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4" r:id="rId1"/>
  </p:sldMasterIdLst>
  <p:notesMasterIdLst>
    <p:notesMasterId r:id="rId32"/>
  </p:notesMasterIdLst>
  <p:handoutMasterIdLst>
    <p:handoutMasterId r:id="rId33"/>
  </p:handoutMasterIdLst>
  <p:sldIdLst>
    <p:sldId id="256" r:id="rId2"/>
    <p:sldId id="280" r:id="rId3"/>
    <p:sldId id="282" r:id="rId4"/>
    <p:sldId id="258" r:id="rId5"/>
    <p:sldId id="281" r:id="rId6"/>
    <p:sldId id="261" r:id="rId7"/>
    <p:sldId id="260" r:id="rId8"/>
    <p:sldId id="262" r:id="rId9"/>
    <p:sldId id="285" r:id="rId10"/>
    <p:sldId id="263" r:id="rId11"/>
    <p:sldId id="283" r:id="rId12"/>
    <p:sldId id="271" r:id="rId13"/>
    <p:sldId id="265" r:id="rId14"/>
    <p:sldId id="266" r:id="rId15"/>
    <p:sldId id="284" r:id="rId16"/>
    <p:sldId id="267" r:id="rId17"/>
    <p:sldId id="268" r:id="rId18"/>
    <p:sldId id="286" r:id="rId19"/>
    <p:sldId id="287" r:id="rId20"/>
    <p:sldId id="288" r:id="rId21"/>
    <p:sldId id="289" r:id="rId22"/>
    <p:sldId id="290" r:id="rId23"/>
    <p:sldId id="291" r:id="rId24"/>
    <p:sldId id="269" r:id="rId25"/>
    <p:sldId id="270" r:id="rId26"/>
    <p:sldId id="272" r:id="rId27"/>
    <p:sldId id="274" r:id="rId28"/>
    <p:sldId id="275" r:id="rId29"/>
    <p:sldId id="292" r:id="rId30"/>
    <p:sldId id="277" r:id="rId31"/>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317" autoAdjust="0"/>
  </p:normalViewPr>
  <p:slideViewPr>
    <p:cSldViewPr snapToObjects="1">
      <p:cViewPr varScale="1">
        <p:scale>
          <a:sx n="80" d="100"/>
          <a:sy n="80" d="100"/>
        </p:scale>
        <p:origin x="-250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4C0AA89-D9B0-4A78-8832-06F8223233BC}" type="datetime1">
              <a:rPr lang="fr-FR"/>
              <a:pPr/>
              <a:t>26/01/2014</a:t>
            </a:fld>
            <a:endParaRPr lang="fr-FR"/>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59EB115-2387-40B8-B407-C911820DA2A8}" type="slidenum">
              <a:rPr lang="fr-FR"/>
              <a:pPr/>
              <a:t>‹#›</a:t>
            </a:fld>
            <a:endParaRPr lang="fr-FR"/>
          </a:p>
        </p:txBody>
      </p:sp>
    </p:spTree>
    <p:extLst>
      <p:ext uri="{BB962C8B-B14F-4D97-AF65-F5344CB8AC3E}">
        <p14:creationId xmlns:p14="http://schemas.microsoft.com/office/powerpoint/2010/main" val="4789581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CD438B8-59E6-4049-BC77-0AEEA1202157}" type="datetime1">
              <a:rPr lang="fr-FR"/>
              <a:pPr/>
              <a:t>26/01/2014</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de-DE"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de-D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B5CFC5-8904-4B35-ADD3-2ECF66B999CC}" type="slidenum">
              <a:rPr lang="fr-FR"/>
              <a:pPr/>
              <a:t>‹#›</a:t>
            </a:fld>
            <a:endParaRPr lang="fr-FR"/>
          </a:p>
        </p:txBody>
      </p:sp>
    </p:spTree>
    <p:extLst>
      <p:ext uri="{BB962C8B-B14F-4D97-AF65-F5344CB8AC3E}">
        <p14:creationId xmlns:p14="http://schemas.microsoft.com/office/powerpoint/2010/main" val="347873971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B5CFC5-8904-4B35-ADD3-2ECF66B999CC}" type="slidenum">
              <a:rPr lang="fr-FR" smtClean="0"/>
              <a:pPr/>
              <a:t>1</a:t>
            </a:fld>
            <a:endParaRPr lang="fr-FR"/>
          </a:p>
        </p:txBody>
      </p:sp>
    </p:spTree>
    <p:extLst>
      <p:ext uri="{BB962C8B-B14F-4D97-AF65-F5344CB8AC3E}">
        <p14:creationId xmlns:p14="http://schemas.microsoft.com/office/powerpoint/2010/main" val="227519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Stakeholder interviews – 8 folk. Pediatric cardiologist, pediatric pulmonologist, 4 Adv. Tech Specialists, 1 ECMO specialist, 1 </a:t>
            </a:r>
            <a:r>
              <a:rPr lang="en-US" baseline="0" dirty="0" err="1" smtClean="0"/>
              <a:t>soren</a:t>
            </a:r>
            <a:r>
              <a:rPr lang="en-US" baseline="0" dirty="0" smtClean="0"/>
              <a:t> employee (no biomed…)</a:t>
            </a:r>
          </a:p>
          <a:p>
            <a:endParaRPr lang="en-US" baseline="0" dirty="0" smtClean="0"/>
          </a:p>
          <a:p>
            <a:pPr lvl="0"/>
            <a:r>
              <a:rPr lang="en-US" dirty="0" smtClean="0">
                <a:latin typeface="Arial" charset="0"/>
              </a:rPr>
              <a:t>Preservation of best practices – make it easier and more</a:t>
            </a:r>
            <a:r>
              <a:rPr lang="en-US" baseline="0" dirty="0" smtClean="0">
                <a:latin typeface="Arial" charset="0"/>
              </a:rPr>
              <a:t> timely to get information to and from the community (getting info from ELSO can take days, but might be needed in minutes or hours)</a:t>
            </a:r>
          </a:p>
          <a:p>
            <a:pPr lvl="0"/>
            <a:endParaRPr lang="en-US" dirty="0" smtClean="0">
              <a:latin typeface="Arial" charset="0"/>
            </a:endParaRPr>
          </a:p>
          <a:p>
            <a:pPr lvl="0"/>
            <a:r>
              <a:rPr lang="en-US" dirty="0" smtClean="0">
                <a:latin typeface="Arial" charset="0"/>
              </a:rPr>
              <a:t>Signal-to-Noise ratio – information and sounds everywhere. Not always relevant at the time presented. Many audio cues sound the same (at least to the untrained)</a:t>
            </a:r>
          </a:p>
          <a:p>
            <a:pPr lvl="0"/>
            <a:endParaRPr lang="en-US" dirty="0" smtClean="0">
              <a:latin typeface="Arial" charset="0"/>
            </a:endParaRPr>
          </a:p>
          <a:p>
            <a:pPr lvl="0"/>
            <a:r>
              <a:rPr lang="en-US" dirty="0" smtClean="0">
                <a:latin typeface="Arial" charset="0"/>
              </a:rPr>
              <a:t>Physical analogs – Not all labeling in English (sometimes no labels – </a:t>
            </a:r>
            <a:r>
              <a:rPr lang="en-US" dirty="0" err="1" smtClean="0">
                <a:latin typeface="Arial" charset="0"/>
              </a:rPr>
              <a:t>rollerhead</a:t>
            </a:r>
            <a:r>
              <a:rPr lang="en-US" dirty="0" smtClean="0">
                <a:latin typeface="Arial" charset="0"/>
              </a:rPr>
              <a:t>), laying out displays in a way that matches the circuit/order of operations may</a:t>
            </a:r>
            <a:r>
              <a:rPr lang="en-US" baseline="0" dirty="0" smtClean="0">
                <a:latin typeface="Arial" charset="0"/>
              </a:rPr>
              <a:t> be beneficial</a:t>
            </a:r>
          </a:p>
          <a:p>
            <a:pPr lvl="0"/>
            <a:endParaRPr lang="en-US" dirty="0" smtClean="0">
              <a:latin typeface="Arial" charset="0"/>
            </a:endParaRPr>
          </a:p>
          <a:p>
            <a:pPr lvl="0"/>
            <a:r>
              <a:rPr lang="en-US" dirty="0" smtClean="0">
                <a:latin typeface="Arial" charset="0"/>
              </a:rPr>
              <a:t>Design perspective of equipment – machine focused (volume</a:t>
            </a:r>
            <a:r>
              <a:rPr lang="en-US" baseline="0" dirty="0" smtClean="0">
                <a:latin typeface="Arial" charset="0"/>
              </a:rPr>
              <a:t> into machine) </a:t>
            </a:r>
            <a:r>
              <a:rPr lang="en-US" dirty="0" smtClean="0">
                <a:latin typeface="Arial" charset="0"/>
              </a:rPr>
              <a:t>vs. patient focused (volume</a:t>
            </a:r>
            <a:r>
              <a:rPr lang="en-US" baseline="0" dirty="0" smtClean="0">
                <a:latin typeface="Arial" charset="0"/>
              </a:rPr>
              <a:t> out of patient)</a:t>
            </a:r>
            <a:r>
              <a:rPr lang="en-US" dirty="0" smtClean="0">
                <a:latin typeface="Arial" charset="0"/>
              </a:rPr>
              <a:t>. Sometimes mixed and can lead to error in data entry (should the volume</a:t>
            </a:r>
            <a:r>
              <a:rPr lang="en-US" baseline="0" dirty="0" smtClean="0">
                <a:latin typeface="Arial" charset="0"/>
              </a:rPr>
              <a:t> be added to total or subtracted?)</a:t>
            </a:r>
            <a:r>
              <a:rPr lang="en-US" dirty="0" smtClean="0">
                <a:latin typeface="Arial" charset="0"/>
              </a:rPr>
              <a:t>.</a:t>
            </a:r>
          </a:p>
          <a:p>
            <a:pPr lvl="0"/>
            <a:endParaRPr lang="en-US" dirty="0" smtClean="0">
              <a:latin typeface="Arial" charset="0"/>
            </a:endParaRPr>
          </a:p>
          <a:p>
            <a:pPr lvl="0"/>
            <a:r>
              <a:rPr lang="en-US" dirty="0" smtClean="0">
                <a:latin typeface="Arial" charset="0"/>
              </a:rPr>
              <a:t>People don’t use it if it doesn’t work all the time – proximity badges for authentication to carts. Extra bulky badge that would log on passers by, logging off current</a:t>
            </a:r>
            <a:r>
              <a:rPr lang="en-US" baseline="0" dirty="0" smtClean="0">
                <a:latin typeface="Arial" charset="0"/>
              </a:rPr>
              <a:t> user.</a:t>
            </a:r>
          </a:p>
          <a:p>
            <a:pPr lvl="0"/>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41B5CFC5-8904-4B35-ADD3-2ECF66B999CC}" type="slidenum">
              <a:rPr lang="fr-FR" smtClean="0"/>
              <a:pPr/>
              <a:t>11</a:t>
            </a:fld>
            <a:endParaRPr lang="fr-FR"/>
          </a:p>
        </p:txBody>
      </p:sp>
    </p:spTree>
    <p:extLst>
      <p:ext uri="{BB962C8B-B14F-4D97-AF65-F5344CB8AC3E}">
        <p14:creationId xmlns:p14="http://schemas.microsoft.com/office/powerpoint/2010/main" val="4184831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Bear with me on the explanation</a:t>
            </a:r>
            <a:r>
              <a:rPr lang="en-US" baseline="0" dirty="0" smtClean="0"/>
              <a:t> (done better in the referenced papers and a forthcoming publication)</a:t>
            </a:r>
          </a:p>
          <a:p>
            <a:endParaRPr lang="en-US" dirty="0" smtClean="0"/>
          </a:p>
          <a:p>
            <a:r>
              <a:rPr lang="en-US" dirty="0" smtClean="0"/>
              <a:t>Shows the time intervals that stakeholders are interested in</a:t>
            </a:r>
          </a:p>
          <a:p>
            <a:endParaRPr lang="en-US" dirty="0" smtClean="0"/>
          </a:p>
          <a:p>
            <a:r>
              <a:rPr lang="en-US" dirty="0" smtClean="0"/>
              <a:t>Shows the types of operations the stakeholders are interested in</a:t>
            </a:r>
          </a:p>
          <a:p>
            <a:endParaRPr lang="en-US" dirty="0" smtClean="0"/>
          </a:p>
          <a:p>
            <a:r>
              <a:rPr lang="en-US" dirty="0" smtClean="0"/>
              <a:t>Show the data stakeholders are interested in.</a:t>
            </a:r>
          </a:p>
          <a:p>
            <a:endParaRPr lang="en-US" dirty="0" smtClean="0"/>
          </a:p>
          <a:p>
            <a:r>
              <a:rPr lang="en-US" dirty="0" smtClean="0"/>
              <a:t>Captures the intent</a:t>
            </a:r>
            <a:r>
              <a:rPr lang="en-US" baseline="0" dirty="0" smtClean="0"/>
              <a:t> of the partnership (improving ECMO through data synth and visualization to better enable the stakeholders abilities to act as they need in a timely manner)</a:t>
            </a:r>
          </a:p>
          <a:p>
            <a:r>
              <a:rPr lang="en-US" baseline="0" dirty="0" smtClean="0"/>
              <a:t>	Lightning bolts! (data automation and synthesis)</a:t>
            </a:r>
          </a:p>
          <a:p>
            <a:r>
              <a:rPr lang="en-US" baseline="0" dirty="0" smtClean="0"/>
              <a:t>	Capture of previous run data to inform future maintenance </a:t>
            </a:r>
          </a:p>
          <a:p>
            <a:r>
              <a:rPr lang="en-US" baseline="0" dirty="0" smtClean="0"/>
              <a:t>	Tailored visualizations</a:t>
            </a:r>
            <a:endParaRPr lang="en-US" dirty="0"/>
          </a:p>
        </p:txBody>
      </p:sp>
      <p:sp>
        <p:nvSpPr>
          <p:cNvPr id="4" name="Slide Number Placeholder 3"/>
          <p:cNvSpPr>
            <a:spLocks noGrp="1"/>
          </p:cNvSpPr>
          <p:nvPr>
            <p:ph type="sldNum" sz="quarter" idx="10"/>
          </p:nvPr>
        </p:nvSpPr>
        <p:spPr/>
        <p:txBody>
          <a:bodyPr/>
          <a:lstStyle/>
          <a:p>
            <a:fld id="{41B5CFC5-8904-4B35-ADD3-2ECF66B999CC}" type="slidenum">
              <a:rPr lang="fr-FR" smtClean="0"/>
              <a:pPr/>
              <a:t>12</a:t>
            </a:fld>
            <a:endParaRPr lang="fr-FR"/>
          </a:p>
        </p:txBody>
      </p:sp>
    </p:spTree>
    <p:extLst>
      <p:ext uri="{BB962C8B-B14F-4D97-AF65-F5344CB8AC3E}">
        <p14:creationId xmlns:p14="http://schemas.microsoft.com/office/powerpoint/2010/main" val="394731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Used to</a:t>
            </a:r>
            <a:r>
              <a:rPr lang="en-US" baseline="0" dirty="0" smtClean="0"/>
              <a:t> identify stakeholders (iteration!), identify activities/</a:t>
            </a:r>
            <a:r>
              <a:rPr lang="en-US" baseline="0" dirty="0" err="1" smtClean="0"/>
              <a:t>responsibilies</a:t>
            </a:r>
            <a:r>
              <a:rPr lang="en-US" baseline="0" dirty="0" smtClean="0"/>
              <a:t> (</a:t>
            </a:r>
            <a:r>
              <a:rPr lang="en-US" baseline="0" dirty="0" err="1" smtClean="0"/>
              <a:t>gtECMO</a:t>
            </a:r>
            <a:r>
              <a:rPr lang="en-US" baseline="0" dirty="0" smtClean="0"/>
              <a:t> projects, CHOA provide therapy, </a:t>
            </a:r>
            <a:r>
              <a:rPr lang="en-US" baseline="0" dirty="0" err="1" smtClean="0"/>
              <a:t>elso</a:t>
            </a:r>
            <a:r>
              <a:rPr lang="en-US" baseline="0" dirty="0" smtClean="0"/>
              <a:t> registry)</a:t>
            </a:r>
          </a:p>
          <a:p>
            <a:endParaRPr lang="en-US" baseline="0" dirty="0" smtClean="0"/>
          </a:p>
          <a:p>
            <a:r>
              <a:rPr lang="en-US" baseline="0" dirty="0" smtClean="0"/>
              <a:t>First iteration was missing many stakeholders (surgeon, biomed, </a:t>
            </a:r>
            <a:r>
              <a:rPr lang="en-US" baseline="0" dirty="0" err="1" smtClean="0"/>
              <a:t>elso</a:t>
            </a:r>
            <a:r>
              <a:rPr lang="en-US" baseline="0" dirty="0" smtClean="0"/>
              <a:t>, manufacturer)</a:t>
            </a:r>
          </a:p>
          <a:p>
            <a:endParaRPr lang="en-US" baseline="0" dirty="0" smtClean="0"/>
          </a:p>
          <a:p>
            <a:r>
              <a:rPr lang="en-US" baseline="0" dirty="0" smtClean="0"/>
              <a:t>Fosters communication between disparate backgrounds and vocabularies</a:t>
            </a:r>
            <a:endParaRPr lang="en-US" dirty="0"/>
          </a:p>
        </p:txBody>
      </p:sp>
      <p:sp>
        <p:nvSpPr>
          <p:cNvPr id="4" name="Slide Number Placeholder 3"/>
          <p:cNvSpPr>
            <a:spLocks noGrp="1"/>
          </p:cNvSpPr>
          <p:nvPr>
            <p:ph type="sldNum" sz="quarter" idx="10"/>
          </p:nvPr>
        </p:nvSpPr>
        <p:spPr/>
        <p:txBody>
          <a:bodyPr/>
          <a:lstStyle/>
          <a:p>
            <a:fld id="{41B5CFC5-8904-4B35-ADD3-2ECF66B999CC}" type="slidenum">
              <a:rPr lang="fr-FR" smtClean="0"/>
              <a:pPr/>
              <a:t>13</a:t>
            </a:fld>
            <a:endParaRPr lang="fr-FR"/>
          </a:p>
        </p:txBody>
      </p:sp>
    </p:spTree>
    <p:extLst>
      <p:ext uri="{BB962C8B-B14F-4D97-AF65-F5344CB8AC3E}">
        <p14:creationId xmlns:p14="http://schemas.microsoft.com/office/powerpoint/2010/main" val="3276174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Formally capture structure</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Bring order to the chaos</a:t>
            </a:r>
          </a:p>
          <a:p>
            <a:r>
              <a:rPr lang="en-US" dirty="0" smtClean="0"/>
              <a:t>No chance of tripping over something causing bad things with the SysML diagrams.</a:t>
            </a:r>
            <a:endParaRPr lang="en-US" dirty="0"/>
          </a:p>
        </p:txBody>
      </p:sp>
      <p:sp>
        <p:nvSpPr>
          <p:cNvPr id="4" name="Slide Number Placeholder 3"/>
          <p:cNvSpPr>
            <a:spLocks noGrp="1"/>
          </p:cNvSpPr>
          <p:nvPr>
            <p:ph type="sldNum" sz="quarter" idx="10"/>
          </p:nvPr>
        </p:nvSpPr>
        <p:spPr/>
        <p:txBody>
          <a:bodyPr/>
          <a:lstStyle/>
          <a:p>
            <a:fld id="{41B5CFC5-8904-4B35-ADD3-2ECF66B999CC}" type="slidenum">
              <a:rPr lang="fr-FR" smtClean="0"/>
              <a:pPr/>
              <a:t>14</a:t>
            </a:fld>
            <a:endParaRPr lang="fr-FR"/>
          </a:p>
        </p:txBody>
      </p:sp>
    </p:spTree>
    <p:extLst>
      <p:ext uri="{BB962C8B-B14F-4D97-AF65-F5344CB8AC3E}">
        <p14:creationId xmlns:p14="http://schemas.microsoft.com/office/powerpoint/2010/main" val="1923278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Structure</a:t>
            </a:r>
          </a:p>
          <a:p>
            <a:r>
              <a:rPr lang="en-US" dirty="0" smtClean="0"/>
              <a:t>Fluid</a:t>
            </a:r>
            <a:r>
              <a:rPr lang="en-US" baseline="0" dirty="0" smtClean="0"/>
              <a:t> lineage</a:t>
            </a:r>
          </a:p>
          <a:p>
            <a:endParaRPr lang="en-US" baseline="0" dirty="0" smtClean="0"/>
          </a:p>
          <a:p>
            <a:r>
              <a:rPr lang="en-US" baseline="0" dirty="0" smtClean="0"/>
              <a:t>Document CHOA current state</a:t>
            </a:r>
            <a:endParaRPr lang="en-US" dirty="0"/>
          </a:p>
        </p:txBody>
      </p:sp>
      <p:sp>
        <p:nvSpPr>
          <p:cNvPr id="4" name="Slide Number Placeholder 3"/>
          <p:cNvSpPr>
            <a:spLocks noGrp="1"/>
          </p:cNvSpPr>
          <p:nvPr>
            <p:ph type="sldNum" sz="quarter" idx="10"/>
          </p:nvPr>
        </p:nvSpPr>
        <p:spPr/>
        <p:txBody>
          <a:bodyPr/>
          <a:lstStyle/>
          <a:p>
            <a:fld id="{41B5CFC5-8904-4B35-ADD3-2ECF66B999CC}" type="slidenum">
              <a:rPr lang="fr-FR" smtClean="0"/>
              <a:pPr/>
              <a:t>15</a:t>
            </a:fld>
            <a:endParaRPr lang="fr-FR"/>
          </a:p>
        </p:txBody>
      </p:sp>
    </p:spTree>
    <p:extLst>
      <p:ext uri="{BB962C8B-B14F-4D97-AF65-F5344CB8AC3E}">
        <p14:creationId xmlns:p14="http://schemas.microsoft.com/office/powerpoint/2010/main" val="3828072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CHOA</a:t>
            </a:r>
            <a:r>
              <a:rPr lang="en-US" baseline="0" dirty="0" smtClean="0"/>
              <a:t> current state IBD of ECMO Domain from previous slide</a:t>
            </a:r>
          </a:p>
          <a:p>
            <a:r>
              <a:rPr lang="en-US" baseline="0" dirty="0" smtClean="0"/>
              <a:t>Patient side (it’s a big diagram)</a:t>
            </a:r>
          </a:p>
          <a:p>
            <a:r>
              <a:rPr lang="en-US" baseline="0" dirty="0" smtClean="0"/>
              <a:t>Show the flows (in this case mostly blood) through the circuit</a:t>
            </a:r>
            <a:endParaRPr lang="en-US" dirty="0"/>
          </a:p>
        </p:txBody>
      </p:sp>
      <p:sp>
        <p:nvSpPr>
          <p:cNvPr id="4" name="Slide Number Placeholder 3"/>
          <p:cNvSpPr>
            <a:spLocks noGrp="1"/>
          </p:cNvSpPr>
          <p:nvPr>
            <p:ph type="sldNum" sz="quarter" idx="10"/>
          </p:nvPr>
        </p:nvSpPr>
        <p:spPr/>
        <p:txBody>
          <a:bodyPr/>
          <a:lstStyle/>
          <a:p>
            <a:fld id="{41B5CFC5-8904-4B35-ADD3-2ECF66B999CC}" type="slidenum">
              <a:rPr lang="fr-FR" smtClean="0"/>
              <a:pPr/>
              <a:t>16</a:t>
            </a:fld>
            <a:endParaRPr lang="fr-FR"/>
          </a:p>
        </p:txBody>
      </p:sp>
    </p:spTree>
    <p:extLst>
      <p:ext uri="{BB962C8B-B14F-4D97-AF65-F5344CB8AC3E}">
        <p14:creationId xmlns:p14="http://schemas.microsoft.com/office/powerpoint/2010/main" val="991977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CHOA</a:t>
            </a:r>
            <a:r>
              <a:rPr lang="en-US" baseline="0" dirty="0" smtClean="0"/>
              <a:t> current state IBD of ECMO Domain from previous slide</a:t>
            </a:r>
          </a:p>
          <a:p>
            <a:r>
              <a:rPr lang="en-US" baseline="0" dirty="0" smtClean="0"/>
              <a:t>Specialist side (it’s a big diagram)</a:t>
            </a:r>
          </a:p>
          <a:p>
            <a:r>
              <a:rPr lang="en-US" baseline="0" dirty="0" smtClean="0"/>
              <a:t>Show the flows (in this case mostly data, forces and information) through the circuit</a:t>
            </a:r>
            <a:endParaRPr lang="en-US" dirty="0" smtClean="0"/>
          </a:p>
          <a:p>
            <a:endParaRPr lang="en-US" dirty="0"/>
          </a:p>
        </p:txBody>
      </p:sp>
      <p:sp>
        <p:nvSpPr>
          <p:cNvPr id="4" name="Slide Number Placeholder 3"/>
          <p:cNvSpPr>
            <a:spLocks noGrp="1"/>
          </p:cNvSpPr>
          <p:nvPr>
            <p:ph type="sldNum" sz="quarter" idx="10"/>
          </p:nvPr>
        </p:nvSpPr>
        <p:spPr/>
        <p:txBody>
          <a:bodyPr/>
          <a:lstStyle/>
          <a:p>
            <a:fld id="{41B5CFC5-8904-4B35-ADD3-2ECF66B999CC}" type="slidenum">
              <a:rPr lang="fr-FR" smtClean="0"/>
              <a:pPr/>
              <a:t>17</a:t>
            </a:fld>
            <a:endParaRPr lang="fr-FR"/>
          </a:p>
        </p:txBody>
      </p:sp>
    </p:spTree>
    <p:extLst>
      <p:ext uri="{BB962C8B-B14F-4D97-AF65-F5344CB8AC3E}">
        <p14:creationId xmlns:p14="http://schemas.microsoft.com/office/powerpoint/2010/main" val="2583895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cohort</a:t>
            </a:r>
          </a:p>
          <a:p>
            <a:r>
              <a:rPr lang="en-US" dirty="0" smtClean="0"/>
              <a:t>Begin</a:t>
            </a:r>
            <a:r>
              <a:rPr lang="en-US" baseline="0" dirty="0" smtClean="0"/>
              <a:t> r</a:t>
            </a:r>
            <a:r>
              <a:rPr lang="en-US" dirty="0" smtClean="0"/>
              <a:t>equirements elicitation</a:t>
            </a:r>
          </a:p>
          <a:p>
            <a:r>
              <a:rPr lang="en-US" dirty="0" smtClean="0"/>
              <a:t>Allocate</a:t>
            </a:r>
            <a:r>
              <a:rPr lang="en-US" baseline="0" dirty="0" smtClean="0"/>
              <a:t> requirements to structural or functional elements</a:t>
            </a:r>
          </a:p>
          <a:p>
            <a:r>
              <a:rPr lang="en-US" baseline="0" dirty="0" smtClean="0"/>
              <a:t>Captured at the system, SoS level and also captures verification methods</a:t>
            </a:r>
          </a:p>
          <a:p>
            <a:endParaRPr lang="en-US" baseline="0" dirty="0" smtClean="0"/>
          </a:p>
          <a:p>
            <a:pPr marL="174296" indent="-174296">
              <a:buFontTx/>
              <a:buChar char="-"/>
            </a:pPr>
            <a:r>
              <a:rPr lang="en-US" dirty="0" smtClean="0"/>
              <a:t>Source documentation included a</a:t>
            </a:r>
            <a:r>
              <a:rPr lang="en-US" baseline="0" dirty="0" smtClean="0"/>
              <a:t> standard reference text on ECMO therapy (Van </a:t>
            </a:r>
            <a:r>
              <a:rPr lang="en-US" baseline="0" dirty="0" err="1" smtClean="0"/>
              <a:t>Meurs</a:t>
            </a:r>
            <a:r>
              <a:rPr lang="en-US" baseline="0" dirty="0" smtClean="0"/>
              <a:t>) and the CHOA policies &amp; procedures manual</a:t>
            </a:r>
          </a:p>
          <a:p>
            <a:pPr marL="639086" lvl="1" indent="-174296">
              <a:buFontTx/>
              <a:buChar char="-"/>
            </a:pPr>
            <a:r>
              <a:rPr lang="en-US" baseline="0" dirty="0" smtClean="0"/>
              <a:t>Each ref text &amp; individual chapter modeled as a SysML block for </a:t>
            </a:r>
            <a:r>
              <a:rPr lang="en-US" baseline="0" dirty="0" err="1" smtClean="0"/>
              <a:t>tracability</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1B5CFC5-8904-4B35-ADD3-2ECF66B999CC}" type="slidenum">
              <a:rPr lang="fr-FR" smtClean="0"/>
              <a:pPr/>
              <a:t>18</a:t>
            </a:fld>
            <a:endParaRPr lang="fr-FR"/>
          </a:p>
        </p:txBody>
      </p:sp>
    </p:spTree>
    <p:extLst>
      <p:ext uri="{BB962C8B-B14F-4D97-AF65-F5344CB8AC3E}">
        <p14:creationId xmlns:p14="http://schemas.microsoft.com/office/powerpoint/2010/main" val="31046659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cohort</a:t>
            </a:r>
          </a:p>
          <a:p>
            <a:r>
              <a:rPr lang="en-US" dirty="0" smtClean="0"/>
              <a:t>Example of </a:t>
            </a:r>
            <a:r>
              <a:rPr lang="en-US" dirty="0" smtClean="0"/>
              <a:t>Behavior and Functional Decomposition</a:t>
            </a:r>
          </a:p>
          <a:p>
            <a:pPr marL="174296" indent="-174296">
              <a:buFontTx/>
              <a:buChar char="-"/>
            </a:pPr>
            <a:r>
              <a:rPr lang="en-US" baseline="0" dirty="0" smtClean="0"/>
              <a:t>Other types of behaviors and functional decomposition captured include</a:t>
            </a:r>
          </a:p>
          <a:p>
            <a:pPr marL="639086" lvl="1" indent="-174296">
              <a:buFontTx/>
              <a:buChar char="-"/>
            </a:pPr>
            <a:r>
              <a:rPr lang="en-US" baseline="0" dirty="0" smtClean="0"/>
              <a:t>State machines for circuit as well as the patient</a:t>
            </a:r>
          </a:p>
          <a:p>
            <a:pPr marL="639086" lvl="1" indent="-174296">
              <a:buFontTx/>
              <a:buChar char="-"/>
            </a:pPr>
            <a:r>
              <a:rPr lang="en-US" baseline="0" dirty="0" smtClean="0"/>
              <a:t>Sequence diagrams capturing existing medical procedures &amp; processes</a:t>
            </a:r>
          </a:p>
          <a:p>
            <a:endParaRPr lang="en-US" dirty="0"/>
          </a:p>
        </p:txBody>
      </p:sp>
      <p:sp>
        <p:nvSpPr>
          <p:cNvPr id="4" name="Slide Number Placeholder 3"/>
          <p:cNvSpPr>
            <a:spLocks noGrp="1"/>
          </p:cNvSpPr>
          <p:nvPr>
            <p:ph type="sldNum" sz="quarter" idx="10"/>
          </p:nvPr>
        </p:nvSpPr>
        <p:spPr/>
        <p:txBody>
          <a:bodyPr/>
          <a:lstStyle/>
          <a:p>
            <a:fld id="{41B5CFC5-8904-4B35-ADD3-2ECF66B999CC}" type="slidenum">
              <a:rPr lang="fr-FR" smtClean="0"/>
              <a:pPr/>
              <a:t>19</a:t>
            </a:fld>
            <a:endParaRPr lang="fr-FR"/>
          </a:p>
        </p:txBody>
      </p:sp>
    </p:spTree>
    <p:extLst>
      <p:ext uri="{BB962C8B-B14F-4D97-AF65-F5344CB8AC3E}">
        <p14:creationId xmlns:p14="http://schemas.microsoft.com/office/powerpoint/2010/main" val="173532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Second</a:t>
            </a:r>
            <a:r>
              <a:rPr lang="en-US" baseline="0" dirty="0" smtClean="0"/>
              <a:t> cohort</a:t>
            </a:r>
          </a:p>
          <a:p>
            <a:endParaRPr lang="en-US" dirty="0" smtClean="0"/>
          </a:p>
          <a:p>
            <a:r>
              <a:rPr lang="en-US" dirty="0" smtClean="0"/>
              <a:t>Here you can see the layers of abstraction provided by the model similar to class inheritance in software engineering. </a:t>
            </a:r>
          </a:p>
          <a:p>
            <a:r>
              <a:rPr lang="en-US" dirty="0" smtClean="0"/>
              <a:t>Abstraction</a:t>
            </a:r>
            <a:r>
              <a:rPr lang="en-US" baseline="0" dirty="0" smtClean="0"/>
              <a:t> allows for comparing an ideal (non-</a:t>
            </a:r>
            <a:r>
              <a:rPr lang="en-US" baseline="0" dirty="0" err="1" smtClean="0"/>
              <a:t>existant</a:t>
            </a:r>
            <a:r>
              <a:rPr lang="en-US" baseline="0" dirty="0" smtClean="0"/>
              <a:t>) circuit to the actual implementations used by various locations (removed the </a:t>
            </a:r>
            <a:r>
              <a:rPr lang="en-US" baseline="0" dirty="0" err="1" smtClean="0"/>
              <a:t>CHOAiness</a:t>
            </a:r>
            <a:r>
              <a:rPr lang="en-US" baseline="0" dirty="0" smtClean="0"/>
              <a:t> of the first group)</a:t>
            </a:r>
            <a:endParaRPr lang="en-US" dirty="0" smtClean="0"/>
          </a:p>
          <a:p>
            <a:endParaRPr lang="en-US" dirty="0" smtClean="0"/>
          </a:p>
          <a:p>
            <a:r>
              <a:rPr lang="en-US" dirty="0" smtClean="0"/>
              <a:t>Abstract pump for moving fluids</a:t>
            </a:r>
          </a:p>
          <a:p>
            <a:endParaRPr lang="en-US" dirty="0" smtClean="0"/>
          </a:p>
          <a:p>
            <a:r>
              <a:rPr lang="en-US" dirty="0" smtClean="0"/>
              <a:t>Specialized into Blood Pump (moving blood</a:t>
            </a:r>
            <a:r>
              <a:rPr lang="en-US" baseline="0" dirty="0" smtClean="0"/>
              <a:t> through the circuit) and Fluid Infusion Pump (injects medication into the circuit)</a:t>
            </a:r>
          </a:p>
          <a:p>
            <a:endParaRPr lang="en-US" baseline="0" dirty="0" smtClean="0"/>
          </a:p>
          <a:p>
            <a:r>
              <a:rPr lang="en-US" baseline="0" dirty="0" smtClean="0"/>
              <a:t>Blood Pump further sub-classed Roller Head Pump and a Centrifugal Pump</a:t>
            </a:r>
          </a:p>
          <a:p>
            <a:pPr marL="174296" indent="-174296">
              <a:buFontTx/>
              <a:buChar char="-"/>
            </a:pPr>
            <a:r>
              <a:rPr lang="en-US" baseline="0" dirty="0" smtClean="0"/>
              <a:t>Roller Head Pump typically used on adult patients</a:t>
            </a:r>
          </a:p>
          <a:p>
            <a:pPr marL="174296" indent="-174296">
              <a:buFontTx/>
              <a:buChar char="-"/>
            </a:pPr>
            <a:r>
              <a:rPr lang="en-US" baseline="0" dirty="0" smtClean="0"/>
              <a:t>Operates by squeezing a section of plastic tubing creating a pressure on the blood inside</a:t>
            </a:r>
          </a:p>
          <a:p>
            <a:pPr marL="174296" indent="-174296">
              <a:buFontTx/>
              <a:buChar char="-"/>
            </a:pPr>
            <a:r>
              <a:rPr lang="en-US" baseline="0" dirty="0" smtClean="0"/>
              <a:t>Requires a lot of tubing since it must be rotated periodically– more tubing leads to more thrombosis/clotting</a:t>
            </a:r>
          </a:p>
          <a:p>
            <a:pPr marL="174296" indent="-174296">
              <a:buFontTx/>
              <a:buChar char="-"/>
            </a:pPr>
            <a:r>
              <a:rPr lang="en-US" baseline="0" dirty="0" smtClean="0"/>
              <a:t>Centrifugal pump preferred for smaller patients</a:t>
            </a:r>
          </a:p>
          <a:p>
            <a:pPr marL="174296" indent="-174296">
              <a:buFontTx/>
              <a:buChar char="-"/>
            </a:pPr>
            <a:r>
              <a:rPr lang="en-US" baseline="0" dirty="0" smtClean="0"/>
              <a:t>Operates by spinning a fan blade that pushes blood through the tubing</a:t>
            </a:r>
          </a:p>
          <a:p>
            <a:pPr marL="174296" indent="-174296">
              <a:buFontTx/>
              <a:buChar char="-"/>
            </a:pPr>
            <a:r>
              <a:rPr lang="en-US" baseline="0" dirty="0" smtClean="0"/>
              <a:t>Not capable of supporting pressure required for adult patients</a:t>
            </a:r>
          </a:p>
          <a:p>
            <a:endParaRPr lang="en-US" dirty="0"/>
          </a:p>
        </p:txBody>
      </p:sp>
      <p:sp>
        <p:nvSpPr>
          <p:cNvPr id="4" name="Slide Number Placeholder 3"/>
          <p:cNvSpPr>
            <a:spLocks noGrp="1"/>
          </p:cNvSpPr>
          <p:nvPr>
            <p:ph type="sldNum" sz="quarter" idx="10"/>
          </p:nvPr>
        </p:nvSpPr>
        <p:spPr/>
        <p:txBody>
          <a:bodyPr/>
          <a:lstStyle/>
          <a:p>
            <a:fld id="{41B5CFC5-8904-4B35-ADD3-2ECF66B999CC}" type="slidenum">
              <a:rPr lang="fr-FR" smtClean="0"/>
              <a:pPr/>
              <a:t>20</a:t>
            </a:fld>
            <a:endParaRPr lang="fr-FR"/>
          </a:p>
        </p:txBody>
      </p:sp>
    </p:spTree>
    <p:extLst>
      <p:ext uri="{BB962C8B-B14F-4D97-AF65-F5344CB8AC3E}">
        <p14:creationId xmlns:p14="http://schemas.microsoft.com/office/powerpoint/2010/main" val="2451049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research comes from my team’s</a:t>
            </a:r>
            <a:r>
              <a:rPr lang="en-US" baseline="0" dirty="0" smtClean="0"/>
              <a:t> capstone project in the </a:t>
            </a:r>
            <a:r>
              <a:rPr lang="en-US" dirty="0" err="1" smtClean="0"/>
              <a:t>GATech</a:t>
            </a:r>
            <a:r>
              <a:rPr lang="en-US" baseline="0" dirty="0" smtClean="0"/>
              <a:t> PMASE program</a:t>
            </a:r>
          </a:p>
          <a:p>
            <a:r>
              <a:rPr lang="en-US" baseline="0" dirty="0" smtClean="0"/>
              <a:t>Getting it right in the first place let the project continue through 2 more executed iterations and one more slated for August 2014</a:t>
            </a:r>
            <a:endParaRPr lang="en-US" dirty="0" smtClean="0"/>
          </a:p>
          <a:p>
            <a:endParaRPr lang="en-US" dirty="0" smtClean="0"/>
          </a:p>
          <a:p>
            <a:r>
              <a:rPr lang="en-US" dirty="0" smtClean="0"/>
              <a:t>Shameless plug</a:t>
            </a:r>
          </a:p>
          <a:p>
            <a:r>
              <a:rPr lang="en-US" dirty="0" smtClean="0"/>
              <a:t>Methodology:</a:t>
            </a:r>
          </a:p>
          <a:p>
            <a:r>
              <a:rPr lang="en-US" dirty="0" smtClean="0"/>
              <a:t>	Start with research</a:t>
            </a:r>
          </a:p>
          <a:p>
            <a:r>
              <a:rPr lang="en-US" dirty="0" smtClean="0"/>
              <a:t>	When</a:t>
            </a:r>
            <a:r>
              <a:rPr lang="en-US" baseline="0" dirty="0" smtClean="0"/>
              <a:t> mature enough, apply to problems (ours, customers)</a:t>
            </a:r>
          </a:p>
          <a:p>
            <a:r>
              <a:rPr lang="en-US" baseline="0" dirty="0" smtClean="0"/>
              <a:t>	When that’s mature enough to be considered a best practice, bring it into the education (certificate courses, PMASE) </a:t>
            </a:r>
            <a:endParaRPr lang="en-US" dirty="0" smtClean="0"/>
          </a:p>
          <a:p>
            <a:r>
              <a:rPr lang="en-US" dirty="0" smtClean="0"/>
              <a:t>I’m a graduate of PMASE</a:t>
            </a:r>
            <a:endParaRPr lang="en-US" dirty="0"/>
          </a:p>
        </p:txBody>
      </p:sp>
      <p:sp>
        <p:nvSpPr>
          <p:cNvPr id="4" name="Slide Number Placeholder 3"/>
          <p:cNvSpPr>
            <a:spLocks noGrp="1"/>
          </p:cNvSpPr>
          <p:nvPr>
            <p:ph type="sldNum" sz="quarter" idx="10"/>
          </p:nvPr>
        </p:nvSpPr>
        <p:spPr/>
        <p:txBody>
          <a:bodyPr/>
          <a:lstStyle/>
          <a:p>
            <a:fld id="{41B5CFC5-8904-4B35-ADD3-2ECF66B999CC}" type="slidenum">
              <a:rPr lang="fr-FR" smtClean="0"/>
              <a:pPr/>
              <a:t>2</a:t>
            </a:fld>
            <a:endParaRPr lang="fr-FR"/>
          </a:p>
        </p:txBody>
      </p:sp>
    </p:spTree>
    <p:extLst>
      <p:ext uri="{BB962C8B-B14F-4D97-AF65-F5344CB8AC3E}">
        <p14:creationId xmlns:p14="http://schemas.microsoft.com/office/powerpoint/2010/main" val="2656966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Second</a:t>
            </a:r>
            <a:r>
              <a:rPr lang="en-US" baseline="0" dirty="0" smtClean="0"/>
              <a:t> cohort</a:t>
            </a:r>
          </a:p>
          <a:p>
            <a:endParaRPr lang="en-US" dirty="0" smtClean="0"/>
          </a:p>
          <a:p>
            <a:r>
              <a:rPr lang="en-US" dirty="0" smtClean="0"/>
              <a:t>Specialized the abstract Centrifugal</a:t>
            </a:r>
            <a:r>
              <a:rPr lang="en-US" baseline="0" dirty="0" smtClean="0"/>
              <a:t> Pump (left) and the Roller Head Pump (right) to actual makes &amp; models of blood pumps used in ECMO circuits.</a:t>
            </a:r>
          </a:p>
          <a:p>
            <a:endParaRPr lang="en-US" baseline="0" dirty="0" smtClean="0"/>
          </a:p>
          <a:p>
            <a:r>
              <a:rPr lang="en-US" baseline="0" dirty="0" smtClean="0"/>
              <a:t>Note that the 2 </a:t>
            </a:r>
            <a:r>
              <a:rPr lang="en-US" baseline="0" dirty="0" err="1" smtClean="0"/>
              <a:t>Sorin</a:t>
            </a:r>
            <a:r>
              <a:rPr lang="en-US" baseline="0" dirty="0" smtClean="0"/>
              <a:t> centrifugal pumps (on the left) are composed of a common motor (center) and unique fan blade assemblies.</a:t>
            </a:r>
            <a:endParaRPr lang="en-US" dirty="0" smtClean="0"/>
          </a:p>
          <a:p>
            <a:endParaRPr lang="en-US" baseline="0" dirty="0" smtClean="0"/>
          </a:p>
          <a:p>
            <a:r>
              <a:rPr lang="en-US" baseline="0" dirty="0" smtClean="0"/>
              <a:t>Now, if needed, we can add performance characteristics specific to the pumps and compare to other makes &amp; models</a:t>
            </a:r>
            <a:endParaRPr lang="en-US" dirty="0" smtClean="0"/>
          </a:p>
          <a:p>
            <a:endParaRPr lang="en-US" dirty="0"/>
          </a:p>
        </p:txBody>
      </p:sp>
      <p:sp>
        <p:nvSpPr>
          <p:cNvPr id="4" name="Slide Number Placeholder 3"/>
          <p:cNvSpPr>
            <a:spLocks noGrp="1"/>
          </p:cNvSpPr>
          <p:nvPr>
            <p:ph type="sldNum" sz="quarter" idx="10"/>
          </p:nvPr>
        </p:nvSpPr>
        <p:spPr/>
        <p:txBody>
          <a:bodyPr/>
          <a:lstStyle/>
          <a:p>
            <a:fld id="{41B5CFC5-8904-4B35-ADD3-2ECF66B999CC}" type="slidenum">
              <a:rPr lang="fr-FR" smtClean="0"/>
              <a:pPr/>
              <a:t>21</a:t>
            </a:fld>
            <a:endParaRPr lang="fr-FR"/>
          </a:p>
        </p:txBody>
      </p:sp>
    </p:spTree>
    <p:extLst>
      <p:ext uri="{BB962C8B-B14F-4D97-AF65-F5344CB8AC3E}">
        <p14:creationId xmlns:p14="http://schemas.microsoft.com/office/powerpoint/2010/main" val="2451049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Maquet</a:t>
            </a:r>
            <a:r>
              <a:rPr lang="en-US" dirty="0" smtClean="0"/>
              <a:t> </a:t>
            </a:r>
            <a:r>
              <a:rPr lang="en-US" dirty="0" err="1" smtClean="0"/>
              <a:t>Quadrox</a:t>
            </a:r>
            <a:r>
              <a:rPr lang="en-US" dirty="0" smtClean="0"/>
              <a:t>-I is a kind of gas exchanger</a:t>
            </a:r>
            <a:r>
              <a:rPr lang="en-US" baseline="0" dirty="0" smtClean="0"/>
              <a:t> or blood oxygenator</a:t>
            </a:r>
          </a:p>
          <a:p>
            <a:endParaRPr lang="en-US" baseline="0" dirty="0" smtClean="0"/>
          </a:p>
          <a:p>
            <a:r>
              <a:rPr lang="en-US" baseline="0" dirty="0" smtClean="0"/>
              <a:t>Now we can allocate the Exchange CO2 for Oxygen activity to the structural element</a:t>
            </a:r>
            <a:endParaRPr lang="en-US" dirty="0" smtClean="0"/>
          </a:p>
          <a:p>
            <a:endParaRPr lang="en-US" dirty="0" smtClean="0"/>
          </a:p>
          <a:p>
            <a:r>
              <a:rPr lang="en-US" dirty="0" smtClean="0"/>
              <a:t>This kind of traceability is not something the medical staff was used to. It seemed to</a:t>
            </a:r>
            <a:r>
              <a:rPr lang="en-US" baseline="0" dirty="0" smtClean="0"/>
              <a:t> be quite well received.</a:t>
            </a:r>
            <a:endParaRPr lang="en-US" dirty="0"/>
          </a:p>
        </p:txBody>
      </p:sp>
      <p:sp>
        <p:nvSpPr>
          <p:cNvPr id="4" name="Slide Number Placeholder 3"/>
          <p:cNvSpPr>
            <a:spLocks noGrp="1"/>
          </p:cNvSpPr>
          <p:nvPr>
            <p:ph type="sldNum" sz="quarter" idx="10"/>
          </p:nvPr>
        </p:nvSpPr>
        <p:spPr/>
        <p:txBody>
          <a:bodyPr/>
          <a:lstStyle/>
          <a:p>
            <a:fld id="{41B5CFC5-8904-4B35-ADD3-2ECF66B999CC}" type="slidenum">
              <a:rPr lang="fr-FR" smtClean="0"/>
              <a:pPr/>
              <a:t>23</a:t>
            </a:fld>
            <a:endParaRPr lang="fr-FR"/>
          </a:p>
        </p:txBody>
      </p:sp>
    </p:spTree>
    <p:extLst>
      <p:ext uri="{BB962C8B-B14F-4D97-AF65-F5344CB8AC3E}">
        <p14:creationId xmlns:p14="http://schemas.microsoft.com/office/powerpoint/2010/main" val="1008262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Attempting to capture as is data capture for the system</a:t>
            </a:r>
          </a:p>
          <a:p>
            <a:r>
              <a:rPr lang="en-US" dirty="0" smtClean="0"/>
              <a:t>Top left blue area is controlled by CHOA</a:t>
            </a:r>
          </a:p>
          <a:p>
            <a:r>
              <a:rPr lang="en-US" dirty="0" smtClean="0"/>
              <a:t>Bottom right blue area controlled by ELSO</a:t>
            </a:r>
          </a:p>
          <a:p>
            <a:r>
              <a:rPr lang="en-US" dirty="0" smtClean="0"/>
              <a:t>Red area targeted for improvement</a:t>
            </a:r>
          </a:p>
          <a:p>
            <a:r>
              <a:rPr lang="en-US" dirty="0" smtClean="0"/>
              <a:t>Want to find areas where automation could help to reduce feed forward or feed back loops to:</a:t>
            </a:r>
          </a:p>
          <a:p>
            <a:r>
              <a:rPr lang="en-US" dirty="0" smtClean="0"/>
              <a:t>	Decrease</a:t>
            </a:r>
            <a:r>
              <a:rPr lang="en-US" baseline="0" dirty="0" smtClean="0"/>
              <a:t> time spent entering data</a:t>
            </a:r>
          </a:p>
          <a:p>
            <a:r>
              <a:rPr lang="en-US" baseline="0" dirty="0" smtClean="0"/>
              <a:t>	Increase time spent caring for the patient.</a:t>
            </a:r>
          </a:p>
          <a:p>
            <a:r>
              <a:rPr lang="en-US" baseline="0" dirty="0" smtClean="0"/>
              <a:t>	Reduce rick of data lost during an emergency (when an emergency happens, data input ceases and data that should have been captured is lost)</a:t>
            </a:r>
            <a:endParaRPr lang="en-US" dirty="0"/>
          </a:p>
        </p:txBody>
      </p:sp>
      <p:sp>
        <p:nvSpPr>
          <p:cNvPr id="4" name="Slide Number Placeholder 3"/>
          <p:cNvSpPr>
            <a:spLocks noGrp="1"/>
          </p:cNvSpPr>
          <p:nvPr>
            <p:ph type="sldNum" sz="quarter" idx="10"/>
          </p:nvPr>
        </p:nvSpPr>
        <p:spPr/>
        <p:txBody>
          <a:bodyPr/>
          <a:lstStyle/>
          <a:p>
            <a:fld id="{41B5CFC5-8904-4B35-ADD3-2ECF66B999CC}" type="slidenum">
              <a:rPr lang="fr-FR" smtClean="0"/>
              <a:pPr/>
              <a:t>24</a:t>
            </a:fld>
            <a:endParaRPr lang="fr-FR"/>
          </a:p>
        </p:txBody>
      </p:sp>
    </p:spTree>
    <p:extLst>
      <p:ext uri="{BB962C8B-B14F-4D97-AF65-F5344CB8AC3E}">
        <p14:creationId xmlns:p14="http://schemas.microsoft.com/office/powerpoint/2010/main" val="3446956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r>
              <a:rPr lang="en-US" baseline="0" dirty="0" smtClean="0"/>
              <a:t> of </a:t>
            </a:r>
          </a:p>
          <a:p>
            <a:r>
              <a:rPr lang="en-US" baseline="0" dirty="0" smtClean="0"/>
              <a:t>	Real time IO control (capture and enter data automatically)</a:t>
            </a:r>
          </a:p>
          <a:p>
            <a:r>
              <a:rPr lang="en-US" baseline="0" dirty="0" smtClean="0"/>
              <a:t>	EPIC+ (EPIC is the electronic patient record system) to take in the auto captured data</a:t>
            </a:r>
          </a:p>
          <a:p>
            <a:r>
              <a:rPr lang="en-US" baseline="0" dirty="0" smtClean="0"/>
              <a:t>	ECLS Registry+ (national registry of ECMO data) – to take in auto captured data</a:t>
            </a:r>
          </a:p>
          <a:p>
            <a:endParaRPr lang="en-US" baseline="0" dirty="0" smtClean="0"/>
          </a:p>
          <a:p>
            <a:r>
              <a:rPr lang="en-US" baseline="0" dirty="0" smtClean="0"/>
              <a:t>Reduces the </a:t>
            </a:r>
          </a:p>
          <a:p>
            <a:r>
              <a:rPr lang="en-US" baseline="0" dirty="0" smtClean="0"/>
              <a:t>	Feed forward of data from </a:t>
            </a:r>
            <a:r>
              <a:rPr lang="en-US" baseline="0" dirty="0" err="1" smtClean="0"/>
              <a:t>Dr</a:t>
            </a:r>
            <a:r>
              <a:rPr lang="en-US" baseline="0" dirty="0" smtClean="0"/>
              <a:t> or ATS to EPIC</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	</a:t>
            </a:r>
            <a:r>
              <a:rPr lang="en-US" baseline="0" dirty="0" smtClean="0"/>
              <a:t>Feed forward of data from ATS to access database</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	</a:t>
            </a:r>
            <a:r>
              <a:rPr lang="en-US" baseline="0" dirty="0" smtClean="0"/>
              <a:t>Feed forward of data from ATS to ELSO registry</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	Feed back of data from Access Database or EPIC to ATS or Specialist</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1B5CFC5-8904-4B35-ADD3-2ECF66B999CC}" type="slidenum">
              <a:rPr lang="fr-FR" smtClean="0"/>
              <a:pPr/>
              <a:t>25</a:t>
            </a:fld>
            <a:endParaRPr lang="fr-FR"/>
          </a:p>
        </p:txBody>
      </p:sp>
    </p:spTree>
    <p:extLst>
      <p:ext uri="{BB962C8B-B14F-4D97-AF65-F5344CB8AC3E}">
        <p14:creationId xmlns:p14="http://schemas.microsoft.com/office/powerpoint/2010/main" val="2338088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Attempt to show relevant ECMO data and patient data together</a:t>
            </a:r>
          </a:p>
          <a:p>
            <a:r>
              <a:rPr lang="en-US" dirty="0" smtClean="0">
                <a:latin typeface="Arial" charset="0"/>
              </a:rPr>
              <a:t>Layout in a similar format to actual circuit</a:t>
            </a:r>
          </a:p>
          <a:p>
            <a:r>
              <a:rPr lang="en-US" dirty="0" smtClean="0">
                <a:latin typeface="Arial" charset="0"/>
              </a:rPr>
              <a:t>Show trends over a timeframe symbols</a:t>
            </a:r>
          </a:p>
          <a:p>
            <a:r>
              <a:rPr lang="en-US" dirty="0" smtClean="0">
                <a:latin typeface="Arial" charset="0"/>
              </a:rPr>
              <a:t>Historical graph available when needed</a:t>
            </a:r>
          </a:p>
          <a:p>
            <a:r>
              <a:rPr lang="en-US" dirty="0" smtClean="0">
                <a:latin typeface="Arial" charset="0"/>
              </a:rPr>
              <a:t>Timeframe did not allow for much iteration</a:t>
            </a:r>
          </a:p>
          <a:p>
            <a:endParaRPr lang="en-US" dirty="0" smtClean="0"/>
          </a:p>
          <a:p>
            <a:r>
              <a:rPr lang="en-US" dirty="0" smtClean="0"/>
              <a:t>Ideally</a:t>
            </a:r>
            <a:r>
              <a:rPr lang="en-US" baseline="0" dirty="0" smtClean="0"/>
              <a:t> allow the current user of the display to tailor what’s visible to what they care about (A la OV-1 concept)</a:t>
            </a:r>
          </a:p>
          <a:p>
            <a:r>
              <a:rPr lang="en-US" baseline="0" dirty="0" smtClean="0"/>
              <a:t>Ability to save a layout for quick switching also desired.</a:t>
            </a:r>
            <a:endParaRPr lang="en-US" dirty="0"/>
          </a:p>
        </p:txBody>
      </p:sp>
      <p:sp>
        <p:nvSpPr>
          <p:cNvPr id="4" name="Slide Number Placeholder 3"/>
          <p:cNvSpPr>
            <a:spLocks noGrp="1"/>
          </p:cNvSpPr>
          <p:nvPr>
            <p:ph type="sldNum" sz="quarter" idx="10"/>
          </p:nvPr>
        </p:nvSpPr>
        <p:spPr/>
        <p:txBody>
          <a:bodyPr/>
          <a:lstStyle/>
          <a:p>
            <a:fld id="{41B5CFC5-8904-4B35-ADD3-2ECF66B999CC}" type="slidenum">
              <a:rPr lang="fr-FR" smtClean="0"/>
              <a:pPr/>
              <a:t>26</a:t>
            </a:fld>
            <a:endParaRPr lang="fr-FR"/>
          </a:p>
        </p:txBody>
      </p:sp>
    </p:spTree>
    <p:extLst>
      <p:ext uri="{BB962C8B-B14F-4D97-AF65-F5344CB8AC3E}">
        <p14:creationId xmlns:p14="http://schemas.microsoft.com/office/powerpoint/2010/main" val="940150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latin typeface="Arial" charset="0"/>
              </a:rPr>
              <a:t>Information integration – automating</a:t>
            </a:r>
            <a:r>
              <a:rPr lang="en-US" baseline="0" dirty="0" smtClean="0">
                <a:latin typeface="Arial" charset="0"/>
              </a:rPr>
              <a:t> data measurement and entry where possible. Obviously requires rigorous testing for anything like </a:t>
            </a:r>
            <a:r>
              <a:rPr lang="en-US" baseline="0" dirty="0" err="1" smtClean="0">
                <a:latin typeface="Arial" charset="0"/>
              </a:rPr>
              <a:t>fda</a:t>
            </a:r>
            <a:r>
              <a:rPr lang="en-US" baseline="0" dirty="0" smtClean="0">
                <a:latin typeface="Arial" charset="0"/>
              </a:rPr>
              <a:t> approval, but would seek to reduce human error. Allow for more time with the patient by less at the computer</a:t>
            </a:r>
          </a:p>
          <a:p>
            <a:endParaRPr lang="en-US" dirty="0" smtClean="0">
              <a:latin typeface="Arial" charset="0"/>
            </a:endParaRPr>
          </a:p>
          <a:p>
            <a:r>
              <a:rPr lang="en-US" dirty="0" smtClean="0">
                <a:latin typeface="Arial" charset="0"/>
              </a:rPr>
              <a:t>Therapeutic sensor integration – research into elements of therapy</a:t>
            </a:r>
            <a:r>
              <a:rPr lang="en-US" baseline="0" dirty="0" smtClean="0">
                <a:latin typeface="Arial" charset="0"/>
              </a:rPr>
              <a:t> that would benefit from measurement and control (such as time to clot). Try to find ways to automate measurement (something currently done by specialists on a pre-determined schedule)</a:t>
            </a:r>
            <a:endParaRPr lang="en-US" dirty="0" smtClean="0">
              <a:latin typeface="Arial" charset="0"/>
            </a:endParaRPr>
          </a:p>
          <a:p>
            <a:endParaRPr lang="en-US" dirty="0" smtClean="0">
              <a:latin typeface="Arial" charset="0"/>
            </a:endParaRPr>
          </a:p>
          <a:p>
            <a:r>
              <a:rPr lang="en-US" dirty="0" smtClean="0">
                <a:latin typeface="Arial" charset="0"/>
              </a:rPr>
              <a:t>Hardware instrumentation – research into</a:t>
            </a:r>
            <a:r>
              <a:rPr lang="en-US" baseline="0" dirty="0" smtClean="0">
                <a:latin typeface="Arial" charset="0"/>
              </a:rPr>
              <a:t> hardware monitor and control for components of the ECMO circuit. Trying to get to a predictive maintenance plan and provide information to the community which runs components for much more than their ratings</a:t>
            </a:r>
            <a:endParaRPr lang="en-US" dirty="0" smtClean="0">
              <a:latin typeface="Arial" charset="0"/>
            </a:endParaRPr>
          </a:p>
          <a:p>
            <a:endParaRPr lang="en-US" dirty="0" smtClean="0">
              <a:latin typeface="Arial" charset="0"/>
            </a:endParaRPr>
          </a:p>
          <a:p>
            <a:r>
              <a:rPr lang="en-US" dirty="0" smtClean="0">
                <a:latin typeface="Arial" charset="0"/>
              </a:rPr>
              <a:t>Redundancy characterization – research into</a:t>
            </a:r>
            <a:r>
              <a:rPr lang="en-US" baseline="0" dirty="0" smtClean="0">
                <a:latin typeface="Arial" charset="0"/>
              </a:rPr>
              <a:t> elements of the ECMO circuit that may benefit from redundancy. Components are not redundant in the circuit and failure modes are typically catastrophic for these components. (would require hardware failure data)</a:t>
            </a:r>
            <a:endParaRPr lang="en-US" dirty="0" smtClean="0">
              <a:latin typeface="Arial" charset="0"/>
            </a:endParaRPr>
          </a:p>
          <a:p>
            <a:endParaRPr lang="en-US" dirty="0" smtClean="0">
              <a:latin typeface="Arial" charset="0"/>
            </a:endParaRPr>
          </a:p>
          <a:p>
            <a:r>
              <a:rPr lang="en-US" dirty="0" smtClean="0">
                <a:latin typeface="Arial" charset="0"/>
              </a:rPr>
              <a:t>Portability analysis – research a portable</a:t>
            </a:r>
            <a:r>
              <a:rPr lang="en-US" baseline="0" dirty="0" smtClean="0">
                <a:latin typeface="Arial" charset="0"/>
              </a:rPr>
              <a:t> ECMO configuration. This is a much desired end state, but we feel that most all other projects would need to be done first (rather than take the problems that exist with the current setup and making them smaller physically)</a:t>
            </a:r>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41B5CFC5-8904-4B35-ADD3-2ECF66B999CC}" type="slidenum">
              <a:rPr lang="fr-FR" smtClean="0"/>
              <a:pPr/>
              <a:t>27</a:t>
            </a:fld>
            <a:endParaRPr lang="fr-FR"/>
          </a:p>
        </p:txBody>
      </p:sp>
    </p:spTree>
    <p:extLst>
      <p:ext uri="{BB962C8B-B14F-4D97-AF65-F5344CB8AC3E}">
        <p14:creationId xmlns:p14="http://schemas.microsoft.com/office/powerpoint/2010/main" val="2128205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Bridge the </a:t>
            </a:r>
            <a:r>
              <a:rPr lang="en-US" dirty="0" err="1" smtClean="0"/>
              <a:t>dr-eng</a:t>
            </a:r>
            <a:r>
              <a:rPr lang="en-US" dirty="0" smtClean="0"/>
              <a:t> - </a:t>
            </a:r>
            <a:r>
              <a:rPr lang="en-US" dirty="0" smtClean="0">
                <a:latin typeface="Arial" charset="0"/>
              </a:rPr>
              <a:t>MBSE models (specifically </a:t>
            </a:r>
            <a:r>
              <a:rPr lang="en-US" dirty="0" err="1" smtClean="0">
                <a:latin typeface="Arial" charset="0"/>
              </a:rPr>
              <a:t>SysML</a:t>
            </a:r>
            <a:r>
              <a:rPr lang="en-US" dirty="0" smtClean="0">
                <a:latin typeface="Arial" charset="0"/>
              </a:rPr>
              <a:t>) are</a:t>
            </a:r>
            <a:r>
              <a:rPr lang="en-US" baseline="0" dirty="0" smtClean="0">
                <a:latin typeface="Arial" charset="0"/>
              </a:rPr>
              <a:t> invaluable for communication purposes, especially with differing vocabularies.</a:t>
            </a:r>
            <a:endParaRPr lang="en-US" dirty="0"/>
          </a:p>
        </p:txBody>
      </p:sp>
      <p:sp>
        <p:nvSpPr>
          <p:cNvPr id="4" name="Slide Number Placeholder 3"/>
          <p:cNvSpPr>
            <a:spLocks noGrp="1"/>
          </p:cNvSpPr>
          <p:nvPr>
            <p:ph type="sldNum" sz="quarter" idx="10"/>
          </p:nvPr>
        </p:nvSpPr>
        <p:spPr/>
        <p:txBody>
          <a:bodyPr/>
          <a:lstStyle/>
          <a:p>
            <a:fld id="{41B5CFC5-8904-4B35-ADD3-2ECF66B999CC}" type="slidenum">
              <a:rPr lang="fr-FR" smtClean="0"/>
              <a:pPr/>
              <a:t>28</a:t>
            </a:fld>
            <a:endParaRPr lang="fr-FR"/>
          </a:p>
        </p:txBody>
      </p:sp>
    </p:spTree>
    <p:extLst>
      <p:ext uri="{BB962C8B-B14F-4D97-AF65-F5344CB8AC3E}">
        <p14:creationId xmlns:p14="http://schemas.microsoft.com/office/powerpoint/2010/main" val="4285291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CHOA</a:t>
            </a:r>
            <a:r>
              <a:rPr lang="en-US" baseline="0" dirty="0" smtClean="0"/>
              <a:t> circuit, not everyone uses a rollerhead pump (CHOA is moving away from it)</a:t>
            </a:r>
          </a:p>
          <a:p>
            <a:endParaRPr lang="en-US" baseline="0" dirty="0" smtClean="0"/>
          </a:p>
        </p:txBody>
      </p:sp>
      <p:sp>
        <p:nvSpPr>
          <p:cNvPr id="4" name="Slide Number Placeholder 3"/>
          <p:cNvSpPr>
            <a:spLocks noGrp="1"/>
          </p:cNvSpPr>
          <p:nvPr>
            <p:ph type="sldNum" sz="quarter" idx="10"/>
          </p:nvPr>
        </p:nvSpPr>
        <p:spPr/>
        <p:txBody>
          <a:bodyPr/>
          <a:lstStyle/>
          <a:p>
            <a:fld id="{41B5CFC5-8904-4B35-ADD3-2ECF66B999CC}" type="slidenum">
              <a:rPr lang="fr-FR" smtClean="0"/>
              <a:pPr/>
              <a:t>4</a:t>
            </a:fld>
            <a:endParaRPr lang="fr-FR"/>
          </a:p>
        </p:txBody>
      </p:sp>
    </p:spTree>
    <p:extLst>
      <p:ext uri="{BB962C8B-B14F-4D97-AF65-F5344CB8AC3E}">
        <p14:creationId xmlns:p14="http://schemas.microsoft.com/office/powerpoint/2010/main" val="561877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 is for cardiac or respiratory</a:t>
            </a:r>
            <a:r>
              <a:rPr lang="en-US" baseline="0" dirty="0" smtClean="0"/>
              <a:t> failures</a:t>
            </a:r>
          </a:p>
          <a:p>
            <a:r>
              <a:rPr lang="en-US" baseline="0" dirty="0" smtClean="0"/>
              <a:t>VV strictly for respiratory</a:t>
            </a:r>
          </a:p>
          <a:p>
            <a:endParaRPr lang="en-US" baseline="0" dirty="0" smtClean="0"/>
          </a:p>
          <a:p>
            <a:r>
              <a:rPr lang="en-US" baseline="0" dirty="0" smtClean="0"/>
              <a:t>ECMO does not heal anything. Only provides rest for the body to heal itself.</a:t>
            </a:r>
            <a:endParaRPr lang="en-US" dirty="0"/>
          </a:p>
        </p:txBody>
      </p:sp>
      <p:sp>
        <p:nvSpPr>
          <p:cNvPr id="4" name="Slide Number Placeholder 3"/>
          <p:cNvSpPr>
            <a:spLocks noGrp="1"/>
          </p:cNvSpPr>
          <p:nvPr>
            <p:ph type="sldNum" sz="quarter" idx="10"/>
          </p:nvPr>
        </p:nvSpPr>
        <p:spPr/>
        <p:txBody>
          <a:bodyPr/>
          <a:lstStyle/>
          <a:p>
            <a:fld id="{41B5CFC5-8904-4B35-ADD3-2ECF66B999CC}" type="slidenum">
              <a:rPr lang="fr-FR" smtClean="0"/>
              <a:pPr/>
              <a:t>5</a:t>
            </a:fld>
            <a:endParaRPr lang="fr-FR"/>
          </a:p>
        </p:txBody>
      </p:sp>
    </p:spTree>
    <p:extLst>
      <p:ext uri="{BB962C8B-B14F-4D97-AF65-F5344CB8AC3E}">
        <p14:creationId xmlns:p14="http://schemas.microsoft.com/office/powerpoint/2010/main" val="561877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it works</a:t>
            </a:r>
          </a:p>
          <a:p>
            <a:endParaRPr lang="en-US" dirty="0" smtClean="0"/>
          </a:p>
          <a:p>
            <a:r>
              <a:rPr lang="en-US" dirty="0" smtClean="0">
                <a:latin typeface="Arial" charset="0"/>
              </a:rPr>
              <a:t>Developed by Dr. Robert Bartlett, first used on an infant in 1975 (NOT FORMALLY ENGINEERED IN THE CLASSICAL SENSE)</a:t>
            </a:r>
          </a:p>
          <a:p>
            <a:r>
              <a:rPr lang="en-US" dirty="0" smtClean="0">
                <a:latin typeface="Arial" charset="0"/>
              </a:rPr>
              <a:t>Used in cases where traditional means fail, and survival expectancy is less than 20-25%. Very sick folk</a:t>
            </a:r>
          </a:p>
          <a:p>
            <a:r>
              <a:rPr lang="en-US" dirty="0" smtClean="0">
                <a:latin typeface="Arial" charset="0"/>
              </a:rPr>
              <a:t>Can improve survival to nearly 75%.</a:t>
            </a:r>
          </a:p>
          <a:p>
            <a:r>
              <a:rPr lang="en-US" dirty="0" smtClean="0">
                <a:latin typeface="Arial" charset="0"/>
              </a:rPr>
              <a:t>Used on infants, children and adults. Primarily infants and children</a:t>
            </a:r>
          </a:p>
          <a:p>
            <a:r>
              <a:rPr lang="en-US" dirty="0" smtClean="0">
                <a:latin typeface="Arial" charset="0"/>
              </a:rPr>
              <a:t>Sounds simple enough, right?</a:t>
            </a:r>
          </a:p>
          <a:p>
            <a:endParaRPr lang="en-US" dirty="0"/>
          </a:p>
        </p:txBody>
      </p:sp>
      <p:sp>
        <p:nvSpPr>
          <p:cNvPr id="4" name="Slide Number Placeholder 3"/>
          <p:cNvSpPr>
            <a:spLocks noGrp="1"/>
          </p:cNvSpPr>
          <p:nvPr>
            <p:ph type="sldNum" sz="quarter" idx="10"/>
          </p:nvPr>
        </p:nvSpPr>
        <p:spPr/>
        <p:txBody>
          <a:bodyPr/>
          <a:lstStyle/>
          <a:p>
            <a:fld id="{41B5CFC5-8904-4B35-ADD3-2ECF66B999CC}" type="slidenum">
              <a:rPr lang="fr-FR" smtClean="0"/>
              <a:pPr/>
              <a:t>6</a:t>
            </a:fld>
            <a:endParaRPr lang="fr-FR"/>
          </a:p>
        </p:txBody>
      </p:sp>
    </p:spTree>
    <p:extLst>
      <p:ext uri="{BB962C8B-B14F-4D97-AF65-F5344CB8AC3E}">
        <p14:creationId xmlns:p14="http://schemas.microsoft.com/office/powerpoint/2010/main" val="949757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ECMO is a therapy,</a:t>
            </a:r>
            <a:r>
              <a:rPr lang="en-US" baseline="0" dirty="0" smtClean="0"/>
              <a:t> not a device or FDA approved treatment. </a:t>
            </a:r>
            <a:r>
              <a:rPr lang="en-US" sz="1200" dirty="0" smtClean="0">
                <a:latin typeface="Arial" charset="0"/>
              </a:rPr>
              <a:t>Each ECMO center employs a unique circuit designed with input from healthcare and legal staff</a:t>
            </a:r>
          </a:p>
          <a:p>
            <a:r>
              <a:rPr lang="en-US" baseline="0" dirty="0" smtClean="0"/>
              <a:t>and do it any way the lawyers sign off on.</a:t>
            </a:r>
          </a:p>
          <a:p>
            <a:endParaRPr lang="en-US" baseline="0" dirty="0" smtClean="0"/>
          </a:p>
          <a:p>
            <a:r>
              <a:rPr lang="en-US" baseline="0" dirty="0" smtClean="0"/>
              <a:t>Problems:</a:t>
            </a:r>
          </a:p>
          <a:p>
            <a:pPr marL="0" marR="0" lvl="1"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Arial" charset="0"/>
              </a:rPr>
              <a:t>Machines and data everywhere. </a:t>
            </a:r>
            <a:r>
              <a:rPr lang="en-US" baseline="0" dirty="0" smtClean="0"/>
              <a:t>Disparate control and monitor interfaces</a:t>
            </a:r>
            <a:endParaRPr lang="en-US" dirty="0" smtClean="0">
              <a:latin typeface="Arial" charset="0"/>
            </a:endParaRPr>
          </a:p>
          <a:p>
            <a:r>
              <a:rPr lang="en-US" dirty="0" smtClean="0">
                <a:latin typeface="Arial" charset="0"/>
              </a:rPr>
              <a:t>Manual data entry and circuit inspection</a:t>
            </a:r>
          </a:p>
          <a:p>
            <a:r>
              <a:rPr lang="en-US" dirty="0" smtClean="0">
                <a:latin typeface="Arial" charset="0"/>
              </a:rPr>
              <a:t>Highly trained personnel on 24 hour watch per patient</a:t>
            </a:r>
          </a:p>
          <a:p>
            <a:r>
              <a:rPr lang="en-US" dirty="0" smtClean="0">
                <a:latin typeface="Arial" charset="0"/>
              </a:rPr>
              <a:t>Many opportunities for error or component failure</a:t>
            </a:r>
          </a:p>
          <a:p>
            <a:r>
              <a:rPr lang="en-US" dirty="0" smtClean="0">
                <a:latin typeface="Arial" charset="0"/>
              </a:rPr>
              <a:t>Lack</a:t>
            </a:r>
            <a:r>
              <a:rPr lang="en-US" baseline="0" dirty="0" smtClean="0">
                <a:latin typeface="Arial" charset="0"/>
              </a:rPr>
              <a:t> of labels for handling emergencies (rollerhead pump can turn both ways, must be hand cranked in case of power failure, label for direction to crank?)</a:t>
            </a:r>
            <a:endParaRPr lang="en-US" dirty="0" smtClean="0">
              <a:latin typeface="Arial" charset="0"/>
            </a:endParaRPr>
          </a:p>
          <a:p>
            <a:pPr marL="0" indent="0">
              <a:buFontTx/>
              <a:buNone/>
            </a:pPr>
            <a:r>
              <a:rPr lang="en-US" baseline="0" dirty="0" smtClean="0"/>
              <a:t>Individual components typically designed, tested, approved for other applications</a:t>
            </a:r>
          </a:p>
          <a:p>
            <a:pPr marL="639086" lvl="1" indent="-174296">
              <a:buFontTx/>
              <a:buChar char="-"/>
            </a:pPr>
            <a:r>
              <a:rPr lang="en-US" baseline="0" dirty="0" smtClean="0"/>
              <a:t>Example: Pump for 8 to 16 hours open heart surgery repurposed for 30 day ECMO therapy</a:t>
            </a:r>
          </a:p>
          <a:p>
            <a:pPr marL="639086" marR="0" lvl="1" indent="-174296" algn="l" defTabSz="457200" rtl="0" eaLnBrk="0" fontAlgn="base" latinLnBrk="0" hangingPunct="0">
              <a:lnSpc>
                <a:spcPct val="100000"/>
              </a:lnSpc>
              <a:spcBef>
                <a:spcPct val="30000"/>
              </a:spcBef>
              <a:spcAft>
                <a:spcPct val="0"/>
              </a:spcAft>
              <a:buClrTx/>
              <a:buSzTx/>
              <a:buFontTx/>
              <a:buChar char="-"/>
              <a:tabLst/>
              <a:defRPr/>
            </a:pPr>
            <a:r>
              <a:rPr lang="en-US" baseline="0" dirty="0" smtClean="0"/>
              <a:t>No manufacturer ratings for ECMO usage, failure rates, etc., so Parts in circuits used in an off label manner by medical staff.</a:t>
            </a:r>
          </a:p>
          <a:p>
            <a:r>
              <a:rPr lang="en-US" baseline="0" dirty="0" smtClean="0"/>
              <a:t>	-  There is no FDA approved ECMO circuit or component. Nothing is rated for ECMO (perhaps for a few hours for a bypass, but not days/weeks of ECMO)</a:t>
            </a:r>
          </a:p>
          <a:p>
            <a:r>
              <a:rPr lang="en-US" baseline="0" dirty="0" smtClean="0"/>
              <a:t>	-  ECMO Heater? It’s labelled ECMO, but not approved for it.</a:t>
            </a:r>
          </a:p>
          <a:p>
            <a:pPr marL="639086" lvl="1" indent="-174296">
              <a:buFontTx/>
              <a:buChar char="-"/>
            </a:pPr>
            <a:endParaRPr lang="en-US" baseline="0" dirty="0" smtClean="0"/>
          </a:p>
          <a:p>
            <a:endParaRPr lang="en-US" dirty="0" smtClean="0"/>
          </a:p>
          <a:p>
            <a:r>
              <a:rPr lang="en-US" baseline="0" dirty="0" smtClean="0"/>
              <a:t>Why not just use a </a:t>
            </a:r>
            <a:r>
              <a:rPr lang="en-US" baseline="0" dirty="0" err="1" smtClean="0"/>
              <a:t>ventalator</a:t>
            </a:r>
            <a:r>
              <a:rPr lang="en-US" baseline="0" dirty="0" smtClean="0"/>
              <a:t> instead of VV? – Very destructive, especially to infants and children</a:t>
            </a:r>
          </a:p>
          <a:p>
            <a:r>
              <a:rPr lang="en-US" baseline="0" dirty="0" smtClean="0"/>
              <a:t>Why not just a heart lung bypass? – Not approved or rated for this</a:t>
            </a:r>
            <a:endParaRPr lang="en-US" dirty="0" smtClean="0"/>
          </a:p>
          <a:p>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41B5CFC5-8904-4B35-ADD3-2ECF66B999CC}" type="slidenum">
              <a:rPr lang="fr-FR" smtClean="0"/>
              <a:pPr/>
              <a:t>7</a:t>
            </a:fld>
            <a:endParaRPr lang="fr-FR"/>
          </a:p>
        </p:txBody>
      </p:sp>
    </p:spTree>
    <p:extLst>
      <p:ext uri="{BB962C8B-B14F-4D97-AF65-F5344CB8AC3E}">
        <p14:creationId xmlns:p14="http://schemas.microsoft.com/office/powerpoint/2010/main" val="434652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latin typeface="Arial" charset="0"/>
              </a:rPr>
              <a:t>Teamed to look at ECMO </a:t>
            </a:r>
          </a:p>
          <a:p>
            <a:pPr lvl="1"/>
            <a:r>
              <a:rPr lang="en-US" dirty="0" smtClean="0">
                <a:latin typeface="Arial" charset="0"/>
              </a:rPr>
              <a:t>Current state of ECMO at CHOA.</a:t>
            </a:r>
          </a:p>
          <a:p>
            <a:pPr lvl="1"/>
            <a:r>
              <a:rPr lang="en-US" dirty="0" smtClean="0">
                <a:latin typeface="Arial" charset="0"/>
              </a:rPr>
              <a:t>“Improve” ECMO (what does that even</a:t>
            </a:r>
            <a:r>
              <a:rPr lang="en-US" baseline="0" dirty="0" smtClean="0">
                <a:latin typeface="Arial" charset="0"/>
              </a:rPr>
              <a:t> mean? – we had to determine that)</a:t>
            </a:r>
            <a:endParaRPr lang="en-US" dirty="0" smtClean="0">
              <a:latin typeface="Arial" charset="0"/>
            </a:endParaRPr>
          </a:p>
          <a:p>
            <a:pPr lvl="1"/>
            <a:r>
              <a:rPr lang="en-US" dirty="0" smtClean="0">
                <a:latin typeface="Arial" charset="0"/>
              </a:rPr>
              <a:t>Reduce complexity?</a:t>
            </a:r>
          </a:p>
          <a:p>
            <a:pPr lvl="1"/>
            <a:r>
              <a:rPr lang="en-US" dirty="0" smtClean="0">
                <a:latin typeface="Arial" charset="0"/>
              </a:rPr>
              <a:t>Work toward a portable ECMO circuit? (Big</a:t>
            </a:r>
            <a:r>
              <a:rPr lang="en-US" baseline="0" dirty="0" smtClean="0">
                <a:latin typeface="Arial" charset="0"/>
              </a:rPr>
              <a:t> s</a:t>
            </a:r>
            <a:r>
              <a:rPr lang="en-US" dirty="0" smtClean="0">
                <a:latin typeface="Arial" charset="0"/>
              </a:rPr>
              <a:t>ponsor goal)</a:t>
            </a:r>
          </a:p>
          <a:p>
            <a:pPr lvl="1"/>
            <a:r>
              <a:rPr lang="en-US" dirty="0" smtClean="0">
                <a:latin typeface="Arial" charset="0"/>
              </a:rPr>
              <a:t>Other improvements?</a:t>
            </a:r>
          </a:p>
          <a:p>
            <a:r>
              <a:rPr lang="en-US" dirty="0" smtClean="0">
                <a:latin typeface="Arial" charset="0"/>
              </a:rPr>
              <a:t>Long term partnership with many PMASE capstone teams (12 week projects).</a:t>
            </a:r>
          </a:p>
          <a:p>
            <a:endParaRPr lang="en-US" dirty="0"/>
          </a:p>
        </p:txBody>
      </p:sp>
      <p:sp>
        <p:nvSpPr>
          <p:cNvPr id="4" name="Slide Number Placeholder 3"/>
          <p:cNvSpPr>
            <a:spLocks noGrp="1"/>
          </p:cNvSpPr>
          <p:nvPr>
            <p:ph type="sldNum" sz="quarter" idx="10"/>
          </p:nvPr>
        </p:nvSpPr>
        <p:spPr/>
        <p:txBody>
          <a:bodyPr/>
          <a:lstStyle/>
          <a:p>
            <a:fld id="{41B5CFC5-8904-4B35-ADD3-2ECF66B999CC}" type="slidenum">
              <a:rPr lang="fr-FR" smtClean="0"/>
              <a:pPr/>
              <a:t>8</a:t>
            </a:fld>
            <a:endParaRPr lang="fr-FR"/>
          </a:p>
        </p:txBody>
      </p:sp>
    </p:spTree>
    <p:extLst>
      <p:ext uri="{BB962C8B-B14F-4D97-AF65-F5344CB8AC3E}">
        <p14:creationId xmlns:p14="http://schemas.microsoft.com/office/powerpoint/2010/main" val="2014208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latin typeface="Arial" charset="0"/>
              </a:rPr>
              <a:t>First team: </a:t>
            </a:r>
          </a:p>
          <a:p>
            <a:r>
              <a:rPr lang="en-US" dirty="0" smtClean="0">
                <a:latin typeface="Arial" charset="0"/>
              </a:rPr>
              <a:t>	Very early in SE process. </a:t>
            </a:r>
          </a:p>
          <a:p>
            <a:r>
              <a:rPr lang="en-US" dirty="0" smtClean="0">
                <a:latin typeface="Arial" charset="0"/>
              </a:rPr>
              <a:t>		Don’t care about</a:t>
            </a:r>
            <a:r>
              <a:rPr lang="en-US" baseline="0" dirty="0" smtClean="0">
                <a:latin typeface="Arial" charset="0"/>
              </a:rPr>
              <a:t> analysis of system performance or requirements at this point</a:t>
            </a:r>
          </a:p>
          <a:p>
            <a:r>
              <a:rPr lang="en-US" baseline="0" dirty="0" smtClean="0">
                <a:latin typeface="Arial" charset="0"/>
              </a:rPr>
              <a:t>	</a:t>
            </a:r>
            <a:r>
              <a:rPr lang="en-US" dirty="0" smtClean="0">
                <a:latin typeface="Arial" charset="0"/>
              </a:rPr>
              <a:t>Characterize the system and propose future work and direction (stated requirement)</a:t>
            </a:r>
          </a:p>
          <a:p>
            <a:r>
              <a:rPr lang="en-US" dirty="0" smtClean="0">
                <a:latin typeface="Arial" charset="0"/>
              </a:rPr>
              <a:t>	Tell the sponsor what could be done</a:t>
            </a:r>
          </a:p>
          <a:p>
            <a:pPr lvl="1"/>
            <a:r>
              <a:rPr lang="en-US" dirty="0" smtClean="0">
                <a:latin typeface="Arial" charset="0"/>
              </a:rPr>
              <a:t>Figure out how to foster communication (derived requirement) – FOCUS OF MUCH OF THIS PRES</a:t>
            </a:r>
          </a:p>
          <a:p>
            <a:pPr lvl="1"/>
            <a:endParaRPr lang="en-US" dirty="0" smtClean="0">
              <a:latin typeface="Arial" charset="0"/>
            </a:endParaRPr>
          </a:p>
          <a:p>
            <a:pPr lvl="1"/>
            <a:r>
              <a:rPr lang="en-US" dirty="0" smtClean="0">
                <a:latin typeface="Arial" charset="0"/>
              </a:rPr>
              <a:t>Who’s been to a doctor?</a:t>
            </a:r>
          </a:p>
          <a:p>
            <a:pPr lvl="1"/>
            <a:r>
              <a:rPr lang="en-US" dirty="0" smtClean="0">
                <a:latin typeface="Arial" charset="0"/>
              </a:rPr>
              <a:t>Who’s been confused by medical speak?</a:t>
            </a:r>
          </a:p>
          <a:p>
            <a:pPr lvl="1"/>
            <a:r>
              <a:rPr lang="en-US" dirty="0" smtClean="0">
                <a:latin typeface="Arial" charset="0"/>
              </a:rPr>
              <a:t>Who’s had an engineering conversation</a:t>
            </a:r>
            <a:r>
              <a:rPr lang="en-US" baseline="0" dirty="0" smtClean="0">
                <a:latin typeface="Arial" charset="0"/>
              </a:rPr>
              <a:t> with their doctor?</a:t>
            </a:r>
          </a:p>
          <a:p>
            <a:pPr lvl="1"/>
            <a:r>
              <a:rPr lang="en-US" baseline="0" dirty="0" smtClean="0">
                <a:latin typeface="Arial" charset="0"/>
              </a:rPr>
              <a:t>How’d that go?</a:t>
            </a:r>
          </a:p>
          <a:p>
            <a:pPr lvl="1"/>
            <a:endParaRPr lang="en-US" baseline="0" dirty="0" smtClean="0">
              <a:latin typeface="Arial" charset="0"/>
            </a:endParaRPr>
          </a:p>
          <a:p>
            <a:pPr lvl="1"/>
            <a:r>
              <a:rPr lang="en-US" baseline="0" dirty="0" smtClean="0">
                <a:latin typeface="Arial" charset="0"/>
              </a:rPr>
              <a:t>Doctors learned SE (MBSE) terms as we learned medical terms, CHOA organizational structure, and ECMO usage</a:t>
            </a:r>
          </a:p>
          <a:p>
            <a:pPr lvl="1"/>
            <a:r>
              <a:rPr lang="en-US" baseline="0" dirty="0" smtClean="0">
                <a:latin typeface="Arial" charset="0"/>
              </a:rPr>
              <a:t>Iteration on models breeds buy-in and ownership by both parties (</a:t>
            </a:r>
            <a:r>
              <a:rPr lang="en-US" baseline="0" dirty="0" err="1" smtClean="0">
                <a:latin typeface="Arial" charset="0"/>
              </a:rPr>
              <a:t>dr’s</a:t>
            </a:r>
            <a:r>
              <a:rPr lang="en-US" baseline="0" dirty="0" smtClean="0">
                <a:latin typeface="Arial" charset="0"/>
              </a:rPr>
              <a:t> more engaging in this than many customers)</a:t>
            </a:r>
            <a:endParaRPr lang="en-US" dirty="0" smtClean="0">
              <a:latin typeface="Arial" charset="0"/>
            </a:endParaRPr>
          </a:p>
          <a:p>
            <a:endParaRPr lang="en-US" dirty="0" smtClean="0"/>
          </a:p>
          <a:p>
            <a:r>
              <a:rPr lang="en-US" dirty="0" smtClean="0">
                <a:latin typeface="Arial" charset="0"/>
              </a:rPr>
              <a:t>Second cohort</a:t>
            </a:r>
          </a:p>
          <a:p>
            <a:pPr lvl="1"/>
            <a:r>
              <a:rPr lang="en-US" dirty="0" smtClean="0">
                <a:latin typeface="Arial" charset="0"/>
              </a:rPr>
              <a:t>Refine the models of the first cohort</a:t>
            </a:r>
          </a:p>
          <a:p>
            <a:pPr lvl="1"/>
            <a:r>
              <a:rPr lang="en-US" dirty="0" smtClean="0">
                <a:latin typeface="Arial" charset="0"/>
              </a:rPr>
              <a:t>Expand to begin requirements elicitation</a:t>
            </a:r>
          </a:p>
          <a:p>
            <a:pPr lvl="1"/>
            <a:r>
              <a:rPr lang="en-US" dirty="0" smtClean="0">
                <a:latin typeface="Arial" charset="0"/>
              </a:rPr>
              <a:t>Develop a framework for starting activities like trade space analyses (near term, heater tradeoff, longer term,</a:t>
            </a:r>
            <a:r>
              <a:rPr lang="en-US" baseline="0" dirty="0" smtClean="0">
                <a:latin typeface="Arial" charset="0"/>
              </a:rPr>
              <a:t> </a:t>
            </a:r>
            <a:r>
              <a:rPr lang="en-US" dirty="0" smtClean="0">
                <a:latin typeface="Arial" charset="0"/>
              </a:rPr>
              <a:t>pump trades)</a:t>
            </a:r>
          </a:p>
          <a:p>
            <a:pPr lvl="1"/>
            <a:endParaRPr lang="en-US" dirty="0" smtClean="0">
              <a:latin typeface="Arial" charset="0"/>
            </a:endParaRPr>
          </a:p>
          <a:p>
            <a:r>
              <a:rPr lang="en-US" dirty="0" smtClean="0">
                <a:latin typeface="Arial" charset="0"/>
              </a:rPr>
              <a:t>Third cohort</a:t>
            </a:r>
          </a:p>
          <a:p>
            <a:pPr marL="457200" marR="0" lvl="1"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Arial" charset="0"/>
              </a:rPr>
              <a:t>Requirements/prototype for a web application for characterizing circuits across the US (to be detailed in a paper/presentation at CSER 2014)</a:t>
            </a:r>
          </a:p>
          <a:p>
            <a:pPr lvl="1"/>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41B5CFC5-8904-4B35-ADD3-2ECF66B999CC}" type="slidenum">
              <a:rPr lang="fr-FR" smtClean="0"/>
              <a:pPr/>
              <a:t>9</a:t>
            </a:fld>
            <a:endParaRPr lang="fr-FR"/>
          </a:p>
        </p:txBody>
      </p:sp>
    </p:spTree>
    <p:extLst>
      <p:ext uri="{BB962C8B-B14F-4D97-AF65-F5344CB8AC3E}">
        <p14:creationId xmlns:p14="http://schemas.microsoft.com/office/powerpoint/2010/main" val="2014208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 going in chronological order necessarily. Need to identify stakeholders (use case diagram) before interviews.</a:t>
            </a:r>
          </a:p>
          <a:p>
            <a:endParaRPr lang="en-US" baseline="0" dirty="0" smtClean="0"/>
          </a:p>
          <a:p>
            <a:r>
              <a:rPr lang="en-US" baseline="0" dirty="0" smtClean="0"/>
              <a:t>Many types of models (not just </a:t>
            </a:r>
            <a:r>
              <a:rPr lang="en-US" baseline="0" dirty="0" err="1" smtClean="0"/>
              <a:t>sysml</a:t>
            </a:r>
            <a:r>
              <a:rPr lang="en-US" baseline="0" dirty="0" smtClean="0"/>
              <a:t>, though </a:t>
            </a:r>
            <a:r>
              <a:rPr lang="en-US" baseline="0" dirty="0" err="1" smtClean="0"/>
              <a:t>sysml</a:t>
            </a:r>
            <a:r>
              <a:rPr lang="en-US" baseline="0" dirty="0" smtClean="0"/>
              <a:t> heavy at this point)</a:t>
            </a:r>
          </a:p>
          <a:p>
            <a:endParaRPr lang="en-US" baseline="0" dirty="0" smtClean="0"/>
          </a:p>
          <a:p>
            <a:r>
              <a:rPr lang="en-US" baseline="0" dirty="0" smtClean="0"/>
              <a:t>The </a:t>
            </a:r>
            <a:r>
              <a:rPr lang="en-US" baseline="0" dirty="0" err="1" smtClean="0"/>
              <a:t>sysml</a:t>
            </a:r>
            <a:r>
              <a:rPr lang="en-US" baseline="0" dirty="0" smtClean="0"/>
              <a:t> diagrams do provide many different views for stakeholders, which were most important to conveying the message to </a:t>
            </a:r>
            <a:r>
              <a:rPr lang="en-US" baseline="0" smtClean="0"/>
              <a:t>the sponsors.</a:t>
            </a:r>
            <a:endParaRPr lang="en-US" dirty="0"/>
          </a:p>
        </p:txBody>
      </p:sp>
      <p:sp>
        <p:nvSpPr>
          <p:cNvPr id="4" name="Slide Number Placeholder 3"/>
          <p:cNvSpPr>
            <a:spLocks noGrp="1"/>
          </p:cNvSpPr>
          <p:nvPr>
            <p:ph type="sldNum" sz="quarter" idx="10"/>
          </p:nvPr>
        </p:nvSpPr>
        <p:spPr/>
        <p:txBody>
          <a:bodyPr/>
          <a:lstStyle/>
          <a:p>
            <a:fld id="{41B5CFC5-8904-4B35-ADD3-2ECF66B999CC}" type="slidenum">
              <a:rPr lang="fr-FR" smtClean="0"/>
              <a:pPr/>
              <a:t>10</a:t>
            </a:fld>
            <a:endParaRPr lang="fr-FR"/>
          </a:p>
        </p:txBody>
      </p:sp>
    </p:spTree>
    <p:extLst>
      <p:ext uri="{BB962C8B-B14F-4D97-AF65-F5344CB8AC3E}">
        <p14:creationId xmlns:p14="http://schemas.microsoft.com/office/powerpoint/2010/main" val="41848315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Globe Title Slide">
    <p:spTree>
      <p:nvGrpSpPr>
        <p:cNvPr id="1" name=""/>
        <p:cNvGrpSpPr/>
        <p:nvPr/>
      </p:nvGrpSpPr>
      <p:grpSpPr>
        <a:xfrm>
          <a:off x="0" y="0"/>
          <a:ext cx="0" cy="0"/>
          <a:chOff x="0" y="0"/>
          <a:chExt cx="0" cy="0"/>
        </a:xfrm>
      </p:grpSpPr>
      <p:sp>
        <p:nvSpPr>
          <p:cNvPr id="21" name="Rectangle 2"/>
          <p:cNvSpPr/>
          <p:nvPr/>
        </p:nvSpPr>
        <p:spPr>
          <a:xfrm rot="10800000" flipH="1">
            <a:off x="-10202" y="3284094"/>
            <a:ext cx="9154203" cy="3573904"/>
          </a:xfrm>
          <a:custGeom>
            <a:avLst/>
            <a:gdLst>
              <a:gd name="connsiteX0" fmla="*/ 0 w 10058400"/>
              <a:gd name="connsiteY0" fmla="*/ 0 h 3559740"/>
              <a:gd name="connsiteX1" fmla="*/ 10058400 w 10058400"/>
              <a:gd name="connsiteY1" fmla="*/ 0 h 3559740"/>
              <a:gd name="connsiteX2" fmla="*/ 10058400 w 10058400"/>
              <a:gd name="connsiteY2" fmla="*/ 2385848 h 3559740"/>
              <a:gd name="connsiteX3" fmla="*/ 4034064 w 10058400"/>
              <a:gd name="connsiteY3" fmla="*/ 2385848 h 3559740"/>
              <a:gd name="connsiteX4" fmla="*/ 2183526 w 10058400"/>
              <a:gd name="connsiteY4" fmla="*/ 1376856 h 3559740"/>
              <a:gd name="connsiteX5" fmla="*/ 332988 w 10058400"/>
              <a:gd name="connsiteY5" fmla="*/ 2385848 h 3559740"/>
              <a:gd name="connsiteX6" fmla="*/ 0 w 10058400"/>
              <a:gd name="connsiteY6" fmla="*/ 3559740 h 3559740"/>
              <a:gd name="connsiteX7" fmla="*/ 0 w 10058400"/>
              <a:gd name="connsiteY7" fmla="*/ 0 h 3559740"/>
              <a:gd name="connsiteX0" fmla="*/ 0 w 10058400"/>
              <a:gd name="connsiteY0" fmla="*/ 0 h 3559740"/>
              <a:gd name="connsiteX1" fmla="*/ 10058400 w 10058400"/>
              <a:gd name="connsiteY1" fmla="*/ 0 h 3559740"/>
              <a:gd name="connsiteX2" fmla="*/ 10058400 w 10058400"/>
              <a:gd name="connsiteY2" fmla="*/ 2385848 h 3559740"/>
              <a:gd name="connsiteX3" fmla="*/ 4034064 w 10058400"/>
              <a:gd name="connsiteY3" fmla="*/ 2385848 h 3559740"/>
              <a:gd name="connsiteX4" fmla="*/ 2183526 w 10058400"/>
              <a:gd name="connsiteY4" fmla="*/ 1376856 h 3559740"/>
              <a:gd name="connsiteX5" fmla="*/ 300185 w 10058400"/>
              <a:gd name="connsiteY5" fmla="*/ 2398149 h 3559740"/>
              <a:gd name="connsiteX6" fmla="*/ 0 w 10058400"/>
              <a:gd name="connsiteY6" fmla="*/ 3559740 h 3559740"/>
              <a:gd name="connsiteX7" fmla="*/ 0 w 10058400"/>
              <a:gd name="connsiteY7" fmla="*/ 0 h 3559740"/>
              <a:gd name="connsiteX0" fmla="*/ 0 w 10058400"/>
              <a:gd name="connsiteY0" fmla="*/ 0 h 3559740"/>
              <a:gd name="connsiteX1" fmla="*/ 10058400 w 10058400"/>
              <a:gd name="connsiteY1" fmla="*/ 0 h 3559740"/>
              <a:gd name="connsiteX2" fmla="*/ 10058400 w 10058400"/>
              <a:gd name="connsiteY2" fmla="*/ 2385848 h 3559740"/>
              <a:gd name="connsiteX3" fmla="*/ 4034064 w 10058400"/>
              <a:gd name="connsiteY3" fmla="*/ 2385848 h 3559740"/>
              <a:gd name="connsiteX4" fmla="*/ 2183526 w 10058400"/>
              <a:gd name="connsiteY4" fmla="*/ 1376856 h 3559740"/>
              <a:gd name="connsiteX5" fmla="*/ 300185 w 10058400"/>
              <a:gd name="connsiteY5" fmla="*/ 2398149 h 3559740"/>
              <a:gd name="connsiteX6" fmla="*/ 0 w 10058400"/>
              <a:gd name="connsiteY6" fmla="*/ 3559740 h 3559740"/>
              <a:gd name="connsiteX7" fmla="*/ 0 w 10058400"/>
              <a:gd name="connsiteY7" fmla="*/ 0 h 3559740"/>
              <a:gd name="connsiteX0" fmla="*/ 0 w 10058400"/>
              <a:gd name="connsiteY0" fmla="*/ 0 h 3559740"/>
              <a:gd name="connsiteX1" fmla="*/ 10058400 w 10058400"/>
              <a:gd name="connsiteY1" fmla="*/ 0 h 3559740"/>
              <a:gd name="connsiteX2" fmla="*/ 10058400 w 10058400"/>
              <a:gd name="connsiteY2" fmla="*/ 2385848 h 3559740"/>
              <a:gd name="connsiteX3" fmla="*/ 4034064 w 10058400"/>
              <a:gd name="connsiteY3" fmla="*/ 2385848 h 3559740"/>
              <a:gd name="connsiteX4" fmla="*/ 2183526 w 10058400"/>
              <a:gd name="connsiteY4" fmla="*/ 1376856 h 3559740"/>
              <a:gd name="connsiteX5" fmla="*/ 300185 w 10058400"/>
              <a:gd name="connsiteY5" fmla="*/ 2398149 h 3559740"/>
              <a:gd name="connsiteX6" fmla="*/ 0 w 10058400"/>
              <a:gd name="connsiteY6" fmla="*/ 3559740 h 3559740"/>
              <a:gd name="connsiteX7" fmla="*/ 0 w 10058400"/>
              <a:gd name="connsiteY7" fmla="*/ 0 h 3559740"/>
              <a:gd name="connsiteX0" fmla="*/ 0 w 10058400"/>
              <a:gd name="connsiteY0" fmla="*/ 0 h 3559740"/>
              <a:gd name="connsiteX1" fmla="*/ 10058400 w 10058400"/>
              <a:gd name="connsiteY1" fmla="*/ 0 h 3559740"/>
              <a:gd name="connsiteX2" fmla="*/ 10058400 w 10058400"/>
              <a:gd name="connsiteY2" fmla="*/ 2385848 h 3559740"/>
              <a:gd name="connsiteX3" fmla="*/ 4034064 w 10058400"/>
              <a:gd name="connsiteY3" fmla="*/ 2385848 h 3559740"/>
              <a:gd name="connsiteX4" fmla="*/ 2183526 w 10058400"/>
              <a:gd name="connsiteY4" fmla="*/ 1376856 h 3559740"/>
              <a:gd name="connsiteX5" fmla="*/ 300185 w 10058400"/>
              <a:gd name="connsiteY5" fmla="*/ 2398149 h 3559740"/>
              <a:gd name="connsiteX6" fmla="*/ 0 w 10058400"/>
              <a:gd name="connsiteY6" fmla="*/ 3559740 h 3559740"/>
              <a:gd name="connsiteX7" fmla="*/ 0 w 10058400"/>
              <a:gd name="connsiteY7" fmla="*/ 0 h 3559740"/>
              <a:gd name="connsiteX0" fmla="*/ 0 w 10058400"/>
              <a:gd name="connsiteY0" fmla="*/ 0 h 3559740"/>
              <a:gd name="connsiteX1" fmla="*/ 10058400 w 10058400"/>
              <a:gd name="connsiteY1" fmla="*/ 0 h 3559740"/>
              <a:gd name="connsiteX2" fmla="*/ 10058400 w 10058400"/>
              <a:gd name="connsiteY2" fmla="*/ 2385848 h 3559740"/>
              <a:gd name="connsiteX3" fmla="*/ 4034064 w 10058400"/>
              <a:gd name="connsiteY3" fmla="*/ 2385848 h 3559740"/>
              <a:gd name="connsiteX4" fmla="*/ 2183526 w 10058400"/>
              <a:gd name="connsiteY4" fmla="*/ 1376856 h 3559740"/>
              <a:gd name="connsiteX5" fmla="*/ 300185 w 10058400"/>
              <a:gd name="connsiteY5" fmla="*/ 2398149 h 3559740"/>
              <a:gd name="connsiteX6" fmla="*/ 0 w 10058400"/>
              <a:gd name="connsiteY6" fmla="*/ 3559740 h 3559740"/>
              <a:gd name="connsiteX7" fmla="*/ 0 w 10058400"/>
              <a:gd name="connsiteY7" fmla="*/ 0 h 3559740"/>
              <a:gd name="connsiteX0" fmla="*/ 0 w 10058400"/>
              <a:gd name="connsiteY0" fmla="*/ 0 h 3559740"/>
              <a:gd name="connsiteX1" fmla="*/ 10058400 w 10058400"/>
              <a:gd name="connsiteY1" fmla="*/ 0 h 3559740"/>
              <a:gd name="connsiteX2" fmla="*/ 10058400 w 10058400"/>
              <a:gd name="connsiteY2" fmla="*/ 2385848 h 3559740"/>
              <a:gd name="connsiteX3" fmla="*/ 4034064 w 10058400"/>
              <a:gd name="connsiteY3" fmla="*/ 2385848 h 3559740"/>
              <a:gd name="connsiteX4" fmla="*/ 2183526 w 10058400"/>
              <a:gd name="connsiteY4" fmla="*/ 1376856 h 3559740"/>
              <a:gd name="connsiteX5" fmla="*/ 300185 w 10058400"/>
              <a:gd name="connsiteY5" fmla="*/ 2398149 h 3559740"/>
              <a:gd name="connsiteX6" fmla="*/ 0 w 10058400"/>
              <a:gd name="connsiteY6" fmla="*/ 3559740 h 3559740"/>
              <a:gd name="connsiteX7" fmla="*/ 0 w 10058400"/>
              <a:gd name="connsiteY7" fmla="*/ 0 h 3559740"/>
              <a:gd name="connsiteX0" fmla="*/ 0 w 10058400"/>
              <a:gd name="connsiteY0" fmla="*/ 0 h 3559740"/>
              <a:gd name="connsiteX1" fmla="*/ 10058400 w 10058400"/>
              <a:gd name="connsiteY1" fmla="*/ 0 h 3559740"/>
              <a:gd name="connsiteX2" fmla="*/ 10058400 w 10058400"/>
              <a:gd name="connsiteY2" fmla="*/ 2385848 h 3559740"/>
              <a:gd name="connsiteX3" fmla="*/ 4034064 w 10058400"/>
              <a:gd name="connsiteY3" fmla="*/ 2385848 h 3559740"/>
              <a:gd name="connsiteX4" fmla="*/ 2183526 w 10058400"/>
              <a:gd name="connsiteY4" fmla="*/ 1376856 h 3559740"/>
              <a:gd name="connsiteX5" fmla="*/ 300185 w 10058400"/>
              <a:gd name="connsiteY5" fmla="*/ 2398149 h 3559740"/>
              <a:gd name="connsiteX6" fmla="*/ 0 w 10058400"/>
              <a:gd name="connsiteY6" fmla="*/ 3559740 h 3559740"/>
              <a:gd name="connsiteX7" fmla="*/ 0 w 10058400"/>
              <a:gd name="connsiteY7" fmla="*/ 0 h 3559740"/>
              <a:gd name="connsiteX0" fmla="*/ 0 w 10058400"/>
              <a:gd name="connsiteY0" fmla="*/ 0 h 3559740"/>
              <a:gd name="connsiteX1" fmla="*/ 10058400 w 10058400"/>
              <a:gd name="connsiteY1" fmla="*/ 0 h 3559740"/>
              <a:gd name="connsiteX2" fmla="*/ 10058400 w 10058400"/>
              <a:gd name="connsiteY2" fmla="*/ 2385848 h 3559740"/>
              <a:gd name="connsiteX3" fmla="*/ 4034064 w 10058400"/>
              <a:gd name="connsiteY3" fmla="*/ 2385848 h 3559740"/>
              <a:gd name="connsiteX4" fmla="*/ 2183526 w 10058400"/>
              <a:gd name="connsiteY4" fmla="*/ 1376856 h 3559740"/>
              <a:gd name="connsiteX5" fmla="*/ 320238 w 10058400"/>
              <a:gd name="connsiteY5" fmla="*/ 2414191 h 3559740"/>
              <a:gd name="connsiteX6" fmla="*/ 0 w 10058400"/>
              <a:gd name="connsiteY6" fmla="*/ 3559740 h 3559740"/>
              <a:gd name="connsiteX7" fmla="*/ 0 w 10058400"/>
              <a:gd name="connsiteY7" fmla="*/ 0 h 3559740"/>
              <a:gd name="connsiteX0" fmla="*/ 0 w 10058400"/>
              <a:gd name="connsiteY0" fmla="*/ 0 h 3559740"/>
              <a:gd name="connsiteX1" fmla="*/ 10058400 w 10058400"/>
              <a:gd name="connsiteY1" fmla="*/ 0 h 3559740"/>
              <a:gd name="connsiteX2" fmla="*/ 10058400 w 10058400"/>
              <a:gd name="connsiteY2" fmla="*/ 2385848 h 3559740"/>
              <a:gd name="connsiteX3" fmla="*/ 4034064 w 10058400"/>
              <a:gd name="connsiteY3" fmla="*/ 2385848 h 3559740"/>
              <a:gd name="connsiteX4" fmla="*/ 2183526 w 10058400"/>
              <a:gd name="connsiteY4" fmla="*/ 1376856 h 3559740"/>
              <a:gd name="connsiteX5" fmla="*/ 320238 w 10058400"/>
              <a:gd name="connsiteY5" fmla="*/ 2414191 h 3559740"/>
              <a:gd name="connsiteX6" fmla="*/ 0 w 10058400"/>
              <a:gd name="connsiteY6" fmla="*/ 3559740 h 3559740"/>
              <a:gd name="connsiteX7" fmla="*/ 0 w 10058400"/>
              <a:gd name="connsiteY7" fmla="*/ 0 h 3559740"/>
              <a:gd name="connsiteX0" fmla="*/ 0 w 10058400"/>
              <a:gd name="connsiteY0" fmla="*/ 0 h 3559740"/>
              <a:gd name="connsiteX1" fmla="*/ 10058400 w 10058400"/>
              <a:gd name="connsiteY1" fmla="*/ 0 h 3559740"/>
              <a:gd name="connsiteX2" fmla="*/ 10058400 w 10058400"/>
              <a:gd name="connsiteY2" fmla="*/ 2385848 h 3559740"/>
              <a:gd name="connsiteX3" fmla="*/ 4034064 w 10058400"/>
              <a:gd name="connsiteY3" fmla="*/ 2385848 h 3559740"/>
              <a:gd name="connsiteX4" fmla="*/ 2183526 w 10058400"/>
              <a:gd name="connsiteY4" fmla="*/ 1376856 h 3559740"/>
              <a:gd name="connsiteX5" fmla="*/ 320238 w 10058400"/>
              <a:gd name="connsiteY5" fmla="*/ 2414191 h 3559740"/>
              <a:gd name="connsiteX6" fmla="*/ 0 w 10058400"/>
              <a:gd name="connsiteY6" fmla="*/ 3559740 h 3559740"/>
              <a:gd name="connsiteX7" fmla="*/ 0 w 10058400"/>
              <a:gd name="connsiteY7" fmla="*/ 0 h 3559740"/>
              <a:gd name="connsiteX0" fmla="*/ 0 w 10058400"/>
              <a:gd name="connsiteY0" fmla="*/ 0 h 3559740"/>
              <a:gd name="connsiteX1" fmla="*/ 10058400 w 10058400"/>
              <a:gd name="connsiteY1" fmla="*/ 0 h 3559740"/>
              <a:gd name="connsiteX2" fmla="*/ 10058400 w 10058400"/>
              <a:gd name="connsiteY2" fmla="*/ 2385848 h 3559740"/>
              <a:gd name="connsiteX3" fmla="*/ 4034064 w 10058400"/>
              <a:gd name="connsiteY3" fmla="*/ 2385848 h 3559740"/>
              <a:gd name="connsiteX4" fmla="*/ 2183526 w 10058400"/>
              <a:gd name="connsiteY4" fmla="*/ 1376856 h 3559740"/>
              <a:gd name="connsiteX5" fmla="*/ 320238 w 10058400"/>
              <a:gd name="connsiteY5" fmla="*/ 2414191 h 3559740"/>
              <a:gd name="connsiteX6" fmla="*/ 0 w 10058400"/>
              <a:gd name="connsiteY6" fmla="*/ 3559740 h 3559740"/>
              <a:gd name="connsiteX7" fmla="*/ 0 w 10058400"/>
              <a:gd name="connsiteY7" fmla="*/ 0 h 3559740"/>
              <a:gd name="connsiteX0" fmla="*/ 0 w 10058400"/>
              <a:gd name="connsiteY0" fmla="*/ 0 h 3559740"/>
              <a:gd name="connsiteX1" fmla="*/ 10058400 w 10058400"/>
              <a:gd name="connsiteY1" fmla="*/ 0 h 3559740"/>
              <a:gd name="connsiteX2" fmla="*/ 10058400 w 10058400"/>
              <a:gd name="connsiteY2" fmla="*/ 2385848 h 3559740"/>
              <a:gd name="connsiteX3" fmla="*/ 4034064 w 10058400"/>
              <a:gd name="connsiteY3" fmla="*/ 2385848 h 3559740"/>
              <a:gd name="connsiteX4" fmla="*/ 2183526 w 10058400"/>
              <a:gd name="connsiteY4" fmla="*/ 1376856 h 3559740"/>
              <a:gd name="connsiteX5" fmla="*/ 320238 w 10058400"/>
              <a:gd name="connsiteY5" fmla="*/ 2414191 h 3559740"/>
              <a:gd name="connsiteX6" fmla="*/ 0 w 10058400"/>
              <a:gd name="connsiteY6" fmla="*/ 3559740 h 3559740"/>
              <a:gd name="connsiteX7" fmla="*/ 0 w 10058400"/>
              <a:gd name="connsiteY7" fmla="*/ 0 h 3559740"/>
              <a:gd name="connsiteX0" fmla="*/ 0 w 10058400"/>
              <a:gd name="connsiteY0" fmla="*/ 0 h 3559740"/>
              <a:gd name="connsiteX1" fmla="*/ 10058400 w 10058400"/>
              <a:gd name="connsiteY1" fmla="*/ 0 h 3559740"/>
              <a:gd name="connsiteX2" fmla="*/ 10058400 w 10058400"/>
              <a:gd name="connsiteY2" fmla="*/ 2385848 h 3559740"/>
              <a:gd name="connsiteX3" fmla="*/ 4034064 w 10058400"/>
              <a:gd name="connsiteY3" fmla="*/ 2385848 h 3559740"/>
              <a:gd name="connsiteX4" fmla="*/ 2183526 w 10058400"/>
              <a:gd name="connsiteY4" fmla="*/ 1376856 h 3559740"/>
              <a:gd name="connsiteX5" fmla="*/ 320238 w 10058400"/>
              <a:gd name="connsiteY5" fmla="*/ 2414191 h 3559740"/>
              <a:gd name="connsiteX6" fmla="*/ 0 w 10058400"/>
              <a:gd name="connsiteY6" fmla="*/ 3559740 h 3559740"/>
              <a:gd name="connsiteX7" fmla="*/ 0 w 10058400"/>
              <a:gd name="connsiteY7" fmla="*/ 0 h 3559740"/>
              <a:gd name="connsiteX0" fmla="*/ 0 w 10058400"/>
              <a:gd name="connsiteY0" fmla="*/ 0 h 3559740"/>
              <a:gd name="connsiteX1" fmla="*/ 10058400 w 10058400"/>
              <a:gd name="connsiteY1" fmla="*/ 0 h 3559740"/>
              <a:gd name="connsiteX2" fmla="*/ 10058400 w 10058400"/>
              <a:gd name="connsiteY2" fmla="*/ 2385848 h 3559740"/>
              <a:gd name="connsiteX3" fmla="*/ 4034064 w 10058400"/>
              <a:gd name="connsiteY3" fmla="*/ 2385848 h 3559740"/>
              <a:gd name="connsiteX4" fmla="*/ 2183526 w 10058400"/>
              <a:gd name="connsiteY4" fmla="*/ 1376856 h 3559740"/>
              <a:gd name="connsiteX5" fmla="*/ 320238 w 10058400"/>
              <a:gd name="connsiteY5" fmla="*/ 2414191 h 3559740"/>
              <a:gd name="connsiteX6" fmla="*/ 0 w 10058400"/>
              <a:gd name="connsiteY6" fmla="*/ 3559740 h 3559740"/>
              <a:gd name="connsiteX7" fmla="*/ 0 w 10058400"/>
              <a:gd name="connsiteY7" fmla="*/ 0 h 3559740"/>
              <a:gd name="connsiteX0" fmla="*/ 0 w 10058400"/>
              <a:gd name="connsiteY0" fmla="*/ 548640 h 4108380"/>
              <a:gd name="connsiteX1" fmla="*/ 10058400 w 10058400"/>
              <a:gd name="connsiteY1" fmla="*/ 0 h 4108380"/>
              <a:gd name="connsiteX2" fmla="*/ 10058400 w 10058400"/>
              <a:gd name="connsiteY2" fmla="*/ 2934488 h 4108380"/>
              <a:gd name="connsiteX3" fmla="*/ 4034064 w 10058400"/>
              <a:gd name="connsiteY3" fmla="*/ 2934488 h 4108380"/>
              <a:gd name="connsiteX4" fmla="*/ 2183526 w 10058400"/>
              <a:gd name="connsiteY4" fmla="*/ 1925496 h 4108380"/>
              <a:gd name="connsiteX5" fmla="*/ 320238 w 10058400"/>
              <a:gd name="connsiteY5" fmla="*/ 2962831 h 4108380"/>
              <a:gd name="connsiteX6" fmla="*/ 0 w 10058400"/>
              <a:gd name="connsiteY6" fmla="*/ 4108380 h 4108380"/>
              <a:gd name="connsiteX7" fmla="*/ 0 w 10058400"/>
              <a:gd name="connsiteY7" fmla="*/ 548640 h 4108380"/>
              <a:gd name="connsiteX0" fmla="*/ 0 w 10069157"/>
              <a:gd name="connsiteY0" fmla="*/ 21515 h 4108380"/>
              <a:gd name="connsiteX1" fmla="*/ 10069157 w 10069157"/>
              <a:gd name="connsiteY1" fmla="*/ 0 h 4108380"/>
              <a:gd name="connsiteX2" fmla="*/ 10069157 w 10069157"/>
              <a:gd name="connsiteY2" fmla="*/ 2934488 h 4108380"/>
              <a:gd name="connsiteX3" fmla="*/ 4044821 w 10069157"/>
              <a:gd name="connsiteY3" fmla="*/ 2934488 h 4108380"/>
              <a:gd name="connsiteX4" fmla="*/ 2194283 w 10069157"/>
              <a:gd name="connsiteY4" fmla="*/ 1925496 h 4108380"/>
              <a:gd name="connsiteX5" fmla="*/ 330995 w 10069157"/>
              <a:gd name="connsiteY5" fmla="*/ 2962831 h 4108380"/>
              <a:gd name="connsiteX6" fmla="*/ 10757 w 10069157"/>
              <a:gd name="connsiteY6" fmla="*/ 4108380 h 4108380"/>
              <a:gd name="connsiteX7" fmla="*/ 0 w 10069157"/>
              <a:gd name="connsiteY7" fmla="*/ 21515 h 4108380"/>
              <a:gd name="connsiteX0" fmla="*/ 0 w 10069157"/>
              <a:gd name="connsiteY0" fmla="*/ 21515 h 4108380"/>
              <a:gd name="connsiteX1" fmla="*/ 10069157 w 10069157"/>
              <a:gd name="connsiteY1" fmla="*/ 0 h 4108380"/>
              <a:gd name="connsiteX2" fmla="*/ 10069157 w 10069157"/>
              <a:gd name="connsiteY2" fmla="*/ 2934488 h 4108380"/>
              <a:gd name="connsiteX3" fmla="*/ 3954386 w 10069157"/>
              <a:gd name="connsiteY3" fmla="*/ 2884246 h 4108380"/>
              <a:gd name="connsiteX4" fmla="*/ 2194283 w 10069157"/>
              <a:gd name="connsiteY4" fmla="*/ 1925496 h 4108380"/>
              <a:gd name="connsiteX5" fmla="*/ 330995 w 10069157"/>
              <a:gd name="connsiteY5" fmla="*/ 2962831 h 4108380"/>
              <a:gd name="connsiteX6" fmla="*/ 10757 w 10069157"/>
              <a:gd name="connsiteY6" fmla="*/ 4108380 h 4108380"/>
              <a:gd name="connsiteX7" fmla="*/ 0 w 10069157"/>
              <a:gd name="connsiteY7" fmla="*/ 21515 h 4108380"/>
              <a:gd name="connsiteX0" fmla="*/ 0 w 10069157"/>
              <a:gd name="connsiteY0" fmla="*/ 21515 h 4108380"/>
              <a:gd name="connsiteX1" fmla="*/ 10069157 w 10069157"/>
              <a:gd name="connsiteY1" fmla="*/ 0 h 4108380"/>
              <a:gd name="connsiteX2" fmla="*/ 10069157 w 10069157"/>
              <a:gd name="connsiteY2" fmla="*/ 2889270 h 4108380"/>
              <a:gd name="connsiteX3" fmla="*/ 3954386 w 10069157"/>
              <a:gd name="connsiteY3" fmla="*/ 2884246 h 4108380"/>
              <a:gd name="connsiteX4" fmla="*/ 2194283 w 10069157"/>
              <a:gd name="connsiteY4" fmla="*/ 1925496 h 4108380"/>
              <a:gd name="connsiteX5" fmla="*/ 330995 w 10069157"/>
              <a:gd name="connsiteY5" fmla="*/ 2962831 h 4108380"/>
              <a:gd name="connsiteX6" fmla="*/ 10757 w 10069157"/>
              <a:gd name="connsiteY6" fmla="*/ 4108380 h 4108380"/>
              <a:gd name="connsiteX7" fmla="*/ 0 w 10069157"/>
              <a:gd name="connsiteY7" fmla="*/ 21515 h 4108380"/>
              <a:gd name="connsiteX0" fmla="*/ 0 w 10069157"/>
              <a:gd name="connsiteY0" fmla="*/ 21515 h 4050425"/>
              <a:gd name="connsiteX1" fmla="*/ 10069157 w 10069157"/>
              <a:gd name="connsiteY1" fmla="*/ 0 h 4050425"/>
              <a:gd name="connsiteX2" fmla="*/ 10069157 w 10069157"/>
              <a:gd name="connsiteY2" fmla="*/ 2889270 h 4050425"/>
              <a:gd name="connsiteX3" fmla="*/ 3954386 w 10069157"/>
              <a:gd name="connsiteY3" fmla="*/ 2884246 h 4050425"/>
              <a:gd name="connsiteX4" fmla="*/ 2194283 w 10069157"/>
              <a:gd name="connsiteY4" fmla="*/ 1925496 h 4050425"/>
              <a:gd name="connsiteX5" fmla="*/ 330995 w 10069157"/>
              <a:gd name="connsiteY5" fmla="*/ 2962831 h 4050425"/>
              <a:gd name="connsiteX6" fmla="*/ 4317 w 10069157"/>
              <a:gd name="connsiteY6" fmla="*/ 4050425 h 4050425"/>
              <a:gd name="connsiteX7" fmla="*/ 0 w 10069157"/>
              <a:gd name="connsiteY7" fmla="*/ 21515 h 4050425"/>
              <a:gd name="connsiteX0" fmla="*/ 0 w 10069157"/>
              <a:gd name="connsiteY0" fmla="*/ 21515 h 4050425"/>
              <a:gd name="connsiteX1" fmla="*/ 10069157 w 10069157"/>
              <a:gd name="connsiteY1" fmla="*/ 0 h 4050425"/>
              <a:gd name="connsiteX2" fmla="*/ 10069157 w 10069157"/>
              <a:gd name="connsiteY2" fmla="*/ 2889270 h 4050425"/>
              <a:gd name="connsiteX3" fmla="*/ 3954386 w 10069157"/>
              <a:gd name="connsiteY3" fmla="*/ 2884246 h 4050425"/>
              <a:gd name="connsiteX4" fmla="*/ 2194283 w 10069157"/>
              <a:gd name="connsiteY4" fmla="*/ 1925496 h 4050425"/>
              <a:gd name="connsiteX5" fmla="*/ 363192 w 10069157"/>
              <a:gd name="connsiteY5" fmla="*/ 2969271 h 4050425"/>
              <a:gd name="connsiteX6" fmla="*/ 4317 w 10069157"/>
              <a:gd name="connsiteY6" fmla="*/ 4050425 h 4050425"/>
              <a:gd name="connsiteX7" fmla="*/ 0 w 10069157"/>
              <a:gd name="connsiteY7" fmla="*/ 21515 h 4050425"/>
              <a:gd name="connsiteX0" fmla="*/ 0 w 10069157"/>
              <a:gd name="connsiteY0" fmla="*/ 21515 h 4050425"/>
              <a:gd name="connsiteX1" fmla="*/ 10069157 w 10069157"/>
              <a:gd name="connsiteY1" fmla="*/ 0 h 4050425"/>
              <a:gd name="connsiteX2" fmla="*/ 10069157 w 10069157"/>
              <a:gd name="connsiteY2" fmla="*/ 2889270 h 4050425"/>
              <a:gd name="connsiteX3" fmla="*/ 3954386 w 10069157"/>
              <a:gd name="connsiteY3" fmla="*/ 2884246 h 4050425"/>
              <a:gd name="connsiteX4" fmla="*/ 2194283 w 10069157"/>
              <a:gd name="connsiteY4" fmla="*/ 2002769 h 4050425"/>
              <a:gd name="connsiteX5" fmla="*/ 363192 w 10069157"/>
              <a:gd name="connsiteY5" fmla="*/ 2969271 h 4050425"/>
              <a:gd name="connsiteX6" fmla="*/ 4317 w 10069157"/>
              <a:gd name="connsiteY6" fmla="*/ 4050425 h 4050425"/>
              <a:gd name="connsiteX7" fmla="*/ 0 w 10069157"/>
              <a:gd name="connsiteY7" fmla="*/ 21515 h 4050425"/>
              <a:gd name="connsiteX0" fmla="*/ 0 w 10069157"/>
              <a:gd name="connsiteY0" fmla="*/ 21515 h 4050425"/>
              <a:gd name="connsiteX1" fmla="*/ 10069157 w 10069157"/>
              <a:gd name="connsiteY1" fmla="*/ 0 h 4050425"/>
              <a:gd name="connsiteX2" fmla="*/ 10069157 w 10069157"/>
              <a:gd name="connsiteY2" fmla="*/ 2889270 h 4050425"/>
              <a:gd name="connsiteX3" fmla="*/ 3954386 w 10069157"/>
              <a:gd name="connsiteY3" fmla="*/ 2884246 h 4050425"/>
              <a:gd name="connsiteX4" fmla="*/ 2194283 w 10069157"/>
              <a:gd name="connsiteY4" fmla="*/ 2002769 h 4050425"/>
              <a:gd name="connsiteX5" fmla="*/ 363192 w 10069157"/>
              <a:gd name="connsiteY5" fmla="*/ 2969271 h 4050425"/>
              <a:gd name="connsiteX6" fmla="*/ 4317 w 10069157"/>
              <a:gd name="connsiteY6" fmla="*/ 4050425 h 4050425"/>
              <a:gd name="connsiteX7" fmla="*/ 0 w 10069157"/>
              <a:gd name="connsiteY7" fmla="*/ 21515 h 4050425"/>
              <a:gd name="connsiteX0" fmla="*/ 0 w 10069157"/>
              <a:gd name="connsiteY0" fmla="*/ 21515 h 4050425"/>
              <a:gd name="connsiteX1" fmla="*/ 10069157 w 10069157"/>
              <a:gd name="connsiteY1" fmla="*/ 0 h 4050425"/>
              <a:gd name="connsiteX2" fmla="*/ 10069157 w 10069157"/>
              <a:gd name="connsiteY2" fmla="*/ 2889270 h 4050425"/>
              <a:gd name="connsiteX3" fmla="*/ 3954386 w 10069157"/>
              <a:gd name="connsiteY3" fmla="*/ 2884246 h 4050425"/>
              <a:gd name="connsiteX4" fmla="*/ 2194283 w 10069157"/>
              <a:gd name="connsiteY4" fmla="*/ 2002769 h 4050425"/>
              <a:gd name="connsiteX5" fmla="*/ 363192 w 10069157"/>
              <a:gd name="connsiteY5" fmla="*/ 2969271 h 4050425"/>
              <a:gd name="connsiteX6" fmla="*/ 4317 w 10069157"/>
              <a:gd name="connsiteY6" fmla="*/ 4050425 h 4050425"/>
              <a:gd name="connsiteX7" fmla="*/ 0 w 10069157"/>
              <a:gd name="connsiteY7" fmla="*/ 21515 h 4050425"/>
              <a:gd name="connsiteX0" fmla="*/ 0 w 10069157"/>
              <a:gd name="connsiteY0" fmla="*/ 21515 h 4050425"/>
              <a:gd name="connsiteX1" fmla="*/ 10069157 w 10069157"/>
              <a:gd name="connsiteY1" fmla="*/ 0 h 4050425"/>
              <a:gd name="connsiteX2" fmla="*/ 10069157 w 10069157"/>
              <a:gd name="connsiteY2" fmla="*/ 2889270 h 4050425"/>
              <a:gd name="connsiteX3" fmla="*/ 3954386 w 10069157"/>
              <a:gd name="connsiteY3" fmla="*/ 2884246 h 4050425"/>
              <a:gd name="connsiteX4" fmla="*/ 2194283 w 10069157"/>
              <a:gd name="connsiteY4" fmla="*/ 2002769 h 4050425"/>
              <a:gd name="connsiteX5" fmla="*/ 376071 w 10069157"/>
              <a:gd name="connsiteY5" fmla="*/ 2969271 h 4050425"/>
              <a:gd name="connsiteX6" fmla="*/ 4317 w 10069157"/>
              <a:gd name="connsiteY6" fmla="*/ 4050425 h 4050425"/>
              <a:gd name="connsiteX7" fmla="*/ 0 w 10069157"/>
              <a:gd name="connsiteY7" fmla="*/ 21515 h 4050425"/>
              <a:gd name="connsiteX0" fmla="*/ 0 w 10069157"/>
              <a:gd name="connsiteY0" fmla="*/ 21515 h 4050425"/>
              <a:gd name="connsiteX1" fmla="*/ 10069157 w 10069157"/>
              <a:gd name="connsiteY1" fmla="*/ 0 h 4050425"/>
              <a:gd name="connsiteX2" fmla="*/ 10069157 w 10069157"/>
              <a:gd name="connsiteY2" fmla="*/ 2889270 h 4050425"/>
              <a:gd name="connsiteX3" fmla="*/ 3954386 w 10069157"/>
              <a:gd name="connsiteY3" fmla="*/ 2884246 h 4050425"/>
              <a:gd name="connsiteX4" fmla="*/ 2194283 w 10069157"/>
              <a:gd name="connsiteY4" fmla="*/ 2002769 h 4050425"/>
              <a:gd name="connsiteX5" fmla="*/ 376071 w 10069157"/>
              <a:gd name="connsiteY5" fmla="*/ 2969271 h 4050425"/>
              <a:gd name="connsiteX6" fmla="*/ 4317 w 10069157"/>
              <a:gd name="connsiteY6" fmla="*/ 4050425 h 4050425"/>
              <a:gd name="connsiteX7" fmla="*/ 0 w 10069157"/>
              <a:gd name="connsiteY7" fmla="*/ 21515 h 4050425"/>
              <a:gd name="connsiteX0" fmla="*/ 0 w 10069157"/>
              <a:gd name="connsiteY0" fmla="*/ 21515 h 4050425"/>
              <a:gd name="connsiteX1" fmla="*/ 10069157 w 10069157"/>
              <a:gd name="connsiteY1" fmla="*/ 0 h 4050425"/>
              <a:gd name="connsiteX2" fmla="*/ 10069157 w 10069157"/>
              <a:gd name="connsiteY2" fmla="*/ 2889270 h 4050425"/>
              <a:gd name="connsiteX3" fmla="*/ 3954386 w 10069157"/>
              <a:gd name="connsiteY3" fmla="*/ 2884246 h 4050425"/>
              <a:gd name="connsiteX4" fmla="*/ 2194283 w 10069157"/>
              <a:gd name="connsiteY4" fmla="*/ 2002769 h 4050425"/>
              <a:gd name="connsiteX5" fmla="*/ 376071 w 10069157"/>
              <a:gd name="connsiteY5" fmla="*/ 2969271 h 4050425"/>
              <a:gd name="connsiteX6" fmla="*/ 4317 w 10069157"/>
              <a:gd name="connsiteY6" fmla="*/ 4050425 h 4050425"/>
              <a:gd name="connsiteX7" fmla="*/ 0 w 10069157"/>
              <a:gd name="connsiteY7" fmla="*/ 21515 h 4050425"/>
              <a:gd name="connsiteX0" fmla="*/ 0 w 10069157"/>
              <a:gd name="connsiteY0" fmla="*/ 21515 h 4050425"/>
              <a:gd name="connsiteX1" fmla="*/ 10069157 w 10069157"/>
              <a:gd name="connsiteY1" fmla="*/ 0 h 4050425"/>
              <a:gd name="connsiteX2" fmla="*/ 10069157 w 10069157"/>
              <a:gd name="connsiteY2" fmla="*/ 2889270 h 4050425"/>
              <a:gd name="connsiteX3" fmla="*/ 3954386 w 10069157"/>
              <a:gd name="connsiteY3" fmla="*/ 2884246 h 4050425"/>
              <a:gd name="connsiteX4" fmla="*/ 2194283 w 10069157"/>
              <a:gd name="connsiteY4" fmla="*/ 2002769 h 4050425"/>
              <a:gd name="connsiteX5" fmla="*/ 376071 w 10069157"/>
              <a:gd name="connsiteY5" fmla="*/ 2969271 h 4050425"/>
              <a:gd name="connsiteX6" fmla="*/ 4317 w 10069157"/>
              <a:gd name="connsiteY6" fmla="*/ 4050425 h 4050425"/>
              <a:gd name="connsiteX7" fmla="*/ 0 w 10069157"/>
              <a:gd name="connsiteY7" fmla="*/ 21515 h 4050425"/>
              <a:gd name="connsiteX0" fmla="*/ 0 w 10069157"/>
              <a:gd name="connsiteY0" fmla="*/ 21515 h 4050425"/>
              <a:gd name="connsiteX1" fmla="*/ 10069157 w 10069157"/>
              <a:gd name="connsiteY1" fmla="*/ 0 h 4050425"/>
              <a:gd name="connsiteX2" fmla="*/ 10069157 w 10069157"/>
              <a:gd name="connsiteY2" fmla="*/ 2889270 h 4050425"/>
              <a:gd name="connsiteX3" fmla="*/ 3954386 w 10069157"/>
              <a:gd name="connsiteY3" fmla="*/ 2884246 h 4050425"/>
              <a:gd name="connsiteX4" fmla="*/ 2162086 w 10069157"/>
              <a:gd name="connsiteY4" fmla="*/ 2002769 h 4050425"/>
              <a:gd name="connsiteX5" fmla="*/ 376071 w 10069157"/>
              <a:gd name="connsiteY5" fmla="*/ 2969271 h 4050425"/>
              <a:gd name="connsiteX6" fmla="*/ 4317 w 10069157"/>
              <a:gd name="connsiteY6" fmla="*/ 4050425 h 4050425"/>
              <a:gd name="connsiteX7" fmla="*/ 0 w 10069157"/>
              <a:gd name="connsiteY7" fmla="*/ 21515 h 4050425"/>
              <a:gd name="connsiteX0" fmla="*/ 0 w 10069157"/>
              <a:gd name="connsiteY0" fmla="*/ 21515 h 4050425"/>
              <a:gd name="connsiteX1" fmla="*/ 10069157 w 10069157"/>
              <a:gd name="connsiteY1" fmla="*/ 0 h 4050425"/>
              <a:gd name="connsiteX2" fmla="*/ 10069157 w 10069157"/>
              <a:gd name="connsiteY2" fmla="*/ 2889270 h 4050425"/>
              <a:gd name="connsiteX3" fmla="*/ 3954386 w 10069157"/>
              <a:gd name="connsiteY3" fmla="*/ 2884246 h 4050425"/>
              <a:gd name="connsiteX4" fmla="*/ 2194284 w 10069157"/>
              <a:gd name="connsiteY4" fmla="*/ 2009208 h 4050425"/>
              <a:gd name="connsiteX5" fmla="*/ 376071 w 10069157"/>
              <a:gd name="connsiteY5" fmla="*/ 2969271 h 4050425"/>
              <a:gd name="connsiteX6" fmla="*/ 4317 w 10069157"/>
              <a:gd name="connsiteY6" fmla="*/ 4050425 h 4050425"/>
              <a:gd name="connsiteX7" fmla="*/ 0 w 10069157"/>
              <a:gd name="connsiteY7" fmla="*/ 21515 h 405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69157" h="4050425">
                <a:moveTo>
                  <a:pt x="0" y="21515"/>
                </a:moveTo>
                <a:lnTo>
                  <a:pt x="10069157" y="0"/>
                </a:lnTo>
                <a:lnTo>
                  <a:pt x="10069157" y="2889270"/>
                </a:lnTo>
                <a:lnTo>
                  <a:pt x="3954386" y="2884246"/>
                </a:lnTo>
                <a:cubicBezTo>
                  <a:pt x="3556605" y="2424796"/>
                  <a:pt x="2970762" y="2009208"/>
                  <a:pt x="2194284" y="2009208"/>
                </a:cubicBezTo>
                <a:cubicBezTo>
                  <a:pt x="1417806" y="2009208"/>
                  <a:pt x="767413" y="2361714"/>
                  <a:pt x="376071" y="2969271"/>
                </a:cubicBezTo>
                <a:cubicBezTo>
                  <a:pt x="159757" y="3361593"/>
                  <a:pt x="71575" y="3509748"/>
                  <a:pt x="4317" y="4050425"/>
                </a:cubicBezTo>
                <a:cubicBezTo>
                  <a:pt x="731" y="2688137"/>
                  <a:pt x="3586" y="1383803"/>
                  <a:pt x="0" y="21515"/>
                </a:cubicBezTo>
                <a:close/>
              </a:path>
            </a:pathLst>
          </a:custGeom>
          <a:blipFill dpi="0" rotWithShape="0">
            <a:blip r:embed="rId2" cstate="print">
              <a:extLst>
                <a:ext uri="{28A0092B-C50C-407E-A947-70E740481C1C}">
                  <a14:useLocalDpi xmlns:a14="http://schemas.microsoft.com/office/drawing/2010/main" val="0"/>
                </a:ext>
              </a:extLst>
            </a:blip>
            <a:srcRect/>
            <a:stretch>
              <a:fillRect/>
            </a:stretch>
          </a:blipFill>
          <a:ln>
            <a:noFill/>
          </a:ln>
          <a:effectLst>
            <a:outerShdw blurRad="76200" dist="635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defTabSz="914400" eaLnBrk="0" hangingPunct="0">
              <a:lnSpc>
                <a:spcPct val="90000"/>
              </a:lnSpc>
              <a:buSzPct val="90000"/>
              <a:buFontTx/>
              <a:buChar char="•"/>
            </a:pPr>
            <a:endParaRPr lang="en-US" sz="2000" b="1" dirty="0">
              <a:solidFill>
                <a:srgbClr val="FFFFFF"/>
              </a:solidFill>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62645" y="1260553"/>
            <a:ext cx="3926386" cy="4066399"/>
          </a:xfrm>
          <a:prstGeom prst="rect">
            <a:avLst/>
          </a:prstGeom>
        </p:spPr>
      </p:pic>
      <p:sp>
        <p:nvSpPr>
          <p:cNvPr id="19" name="Rectangle 2"/>
          <p:cNvSpPr/>
          <p:nvPr/>
        </p:nvSpPr>
        <p:spPr>
          <a:xfrm>
            <a:off x="-10201" y="1"/>
            <a:ext cx="9154548" cy="3095414"/>
          </a:xfrm>
          <a:custGeom>
            <a:avLst/>
            <a:gdLst>
              <a:gd name="connsiteX0" fmla="*/ 0 w 10058400"/>
              <a:gd name="connsiteY0" fmla="*/ 0 h 3559740"/>
              <a:gd name="connsiteX1" fmla="*/ 10058400 w 10058400"/>
              <a:gd name="connsiteY1" fmla="*/ 0 h 3559740"/>
              <a:gd name="connsiteX2" fmla="*/ 10058400 w 10058400"/>
              <a:gd name="connsiteY2" fmla="*/ 2385848 h 3559740"/>
              <a:gd name="connsiteX3" fmla="*/ 4034064 w 10058400"/>
              <a:gd name="connsiteY3" fmla="*/ 2385848 h 3559740"/>
              <a:gd name="connsiteX4" fmla="*/ 2183526 w 10058400"/>
              <a:gd name="connsiteY4" fmla="*/ 1376856 h 3559740"/>
              <a:gd name="connsiteX5" fmla="*/ 332988 w 10058400"/>
              <a:gd name="connsiteY5" fmla="*/ 2385848 h 3559740"/>
              <a:gd name="connsiteX6" fmla="*/ 0 w 10058400"/>
              <a:gd name="connsiteY6" fmla="*/ 3559740 h 3559740"/>
              <a:gd name="connsiteX7" fmla="*/ 0 w 10058400"/>
              <a:gd name="connsiteY7" fmla="*/ 0 h 3559740"/>
              <a:gd name="connsiteX0" fmla="*/ 0 w 10058400"/>
              <a:gd name="connsiteY0" fmla="*/ 0 h 3559740"/>
              <a:gd name="connsiteX1" fmla="*/ 10058400 w 10058400"/>
              <a:gd name="connsiteY1" fmla="*/ 0 h 3559740"/>
              <a:gd name="connsiteX2" fmla="*/ 10058400 w 10058400"/>
              <a:gd name="connsiteY2" fmla="*/ 2385848 h 3559740"/>
              <a:gd name="connsiteX3" fmla="*/ 4034064 w 10058400"/>
              <a:gd name="connsiteY3" fmla="*/ 2385848 h 3559740"/>
              <a:gd name="connsiteX4" fmla="*/ 2183526 w 10058400"/>
              <a:gd name="connsiteY4" fmla="*/ 1376856 h 3559740"/>
              <a:gd name="connsiteX5" fmla="*/ 300185 w 10058400"/>
              <a:gd name="connsiteY5" fmla="*/ 2398149 h 3559740"/>
              <a:gd name="connsiteX6" fmla="*/ 0 w 10058400"/>
              <a:gd name="connsiteY6" fmla="*/ 3559740 h 3559740"/>
              <a:gd name="connsiteX7" fmla="*/ 0 w 10058400"/>
              <a:gd name="connsiteY7" fmla="*/ 0 h 3559740"/>
              <a:gd name="connsiteX0" fmla="*/ 0 w 10058400"/>
              <a:gd name="connsiteY0" fmla="*/ 0 h 3559740"/>
              <a:gd name="connsiteX1" fmla="*/ 10058400 w 10058400"/>
              <a:gd name="connsiteY1" fmla="*/ 0 h 3559740"/>
              <a:gd name="connsiteX2" fmla="*/ 10058400 w 10058400"/>
              <a:gd name="connsiteY2" fmla="*/ 2385848 h 3559740"/>
              <a:gd name="connsiteX3" fmla="*/ 4034064 w 10058400"/>
              <a:gd name="connsiteY3" fmla="*/ 2385848 h 3559740"/>
              <a:gd name="connsiteX4" fmla="*/ 2183526 w 10058400"/>
              <a:gd name="connsiteY4" fmla="*/ 1376856 h 3559740"/>
              <a:gd name="connsiteX5" fmla="*/ 300185 w 10058400"/>
              <a:gd name="connsiteY5" fmla="*/ 2398149 h 3559740"/>
              <a:gd name="connsiteX6" fmla="*/ 0 w 10058400"/>
              <a:gd name="connsiteY6" fmla="*/ 3559740 h 3559740"/>
              <a:gd name="connsiteX7" fmla="*/ 0 w 10058400"/>
              <a:gd name="connsiteY7" fmla="*/ 0 h 3559740"/>
              <a:gd name="connsiteX0" fmla="*/ 0 w 10058400"/>
              <a:gd name="connsiteY0" fmla="*/ 0 h 3559740"/>
              <a:gd name="connsiteX1" fmla="*/ 10058400 w 10058400"/>
              <a:gd name="connsiteY1" fmla="*/ 0 h 3559740"/>
              <a:gd name="connsiteX2" fmla="*/ 10058400 w 10058400"/>
              <a:gd name="connsiteY2" fmla="*/ 2385848 h 3559740"/>
              <a:gd name="connsiteX3" fmla="*/ 4034064 w 10058400"/>
              <a:gd name="connsiteY3" fmla="*/ 2385848 h 3559740"/>
              <a:gd name="connsiteX4" fmla="*/ 2183526 w 10058400"/>
              <a:gd name="connsiteY4" fmla="*/ 1376856 h 3559740"/>
              <a:gd name="connsiteX5" fmla="*/ 300185 w 10058400"/>
              <a:gd name="connsiteY5" fmla="*/ 2398149 h 3559740"/>
              <a:gd name="connsiteX6" fmla="*/ 0 w 10058400"/>
              <a:gd name="connsiteY6" fmla="*/ 3559740 h 3559740"/>
              <a:gd name="connsiteX7" fmla="*/ 0 w 10058400"/>
              <a:gd name="connsiteY7" fmla="*/ 0 h 3559740"/>
              <a:gd name="connsiteX0" fmla="*/ 0 w 10058400"/>
              <a:gd name="connsiteY0" fmla="*/ 0 h 3559740"/>
              <a:gd name="connsiteX1" fmla="*/ 10058400 w 10058400"/>
              <a:gd name="connsiteY1" fmla="*/ 0 h 3559740"/>
              <a:gd name="connsiteX2" fmla="*/ 10058400 w 10058400"/>
              <a:gd name="connsiteY2" fmla="*/ 2385848 h 3559740"/>
              <a:gd name="connsiteX3" fmla="*/ 4034064 w 10058400"/>
              <a:gd name="connsiteY3" fmla="*/ 2385848 h 3559740"/>
              <a:gd name="connsiteX4" fmla="*/ 2183526 w 10058400"/>
              <a:gd name="connsiteY4" fmla="*/ 1376856 h 3559740"/>
              <a:gd name="connsiteX5" fmla="*/ 300185 w 10058400"/>
              <a:gd name="connsiteY5" fmla="*/ 2398149 h 3559740"/>
              <a:gd name="connsiteX6" fmla="*/ 0 w 10058400"/>
              <a:gd name="connsiteY6" fmla="*/ 3559740 h 3559740"/>
              <a:gd name="connsiteX7" fmla="*/ 0 w 10058400"/>
              <a:gd name="connsiteY7" fmla="*/ 0 h 3559740"/>
              <a:gd name="connsiteX0" fmla="*/ 0 w 10058400"/>
              <a:gd name="connsiteY0" fmla="*/ 0 h 3559740"/>
              <a:gd name="connsiteX1" fmla="*/ 10058400 w 10058400"/>
              <a:gd name="connsiteY1" fmla="*/ 0 h 3559740"/>
              <a:gd name="connsiteX2" fmla="*/ 10058400 w 10058400"/>
              <a:gd name="connsiteY2" fmla="*/ 2385848 h 3559740"/>
              <a:gd name="connsiteX3" fmla="*/ 4034064 w 10058400"/>
              <a:gd name="connsiteY3" fmla="*/ 2385848 h 3559740"/>
              <a:gd name="connsiteX4" fmla="*/ 2183526 w 10058400"/>
              <a:gd name="connsiteY4" fmla="*/ 1376856 h 3559740"/>
              <a:gd name="connsiteX5" fmla="*/ 300185 w 10058400"/>
              <a:gd name="connsiteY5" fmla="*/ 2398149 h 3559740"/>
              <a:gd name="connsiteX6" fmla="*/ 0 w 10058400"/>
              <a:gd name="connsiteY6" fmla="*/ 3559740 h 3559740"/>
              <a:gd name="connsiteX7" fmla="*/ 0 w 10058400"/>
              <a:gd name="connsiteY7" fmla="*/ 0 h 3559740"/>
              <a:gd name="connsiteX0" fmla="*/ 0 w 10058400"/>
              <a:gd name="connsiteY0" fmla="*/ 0 h 3559740"/>
              <a:gd name="connsiteX1" fmla="*/ 10058400 w 10058400"/>
              <a:gd name="connsiteY1" fmla="*/ 0 h 3559740"/>
              <a:gd name="connsiteX2" fmla="*/ 10058400 w 10058400"/>
              <a:gd name="connsiteY2" fmla="*/ 2385848 h 3559740"/>
              <a:gd name="connsiteX3" fmla="*/ 4034064 w 10058400"/>
              <a:gd name="connsiteY3" fmla="*/ 2385848 h 3559740"/>
              <a:gd name="connsiteX4" fmla="*/ 2183526 w 10058400"/>
              <a:gd name="connsiteY4" fmla="*/ 1376856 h 3559740"/>
              <a:gd name="connsiteX5" fmla="*/ 300185 w 10058400"/>
              <a:gd name="connsiteY5" fmla="*/ 2398149 h 3559740"/>
              <a:gd name="connsiteX6" fmla="*/ 0 w 10058400"/>
              <a:gd name="connsiteY6" fmla="*/ 3559740 h 3559740"/>
              <a:gd name="connsiteX7" fmla="*/ 0 w 10058400"/>
              <a:gd name="connsiteY7" fmla="*/ 0 h 3559740"/>
              <a:gd name="connsiteX0" fmla="*/ 0 w 10058400"/>
              <a:gd name="connsiteY0" fmla="*/ 0 h 3559740"/>
              <a:gd name="connsiteX1" fmla="*/ 10058400 w 10058400"/>
              <a:gd name="connsiteY1" fmla="*/ 0 h 3559740"/>
              <a:gd name="connsiteX2" fmla="*/ 10058400 w 10058400"/>
              <a:gd name="connsiteY2" fmla="*/ 2385848 h 3559740"/>
              <a:gd name="connsiteX3" fmla="*/ 4034064 w 10058400"/>
              <a:gd name="connsiteY3" fmla="*/ 2385848 h 3559740"/>
              <a:gd name="connsiteX4" fmla="*/ 2183526 w 10058400"/>
              <a:gd name="connsiteY4" fmla="*/ 1376856 h 3559740"/>
              <a:gd name="connsiteX5" fmla="*/ 300185 w 10058400"/>
              <a:gd name="connsiteY5" fmla="*/ 2398149 h 3559740"/>
              <a:gd name="connsiteX6" fmla="*/ 0 w 10058400"/>
              <a:gd name="connsiteY6" fmla="*/ 3559740 h 3559740"/>
              <a:gd name="connsiteX7" fmla="*/ 0 w 10058400"/>
              <a:gd name="connsiteY7" fmla="*/ 0 h 3559740"/>
              <a:gd name="connsiteX0" fmla="*/ 0 w 10058400"/>
              <a:gd name="connsiteY0" fmla="*/ 0 h 3559740"/>
              <a:gd name="connsiteX1" fmla="*/ 10058400 w 10058400"/>
              <a:gd name="connsiteY1" fmla="*/ 0 h 3559740"/>
              <a:gd name="connsiteX2" fmla="*/ 10058400 w 10058400"/>
              <a:gd name="connsiteY2" fmla="*/ 2385848 h 3559740"/>
              <a:gd name="connsiteX3" fmla="*/ 4034064 w 10058400"/>
              <a:gd name="connsiteY3" fmla="*/ 2385848 h 3559740"/>
              <a:gd name="connsiteX4" fmla="*/ 2183526 w 10058400"/>
              <a:gd name="connsiteY4" fmla="*/ 1376856 h 3559740"/>
              <a:gd name="connsiteX5" fmla="*/ 320238 w 10058400"/>
              <a:gd name="connsiteY5" fmla="*/ 2414191 h 3559740"/>
              <a:gd name="connsiteX6" fmla="*/ 0 w 10058400"/>
              <a:gd name="connsiteY6" fmla="*/ 3559740 h 3559740"/>
              <a:gd name="connsiteX7" fmla="*/ 0 w 10058400"/>
              <a:gd name="connsiteY7" fmla="*/ 0 h 3559740"/>
              <a:gd name="connsiteX0" fmla="*/ 0 w 10058400"/>
              <a:gd name="connsiteY0" fmla="*/ 0 h 3559740"/>
              <a:gd name="connsiteX1" fmla="*/ 10058400 w 10058400"/>
              <a:gd name="connsiteY1" fmla="*/ 0 h 3559740"/>
              <a:gd name="connsiteX2" fmla="*/ 10058400 w 10058400"/>
              <a:gd name="connsiteY2" fmla="*/ 2385848 h 3559740"/>
              <a:gd name="connsiteX3" fmla="*/ 4034064 w 10058400"/>
              <a:gd name="connsiteY3" fmla="*/ 2385848 h 3559740"/>
              <a:gd name="connsiteX4" fmla="*/ 2183526 w 10058400"/>
              <a:gd name="connsiteY4" fmla="*/ 1376856 h 3559740"/>
              <a:gd name="connsiteX5" fmla="*/ 320238 w 10058400"/>
              <a:gd name="connsiteY5" fmla="*/ 2414191 h 3559740"/>
              <a:gd name="connsiteX6" fmla="*/ 0 w 10058400"/>
              <a:gd name="connsiteY6" fmla="*/ 3559740 h 3559740"/>
              <a:gd name="connsiteX7" fmla="*/ 0 w 10058400"/>
              <a:gd name="connsiteY7" fmla="*/ 0 h 3559740"/>
              <a:gd name="connsiteX0" fmla="*/ 0 w 10058400"/>
              <a:gd name="connsiteY0" fmla="*/ 0 h 3559740"/>
              <a:gd name="connsiteX1" fmla="*/ 10058400 w 10058400"/>
              <a:gd name="connsiteY1" fmla="*/ 0 h 3559740"/>
              <a:gd name="connsiteX2" fmla="*/ 10058400 w 10058400"/>
              <a:gd name="connsiteY2" fmla="*/ 2385848 h 3559740"/>
              <a:gd name="connsiteX3" fmla="*/ 4034064 w 10058400"/>
              <a:gd name="connsiteY3" fmla="*/ 2385848 h 3559740"/>
              <a:gd name="connsiteX4" fmla="*/ 2183526 w 10058400"/>
              <a:gd name="connsiteY4" fmla="*/ 1376856 h 3559740"/>
              <a:gd name="connsiteX5" fmla="*/ 320238 w 10058400"/>
              <a:gd name="connsiteY5" fmla="*/ 2414191 h 3559740"/>
              <a:gd name="connsiteX6" fmla="*/ 0 w 10058400"/>
              <a:gd name="connsiteY6" fmla="*/ 3559740 h 3559740"/>
              <a:gd name="connsiteX7" fmla="*/ 0 w 10058400"/>
              <a:gd name="connsiteY7" fmla="*/ 0 h 3559740"/>
              <a:gd name="connsiteX0" fmla="*/ 0 w 10058400"/>
              <a:gd name="connsiteY0" fmla="*/ 0 h 3559740"/>
              <a:gd name="connsiteX1" fmla="*/ 10058400 w 10058400"/>
              <a:gd name="connsiteY1" fmla="*/ 0 h 3559740"/>
              <a:gd name="connsiteX2" fmla="*/ 10058400 w 10058400"/>
              <a:gd name="connsiteY2" fmla="*/ 2385848 h 3559740"/>
              <a:gd name="connsiteX3" fmla="*/ 4034064 w 10058400"/>
              <a:gd name="connsiteY3" fmla="*/ 2385848 h 3559740"/>
              <a:gd name="connsiteX4" fmla="*/ 2183526 w 10058400"/>
              <a:gd name="connsiteY4" fmla="*/ 1376856 h 3559740"/>
              <a:gd name="connsiteX5" fmla="*/ 320238 w 10058400"/>
              <a:gd name="connsiteY5" fmla="*/ 2414191 h 3559740"/>
              <a:gd name="connsiteX6" fmla="*/ 0 w 10058400"/>
              <a:gd name="connsiteY6" fmla="*/ 3559740 h 3559740"/>
              <a:gd name="connsiteX7" fmla="*/ 0 w 10058400"/>
              <a:gd name="connsiteY7" fmla="*/ 0 h 3559740"/>
              <a:gd name="connsiteX0" fmla="*/ 0 w 10058400"/>
              <a:gd name="connsiteY0" fmla="*/ 0 h 3559740"/>
              <a:gd name="connsiteX1" fmla="*/ 10058400 w 10058400"/>
              <a:gd name="connsiteY1" fmla="*/ 0 h 3559740"/>
              <a:gd name="connsiteX2" fmla="*/ 10058400 w 10058400"/>
              <a:gd name="connsiteY2" fmla="*/ 2385848 h 3559740"/>
              <a:gd name="connsiteX3" fmla="*/ 4034064 w 10058400"/>
              <a:gd name="connsiteY3" fmla="*/ 2385848 h 3559740"/>
              <a:gd name="connsiteX4" fmla="*/ 2183526 w 10058400"/>
              <a:gd name="connsiteY4" fmla="*/ 1376856 h 3559740"/>
              <a:gd name="connsiteX5" fmla="*/ 320238 w 10058400"/>
              <a:gd name="connsiteY5" fmla="*/ 2414191 h 3559740"/>
              <a:gd name="connsiteX6" fmla="*/ 0 w 10058400"/>
              <a:gd name="connsiteY6" fmla="*/ 3559740 h 3559740"/>
              <a:gd name="connsiteX7" fmla="*/ 0 w 10058400"/>
              <a:gd name="connsiteY7" fmla="*/ 0 h 3559740"/>
              <a:gd name="connsiteX0" fmla="*/ 0 w 10058400"/>
              <a:gd name="connsiteY0" fmla="*/ 0 h 3559740"/>
              <a:gd name="connsiteX1" fmla="*/ 10058400 w 10058400"/>
              <a:gd name="connsiteY1" fmla="*/ 0 h 3559740"/>
              <a:gd name="connsiteX2" fmla="*/ 10058400 w 10058400"/>
              <a:gd name="connsiteY2" fmla="*/ 2385848 h 3559740"/>
              <a:gd name="connsiteX3" fmla="*/ 4034064 w 10058400"/>
              <a:gd name="connsiteY3" fmla="*/ 2385848 h 3559740"/>
              <a:gd name="connsiteX4" fmla="*/ 2183526 w 10058400"/>
              <a:gd name="connsiteY4" fmla="*/ 1376856 h 3559740"/>
              <a:gd name="connsiteX5" fmla="*/ 320238 w 10058400"/>
              <a:gd name="connsiteY5" fmla="*/ 2414191 h 3559740"/>
              <a:gd name="connsiteX6" fmla="*/ 0 w 10058400"/>
              <a:gd name="connsiteY6" fmla="*/ 3559740 h 3559740"/>
              <a:gd name="connsiteX7" fmla="*/ 0 w 10058400"/>
              <a:gd name="connsiteY7" fmla="*/ 0 h 3559740"/>
              <a:gd name="connsiteX0" fmla="*/ 0 w 10058400"/>
              <a:gd name="connsiteY0" fmla="*/ 0 h 3559740"/>
              <a:gd name="connsiteX1" fmla="*/ 10058400 w 10058400"/>
              <a:gd name="connsiteY1" fmla="*/ 0 h 3559740"/>
              <a:gd name="connsiteX2" fmla="*/ 10058400 w 10058400"/>
              <a:gd name="connsiteY2" fmla="*/ 2385848 h 3559740"/>
              <a:gd name="connsiteX3" fmla="*/ 4034064 w 10058400"/>
              <a:gd name="connsiteY3" fmla="*/ 2385848 h 3559740"/>
              <a:gd name="connsiteX4" fmla="*/ 2183526 w 10058400"/>
              <a:gd name="connsiteY4" fmla="*/ 1376856 h 3559740"/>
              <a:gd name="connsiteX5" fmla="*/ 320238 w 10058400"/>
              <a:gd name="connsiteY5" fmla="*/ 2414191 h 3559740"/>
              <a:gd name="connsiteX6" fmla="*/ 0 w 10058400"/>
              <a:gd name="connsiteY6" fmla="*/ 3559740 h 3559740"/>
              <a:gd name="connsiteX7" fmla="*/ 0 w 10058400"/>
              <a:gd name="connsiteY7" fmla="*/ 0 h 3559740"/>
              <a:gd name="connsiteX0" fmla="*/ 3197 w 10061597"/>
              <a:gd name="connsiteY0" fmla="*/ 0 h 3636473"/>
              <a:gd name="connsiteX1" fmla="*/ 10061597 w 10061597"/>
              <a:gd name="connsiteY1" fmla="*/ 0 h 3636473"/>
              <a:gd name="connsiteX2" fmla="*/ 10061597 w 10061597"/>
              <a:gd name="connsiteY2" fmla="*/ 2385848 h 3636473"/>
              <a:gd name="connsiteX3" fmla="*/ 4037261 w 10061597"/>
              <a:gd name="connsiteY3" fmla="*/ 2385848 h 3636473"/>
              <a:gd name="connsiteX4" fmla="*/ 2186723 w 10061597"/>
              <a:gd name="connsiteY4" fmla="*/ 1376856 h 3636473"/>
              <a:gd name="connsiteX5" fmla="*/ 323435 w 10061597"/>
              <a:gd name="connsiteY5" fmla="*/ 2414191 h 3636473"/>
              <a:gd name="connsiteX6" fmla="*/ 0 w 10061597"/>
              <a:gd name="connsiteY6" fmla="*/ 3636473 h 3636473"/>
              <a:gd name="connsiteX7" fmla="*/ 3197 w 10061597"/>
              <a:gd name="connsiteY7" fmla="*/ 0 h 3636473"/>
              <a:gd name="connsiteX0" fmla="*/ 3197 w 10061597"/>
              <a:gd name="connsiteY0" fmla="*/ 0 h 3395841"/>
              <a:gd name="connsiteX1" fmla="*/ 10061597 w 10061597"/>
              <a:gd name="connsiteY1" fmla="*/ 0 h 3395841"/>
              <a:gd name="connsiteX2" fmla="*/ 10061597 w 10061597"/>
              <a:gd name="connsiteY2" fmla="*/ 2385848 h 3395841"/>
              <a:gd name="connsiteX3" fmla="*/ 4037261 w 10061597"/>
              <a:gd name="connsiteY3" fmla="*/ 2385848 h 3395841"/>
              <a:gd name="connsiteX4" fmla="*/ 2186723 w 10061597"/>
              <a:gd name="connsiteY4" fmla="*/ 1376856 h 3395841"/>
              <a:gd name="connsiteX5" fmla="*/ 323435 w 10061597"/>
              <a:gd name="connsiteY5" fmla="*/ 2414191 h 3395841"/>
              <a:gd name="connsiteX6" fmla="*/ 0 w 10061597"/>
              <a:gd name="connsiteY6" fmla="*/ 3395841 h 3395841"/>
              <a:gd name="connsiteX7" fmla="*/ 3197 w 10061597"/>
              <a:gd name="connsiteY7" fmla="*/ 0 h 3395841"/>
              <a:gd name="connsiteX0" fmla="*/ 11218 w 10069618"/>
              <a:gd name="connsiteY0" fmla="*/ 0 h 3508136"/>
              <a:gd name="connsiteX1" fmla="*/ 10069618 w 10069618"/>
              <a:gd name="connsiteY1" fmla="*/ 0 h 3508136"/>
              <a:gd name="connsiteX2" fmla="*/ 10069618 w 10069618"/>
              <a:gd name="connsiteY2" fmla="*/ 2385848 h 3508136"/>
              <a:gd name="connsiteX3" fmla="*/ 4045282 w 10069618"/>
              <a:gd name="connsiteY3" fmla="*/ 2385848 h 3508136"/>
              <a:gd name="connsiteX4" fmla="*/ 2194744 w 10069618"/>
              <a:gd name="connsiteY4" fmla="*/ 1376856 h 3508136"/>
              <a:gd name="connsiteX5" fmla="*/ 331456 w 10069618"/>
              <a:gd name="connsiteY5" fmla="*/ 2414191 h 3508136"/>
              <a:gd name="connsiteX6" fmla="*/ 0 w 10069618"/>
              <a:gd name="connsiteY6" fmla="*/ 3508136 h 3508136"/>
              <a:gd name="connsiteX7" fmla="*/ 11218 w 10069618"/>
              <a:gd name="connsiteY7" fmla="*/ 0 h 3508136"/>
              <a:gd name="connsiteX0" fmla="*/ 11218 w 10069618"/>
              <a:gd name="connsiteY0" fmla="*/ 0 h 3508136"/>
              <a:gd name="connsiteX1" fmla="*/ 10069618 w 10069618"/>
              <a:gd name="connsiteY1" fmla="*/ 0 h 3508136"/>
              <a:gd name="connsiteX2" fmla="*/ 10069618 w 10069618"/>
              <a:gd name="connsiteY2" fmla="*/ 2385848 h 3508136"/>
              <a:gd name="connsiteX3" fmla="*/ 4045282 w 10069618"/>
              <a:gd name="connsiteY3" fmla="*/ 2385848 h 3508136"/>
              <a:gd name="connsiteX4" fmla="*/ 2194744 w 10069618"/>
              <a:gd name="connsiteY4" fmla="*/ 1412950 h 3508136"/>
              <a:gd name="connsiteX5" fmla="*/ 331456 w 10069618"/>
              <a:gd name="connsiteY5" fmla="*/ 2414191 h 3508136"/>
              <a:gd name="connsiteX6" fmla="*/ 0 w 10069618"/>
              <a:gd name="connsiteY6" fmla="*/ 3508136 h 3508136"/>
              <a:gd name="connsiteX7" fmla="*/ 11218 w 10069618"/>
              <a:gd name="connsiteY7" fmla="*/ 0 h 3508136"/>
              <a:gd name="connsiteX0" fmla="*/ 11218 w 10069618"/>
              <a:gd name="connsiteY0" fmla="*/ 0 h 3508136"/>
              <a:gd name="connsiteX1" fmla="*/ 10069618 w 10069618"/>
              <a:gd name="connsiteY1" fmla="*/ 0 h 3508136"/>
              <a:gd name="connsiteX2" fmla="*/ 10069618 w 10069618"/>
              <a:gd name="connsiteY2" fmla="*/ 2385848 h 3508136"/>
              <a:gd name="connsiteX3" fmla="*/ 4029240 w 10069618"/>
              <a:gd name="connsiteY3" fmla="*/ 2417932 h 3508136"/>
              <a:gd name="connsiteX4" fmla="*/ 2194744 w 10069618"/>
              <a:gd name="connsiteY4" fmla="*/ 1412950 h 3508136"/>
              <a:gd name="connsiteX5" fmla="*/ 331456 w 10069618"/>
              <a:gd name="connsiteY5" fmla="*/ 2414191 h 3508136"/>
              <a:gd name="connsiteX6" fmla="*/ 0 w 10069618"/>
              <a:gd name="connsiteY6" fmla="*/ 3508136 h 3508136"/>
              <a:gd name="connsiteX7" fmla="*/ 11218 w 10069618"/>
              <a:gd name="connsiteY7" fmla="*/ 0 h 3508136"/>
              <a:gd name="connsiteX0" fmla="*/ 11218 w 10069618"/>
              <a:gd name="connsiteY0" fmla="*/ 0 h 3508136"/>
              <a:gd name="connsiteX1" fmla="*/ 10069618 w 10069618"/>
              <a:gd name="connsiteY1" fmla="*/ 0 h 3508136"/>
              <a:gd name="connsiteX2" fmla="*/ 10069618 w 10069618"/>
              <a:gd name="connsiteY2" fmla="*/ 2385848 h 3508136"/>
              <a:gd name="connsiteX3" fmla="*/ 4029240 w 10069618"/>
              <a:gd name="connsiteY3" fmla="*/ 2417932 h 3508136"/>
              <a:gd name="connsiteX4" fmla="*/ 2194744 w 10069618"/>
              <a:gd name="connsiteY4" fmla="*/ 1412950 h 3508136"/>
              <a:gd name="connsiteX5" fmla="*/ 343487 w 10069618"/>
              <a:gd name="connsiteY5" fmla="*/ 2414191 h 3508136"/>
              <a:gd name="connsiteX6" fmla="*/ 0 w 10069618"/>
              <a:gd name="connsiteY6" fmla="*/ 3508136 h 3508136"/>
              <a:gd name="connsiteX7" fmla="*/ 11218 w 10069618"/>
              <a:gd name="connsiteY7" fmla="*/ 0 h 3508136"/>
              <a:gd name="connsiteX0" fmla="*/ 11218 w 10069618"/>
              <a:gd name="connsiteY0" fmla="*/ 0 h 3508136"/>
              <a:gd name="connsiteX1" fmla="*/ 10069618 w 10069618"/>
              <a:gd name="connsiteY1" fmla="*/ 0 h 3508136"/>
              <a:gd name="connsiteX2" fmla="*/ 10065608 w 10069618"/>
              <a:gd name="connsiteY2" fmla="*/ 2413922 h 3508136"/>
              <a:gd name="connsiteX3" fmla="*/ 4029240 w 10069618"/>
              <a:gd name="connsiteY3" fmla="*/ 2417932 h 3508136"/>
              <a:gd name="connsiteX4" fmla="*/ 2194744 w 10069618"/>
              <a:gd name="connsiteY4" fmla="*/ 1412950 h 3508136"/>
              <a:gd name="connsiteX5" fmla="*/ 343487 w 10069618"/>
              <a:gd name="connsiteY5" fmla="*/ 2414191 h 3508136"/>
              <a:gd name="connsiteX6" fmla="*/ 0 w 10069618"/>
              <a:gd name="connsiteY6" fmla="*/ 3508136 h 3508136"/>
              <a:gd name="connsiteX7" fmla="*/ 11218 w 10069618"/>
              <a:gd name="connsiteY7" fmla="*/ 0 h 3508136"/>
              <a:gd name="connsiteX0" fmla="*/ 11218 w 10101740"/>
              <a:gd name="connsiteY0" fmla="*/ 0 h 3508136"/>
              <a:gd name="connsiteX1" fmla="*/ 10069618 w 10101740"/>
              <a:gd name="connsiteY1" fmla="*/ 0 h 3508136"/>
              <a:gd name="connsiteX2" fmla="*/ 10101703 w 10101740"/>
              <a:gd name="connsiteY2" fmla="*/ 2413922 h 3508136"/>
              <a:gd name="connsiteX3" fmla="*/ 4029240 w 10101740"/>
              <a:gd name="connsiteY3" fmla="*/ 2417932 h 3508136"/>
              <a:gd name="connsiteX4" fmla="*/ 2194744 w 10101740"/>
              <a:gd name="connsiteY4" fmla="*/ 1412950 h 3508136"/>
              <a:gd name="connsiteX5" fmla="*/ 343487 w 10101740"/>
              <a:gd name="connsiteY5" fmla="*/ 2414191 h 3508136"/>
              <a:gd name="connsiteX6" fmla="*/ 0 w 10101740"/>
              <a:gd name="connsiteY6" fmla="*/ 3508136 h 3508136"/>
              <a:gd name="connsiteX7" fmla="*/ 11218 w 10101740"/>
              <a:gd name="connsiteY7" fmla="*/ 0 h 3508136"/>
              <a:gd name="connsiteX0" fmla="*/ 11218 w 10070003"/>
              <a:gd name="connsiteY0" fmla="*/ 0 h 3508136"/>
              <a:gd name="connsiteX1" fmla="*/ 10069618 w 10070003"/>
              <a:gd name="connsiteY1" fmla="*/ 0 h 3508136"/>
              <a:gd name="connsiteX2" fmla="*/ 10069618 w 10070003"/>
              <a:gd name="connsiteY2" fmla="*/ 2417932 h 3508136"/>
              <a:gd name="connsiteX3" fmla="*/ 4029240 w 10070003"/>
              <a:gd name="connsiteY3" fmla="*/ 2417932 h 3508136"/>
              <a:gd name="connsiteX4" fmla="*/ 2194744 w 10070003"/>
              <a:gd name="connsiteY4" fmla="*/ 1412950 h 3508136"/>
              <a:gd name="connsiteX5" fmla="*/ 343487 w 10070003"/>
              <a:gd name="connsiteY5" fmla="*/ 2414191 h 3508136"/>
              <a:gd name="connsiteX6" fmla="*/ 0 w 10070003"/>
              <a:gd name="connsiteY6" fmla="*/ 3508136 h 3508136"/>
              <a:gd name="connsiteX7" fmla="*/ 11218 w 10070003"/>
              <a:gd name="connsiteY7" fmla="*/ 0 h 350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70003" h="3508136">
                <a:moveTo>
                  <a:pt x="11218" y="0"/>
                </a:moveTo>
                <a:lnTo>
                  <a:pt x="10069618" y="0"/>
                </a:lnTo>
                <a:cubicBezTo>
                  <a:pt x="10068281" y="804641"/>
                  <a:pt x="10070955" y="1613291"/>
                  <a:pt x="10069618" y="2417932"/>
                </a:cubicBezTo>
                <a:lnTo>
                  <a:pt x="4029240" y="2417932"/>
                </a:lnTo>
                <a:cubicBezTo>
                  <a:pt x="3637898" y="1810375"/>
                  <a:pt x="2971222" y="1412950"/>
                  <a:pt x="2194744" y="1412950"/>
                </a:cubicBezTo>
                <a:cubicBezTo>
                  <a:pt x="1418266" y="1412950"/>
                  <a:pt x="734829" y="1806634"/>
                  <a:pt x="343487" y="2414191"/>
                </a:cubicBezTo>
                <a:cubicBezTo>
                  <a:pt x="127173" y="2806513"/>
                  <a:pt x="67258" y="2967459"/>
                  <a:pt x="0" y="3508136"/>
                </a:cubicBezTo>
                <a:cubicBezTo>
                  <a:pt x="1066" y="2295978"/>
                  <a:pt x="10152" y="1212158"/>
                  <a:pt x="11218" y="0"/>
                </a:cubicBezTo>
                <a:close/>
              </a:path>
            </a:pathLst>
          </a:custGeom>
          <a:gradFill flip="none" rotWithShape="1">
            <a:gsLst>
              <a:gs pos="0">
                <a:srgbClr val="012D4B"/>
              </a:gs>
              <a:gs pos="100000">
                <a:srgbClr val="014470"/>
              </a:gs>
            </a:gsLst>
            <a:lin ang="5400000" scaled="1"/>
            <a:tileRect/>
          </a:gradFill>
          <a:ln>
            <a:noFill/>
          </a:ln>
          <a:effectLst>
            <a:outerShdw blurRad="76200" dist="63500" dir="5400000" algn="t"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82058" tIns="41029" rIns="82058" bIns="41029" rtlCol="0" anchor="ctr"/>
          <a:lstStyle/>
          <a:p>
            <a:pPr algn="ctr" defTabSz="914400" eaLnBrk="0" hangingPunct="0">
              <a:lnSpc>
                <a:spcPct val="90000"/>
              </a:lnSpc>
              <a:buSzPct val="90000"/>
              <a:buFontTx/>
              <a:buChar char="•"/>
            </a:pPr>
            <a:endParaRPr lang="en-US" sz="2000" b="1" dirty="0">
              <a:solidFill>
                <a:srgbClr val="FFFFFF"/>
              </a:solidFill>
            </a:endParaRPr>
          </a:p>
        </p:txBody>
      </p:sp>
      <p:pic>
        <p:nvPicPr>
          <p:cNvPr id="5" name="Picture 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775613" y="537882"/>
            <a:ext cx="2931628" cy="960122"/>
          </a:xfrm>
          <a:prstGeom prst="rect">
            <a:avLst/>
          </a:prstGeom>
        </p:spPr>
      </p:pic>
      <p:sp>
        <p:nvSpPr>
          <p:cNvPr id="2" name="Title 1"/>
          <p:cNvSpPr>
            <a:spLocks noGrp="1"/>
          </p:cNvSpPr>
          <p:nvPr>
            <p:ph type="ctrTitle"/>
          </p:nvPr>
        </p:nvSpPr>
        <p:spPr>
          <a:xfrm>
            <a:off x="3886200" y="2473404"/>
            <a:ext cx="5181600" cy="1107996"/>
          </a:xfrm>
          <a:noFill/>
        </p:spPr>
        <p:txBody>
          <a:bodyPr wrap="square" rtlCol="0">
            <a:spAutoFit/>
          </a:bodyPr>
          <a:lstStyle>
            <a:lvl1pPr algn="ctr">
              <a:defRPr lang="en-US" sz="3600" b="1" spc="-90" dirty="0">
                <a:solidFill>
                  <a:srgbClr val="002A54"/>
                </a:solidFill>
                <a:effectLst>
                  <a:innerShdw blurRad="88900" dist="50800" dir="13500000">
                    <a:prstClr val="black">
                      <a:alpha val="50000"/>
                    </a:prstClr>
                  </a:innerShdw>
                </a:effectLst>
                <a:latin typeface="+mj-lt"/>
                <a:ea typeface="+mn-ea"/>
                <a:cs typeface="Aharoni" pitchFamily="2" charset="-79"/>
              </a:defRPr>
            </a:lvl1pPr>
          </a:lstStyle>
          <a:p>
            <a:pPr marL="0" lvl="0">
              <a:spcBef>
                <a:spcPts val="0"/>
              </a:spcBef>
            </a:pPr>
            <a:r>
              <a:rPr lang="en-US" smtClean="0"/>
              <a:t>Click to edit Master title style</a:t>
            </a:r>
            <a:endParaRPr lang="en-US" dirty="0"/>
          </a:p>
        </p:txBody>
      </p:sp>
      <p:sp>
        <p:nvSpPr>
          <p:cNvPr id="3" name="Subtitle 2"/>
          <p:cNvSpPr>
            <a:spLocks noGrp="1"/>
          </p:cNvSpPr>
          <p:nvPr>
            <p:ph type="subTitle" idx="1"/>
          </p:nvPr>
        </p:nvSpPr>
        <p:spPr>
          <a:xfrm>
            <a:off x="4349189" y="3750534"/>
            <a:ext cx="3956308" cy="378325"/>
          </a:xfrm>
          <a:prstGeom prst="rect">
            <a:avLst/>
          </a:prstGeom>
        </p:spPr>
        <p:txBody>
          <a:bodyPr wrap="none">
            <a:spAutoFit/>
          </a:bodyPr>
          <a:lstStyle>
            <a:lvl1pPr marL="0" indent="0" algn="ctr">
              <a:buNone/>
              <a:defRPr lang="en-US" sz="2400" b="1" spc="-90">
                <a:solidFill>
                  <a:srgbClr val="002A54"/>
                </a:solidFill>
                <a:effectLst>
                  <a:innerShdw blurRad="114300">
                    <a:prstClr val="black"/>
                  </a:innerShdw>
                </a:effectLst>
                <a:latin typeface="+mj-lt"/>
              </a:defRPr>
            </a:lvl1pPr>
          </a:lstStyle>
          <a:p>
            <a:pPr marL="0" lvl="0" algn="ctr">
              <a:spcBef>
                <a:spcPts val="1615"/>
              </a:spcBef>
            </a:pPr>
            <a:r>
              <a:rPr lang="en-US" smtClean="0"/>
              <a:t>Click to edit Master subtitle style</a:t>
            </a:r>
            <a:endParaRPr lang="en-US" dirty="0"/>
          </a:p>
        </p:txBody>
      </p:sp>
      <p:sp>
        <p:nvSpPr>
          <p:cNvPr id="9" name="Slide Number Placeholder 8"/>
          <p:cNvSpPr>
            <a:spLocks noGrp="1"/>
          </p:cNvSpPr>
          <p:nvPr>
            <p:ph type="sldNum" sz="quarter" idx="10"/>
          </p:nvPr>
        </p:nvSpPr>
        <p:spPr>
          <a:xfrm>
            <a:off x="0" y="6477000"/>
            <a:ext cx="457200" cy="304800"/>
          </a:xfrm>
          <a:prstGeom prst="rect">
            <a:avLst/>
          </a:prstGeom>
        </p:spPr>
        <p:txBody>
          <a:bodyPr/>
          <a:lstStyle/>
          <a:p>
            <a:pPr defTabSz="914400" eaLnBrk="0" hangingPunct="0">
              <a:lnSpc>
                <a:spcPct val="90000"/>
              </a:lnSpc>
              <a:buSzPct val="90000"/>
            </a:pPr>
            <a:fld id="{0C9D45AA-C11F-47F2-9A22-4BB2491BB43A}" type="slidenum">
              <a:rPr lang="en-US" sz="1600" b="1" smtClean="0">
                <a:solidFill>
                  <a:srgbClr val="002A54"/>
                </a:solidFill>
              </a:rPr>
              <a:pPr defTabSz="914400" eaLnBrk="0" hangingPunct="0">
                <a:lnSpc>
                  <a:spcPct val="90000"/>
                </a:lnSpc>
                <a:buSzPct val="90000"/>
              </a:pPr>
              <a:t>‹#›</a:t>
            </a:fld>
            <a:endParaRPr lang="en-US" sz="1600" b="1" dirty="0">
              <a:solidFill>
                <a:srgbClr val="002A54"/>
              </a:solidFill>
            </a:endParaRPr>
          </a:p>
        </p:txBody>
      </p:sp>
      <p:sp>
        <p:nvSpPr>
          <p:cNvPr id="10" name="Date Placeholder 7"/>
          <p:cNvSpPr>
            <a:spLocks noGrp="1"/>
          </p:cNvSpPr>
          <p:nvPr>
            <p:ph type="dt" sz="quarter" idx="4294967295"/>
          </p:nvPr>
        </p:nvSpPr>
        <p:spPr bwMode="auto">
          <a:xfrm>
            <a:off x="4572000" y="6477000"/>
            <a:ext cx="4572000" cy="365125"/>
          </a:xfrm>
          <a:prstGeom prst="rect">
            <a:avLst/>
          </a:prstGeom>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FR" sz="1000" dirty="0" smtClean="0">
                <a:solidFill>
                  <a:schemeClr val="bg1"/>
                </a:solidFill>
              </a:rPr>
              <a:t>INCOSE International </a:t>
            </a:r>
            <a:r>
              <a:rPr lang="fr-FR" sz="1000" dirty="0" err="1" smtClean="0">
                <a:solidFill>
                  <a:schemeClr val="bg1"/>
                </a:solidFill>
              </a:rPr>
              <a:t>Working</a:t>
            </a:r>
            <a:r>
              <a:rPr lang="fr-FR" sz="1000" dirty="0" smtClean="0">
                <a:solidFill>
                  <a:schemeClr val="bg1"/>
                </a:solidFill>
              </a:rPr>
              <a:t> Group, </a:t>
            </a:r>
            <a:r>
              <a:rPr lang="fr-FR" sz="1000" dirty="0" err="1" smtClean="0">
                <a:solidFill>
                  <a:schemeClr val="bg1"/>
                </a:solidFill>
              </a:rPr>
              <a:t>January</a:t>
            </a:r>
            <a:r>
              <a:rPr lang="fr-FR" sz="1000" dirty="0" smtClean="0">
                <a:solidFill>
                  <a:schemeClr val="bg1"/>
                </a:solidFill>
              </a:rPr>
              <a:t> 25-28, Los Angeles, </a:t>
            </a:r>
            <a:r>
              <a:rPr lang="fr-FR" sz="1000" dirty="0" err="1" smtClean="0">
                <a:solidFill>
                  <a:schemeClr val="bg1"/>
                </a:solidFill>
              </a:rPr>
              <a:t>California</a:t>
            </a:r>
            <a:endParaRPr lang="fr-FR" sz="1000" dirty="0">
              <a:solidFill>
                <a:schemeClr val="bg1"/>
              </a:solidFill>
            </a:endParaRPr>
          </a:p>
        </p:txBody>
      </p:sp>
    </p:spTree>
    <p:extLst>
      <p:ext uri="{BB962C8B-B14F-4D97-AF65-F5344CB8AC3E}">
        <p14:creationId xmlns:p14="http://schemas.microsoft.com/office/powerpoint/2010/main" val="104907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hapter Title">
    <p:spTree>
      <p:nvGrpSpPr>
        <p:cNvPr id="1" name=""/>
        <p:cNvGrpSpPr/>
        <p:nvPr/>
      </p:nvGrpSpPr>
      <p:grpSpPr>
        <a:xfrm>
          <a:off x="0" y="0"/>
          <a:ext cx="0" cy="0"/>
          <a:chOff x="0" y="0"/>
          <a:chExt cx="0" cy="0"/>
        </a:xfrm>
      </p:grpSpPr>
      <p:sp>
        <p:nvSpPr>
          <p:cNvPr id="2" name="Title 1"/>
          <p:cNvSpPr>
            <a:spLocks noGrp="1"/>
          </p:cNvSpPr>
          <p:nvPr>
            <p:ph type="ctrTitle"/>
          </p:nvPr>
        </p:nvSpPr>
        <p:spPr>
          <a:xfrm>
            <a:off x="1629978" y="3161029"/>
            <a:ext cx="5890395" cy="523220"/>
          </a:xfrm>
          <a:noFill/>
        </p:spPr>
        <p:txBody>
          <a:bodyPr wrap="none" rtlCol="0">
            <a:normAutofit/>
          </a:bodyPr>
          <a:lstStyle>
            <a:lvl1pPr algn="ctr">
              <a:lnSpc>
                <a:spcPct val="85000"/>
              </a:lnSpc>
              <a:defRPr lang="en-US" sz="4000" b="1" spc="-90" dirty="0">
                <a:solidFill>
                  <a:srgbClr val="002A54"/>
                </a:solidFill>
                <a:effectLst>
                  <a:innerShdw blurRad="88900" dist="50800" dir="13500000">
                    <a:prstClr val="black">
                      <a:alpha val="50000"/>
                    </a:prstClr>
                  </a:innerShdw>
                </a:effectLst>
                <a:latin typeface="+mj-lt"/>
                <a:ea typeface="+mn-ea"/>
                <a:cs typeface="Aharoni" pitchFamily="2" charset="-79"/>
              </a:defRPr>
            </a:lvl1pPr>
          </a:lstStyle>
          <a:p>
            <a:pPr marL="0" lvl="0">
              <a:spcBef>
                <a:spcPts val="0"/>
              </a:spcBef>
            </a:pPr>
            <a:r>
              <a:rPr lang="en-US" smtClean="0"/>
              <a:t>Click to edit Master title style</a:t>
            </a:r>
            <a:endParaRPr lang="en-US" dirty="0"/>
          </a:p>
        </p:txBody>
      </p:sp>
      <p:sp>
        <p:nvSpPr>
          <p:cNvPr id="3" name="Subtitle 2"/>
          <p:cNvSpPr>
            <a:spLocks noGrp="1"/>
          </p:cNvSpPr>
          <p:nvPr>
            <p:ph type="subTitle" idx="1"/>
          </p:nvPr>
        </p:nvSpPr>
        <p:spPr>
          <a:xfrm>
            <a:off x="2597022" y="4212352"/>
            <a:ext cx="3956308" cy="378325"/>
          </a:xfrm>
          <a:prstGeom prst="rect">
            <a:avLst/>
          </a:prstGeom>
        </p:spPr>
        <p:txBody>
          <a:bodyPr wrap="none">
            <a:spAutoFit/>
          </a:bodyPr>
          <a:lstStyle>
            <a:lvl1pPr marL="0" indent="0" algn="ctr">
              <a:buNone/>
              <a:defRPr lang="en-US" sz="2400" b="1" spc="-90">
                <a:solidFill>
                  <a:srgbClr val="002A54"/>
                </a:solidFill>
                <a:effectLst>
                  <a:innerShdw blurRad="114300">
                    <a:prstClr val="black"/>
                  </a:innerShdw>
                </a:effectLst>
                <a:latin typeface="+mj-lt"/>
              </a:defRPr>
            </a:lvl1pPr>
          </a:lstStyle>
          <a:p>
            <a:pPr marL="0" lvl="0" algn="ctr">
              <a:spcBef>
                <a:spcPts val="1615"/>
              </a:spcBef>
            </a:pPr>
            <a:r>
              <a:rPr lang="en-US" smtClean="0"/>
              <a:t>Click to edit Master subtitle style</a:t>
            </a:r>
            <a:endParaRPr lang="en-US" dirty="0"/>
          </a:p>
        </p:txBody>
      </p:sp>
      <p:sp>
        <p:nvSpPr>
          <p:cNvPr id="4" name="Slide Number Placeholder 3"/>
          <p:cNvSpPr>
            <a:spLocks noGrp="1"/>
          </p:cNvSpPr>
          <p:nvPr>
            <p:ph type="sldNum" sz="quarter" idx="10"/>
          </p:nvPr>
        </p:nvSpPr>
        <p:spPr>
          <a:xfrm>
            <a:off x="76201" y="6400800"/>
            <a:ext cx="533400" cy="304800"/>
          </a:xfrm>
          <a:prstGeom prst="rect">
            <a:avLst/>
          </a:prstGeom>
        </p:spPr>
        <p:txBody>
          <a:bodyPr/>
          <a:lstStyle>
            <a:lvl1pPr>
              <a:buNone/>
              <a:defRPr sz="2000" b="0"/>
            </a:lvl1pPr>
          </a:lstStyle>
          <a:p>
            <a:pPr defTabSz="914400" eaLnBrk="0" hangingPunct="0">
              <a:lnSpc>
                <a:spcPct val="90000"/>
              </a:lnSpc>
              <a:buSzPct val="90000"/>
            </a:pPr>
            <a:fld id="{0C9D45AA-C11F-47F2-9A22-4BB2491BB43A}" type="slidenum">
              <a:rPr lang="en-US" smtClean="0">
                <a:solidFill>
                  <a:srgbClr val="002A54"/>
                </a:solidFill>
              </a:rPr>
              <a:pPr defTabSz="914400" eaLnBrk="0" hangingPunct="0">
                <a:lnSpc>
                  <a:spcPct val="90000"/>
                </a:lnSpc>
                <a:buSzPct val="90000"/>
              </a:pPr>
              <a:t>‹#›</a:t>
            </a:fld>
            <a:endParaRPr lang="en-US" dirty="0">
              <a:solidFill>
                <a:srgbClr val="002A54"/>
              </a:solidFill>
            </a:endParaRPr>
          </a:p>
        </p:txBody>
      </p:sp>
      <p:sp>
        <p:nvSpPr>
          <p:cNvPr id="5" name="Date Placeholder 7"/>
          <p:cNvSpPr>
            <a:spLocks noGrp="1"/>
          </p:cNvSpPr>
          <p:nvPr>
            <p:ph type="dt" sz="quarter" idx="4294967295"/>
          </p:nvPr>
        </p:nvSpPr>
        <p:spPr bwMode="auto">
          <a:xfrm>
            <a:off x="4572000" y="6477000"/>
            <a:ext cx="4572000" cy="365125"/>
          </a:xfrm>
          <a:prstGeom prst="rect">
            <a:avLst/>
          </a:prstGeom>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FR" sz="1000" dirty="0" smtClean="0"/>
              <a:t>INCOSE International </a:t>
            </a:r>
            <a:r>
              <a:rPr lang="fr-FR" sz="1000" dirty="0" err="1" smtClean="0"/>
              <a:t>Working</a:t>
            </a:r>
            <a:r>
              <a:rPr lang="fr-FR" sz="1000" dirty="0" smtClean="0"/>
              <a:t> Group, </a:t>
            </a:r>
            <a:r>
              <a:rPr lang="fr-FR" sz="1000" dirty="0" err="1" smtClean="0"/>
              <a:t>January</a:t>
            </a:r>
            <a:r>
              <a:rPr lang="fr-FR" sz="1000" dirty="0" smtClean="0"/>
              <a:t> 25-28, Los Angeles, </a:t>
            </a:r>
            <a:r>
              <a:rPr lang="fr-FR" sz="1000" dirty="0" err="1" smtClean="0"/>
              <a:t>California</a:t>
            </a:r>
            <a:endParaRPr lang="fr-FR" sz="1000" dirty="0"/>
          </a:p>
        </p:txBody>
      </p:sp>
    </p:spTree>
    <p:extLst>
      <p:ext uri="{BB962C8B-B14F-4D97-AF65-F5344CB8AC3E}">
        <p14:creationId xmlns:p14="http://schemas.microsoft.com/office/powerpoint/2010/main" val="2227733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nchor="t" anchorCtr="0"/>
          <a:lstStyle>
            <a:lvl1pPr marL="228600" indent="-228600">
              <a:lnSpc>
                <a:spcPct val="100000"/>
              </a:lnSpc>
              <a:spcBef>
                <a:spcPts val="0"/>
              </a:spcBef>
              <a:spcAft>
                <a:spcPts val="600"/>
              </a:spcAft>
              <a:buFont typeface="Arial" pitchFamily="34" charset="0"/>
              <a:buChar char="•"/>
              <a:defRPr sz="3200" b="1">
                <a:solidFill>
                  <a:srgbClr val="012D4B"/>
                </a:solidFill>
                <a:latin typeface="+mn-lt"/>
              </a:defRPr>
            </a:lvl1pPr>
            <a:lvl2pPr marL="457200" indent="-166688">
              <a:lnSpc>
                <a:spcPct val="100000"/>
              </a:lnSpc>
              <a:spcBef>
                <a:spcPts val="0"/>
              </a:spcBef>
              <a:spcAft>
                <a:spcPts val="600"/>
              </a:spcAft>
              <a:buFont typeface="Arial" pitchFamily="34" charset="0"/>
              <a:buChar char="•"/>
              <a:defRPr>
                <a:solidFill>
                  <a:srgbClr val="012D4B"/>
                </a:solidFill>
                <a:latin typeface="+mn-lt"/>
              </a:defRPr>
            </a:lvl2pPr>
            <a:lvl3pPr marL="800100" indent="-166688">
              <a:lnSpc>
                <a:spcPct val="100000"/>
              </a:lnSpc>
              <a:spcBef>
                <a:spcPts val="0"/>
              </a:spcBef>
              <a:spcAft>
                <a:spcPts val="600"/>
              </a:spcAft>
              <a:buFont typeface="Arial" pitchFamily="34" charset="0"/>
              <a:buChar char="•"/>
              <a:defRPr>
                <a:solidFill>
                  <a:srgbClr val="012D4B"/>
                </a:solidFill>
                <a:latin typeface="+mn-lt"/>
              </a:defRPr>
            </a:lvl3pPr>
            <a:lvl4pPr marL="1143000" indent="-166688">
              <a:lnSpc>
                <a:spcPct val="100000"/>
              </a:lnSpc>
              <a:spcBef>
                <a:spcPts val="0"/>
              </a:spcBef>
              <a:spcAft>
                <a:spcPts val="600"/>
              </a:spcAft>
              <a:buFont typeface="Arial" pitchFamily="34" charset="0"/>
              <a:buChar char="•"/>
              <a:defRPr>
                <a:solidFill>
                  <a:srgbClr val="012D4B"/>
                </a:solidFill>
                <a:latin typeface="+mn-lt"/>
              </a:defRPr>
            </a:lvl4pPr>
            <a:lvl5pPr marL="1433513" indent="-176213">
              <a:lnSpc>
                <a:spcPct val="100000"/>
              </a:lnSpc>
              <a:spcBef>
                <a:spcPts val="0"/>
              </a:spcBef>
              <a:spcAft>
                <a:spcPts val="600"/>
              </a:spcAft>
              <a:buFont typeface="Arial" pitchFamily="34" charset="0"/>
              <a:buChar char="•"/>
              <a:defRPr>
                <a:solidFill>
                  <a:srgbClr val="012D4B"/>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385860" y="332183"/>
            <a:ext cx="2591244" cy="539614"/>
          </a:xfrm>
          <a:prstGeom prst="rect">
            <a:avLst/>
          </a:prstGeom>
        </p:spPr>
      </p:pic>
      <p:sp>
        <p:nvSpPr>
          <p:cNvPr id="4" name="Title 3"/>
          <p:cNvSpPr>
            <a:spLocks noGrp="1"/>
          </p:cNvSpPr>
          <p:nvPr>
            <p:ph type="title"/>
          </p:nvPr>
        </p:nvSpPr>
        <p:spPr>
          <a:xfrm>
            <a:off x="300720" y="435393"/>
            <a:ext cx="5752896" cy="334707"/>
          </a:xfrm>
        </p:spPr>
        <p:txBody>
          <a:bodyPr/>
          <a:lstStyle/>
          <a:p>
            <a:r>
              <a:rPr lang="en-US" smtClean="0"/>
              <a:t>Click to edit Master title style</a:t>
            </a:r>
            <a:endParaRPr lang="en-US" dirty="0"/>
          </a:p>
        </p:txBody>
      </p:sp>
      <p:sp>
        <p:nvSpPr>
          <p:cNvPr id="2" name="Slide Number Placeholder 1"/>
          <p:cNvSpPr>
            <a:spLocks noGrp="1"/>
          </p:cNvSpPr>
          <p:nvPr>
            <p:ph type="sldNum" sz="quarter" idx="10"/>
          </p:nvPr>
        </p:nvSpPr>
        <p:spPr>
          <a:xfrm>
            <a:off x="1" y="6400800"/>
            <a:ext cx="762000" cy="304800"/>
          </a:xfrm>
          <a:prstGeom prst="rect">
            <a:avLst/>
          </a:prstGeom>
        </p:spPr>
        <p:txBody>
          <a:bodyPr/>
          <a:lstStyle>
            <a:lvl1pPr>
              <a:buNone/>
              <a:defRPr sz="1800"/>
            </a:lvl1pPr>
          </a:lstStyle>
          <a:p>
            <a:pPr defTabSz="914400" eaLnBrk="0" hangingPunct="0">
              <a:lnSpc>
                <a:spcPct val="90000"/>
              </a:lnSpc>
              <a:buSzPct val="90000"/>
            </a:pPr>
            <a:fld id="{0C9D45AA-C11F-47F2-9A22-4BB2491BB43A}" type="slidenum">
              <a:rPr lang="en-US" b="1" smtClean="0">
                <a:solidFill>
                  <a:srgbClr val="002A54"/>
                </a:solidFill>
              </a:rPr>
              <a:pPr defTabSz="914400" eaLnBrk="0" hangingPunct="0">
                <a:lnSpc>
                  <a:spcPct val="90000"/>
                </a:lnSpc>
                <a:buSzPct val="90000"/>
              </a:pPr>
              <a:t>‹#›</a:t>
            </a:fld>
            <a:endParaRPr lang="en-US" b="1" dirty="0">
              <a:solidFill>
                <a:srgbClr val="002A54"/>
              </a:solidFill>
            </a:endParaRPr>
          </a:p>
        </p:txBody>
      </p:sp>
      <p:sp>
        <p:nvSpPr>
          <p:cNvPr id="6" name="Date Placeholder 7"/>
          <p:cNvSpPr>
            <a:spLocks noGrp="1"/>
          </p:cNvSpPr>
          <p:nvPr>
            <p:ph type="dt" sz="quarter" idx="4294967295"/>
          </p:nvPr>
        </p:nvSpPr>
        <p:spPr bwMode="auto">
          <a:xfrm>
            <a:off x="4572000" y="6477000"/>
            <a:ext cx="4572000" cy="365125"/>
          </a:xfrm>
          <a:prstGeom prst="rect">
            <a:avLst/>
          </a:prstGeom>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FR" sz="1000" dirty="0" smtClean="0"/>
              <a:t>INCOSE International </a:t>
            </a:r>
            <a:r>
              <a:rPr lang="fr-FR" sz="1000" dirty="0" err="1" smtClean="0"/>
              <a:t>Working</a:t>
            </a:r>
            <a:r>
              <a:rPr lang="fr-FR" sz="1000" dirty="0" smtClean="0"/>
              <a:t> Group, </a:t>
            </a:r>
            <a:r>
              <a:rPr lang="fr-FR" sz="1000" dirty="0" err="1" smtClean="0"/>
              <a:t>January</a:t>
            </a:r>
            <a:r>
              <a:rPr lang="fr-FR" sz="1000" dirty="0" smtClean="0"/>
              <a:t> 25-28, Los Angeles, </a:t>
            </a:r>
            <a:r>
              <a:rPr lang="fr-FR" sz="1000" dirty="0" err="1" smtClean="0"/>
              <a:t>California</a:t>
            </a:r>
            <a:endParaRPr lang="fr-FR" sz="1000" dirty="0"/>
          </a:p>
        </p:txBody>
      </p:sp>
    </p:spTree>
    <p:extLst>
      <p:ext uri="{BB962C8B-B14F-4D97-AF65-F5344CB8AC3E}">
        <p14:creationId xmlns:p14="http://schemas.microsoft.com/office/powerpoint/2010/main" val="354751756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600202"/>
            <a:ext cx="4191000" cy="4525963"/>
          </a:xfrm>
          <a:prstGeom prst="rect">
            <a:avLst/>
          </a:prstGeom>
        </p:spPr>
        <p:txBody>
          <a:bodyPr>
            <a:normAutofit/>
          </a:bodyPr>
          <a:lstStyle>
            <a:lvl1pPr marL="202296" indent="-202296">
              <a:lnSpc>
                <a:spcPct val="75000"/>
              </a:lnSpc>
              <a:spcBef>
                <a:spcPts val="538"/>
              </a:spcBef>
              <a:spcAft>
                <a:spcPts val="1077"/>
              </a:spcAft>
              <a:buFont typeface="Arial" pitchFamily="34" charset="0"/>
              <a:buChar char="•"/>
              <a:defRPr sz="2400" b="1">
                <a:solidFill>
                  <a:srgbClr val="012D4B"/>
                </a:solidFill>
                <a:latin typeface="+mj-lt"/>
              </a:defRPr>
            </a:lvl1pPr>
            <a:lvl2pPr marL="414566" indent="-212269">
              <a:lnSpc>
                <a:spcPct val="75000"/>
              </a:lnSpc>
              <a:spcBef>
                <a:spcPts val="538"/>
              </a:spcBef>
              <a:spcAft>
                <a:spcPts val="1077"/>
              </a:spcAft>
              <a:buFont typeface="Arial" pitchFamily="34" charset="0"/>
              <a:buChar char="•"/>
              <a:defRPr sz="2200">
                <a:solidFill>
                  <a:srgbClr val="012D4B"/>
                </a:solidFill>
                <a:latin typeface="+mj-lt"/>
              </a:defRPr>
            </a:lvl2pPr>
            <a:lvl3pPr marL="559877" indent="-145311">
              <a:lnSpc>
                <a:spcPct val="75000"/>
              </a:lnSpc>
              <a:spcBef>
                <a:spcPts val="538"/>
              </a:spcBef>
              <a:spcAft>
                <a:spcPts val="1077"/>
              </a:spcAft>
              <a:buFont typeface="Arial" pitchFamily="34" charset="0"/>
              <a:buChar char="•"/>
              <a:defRPr sz="1800">
                <a:solidFill>
                  <a:srgbClr val="012D4B"/>
                </a:solidFill>
                <a:latin typeface="+mj-lt"/>
              </a:defRPr>
            </a:lvl3pPr>
            <a:lvl4pPr marL="772145" indent="-153859">
              <a:lnSpc>
                <a:spcPct val="75000"/>
              </a:lnSpc>
              <a:spcBef>
                <a:spcPts val="538"/>
              </a:spcBef>
              <a:spcAft>
                <a:spcPts val="1077"/>
              </a:spcAft>
              <a:buFont typeface="Arial" pitchFamily="34" charset="0"/>
              <a:buChar char="•"/>
              <a:defRPr sz="1600">
                <a:solidFill>
                  <a:srgbClr val="012D4B"/>
                </a:solidFill>
                <a:latin typeface="+mj-lt"/>
              </a:defRPr>
            </a:lvl4pPr>
            <a:lvl5pPr marL="927430" indent="-155284">
              <a:lnSpc>
                <a:spcPct val="75000"/>
              </a:lnSpc>
              <a:spcBef>
                <a:spcPts val="538"/>
              </a:spcBef>
              <a:spcAft>
                <a:spcPts val="1077"/>
              </a:spcAft>
              <a:buFont typeface="Arial" pitchFamily="34" charset="0"/>
              <a:buChar char="•"/>
              <a:defRPr sz="1600">
                <a:solidFill>
                  <a:srgbClr val="012D4B"/>
                </a:solidFill>
                <a:latin typeface="+mj-l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2"/>
            <a:ext cx="4191000" cy="4525963"/>
          </a:xfrm>
          <a:prstGeom prst="rect">
            <a:avLst/>
          </a:prstGeom>
        </p:spPr>
        <p:txBody>
          <a:bodyPr vert="horz" lIns="82058" tIns="41029" rIns="82058" bIns="41029" rtlCol="0">
            <a:normAutofit/>
          </a:bodyPr>
          <a:lstStyle>
            <a:lvl1pPr marL="309144" indent="-309144">
              <a:buFont typeface="Arial" pitchFamily="34" charset="0"/>
              <a:buChar char="•"/>
              <a:defRPr lang="en-US" sz="2400" b="1" smtClean="0">
                <a:latin typeface="+mj-lt"/>
              </a:defRPr>
            </a:lvl1pPr>
            <a:lvl2pPr marL="545197" indent="-342900">
              <a:buFont typeface="Arial" pitchFamily="34" charset="0"/>
              <a:buChar char="•"/>
              <a:defRPr lang="en-US" sz="2200" kern="1200" dirty="0" smtClean="0">
                <a:solidFill>
                  <a:srgbClr val="012D4B"/>
                </a:solidFill>
                <a:latin typeface="+mj-lt"/>
                <a:ea typeface="+mn-ea"/>
                <a:cs typeface="Arial" pitchFamily="34" charset="0"/>
              </a:defRPr>
            </a:lvl2pPr>
            <a:lvl3pPr marL="700316" indent="-285750">
              <a:buFont typeface="Arial" pitchFamily="34" charset="0"/>
              <a:buChar char="•"/>
              <a:defRPr lang="en-US" sz="1800" kern="1200" dirty="0" smtClean="0">
                <a:solidFill>
                  <a:srgbClr val="012D4B"/>
                </a:solidFill>
                <a:latin typeface="+mj-lt"/>
                <a:ea typeface="+mn-ea"/>
                <a:cs typeface="Arial" pitchFamily="34" charset="0"/>
              </a:defRPr>
            </a:lvl3pPr>
            <a:lvl4pPr marL="904036" indent="-285750">
              <a:buFont typeface="Arial" pitchFamily="34" charset="0"/>
              <a:buChar char="•"/>
              <a:defRPr lang="en-US" sz="1600" kern="1200" dirty="0" smtClean="0">
                <a:solidFill>
                  <a:srgbClr val="012D4B"/>
                </a:solidFill>
                <a:latin typeface="+mj-lt"/>
                <a:ea typeface="+mn-ea"/>
                <a:cs typeface="Arial" pitchFamily="34" charset="0"/>
              </a:defRPr>
            </a:lvl4pPr>
            <a:lvl5pPr marL="1057896" indent="-285750">
              <a:buFont typeface="Arial" pitchFamily="34" charset="0"/>
              <a:buChar char="•"/>
              <a:defRPr lang="en-US" sz="1600" kern="1200" dirty="0">
                <a:solidFill>
                  <a:srgbClr val="012D4B"/>
                </a:solidFill>
                <a:latin typeface="+mj-lt"/>
                <a:ea typeface="+mn-ea"/>
                <a:cs typeface="Arial" pitchFamily="34" charset="0"/>
              </a:defRPr>
            </a:lvl5pPr>
          </a:lstStyle>
          <a:p>
            <a:pPr marL="202296" lvl="0" indent="-202296">
              <a:lnSpc>
                <a:spcPct val="75000"/>
              </a:lnSpc>
              <a:spcAft>
                <a:spcPts val="1077"/>
              </a:spcAft>
            </a:pPr>
            <a:r>
              <a:rPr lang="en-US" smtClean="0"/>
              <a:t>Click to edit Master text styles</a:t>
            </a:r>
          </a:p>
          <a:p>
            <a:pPr marL="202296" lvl="1" indent="-202296">
              <a:lnSpc>
                <a:spcPct val="75000"/>
              </a:lnSpc>
              <a:spcAft>
                <a:spcPts val="1077"/>
              </a:spcAft>
            </a:pPr>
            <a:r>
              <a:rPr lang="en-US" smtClean="0"/>
              <a:t>Second level</a:t>
            </a:r>
          </a:p>
          <a:p>
            <a:pPr marL="202296" lvl="2" indent="-202296">
              <a:lnSpc>
                <a:spcPct val="75000"/>
              </a:lnSpc>
              <a:spcAft>
                <a:spcPts val="1077"/>
              </a:spcAft>
            </a:pPr>
            <a:r>
              <a:rPr lang="en-US" smtClean="0"/>
              <a:t>Third level</a:t>
            </a:r>
          </a:p>
          <a:p>
            <a:pPr marL="202296" lvl="3" indent="-202296">
              <a:lnSpc>
                <a:spcPct val="75000"/>
              </a:lnSpc>
              <a:spcAft>
                <a:spcPts val="1077"/>
              </a:spcAft>
            </a:pPr>
            <a:r>
              <a:rPr lang="en-US" smtClean="0"/>
              <a:t>Fourth level</a:t>
            </a:r>
          </a:p>
          <a:p>
            <a:pPr marL="202296" lvl="4" indent="-202296">
              <a:lnSpc>
                <a:spcPct val="75000"/>
              </a:lnSpc>
              <a:spcAft>
                <a:spcPts val="1077"/>
              </a:spcAft>
            </a:pPr>
            <a:r>
              <a:rPr lang="en-US" smtClean="0"/>
              <a:t>Fifth level</a:t>
            </a:r>
            <a:endParaRPr lang="en-US" dirty="0"/>
          </a:p>
        </p:txBody>
      </p:sp>
      <p:sp>
        <p:nvSpPr>
          <p:cNvPr id="5" name="Title 4"/>
          <p:cNvSpPr>
            <a:spLocks noGrp="1"/>
          </p:cNvSpPr>
          <p:nvPr>
            <p:ph type="title"/>
          </p:nvPr>
        </p:nvSpPr>
        <p:spPr>
          <a:xfrm>
            <a:off x="300720" y="435393"/>
            <a:ext cx="5752896" cy="334707"/>
          </a:xfrm>
        </p:spPr>
        <p:txBody>
          <a:bodyPr/>
          <a:lstStyle/>
          <a:p>
            <a:r>
              <a:rPr lang="en-US" smtClean="0"/>
              <a:t>Click to edit Master title style</a:t>
            </a:r>
            <a:endParaRPr lang="en-US"/>
          </a:p>
        </p:txBody>
      </p:sp>
      <p:sp>
        <p:nvSpPr>
          <p:cNvPr id="2" name="Slide Number Placeholder 1"/>
          <p:cNvSpPr>
            <a:spLocks noGrp="1"/>
          </p:cNvSpPr>
          <p:nvPr>
            <p:ph type="sldNum" sz="quarter" idx="10"/>
          </p:nvPr>
        </p:nvSpPr>
        <p:spPr>
          <a:xfrm>
            <a:off x="227004" y="6583117"/>
            <a:ext cx="1205345" cy="199652"/>
          </a:xfrm>
          <a:prstGeom prst="rect">
            <a:avLst/>
          </a:prstGeom>
        </p:spPr>
        <p:txBody>
          <a:bodyPr/>
          <a:lstStyle/>
          <a:p>
            <a:pPr defTabSz="914400" eaLnBrk="0" hangingPunct="0">
              <a:lnSpc>
                <a:spcPct val="90000"/>
              </a:lnSpc>
              <a:buSzPct val="90000"/>
              <a:buFontTx/>
              <a:buChar char="•"/>
            </a:pPr>
            <a:r>
              <a:rPr lang="en-US" sz="2000" b="1" dirty="0" smtClean="0">
                <a:solidFill>
                  <a:srgbClr val="002A54"/>
                </a:solidFill>
              </a:rPr>
              <a:t>Offsite 9_13_2012 - </a:t>
            </a:r>
            <a:fld id="{0C9D45AA-C11F-47F2-9A22-4BB2491BB43A}" type="slidenum">
              <a:rPr lang="en-US" sz="2000" b="1" smtClean="0">
                <a:solidFill>
                  <a:srgbClr val="002A54"/>
                </a:solidFill>
              </a:rPr>
              <a:pPr defTabSz="914400" eaLnBrk="0" hangingPunct="0">
                <a:lnSpc>
                  <a:spcPct val="90000"/>
                </a:lnSpc>
                <a:buSzPct val="90000"/>
                <a:buFontTx/>
                <a:buChar char="•"/>
              </a:pPr>
              <a:t>‹#›</a:t>
            </a:fld>
            <a:endParaRPr lang="en-US" sz="2000" b="1" dirty="0">
              <a:solidFill>
                <a:srgbClr val="002A54"/>
              </a:solidFill>
            </a:endParaRPr>
          </a:p>
        </p:txBody>
      </p:sp>
      <p:sp>
        <p:nvSpPr>
          <p:cNvPr id="6" name="Date Placeholder 7"/>
          <p:cNvSpPr>
            <a:spLocks noGrp="1"/>
          </p:cNvSpPr>
          <p:nvPr>
            <p:ph type="dt" sz="quarter" idx="4294967295"/>
          </p:nvPr>
        </p:nvSpPr>
        <p:spPr bwMode="auto">
          <a:xfrm>
            <a:off x="4572000" y="6477000"/>
            <a:ext cx="4572000" cy="365125"/>
          </a:xfrm>
          <a:prstGeom prst="rect">
            <a:avLst/>
          </a:prstGeom>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FR" sz="1000" dirty="0" smtClean="0"/>
              <a:t>INCOSE International </a:t>
            </a:r>
            <a:r>
              <a:rPr lang="fr-FR" sz="1000" dirty="0" err="1" smtClean="0"/>
              <a:t>Working</a:t>
            </a:r>
            <a:r>
              <a:rPr lang="fr-FR" sz="1000" dirty="0" smtClean="0"/>
              <a:t> Group, </a:t>
            </a:r>
            <a:r>
              <a:rPr lang="fr-FR" sz="1000" dirty="0" err="1" smtClean="0"/>
              <a:t>January</a:t>
            </a:r>
            <a:r>
              <a:rPr lang="fr-FR" sz="1000" dirty="0" smtClean="0"/>
              <a:t> 25-28, Los Angeles, </a:t>
            </a:r>
            <a:r>
              <a:rPr lang="fr-FR" sz="1000" dirty="0" err="1" smtClean="0"/>
              <a:t>California</a:t>
            </a:r>
            <a:endParaRPr lang="fr-FR" sz="1000" dirty="0"/>
          </a:p>
        </p:txBody>
      </p:sp>
    </p:spTree>
    <p:extLst>
      <p:ext uri="{BB962C8B-B14F-4D97-AF65-F5344CB8AC3E}">
        <p14:creationId xmlns:p14="http://schemas.microsoft.com/office/powerpoint/2010/main" val="3045336247"/>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300720" y="435393"/>
            <a:ext cx="5752896" cy="334707"/>
          </a:xfrm>
        </p:spPr>
        <p:txBody>
          <a:bodyPr/>
          <a:lstStyle/>
          <a:p>
            <a:r>
              <a:rPr lang="en-US" smtClean="0"/>
              <a:t>Click to edit Master title style</a:t>
            </a:r>
            <a:endParaRPr lang="en-US"/>
          </a:p>
        </p:txBody>
      </p:sp>
      <p:sp>
        <p:nvSpPr>
          <p:cNvPr id="4" name="Date Placeholder 7"/>
          <p:cNvSpPr>
            <a:spLocks noGrp="1"/>
          </p:cNvSpPr>
          <p:nvPr>
            <p:ph type="dt" sz="quarter" idx="4294967295"/>
          </p:nvPr>
        </p:nvSpPr>
        <p:spPr bwMode="auto">
          <a:xfrm>
            <a:off x="4572000" y="6477000"/>
            <a:ext cx="4572000" cy="365125"/>
          </a:xfrm>
          <a:prstGeom prst="rect">
            <a:avLst/>
          </a:prstGeom>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FR" sz="1000" dirty="0" smtClean="0"/>
              <a:t>INCOSE International </a:t>
            </a:r>
            <a:r>
              <a:rPr lang="fr-FR" sz="1000" dirty="0" err="1" smtClean="0"/>
              <a:t>Working</a:t>
            </a:r>
            <a:r>
              <a:rPr lang="fr-FR" sz="1000" dirty="0" smtClean="0"/>
              <a:t> Group, </a:t>
            </a:r>
            <a:r>
              <a:rPr lang="fr-FR" sz="1000" dirty="0" err="1" smtClean="0"/>
              <a:t>January</a:t>
            </a:r>
            <a:r>
              <a:rPr lang="fr-FR" sz="1000" dirty="0" smtClean="0"/>
              <a:t> 25-28, Los Angeles, </a:t>
            </a:r>
            <a:r>
              <a:rPr lang="fr-FR" sz="1000" dirty="0" err="1" smtClean="0"/>
              <a:t>California</a:t>
            </a:r>
            <a:endParaRPr lang="fr-FR" sz="1000" dirty="0"/>
          </a:p>
        </p:txBody>
      </p:sp>
    </p:spTree>
    <p:extLst>
      <p:ext uri="{BB962C8B-B14F-4D97-AF65-F5344CB8AC3E}">
        <p14:creationId xmlns:p14="http://schemas.microsoft.com/office/powerpoint/2010/main" val="411210168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227004" y="6583117"/>
            <a:ext cx="1205345" cy="199652"/>
          </a:xfrm>
          <a:prstGeom prst="rect">
            <a:avLst/>
          </a:prstGeom>
        </p:spPr>
        <p:txBody>
          <a:bodyPr/>
          <a:lstStyle/>
          <a:p>
            <a:pPr defTabSz="914400" eaLnBrk="0" hangingPunct="0">
              <a:lnSpc>
                <a:spcPct val="90000"/>
              </a:lnSpc>
              <a:buSzPct val="90000"/>
              <a:buFontTx/>
              <a:buChar char="•"/>
            </a:pPr>
            <a:r>
              <a:rPr lang="en-US" sz="2000" b="1" dirty="0" smtClean="0">
                <a:solidFill>
                  <a:srgbClr val="002A54"/>
                </a:solidFill>
              </a:rPr>
              <a:t>Offsite 9_13_2012 - </a:t>
            </a:r>
            <a:fld id="{0C9D45AA-C11F-47F2-9A22-4BB2491BB43A}" type="slidenum">
              <a:rPr lang="en-US" sz="2000" b="1" smtClean="0">
                <a:solidFill>
                  <a:srgbClr val="002A54"/>
                </a:solidFill>
              </a:rPr>
              <a:pPr defTabSz="914400" eaLnBrk="0" hangingPunct="0">
                <a:lnSpc>
                  <a:spcPct val="90000"/>
                </a:lnSpc>
                <a:buSzPct val="90000"/>
                <a:buFontTx/>
                <a:buChar char="•"/>
              </a:pPr>
              <a:t>‹#›</a:t>
            </a:fld>
            <a:endParaRPr lang="en-US" sz="2000" b="1" dirty="0">
              <a:solidFill>
                <a:srgbClr val="002A54"/>
              </a:solidFill>
            </a:endParaRPr>
          </a:p>
        </p:txBody>
      </p:sp>
      <p:sp>
        <p:nvSpPr>
          <p:cNvPr id="3" name="Date Placeholder 7"/>
          <p:cNvSpPr>
            <a:spLocks noGrp="1"/>
          </p:cNvSpPr>
          <p:nvPr>
            <p:ph type="dt" sz="quarter" idx="4294967295"/>
          </p:nvPr>
        </p:nvSpPr>
        <p:spPr bwMode="auto">
          <a:xfrm>
            <a:off x="4572000" y="6477000"/>
            <a:ext cx="4572000" cy="365125"/>
          </a:xfrm>
          <a:prstGeom prst="rect">
            <a:avLst/>
          </a:prstGeom>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FR" sz="1000" dirty="0" smtClean="0"/>
              <a:t>INCOSE International </a:t>
            </a:r>
            <a:r>
              <a:rPr lang="fr-FR" sz="1000" dirty="0" err="1" smtClean="0"/>
              <a:t>Working</a:t>
            </a:r>
            <a:r>
              <a:rPr lang="fr-FR" sz="1000" dirty="0" smtClean="0"/>
              <a:t> Group, </a:t>
            </a:r>
            <a:r>
              <a:rPr lang="fr-FR" sz="1000" dirty="0" err="1" smtClean="0"/>
              <a:t>January</a:t>
            </a:r>
            <a:r>
              <a:rPr lang="fr-FR" sz="1000" dirty="0" smtClean="0"/>
              <a:t> 25-28, Los Angeles, </a:t>
            </a:r>
            <a:r>
              <a:rPr lang="fr-FR" sz="1000" dirty="0" err="1" smtClean="0"/>
              <a:t>California</a:t>
            </a:r>
            <a:endParaRPr lang="fr-FR" sz="1000" dirty="0"/>
          </a:p>
        </p:txBody>
      </p:sp>
    </p:spTree>
    <p:extLst>
      <p:ext uri="{BB962C8B-B14F-4D97-AF65-F5344CB8AC3E}">
        <p14:creationId xmlns:p14="http://schemas.microsoft.com/office/powerpoint/2010/main" val="286818701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2"/>
            <a:ext cx="8229600" cy="4525963"/>
          </a:xfrm>
          <a:prstGeom prst="rect">
            <a:avLst/>
          </a:prstGeom>
        </p:spPr>
        <p:txBody>
          <a:bodyPr anchor="t" anchorCtr="0"/>
          <a:lstStyle>
            <a:lvl1pPr marL="228600" indent="-228600">
              <a:lnSpc>
                <a:spcPct val="85000"/>
              </a:lnSpc>
              <a:spcBef>
                <a:spcPts val="600"/>
              </a:spcBef>
              <a:spcAft>
                <a:spcPts val="600"/>
              </a:spcAft>
              <a:buFont typeface="Arial" pitchFamily="34" charset="0"/>
              <a:buChar char="•"/>
              <a:defRPr sz="3200">
                <a:solidFill>
                  <a:srgbClr val="012D4B"/>
                </a:solidFill>
              </a:defRPr>
            </a:lvl1pPr>
            <a:lvl2pPr marL="457200" indent="-166688">
              <a:lnSpc>
                <a:spcPct val="85000"/>
              </a:lnSpc>
              <a:spcBef>
                <a:spcPts val="600"/>
              </a:spcBef>
              <a:spcAft>
                <a:spcPts val="600"/>
              </a:spcAft>
              <a:buFont typeface="Arial" pitchFamily="34" charset="0"/>
              <a:buChar char="•"/>
              <a:defRPr>
                <a:solidFill>
                  <a:srgbClr val="012D4B"/>
                </a:solidFill>
              </a:defRPr>
            </a:lvl2pPr>
            <a:lvl3pPr marL="800100" indent="-166688">
              <a:lnSpc>
                <a:spcPct val="85000"/>
              </a:lnSpc>
              <a:spcBef>
                <a:spcPts val="600"/>
              </a:spcBef>
              <a:spcAft>
                <a:spcPts val="600"/>
              </a:spcAft>
              <a:buFont typeface="Arial" pitchFamily="34" charset="0"/>
              <a:buChar char="•"/>
              <a:defRPr>
                <a:solidFill>
                  <a:srgbClr val="012D4B"/>
                </a:solidFill>
              </a:defRPr>
            </a:lvl3pPr>
            <a:lvl4pPr marL="1143000" indent="-166688">
              <a:lnSpc>
                <a:spcPct val="85000"/>
              </a:lnSpc>
              <a:spcBef>
                <a:spcPts val="600"/>
              </a:spcBef>
              <a:spcAft>
                <a:spcPts val="600"/>
              </a:spcAft>
              <a:buFont typeface="Arial" pitchFamily="34" charset="0"/>
              <a:buChar char="•"/>
              <a:defRPr>
                <a:solidFill>
                  <a:srgbClr val="012D4B"/>
                </a:solidFill>
              </a:defRPr>
            </a:lvl4pPr>
            <a:lvl5pPr marL="1433513" indent="-176213">
              <a:lnSpc>
                <a:spcPct val="85000"/>
              </a:lnSpc>
              <a:spcBef>
                <a:spcPts val="600"/>
              </a:spcBef>
              <a:spcAft>
                <a:spcPts val="600"/>
              </a:spcAft>
              <a:buFont typeface="Arial" pitchFamily="34" charset="0"/>
              <a:buChar char="•"/>
              <a:defRPr>
                <a:solidFill>
                  <a:srgbClr val="012D4B"/>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385860" y="332183"/>
            <a:ext cx="2591244" cy="539614"/>
          </a:xfrm>
          <a:prstGeom prst="rect">
            <a:avLst/>
          </a:prstGeom>
        </p:spPr>
      </p:pic>
      <p:sp>
        <p:nvSpPr>
          <p:cNvPr id="4" name="Title 3"/>
          <p:cNvSpPr>
            <a:spLocks noGrp="1"/>
          </p:cNvSpPr>
          <p:nvPr>
            <p:ph type="title"/>
          </p:nvPr>
        </p:nvSpPr>
        <p:spPr>
          <a:xfrm>
            <a:off x="300720" y="435393"/>
            <a:ext cx="5752896" cy="334707"/>
          </a:xfrm>
        </p:spPr>
        <p:txBody>
          <a:bodyPr/>
          <a:lstStyle/>
          <a:p>
            <a:r>
              <a:rPr lang="en-US" smtClean="0"/>
              <a:t>Click to edit Master title style</a:t>
            </a:r>
            <a:endParaRPr lang="en-US" dirty="0"/>
          </a:p>
        </p:txBody>
      </p:sp>
      <p:sp>
        <p:nvSpPr>
          <p:cNvPr id="2" name="Slide Number Placeholder 1"/>
          <p:cNvSpPr>
            <a:spLocks noGrp="1"/>
          </p:cNvSpPr>
          <p:nvPr>
            <p:ph type="sldNum" sz="quarter" idx="10"/>
          </p:nvPr>
        </p:nvSpPr>
        <p:spPr>
          <a:xfrm>
            <a:off x="152400" y="6256226"/>
            <a:ext cx="1205345" cy="199652"/>
          </a:xfrm>
          <a:prstGeom prst="rect">
            <a:avLst/>
          </a:prstGeom>
        </p:spPr>
        <p:txBody>
          <a:bodyPr/>
          <a:lstStyle>
            <a:lvl1pPr>
              <a:buNone/>
              <a:defRPr/>
            </a:lvl1pPr>
          </a:lstStyle>
          <a:p>
            <a:pPr defTabSz="914400" eaLnBrk="0" hangingPunct="0">
              <a:lnSpc>
                <a:spcPct val="90000"/>
              </a:lnSpc>
              <a:buSzPct val="90000"/>
            </a:pPr>
            <a:fld id="{B1F1C790-5282-4D64-956B-9F263844BECE}" type="slidenum">
              <a:rPr lang="en-US" sz="2000" b="1" smtClean="0">
                <a:solidFill>
                  <a:srgbClr val="002A54"/>
                </a:solidFill>
              </a:rPr>
              <a:pPr defTabSz="914400" eaLnBrk="0" hangingPunct="0">
                <a:lnSpc>
                  <a:spcPct val="90000"/>
                </a:lnSpc>
                <a:buSzPct val="90000"/>
              </a:pPr>
              <a:t>‹#›</a:t>
            </a:fld>
            <a:endParaRPr lang="en-US" sz="2000" b="1" dirty="0">
              <a:solidFill>
                <a:srgbClr val="002A54"/>
              </a:solidFill>
            </a:endParaRPr>
          </a:p>
        </p:txBody>
      </p:sp>
      <p:sp>
        <p:nvSpPr>
          <p:cNvPr id="6" name="Text Box 228"/>
          <p:cNvSpPr txBox="1">
            <a:spLocks noChangeArrowheads="1"/>
          </p:cNvSpPr>
          <p:nvPr userDrawn="1"/>
        </p:nvSpPr>
        <p:spPr bwMode="auto">
          <a:xfrm>
            <a:off x="3861594" y="65088"/>
            <a:ext cx="1420812" cy="212725"/>
          </a:xfrm>
          <a:prstGeom prst="rect">
            <a:avLst/>
          </a:prstGeom>
          <a:noFill/>
          <a:ln w="9525">
            <a:noFill/>
            <a:miter lim="800000"/>
            <a:headEnd/>
            <a:tailEnd/>
          </a:ln>
        </p:spPr>
        <p:txBody>
          <a:bodyPr wrap="none" lIns="0" tIns="0" rIns="0" bIns="0">
            <a:spAutoFit/>
          </a:bodyPr>
          <a:lstStyle/>
          <a:p>
            <a:pPr algn="ctr" defTabSz="914400">
              <a:defRPr/>
            </a:pPr>
            <a:r>
              <a:rPr lang="en-US" sz="1400" b="1" dirty="0">
                <a:solidFill>
                  <a:srgbClr val="FFFFFF"/>
                </a:solidFill>
              </a:rPr>
              <a:t>GTRI Proprietary</a:t>
            </a:r>
          </a:p>
        </p:txBody>
      </p:sp>
      <p:sp>
        <p:nvSpPr>
          <p:cNvPr id="7" name="Text Box 229"/>
          <p:cNvSpPr txBox="1">
            <a:spLocks noChangeArrowheads="1"/>
          </p:cNvSpPr>
          <p:nvPr userDrawn="1"/>
        </p:nvSpPr>
        <p:spPr bwMode="auto">
          <a:xfrm>
            <a:off x="3854656" y="6483535"/>
            <a:ext cx="1434688" cy="215444"/>
          </a:xfrm>
          <a:prstGeom prst="rect">
            <a:avLst/>
          </a:prstGeom>
          <a:noFill/>
          <a:ln w="9525">
            <a:noFill/>
            <a:miter lim="800000"/>
            <a:headEnd/>
            <a:tailEnd/>
          </a:ln>
        </p:spPr>
        <p:txBody>
          <a:bodyPr wrap="none" lIns="0" tIns="0" rIns="0" bIns="0">
            <a:spAutoFit/>
          </a:bodyPr>
          <a:lstStyle/>
          <a:p>
            <a:pPr algn="ctr" defTabSz="914400">
              <a:defRPr/>
            </a:pPr>
            <a:r>
              <a:rPr lang="en-US" sz="1400" b="1" dirty="0">
                <a:solidFill>
                  <a:srgbClr val="002060"/>
                </a:solidFill>
              </a:rPr>
              <a:t>GTRI Proprietary</a:t>
            </a:r>
          </a:p>
        </p:txBody>
      </p:sp>
    </p:spTree>
    <p:extLst>
      <p:ext uri="{BB962C8B-B14F-4D97-AF65-F5344CB8AC3E}">
        <p14:creationId xmlns:p14="http://schemas.microsoft.com/office/powerpoint/2010/main" val="338058665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0" y="0"/>
            <a:ext cx="9144000" cy="1129553"/>
          </a:xfrm>
          <a:prstGeom prst="rect">
            <a:avLst/>
          </a:prstGeom>
          <a:gradFill flip="none" rotWithShape="1">
            <a:gsLst>
              <a:gs pos="50000">
                <a:srgbClr val="015289"/>
              </a:gs>
              <a:gs pos="20000">
                <a:srgbClr val="012D4B"/>
              </a:gs>
              <a:gs pos="85000">
                <a:srgbClr val="1881C5"/>
              </a:gs>
            </a:gsLst>
            <a:lin ang="10800000" scaled="1"/>
            <a:tileRect/>
          </a:gradFill>
          <a:ln w="9525" cap="flat" cmpd="sng" algn="ctr">
            <a:noFill/>
            <a:prstDash val="solid"/>
          </a:ln>
          <a:effectLst>
            <a:outerShdw blurRad="63500" dist="76200" dir="5400000" algn="t" rotWithShape="0">
              <a:prstClr val="black">
                <a:alpha val="75000"/>
              </a:prstClr>
            </a:outerShdw>
          </a:effectLst>
        </p:spPr>
        <p:txBody>
          <a:bodyPr lIns="82048" tIns="41025" rIns="82048" bIns="41025" rtlCol="0" anchor="ctr"/>
          <a:lstStyle/>
          <a:p>
            <a:pPr algn="ctr" defTabSz="820487" fontAlgn="auto">
              <a:spcBef>
                <a:spcPts val="0"/>
              </a:spcBef>
              <a:spcAft>
                <a:spcPts val="0"/>
              </a:spcAft>
              <a:defRPr/>
            </a:pPr>
            <a:endParaRPr lang="en-US" sz="1600" kern="0" dirty="0" smtClean="0">
              <a:solidFill>
                <a:sysClr val="window" lastClr="FFFFFF"/>
              </a:solidFill>
              <a:latin typeface="Calibri"/>
              <a:ea typeface="+mn-ea"/>
            </a:endParaRPr>
          </a:p>
        </p:txBody>
      </p:sp>
      <p:sp>
        <p:nvSpPr>
          <p:cNvPr id="6" name="Rectangle 5"/>
          <p:cNvSpPr/>
          <p:nvPr/>
        </p:nvSpPr>
        <p:spPr>
          <a:xfrm>
            <a:off x="0" y="6712772"/>
            <a:ext cx="9144000" cy="145228"/>
          </a:xfrm>
          <a:prstGeom prst="rect">
            <a:avLst/>
          </a:prstGeom>
          <a:solidFill>
            <a:srgbClr val="002140"/>
          </a:solidFill>
          <a:ln>
            <a:noFill/>
          </a:ln>
        </p:spPr>
        <p:style>
          <a:lnRef idx="2">
            <a:schemeClr val="accent1">
              <a:shade val="50000"/>
            </a:schemeClr>
          </a:lnRef>
          <a:fillRef idx="1">
            <a:schemeClr val="accent1"/>
          </a:fillRef>
          <a:effectRef idx="0">
            <a:schemeClr val="accent1"/>
          </a:effectRef>
          <a:fontRef idx="minor">
            <a:schemeClr val="lt1"/>
          </a:fontRef>
        </p:style>
        <p:txBody>
          <a:bodyPr lIns="82048" tIns="41025" rIns="82048" bIns="41025" spcCol="0" rtlCol="0" anchor="ctr"/>
          <a:lstStyle/>
          <a:p>
            <a:pPr algn="ctr" defTabSz="914400" eaLnBrk="0" hangingPunct="0">
              <a:lnSpc>
                <a:spcPct val="90000"/>
              </a:lnSpc>
              <a:buSzPct val="90000"/>
              <a:buFontTx/>
              <a:buChar char="•"/>
            </a:pPr>
            <a:endParaRPr lang="en-US" sz="2000" b="1" dirty="0">
              <a:solidFill>
                <a:srgbClr val="FFFFFF"/>
              </a:solidFill>
            </a:endParaRPr>
          </a:p>
        </p:txBody>
      </p:sp>
      <p:pic>
        <p:nvPicPr>
          <p:cNvPr id="10" name="Picture 9"/>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6385860" y="333734"/>
            <a:ext cx="2583582" cy="538018"/>
          </a:xfrm>
          <a:prstGeom prst="rect">
            <a:avLst/>
          </a:prstGeom>
        </p:spPr>
      </p:pic>
      <p:sp>
        <p:nvSpPr>
          <p:cNvPr id="2" name="Title Placeholder 1"/>
          <p:cNvSpPr>
            <a:spLocks noGrp="1"/>
          </p:cNvSpPr>
          <p:nvPr>
            <p:ph type="title"/>
          </p:nvPr>
        </p:nvSpPr>
        <p:spPr>
          <a:xfrm>
            <a:off x="300720" y="381148"/>
            <a:ext cx="5947680" cy="443198"/>
          </a:xfrm>
          <a:prstGeom prst="rect">
            <a:avLst/>
          </a:prstGeom>
          <a:noFill/>
        </p:spPr>
        <p:txBody>
          <a:bodyPr vert="horz" wrap="square" lIns="0" tIns="0" rIns="0" bIns="0" rtlCol="0" anchor="ctr" anchorCtr="0">
            <a:normAutofit/>
          </a:bodyPr>
          <a:lstStyle/>
          <a:p>
            <a:pPr marL="0" lvl="0" algn="l">
              <a:lnSpc>
                <a:spcPct val="80000"/>
              </a:lnSpc>
            </a:pPr>
            <a:r>
              <a:rPr lang="en-US" smtClean="0"/>
              <a:t>Click to edit Master title style</a:t>
            </a:r>
            <a:endParaRPr lang="en-US" dirty="0"/>
          </a:p>
        </p:txBody>
      </p:sp>
      <p:sp>
        <p:nvSpPr>
          <p:cNvPr id="4" name="Text Placeholder 3"/>
          <p:cNvSpPr>
            <a:spLocks noGrp="1"/>
          </p:cNvSpPr>
          <p:nvPr>
            <p:ph type="body" idx="1"/>
          </p:nvPr>
        </p:nvSpPr>
        <p:spPr>
          <a:xfrm>
            <a:off x="457489" y="1599640"/>
            <a:ext cx="8229023" cy="4527176"/>
          </a:xfrm>
          <a:prstGeom prst="rect">
            <a:avLst/>
          </a:prstGeom>
        </p:spPr>
        <p:txBody>
          <a:bodyPr vert="horz" lIns="82058" tIns="41029" rIns="82058" bIns="4102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7"/>
          <p:cNvSpPr>
            <a:spLocks noGrp="1"/>
          </p:cNvSpPr>
          <p:nvPr>
            <p:ph type="dt" sz="quarter" idx="2"/>
          </p:nvPr>
        </p:nvSpPr>
        <p:spPr bwMode="auto">
          <a:xfrm>
            <a:off x="4572000" y="6111875"/>
            <a:ext cx="4572000" cy="365125"/>
          </a:xfrm>
          <a:prstGeom prst="rect">
            <a:avLst/>
          </a:prstGeom>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FR" sz="1000" dirty="0" smtClean="0"/>
              <a:t>INCOSE International </a:t>
            </a:r>
            <a:r>
              <a:rPr lang="fr-FR" sz="1000" dirty="0" err="1" smtClean="0"/>
              <a:t>Working</a:t>
            </a:r>
            <a:r>
              <a:rPr lang="fr-FR" sz="1000" dirty="0" smtClean="0"/>
              <a:t> Group, </a:t>
            </a:r>
            <a:r>
              <a:rPr lang="fr-FR" sz="1000" dirty="0" err="1" smtClean="0"/>
              <a:t>January</a:t>
            </a:r>
            <a:r>
              <a:rPr lang="fr-FR" sz="1000" dirty="0" smtClean="0"/>
              <a:t> 25-28, Los Angeles, </a:t>
            </a:r>
            <a:r>
              <a:rPr lang="fr-FR" sz="1000" dirty="0" err="1" smtClean="0"/>
              <a:t>California</a:t>
            </a:r>
            <a:endParaRPr lang="fr-FR" sz="1000" dirty="0"/>
          </a:p>
        </p:txBody>
      </p:sp>
    </p:spTree>
    <p:extLst>
      <p:ext uri="{BB962C8B-B14F-4D97-AF65-F5344CB8AC3E}">
        <p14:creationId xmlns:p14="http://schemas.microsoft.com/office/powerpoint/2010/main" val="377767058"/>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Lst>
  <p:timing>
    <p:tnLst>
      <p:par>
        <p:cTn id="1" dur="indefinite" restart="never" nodeType="tmRoot"/>
      </p:par>
    </p:tnLst>
  </p:timing>
  <p:hf hdr="0" dt="0"/>
  <p:txStyles>
    <p:titleStyle>
      <a:lvl1pPr algn="l" defTabSz="914186" rtl="0" eaLnBrk="1" latinLnBrk="0" hangingPunct="1">
        <a:lnSpc>
          <a:spcPct val="100000"/>
        </a:lnSpc>
        <a:spcBef>
          <a:spcPct val="0"/>
        </a:spcBef>
        <a:buNone/>
        <a:defRPr kumimoji="0" lang="en-US" sz="3600" b="1" i="0" u="none" strike="noStrike" kern="0" cap="none" spc="-90" normalizeH="0" baseline="0" dirty="0">
          <a:ln>
            <a:noFill/>
          </a:ln>
          <a:solidFill>
            <a:sysClr val="window" lastClr="FFFFFF"/>
          </a:solidFill>
          <a:effectLst/>
          <a:uLnTx/>
          <a:uFillTx/>
          <a:latin typeface="+mn-lt"/>
          <a:ea typeface="+mn-ea"/>
          <a:cs typeface="+mn-cs"/>
        </a:defRPr>
      </a:lvl1pPr>
    </p:titleStyle>
    <p:bodyStyle>
      <a:lvl1pPr marL="309144" indent="-309144" algn="l" defTabSz="914186" rtl="0" eaLnBrk="1" latinLnBrk="0" hangingPunct="1">
        <a:lnSpc>
          <a:spcPct val="100000"/>
        </a:lnSpc>
        <a:spcBef>
          <a:spcPts val="0"/>
        </a:spcBef>
        <a:spcAft>
          <a:spcPts val="600"/>
        </a:spcAft>
        <a:buClr>
          <a:schemeClr val="tx2"/>
        </a:buClr>
        <a:buFont typeface="Arial" pitchFamily="34" charset="0"/>
        <a:buChar char="•"/>
        <a:defRPr lang="en-US" sz="3200" b="1" kern="1200" smtClean="0">
          <a:solidFill>
            <a:srgbClr val="012D4B"/>
          </a:solidFill>
          <a:latin typeface="+mj-lt"/>
          <a:ea typeface="+mn-ea"/>
          <a:cs typeface="Arial" pitchFamily="34" charset="0"/>
        </a:defRPr>
      </a:lvl1pPr>
      <a:lvl2pPr marL="618286" indent="-260706" algn="l" defTabSz="914186" rtl="0" eaLnBrk="1" latinLnBrk="0" hangingPunct="1">
        <a:lnSpc>
          <a:spcPct val="100000"/>
        </a:lnSpc>
        <a:spcBef>
          <a:spcPts val="0"/>
        </a:spcBef>
        <a:spcAft>
          <a:spcPts val="600"/>
        </a:spcAft>
        <a:buClr>
          <a:schemeClr val="tx2"/>
        </a:buClr>
        <a:buFont typeface="Arial" pitchFamily="34" charset="0"/>
        <a:buChar char="•"/>
        <a:defRPr lang="en-US" sz="2800" b="1" kern="1200" smtClean="0">
          <a:solidFill>
            <a:srgbClr val="012D4B"/>
          </a:solidFill>
          <a:latin typeface="+mj-lt"/>
          <a:ea typeface="+mn-ea"/>
          <a:cs typeface="Arial" pitchFamily="34" charset="0"/>
        </a:defRPr>
      </a:lvl2pPr>
      <a:lvl3pPr marL="927430" indent="-260706" algn="l" defTabSz="914186" rtl="0" eaLnBrk="1" latinLnBrk="0" hangingPunct="1">
        <a:lnSpc>
          <a:spcPct val="100000"/>
        </a:lnSpc>
        <a:spcBef>
          <a:spcPts val="0"/>
        </a:spcBef>
        <a:spcAft>
          <a:spcPts val="600"/>
        </a:spcAft>
        <a:buClr>
          <a:schemeClr val="tx2"/>
        </a:buClr>
        <a:buFont typeface="Arial" pitchFamily="34" charset="0"/>
        <a:buChar char="•"/>
        <a:defRPr lang="en-US" sz="2400" b="1" kern="1200" smtClean="0">
          <a:solidFill>
            <a:srgbClr val="012D4B"/>
          </a:solidFill>
          <a:latin typeface="+mj-lt"/>
          <a:ea typeface="+mn-ea"/>
          <a:cs typeface="Arial" pitchFamily="34" charset="0"/>
        </a:defRPr>
      </a:lvl3pPr>
      <a:lvl4pPr marL="1129726" indent="-202296" algn="l" defTabSz="914186" rtl="0" eaLnBrk="1" latinLnBrk="0" hangingPunct="1">
        <a:lnSpc>
          <a:spcPct val="100000"/>
        </a:lnSpc>
        <a:spcBef>
          <a:spcPts val="0"/>
        </a:spcBef>
        <a:spcAft>
          <a:spcPts val="600"/>
        </a:spcAft>
        <a:buClr>
          <a:schemeClr val="tx2"/>
        </a:buClr>
        <a:buFont typeface="Arial" pitchFamily="34" charset="0"/>
        <a:buChar char="•"/>
        <a:defRPr lang="en-US" sz="2000" b="1" kern="1200" smtClean="0">
          <a:solidFill>
            <a:srgbClr val="012D4B"/>
          </a:solidFill>
          <a:latin typeface="+mj-lt"/>
          <a:ea typeface="+mn-ea"/>
          <a:cs typeface="Arial" pitchFamily="34" charset="0"/>
        </a:defRPr>
      </a:lvl4pPr>
      <a:lvl5pPr marL="1380460" indent="-250734" algn="l" defTabSz="914186" rtl="0" eaLnBrk="1" latinLnBrk="0" hangingPunct="1">
        <a:lnSpc>
          <a:spcPct val="100000"/>
        </a:lnSpc>
        <a:spcBef>
          <a:spcPts val="0"/>
        </a:spcBef>
        <a:spcAft>
          <a:spcPts val="600"/>
        </a:spcAft>
        <a:buClr>
          <a:schemeClr val="tx2"/>
        </a:buClr>
        <a:buFont typeface="Arial" pitchFamily="34" charset="0"/>
        <a:buChar char="•"/>
        <a:defRPr lang="en-US" sz="2000" b="1" kern="1200">
          <a:solidFill>
            <a:srgbClr val="012D4B"/>
          </a:solidFill>
          <a:latin typeface="+mj-lt"/>
          <a:ea typeface="+mn-ea"/>
          <a:cs typeface="Arial" pitchFamily="34" charset="0"/>
        </a:defRPr>
      </a:lvl5pPr>
      <a:lvl6pPr marL="2514012"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06"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98"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92"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86" rtl="0" eaLnBrk="1" latinLnBrk="0" hangingPunct="1">
        <a:defRPr sz="1800" kern="1200">
          <a:solidFill>
            <a:schemeClr val="tx1"/>
          </a:solidFill>
          <a:latin typeface="+mn-lt"/>
          <a:ea typeface="+mn-ea"/>
          <a:cs typeface="+mn-cs"/>
        </a:defRPr>
      </a:lvl1pPr>
      <a:lvl2pPr marL="457092" algn="l" defTabSz="914186" rtl="0" eaLnBrk="1" latinLnBrk="0" hangingPunct="1">
        <a:defRPr sz="1800" kern="1200">
          <a:solidFill>
            <a:schemeClr val="tx1"/>
          </a:solidFill>
          <a:latin typeface="+mn-lt"/>
          <a:ea typeface="+mn-ea"/>
          <a:cs typeface="+mn-cs"/>
        </a:defRPr>
      </a:lvl2pPr>
      <a:lvl3pPr marL="914186" algn="l" defTabSz="914186" rtl="0" eaLnBrk="1" latinLnBrk="0" hangingPunct="1">
        <a:defRPr sz="1800" kern="1200">
          <a:solidFill>
            <a:schemeClr val="tx1"/>
          </a:solidFill>
          <a:latin typeface="+mn-lt"/>
          <a:ea typeface="+mn-ea"/>
          <a:cs typeface="+mn-cs"/>
        </a:defRPr>
      </a:lvl3pPr>
      <a:lvl4pPr marL="1371279" algn="l" defTabSz="914186" rtl="0" eaLnBrk="1" latinLnBrk="0" hangingPunct="1">
        <a:defRPr sz="1800" kern="1200">
          <a:solidFill>
            <a:schemeClr val="tx1"/>
          </a:solidFill>
          <a:latin typeface="+mn-lt"/>
          <a:ea typeface="+mn-ea"/>
          <a:cs typeface="+mn-cs"/>
        </a:defRPr>
      </a:lvl4pPr>
      <a:lvl5pPr marL="1828373" algn="l" defTabSz="914186" rtl="0" eaLnBrk="1" latinLnBrk="0" hangingPunct="1">
        <a:defRPr sz="1800" kern="1200">
          <a:solidFill>
            <a:schemeClr val="tx1"/>
          </a:solidFill>
          <a:latin typeface="+mn-lt"/>
          <a:ea typeface="+mn-ea"/>
          <a:cs typeface="+mn-cs"/>
        </a:defRPr>
      </a:lvl5pPr>
      <a:lvl6pPr marL="2285466" algn="l" defTabSz="914186" rtl="0" eaLnBrk="1" latinLnBrk="0" hangingPunct="1">
        <a:defRPr sz="1800" kern="1200">
          <a:solidFill>
            <a:schemeClr val="tx1"/>
          </a:solidFill>
          <a:latin typeface="+mn-lt"/>
          <a:ea typeface="+mn-ea"/>
          <a:cs typeface="+mn-cs"/>
        </a:defRPr>
      </a:lvl6pPr>
      <a:lvl7pPr marL="2742558" algn="l" defTabSz="914186" rtl="0" eaLnBrk="1" latinLnBrk="0" hangingPunct="1">
        <a:defRPr sz="1800" kern="1200">
          <a:solidFill>
            <a:schemeClr val="tx1"/>
          </a:solidFill>
          <a:latin typeface="+mn-lt"/>
          <a:ea typeface="+mn-ea"/>
          <a:cs typeface="+mn-cs"/>
        </a:defRPr>
      </a:lvl7pPr>
      <a:lvl8pPr marL="3199652" algn="l" defTabSz="914186" rtl="0" eaLnBrk="1" latinLnBrk="0" hangingPunct="1">
        <a:defRPr sz="1800" kern="1200">
          <a:solidFill>
            <a:schemeClr val="tx1"/>
          </a:solidFill>
          <a:latin typeface="+mn-lt"/>
          <a:ea typeface="+mn-ea"/>
          <a:cs typeface="+mn-cs"/>
        </a:defRPr>
      </a:lvl8pPr>
      <a:lvl9pPr marL="3656744" algn="l" defTabSz="9141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4.gif"/><Relationship Id="rId5" Type="http://schemas.openxmlformats.org/officeDocument/2006/relationships/image" Target="../media/image13.pn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ctrTitle"/>
          </p:nvPr>
        </p:nvSpPr>
        <p:spPr>
          <a:xfrm>
            <a:off x="3886200" y="2145030"/>
            <a:ext cx="5181600" cy="1969770"/>
          </a:xfrm>
        </p:spPr>
        <p:txBody>
          <a:bodyPr/>
          <a:lstStyle/>
          <a:p>
            <a:r>
              <a:rPr lang="en-US" sz="3200" dirty="0">
                <a:effectLst/>
              </a:rPr>
              <a:t>Applying Model Based Systems </a:t>
            </a:r>
            <a:r>
              <a:rPr lang="en-US" sz="3200" dirty="0" smtClean="0">
                <a:effectLst/>
              </a:rPr>
              <a:t>Engineering (MBSE</a:t>
            </a:r>
            <a:r>
              <a:rPr lang="en-US" sz="3200" dirty="0">
                <a:effectLst/>
              </a:rPr>
              <a:t>) to Extracorporeal Membrane Oxygenation (ECMO) Therapy</a:t>
            </a:r>
            <a:endParaRPr lang="de-DE" sz="3200" dirty="0" smtClean="0">
              <a:latin typeface="Arial" charset="0"/>
            </a:endParaRPr>
          </a:p>
        </p:txBody>
      </p:sp>
      <p:sp>
        <p:nvSpPr>
          <p:cNvPr id="15363" name="Subtitle 6"/>
          <p:cNvSpPr>
            <a:spLocks noGrp="1"/>
          </p:cNvSpPr>
          <p:nvPr>
            <p:ph type="subTitle" idx="1"/>
          </p:nvPr>
        </p:nvSpPr>
        <p:spPr>
          <a:xfrm>
            <a:off x="4425692" y="4343400"/>
            <a:ext cx="3956308" cy="378325"/>
          </a:xfrm>
        </p:spPr>
        <p:txBody>
          <a:bodyPr/>
          <a:lstStyle/>
          <a:p>
            <a:r>
              <a:rPr lang="en-US" dirty="0" smtClean="0">
                <a:solidFill>
                  <a:srgbClr val="898989"/>
                </a:solidFill>
                <a:latin typeface="Arial" charset="0"/>
              </a:rPr>
              <a:t>L. Drew Pihera</a:t>
            </a:r>
          </a:p>
          <a:p>
            <a:r>
              <a:rPr lang="en-US" dirty="0" smtClean="0">
                <a:solidFill>
                  <a:srgbClr val="898989"/>
                </a:solidFill>
                <a:latin typeface="Arial" charset="0"/>
              </a:rPr>
              <a:t>Georgia Tech Research Institute</a:t>
            </a:r>
          </a:p>
        </p:txBody>
      </p:sp>
      <p:sp>
        <p:nvSpPr>
          <p:cNvPr id="15364" name="Date Placeholder 7"/>
          <p:cNvSpPr>
            <a:spLocks noGrp="1"/>
          </p:cNvSpPr>
          <p:nvPr>
            <p:ph type="dt" sz="quarter" idx="4294967295"/>
          </p:nvPr>
        </p:nvSpPr>
        <p:spPr bwMode="auto">
          <a:xfrm>
            <a:off x="4572000" y="6477000"/>
            <a:ext cx="4572000" cy="365125"/>
          </a:xfrm>
          <a:prstGeom prst="rect">
            <a:avLst/>
          </a:prstGeom>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fr-FR" sz="1000" dirty="0" smtClean="0">
                <a:solidFill>
                  <a:schemeClr val="bg1"/>
                </a:solidFill>
              </a:rPr>
              <a:t>INCOSE International </a:t>
            </a:r>
            <a:r>
              <a:rPr lang="fr-FR" sz="1000" dirty="0" err="1" smtClean="0">
                <a:solidFill>
                  <a:schemeClr val="bg1"/>
                </a:solidFill>
              </a:rPr>
              <a:t>Working</a:t>
            </a:r>
            <a:r>
              <a:rPr lang="fr-FR" sz="1000" dirty="0" smtClean="0">
                <a:solidFill>
                  <a:schemeClr val="bg1"/>
                </a:solidFill>
              </a:rPr>
              <a:t> Group, </a:t>
            </a:r>
            <a:r>
              <a:rPr lang="fr-FR" sz="1000" dirty="0" err="1" smtClean="0">
                <a:solidFill>
                  <a:schemeClr val="bg1"/>
                </a:solidFill>
              </a:rPr>
              <a:t>January</a:t>
            </a:r>
            <a:r>
              <a:rPr lang="fr-FR" sz="1000" dirty="0" smtClean="0">
                <a:solidFill>
                  <a:schemeClr val="bg1"/>
                </a:solidFill>
              </a:rPr>
              <a:t> 25-28, Los Angeles, </a:t>
            </a:r>
            <a:r>
              <a:rPr lang="fr-FR" sz="1000" dirty="0" err="1" smtClean="0">
                <a:solidFill>
                  <a:schemeClr val="bg1"/>
                </a:solidFill>
              </a:rPr>
              <a:t>California</a:t>
            </a:r>
            <a:endParaRPr lang="fr-FR" sz="10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10"/>
          <p:cNvSpPr>
            <a:spLocks noGrp="1"/>
          </p:cNvSpPr>
          <p:nvPr>
            <p:ph idx="1"/>
          </p:nvPr>
        </p:nvSpPr>
        <p:spPr/>
        <p:txBody>
          <a:bodyPr/>
          <a:lstStyle/>
          <a:p>
            <a:r>
              <a:rPr lang="en-US" dirty="0" smtClean="0">
                <a:latin typeface="Arial" charset="0"/>
              </a:rPr>
              <a:t>Stakeholder </a:t>
            </a:r>
            <a:r>
              <a:rPr lang="en-US" dirty="0" smtClean="0">
                <a:latin typeface="Arial" charset="0"/>
              </a:rPr>
              <a:t>interviews</a:t>
            </a:r>
          </a:p>
          <a:p>
            <a:r>
              <a:rPr lang="en-US" dirty="0" smtClean="0">
                <a:latin typeface="Arial" charset="0"/>
              </a:rPr>
              <a:t>MBSE Tools</a:t>
            </a:r>
            <a:endParaRPr lang="en-US" dirty="0">
              <a:latin typeface="Arial" charset="0"/>
            </a:endParaRPr>
          </a:p>
          <a:p>
            <a:pPr lvl="1"/>
            <a:r>
              <a:rPr lang="en-US" dirty="0" err="1">
                <a:latin typeface="Arial" charset="0"/>
              </a:rPr>
              <a:t>DoDAF</a:t>
            </a:r>
            <a:r>
              <a:rPr lang="en-US" dirty="0">
                <a:latin typeface="Arial" charset="0"/>
              </a:rPr>
              <a:t> OV-1</a:t>
            </a:r>
          </a:p>
          <a:p>
            <a:pPr lvl="1"/>
            <a:r>
              <a:rPr lang="en-US" dirty="0" smtClean="0">
                <a:latin typeface="Arial" charset="0"/>
              </a:rPr>
              <a:t>SysML </a:t>
            </a:r>
            <a:r>
              <a:rPr lang="en-US" dirty="0">
                <a:latin typeface="Arial" charset="0"/>
              </a:rPr>
              <a:t>diagrams</a:t>
            </a:r>
          </a:p>
          <a:p>
            <a:pPr lvl="1"/>
            <a:r>
              <a:rPr lang="en-US" dirty="0" smtClean="0">
                <a:latin typeface="Arial" charset="0"/>
              </a:rPr>
              <a:t>N-squared </a:t>
            </a:r>
            <a:r>
              <a:rPr lang="en-US" dirty="0">
                <a:latin typeface="Arial" charset="0"/>
              </a:rPr>
              <a:t>diagram</a:t>
            </a:r>
          </a:p>
          <a:p>
            <a:pPr lvl="1"/>
            <a:r>
              <a:rPr lang="en-US" dirty="0" smtClean="0">
                <a:latin typeface="Arial" charset="0"/>
              </a:rPr>
              <a:t>Prototype </a:t>
            </a:r>
            <a:r>
              <a:rPr lang="en-US" dirty="0" smtClean="0">
                <a:latin typeface="Arial" charset="0"/>
              </a:rPr>
              <a:t>visualizations</a:t>
            </a:r>
          </a:p>
          <a:p>
            <a:endParaRPr lang="en-US" dirty="0" smtClean="0">
              <a:latin typeface="Arial" charset="0"/>
            </a:endParaRPr>
          </a:p>
          <a:p>
            <a:endParaRPr lang="en-US" dirty="0" smtClean="0">
              <a:latin typeface="Arial" charset="0"/>
            </a:endParaRPr>
          </a:p>
        </p:txBody>
      </p:sp>
      <p:sp>
        <p:nvSpPr>
          <p:cNvPr id="16386" name="Title 9"/>
          <p:cNvSpPr>
            <a:spLocks noGrp="1"/>
          </p:cNvSpPr>
          <p:nvPr>
            <p:ph type="title"/>
          </p:nvPr>
        </p:nvSpPr>
        <p:spPr/>
        <p:txBody>
          <a:bodyPr>
            <a:normAutofit fontScale="90000"/>
          </a:bodyPr>
          <a:lstStyle/>
          <a:p>
            <a:r>
              <a:rPr lang="en-US" dirty="0" smtClean="0">
                <a:latin typeface="Arial" charset="0"/>
              </a:rPr>
              <a:t>Systems Engineering </a:t>
            </a:r>
            <a:r>
              <a:rPr lang="en-US" dirty="0" smtClean="0">
                <a:latin typeface="Arial" charset="0"/>
              </a:rPr>
              <a:t>Approach</a:t>
            </a:r>
            <a:endParaRPr lang="en-US" dirty="0" smtClean="0">
              <a:latin typeface="Arial" charset="0"/>
            </a:endParaRPr>
          </a:p>
        </p:txBody>
      </p:sp>
      <p:sp>
        <p:nvSpPr>
          <p:cNvPr id="16389" name="Slide Number Placeholder 4"/>
          <p:cNvSpPr>
            <a:spLocks noGrp="1"/>
          </p:cNvSpPr>
          <p:nvPr>
            <p:ph type="sldNum" sz="quarter" idx="10"/>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91A0613-5777-4424-85BE-8EFA6B82FEF6}" type="slidenum">
              <a:rPr lang="fr-FR" sz="1000">
                <a:solidFill>
                  <a:srgbClr val="000000"/>
                </a:solidFill>
              </a:rPr>
              <a:pPr eaLnBrk="1" hangingPunct="1"/>
              <a:t>10</a:t>
            </a:fld>
            <a:endParaRPr lang="fr-FR" sz="1000">
              <a:solidFill>
                <a:srgbClr val="000000"/>
              </a:solidFill>
            </a:endParaRPr>
          </a:p>
        </p:txBody>
      </p:sp>
    </p:spTree>
    <p:extLst>
      <p:ext uri="{BB962C8B-B14F-4D97-AF65-F5344CB8AC3E}">
        <p14:creationId xmlns:p14="http://schemas.microsoft.com/office/powerpoint/2010/main" val="304449896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10"/>
          <p:cNvSpPr>
            <a:spLocks noGrp="1"/>
          </p:cNvSpPr>
          <p:nvPr>
            <p:ph idx="1"/>
          </p:nvPr>
        </p:nvSpPr>
        <p:spPr/>
        <p:txBody>
          <a:bodyPr/>
          <a:lstStyle/>
          <a:p>
            <a:r>
              <a:rPr lang="en-US" dirty="0" smtClean="0">
                <a:latin typeface="Arial" charset="0"/>
              </a:rPr>
              <a:t>Eight Stakeholders interviewed</a:t>
            </a:r>
          </a:p>
          <a:p>
            <a:r>
              <a:rPr lang="en-US" dirty="0" smtClean="0">
                <a:latin typeface="Arial" charset="0"/>
              </a:rPr>
              <a:t>Takeaways</a:t>
            </a:r>
          </a:p>
          <a:p>
            <a:pPr lvl="1"/>
            <a:r>
              <a:rPr lang="en-US" dirty="0" smtClean="0">
                <a:latin typeface="Arial" charset="0"/>
              </a:rPr>
              <a:t>Preservation of best practices</a:t>
            </a:r>
          </a:p>
          <a:p>
            <a:pPr lvl="1"/>
            <a:r>
              <a:rPr lang="en-US" dirty="0" smtClean="0">
                <a:latin typeface="Arial" charset="0"/>
              </a:rPr>
              <a:t>Signal-to-Noise ratio</a:t>
            </a:r>
          </a:p>
          <a:p>
            <a:pPr lvl="1"/>
            <a:r>
              <a:rPr lang="en-US" dirty="0" smtClean="0">
                <a:latin typeface="Arial" charset="0"/>
              </a:rPr>
              <a:t>Physical analogs</a:t>
            </a:r>
          </a:p>
          <a:p>
            <a:pPr lvl="1"/>
            <a:r>
              <a:rPr lang="en-US" dirty="0" smtClean="0">
                <a:latin typeface="Arial" charset="0"/>
              </a:rPr>
              <a:t>Design perspective of equipment</a:t>
            </a:r>
          </a:p>
          <a:p>
            <a:pPr lvl="1"/>
            <a:r>
              <a:rPr lang="en-US" dirty="0" smtClean="0">
                <a:latin typeface="Arial" charset="0"/>
              </a:rPr>
              <a:t>People don’t use it if it doesn’t work all the time</a:t>
            </a:r>
          </a:p>
        </p:txBody>
      </p:sp>
      <p:sp>
        <p:nvSpPr>
          <p:cNvPr id="16386" name="Title 9"/>
          <p:cNvSpPr>
            <a:spLocks noGrp="1"/>
          </p:cNvSpPr>
          <p:nvPr>
            <p:ph type="title"/>
          </p:nvPr>
        </p:nvSpPr>
        <p:spPr/>
        <p:txBody>
          <a:bodyPr>
            <a:normAutofit fontScale="90000"/>
          </a:bodyPr>
          <a:lstStyle/>
          <a:p>
            <a:r>
              <a:rPr lang="en-US" dirty="0" smtClean="0">
                <a:latin typeface="Arial" charset="0"/>
              </a:rPr>
              <a:t>Stakeholder Interviews</a:t>
            </a:r>
          </a:p>
        </p:txBody>
      </p:sp>
      <p:sp>
        <p:nvSpPr>
          <p:cNvPr id="16389" name="Slide Number Placeholder 4"/>
          <p:cNvSpPr>
            <a:spLocks noGrp="1"/>
          </p:cNvSpPr>
          <p:nvPr>
            <p:ph type="sldNum" sz="quarter" idx="10"/>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91A0613-5777-4424-85BE-8EFA6B82FEF6}" type="slidenum">
              <a:rPr lang="fr-FR" sz="1000">
                <a:solidFill>
                  <a:srgbClr val="000000"/>
                </a:solidFill>
              </a:rPr>
              <a:pPr eaLnBrk="1" hangingPunct="1"/>
              <a:t>11</a:t>
            </a:fld>
            <a:endParaRPr lang="fr-FR" sz="1000">
              <a:solidFill>
                <a:srgbClr val="000000"/>
              </a:solidFill>
            </a:endParaRPr>
          </a:p>
        </p:txBody>
      </p:sp>
    </p:spTree>
    <p:extLst>
      <p:ext uri="{BB962C8B-B14F-4D97-AF65-F5344CB8AC3E}">
        <p14:creationId xmlns:p14="http://schemas.microsoft.com/office/powerpoint/2010/main" val="104584233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2039" y="1600200"/>
            <a:ext cx="6459921" cy="4525963"/>
          </a:xfrm>
        </p:spPr>
      </p:pic>
      <p:sp>
        <p:nvSpPr>
          <p:cNvPr id="16386" name="Title 9"/>
          <p:cNvSpPr>
            <a:spLocks noGrp="1"/>
          </p:cNvSpPr>
          <p:nvPr>
            <p:ph type="title"/>
          </p:nvPr>
        </p:nvSpPr>
        <p:spPr/>
        <p:txBody>
          <a:bodyPr>
            <a:normAutofit fontScale="90000"/>
          </a:bodyPr>
          <a:lstStyle/>
          <a:p>
            <a:r>
              <a:rPr lang="en-US" dirty="0" err="1" smtClean="0">
                <a:latin typeface="Arial" charset="0"/>
              </a:rPr>
              <a:t>DoDAF</a:t>
            </a:r>
            <a:r>
              <a:rPr lang="en-US" dirty="0" smtClean="0">
                <a:latin typeface="Arial" charset="0"/>
              </a:rPr>
              <a:t> OV-1</a:t>
            </a:r>
            <a:endParaRPr lang="en-US" sz="3200" dirty="0" smtClean="0">
              <a:latin typeface="Arial" charset="0"/>
            </a:endParaRPr>
          </a:p>
        </p:txBody>
      </p:sp>
      <p:sp>
        <p:nvSpPr>
          <p:cNvPr id="16389" name="Slide Number Placeholder 4"/>
          <p:cNvSpPr>
            <a:spLocks noGrp="1"/>
          </p:cNvSpPr>
          <p:nvPr>
            <p:ph type="sldNum" sz="quarter" idx="10"/>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91A0613-5777-4424-85BE-8EFA6B82FEF6}" type="slidenum">
              <a:rPr lang="fr-FR" sz="1000">
                <a:solidFill>
                  <a:srgbClr val="000000"/>
                </a:solidFill>
              </a:rPr>
              <a:pPr eaLnBrk="1" hangingPunct="1"/>
              <a:t>12</a:t>
            </a:fld>
            <a:endParaRPr lang="fr-FR" sz="1000">
              <a:solidFill>
                <a:srgbClr val="000000"/>
              </a:solidFill>
            </a:endParaRPr>
          </a:p>
        </p:txBody>
      </p:sp>
    </p:spTree>
    <p:extLst>
      <p:ext uri="{BB962C8B-B14F-4D97-AF65-F5344CB8AC3E}">
        <p14:creationId xmlns:p14="http://schemas.microsoft.com/office/powerpoint/2010/main" val="149332760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55440" y="1344011"/>
            <a:ext cx="5178760" cy="5132989"/>
          </a:xfrm>
        </p:spPr>
      </p:pic>
      <p:sp>
        <p:nvSpPr>
          <p:cNvPr id="16386" name="Title 9"/>
          <p:cNvSpPr>
            <a:spLocks noGrp="1"/>
          </p:cNvSpPr>
          <p:nvPr>
            <p:ph type="title"/>
          </p:nvPr>
        </p:nvSpPr>
        <p:spPr/>
        <p:txBody>
          <a:bodyPr>
            <a:normAutofit fontScale="90000"/>
          </a:bodyPr>
          <a:lstStyle/>
          <a:p>
            <a:r>
              <a:rPr lang="en-US" dirty="0" err="1" smtClean="0">
                <a:latin typeface="Arial" charset="0"/>
              </a:rPr>
              <a:t>SysML</a:t>
            </a:r>
            <a:r>
              <a:rPr lang="en-US" dirty="0" smtClean="0">
                <a:latin typeface="Arial" charset="0"/>
              </a:rPr>
              <a:t> Use Case Diagram</a:t>
            </a:r>
          </a:p>
        </p:txBody>
      </p:sp>
      <p:sp>
        <p:nvSpPr>
          <p:cNvPr id="16389" name="Slide Number Placeholder 4"/>
          <p:cNvSpPr>
            <a:spLocks noGrp="1"/>
          </p:cNvSpPr>
          <p:nvPr>
            <p:ph type="sldNum" sz="quarter" idx="10"/>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91A0613-5777-4424-85BE-8EFA6B82FEF6}" type="slidenum">
              <a:rPr lang="fr-FR" sz="1000">
                <a:solidFill>
                  <a:srgbClr val="000000"/>
                </a:solidFill>
              </a:rPr>
              <a:pPr eaLnBrk="1" hangingPunct="1"/>
              <a:t>13</a:t>
            </a:fld>
            <a:endParaRPr lang="fr-FR" sz="1000">
              <a:solidFill>
                <a:srgbClr val="000000"/>
              </a:solidFill>
            </a:endParaRPr>
          </a:p>
        </p:txBody>
      </p:sp>
    </p:spTree>
    <p:extLst>
      <p:ext uri="{BB962C8B-B14F-4D97-AF65-F5344CB8AC3E}">
        <p14:creationId xmlns:p14="http://schemas.microsoft.com/office/powerpoint/2010/main" val="4271744558"/>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72015" y="3657600"/>
            <a:ext cx="4062385" cy="3057302"/>
          </a:xfrm>
        </p:spPr>
      </p:pic>
      <p:sp>
        <p:nvSpPr>
          <p:cNvPr id="16386" name="Title 9"/>
          <p:cNvSpPr>
            <a:spLocks noGrp="1"/>
          </p:cNvSpPr>
          <p:nvPr>
            <p:ph type="title"/>
          </p:nvPr>
        </p:nvSpPr>
        <p:spPr/>
        <p:txBody>
          <a:bodyPr>
            <a:normAutofit fontScale="90000"/>
          </a:bodyPr>
          <a:lstStyle/>
          <a:p>
            <a:r>
              <a:rPr lang="en-US" dirty="0" err="1" smtClean="0">
                <a:latin typeface="Arial" charset="0"/>
              </a:rPr>
              <a:t>SysML</a:t>
            </a:r>
            <a:r>
              <a:rPr lang="en-US" dirty="0" smtClean="0">
                <a:latin typeface="Arial" charset="0"/>
              </a:rPr>
              <a:t> Block Definition Diagram</a:t>
            </a:r>
          </a:p>
        </p:txBody>
      </p:sp>
      <p:sp>
        <p:nvSpPr>
          <p:cNvPr id="16389" name="Slide Number Placeholder 4"/>
          <p:cNvSpPr>
            <a:spLocks noGrp="1"/>
          </p:cNvSpPr>
          <p:nvPr>
            <p:ph type="sldNum" sz="quarter" idx="10"/>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91A0613-5777-4424-85BE-8EFA6B82FEF6}" type="slidenum">
              <a:rPr lang="fr-FR" sz="1000">
                <a:solidFill>
                  <a:srgbClr val="000000"/>
                </a:solidFill>
              </a:rPr>
              <a:pPr eaLnBrk="1" hangingPunct="1"/>
              <a:t>14</a:t>
            </a:fld>
            <a:endParaRPr lang="fr-FR" sz="1000">
              <a:solidFill>
                <a:srgbClr val="000000"/>
              </a:solidFill>
            </a:endParaRPr>
          </a:p>
        </p:txBody>
      </p:sp>
      <p:pic>
        <p:nvPicPr>
          <p:cNvPr id="7" name="Content Placeholder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1" y="1447800"/>
            <a:ext cx="3978758" cy="2667000"/>
          </a:xfrm>
          <a:prstGeom prst="rect">
            <a:avLst/>
          </a:prstGeom>
        </p:spPr>
      </p:pic>
    </p:spTree>
    <p:extLst>
      <p:ext uri="{BB962C8B-B14F-4D97-AF65-F5344CB8AC3E}">
        <p14:creationId xmlns:p14="http://schemas.microsoft.com/office/powerpoint/2010/main" val="408500366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31669" y="1371600"/>
            <a:ext cx="6816931" cy="5130341"/>
          </a:xfrm>
        </p:spPr>
      </p:pic>
      <p:sp>
        <p:nvSpPr>
          <p:cNvPr id="16386" name="Title 9"/>
          <p:cNvSpPr>
            <a:spLocks noGrp="1"/>
          </p:cNvSpPr>
          <p:nvPr>
            <p:ph type="title"/>
          </p:nvPr>
        </p:nvSpPr>
        <p:spPr/>
        <p:txBody>
          <a:bodyPr>
            <a:normAutofit fontScale="90000"/>
          </a:bodyPr>
          <a:lstStyle/>
          <a:p>
            <a:r>
              <a:rPr lang="en-US" dirty="0" err="1" smtClean="0">
                <a:latin typeface="Arial" charset="0"/>
              </a:rPr>
              <a:t>SysML</a:t>
            </a:r>
            <a:r>
              <a:rPr lang="en-US" dirty="0" smtClean="0">
                <a:latin typeface="Arial" charset="0"/>
              </a:rPr>
              <a:t> Block Definition Diagram</a:t>
            </a:r>
          </a:p>
        </p:txBody>
      </p:sp>
      <p:sp>
        <p:nvSpPr>
          <p:cNvPr id="16389" name="Slide Number Placeholder 4"/>
          <p:cNvSpPr>
            <a:spLocks noGrp="1"/>
          </p:cNvSpPr>
          <p:nvPr>
            <p:ph type="sldNum" sz="quarter" idx="10"/>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91A0613-5777-4424-85BE-8EFA6B82FEF6}" type="slidenum">
              <a:rPr lang="fr-FR" sz="1000">
                <a:solidFill>
                  <a:srgbClr val="000000"/>
                </a:solidFill>
              </a:rPr>
              <a:pPr eaLnBrk="1" hangingPunct="1"/>
              <a:t>15</a:t>
            </a:fld>
            <a:endParaRPr lang="fr-FR" sz="1000">
              <a:solidFill>
                <a:srgbClr val="000000"/>
              </a:solidFill>
            </a:endParaRPr>
          </a:p>
        </p:txBody>
      </p:sp>
    </p:spTree>
    <p:extLst>
      <p:ext uri="{BB962C8B-B14F-4D97-AF65-F5344CB8AC3E}">
        <p14:creationId xmlns:p14="http://schemas.microsoft.com/office/powerpoint/2010/main" val="147724334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6083" y="1600200"/>
            <a:ext cx="5971833" cy="4525963"/>
          </a:xfrm>
        </p:spPr>
      </p:pic>
      <p:sp>
        <p:nvSpPr>
          <p:cNvPr id="16386" name="Title 9"/>
          <p:cNvSpPr>
            <a:spLocks noGrp="1"/>
          </p:cNvSpPr>
          <p:nvPr>
            <p:ph type="title"/>
          </p:nvPr>
        </p:nvSpPr>
        <p:spPr/>
        <p:txBody>
          <a:bodyPr>
            <a:normAutofit fontScale="90000"/>
          </a:bodyPr>
          <a:lstStyle/>
          <a:p>
            <a:r>
              <a:rPr lang="en-US" dirty="0" smtClean="0">
                <a:latin typeface="Arial" charset="0"/>
              </a:rPr>
              <a:t>SysML Internal Block Diagram </a:t>
            </a:r>
            <a:r>
              <a:rPr lang="en-US" sz="3200" dirty="0" smtClean="0">
                <a:latin typeface="Arial" charset="0"/>
              </a:rPr>
              <a:t>(Patient side)</a:t>
            </a:r>
            <a:endParaRPr lang="en-US" sz="3200" dirty="0" smtClean="0">
              <a:latin typeface="Arial" charset="0"/>
            </a:endParaRPr>
          </a:p>
        </p:txBody>
      </p:sp>
      <p:sp>
        <p:nvSpPr>
          <p:cNvPr id="16389" name="Slide Number Placeholder 4"/>
          <p:cNvSpPr>
            <a:spLocks noGrp="1"/>
          </p:cNvSpPr>
          <p:nvPr>
            <p:ph type="sldNum" sz="quarter" idx="10"/>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91A0613-5777-4424-85BE-8EFA6B82FEF6}" type="slidenum">
              <a:rPr lang="fr-FR" sz="1000">
                <a:solidFill>
                  <a:srgbClr val="000000"/>
                </a:solidFill>
              </a:rPr>
              <a:pPr eaLnBrk="1" hangingPunct="1"/>
              <a:t>16</a:t>
            </a:fld>
            <a:endParaRPr lang="fr-FR" sz="1000">
              <a:solidFill>
                <a:srgbClr val="000000"/>
              </a:solidFill>
            </a:endParaRPr>
          </a:p>
        </p:txBody>
      </p:sp>
    </p:spTree>
    <p:extLst>
      <p:ext uri="{BB962C8B-B14F-4D97-AF65-F5344CB8AC3E}">
        <p14:creationId xmlns:p14="http://schemas.microsoft.com/office/powerpoint/2010/main" val="43470357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25198" y="1600200"/>
            <a:ext cx="5893603" cy="4525963"/>
          </a:xfrm>
        </p:spPr>
      </p:pic>
      <p:sp>
        <p:nvSpPr>
          <p:cNvPr id="16386" name="Title 9"/>
          <p:cNvSpPr>
            <a:spLocks noGrp="1"/>
          </p:cNvSpPr>
          <p:nvPr>
            <p:ph type="title"/>
          </p:nvPr>
        </p:nvSpPr>
        <p:spPr/>
        <p:txBody>
          <a:bodyPr>
            <a:normAutofit fontScale="90000"/>
          </a:bodyPr>
          <a:lstStyle/>
          <a:p>
            <a:r>
              <a:rPr lang="en-US" dirty="0" err="1" smtClean="0">
                <a:latin typeface="Arial" charset="0"/>
              </a:rPr>
              <a:t>SysML</a:t>
            </a:r>
            <a:r>
              <a:rPr lang="en-US" dirty="0" smtClean="0">
                <a:latin typeface="Arial" charset="0"/>
              </a:rPr>
              <a:t> Internal Block Diagram </a:t>
            </a:r>
            <a:r>
              <a:rPr lang="en-US" sz="3200" dirty="0" smtClean="0">
                <a:latin typeface="Arial" charset="0"/>
              </a:rPr>
              <a:t>(Specialist)</a:t>
            </a:r>
          </a:p>
        </p:txBody>
      </p:sp>
      <p:sp>
        <p:nvSpPr>
          <p:cNvPr id="16389" name="Slide Number Placeholder 4"/>
          <p:cNvSpPr>
            <a:spLocks noGrp="1"/>
          </p:cNvSpPr>
          <p:nvPr>
            <p:ph type="sldNum" sz="quarter" idx="10"/>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91A0613-5777-4424-85BE-8EFA6B82FEF6}" type="slidenum">
              <a:rPr lang="fr-FR" sz="1000">
                <a:solidFill>
                  <a:srgbClr val="000000"/>
                </a:solidFill>
              </a:rPr>
              <a:pPr eaLnBrk="1" hangingPunct="1"/>
              <a:t>17</a:t>
            </a:fld>
            <a:endParaRPr lang="fr-FR" sz="1000">
              <a:solidFill>
                <a:srgbClr val="000000"/>
              </a:solidFill>
            </a:endParaRPr>
          </a:p>
        </p:txBody>
      </p:sp>
    </p:spTree>
    <p:extLst>
      <p:ext uri="{BB962C8B-B14F-4D97-AF65-F5344CB8AC3E}">
        <p14:creationId xmlns:p14="http://schemas.microsoft.com/office/powerpoint/2010/main" val="403408997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Requirements, V&amp;V Capture</a:t>
            </a:r>
            <a:endParaRPr lang="en-US" dirty="0"/>
          </a:p>
        </p:txBody>
      </p:sp>
      <p:sp>
        <p:nvSpPr>
          <p:cNvPr id="4" name="Slide Number Placeholder 3"/>
          <p:cNvSpPr>
            <a:spLocks noGrp="1"/>
          </p:cNvSpPr>
          <p:nvPr>
            <p:ph type="sldNum" sz="quarter" idx="10"/>
          </p:nvPr>
        </p:nvSpPr>
        <p:spPr/>
        <p:txBody>
          <a:bodyPr/>
          <a:lstStyle/>
          <a:p>
            <a:pPr defTabSz="914400" eaLnBrk="0" hangingPunct="0">
              <a:lnSpc>
                <a:spcPct val="90000"/>
              </a:lnSpc>
              <a:buSzPct val="90000"/>
            </a:pPr>
            <a:fld id="{0C9D45AA-C11F-47F2-9A22-4BB2491BB43A}" type="slidenum">
              <a:rPr lang="en-US" b="1" smtClean="0">
                <a:solidFill>
                  <a:srgbClr val="002A54"/>
                </a:solidFill>
              </a:rPr>
              <a:pPr defTabSz="914400" eaLnBrk="0" hangingPunct="0">
                <a:lnSpc>
                  <a:spcPct val="90000"/>
                </a:lnSpc>
                <a:buSzPct val="90000"/>
              </a:pPr>
              <a:t>18</a:t>
            </a:fld>
            <a:endParaRPr lang="en-US" b="1" dirty="0">
              <a:solidFill>
                <a:srgbClr val="002A54"/>
              </a:solidFill>
            </a:endParaRPr>
          </a:p>
        </p:txBody>
      </p:sp>
      <p:pic>
        <p:nvPicPr>
          <p:cNvPr id="6" name="Picture 2" descr="R:\aib\users\nadams\ecmo\Requirements Organiz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00199"/>
            <a:ext cx="6400800" cy="4705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89573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Activity Diagrams</a:t>
            </a:r>
            <a:endParaRPr lang="en-US" dirty="0"/>
          </a:p>
        </p:txBody>
      </p:sp>
      <p:sp>
        <p:nvSpPr>
          <p:cNvPr id="4" name="Slide Number Placeholder 3"/>
          <p:cNvSpPr>
            <a:spLocks noGrp="1"/>
          </p:cNvSpPr>
          <p:nvPr>
            <p:ph type="sldNum" sz="quarter" idx="10"/>
          </p:nvPr>
        </p:nvSpPr>
        <p:spPr/>
        <p:txBody>
          <a:bodyPr/>
          <a:lstStyle/>
          <a:p>
            <a:pPr defTabSz="914400" eaLnBrk="0" hangingPunct="0">
              <a:lnSpc>
                <a:spcPct val="90000"/>
              </a:lnSpc>
              <a:buSzPct val="90000"/>
            </a:pPr>
            <a:fld id="{0C9D45AA-C11F-47F2-9A22-4BB2491BB43A}" type="slidenum">
              <a:rPr lang="en-US" b="1" smtClean="0">
                <a:solidFill>
                  <a:srgbClr val="002A54"/>
                </a:solidFill>
              </a:rPr>
              <a:pPr defTabSz="914400" eaLnBrk="0" hangingPunct="0">
                <a:lnSpc>
                  <a:spcPct val="90000"/>
                </a:lnSpc>
                <a:buSzPct val="90000"/>
              </a:pPr>
              <a:t>19</a:t>
            </a:fld>
            <a:endParaRPr lang="en-US" b="1" dirty="0">
              <a:solidFill>
                <a:srgbClr val="002A54"/>
              </a:solidFill>
            </a:endParaRPr>
          </a:p>
        </p:txBody>
      </p:sp>
      <p:pic>
        <p:nvPicPr>
          <p:cNvPr id="5" name="Picture 2" descr="R:\aib\users\nadams\ecmo\Circulate Patient Bloo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81213"/>
            <a:ext cx="8841232" cy="3709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28786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Systems Engineering Master’s Degree and Short </a:t>
            </a:r>
            <a:r>
              <a:rPr lang="en-US" dirty="0"/>
              <a:t>course programs</a:t>
            </a:r>
          </a:p>
        </p:txBody>
      </p:sp>
      <p:grpSp>
        <p:nvGrpSpPr>
          <p:cNvPr id="7" name="Group 6"/>
          <p:cNvGrpSpPr/>
          <p:nvPr/>
        </p:nvGrpSpPr>
        <p:grpSpPr>
          <a:xfrm>
            <a:off x="533400" y="4267200"/>
            <a:ext cx="3886200" cy="2133600"/>
            <a:chOff x="1371600" y="4495800"/>
            <a:chExt cx="4114800" cy="2209800"/>
          </a:xfrm>
        </p:grpSpPr>
        <p:pic>
          <p:nvPicPr>
            <p:cNvPr id="1229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1040"/>
            <a:stretch/>
          </p:blipFill>
          <p:spPr bwMode="auto">
            <a:xfrm>
              <a:off x="1753662" y="4679359"/>
              <a:ext cx="3427937" cy="2026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371600" y="4495800"/>
              <a:ext cx="4114800" cy="2209800"/>
            </a:xfrm>
            <a:prstGeom prst="rect">
              <a:avLst/>
            </a:prstGeom>
            <a:gradFill>
              <a:gsLst>
                <a:gs pos="70000">
                  <a:schemeClr val="bg1">
                    <a:alpha val="23000"/>
                  </a:schemeClr>
                </a:gs>
                <a:gs pos="79000">
                  <a:schemeClr val="bg1">
                    <a:lumMod val="84000"/>
                    <a:lumOff val="16000"/>
                  </a:schemeClr>
                </a:gs>
                <a:gs pos="100000">
                  <a:schemeClr val="bg1"/>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4616175" y="2309705"/>
            <a:ext cx="4302250" cy="3383959"/>
            <a:chOff x="4325878" y="1295400"/>
            <a:chExt cx="4607050" cy="3544824"/>
          </a:xfrm>
        </p:grpSpPr>
        <p:pic>
          <p:nvPicPr>
            <p:cNvPr id="1229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47634"/>
            <a:stretch/>
          </p:blipFill>
          <p:spPr bwMode="auto">
            <a:xfrm>
              <a:off x="4325878" y="1874520"/>
              <a:ext cx="4365494" cy="2965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6790" b="8149"/>
            <a:stretch/>
          </p:blipFill>
          <p:spPr bwMode="auto">
            <a:xfrm>
              <a:off x="6542153" y="1295400"/>
              <a:ext cx="2390775" cy="115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4"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0650" t="11629" r="12499" b="12061"/>
          <a:stretch/>
        </p:blipFill>
        <p:spPr bwMode="auto">
          <a:xfrm>
            <a:off x="76200" y="1524000"/>
            <a:ext cx="4419600" cy="2605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149627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Structural Definition and Refinement</a:t>
            </a:r>
            <a:endParaRPr lang="en-US" dirty="0"/>
          </a:p>
        </p:txBody>
      </p:sp>
      <p:sp>
        <p:nvSpPr>
          <p:cNvPr id="4" name="Slide Number Placeholder 3"/>
          <p:cNvSpPr>
            <a:spLocks noGrp="1"/>
          </p:cNvSpPr>
          <p:nvPr>
            <p:ph type="sldNum" sz="quarter" idx="10"/>
          </p:nvPr>
        </p:nvSpPr>
        <p:spPr/>
        <p:txBody>
          <a:bodyPr/>
          <a:lstStyle/>
          <a:p>
            <a:pPr defTabSz="914400" eaLnBrk="0" hangingPunct="0">
              <a:lnSpc>
                <a:spcPct val="90000"/>
              </a:lnSpc>
              <a:buSzPct val="90000"/>
            </a:pPr>
            <a:fld id="{0C9D45AA-C11F-47F2-9A22-4BB2491BB43A}" type="slidenum">
              <a:rPr lang="en-US" b="1" smtClean="0">
                <a:solidFill>
                  <a:srgbClr val="002A54"/>
                </a:solidFill>
              </a:rPr>
              <a:pPr defTabSz="914400" eaLnBrk="0" hangingPunct="0">
                <a:lnSpc>
                  <a:spcPct val="90000"/>
                </a:lnSpc>
                <a:buSzPct val="90000"/>
              </a:pPr>
              <a:t>20</a:t>
            </a:fld>
            <a:endParaRPr lang="en-US" b="1" dirty="0">
              <a:solidFill>
                <a:srgbClr val="002A54"/>
              </a:solidFill>
            </a:endParaRPr>
          </a:p>
        </p:txBody>
      </p:sp>
      <p:pic>
        <p:nvPicPr>
          <p:cNvPr id="5" name="Picture 2" descr="R:\aib\users\nadams\ecmo\Logical Pump Typ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600200"/>
            <a:ext cx="7772400" cy="469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8498050"/>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Structural Definition and Refinement</a:t>
            </a:r>
            <a:endParaRPr lang="en-US" dirty="0"/>
          </a:p>
        </p:txBody>
      </p:sp>
      <p:sp>
        <p:nvSpPr>
          <p:cNvPr id="4" name="Slide Number Placeholder 3"/>
          <p:cNvSpPr>
            <a:spLocks noGrp="1"/>
          </p:cNvSpPr>
          <p:nvPr>
            <p:ph type="sldNum" sz="quarter" idx="10"/>
          </p:nvPr>
        </p:nvSpPr>
        <p:spPr/>
        <p:txBody>
          <a:bodyPr/>
          <a:lstStyle/>
          <a:p>
            <a:pPr defTabSz="914400" eaLnBrk="0" hangingPunct="0">
              <a:lnSpc>
                <a:spcPct val="90000"/>
              </a:lnSpc>
              <a:buSzPct val="90000"/>
            </a:pPr>
            <a:fld id="{0C9D45AA-C11F-47F2-9A22-4BB2491BB43A}" type="slidenum">
              <a:rPr lang="en-US" b="1" smtClean="0">
                <a:solidFill>
                  <a:srgbClr val="002A54"/>
                </a:solidFill>
              </a:rPr>
              <a:pPr defTabSz="914400" eaLnBrk="0" hangingPunct="0">
                <a:lnSpc>
                  <a:spcPct val="90000"/>
                </a:lnSpc>
                <a:buSzPct val="90000"/>
              </a:pPr>
              <a:t>21</a:t>
            </a:fld>
            <a:endParaRPr lang="en-US" b="1" dirty="0">
              <a:solidFill>
                <a:srgbClr val="002A54"/>
              </a:solidFill>
            </a:endParaRPr>
          </a:p>
        </p:txBody>
      </p:sp>
      <p:sp>
        <p:nvSpPr>
          <p:cNvPr id="8" name="TextBox 7"/>
          <p:cNvSpPr txBox="1"/>
          <p:nvPr/>
        </p:nvSpPr>
        <p:spPr>
          <a:xfrm>
            <a:off x="3106882" y="5334000"/>
            <a:ext cx="2514600" cy="381000"/>
          </a:xfrm>
          <a:prstGeom prst="rect">
            <a:avLst/>
          </a:prstGeom>
          <a:solidFill>
            <a:schemeClr val="bg1"/>
          </a:solidFill>
        </p:spPr>
        <p:txBody>
          <a:bodyPr wrap="square" rtlCol="0">
            <a:spAutoFit/>
          </a:bodyPr>
          <a:lstStyle/>
          <a:p>
            <a:pPr algn="ctr"/>
            <a:r>
              <a:rPr lang="en-US" b="1" dirty="0" err="1" smtClean="0"/>
              <a:t>Medfusion</a:t>
            </a:r>
            <a:r>
              <a:rPr lang="en-US" b="1" dirty="0" smtClean="0"/>
              <a:t> 3500</a:t>
            </a:r>
            <a:endParaRPr lang="en-US" b="1" dirty="0"/>
          </a:p>
        </p:txBody>
      </p:sp>
      <p:pic>
        <p:nvPicPr>
          <p:cNvPr id="9" name="Picture 3" descr="R:\aib\users\nadams\ecmo\Blood Pump Types (cropp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59" y="1600200"/>
            <a:ext cx="8421341" cy="466882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886200" y="2667000"/>
            <a:ext cx="2514600" cy="381000"/>
          </a:xfrm>
          <a:prstGeom prst="rect">
            <a:avLst/>
          </a:prstGeom>
          <a:solidFill>
            <a:schemeClr val="bg1"/>
          </a:solidFill>
        </p:spPr>
        <p:txBody>
          <a:bodyPr wrap="square" rtlCol="0">
            <a:spAutoFit/>
          </a:bodyPr>
          <a:lstStyle/>
          <a:p>
            <a:pPr algn="ctr"/>
            <a:r>
              <a:rPr lang="en-US" b="1" dirty="0" err="1" smtClean="0"/>
              <a:t>Sorin</a:t>
            </a:r>
            <a:r>
              <a:rPr lang="en-US" b="1" dirty="0" smtClean="0"/>
              <a:t> Revolution</a:t>
            </a:r>
            <a:endParaRPr lang="en-US" b="1" dirty="0"/>
          </a:p>
        </p:txBody>
      </p:sp>
      <p:sp>
        <p:nvSpPr>
          <p:cNvPr id="11" name="TextBox 10"/>
          <p:cNvSpPr txBox="1"/>
          <p:nvPr/>
        </p:nvSpPr>
        <p:spPr>
          <a:xfrm>
            <a:off x="4114800" y="4572000"/>
            <a:ext cx="2971800" cy="381000"/>
          </a:xfrm>
          <a:prstGeom prst="rect">
            <a:avLst/>
          </a:prstGeom>
          <a:solidFill>
            <a:schemeClr val="bg1"/>
          </a:solidFill>
        </p:spPr>
        <p:txBody>
          <a:bodyPr wrap="square" rtlCol="0">
            <a:spAutoFit/>
          </a:bodyPr>
          <a:lstStyle/>
          <a:p>
            <a:pPr algn="ctr"/>
            <a:r>
              <a:rPr lang="en-US" b="1" dirty="0" err="1" smtClean="0"/>
              <a:t>Sorin</a:t>
            </a:r>
            <a:r>
              <a:rPr lang="en-US" b="1" dirty="0" smtClean="0"/>
              <a:t> Centrifugal Pump</a:t>
            </a:r>
            <a:endParaRPr lang="en-US" b="1" dirty="0"/>
          </a:p>
        </p:txBody>
      </p:sp>
      <p:sp>
        <p:nvSpPr>
          <p:cNvPr id="12" name="TextBox 11"/>
          <p:cNvSpPr txBox="1"/>
          <p:nvPr/>
        </p:nvSpPr>
        <p:spPr>
          <a:xfrm>
            <a:off x="3886200" y="5929057"/>
            <a:ext cx="2514600" cy="381000"/>
          </a:xfrm>
          <a:prstGeom prst="rect">
            <a:avLst/>
          </a:prstGeom>
          <a:solidFill>
            <a:schemeClr val="bg1"/>
          </a:solidFill>
        </p:spPr>
        <p:txBody>
          <a:bodyPr wrap="square" rtlCol="0">
            <a:spAutoFit/>
          </a:bodyPr>
          <a:lstStyle/>
          <a:p>
            <a:pPr algn="ctr"/>
            <a:r>
              <a:rPr lang="en-US" b="1" dirty="0" err="1" smtClean="0"/>
              <a:t>Sorin</a:t>
            </a:r>
            <a:r>
              <a:rPr lang="en-US" b="1" dirty="0" smtClean="0"/>
              <a:t> Revolution 5</a:t>
            </a:r>
            <a:endParaRPr lang="en-US" b="1" dirty="0"/>
          </a:p>
        </p:txBody>
      </p:sp>
      <p:sp>
        <p:nvSpPr>
          <p:cNvPr id="13" name="TextBox 12"/>
          <p:cNvSpPr txBox="1"/>
          <p:nvPr/>
        </p:nvSpPr>
        <p:spPr>
          <a:xfrm>
            <a:off x="6588369" y="4976446"/>
            <a:ext cx="2000870" cy="369332"/>
          </a:xfrm>
          <a:prstGeom prst="rect">
            <a:avLst/>
          </a:prstGeom>
          <a:solidFill>
            <a:schemeClr val="bg1"/>
          </a:solidFill>
        </p:spPr>
        <p:txBody>
          <a:bodyPr wrap="square" rtlCol="0">
            <a:spAutoFit/>
          </a:bodyPr>
          <a:lstStyle/>
          <a:p>
            <a:pPr algn="ctr"/>
            <a:r>
              <a:rPr lang="en-US" b="1" dirty="0" smtClean="0"/>
              <a:t>SIII Roller Pump</a:t>
            </a:r>
            <a:endParaRPr lang="en-US" b="1" dirty="0"/>
          </a:p>
        </p:txBody>
      </p:sp>
    </p:spTree>
    <p:extLst>
      <p:ext uri="{BB962C8B-B14F-4D97-AF65-F5344CB8AC3E}">
        <p14:creationId xmlns:p14="http://schemas.microsoft.com/office/powerpoint/2010/main" val="417362395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0720" y="579693"/>
            <a:ext cx="5752896" cy="334707"/>
          </a:xfrm>
        </p:spPr>
        <p:txBody>
          <a:bodyPr>
            <a:normAutofit fontScale="90000"/>
          </a:bodyPr>
          <a:lstStyle/>
          <a:p>
            <a:r>
              <a:rPr lang="en-US" dirty="0"/>
              <a:t>Treat Blood Example</a:t>
            </a:r>
            <a:br>
              <a:rPr lang="en-US" dirty="0"/>
            </a:br>
            <a:r>
              <a:rPr lang="en-US" dirty="0"/>
              <a:t>Trace Requirement to Activity</a:t>
            </a:r>
            <a:br>
              <a:rPr lang="en-US" dirty="0"/>
            </a:br>
            <a:endParaRPr lang="en-US" dirty="0"/>
          </a:p>
        </p:txBody>
      </p:sp>
      <p:sp>
        <p:nvSpPr>
          <p:cNvPr id="4" name="Slide Number Placeholder 3"/>
          <p:cNvSpPr>
            <a:spLocks noGrp="1"/>
          </p:cNvSpPr>
          <p:nvPr>
            <p:ph type="sldNum" sz="quarter" idx="10"/>
          </p:nvPr>
        </p:nvSpPr>
        <p:spPr/>
        <p:txBody>
          <a:bodyPr/>
          <a:lstStyle/>
          <a:p>
            <a:pPr defTabSz="914400" eaLnBrk="0" hangingPunct="0">
              <a:lnSpc>
                <a:spcPct val="90000"/>
              </a:lnSpc>
              <a:buSzPct val="90000"/>
            </a:pPr>
            <a:fld id="{0C9D45AA-C11F-47F2-9A22-4BB2491BB43A}" type="slidenum">
              <a:rPr lang="en-US" b="1" smtClean="0">
                <a:solidFill>
                  <a:srgbClr val="002A54"/>
                </a:solidFill>
              </a:rPr>
              <a:pPr defTabSz="914400" eaLnBrk="0" hangingPunct="0">
                <a:lnSpc>
                  <a:spcPct val="90000"/>
                </a:lnSpc>
                <a:buSzPct val="90000"/>
              </a:pPr>
              <a:t>22</a:t>
            </a:fld>
            <a:endParaRPr lang="en-US" b="1" dirty="0">
              <a:solidFill>
                <a:srgbClr val="002A54"/>
              </a:solidFill>
            </a:endParaRPr>
          </a:p>
        </p:txBody>
      </p:sp>
      <p:pic>
        <p:nvPicPr>
          <p:cNvPr id="5" name="Picture 3" descr="R:\aib\users\nadams\ecmo\Treat Bloo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52588"/>
            <a:ext cx="8821278" cy="306149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76838" y="3581400"/>
            <a:ext cx="3567738" cy="2611437"/>
            <a:chOff x="361950" y="3408363"/>
            <a:chExt cx="3567738" cy="2611437"/>
          </a:xfrm>
          <a:effectLst>
            <a:outerShdw blurRad="50800" dist="152400" dir="2700000" algn="tl" rotWithShape="0">
              <a:prstClr val="black">
                <a:alpha val="40000"/>
              </a:prstClr>
            </a:outerShdw>
          </a:effectLst>
        </p:grpSpPr>
        <p:pic>
          <p:nvPicPr>
            <p:cNvPr id="8" name="Picture 2" descr="R:\aib\users\nadams\ecmo\Blood Pump Types (cropped deta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3408363"/>
              <a:ext cx="3567738" cy="261143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61950" y="3408363"/>
              <a:ext cx="3567738" cy="2611437"/>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733800" y="2362200"/>
            <a:ext cx="4737226" cy="3914879"/>
            <a:chOff x="3733800" y="2362200"/>
            <a:chExt cx="4737226" cy="3914879"/>
          </a:xfrm>
        </p:grpSpPr>
        <p:cxnSp>
          <p:nvCxnSpPr>
            <p:cNvPr id="11" name="Straight Connector 10"/>
            <p:cNvCxnSpPr/>
            <p:nvPr/>
          </p:nvCxnSpPr>
          <p:spPr>
            <a:xfrm>
              <a:off x="5408691" y="3331798"/>
              <a:ext cx="3049509" cy="2945281"/>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12" name="Picture 4" descr="R:\aib\users\nadams\ecmo\Treat Blood (cropp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826" y="3499664"/>
              <a:ext cx="3124200" cy="2764566"/>
            </a:xfrm>
            <a:prstGeom prst="rect">
              <a:avLst/>
            </a:prstGeom>
            <a:noFill/>
            <a:ln w="25400">
              <a:solidFill>
                <a:srgbClr val="FF0000"/>
              </a:solidFill>
              <a:prstDash val="solid"/>
            </a:ln>
            <a:effectLst>
              <a:outerShdw blurRad="50800" dist="152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3733800" y="3358975"/>
              <a:ext cx="1600200" cy="2918104"/>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733800" y="2362200"/>
              <a:ext cx="1676400" cy="98141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3744576" y="2362200"/>
              <a:ext cx="1589424" cy="1134957"/>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410200" y="2362200"/>
              <a:ext cx="3048000" cy="1134957"/>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235453" y="4250962"/>
            <a:ext cx="1550600" cy="1845038"/>
          </a:xfrm>
          <a:prstGeom prst="rect">
            <a:avLst/>
          </a:prstGeom>
          <a:solidFill>
            <a:schemeClr val="accent2">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Oxygenate Blood</a:t>
            </a:r>
            <a:endParaRPr lang="en-US" dirty="0">
              <a:solidFill>
                <a:schemeClr val="tx1"/>
              </a:solidFill>
            </a:endParaRPr>
          </a:p>
        </p:txBody>
      </p:sp>
      <p:sp>
        <p:nvSpPr>
          <p:cNvPr id="18" name="Rectangle 17"/>
          <p:cNvSpPr/>
          <p:nvPr/>
        </p:nvSpPr>
        <p:spPr>
          <a:xfrm>
            <a:off x="2157860" y="4252474"/>
            <a:ext cx="1540771" cy="1450803"/>
          </a:xfrm>
          <a:prstGeom prst="rect">
            <a:avLst/>
          </a:prstGeom>
          <a:solidFill>
            <a:schemeClr val="accent2">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Remove CO2</a:t>
            </a:r>
            <a:endParaRPr lang="en-US" dirty="0">
              <a:solidFill>
                <a:schemeClr val="tx1"/>
              </a:solidFill>
            </a:endParaRPr>
          </a:p>
        </p:txBody>
      </p:sp>
      <p:sp>
        <p:nvSpPr>
          <p:cNvPr id="19" name="Rounded Rectangle 18"/>
          <p:cNvSpPr/>
          <p:nvPr/>
        </p:nvSpPr>
        <p:spPr>
          <a:xfrm>
            <a:off x="6400800" y="4714081"/>
            <a:ext cx="1352256" cy="468793"/>
          </a:xfrm>
          <a:prstGeom prst="roundRect">
            <a:avLst/>
          </a:prstGeom>
          <a:solidFill>
            <a:schemeClr val="bg2">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Exchange CO2 for Oxy.</a:t>
            </a:r>
            <a:endParaRPr lang="en-US" sz="1600" dirty="0">
              <a:solidFill>
                <a:schemeClr val="tx1"/>
              </a:solidFill>
            </a:endParaRPr>
          </a:p>
        </p:txBody>
      </p:sp>
      <p:sp>
        <p:nvSpPr>
          <p:cNvPr id="20" name="Right Arrow 19"/>
          <p:cNvSpPr/>
          <p:nvPr/>
        </p:nvSpPr>
        <p:spPr>
          <a:xfrm>
            <a:off x="3558767" y="4927471"/>
            <a:ext cx="2968782" cy="1508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21012509">
            <a:off x="1565170" y="5504389"/>
            <a:ext cx="4905756" cy="1747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3610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0720" y="579693"/>
            <a:ext cx="5752896" cy="334707"/>
          </a:xfrm>
        </p:spPr>
        <p:txBody>
          <a:bodyPr>
            <a:normAutofit fontScale="90000"/>
          </a:bodyPr>
          <a:lstStyle/>
          <a:p>
            <a:r>
              <a:rPr lang="en-US" dirty="0"/>
              <a:t>Treat Blood Example</a:t>
            </a:r>
            <a:br>
              <a:rPr lang="en-US" dirty="0"/>
            </a:br>
            <a:r>
              <a:rPr lang="en-US" dirty="0"/>
              <a:t>Trace Requirement to Activity</a:t>
            </a:r>
            <a:br>
              <a:rPr lang="en-US" dirty="0"/>
            </a:br>
            <a:endParaRPr lang="en-US" dirty="0"/>
          </a:p>
        </p:txBody>
      </p:sp>
      <p:pic>
        <p:nvPicPr>
          <p:cNvPr id="22" name="Picture 2" descr="R:\aib\users\nadams\ecmo\CHOA Roller-Head Pump Circu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19250"/>
            <a:ext cx="8534400" cy="4478605"/>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199146" y="3481557"/>
            <a:ext cx="3124200" cy="2779922"/>
            <a:chOff x="199146" y="3481557"/>
            <a:chExt cx="3124200" cy="2779922"/>
          </a:xfrm>
          <a:effectLst>
            <a:outerShdw blurRad="50800" dist="152400" dir="2700000" algn="tl" rotWithShape="0">
              <a:prstClr val="black">
                <a:alpha val="40000"/>
              </a:prstClr>
            </a:outerShdw>
          </a:effectLst>
        </p:grpSpPr>
        <p:pic>
          <p:nvPicPr>
            <p:cNvPr id="24" name="Picture 4" descr="R:\aib\users\nadams\ecmo\Treat Blood (cropp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146" y="3496913"/>
              <a:ext cx="3124200" cy="2764566"/>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199146" y="3481557"/>
              <a:ext cx="3124200" cy="2779922"/>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4876800" y="2743200"/>
            <a:ext cx="3671848" cy="3402085"/>
            <a:chOff x="4876800" y="2743200"/>
            <a:chExt cx="3671848" cy="3402085"/>
          </a:xfrm>
        </p:grpSpPr>
        <p:cxnSp>
          <p:nvCxnSpPr>
            <p:cNvPr id="27" name="Straight Connector 26"/>
            <p:cNvCxnSpPr/>
            <p:nvPr/>
          </p:nvCxnSpPr>
          <p:spPr>
            <a:xfrm>
              <a:off x="6705600" y="3962400"/>
              <a:ext cx="1843048" cy="2182885"/>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876800" y="3962400"/>
              <a:ext cx="381000" cy="2182885"/>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4876800" y="2743200"/>
              <a:ext cx="1828800" cy="1219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4876800" y="2743200"/>
              <a:ext cx="381000" cy="1341974"/>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705600" y="2743200"/>
              <a:ext cx="1843048" cy="1341973"/>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32" name="Picture 3" descr="R:\aib\users\nadams\ecmo\CHOA Roller-Head Pump Circuit (cropp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4085174"/>
              <a:ext cx="3290848" cy="2060111"/>
            </a:xfrm>
            <a:prstGeom prst="rect">
              <a:avLst/>
            </a:prstGeom>
            <a:noFill/>
            <a:effectLst>
              <a:outerShdw blurRad="50800" dist="1524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3" name="Rectangle 32"/>
            <p:cNvSpPr/>
            <p:nvPr/>
          </p:nvSpPr>
          <p:spPr>
            <a:xfrm>
              <a:off x="5257800" y="4085173"/>
              <a:ext cx="3290848" cy="2060111"/>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ounded Rectangle 33"/>
          <p:cNvSpPr/>
          <p:nvPr/>
        </p:nvSpPr>
        <p:spPr>
          <a:xfrm>
            <a:off x="1329398" y="4727208"/>
            <a:ext cx="1352256" cy="468793"/>
          </a:xfrm>
          <a:prstGeom prst="roundRect">
            <a:avLst/>
          </a:prstGeom>
          <a:solidFill>
            <a:schemeClr val="bg2">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Exchange CO2 for Oxy.</a:t>
            </a:r>
            <a:endParaRPr lang="en-US" sz="1600" dirty="0">
              <a:solidFill>
                <a:schemeClr val="tx1"/>
              </a:solidFill>
            </a:endParaRPr>
          </a:p>
        </p:txBody>
      </p:sp>
      <p:sp>
        <p:nvSpPr>
          <p:cNvPr id="35" name="Rectangle 34"/>
          <p:cNvSpPr/>
          <p:nvPr/>
        </p:nvSpPr>
        <p:spPr>
          <a:xfrm>
            <a:off x="6500446" y="4847492"/>
            <a:ext cx="1805354" cy="462319"/>
          </a:xfrm>
          <a:prstGeom prst="rect">
            <a:avLst/>
          </a:prstGeom>
          <a:solidFill>
            <a:schemeClr val="bg2">
              <a:lumMod val="75000"/>
            </a:schemeClr>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rPr>
              <a:t>Maquet</a:t>
            </a:r>
            <a:r>
              <a:rPr lang="en-US" sz="1600" dirty="0" smtClean="0">
                <a:solidFill>
                  <a:schemeClr val="tx1"/>
                </a:solidFill>
              </a:rPr>
              <a:t> </a:t>
            </a:r>
            <a:r>
              <a:rPr lang="en-US" sz="1600" dirty="0" err="1" smtClean="0">
                <a:solidFill>
                  <a:schemeClr val="tx1"/>
                </a:solidFill>
              </a:rPr>
              <a:t>Quadrox-i</a:t>
            </a:r>
            <a:endParaRPr lang="en-US" sz="1600" dirty="0">
              <a:solidFill>
                <a:schemeClr val="tx1"/>
              </a:solidFill>
            </a:endParaRPr>
          </a:p>
        </p:txBody>
      </p:sp>
      <p:sp>
        <p:nvSpPr>
          <p:cNvPr id="36" name="Right Arrow 35"/>
          <p:cNvSpPr/>
          <p:nvPr/>
        </p:nvSpPr>
        <p:spPr>
          <a:xfrm>
            <a:off x="2667000" y="4879897"/>
            <a:ext cx="3886200" cy="2353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12114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2087" y="1681956"/>
            <a:ext cx="6219825" cy="4362450"/>
          </a:xfrm>
        </p:spPr>
      </p:pic>
      <p:sp>
        <p:nvSpPr>
          <p:cNvPr id="16386" name="Title 9"/>
          <p:cNvSpPr>
            <a:spLocks noGrp="1"/>
          </p:cNvSpPr>
          <p:nvPr>
            <p:ph type="title"/>
          </p:nvPr>
        </p:nvSpPr>
        <p:spPr/>
        <p:txBody>
          <a:bodyPr>
            <a:normAutofit fontScale="90000"/>
          </a:bodyPr>
          <a:lstStyle/>
          <a:p>
            <a:r>
              <a:rPr lang="en-US" dirty="0" smtClean="0">
                <a:latin typeface="Arial" charset="0"/>
              </a:rPr>
              <a:t>N-Squared Diagram </a:t>
            </a:r>
            <a:r>
              <a:rPr lang="en-US" sz="3200" dirty="0" smtClean="0">
                <a:latin typeface="Arial" charset="0"/>
              </a:rPr>
              <a:t>(Current State)</a:t>
            </a:r>
          </a:p>
        </p:txBody>
      </p:sp>
      <p:sp>
        <p:nvSpPr>
          <p:cNvPr id="16389" name="Slide Number Placeholder 4"/>
          <p:cNvSpPr>
            <a:spLocks noGrp="1"/>
          </p:cNvSpPr>
          <p:nvPr>
            <p:ph type="sldNum" sz="quarter" idx="10"/>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91A0613-5777-4424-85BE-8EFA6B82FEF6}" type="slidenum">
              <a:rPr lang="fr-FR" sz="1000">
                <a:solidFill>
                  <a:srgbClr val="000000"/>
                </a:solidFill>
              </a:rPr>
              <a:pPr eaLnBrk="1" hangingPunct="1"/>
              <a:t>24</a:t>
            </a:fld>
            <a:endParaRPr lang="fr-FR" sz="1000">
              <a:solidFill>
                <a:srgbClr val="000000"/>
              </a:solidFill>
            </a:endParaRPr>
          </a:p>
        </p:txBody>
      </p:sp>
    </p:spTree>
    <p:extLst>
      <p:ext uri="{BB962C8B-B14F-4D97-AF65-F5344CB8AC3E}">
        <p14:creationId xmlns:p14="http://schemas.microsoft.com/office/powerpoint/2010/main" val="98230072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62087" y="1681956"/>
            <a:ext cx="6219825" cy="4362450"/>
          </a:xfrm>
        </p:spPr>
      </p:pic>
      <p:sp>
        <p:nvSpPr>
          <p:cNvPr id="16386" name="Title 9"/>
          <p:cNvSpPr>
            <a:spLocks noGrp="1"/>
          </p:cNvSpPr>
          <p:nvPr>
            <p:ph type="title"/>
          </p:nvPr>
        </p:nvSpPr>
        <p:spPr/>
        <p:txBody>
          <a:bodyPr>
            <a:normAutofit fontScale="90000"/>
          </a:bodyPr>
          <a:lstStyle/>
          <a:p>
            <a:r>
              <a:rPr lang="en-US" dirty="0" smtClean="0">
                <a:latin typeface="Arial" charset="0"/>
              </a:rPr>
              <a:t>N-Squared Diagram </a:t>
            </a:r>
            <a:r>
              <a:rPr lang="en-US" sz="3200" dirty="0" smtClean="0">
                <a:latin typeface="Arial" charset="0"/>
              </a:rPr>
              <a:t>(Future State)</a:t>
            </a:r>
          </a:p>
        </p:txBody>
      </p:sp>
      <p:sp>
        <p:nvSpPr>
          <p:cNvPr id="16389" name="Slide Number Placeholder 4"/>
          <p:cNvSpPr>
            <a:spLocks noGrp="1"/>
          </p:cNvSpPr>
          <p:nvPr>
            <p:ph type="sldNum" sz="quarter" idx="10"/>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91A0613-5777-4424-85BE-8EFA6B82FEF6}" type="slidenum">
              <a:rPr lang="fr-FR" sz="1000">
                <a:solidFill>
                  <a:srgbClr val="000000"/>
                </a:solidFill>
              </a:rPr>
              <a:pPr eaLnBrk="1" hangingPunct="1"/>
              <a:t>25</a:t>
            </a:fld>
            <a:endParaRPr lang="fr-FR" sz="1000">
              <a:solidFill>
                <a:srgbClr val="000000"/>
              </a:solidFill>
            </a:endParaRPr>
          </a:p>
        </p:txBody>
      </p:sp>
    </p:spTree>
    <p:extLst>
      <p:ext uri="{BB962C8B-B14F-4D97-AF65-F5344CB8AC3E}">
        <p14:creationId xmlns:p14="http://schemas.microsoft.com/office/powerpoint/2010/main" val="389226186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8244" y="1600200"/>
            <a:ext cx="6327512" cy="4525963"/>
          </a:xfrm>
        </p:spPr>
      </p:pic>
      <p:sp>
        <p:nvSpPr>
          <p:cNvPr id="16386" name="Title 9"/>
          <p:cNvSpPr>
            <a:spLocks noGrp="1"/>
          </p:cNvSpPr>
          <p:nvPr>
            <p:ph type="title"/>
          </p:nvPr>
        </p:nvSpPr>
        <p:spPr/>
        <p:txBody>
          <a:bodyPr>
            <a:normAutofit fontScale="90000"/>
          </a:bodyPr>
          <a:lstStyle/>
          <a:p>
            <a:r>
              <a:rPr lang="en-US" dirty="0" smtClean="0">
                <a:latin typeface="Arial" charset="0"/>
              </a:rPr>
              <a:t>Prototype Visualization</a:t>
            </a:r>
            <a:endParaRPr lang="en-US" sz="3200" dirty="0" smtClean="0">
              <a:latin typeface="Arial" charset="0"/>
            </a:endParaRPr>
          </a:p>
        </p:txBody>
      </p:sp>
      <p:sp>
        <p:nvSpPr>
          <p:cNvPr id="16389" name="Slide Number Placeholder 4"/>
          <p:cNvSpPr>
            <a:spLocks noGrp="1"/>
          </p:cNvSpPr>
          <p:nvPr>
            <p:ph type="sldNum" sz="quarter" idx="10"/>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91A0613-5777-4424-85BE-8EFA6B82FEF6}" type="slidenum">
              <a:rPr lang="fr-FR" sz="1000">
                <a:solidFill>
                  <a:srgbClr val="000000"/>
                </a:solidFill>
              </a:rPr>
              <a:pPr eaLnBrk="1" hangingPunct="1"/>
              <a:t>26</a:t>
            </a:fld>
            <a:endParaRPr lang="fr-FR" sz="1000">
              <a:solidFill>
                <a:srgbClr val="000000"/>
              </a:solidFill>
            </a:endParaRPr>
          </a:p>
        </p:txBody>
      </p:sp>
    </p:spTree>
    <p:extLst>
      <p:ext uri="{BB962C8B-B14F-4D97-AF65-F5344CB8AC3E}">
        <p14:creationId xmlns:p14="http://schemas.microsoft.com/office/powerpoint/2010/main" val="355190237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10"/>
          <p:cNvSpPr>
            <a:spLocks noGrp="1"/>
          </p:cNvSpPr>
          <p:nvPr>
            <p:ph idx="1"/>
          </p:nvPr>
        </p:nvSpPr>
        <p:spPr/>
        <p:txBody>
          <a:bodyPr/>
          <a:lstStyle/>
          <a:p>
            <a:r>
              <a:rPr lang="en-US" dirty="0" smtClean="0">
                <a:latin typeface="Arial" charset="0"/>
              </a:rPr>
              <a:t>Information integration</a:t>
            </a:r>
          </a:p>
          <a:p>
            <a:r>
              <a:rPr lang="en-US" dirty="0" smtClean="0">
                <a:latin typeface="Arial" charset="0"/>
              </a:rPr>
              <a:t>Therapeutic sensor integration</a:t>
            </a:r>
          </a:p>
          <a:p>
            <a:r>
              <a:rPr lang="en-US" dirty="0" smtClean="0">
                <a:latin typeface="Arial" charset="0"/>
              </a:rPr>
              <a:t>Hardware instrumentation</a:t>
            </a:r>
          </a:p>
          <a:p>
            <a:r>
              <a:rPr lang="en-US" dirty="0" smtClean="0">
                <a:latin typeface="Arial" charset="0"/>
              </a:rPr>
              <a:t>Redundancy characterization</a:t>
            </a:r>
          </a:p>
          <a:p>
            <a:r>
              <a:rPr lang="en-US" dirty="0" smtClean="0">
                <a:latin typeface="Arial" charset="0"/>
              </a:rPr>
              <a:t>Portability analysis</a:t>
            </a:r>
          </a:p>
        </p:txBody>
      </p:sp>
      <p:sp>
        <p:nvSpPr>
          <p:cNvPr id="16386" name="Title 9"/>
          <p:cNvSpPr>
            <a:spLocks noGrp="1"/>
          </p:cNvSpPr>
          <p:nvPr>
            <p:ph type="title"/>
          </p:nvPr>
        </p:nvSpPr>
        <p:spPr/>
        <p:txBody>
          <a:bodyPr>
            <a:normAutofit fontScale="90000"/>
          </a:bodyPr>
          <a:lstStyle/>
          <a:p>
            <a:r>
              <a:rPr lang="en-US" dirty="0" smtClean="0">
                <a:latin typeface="Arial" charset="0"/>
              </a:rPr>
              <a:t>Subset of </a:t>
            </a:r>
            <a:r>
              <a:rPr lang="en-US" dirty="0" smtClean="0">
                <a:latin typeface="Arial" charset="0"/>
              </a:rPr>
              <a:t>Proposed Future </a:t>
            </a:r>
            <a:r>
              <a:rPr lang="en-US" dirty="0" smtClean="0">
                <a:latin typeface="Arial" charset="0"/>
              </a:rPr>
              <a:t>Projects</a:t>
            </a:r>
          </a:p>
        </p:txBody>
      </p:sp>
      <p:sp>
        <p:nvSpPr>
          <p:cNvPr id="16389" name="Slide Number Placeholder 4"/>
          <p:cNvSpPr>
            <a:spLocks noGrp="1"/>
          </p:cNvSpPr>
          <p:nvPr>
            <p:ph type="sldNum" sz="quarter" idx="10"/>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91A0613-5777-4424-85BE-8EFA6B82FEF6}" type="slidenum">
              <a:rPr lang="fr-FR" sz="1000">
                <a:solidFill>
                  <a:srgbClr val="000000"/>
                </a:solidFill>
              </a:rPr>
              <a:pPr eaLnBrk="1" hangingPunct="1"/>
              <a:t>27</a:t>
            </a:fld>
            <a:endParaRPr lang="fr-FR" sz="1000">
              <a:solidFill>
                <a:srgbClr val="000000"/>
              </a:solidFill>
            </a:endParaRPr>
          </a:p>
        </p:txBody>
      </p:sp>
    </p:spTree>
    <p:extLst>
      <p:ext uri="{BB962C8B-B14F-4D97-AF65-F5344CB8AC3E}">
        <p14:creationId xmlns:p14="http://schemas.microsoft.com/office/powerpoint/2010/main" val="282060586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10"/>
          <p:cNvSpPr>
            <a:spLocks noGrp="1"/>
          </p:cNvSpPr>
          <p:nvPr>
            <p:ph idx="1"/>
          </p:nvPr>
        </p:nvSpPr>
        <p:spPr/>
        <p:txBody>
          <a:bodyPr>
            <a:normAutofit lnSpcReduction="10000"/>
          </a:bodyPr>
          <a:lstStyle/>
          <a:p>
            <a:r>
              <a:rPr lang="en-US" dirty="0" smtClean="0">
                <a:latin typeface="Arial" charset="0"/>
              </a:rPr>
              <a:t>MBSE helped bridge </a:t>
            </a:r>
            <a:r>
              <a:rPr lang="en-US" dirty="0" smtClean="0">
                <a:latin typeface="Arial" charset="0"/>
              </a:rPr>
              <a:t>the doctor-engineer language barrier</a:t>
            </a:r>
          </a:p>
          <a:p>
            <a:r>
              <a:rPr lang="en-US" dirty="0" smtClean="0">
                <a:latin typeface="Arial" charset="0"/>
              </a:rPr>
              <a:t>Approach </a:t>
            </a:r>
            <a:r>
              <a:rPr lang="en-US" dirty="0" smtClean="0">
                <a:latin typeface="Arial" charset="0"/>
              </a:rPr>
              <a:t>is likely to be beneficial in other non-engineering </a:t>
            </a:r>
            <a:r>
              <a:rPr lang="en-US" dirty="0" smtClean="0">
                <a:latin typeface="Arial" charset="0"/>
              </a:rPr>
              <a:t>domains</a:t>
            </a:r>
          </a:p>
          <a:p>
            <a:r>
              <a:rPr lang="en-US" dirty="0">
                <a:latin typeface="Arial" charset="0"/>
              </a:rPr>
              <a:t>L</a:t>
            </a:r>
            <a:r>
              <a:rPr lang="en-US" dirty="0" smtClean="0">
                <a:latin typeface="Arial" charset="0"/>
              </a:rPr>
              <a:t>ead </a:t>
            </a:r>
            <a:r>
              <a:rPr lang="en-US" dirty="0" smtClean="0">
                <a:latin typeface="Arial" charset="0"/>
              </a:rPr>
              <a:t>to a gap analysis not previously thought of by CHOA</a:t>
            </a:r>
          </a:p>
          <a:p>
            <a:r>
              <a:rPr lang="en-US" dirty="0">
                <a:latin typeface="Arial" charset="0"/>
              </a:rPr>
              <a:t>L</a:t>
            </a:r>
            <a:r>
              <a:rPr lang="en-US" dirty="0" smtClean="0">
                <a:latin typeface="Arial" charset="0"/>
              </a:rPr>
              <a:t>ead </a:t>
            </a:r>
            <a:r>
              <a:rPr lang="en-US" dirty="0" smtClean="0">
                <a:latin typeface="Arial" charset="0"/>
              </a:rPr>
              <a:t>to a logical prioritization of future efforts </a:t>
            </a:r>
            <a:r>
              <a:rPr lang="en-US" dirty="0" smtClean="0">
                <a:latin typeface="Arial" charset="0"/>
              </a:rPr>
              <a:t>(though priorities change in the other 40 weeks of the year)</a:t>
            </a:r>
            <a:endParaRPr lang="en-US" dirty="0" smtClean="0">
              <a:latin typeface="Arial" charset="0"/>
            </a:endParaRPr>
          </a:p>
          <a:p>
            <a:endParaRPr lang="en-US" dirty="0" smtClean="0">
              <a:latin typeface="Arial" charset="0"/>
            </a:endParaRPr>
          </a:p>
        </p:txBody>
      </p:sp>
      <p:sp>
        <p:nvSpPr>
          <p:cNvPr id="16386" name="Title 9"/>
          <p:cNvSpPr>
            <a:spLocks noGrp="1"/>
          </p:cNvSpPr>
          <p:nvPr>
            <p:ph type="title"/>
          </p:nvPr>
        </p:nvSpPr>
        <p:spPr/>
        <p:txBody>
          <a:bodyPr>
            <a:normAutofit fontScale="90000"/>
          </a:bodyPr>
          <a:lstStyle/>
          <a:p>
            <a:r>
              <a:rPr lang="en-US" dirty="0" smtClean="0">
                <a:latin typeface="Arial" charset="0"/>
              </a:rPr>
              <a:t>Conclusions</a:t>
            </a:r>
          </a:p>
        </p:txBody>
      </p:sp>
      <p:sp>
        <p:nvSpPr>
          <p:cNvPr id="16389" name="Slide Number Placeholder 4"/>
          <p:cNvSpPr>
            <a:spLocks noGrp="1"/>
          </p:cNvSpPr>
          <p:nvPr>
            <p:ph type="sldNum" sz="quarter" idx="10"/>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91A0613-5777-4424-85BE-8EFA6B82FEF6}" type="slidenum">
              <a:rPr lang="fr-FR" sz="1000">
                <a:solidFill>
                  <a:srgbClr val="000000"/>
                </a:solidFill>
              </a:rPr>
              <a:pPr eaLnBrk="1" hangingPunct="1"/>
              <a:t>28</a:t>
            </a:fld>
            <a:endParaRPr lang="fr-FR" sz="1000">
              <a:solidFill>
                <a:srgbClr val="000000"/>
              </a:solidFill>
            </a:endParaRPr>
          </a:p>
        </p:txBody>
      </p:sp>
    </p:spTree>
    <p:extLst>
      <p:ext uri="{BB962C8B-B14F-4D97-AF65-F5344CB8AC3E}">
        <p14:creationId xmlns:p14="http://schemas.microsoft.com/office/powerpoint/2010/main" val="118247712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lvl="0" fontAlgn="base"/>
            <a:r>
              <a:rPr lang="en-US" dirty="0"/>
              <a:t>Pihera, LD, et al. (2011). Application of Systems Engineering to Improve </a:t>
            </a:r>
            <a:r>
              <a:rPr lang="en-US" dirty="0" err="1"/>
              <a:t>Extracoporeal</a:t>
            </a:r>
            <a:r>
              <a:rPr lang="en-US" dirty="0"/>
              <a:t> Membrane Oxygenation (ECMO) Therapy. In Proceedings of INCOSE.</a:t>
            </a:r>
            <a:endParaRPr lang="en-US" dirty="0" smtClean="0"/>
          </a:p>
          <a:p>
            <a:pPr lvl="0" fontAlgn="base"/>
            <a:r>
              <a:rPr lang="en-US" dirty="0" smtClean="0"/>
              <a:t>Adams </a:t>
            </a:r>
            <a:r>
              <a:rPr lang="en-US" dirty="0"/>
              <a:t>N and Pihera LD (2012). A Systems Engineering Approach for Informing Extracorporeal Membrane Oxygenation (ECMO) Therapy Improvements. In Proceedings of </a:t>
            </a:r>
            <a:r>
              <a:rPr lang="en-US" dirty="0" smtClean="0"/>
              <a:t>CSER.</a:t>
            </a:r>
          </a:p>
          <a:p>
            <a:pPr lvl="0" fontAlgn="base"/>
            <a:r>
              <a:rPr lang="en-US" dirty="0" smtClean="0"/>
              <a:t>Pihera</a:t>
            </a:r>
            <a:r>
              <a:rPr lang="en-US" dirty="0"/>
              <a:t>, LD, Ender TR, Paden ML (2013). Extracorporeal Membrane Oxygenation (ECMO) - A Systems of Systems Engineering Characterization. In Proceedings of IEEE SoSE.</a:t>
            </a:r>
          </a:p>
          <a:p>
            <a:endParaRPr lang="en-US" dirty="0"/>
          </a:p>
        </p:txBody>
      </p:sp>
      <p:sp>
        <p:nvSpPr>
          <p:cNvPr id="3" name="Title 2"/>
          <p:cNvSpPr>
            <a:spLocks noGrp="1"/>
          </p:cNvSpPr>
          <p:nvPr>
            <p:ph type="title"/>
          </p:nvPr>
        </p:nvSpPr>
        <p:spPr/>
        <p:txBody>
          <a:bodyPr>
            <a:normAutofit fontScale="90000"/>
          </a:bodyPr>
          <a:lstStyle/>
          <a:p>
            <a:r>
              <a:rPr lang="en-US" dirty="0" smtClean="0"/>
              <a:t>Related Papers</a:t>
            </a:r>
            <a:endParaRPr lang="en-US" dirty="0"/>
          </a:p>
        </p:txBody>
      </p:sp>
      <p:sp>
        <p:nvSpPr>
          <p:cNvPr id="4" name="Slide Number Placeholder 3"/>
          <p:cNvSpPr>
            <a:spLocks noGrp="1"/>
          </p:cNvSpPr>
          <p:nvPr>
            <p:ph type="sldNum" sz="quarter" idx="10"/>
          </p:nvPr>
        </p:nvSpPr>
        <p:spPr/>
        <p:txBody>
          <a:bodyPr/>
          <a:lstStyle/>
          <a:p>
            <a:pPr defTabSz="914400" eaLnBrk="0" hangingPunct="0">
              <a:lnSpc>
                <a:spcPct val="90000"/>
              </a:lnSpc>
              <a:buSzPct val="90000"/>
            </a:pPr>
            <a:fld id="{0C9D45AA-C11F-47F2-9A22-4BB2491BB43A}" type="slidenum">
              <a:rPr lang="en-US" b="1" smtClean="0">
                <a:solidFill>
                  <a:srgbClr val="002A54"/>
                </a:solidFill>
              </a:rPr>
              <a:pPr defTabSz="914400" eaLnBrk="0" hangingPunct="0">
                <a:lnSpc>
                  <a:spcPct val="90000"/>
                </a:lnSpc>
                <a:buSzPct val="90000"/>
              </a:pPr>
              <a:t>29</a:t>
            </a:fld>
            <a:endParaRPr lang="en-US" b="1" dirty="0">
              <a:solidFill>
                <a:srgbClr val="002A54"/>
              </a:solidFill>
            </a:endParaRPr>
          </a:p>
        </p:txBody>
      </p:sp>
    </p:spTree>
    <p:extLst>
      <p:ext uri="{BB962C8B-B14F-4D97-AF65-F5344CB8AC3E}">
        <p14:creationId xmlns:p14="http://schemas.microsoft.com/office/powerpoint/2010/main" val="177566742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Partner ECMO Centers</a:t>
            </a:r>
            <a:endParaRPr lang="en-US" dirty="0"/>
          </a:p>
        </p:txBody>
      </p:sp>
      <p:sp>
        <p:nvSpPr>
          <p:cNvPr id="2" name="Rectangle 1"/>
          <p:cNvSpPr/>
          <p:nvPr/>
        </p:nvSpPr>
        <p:spPr>
          <a:xfrm>
            <a:off x="259156" y="1432679"/>
            <a:ext cx="7970444" cy="3785652"/>
          </a:xfrm>
          <a:prstGeom prst="rect">
            <a:avLst/>
          </a:prstGeom>
        </p:spPr>
        <p:txBody>
          <a:bodyPr wrap="square">
            <a:spAutoFit/>
          </a:bodyPr>
          <a:lstStyle/>
          <a:p>
            <a:pPr marL="571500" indent="-571500">
              <a:buFont typeface="Arial" panose="020B0604020202020204" pitchFamily="34" charset="0"/>
              <a:buChar char="•"/>
            </a:pPr>
            <a:r>
              <a:rPr lang="en-US" sz="3600" dirty="0"/>
              <a:t>GT PMASE teams with </a:t>
            </a:r>
            <a:r>
              <a:rPr lang="en-US" sz="3600" dirty="0" smtClean="0"/>
              <a:t>Children’s </a:t>
            </a:r>
            <a:r>
              <a:rPr lang="en-US" sz="3600" dirty="0"/>
              <a:t>Healthcare of Atlanta (CHOA) in </a:t>
            </a:r>
            <a:r>
              <a:rPr lang="en-US" sz="3600" dirty="0" smtClean="0"/>
              <a:t>2011 (Sponsor)</a:t>
            </a:r>
            <a:endParaRPr lang="en-US" sz="3600" dirty="0"/>
          </a:p>
          <a:p>
            <a:pPr marL="571500" indent="-571500">
              <a:buFont typeface="Arial" panose="020B0604020202020204" pitchFamily="34" charset="0"/>
              <a:buChar char="•"/>
            </a:pPr>
            <a:r>
              <a:rPr lang="en-US" sz="3600" dirty="0"/>
              <a:t>Collaboration expanded in 2012</a:t>
            </a:r>
          </a:p>
          <a:p>
            <a:pPr marL="742950" lvl="1" indent="-285750">
              <a:buFont typeface="Arial" panose="020B0604020202020204" pitchFamily="34" charset="0"/>
              <a:buChar char="•"/>
            </a:pPr>
            <a:r>
              <a:rPr lang="en-US" sz="2400" dirty="0" err="1"/>
              <a:t>Kapi’olani</a:t>
            </a:r>
            <a:r>
              <a:rPr lang="en-US" sz="2400" dirty="0"/>
              <a:t> Medical </a:t>
            </a:r>
            <a:r>
              <a:rPr lang="en-US" sz="2400" dirty="0" smtClean="0"/>
              <a:t>Center (Hawaii)</a:t>
            </a:r>
            <a:endParaRPr lang="en-US" sz="2400" dirty="0"/>
          </a:p>
          <a:p>
            <a:pPr marL="742950" lvl="1" indent="-285750">
              <a:buFont typeface="Arial" panose="020B0604020202020204" pitchFamily="34" charset="0"/>
              <a:buChar char="•"/>
            </a:pPr>
            <a:r>
              <a:rPr lang="en-US" sz="2400" dirty="0"/>
              <a:t>Miller’s Children’s </a:t>
            </a:r>
            <a:r>
              <a:rPr lang="en-US" sz="2400" dirty="0" smtClean="0"/>
              <a:t>Hospital (California)</a:t>
            </a:r>
            <a:endParaRPr lang="en-US" sz="2400" dirty="0"/>
          </a:p>
          <a:p>
            <a:pPr marL="742950" lvl="1" indent="-285750">
              <a:buFont typeface="Arial" panose="020B0604020202020204" pitchFamily="34" charset="0"/>
              <a:buChar char="•"/>
            </a:pPr>
            <a:r>
              <a:rPr lang="en-US" sz="2400" dirty="0" err="1"/>
              <a:t>Rady</a:t>
            </a:r>
            <a:r>
              <a:rPr lang="en-US" sz="2400" dirty="0"/>
              <a:t> Children’s </a:t>
            </a:r>
            <a:r>
              <a:rPr lang="en-US" sz="2400" dirty="0" smtClean="0"/>
              <a:t>Hospital (California)</a:t>
            </a:r>
          </a:p>
          <a:p>
            <a:pPr marL="742950" lvl="1" indent="-285750">
              <a:buFont typeface="Arial" panose="020B0604020202020204" pitchFamily="34" charset="0"/>
              <a:buChar char="•"/>
            </a:pPr>
            <a:r>
              <a:rPr lang="en-US" sz="2400" dirty="0" smtClean="0"/>
              <a:t>University </a:t>
            </a:r>
            <a:r>
              <a:rPr lang="en-US" sz="2400" dirty="0"/>
              <a:t>of Arizona Medical Center</a:t>
            </a:r>
            <a:endParaRPr lang="en-US" sz="2400" dirty="0"/>
          </a:p>
        </p:txBody>
      </p:sp>
      <p:pic>
        <p:nvPicPr>
          <p:cNvPr id="11" name="Picture 2" descr="E:\pmase\ase6104\project-ecmo\Images\CHOA_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5651747"/>
            <a:ext cx="791616" cy="6227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pmase\ase6104\project-ecmo\Images\kapiolani_medical_center_logo_transparen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61986" y="5531461"/>
            <a:ext cx="791616" cy="7931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E:\pmase\ase6104\project-ecmo\Images\mc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19982" y="5675437"/>
            <a:ext cx="791616" cy="5937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E:\pmase\ase6104\project-ecmo\Images\uah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0186" y="5531461"/>
            <a:ext cx="791616" cy="78935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Nathan\pmase\ase6104\project-ecmo\Images\Logos\rchsd.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6418" y="5706039"/>
            <a:ext cx="857584" cy="547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5489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9"/>
          <p:cNvSpPr>
            <a:spLocks noGrp="1"/>
          </p:cNvSpPr>
          <p:nvPr>
            <p:ph type="title"/>
          </p:nvPr>
        </p:nvSpPr>
        <p:spPr/>
        <p:txBody>
          <a:bodyPr>
            <a:normAutofit fontScale="90000"/>
          </a:bodyPr>
          <a:lstStyle/>
          <a:p>
            <a:r>
              <a:rPr lang="en-US" dirty="0" smtClean="0">
                <a:latin typeface="Arial" charset="0"/>
              </a:rPr>
              <a:t>Questions?</a:t>
            </a:r>
          </a:p>
        </p:txBody>
      </p:sp>
      <p:sp>
        <p:nvSpPr>
          <p:cNvPr id="16389" name="Slide Number Placeholder 4"/>
          <p:cNvSpPr>
            <a:spLocks noGrp="1"/>
          </p:cNvSpPr>
          <p:nvPr>
            <p:ph type="sldNum" sz="quarter" idx="10"/>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91A0613-5777-4424-85BE-8EFA6B82FEF6}" type="slidenum">
              <a:rPr lang="fr-FR" sz="1000">
                <a:solidFill>
                  <a:srgbClr val="000000"/>
                </a:solidFill>
              </a:rPr>
              <a:pPr eaLnBrk="1" hangingPunct="1"/>
              <a:t>30</a:t>
            </a:fld>
            <a:endParaRPr lang="fr-FR" sz="1000">
              <a:solidFill>
                <a:srgbClr val="00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5951" y="1640068"/>
            <a:ext cx="3456249" cy="4608332"/>
          </a:xfrm>
          <a:prstGeom prst="rect">
            <a:avLst/>
          </a:prstGeom>
        </p:spPr>
      </p:pic>
    </p:spTree>
    <p:extLst>
      <p:ext uri="{BB962C8B-B14F-4D97-AF65-F5344CB8AC3E}">
        <p14:creationId xmlns:p14="http://schemas.microsoft.com/office/powerpoint/2010/main" val="336135336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9"/>
          <p:cNvSpPr>
            <a:spLocks noGrp="1"/>
          </p:cNvSpPr>
          <p:nvPr>
            <p:ph type="title"/>
          </p:nvPr>
        </p:nvSpPr>
        <p:spPr/>
        <p:txBody>
          <a:bodyPr>
            <a:normAutofit fontScale="90000"/>
          </a:bodyPr>
          <a:lstStyle/>
          <a:p>
            <a:r>
              <a:rPr lang="en-US" dirty="0" smtClean="0">
                <a:latin typeface="Arial" charset="0"/>
              </a:rPr>
              <a:t>What is ECMO?</a:t>
            </a:r>
          </a:p>
        </p:txBody>
      </p:sp>
      <p:sp>
        <p:nvSpPr>
          <p:cNvPr id="16389" name="Slide Number Placeholder 4"/>
          <p:cNvSpPr>
            <a:spLocks noGrp="1"/>
          </p:cNvSpPr>
          <p:nvPr>
            <p:ph type="sldNum" sz="quarter" idx="10"/>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91A0613-5777-4424-85BE-8EFA6B82FEF6}" type="slidenum">
              <a:rPr lang="fr-FR" sz="1000">
                <a:solidFill>
                  <a:srgbClr val="000000"/>
                </a:solidFill>
              </a:rPr>
              <a:pPr eaLnBrk="1" hangingPunct="1"/>
              <a:t>4</a:t>
            </a:fld>
            <a:endParaRPr lang="fr-FR" sz="1000">
              <a:solidFill>
                <a:srgbClr val="000000"/>
              </a:solidFill>
            </a:endParaRPr>
          </a:p>
        </p:txBody>
      </p:sp>
      <p:sp>
        <p:nvSpPr>
          <p:cNvPr id="12" name="Content Placeholder 44"/>
          <p:cNvSpPr txBox="1">
            <a:spLocks/>
          </p:cNvSpPr>
          <p:nvPr/>
        </p:nvSpPr>
        <p:spPr>
          <a:xfrm>
            <a:off x="228600" y="1600200"/>
            <a:ext cx="4038600" cy="4545957"/>
          </a:xfrm>
          <a:prstGeom prst="rect">
            <a:avLst/>
          </a:prstGeom>
        </p:spPr>
        <p:txBody>
          <a:bodyPr vert="horz" lIns="82058" tIns="41029" rIns="82058" bIns="41029" rtlCol="0" anchor="t" anchorCtr="0">
            <a:normAutofit/>
          </a:bodyPr>
          <a:lstStyle>
            <a:lvl1pPr marL="228600" indent="-228600" algn="l" defTabSz="914186" rtl="0" eaLnBrk="1" latinLnBrk="0" hangingPunct="1">
              <a:lnSpc>
                <a:spcPct val="100000"/>
              </a:lnSpc>
              <a:spcBef>
                <a:spcPts val="0"/>
              </a:spcBef>
              <a:spcAft>
                <a:spcPts val="600"/>
              </a:spcAft>
              <a:buClr>
                <a:schemeClr val="tx2"/>
              </a:buClr>
              <a:buFont typeface="Arial" pitchFamily="34" charset="0"/>
              <a:buChar char="•"/>
              <a:defRPr lang="en-US" sz="3200" b="1" kern="1200">
                <a:solidFill>
                  <a:srgbClr val="012D4B"/>
                </a:solidFill>
                <a:latin typeface="+mn-lt"/>
                <a:ea typeface="+mn-ea"/>
                <a:cs typeface="Arial" pitchFamily="34" charset="0"/>
              </a:defRPr>
            </a:lvl1pPr>
            <a:lvl2pPr marL="457200" indent="-166688" algn="l" defTabSz="914186" rtl="0" eaLnBrk="1" latinLnBrk="0" hangingPunct="1">
              <a:lnSpc>
                <a:spcPct val="100000"/>
              </a:lnSpc>
              <a:spcBef>
                <a:spcPts val="0"/>
              </a:spcBef>
              <a:spcAft>
                <a:spcPts val="600"/>
              </a:spcAft>
              <a:buClr>
                <a:schemeClr val="tx2"/>
              </a:buClr>
              <a:buFont typeface="Arial" pitchFamily="34" charset="0"/>
              <a:buChar char="•"/>
              <a:defRPr lang="en-US" sz="2800" b="1" kern="1200">
                <a:solidFill>
                  <a:srgbClr val="012D4B"/>
                </a:solidFill>
                <a:latin typeface="+mn-lt"/>
                <a:ea typeface="+mn-ea"/>
                <a:cs typeface="Arial" pitchFamily="34" charset="0"/>
              </a:defRPr>
            </a:lvl2pPr>
            <a:lvl3pPr marL="800100" indent="-166688" algn="l" defTabSz="914186" rtl="0" eaLnBrk="1" latinLnBrk="0" hangingPunct="1">
              <a:lnSpc>
                <a:spcPct val="100000"/>
              </a:lnSpc>
              <a:spcBef>
                <a:spcPts val="0"/>
              </a:spcBef>
              <a:spcAft>
                <a:spcPts val="600"/>
              </a:spcAft>
              <a:buClr>
                <a:schemeClr val="tx2"/>
              </a:buClr>
              <a:buFont typeface="Arial" pitchFamily="34" charset="0"/>
              <a:buChar char="•"/>
              <a:defRPr lang="en-US" sz="2400" b="1" kern="1200">
                <a:solidFill>
                  <a:srgbClr val="012D4B"/>
                </a:solidFill>
                <a:latin typeface="+mn-lt"/>
                <a:ea typeface="+mn-ea"/>
                <a:cs typeface="Arial" pitchFamily="34" charset="0"/>
              </a:defRPr>
            </a:lvl3pPr>
            <a:lvl4pPr marL="1143000" indent="-166688" algn="l" defTabSz="914186" rtl="0" eaLnBrk="1" latinLnBrk="0" hangingPunct="1">
              <a:lnSpc>
                <a:spcPct val="100000"/>
              </a:lnSpc>
              <a:spcBef>
                <a:spcPts val="0"/>
              </a:spcBef>
              <a:spcAft>
                <a:spcPts val="600"/>
              </a:spcAft>
              <a:buClr>
                <a:schemeClr val="tx2"/>
              </a:buClr>
              <a:buFont typeface="Arial" pitchFamily="34" charset="0"/>
              <a:buChar char="•"/>
              <a:defRPr lang="en-US" sz="2000" b="1" kern="1200">
                <a:solidFill>
                  <a:srgbClr val="012D4B"/>
                </a:solidFill>
                <a:latin typeface="+mn-lt"/>
                <a:ea typeface="+mn-ea"/>
                <a:cs typeface="Arial" pitchFamily="34" charset="0"/>
              </a:defRPr>
            </a:lvl4pPr>
            <a:lvl5pPr marL="1433513" indent="-176213" algn="l" defTabSz="914186" rtl="0" eaLnBrk="1" latinLnBrk="0" hangingPunct="1">
              <a:lnSpc>
                <a:spcPct val="100000"/>
              </a:lnSpc>
              <a:spcBef>
                <a:spcPts val="0"/>
              </a:spcBef>
              <a:spcAft>
                <a:spcPts val="600"/>
              </a:spcAft>
              <a:buClr>
                <a:schemeClr val="tx2"/>
              </a:buClr>
              <a:buFont typeface="Arial" pitchFamily="34" charset="0"/>
              <a:buChar char="•"/>
              <a:defRPr lang="en-US" sz="2000" b="1" kern="1200">
                <a:solidFill>
                  <a:srgbClr val="012D4B"/>
                </a:solidFill>
                <a:latin typeface="+mn-lt"/>
                <a:ea typeface="+mn-ea"/>
                <a:cs typeface="Arial" pitchFamily="34" charset="0"/>
              </a:defRPr>
            </a:lvl5pPr>
            <a:lvl6pPr marL="2514012"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06"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98"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92" indent="-228546" algn="l" defTabSz="91418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r>
              <a:rPr lang="en-US" sz="2400" u="sng" dirty="0" smtClean="0">
                <a:latin typeface="Arial" panose="020B0604020202020204" pitchFamily="34" charset="0"/>
              </a:rPr>
              <a:t>E</a:t>
            </a:r>
            <a:r>
              <a:rPr lang="en-US" sz="2400" dirty="0" smtClean="0">
                <a:latin typeface="Arial" panose="020B0604020202020204" pitchFamily="34" charset="0"/>
              </a:rPr>
              <a:t>xtra</a:t>
            </a:r>
            <a:r>
              <a:rPr lang="en-US" sz="2400" u="sng" dirty="0" smtClean="0">
                <a:latin typeface="Arial" panose="020B0604020202020204" pitchFamily="34" charset="0"/>
              </a:rPr>
              <a:t>c</a:t>
            </a:r>
            <a:r>
              <a:rPr lang="en-US" sz="2400" dirty="0" smtClean="0">
                <a:latin typeface="Arial" panose="020B0604020202020204" pitchFamily="34" charset="0"/>
              </a:rPr>
              <a:t>orporeal </a:t>
            </a:r>
            <a:r>
              <a:rPr lang="en-US" sz="2400" u="sng" dirty="0" smtClean="0">
                <a:latin typeface="Arial" panose="020B0604020202020204" pitchFamily="34" charset="0"/>
              </a:rPr>
              <a:t>M</a:t>
            </a:r>
            <a:r>
              <a:rPr lang="en-US" sz="2400" dirty="0" smtClean="0">
                <a:latin typeface="Arial" panose="020B0604020202020204" pitchFamily="34" charset="0"/>
              </a:rPr>
              <a:t>embrane </a:t>
            </a:r>
            <a:r>
              <a:rPr lang="en-US" sz="2400" u="sng" dirty="0" smtClean="0">
                <a:latin typeface="Arial" panose="020B0604020202020204" pitchFamily="34" charset="0"/>
              </a:rPr>
              <a:t>O</a:t>
            </a:r>
            <a:r>
              <a:rPr lang="en-US" sz="2400" dirty="0" smtClean="0">
                <a:latin typeface="Arial" panose="020B0604020202020204" pitchFamily="34" charset="0"/>
              </a:rPr>
              <a:t>xygenation</a:t>
            </a:r>
          </a:p>
          <a:p>
            <a:pPr fontAlgn="auto"/>
            <a:r>
              <a:rPr lang="en-US" sz="2400" dirty="0" smtClean="0">
                <a:latin typeface="Arial" charset="0"/>
              </a:rPr>
              <a:t>Provides patient with heart and/or lung bypass (rest)</a:t>
            </a:r>
          </a:p>
        </p:txBody>
      </p:sp>
      <p:grpSp>
        <p:nvGrpSpPr>
          <p:cNvPr id="13" name="Group 12"/>
          <p:cNvGrpSpPr/>
          <p:nvPr/>
        </p:nvGrpSpPr>
        <p:grpSpPr>
          <a:xfrm>
            <a:off x="4267200" y="1752600"/>
            <a:ext cx="4724400" cy="3714677"/>
            <a:chOff x="3839387" y="1600200"/>
            <a:chExt cx="5823509" cy="4227600"/>
          </a:xfrm>
        </p:grpSpPr>
        <p:sp>
          <p:nvSpPr>
            <p:cNvPr id="14" name="TextBox 77"/>
            <p:cNvSpPr txBox="1">
              <a:spLocks noChangeArrowheads="1"/>
            </p:cNvSpPr>
            <p:nvPr/>
          </p:nvSpPr>
          <p:spPr bwMode="auto">
            <a:xfrm>
              <a:off x="8676183" y="4107713"/>
              <a:ext cx="986713" cy="595466"/>
            </a:xfrm>
            <a:prstGeom prst="rect">
              <a:avLst/>
            </a:prstGeom>
            <a:noFill/>
            <a:ln w="9525">
              <a:noFill/>
              <a:miter lim="800000"/>
              <a:headEnd/>
              <a:tailEnd/>
            </a:ln>
          </p:spPr>
          <p:txBody>
            <a:bodyPr wrap="square">
              <a:spAutoFit/>
            </a:bodyPr>
            <a:lstStyle/>
            <a:p>
              <a:r>
                <a:rPr lang="en-US" sz="1400" dirty="0"/>
                <a:t>ECMO bladder</a:t>
              </a:r>
            </a:p>
          </p:txBody>
        </p:sp>
        <p:sp>
          <p:nvSpPr>
            <p:cNvPr id="15" name="TextBox 13"/>
            <p:cNvSpPr txBox="1">
              <a:spLocks noChangeArrowheads="1"/>
            </p:cNvSpPr>
            <p:nvPr/>
          </p:nvSpPr>
          <p:spPr bwMode="auto">
            <a:xfrm>
              <a:off x="5436156" y="1600200"/>
              <a:ext cx="3051871" cy="420329"/>
            </a:xfrm>
            <a:prstGeom prst="rect">
              <a:avLst/>
            </a:prstGeom>
            <a:noFill/>
            <a:ln w="9525">
              <a:noFill/>
              <a:miter lim="800000"/>
              <a:headEnd/>
              <a:tailEnd/>
            </a:ln>
          </p:spPr>
          <p:txBody>
            <a:bodyPr wrap="none">
              <a:spAutoFit/>
            </a:bodyPr>
            <a:lstStyle/>
            <a:p>
              <a:r>
                <a:rPr lang="en-US" sz="1800" b="1" dirty="0"/>
                <a:t>Typical ECMO </a:t>
              </a:r>
              <a:r>
                <a:rPr lang="en-US" sz="1800" b="1" dirty="0" smtClean="0"/>
                <a:t>circuit</a:t>
              </a:r>
              <a:endParaRPr lang="en-US" sz="1800" b="1" dirty="0"/>
            </a:p>
          </p:txBody>
        </p:sp>
        <p:sp>
          <p:nvSpPr>
            <p:cNvPr id="16" name="TextBox 76"/>
            <p:cNvSpPr txBox="1">
              <a:spLocks noChangeArrowheads="1"/>
            </p:cNvSpPr>
            <p:nvPr/>
          </p:nvSpPr>
          <p:spPr bwMode="auto">
            <a:xfrm>
              <a:off x="3839387" y="4113213"/>
              <a:ext cx="1443221" cy="595466"/>
            </a:xfrm>
            <a:prstGeom prst="rect">
              <a:avLst/>
            </a:prstGeom>
            <a:noFill/>
            <a:ln w="9525">
              <a:noFill/>
              <a:miter lim="800000"/>
              <a:headEnd/>
              <a:tailEnd/>
            </a:ln>
          </p:spPr>
          <p:txBody>
            <a:bodyPr wrap="square">
              <a:spAutoFit/>
            </a:bodyPr>
            <a:lstStyle/>
            <a:p>
              <a:pPr algn="r"/>
              <a:r>
                <a:rPr lang="en-US" sz="1400" dirty="0"/>
                <a:t>membrane oxygenator</a:t>
              </a:r>
            </a:p>
          </p:txBody>
        </p:sp>
        <p:cxnSp>
          <p:nvCxnSpPr>
            <p:cNvPr id="17" name="Straight Connector 16"/>
            <p:cNvCxnSpPr/>
            <p:nvPr/>
          </p:nvCxnSpPr>
          <p:spPr>
            <a:xfrm rot="5400000">
              <a:off x="7149510" y="4305300"/>
              <a:ext cx="2209800" cy="3175"/>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5663609" y="5410200"/>
              <a:ext cx="2590800" cy="1588"/>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558710" y="4305300"/>
              <a:ext cx="2209800" cy="3175"/>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0800000">
              <a:off x="5663609" y="3200400"/>
              <a:ext cx="2590800" cy="1588"/>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Group 56"/>
            <p:cNvGrpSpPr/>
            <p:nvPr/>
          </p:nvGrpSpPr>
          <p:grpSpPr>
            <a:xfrm>
              <a:off x="5358809" y="3810000"/>
              <a:ext cx="609600" cy="1295400"/>
              <a:chOff x="1143000" y="2743200"/>
              <a:chExt cx="609600" cy="1295400"/>
            </a:xfrm>
            <a:effectLst>
              <a:outerShdw blurRad="50800" dist="38100" dir="2700000" algn="tl" rotWithShape="0">
                <a:prstClr val="black">
                  <a:alpha val="40000"/>
                </a:prstClr>
              </a:outerShdw>
            </a:effectLst>
          </p:grpSpPr>
          <p:sp>
            <p:nvSpPr>
              <p:cNvPr id="40" name="Rounded Rectangle 39"/>
              <p:cNvSpPr/>
              <p:nvPr/>
            </p:nvSpPr>
            <p:spPr>
              <a:xfrm>
                <a:off x="1143000" y="2743200"/>
                <a:ext cx="609600" cy="1295400"/>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grpSp>
            <p:nvGrpSpPr>
              <p:cNvPr id="41" name="Group 74"/>
              <p:cNvGrpSpPr/>
              <p:nvPr/>
            </p:nvGrpSpPr>
            <p:grpSpPr>
              <a:xfrm>
                <a:off x="1279366" y="2819400"/>
                <a:ext cx="336868" cy="1143000"/>
                <a:chOff x="1294606" y="2819400"/>
                <a:chExt cx="336868" cy="1143000"/>
              </a:xfrm>
            </p:grpSpPr>
            <p:cxnSp>
              <p:nvCxnSpPr>
                <p:cNvPr id="42" name="Straight Connector 41"/>
                <p:cNvCxnSpPr/>
                <p:nvPr/>
              </p:nvCxnSpPr>
              <p:spPr>
                <a:xfrm rot="5400000">
                  <a:off x="723900" y="3390106"/>
                  <a:ext cx="1143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807720" y="3390106"/>
                  <a:ext cx="1143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891540" y="3390106"/>
                  <a:ext cx="1143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975360" y="3390106"/>
                  <a:ext cx="1143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1059180" y="3390106"/>
                  <a:ext cx="1143000" cy="1588"/>
                </a:xfrm>
                <a:prstGeom prst="line">
                  <a:avLst/>
                </a:prstGeom>
              </p:spPr>
              <p:style>
                <a:lnRef idx="1">
                  <a:schemeClr val="accent1"/>
                </a:lnRef>
                <a:fillRef idx="0">
                  <a:schemeClr val="accent1"/>
                </a:fillRef>
                <a:effectRef idx="0">
                  <a:schemeClr val="accent1"/>
                </a:effectRef>
                <a:fontRef idx="minor">
                  <a:schemeClr val="tx1"/>
                </a:fontRef>
              </p:style>
            </p:cxnSp>
          </p:grpSp>
        </p:grpSp>
        <p:pic>
          <p:nvPicPr>
            <p:cNvPr id="22" name="Picture 21" descr="untitled.bmp"/>
            <p:cNvPicPr>
              <a:picLocks noChangeAspect="1"/>
            </p:cNvPicPr>
            <p:nvPr/>
          </p:nvPicPr>
          <p:blipFill>
            <a:blip r:embed="rId3" cstate="print"/>
            <a:stretch>
              <a:fillRect/>
            </a:stretch>
          </p:blipFill>
          <p:spPr>
            <a:xfrm>
              <a:off x="6882809" y="2743200"/>
              <a:ext cx="966788" cy="838201"/>
            </a:xfrm>
            <a:prstGeom prst="rect">
              <a:avLst/>
            </a:prstGeom>
            <a:effectLst>
              <a:outerShdw blurRad="50800" dist="38100" dir="2700000" algn="tl" rotWithShape="0">
                <a:prstClr val="black">
                  <a:alpha val="40000"/>
                </a:prstClr>
              </a:outerShdw>
            </a:effectLst>
          </p:spPr>
        </p:pic>
        <p:sp>
          <p:nvSpPr>
            <p:cNvPr id="23" name="Down Arrow 22"/>
            <p:cNvSpPr>
              <a:spLocks noChangeArrowheads="1"/>
            </p:cNvSpPr>
            <p:nvPr/>
          </p:nvSpPr>
          <p:spPr bwMode="auto">
            <a:xfrm rot="16200000" flipV="1">
              <a:off x="6003334" y="5222875"/>
              <a:ext cx="285750" cy="355600"/>
            </a:xfrm>
            <a:prstGeom prst="downArrow">
              <a:avLst>
                <a:gd name="adj1" fmla="val 50000"/>
                <a:gd name="adj2" fmla="val 50002"/>
              </a:avLst>
            </a:prstGeom>
            <a:solidFill>
              <a:srgbClr val="10253F"/>
            </a:solidFill>
            <a:ln w="25400" algn="ctr">
              <a:solidFill>
                <a:schemeClr val="tx1"/>
              </a:solidFill>
              <a:miter lim="800000"/>
              <a:headEnd/>
              <a:tailEnd/>
            </a:ln>
          </p:spPr>
          <p:txBody>
            <a:bodyPr rot="10800000" vert="eaVert" anchor="ctr"/>
            <a:lstStyle/>
            <a:p>
              <a:pPr algn="ctr" fontAlgn="auto">
                <a:spcBef>
                  <a:spcPts val="0"/>
                </a:spcBef>
                <a:spcAft>
                  <a:spcPts val="0"/>
                </a:spcAft>
                <a:defRPr/>
              </a:pPr>
              <a:endParaRPr lang="en-US" sz="1800" dirty="0">
                <a:solidFill>
                  <a:schemeClr val="lt1"/>
                </a:solidFill>
                <a:latin typeface="+mn-lt"/>
              </a:endParaRPr>
            </a:p>
          </p:txBody>
        </p:sp>
        <p:sp>
          <p:nvSpPr>
            <p:cNvPr id="24" name="Rounded Rectangle 23"/>
            <p:cNvSpPr/>
            <p:nvPr/>
          </p:nvSpPr>
          <p:spPr>
            <a:xfrm>
              <a:off x="7949609" y="3810000"/>
              <a:ext cx="609600" cy="129540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grpSp>
          <p:nvGrpSpPr>
            <p:cNvPr id="25" name="Group 67"/>
            <p:cNvGrpSpPr/>
            <p:nvPr/>
          </p:nvGrpSpPr>
          <p:grpSpPr>
            <a:xfrm>
              <a:off x="6578009" y="5029200"/>
              <a:ext cx="798600" cy="798600"/>
              <a:chOff x="2743200" y="609600"/>
              <a:chExt cx="798600" cy="798600"/>
            </a:xfrm>
            <a:effectLst>
              <a:outerShdw blurRad="50800" dist="38100" dir="2700000" algn="tl" rotWithShape="0">
                <a:prstClr val="black">
                  <a:alpha val="40000"/>
                </a:prstClr>
              </a:outerShdw>
            </a:effectLst>
          </p:grpSpPr>
          <p:sp>
            <p:nvSpPr>
              <p:cNvPr id="37" name="Oval 36"/>
              <p:cNvSpPr/>
              <p:nvPr/>
            </p:nvSpPr>
            <p:spPr>
              <a:xfrm>
                <a:off x="2743200" y="609600"/>
                <a:ext cx="798600" cy="7986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3200" dirty="0"/>
              </a:p>
            </p:txBody>
          </p:sp>
          <p:sp>
            <p:nvSpPr>
              <p:cNvPr id="38" name="Oval 37"/>
              <p:cNvSpPr/>
              <p:nvPr/>
            </p:nvSpPr>
            <p:spPr>
              <a:xfrm>
                <a:off x="2743200" y="876300"/>
                <a:ext cx="265200" cy="265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dirty="0"/>
              </a:p>
            </p:txBody>
          </p:sp>
          <p:sp>
            <p:nvSpPr>
              <p:cNvPr id="39" name="Oval 38"/>
              <p:cNvSpPr/>
              <p:nvPr/>
            </p:nvSpPr>
            <p:spPr>
              <a:xfrm>
                <a:off x="3276600" y="876300"/>
                <a:ext cx="265200" cy="265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3200" dirty="0"/>
              </a:p>
            </p:txBody>
          </p:sp>
        </p:grpSp>
        <p:sp>
          <p:nvSpPr>
            <p:cNvPr id="26" name="Down Arrow 25"/>
            <p:cNvSpPr>
              <a:spLocks noChangeArrowheads="1"/>
            </p:cNvSpPr>
            <p:nvPr/>
          </p:nvSpPr>
          <p:spPr bwMode="auto">
            <a:xfrm rot="16200000" flipV="1">
              <a:off x="7679734" y="5222875"/>
              <a:ext cx="285750" cy="355600"/>
            </a:xfrm>
            <a:prstGeom prst="downArrow">
              <a:avLst>
                <a:gd name="adj1" fmla="val 50000"/>
                <a:gd name="adj2" fmla="val 50002"/>
              </a:avLst>
            </a:prstGeom>
            <a:solidFill>
              <a:srgbClr val="10253F"/>
            </a:solidFill>
            <a:ln w="25400" algn="ctr">
              <a:solidFill>
                <a:schemeClr val="tx1"/>
              </a:solidFill>
              <a:miter lim="800000"/>
              <a:headEnd/>
              <a:tailEnd/>
            </a:ln>
          </p:spPr>
          <p:txBody>
            <a:bodyPr rot="10800000" vert="eaVert" anchor="ctr"/>
            <a:lstStyle/>
            <a:p>
              <a:pPr algn="ctr" fontAlgn="auto">
                <a:spcBef>
                  <a:spcPts val="0"/>
                </a:spcBef>
                <a:spcAft>
                  <a:spcPts val="0"/>
                </a:spcAft>
                <a:defRPr/>
              </a:pPr>
              <a:endParaRPr lang="en-US" sz="1800" dirty="0">
                <a:solidFill>
                  <a:schemeClr val="lt1"/>
                </a:solidFill>
                <a:latin typeface="+mn-lt"/>
              </a:endParaRPr>
            </a:p>
          </p:txBody>
        </p:sp>
        <p:sp>
          <p:nvSpPr>
            <p:cNvPr id="27" name="Down Arrow 26"/>
            <p:cNvSpPr/>
            <p:nvPr/>
          </p:nvSpPr>
          <p:spPr>
            <a:xfrm rot="10800000" flipV="1">
              <a:off x="8121059" y="3352800"/>
              <a:ext cx="285750" cy="355600"/>
            </a:xfrm>
            <a:prstGeom prst="down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28" name="Down Arrow 27"/>
            <p:cNvSpPr>
              <a:spLocks noChangeArrowheads="1"/>
            </p:cNvSpPr>
            <p:nvPr/>
          </p:nvSpPr>
          <p:spPr bwMode="auto">
            <a:xfrm rot="10800000">
              <a:off x="5530259" y="3352800"/>
              <a:ext cx="285750" cy="355600"/>
            </a:xfrm>
            <a:prstGeom prst="downArrow">
              <a:avLst>
                <a:gd name="adj1" fmla="val 50000"/>
                <a:gd name="adj2" fmla="val 50002"/>
              </a:avLst>
            </a:prstGeom>
            <a:solidFill>
              <a:srgbClr val="10253F"/>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en-US" sz="1800" dirty="0">
                <a:solidFill>
                  <a:schemeClr val="lt1"/>
                </a:solidFill>
                <a:latin typeface="+mn-lt"/>
              </a:endParaRPr>
            </a:p>
          </p:txBody>
        </p:sp>
        <p:sp>
          <p:nvSpPr>
            <p:cNvPr id="29" name="Rounded Rectangle 28"/>
            <p:cNvSpPr/>
            <p:nvPr/>
          </p:nvSpPr>
          <p:spPr>
            <a:xfrm>
              <a:off x="5816009" y="3048000"/>
              <a:ext cx="152400" cy="304800"/>
            </a:xfrm>
            <a:prstGeom prst="roundRect">
              <a:avLst/>
            </a:prstGeom>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sz="1800" dirty="0"/>
            </a:p>
          </p:txBody>
        </p:sp>
        <p:sp>
          <p:nvSpPr>
            <p:cNvPr id="30" name="TextBox 79"/>
            <p:cNvSpPr txBox="1">
              <a:spLocks noChangeArrowheads="1"/>
            </p:cNvSpPr>
            <p:nvPr/>
          </p:nvSpPr>
          <p:spPr bwMode="auto">
            <a:xfrm>
              <a:off x="6197009" y="4495800"/>
              <a:ext cx="1066800" cy="517525"/>
            </a:xfrm>
            <a:prstGeom prst="rect">
              <a:avLst/>
            </a:prstGeom>
            <a:noFill/>
            <a:ln w="9525">
              <a:noFill/>
              <a:miter lim="800000"/>
              <a:headEnd/>
              <a:tailEnd/>
            </a:ln>
          </p:spPr>
          <p:txBody>
            <a:bodyPr>
              <a:spAutoFit/>
            </a:bodyPr>
            <a:lstStyle/>
            <a:p>
              <a:pPr algn="r"/>
              <a:r>
                <a:rPr lang="en-US" sz="1400" dirty="0"/>
                <a:t>roller pump</a:t>
              </a:r>
            </a:p>
          </p:txBody>
        </p:sp>
        <p:sp>
          <p:nvSpPr>
            <p:cNvPr id="31" name="TextBox 80"/>
            <p:cNvSpPr txBox="1">
              <a:spLocks noChangeArrowheads="1"/>
            </p:cNvSpPr>
            <p:nvPr/>
          </p:nvSpPr>
          <p:spPr bwMode="auto">
            <a:xfrm>
              <a:off x="7949609" y="2209800"/>
              <a:ext cx="995917" cy="840659"/>
            </a:xfrm>
            <a:prstGeom prst="rect">
              <a:avLst/>
            </a:prstGeom>
            <a:noFill/>
            <a:ln w="9525">
              <a:noFill/>
              <a:miter lim="800000"/>
              <a:headEnd/>
              <a:tailEnd/>
            </a:ln>
          </p:spPr>
          <p:txBody>
            <a:bodyPr wrap="square" lIns="45720" rIns="45720">
              <a:spAutoFit/>
            </a:bodyPr>
            <a:lstStyle/>
            <a:p>
              <a:pPr algn="ctr"/>
              <a:r>
                <a:rPr lang="en-US" sz="1400" dirty="0"/>
                <a:t>venous drain cannula</a:t>
              </a:r>
            </a:p>
          </p:txBody>
        </p:sp>
        <p:sp>
          <p:nvSpPr>
            <p:cNvPr id="32" name="Oval 31"/>
            <p:cNvSpPr/>
            <p:nvPr/>
          </p:nvSpPr>
          <p:spPr>
            <a:xfrm>
              <a:off x="6806609" y="3124200"/>
              <a:ext cx="152400" cy="1524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33" name="Oval 32"/>
            <p:cNvSpPr/>
            <p:nvPr/>
          </p:nvSpPr>
          <p:spPr>
            <a:xfrm>
              <a:off x="7797209" y="3124200"/>
              <a:ext cx="152400" cy="152400"/>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800" dirty="0"/>
            </a:p>
          </p:txBody>
        </p:sp>
        <p:sp>
          <p:nvSpPr>
            <p:cNvPr id="34" name="TextBox 83"/>
            <p:cNvSpPr txBox="1">
              <a:spLocks noChangeArrowheads="1"/>
            </p:cNvSpPr>
            <p:nvPr/>
          </p:nvSpPr>
          <p:spPr bwMode="auto">
            <a:xfrm>
              <a:off x="5968409" y="2209800"/>
              <a:ext cx="914401" cy="840659"/>
            </a:xfrm>
            <a:prstGeom prst="rect">
              <a:avLst/>
            </a:prstGeom>
            <a:noFill/>
            <a:ln w="9525">
              <a:noFill/>
              <a:miter lim="800000"/>
              <a:headEnd/>
              <a:tailEnd/>
            </a:ln>
          </p:spPr>
          <p:txBody>
            <a:bodyPr wrap="square" lIns="45720" rIns="45720">
              <a:spAutoFit/>
            </a:bodyPr>
            <a:lstStyle/>
            <a:p>
              <a:pPr algn="ctr"/>
              <a:r>
                <a:rPr lang="en-US" sz="1400" dirty="0"/>
                <a:t>arterial return cannula</a:t>
              </a:r>
            </a:p>
          </p:txBody>
        </p:sp>
        <p:cxnSp>
          <p:nvCxnSpPr>
            <p:cNvPr id="35" name="Straight Arrow Connector 34"/>
            <p:cNvCxnSpPr>
              <a:cxnSpLocks noChangeShapeType="1"/>
              <a:stCxn id="34" idx="2"/>
              <a:endCxn id="32" idx="1"/>
            </p:cNvCxnSpPr>
            <p:nvPr/>
          </p:nvCxnSpPr>
          <p:spPr bwMode="auto">
            <a:xfrm>
              <a:off x="6425610" y="3050459"/>
              <a:ext cx="403318" cy="96060"/>
            </a:xfrm>
            <a:prstGeom prst="straightConnector1">
              <a:avLst/>
            </a:prstGeom>
            <a:noFill/>
            <a:ln w="9525" algn="ctr">
              <a:solidFill>
                <a:schemeClr val="bg1"/>
              </a:solidFill>
              <a:round/>
              <a:headEnd/>
              <a:tailEnd type="arrow" w="med" len="med"/>
            </a:ln>
          </p:spPr>
        </p:cxnSp>
        <p:cxnSp>
          <p:nvCxnSpPr>
            <p:cNvPr id="36" name="Straight Arrow Connector 35"/>
            <p:cNvCxnSpPr>
              <a:cxnSpLocks noChangeShapeType="1"/>
              <a:stCxn id="31" idx="2"/>
              <a:endCxn id="33" idx="7"/>
            </p:cNvCxnSpPr>
            <p:nvPr/>
          </p:nvCxnSpPr>
          <p:spPr bwMode="auto">
            <a:xfrm flipH="1">
              <a:off x="7927291" y="3050459"/>
              <a:ext cx="520277" cy="96060"/>
            </a:xfrm>
            <a:prstGeom prst="straightConnector1">
              <a:avLst/>
            </a:prstGeom>
            <a:noFill/>
            <a:ln w="9525" algn="ctr">
              <a:solidFill>
                <a:schemeClr val="bg1"/>
              </a:solidFill>
              <a:round/>
              <a:headEnd/>
              <a:tailEnd type="arrow" w="med" len="med"/>
            </a:ln>
          </p:spPr>
        </p:cxnSp>
      </p:grpSp>
      <p:sp>
        <p:nvSpPr>
          <p:cNvPr id="47" name="TextBox 46"/>
          <p:cNvSpPr txBox="1"/>
          <p:nvPr/>
        </p:nvSpPr>
        <p:spPr>
          <a:xfrm>
            <a:off x="4267200" y="5715000"/>
            <a:ext cx="4513335" cy="261610"/>
          </a:xfrm>
          <a:prstGeom prst="rect">
            <a:avLst/>
          </a:prstGeom>
          <a:noFill/>
        </p:spPr>
        <p:txBody>
          <a:bodyPr wrap="square" rtlCol="0">
            <a:spAutoFit/>
          </a:bodyPr>
          <a:lstStyle/>
          <a:p>
            <a:r>
              <a:rPr lang="en-US" sz="1100" dirty="0" smtClean="0"/>
              <a:t>Source: “Extracorporeal </a:t>
            </a:r>
            <a:r>
              <a:rPr lang="en-US" sz="1100" dirty="0"/>
              <a:t>Membrane </a:t>
            </a:r>
            <a:r>
              <a:rPr lang="en-US" sz="1100" dirty="0" smtClean="0"/>
              <a:t>Oxygenation: a broken system”</a:t>
            </a:r>
            <a:endParaRPr lang="en-US" sz="11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320805"/>
            <a:ext cx="3429000" cy="4324350"/>
          </a:xfrm>
        </p:spPr>
      </p:pic>
      <p:sp>
        <p:nvSpPr>
          <p:cNvPr id="16386" name="Title 9"/>
          <p:cNvSpPr>
            <a:spLocks noGrp="1"/>
          </p:cNvSpPr>
          <p:nvPr>
            <p:ph type="title"/>
          </p:nvPr>
        </p:nvSpPr>
        <p:spPr/>
        <p:txBody>
          <a:bodyPr>
            <a:normAutofit fontScale="90000"/>
          </a:bodyPr>
          <a:lstStyle/>
          <a:p>
            <a:r>
              <a:rPr lang="en-US" dirty="0" smtClean="0">
                <a:latin typeface="Arial" charset="0"/>
              </a:rPr>
              <a:t>Two types of ECMO</a:t>
            </a:r>
            <a:endParaRPr lang="en-US" dirty="0" smtClean="0">
              <a:latin typeface="Arial" charset="0"/>
            </a:endParaRPr>
          </a:p>
        </p:txBody>
      </p:sp>
      <p:sp>
        <p:nvSpPr>
          <p:cNvPr id="16389" name="Slide Number Placeholder 4"/>
          <p:cNvSpPr>
            <a:spLocks noGrp="1"/>
          </p:cNvSpPr>
          <p:nvPr>
            <p:ph type="sldNum" sz="quarter" idx="10"/>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91A0613-5777-4424-85BE-8EFA6B82FEF6}" type="slidenum">
              <a:rPr lang="fr-FR" sz="1000">
                <a:solidFill>
                  <a:srgbClr val="000000"/>
                </a:solidFill>
              </a:rPr>
              <a:pPr eaLnBrk="1" hangingPunct="1"/>
              <a:t>5</a:t>
            </a:fld>
            <a:endParaRPr lang="fr-FR" sz="1000">
              <a:solidFill>
                <a:srgbClr val="000000"/>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1334542"/>
            <a:ext cx="3171825" cy="4329663"/>
          </a:xfrm>
          <a:prstGeom prst="rect">
            <a:avLst/>
          </a:prstGeom>
        </p:spPr>
      </p:pic>
      <p:sp>
        <p:nvSpPr>
          <p:cNvPr id="4" name="TextBox 3"/>
          <p:cNvSpPr txBox="1"/>
          <p:nvPr/>
        </p:nvSpPr>
        <p:spPr>
          <a:xfrm>
            <a:off x="457200" y="6153090"/>
            <a:ext cx="8458200" cy="400110"/>
          </a:xfrm>
          <a:prstGeom prst="rect">
            <a:avLst/>
          </a:prstGeom>
          <a:noFill/>
        </p:spPr>
        <p:txBody>
          <a:bodyPr wrap="square" rtlCol="0">
            <a:spAutoFit/>
          </a:bodyPr>
          <a:lstStyle/>
          <a:p>
            <a:r>
              <a:rPr lang="en-US" sz="1000" dirty="0" smtClean="0"/>
              <a:t>http://en.wikipedia.org/wiki/File:Veno-arterial_%28VA%29_ECMO_for_cardiac_or_respiratory_failure.jpg</a:t>
            </a:r>
          </a:p>
          <a:p>
            <a:r>
              <a:rPr lang="en-US" sz="1000" dirty="0" smtClean="0"/>
              <a:t>http://en.wikipedia.org/wiki/File:Veno-venous_%28VV%29_ECMO_for_isolated_respiratory_failure.jpg</a:t>
            </a:r>
            <a:endParaRPr lang="en-US" sz="1000" dirty="0"/>
          </a:p>
        </p:txBody>
      </p:sp>
      <p:sp>
        <p:nvSpPr>
          <p:cNvPr id="5" name="TextBox 4"/>
          <p:cNvSpPr txBox="1"/>
          <p:nvPr/>
        </p:nvSpPr>
        <p:spPr>
          <a:xfrm>
            <a:off x="1540131" y="5650468"/>
            <a:ext cx="2313518" cy="369332"/>
          </a:xfrm>
          <a:prstGeom prst="rect">
            <a:avLst/>
          </a:prstGeom>
          <a:noFill/>
        </p:spPr>
        <p:txBody>
          <a:bodyPr wrap="none" rtlCol="0">
            <a:spAutoFit/>
          </a:bodyPr>
          <a:lstStyle/>
          <a:p>
            <a:r>
              <a:rPr lang="en-US" dirty="0" err="1" smtClean="0"/>
              <a:t>Veno</a:t>
            </a:r>
            <a:r>
              <a:rPr lang="en-US" dirty="0" smtClean="0"/>
              <a:t>-arterial ECMO</a:t>
            </a:r>
            <a:endParaRPr lang="en-US" dirty="0"/>
          </a:p>
        </p:txBody>
      </p:sp>
      <p:sp>
        <p:nvSpPr>
          <p:cNvPr id="10" name="TextBox 9"/>
          <p:cNvSpPr txBox="1"/>
          <p:nvPr/>
        </p:nvSpPr>
        <p:spPr>
          <a:xfrm>
            <a:off x="5105928" y="5650468"/>
            <a:ext cx="2287870" cy="369332"/>
          </a:xfrm>
          <a:prstGeom prst="rect">
            <a:avLst/>
          </a:prstGeom>
          <a:noFill/>
        </p:spPr>
        <p:txBody>
          <a:bodyPr wrap="none" rtlCol="0">
            <a:spAutoFit/>
          </a:bodyPr>
          <a:lstStyle/>
          <a:p>
            <a:r>
              <a:rPr lang="en-US" dirty="0" err="1" smtClean="0"/>
              <a:t>Veno</a:t>
            </a:r>
            <a:r>
              <a:rPr lang="en-US" dirty="0" smtClean="0"/>
              <a:t>-venous ECMO</a:t>
            </a:r>
            <a:endParaRPr lang="en-US" dirty="0"/>
          </a:p>
        </p:txBody>
      </p:sp>
    </p:spTree>
    <p:extLst>
      <p:ext uri="{BB962C8B-B14F-4D97-AF65-F5344CB8AC3E}">
        <p14:creationId xmlns:p14="http://schemas.microsoft.com/office/powerpoint/2010/main" val="52526429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10"/>
          <p:cNvSpPr>
            <a:spLocks noGrp="1"/>
          </p:cNvSpPr>
          <p:nvPr>
            <p:ph idx="1"/>
          </p:nvPr>
        </p:nvSpPr>
        <p:spPr/>
        <p:txBody>
          <a:bodyPr>
            <a:normAutofit fontScale="85000" lnSpcReduction="10000"/>
          </a:bodyPr>
          <a:lstStyle/>
          <a:p>
            <a:r>
              <a:rPr lang="en-US" dirty="0">
                <a:latin typeface="Arial" charset="0"/>
              </a:rPr>
              <a:t>Developed by Dr. Robert Bartlett, first used on an infant in 1975.</a:t>
            </a:r>
          </a:p>
          <a:p>
            <a:r>
              <a:rPr lang="en-US" dirty="0" smtClean="0">
                <a:latin typeface="Arial" charset="0"/>
              </a:rPr>
              <a:t>Remove </a:t>
            </a:r>
            <a:r>
              <a:rPr lang="en-US" dirty="0" smtClean="0">
                <a:latin typeface="Arial" charset="0"/>
              </a:rPr>
              <a:t>blood from the body, oxygenate, and return (similar in function to a heart-lung bypass machine).</a:t>
            </a:r>
          </a:p>
          <a:p>
            <a:r>
              <a:rPr lang="en-US" dirty="0" smtClean="0">
                <a:latin typeface="Arial" charset="0"/>
              </a:rPr>
              <a:t>Used in cases where traditional means fail, and survival expectancy is less than 20-25%.</a:t>
            </a:r>
          </a:p>
          <a:p>
            <a:r>
              <a:rPr lang="en-US" dirty="0" smtClean="0">
                <a:latin typeface="Arial" charset="0"/>
              </a:rPr>
              <a:t>Can improve survival to nearly 75</a:t>
            </a:r>
            <a:r>
              <a:rPr lang="en-US" dirty="0" smtClean="0">
                <a:latin typeface="Arial" charset="0"/>
              </a:rPr>
              <a:t>%.</a:t>
            </a:r>
          </a:p>
          <a:p>
            <a:r>
              <a:rPr lang="en-US" dirty="0" smtClean="0">
                <a:latin typeface="Arial" charset="0"/>
              </a:rPr>
              <a:t>Used </a:t>
            </a:r>
            <a:r>
              <a:rPr lang="en-US" dirty="0" smtClean="0">
                <a:latin typeface="Arial" charset="0"/>
              </a:rPr>
              <a:t>on infants, children and adults.</a:t>
            </a:r>
          </a:p>
          <a:p>
            <a:r>
              <a:rPr lang="en-US" dirty="0" smtClean="0">
                <a:latin typeface="Arial" charset="0"/>
              </a:rPr>
              <a:t>Sounds simple enough, right?</a:t>
            </a:r>
          </a:p>
          <a:p>
            <a:endParaRPr lang="en-US" dirty="0" smtClean="0">
              <a:latin typeface="Arial" charset="0"/>
            </a:endParaRPr>
          </a:p>
        </p:txBody>
      </p:sp>
      <p:sp>
        <p:nvSpPr>
          <p:cNvPr id="16386" name="Title 9"/>
          <p:cNvSpPr>
            <a:spLocks noGrp="1"/>
          </p:cNvSpPr>
          <p:nvPr>
            <p:ph type="title"/>
          </p:nvPr>
        </p:nvSpPr>
        <p:spPr/>
        <p:txBody>
          <a:bodyPr>
            <a:normAutofit fontScale="90000"/>
          </a:bodyPr>
          <a:lstStyle/>
          <a:p>
            <a:r>
              <a:rPr lang="en-US" dirty="0" smtClean="0">
                <a:latin typeface="Arial" charset="0"/>
              </a:rPr>
              <a:t>Further ECMO Info</a:t>
            </a:r>
            <a:endParaRPr lang="en-US" dirty="0" smtClean="0">
              <a:latin typeface="Arial" charset="0"/>
            </a:endParaRPr>
          </a:p>
        </p:txBody>
      </p:sp>
      <p:sp>
        <p:nvSpPr>
          <p:cNvPr id="16389" name="Slide Number Placeholder 4"/>
          <p:cNvSpPr>
            <a:spLocks noGrp="1"/>
          </p:cNvSpPr>
          <p:nvPr>
            <p:ph type="sldNum" sz="quarter" idx="10"/>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91A0613-5777-4424-85BE-8EFA6B82FEF6}" type="slidenum">
              <a:rPr lang="fr-FR" sz="1000">
                <a:solidFill>
                  <a:srgbClr val="000000"/>
                </a:solidFill>
              </a:rPr>
              <a:pPr eaLnBrk="1" hangingPunct="1"/>
              <a:t>6</a:t>
            </a:fld>
            <a:endParaRPr lang="fr-FR" sz="1000">
              <a:solidFill>
                <a:srgbClr val="000000"/>
              </a:solidFill>
            </a:endParaRPr>
          </a:p>
        </p:txBody>
      </p:sp>
    </p:spTree>
    <p:extLst>
      <p:ext uri="{BB962C8B-B14F-4D97-AF65-F5344CB8AC3E}">
        <p14:creationId xmlns:p14="http://schemas.microsoft.com/office/powerpoint/2010/main" val="1041135994"/>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95976" y="1600200"/>
            <a:ext cx="6752048" cy="4525963"/>
          </a:xfrm>
        </p:spPr>
      </p:pic>
      <p:sp>
        <p:nvSpPr>
          <p:cNvPr id="16386" name="Title 9"/>
          <p:cNvSpPr>
            <a:spLocks noGrp="1"/>
          </p:cNvSpPr>
          <p:nvPr>
            <p:ph type="title"/>
          </p:nvPr>
        </p:nvSpPr>
        <p:spPr/>
        <p:txBody>
          <a:bodyPr>
            <a:normAutofit fontScale="90000"/>
          </a:bodyPr>
          <a:lstStyle/>
          <a:p>
            <a:r>
              <a:rPr lang="en-US" dirty="0" smtClean="0">
                <a:latin typeface="Arial" charset="0"/>
              </a:rPr>
              <a:t>ECMO is not so simple</a:t>
            </a:r>
          </a:p>
        </p:txBody>
      </p:sp>
      <p:sp>
        <p:nvSpPr>
          <p:cNvPr id="16389" name="Slide Number Placeholder 4"/>
          <p:cNvSpPr>
            <a:spLocks noGrp="1"/>
          </p:cNvSpPr>
          <p:nvPr>
            <p:ph type="sldNum" sz="quarter" idx="10"/>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91A0613-5777-4424-85BE-8EFA6B82FEF6}" type="slidenum">
              <a:rPr lang="fr-FR" sz="1000">
                <a:solidFill>
                  <a:srgbClr val="000000"/>
                </a:solidFill>
              </a:rPr>
              <a:pPr eaLnBrk="1" hangingPunct="1"/>
              <a:t>7</a:t>
            </a:fld>
            <a:endParaRPr lang="fr-FR" sz="1000">
              <a:solidFill>
                <a:srgbClr val="000000"/>
              </a:solidFill>
            </a:endParaRPr>
          </a:p>
        </p:txBody>
      </p:sp>
      <p:sp>
        <p:nvSpPr>
          <p:cNvPr id="3" name="TextBox 2"/>
          <p:cNvSpPr txBox="1"/>
          <p:nvPr/>
        </p:nvSpPr>
        <p:spPr>
          <a:xfrm>
            <a:off x="609600" y="6459379"/>
            <a:ext cx="1603324" cy="246221"/>
          </a:xfrm>
          <a:prstGeom prst="rect">
            <a:avLst/>
          </a:prstGeom>
          <a:noFill/>
        </p:spPr>
        <p:txBody>
          <a:bodyPr wrap="none" rtlCol="0">
            <a:spAutoFit/>
          </a:bodyPr>
          <a:lstStyle/>
          <a:p>
            <a:r>
              <a:rPr lang="en-US" sz="1000" dirty="0" smtClean="0"/>
              <a:t>Image courtesy of CHOA</a:t>
            </a:r>
            <a:endParaRPr lang="en-US" sz="1000" dirty="0"/>
          </a:p>
        </p:txBody>
      </p:sp>
      <p:sp>
        <p:nvSpPr>
          <p:cNvPr id="18" name="Down Arrow 17"/>
          <p:cNvSpPr/>
          <p:nvPr/>
        </p:nvSpPr>
        <p:spPr>
          <a:xfrm>
            <a:off x="4495800" y="2362200"/>
            <a:ext cx="533400" cy="990600"/>
          </a:xfrm>
          <a:prstGeom prst="down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Patient</a:t>
            </a:r>
            <a:endParaRPr lang="en-US" dirty="0"/>
          </a:p>
        </p:txBody>
      </p:sp>
      <p:sp>
        <p:nvSpPr>
          <p:cNvPr id="19" name="Down Arrow 18"/>
          <p:cNvSpPr/>
          <p:nvPr/>
        </p:nvSpPr>
        <p:spPr>
          <a:xfrm>
            <a:off x="5181600" y="2832100"/>
            <a:ext cx="533400" cy="990600"/>
          </a:xfrm>
          <a:prstGeom prst="down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Cannula</a:t>
            </a:r>
            <a:endParaRPr lang="en-US" dirty="0"/>
          </a:p>
        </p:txBody>
      </p:sp>
      <p:sp>
        <p:nvSpPr>
          <p:cNvPr id="20" name="Down Arrow 19"/>
          <p:cNvSpPr/>
          <p:nvPr/>
        </p:nvSpPr>
        <p:spPr>
          <a:xfrm>
            <a:off x="6400800" y="4343400"/>
            <a:ext cx="533400" cy="990600"/>
          </a:xfrm>
          <a:prstGeom prst="down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Pump</a:t>
            </a:r>
            <a:endParaRPr lang="en-US" dirty="0"/>
          </a:p>
        </p:txBody>
      </p:sp>
      <p:sp>
        <p:nvSpPr>
          <p:cNvPr id="21" name="Down Arrow 20"/>
          <p:cNvSpPr/>
          <p:nvPr/>
        </p:nvSpPr>
        <p:spPr>
          <a:xfrm>
            <a:off x="2133600" y="2057400"/>
            <a:ext cx="533400" cy="990600"/>
          </a:xfrm>
          <a:prstGeom prst="down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Dialysis</a:t>
            </a:r>
            <a:endParaRPr lang="en-US" dirty="0"/>
          </a:p>
        </p:txBody>
      </p:sp>
      <p:sp>
        <p:nvSpPr>
          <p:cNvPr id="22" name="Down Arrow 21"/>
          <p:cNvSpPr/>
          <p:nvPr/>
        </p:nvSpPr>
        <p:spPr>
          <a:xfrm>
            <a:off x="6966284" y="2133600"/>
            <a:ext cx="533400" cy="1393658"/>
          </a:xfrm>
          <a:prstGeom prst="down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smtClean="0"/>
              <a:t>Specialist</a:t>
            </a:r>
            <a:endParaRPr lang="en-US" dirty="0"/>
          </a:p>
        </p:txBody>
      </p:sp>
      <p:sp>
        <p:nvSpPr>
          <p:cNvPr id="23" name="Left Arrow 22"/>
          <p:cNvSpPr/>
          <p:nvPr/>
        </p:nvSpPr>
        <p:spPr>
          <a:xfrm>
            <a:off x="2735179" y="3200400"/>
            <a:ext cx="15240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Monitor&amp; Control</a:t>
            </a:r>
            <a:endParaRPr lang="en-US" sz="1400" dirty="0"/>
          </a:p>
        </p:txBody>
      </p:sp>
      <p:sp>
        <p:nvSpPr>
          <p:cNvPr id="24" name="Left Arrow 23"/>
          <p:cNvSpPr/>
          <p:nvPr/>
        </p:nvSpPr>
        <p:spPr>
          <a:xfrm>
            <a:off x="1638300" y="3943833"/>
            <a:ext cx="1524000" cy="838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Monitor&amp; Control</a:t>
            </a:r>
            <a:endParaRPr lang="en-US" sz="1400" dirty="0"/>
          </a:p>
        </p:txBody>
      </p:sp>
      <p:sp>
        <p:nvSpPr>
          <p:cNvPr id="25" name="Right Arrow 24"/>
          <p:cNvSpPr/>
          <p:nvPr/>
        </p:nvSpPr>
        <p:spPr>
          <a:xfrm>
            <a:off x="2514600" y="5334000"/>
            <a:ext cx="15240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Monitor &amp; Control</a:t>
            </a:r>
            <a:endParaRPr lang="en-US" sz="1400" dirty="0"/>
          </a:p>
        </p:txBody>
      </p:sp>
      <p:sp>
        <p:nvSpPr>
          <p:cNvPr id="26" name="Right Arrow 25"/>
          <p:cNvSpPr/>
          <p:nvPr/>
        </p:nvSpPr>
        <p:spPr>
          <a:xfrm>
            <a:off x="4539916" y="5486400"/>
            <a:ext cx="15240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Monitor &amp; Control</a:t>
            </a:r>
            <a:endParaRPr lang="en-US" sz="1400" dirty="0"/>
          </a:p>
        </p:txBody>
      </p:sp>
      <p:sp>
        <p:nvSpPr>
          <p:cNvPr id="27" name="Right Arrow 26"/>
          <p:cNvSpPr/>
          <p:nvPr/>
        </p:nvSpPr>
        <p:spPr>
          <a:xfrm>
            <a:off x="6043863" y="2489200"/>
            <a:ext cx="15240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Monitor &amp; Control</a:t>
            </a:r>
            <a:endParaRPr lang="en-US" sz="1400" dirty="0"/>
          </a:p>
        </p:txBody>
      </p:sp>
      <p:sp>
        <p:nvSpPr>
          <p:cNvPr id="28" name="Right Arrow 27"/>
          <p:cNvSpPr/>
          <p:nvPr/>
        </p:nvSpPr>
        <p:spPr>
          <a:xfrm>
            <a:off x="5708984" y="4776686"/>
            <a:ext cx="15240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Monitor &amp; Control</a:t>
            </a:r>
            <a:endParaRPr lang="en-US" sz="1400" dirty="0"/>
          </a:p>
        </p:txBody>
      </p:sp>
    </p:spTree>
    <p:extLst>
      <p:ext uri="{BB962C8B-B14F-4D97-AF65-F5344CB8AC3E}">
        <p14:creationId xmlns:p14="http://schemas.microsoft.com/office/powerpoint/2010/main" val="15676612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21"/>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22"/>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23"/>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24"/>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25"/>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6"/>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27"/>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10"/>
          <p:cNvSpPr>
            <a:spLocks noGrp="1"/>
          </p:cNvSpPr>
          <p:nvPr>
            <p:ph idx="1"/>
          </p:nvPr>
        </p:nvSpPr>
        <p:spPr/>
        <p:txBody>
          <a:bodyPr>
            <a:normAutofit/>
          </a:bodyPr>
          <a:lstStyle/>
          <a:p>
            <a:r>
              <a:rPr lang="en-US" dirty="0" smtClean="0">
                <a:latin typeface="Arial" charset="0"/>
              </a:rPr>
              <a:t>Teamed to look at ECMO </a:t>
            </a:r>
          </a:p>
          <a:p>
            <a:pPr lvl="1"/>
            <a:r>
              <a:rPr lang="en-US" dirty="0" smtClean="0">
                <a:latin typeface="Arial" charset="0"/>
              </a:rPr>
              <a:t>Current state of ECMO at CHOA.</a:t>
            </a:r>
          </a:p>
          <a:p>
            <a:pPr lvl="1"/>
            <a:r>
              <a:rPr lang="en-US" dirty="0" smtClean="0">
                <a:latin typeface="Arial" charset="0"/>
              </a:rPr>
              <a:t>Reduce complexity?</a:t>
            </a:r>
          </a:p>
          <a:p>
            <a:pPr lvl="1"/>
            <a:r>
              <a:rPr lang="en-US" dirty="0" smtClean="0">
                <a:latin typeface="Arial" charset="0"/>
              </a:rPr>
              <a:t>Work toward a portable ECMO circuit?</a:t>
            </a:r>
          </a:p>
          <a:p>
            <a:pPr lvl="1"/>
            <a:r>
              <a:rPr lang="en-US" dirty="0" smtClean="0">
                <a:latin typeface="Arial" charset="0"/>
              </a:rPr>
              <a:t>Other improvements?</a:t>
            </a:r>
          </a:p>
          <a:p>
            <a:r>
              <a:rPr lang="en-US" dirty="0" smtClean="0">
                <a:latin typeface="Arial" charset="0"/>
              </a:rPr>
              <a:t>Long term partnership with many PMASE capstone teams (12 week projects).</a:t>
            </a:r>
          </a:p>
          <a:p>
            <a:endParaRPr lang="en-US" dirty="0" smtClean="0">
              <a:latin typeface="Arial" charset="0"/>
            </a:endParaRPr>
          </a:p>
        </p:txBody>
      </p:sp>
      <p:sp>
        <p:nvSpPr>
          <p:cNvPr id="16386" name="Title 9"/>
          <p:cNvSpPr>
            <a:spLocks noGrp="1"/>
          </p:cNvSpPr>
          <p:nvPr>
            <p:ph type="title"/>
          </p:nvPr>
        </p:nvSpPr>
        <p:spPr/>
        <p:txBody>
          <a:bodyPr>
            <a:normAutofit fontScale="90000"/>
          </a:bodyPr>
          <a:lstStyle/>
          <a:p>
            <a:r>
              <a:rPr lang="en-US" dirty="0" smtClean="0">
                <a:latin typeface="Arial" charset="0"/>
              </a:rPr>
              <a:t>GT PMASE and CHOA</a:t>
            </a:r>
          </a:p>
        </p:txBody>
      </p:sp>
      <p:sp>
        <p:nvSpPr>
          <p:cNvPr id="16389" name="Slide Number Placeholder 4"/>
          <p:cNvSpPr>
            <a:spLocks noGrp="1"/>
          </p:cNvSpPr>
          <p:nvPr>
            <p:ph type="sldNum" sz="quarter" idx="10"/>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91A0613-5777-4424-85BE-8EFA6B82FEF6}" type="slidenum">
              <a:rPr lang="fr-FR" sz="1000">
                <a:solidFill>
                  <a:srgbClr val="000000"/>
                </a:solidFill>
              </a:rPr>
              <a:pPr eaLnBrk="1" hangingPunct="1"/>
              <a:t>8</a:t>
            </a:fld>
            <a:endParaRPr lang="fr-FR" sz="1000">
              <a:solidFill>
                <a:srgbClr val="000000"/>
              </a:solidFill>
            </a:endParaRPr>
          </a:p>
        </p:txBody>
      </p:sp>
    </p:spTree>
    <p:extLst>
      <p:ext uri="{BB962C8B-B14F-4D97-AF65-F5344CB8AC3E}">
        <p14:creationId xmlns:p14="http://schemas.microsoft.com/office/powerpoint/2010/main" val="35896455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10"/>
          <p:cNvSpPr>
            <a:spLocks noGrp="1"/>
          </p:cNvSpPr>
          <p:nvPr>
            <p:ph idx="1"/>
          </p:nvPr>
        </p:nvSpPr>
        <p:spPr/>
        <p:txBody>
          <a:bodyPr>
            <a:normAutofit fontScale="70000" lnSpcReduction="20000"/>
          </a:bodyPr>
          <a:lstStyle/>
          <a:p>
            <a:r>
              <a:rPr lang="en-US" dirty="0" smtClean="0">
                <a:latin typeface="Arial" charset="0"/>
              </a:rPr>
              <a:t>First cohort: </a:t>
            </a:r>
          </a:p>
          <a:p>
            <a:pPr lvl="1"/>
            <a:r>
              <a:rPr lang="en-US" dirty="0" smtClean="0">
                <a:latin typeface="Arial" charset="0"/>
              </a:rPr>
              <a:t>Characterize </a:t>
            </a:r>
            <a:r>
              <a:rPr lang="en-US" dirty="0" smtClean="0">
                <a:latin typeface="Arial" charset="0"/>
              </a:rPr>
              <a:t>the system and propose future work and </a:t>
            </a:r>
            <a:r>
              <a:rPr lang="en-US" dirty="0" smtClean="0">
                <a:latin typeface="Arial" charset="0"/>
              </a:rPr>
              <a:t>direction</a:t>
            </a:r>
            <a:r>
              <a:rPr lang="en-US" dirty="0">
                <a:latin typeface="Arial" charset="0"/>
              </a:rPr>
              <a:t> </a:t>
            </a:r>
            <a:r>
              <a:rPr lang="en-US" dirty="0" smtClean="0">
                <a:latin typeface="Arial" charset="0"/>
              </a:rPr>
              <a:t>(stated requirement)</a:t>
            </a:r>
            <a:endParaRPr lang="en-US" dirty="0" smtClean="0">
              <a:latin typeface="Arial" charset="0"/>
            </a:endParaRPr>
          </a:p>
          <a:p>
            <a:pPr lvl="1"/>
            <a:r>
              <a:rPr lang="en-US" dirty="0" smtClean="0">
                <a:latin typeface="Arial" charset="0"/>
              </a:rPr>
              <a:t>Figure out how to foster communication (derived requirement)</a:t>
            </a:r>
            <a:endParaRPr lang="en-US" dirty="0" smtClean="0">
              <a:latin typeface="Arial" charset="0"/>
            </a:endParaRPr>
          </a:p>
          <a:p>
            <a:r>
              <a:rPr lang="en-US" dirty="0" smtClean="0">
                <a:latin typeface="Arial" charset="0"/>
              </a:rPr>
              <a:t>Second cohort</a:t>
            </a:r>
          </a:p>
          <a:p>
            <a:pPr lvl="1"/>
            <a:r>
              <a:rPr lang="en-US" dirty="0" smtClean="0">
                <a:latin typeface="Arial" charset="0"/>
              </a:rPr>
              <a:t>Refine the models of the first cohort</a:t>
            </a:r>
          </a:p>
          <a:p>
            <a:pPr lvl="1"/>
            <a:r>
              <a:rPr lang="en-US" dirty="0" smtClean="0">
                <a:latin typeface="Arial" charset="0"/>
              </a:rPr>
              <a:t>Expand to begin requirements elicitation</a:t>
            </a:r>
          </a:p>
          <a:p>
            <a:pPr lvl="1"/>
            <a:r>
              <a:rPr lang="en-US" dirty="0" smtClean="0">
                <a:latin typeface="Arial" charset="0"/>
              </a:rPr>
              <a:t>Develop a framework for starting activities like trade space analyses</a:t>
            </a:r>
          </a:p>
          <a:p>
            <a:r>
              <a:rPr lang="en-US" dirty="0" smtClean="0">
                <a:latin typeface="Arial" charset="0"/>
              </a:rPr>
              <a:t>Third cohort</a:t>
            </a:r>
          </a:p>
          <a:p>
            <a:pPr lvl="1"/>
            <a:r>
              <a:rPr lang="en-US" dirty="0" smtClean="0">
                <a:latin typeface="Arial" charset="0"/>
              </a:rPr>
              <a:t>Requirements/prototype for a web application for characterizing circuits across the US (to be detailed in a paper/presentation at CSER 2014)</a:t>
            </a:r>
            <a:endParaRPr lang="en-US" dirty="0" smtClean="0">
              <a:latin typeface="Arial" charset="0"/>
            </a:endParaRPr>
          </a:p>
        </p:txBody>
      </p:sp>
      <p:sp>
        <p:nvSpPr>
          <p:cNvPr id="16386" name="Title 9"/>
          <p:cNvSpPr>
            <a:spLocks noGrp="1"/>
          </p:cNvSpPr>
          <p:nvPr>
            <p:ph type="title"/>
          </p:nvPr>
        </p:nvSpPr>
        <p:spPr/>
        <p:txBody>
          <a:bodyPr>
            <a:normAutofit fontScale="90000"/>
          </a:bodyPr>
          <a:lstStyle/>
          <a:p>
            <a:r>
              <a:rPr lang="en-US" dirty="0" smtClean="0">
                <a:latin typeface="Arial" charset="0"/>
              </a:rPr>
              <a:t>GT PMASE and CHOA</a:t>
            </a:r>
          </a:p>
        </p:txBody>
      </p:sp>
      <p:sp>
        <p:nvSpPr>
          <p:cNvPr id="16389" name="Slide Number Placeholder 4"/>
          <p:cNvSpPr>
            <a:spLocks noGrp="1"/>
          </p:cNvSpPr>
          <p:nvPr>
            <p:ph type="sldNum" sz="quarter" idx="10"/>
          </p:nvPr>
        </p:nvSpPr>
        <p:spPr bwMode="auto">
          <a:ln>
            <a:miter lim="800000"/>
            <a:headEnd/>
            <a:tailEnd/>
          </a:ln>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91A0613-5777-4424-85BE-8EFA6B82FEF6}" type="slidenum">
              <a:rPr lang="fr-FR" sz="1000">
                <a:solidFill>
                  <a:srgbClr val="000000"/>
                </a:solidFill>
              </a:rPr>
              <a:pPr eaLnBrk="1" hangingPunct="1"/>
              <a:t>9</a:t>
            </a:fld>
            <a:endParaRPr lang="fr-FR" sz="1000">
              <a:solidFill>
                <a:srgbClr val="000000"/>
              </a:solidFill>
            </a:endParaRPr>
          </a:p>
        </p:txBody>
      </p:sp>
    </p:spTree>
    <p:extLst>
      <p:ext uri="{BB962C8B-B14F-4D97-AF65-F5344CB8AC3E}">
        <p14:creationId xmlns:p14="http://schemas.microsoft.com/office/powerpoint/2010/main" val="100481721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trategic Plan Revision - Working File - August 2013">
  <a:themeElements>
    <a:clrScheme name="GT Colors">
      <a:dk1>
        <a:srgbClr val="002A54"/>
      </a:dk1>
      <a:lt1>
        <a:srgbClr val="FFFFFF"/>
      </a:lt1>
      <a:dk2>
        <a:srgbClr val="002A54"/>
      </a:dk2>
      <a:lt2>
        <a:srgbClr val="FFF5DC"/>
      </a:lt2>
      <a:accent1>
        <a:srgbClr val="FDB913"/>
      </a:accent1>
      <a:accent2>
        <a:srgbClr val="BE9B69"/>
      </a:accent2>
      <a:accent3>
        <a:srgbClr val="005287"/>
      </a:accent3>
      <a:accent4>
        <a:srgbClr val="1982C3"/>
      </a:accent4>
      <a:accent5>
        <a:srgbClr val="A5A5A5"/>
      </a:accent5>
      <a:accent6>
        <a:srgbClr val="D7C3A5"/>
      </a:accent6>
      <a:hlink>
        <a:srgbClr val="2A94FE"/>
      </a:hlink>
      <a:folHlink>
        <a:srgbClr val="88A6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BE9B69"/>
          </a:solidFill>
        </a:ln>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nSpc>
            <a:spcPct val="85000"/>
          </a:lnSpc>
          <a:defRPr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928</TotalTime>
  <Words>2299</Words>
  <Application>Microsoft Office PowerPoint</Application>
  <PresentationFormat>On-screen Show (4:3)</PresentationFormat>
  <Paragraphs>366</Paragraphs>
  <Slides>30</Slides>
  <Notes>26</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Strategic Plan Revision - Working File - August 2013</vt:lpstr>
      <vt:lpstr>Applying Model Based Systems Engineering (MBSE) to Extracorporeal Membrane Oxygenation (ECMO) Therapy</vt:lpstr>
      <vt:lpstr>Systems Engineering Master’s Degree and Short course programs</vt:lpstr>
      <vt:lpstr>Partner ECMO Centers</vt:lpstr>
      <vt:lpstr>What is ECMO?</vt:lpstr>
      <vt:lpstr>Two types of ECMO</vt:lpstr>
      <vt:lpstr>Further ECMO Info</vt:lpstr>
      <vt:lpstr>ECMO is not so simple</vt:lpstr>
      <vt:lpstr>GT PMASE and CHOA</vt:lpstr>
      <vt:lpstr>GT PMASE and CHOA</vt:lpstr>
      <vt:lpstr>Systems Engineering Approach</vt:lpstr>
      <vt:lpstr>Stakeholder Interviews</vt:lpstr>
      <vt:lpstr>DoDAF OV-1</vt:lpstr>
      <vt:lpstr>SysML Use Case Diagram</vt:lpstr>
      <vt:lpstr>SysML Block Definition Diagram</vt:lpstr>
      <vt:lpstr>SysML Block Definition Diagram</vt:lpstr>
      <vt:lpstr>SysML Internal Block Diagram (Patient side)</vt:lpstr>
      <vt:lpstr>SysML Internal Block Diagram (Specialist)</vt:lpstr>
      <vt:lpstr>Requirements, V&amp;V Capture</vt:lpstr>
      <vt:lpstr>Activity Diagrams</vt:lpstr>
      <vt:lpstr>Structural Definition and Refinement</vt:lpstr>
      <vt:lpstr>Structural Definition and Refinement</vt:lpstr>
      <vt:lpstr>Treat Blood Example Trace Requirement to Activity </vt:lpstr>
      <vt:lpstr>Treat Blood Example Trace Requirement to Activity </vt:lpstr>
      <vt:lpstr>N-Squared Diagram (Current State)</vt:lpstr>
      <vt:lpstr>N-Squared Diagram (Future State)</vt:lpstr>
      <vt:lpstr>Prototype Visualization</vt:lpstr>
      <vt:lpstr>Subset of Proposed Future Projects</vt:lpstr>
      <vt:lpstr>Conclusions</vt:lpstr>
      <vt:lpstr>Related Papers</vt:lpstr>
      <vt:lpstr>Questions?</vt:lpstr>
    </vt:vector>
  </TitlesOfParts>
  <Company>GTRI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Systems Engineering to Improve ECMO Therapy</dc:title>
  <dc:creator>lp76</dc:creator>
  <cp:lastModifiedBy>L. Drew Pihera</cp:lastModifiedBy>
  <cp:revision>59</cp:revision>
  <dcterms:created xsi:type="dcterms:W3CDTF">2012-07-01T17:29:14Z</dcterms:created>
  <dcterms:modified xsi:type="dcterms:W3CDTF">2014-01-27T07:37:30Z</dcterms:modified>
</cp:coreProperties>
</file>