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450" r:id="rId5"/>
    <p:sldId id="449" r:id="rId6"/>
    <p:sldId id="448" r:id="rId7"/>
    <p:sldId id="453" r:id="rId8"/>
    <p:sldId id="451" r:id="rId9"/>
    <p:sldId id="454" r:id="rId10"/>
    <p:sldId id="452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oneym" initials="c" lastIdx="1" clrIdx="0"/>
  <p:cmAuthor id="1" name="mchonole" initials="mj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6827" autoAdjust="0"/>
    <p:restoredTop sz="97337" autoAdjust="0"/>
  </p:normalViewPr>
  <p:slideViewPr>
    <p:cSldViewPr snapToGrid="0">
      <p:cViewPr varScale="1">
        <p:scale>
          <a:sx n="70" d="100"/>
          <a:sy n="70" d="100"/>
        </p:scale>
        <p:origin x="-6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754" y="-96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8E7409E-A800-4EEB-8987-F033C332DBD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53CF2A5-0353-4A9A-8B74-604E2F28D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E2E596B-A25B-4E5B-A551-E3EDA56614B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C6BD3C5-181B-4D05-AD2A-ACADBC160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devoted to each, providing an overview, contact</a:t>
            </a:r>
            <a:r>
              <a:rPr lang="en-US" baseline="0" dirty="0" smtClean="0"/>
              <a:t> information and additional references.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BD3C5-181B-4D05-AD2A-ACADBC160D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engineering.lmco.com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308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2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13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8686800" y="64008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6858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5F228A72-586C-4ED3-BF7D-E1D8C66142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8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86800" y="64770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228A72-586C-4ED3-BF7D-E1D8C66142EE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400800"/>
            <a:ext cx="5562600" cy="4572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Lockheed Martin Proprietary Information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400800"/>
            <a:ext cx="5562600" cy="4572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Lockheed Martin Proprietary Information</a:t>
            </a:r>
            <a:endParaRPr lang="en-US" dirty="0"/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</a:lstStyle>
          <a:p>
            <a:fld id="{5F228A72-586C-4ED3-BF7D-E1D8C66142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8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m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5250" y="1953890"/>
            <a:ext cx="8393499" cy="295022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5867400"/>
            <a:ext cx="2057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52400"/>
            <a:ext cx="8229600" cy="838200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Check out this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</a:lstStyle>
          <a:p>
            <a:fld id="{5F228A72-586C-4ED3-BF7D-E1D8C66142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8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4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25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</a:lstStyle>
          <a:p>
            <a:fld id="{5F228A72-586C-4ED3-BF7D-E1D8C66142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Lockheed Martin Engineeri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"/>
            <a:ext cx="2590800" cy="844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9906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</a:lstStyle>
          <a:p>
            <a:fld id="{5F228A72-586C-4ED3-BF7D-E1D8C66142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9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6858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5F228A72-586C-4ED3-BF7D-E1D8C66142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11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228A72-586C-4ED3-BF7D-E1D8C66142EE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9906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</a:lstStyle>
          <a:p>
            <a:fld id="{5F228A72-586C-4ED3-BF7D-E1D8C66142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7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400800"/>
            <a:ext cx="5562600" cy="4572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Lockheed Martin Proprietary Information</a:t>
            </a:r>
            <a:endParaRPr lang="en-US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</a:lstStyle>
          <a:p>
            <a:fld id="{5F228A72-586C-4ED3-BF7D-E1D8C66142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6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83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5F228A72-586C-4ED3-BF7D-E1D8C66142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9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86800" y="64770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228A72-586C-4ED3-BF7D-E1D8C66142EE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400800"/>
            <a:ext cx="5562600" cy="4572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Lockheed Martin Proprietary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5F228A72-586C-4ED3-BF7D-E1D8C66142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9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86800" y="64770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228A72-586C-4ED3-BF7D-E1D8C66142EE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400800"/>
            <a:ext cx="5562600" cy="4572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Lockheed Martin Proprietary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9" name="Group 2"/>
          <p:cNvGrpSpPr>
            <a:grpSpLocks noChangeAspect="1"/>
          </p:cNvGrpSpPr>
          <p:nvPr userDrawn="1"/>
        </p:nvGrpSpPr>
        <p:grpSpPr bwMode="auto">
          <a:xfrm>
            <a:off x="7341610" y="110613"/>
            <a:ext cx="1705673" cy="597617"/>
            <a:chOff x="3460" y="74"/>
            <a:chExt cx="1013" cy="422"/>
          </a:xfrm>
          <a:solidFill>
            <a:schemeClr val="bg1"/>
          </a:solidFill>
        </p:grpSpPr>
        <p:sp>
          <p:nvSpPr>
            <p:cNvPr id="10" name="Freeform 3"/>
            <p:cNvSpPr>
              <a:spLocks noChangeAspect="1"/>
            </p:cNvSpPr>
            <p:nvPr/>
          </p:nvSpPr>
          <p:spPr bwMode="auto">
            <a:xfrm>
              <a:off x="4084" y="74"/>
              <a:ext cx="255" cy="422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276"/>
                </a:cxn>
                <a:cxn ang="0">
                  <a:pos x="1" y="278"/>
                </a:cxn>
                <a:cxn ang="0">
                  <a:pos x="202" y="90"/>
                </a:cxn>
                <a:cxn ang="0">
                  <a:pos x="139" y="422"/>
                </a:cxn>
                <a:cxn ang="0">
                  <a:pos x="141" y="422"/>
                </a:cxn>
                <a:cxn ang="0">
                  <a:pos x="255" y="0"/>
                </a:cxn>
              </a:cxnLst>
              <a:rect l="0" t="0" r="r" b="b"/>
              <a:pathLst>
                <a:path w="255" h="422">
                  <a:moveTo>
                    <a:pt x="255" y="0"/>
                  </a:moveTo>
                  <a:lnTo>
                    <a:pt x="0" y="276"/>
                  </a:lnTo>
                  <a:lnTo>
                    <a:pt x="1" y="278"/>
                  </a:lnTo>
                  <a:lnTo>
                    <a:pt x="202" y="90"/>
                  </a:lnTo>
                  <a:lnTo>
                    <a:pt x="139" y="422"/>
                  </a:lnTo>
                  <a:lnTo>
                    <a:pt x="141" y="422"/>
                  </a:lnTo>
                  <a:lnTo>
                    <a:pt x="255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Freeform 4"/>
            <p:cNvSpPr>
              <a:spLocks noChangeAspect="1"/>
            </p:cNvSpPr>
            <p:nvPr/>
          </p:nvSpPr>
          <p:spPr bwMode="auto">
            <a:xfrm>
              <a:off x="3460" y="239"/>
              <a:ext cx="1013" cy="253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912" y="23"/>
                </a:cxn>
                <a:cxn ang="0">
                  <a:pos x="507" y="252"/>
                </a:cxn>
                <a:cxn ang="0">
                  <a:pos x="510" y="253"/>
                </a:cxn>
                <a:cxn ang="0">
                  <a:pos x="1013" y="0"/>
                </a:cxn>
              </a:cxnLst>
              <a:rect l="0" t="0" r="r" b="b"/>
              <a:pathLst>
                <a:path w="1013" h="253">
                  <a:moveTo>
                    <a:pt x="1013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912" y="23"/>
                  </a:lnTo>
                  <a:lnTo>
                    <a:pt x="507" y="252"/>
                  </a:lnTo>
                  <a:lnTo>
                    <a:pt x="510" y="253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9525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" y="-1"/>
            <a:ext cx="9144000" cy="105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logo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6200" y="6208776"/>
            <a:ext cx="1757742" cy="573024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4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228A72-586C-4ED3-BF7D-E1D8C66142EE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9"/>
          <p:cNvSpPr>
            <a:spLocks noChangeArrowheads="1"/>
          </p:cNvSpPr>
          <p:nvPr userDrawn="1"/>
        </p:nvSpPr>
        <p:spPr bwMode="auto">
          <a:xfrm>
            <a:off x="2765172" y="6627168"/>
            <a:ext cx="3610284" cy="230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Copyright © 2012 by Lockheed Martin Corporation</a:t>
            </a:r>
            <a:endParaRPr lang="en-US" sz="9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ose.org/ProductsPubs/pdf/techdata/MTTC/MBSE_Methodology_Survey_2008-0610_RevB-JAE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cantor@us.ibm.com" TargetMode="External"/><Relationship Id="rId13" Type="http://schemas.openxmlformats.org/officeDocument/2006/relationships/hyperlink" Target="http://www.omgwiki.org/MBSE/doku.php?id=mbse:doriObjMethodology" TargetMode="External"/><Relationship Id="rId18" Type="http://schemas.openxmlformats.org/officeDocument/2006/relationships/hyperlink" Target="mailto:joselfernandez@telefonica.net" TargetMode="External"/><Relationship Id="rId3" Type="http://schemas.openxmlformats.org/officeDocument/2006/relationships/hyperlink" Target="http://www.omgwiki.org/MBSE/doku.php?id=mbse:incoseoosem" TargetMode="External"/><Relationship Id="rId7" Type="http://schemas.openxmlformats.org/officeDocument/2006/relationships/hyperlink" Target="http://www.omgwiki.org/MBSE/doku.php?id=mbse:ibmrupse" TargetMode="External"/><Relationship Id="rId12" Type="http://schemas.openxmlformats.org/officeDocument/2006/relationships/hyperlink" Target="mailto:Robert.D.Rasmussen@jpl.nasa.gov" TargetMode="External"/><Relationship Id="rId17" Type="http://schemas.openxmlformats.org/officeDocument/2006/relationships/hyperlink" Target="http://www.omgwiki.org/MBSE/doku.php?id=mbse:ppooa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Tim.Weilkiens@oose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rmony-SEpeter.hoffmann@telelogic.com" TargetMode="External"/><Relationship Id="rId11" Type="http://schemas.openxmlformats.org/officeDocument/2006/relationships/hyperlink" Target="http://www.omgwiki.org/MBSE/doku.php?id=mbse:jplstateanalysismethodology" TargetMode="External"/><Relationship Id="rId5" Type="http://schemas.openxmlformats.org/officeDocument/2006/relationships/hyperlink" Target="http://www.omgwiki.org/MBSE/doku.php?id=mbse:harmonyse" TargetMode="External"/><Relationship Id="rId15" Type="http://schemas.openxmlformats.org/officeDocument/2006/relationships/hyperlink" Target="http://www.omgwiki.org/MBSE/doku.php?id=mbse:sysmod" TargetMode="External"/><Relationship Id="rId10" Type="http://schemas.openxmlformats.org/officeDocument/2006/relationships/hyperlink" Target="mailto:Methodology|Vitechjlong@vitechcorp.com" TargetMode="External"/><Relationship Id="rId4" Type="http://schemas.openxmlformats.org/officeDocument/2006/relationships/hyperlink" Target="mailto:safriedenthal@gmail.com" TargetMode="External"/><Relationship Id="rId9" Type="http://schemas.openxmlformats.org/officeDocument/2006/relationships/hyperlink" Target="http://www.omgwiki.org/MBSE/doku.php?id=mbse:vitechmbse" TargetMode="External"/><Relationship Id="rId14" Type="http://schemas.openxmlformats.org/officeDocument/2006/relationships/hyperlink" Target="mailto:dori@ie.technion.ac.i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35025"/>
            <a:ext cx="7772400" cy="2265426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INCOSE IW 2012 MBSE Workshop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INCOSE MBSE Initiative</a:t>
            </a:r>
            <a:br>
              <a:rPr lang="en-US" sz="4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Methods and Metrics Activity</a:t>
            </a:r>
            <a:endParaRPr lang="en-US" sz="49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endParaRPr lang="en-US" sz="1800" b="1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29200" y="5420663"/>
            <a:ext cx="4114800" cy="116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John C. Watson</a:t>
            </a:r>
          </a:p>
          <a:p>
            <a:pPr lvl="0" algn="ctr">
              <a:defRPr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Principal Member of Engineering Staff</a:t>
            </a:r>
            <a:endParaRPr kumimoji="0" lang="en-US" sz="1400" b="1" i="0" u="none" strike="noStrike" kern="1200" cap="none" spc="0" normalizeH="0" noProof="0" dirty="0" smtClean="0">
              <a:ln>
                <a:noFill/>
              </a:ln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baseline="0" dirty="0" smtClean="0">
                <a:latin typeface="Arial" pitchFamily="34" charset="0"/>
                <a:cs typeface="Arial" pitchFamily="34" charset="0"/>
              </a:rPr>
              <a:t>Lockheed Martin, MS2 Moorestown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john.watson@lmco.com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" y="1371600"/>
            <a:ext cx="8615680" cy="4754563"/>
          </a:xfrm>
        </p:spPr>
        <p:txBody>
          <a:bodyPr/>
          <a:lstStyle/>
          <a:p>
            <a:r>
              <a:rPr lang="en-US" dirty="0" smtClean="0"/>
              <a:t>Goal – Provide the INCOSE Community with a survey of available MBSE Methodologies</a:t>
            </a:r>
          </a:p>
          <a:p>
            <a:r>
              <a:rPr lang="en-US" dirty="0" smtClean="0"/>
              <a:t> Foundational work based on 2008 paper by  Jeff Estefan </a:t>
            </a:r>
          </a:p>
          <a:p>
            <a:pPr lvl="1"/>
            <a:r>
              <a:rPr lang="en-US" dirty="0" smtClean="0">
                <a:hlinkClick r:id="rId2" tooltip="http://www.incose.org/ProductsPubs/pdf/techdata/MTTC/MBSE_Methodology_Survey_2008-0610_RevB-JAE2.pdf"/>
              </a:rPr>
              <a:t>Survey of Model-Based Systems Engineering (MBSE) Methodologies</a:t>
            </a:r>
            <a:endParaRPr lang="en-US" dirty="0" smtClean="0"/>
          </a:p>
          <a:p>
            <a:r>
              <a:rPr lang="en-US" dirty="0" smtClean="0"/>
              <a:t>Additional methodologies have been added and updated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 of MBSE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231900"/>
            <a:ext cx="8229600" cy="5003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Methodologies Surveyed in INCOSE 2008 Report</a:t>
            </a:r>
          </a:p>
          <a:p>
            <a:pPr lvl="1"/>
            <a:r>
              <a:rPr lang="en-US" b="1" dirty="0" smtClean="0">
                <a:hlinkClick r:id="rId3" tooltip="http://www.omgwiki.org/MBSE/doku.php?id=mbse:incoseoosem"/>
              </a:rPr>
              <a:t>INCOSE Object-Oriented Systems Engineering Method (OOSEM)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>
                <a:hlinkClick r:id="rId4" tooltip="safriedenthal@gmail.com"/>
              </a:rPr>
              <a:t>safriedenthal@gmail.com</a:t>
            </a:r>
            <a:endParaRPr lang="en-US" dirty="0" smtClean="0"/>
          </a:p>
          <a:p>
            <a:pPr lvl="1"/>
            <a:r>
              <a:rPr lang="en-US" b="1" dirty="0" smtClean="0">
                <a:hlinkClick r:id="rId5" tooltip="http://www.omgwiki.org/MBSE/doku.php?id=mbse:harmonyse"/>
              </a:rPr>
              <a:t>IBM Rational </a:t>
            </a:r>
            <a:r>
              <a:rPr lang="en-US" b="1" dirty="0" err="1" smtClean="0">
                <a:hlinkClick r:id="rId5" tooltip="http://www.omgwiki.org/MBSE/doku.php?id=mbse:harmonyse"/>
              </a:rPr>
              <a:t>Telelogic</a:t>
            </a:r>
            <a:r>
              <a:rPr lang="en-US" b="1" dirty="0" smtClean="0">
                <a:hlinkClick r:id="rId5" tooltip="http://www.omgwiki.org/MBSE/doku.php?id=mbse:harmonyse"/>
              </a:rPr>
              <a:t> </a:t>
            </a:r>
            <a:r>
              <a:rPr lang="en-US" b="1" dirty="0" smtClean="0">
                <a:hlinkClick r:id="rId6" tooltip="http://www.omgwiki.org/MBSE/doku.php?id=mbse:harmonyse"/>
              </a:rPr>
              <a:t>Harmony-SE </a:t>
            </a:r>
          </a:p>
          <a:p>
            <a:pPr lvl="2"/>
            <a:r>
              <a:rPr lang="en-US" dirty="0" smtClean="0">
                <a:hlinkClick r:id="rId6" tooltip="http://www.omgwiki.org/MBSE/doku.php?id=mbse:harmonyse"/>
              </a:rPr>
              <a:t>peter.hoffmann@telelogic.com</a:t>
            </a:r>
            <a:endParaRPr lang="en-US" dirty="0" smtClean="0"/>
          </a:p>
          <a:p>
            <a:pPr lvl="1"/>
            <a:r>
              <a:rPr lang="en-US" b="1" dirty="0" smtClean="0">
                <a:hlinkClick r:id="rId7" tooltip="http://www.omgwiki.org/MBSE/doku.php?id=mbse:ibmrupse"/>
              </a:rPr>
              <a:t>IBM Rational Unified Process for Systems Engineering (RUP-SE)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>
                <a:hlinkClick r:id="rId8" tooltip="mcantor@us.ibm.com"/>
              </a:rPr>
              <a:t>mcantor@us.ibm.com</a:t>
            </a:r>
            <a:endParaRPr lang="en-US" dirty="0" smtClean="0"/>
          </a:p>
          <a:p>
            <a:pPr lvl="1"/>
            <a:r>
              <a:rPr lang="en-US" b="1" dirty="0" err="1" smtClean="0">
                <a:hlinkClick r:id="rId9" tooltip="http://www.omgwiki.org/MBSE/doku.php?id=mbse:vitechmbse"/>
              </a:rPr>
              <a:t>Vitech</a:t>
            </a:r>
            <a:r>
              <a:rPr lang="en-US" b="1" dirty="0" smtClean="0">
                <a:hlinkClick r:id="rId9" tooltip="http://www.omgwiki.org/MBSE/doku.php?id=mbse:vitechmbse"/>
              </a:rPr>
              <a:t> Model-Based Systems Engineering (MBSE) </a:t>
            </a:r>
            <a:r>
              <a:rPr lang="en-US" b="1" dirty="0" err="1" smtClean="0">
                <a:hlinkClick r:id="rId10" tooltip="http://www.omgwiki.org/MBSE/doku.php?id=mbse:vitechmbse"/>
              </a:rPr>
              <a:t>Methodology|Vitech</a:t>
            </a:r>
            <a:r>
              <a:rPr lang="en-US" b="1" dirty="0" smtClean="0">
                <a:hlinkClick r:id="rId10" tooltip="http://www.omgwiki.org/MBSE/doku.php?id=mbse:vitechmbse"/>
              </a:rPr>
              <a:t> </a:t>
            </a:r>
          </a:p>
          <a:p>
            <a:pPr lvl="2"/>
            <a:r>
              <a:rPr lang="en-US" dirty="0" smtClean="0">
                <a:hlinkClick r:id="rId10" tooltip="http://www.omgwiki.org/MBSE/doku.php?id=mbse:vitechmbse"/>
              </a:rPr>
              <a:t>jlong@vitechcorp.com</a:t>
            </a:r>
            <a:endParaRPr lang="en-US" dirty="0" smtClean="0"/>
          </a:p>
          <a:p>
            <a:pPr lvl="1"/>
            <a:r>
              <a:rPr lang="en-US" b="1" dirty="0" smtClean="0">
                <a:hlinkClick r:id="rId11" tooltip="http://www.omgwiki.org/MBSE/doku.php?id=mbse:jplstateanalysismethodology"/>
              </a:rPr>
              <a:t>JPL State Analysis (SA) </a:t>
            </a:r>
            <a:r>
              <a:rPr lang="en-US" b="1" dirty="0" err="1" smtClean="0">
                <a:hlinkClick r:id="rId11" tooltip="http://www.omgwiki.org/MBSE/doku.php?id=mbse:jplstateanalysismethodology"/>
              </a:rPr>
              <a:t>Methodology|JPL</a:t>
            </a:r>
            <a:r>
              <a:rPr lang="en-US" b="1" dirty="0" smtClean="0">
                <a:hlinkClick r:id="rId11" tooltip="http://www.omgwiki.org/MBSE/doku.php?id=mbse:jplstateanalysismethodology"/>
              </a:rPr>
              <a:t> State Analysis (SA)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>
                <a:hlinkClick r:id="rId12" tooltip="Robert.D.Rasmussen@jpl.nasa.gov"/>
              </a:rPr>
              <a:t>Robert.D.Rasmussen@jpl.nasa.gov</a:t>
            </a:r>
            <a:endParaRPr lang="en-US" dirty="0" smtClean="0"/>
          </a:p>
          <a:p>
            <a:pPr lvl="1"/>
            <a:r>
              <a:rPr lang="en-US" b="1" dirty="0" err="1" smtClean="0">
                <a:hlinkClick r:id="rId13" tooltip="http://www.omgwiki.org/MBSE/doku.php?id=mbse:doriObjMethodology"/>
              </a:rPr>
              <a:t>Dori</a:t>
            </a:r>
            <a:r>
              <a:rPr lang="en-US" b="1" dirty="0" smtClean="0">
                <a:hlinkClick r:id="rId13" tooltip="http://www.omgwiki.org/MBSE/doku.php?id=mbse:doriObjMethodology"/>
              </a:rPr>
              <a:t> Object-Process Methodology (OPM)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>
                <a:hlinkClick r:id="rId14" tooltip="dori@ie.technion.ac.il"/>
              </a:rPr>
              <a:t>dori@ie.technion.ac.il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Additional Methodologies Identified as Gaps Since 2008 INCOSE Survey</a:t>
            </a:r>
          </a:p>
          <a:p>
            <a:pPr lvl="1"/>
            <a:r>
              <a:rPr lang="en-US" b="1" dirty="0" err="1" smtClean="0">
                <a:hlinkClick r:id="rId15" tooltip="http://www.omgwiki.org/MBSE/doku.php?id=mbse:sysmod"/>
              </a:rPr>
              <a:t>Weilkiens</a:t>
            </a:r>
            <a:r>
              <a:rPr lang="en-US" b="1" dirty="0" smtClean="0">
                <a:hlinkClick r:id="rId15" tooltip="http://www.omgwiki.org/MBSE/doku.php?id=mbse:sysmod"/>
              </a:rPr>
              <a:t> Systems Modeling Process (SYSMOD)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>
                <a:hlinkClick r:id="rId16" tooltip="Tim.Weilkiens@oose.de"/>
              </a:rPr>
              <a:t>Tim.Weilkiens@oose.de</a:t>
            </a:r>
            <a:endParaRPr lang="en-US" dirty="0" smtClean="0"/>
          </a:p>
          <a:p>
            <a:pPr lvl="1"/>
            <a:r>
              <a:rPr lang="en-US" b="1" dirty="0" smtClean="0">
                <a:hlinkClick r:id="rId17" tooltip="http://www.omgwiki.org/MBSE/doku.php?id=mbse:ppooa"/>
              </a:rPr>
              <a:t>Fernandez Process Pipelines in OO Architectures (PPOOA)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>
                <a:hlinkClick r:id="rId18" tooltip="joselfernandez@telefonica.net"/>
              </a:rPr>
              <a:t>joselfernandez@telefonica.net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368"/>
          <a:stretch>
            <a:fillRect/>
          </a:stretch>
        </p:blipFill>
        <p:spPr bwMode="auto">
          <a:xfrm>
            <a:off x="0" y="0"/>
            <a:ext cx="9144000" cy="960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398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Lack of ROI Information</a:t>
            </a:r>
          </a:p>
          <a:p>
            <a:pPr lvl="1"/>
            <a:r>
              <a:rPr lang="en-US" dirty="0" smtClean="0"/>
              <a:t>MBSE Barrier to Change </a:t>
            </a:r>
          </a:p>
          <a:p>
            <a:pPr lvl="1"/>
            <a:r>
              <a:rPr lang="en-US" sz="2700" dirty="0" smtClean="0"/>
              <a:t>Understand Risk and Benefits of change</a:t>
            </a:r>
          </a:p>
          <a:p>
            <a:pPr lvl="1"/>
            <a:r>
              <a:rPr lang="en-US" sz="2700" dirty="0" smtClean="0"/>
              <a:t>Understand Cost of change and ROI</a:t>
            </a:r>
          </a:p>
          <a:p>
            <a:endParaRPr lang="en-US" dirty="0" smtClean="0"/>
          </a:p>
          <a:p>
            <a:r>
              <a:rPr lang="en-US" dirty="0" smtClean="0"/>
              <a:t>Goal – To provide a survey of industry papers/references that: </a:t>
            </a:r>
          </a:p>
          <a:p>
            <a:pPr lvl="1"/>
            <a:r>
              <a:rPr lang="en-US" dirty="0" smtClean="0"/>
              <a:t>Justified a transition to MBSE</a:t>
            </a:r>
          </a:p>
          <a:p>
            <a:pPr lvl="1"/>
            <a:r>
              <a:rPr lang="en-US" dirty="0" smtClean="0"/>
              <a:t>Highlight some lessons learned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Metrics Information few and far between</a:t>
            </a:r>
          </a:p>
          <a:p>
            <a:pPr lvl="1"/>
            <a:r>
              <a:rPr lang="en-US" dirty="0" smtClean="0"/>
              <a:t>Sensitive or Proprietary</a:t>
            </a:r>
          </a:p>
          <a:p>
            <a:pPr lvl="1"/>
            <a:r>
              <a:rPr lang="en-US" dirty="0" smtClean="0"/>
              <a:t>Simply not collected or published</a:t>
            </a:r>
          </a:p>
          <a:p>
            <a:pPr lvl="1"/>
            <a:r>
              <a:rPr lang="en-US" dirty="0" smtClean="0"/>
              <a:t>“Apples to Apples” comparison difficult to find</a:t>
            </a:r>
          </a:p>
          <a:p>
            <a:endParaRPr lang="en-US" dirty="0" smtClean="0"/>
          </a:p>
          <a:p>
            <a:r>
              <a:rPr lang="en-US" dirty="0" smtClean="0"/>
              <a:t>Survey to date includes;</a:t>
            </a:r>
          </a:p>
          <a:p>
            <a:pPr lvl="1"/>
            <a:r>
              <a:rPr lang="en-US" dirty="0" smtClean="0"/>
              <a:t>14 references  collected </a:t>
            </a:r>
          </a:p>
          <a:p>
            <a:pPr lvl="1"/>
            <a:r>
              <a:rPr lang="en-US" dirty="0" smtClean="0"/>
              <a:t>Include both Anecdotal and Quantitative Data</a:t>
            </a:r>
          </a:p>
          <a:p>
            <a:pPr lvl="1"/>
            <a:r>
              <a:rPr lang="en-US" dirty="0" smtClean="0"/>
              <a:t>Some are Software focus but can draw some analogies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Metrics -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your help</a:t>
            </a:r>
          </a:p>
          <a:p>
            <a:pPr lvl="1"/>
            <a:r>
              <a:rPr lang="en-US" dirty="0" smtClean="0"/>
              <a:t>Know of any Methodologies that should be posted?</a:t>
            </a:r>
          </a:p>
          <a:p>
            <a:pPr lvl="1"/>
            <a:r>
              <a:rPr lang="en-US" dirty="0" smtClean="0"/>
              <a:t>Know of any metrics references/papers/links worth sharing?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so, please contact 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A5A5A5"/>
      </a:accent3>
      <a:accent4>
        <a:srgbClr val="0B5394"/>
      </a:accent4>
      <a:accent5>
        <a:srgbClr val="0075A2"/>
      </a:accent5>
      <a:accent6>
        <a:srgbClr val="02485C"/>
      </a:accent6>
      <a:hlink>
        <a:srgbClr val="0B5394"/>
      </a:hlink>
      <a:folHlink>
        <a:srgbClr val="0B539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Unity_Description xmlns="8B736089-9CA3-42E8-BDB6-2EEA18E0720C" xsi:nil="true"/>
    <Tag xmlns="8B736089-9CA3-42E8-BDB6-2EEA18E0720C" xsi:nil="true"/>
    <SipLabel xmlns="9e9c2de1-700d-469a-952a-b29003181600">
      <Value>2</Value>
    </SipLabe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ustom Document" ma:contentTypeID="0x010100E6322E8F405D4D9EA89D8C83B7E1048B0020484C9585D3B24CB265B4BD22F9352A" ma:contentTypeVersion="1" ma:contentTypeDescription="Custom Document" ma:contentTypeScope="" ma:versionID="5f895eeedd67b807dc01bc1820721eee">
  <xsd:schema xmlns:xsd="http://www.w3.org/2001/XMLSchema" xmlns:p="http://schemas.microsoft.com/office/2006/metadata/properties" xmlns:ns2="8B736089-9CA3-42E8-BDB6-2EEA18E0720C" xmlns:ns3="9e9c2de1-700d-469a-952a-b29003181600" targetNamespace="http://schemas.microsoft.com/office/2006/metadata/properties" ma:root="true" ma:fieldsID="7cc8eee283d42ac56d21229e7ad3923c" ns2:_="" ns3:_="">
    <xsd:import namespace="8B736089-9CA3-42E8-BDB6-2EEA18E0720C"/>
    <xsd:import namespace="9e9c2de1-700d-469a-952a-b29003181600"/>
    <xsd:element name="properties">
      <xsd:complexType>
        <xsd:sequence>
          <xsd:element name="documentManagement">
            <xsd:complexType>
              <xsd:all>
                <xsd:element ref="ns2:Unity_Description" minOccurs="0"/>
                <xsd:element ref="ns2:Tag" minOccurs="0"/>
                <xsd:element ref="ns3:SipLabel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736089-9CA3-42E8-BDB6-2EEA18E0720C" elementFormDefault="qualified">
    <xsd:import namespace="http://schemas.microsoft.com/office/2006/documentManagement/types"/>
    <xsd:element name="Unity_Description" ma:index="8" nillable="true" ma:displayName="Description" ma:internalName="Unity_Description">
      <xsd:simpleType>
        <xsd:restriction base="dms:Text"/>
      </xsd:simpleType>
    </xsd:element>
    <xsd:element name="Tag" ma:index="9" nillable="true" ma:displayName="Tag" ma:internalName="Tag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9e9c2de1-700d-469a-952a-b29003181600" elementFormDefault="qualified">
    <xsd:import namespace="http://schemas.microsoft.com/office/2006/documentManagement/types"/>
    <xsd:element name="SipLabel" ma:index="10" nillable="true" ma:displayName="SipLabel" ma:default="2" ma:list="{9A304FD4-D495-4B38-88C7-3399786E7F3C}" ma:internalName="SipLabel" ma:showField="SIPText" ma:web="9e9c2de1-700d-469a-952a-b29003181600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08F0209-B74A-41C3-A2BC-AF675F9ADF8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8B736089-9CA3-42E8-BDB6-2EEA18E0720C"/>
    <ds:schemaRef ds:uri="9e9c2de1-700d-469a-952a-b29003181600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879CB62-597C-4190-9ABA-46A4A0124C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FEFC9A-447D-437B-A941-22552E0F6B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736089-9CA3-42E8-BDB6-2EEA18E0720C"/>
    <ds:schemaRef ds:uri="9e9c2de1-700d-469a-952a-b2900318160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41739</TotalTime>
  <Words>287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INCOSE IW 2012 MBSE Workshop  INCOSE MBSE Initiative Methods and Metrics Activity</vt:lpstr>
      <vt:lpstr>Methodologies</vt:lpstr>
      <vt:lpstr>List of MBSE Methodologies</vt:lpstr>
      <vt:lpstr>Slide 4</vt:lpstr>
      <vt:lpstr>Metrics</vt:lpstr>
      <vt:lpstr>Metrics</vt:lpstr>
      <vt:lpstr>Methods and Metrics - Going Forward</vt:lpstr>
    </vt:vector>
  </TitlesOfParts>
  <Company>Lockheed Martin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Title Here</dc:title>
  <dc:creator>cooneym</dc:creator>
  <cp:lastModifiedBy>Sanford</cp:lastModifiedBy>
  <cp:revision>257</cp:revision>
  <dcterms:created xsi:type="dcterms:W3CDTF">2010-01-28T18:10:59Z</dcterms:created>
  <dcterms:modified xsi:type="dcterms:W3CDTF">2012-01-19T02:16:20Z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ACCT04\watsonjc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lpwstr>0</vt:lpwstr>
  </property>
  <property fmtid="{D5CDD505-2E9C-101B-9397-08002B2CF9AE}" pid="8" name="Allow Footer Overwrite">
    <vt:lpwstr>0</vt:lpwstr>
  </property>
  <property fmtid="{D5CDD505-2E9C-101B-9397-08002B2CF9AE}" pid="9" name="Multiple Selected">
    <vt:lpwstr>-1</vt:lpwstr>
  </property>
  <property fmtid="{D5CDD505-2E9C-101B-9397-08002B2CF9AE}" pid="10" name="SIPHeaderWording">
    <vt:lpwstr/>
  </property>
  <property fmtid="{D5CDD505-2E9C-101B-9397-08002B2CF9AE}" pid="11" name="SIPLevel">
    <vt:lpwstr>0</vt:lpwstr>
  </property>
  <property fmtid="{D5CDD505-2E9C-101B-9397-08002B2CF9AE}" pid="12" name="ContentTypeId">
    <vt:lpwstr>0x010100E6322E8F405D4D9EA89D8C83B7E1048B0020484C9585D3B24CB265B4BD22F9352A</vt:lpwstr>
  </property>
  <property fmtid="{D5CDD505-2E9C-101B-9397-08002B2CF9AE}" pid="13" name="_AdHocReviewCycleID">
    <vt:i4>-304519791</vt:i4>
  </property>
  <property fmtid="{D5CDD505-2E9C-101B-9397-08002B2CF9AE}" pid="14" name="_NewReviewCycle">
    <vt:lpwstr/>
  </property>
  <property fmtid="{D5CDD505-2E9C-101B-9397-08002B2CF9AE}" pid="15" name="_EmailSubject">
    <vt:lpwstr>EXTERNAL: RE: Next INCOSE MBSE Leadership meeting...</vt:lpwstr>
  </property>
  <property fmtid="{D5CDD505-2E9C-101B-9397-08002B2CF9AE}" pid="16" name="_AuthorEmail">
    <vt:lpwstr>john.watson@lmco.com</vt:lpwstr>
  </property>
  <property fmtid="{D5CDD505-2E9C-101B-9397-08002B2CF9AE}" pid="17" name="_AuthorEmailDisplayName">
    <vt:lpwstr>Watson, John</vt:lpwstr>
  </property>
</Properties>
</file>