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4"/>
  </p:notesMasterIdLst>
  <p:sldIdLst>
    <p:sldId id="256" r:id="rId4"/>
    <p:sldId id="257" r:id="rId5"/>
    <p:sldId id="260" r:id="rId6"/>
    <p:sldId id="264" r:id="rId7"/>
    <p:sldId id="261" r:id="rId8"/>
    <p:sldId id="266" r:id="rId9"/>
    <p:sldId id="258" r:id="rId10"/>
    <p:sldId id="275" r:id="rId11"/>
    <p:sldId id="259" r:id="rId12"/>
    <p:sldId id="276" r:id="rId13"/>
    <p:sldId id="267" r:id="rId14"/>
    <p:sldId id="268" r:id="rId15"/>
    <p:sldId id="263" r:id="rId16"/>
    <p:sldId id="269" r:id="rId17"/>
    <p:sldId id="270" r:id="rId18"/>
    <p:sldId id="271" r:id="rId19"/>
    <p:sldId id="272" r:id="rId20"/>
    <p:sldId id="273" r:id="rId21"/>
    <p:sldId id="26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82" autoAdjust="0"/>
    <p:restoredTop sz="94660"/>
  </p:normalViewPr>
  <p:slideViewPr>
    <p:cSldViewPr>
      <p:cViewPr varScale="1">
        <p:scale>
          <a:sx n="82" d="100"/>
          <a:sy n="82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4801-76C1-46FA-96E2-585331E0DA3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42F3-4CE2-4A1E-89A1-79051079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this work could be similar to that done by Terry </a:t>
            </a:r>
            <a:r>
              <a:rPr lang="en-US" dirty="0" err="1" smtClean="0"/>
              <a:t>Bayliss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42F3-4CE2-4A1E-89A1-7905107957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813425" y="6607175"/>
            <a:ext cx="2895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400">
                <a:solidFill>
                  <a:srgbClr val="777777"/>
                </a:solidFill>
                <a:latin typeface="Arial Narrow" pitchFamily="34" charset="0"/>
              </a:rPr>
              <a:t> BUSINESS SENSITIVE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flipH="1">
            <a:off x="8482013" y="6624638"/>
            <a:ext cx="565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E20CE27F-734B-4318-B7AC-05F35DCCAF9A}" type="slidenum">
              <a:rPr lang="en-US" sz="110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100">
              <a:solidFill>
                <a:srgbClr val="777777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763" y="5710238"/>
            <a:ext cx="9151938" cy="752475"/>
            <a:chOff x="-3" y="3597"/>
            <a:chExt cx="5765" cy="474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-3" y="3597"/>
              <a:ext cx="1535" cy="16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35" y="0"/>
                </a:cxn>
                <a:cxn ang="0">
                  <a:pos x="1535" y="168"/>
                </a:cxn>
                <a:cxn ang="0">
                  <a:pos x="999" y="168"/>
                </a:cxn>
                <a:cxn ang="0">
                  <a:pos x="900" y="47"/>
                </a:cxn>
                <a:cxn ang="0">
                  <a:pos x="0" y="47"/>
                </a:cxn>
                <a:cxn ang="0">
                  <a:pos x="1" y="0"/>
                </a:cxn>
              </a:cxnLst>
              <a:rect l="0" t="0" r="r" b="b"/>
              <a:pathLst>
                <a:path w="1535" h="168">
                  <a:moveTo>
                    <a:pt x="1" y="0"/>
                  </a:moveTo>
                  <a:lnTo>
                    <a:pt x="1535" y="0"/>
                  </a:lnTo>
                  <a:lnTo>
                    <a:pt x="1535" y="168"/>
                  </a:lnTo>
                  <a:lnTo>
                    <a:pt x="999" y="168"/>
                  </a:lnTo>
                  <a:lnTo>
                    <a:pt x="900" y="47"/>
                  </a:lnTo>
                  <a:lnTo>
                    <a:pt x="0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0" y="3777"/>
              <a:ext cx="1638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9" y="0"/>
                </a:cxn>
                <a:cxn ang="0">
                  <a:pos x="1254" y="168"/>
                </a:cxn>
                <a:cxn ang="0">
                  <a:pos x="1638" y="168"/>
                </a:cxn>
                <a:cxn ang="0">
                  <a:pos x="1638" y="227"/>
                </a:cxn>
                <a:cxn ang="0">
                  <a:pos x="626" y="227"/>
                </a:cxn>
                <a:cxn ang="0">
                  <a:pos x="47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1638" h="227">
                  <a:moveTo>
                    <a:pt x="0" y="0"/>
                  </a:moveTo>
                  <a:lnTo>
                    <a:pt x="1119" y="0"/>
                  </a:lnTo>
                  <a:lnTo>
                    <a:pt x="1254" y="168"/>
                  </a:lnTo>
                  <a:lnTo>
                    <a:pt x="1638" y="168"/>
                  </a:lnTo>
                  <a:lnTo>
                    <a:pt x="1638" y="227"/>
                  </a:lnTo>
                  <a:lnTo>
                    <a:pt x="626" y="227"/>
                  </a:lnTo>
                  <a:lnTo>
                    <a:pt x="47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0" y="3887"/>
              <a:ext cx="510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510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510" h="154">
                  <a:moveTo>
                    <a:pt x="0" y="0"/>
                  </a:moveTo>
                  <a:lnTo>
                    <a:pt x="381" y="0"/>
                  </a:lnTo>
                  <a:lnTo>
                    <a:pt x="510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502" y="3597"/>
              <a:ext cx="1638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"/>
                </a:cxn>
                <a:cxn ang="0">
                  <a:pos x="1638" y="168"/>
                </a:cxn>
                <a:cxn ang="0">
                  <a:pos x="1638" y="23"/>
                </a:cxn>
                <a:cxn ang="0">
                  <a:pos x="391" y="23"/>
                </a:cxn>
                <a:cxn ang="0">
                  <a:pos x="373" y="0"/>
                </a:cxn>
                <a:cxn ang="0">
                  <a:pos x="0" y="0"/>
                </a:cxn>
              </a:cxnLst>
              <a:rect l="0" t="0" r="r" b="b"/>
              <a:pathLst>
                <a:path w="1638" h="168">
                  <a:moveTo>
                    <a:pt x="0" y="0"/>
                  </a:moveTo>
                  <a:lnTo>
                    <a:pt x="0" y="168"/>
                  </a:lnTo>
                  <a:lnTo>
                    <a:pt x="1638" y="168"/>
                  </a:lnTo>
                  <a:lnTo>
                    <a:pt x="1638" y="23"/>
                  </a:lnTo>
                  <a:lnTo>
                    <a:pt x="391" y="23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683" y="3780"/>
              <a:ext cx="145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2" y="0"/>
                </a:cxn>
                <a:cxn ang="0">
                  <a:pos x="1452" y="72"/>
                </a:cxn>
                <a:cxn ang="0">
                  <a:pos x="57" y="72"/>
                </a:cxn>
                <a:cxn ang="0">
                  <a:pos x="0" y="0"/>
                </a:cxn>
              </a:cxnLst>
              <a:rect l="0" t="0" r="r" b="b"/>
              <a:pathLst>
                <a:path w="1452" h="72">
                  <a:moveTo>
                    <a:pt x="0" y="0"/>
                  </a:moveTo>
                  <a:lnTo>
                    <a:pt x="1452" y="0"/>
                  </a:lnTo>
                  <a:lnTo>
                    <a:pt x="1452" y="72"/>
                  </a:lnTo>
                  <a:lnTo>
                    <a:pt x="5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623" y="3942"/>
              <a:ext cx="1508" cy="1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3"/>
                </a:cxn>
                <a:cxn ang="0">
                  <a:pos x="350" y="63"/>
                </a:cxn>
                <a:cxn ang="0">
                  <a:pos x="404" y="129"/>
                </a:cxn>
                <a:cxn ang="0">
                  <a:pos x="1508" y="129"/>
                </a:cxn>
                <a:cxn ang="0">
                  <a:pos x="1508" y="0"/>
                </a:cxn>
                <a:cxn ang="0">
                  <a:pos x="0" y="2"/>
                </a:cxn>
              </a:cxnLst>
              <a:rect l="0" t="0" r="r" b="b"/>
              <a:pathLst>
                <a:path w="1508" h="129">
                  <a:moveTo>
                    <a:pt x="0" y="2"/>
                  </a:moveTo>
                  <a:lnTo>
                    <a:pt x="0" y="63"/>
                  </a:lnTo>
                  <a:lnTo>
                    <a:pt x="350" y="63"/>
                  </a:lnTo>
                  <a:lnTo>
                    <a:pt x="404" y="129"/>
                  </a:lnTo>
                  <a:lnTo>
                    <a:pt x="1508" y="129"/>
                  </a:lnTo>
                  <a:lnTo>
                    <a:pt x="150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114" y="3620"/>
              <a:ext cx="1643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9" y="0"/>
                </a:cxn>
                <a:cxn ang="0">
                  <a:pos x="1004" y="234"/>
                </a:cxn>
                <a:cxn ang="0">
                  <a:pos x="1577" y="234"/>
                </a:cxn>
                <a:cxn ang="0">
                  <a:pos x="1595" y="246"/>
                </a:cxn>
                <a:cxn ang="0">
                  <a:pos x="1643" y="312"/>
                </a:cxn>
                <a:cxn ang="0">
                  <a:pos x="860" y="312"/>
                </a:cxn>
                <a:cxn ang="0">
                  <a:pos x="720" y="145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643" h="312">
                  <a:moveTo>
                    <a:pt x="0" y="0"/>
                  </a:moveTo>
                  <a:lnTo>
                    <a:pt x="809" y="0"/>
                  </a:lnTo>
                  <a:lnTo>
                    <a:pt x="1004" y="234"/>
                  </a:lnTo>
                  <a:lnTo>
                    <a:pt x="1577" y="234"/>
                  </a:lnTo>
                  <a:lnTo>
                    <a:pt x="1595" y="246"/>
                  </a:lnTo>
                  <a:lnTo>
                    <a:pt x="1643" y="312"/>
                  </a:lnTo>
                  <a:lnTo>
                    <a:pt x="860" y="312"/>
                  </a:lnTo>
                  <a:lnTo>
                    <a:pt x="720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125" y="3780"/>
              <a:ext cx="759" cy="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99" y="0"/>
                </a:cxn>
                <a:cxn ang="0">
                  <a:pos x="759" y="71"/>
                </a:cxn>
                <a:cxn ang="0">
                  <a:pos x="0" y="72"/>
                </a:cxn>
                <a:cxn ang="0">
                  <a:pos x="1" y="0"/>
                </a:cxn>
              </a:cxnLst>
              <a:rect l="0" t="0" r="r" b="b"/>
              <a:pathLst>
                <a:path w="759" h="72">
                  <a:moveTo>
                    <a:pt x="1" y="0"/>
                  </a:moveTo>
                  <a:lnTo>
                    <a:pt x="699" y="0"/>
                  </a:lnTo>
                  <a:lnTo>
                    <a:pt x="759" y="71"/>
                  </a:lnTo>
                  <a:lnTo>
                    <a:pt x="0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108" y="3942"/>
              <a:ext cx="1604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4" y="0"/>
                </a:cxn>
                <a:cxn ang="0">
                  <a:pos x="1604" y="59"/>
                </a:cxn>
                <a:cxn ang="0">
                  <a:pos x="480" y="59"/>
                </a:cxn>
                <a:cxn ang="0">
                  <a:pos x="537" y="128"/>
                </a:cxn>
                <a:cxn ang="0">
                  <a:pos x="5" y="128"/>
                </a:cxn>
                <a:cxn ang="0">
                  <a:pos x="0" y="0"/>
                </a:cxn>
              </a:cxnLst>
              <a:rect l="0" t="0" r="r" b="b"/>
              <a:pathLst>
                <a:path w="1604" h="128">
                  <a:moveTo>
                    <a:pt x="0" y="0"/>
                  </a:moveTo>
                  <a:lnTo>
                    <a:pt x="1604" y="0"/>
                  </a:lnTo>
                  <a:lnTo>
                    <a:pt x="1604" y="59"/>
                  </a:lnTo>
                  <a:lnTo>
                    <a:pt x="480" y="59"/>
                  </a:lnTo>
                  <a:lnTo>
                    <a:pt x="537" y="128"/>
                  </a:lnTo>
                  <a:lnTo>
                    <a:pt x="5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989" y="3671"/>
              <a:ext cx="8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88" y="90"/>
                </a:cxn>
                <a:cxn ang="0">
                  <a:pos x="72" y="90"/>
                </a:cxn>
                <a:cxn ang="0">
                  <a:pos x="0" y="0"/>
                </a:cxn>
              </a:cxnLst>
              <a:rect l="0" t="0" r="r" b="b"/>
              <a:pathLst>
                <a:path w="888" h="90">
                  <a:moveTo>
                    <a:pt x="0" y="0"/>
                  </a:moveTo>
                  <a:lnTo>
                    <a:pt x="817" y="0"/>
                  </a:lnTo>
                  <a:lnTo>
                    <a:pt x="888" y="90"/>
                  </a:lnTo>
                  <a:lnTo>
                    <a:pt x="7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4637" y="3866"/>
              <a:ext cx="1125" cy="6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25" y="0"/>
                </a:cxn>
                <a:cxn ang="0">
                  <a:pos x="1125" y="66"/>
                </a:cxn>
                <a:cxn ang="0">
                  <a:pos x="0" y="66"/>
                </a:cxn>
                <a:cxn ang="0">
                  <a:pos x="4" y="0"/>
                </a:cxn>
              </a:cxnLst>
              <a:rect l="0" t="0" r="r" b="b"/>
              <a:pathLst>
                <a:path w="1125" h="66">
                  <a:moveTo>
                    <a:pt x="4" y="0"/>
                  </a:moveTo>
                  <a:lnTo>
                    <a:pt x="1125" y="0"/>
                  </a:lnTo>
                  <a:lnTo>
                    <a:pt x="1125" y="66"/>
                  </a:lnTo>
                  <a:lnTo>
                    <a:pt x="0" y="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0"/>
            <p:cNvSpPr>
              <a:spLocks/>
            </p:cNvSpPr>
            <p:nvPr userDrawn="1"/>
          </p:nvSpPr>
          <p:spPr bwMode="auto">
            <a:xfrm>
              <a:off x="4698" y="3942"/>
              <a:ext cx="106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2" y="0"/>
                </a:cxn>
                <a:cxn ang="0">
                  <a:pos x="1062" y="122"/>
                </a:cxn>
                <a:cxn ang="0">
                  <a:pos x="485" y="122"/>
                </a:cxn>
                <a:cxn ang="0">
                  <a:pos x="431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1062" h="122">
                  <a:moveTo>
                    <a:pt x="0" y="0"/>
                  </a:moveTo>
                  <a:lnTo>
                    <a:pt x="1062" y="0"/>
                  </a:lnTo>
                  <a:lnTo>
                    <a:pt x="1062" y="122"/>
                  </a:lnTo>
                  <a:lnTo>
                    <a:pt x="485" y="122"/>
                  </a:lnTo>
                  <a:lnTo>
                    <a:pt x="431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1"/>
            <p:cNvSpPr>
              <a:spLocks/>
            </p:cNvSpPr>
            <p:nvPr userDrawn="1"/>
          </p:nvSpPr>
          <p:spPr bwMode="auto">
            <a:xfrm>
              <a:off x="4824" y="3671"/>
              <a:ext cx="93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90"/>
                </a:cxn>
                <a:cxn ang="0">
                  <a:pos x="938" y="90"/>
                </a:cxn>
                <a:cxn ang="0">
                  <a:pos x="938" y="0"/>
                </a:cxn>
                <a:cxn ang="0">
                  <a:pos x="0" y="0"/>
                </a:cxn>
              </a:cxnLst>
              <a:rect l="0" t="0" r="r" b="b"/>
              <a:pathLst>
                <a:path w="938" h="90">
                  <a:moveTo>
                    <a:pt x="0" y="0"/>
                  </a:moveTo>
                  <a:lnTo>
                    <a:pt x="72" y="90"/>
                  </a:lnTo>
                  <a:lnTo>
                    <a:pt x="938" y="90"/>
                  </a:lnTo>
                  <a:lnTo>
                    <a:pt x="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33"/>
            <p:cNvSpPr>
              <a:spLocks/>
            </p:cNvSpPr>
            <p:nvPr userDrawn="1"/>
          </p:nvSpPr>
          <p:spPr bwMode="auto">
            <a:xfrm>
              <a:off x="4221" y="3606"/>
              <a:ext cx="1541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51"/>
                </a:cxn>
                <a:cxn ang="0">
                  <a:pos x="1541" y="51"/>
                </a:cxn>
                <a:cxn ang="0">
                  <a:pos x="1541" y="0"/>
                </a:cxn>
                <a:cxn ang="0">
                  <a:pos x="0" y="0"/>
                </a:cxn>
              </a:cxnLst>
              <a:rect l="0" t="0" r="r" b="b"/>
              <a:pathLst>
                <a:path w="1541" h="51">
                  <a:moveTo>
                    <a:pt x="0" y="0"/>
                  </a:moveTo>
                  <a:lnTo>
                    <a:pt x="39" y="51"/>
                  </a:lnTo>
                  <a:lnTo>
                    <a:pt x="1541" y="51"/>
                  </a:lnTo>
                  <a:lnTo>
                    <a:pt x="1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-9525"/>
            <a:ext cx="9153525" cy="1081088"/>
            <a:chOff x="0" y="-6"/>
            <a:chExt cx="5766" cy="681"/>
          </a:xfrm>
        </p:grpSpPr>
        <p:sp>
          <p:nvSpPr>
            <p:cNvPr id="22" name="Freeform 40"/>
            <p:cNvSpPr>
              <a:spLocks/>
            </p:cNvSpPr>
            <p:nvPr userDrawn="1"/>
          </p:nvSpPr>
          <p:spPr bwMode="auto">
            <a:xfrm>
              <a:off x="0" y="-6"/>
              <a:ext cx="5766" cy="681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3714" y="201"/>
                </a:cxn>
                <a:cxn ang="0">
                  <a:pos x="4160" y="679"/>
                </a:cxn>
                <a:cxn ang="0">
                  <a:pos x="5766" y="681"/>
                </a:cxn>
                <a:cxn ang="0">
                  <a:pos x="5762" y="5"/>
                </a:cxn>
                <a:cxn ang="0">
                  <a:pos x="0" y="0"/>
                </a:cxn>
                <a:cxn ang="0">
                  <a:pos x="0" y="201"/>
                </a:cxn>
              </a:cxnLst>
              <a:rect l="0" t="0" r="r" b="b"/>
              <a:pathLst>
                <a:path w="5766" h="681">
                  <a:moveTo>
                    <a:pt x="0" y="201"/>
                  </a:moveTo>
                  <a:lnTo>
                    <a:pt x="3714" y="201"/>
                  </a:lnTo>
                  <a:lnTo>
                    <a:pt x="4160" y="679"/>
                  </a:lnTo>
                  <a:lnTo>
                    <a:pt x="5766" y="681"/>
                  </a:lnTo>
                  <a:lnTo>
                    <a:pt x="5762" y="5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55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" name="Picture 41" descr="BUS-OForiginalrev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white">
            <a:xfrm>
              <a:off x="4249" y="187"/>
              <a:ext cx="134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33425" y="3578225"/>
            <a:ext cx="7812088" cy="3841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31838" y="2374900"/>
            <a:ext cx="7802562" cy="492125"/>
          </a:xfrm>
        </p:spPr>
        <p:txBody>
          <a:bodyPr anchor="b"/>
          <a:lstStyle>
            <a:lvl1pPr>
              <a:lnSpc>
                <a:spcPct val="95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254000" y="6653213"/>
            <a:ext cx="2133600" cy="122237"/>
          </a:xfrm>
        </p:spPr>
        <p:txBody>
          <a:bodyPr/>
          <a:lstStyle>
            <a:lvl1pPr>
              <a:defRPr smtClean="0"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57213"/>
            <a:ext cx="2132013" cy="2433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557213"/>
            <a:ext cx="6248400" cy="2433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5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2EFC7-3A22-4647-BF19-E84654455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2EF6-3962-4ADC-8D14-DC40B9BD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E515-3A3D-4F41-88C6-8BAB09B83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46A84-6314-4B5A-9D24-8E608D420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FBA8-C044-4078-8795-D872C332C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138C-D497-4129-A333-CF41A296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304C-1671-4B9F-9F9C-0DE06F9F7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56AF-4634-44AD-A203-7DE39014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7D4A-F3AF-4C32-996F-02CA982B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FE30-B882-4F92-BFAB-89AEE690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B816-A161-4101-94FC-A50272EBD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77950"/>
            <a:ext cx="4189413" cy="161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377950"/>
            <a:ext cx="4191000" cy="161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557213"/>
            <a:ext cx="7456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77950"/>
            <a:ext cx="853281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6511925"/>
            <a:ext cx="2133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rgbClr val="777777"/>
                </a:solidFill>
              </a:defRPr>
            </a:lvl1pPr>
          </a:lstStyle>
          <a:p>
            <a:fld id="{7558D0AA-4C2E-4CFF-9A97-0685C1175E7C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5784850" y="6511925"/>
            <a:ext cx="2895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endParaRPr lang="en-US" sz="1200" dirty="0">
              <a:solidFill>
                <a:srgbClr val="777777"/>
              </a:solidFill>
              <a:latin typeface="Arial Narrow" pitchFamily="34" charset="0"/>
            </a:endParaRP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 flipH="1">
            <a:off x="8482013" y="6624638"/>
            <a:ext cx="565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170C031F-0D7F-4808-9103-9A7B3A0353FE}" type="slidenum">
              <a:rPr lang="en-US" sz="110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100">
              <a:solidFill>
                <a:srgbClr val="777777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-9525" y="-3175"/>
            <a:ext cx="9163050" cy="595313"/>
            <a:chOff x="-6" y="-2"/>
            <a:chExt cx="5772" cy="375"/>
          </a:xfrm>
        </p:grpSpPr>
        <p:sp>
          <p:nvSpPr>
            <p:cNvPr id="136206" name="Freeform 14"/>
            <p:cNvSpPr>
              <a:spLocks/>
            </p:cNvSpPr>
            <p:nvPr userDrawn="1"/>
          </p:nvSpPr>
          <p:spPr bwMode="auto">
            <a:xfrm>
              <a:off x="-6" y="-2"/>
              <a:ext cx="5772" cy="37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4648" y="109"/>
                </a:cxn>
                <a:cxn ang="0">
                  <a:pos x="4891" y="375"/>
                </a:cxn>
                <a:cxn ang="0">
                  <a:pos x="5772" y="375"/>
                </a:cxn>
                <a:cxn ang="0">
                  <a:pos x="5766" y="0"/>
                </a:cxn>
                <a:cxn ang="0">
                  <a:pos x="0" y="2"/>
                </a:cxn>
                <a:cxn ang="0">
                  <a:pos x="0" y="109"/>
                </a:cxn>
              </a:cxnLst>
              <a:rect l="0" t="0" r="r" b="b"/>
              <a:pathLst>
                <a:path w="5772" h="375">
                  <a:moveTo>
                    <a:pt x="0" y="109"/>
                  </a:moveTo>
                  <a:lnTo>
                    <a:pt x="4648" y="109"/>
                  </a:lnTo>
                  <a:lnTo>
                    <a:pt x="4891" y="375"/>
                  </a:lnTo>
                  <a:lnTo>
                    <a:pt x="5772" y="375"/>
                  </a:lnTo>
                  <a:lnTo>
                    <a:pt x="5766" y="0"/>
                  </a:lnTo>
                  <a:lnTo>
                    <a:pt x="0" y="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55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8" name="Picture 15" descr="BUS-OForiginalrev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blackWhite">
            <a:xfrm>
              <a:off x="4934" y="102"/>
              <a:ext cx="74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14325" y="6686550"/>
            <a:ext cx="8493125" cy="79375"/>
            <a:chOff x="198" y="4212"/>
            <a:chExt cx="5350" cy="50"/>
          </a:xfrm>
        </p:grpSpPr>
        <p:sp>
          <p:nvSpPr>
            <p:cNvPr id="136208" name="AutoShape 16"/>
            <p:cNvSpPr>
              <a:spLocks noChangeArrowheads="1"/>
            </p:cNvSpPr>
            <p:nvPr userDrawn="1"/>
          </p:nvSpPr>
          <p:spPr bwMode="auto">
            <a:xfrm flipH="1">
              <a:off x="756" y="4214"/>
              <a:ext cx="561" cy="48"/>
            </a:xfrm>
            <a:prstGeom prst="parallelogram">
              <a:avLst>
                <a:gd name="adj" fmla="val 102049"/>
              </a:avLst>
            </a:prstGeom>
            <a:solidFill>
              <a:srgbClr val="B2BB1E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09" name="AutoShape 17"/>
            <p:cNvSpPr>
              <a:spLocks noChangeArrowheads="1"/>
            </p:cNvSpPr>
            <p:nvPr userDrawn="1"/>
          </p:nvSpPr>
          <p:spPr bwMode="auto">
            <a:xfrm flipH="1">
              <a:off x="198" y="4214"/>
              <a:ext cx="561" cy="48"/>
            </a:xfrm>
            <a:prstGeom prst="parallelogram">
              <a:avLst>
                <a:gd name="adj" fmla="val 91660"/>
              </a:avLst>
            </a:prstGeom>
            <a:solidFill>
              <a:srgbClr val="E3193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6210" name="AutoShape 18"/>
            <p:cNvSpPr>
              <a:spLocks noChangeArrowheads="1"/>
            </p:cNvSpPr>
            <p:nvPr userDrawn="1"/>
          </p:nvSpPr>
          <p:spPr bwMode="auto">
            <a:xfrm flipH="1">
              <a:off x="1308" y="4214"/>
              <a:ext cx="561" cy="48"/>
            </a:xfrm>
            <a:prstGeom prst="parallelogram">
              <a:avLst>
                <a:gd name="adj" fmla="val 99993"/>
              </a:avLst>
            </a:prstGeom>
            <a:solidFill>
              <a:srgbClr val="F58025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11" name="AutoShape 19"/>
            <p:cNvSpPr>
              <a:spLocks noChangeArrowheads="1"/>
            </p:cNvSpPr>
            <p:nvPr userDrawn="1"/>
          </p:nvSpPr>
          <p:spPr bwMode="auto">
            <a:xfrm flipH="1">
              <a:off x="1861" y="4212"/>
              <a:ext cx="3687" cy="49"/>
            </a:xfrm>
            <a:prstGeom prst="parallelogram">
              <a:avLst>
                <a:gd name="adj" fmla="val 114957"/>
              </a:avLst>
            </a:prstGeom>
            <a:solidFill>
              <a:srgbClr val="005596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349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868363" indent="-1762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1150938" indent="-1682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-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COSELogo_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031" name="Picture 7" descr="INCOSELogo_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28" name="Rectangle 16"/>
          <p:cNvSpPr>
            <a:spLocks noChangeArrowheads="1"/>
          </p:cNvSpPr>
          <p:nvPr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96050"/>
            <a:ext cx="5181600" cy="209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209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B4AF26-B01F-4678-93F0-8C5674CB76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9" name="Picture 8" descr="new_incos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381000"/>
            <a:ext cx="16081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/>
          <p:cNvPicPr>
            <a:picLocks noChangeAspect="1" noChangeArrowheads="1"/>
          </p:cNvPicPr>
          <p:nvPr/>
        </p:nvPicPr>
        <p:blipFill>
          <a:blip r:embed="rId16" cstate="print"/>
          <a:srcRect l="9705" r="9705"/>
          <a:stretch>
            <a:fillRect/>
          </a:stretch>
        </p:blipFill>
        <p:spPr bwMode="auto">
          <a:xfrm>
            <a:off x="14288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F22880-98E9-4424-99B5-4D0632D4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NCOSELogo_transpar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289175"/>
          </a:xfrm>
        </p:spPr>
        <p:txBody>
          <a:bodyPr>
            <a:normAutofit/>
          </a:bodyPr>
          <a:lstStyle/>
          <a:p>
            <a:r>
              <a:rPr lang="en-US" dirty="0" smtClean="0"/>
              <a:t>Biomedical Device Modeling Challenge Team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Chad Gibson</a:t>
            </a:r>
          </a:p>
          <a:p>
            <a:r>
              <a:rPr lang="en-US" dirty="0" smtClean="0"/>
              <a:t>Steven Corns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019800"/>
            <a:ext cx="6075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WEBSITE: </a:t>
            </a:r>
            <a:r>
              <a:rPr lang="en-US" sz="1400" dirty="0" smtClean="0">
                <a:solidFill>
                  <a:schemeClr val="tx2"/>
                </a:solidFill>
              </a:rPr>
              <a:t>http://www.omgwiki.org/MBSE/doku.php?id=mbse:drugdelivery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Description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324600" cy="57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676400"/>
            <a:ext cx="297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System Procurement</a:t>
            </a:r>
            <a:endParaRPr lang="en-US" dirty="0"/>
          </a:p>
        </p:txBody>
      </p:sp>
      <p:pic>
        <p:nvPicPr>
          <p:cNvPr id="4" name="Content Placeholder 3" descr="Procure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6453" b="2703"/>
          <a:stretch>
            <a:fillRect/>
          </a:stretch>
        </p:blipFill>
        <p:spPr>
          <a:xfrm>
            <a:off x="1905000" y="0"/>
            <a:ext cx="4648200" cy="6420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5943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Method for Addition of </a:t>
            </a:r>
            <a:r>
              <a:rPr lang="en-US" dirty="0" err="1" smtClean="0"/>
              <a:t>Parametrics</a:t>
            </a:r>
            <a:endParaRPr lang="en-US" dirty="0"/>
          </a:p>
        </p:txBody>
      </p:sp>
      <p:pic>
        <p:nvPicPr>
          <p:cNvPr id="6" name="Content Placeholder 5" descr="Analysis Cont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6019800" cy="4693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5029200" cy="954088"/>
          </a:xfrm>
        </p:spPr>
        <p:txBody>
          <a:bodyPr/>
          <a:lstStyle/>
          <a:p>
            <a:r>
              <a:rPr lang="en-US" dirty="0" smtClean="0"/>
              <a:t>Challenge Team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76800"/>
          </a:xfrm>
        </p:spPr>
        <p:txBody>
          <a:bodyPr/>
          <a:lstStyle/>
          <a:p>
            <a:r>
              <a:rPr lang="en-US" dirty="0" smtClean="0"/>
              <a:t>Architecture captures broad range of medical device concerns at a high level of abstraction</a:t>
            </a:r>
          </a:p>
          <a:p>
            <a:endParaRPr lang="en-US" dirty="0" smtClean="0"/>
          </a:p>
          <a:p>
            <a:r>
              <a:rPr lang="en-US" dirty="0" smtClean="0"/>
              <a:t>Gives initial modeling guidelines</a:t>
            </a:r>
          </a:p>
          <a:p>
            <a:endParaRPr lang="en-US" dirty="0" smtClean="0"/>
          </a:p>
          <a:p>
            <a:r>
              <a:rPr lang="en-US" dirty="0" smtClean="0"/>
              <a:t>Specifies activities leading to device deployment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555045"/>
            <a:ext cx="8240712" cy="415498"/>
          </a:xfrm>
        </p:spPr>
        <p:txBody>
          <a:bodyPr/>
          <a:lstStyle/>
          <a:p>
            <a:r>
              <a:rPr lang="en-US" dirty="0" smtClean="0"/>
              <a:t>Model Validation at Battelle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7950"/>
            <a:ext cx="8532813" cy="3791807"/>
          </a:xfrm>
        </p:spPr>
        <p:txBody>
          <a:bodyPr/>
          <a:lstStyle/>
          <a:p>
            <a:r>
              <a:rPr lang="en-US" dirty="0" smtClean="0"/>
              <a:t>Working with large medical device company</a:t>
            </a:r>
          </a:p>
          <a:p>
            <a:r>
              <a:rPr lang="en-US" dirty="0" smtClean="0"/>
              <a:t>Developing their own in-house systems engineering group</a:t>
            </a:r>
          </a:p>
          <a:p>
            <a:r>
              <a:rPr lang="en-US" dirty="0" smtClean="0"/>
              <a:t>Venturing into more complex electrical medical devices</a:t>
            </a:r>
          </a:p>
          <a:p>
            <a:r>
              <a:rPr lang="en-US" dirty="0" smtClean="0"/>
              <a:t>Partnering with multiple “subcontractors” to develop subsystems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Critical to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>Safety</a:t>
            </a:r>
            <a:r>
              <a:rPr lang="en-US" dirty="0" smtClean="0"/>
              <a:t> – risk controls are tracked down to subsystems, components, and functions</a:t>
            </a:r>
          </a:p>
          <a:p>
            <a:r>
              <a:rPr lang="en-US" u="sng" dirty="0" smtClean="0"/>
              <a:t>Performance</a:t>
            </a:r>
            <a:r>
              <a:rPr lang="en-US" dirty="0" smtClean="0"/>
              <a:t> – key performance attributes (safety, effectiveness) are modeled</a:t>
            </a:r>
          </a:p>
          <a:p>
            <a:r>
              <a:rPr lang="en-US" u="sng" dirty="0" smtClean="0"/>
              <a:t>Supplier Management </a:t>
            </a:r>
            <a:r>
              <a:rPr lang="en-US" dirty="0" smtClean="0"/>
              <a:t>– expectations are set for design; no integration surprises</a:t>
            </a:r>
          </a:p>
          <a:p>
            <a:r>
              <a:rPr lang="en-US" u="sng" dirty="0" smtClean="0"/>
              <a:t>Communication</a:t>
            </a:r>
            <a:r>
              <a:rPr lang="en-US" dirty="0" smtClean="0"/>
              <a:t> – model is tool for SE involvement with suppliers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7950"/>
            <a:ext cx="8532813" cy="4260850"/>
          </a:xfrm>
        </p:spPr>
        <p:txBody>
          <a:bodyPr>
            <a:noAutofit/>
          </a:bodyPr>
          <a:lstStyle/>
          <a:p>
            <a:r>
              <a:rPr lang="en-US" dirty="0" smtClean="0"/>
              <a:t>Zero exposure to MBSE, UML, or SysML</a:t>
            </a:r>
          </a:p>
          <a:p>
            <a:r>
              <a:rPr lang="en-US" dirty="0" smtClean="0"/>
              <a:t>Model walk-through:</a:t>
            </a:r>
          </a:p>
          <a:p>
            <a:pPr lvl="1"/>
            <a:r>
              <a:rPr lang="en-US" dirty="0" smtClean="0"/>
              <a:t>Gradual change from bewilderment to head nodding and active involvement</a:t>
            </a:r>
          </a:p>
          <a:p>
            <a:pPr lvl="1"/>
            <a:r>
              <a:rPr lang="en-US" dirty="0" smtClean="0"/>
              <a:t>“This is a great design discussion tool”</a:t>
            </a:r>
          </a:p>
          <a:p>
            <a:pPr lvl="1"/>
            <a:r>
              <a:rPr lang="en-US" dirty="0" smtClean="0"/>
              <a:t>Once capabilities of MBSE are shown, potential utility in biomedical is quickly understood</a:t>
            </a:r>
          </a:p>
          <a:p>
            <a:pPr lvl="1"/>
            <a:r>
              <a:rPr lang="en-US" dirty="0" smtClean="0"/>
              <a:t>Appreciated flexibility to create supplier-specific views while maintaining underlying model integrity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7950"/>
            <a:ext cx="8532813" cy="548005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MBSE tools are not without learning curves!</a:t>
            </a:r>
          </a:p>
          <a:p>
            <a:r>
              <a:rPr lang="en-US" sz="2400" dirty="0" smtClean="0"/>
              <a:t>Reference architecture helped immensely</a:t>
            </a:r>
          </a:p>
          <a:p>
            <a:pPr lvl="1"/>
            <a:r>
              <a:rPr lang="en-US" sz="2000" dirty="0" smtClean="0"/>
              <a:t>What helped? Developing the model or having the model?</a:t>
            </a:r>
          </a:p>
          <a:p>
            <a:r>
              <a:rPr lang="en-US" sz="2400" dirty="0" smtClean="0"/>
              <a:t>Reference model needs more definition in:</a:t>
            </a:r>
          </a:p>
          <a:p>
            <a:pPr lvl="1"/>
            <a:r>
              <a:rPr lang="en-US" sz="2000" dirty="0" smtClean="0"/>
              <a:t>Safety Risk Management</a:t>
            </a:r>
          </a:p>
          <a:p>
            <a:pPr lvl="1"/>
            <a:r>
              <a:rPr lang="en-US" sz="2000" dirty="0" smtClean="0"/>
              <a:t>More thorough templates for common requirements and architecture, e.g., IEC 60601-1</a:t>
            </a:r>
          </a:p>
          <a:p>
            <a:r>
              <a:rPr lang="en-US" sz="2400" dirty="0" smtClean="0"/>
              <a:t>To avoid redundancy, MBSE tools should be validated and used as one of the primary design tools</a:t>
            </a:r>
          </a:p>
          <a:p>
            <a:pPr lvl="1"/>
            <a:r>
              <a:rPr lang="en-US" sz="2000" dirty="0" smtClean="0"/>
              <a:t>Requirements in two places</a:t>
            </a:r>
          </a:p>
          <a:p>
            <a:pPr lvl="1"/>
            <a:r>
              <a:rPr lang="en-US" sz="2000" dirty="0" smtClean="0"/>
              <a:t>Safety Risk Management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obihealthnews.com/wp-content/uploads/2009/05/fd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724150" cy="2609851"/>
          </a:xfrm>
          <a:prstGeom prst="rect">
            <a:avLst/>
          </a:prstGeom>
          <a:noFill/>
        </p:spPr>
      </p:pic>
      <p:pic>
        <p:nvPicPr>
          <p:cNvPr id="3076" name="Picture 4" descr="http://www.gastecuk.com/repository/ImagesWhatWeDo/CE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95346"/>
            <a:ext cx="1447800" cy="10382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FDA and EU </a:t>
            </a:r>
            <a:r>
              <a:rPr lang="en-US" dirty="0" smtClean="0">
                <a:solidFill>
                  <a:srgbClr val="FF0000"/>
                </a:solidFill>
              </a:rPr>
              <a:t>(drugs only) </a:t>
            </a:r>
            <a:r>
              <a:rPr lang="en-US" dirty="0" smtClean="0"/>
              <a:t>require software tool validation in most cases</a:t>
            </a:r>
          </a:p>
          <a:p>
            <a:pPr lvl="1"/>
            <a:r>
              <a:rPr lang="en-US" dirty="0" smtClean="0"/>
              <a:t>Many biomed companies are hesitant to change until value is demonstrated</a:t>
            </a:r>
          </a:p>
          <a:p>
            <a:pPr lvl="1"/>
            <a:r>
              <a:rPr lang="en-US" dirty="0" smtClean="0"/>
              <a:t>Piloting on small ‘feasibility’ projects; using as informal tool </a:t>
            </a:r>
          </a:p>
          <a:p>
            <a:pPr lvl="1"/>
            <a:r>
              <a:rPr lang="en-US" dirty="0" smtClean="0"/>
              <a:t>Validation package as BWG deliverable?</a:t>
            </a:r>
          </a:p>
          <a:p>
            <a:r>
              <a:rPr lang="en-US" dirty="0" smtClean="0"/>
              <a:t>Safety risk management and regulatory / compliance is a huge piece of most SE work</a:t>
            </a:r>
          </a:p>
          <a:p>
            <a:pPr lvl="1"/>
            <a:r>
              <a:rPr lang="en-US" dirty="0" smtClean="0"/>
              <a:t>How best to integrate into the model?</a:t>
            </a:r>
          </a:p>
          <a:p>
            <a:r>
              <a:rPr lang="en-US" dirty="0" smtClean="0"/>
              <a:t>MBSE can be a communications tool with regulatory and compliance bodies!</a:t>
            </a:r>
          </a:p>
          <a:p>
            <a:pPr lvl="1"/>
            <a:r>
              <a:rPr lang="en-US" dirty="0" smtClean="0"/>
              <a:t>Many current FDA initiatives intend to streamline reviews and summarize safety &amp; effectiveness in a comprehensive yet digestible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7950"/>
            <a:ext cx="8532813" cy="4184650"/>
          </a:xfrm>
        </p:spPr>
        <p:txBody>
          <a:bodyPr/>
          <a:lstStyle/>
          <a:p>
            <a:r>
              <a:rPr lang="en-US" dirty="0" smtClean="0"/>
              <a:t>Increase usability of the reference architecture</a:t>
            </a:r>
          </a:p>
          <a:p>
            <a:endParaRPr lang="en-US" dirty="0"/>
          </a:p>
          <a:p>
            <a:r>
              <a:rPr lang="en-US" dirty="0" smtClean="0"/>
              <a:t>Applying </a:t>
            </a:r>
            <a:r>
              <a:rPr lang="en-US" dirty="0" err="1" smtClean="0"/>
              <a:t>parametrics</a:t>
            </a:r>
            <a:endParaRPr lang="en-US" dirty="0" smtClean="0"/>
          </a:p>
          <a:p>
            <a:pPr lvl="1"/>
            <a:r>
              <a:rPr lang="en-US" dirty="0" smtClean="0"/>
              <a:t>How do we get numerical results</a:t>
            </a:r>
          </a:p>
          <a:p>
            <a:pPr lvl="1"/>
            <a:r>
              <a:rPr lang="en-US" dirty="0" smtClean="0"/>
              <a:t>Connect to solver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Adding more regulatory and compliance needs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Mike Celentano - Roche</a:t>
            </a:r>
          </a:p>
          <a:p>
            <a:r>
              <a:rPr lang="en-US" dirty="0" smtClean="0"/>
              <a:t>Steven Corns – Missouri S&amp;T</a:t>
            </a:r>
          </a:p>
          <a:p>
            <a:r>
              <a:rPr lang="en-US" dirty="0" smtClean="0"/>
              <a:t>Sanford Friedenthal – MBSE Co-chair</a:t>
            </a:r>
          </a:p>
          <a:p>
            <a:r>
              <a:rPr lang="en-US" dirty="0" smtClean="0"/>
              <a:t>Chad Gibson – Battelle Memorial Institute</a:t>
            </a:r>
          </a:p>
          <a:p>
            <a:r>
              <a:rPr lang="en-US" dirty="0" smtClean="0"/>
              <a:t>Tagore Somers – Eli Lilly</a:t>
            </a:r>
          </a:p>
          <a:p>
            <a:r>
              <a:rPr lang="en-US" dirty="0" smtClean="0"/>
              <a:t>Jack Stein - Terumo</a:t>
            </a:r>
          </a:p>
          <a:p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Castex</a:t>
            </a:r>
            <a:r>
              <a:rPr lang="en-US" dirty="0" smtClean="0"/>
              <a:t> - ADN</a:t>
            </a:r>
          </a:p>
          <a:p>
            <a:r>
              <a:rPr lang="en-US" dirty="0" smtClean="0"/>
              <a:t>Melissa Masters – Battelle Memorial Institute</a:t>
            </a:r>
          </a:p>
          <a:p>
            <a:r>
              <a:rPr lang="en-US" dirty="0" smtClean="0"/>
              <a:t>Meaghan </a:t>
            </a:r>
            <a:r>
              <a:rPr lang="en-US" dirty="0" err="1" smtClean="0"/>
              <a:t>O’Niel</a:t>
            </a:r>
            <a:r>
              <a:rPr lang="en-US" dirty="0" smtClean="0"/>
              <a:t> – Accenture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7950"/>
            <a:ext cx="8532813" cy="4364272"/>
          </a:xfrm>
        </p:spPr>
        <p:txBody>
          <a:bodyPr/>
          <a:lstStyle/>
          <a:p>
            <a:r>
              <a:rPr lang="en-US" dirty="0" smtClean="0"/>
              <a:t>Evaluate drug/human interactions</a:t>
            </a:r>
          </a:p>
          <a:p>
            <a:endParaRPr lang="en-US" dirty="0"/>
          </a:p>
          <a:p>
            <a:r>
              <a:rPr lang="en-US" dirty="0" smtClean="0"/>
              <a:t>Safety risk management / usability engineering modeling approach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Identify areas to apply reference architecture  and early adoption opportunities</a:t>
            </a:r>
          </a:p>
          <a:p>
            <a:pPr lvl="1"/>
            <a:r>
              <a:rPr lang="en-US" dirty="0" smtClean="0"/>
              <a:t>Provides feedback loop back to team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Team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419600"/>
          </a:xfrm>
        </p:spPr>
        <p:txBody>
          <a:bodyPr/>
          <a:lstStyle/>
          <a:p>
            <a:r>
              <a:rPr lang="en-US" dirty="0" smtClean="0"/>
              <a:t>Create a reference architecture 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Ensure better compliance to industry standards</a:t>
            </a:r>
          </a:p>
          <a:p>
            <a:pPr lvl="1"/>
            <a:r>
              <a:rPr lang="en-US" dirty="0" smtClean="0"/>
              <a:t>Meet applicable device regulations</a:t>
            </a:r>
          </a:p>
          <a:p>
            <a:pPr lvl="1"/>
            <a:r>
              <a:rPr lang="en-US" dirty="0" smtClean="0"/>
              <a:t>Improve time to market</a:t>
            </a:r>
          </a:p>
          <a:p>
            <a:pPr lvl="1"/>
            <a:r>
              <a:rPr lang="en-US" dirty="0" smtClean="0"/>
              <a:t>Create more consistency in how devices are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be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adoption</a:t>
            </a:r>
          </a:p>
          <a:p>
            <a:endParaRPr lang="en-US" dirty="0" smtClean="0"/>
          </a:p>
          <a:p>
            <a:r>
              <a:rPr lang="en-US" dirty="0" smtClean="0"/>
              <a:t>Ensure regulatory, compliance, and risk management requirements are met</a:t>
            </a:r>
          </a:p>
          <a:p>
            <a:endParaRPr lang="en-US" dirty="0" smtClean="0"/>
          </a:p>
          <a:p>
            <a:r>
              <a:rPr lang="en-US" dirty="0" smtClean="0"/>
              <a:t>Cost reduction</a:t>
            </a:r>
          </a:p>
          <a:p>
            <a:endParaRPr lang="en-US" dirty="0" smtClean="0"/>
          </a:p>
          <a:p>
            <a:r>
              <a:rPr lang="en-US" dirty="0" smtClean="0"/>
              <a:t>Consistency across device design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572000"/>
          </a:xfrm>
        </p:spPr>
        <p:txBody>
          <a:bodyPr/>
          <a:lstStyle/>
          <a:p>
            <a:r>
              <a:rPr lang="en-US" dirty="0" smtClean="0"/>
              <a:t>Established a reference architecture for medical devices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Domain specified and problem scoped</a:t>
            </a:r>
          </a:p>
          <a:p>
            <a:pPr lvl="1"/>
            <a:r>
              <a:rPr lang="en-US" dirty="0" smtClean="0"/>
              <a:t>Used drug delivery device as an example architecture</a:t>
            </a:r>
          </a:p>
          <a:p>
            <a:pPr lvl="1"/>
            <a:r>
              <a:rPr lang="en-US" dirty="0" smtClean="0"/>
              <a:t>Stakeholders and stakeholder interactions identified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tolerance typically lower in medical devices</a:t>
            </a:r>
          </a:p>
          <a:p>
            <a:endParaRPr lang="en-US" dirty="0" smtClean="0"/>
          </a:p>
          <a:p>
            <a:r>
              <a:rPr lang="en-US" dirty="0" smtClean="0"/>
              <a:t>Risk management a key element in device clearance/approval</a:t>
            </a:r>
          </a:p>
          <a:p>
            <a:endParaRPr lang="en-US" dirty="0" smtClean="0"/>
          </a:p>
          <a:p>
            <a:r>
              <a:rPr lang="en-US" dirty="0" smtClean="0"/>
              <a:t>Does this model address risk?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5334000" cy="954088"/>
          </a:xfrm>
        </p:spPr>
        <p:txBody>
          <a:bodyPr/>
          <a:lstStyle/>
          <a:p>
            <a:r>
              <a:rPr lang="en-US" dirty="0" smtClean="0"/>
              <a:t>Regulatory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Biomedical industry has different regulatory environment than defense industry</a:t>
            </a:r>
          </a:p>
          <a:p>
            <a:endParaRPr lang="en-US" dirty="0" smtClean="0"/>
          </a:p>
          <a:p>
            <a:r>
              <a:rPr lang="en-US" dirty="0" smtClean="0"/>
              <a:t>Device clearance/approval is tightly linked to compliance with international standards (incl. national deviations)</a:t>
            </a:r>
          </a:p>
          <a:p>
            <a:pPr lvl="1"/>
            <a:r>
              <a:rPr lang="en-US" dirty="0" smtClean="0"/>
              <a:t>ISO 62304 (Medical Devices Software Life Cycle)</a:t>
            </a:r>
          </a:p>
          <a:p>
            <a:pPr lvl="1"/>
            <a:r>
              <a:rPr lang="en-US" dirty="0" smtClean="0"/>
              <a:t>IEC 60601 (Medical Electrical Devices Safety)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3429000" cy="838200"/>
          </a:xfrm>
        </p:spPr>
        <p:txBody>
          <a:bodyPr/>
          <a:lstStyle/>
          <a:p>
            <a:r>
              <a:rPr lang="en-US" dirty="0" smtClean="0"/>
              <a:t>Domain</a:t>
            </a:r>
            <a:endParaRPr lang="en-US" dirty="0"/>
          </a:p>
        </p:txBody>
      </p:sp>
      <p:pic>
        <p:nvPicPr>
          <p:cNvPr id="4" name="Content Placeholder 3" descr="Drug Delivery Top Lev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919" y="1447801"/>
            <a:ext cx="8582049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066800"/>
            <a:ext cx="320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pic>
        <p:nvPicPr>
          <p:cNvPr id="4" name="Content Placeholder 3" descr="Stakeholder Requirements 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5502"/>
          <a:stretch>
            <a:fillRect/>
          </a:stretch>
        </p:blipFill>
        <p:spPr>
          <a:xfrm>
            <a:off x="-1" y="-1"/>
            <a:ext cx="5209591" cy="5105401"/>
          </a:xfrm>
        </p:spPr>
      </p:pic>
      <p:pic>
        <p:nvPicPr>
          <p:cNvPr id="5" name="Content Placeholder 3" descr="Stakeholder Requirements Table.jpg"/>
          <p:cNvPicPr>
            <a:picLocks noChangeAspect="1"/>
          </p:cNvPicPr>
          <p:nvPr/>
        </p:nvPicPr>
        <p:blipFill>
          <a:blip r:embed="rId2" cstate="print"/>
          <a:srcRect t="54498"/>
          <a:stretch>
            <a:fillRect/>
          </a:stretch>
        </p:blipFill>
        <p:spPr>
          <a:xfrm>
            <a:off x="4191000" y="2805235"/>
            <a:ext cx="4953000" cy="405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Battelle">
  <a:themeElements>
    <a:clrScheme name="BBran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5596"/>
      </a:accent1>
      <a:accent2>
        <a:srgbClr val="B2BB1E"/>
      </a:accent2>
      <a:accent3>
        <a:srgbClr val="E31937"/>
      </a:accent3>
      <a:accent4>
        <a:srgbClr val="F58025"/>
      </a:accent4>
      <a:accent5>
        <a:srgbClr val="6E2A8D"/>
      </a:accent5>
      <a:accent6>
        <a:srgbClr val="455560"/>
      </a:accent6>
      <a:hlink>
        <a:srgbClr val="005596"/>
      </a:hlink>
      <a:folHlink>
        <a:srgbClr val="6E2A8D"/>
      </a:folHlink>
    </a:clrScheme>
    <a:fontScheme name="defaul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3DFF1">
                <a:gamma/>
                <a:tint val="33333"/>
                <a:invGamma/>
              </a:srgbClr>
            </a:gs>
            <a:gs pos="100000">
              <a:srgbClr val="D3DFF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3DFF1">
                <a:gamma/>
                <a:tint val="33333"/>
                <a:invGamma/>
              </a:srgbClr>
            </a:gs>
            <a:gs pos="100000">
              <a:srgbClr val="D3DFF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43254"/>
        </a:dk2>
        <a:lt2>
          <a:srgbClr val="333333"/>
        </a:lt2>
        <a:accent1>
          <a:srgbClr val="E3E9ED"/>
        </a:accent1>
        <a:accent2>
          <a:srgbClr val="054471"/>
        </a:accent2>
        <a:accent3>
          <a:srgbClr val="FFFFFF"/>
        </a:accent3>
        <a:accent4>
          <a:srgbClr val="000000"/>
        </a:accent4>
        <a:accent5>
          <a:srgbClr val="EFF2F4"/>
        </a:accent5>
        <a:accent6>
          <a:srgbClr val="043D66"/>
        </a:accent6>
        <a:hlink>
          <a:srgbClr val="7E2A54"/>
        </a:hlink>
        <a:folHlink>
          <a:srgbClr val="008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FFFFFF"/>
        </a:lt1>
        <a:dk2>
          <a:srgbClr val="455560"/>
        </a:dk2>
        <a:lt2>
          <a:srgbClr val="333333"/>
        </a:lt2>
        <a:accent1>
          <a:srgbClr val="BACDE8"/>
        </a:accent1>
        <a:accent2>
          <a:srgbClr val="005596"/>
        </a:accent2>
        <a:accent3>
          <a:srgbClr val="FFFFFF"/>
        </a:accent3>
        <a:accent4>
          <a:srgbClr val="000000"/>
        </a:accent4>
        <a:accent5>
          <a:srgbClr val="D9E3F2"/>
        </a:accent5>
        <a:accent6>
          <a:srgbClr val="004C87"/>
        </a:accent6>
        <a:hlink>
          <a:srgbClr val="F580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455560"/>
        </a:lt2>
        <a:accent1>
          <a:srgbClr val="BACDE8"/>
        </a:accent1>
        <a:accent2>
          <a:srgbClr val="005596"/>
        </a:accent2>
        <a:accent3>
          <a:srgbClr val="FFFFFF"/>
        </a:accent3>
        <a:accent4>
          <a:srgbClr val="000000"/>
        </a:accent4>
        <a:accent5>
          <a:srgbClr val="D9E3F2"/>
        </a:accent5>
        <a:accent6>
          <a:srgbClr val="004C87"/>
        </a:accent6>
        <a:hlink>
          <a:srgbClr val="F580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633</Words>
  <Application>Microsoft Office PowerPoint</Application>
  <PresentationFormat>On-screen Show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2Battelle</vt:lpstr>
      <vt:lpstr>2_Default Design</vt:lpstr>
      <vt:lpstr>3_Default Design</vt:lpstr>
      <vt:lpstr>Biomedical Device Modeling Challenge Team  </vt:lpstr>
      <vt:lpstr>Team Members</vt:lpstr>
      <vt:lpstr>Challenge Team Goals</vt:lpstr>
      <vt:lpstr>Issues to be Addressed</vt:lpstr>
      <vt:lpstr>Progress to Date</vt:lpstr>
      <vt:lpstr>Addressing Risk</vt:lpstr>
      <vt:lpstr>Regulatory Compliance</vt:lpstr>
      <vt:lpstr>Domain</vt:lpstr>
      <vt:lpstr>Requirements</vt:lpstr>
      <vt:lpstr>Device Description</vt:lpstr>
      <vt:lpstr>System Procurement</vt:lpstr>
      <vt:lpstr>Method for Addition of Parametrics</vt:lpstr>
      <vt:lpstr>Challenge Team Results</vt:lpstr>
      <vt:lpstr>Model Validation at Battelle</vt:lpstr>
      <vt:lpstr>What’s Critical to Them?</vt:lpstr>
      <vt:lpstr>Client Observations</vt:lpstr>
      <vt:lpstr>Personal Observations</vt:lpstr>
      <vt:lpstr>Biomedical Challenges</vt:lpstr>
      <vt:lpstr>Plan Forward</vt:lpstr>
      <vt:lpstr>Plan Forward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Device Modelling Challenge Team</dc:title>
  <dc:creator>Scorns</dc:creator>
  <cp:lastModifiedBy>Scorns</cp:lastModifiedBy>
  <cp:revision>116</cp:revision>
  <dcterms:created xsi:type="dcterms:W3CDTF">2012-01-03T16:27:37Z</dcterms:created>
  <dcterms:modified xsi:type="dcterms:W3CDTF">2012-01-19T03:51:39Z</dcterms:modified>
</cp:coreProperties>
</file>