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1.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3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3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3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3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3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3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4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4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4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4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4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4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4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4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48.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49.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5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51.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52.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53.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54.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55.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56.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57.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58.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59.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60.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01" r:id="rId1"/>
    <p:sldMasterId id="2147483733" r:id="rId2"/>
    <p:sldMasterId id="2147483741" r:id="rId3"/>
    <p:sldMasterId id="2147483746" r:id="rId4"/>
    <p:sldMasterId id="2147483751" r:id="rId5"/>
    <p:sldMasterId id="2147483660" r:id="rId6"/>
    <p:sldMasterId id="2147483756" r:id="rId7"/>
    <p:sldMasterId id="2147483761" r:id="rId8"/>
    <p:sldMasterId id="2147483766" r:id="rId9"/>
    <p:sldMasterId id="2147483777" r:id="rId10"/>
    <p:sldMasterId id="2147483782" r:id="rId11"/>
    <p:sldMasterId id="2147483787" r:id="rId12"/>
    <p:sldMasterId id="2147483792" r:id="rId13"/>
    <p:sldMasterId id="2147483797" r:id="rId14"/>
    <p:sldMasterId id="2147483802" r:id="rId15"/>
    <p:sldMasterId id="2147483807" r:id="rId16"/>
    <p:sldMasterId id="2147483812" r:id="rId17"/>
    <p:sldMasterId id="2147483821" r:id="rId18"/>
    <p:sldMasterId id="2147483826" r:id="rId19"/>
    <p:sldMasterId id="2147483831" r:id="rId20"/>
    <p:sldMasterId id="2147483836" r:id="rId21"/>
    <p:sldMasterId id="2147483849" r:id="rId22"/>
    <p:sldMasterId id="2147483860" r:id="rId23"/>
    <p:sldMasterId id="2147483865" r:id="rId24"/>
    <p:sldMasterId id="2147483870" r:id="rId25"/>
    <p:sldMasterId id="2147483877" r:id="rId26"/>
    <p:sldMasterId id="2147483887" r:id="rId27"/>
    <p:sldMasterId id="2147483892" r:id="rId28"/>
    <p:sldMasterId id="2147483897" r:id="rId29"/>
    <p:sldMasterId id="2147483902" r:id="rId30"/>
    <p:sldMasterId id="2147483912" r:id="rId31"/>
    <p:sldMasterId id="2147483921" r:id="rId32"/>
    <p:sldMasterId id="2147483930" r:id="rId33"/>
    <p:sldMasterId id="2147483939" r:id="rId34"/>
    <p:sldMasterId id="2147483944" r:id="rId35"/>
    <p:sldMasterId id="2147483954" r:id="rId36"/>
    <p:sldMasterId id="2147483966" r:id="rId37"/>
    <p:sldMasterId id="2147483975" r:id="rId38"/>
    <p:sldMasterId id="2147483985" r:id="rId39"/>
    <p:sldMasterId id="2147483995" r:id="rId40"/>
    <p:sldMasterId id="2147484004" r:id="rId41"/>
    <p:sldMasterId id="2147484010" r:id="rId42"/>
    <p:sldMasterId id="2147484015" r:id="rId43"/>
    <p:sldMasterId id="2147484020" r:id="rId44"/>
    <p:sldMasterId id="2147484029" r:id="rId45"/>
    <p:sldMasterId id="2147484038" r:id="rId46"/>
    <p:sldMasterId id="2147484050" r:id="rId47"/>
    <p:sldMasterId id="2147484055" r:id="rId48"/>
    <p:sldMasterId id="2147484060" r:id="rId49"/>
    <p:sldMasterId id="2147484066" r:id="rId50"/>
    <p:sldMasterId id="2147484076" r:id="rId51"/>
    <p:sldMasterId id="2147484085" r:id="rId52"/>
    <p:sldMasterId id="2147484090" r:id="rId53"/>
    <p:sldMasterId id="2147484095" r:id="rId54"/>
    <p:sldMasterId id="2147484103" r:id="rId55"/>
    <p:sldMasterId id="2147484112" r:id="rId56"/>
    <p:sldMasterId id="2147484117" r:id="rId57"/>
    <p:sldMasterId id="2147484123" r:id="rId58"/>
    <p:sldMasterId id="2147484137" r:id="rId59"/>
    <p:sldMasterId id="2147484143" r:id="rId60"/>
    <p:sldMasterId id="2147484153" r:id="rId61"/>
  </p:sldMasterIdLst>
  <p:notesMasterIdLst>
    <p:notesMasterId r:id="rId124"/>
  </p:notesMasterIdLst>
  <p:handoutMasterIdLst>
    <p:handoutMasterId r:id="rId125"/>
  </p:handoutMasterIdLst>
  <p:sldIdLst>
    <p:sldId id="489" r:id="rId62"/>
    <p:sldId id="491" r:id="rId63"/>
    <p:sldId id="615" r:id="rId64"/>
    <p:sldId id="616" r:id="rId65"/>
    <p:sldId id="619" r:id="rId66"/>
    <p:sldId id="653" r:id="rId67"/>
    <p:sldId id="648" r:id="rId68"/>
    <p:sldId id="649" r:id="rId69"/>
    <p:sldId id="620" r:id="rId70"/>
    <p:sldId id="624" r:id="rId71"/>
    <p:sldId id="651" r:id="rId72"/>
    <p:sldId id="571" r:id="rId73"/>
    <p:sldId id="570" r:id="rId74"/>
    <p:sldId id="572" r:id="rId75"/>
    <p:sldId id="577" r:id="rId76"/>
    <p:sldId id="386" r:id="rId77"/>
    <p:sldId id="625" r:id="rId78"/>
    <p:sldId id="481" r:id="rId79"/>
    <p:sldId id="555" r:id="rId80"/>
    <p:sldId id="485" r:id="rId81"/>
    <p:sldId id="487" r:id="rId82"/>
    <p:sldId id="488" r:id="rId83"/>
    <p:sldId id="587" r:id="rId84"/>
    <p:sldId id="626" r:id="rId85"/>
    <p:sldId id="627" r:id="rId86"/>
    <p:sldId id="628" r:id="rId87"/>
    <p:sldId id="630" r:id="rId88"/>
    <p:sldId id="631" r:id="rId89"/>
    <p:sldId id="643" r:id="rId90"/>
    <p:sldId id="644" r:id="rId91"/>
    <p:sldId id="652" r:id="rId92"/>
    <p:sldId id="584" r:id="rId93"/>
    <p:sldId id="581" r:id="rId94"/>
    <p:sldId id="580" r:id="rId95"/>
    <p:sldId id="586" r:id="rId96"/>
    <p:sldId id="591" r:id="rId97"/>
    <p:sldId id="592" r:id="rId98"/>
    <p:sldId id="593" r:id="rId99"/>
    <p:sldId id="594" r:id="rId100"/>
    <p:sldId id="595" r:id="rId101"/>
    <p:sldId id="597" r:id="rId102"/>
    <p:sldId id="598" r:id="rId103"/>
    <p:sldId id="575" r:id="rId104"/>
    <p:sldId id="601" r:id="rId105"/>
    <p:sldId id="602" r:id="rId106"/>
    <p:sldId id="603" r:id="rId107"/>
    <p:sldId id="657" r:id="rId108"/>
    <p:sldId id="606" r:id="rId109"/>
    <p:sldId id="604" r:id="rId110"/>
    <p:sldId id="607" r:id="rId111"/>
    <p:sldId id="608" r:id="rId112"/>
    <p:sldId id="609" r:id="rId113"/>
    <p:sldId id="611" r:id="rId114"/>
    <p:sldId id="610" r:id="rId115"/>
    <p:sldId id="612" r:id="rId116"/>
    <p:sldId id="613" r:id="rId117"/>
    <p:sldId id="646" r:id="rId118"/>
    <p:sldId id="658" r:id="rId119"/>
    <p:sldId id="546" r:id="rId120"/>
    <p:sldId id="503" r:id="rId121"/>
    <p:sldId id="545" r:id="rId122"/>
    <p:sldId id="659" r:id="rId123"/>
  </p:sldIdLst>
  <p:sldSz cx="9144000" cy="6858000" type="screen4x3"/>
  <p:notesSz cx="7099300" cy="10234613"/>
  <p:embeddedFontLst>
    <p:embeddedFont>
      <p:font typeface="ModelonTitilliumLight" panose="02000000000000000000" pitchFamily="2" charset="0"/>
      <p:regular r:id="rId126"/>
    </p:embeddedFont>
    <p:embeddedFont>
      <p:font typeface="TitilliumRegular" panose="02000000000000000000" pitchFamily="50" charset="0"/>
      <p:regular r:id="rId127"/>
    </p:embeddedFont>
    <p:embeddedFont>
      <p:font typeface="Raavi" panose="020B0604020202020204" charset="0"/>
      <p:regular r:id="rId128"/>
      <p:bold r:id="rId129"/>
    </p:embeddedFont>
    <p:embeddedFont>
      <p:font typeface="ModelonTitilliumRegular" panose="02000000000000000000" pitchFamily="2" charset="0"/>
      <p:regular r:id="rId130"/>
    </p:embeddedFont>
    <p:embeddedFont>
      <p:font typeface="ModelonTitilliumBold" panose="02000000000000000000" pitchFamily="2" charset="0"/>
      <p:bold r:id="rId131"/>
    </p:embeddedFont>
    <p:embeddedFont>
      <p:font typeface="Arial Rounded MT Bold" panose="020F0704030504030204" pitchFamily="34" charset="0"/>
      <p:regular r:id="rId132"/>
    </p:embeddedFont>
    <p:embeddedFont>
      <p:font typeface="TitilliumBold" panose="02000000000000000000" pitchFamily="50" charset="0"/>
      <p:bold r:id="rId133"/>
    </p:embeddedFont>
    <p:embeddedFont>
      <p:font typeface="ＭＳ Ｐゴシック" panose="020B0604020202020204" charset="-128"/>
      <p:regular r:id="rId134"/>
    </p:embeddedFont>
    <p:embeddedFont>
      <p:font typeface="Calibri" panose="020F0502020204030204" pitchFamily="34" charset="0"/>
      <p:regular r:id="rId135"/>
      <p:bold r:id="rId136"/>
      <p:italic r:id="rId137"/>
      <p:boldItalic r:id="rId1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4">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e Gohl" initials="jbg"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EC2"/>
    <a:srgbClr val="005475"/>
    <a:srgbClr val="FF3399"/>
    <a:srgbClr val="006D8F"/>
    <a:srgbClr val="000000"/>
    <a:srgbClr val="5E90AE"/>
    <a:srgbClr val="983E24"/>
    <a:srgbClr val="D96829"/>
    <a:srgbClr val="CF6930"/>
    <a:srgbClr val="A63F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73" autoAdjust="0"/>
    <p:restoredTop sz="85564" autoAdjust="0"/>
  </p:normalViewPr>
  <p:slideViewPr>
    <p:cSldViewPr snapToGrid="0">
      <p:cViewPr varScale="1">
        <p:scale>
          <a:sx n="92" d="100"/>
          <a:sy n="92" d="100"/>
        </p:scale>
        <p:origin x="1158" y="90"/>
      </p:cViewPr>
      <p:guideLst>
        <p:guide orient="horz" pos="93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3" d="100"/>
          <a:sy n="63" d="100"/>
        </p:scale>
        <p:origin x="249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5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2.xml"/><Relationship Id="rId68" Type="http://schemas.openxmlformats.org/officeDocument/2006/relationships/slide" Target="slides/slide7.xml"/><Relationship Id="rId84" Type="http://schemas.openxmlformats.org/officeDocument/2006/relationships/slide" Target="slides/slide23.xml"/><Relationship Id="rId89" Type="http://schemas.openxmlformats.org/officeDocument/2006/relationships/slide" Target="slides/slide28.xml"/><Relationship Id="rId112" Type="http://schemas.openxmlformats.org/officeDocument/2006/relationships/slide" Target="slides/slide51.xml"/><Relationship Id="rId133" Type="http://schemas.openxmlformats.org/officeDocument/2006/relationships/font" Target="fonts/font8.fntdata"/><Relationship Id="rId138" Type="http://schemas.openxmlformats.org/officeDocument/2006/relationships/font" Target="fonts/font13.fntdata"/><Relationship Id="rId16" Type="http://schemas.openxmlformats.org/officeDocument/2006/relationships/slideMaster" Target="slideMasters/slideMaster16.xml"/><Relationship Id="rId107" Type="http://schemas.openxmlformats.org/officeDocument/2006/relationships/slide" Target="slides/slide4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13.xml"/><Relationship Id="rId79" Type="http://schemas.openxmlformats.org/officeDocument/2006/relationships/slide" Target="slides/slide18.xml"/><Relationship Id="rId102" Type="http://schemas.openxmlformats.org/officeDocument/2006/relationships/slide" Target="slides/slide41.xml"/><Relationship Id="rId123" Type="http://schemas.openxmlformats.org/officeDocument/2006/relationships/slide" Target="slides/slide62.xml"/><Relationship Id="rId128" Type="http://schemas.openxmlformats.org/officeDocument/2006/relationships/font" Target="fonts/font3.fntdata"/><Relationship Id="rId5" Type="http://schemas.openxmlformats.org/officeDocument/2006/relationships/slideMaster" Target="slideMasters/slideMaster5.xml"/><Relationship Id="rId90" Type="http://schemas.openxmlformats.org/officeDocument/2006/relationships/slide" Target="slides/slide29.xml"/><Relationship Id="rId95" Type="http://schemas.openxmlformats.org/officeDocument/2006/relationships/slide" Target="slides/slide3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3.xml"/><Relationship Id="rId69" Type="http://schemas.openxmlformats.org/officeDocument/2006/relationships/slide" Target="slides/slide8.xml"/><Relationship Id="rId113" Type="http://schemas.openxmlformats.org/officeDocument/2006/relationships/slide" Target="slides/slide52.xml"/><Relationship Id="rId118" Type="http://schemas.openxmlformats.org/officeDocument/2006/relationships/slide" Target="slides/slide57.xml"/><Relationship Id="rId134" Type="http://schemas.openxmlformats.org/officeDocument/2006/relationships/font" Target="fonts/font9.fntdata"/><Relationship Id="rId13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1.xml"/><Relationship Id="rId80" Type="http://schemas.openxmlformats.org/officeDocument/2006/relationships/slide" Target="slides/slide19.xml"/><Relationship Id="rId85" Type="http://schemas.openxmlformats.org/officeDocument/2006/relationships/slide" Target="slides/slide24.xml"/><Relationship Id="rId93" Type="http://schemas.openxmlformats.org/officeDocument/2006/relationships/slide" Target="slides/slide32.xml"/><Relationship Id="rId98" Type="http://schemas.openxmlformats.org/officeDocument/2006/relationships/slide" Target="slides/slide37.xml"/><Relationship Id="rId121" Type="http://schemas.openxmlformats.org/officeDocument/2006/relationships/slide" Target="slides/slide60.xml"/><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 Target="slides/slide6.xml"/><Relationship Id="rId103" Type="http://schemas.openxmlformats.org/officeDocument/2006/relationships/slide" Target="slides/slide42.xml"/><Relationship Id="rId108" Type="http://schemas.openxmlformats.org/officeDocument/2006/relationships/slide" Target="slides/slide47.xml"/><Relationship Id="rId116" Type="http://schemas.openxmlformats.org/officeDocument/2006/relationships/slide" Target="slides/slide55.xml"/><Relationship Id="rId124" Type="http://schemas.openxmlformats.org/officeDocument/2006/relationships/notesMaster" Target="notesMasters/notesMaster1.xml"/><Relationship Id="rId129" Type="http://schemas.openxmlformats.org/officeDocument/2006/relationships/font" Target="fonts/font4.fntdata"/><Relationship Id="rId137" Type="http://schemas.openxmlformats.org/officeDocument/2006/relationships/font" Target="fonts/font12.fntdata"/><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1.xml"/><Relationship Id="rId70" Type="http://schemas.openxmlformats.org/officeDocument/2006/relationships/slide" Target="slides/slide9.xml"/><Relationship Id="rId75" Type="http://schemas.openxmlformats.org/officeDocument/2006/relationships/slide" Target="slides/slide14.xml"/><Relationship Id="rId83" Type="http://schemas.openxmlformats.org/officeDocument/2006/relationships/slide" Target="slides/slide22.xml"/><Relationship Id="rId88" Type="http://schemas.openxmlformats.org/officeDocument/2006/relationships/slide" Target="slides/slide27.xml"/><Relationship Id="rId91" Type="http://schemas.openxmlformats.org/officeDocument/2006/relationships/slide" Target="slides/slide30.xml"/><Relationship Id="rId96" Type="http://schemas.openxmlformats.org/officeDocument/2006/relationships/slide" Target="slides/slide35.xml"/><Relationship Id="rId111" Type="http://schemas.openxmlformats.org/officeDocument/2006/relationships/slide" Target="slides/slide50.xml"/><Relationship Id="rId132" Type="http://schemas.openxmlformats.org/officeDocument/2006/relationships/font" Target="fonts/font7.fntdata"/><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45.xml"/><Relationship Id="rId114" Type="http://schemas.openxmlformats.org/officeDocument/2006/relationships/slide" Target="slides/slide53.xml"/><Relationship Id="rId119" Type="http://schemas.openxmlformats.org/officeDocument/2006/relationships/slide" Target="slides/slide58.xml"/><Relationship Id="rId127" Type="http://schemas.openxmlformats.org/officeDocument/2006/relationships/font" Target="fonts/font2.fntdata"/><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 Target="slides/slide4.xml"/><Relationship Id="rId73" Type="http://schemas.openxmlformats.org/officeDocument/2006/relationships/slide" Target="slides/slide12.xml"/><Relationship Id="rId78" Type="http://schemas.openxmlformats.org/officeDocument/2006/relationships/slide" Target="slides/slide17.xml"/><Relationship Id="rId81" Type="http://schemas.openxmlformats.org/officeDocument/2006/relationships/slide" Target="slides/slide20.xml"/><Relationship Id="rId86" Type="http://schemas.openxmlformats.org/officeDocument/2006/relationships/slide" Target="slides/slide25.xml"/><Relationship Id="rId94" Type="http://schemas.openxmlformats.org/officeDocument/2006/relationships/slide" Target="slides/slide33.xml"/><Relationship Id="rId99" Type="http://schemas.openxmlformats.org/officeDocument/2006/relationships/slide" Target="slides/slide38.xml"/><Relationship Id="rId101" Type="http://schemas.openxmlformats.org/officeDocument/2006/relationships/slide" Target="slides/slide40.xml"/><Relationship Id="rId122" Type="http://schemas.openxmlformats.org/officeDocument/2006/relationships/slide" Target="slides/slide61.xml"/><Relationship Id="rId130" Type="http://schemas.openxmlformats.org/officeDocument/2006/relationships/font" Target="fonts/font5.fntdata"/><Relationship Id="rId135" Type="http://schemas.openxmlformats.org/officeDocument/2006/relationships/font" Target="fonts/font10.fntdata"/><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8.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5.xml"/><Relationship Id="rId97" Type="http://schemas.openxmlformats.org/officeDocument/2006/relationships/slide" Target="slides/slide36.xml"/><Relationship Id="rId104" Type="http://schemas.openxmlformats.org/officeDocument/2006/relationships/slide" Target="slides/slide43.xml"/><Relationship Id="rId120" Type="http://schemas.openxmlformats.org/officeDocument/2006/relationships/slide" Target="slides/slide59.xml"/><Relationship Id="rId125" Type="http://schemas.openxmlformats.org/officeDocument/2006/relationships/handoutMaster" Target="handoutMasters/handoutMaster1.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10.xml"/><Relationship Id="rId92" Type="http://schemas.openxmlformats.org/officeDocument/2006/relationships/slide" Target="slides/slide3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5.xml"/><Relationship Id="rId87" Type="http://schemas.openxmlformats.org/officeDocument/2006/relationships/slide" Target="slides/slide26.xml"/><Relationship Id="rId110" Type="http://schemas.openxmlformats.org/officeDocument/2006/relationships/slide" Target="slides/slide49.xml"/><Relationship Id="rId115" Type="http://schemas.openxmlformats.org/officeDocument/2006/relationships/slide" Target="slides/slide54.xml"/><Relationship Id="rId131" Type="http://schemas.openxmlformats.org/officeDocument/2006/relationships/font" Target="fonts/font6.fntdata"/><Relationship Id="rId136" Type="http://schemas.openxmlformats.org/officeDocument/2006/relationships/font" Target="fonts/font11.fntdata"/><Relationship Id="rId61" Type="http://schemas.openxmlformats.org/officeDocument/2006/relationships/slideMaster" Target="slideMasters/slideMaster61.xml"/><Relationship Id="rId82" Type="http://schemas.openxmlformats.org/officeDocument/2006/relationships/slide" Target="slides/slide2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6.xml"/><Relationship Id="rId100" Type="http://schemas.openxmlformats.org/officeDocument/2006/relationships/slide" Target="slides/slide39.xml"/><Relationship Id="rId105" Type="http://schemas.openxmlformats.org/officeDocument/2006/relationships/slide" Target="slides/slide44.xml"/><Relationship Id="rId126"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r>
              <a:rPr lang="en-US" smtClean="0"/>
              <a:t>2012-05-24 © Modelon</a:t>
            </a:r>
            <a:endParaRPr 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r>
              <a:rPr lang="en-US" smtClean="0"/>
              <a:t>Modelon Confidential</a:t>
            </a:r>
            <a:endParaRPr lang="en-U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ECC30CA6-0EAD-0E48-9B6D-9B7441A250EE}" type="slidenum">
              <a:rPr lang="en-US" smtClean="0"/>
              <a:pPr/>
              <a:t>‹#›</a:t>
            </a:fld>
            <a:endParaRPr lang="en-US"/>
          </a:p>
        </p:txBody>
      </p:sp>
    </p:spTree>
    <p:extLst>
      <p:ext uri="{BB962C8B-B14F-4D97-AF65-F5344CB8AC3E}">
        <p14:creationId xmlns:p14="http://schemas.microsoft.com/office/powerpoint/2010/main" val="258872845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r>
              <a:rPr lang="en-US" smtClean="0"/>
              <a:t>2012-05-24 © Modelon</a:t>
            </a:r>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r>
              <a:rPr lang="en-GB" smtClean="0"/>
              <a:t>Modelon Confidential</a:t>
            </a:r>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5FD0EDA9-BE20-4F0C-88AC-D0A9EC283181}" type="slidenum">
              <a:rPr lang="en-GB" smtClean="0"/>
              <a:pPr/>
              <a:t>‹#›</a:t>
            </a:fld>
            <a:endParaRPr lang="en-GB"/>
          </a:p>
        </p:txBody>
      </p:sp>
    </p:spTree>
    <p:extLst>
      <p:ext uri="{BB962C8B-B14F-4D97-AF65-F5344CB8AC3E}">
        <p14:creationId xmlns:p14="http://schemas.microsoft.com/office/powerpoint/2010/main" val="302572066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r>
              <a:rPr kumimoji="1" lang="en-US" altLang="ja-JP" dirty="0" smtClean="0"/>
              <a:t>We discussed the </a:t>
            </a:r>
            <a:r>
              <a:rPr kumimoji="1" lang="en-US" altLang="ja-JP" dirty="0" err="1" smtClean="0"/>
              <a:t>Modelica</a:t>
            </a:r>
            <a:r>
              <a:rPr kumimoji="1" lang="en-US" altLang="ja-JP" baseline="0" dirty="0" smtClean="0"/>
              <a:t> for feature design and ROM for functional fidelity design, next is the Interfaces for multiple kinds simulation design including X-in-the-loop interfaces, and also dynamics integration, steady-state simulation, optimization, robust design,…</a:t>
            </a:r>
          </a:p>
          <a:p>
            <a:r>
              <a:rPr kumimoji="1" lang="en-US" altLang="ja-JP" baseline="0" dirty="0" smtClean="0"/>
              <a:t>The key is FMI. What is FMI?...</a:t>
            </a:r>
          </a:p>
          <a:p>
            <a:r>
              <a:rPr kumimoji="1" lang="en-US" altLang="ja-JP" baseline="0" dirty="0" smtClean="0"/>
              <a:t>There are currently 77 tools claimed to support FMI. And we can classify them into 7 categories. We see that FMI is actually not restricted within X-in-the-loop interface but has also affect to the interoperability at feature design and fidelity design. </a:t>
            </a:r>
            <a:endParaRPr kumimoji="1" lang="ja-JP" altLang="en-US" dirty="0" smtClean="0"/>
          </a:p>
          <a:p>
            <a:endParaRPr kumimoji="1" lang="ja-JP" altLang="en-US" dirty="0"/>
          </a:p>
        </p:txBody>
      </p:sp>
      <p:sp>
        <p:nvSpPr>
          <p:cNvPr id="4" name="日付プレースホルダー 3"/>
          <p:cNvSpPr>
            <a:spLocks noGrp="1"/>
          </p:cNvSpPr>
          <p:nvPr>
            <p:ph type="dt" idx="10"/>
          </p:nvPr>
        </p:nvSpPr>
        <p:spPr/>
        <p:txBody>
          <a:bodyPr/>
          <a:lstStyle/>
          <a:p>
            <a:r>
              <a:rPr lang="en-US" smtClean="0"/>
              <a:t>2012-05-24 © Modelon</a:t>
            </a:r>
            <a:endParaRPr lang="en-GB"/>
          </a:p>
        </p:txBody>
      </p:sp>
      <p:sp>
        <p:nvSpPr>
          <p:cNvPr id="5" name="フッター プレースホルダー 4"/>
          <p:cNvSpPr>
            <a:spLocks noGrp="1"/>
          </p:cNvSpPr>
          <p:nvPr>
            <p:ph type="ftr" sz="quarter" idx="11"/>
          </p:nvPr>
        </p:nvSpPr>
        <p:spPr/>
        <p:txBody>
          <a:bodyPr/>
          <a:lstStyle/>
          <a:p>
            <a:r>
              <a:rPr lang="en-GB" smtClean="0"/>
              <a:t>Modelon Confidential</a:t>
            </a:r>
            <a:endParaRPr lang="en-GB"/>
          </a:p>
        </p:txBody>
      </p:sp>
      <p:sp>
        <p:nvSpPr>
          <p:cNvPr id="6" name="スライド番号プレースホルダー 5"/>
          <p:cNvSpPr>
            <a:spLocks noGrp="1"/>
          </p:cNvSpPr>
          <p:nvPr>
            <p:ph type="sldNum" sz="quarter" idx="12"/>
          </p:nvPr>
        </p:nvSpPr>
        <p:spPr/>
        <p:txBody>
          <a:bodyPr/>
          <a:lstStyle/>
          <a:p>
            <a:fld id="{5FD0EDA9-BE20-4F0C-88AC-D0A9EC283181}" type="slidenum">
              <a:rPr lang="en-GB" smtClean="0"/>
              <a:pPr/>
              <a:t>6</a:t>
            </a:fld>
            <a:endParaRPr lang="en-GB"/>
          </a:p>
        </p:txBody>
      </p:sp>
    </p:spTree>
    <p:extLst>
      <p:ext uri="{BB962C8B-B14F-4D97-AF65-F5344CB8AC3E}">
        <p14:creationId xmlns:p14="http://schemas.microsoft.com/office/powerpoint/2010/main" val="2689412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shows results from the same </a:t>
            </a:r>
            <a:r>
              <a:rPr lang="en-US" baseline="0" dirty="0" err="1" smtClean="0"/>
              <a:t>sim</a:t>
            </a:r>
            <a:r>
              <a:rPr lang="en-US" baseline="0" dirty="0" smtClean="0"/>
              <a:t> but focusing on the thermal side.  Here we show coolant and oil temp, thermostat opening for the coolant, fan speed based on the fan controller, and the air temperatures in the HX stack (there is no capacitance on the air side so you see some changes reflected instantly in the temperatures).  The drop in coolant and oil temps just before 1200s is due to the fan being commanded on.  These control strategies are very simple and just for </a:t>
            </a:r>
            <a:r>
              <a:rPr lang="en-US" baseline="0" smtClean="0"/>
              <a:t>demo purposes.</a:t>
            </a:r>
            <a:endParaRPr lang="en-US" baseline="0" dirty="0" smtClean="0"/>
          </a:p>
          <a:p>
            <a:r>
              <a:rPr lang="en-US" baseline="0" dirty="0" smtClean="0"/>
              <a:t>Note, I removed the old slide as it was not as illustrative and actually came from a different </a:t>
            </a:r>
            <a:r>
              <a:rPr lang="en-US" baseline="0" dirty="0" err="1" smtClean="0"/>
              <a:t>sim</a:t>
            </a:r>
            <a:r>
              <a:rPr lang="en-US" baseline="0" dirty="0" smtClean="0"/>
              <a:t> thus there was no alignment with the previous results.  My bad.</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22</a:t>
            </a:fld>
            <a:endParaRPr lang="en-GB"/>
          </a:p>
        </p:txBody>
      </p:sp>
    </p:spTree>
    <p:extLst>
      <p:ext uri="{BB962C8B-B14F-4D97-AF65-F5344CB8AC3E}">
        <p14:creationId xmlns:p14="http://schemas.microsoft.com/office/powerpoint/2010/main" val="1511573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24</a:t>
            </a:fld>
            <a:endParaRPr lang="en-GB"/>
          </a:p>
        </p:txBody>
      </p:sp>
    </p:spTree>
    <p:extLst>
      <p:ext uri="{BB962C8B-B14F-4D97-AF65-F5344CB8AC3E}">
        <p14:creationId xmlns:p14="http://schemas.microsoft.com/office/powerpoint/2010/main" val="2148658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25</a:t>
            </a:fld>
            <a:endParaRPr lang="en-GB"/>
          </a:p>
        </p:txBody>
      </p:sp>
    </p:spTree>
    <p:extLst>
      <p:ext uri="{BB962C8B-B14F-4D97-AF65-F5344CB8AC3E}">
        <p14:creationId xmlns:p14="http://schemas.microsoft.com/office/powerpoint/2010/main" val="693504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26</a:t>
            </a:fld>
            <a:endParaRPr lang="en-GB"/>
          </a:p>
        </p:txBody>
      </p:sp>
    </p:spTree>
    <p:extLst>
      <p:ext uri="{BB962C8B-B14F-4D97-AF65-F5344CB8AC3E}">
        <p14:creationId xmlns:p14="http://schemas.microsoft.com/office/powerpoint/2010/main" val="214744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example is related to a real world example.  An automaker (vehicle is just for show and does not reflect actual OEM) set out to develop a new car with a target for best in class fuel economy. To achieve this target, new technology (grill shutters) were added to the vehicle.  The grill shutters can be closed to reduce aero drag and thus fuel consumption. However, they also affect the airflow to the cooling system and thus degrade cooling.  So, along with this new technology are new control strategies for controlling the grill shutters.  As requirements get cascaded, organizations use their tools to assess their systems to requirements.  Many of these tools do not comprehend thermal behavior (historically many fuel consumption models ignore thermal) and thus may not pick up key interactions here.  Two requirements are at odds here so we must balance them appropriately.  In this particular case, the fuel consumption target was met by the team by being very aggressive with the grill shutters and their non-thermal models provided that as a good solution.  Then the thermal guys see this behavior and see that the coolant is way too hot.  So, they need to add fans to meet their cooling requirements. In this case, the addition of fans never made it back to the fuel consumption model (different tools, different groups, etc.).  Thus, the vehicle was built with higher cost (additional fans) and also missed the fuel economy target.  </a:t>
            </a:r>
          </a:p>
          <a:p>
            <a:r>
              <a:rPr lang="en-US" baseline="0" dirty="0" smtClean="0"/>
              <a:t>We are addressing this use case for an integrated vehicle thermal management model with our libraries and our customers.  We have seen this same issue several times.</a:t>
            </a:r>
          </a:p>
          <a:p>
            <a:r>
              <a:rPr lang="en-US" baseline="0" dirty="0" smtClean="0"/>
              <a:t>The issue is not that people don’t understand that grill shutters degrade cooling.  That should be obvious and it should be obvious that fans require power. However, in a world where many CAE tools where developed without multi-domain capability or with certain assumptions being made, it is easy to miss key interactions that are important as new systems/technologies are integrated or the systems become more complex.</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27</a:t>
            </a:fld>
            <a:endParaRPr lang="en-GB"/>
          </a:p>
        </p:txBody>
      </p:sp>
    </p:spTree>
    <p:extLst>
      <p:ext uri="{BB962C8B-B14F-4D97-AF65-F5344CB8AC3E}">
        <p14:creationId xmlns:p14="http://schemas.microsoft.com/office/powerpoint/2010/main" val="4141646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 details!</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28</a:t>
            </a:fld>
            <a:endParaRPr lang="en-GB"/>
          </a:p>
        </p:txBody>
      </p:sp>
    </p:spTree>
    <p:extLst>
      <p:ext uri="{BB962C8B-B14F-4D97-AF65-F5344CB8AC3E}">
        <p14:creationId xmlns:p14="http://schemas.microsoft.com/office/powerpoint/2010/main" val="1881372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Fly over quickly</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29</a:t>
            </a:fld>
            <a:endParaRPr lang="en-GB"/>
          </a:p>
        </p:txBody>
      </p:sp>
    </p:spTree>
    <p:extLst>
      <p:ext uri="{BB962C8B-B14F-4D97-AF65-F5344CB8AC3E}">
        <p14:creationId xmlns:p14="http://schemas.microsoft.com/office/powerpoint/2010/main" val="1262808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Optional</a:t>
            </a:r>
            <a:r>
              <a:rPr lang="en-US" baseline="0" dirty="0" smtClean="0"/>
              <a:t> remove if high-level view available</a:t>
            </a:r>
            <a:endParaRPr lang="en-US" dirty="0" smtClean="0"/>
          </a:p>
          <a:p>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33</a:t>
            </a:fld>
            <a:endParaRPr lang="en-GB"/>
          </a:p>
        </p:txBody>
      </p:sp>
    </p:spTree>
    <p:extLst>
      <p:ext uri="{BB962C8B-B14F-4D97-AF65-F5344CB8AC3E}">
        <p14:creationId xmlns:p14="http://schemas.microsoft.com/office/powerpoint/2010/main" val="3135318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Optional</a:t>
            </a:r>
            <a:r>
              <a:rPr lang="en-US" baseline="0" dirty="0" smtClean="0"/>
              <a:t> remove if high-level view available</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35</a:t>
            </a:fld>
            <a:endParaRPr lang="en-GB"/>
          </a:p>
        </p:txBody>
      </p:sp>
    </p:spTree>
    <p:extLst>
      <p:ext uri="{BB962C8B-B14F-4D97-AF65-F5344CB8AC3E}">
        <p14:creationId xmlns:p14="http://schemas.microsoft.com/office/powerpoint/2010/main" val="4212943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Optional</a:t>
            </a:r>
            <a:r>
              <a:rPr lang="en-US" baseline="0" dirty="0" smtClean="0"/>
              <a:t> remove if high-level view available</a:t>
            </a:r>
            <a:endParaRPr lang="en-US" dirty="0" smtClean="0"/>
          </a:p>
          <a:p>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36</a:t>
            </a:fld>
            <a:endParaRPr lang="en-GB"/>
          </a:p>
        </p:txBody>
      </p:sp>
    </p:spTree>
    <p:extLst>
      <p:ext uri="{BB962C8B-B14F-4D97-AF65-F5344CB8AC3E}">
        <p14:creationId xmlns:p14="http://schemas.microsoft.com/office/powerpoint/2010/main" val="1099748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7</a:t>
            </a:fld>
            <a:endParaRPr lang="en-GB"/>
          </a:p>
        </p:txBody>
      </p:sp>
    </p:spTree>
    <p:extLst>
      <p:ext uri="{BB962C8B-B14F-4D97-AF65-F5344CB8AC3E}">
        <p14:creationId xmlns:p14="http://schemas.microsoft.com/office/powerpoint/2010/main" val="3508334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38</a:t>
            </a:fld>
            <a:endParaRPr lang="en-GB"/>
          </a:p>
        </p:txBody>
      </p:sp>
    </p:spTree>
    <p:extLst>
      <p:ext uri="{BB962C8B-B14F-4D97-AF65-F5344CB8AC3E}">
        <p14:creationId xmlns:p14="http://schemas.microsoft.com/office/powerpoint/2010/main" val="3826984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fast!</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44</a:t>
            </a:fld>
            <a:endParaRPr lang="en-GB"/>
          </a:p>
        </p:txBody>
      </p:sp>
    </p:spTree>
    <p:extLst>
      <p:ext uri="{BB962C8B-B14F-4D97-AF65-F5344CB8AC3E}">
        <p14:creationId xmlns:p14="http://schemas.microsoft.com/office/powerpoint/2010/main" val="1757615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Baseline system fulfills requirements, but at fuel economy that can</a:t>
            </a:r>
            <a:r>
              <a:rPr lang="en-US" baseline="0" dirty="0" smtClean="0"/>
              <a:t> be improved</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45</a:t>
            </a:fld>
            <a:endParaRPr lang="en-GB"/>
          </a:p>
        </p:txBody>
      </p:sp>
    </p:spTree>
    <p:extLst>
      <p:ext uri="{BB962C8B-B14F-4D97-AF65-F5344CB8AC3E}">
        <p14:creationId xmlns:p14="http://schemas.microsoft.com/office/powerpoint/2010/main" val="3007872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56</a:t>
            </a:fld>
            <a:endParaRPr lang="en-GB"/>
          </a:p>
        </p:txBody>
      </p:sp>
    </p:spTree>
    <p:extLst>
      <p:ext uri="{BB962C8B-B14F-4D97-AF65-F5344CB8AC3E}">
        <p14:creationId xmlns:p14="http://schemas.microsoft.com/office/powerpoint/2010/main" val="2982491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2: it really matters that FMI integrates EXITING</a:t>
            </a:r>
            <a:r>
              <a:rPr lang="en-US" baseline="0" dirty="0" smtClean="0"/>
              <a:t> tools, leveraging investments already made. </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57</a:t>
            </a:fld>
            <a:endParaRPr lang="en-GB"/>
          </a:p>
        </p:txBody>
      </p:sp>
    </p:spTree>
    <p:extLst>
      <p:ext uri="{BB962C8B-B14F-4D97-AF65-F5344CB8AC3E}">
        <p14:creationId xmlns:p14="http://schemas.microsoft.com/office/powerpoint/2010/main" val="382805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example is related to a real world example.  An automaker (vehicle is just for show and does not reflect actual OEM) set out to develop a new car with a target for best in class fuel economy. To achieve this target, new technology (grill shutters) were added to the vehicle.  The grill shutters can be closed to reduce aero drag and thus fuel consumption. However, they also affect the airflow to the cooling system and thus degrade cooling.  So, along with this new technology are new control strategies for controlling the grill shutters.  As requirements get cascaded, organizations use their tools to assess their systems to requirements.  Many of these tools do not comprehend thermal behavior (historically many fuel consumption models ignore thermal) and thus may not pick up key interactions here.  Two requirements are at odds here so we must balance them appropriately.  In this particular case, the fuel consumption target was met by the team by being very aggressive with the grill shutters and their non-thermal models provided that as a good solution.  Then the thermal guys see this behavior and see that the coolant is way too hot.  So, they need to add fans to meet their cooling requirements. In this case, the addition of fans never made it back to the fuel consumption model (different tools, different groups, etc.).  Thus, the vehicle was built with higher cost (additional fans) and also missed the fuel economy target.  </a:t>
            </a:r>
          </a:p>
          <a:p>
            <a:r>
              <a:rPr lang="en-US" baseline="0" dirty="0" smtClean="0"/>
              <a:t>We are addressing this use case for an integrated vehicle thermal management model with our libraries and our customers.  We have seen this same issue several times.</a:t>
            </a:r>
          </a:p>
          <a:p>
            <a:r>
              <a:rPr lang="en-US" baseline="0" dirty="0" smtClean="0"/>
              <a:t>The issue is not that people don’t understand that grill shutters degrade cooling.  That should be obvious and it should be obvious that fans require power. However, in a world where many CAE tools where developed without multi-domain capability or with certain assumptions being made, it is easy to miss key interactions that are important as new systems/technologies are integrated or the systems become more complex.</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12</a:t>
            </a:fld>
            <a:endParaRPr lang="en-GB"/>
          </a:p>
        </p:txBody>
      </p:sp>
    </p:spTree>
    <p:extLst>
      <p:ext uri="{BB962C8B-B14F-4D97-AF65-F5344CB8AC3E}">
        <p14:creationId xmlns:p14="http://schemas.microsoft.com/office/powerpoint/2010/main" val="1998981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example is related to a real world example.  An automaker (vehicle is just for show and does not reflect actual OEM) set out to develop a new car with a target for best in class fuel economy. To achieve this target, new technology (grill shutters) were added to the vehicle.  The grill shutters can be closed to reduce aero drag and thus fuel consumption. However, they also affect the airflow to the cooling system and thus degrade cooling.  So, along with this new technology are new control strategies for controlling the grill shutters.  As requirements get cascaded, organizations use their tools to assess their systems to requirements.  Many of these tools do not comprehend thermal behavior (historically many fuel consumption models ignore thermal) and thus may not pick up key interactions here.  Two requirements are at odds here so we must balance them appropriately.  In this particular case, the fuel consumption target was met by the team by being very aggressive with the grill shutters and their non-thermal models provided that as a good solution.  Then the thermal guys see this behavior and see that the coolant is way too hot.  So, they need to add fans to meet their cooling requirements. In this case, the addition of fans never made it back to the fuel consumption model (different tools, different groups, etc.).  Thus, the vehicle was built with higher cost (additional fans) and also missed the fuel economy target.  </a:t>
            </a:r>
          </a:p>
          <a:p>
            <a:r>
              <a:rPr lang="en-US" baseline="0" dirty="0" smtClean="0"/>
              <a:t>We are addressing this use case for an integrated vehicle thermal management model with our libraries and our customers.  We have seen this same issue several times.</a:t>
            </a:r>
          </a:p>
          <a:p>
            <a:r>
              <a:rPr lang="en-US" baseline="0" dirty="0" smtClean="0"/>
              <a:t>The issue is not that people don’t understand that grill shutters degrade cooling.  That should be obvious and it should be obvious that fans require power. However, in a world where many CAE tools where developed without multi-domain capability or with certain assumptions being made, it is easy to miss key interactions that are important as new systems/technologies are integrated or the systems become more complex.</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13</a:t>
            </a:fld>
            <a:endParaRPr lang="en-GB"/>
          </a:p>
        </p:txBody>
      </p:sp>
    </p:spTree>
    <p:extLst>
      <p:ext uri="{BB962C8B-B14F-4D97-AF65-F5344CB8AC3E}">
        <p14:creationId xmlns:p14="http://schemas.microsoft.com/office/powerpoint/2010/main" val="199898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example is related to a real world example.  An automaker (vehicle is just for show and does not reflect actual OEM) set out to develop a new car with a target for best in class fuel economy. To achieve this target, new technology (grill shutters) were added to the vehicle.  The grill shutters can be closed to reduce aero drag and thus fuel consumption. However, they also affect the airflow to the cooling system and thus degrade cooling.  So, along with this new technology are new control strategies for controlling the grill shutters.  As requirements get cascaded, organizations use their tools to assess their systems to requirements.  Many of these tools do not comprehend thermal behavior (historically many fuel consumption models ignore thermal) and thus may not pick up key interactions here.  Two requirements are at odds here so we must balance them appropriately.  In this particular case, the fuel consumption target was met by the team by being very aggressive with the grill shutters and their non-thermal models provided that as a good solution.  Then the thermal guys see this behavior and see that the coolant is way too hot.  So, they need to add fans to meet their cooling requirements. In this case, the addition of fans never made it back to the fuel consumption model (different tools, different groups, etc.).  Thus, the vehicle was built with higher cost (additional fans) and also missed the fuel economy target.  </a:t>
            </a:r>
          </a:p>
          <a:p>
            <a:r>
              <a:rPr lang="en-US" baseline="0" dirty="0" smtClean="0"/>
              <a:t>We are addressing this use case for an integrated vehicle thermal management model with our libraries and our customers.  We have seen this same issue several times.</a:t>
            </a:r>
          </a:p>
          <a:p>
            <a:r>
              <a:rPr lang="en-US" baseline="0" dirty="0" smtClean="0"/>
              <a:t>The issue is not that people don’t understand that grill shutters degrade cooling.  That should be obvious and it should be obvious that fans require power. However, in a world where many CAE tools where developed without multi-domain capability or with certain assumptions being made, it is easy to miss key interactions that are important as new systems/technologies are integrated or the systems become more complex.</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14</a:t>
            </a:fld>
            <a:endParaRPr lang="en-GB"/>
          </a:p>
        </p:txBody>
      </p:sp>
    </p:spTree>
    <p:extLst>
      <p:ext uri="{BB962C8B-B14F-4D97-AF65-F5344CB8AC3E}">
        <p14:creationId xmlns:p14="http://schemas.microsoft.com/office/powerpoint/2010/main" val="1998981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list is just a description</a:t>
            </a:r>
            <a:r>
              <a:rPr lang="en-US" baseline="0" dirty="0" smtClean="0"/>
              <a:t> of the type of model needed to assess this kind of problem.  We have demo models like this and are working with customers to develop their specific models.  Our libraries fully support this kind of modeling (simplified VDL for vehicle modeling, Liquid Cooling, Heat Exchanger, Engine Dynamics, etc.).  </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16</a:t>
            </a:fld>
            <a:endParaRPr lang="en-GB"/>
          </a:p>
        </p:txBody>
      </p:sp>
    </p:spTree>
    <p:extLst>
      <p:ext uri="{BB962C8B-B14F-4D97-AF65-F5344CB8AC3E}">
        <p14:creationId xmlns:p14="http://schemas.microsoft.com/office/powerpoint/2010/main" val="104445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picture of a top level demo model for VTM.  The various interactions are shown in the upper right hand color and correspond to the connection</a:t>
            </a:r>
            <a:r>
              <a:rPr lang="en-US" baseline="0" dirty="0" smtClean="0"/>
              <a:t> colors.  We use the same driver and vehicle model architecture from VDL to leverage all that work and to also allow scalable vehicle model implementations.  The model includes a simple representation of the heat exchanger stack from LCL.  I can provide pictures of any other subsystems that you might want to show.  </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18</a:t>
            </a:fld>
            <a:endParaRPr lang="en-GB"/>
          </a:p>
        </p:txBody>
      </p:sp>
    </p:spTree>
    <p:extLst>
      <p:ext uri="{BB962C8B-B14F-4D97-AF65-F5344CB8AC3E}">
        <p14:creationId xmlns:p14="http://schemas.microsoft.com/office/powerpoint/2010/main" val="158355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just</a:t>
            </a:r>
            <a:r>
              <a:rPr lang="en-US" baseline="0" dirty="0" smtClean="0"/>
              <a:t> shows how the vehicle model also includes the driver and the drive cycle. This slide may not be all that interesting if you need to reduce the number of slides.  Again, we utilize VDL here but just use simplified models that are typical for drive cycle work. </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20</a:t>
            </a:fld>
            <a:endParaRPr lang="en-GB"/>
          </a:p>
        </p:txBody>
      </p:sp>
    </p:spTree>
    <p:extLst>
      <p:ext uri="{BB962C8B-B14F-4D97-AF65-F5344CB8AC3E}">
        <p14:creationId xmlns:p14="http://schemas.microsoft.com/office/powerpoint/2010/main" val="1499372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typical drive cycle fuel consumption results</a:t>
            </a:r>
            <a:r>
              <a:rPr lang="en-US" baseline="0" dirty="0" smtClean="0"/>
              <a:t> (vehicle speed, engine torque, engine speed, and fuel consumed).  Note that these results are from a demo model and they do not represent any actual vehicle.</a:t>
            </a:r>
            <a:endParaRPr lang="en-US" dirty="0"/>
          </a:p>
        </p:txBody>
      </p:sp>
      <p:sp>
        <p:nvSpPr>
          <p:cNvPr id="4" name="Date Placeholder 3"/>
          <p:cNvSpPr>
            <a:spLocks noGrp="1"/>
          </p:cNvSpPr>
          <p:nvPr>
            <p:ph type="dt" idx="10"/>
          </p:nvPr>
        </p:nvSpPr>
        <p:spPr/>
        <p:txBody>
          <a:bodyPr/>
          <a:lstStyle/>
          <a:p>
            <a:r>
              <a:rPr lang="en-US" smtClean="0"/>
              <a:t>2012-05-24 © Modelon</a:t>
            </a:r>
            <a:endParaRPr lang="en-GB"/>
          </a:p>
        </p:txBody>
      </p:sp>
      <p:sp>
        <p:nvSpPr>
          <p:cNvPr id="5" name="Footer Placeholder 4"/>
          <p:cNvSpPr>
            <a:spLocks noGrp="1"/>
          </p:cNvSpPr>
          <p:nvPr>
            <p:ph type="ftr" sz="quarter" idx="11"/>
          </p:nvPr>
        </p:nvSpPr>
        <p:spPr/>
        <p:txBody>
          <a:bodyPr/>
          <a:lstStyle/>
          <a:p>
            <a:r>
              <a:rPr lang="en-GB" smtClean="0"/>
              <a:t>Modelon Confidential</a:t>
            </a:r>
            <a:endParaRPr lang="en-GB"/>
          </a:p>
        </p:txBody>
      </p:sp>
      <p:sp>
        <p:nvSpPr>
          <p:cNvPr id="6" name="Slide Number Placeholder 5"/>
          <p:cNvSpPr>
            <a:spLocks noGrp="1"/>
          </p:cNvSpPr>
          <p:nvPr>
            <p:ph type="sldNum" sz="quarter" idx="12"/>
          </p:nvPr>
        </p:nvSpPr>
        <p:spPr/>
        <p:txBody>
          <a:bodyPr/>
          <a:lstStyle/>
          <a:p>
            <a:fld id="{5FD0EDA9-BE20-4F0C-88AC-D0A9EC283181}" type="slidenum">
              <a:rPr lang="en-GB" smtClean="0"/>
              <a:pPr/>
              <a:t>21</a:t>
            </a:fld>
            <a:endParaRPr lang="en-GB"/>
          </a:p>
        </p:txBody>
      </p:sp>
    </p:spTree>
    <p:extLst>
      <p:ext uri="{BB962C8B-B14F-4D97-AF65-F5344CB8AC3E}">
        <p14:creationId xmlns:p14="http://schemas.microsoft.com/office/powerpoint/2010/main" val="1153593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7.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4.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t>2016-02-03</a:t>
            </a:fld>
            <a:endParaRPr lang="en-GB" dirty="0"/>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lvl1pPr>
              <a:defRPr cap="all"/>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sz="2800">
                <a:solidFill>
                  <a:schemeClr val="tx1"/>
                </a:solidFill>
              </a:defRPr>
            </a:lvl1pPr>
            <a:lvl2pPr>
              <a:defRPr sz="2600"/>
            </a:lvl2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BDCED53-D183-478D-B545-80EE504E1B0F}"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41350674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387684" y="274638"/>
            <a:ext cx="8299116" cy="715066"/>
          </a:xfrm>
        </p:spPr>
        <p:txBody>
          <a:bodyPr/>
          <a:lstStyle>
            <a:lvl1pPr>
              <a:defRPr cap="all"/>
            </a:lvl1pPr>
          </a:lstStyle>
          <a:p>
            <a:r>
              <a:rPr lang="en-US" smtClean="0"/>
              <a:t>Click to edit Master title style</a:t>
            </a:r>
            <a:endParaRPr lang="en-GB" dirty="0"/>
          </a:p>
        </p:txBody>
      </p:sp>
      <p:sp>
        <p:nvSpPr>
          <p:cNvPr id="11" name="Content Placeholder 2"/>
          <p:cNvSpPr>
            <a:spLocks noGrp="1"/>
          </p:cNvSpPr>
          <p:nvPr>
            <p:ph sz="half" idx="1"/>
          </p:nvPr>
        </p:nvSpPr>
        <p:spPr>
          <a:xfrm>
            <a:off x="387685" y="1277460"/>
            <a:ext cx="3983789" cy="5058794"/>
          </a:xfrm>
        </p:spPr>
        <p:txBody>
          <a:bodyPr/>
          <a:lstStyle>
            <a:lvl1pPr>
              <a:defRPr sz="2800" b="0" i="0">
                <a:latin typeface="TitilliumRegular"/>
                <a:cs typeface="TitilliumRegular"/>
              </a:defRPr>
            </a:lvl1pPr>
            <a:lvl2pPr>
              <a:defRPr sz="2400" b="0" i="0">
                <a:latin typeface="TitilliumRegular"/>
                <a:cs typeface="TitilliumRegular"/>
              </a:defRPr>
            </a:lvl2pPr>
            <a:lvl3pPr>
              <a:defRPr sz="2000" b="0" i="0">
                <a:latin typeface="TitilliumRegular"/>
                <a:cs typeface="TitilliumRegular"/>
              </a:defRPr>
            </a:lvl3pPr>
            <a:lvl4pPr>
              <a:defRPr sz="1800" b="0" i="0">
                <a:latin typeface="TitilliumRegular"/>
                <a:cs typeface="TitilliumRegular"/>
              </a:defRPr>
            </a:lvl4pPr>
            <a:lvl5pPr>
              <a:defRPr sz="1800" b="0" i="0">
                <a:latin typeface="TitilliumRegular"/>
                <a:cs typeface="TitilliumRegular"/>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Content Placeholder 3"/>
          <p:cNvSpPr>
            <a:spLocks noGrp="1"/>
          </p:cNvSpPr>
          <p:nvPr>
            <p:ph sz="half" idx="2"/>
          </p:nvPr>
        </p:nvSpPr>
        <p:spPr>
          <a:xfrm>
            <a:off x="4745789" y="1277460"/>
            <a:ext cx="3941011" cy="5069552"/>
          </a:xfrm>
        </p:spPr>
        <p:txBody>
          <a:bodyPr/>
          <a:lstStyle>
            <a:lvl1pPr>
              <a:defRPr sz="2800" b="0" i="0">
                <a:latin typeface="TitilliumRegular"/>
                <a:cs typeface="TitilliumRegular"/>
              </a:defRPr>
            </a:lvl1pPr>
            <a:lvl2pPr>
              <a:defRPr sz="2400" b="0" i="0">
                <a:latin typeface="TitilliumRegular"/>
                <a:cs typeface="TitilliumRegular"/>
              </a:defRPr>
            </a:lvl2pPr>
            <a:lvl3pPr>
              <a:defRPr sz="2000" b="0" i="0">
                <a:latin typeface="TitilliumRegular"/>
                <a:cs typeface="TitilliumRegular"/>
              </a:defRPr>
            </a:lvl3pPr>
            <a:lvl4pPr>
              <a:defRPr sz="1800" b="0" i="0">
                <a:latin typeface="TitilliumRegular"/>
                <a:cs typeface="TitilliumRegular"/>
              </a:defRPr>
            </a:lvl4pPr>
            <a:lvl5pPr>
              <a:defRPr sz="1800" b="0" i="0">
                <a:latin typeface="TitilliumRegular"/>
                <a:cs typeface="TitilliumRegular"/>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8C3527-9523-4028-8631-08F7CF56F876}" type="datetime1">
              <a:rPr lang="sv-SE" smtClean="0">
                <a:solidFill>
                  <a:srgbClr val="BFBFBF"/>
                </a:solidFill>
              </a:rPr>
              <a:t>2016-02-03</a:t>
            </a:fld>
            <a:endParaRPr lang="en-GB" dirty="0">
              <a:solidFill>
                <a:srgbClr val="BFBFBF"/>
              </a:solidFill>
            </a:endParaRPr>
          </a:p>
        </p:txBody>
      </p:sp>
      <p:sp>
        <p:nvSpPr>
          <p:cNvPr id="14"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2662052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Slide With Image">
    <p:spTree>
      <p:nvGrpSpPr>
        <p:cNvPr id="1" name=""/>
        <p:cNvGrpSpPr/>
        <p:nvPr/>
      </p:nvGrpSpPr>
      <p:grpSpPr>
        <a:xfrm>
          <a:off x="0" y="0"/>
          <a:ext cx="0" cy="0"/>
          <a:chOff x="0" y="0"/>
          <a:chExt cx="0" cy="0"/>
        </a:xfrm>
      </p:grpSpPr>
      <p:sp>
        <p:nvSpPr>
          <p:cNvPr id="7" name="Rectangle 6"/>
          <p:cNvSpPr/>
          <p:nvPr userDrawn="1"/>
        </p:nvSpPr>
        <p:spPr>
          <a:xfrm>
            <a:off x="0" y="-1"/>
            <a:ext cx="9144000" cy="1420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Tree>
    <p:extLst>
      <p:ext uri="{BB962C8B-B14F-4D97-AF65-F5344CB8AC3E}">
        <p14:creationId xmlns:p14="http://schemas.microsoft.com/office/powerpoint/2010/main" val="411516000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727" y="2130425"/>
            <a:ext cx="8103198" cy="741867"/>
          </a:xfrm>
        </p:spPr>
        <p:txBody>
          <a:bodyPr/>
          <a:lstStyle>
            <a:lvl1pPr>
              <a:defRPr b="0" i="0" cap="all">
                <a:solidFill>
                  <a:schemeClr val="bg1"/>
                </a:solidFill>
                <a:latin typeface="TitilliumBold"/>
                <a:cs typeface="TitilliumBold"/>
              </a:defRPr>
            </a:lvl1pPr>
          </a:lstStyle>
          <a:p>
            <a:r>
              <a:rPr lang="en-US" smtClean="0"/>
              <a:t>Click to edit Master title style</a:t>
            </a:r>
            <a:endParaRPr lang="en-GB" dirty="0"/>
          </a:p>
        </p:txBody>
      </p:sp>
      <p:sp>
        <p:nvSpPr>
          <p:cNvPr id="3" name="Subtitle 2"/>
          <p:cNvSpPr>
            <a:spLocks noGrp="1"/>
          </p:cNvSpPr>
          <p:nvPr>
            <p:ph type="subTitle" idx="1"/>
          </p:nvPr>
        </p:nvSpPr>
        <p:spPr>
          <a:xfrm>
            <a:off x="413310" y="2907222"/>
            <a:ext cx="8122023" cy="1752600"/>
          </a:xfr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7" name="Rectangle 2"/>
          <p:cNvSpPr>
            <a:spLocks noChangeArrowheads="1"/>
          </p:cNvSpPr>
          <p:nvPr userDrawn="1"/>
        </p:nvSpPr>
        <p:spPr bwMode="auto">
          <a:xfrm>
            <a:off x="360733" y="549275"/>
            <a:ext cx="7416800" cy="1322388"/>
          </a:xfrm>
          <a:prstGeom prst="rect">
            <a:avLst/>
          </a:prstGeom>
          <a:noFill/>
          <a:ln w="9525">
            <a:noFill/>
            <a:miter lim="800000"/>
            <a:headEnd/>
            <a:tailEnd/>
          </a:ln>
        </p:spPr>
        <p:txBody>
          <a:bodyPr>
            <a:spAutoFit/>
          </a:bodyPr>
          <a:lstStyle/>
          <a:p>
            <a:r>
              <a:rPr lang="sv-SE" sz="8000" dirty="0">
                <a:solidFill>
                  <a:prstClr val="white"/>
                </a:solidFill>
                <a:latin typeface="TitilliumBold"/>
                <a:cs typeface="TitilliumBold"/>
              </a:rPr>
              <a:t>MODELON</a:t>
            </a:r>
          </a:p>
        </p:txBody>
      </p:sp>
    </p:spTree>
    <p:extLst>
      <p:ext uri="{BB962C8B-B14F-4D97-AF65-F5344CB8AC3E}">
        <p14:creationId xmlns:p14="http://schemas.microsoft.com/office/powerpoint/2010/main" val="314068704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42984"/>
            <a:ext cx="8229600" cy="4983179"/>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93398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79567" y="2130425"/>
            <a:ext cx="810319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8015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1" name="Date Placeholder 10"/>
          <p:cNvSpPr>
            <a:spLocks noGrp="1"/>
          </p:cNvSpPr>
          <p:nvPr>
            <p:ph type="dt" sz="half" idx="10"/>
          </p:nvPr>
        </p:nvSpPr>
        <p:spPr/>
        <p:txBody>
          <a:bodyPr/>
          <a:lstStyle/>
          <a:p>
            <a:fld id="{4C4A034D-B6B6-418B-AF2D-501EE609C728}" type="datetime1">
              <a:rPr lang="sv-SE" smtClean="0">
                <a:solidFill>
                  <a:prstClr val="white">
                    <a:lumMod val="75000"/>
                    <a:alpha val="70000"/>
                  </a:prstClr>
                </a:solidFill>
              </a:r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12" name="Footer Placeholder 11"/>
          <p:cNvSpPr>
            <a:spLocks noGrp="1"/>
          </p:cNvSpPr>
          <p:nvPr>
            <p:ph type="ftr" sz="quarter" idx="11"/>
          </p:nvPr>
        </p:nvSpPr>
        <p:spPr/>
        <p:txBody>
          <a:bodyPr/>
          <a:lstStyle/>
          <a:p>
            <a:endParaRPr lang="en-GB" dirty="0">
              <a:solidFill>
                <a:prstClr val="white">
                  <a:lumMod val="75000"/>
                  <a:alpha val="70000"/>
                </a:prstClr>
              </a:solidFill>
            </a:endParaRPr>
          </a:p>
        </p:txBody>
      </p:sp>
      <p:sp>
        <p:nvSpPr>
          <p:cNvPr id="13" name="Slide Number Placeholder 12"/>
          <p:cNvSpPr>
            <a:spLocks noGrp="1"/>
          </p:cNvSpPr>
          <p:nvPr>
            <p:ph type="sldNum" sz="quarter" idx="12"/>
          </p:nvPr>
        </p:nvSpPr>
        <p:spPr/>
        <p:txBody>
          <a:bodyPr/>
          <a:lstStyle/>
          <a:p>
            <a:fld id="{B71C7501-9271-4239-A294-CE9FEFF988D4}" type="slidenum">
              <a:rPr lang="en-GB" smtClean="0">
                <a:solidFill>
                  <a:prstClr val="black">
                    <a:alpha val="70000"/>
                  </a:prstClr>
                </a:solidFill>
              </a:rPr>
              <a:pPr/>
              <a:t>‹#›</a:t>
            </a:fld>
            <a:endParaRPr lang="en-GB" dirty="0">
              <a:solidFill>
                <a:prstClr val="black">
                  <a:alpha val="70000"/>
                </a:prstClr>
              </a:solidFill>
            </a:endParaRPr>
          </a:p>
        </p:txBody>
      </p:sp>
    </p:spTree>
    <p:extLst>
      <p:ext uri="{BB962C8B-B14F-4D97-AF65-F5344CB8AC3E}">
        <p14:creationId xmlns:p14="http://schemas.microsoft.com/office/powerpoint/2010/main" val="1326785153"/>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7158"/>
            <a:ext cx="8229600" cy="4922128"/>
          </a:xfrm>
          <a:prstGeom prst="rect">
            <a:avLst/>
          </a:prstGeom>
        </p:spPr>
        <p:txBody>
          <a:bodyPr/>
          <a:lstStyle>
            <a:lvl1pPr marL="342900" indent="-342900">
              <a:buFont typeface="Wingdings" pitchFamily="2" charset="2"/>
              <a:buChar char="§"/>
              <a:defRPr sz="2000" b="0" i="0">
                <a:latin typeface="Arial" pitchFamily="34" charset="0"/>
                <a:cs typeface="Arial" pitchFamily="34" charset="0"/>
              </a:defRPr>
            </a:lvl1pPr>
            <a:lvl2pPr marL="742950" indent="-285750">
              <a:buFont typeface="Arial" pitchFamily="34" charset="0"/>
              <a:buChar char="•"/>
              <a:defRPr sz="2000" b="0" i="0">
                <a:latin typeface="Arial" pitchFamily="34" charset="0"/>
                <a:cs typeface="Arial" pitchFamily="34" charset="0"/>
              </a:defRPr>
            </a:lvl2pPr>
            <a:lvl3pPr>
              <a:defRPr sz="1800" b="0" i="0">
                <a:latin typeface="Arial" pitchFamily="34" charset="0"/>
                <a:cs typeface="Arial" pitchFamily="34" charset="0"/>
              </a:defRPr>
            </a:lvl3pPr>
            <a:lvl4pPr>
              <a:defRPr sz="1600" b="0" i="0">
                <a:latin typeface="Arial" pitchFamily="34" charset="0"/>
                <a:cs typeface="Arial" pitchFamily="34" charset="0"/>
              </a:defRPr>
            </a:lvl4pPr>
            <a:lvl5pPr>
              <a:defRPr sz="1600" b="0" i="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
        <p:nvSpPr>
          <p:cNvPr id="4" name="Date Placeholder 3"/>
          <p:cNvSpPr>
            <a:spLocks noGrp="1"/>
          </p:cNvSpPr>
          <p:nvPr>
            <p:ph type="dt" sz="half" idx="10"/>
          </p:nvPr>
        </p:nvSpPr>
        <p:spPr/>
        <p:txBody>
          <a:bodyPr/>
          <a:lstStyle/>
          <a:p>
            <a:fld id="{D584EBE8-5062-4826-A7E5-3B0B817D5FB6}" type="datetime1">
              <a:rPr lang="sv-SE" smtClean="0">
                <a:solidFill>
                  <a:prstClr val="white">
                    <a:lumMod val="75000"/>
                    <a:alpha val="70000"/>
                  </a:prstClr>
                </a:solidFill>
              </a:r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Footer Placeholder 4"/>
          <p:cNvSpPr>
            <a:spLocks noGrp="1"/>
          </p:cNvSpPr>
          <p:nvPr>
            <p:ph type="ftr" sz="quarter" idx="11"/>
          </p:nvPr>
        </p:nvSpPr>
        <p:spPr/>
        <p:txBody>
          <a:bodyPr/>
          <a:lstStyle/>
          <a:p>
            <a:endParaRPr lang="en-GB" dirty="0">
              <a:solidFill>
                <a:prstClr val="white">
                  <a:lumMod val="75000"/>
                  <a:alpha val="70000"/>
                </a:prstClr>
              </a:solidFill>
            </a:endParaRPr>
          </a:p>
        </p:txBody>
      </p:sp>
      <p:sp>
        <p:nvSpPr>
          <p:cNvPr id="6" name="Slide Number Placeholder 5"/>
          <p:cNvSpPr>
            <a:spLocks noGrp="1"/>
          </p:cNvSpPr>
          <p:nvPr>
            <p:ph type="sldNum" sz="quarter" idx="12"/>
          </p:nvPr>
        </p:nvSpPr>
        <p:spPr/>
        <p:txBody>
          <a:bodyPr/>
          <a:lstStyle/>
          <a:p>
            <a:fld id="{B71C7501-9271-4239-A294-CE9FEFF988D4}" type="slidenum">
              <a:rPr lang="en-GB" smtClean="0">
                <a:solidFill>
                  <a:prstClr val="black">
                    <a:alpha val="70000"/>
                  </a:prstClr>
                </a:solidFill>
              </a:rPr>
              <a:pPr/>
              <a:t>‹#›</a:t>
            </a:fld>
            <a:endParaRPr lang="en-GB" dirty="0">
              <a:solidFill>
                <a:prstClr val="black">
                  <a:alpha val="70000"/>
                </a:prstClr>
              </a:solidFill>
            </a:endParaRPr>
          </a:p>
        </p:txBody>
      </p:sp>
    </p:spTree>
    <p:extLst>
      <p:ext uri="{BB962C8B-B14F-4D97-AF65-F5344CB8AC3E}">
        <p14:creationId xmlns:p14="http://schemas.microsoft.com/office/powerpoint/2010/main" val="760730896"/>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F6F304C6-C3B8-4564-BD88-28B8E0138642}" type="datetime1">
              <a:rPr lang="sv-SE" smtClean="0">
                <a:solidFill>
                  <a:prstClr val="white">
                    <a:lumMod val="75000"/>
                    <a:alpha val="70000"/>
                  </a:prstClr>
                </a:solidFill>
              </a:r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4" name="Footer Placeholder 3"/>
          <p:cNvSpPr>
            <a:spLocks noGrp="1"/>
          </p:cNvSpPr>
          <p:nvPr>
            <p:ph type="ftr" sz="quarter" idx="11"/>
          </p:nvPr>
        </p:nvSpPr>
        <p:spPr/>
        <p:txBody>
          <a:bodyPr/>
          <a:lstStyle/>
          <a:p>
            <a:endParaRPr lang="en-GB" dirty="0">
              <a:solidFill>
                <a:prstClr val="white">
                  <a:lumMod val="75000"/>
                  <a:alpha val="70000"/>
                </a:prstClr>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prstClr val="black">
                    <a:alpha val="70000"/>
                  </a:prstClr>
                </a:solidFill>
              </a:rPr>
              <a:pPr/>
              <a:t>‹#›</a:t>
            </a:fld>
            <a:endParaRPr lang="en-GB" dirty="0">
              <a:solidFill>
                <a:prstClr val="black">
                  <a:alpha val="70000"/>
                </a:prstClr>
              </a:solidFill>
            </a:endParaRPr>
          </a:p>
        </p:txBody>
      </p:sp>
    </p:spTree>
    <p:extLst>
      <p:ext uri="{BB962C8B-B14F-4D97-AF65-F5344CB8AC3E}">
        <p14:creationId xmlns:p14="http://schemas.microsoft.com/office/powerpoint/2010/main" val="2331676073"/>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20AF2-0554-4966-B38C-5F00DD7EF03F}" type="datetime1">
              <a:rPr lang="sv-SE" smtClean="0">
                <a:solidFill>
                  <a:prstClr val="white">
                    <a:lumMod val="75000"/>
                    <a:alpha val="70000"/>
                  </a:prstClr>
                </a:solidFill>
              </a:r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3" name="Footer Placeholder 2"/>
          <p:cNvSpPr>
            <a:spLocks noGrp="1"/>
          </p:cNvSpPr>
          <p:nvPr>
            <p:ph type="ftr" sz="quarter" idx="11"/>
          </p:nvPr>
        </p:nvSpPr>
        <p:spPr/>
        <p:txBody>
          <a:bodyPr/>
          <a:lstStyle/>
          <a:p>
            <a:endParaRPr lang="en-GB" dirty="0">
              <a:solidFill>
                <a:prstClr val="white">
                  <a:lumMod val="75000"/>
                  <a:alpha val="70000"/>
                </a:prstClr>
              </a:solidFill>
            </a:endParaRPr>
          </a:p>
        </p:txBody>
      </p:sp>
      <p:sp>
        <p:nvSpPr>
          <p:cNvPr id="4" name="Slide Number Placeholder 3"/>
          <p:cNvSpPr>
            <a:spLocks noGrp="1"/>
          </p:cNvSpPr>
          <p:nvPr>
            <p:ph type="sldNum" sz="quarter" idx="12"/>
          </p:nvPr>
        </p:nvSpPr>
        <p:spPr/>
        <p:txBody>
          <a:bodyPr/>
          <a:lstStyle/>
          <a:p>
            <a:fld id="{B71C7501-9271-4239-A294-CE9FEFF988D4}" type="slidenum">
              <a:rPr lang="en-GB" smtClean="0">
                <a:solidFill>
                  <a:prstClr val="black">
                    <a:alpha val="70000"/>
                  </a:prstClr>
                </a:solidFill>
              </a:rPr>
              <a:pPr/>
              <a:t>‹#›</a:t>
            </a:fld>
            <a:endParaRPr lang="en-GB" dirty="0">
              <a:solidFill>
                <a:prstClr val="black">
                  <a:alpha val="70000"/>
                </a:prstClr>
              </a:solidFill>
            </a:endParaRPr>
          </a:p>
        </p:txBody>
      </p:sp>
    </p:spTree>
    <p:extLst>
      <p:ext uri="{BB962C8B-B14F-4D97-AF65-F5344CB8AC3E}">
        <p14:creationId xmlns:p14="http://schemas.microsoft.com/office/powerpoint/2010/main" val="342439867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 2_1 Red">
    <p:spTree>
      <p:nvGrpSpPr>
        <p:cNvPr id="1" name=""/>
        <p:cNvGrpSpPr/>
        <p:nvPr/>
      </p:nvGrpSpPr>
      <p:grpSpPr>
        <a:xfrm>
          <a:off x="0" y="0"/>
          <a:ext cx="0" cy="0"/>
          <a:chOff x="0" y="0"/>
          <a:chExt cx="0" cy="0"/>
        </a:xfrm>
      </p:grpSpPr>
      <p:sp>
        <p:nvSpPr>
          <p:cNvPr id="15" name="Rectangle 14"/>
          <p:cNvSpPr/>
          <p:nvPr userDrawn="1"/>
        </p:nvSpPr>
        <p:spPr>
          <a:xfrm>
            <a:off x="0" y="-1"/>
            <a:ext cx="9144000" cy="1420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pic>
        <p:nvPicPr>
          <p:cNvPr id="16" name="Picture 15"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517" y="496170"/>
            <a:ext cx="2146301" cy="617299"/>
          </a:xfrm>
          <a:prstGeom prst="rect">
            <a:avLst/>
          </a:prstGeom>
        </p:spPr>
      </p:pic>
      <p:sp>
        <p:nvSpPr>
          <p:cNvPr id="17" name="Picture Placeholder 2"/>
          <p:cNvSpPr>
            <a:spLocks noGrp="1"/>
          </p:cNvSpPr>
          <p:nvPr>
            <p:ph type="pic" idx="1"/>
          </p:nvPr>
        </p:nvSpPr>
        <p:spPr>
          <a:xfrm>
            <a:off x="0" y="1420091"/>
            <a:ext cx="9144000" cy="5437909"/>
          </a:xfrm>
          <a:prstGeom prst="rect">
            <a:avLst/>
          </a:prstGeom>
          <a:no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0"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21"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11295075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 2_2 Red">
    <p:spTree>
      <p:nvGrpSpPr>
        <p:cNvPr id="1" name=""/>
        <p:cNvGrpSpPr/>
        <p:nvPr/>
      </p:nvGrpSpPr>
      <p:grpSpPr>
        <a:xfrm>
          <a:off x="0" y="0"/>
          <a:ext cx="0" cy="0"/>
          <a:chOff x="0" y="0"/>
          <a:chExt cx="0" cy="0"/>
        </a:xfrm>
      </p:grpSpPr>
      <p:sp>
        <p:nvSpPr>
          <p:cNvPr id="4" name="Rectangle 3"/>
          <p:cNvSpPr/>
          <p:nvPr userDrawn="1"/>
        </p:nvSpPr>
        <p:spPr>
          <a:xfrm>
            <a:off x="0" y="5794854"/>
            <a:ext cx="9144000" cy="1063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
        <p:nvSpPr>
          <p:cNvPr id="3" name="Picture Placeholder 2"/>
          <p:cNvSpPr>
            <a:spLocks noGrp="1"/>
          </p:cNvSpPr>
          <p:nvPr>
            <p:ph type="pic" idx="1"/>
          </p:nvPr>
        </p:nvSpPr>
        <p:spPr>
          <a:xfrm>
            <a:off x="0" y="1"/>
            <a:ext cx="9144000" cy="5806194"/>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7"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3411268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lvl1pPr>
              <a:defRPr cap="all"/>
            </a:lvl1pPr>
          </a:lstStyle>
          <a:p>
            <a:r>
              <a:rPr lang="en-US" dirty="0"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19B592A7-CC15-42F1-BEAF-92DD50C1B1DE}"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p>
        </p:txBody>
      </p:sp>
    </p:spTree>
    <p:extLst>
      <p:ext uri="{BB962C8B-B14F-4D97-AF65-F5344CB8AC3E}">
        <p14:creationId xmlns:p14="http://schemas.microsoft.com/office/powerpoint/2010/main" val="7120259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 2_3 Red">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3" name="Picture Placeholder 2"/>
          <p:cNvSpPr>
            <a:spLocks noGrp="1"/>
          </p:cNvSpPr>
          <p:nvPr>
            <p:ph type="pic" idx="1"/>
          </p:nvPr>
        </p:nvSpPr>
        <p:spPr>
          <a:xfrm>
            <a:off x="0" y="0"/>
            <a:ext cx="9144000" cy="6857999"/>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7"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3338778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 2_4 Red">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10" name="Subtitle 2"/>
          <p:cNvSpPr>
            <a:spLocks noGrp="1"/>
          </p:cNvSpPr>
          <p:nvPr>
            <p:ph type="subTitle" idx="1"/>
          </p:nvPr>
        </p:nvSpPr>
        <p:spPr>
          <a:xfrm>
            <a:off x="565710" y="30596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1" name="Rectangle 2"/>
          <p:cNvSpPr>
            <a:spLocks noChangeArrowheads="1"/>
          </p:cNvSpPr>
          <p:nvPr userDrawn="1"/>
        </p:nvSpPr>
        <p:spPr bwMode="auto">
          <a:xfrm>
            <a:off x="513133" y="701675"/>
            <a:ext cx="7416800" cy="1322388"/>
          </a:xfrm>
          <a:prstGeom prst="rect">
            <a:avLst/>
          </a:prstGeom>
          <a:noFill/>
          <a:ln w="9525">
            <a:noFill/>
            <a:miter lim="800000"/>
            <a:headEnd/>
            <a:tailEnd/>
          </a:ln>
        </p:spPr>
        <p:txBody>
          <a:bodyPr>
            <a:spAutoFit/>
          </a:bodyPr>
          <a:lstStyle/>
          <a:p>
            <a:r>
              <a:rPr lang="sv-SE" sz="8000" dirty="0">
                <a:solidFill>
                  <a:prstClr val="white"/>
                </a:solidFill>
                <a:latin typeface="TitilliumBold"/>
                <a:cs typeface="TitilliumBold"/>
              </a:rPr>
              <a:t>MODELON</a:t>
            </a:r>
          </a:p>
        </p:txBody>
      </p:sp>
      <p:sp>
        <p:nvSpPr>
          <p:cNvPr id="13" name="Title 1"/>
          <p:cNvSpPr>
            <a:spLocks noGrp="1"/>
          </p:cNvSpPr>
          <p:nvPr>
            <p:ph type="ctrTitle"/>
          </p:nvPr>
        </p:nvSpPr>
        <p:spPr>
          <a:xfrm>
            <a:off x="559779" y="2277473"/>
            <a:ext cx="8103198" cy="741867"/>
          </a:xfrm>
          <a:prstGeom prst="rect">
            <a:avLst/>
          </a:prstGeom>
        </p:spPr>
        <p:txBody>
          <a:bodyPr wrap="square" lIns="0" rIns="936000"/>
          <a:lstStyle>
            <a:lvl1pPr marL="108000" algn="l">
              <a:spcBef>
                <a:spcPts val="0"/>
              </a:spcBef>
              <a:defRPr sz="3600" b="0" i="0" cap="all">
                <a:solidFill>
                  <a:schemeClr val="bg1"/>
                </a:solidFill>
                <a:latin typeface="TitilliumBold"/>
                <a:cs typeface="TitilliumBold"/>
              </a:defRPr>
            </a:lvl1pPr>
          </a:lstStyle>
          <a:p>
            <a:r>
              <a:rPr lang="en-US" dirty="0" smtClean="0"/>
              <a:t>Click to edit Master title style</a:t>
            </a:r>
            <a:endParaRPr lang="en-GB" dirty="0"/>
          </a:p>
        </p:txBody>
      </p:sp>
    </p:spTree>
    <p:extLst>
      <p:ext uri="{BB962C8B-B14F-4D97-AF65-F5344CB8AC3E}">
        <p14:creationId xmlns:p14="http://schemas.microsoft.com/office/powerpoint/2010/main" val="41313810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C77B0A82-9ACD-4007-86D9-2A406D3538F6}" type="datetime1">
              <a:rPr lang="sv-SE" smtClean="0">
                <a:solidFill>
                  <a:prstClr val="white">
                    <a:lumMod val="75000"/>
                    <a:alpha val="70000"/>
                  </a:prstClr>
                </a:solidFill>
              </a:rPr>
              <a:t>2016-02-03</a:t>
            </a:fld>
            <a:endParaRPr lang="en-GB" dirty="0">
              <a:solidFill>
                <a:prstClr val="white">
                  <a:lumMod val="75000"/>
                  <a:alpha val="70000"/>
                </a:prstClr>
              </a:solidFill>
            </a:endParaRPr>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35106204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7158"/>
            <a:ext cx="8229600"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12461DDE-8750-4066-9CEC-84A67B65912A}" type="datetime1">
              <a:rPr lang="sv-SE" smtClean="0">
                <a:solidFill>
                  <a:prstClr val="white">
                    <a:lumMod val="75000"/>
                    <a:alpha val="70000"/>
                  </a:prstClr>
                </a:solidFill>
              </a:rPr>
              <a:t>2016-02-03</a:t>
            </a:fld>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38590252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62E4A2D7-868B-4CF2-ACF2-8128D1D56C4A}" type="datetime1">
              <a:rPr lang="sv-SE" smtClean="0">
                <a:solidFill>
                  <a:prstClr val="white">
                    <a:lumMod val="75000"/>
                    <a:alpha val="70000"/>
                  </a:prstClr>
                </a:solidFill>
              </a:rPr>
              <a:t>2016-02-03</a:t>
            </a:fld>
            <a:endParaRPr lang="en-GB" dirty="0">
              <a:solidFill>
                <a:prstClr val="white">
                  <a:lumMod val="75000"/>
                  <a:alpha val="70000"/>
                </a:prstClr>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2" name="Title 1"/>
          <p:cNvSpPr>
            <a:spLocks noGrp="1"/>
          </p:cNvSpPr>
          <p:nvPr>
            <p:ph type="title"/>
          </p:nvPr>
        </p:nvSpPr>
        <p:spPr>
          <a:xfrm>
            <a:off x="457200" y="445454"/>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165248813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C60009CC-DFB1-47A3-A417-7DA6E2945580}" type="datetime1">
              <a:rPr lang="sv-SE" smtClean="0">
                <a:solidFill>
                  <a:prstClr val="white">
                    <a:lumMod val="75000"/>
                    <a:alpha val="70000"/>
                  </a:prstClr>
                </a:solidFill>
              </a:rPr>
              <a:t>2016-02-03</a:t>
            </a:fld>
            <a:endParaRPr lang="en-GB" dirty="0">
              <a:solidFill>
                <a:prstClr val="white">
                  <a:lumMod val="75000"/>
                  <a:alpha val="70000"/>
                </a:prstClr>
              </a:solidFill>
            </a:endParaRPr>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32345197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2" y="2907223"/>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4589190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06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7"/>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79EB709F-2EBC-5745-A5D5-9080F796C427}" type="datetime1">
              <a:rPr lang="sv-SE" smtClean="0">
                <a:solidFill>
                  <a:prstClr val="white">
                    <a:alpha val="70000"/>
                  </a:prstClr>
                </a:solidFill>
              </a:rPr>
              <a:pPr/>
              <a:t>2016-02-03</a:t>
            </a:fld>
            <a:r>
              <a:rPr lang="en-GB" dirty="0" smtClean="0">
                <a:solidFill>
                  <a:prstClr val="white">
                    <a:alpha val="70000"/>
                  </a:prstClr>
                </a:solidFill>
              </a:rPr>
              <a:t> © </a:t>
            </a:r>
            <a:r>
              <a:rPr lang="en-GB" dirty="0" err="1" smtClean="0">
                <a:solidFill>
                  <a:prstClr val="white">
                    <a:alpha val="70000"/>
                  </a:prstClr>
                </a:solidFill>
              </a:rPr>
              <a:t>Modelon</a:t>
            </a:r>
            <a:endParaRPr lang="en-GB" dirty="0">
              <a:solidFill>
                <a:prstClr val="white">
                  <a:alpha val="70000"/>
                </a:prstClr>
              </a:solidFill>
            </a:endParaRPr>
          </a:p>
        </p:txBody>
      </p:sp>
      <p:sp>
        <p:nvSpPr>
          <p:cNvPr id="13"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4"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8" name="Isosceles Triangle 7"/>
          <p:cNvSpPr/>
          <p:nvPr userDrawn="1"/>
        </p:nvSpPr>
        <p:spPr>
          <a:xfrm rot="5400000">
            <a:off x="-60440" y="503828"/>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28010729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15067"/>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45F003A1-09C2-B54C-A595-4ADC374227DA}" type="datetime1">
              <a:rPr lang="sv-SE" smtClean="0">
                <a:solidFill>
                  <a:prstClr val="white">
                    <a:alpha val="70000"/>
                  </a:prstClr>
                </a:solidFill>
              </a:rPr>
              <a:pPr/>
              <a:t>2016-02-03</a:t>
            </a:fld>
            <a:r>
              <a:rPr lang="en-GB" dirty="0" smtClean="0">
                <a:solidFill>
                  <a:prstClr val="white">
                    <a:alpha val="70000"/>
                  </a:prstClr>
                </a:solidFill>
              </a:rPr>
              <a:t> © </a:t>
            </a:r>
            <a:r>
              <a:rPr lang="en-GB" dirty="0" err="1" smtClean="0">
                <a:solidFill>
                  <a:prstClr val="white">
                    <a:alpha val="70000"/>
                  </a:prstClr>
                </a:solidFill>
              </a:rPr>
              <a:t>Modelon</a:t>
            </a:r>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6" name="Isosceles Triangle 5"/>
          <p:cNvSpPr/>
          <p:nvPr userDrawn="1"/>
        </p:nvSpPr>
        <p:spPr>
          <a:xfrm rot="5400000">
            <a:off x="-60440" y="503828"/>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3974616553"/>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45F003A1-09C2-B54C-A595-4ADC374227DA}" type="datetime1">
              <a:rPr lang="sv-SE" smtClean="0">
                <a:solidFill>
                  <a:prstClr val="white">
                    <a:alpha val="70000"/>
                  </a:prstClr>
                </a:solidFill>
              </a:rPr>
              <a:pPr/>
              <a:t>2016-02-03</a:t>
            </a:fld>
            <a:r>
              <a:rPr lang="en-GB" dirty="0" smtClean="0">
                <a:solidFill>
                  <a:prstClr val="white">
                    <a:alpha val="70000"/>
                  </a:prstClr>
                </a:solidFill>
              </a:rPr>
              <a:t> © </a:t>
            </a:r>
            <a:r>
              <a:rPr lang="en-GB" dirty="0" err="1" smtClean="0">
                <a:solidFill>
                  <a:prstClr val="white">
                    <a:alpha val="70000"/>
                  </a:prstClr>
                </a:solidFill>
              </a:rPr>
              <a:t>Modelon</a:t>
            </a:r>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Tree>
    <p:extLst>
      <p:ext uri="{BB962C8B-B14F-4D97-AF65-F5344CB8AC3E}">
        <p14:creationId xmlns:p14="http://schemas.microsoft.com/office/powerpoint/2010/main" val="135355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58F65534-D492-462B-8909-8981C46D17EC}" type="datetime1">
              <a:rPr lang="sv-SE" smtClean="0"/>
              <a:t>2016-02-03</a:t>
            </a:fld>
            <a:endParaRPr lang="en-GB" dirty="0"/>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8543853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2011-09-30 © Modelon</a:t>
            </a:r>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EFD</a:t>
            </a:r>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2844123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2011-09-30 © Modelon</a:t>
            </a:r>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EFD</a:t>
            </a:r>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0382676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2011-09-30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EFD</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823966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2011-09-30 © Modelon</a:t>
            </a:r>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EFD</a:t>
            </a:r>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3653161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2011-09-30 © Modelon</a:t>
            </a:r>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EFD</a:t>
            </a:r>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2525252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2011-09-30 © Modelon</a:t>
            </a:r>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EFD</a:t>
            </a:r>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42133221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2011-09-30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EFD</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2555525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dirty="0"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2011-09-30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EFD</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40612559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2546530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49677FFE-81F8-46C5-A333-5DA1A06E4795}" type="datetime1">
              <a:rPr lang="sv-SE" smtClean="0">
                <a:solidFill>
                  <a:prstClr val="white">
                    <a:alpha val="70000"/>
                  </a:prstClr>
                </a:solidFill>
              </a:rPr>
              <a:pPr/>
              <a:t>2016-02-03</a:t>
            </a:fld>
            <a:endParaRPr lang="en-GB" dirty="0">
              <a:solidFill>
                <a:prstClr val="white">
                  <a:alpha val="70000"/>
                </a:prstClr>
              </a:solidFill>
            </a:endParaRPr>
          </a:p>
        </p:txBody>
      </p:sp>
      <p:sp>
        <p:nvSpPr>
          <p:cNvPr id="13"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4"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8" name="Isosceles Triangle 7"/>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2972768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2B648E0-1B51-4532-9E31-B78E0177034C}" type="datetime1">
              <a:rPr lang="sv-SE" smtClean="0"/>
              <a:t>2016-02-03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a:t>
            </a:fld>
            <a:endParaRPr lang="en-GB" dirty="0"/>
          </a:p>
        </p:txBody>
      </p:sp>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rgbClr val="000000"/>
                </a:solidFill>
                <a:latin typeface="TitilliumBold"/>
                <a:cs typeface="TitilliumBold"/>
              </a:defRPr>
            </a:lvl1pPr>
          </a:lstStyle>
          <a:p>
            <a:r>
              <a:rPr lang="en-US" dirty="0" smtClean="0"/>
              <a:t>Click to edit Master title style</a:t>
            </a:r>
            <a:endParaRPr lang="en-GB" dirty="0"/>
          </a:p>
        </p:txBody>
      </p:sp>
      <p:sp>
        <p:nvSpPr>
          <p:cNvPr id="7"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3259679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AD180324-0EA0-4052-BBAD-D40B3A3D0A04}" type="datetime1">
              <a:rPr lang="sv-SE" smtClean="0">
                <a:solidFill>
                  <a:prstClr val="white">
                    <a:alpha val="70000"/>
                  </a:prstClr>
                </a:solidFill>
              </a:rPr>
              <a:p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6" name="Isosceles Triangle 5"/>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3775465143"/>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BADB6EF9-C4AE-41A6-B0CD-D95CFA8D8756}" type="datetime1">
              <a:rPr lang="sv-SE" smtClean="0">
                <a:solidFill>
                  <a:prstClr val="white">
                    <a:alpha val="70000"/>
                  </a:prstClr>
                </a:solidFill>
              </a:rPr>
              <a:p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Tree>
    <p:extLst>
      <p:ext uri="{BB962C8B-B14F-4D97-AF65-F5344CB8AC3E}">
        <p14:creationId xmlns:p14="http://schemas.microsoft.com/office/powerpoint/2010/main" val="5207546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 2_1 Red">
    <p:spTree>
      <p:nvGrpSpPr>
        <p:cNvPr id="1" name=""/>
        <p:cNvGrpSpPr/>
        <p:nvPr/>
      </p:nvGrpSpPr>
      <p:grpSpPr>
        <a:xfrm>
          <a:off x="0" y="0"/>
          <a:ext cx="0" cy="0"/>
          <a:chOff x="0" y="0"/>
          <a:chExt cx="0" cy="0"/>
        </a:xfrm>
      </p:grpSpPr>
      <p:sp>
        <p:nvSpPr>
          <p:cNvPr id="15" name="Rectangle 14"/>
          <p:cNvSpPr/>
          <p:nvPr userDrawn="1"/>
        </p:nvSpPr>
        <p:spPr>
          <a:xfrm>
            <a:off x="0" y="-1"/>
            <a:ext cx="9144000" cy="1420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pic>
        <p:nvPicPr>
          <p:cNvPr id="16" name="Picture 15"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519" y="496171"/>
            <a:ext cx="2146301" cy="617299"/>
          </a:xfrm>
          <a:prstGeom prst="rect">
            <a:avLst/>
          </a:prstGeom>
        </p:spPr>
      </p:pic>
      <p:sp>
        <p:nvSpPr>
          <p:cNvPr id="17" name="Picture Placeholder 2"/>
          <p:cNvSpPr>
            <a:spLocks noGrp="1"/>
          </p:cNvSpPr>
          <p:nvPr>
            <p:ph type="pic" idx="1"/>
          </p:nvPr>
        </p:nvSpPr>
        <p:spPr>
          <a:xfrm>
            <a:off x="0" y="1420092"/>
            <a:ext cx="9144000" cy="5437909"/>
          </a:xfrm>
          <a:prstGeom prst="rect">
            <a:avLst/>
          </a:prstGeom>
          <a:no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0" name="Subtitle 2"/>
          <p:cNvSpPr>
            <a:spLocks noGrp="1"/>
          </p:cNvSpPr>
          <p:nvPr>
            <p:ph type="subTitle" idx="10"/>
          </p:nvPr>
        </p:nvSpPr>
        <p:spPr>
          <a:xfrm>
            <a:off x="0" y="4251159"/>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21"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367981842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 2_2 Red">
    <p:spTree>
      <p:nvGrpSpPr>
        <p:cNvPr id="1" name=""/>
        <p:cNvGrpSpPr/>
        <p:nvPr/>
      </p:nvGrpSpPr>
      <p:grpSpPr>
        <a:xfrm>
          <a:off x="0" y="0"/>
          <a:ext cx="0" cy="0"/>
          <a:chOff x="0" y="0"/>
          <a:chExt cx="0" cy="0"/>
        </a:xfrm>
      </p:grpSpPr>
      <p:sp>
        <p:nvSpPr>
          <p:cNvPr id="4" name="Rectangle 3"/>
          <p:cNvSpPr/>
          <p:nvPr userDrawn="1"/>
        </p:nvSpPr>
        <p:spPr>
          <a:xfrm>
            <a:off x="0" y="5794855"/>
            <a:ext cx="9144000" cy="1063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84" y="6276919"/>
            <a:ext cx="1395847" cy="401460"/>
          </a:xfrm>
          <a:prstGeom prst="rect">
            <a:avLst/>
          </a:prstGeom>
        </p:spPr>
      </p:pic>
      <p:sp>
        <p:nvSpPr>
          <p:cNvPr id="3" name="Picture Placeholder 2"/>
          <p:cNvSpPr>
            <a:spLocks noGrp="1"/>
          </p:cNvSpPr>
          <p:nvPr>
            <p:ph type="pic" idx="1"/>
          </p:nvPr>
        </p:nvSpPr>
        <p:spPr>
          <a:xfrm>
            <a:off x="0" y="1"/>
            <a:ext cx="9144000" cy="5806195"/>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Subtitle 2"/>
          <p:cNvSpPr>
            <a:spLocks noGrp="1"/>
          </p:cNvSpPr>
          <p:nvPr>
            <p:ph type="subTitle" idx="10"/>
          </p:nvPr>
        </p:nvSpPr>
        <p:spPr>
          <a:xfrm>
            <a:off x="0" y="4251159"/>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7"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1576094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 2_3 Red">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3" name="Picture Placeholder 2"/>
          <p:cNvSpPr>
            <a:spLocks noGrp="1"/>
          </p:cNvSpPr>
          <p:nvPr>
            <p:ph type="pic" idx="1"/>
          </p:nvPr>
        </p:nvSpPr>
        <p:spPr>
          <a:xfrm>
            <a:off x="0" y="2"/>
            <a:ext cx="9144000" cy="6857999"/>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Subtitle 2"/>
          <p:cNvSpPr>
            <a:spLocks noGrp="1"/>
          </p:cNvSpPr>
          <p:nvPr>
            <p:ph type="subTitle" idx="10"/>
          </p:nvPr>
        </p:nvSpPr>
        <p:spPr>
          <a:xfrm>
            <a:off x="0" y="4251159"/>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7"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3021872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 2_4 Red">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10" name="Subtitle 2"/>
          <p:cNvSpPr>
            <a:spLocks noGrp="1"/>
          </p:cNvSpPr>
          <p:nvPr>
            <p:ph type="subTitle" idx="1"/>
          </p:nvPr>
        </p:nvSpPr>
        <p:spPr>
          <a:xfrm>
            <a:off x="565712" y="3059621"/>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1" name="Rectangle 2"/>
          <p:cNvSpPr>
            <a:spLocks noChangeArrowheads="1"/>
          </p:cNvSpPr>
          <p:nvPr userDrawn="1"/>
        </p:nvSpPr>
        <p:spPr bwMode="auto">
          <a:xfrm>
            <a:off x="513133" y="701676"/>
            <a:ext cx="7416800" cy="1323439"/>
          </a:xfrm>
          <a:prstGeom prst="rect">
            <a:avLst/>
          </a:prstGeom>
          <a:noFill/>
          <a:ln w="9525">
            <a:noFill/>
            <a:miter lim="800000"/>
            <a:headEnd/>
            <a:tailEnd/>
          </a:ln>
        </p:spPr>
        <p:txBody>
          <a:bodyPr>
            <a:spAutoFit/>
          </a:bodyPr>
          <a:lstStyle/>
          <a:p>
            <a:r>
              <a:rPr lang="sv-SE" sz="8000" dirty="0">
                <a:solidFill>
                  <a:prstClr val="white"/>
                </a:solidFill>
                <a:latin typeface="TitilliumBold"/>
                <a:cs typeface="TitilliumBold"/>
              </a:rPr>
              <a:t>MODELON</a:t>
            </a:r>
          </a:p>
        </p:txBody>
      </p:sp>
      <p:sp>
        <p:nvSpPr>
          <p:cNvPr id="13" name="Title 1"/>
          <p:cNvSpPr>
            <a:spLocks noGrp="1"/>
          </p:cNvSpPr>
          <p:nvPr>
            <p:ph type="ctrTitle"/>
          </p:nvPr>
        </p:nvSpPr>
        <p:spPr>
          <a:xfrm>
            <a:off x="559779" y="2277473"/>
            <a:ext cx="8103198" cy="741867"/>
          </a:xfrm>
          <a:prstGeom prst="rect">
            <a:avLst/>
          </a:prstGeom>
        </p:spPr>
        <p:txBody>
          <a:bodyPr wrap="square" lIns="0" rIns="936000"/>
          <a:lstStyle>
            <a:lvl1pPr marL="108000" algn="l">
              <a:spcBef>
                <a:spcPts val="0"/>
              </a:spcBef>
              <a:defRPr sz="3600" b="0" i="0" cap="all">
                <a:solidFill>
                  <a:schemeClr val="bg1"/>
                </a:solidFill>
                <a:latin typeface="TitilliumBold"/>
                <a:cs typeface="TitilliumBold"/>
              </a:defRPr>
            </a:lvl1pPr>
          </a:lstStyle>
          <a:p>
            <a:r>
              <a:rPr lang="en-US" dirty="0" smtClean="0"/>
              <a:t>Click to edit Master title style</a:t>
            </a:r>
            <a:endParaRPr lang="en-GB" dirty="0"/>
          </a:p>
        </p:txBody>
      </p:sp>
    </p:spTree>
    <p:extLst>
      <p:ext uri="{BB962C8B-B14F-4D97-AF65-F5344CB8AC3E}">
        <p14:creationId xmlns:p14="http://schemas.microsoft.com/office/powerpoint/2010/main" val="25938569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8991741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49677FFE-81F8-46C5-A333-5DA1A06E4795}" type="datetime1">
              <a:rPr lang="sv-SE" smtClean="0">
                <a:solidFill>
                  <a:prstClr val="white">
                    <a:alpha val="70000"/>
                  </a:prstClr>
                </a:solidFill>
              </a:rPr>
              <a:pPr/>
              <a:t>2016-02-03</a:t>
            </a:fld>
            <a:endParaRPr lang="en-GB" dirty="0">
              <a:solidFill>
                <a:prstClr val="white">
                  <a:alpha val="70000"/>
                </a:prstClr>
              </a:solidFill>
            </a:endParaRPr>
          </a:p>
        </p:txBody>
      </p:sp>
      <p:sp>
        <p:nvSpPr>
          <p:cNvPr id="13"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4"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8" name="Isosceles Triangle 7"/>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2562720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AD180324-0EA0-4052-BBAD-D40B3A3D0A04}" type="datetime1">
              <a:rPr lang="sv-SE" smtClean="0">
                <a:solidFill>
                  <a:prstClr val="white">
                    <a:alpha val="70000"/>
                  </a:prstClr>
                </a:solidFill>
              </a:rPr>
              <a:p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6" name="Isosceles Triangle 5"/>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3323478088"/>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BADB6EF9-C4AE-41A6-B0CD-D95CFA8D8756}" type="datetime1">
              <a:rPr lang="sv-SE" smtClean="0">
                <a:solidFill>
                  <a:prstClr val="white">
                    <a:alpha val="70000"/>
                  </a:prstClr>
                </a:solidFill>
              </a:rPr>
              <a:p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Tree>
    <p:extLst>
      <p:ext uri="{BB962C8B-B14F-4D97-AF65-F5344CB8AC3E}">
        <p14:creationId xmlns:p14="http://schemas.microsoft.com/office/powerpoint/2010/main" val="1424674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lvl1pPr>
              <a:defRPr cap="all"/>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sz="2800">
                <a:solidFill>
                  <a:schemeClr val="tx1"/>
                </a:solidFill>
              </a:defRPr>
            </a:lvl1pPr>
            <a:lvl2pPr>
              <a:defRPr sz="2600"/>
            </a:lvl2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9DAE9812-4707-4309-9650-F036F401315E}"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2712175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6248706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3174103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8904367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5235788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839564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2617921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07633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9751969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5779412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4020950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lvl1pPr>
              <a:defRPr cap="all"/>
            </a:lvl1pPr>
          </a:lstStyle>
          <a:p>
            <a:r>
              <a:rPr lang="en-US" dirty="0"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5E3B3B5B-F557-469E-A1D9-7BD0AC601FF9}"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p>
        </p:txBody>
      </p:sp>
    </p:spTree>
    <p:extLst>
      <p:ext uri="{BB962C8B-B14F-4D97-AF65-F5344CB8AC3E}">
        <p14:creationId xmlns:p14="http://schemas.microsoft.com/office/powerpoint/2010/main" val="39732888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9242827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4067279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1996482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1265983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9646945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7502223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8587537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6093479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1660568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834621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14C5A419-0C66-4383-895D-D9F49F582B17}" type="datetime1">
              <a:rPr lang="sv-SE" smtClean="0"/>
              <a:t>2016-02-03</a:t>
            </a:fld>
            <a:endParaRPr lang="en-GB" dirty="0"/>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20803021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14568918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7159035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5153605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0983778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8201751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0580852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4719932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8510771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39562894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855546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0" y="0"/>
            <a:ext cx="9143999" cy="6858000"/>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3" name="Date Placeholder 2"/>
          <p:cNvSpPr>
            <a:spLocks noGrp="1"/>
          </p:cNvSpPr>
          <p:nvPr>
            <p:ph type="dt" sz="half" idx="10"/>
          </p:nvPr>
        </p:nvSpPr>
        <p:spPr/>
        <p:txBody>
          <a:bodyPr/>
          <a:lstStyle/>
          <a:p>
            <a:fld id="{91450039-8CA7-453D-98BE-10517C18037E}" type="datetime1">
              <a:rPr lang="sv-SE" smtClean="0"/>
              <a:t>2016-02-03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a:t>
            </a:fld>
            <a:endParaRPr lang="en-GB" dirty="0"/>
          </a:p>
        </p:txBody>
      </p:sp>
      <p:sp>
        <p:nvSpPr>
          <p:cNvPr id="9" name="Title 1"/>
          <p:cNvSpPr>
            <a:spLocks noGrp="1"/>
          </p:cNvSpPr>
          <p:nvPr>
            <p:ph type="ctrTitle"/>
          </p:nvPr>
        </p:nvSpPr>
        <p:spPr>
          <a:xfrm>
            <a:off x="541784" y="873021"/>
            <a:ext cx="8062664" cy="792088"/>
          </a:xfrm>
          <a:prstGeom prst="rect">
            <a:avLst/>
          </a:prstGeom>
          <a:solidFill>
            <a:schemeClr val="tx1">
              <a:alpha val="55000"/>
            </a:schemeClr>
          </a:solidFill>
        </p:spPr>
        <p:txBody>
          <a:bodyPr>
            <a:noAutofit/>
          </a:bodyPr>
          <a:lstStyle>
            <a:lvl1pPr algn="l">
              <a:defRPr sz="4000" cap="all">
                <a:solidFill>
                  <a:schemeClr val="bg1"/>
                </a:solidFil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10" name="Subtitle 2"/>
          <p:cNvSpPr>
            <a:spLocks noGrp="1"/>
          </p:cNvSpPr>
          <p:nvPr>
            <p:ph type="subTitle" idx="13"/>
          </p:nvPr>
        </p:nvSpPr>
        <p:spPr>
          <a:xfrm>
            <a:off x="539552" y="1737117"/>
            <a:ext cx="8064896" cy="540030"/>
          </a:xfrm>
          <a:prstGeom prst="rect">
            <a:avLst/>
          </a:prstGeom>
          <a:solidFill>
            <a:schemeClr val="tx1">
              <a:alpha val="55000"/>
            </a:schemeClr>
          </a:solidFill>
        </p:spPr>
        <p:txBody>
          <a:bodyPr>
            <a:normAutofit/>
          </a:bodyPr>
          <a:lstStyle>
            <a:lvl1pPr marL="0" indent="0" algn="l">
              <a:buNone/>
              <a:defRPr sz="2400" b="0" i="0">
                <a:solidFill>
                  <a:schemeClr val="bg1"/>
                </a:solidFill>
                <a:latin typeface="TitilliumRegular"/>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Tree>
    <p:extLst>
      <p:ext uri="{BB962C8B-B14F-4D97-AF65-F5344CB8AC3E}">
        <p14:creationId xmlns:p14="http://schemas.microsoft.com/office/powerpoint/2010/main" val="11233313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0902084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8762469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1080707" y="2130425"/>
            <a:ext cx="743521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1082842" y="2907222"/>
            <a:ext cx="7452491"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9FA08ED0-3740-5B41-8241-D29E5F554E23}" type="datetime1">
              <a:rPr lang="sv-SE" smtClean="0">
                <a:solidFill>
                  <a:prstClr val="white">
                    <a:lumMod val="75000"/>
                    <a:alpha val="70000"/>
                  </a:prstClr>
                </a:solidFill>
              </a:rPr>
              <a:pPr/>
              <a:t>2016-02-03</a:t>
            </a:fld>
            <a:r>
              <a:rPr lang="en-GB" dirty="0" smtClean="0">
                <a:solidFill>
                  <a:prstClr val="white">
                    <a:lumMod val="75000"/>
                    <a:alpha val="70000"/>
                  </a:prstClr>
                </a:solidFill>
              </a:rPr>
              <a:t> © Modelon</a:t>
            </a:r>
            <a:endParaRPr lang="en-GB" dirty="0">
              <a:solidFill>
                <a:prstClr val="white">
                  <a:lumMod val="75000"/>
                  <a:alpha val="70000"/>
                </a:prstClr>
              </a:solidFill>
            </a:endParaRPr>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35451450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054" y="1443789"/>
            <a:ext cx="7510378"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9FA08ED0-3740-5B41-8241-D29E5F554E23}" type="datetime1">
              <a:rPr lang="sv-SE" smtClean="0">
                <a:solidFill>
                  <a:prstClr val="white">
                    <a:lumMod val="75000"/>
                    <a:alpha val="70000"/>
                  </a:prstClr>
                </a:solidFill>
              </a:rPr>
              <a:pPr/>
              <a:t>2016-02-03</a:t>
            </a:fld>
            <a:r>
              <a:rPr lang="en-GB" dirty="0" smtClean="0">
                <a:solidFill>
                  <a:prstClr val="white">
                    <a:lumMod val="75000"/>
                    <a:alpha val="70000"/>
                  </a:prstClr>
                </a:solidFill>
              </a:rPr>
              <a:t>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6" name="Title 1"/>
          <p:cNvSpPr>
            <a:spLocks noGrp="1"/>
          </p:cNvSpPr>
          <p:nvPr>
            <p:ph type="title"/>
          </p:nvPr>
        </p:nvSpPr>
        <p:spPr>
          <a:xfrm>
            <a:off x="1149684" y="475165"/>
            <a:ext cx="7537116" cy="715066"/>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7181958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9FA08ED0-3740-5B41-8241-D29E5F554E23}" type="datetime1">
              <a:rPr lang="sv-SE" smtClean="0">
                <a:solidFill>
                  <a:prstClr val="white">
                    <a:lumMod val="75000"/>
                    <a:alpha val="70000"/>
                  </a:prstClr>
                </a:solidFill>
              </a:rPr>
              <a:pPr/>
              <a:t>2016-02-03</a:t>
            </a:fld>
            <a:r>
              <a:rPr lang="en-GB" dirty="0" smtClean="0">
                <a:solidFill>
                  <a:prstClr val="white">
                    <a:lumMod val="75000"/>
                    <a:alpha val="70000"/>
                  </a:prstClr>
                </a:solidFill>
              </a:rPr>
              <a:t> © Modelon</a:t>
            </a:r>
            <a:endParaRPr lang="en-GB" dirty="0">
              <a:solidFill>
                <a:prstClr val="white">
                  <a:lumMod val="75000"/>
                  <a:alpha val="70000"/>
                </a:prstClr>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11" name="Title 1"/>
          <p:cNvSpPr>
            <a:spLocks noGrp="1"/>
          </p:cNvSpPr>
          <p:nvPr>
            <p:ph type="title"/>
          </p:nvPr>
        </p:nvSpPr>
        <p:spPr>
          <a:xfrm>
            <a:off x="1149684" y="475165"/>
            <a:ext cx="7537116" cy="715066"/>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765988854"/>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9FA08ED0-3740-5B41-8241-D29E5F554E23}" type="datetime1">
              <a:rPr lang="sv-SE" smtClean="0">
                <a:solidFill>
                  <a:prstClr val="white">
                    <a:lumMod val="75000"/>
                    <a:alpha val="70000"/>
                  </a:prstClr>
                </a:solidFill>
              </a:rPr>
              <a:pPr/>
              <a:t>2016-02-03</a:t>
            </a:fld>
            <a:r>
              <a:rPr lang="en-GB" dirty="0" smtClean="0">
                <a:solidFill>
                  <a:prstClr val="white">
                    <a:lumMod val="75000"/>
                    <a:alpha val="70000"/>
                  </a:prstClr>
                </a:solidFill>
              </a:rPr>
              <a:t> © Modelon</a:t>
            </a:r>
            <a:endParaRPr lang="en-GB" dirty="0">
              <a:solidFill>
                <a:prstClr val="white">
                  <a:lumMod val="75000"/>
                  <a:alpha val="70000"/>
                </a:prstClr>
              </a:solidFill>
            </a:endParaRPr>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12594746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372838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0194457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7291760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151168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2"/>
          <p:cNvSpPr>
            <a:spLocks noGrp="1"/>
          </p:cNvSpPr>
          <p:nvPr>
            <p:ph type="pic" idx="11"/>
          </p:nvPr>
        </p:nvSpPr>
        <p:spPr>
          <a:xfrm>
            <a:off x="0" y="0"/>
            <a:ext cx="9143999" cy="6858000"/>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 name="Title 1"/>
          <p:cNvSpPr>
            <a:spLocks noGrp="1"/>
          </p:cNvSpPr>
          <p:nvPr>
            <p:ph type="title"/>
          </p:nvPr>
        </p:nvSpPr>
        <p:spPr>
          <a:xfrm>
            <a:off x="457200" y="274638"/>
            <a:ext cx="8229600" cy="715066"/>
          </a:xfrm>
          <a:prstGeom prst="rect">
            <a:avLst/>
          </a:prstGeom>
          <a:solidFill>
            <a:schemeClr val="tx1">
              <a:alpha val="55000"/>
            </a:schemeClr>
          </a:solidFill>
        </p:spPr>
        <p:txBody>
          <a:bodyPr/>
          <a:lstStyle>
            <a:lvl1pPr>
              <a:defRPr cap="all">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a:solidFill>
            <a:schemeClr val="tx1">
              <a:alpha val="55000"/>
            </a:schemeClr>
          </a:solidFill>
        </p:spPr>
        <p:txBody>
          <a:bodyPr/>
          <a:lstStyle>
            <a:lvl1pPr>
              <a:defRPr sz="2800">
                <a:solidFill>
                  <a:schemeClr val="bg1"/>
                </a:solidFill>
              </a:defRPr>
            </a:lvl1pPr>
            <a:lvl2pPr>
              <a:defRPr sz="2600">
                <a:solidFill>
                  <a:schemeClr val="bg1"/>
                </a:solidFill>
              </a:defRPr>
            </a:lvl2pPr>
            <a:lvl3pPr>
              <a:defRPr>
                <a:solidFill>
                  <a:schemeClr val="bg1"/>
                </a:solidFill>
              </a:defRPr>
            </a:lvl3pPr>
            <a:lvl4pPr>
              <a:defRPr>
                <a:solidFill>
                  <a:schemeClr val="bg1"/>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14F5CE52-4450-454D-B707-C2C195102B72}"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14608520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35578681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2068149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9755026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5086419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7932121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41700309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89556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1684367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6384067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778913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0" y="0"/>
            <a:ext cx="9143999" cy="6858000"/>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 name="Title 1"/>
          <p:cNvSpPr>
            <a:spLocks noGrp="1"/>
          </p:cNvSpPr>
          <p:nvPr>
            <p:ph type="title"/>
          </p:nvPr>
        </p:nvSpPr>
        <p:spPr>
          <a:xfrm>
            <a:off x="457200" y="274638"/>
            <a:ext cx="8229600" cy="715066"/>
          </a:xfrm>
          <a:prstGeom prst="rect">
            <a:avLst/>
          </a:prstGeom>
          <a:solidFill>
            <a:schemeClr val="tx1">
              <a:alpha val="55000"/>
            </a:schemeClr>
          </a:solidFill>
        </p:spPr>
        <p:txBody>
          <a:bodyPr/>
          <a:lstStyle>
            <a:lvl1pPr>
              <a:defRPr cap="all">
                <a:solidFill>
                  <a:schemeClr val="bg1"/>
                </a:solidFill>
              </a:defRPr>
            </a:lvl1pPr>
          </a:lstStyle>
          <a:p>
            <a:r>
              <a:rPr lang="en-US" dirty="0"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41AB80C2-CE39-42C8-8000-30DEE125243E}"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p>
        </p:txBody>
      </p:sp>
    </p:spTree>
    <p:extLst>
      <p:ext uri="{BB962C8B-B14F-4D97-AF65-F5344CB8AC3E}">
        <p14:creationId xmlns:p14="http://schemas.microsoft.com/office/powerpoint/2010/main" val="14115160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1843557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2768143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047411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0" name="Text Placeholder 3"/>
          <p:cNvSpPr>
            <a:spLocks noGrp="1"/>
          </p:cNvSpPr>
          <p:nvPr>
            <p:ph type="body" sz="half" idx="15" hasCustomPrompt="1"/>
          </p:nvPr>
        </p:nvSpPr>
        <p:spPr>
          <a:xfrm>
            <a:off x="469085" y="3113972"/>
            <a:ext cx="7977905" cy="386466"/>
          </a:xfrm>
          <a:prstGeom prst="rect">
            <a:avLst/>
          </a:prstGeom>
        </p:spPr>
        <p:txBody>
          <a:bodyPr/>
          <a:lstStyle>
            <a:lvl1pPr marL="0" indent="0">
              <a:buNone/>
              <a:defRPr sz="2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Subtitle here</a:t>
            </a:r>
          </a:p>
        </p:txBody>
      </p:sp>
      <p:sp>
        <p:nvSpPr>
          <p:cNvPr id="11" name="Text Placeholder 3"/>
          <p:cNvSpPr>
            <a:spLocks noGrp="1"/>
          </p:cNvSpPr>
          <p:nvPr>
            <p:ph type="body" sz="half" idx="16" hasCustomPrompt="1"/>
          </p:nvPr>
        </p:nvSpPr>
        <p:spPr>
          <a:xfrm>
            <a:off x="469085" y="2386706"/>
            <a:ext cx="7960567" cy="560685"/>
          </a:xfrm>
          <a:prstGeom prst="rect">
            <a:avLst/>
          </a:prstGeom>
        </p:spPr>
        <p:txBody>
          <a:bodyPr/>
          <a:lstStyle>
            <a:lvl1pPr marL="0" indent="0">
              <a:buNone/>
              <a:defRPr sz="3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here</a:t>
            </a:r>
          </a:p>
        </p:txBody>
      </p:sp>
    </p:spTree>
    <p:extLst>
      <p:ext uri="{BB962C8B-B14F-4D97-AF65-F5344CB8AC3E}">
        <p14:creationId xmlns:p14="http://schemas.microsoft.com/office/powerpoint/2010/main" val="7433373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7599316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9637444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6118277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9256635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17382720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45258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0"/>
            <a:ext cx="9143999" cy="6858000"/>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BFBEDE2B-37D7-4493-AF04-6750BF8319F8}" type="datetime1">
              <a:rPr lang="sv-SE" smtClean="0"/>
              <a:t>2016-02-03</a:t>
            </a:fld>
            <a:endParaRPr lang="en-GB" dirty="0"/>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25269904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2678062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6786017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491994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2264201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3052641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1047743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1938453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1338577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5807290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161096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53157D4-4B94-4E71-B3A4-48396226E26B}" type="datetime1">
              <a:rPr lang="sv-SE" smtClean="0"/>
              <a:t>2016-02-03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a:t>
            </a:fld>
            <a:endParaRPr lang="en-GB" dirty="0"/>
          </a:p>
        </p:txBody>
      </p:sp>
      <p:sp>
        <p:nvSpPr>
          <p:cNvPr id="9" name="Title 1"/>
          <p:cNvSpPr>
            <a:spLocks noGrp="1"/>
          </p:cNvSpPr>
          <p:nvPr>
            <p:ph type="ctrTitle"/>
          </p:nvPr>
        </p:nvSpPr>
        <p:spPr>
          <a:xfrm>
            <a:off x="541784" y="873021"/>
            <a:ext cx="8062664" cy="792088"/>
          </a:xfrm>
          <a:prstGeom prst="rect">
            <a:avLst/>
          </a:prstGeom>
          <a:noFill/>
        </p:spPr>
        <p:txBody>
          <a:bodyPr>
            <a:noAutofit/>
          </a:bodyPr>
          <a:lstStyle>
            <a:lvl1pPr algn="l">
              <a:defRPr sz="4000" cap="all">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10" name="Subtitle 2"/>
          <p:cNvSpPr>
            <a:spLocks noGrp="1"/>
          </p:cNvSpPr>
          <p:nvPr>
            <p:ph type="subTitle" idx="13"/>
          </p:nvPr>
        </p:nvSpPr>
        <p:spPr>
          <a:xfrm>
            <a:off x="539552" y="1737117"/>
            <a:ext cx="8064896" cy="540030"/>
          </a:xfrm>
          <a:prstGeom prst="rect">
            <a:avLst/>
          </a:prstGeom>
          <a:noFill/>
        </p:spPr>
        <p:txBody>
          <a:bodyPr>
            <a:normAutofit/>
          </a:bodyPr>
          <a:lstStyle>
            <a:lvl1pPr marL="0" indent="0" algn="l">
              <a:buNone/>
              <a:defRPr sz="2400" b="0" i="0">
                <a:solidFill>
                  <a:schemeClr val="tx1"/>
                </a:solidFill>
                <a:latin typeface="TitilliumRegular"/>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Tree>
    <p:extLst>
      <p:ext uri="{BB962C8B-B14F-4D97-AF65-F5344CB8AC3E}">
        <p14:creationId xmlns:p14="http://schemas.microsoft.com/office/powerpoint/2010/main" val="22531964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4422"/>
            <a:ext cx="8229600" cy="491174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97593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9555257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779024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4668926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7886548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397942608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8795184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4072497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5623307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4422"/>
            <a:ext cx="8229600" cy="491174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4898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a:noFill/>
        </p:spPr>
        <p:txBody>
          <a:bodyPr/>
          <a:lstStyle>
            <a:lvl1pPr>
              <a:defRPr cap="all">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a:noFill/>
        </p:spPr>
        <p:txBody>
          <a:bodyPr/>
          <a:lstStyle>
            <a:lvl1pPr>
              <a:defRPr sz="2800">
                <a:solidFill>
                  <a:schemeClr val="tx1"/>
                </a:solidFill>
              </a:defRPr>
            </a:lvl1pPr>
            <a:lvl2pPr>
              <a:defRPr sz="2600">
                <a:solidFill>
                  <a:schemeClr val="tx1"/>
                </a:solidFill>
              </a:defRPr>
            </a:lvl2pPr>
            <a:lvl3pPr>
              <a:defRPr>
                <a:solidFill>
                  <a:schemeClr val="tx1"/>
                </a:solidFill>
              </a:defRPr>
            </a:lvl3pPr>
            <a:lvl4pPr>
              <a:defRPr>
                <a:solidFill>
                  <a:schemeClr val="tx1"/>
                </a:solidFill>
              </a:defRPr>
            </a:lvl4pPr>
            <a:lvl5pP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A911CA34-9472-4F38-8C21-C35C5E31190C}"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11207389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9423656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881754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9692133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21733369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349752648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792989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9814694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6374720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1080707" y="2130425"/>
            <a:ext cx="743521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1082842" y="2907222"/>
            <a:ext cx="7452491"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13280988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054" y="1443789"/>
            <a:ext cx="7510378"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6" name="Title 1"/>
          <p:cNvSpPr>
            <a:spLocks noGrp="1"/>
          </p:cNvSpPr>
          <p:nvPr>
            <p:ph type="title"/>
          </p:nvPr>
        </p:nvSpPr>
        <p:spPr>
          <a:xfrm>
            <a:off x="1149684" y="475165"/>
            <a:ext cx="7537116" cy="715066"/>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1920497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a:noFill/>
        </p:spPr>
        <p:txBody>
          <a:bodyPr/>
          <a:lstStyle>
            <a:lvl1pPr>
              <a:defRPr cap="all">
                <a:solidFill>
                  <a:schemeClr val="tx1"/>
                </a:solidFill>
              </a:defRPr>
            </a:lvl1pPr>
          </a:lstStyle>
          <a:p>
            <a:r>
              <a:rPr lang="en-US" dirty="0"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D39247-1B2E-41FF-8DB5-85CB1FEDD6AC}"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p>
        </p:txBody>
      </p:sp>
    </p:spTree>
    <p:extLst>
      <p:ext uri="{BB962C8B-B14F-4D97-AF65-F5344CB8AC3E}">
        <p14:creationId xmlns:p14="http://schemas.microsoft.com/office/powerpoint/2010/main" val="4590808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11" name="Title 1"/>
          <p:cNvSpPr>
            <a:spLocks noGrp="1"/>
          </p:cNvSpPr>
          <p:nvPr>
            <p:ph type="title"/>
          </p:nvPr>
        </p:nvSpPr>
        <p:spPr>
          <a:xfrm>
            <a:off x="1149684" y="475165"/>
            <a:ext cx="7537116" cy="715066"/>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571488383"/>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3476625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4422"/>
            <a:ext cx="8229600" cy="491174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26661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srgbClr val="BFBFBF"/>
                </a:solidFill>
              </a:rPr>
              <a:t>2012-05-24 © Modelon</a:t>
            </a:r>
            <a:endParaRPr lang="en-GB" dirty="0">
              <a:solidFill>
                <a:srgbClr val="BFBFBF"/>
              </a:solidFill>
            </a:endParaRPr>
          </a:p>
        </p:txBody>
      </p:sp>
      <p:sp>
        <p:nvSpPr>
          <p:cNvPr id="4" name="Footer Placeholder 3"/>
          <p:cNvSpPr>
            <a:spLocks noGrp="1"/>
          </p:cNvSpPr>
          <p:nvPr>
            <p:ph type="ftr" sz="quarter" idx="11"/>
          </p:nvPr>
        </p:nvSpPr>
        <p:spPr/>
        <p:txBody>
          <a:bodyPr/>
          <a:lstStyle/>
          <a:p>
            <a:r>
              <a:rPr lang="en-GB" smtClean="0">
                <a:solidFill>
                  <a:srgbClr val="BFBFBF"/>
                </a:solidFill>
              </a:rPr>
              <a:t>Modelon Confidential</a:t>
            </a:r>
            <a:endParaRPr lang="en-GB" dirty="0">
              <a:solidFill>
                <a:srgbClr val="BFBFBF"/>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a:t>
            </a:fld>
            <a:endParaRPr lang="en-GB" dirty="0">
              <a:solidFill>
                <a:srgbClr val="BFBFBF"/>
              </a:solidFill>
            </a:endParaRPr>
          </a:p>
        </p:txBody>
      </p:sp>
      <p:sp>
        <p:nvSpPr>
          <p:cNvPr id="9" name="Title 1"/>
          <p:cNvSpPr>
            <a:spLocks noGrp="1"/>
          </p:cNvSpPr>
          <p:nvPr>
            <p:ph type="ctrTitle"/>
          </p:nvPr>
        </p:nvSpPr>
        <p:spPr>
          <a:xfrm>
            <a:off x="541784" y="873021"/>
            <a:ext cx="8062664" cy="792088"/>
          </a:xfrm>
          <a:prstGeom prst="rect">
            <a:avLst/>
          </a:prstGeom>
          <a:noFill/>
        </p:spPr>
        <p:txBody>
          <a:bodyPr>
            <a:noAutofit/>
          </a:bodyPr>
          <a:lstStyle>
            <a:lvl1pPr algn="l">
              <a:defRPr sz="4000" cap="all">
                <a:solidFill>
                  <a:schemeClr val="tx1"/>
                </a:solidFil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10" name="Subtitle 2"/>
          <p:cNvSpPr>
            <a:spLocks noGrp="1"/>
          </p:cNvSpPr>
          <p:nvPr>
            <p:ph type="subTitle" idx="13"/>
          </p:nvPr>
        </p:nvSpPr>
        <p:spPr>
          <a:xfrm>
            <a:off x="539552" y="1737117"/>
            <a:ext cx="8064896" cy="540030"/>
          </a:xfrm>
          <a:prstGeom prst="rect">
            <a:avLst/>
          </a:prstGeom>
          <a:noFill/>
        </p:spPr>
        <p:txBody>
          <a:bodyPr>
            <a:normAutofit/>
          </a:bodyPr>
          <a:lstStyle>
            <a:lvl1pPr marL="0" indent="0" algn="l">
              <a:buNone/>
              <a:defRPr sz="2400" b="0" i="0">
                <a:solidFill>
                  <a:schemeClr val="tx1"/>
                </a:solidFill>
                <a:latin typeface="TitilliumRegular"/>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Tree>
    <p:extLst>
      <p:ext uri="{BB962C8B-B14F-4D97-AF65-F5344CB8AC3E}">
        <p14:creationId xmlns:p14="http://schemas.microsoft.com/office/powerpoint/2010/main" val="269867264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a:noFill/>
        </p:spPr>
        <p:txBody>
          <a:bodyPr/>
          <a:lstStyle>
            <a:lvl1pPr>
              <a:defRPr cap="all">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a:noFill/>
        </p:spPr>
        <p:txBody>
          <a:bodyPr/>
          <a:lstStyle>
            <a:lvl1pPr>
              <a:defRPr sz="2800">
                <a:solidFill>
                  <a:schemeClr val="tx1"/>
                </a:solidFill>
              </a:defRPr>
            </a:lvl1pPr>
            <a:lvl2pPr>
              <a:defRPr sz="2600">
                <a:solidFill>
                  <a:schemeClr val="tx1"/>
                </a:solidFill>
              </a:defRPr>
            </a:lvl2pPr>
            <a:lvl3pPr>
              <a:defRPr>
                <a:solidFill>
                  <a:schemeClr val="tx1"/>
                </a:solidFill>
              </a:defRPr>
            </a:lvl3pPr>
            <a:lvl4pPr>
              <a:defRPr>
                <a:solidFill>
                  <a:schemeClr val="tx1"/>
                </a:solidFill>
              </a:defRPr>
            </a:lvl4pPr>
            <a:lvl5pP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3989992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a:noFill/>
        </p:spPr>
        <p:txBody>
          <a:bodyPr/>
          <a:lstStyle>
            <a:lvl1pPr>
              <a:defRPr cap="all">
                <a:solidFill>
                  <a:schemeClr val="tx1"/>
                </a:solidFill>
              </a:defRPr>
            </a:lvl1pPr>
          </a:lstStyle>
          <a:p>
            <a:r>
              <a:rPr lang="en-US" dirty="0"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14808331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6286051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79567" y="2130425"/>
            <a:ext cx="810319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8015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1" name="Date Placeholder 10"/>
          <p:cNvSpPr>
            <a:spLocks noGrp="1"/>
          </p:cNvSpPr>
          <p:nvPr>
            <p:ph type="dt" sz="half" idx="10"/>
          </p:nvPr>
        </p:nvSpPr>
        <p:spPr/>
        <p:txBody>
          <a:bodyPr/>
          <a:lstStyle/>
          <a:p>
            <a:fld id="{4C4A034D-B6B6-418B-AF2D-501EE609C728}"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12" name="Footer Placeholder 11"/>
          <p:cNvSpPr>
            <a:spLocks noGrp="1"/>
          </p:cNvSpPr>
          <p:nvPr>
            <p:ph type="ftr" sz="quarter" idx="11"/>
          </p:nvPr>
        </p:nvSpPr>
        <p:spPr/>
        <p:txBody>
          <a:bodyPr/>
          <a:lstStyle/>
          <a:p>
            <a:endParaRPr lang="en-GB" dirty="0">
              <a:solidFill>
                <a:prstClr val="white">
                  <a:lumMod val="75000"/>
                  <a:alpha val="70000"/>
                </a:prstClr>
              </a:solidFill>
            </a:endParaRPr>
          </a:p>
        </p:txBody>
      </p:sp>
      <p:sp>
        <p:nvSpPr>
          <p:cNvPr id="13" name="Slide Number Placeholder 12"/>
          <p:cNvSpPr>
            <a:spLocks noGrp="1"/>
          </p:cNvSpPr>
          <p:nvPr>
            <p:ph type="sldNum" sz="quarter" idx="12"/>
          </p:nvPr>
        </p:nvSpPr>
        <p:spPr/>
        <p:txBody>
          <a:bodyPr/>
          <a:lstStyle/>
          <a:p>
            <a:fld id="{B71C7501-9271-4239-A294-CE9FEFF988D4}" type="slidenum">
              <a:rPr lang="en-GB" smtClean="0">
                <a:solidFill>
                  <a:prstClr val="black">
                    <a:alpha val="70000"/>
                  </a:prstClr>
                </a:solidFill>
              </a:rPr>
              <a:pPr/>
              <a:t>‹#›</a:t>
            </a:fld>
            <a:endParaRPr lang="en-GB" dirty="0">
              <a:solidFill>
                <a:prstClr val="black">
                  <a:alpha val="70000"/>
                </a:prstClr>
              </a:solidFill>
            </a:endParaRPr>
          </a:p>
        </p:txBody>
      </p:sp>
    </p:spTree>
    <p:extLst>
      <p:ext uri="{BB962C8B-B14F-4D97-AF65-F5344CB8AC3E}">
        <p14:creationId xmlns:p14="http://schemas.microsoft.com/office/powerpoint/2010/main" val="1198887601"/>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7158"/>
            <a:ext cx="8229600" cy="4922128"/>
          </a:xfrm>
          <a:prstGeom prst="rect">
            <a:avLst/>
          </a:prstGeom>
        </p:spPr>
        <p:txBody>
          <a:bodyPr/>
          <a:lstStyle>
            <a:lvl1pPr marL="342900" indent="-342900">
              <a:buFont typeface="Wingdings" pitchFamily="2" charset="2"/>
              <a:buChar char="§"/>
              <a:defRPr sz="2000" b="0" i="0">
                <a:latin typeface="Arial" pitchFamily="34" charset="0"/>
                <a:cs typeface="Arial" pitchFamily="34" charset="0"/>
              </a:defRPr>
            </a:lvl1pPr>
            <a:lvl2pPr marL="742950" indent="-285750">
              <a:buFont typeface="Arial" pitchFamily="34" charset="0"/>
              <a:buChar char="•"/>
              <a:defRPr sz="2000" b="0" i="0">
                <a:latin typeface="Arial" pitchFamily="34" charset="0"/>
                <a:cs typeface="Arial" pitchFamily="34" charset="0"/>
              </a:defRPr>
            </a:lvl2pPr>
            <a:lvl3pPr>
              <a:defRPr sz="1800" b="0" i="0">
                <a:latin typeface="Arial" pitchFamily="34" charset="0"/>
                <a:cs typeface="Arial" pitchFamily="34" charset="0"/>
              </a:defRPr>
            </a:lvl3pPr>
            <a:lvl4pPr>
              <a:defRPr sz="1600" b="0" i="0">
                <a:latin typeface="Arial" pitchFamily="34" charset="0"/>
                <a:cs typeface="Arial" pitchFamily="34" charset="0"/>
              </a:defRPr>
            </a:lvl4pPr>
            <a:lvl5pPr>
              <a:defRPr sz="1600" b="0" i="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
        <p:nvSpPr>
          <p:cNvPr id="4" name="Date Placeholder 3"/>
          <p:cNvSpPr>
            <a:spLocks noGrp="1"/>
          </p:cNvSpPr>
          <p:nvPr>
            <p:ph type="dt" sz="half" idx="10"/>
          </p:nvPr>
        </p:nvSpPr>
        <p:spPr/>
        <p:txBody>
          <a:bodyPr/>
          <a:lstStyle/>
          <a:p>
            <a:fld id="{D584EBE8-5062-4826-A7E5-3B0B817D5FB6}"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Footer Placeholder 4"/>
          <p:cNvSpPr>
            <a:spLocks noGrp="1"/>
          </p:cNvSpPr>
          <p:nvPr>
            <p:ph type="ftr" sz="quarter" idx="11"/>
          </p:nvPr>
        </p:nvSpPr>
        <p:spPr/>
        <p:txBody>
          <a:bodyPr/>
          <a:lstStyle/>
          <a:p>
            <a:endParaRPr lang="en-GB" dirty="0">
              <a:solidFill>
                <a:prstClr val="white">
                  <a:lumMod val="75000"/>
                  <a:alpha val="70000"/>
                </a:prstClr>
              </a:solidFill>
            </a:endParaRPr>
          </a:p>
        </p:txBody>
      </p:sp>
      <p:sp>
        <p:nvSpPr>
          <p:cNvPr id="6" name="Slide Number Placeholder 5"/>
          <p:cNvSpPr>
            <a:spLocks noGrp="1"/>
          </p:cNvSpPr>
          <p:nvPr>
            <p:ph type="sldNum" sz="quarter" idx="12"/>
          </p:nvPr>
        </p:nvSpPr>
        <p:spPr/>
        <p:txBody>
          <a:bodyPr/>
          <a:lstStyle/>
          <a:p>
            <a:fld id="{B71C7501-9271-4239-A294-CE9FEFF988D4}" type="slidenum">
              <a:rPr lang="en-GB" smtClean="0">
                <a:solidFill>
                  <a:prstClr val="black">
                    <a:alpha val="70000"/>
                  </a:prstClr>
                </a:solidFill>
              </a:rPr>
              <a:pPr/>
              <a:t>‹#›</a:t>
            </a:fld>
            <a:endParaRPr lang="en-GB" dirty="0">
              <a:solidFill>
                <a:prstClr val="black">
                  <a:alpha val="70000"/>
                </a:prstClr>
              </a:solidFill>
            </a:endParaRPr>
          </a:p>
        </p:txBody>
      </p:sp>
    </p:spTree>
    <p:extLst>
      <p:ext uri="{BB962C8B-B14F-4D97-AF65-F5344CB8AC3E}">
        <p14:creationId xmlns:p14="http://schemas.microsoft.com/office/powerpoint/2010/main" val="2879870829"/>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F6F304C6-C3B8-4564-BD88-28B8E0138642}"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4" name="Footer Placeholder 3"/>
          <p:cNvSpPr>
            <a:spLocks noGrp="1"/>
          </p:cNvSpPr>
          <p:nvPr>
            <p:ph type="ftr" sz="quarter" idx="11"/>
          </p:nvPr>
        </p:nvSpPr>
        <p:spPr/>
        <p:txBody>
          <a:bodyPr/>
          <a:lstStyle/>
          <a:p>
            <a:endParaRPr lang="en-GB" dirty="0">
              <a:solidFill>
                <a:prstClr val="white">
                  <a:lumMod val="75000"/>
                  <a:alpha val="70000"/>
                </a:prstClr>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prstClr val="black">
                    <a:alpha val="70000"/>
                  </a:prstClr>
                </a:solidFill>
              </a:rPr>
              <a:pPr/>
              <a:t>‹#›</a:t>
            </a:fld>
            <a:endParaRPr lang="en-GB" dirty="0">
              <a:solidFill>
                <a:prstClr val="black">
                  <a:alpha val="70000"/>
                </a:prstClr>
              </a:solidFill>
            </a:endParaRPr>
          </a:p>
        </p:txBody>
      </p:sp>
    </p:spTree>
    <p:extLst>
      <p:ext uri="{BB962C8B-B14F-4D97-AF65-F5344CB8AC3E}">
        <p14:creationId xmlns:p14="http://schemas.microsoft.com/office/powerpoint/2010/main" val="413788850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7888E8EA-786E-4C85-9A68-334B53B4D0CF}" type="datetime1">
              <a:rPr lang="sv-SE" smtClean="0"/>
              <a:t>2016-02-03</a:t>
            </a:fld>
            <a:endParaRPr lang="en-GB" dirty="0"/>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28470208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20AF2-0554-4966-B38C-5F00DD7EF03F}"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3" name="Footer Placeholder 2"/>
          <p:cNvSpPr>
            <a:spLocks noGrp="1"/>
          </p:cNvSpPr>
          <p:nvPr>
            <p:ph type="ftr" sz="quarter" idx="11"/>
          </p:nvPr>
        </p:nvSpPr>
        <p:spPr/>
        <p:txBody>
          <a:bodyPr/>
          <a:lstStyle/>
          <a:p>
            <a:endParaRPr lang="en-GB" dirty="0">
              <a:solidFill>
                <a:prstClr val="white">
                  <a:lumMod val="75000"/>
                  <a:alpha val="70000"/>
                </a:prstClr>
              </a:solidFill>
            </a:endParaRPr>
          </a:p>
        </p:txBody>
      </p:sp>
      <p:sp>
        <p:nvSpPr>
          <p:cNvPr id="4" name="Slide Number Placeholder 3"/>
          <p:cNvSpPr>
            <a:spLocks noGrp="1"/>
          </p:cNvSpPr>
          <p:nvPr>
            <p:ph type="sldNum" sz="quarter" idx="12"/>
          </p:nvPr>
        </p:nvSpPr>
        <p:spPr/>
        <p:txBody>
          <a:bodyPr/>
          <a:lstStyle/>
          <a:p>
            <a:fld id="{B71C7501-9271-4239-A294-CE9FEFF988D4}" type="slidenum">
              <a:rPr lang="en-GB" smtClean="0">
                <a:solidFill>
                  <a:prstClr val="black">
                    <a:alpha val="70000"/>
                  </a:prstClr>
                </a:solidFill>
              </a:rPr>
              <a:pPr/>
              <a:t>‹#›</a:t>
            </a:fld>
            <a:endParaRPr lang="en-GB" dirty="0">
              <a:solidFill>
                <a:prstClr val="black">
                  <a:alpha val="70000"/>
                </a:prstClr>
              </a:solidFill>
            </a:endParaRPr>
          </a:p>
        </p:txBody>
      </p:sp>
    </p:spTree>
    <p:extLst>
      <p:ext uri="{BB962C8B-B14F-4D97-AF65-F5344CB8AC3E}">
        <p14:creationId xmlns:p14="http://schemas.microsoft.com/office/powerpoint/2010/main" val="2417200833"/>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Normal">
    <p:spTree>
      <p:nvGrpSpPr>
        <p:cNvPr id="1" name=""/>
        <p:cNvGrpSpPr/>
        <p:nvPr/>
      </p:nvGrpSpPr>
      <p:grpSpPr>
        <a:xfrm>
          <a:off x="0" y="0"/>
          <a:ext cx="0" cy="0"/>
          <a:chOff x="0" y="0"/>
          <a:chExt cx="0" cy="0"/>
        </a:xfrm>
      </p:grpSpPr>
      <p:sp>
        <p:nvSpPr>
          <p:cNvPr id="2" name="Titre 1"/>
          <p:cNvSpPr>
            <a:spLocks noGrp="1"/>
          </p:cNvSpPr>
          <p:nvPr>
            <p:ph type="title"/>
          </p:nvPr>
        </p:nvSpPr>
        <p:spPr>
          <a:xfrm>
            <a:off x="398463" y="225425"/>
            <a:ext cx="8578850" cy="847725"/>
          </a:xfrm>
          <a:prstGeom prst="rect">
            <a:avLst/>
          </a:prstGeom>
        </p:spPr>
        <p:txBody>
          <a:bodyPr/>
          <a:lstStyle/>
          <a:p>
            <a:r>
              <a:rPr lang="en-US" noProof="0" dirty="0" err="1" smtClean="0"/>
              <a:t>Modifiez</a:t>
            </a:r>
            <a:r>
              <a:rPr lang="en-US" noProof="0" dirty="0" smtClean="0"/>
              <a:t> le style du </a:t>
            </a:r>
            <a:r>
              <a:rPr lang="en-US" noProof="0" dirty="0" err="1" smtClean="0"/>
              <a:t>titre</a:t>
            </a:r>
            <a:endParaRPr lang="en-US" noProof="0" dirty="0"/>
          </a:p>
        </p:txBody>
      </p:sp>
      <p:sp>
        <p:nvSpPr>
          <p:cNvPr id="3" name="Espace réservé du contenu 2"/>
          <p:cNvSpPr>
            <a:spLocks noGrp="1"/>
          </p:cNvSpPr>
          <p:nvPr>
            <p:ph idx="1"/>
          </p:nvPr>
        </p:nvSpPr>
        <p:spPr>
          <a:xfrm>
            <a:off x="403225" y="1371600"/>
            <a:ext cx="8585200" cy="4829175"/>
          </a:xfrm>
          <a:prstGeom prst="rect">
            <a:avLst/>
          </a:prstGeom>
        </p:spPr>
        <p:txBody>
          <a:bodyPr/>
          <a:lstStyle/>
          <a:p>
            <a:pPr lvl="0"/>
            <a:r>
              <a:rPr lang="en-US" noProof="0" dirty="0" err="1" smtClean="0"/>
              <a:t>Modifiez</a:t>
            </a:r>
            <a:r>
              <a:rPr lang="en-US" noProof="0" dirty="0" smtClean="0"/>
              <a:t>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a:p>
            <a:pPr lvl="3"/>
            <a:r>
              <a:rPr lang="en-US" noProof="0" dirty="0" err="1" smtClean="0"/>
              <a:t>Quatrième</a:t>
            </a:r>
            <a:r>
              <a:rPr lang="en-US" noProof="0" dirty="0" smtClean="0"/>
              <a:t> </a:t>
            </a:r>
            <a:r>
              <a:rPr lang="en-US" noProof="0" dirty="0" err="1" smtClean="0"/>
              <a:t>niveau</a:t>
            </a:r>
            <a:endParaRPr lang="en-US" noProof="0" dirty="0" smtClean="0"/>
          </a:p>
          <a:p>
            <a:pPr lvl="4"/>
            <a:r>
              <a:rPr lang="en-US" noProof="0" dirty="0" err="1" smtClean="0"/>
              <a:t>Cinquième</a:t>
            </a:r>
            <a:r>
              <a:rPr lang="en-US" noProof="0" dirty="0" smtClean="0"/>
              <a:t> </a:t>
            </a:r>
            <a:r>
              <a:rPr lang="en-US" noProof="0" dirty="0" err="1" smtClean="0"/>
              <a:t>niveau</a:t>
            </a:r>
            <a:endParaRPr lang="en-US" noProof="0" dirty="0"/>
          </a:p>
        </p:txBody>
      </p:sp>
    </p:spTree>
    <p:extLst>
      <p:ext uri="{BB962C8B-B14F-4D97-AF65-F5344CB8AC3E}">
        <p14:creationId xmlns:p14="http://schemas.microsoft.com/office/powerpoint/2010/main" val="163092248"/>
      </p:ext>
    </p:extLst>
  </p:cSld>
  <p:clrMapOvr>
    <a:masterClrMapping/>
  </p:clrMapOvr>
  <p:transition>
    <p:wipe dir="d"/>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7"/>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C35F0087-F027-4C4C-B96D-9E088AD139D7}" type="datetime1">
              <a:rPr lang="sv-SE" smtClean="0">
                <a:solidFill>
                  <a:srgbClr val="BFBFBF"/>
                </a:solidFill>
              </a:rPr>
              <a:pPr/>
              <a:t>2016-02-03</a:t>
            </a:fld>
            <a:r>
              <a:rPr lang="en-GB" smtClean="0">
                <a:solidFill>
                  <a:srgbClr val="BFBFBF"/>
                </a:solidFill>
              </a:rPr>
              <a:t> © Modelon</a:t>
            </a:r>
            <a:endParaRPr lang="en-GB" dirty="0">
              <a:solidFill>
                <a:srgbClr val="BFBFBF"/>
              </a:solidFill>
            </a:endParaRPr>
          </a:p>
        </p:txBody>
      </p:sp>
      <p:sp>
        <p:nvSpPr>
          <p:cNvPr id="8"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0264875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C35F0087-F027-4C4C-B96D-9E088AD139D7}" type="datetime1">
              <a:rPr lang="sv-SE" smtClean="0">
                <a:solidFill>
                  <a:srgbClr val="BFBFBF"/>
                </a:solidFill>
              </a:rPr>
              <a:pPr/>
              <a:t>2016-02-03</a:t>
            </a:fld>
            <a:r>
              <a:rPr lang="en-GB" dirty="0" smtClean="0">
                <a:solidFill>
                  <a:srgbClr val="BFBFBF"/>
                </a:solidFill>
              </a:rPr>
              <a:t> © </a:t>
            </a:r>
            <a:r>
              <a:rPr lang="en-GB" dirty="0" err="1" smtClean="0">
                <a:solidFill>
                  <a:srgbClr val="BFBFBF"/>
                </a:solidFill>
              </a:rPr>
              <a:t>Modelon</a:t>
            </a:r>
            <a:endParaRPr lang="en-GB" dirty="0">
              <a:solidFill>
                <a:srgbClr val="BFBFBF"/>
              </a:solidFill>
            </a:endParaRPr>
          </a:p>
        </p:txBody>
      </p:sp>
      <p:sp>
        <p:nvSpPr>
          <p:cNvPr id="11"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9639225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5"/>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C35F0087-F027-4C4C-B96D-9E088AD139D7}" type="datetime1">
              <a:rPr lang="sv-SE" smtClean="0">
                <a:solidFill>
                  <a:srgbClr val="BFBFBF"/>
                </a:solidFill>
              </a:rPr>
              <a:pPr/>
              <a:t>2016-02-03</a:t>
            </a:fld>
            <a:r>
              <a:rPr lang="en-GB" dirty="0" smtClean="0">
                <a:solidFill>
                  <a:srgbClr val="BFBFBF"/>
                </a:solidFill>
              </a:rPr>
              <a:t> © </a:t>
            </a:r>
            <a:r>
              <a:rPr lang="en-GB" dirty="0" err="1" smtClean="0">
                <a:solidFill>
                  <a:srgbClr val="BFBFBF"/>
                </a:solidFill>
              </a:rPr>
              <a:t>Modelon</a:t>
            </a:r>
            <a:endParaRPr lang="en-GB" dirty="0">
              <a:solidFill>
                <a:srgbClr val="BFBFBF"/>
              </a:solidFill>
            </a:endParaRPr>
          </a:p>
        </p:txBody>
      </p:sp>
      <p:sp>
        <p:nvSpPr>
          <p:cNvPr id="12"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2340865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3"/>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1"/>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7" y="1233889"/>
            <a:ext cx="4041775" cy="639763"/>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873651"/>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C35F0087-F027-4C4C-B96D-9E088AD139D7}" type="datetime1">
              <a:rPr lang="sv-SE" smtClean="0">
                <a:solidFill>
                  <a:srgbClr val="BFBFBF"/>
                </a:solidFill>
              </a:rPr>
              <a:pPr/>
              <a:t>2016-02-03</a:t>
            </a:fld>
            <a:r>
              <a:rPr lang="en-GB" smtClean="0">
                <a:solidFill>
                  <a:srgbClr val="BFBFBF"/>
                </a:solidFill>
              </a:rPr>
              <a:t> © Modelon</a:t>
            </a:r>
            <a:endParaRPr lang="en-GB" dirty="0">
              <a:solidFill>
                <a:srgbClr val="BFBFBF"/>
              </a:solidFill>
            </a:endParaRPr>
          </a:p>
        </p:txBody>
      </p:sp>
      <p:sp>
        <p:nvSpPr>
          <p:cNvPr id="14" name="Footer Placeholder 4"/>
          <p:cNvSpPr>
            <a:spLocks noGrp="1"/>
          </p:cNvSpPr>
          <p:nvPr>
            <p:ph type="ftr" sz="quarter" idx="11"/>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32741614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C35F0087-F027-4C4C-B96D-9E088AD139D7}" type="datetime1">
              <a:rPr lang="sv-SE" smtClean="0">
                <a:solidFill>
                  <a:srgbClr val="BFBFBF"/>
                </a:solidFill>
              </a:rPr>
              <a:pPr/>
              <a:t>2016-02-03</a:t>
            </a:fld>
            <a:r>
              <a:rPr lang="en-GB" smtClean="0">
                <a:solidFill>
                  <a:srgbClr val="BFBFBF"/>
                </a:solidFill>
              </a:rPr>
              <a:t> © Modelon</a:t>
            </a:r>
            <a:endParaRPr lang="en-GB" dirty="0">
              <a:solidFill>
                <a:srgbClr val="BFBFBF"/>
              </a:solidFill>
            </a:endParaRPr>
          </a:p>
        </p:txBody>
      </p:sp>
      <p:sp>
        <p:nvSpPr>
          <p:cNvPr id="10"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41142491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C35F0087-F027-4C4C-B96D-9E088AD139D7}" type="datetime1">
              <a:rPr lang="sv-SE" smtClean="0">
                <a:solidFill>
                  <a:srgbClr val="BFBFBF"/>
                </a:solidFill>
              </a:rPr>
              <a:pPr/>
              <a:t>2016-02-03</a:t>
            </a:fld>
            <a:r>
              <a:rPr lang="en-GB" smtClean="0">
                <a:solidFill>
                  <a:srgbClr val="BFBFBF"/>
                </a:solidFill>
              </a:rPr>
              <a:t> © Modelon</a:t>
            </a:r>
            <a:endParaRPr lang="en-GB" dirty="0">
              <a:solidFill>
                <a:srgbClr val="BFBFBF"/>
              </a:solidFill>
            </a:endParaRPr>
          </a:p>
        </p:txBody>
      </p:sp>
      <p:sp>
        <p:nvSpPr>
          <p:cNvPr id="9"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3294718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749611"/>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2"/>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C35F0087-F027-4C4C-B96D-9E088AD139D7}" type="datetime1">
              <a:rPr lang="sv-SE" smtClean="0">
                <a:solidFill>
                  <a:srgbClr val="BFBFBF"/>
                </a:solidFill>
              </a:rPr>
              <a:pPr/>
              <a:t>2016-02-03</a:t>
            </a:fld>
            <a:r>
              <a:rPr lang="en-GB" smtClean="0">
                <a:solidFill>
                  <a:srgbClr val="BFBFBF"/>
                </a:solidFill>
              </a:rPr>
              <a:t> © Modelon</a:t>
            </a:r>
            <a:endParaRPr lang="en-GB" dirty="0">
              <a:solidFill>
                <a:srgbClr val="BFBFBF"/>
              </a:solidFill>
            </a:endParaRPr>
          </a:p>
        </p:txBody>
      </p:sp>
      <p:sp>
        <p:nvSpPr>
          <p:cNvPr id="12"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282887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2" y="196327"/>
            <a:ext cx="8535053" cy="566739"/>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9"/>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6"/>
            <a:ext cx="855656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C35F0087-F027-4C4C-B96D-9E088AD139D7}" type="datetime1">
              <a:rPr lang="sv-SE" smtClean="0">
                <a:solidFill>
                  <a:srgbClr val="BFBFBF"/>
                </a:solidFill>
              </a:rPr>
              <a:pPr/>
              <a:t>2016-02-03</a:t>
            </a:fld>
            <a:r>
              <a:rPr lang="en-GB" smtClean="0">
                <a:solidFill>
                  <a:srgbClr val="BFBFBF"/>
                </a:solidFill>
              </a:rPr>
              <a:t> © Modelon</a:t>
            </a:r>
            <a:endParaRPr lang="en-GB" dirty="0">
              <a:solidFill>
                <a:srgbClr val="BFBFBF"/>
              </a:solidFill>
            </a:endParaRPr>
          </a:p>
        </p:txBody>
      </p:sp>
      <p:sp>
        <p:nvSpPr>
          <p:cNvPr id="12"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946705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3749164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0557494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922166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4955498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25127931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179538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5497173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2657624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5225986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1745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Isosceles Triangle 7"/>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sp>
        <p:nvSpPr>
          <p:cNvPr id="7" name="Date Placeholder 6"/>
          <p:cNvSpPr>
            <a:spLocks noGrp="1"/>
          </p:cNvSpPr>
          <p:nvPr>
            <p:ph type="dt" sz="half" idx="10"/>
          </p:nvPr>
        </p:nvSpPr>
        <p:spPr/>
        <p:txBody>
          <a:bodyPr/>
          <a:lstStyle/>
          <a:p>
            <a:fld id="{737F97EE-9E33-4E1A-ABE9-7DA6B2229389}" type="datetime1">
              <a:rPr lang="sv-SE" smtClean="0"/>
              <a:t>2016-02-03</a:t>
            </a:fld>
            <a:endParaRPr lang="en-GB" dirty="0"/>
          </a:p>
        </p:txBody>
      </p:sp>
      <p:sp>
        <p:nvSpPr>
          <p:cNvPr id="9" name="Footer Placeholder 8"/>
          <p:cNvSpPr>
            <a:spLocks noGrp="1"/>
          </p:cNvSpPr>
          <p:nvPr>
            <p:ph type="ftr" sz="quarter" idx="11"/>
          </p:nvPr>
        </p:nvSpPr>
        <p:spPr/>
        <p:txBody>
          <a:bodyPr/>
          <a:lstStyle/>
          <a:p>
            <a:endParaRPr lang="en-GB" dirty="0"/>
          </a:p>
        </p:txBody>
      </p:sp>
      <p:sp>
        <p:nvSpPr>
          <p:cNvPr id="10" name="Slide Number Placeholder 9"/>
          <p:cNvSpPr>
            <a:spLocks noGrp="1"/>
          </p:cNvSpPr>
          <p:nvPr>
            <p:ph type="sldNum" sz="quarter" idx="12"/>
          </p:nvPr>
        </p:nvSpPr>
        <p:spPr/>
        <p:txBody>
          <a:bodyPr/>
          <a:lstStyle/>
          <a:p>
            <a:fld id="{B71C7501-9271-4239-A294-CE9FEFF988D4}" type="slidenum">
              <a:rPr lang="en-GB" smtClean="0"/>
              <a:pPr/>
              <a:t>‹#›</a:t>
            </a:fld>
            <a:endParaRPr lang="en-GB" dirty="0"/>
          </a:p>
        </p:txBody>
      </p:sp>
    </p:spTree>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0389912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91184536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419305497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97970401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314423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40713715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144003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4422"/>
            <a:ext cx="8229600" cy="4911741"/>
          </a:xfrm>
          <a:prstGeom prst="rect">
            <a:avLst/>
          </a:prstGeom>
        </p:spPr>
        <p:txBody>
          <a:bodyPr/>
          <a:lstStyle>
            <a:lvl1pPr>
              <a:buClr>
                <a:schemeClr val="bg2"/>
              </a:buClr>
              <a:buFont typeface="Arial Rounded MT Bold" pitchFamily="34" charset="0"/>
              <a:buChar char="&gt;"/>
              <a:defRPr sz="2400">
                <a:solidFill>
                  <a:schemeClr val="tx1"/>
                </a:solidFill>
              </a:defRPr>
            </a:lvl1pPr>
            <a:lvl2pPr>
              <a:buClr>
                <a:schemeClr val="bg2"/>
              </a:buClr>
              <a:buFont typeface="Arial Rounded MT Bold" pitchFamily="34" charset="0"/>
              <a:buChar char="–"/>
              <a:defRPr sz="2000">
                <a:solidFill>
                  <a:schemeClr val="tx1"/>
                </a:solidFill>
              </a:defRPr>
            </a:lvl2pPr>
            <a:lvl3pPr>
              <a:buClr>
                <a:schemeClr val="bg2"/>
              </a:buCl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233915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0" name="Text Placeholder 3"/>
          <p:cNvSpPr>
            <a:spLocks noGrp="1"/>
          </p:cNvSpPr>
          <p:nvPr>
            <p:ph type="body" sz="half" idx="15" hasCustomPrompt="1"/>
          </p:nvPr>
        </p:nvSpPr>
        <p:spPr>
          <a:xfrm>
            <a:off x="469085" y="3113972"/>
            <a:ext cx="7977905" cy="386466"/>
          </a:xfrm>
          <a:prstGeom prst="rect">
            <a:avLst/>
          </a:prstGeom>
        </p:spPr>
        <p:txBody>
          <a:bodyPr/>
          <a:lstStyle>
            <a:lvl1pPr marL="0" indent="0">
              <a:buNone/>
              <a:defRPr sz="2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Subtitle here</a:t>
            </a:r>
          </a:p>
        </p:txBody>
      </p:sp>
      <p:sp>
        <p:nvSpPr>
          <p:cNvPr id="11" name="Text Placeholder 3"/>
          <p:cNvSpPr>
            <a:spLocks noGrp="1"/>
          </p:cNvSpPr>
          <p:nvPr>
            <p:ph type="body" sz="half" idx="16" hasCustomPrompt="1"/>
          </p:nvPr>
        </p:nvSpPr>
        <p:spPr>
          <a:xfrm>
            <a:off x="469085" y="2386706"/>
            <a:ext cx="7960567" cy="560685"/>
          </a:xfrm>
          <a:prstGeom prst="rect">
            <a:avLst/>
          </a:prstGeom>
        </p:spPr>
        <p:txBody>
          <a:bodyPr/>
          <a:lstStyle>
            <a:lvl1pPr marL="0" indent="0">
              <a:buNone/>
              <a:defRPr sz="36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Title here</a:t>
            </a:r>
          </a:p>
        </p:txBody>
      </p:sp>
    </p:spTree>
    <p:extLst>
      <p:ext uri="{BB962C8B-B14F-4D97-AF65-F5344CB8AC3E}">
        <p14:creationId xmlns:p14="http://schemas.microsoft.com/office/powerpoint/2010/main" val="895383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 2_1 Red">
    <p:spTree>
      <p:nvGrpSpPr>
        <p:cNvPr id="1" name=""/>
        <p:cNvGrpSpPr/>
        <p:nvPr/>
      </p:nvGrpSpPr>
      <p:grpSpPr>
        <a:xfrm>
          <a:off x="0" y="0"/>
          <a:ext cx="0" cy="0"/>
          <a:chOff x="0" y="0"/>
          <a:chExt cx="0" cy="0"/>
        </a:xfrm>
      </p:grpSpPr>
      <p:sp>
        <p:nvSpPr>
          <p:cNvPr id="15" name="Rectangle 14"/>
          <p:cNvSpPr/>
          <p:nvPr userDrawn="1"/>
        </p:nvSpPr>
        <p:spPr>
          <a:xfrm>
            <a:off x="0" y="-1"/>
            <a:ext cx="9144000" cy="1420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pic>
        <p:nvPicPr>
          <p:cNvPr id="16" name="Picture 15"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517" y="496170"/>
            <a:ext cx="2146301" cy="617299"/>
          </a:xfrm>
          <a:prstGeom prst="rect">
            <a:avLst/>
          </a:prstGeom>
        </p:spPr>
      </p:pic>
      <p:sp>
        <p:nvSpPr>
          <p:cNvPr id="17" name="Picture Placeholder 2"/>
          <p:cNvSpPr>
            <a:spLocks noGrp="1"/>
          </p:cNvSpPr>
          <p:nvPr>
            <p:ph type="pic" idx="1"/>
          </p:nvPr>
        </p:nvSpPr>
        <p:spPr>
          <a:xfrm>
            <a:off x="0" y="1420091"/>
            <a:ext cx="9144000" cy="5437909"/>
          </a:xfrm>
          <a:prstGeom prst="rect">
            <a:avLst/>
          </a:prstGeom>
          <a:no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0"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21"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1648635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5C1741C2-A13B-496B-A9EC-E72AB99DDF83}"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6" name="Isosceles Triangle 5"/>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spTree>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 2_2 Red">
    <p:spTree>
      <p:nvGrpSpPr>
        <p:cNvPr id="1" name=""/>
        <p:cNvGrpSpPr/>
        <p:nvPr/>
      </p:nvGrpSpPr>
      <p:grpSpPr>
        <a:xfrm>
          <a:off x="0" y="0"/>
          <a:ext cx="0" cy="0"/>
          <a:chOff x="0" y="0"/>
          <a:chExt cx="0" cy="0"/>
        </a:xfrm>
      </p:grpSpPr>
      <p:sp>
        <p:nvSpPr>
          <p:cNvPr id="4" name="Rectangle 3"/>
          <p:cNvSpPr/>
          <p:nvPr userDrawn="1"/>
        </p:nvSpPr>
        <p:spPr>
          <a:xfrm>
            <a:off x="0" y="5794854"/>
            <a:ext cx="9144000" cy="1063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
        <p:nvSpPr>
          <p:cNvPr id="3" name="Picture Placeholder 2"/>
          <p:cNvSpPr>
            <a:spLocks noGrp="1"/>
          </p:cNvSpPr>
          <p:nvPr>
            <p:ph type="pic" idx="1"/>
          </p:nvPr>
        </p:nvSpPr>
        <p:spPr>
          <a:xfrm>
            <a:off x="0" y="1"/>
            <a:ext cx="9144000" cy="5806194"/>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7"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30697059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 2_3 Red">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3" name="Picture Placeholder 2"/>
          <p:cNvSpPr>
            <a:spLocks noGrp="1"/>
          </p:cNvSpPr>
          <p:nvPr>
            <p:ph type="pic" idx="1"/>
          </p:nvPr>
        </p:nvSpPr>
        <p:spPr>
          <a:xfrm>
            <a:off x="0" y="0"/>
            <a:ext cx="9144000" cy="6857999"/>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7"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32086689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 2_4 Red">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10" name="Subtitle 2"/>
          <p:cNvSpPr>
            <a:spLocks noGrp="1"/>
          </p:cNvSpPr>
          <p:nvPr>
            <p:ph type="subTitle" idx="1"/>
          </p:nvPr>
        </p:nvSpPr>
        <p:spPr>
          <a:xfrm>
            <a:off x="565710" y="30596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1" name="Rectangle 2"/>
          <p:cNvSpPr>
            <a:spLocks noChangeArrowheads="1"/>
          </p:cNvSpPr>
          <p:nvPr userDrawn="1"/>
        </p:nvSpPr>
        <p:spPr bwMode="auto">
          <a:xfrm>
            <a:off x="513133" y="701675"/>
            <a:ext cx="7416800" cy="1322388"/>
          </a:xfrm>
          <a:prstGeom prst="rect">
            <a:avLst/>
          </a:prstGeom>
          <a:noFill/>
          <a:ln w="9525">
            <a:noFill/>
            <a:miter lim="800000"/>
            <a:headEnd/>
            <a:tailEnd/>
          </a:ln>
        </p:spPr>
        <p:txBody>
          <a:bodyPr>
            <a:spAutoFit/>
          </a:bodyPr>
          <a:lstStyle/>
          <a:p>
            <a:r>
              <a:rPr lang="sv-SE" sz="8000" dirty="0">
                <a:solidFill>
                  <a:prstClr val="white"/>
                </a:solidFill>
                <a:latin typeface="TitilliumBold"/>
                <a:cs typeface="TitilliumBold"/>
              </a:rPr>
              <a:t>MODELON</a:t>
            </a:r>
          </a:p>
        </p:txBody>
      </p:sp>
      <p:sp>
        <p:nvSpPr>
          <p:cNvPr id="13" name="Title 1"/>
          <p:cNvSpPr>
            <a:spLocks noGrp="1"/>
          </p:cNvSpPr>
          <p:nvPr>
            <p:ph type="ctrTitle"/>
          </p:nvPr>
        </p:nvSpPr>
        <p:spPr>
          <a:xfrm>
            <a:off x="559779" y="2277473"/>
            <a:ext cx="8103198" cy="741867"/>
          </a:xfrm>
          <a:prstGeom prst="rect">
            <a:avLst/>
          </a:prstGeom>
        </p:spPr>
        <p:txBody>
          <a:bodyPr wrap="square" lIns="0" rIns="936000"/>
          <a:lstStyle>
            <a:lvl1pPr marL="108000" algn="l">
              <a:spcBef>
                <a:spcPts val="0"/>
              </a:spcBef>
              <a:defRPr sz="3600" b="0" i="0" cap="all">
                <a:solidFill>
                  <a:schemeClr val="bg1"/>
                </a:solidFill>
                <a:latin typeface="TitilliumBold"/>
                <a:cs typeface="TitilliumBold"/>
              </a:defRPr>
            </a:lvl1pPr>
          </a:lstStyle>
          <a:p>
            <a:r>
              <a:rPr lang="en-US" dirty="0" smtClean="0"/>
              <a:t>Click to edit Master title style</a:t>
            </a:r>
            <a:endParaRPr lang="en-GB" dirty="0"/>
          </a:p>
        </p:txBody>
      </p:sp>
    </p:spTree>
    <p:extLst>
      <p:ext uri="{BB962C8B-B14F-4D97-AF65-F5344CB8AC3E}">
        <p14:creationId xmlns:p14="http://schemas.microsoft.com/office/powerpoint/2010/main" val="22765530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3254898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r>
              <a:rPr lang="sv-SE" smtClean="0">
                <a:solidFill>
                  <a:prstClr val="white">
                    <a:alpha val="70000"/>
                  </a:prstClr>
                </a:solidFill>
              </a:rPr>
              <a:t>2012-06-28 © Modelon</a:t>
            </a:r>
            <a:endParaRPr lang="en-GB" dirty="0">
              <a:solidFill>
                <a:prstClr val="white">
                  <a:alpha val="70000"/>
                </a:prstClr>
              </a:solidFill>
            </a:endParaRPr>
          </a:p>
        </p:txBody>
      </p:sp>
      <p:sp>
        <p:nvSpPr>
          <p:cNvPr id="13"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r>
              <a:rPr lang="en-GB" smtClean="0">
                <a:solidFill>
                  <a:prstClr val="white">
                    <a:alpha val="70000"/>
                  </a:prstClr>
                </a:solidFill>
              </a:rPr>
              <a:t>Modelon Confidential</a:t>
            </a:r>
            <a:endParaRPr lang="en-GB" dirty="0">
              <a:solidFill>
                <a:prstClr val="white">
                  <a:alpha val="70000"/>
                </a:prstClr>
              </a:solidFill>
            </a:endParaRPr>
          </a:p>
        </p:txBody>
      </p:sp>
      <p:sp>
        <p:nvSpPr>
          <p:cNvPr id="14"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8" name="Isosceles Triangle 7"/>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23349494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r>
              <a:rPr lang="sv-SE" smtClean="0">
                <a:solidFill>
                  <a:prstClr val="white">
                    <a:alpha val="70000"/>
                  </a:prstClr>
                </a:solidFill>
              </a:rPr>
              <a:t>2012-06-28 © Modelon</a:t>
            </a:r>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r>
              <a:rPr lang="en-GB" smtClean="0">
                <a:solidFill>
                  <a:prstClr val="white">
                    <a:alpha val="70000"/>
                  </a:prstClr>
                </a:solidFill>
              </a:rPr>
              <a:t>Modelon Confidential</a:t>
            </a:r>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6" name="Isosceles Triangle 5"/>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2592938663"/>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r>
              <a:rPr lang="sv-SE" smtClean="0">
                <a:solidFill>
                  <a:prstClr val="white">
                    <a:alpha val="70000"/>
                  </a:prstClr>
                </a:solidFill>
              </a:rPr>
              <a:t>2012-06-28 © Modelon</a:t>
            </a:r>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r>
              <a:rPr lang="en-GB" smtClean="0">
                <a:solidFill>
                  <a:prstClr val="white">
                    <a:alpha val="70000"/>
                  </a:prstClr>
                </a:solidFill>
              </a:rPr>
              <a:t>Modelon Confidential</a:t>
            </a:r>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Tree>
    <p:extLst>
      <p:ext uri="{BB962C8B-B14F-4D97-AF65-F5344CB8AC3E}">
        <p14:creationId xmlns:p14="http://schemas.microsoft.com/office/powerpoint/2010/main" val="11685825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2" y="2907223"/>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7246139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Isosceles Triangle 3"/>
          <p:cNvSpPr/>
          <p:nvPr userDrawn="1"/>
        </p:nvSpPr>
        <p:spPr>
          <a:xfrm rot="5400000">
            <a:off x="-61118" y="504031"/>
            <a:ext cx="400050" cy="2778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GB" dirty="0">
              <a:solidFill>
                <a:prstClr val="white"/>
              </a:solidFill>
            </a:endParaRPr>
          </a:p>
        </p:txBody>
      </p:sp>
      <p:sp>
        <p:nvSpPr>
          <p:cNvPr id="2" name="Title 1"/>
          <p:cNvSpPr>
            <a:spLocks noGrp="1"/>
          </p:cNvSpPr>
          <p:nvPr>
            <p:ph type="title"/>
          </p:nvPr>
        </p:nvSpPr>
        <p:spPr>
          <a:xfrm>
            <a:off x="457200" y="274637"/>
            <a:ext cx="8229600" cy="71506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7"/>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3"/>
          <p:cNvSpPr>
            <a:spLocks noGrp="1"/>
          </p:cNvSpPr>
          <p:nvPr>
            <p:ph type="dt" sz="half" idx="10"/>
          </p:nvPr>
        </p:nvSpPr>
        <p:spPr/>
        <p:txBody>
          <a:bodyPr/>
          <a:lstStyle>
            <a:lvl1pPr algn="l">
              <a:defRPr sz="1200" b="0" i="0" baseline="0" smtClean="0">
                <a:solidFill>
                  <a:schemeClr val="bg1">
                    <a:alpha val="70000"/>
                  </a:schemeClr>
                </a:solidFill>
                <a:latin typeface="TitilliumRegular"/>
                <a:cs typeface="TitilliumRegular"/>
              </a:defRPr>
            </a:lvl1pPr>
          </a:lstStyle>
          <a:p>
            <a:pPr>
              <a:defRPr/>
            </a:pPr>
            <a:fld id="{6FB3CD5A-545A-4799-BC02-D797688E545E}" type="datetime1">
              <a:rPr lang="sv-SE">
                <a:solidFill>
                  <a:prstClr val="white">
                    <a:alpha val="70000"/>
                  </a:prstClr>
                </a:solidFill>
              </a:rPr>
              <a:pPr>
                <a:defRPr/>
              </a:pPr>
              <a:t>2016-02-03</a:t>
            </a:fld>
            <a:r>
              <a:rPr lang="en-GB" dirty="0">
                <a:solidFill>
                  <a:prstClr val="white">
                    <a:alpha val="70000"/>
                  </a:prstClr>
                </a:solidFill>
              </a:rPr>
              <a:t> © </a:t>
            </a:r>
            <a:r>
              <a:rPr lang="en-GB" dirty="0" err="1">
                <a:solidFill>
                  <a:prstClr val="white">
                    <a:alpha val="70000"/>
                  </a:prstClr>
                </a:solidFill>
              </a:rPr>
              <a:t>Modelon</a:t>
            </a:r>
            <a:endParaRPr lang="en-GB" dirty="0">
              <a:solidFill>
                <a:prstClr val="white">
                  <a:alpha val="70000"/>
                </a:prstClr>
              </a:solidFill>
            </a:endParaRPr>
          </a:p>
        </p:txBody>
      </p:sp>
      <p:sp>
        <p:nvSpPr>
          <p:cNvPr id="6" name="Footer Placeholder 4"/>
          <p:cNvSpPr>
            <a:spLocks noGrp="1"/>
          </p:cNvSpPr>
          <p:nvPr>
            <p:ph type="ftr" sz="quarter" idx="11"/>
          </p:nvPr>
        </p:nvSpPr>
        <p:spPr/>
        <p:txBody>
          <a:bodyPr/>
          <a:lstStyle>
            <a:lvl1pPr algn="ctr">
              <a:defRPr sz="1200" b="0" i="0" baseline="0" dirty="0">
                <a:solidFill>
                  <a:schemeClr val="bg1">
                    <a:alpha val="70000"/>
                  </a:schemeClr>
                </a:solidFill>
                <a:latin typeface="TitilliumRegular"/>
                <a:cs typeface="TitilliumRegular"/>
              </a:defRPr>
            </a:lvl1pPr>
          </a:lstStyle>
          <a:p>
            <a:pPr>
              <a:defRPr/>
            </a:pPr>
            <a:endParaRPr lang="en-GB">
              <a:solidFill>
                <a:prstClr val="white">
                  <a:alpha val="70000"/>
                </a:prstClr>
              </a:solidFill>
            </a:endParaRPr>
          </a:p>
        </p:txBody>
      </p:sp>
      <p:sp>
        <p:nvSpPr>
          <p:cNvPr id="7" name="Slide Number Placeholder 5"/>
          <p:cNvSpPr>
            <a:spLocks noGrp="1"/>
          </p:cNvSpPr>
          <p:nvPr>
            <p:ph type="sldNum" sz="quarter" idx="12"/>
          </p:nvPr>
        </p:nvSpPr>
        <p:spPr/>
        <p:txBody>
          <a:bodyPr/>
          <a:lstStyle>
            <a:lvl1pPr algn="r">
              <a:defRPr sz="1200" b="0" i="0" baseline="0" smtClean="0">
                <a:solidFill>
                  <a:schemeClr val="bg1">
                    <a:alpha val="70000"/>
                  </a:schemeClr>
                </a:solidFill>
                <a:latin typeface="TitilliumRegular"/>
                <a:cs typeface="TitilliumRegular"/>
              </a:defRPr>
            </a:lvl1pPr>
          </a:lstStyle>
          <a:p>
            <a:pPr>
              <a:defRPr/>
            </a:pPr>
            <a:fld id="{181FB528-9C0B-4AA2-A64B-143FD35315B3}" type="slidenum">
              <a:rPr lang="en-GB">
                <a:solidFill>
                  <a:prstClr val="white">
                    <a:alpha val="70000"/>
                  </a:prstClr>
                </a:solidFill>
              </a:rPr>
              <a:pPr>
                <a:defRPr/>
              </a:pPr>
              <a:t>‹#›</a:t>
            </a:fld>
            <a:endParaRPr lang="en-GB" dirty="0">
              <a:solidFill>
                <a:prstClr val="white">
                  <a:alpha val="70000"/>
                </a:prstClr>
              </a:solidFill>
            </a:endParaRPr>
          </a:p>
        </p:txBody>
      </p:sp>
    </p:spTree>
    <p:extLst>
      <p:ext uri="{BB962C8B-B14F-4D97-AF65-F5344CB8AC3E}">
        <p14:creationId xmlns:p14="http://schemas.microsoft.com/office/powerpoint/2010/main" val="244772052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p:nvPr userDrawn="1"/>
        </p:nvSpPr>
        <p:spPr>
          <a:xfrm rot="5400000">
            <a:off x="-61118" y="504031"/>
            <a:ext cx="400050" cy="2778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GB" dirty="0">
              <a:solidFill>
                <a:prstClr val="white"/>
              </a:solidFill>
            </a:endParaRPr>
          </a:p>
        </p:txBody>
      </p:sp>
      <p:sp>
        <p:nvSpPr>
          <p:cNvPr id="2" name="Title 1"/>
          <p:cNvSpPr>
            <a:spLocks noGrp="1"/>
          </p:cNvSpPr>
          <p:nvPr>
            <p:ph type="title"/>
          </p:nvPr>
        </p:nvSpPr>
        <p:spPr>
          <a:xfrm>
            <a:off x="457200" y="274637"/>
            <a:ext cx="8229600" cy="715067"/>
          </a:xfrm>
          <a:prstGeom prst="rect">
            <a:avLst/>
          </a:prstGeom>
        </p:spPr>
        <p:txBody>
          <a:bodyPr/>
          <a:lstStyle/>
          <a:p>
            <a:r>
              <a:rPr lang="en-US" dirty="0" smtClean="0"/>
              <a:t>Click to edit Master title style</a:t>
            </a:r>
            <a:endParaRPr lang="en-GB" dirty="0"/>
          </a:p>
        </p:txBody>
      </p:sp>
      <p:sp>
        <p:nvSpPr>
          <p:cNvPr id="4" name="Date Placeholder 3"/>
          <p:cNvSpPr>
            <a:spLocks noGrp="1"/>
          </p:cNvSpPr>
          <p:nvPr>
            <p:ph type="dt" sz="half" idx="10"/>
          </p:nvPr>
        </p:nvSpPr>
        <p:spPr/>
        <p:txBody>
          <a:bodyPr/>
          <a:lstStyle>
            <a:lvl1pPr algn="l">
              <a:defRPr sz="1200" b="0" i="0" baseline="0" smtClean="0">
                <a:solidFill>
                  <a:schemeClr val="bg1">
                    <a:alpha val="70000"/>
                  </a:schemeClr>
                </a:solidFill>
                <a:latin typeface="TitilliumRegular"/>
                <a:cs typeface="TitilliumRegular"/>
              </a:defRPr>
            </a:lvl1pPr>
          </a:lstStyle>
          <a:p>
            <a:pPr>
              <a:defRPr/>
            </a:pPr>
            <a:fld id="{0F6BC608-B208-4DBB-A21C-E04F608E96FD}" type="datetime1">
              <a:rPr lang="sv-SE">
                <a:solidFill>
                  <a:prstClr val="white">
                    <a:alpha val="70000"/>
                  </a:prstClr>
                </a:solidFill>
              </a:rPr>
              <a:pPr>
                <a:defRPr/>
              </a:pPr>
              <a:t>2016-02-03</a:t>
            </a:fld>
            <a:r>
              <a:rPr lang="en-GB" dirty="0">
                <a:solidFill>
                  <a:prstClr val="white">
                    <a:alpha val="70000"/>
                  </a:prstClr>
                </a:solidFill>
              </a:rPr>
              <a:t> © </a:t>
            </a:r>
            <a:r>
              <a:rPr lang="en-GB" dirty="0" err="1">
                <a:solidFill>
                  <a:prstClr val="white">
                    <a:alpha val="70000"/>
                  </a:prstClr>
                </a:solidFill>
              </a:rPr>
              <a:t>Modelon</a:t>
            </a:r>
            <a:endParaRPr lang="en-GB" dirty="0">
              <a:solidFill>
                <a:prstClr val="white">
                  <a:alpha val="70000"/>
                </a:prstClr>
              </a:solidFill>
            </a:endParaRPr>
          </a:p>
        </p:txBody>
      </p:sp>
      <p:sp>
        <p:nvSpPr>
          <p:cNvPr id="5" name="Footer Placeholder 4"/>
          <p:cNvSpPr>
            <a:spLocks noGrp="1"/>
          </p:cNvSpPr>
          <p:nvPr>
            <p:ph type="ftr" sz="quarter" idx="11"/>
          </p:nvPr>
        </p:nvSpPr>
        <p:spPr/>
        <p:txBody>
          <a:bodyPr/>
          <a:lstStyle>
            <a:lvl1pPr algn="ctr">
              <a:defRPr sz="1200" b="0" i="0" baseline="0" dirty="0">
                <a:solidFill>
                  <a:schemeClr val="bg1">
                    <a:alpha val="70000"/>
                  </a:schemeClr>
                </a:solidFill>
                <a:latin typeface="TitilliumRegular"/>
                <a:cs typeface="TitilliumRegular"/>
              </a:defRPr>
            </a:lvl1pPr>
          </a:lstStyle>
          <a:p>
            <a:pPr>
              <a:defRPr/>
            </a:pPr>
            <a:endParaRPr lang="en-GB">
              <a:solidFill>
                <a:prstClr val="white">
                  <a:alpha val="70000"/>
                </a:prstClr>
              </a:solidFill>
            </a:endParaRPr>
          </a:p>
        </p:txBody>
      </p:sp>
      <p:sp>
        <p:nvSpPr>
          <p:cNvPr id="6" name="Slide Number Placeholder 5"/>
          <p:cNvSpPr>
            <a:spLocks noGrp="1"/>
          </p:cNvSpPr>
          <p:nvPr>
            <p:ph type="sldNum" sz="quarter" idx="12"/>
          </p:nvPr>
        </p:nvSpPr>
        <p:spPr/>
        <p:txBody>
          <a:bodyPr/>
          <a:lstStyle>
            <a:lvl1pPr algn="r">
              <a:defRPr sz="1200" b="0" i="0" baseline="0" smtClean="0">
                <a:solidFill>
                  <a:schemeClr val="bg1">
                    <a:alpha val="70000"/>
                  </a:schemeClr>
                </a:solidFill>
                <a:latin typeface="TitilliumRegular"/>
                <a:cs typeface="TitilliumRegular"/>
              </a:defRPr>
            </a:lvl1pPr>
          </a:lstStyle>
          <a:p>
            <a:pPr>
              <a:defRPr/>
            </a:pPr>
            <a:fld id="{822B3BB3-D2BE-4203-8ECF-84D54507F4B6}" type="slidenum">
              <a:rPr lang="en-GB">
                <a:solidFill>
                  <a:prstClr val="white">
                    <a:alpha val="70000"/>
                  </a:prstClr>
                </a:solidFill>
              </a:rPr>
              <a:pPr>
                <a:defRPr/>
              </a:pPr>
              <a:t>‹#›</a:t>
            </a:fld>
            <a:endParaRPr lang="en-GB" dirty="0">
              <a:solidFill>
                <a:prstClr val="white">
                  <a:alpha val="70000"/>
                </a:prstClr>
              </a:solidFill>
            </a:endParaRPr>
          </a:p>
        </p:txBody>
      </p:sp>
    </p:spTree>
    <p:extLst>
      <p:ext uri="{BB962C8B-B14F-4D97-AF65-F5344CB8AC3E}">
        <p14:creationId xmlns:p14="http://schemas.microsoft.com/office/powerpoint/2010/main" val="3565025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864A241D-D24B-431C-A5F7-255E02698FCE}"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185663510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1D01AB-5DA5-4F73-BB23-F911F438145C}" type="datetime1">
              <a:rPr lang="sv-SE">
                <a:solidFill>
                  <a:prstClr val="white">
                    <a:alpha val="70000"/>
                  </a:prstClr>
                </a:solidFill>
              </a:rPr>
              <a:pPr>
                <a:defRPr/>
              </a:pPr>
              <a:t>2016-02-03</a:t>
            </a:fld>
            <a:r>
              <a:rPr lang="en-GB" dirty="0">
                <a:solidFill>
                  <a:prstClr val="white">
                    <a:alpha val="70000"/>
                  </a:prstClr>
                </a:solidFill>
              </a:rPr>
              <a:t> © </a:t>
            </a:r>
            <a:r>
              <a:rPr lang="en-GB" dirty="0" err="1">
                <a:solidFill>
                  <a:prstClr val="white">
                    <a:alpha val="70000"/>
                  </a:prstClr>
                </a:solidFill>
              </a:rPr>
              <a:t>Modelon</a:t>
            </a:r>
            <a:endParaRPr lang="en-GB" dirty="0">
              <a:solidFill>
                <a:prstClr val="white">
                  <a:alpha val="7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white">
                  <a:alpha val="7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56B8B7D-1CA7-4C21-AA55-07EDF40F2CA3}" type="slidenum">
              <a:rPr lang="en-GB">
                <a:solidFill>
                  <a:prstClr val="white">
                    <a:alpha val="70000"/>
                  </a:prstClr>
                </a:solidFill>
              </a:rPr>
              <a:pPr>
                <a:defRPr/>
              </a:pPr>
              <a:t>‹#›</a:t>
            </a:fld>
            <a:endParaRPr lang="en-GB" dirty="0">
              <a:solidFill>
                <a:prstClr val="white">
                  <a:alpha val="70000"/>
                </a:prstClr>
              </a:solidFill>
            </a:endParaRPr>
          </a:p>
        </p:txBody>
      </p:sp>
    </p:spTree>
    <p:extLst>
      <p:ext uri="{BB962C8B-B14F-4D97-AF65-F5344CB8AC3E}">
        <p14:creationId xmlns:p14="http://schemas.microsoft.com/office/powerpoint/2010/main" val="29630815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420569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7"/>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D7912CC-8A91-43C2-BB4B-3F66D6CE1233}" type="datetime1">
              <a:rPr lang="sv-SE">
                <a:solidFill>
                  <a:srgbClr val="BFBFBF"/>
                </a:solidFill>
              </a:rPr>
              <a:pPr>
                <a:defRPr/>
              </a:pPr>
              <a:t>2016-02-03</a:t>
            </a:fld>
            <a:r>
              <a:rPr lang="en-GB">
                <a:solidFill>
                  <a:srgbClr val="BFBFBF"/>
                </a:solidFill>
              </a:rPr>
              <a:t> © Modelon</a:t>
            </a:r>
            <a:endParaRPr lang="en-GB" dirty="0">
              <a:solidFill>
                <a:srgbClr val="BFBFBF"/>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BFBFBF"/>
              </a:solidFill>
            </a:endParaRPr>
          </a:p>
        </p:txBody>
      </p:sp>
      <p:sp>
        <p:nvSpPr>
          <p:cNvPr id="6" name="Slide Number Placeholder 5"/>
          <p:cNvSpPr>
            <a:spLocks noGrp="1"/>
          </p:cNvSpPr>
          <p:nvPr>
            <p:ph type="sldNum" sz="quarter" idx="12"/>
          </p:nvPr>
        </p:nvSpPr>
        <p:spPr/>
        <p:txBody>
          <a:bodyPr/>
          <a:lstStyle>
            <a:lvl1pPr>
              <a:defRPr/>
            </a:lvl1pPr>
          </a:lstStyle>
          <a:p>
            <a:pPr>
              <a:defRPr/>
            </a:pPr>
            <a:fld id="{B0353ACA-52B9-4EDE-B61A-74A9731B4F6C}" type="slidenum">
              <a:rPr lang="en-GB">
                <a:solidFill>
                  <a:srgbClr val="BFBFBF"/>
                </a:solidFill>
              </a:rPr>
              <a:pPr>
                <a:defRPr/>
              </a:pPr>
              <a:t>‹#›</a:t>
            </a:fld>
            <a:endParaRPr lang="en-GB" dirty="0">
              <a:solidFill>
                <a:srgbClr val="BFBFBF"/>
              </a:solidFill>
            </a:endParaRPr>
          </a:p>
        </p:txBody>
      </p:sp>
    </p:spTree>
    <p:extLst>
      <p:ext uri="{BB962C8B-B14F-4D97-AF65-F5344CB8AC3E}">
        <p14:creationId xmlns:p14="http://schemas.microsoft.com/office/powerpoint/2010/main" val="362087546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lvl1pPr algn="l">
              <a:defRPr sz="1200" b="0" i="0" baseline="0" smtClean="0">
                <a:solidFill>
                  <a:schemeClr val="bg2"/>
                </a:solidFill>
                <a:latin typeface="TitilliumRegular"/>
                <a:cs typeface="TitilliumRegular"/>
              </a:defRPr>
            </a:lvl1pPr>
          </a:lstStyle>
          <a:p>
            <a:pPr>
              <a:defRPr/>
            </a:pPr>
            <a:fld id="{83634730-39FB-4828-8260-04B5CF404144}" type="datetime1">
              <a:rPr lang="sv-SE">
                <a:solidFill>
                  <a:srgbClr val="BFBFBF"/>
                </a:solidFill>
              </a:rPr>
              <a:pPr>
                <a:defRPr/>
              </a:pPr>
              <a:t>2016-02-03</a:t>
            </a:fld>
            <a:r>
              <a:rPr lang="en-GB" dirty="0">
                <a:solidFill>
                  <a:srgbClr val="BFBFBF"/>
                </a:solidFill>
              </a:rPr>
              <a:t> © </a:t>
            </a:r>
            <a:r>
              <a:rPr lang="en-GB" dirty="0" err="1">
                <a:solidFill>
                  <a:srgbClr val="BFBFBF"/>
                </a:solidFill>
              </a:rPr>
              <a:t>Modelon</a:t>
            </a:r>
            <a:endParaRPr lang="en-GB" dirty="0">
              <a:solidFill>
                <a:srgbClr val="BFBFBF"/>
              </a:solidFill>
            </a:endParaRPr>
          </a:p>
        </p:txBody>
      </p:sp>
      <p:sp>
        <p:nvSpPr>
          <p:cNvPr id="5" name="Footer Placeholder 4"/>
          <p:cNvSpPr>
            <a:spLocks noGrp="1"/>
          </p:cNvSpPr>
          <p:nvPr>
            <p:ph type="ftr" sz="quarter" idx="11"/>
          </p:nvPr>
        </p:nvSpPr>
        <p:spPr/>
        <p:txBody>
          <a:bodyPr/>
          <a:lstStyle>
            <a:lvl1pPr algn="ctr">
              <a:defRPr sz="1200" b="0" i="0" baseline="0" dirty="0">
                <a:solidFill>
                  <a:schemeClr val="bg2"/>
                </a:solidFill>
                <a:latin typeface="TitilliumRegular"/>
                <a:cs typeface="TitilliumRegular"/>
              </a:defRPr>
            </a:lvl1pPr>
          </a:lstStyle>
          <a:p>
            <a:pPr>
              <a:defRPr/>
            </a:pPr>
            <a:endParaRPr lang="en-GB">
              <a:solidFill>
                <a:srgbClr val="BFBFBF"/>
              </a:solidFill>
            </a:endParaRPr>
          </a:p>
        </p:txBody>
      </p:sp>
      <p:sp>
        <p:nvSpPr>
          <p:cNvPr id="6" name="Slide Number Placeholder 5"/>
          <p:cNvSpPr>
            <a:spLocks noGrp="1"/>
          </p:cNvSpPr>
          <p:nvPr>
            <p:ph type="sldNum" sz="quarter" idx="12"/>
          </p:nvPr>
        </p:nvSpPr>
        <p:spPr/>
        <p:txBody>
          <a:bodyPr/>
          <a:lstStyle>
            <a:lvl1pPr algn="r">
              <a:defRPr sz="1200" b="0" i="0" baseline="0" smtClean="0">
                <a:solidFill>
                  <a:schemeClr val="bg2"/>
                </a:solidFill>
                <a:latin typeface="TitilliumRegular"/>
                <a:cs typeface="TitilliumRegular"/>
              </a:defRPr>
            </a:lvl1pPr>
          </a:lstStyle>
          <a:p>
            <a:pPr>
              <a:defRPr/>
            </a:pPr>
            <a:fld id="{BFC7CF18-B995-4C24-865F-89F82D8039F9}" type="slidenum">
              <a:rPr lang="en-GB">
                <a:solidFill>
                  <a:srgbClr val="BFBFBF"/>
                </a:solidFill>
              </a:rPr>
              <a:pPr>
                <a:defRPr/>
              </a:pPr>
              <a:t>‹#›</a:t>
            </a:fld>
            <a:endParaRPr lang="en-GB" dirty="0">
              <a:solidFill>
                <a:srgbClr val="BFBFBF"/>
              </a:solidFill>
            </a:endParaRPr>
          </a:p>
        </p:txBody>
      </p:sp>
    </p:spTree>
    <p:extLst>
      <p:ext uri="{BB962C8B-B14F-4D97-AF65-F5344CB8AC3E}">
        <p14:creationId xmlns:p14="http://schemas.microsoft.com/office/powerpoint/2010/main" val="8274981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5"/>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3"/>
          <p:cNvSpPr>
            <a:spLocks noGrp="1"/>
          </p:cNvSpPr>
          <p:nvPr>
            <p:ph type="dt" sz="half" idx="10"/>
          </p:nvPr>
        </p:nvSpPr>
        <p:spPr/>
        <p:txBody>
          <a:bodyPr/>
          <a:lstStyle>
            <a:lvl1pPr algn="l">
              <a:defRPr sz="1200" b="0" i="0" baseline="0" smtClean="0">
                <a:solidFill>
                  <a:schemeClr val="bg2"/>
                </a:solidFill>
                <a:latin typeface="TitilliumRegular"/>
                <a:cs typeface="TitilliumRegular"/>
              </a:defRPr>
            </a:lvl1pPr>
          </a:lstStyle>
          <a:p>
            <a:pPr>
              <a:defRPr/>
            </a:pPr>
            <a:fld id="{9AE6A13B-C246-45FB-987D-48B1095F13DA}" type="datetime1">
              <a:rPr lang="sv-SE">
                <a:solidFill>
                  <a:srgbClr val="BFBFBF"/>
                </a:solidFill>
              </a:rPr>
              <a:pPr>
                <a:defRPr/>
              </a:pPr>
              <a:t>2016-02-03</a:t>
            </a:fld>
            <a:r>
              <a:rPr lang="en-GB" dirty="0">
                <a:solidFill>
                  <a:srgbClr val="BFBFBF"/>
                </a:solidFill>
              </a:rPr>
              <a:t> © </a:t>
            </a:r>
            <a:r>
              <a:rPr lang="en-GB" dirty="0" err="1">
                <a:solidFill>
                  <a:srgbClr val="BFBFBF"/>
                </a:solidFill>
              </a:rPr>
              <a:t>Modelon</a:t>
            </a:r>
            <a:endParaRPr lang="en-GB" dirty="0">
              <a:solidFill>
                <a:srgbClr val="BFBFBF"/>
              </a:solidFill>
            </a:endParaRPr>
          </a:p>
        </p:txBody>
      </p:sp>
      <p:sp>
        <p:nvSpPr>
          <p:cNvPr id="6" name="Footer Placeholder 4"/>
          <p:cNvSpPr>
            <a:spLocks noGrp="1"/>
          </p:cNvSpPr>
          <p:nvPr>
            <p:ph type="ftr" sz="quarter" idx="11"/>
          </p:nvPr>
        </p:nvSpPr>
        <p:spPr/>
        <p:txBody>
          <a:bodyPr/>
          <a:lstStyle>
            <a:lvl1pPr algn="ctr">
              <a:defRPr sz="1200" b="0" i="0" baseline="0" dirty="0">
                <a:solidFill>
                  <a:schemeClr val="bg2"/>
                </a:solidFill>
                <a:latin typeface="TitilliumRegular"/>
                <a:cs typeface="TitilliumRegular"/>
              </a:defRPr>
            </a:lvl1pPr>
          </a:lstStyle>
          <a:p>
            <a:pPr>
              <a:defRPr/>
            </a:pPr>
            <a:endParaRPr lang="en-GB">
              <a:solidFill>
                <a:srgbClr val="BFBFBF"/>
              </a:solidFill>
            </a:endParaRPr>
          </a:p>
        </p:txBody>
      </p:sp>
      <p:sp>
        <p:nvSpPr>
          <p:cNvPr id="7" name="Slide Number Placeholder 5"/>
          <p:cNvSpPr>
            <a:spLocks noGrp="1"/>
          </p:cNvSpPr>
          <p:nvPr>
            <p:ph type="sldNum" sz="quarter" idx="12"/>
          </p:nvPr>
        </p:nvSpPr>
        <p:spPr/>
        <p:txBody>
          <a:bodyPr/>
          <a:lstStyle>
            <a:lvl1pPr algn="r">
              <a:defRPr sz="1200" b="0" i="0" baseline="0" smtClean="0">
                <a:solidFill>
                  <a:schemeClr val="bg2"/>
                </a:solidFill>
                <a:latin typeface="TitilliumRegular"/>
                <a:cs typeface="TitilliumRegular"/>
              </a:defRPr>
            </a:lvl1pPr>
          </a:lstStyle>
          <a:p>
            <a:pPr>
              <a:defRPr/>
            </a:pPr>
            <a:fld id="{5A8A5202-620A-48EF-9318-56AAFC1C507C}" type="slidenum">
              <a:rPr lang="en-GB">
                <a:solidFill>
                  <a:srgbClr val="BFBFBF"/>
                </a:solidFill>
              </a:rPr>
              <a:pPr>
                <a:defRPr/>
              </a:pPr>
              <a:t>‹#›</a:t>
            </a:fld>
            <a:endParaRPr lang="en-GB" dirty="0">
              <a:solidFill>
                <a:srgbClr val="BFBFBF"/>
              </a:solidFill>
            </a:endParaRPr>
          </a:p>
        </p:txBody>
      </p:sp>
    </p:spTree>
    <p:extLst>
      <p:ext uri="{BB962C8B-B14F-4D97-AF65-F5344CB8AC3E}">
        <p14:creationId xmlns:p14="http://schemas.microsoft.com/office/powerpoint/2010/main" val="35337683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3"/>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1"/>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7" y="1233889"/>
            <a:ext cx="4041775" cy="639763"/>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873651"/>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10"/>
          </p:nvPr>
        </p:nvSpPr>
        <p:spPr/>
        <p:txBody>
          <a:bodyPr/>
          <a:lstStyle>
            <a:lvl1pPr>
              <a:defRPr/>
            </a:lvl1pPr>
          </a:lstStyle>
          <a:p>
            <a:pPr>
              <a:defRPr/>
            </a:pPr>
            <a:fld id="{119667ED-1329-496C-883E-5F4F1B80057E}" type="datetime1">
              <a:rPr lang="sv-SE">
                <a:solidFill>
                  <a:srgbClr val="BFBFBF"/>
                </a:solidFill>
              </a:rPr>
              <a:pPr>
                <a:defRPr/>
              </a:pPr>
              <a:t>2016-02-03</a:t>
            </a:fld>
            <a:r>
              <a:rPr lang="en-GB">
                <a:solidFill>
                  <a:srgbClr val="BFBFBF"/>
                </a:solidFill>
              </a:rPr>
              <a:t> © Modelon</a:t>
            </a:r>
            <a:endParaRPr lang="en-GB" dirty="0">
              <a:solidFill>
                <a:srgbClr val="BFBFBF"/>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srgbClr val="BFBFBF"/>
              </a:solidFill>
            </a:endParaRPr>
          </a:p>
        </p:txBody>
      </p:sp>
      <p:sp>
        <p:nvSpPr>
          <p:cNvPr id="9" name="Slide Number Placeholder 5"/>
          <p:cNvSpPr>
            <a:spLocks noGrp="1"/>
          </p:cNvSpPr>
          <p:nvPr>
            <p:ph type="sldNum" sz="quarter" idx="12"/>
          </p:nvPr>
        </p:nvSpPr>
        <p:spPr/>
        <p:txBody>
          <a:bodyPr/>
          <a:lstStyle>
            <a:lvl1pPr>
              <a:defRPr/>
            </a:lvl1pPr>
          </a:lstStyle>
          <a:p>
            <a:pPr>
              <a:defRPr/>
            </a:pPr>
            <a:fld id="{8A365405-3311-4A85-B9BC-47BAD3455C9B}" type="slidenum">
              <a:rPr lang="en-GB">
                <a:solidFill>
                  <a:srgbClr val="BFBFBF"/>
                </a:solidFill>
              </a:rPr>
              <a:pPr>
                <a:defRPr/>
              </a:pPr>
              <a:t>‹#›</a:t>
            </a:fld>
            <a:endParaRPr lang="en-GB" dirty="0">
              <a:solidFill>
                <a:srgbClr val="BFBFBF"/>
              </a:solidFill>
            </a:endParaRPr>
          </a:p>
        </p:txBody>
      </p:sp>
    </p:spTree>
    <p:extLst>
      <p:ext uri="{BB962C8B-B14F-4D97-AF65-F5344CB8AC3E}">
        <p14:creationId xmlns:p14="http://schemas.microsoft.com/office/powerpoint/2010/main" val="137708408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Date Placeholder 3"/>
          <p:cNvSpPr>
            <a:spLocks noGrp="1"/>
          </p:cNvSpPr>
          <p:nvPr>
            <p:ph type="dt" sz="half" idx="10"/>
          </p:nvPr>
        </p:nvSpPr>
        <p:spPr/>
        <p:txBody>
          <a:bodyPr/>
          <a:lstStyle>
            <a:lvl1pPr algn="l">
              <a:defRPr sz="1200" b="0" i="0" baseline="0" smtClean="0">
                <a:solidFill>
                  <a:schemeClr val="bg2"/>
                </a:solidFill>
                <a:latin typeface="TitilliumRegular"/>
                <a:cs typeface="TitilliumRegular"/>
              </a:defRPr>
            </a:lvl1pPr>
          </a:lstStyle>
          <a:p>
            <a:pPr>
              <a:defRPr/>
            </a:pPr>
            <a:fld id="{8E5556F3-49D3-4635-A5D4-51BE563381C9}" type="datetime1">
              <a:rPr lang="sv-SE">
                <a:solidFill>
                  <a:srgbClr val="BFBFBF"/>
                </a:solidFill>
              </a:rPr>
              <a:pPr>
                <a:defRPr/>
              </a:pPr>
              <a:t>2016-02-03</a:t>
            </a:fld>
            <a:r>
              <a:rPr lang="en-GB">
                <a:solidFill>
                  <a:srgbClr val="BFBFBF"/>
                </a:solidFill>
              </a:rPr>
              <a:t> © Modelon</a:t>
            </a:r>
            <a:endParaRPr lang="en-GB" dirty="0">
              <a:solidFill>
                <a:srgbClr val="BFBFBF"/>
              </a:solidFill>
            </a:endParaRPr>
          </a:p>
        </p:txBody>
      </p:sp>
      <p:sp>
        <p:nvSpPr>
          <p:cNvPr id="4" name="Footer Placeholder 4"/>
          <p:cNvSpPr>
            <a:spLocks noGrp="1"/>
          </p:cNvSpPr>
          <p:nvPr>
            <p:ph type="ftr" sz="quarter" idx="11"/>
          </p:nvPr>
        </p:nvSpPr>
        <p:spPr/>
        <p:txBody>
          <a:bodyPr/>
          <a:lstStyle>
            <a:lvl1pPr algn="ctr">
              <a:defRPr sz="1200" b="0" i="0" baseline="0" dirty="0">
                <a:solidFill>
                  <a:schemeClr val="bg2"/>
                </a:solidFill>
                <a:latin typeface="TitilliumRegular"/>
                <a:cs typeface="TitilliumRegular"/>
              </a:defRPr>
            </a:lvl1pPr>
          </a:lstStyle>
          <a:p>
            <a:pPr>
              <a:defRPr/>
            </a:pPr>
            <a:endParaRPr lang="en-GB">
              <a:solidFill>
                <a:srgbClr val="BFBFBF"/>
              </a:solidFill>
            </a:endParaRPr>
          </a:p>
        </p:txBody>
      </p:sp>
      <p:sp>
        <p:nvSpPr>
          <p:cNvPr id="5" name="Slide Number Placeholder 5"/>
          <p:cNvSpPr>
            <a:spLocks noGrp="1"/>
          </p:cNvSpPr>
          <p:nvPr>
            <p:ph type="sldNum" sz="quarter" idx="12"/>
          </p:nvPr>
        </p:nvSpPr>
        <p:spPr/>
        <p:txBody>
          <a:bodyPr/>
          <a:lstStyle>
            <a:lvl1pPr algn="r">
              <a:defRPr sz="1200" b="0" i="0" baseline="0" dirty="0">
                <a:solidFill>
                  <a:schemeClr val="bg2"/>
                </a:solidFill>
                <a:latin typeface="TitilliumRegular"/>
                <a:cs typeface="TitilliumRegular"/>
              </a:defRPr>
            </a:lvl1pPr>
          </a:lstStyle>
          <a:p>
            <a:pPr>
              <a:defRPr/>
            </a:pPr>
            <a:endParaRPr lang="en-GB">
              <a:solidFill>
                <a:srgbClr val="BFBFBF"/>
              </a:solidFill>
            </a:endParaRPr>
          </a:p>
        </p:txBody>
      </p:sp>
    </p:spTree>
    <p:extLst>
      <p:ext uri="{BB962C8B-B14F-4D97-AF65-F5344CB8AC3E}">
        <p14:creationId xmlns:p14="http://schemas.microsoft.com/office/powerpoint/2010/main" val="7937854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7B5BE0-B39B-4FC1-BF7E-0B8C9B754435}" type="datetime1">
              <a:rPr lang="sv-SE">
                <a:solidFill>
                  <a:srgbClr val="BFBFBF"/>
                </a:solidFill>
              </a:rPr>
              <a:pPr>
                <a:defRPr/>
              </a:pPr>
              <a:t>2016-02-03</a:t>
            </a:fld>
            <a:r>
              <a:rPr lang="en-GB">
                <a:solidFill>
                  <a:srgbClr val="BFBFBF"/>
                </a:solidFill>
              </a:rPr>
              <a:t> © Modelon</a:t>
            </a:r>
            <a:endParaRPr lang="en-GB" dirty="0">
              <a:solidFill>
                <a:srgbClr val="BFBFBF"/>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srgbClr val="BFBFBF"/>
              </a:solidFill>
            </a:endParaRPr>
          </a:p>
        </p:txBody>
      </p:sp>
      <p:sp>
        <p:nvSpPr>
          <p:cNvPr id="4" name="Slide Number Placeholder 5"/>
          <p:cNvSpPr>
            <a:spLocks noGrp="1"/>
          </p:cNvSpPr>
          <p:nvPr>
            <p:ph type="sldNum" sz="quarter" idx="12"/>
          </p:nvPr>
        </p:nvSpPr>
        <p:spPr/>
        <p:txBody>
          <a:bodyPr/>
          <a:lstStyle>
            <a:lvl1pPr>
              <a:defRPr/>
            </a:lvl1pPr>
          </a:lstStyle>
          <a:p>
            <a:pPr>
              <a:defRPr/>
            </a:pPr>
            <a:fld id="{3FCE4A40-8A5A-4BB0-B435-DFDC8791F291}" type="slidenum">
              <a:rPr lang="en-GB">
                <a:solidFill>
                  <a:srgbClr val="BFBFBF"/>
                </a:solidFill>
              </a:rPr>
              <a:pPr>
                <a:defRPr/>
              </a:pPr>
              <a:t>‹#›</a:t>
            </a:fld>
            <a:endParaRPr lang="en-GB" dirty="0">
              <a:solidFill>
                <a:srgbClr val="BFBFBF"/>
              </a:solidFill>
            </a:endParaRPr>
          </a:p>
        </p:txBody>
      </p:sp>
    </p:spTree>
    <p:extLst>
      <p:ext uri="{BB962C8B-B14F-4D97-AF65-F5344CB8AC3E}">
        <p14:creationId xmlns:p14="http://schemas.microsoft.com/office/powerpoint/2010/main" val="115794904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749611"/>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2"/>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26B055-86F0-4A83-862E-AB2A0532743A}" type="datetime1">
              <a:rPr lang="sv-SE">
                <a:solidFill>
                  <a:srgbClr val="BFBFBF"/>
                </a:solidFill>
              </a:rPr>
              <a:pPr>
                <a:defRPr/>
              </a:pPr>
              <a:t>2016-02-03</a:t>
            </a:fld>
            <a:r>
              <a:rPr lang="en-GB">
                <a:solidFill>
                  <a:srgbClr val="BFBFBF"/>
                </a:solidFill>
              </a:rPr>
              <a:t> © Modelon</a:t>
            </a:r>
            <a:endParaRPr lang="en-GB" dirty="0">
              <a:solidFill>
                <a:srgbClr val="BFBFBF"/>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srgbClr val="BFBFBF"/>
              </a:solidFill>
            </a:endParaRPr>
          </a:p>
        </p:txBody>
      </p:sp>
      <p:sp>
        <p:nvSpPr>
          <p:cNvPr id="7" name="Slide Number Placeholder 5"/>
          <p:cNvSpPr>
            <a:spLocks noGrp="1"/>
          </p:cNvSpPr>
          <p:nvPr>
            <p:ph type="sldNum" sz="quarter" idx="12"/>
          </p:nvPr>
        </p:nvSpPr>
        <p:spPr/>
        <p:txBody>
          <a:bodyPr/>
          <a:lstStyle>
            <a:lvl1pPr>
              <a:defRPr/>
            </a:lvl1pPr>
          </a:lstStyle>
          <a:p>
            <a:pPr>
              <a:defRPr/>
            </a:pPr>
            <a:fld id="{5A7AFE40-208D-49ED-BF66-E03E328E8343}" type="slidenum">
              <a:rPr lang="en-GB">
                <a:solidFill>
                  <a:srgbClr val="BFBFBF"/>
                </a:solidFill>
              </a:rPr>
              <a:pPr>
                <a:defRPr/>
              </a:pPr>
              <a:t>‹#›</a:t>
            </a:fld>
            <a:endParaRPr lang="en-GB" dirty="0">
              <a:solidFill>
                <a:srgbClr val="BFBFBF"/>
              </a:solidFill>
            </a:endParaRPr>
          </a:p>
        </p:txBody>
      </p:sp>
    </p:spTree>
    <p:extLst>
      <p:ext uri="{BB962C8B-B14F-4D97-AF65-F5344CB8AC3E}">
        <p14:creationId xmlns:p14="http://schemas.microsoft.com/office/powerpoint/2010/main" val="329010046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2" y="196327"/>
            <a:ext cx="8535053" cy="566739"/>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9"/>
            <a:ext cx="8563087" cy="449710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318491" y="763066"/>
            <a:ext cx="855656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989D4A-3D98-4D21-9BAF-3949F236F643}" type="datetime1">
              <a:rPr lang="sv-SE">
                <a:solidFill>
                  <a:srgbClr val="BFBFBF"/>
                </a:solidFill>
              </a:rPr>
              <a:pPr>
                <a:defRPr/>
              </a:pPr>
              <a:t>2016-02-03</a:t>
            </a:fld>
            <a:r>
              <a:rPr lang="en-GB">
                <a:solidFill>
                  <a:srgbClr val="BFBFBF"/>
                </a:solidFill>
              </a:rPr>
              <a:t> © Modelon</a:t>
            </a:r>
            <a:endParaRPr lang="en-GB" dirty="0">
              <a:solidFill>
                <a:srgbClr val="BFBFBF"/>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srgbClr val="BFBFBF"/>
              </a:solidFill>
            </a:endParaRPr>
          </a:p>
        </p:txBody>
      </p:sp>
      <p:sp>
        <p:nvSpPr>
          <p:cNvPr id="7" name="Slide Number Placeholder 5"/>
          <p:cNvSpPr>
            <a:spLocks noGrp="1"/>
          </p:cNvSpPr>
          <p:nvPr>
            <p:ph type="sldNum" sz="quarter" idx="12"/>
          </p:nvPr>
        </p:nvSpPr>
        <p:spPr/>
        <p:txBody>
          <a:bodyPr/>
          <a:lstStyle>
            <a:lvl1pPr>
              <a:defRPr/>
            </a:lvl1pPr>
          </a:lstStyle>
          <a:p>
            <a:pPr>
              <a:defRPr/>
            </a:pPr>
            <a:fld id="{D476F7C4-89E8-4B2D-BD36-4412036E1173}" type="slidenum">
              <a:rPr lang="en-GB">
                <a:solidFill>
                  <a:srgbClr val="BFBFBF"/>
                </a:solidFill>
              </a:rPr>
              <a:pPr>
                <a:defRPr/>
              </a:pPr>
              <a:t>‹#›</a:t>
            </a:fld>
            <a:endParaRPr lang="en-GB" dirty="0">
              <a:solidFill>
                <a:srgbClr val="BFBFBF"/>
              </a:solidFill>
            </a:endParaRPr>
          </a:p>
        </p:txBody>
      </p:sp>
    </p:spTree>
    <p:extLst>
      <p:ext uri="{BB962C8B-B14F-4D97-AF65-F5344CB8AC3E}">
        <p14:creationId xmlns:p14="http://schemas.microsoft.com/office/powerpoint/2010/main" val="3852153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87381533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4422"/>
            <a:ext cx="8229600" cy="491174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85723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1523278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9331110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41817015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2118337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6156741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3848396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09824125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2426574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1080707" y="2130425"/>
            <a:ext cx="743521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1082842" y="2907222"/>
            <a:ext cx="7452491"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2012-06-28 © Modelon</a:t>
            </a:r>
            <a:endParaRPr lang="en-GB" dirty="0">
              <a:solidFill>
                <a:prstClr val="white">
                  <a:lumMod val="75000"/>
                  <a:alpha val="70000"/>
                </a:prstClr>
              </a:solidFill>
            </a:endParaRPr>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138378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t>2016-02-03</a:t>
            </a:fld>
            <a:endParaRPr lang="en-GB" dirty="0"/>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532CFF21-154C-46C7-A18C-6C4469E0A222}" type="datetime1">
              <a:rPr lang="sv-SE" smtClean="0"/>
              <a:t>2016-02-03</a:t>
            </a:fld>
            <a:endParaRPr lang="en-GB" dirty="0"/>
          </a:p>
        </p:txBody>
      </p:sp>
      <p:sp>
        <p:nvSpPr>
          <p:cNvPr id="13"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4"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8" name="Isosceles Triangle 7"/>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spTree>
    <p:extLst>
      <p:ext uri="{BB962C8B-B14F-4D97-AF65-F5344CB8AC3E}">
        <p14:creationId xmlns:p14="http://schemas.microsoft.com/office/powerpoint/2010/main" val="181817486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054" y="1443789"/>
            <a:ext cx="7510378"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2012-06-28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6" name="Title 1"/>
          <p:cNvSpPr>
            <a:spLocks noGrp="1"/>
          </p:cNvSpPr>
          <p:nvPr>
            <p:ph type="title"/>
          </p:nvPr>
        </p:nvSpPr>
        <p:spPr>
          <a:xfrm>
            <a:off x="1149684" y="475165"/>
            <a:ext cx="7537116" cy="715066"/>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42543600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2012-06-28 © Modelon</a:t>
            </a:r>
            <a:endParaRPr lang="en-GB" dirty="0">
              <a:solidFill>
                <a:prstClr val="white">
                  <a:lumMod val="75000"/>
                  <a:alpha val="70000"/>
                </a:prstClr>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11" name="Title 1"/>
          <p:cNvSpPr>
            <a:spLocks noGrp="1"/>
          </p:cNvSpPr>
          <p:nvPr>
            <p:ph type="title"/>
          </p:nvPr>
        </p:nvSpPr>
        <p:spPr>
          <a:xfrm>
            <a:off x="1149684" y="475165"/>
            <a:ext cx="7537116" cy="715066"/>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390040503"/>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2012-06-28 © Modelon</a:t>
            </a:r>
            <a:endParaRPr lang="en-GB" dirty="0">
              <a:solidFill>
                <a:prstClr val="white">
                  <a:lumMod val="75000"/>
                  <a:alpha val="70000"/>
                </a:prstClr>
              </a:solidFill>
            </a:endParaRPr>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177899391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18742257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7158"/>
            <a:ext cx="8229600"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dirty="0" smtClean="0">
                <a:solidFill>
                  <a:prstClr val="white">
                    <a:lumMod val="75000"/>
                    <a:alpha val="70000"/>
                  </a:prstClr>
                </a:solidFill>
              </a:rPr>
              <a:t>2012-12-18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40062575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2" name="Title 1"/>
          <p:cNvSpPr>
            <a:spLocks noGrp="1"/>
          </p:cNvSpPr>
          <p:nvPr>
            <p:ph type="title"/>
          </p:nvPr>
        </p:nvSpPr>
        <p:spPr>
          <a:xfrm>
            <a:off x="457200" y="445454"/>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3584094423"/>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265544950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 2_1 Red">
    <p:spTree>
      <p:nvGrpSpPr>
        <p:cNvPr id="1" name=""/>
        <p:cNvGrpSpPr/>
        <p:nvPr/>
      </p:nvGrpSpPr>
      <p:grpSpPr>
        <a:xfrm>
          <a:off x="0" y="0"/>
          <a:ext cx="0" cy="0"/>
          <a:chOff x="0" y="0"/>
          <a:chExt cx="0" cy="0"/>
        </a:xfrm>
      </p:grpSpPr>
      <p:sp>
        <p:nvSpPr>
          <p:cNvPr id="15" name="Rectangle 14"/>
          <p:cNvSpPr/>
          <p:nvPr userDrawn="1"/>
        </p:nvSpPr>
        <p:spPr>
          <a:xfrm>
            <a:off x="0" y="-1"/>
            <a:ext cx="9144000" cy="1420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pic>
        <p:nvPicPr>
          <p:cNvPr id="16" name="Picture 15"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517" y="496170"/>
            <a:ext cx="2146301" cy="617299"/>
          </a:xfrm>
          <a:prstGeom prst="rect">
            <a:avLst/>
          </a:prstGeom>
        </p:spPr>
      </p:pic>
      <p:sp>
        <p:nvSpPr>
          <p:cNvPr id="17" name="Picture Placeholder 2"/>
          <p:cNvSpPr>
            <a:spLocks noGrp="1"/>
          </p:cNvSpPr>
          <p:nvPr>
            <p:ph type="pic" idx="1"/>
          </p:nvPr>
        </p:nvSpPr>
        <p:spPr>
          <a:xfrm>
            <a:off x="0" y="1420091"/>
            <a:ext cx="9144000" cy="5437909"/>
          </a:xfrm>
          <a:prstGeom prst="rect">
            <a:avLst/>
          </a:prstGeom>
          <a:no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0"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ModelonTitilliumRegular" panose="02000000000000000000" pitchFamily="2" charset="0"/>
                <a:ea typeface="+mn-ea"/>
                <a:cs typeface="ModelonTitilliumRegular"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21"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ModelonTitilliumBold" panose="02000000000000000000" pitchFamily="2" charset="0"/>
                <a:ea typeface="+mn-ea"/>
                <a:cs typeface="ModelonTitilliumBold" panose="02000000000000000000" pitchFamily="2" charset="0"/>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3355711920"/>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 2_2 Red">
    <p:spTree>
      <p:nvGrpSpPr>
        <p:cNvPr id="1" name=""/>
        <p:cNvGrpSpPr/>
        <p:nvPr/>
      </p:nvGrpSpPr>
      <p:grpSpPr>
        <a:xfrm>
          <a:off x="0" y="0"/>
          <a:ext cx="0" cy="0"/>
          <a:chOff x="0" y="0"/>
          <a:chExt cx="0" cy="0"/>
        </a:xfrm>
      </p:grpSpPr>
      <p:sp>
        <p:nvSpPr>
          <p:cNvPr id="4" name="Rectangle 3"/>
          <p:cNvSpPr/>
          <p:nvPr userDrawn="1"/>
        </p:nvSpPr>
        <p:spPr>
          <a:xfrm>
            <a:off x="0" y="5794854"/>
            <a:ext cx="9144000" cy="1063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
        <p:nvSpPr>
          <p:cNvPr id="3" name="Picture Placeholder 2"/>
          <p:cNvSpPr>
            <a:spLocks noGrp="1"/>
          </p:cNvSpPr>
          <p:nvPr>
            <p:ph type="pic" idx="1"/>
          </p:nvPr>
        </p:nvSpPr>
        <p:spPr>
          <a:xfrm>
            <a:off x="0" y="1"/>
            <a:ext cx="9144000" cy="5806194"/>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7"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185973055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 2_3 Red">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3" name="Picture Placeholder 2"/>
          <p:cNvSpPr>
            <a:spLocks noGrp="1"/>
          </p:cNvSpPr>
          <p:nvPr>
            <p:ph type="pic" idx="1"/>
          </p:nvPr>
        </p:nvSpPr>
        <p:spPr>
          <a:xfrm>
            <a:off x="0" y="0"/>
            <a:ext cx="9144000" cy="6857999"/>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7"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4005035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9E215C8F-2379-4CB1-A0BE-6867DDCD21F7}"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6" name="Isosceles Triangle 5"/>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spTree>
    <p:extLst>
      <p:ext uri="{BB962C8B-B14F-4D97-AF65-F5344CB8AC3E}">
        <p14:creationId xmlns:p14="http://schemas.microsoft.com/office/powerpoint/2010/main" val="1194412002"/>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 2_4 Red">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10" name="Subtitle 2"/>
          <p:cNvSpPr>
            <a:spLocks noGrp="1"/>
          </p:cNvSpPr>
          <p:nvPr>
            <p:ph type="subTitle" idx="1"/>
          </p:nvPr>
        </p:nvSpPr>
        <p:spPr>
          <a:xfrm>
            <a:off x="565710" y="30596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1" name="Rectangle 2"/>
          <p:cNvSpPr>
            <a:spLocks noChangeArrowheads="1"/>
          </p:cNvSpPr>
          <p:nvPr userDrawn="1"/>
        </p:nvSpPr>
        <p:spPr bwMode="auto">
          <a:xfrm>
            <a:off x="513133" y="701675"/>
            <a:ext cx="7416800" cy="1322388"/>
          </a:xfrm>
          <a:prstGeom prst="rect">
            <a:avLst/>
          </a:prstGeom>
          <a:noFill/>
          <a:ln w="9525">
            <a:noFill/>
            <a:miter lim="800000"/>
            <a:headEnd/>
            <a:tailEnd/>
          </a:ln>
        </p:spPr>
        <p:txBody>
          <a:bodyPr>
            <a:spAutoFit/>
          </a:bodyPr>
          <a:lstStyle/>
          <a:p>
            <a:r>
              <a:rPr lang="sv-SE" sz="8000" dirty="0">
                <a:solidFill>
                  <a:prstClr val="white"/>
                </a:solidFill>
                <a:latin typeface="TitilliumBold"/>
                <a:cs typeface="TitilliumBold"/>
              </a:rPr>
              <a:t>MODELON</a:t>
            </a:r>
          </a:p>
        </p:txBody>
      </p:sp>
      <p:sp>
        <p:nvSpPr>
          <p:cNvPr id="13" name="Title 1"/>
          <p:cNvSpPr>
            <a:spLocks noGrp="1"/>
          </p:cNvSpPr>
          <p:nvPr>
            <p:ph type="ctrTitle"/>
          </p:nvPr>
        </p:nvSpPr>
        <p:spPr>
          <a:xfrm>
            <a:off x="559779" y="2277473"/>
            <a:ext cx="8103198" cy="741867"/>
          </a:xfrm>
          <a:prstGeom prst="rect">
            <a:avLst/>
          </a:prstGeom>
        </p:spPr>
        <p:txBody>
          <a:bodyPr wrap="square" lIns="0" rIns="936000"/>
          <a:lstStyle>
            <a:lvl1pPr marL="108000" algn="l">
              <a:spcBef>
                <a:spcPts val="0"/>
              </a:spcBef>
              <a:defRPr sz="3600" b="0" i="0" cap="all">
                <a:solidFill>
                  <a:schemeClr val="bg1"/>
                </a:solidFill>
                <a:latin typeface="TitilliumBold"/>
                <a:cs typeface="TitilliumBold"/>
              </a:defRPr>
            </a:lvl1pPr>
          </a:lstStyle>
          <a:p>
            <a:r>
              <a:rPr lang="en-US" dirty="0" smtClean="0"/>
              <a:t>Click to edit Master title style</a:t>
            </a:r>
            <a:endParaRPr lang="en-GB" dirty="0"/>
          </a:p>
        </p:txBody>
      </p:sp>
    </p:spTree>
    <p:extLst>
      <p:ext uri="{BB962C8B-B14F-4D97-AF65-F5344CB8AC3E}">
        <p14:creationId xmlns:p14="http://schemas.microsoft.com/office/powerpoint/2010/main" val="26161642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lvl1pPr>
              <a:defRPr cap="all">
                <a:latin typeface="ModelonTitilliumBold" pitchFamily="2" charset="0"/>
              </a:defRPr>
            </a:lvl1pPr>
          </a:lstStyle>
          <a:p>
            <a:r>
              <a:rPr lang="en-US" dirty="0"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sv-SE" smtClean="0">
                <a:solidFill>
                  <a:srgbClr val="EEECE1"/>
                </a:solidFill>
              </a:rPr>
              <a:t>2012-08-17 © Modelon</a:t>
            </a:r>
            <a:endParaRPr lang="en-GB" dirty="0">
              <a:solidFill>
                <a:srgbClr val="EEECE1"/>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r>
              <a:rPr lang="en-GB" smtClean="0">
                <a:solidFill>
                  <a:srgbClr val="EEECE1"/>
                </a:solidFill>
              </a:rPr>
              <a:t>Modelon confidential</a:t>
            </a:r>
            <a:endParaRPr lang="en-GB" dirty="0">
              <a:solidFill>
                <a:srgbClr val="EEECE1"/>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endParaRPr lang="en-GB" dirty="0">
              <a:solidFill>
                <a:srgbClr val="EEECE1"/>
              </a:solidFill>
            </a:endParaRPr>
          </a:p>
        </p:txBody>
      </p:sp>
    </p:spTree>
    <p:extLst>
      <p:ext uri="{BB962C8B-B14F-4D97-AF65-F5344CB8AC3E}">
        <p14:creationId xmlns:p14="http://schemas.microsoft.com/office/powerpoint/2010/main" val="370717645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0" y="0"/>
            <a:ext cx="9143999" cy="6858000"/>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3" name="Date Placeholder 2"/>
          <p:cNvSpPr>
            <a:spLocks noGrp="1"/>
          </p:cNvSpPr>
          <p:nvPr>
            <p:ph type="dt" sz="half" idx="10"/>
          </p:nvPr>
        </p:nvSpPr>
        <p:spPr>
          <a:xfrm>
            <a:off x="2436446" y="6394594"/>
            <a:ext cx="1933912" cy="365125"/>
          </a:xfrm>
          <a:prstGeom prst="rect">
            <a:avLst/>
          </a:prstGeom>
        </p:spPr>
        <p:txBody>
          <a:bodyPr/>
          <a:lstStyle/>
          <a:p>
            <a:r>
              <a:rPr lang="sv-SE" dirty="0" smtClean="0">
                <a:solidFill>
                  <a:prstClr val="black"/>
                </a:solidFill>
              </a:rPr>
              <a:t>2012-08-17 © Modelon</a:t>
            </a:r>
            <a:endParaRPr lang="en-GB" dirty="0">
              <a:solidFill>
                <a:prstClr val="black"/>
              </a:solidFill>
            </a:endParaRPr>
          </a:p>
        </p:txBody>
      </p:sp>
      <p:sp>
        <p:nvSpPr>
          <p:cNvPr id="4" name="Footer Placeholder 3"/>
          <p:cNvSpPr>
            <a:spLocks noGrp="1"/>
          </p:cNvSpPr>
          <p:nvPr>
            <p:ph type="ftr" sz="quarter" idx="11"/>
          </p:nvPr>
        </p:nvSpPr>
        <p:spPr>
          <a:xfrm>
            <a:off x="4714460" y="6394594"/>
            <a:ext cx="2895600" cy="365125"/>
          </a:xfrm>
          <a:prstGeom prst="rect">
            <a:avLst/>
          </a:prstGeom>
        </p:spPr>
        <p:txBody>
          <a:bodyPr/>
          <a:lstStyle/>
          <a:p>
            <a:r>
              <a:rPr lang="en-GB" smtClean="0">
                <a:solidFill>
                  <a:prstClr val="black"/>
                </a:solidFill>
              </a:rPr>
              <a:t>Modelon confidential</a:t>
            </a:r>
            <a:endParaRPr lang="en-GB" dirty="0">
              <a:solidFill>
                <a:prstClr val="black"/>
              </a:solidFill>
            </a:endParaRPr>
          </a:p>
        </p:txBody>
      </p:sp>
      <p:sp>
        <p:nvSpPr>
          <p:cNvPr id="5" name="Slide Number Placeholder 4"/>
          <p:cNvSpPr>
            <a:spLocks noGrp="1"/>
          </p:cNvSpPr>
          <p:nvPr>
            <p:ph type="sldNum" sz="quarter" idx="12"/>
          </p:nvPr>
        </p:nvSpPr>
        <p:spPr>
          <a:xfrm>
            <a:off x="7905542" y="6394594"/>
            <a:ext cx="781258" cy="365125"/>
          </a:xfrm>
          <a:prstGeom prst="rect">
            <a:avLst/>
          </a:prstGeom>
        </p:spPr>
        <p:txBody>
          <a:bodyPr/>
          <a:lstStyle/>
          <a:p>
            <a:fld id="{B71C7501-9271-4239-A294-CE9FEFF988D4}" type="slidenum">
              <a:rPr lang="en-GB" smtClean="0">
                <a:solidFill>
                  <a:prstClr val="black"/>
                </a:solidFill>
              </a:rPr>
              <a:pPr/>
              <a:t>‹#›</a:t>
            </a:fld>
            <a:endParaRPr lang="en-GB" dirty="0">
              <a:solidFill>
                <a:prstClr val="black"/>
              </a:solidFill>
            </a:endParaRPr>
          </a:p>
        </p:txBody>
      </p:sp>
      <p:sp>
        <p:nvSpPr>
          <p:cNvPr id="9" name="Title 1"/>
          <p:cNvSpPr>
            <a:spLocks noGrp="1"/>
          </p:cNvSpPr>
          <p:nvPr>
            <p:ph type="ctrTitle"/>
          </p:nvPr>
        </p:nvSpPr>
        <p:spPr>
          <a:xfrm>
            <a:off x="541784" y="873021"/>
            <a:ext cx="8062664" cy="792088"/>
          </a:xfrm>
          <a:prstGeom prst="rect">
            <a:avLst/>
          </a:prstGeom>
          <a:solidFill>
            <a:schemeClr val="tx1">
              <a:alpha val="55000"/>
            </a:schemeClr>
          </a:solidFill>
        </p:spPr>
        <p:txBody>
          <a:bodyPr>
            <a:noAutofit/>
          </a:bodyPr>
          <a:lstStyle>
            <a:lvl1pPr algn="l">
              <a:defRPr sz="4000" cap="all">
                <a:solidFill>
                  <a:schemeClr val="bg1"/>
                </a:solidFill>
                <a:latin typeface="ModelonTitilliumBold" pitchFamily="2" charset="0"/>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10" name="Subtitle 2"/>
          <p:cNvSpPr>
            <a:spLocks noGrp="1"/>
          </p:cNvSpPr>
          <p:nvPr>
            <p:ph type="subTitle" idx="13"/>
          </p:nvPr>
        </p:nvSpPr>
        <p:spPr>
          <a:xfrm>
            <a:off x="539552" y="1737117"/>
            <a:ext cx="8064896" cy="540030"/>
          </a:xfrm>
          <a:prstGeom prst="rect">
            <a:avLst/>
          </a:prstGeom>
          <a:solidFill>
            <a:schemeClr val="tx1">
              <a:alpha val="55000"/>
            </a:schemeClr>
          </a:solidFill>
        </p:spPr>
        <p:txBody>
          <a:bodyPr>
            <a:normAutofit/>
          </a:bodyPr>
          <a:lstStyle>
            <a:lvl1pPr marL="0" indent="0" algn="l">
              <a:buNone/>
              <a:defRPr sz="2400" b="0" i="0">
                <a:solidFill>
                  <a:schemeClr val="bg1"/>
                </a:solidFill>
                <a:latin typeface="ModelonTitilliumRegular" pitchFamily="2" charset="0"/>
                <a:cs typeface="ModelonTitilliumRegular"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Tree>
    <p:extLst>
      <p:ext uri="{BB962C8B-B14F-4D97-AF65-F5344CB8AC3E}">
        <p14:creationId xmlns:p14="http://schemas.microsoft.com/office/powerpoint/2010/main" val="31414793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05289706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05193942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0080552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962041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3366240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02696063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323009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178B56CC-EABA-46A0-851A-972C70CEC57E}"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67814864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dirty="0"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86234986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sv-SE" smtClean="0">
                <a:solidFill>
                  <a:srgbClr val="BFBFBF"/>
                </a:solidFill>
              </a:rPr>
              <a:t>2012-05-24 © Modelon</a:t>
            </a:r>
            <a:endParaRPr lang="en-GB" dirty="0">
              <a:solidFill>
                <a:srgbClr val="BFBFBF"/>
              </a:solidFill>
            </a:endParaRPr>
          </a:p>
        </p:txBody>
      </p:sp>
      <p:sp>
        <p:nvSpPr>
          <p:cNvPr id="4" name="Footer Placeholder 3"/>
          <p:cNvSpPr>
            <a:spLocks noGrp="1"/>
          </p:cNvSpPr>
          <p:nvPr>
            <p:ph type="ftr" sz="quarter" idx="11"/>
          </p:nvPr>
        </p:nvSpPr>
        <p:spPr/>
        <p:txBody>
          <a:bodyPr/>
          <a:lstStyle/>
          <a:p>
            <a:r>
              <a:rPr lang="en-GB" smtClean="0">
                <a:solidFill>
                  <a:srgbClr val="BFBFBF"/>
                </a:solidFill>
              </a:rPr>
              <a:t>Modelon Confidential</a:t>
            </a:r>
            <a:endParaRPr lang="en-GB" dirty="0">
              <a:solidFill>
                <a:srgbClr val="BFBFBF"/>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a:t>
            </a:fld>
            <a:endParaRPr lang="en-GB" dirty="0">
              <a:solidFill>
                <a:srgbClr val="BFBFBF"/>
              </a:solidFill>
            </a:endParaRPr>
          </a:p>
        </p:txBody>
      </p:sp>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rgbClr val="000000"/>
                </a:solidFill>
                <a:latin typeface="TitilliumBold"/>
                <a:cs typeface="TitilliumBold"/>
              </a:defRPr>
            </a:lvl1pPr>
          </a:lstStyle>
          <a:p>
            <a:r>
              <a:rPr lang="en-US" dirty="0" smtClean="0"/>
              <a:t>Click to edit Master title style</a:t>
            </a:r>
            <a:endParaRPr lang="en-GB" dirty="0"/>
          </a:p>
        </p:txBody>
      </p:sp>
      <p:sp>
        <p:nvSpPr>
          <p:cNvPr id="7"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1372468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lvl1pPr>
              <a:defRPr cap="all"/>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sz="2800">
                <a:solidFill>
                  <a:schemeClr val="tx1"/>
                </a:solidFill>
              </a:defRPr>
            </a:lvl1pPr>
            <a:lvl2pPr>
              <a:defRPr sz="2600"/>
            </a:lvl2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40899467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lvl1pPr>
              <a:defRPr cap="all"/>
            </a:lvl1pPr>
          </a:lstStyle>
          <a:p>
            <a:r>
              <a:rPr lang="en-US" dirty="0"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334746553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3701198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373749526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7158"/>
            <a:ext cx="8229600" cy="4922128"/>
          </a:xfrm>
          <a:prstGeom prst="rect">
            <a:avLst/>
          </a:prstGeom>
        </p:spPr>
        <p:txBody>
          <a:bodyPr/>
          <a:lstStyle>
            <a:lvl1pPr>
              <a:defRPr b="0" i="0">
                <a:latin typeface="ModelonTitilliumRegular" panose="02000000000000000000" pitchFamily="2" charset="0"/>
                <a:cs typeface="ModelonTitilliumRegular" panose="02000000000000000000" pitchFamily="2" charset="0"/>
              </a:defRPr>
            </a:lvl1pPr>
            <a:lvl2pPr>
              <a:defRPr b="0" i="0">
                <a:latin typeface="ModelonTitilliumRegular" panose="02000000000000000000" pitchFamily="2" charset="0"/>
                <a:cs typeface="ModelonTitilliumRegular" panose="02000000000000000000" pitchFamily="2" charset="0"/>
              </a:defRPr>
            </a:lvl2pPr>
            <a:lvl3pPr>
              <a:defRPr b="0" i="0">
                <a:latin typeface="ModelonTitilliumRegular" panose="02000000000000000000" pitchFamily="2" charset="0"/>
                <a:cs typeface="ModelonTitilliumRegular" panose="02000000000000000000" pitchFamily="2" charset="0"/>
              </a:defRPr>
            </a:lvl3pPr>
            <a:lvl4pPr>
              <a:defRPr b="0" i="0">
                <a:latin typeface="ModelonTitilliumRegular" panose="02000000000000000000" pitchFamily="2" charset="0"/>
                <a:cs typeface="ModelonTitilliumRegular" panose="02000000000000000000" pitchFamily="2" charset="0"/>
              </a:defRPr>
            </a:lvl4pPr>
            <a:lvl5pPr>
              <a:defRPr b="0" i="0">
                <a:latin typeface="ModelonTitilliumRegular" panose="02000000000000000000" pitchFamily="2" charset="0"/>
                <a:cs typeface="ModelonTitilliumRegular" panose="020000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le 1"/>
          <p:cNvSpPr>
            <a:spLocks noGrp="1"/>
          </p:cNvSpPr>
          <p:nvPr>
            <p:ph type="title"/>
          </p:nvPr>
        </p:nvSpPr>
        <p:spPr>
          <a:xfrm>
            <a:off x="457200" y="455502"/>
            <a:ext cx="8229600" cy="1143000"/>
          </a:xfrm>
          <a:prstGeom prst="rect">
            <a:avLst/>
          </a:prstGeom>
        </p:spPr>
        <p:txBody>
          <a:bodyPr/>
          <a:lstStyle>
            <a:lvl1pPr>
              <a:defRPr>
                <a:latin typeface="ModelonTitilliumBold" panose="02000000000000000000" pitchFamily="2" charset="0"/>
              </a:defRPr>
            </a:lvl1pPr>
          </a:lstStyle>
          <a:p>
            <a:r>
              <a:rPr lang="en-US" dirty="0" smtClean="0"/>
              <a:t>Click to edit Master title style</a:t>
            </a:r>
            <a:endParaRPr lang="sv-SE" dirty="0"/>
          </a:p>
        </p:txBody>
      </p:sp>
    </p:spTree>
    <p:extLst>
      <p:ext uri="{BB962C8B-B14F-4D97-AF65-F5344CB8AC3E}">
        <p14:creationId xmlns:p14="http://schemas.microsoft.com/office/powerpoint/2010/main" val="2434804771"/>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2" name="Title 1"/>
          <p:cNvSpPr>
            <a:spLocks noGrp="1"/>
          </p:cNvSpPr>
          <p:nvPr>
            <p:ph type="title"/>
          </p:nvPr>
        </p:nvSpPr>
        <p:spPr>
          <a:xfrm>
            <a:off x="457200" y="445454"/>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4174857561"/>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20130606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4422"/>
            <a:ext cx="8229600" cy="491174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2639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99EE1E86-EA4D-4E84-B772-8BA14E18D1F7}" type="datetime1">
              <a:rPr lang="sv-SE" smtClean="0"/>
              <a:t>2016-02-03</a:t>
            </a:fld>
            <a:endParaRPr lang="en-GB" dirty="0"/>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11014263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ModelonTitilliumLight" pitchFamily="2" charset="0"/>
                <a:cs typeface="Raavi"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ModelonTitilliumRegular" pitchFamily="2" charset="0"/>
                <a:cs typeface="ModelonTitilliumRegular"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en-US" smtClean="0">
                <a:solidFill>
                  <a:srgbClr val="BFBFBF"/>
                </a:solidFill>
              </a:rPr>
              <a:t>2013-09-02 © Modelon</a:t>
            </a:r>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930222699"/>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en-US" smtClean="0">
                <a:solidFill>
                  <a:srgbClr val="BFBFBF"/>
                </a:solidFill>
              </a:rPr>
              <a:t>2013-09-02 © Modelon</a:t>
            </a:r>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684292933"/>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en-US" smtClean="0">
                <a:solidFill>
                  <a:srgbClr val="BFBFBF"/>
                </a:solidFill>
              </a:rPr>
              <a:t>2013-09-02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81592719"/>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en-US" smtClean="0">
                <a:solidFill>
                  <a:srgbClr val="BFBFBF"/>
                </a:solidFill>
              </a:rPr>
              <a:t>2013-09-02 © Modelon</a:t>
            </a:r>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389625966"/>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6"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en-US" smtClean="0">
                <a:solidFill>
                  <a:srgbClr val="BFBFBF"/>
                </a:solidFill>
              </a:rPr>
              <a:t>2013-09-02 © Modelon</a:t>
            </a:r>
            <a:endParaRPr lang="en-GB" dirty="0">
              <a:solidFill>
                <a:srgbClr val="BFBFBF"/>
              </a:solidFill>
            </a:endParaRPr>
          </a:p>
        </p:txBody>
      </p:sp>
      <p:sp>
        <p:nvSpPr>
          <p:cNvPr id="7"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endParaRPr lang="en-GB" dirty="0">
              <a:solidFill>
                <a:srgbClr val="BFBFBF"/>
              </a:solidFill>
            </a:endParaRPr>
          </a:p>
        </p:txBody>
      </p:sp>
      <p:sp>
        <p:nvSpPr>
          <p:cNvPr id="8"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781985359"/>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en-US" smtClean="0">
                <a:solidFill>
                  <a:srgbClr val="BFBFBF"/>
                </a:solidFill>
              </a:rPr>
              <a:t>2013-09-02 © Modelon</a:t>
            </a:r>
            <a:endParaRPr lang="en-GB" dirty="0">
              <a:solidFill>
                <a:srgbClr val="BFBFBF"/>
              </a:solidFill>
            </a:endParaRPr>
          </a:p>
        </p:txBody>
      </p:sp>
      <p:sp>
        <p:nvSpPr>
          <p:cNvPr id="6"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endParaRPr lang="en-GB" dirty="0">
              <a:solidFill>
                <a:srgbClr val="BFBFBF"/>
              </a:solidFill>
            </a:endParaRPr>
          </a:p>
        </p:txBody>
      </p:sp>
      <p:sp>
        <p:nvSpPr>
          <p:cNvPr id="7"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107936317"/>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en-US" smtClean="0">
                <a:solidFill>
                  <a:srgbClr val="BFBFBF"/>
                </a:solidFill>
              </a:rPr>
              <a:t>2013-09-02 © Modelon</a:t>
            </a:r>
            <a:endParaRPr lang="en-GB" dirty="0">
              <a:solidFill>
                <a:srgbClr val="BFBFBF"/>
              </a:solidFill>
            </a:endParaRPr>
          </a:p>
        </p:txBody>
      </p:sp>
      <p:sp>
        <p:nvSpPr>
          <p:cNvPr id="9"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endParaRPr lang="en-GB" dirty="0">
              <a:solidFill>
                <a:srgbClr val="BFBFBF"/>
              </a:solidFill>
            </a:endParaRPr>
          </a:p>
        </p:txBody>
      </p:sp>
      <p:sp>
        <p:nvSpPr>
          <p:cNvPr id="10"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432286686"/>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en-US" smtClean="0">
                <a:solidFill>
                  <a:srgbClr val="BFBFBF"/>
                </a:solidFill>
              </a:rPr>
              <a:t>2013-09-02 © Modelon</a:t>
            </a:r>
            <a:endParaRPr lang="en-GB" dirty="0">
              <a:solidFill>
                <a:srgbClr val="BFBFBF"/>
              </a:solidFill>
            </a:endParaRPr>
          </a:p>
        </p:txBody>
      </p:sp>
      <p:sp>
        <p:nvSpPr>
          <p:cNvPr id="9"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endParaRPr lang="en-GB" dirty="0">
              <a:solidFill>
                <a:srgbClr val="BFBFBF"/>
              </a:solidFill>
            </a:endParaRPr>
          </a:p>
        </p:txBody>
      </p:sp>
      <p:sp>
        <p:nvSpPr>
          <p:cNvPr id="10"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030667501"/>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0" y="0"/>
            <a:ext cx="9143999" cy="6858000"/>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Title 1"/>
          <p:cNvSpPr>
            <a:spLocks noGrp="1"/>
          </p:cNvSpPr>
          <p:nvPr>
            <p:ph type="ctrTitle"/>
          </p:nvPr>
        </p:nvSpPr>
        <p:spPr>
          <a:xfrm>
            <a:off x="541784" y="873021"/>
            <a:ext cx="8062664" cy="792088"/>
          </a:xfrm>
          <a:prstGeom prst="rect">
            <a:avLst/>
          </a:prstGeom>
          <a:solidFill>
            <a:schemeClr val="tx1">
              <a:alpha val="55000"/>
            </a:schemeClr>
          </a:solidFill>
        </p:spPr>
        <p:txBody>
          <a:bodyPr anchor="ctr">
            <a:noAutofit/>
          </a:bodyPr>
          <a:lstStyle>
            <a:lvl1pPr algn="l">
              <a:defRPr sz="4000" cap="all">
                <a:solidFill>
                  <a:schemeClr val="bg1"/>
                </a:solidFill>
                <a:latin typeface="ModelonTitilliumLight" pitchFamily="2" charset="0"/>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10" name="Subtitle 2"/>
          <p:cNvSpPr>
            <a:spLocks noGrp="1"/>
          </p:cNvSpPr>
          <p:nvPr>
            <p:ph type="subTitle" idx="13"/>
          </p:nvPr>
        </p:nvSpPr>
        <p:spPr>
          <a:xfrm>
            <a:off x="539552" y="1737117"/>
            <a:ext cx="8064896" cy="540030"/>
          </a:xfrm>
          <a:prstGeom prst="rect">
            <a:avLst/>
          </a:prstGeom>
          <a:solidFill>
            <a:schemeClr val="tx1">
              <a:alpha val="55000"/>
            </a:schemeClr>
          </a:solidFill>
        </p:spPr>
        <p:txBody>
          <a:bodyPr>
            <a:normAutofit/>
          </a:bodyPr>
          <a:lstStyle>
            <a:lvl1pPr marL="0" indent="0" algn="l">
              <a:buNone/>
              <a:defRPr sz="2400" b="0" i="0">
                <a:solidFill>
                  <a:schemeClr val="bg1"/>
                </a:solidFill>
                <a:latin typeface="ModelonTitilliumRegular" pitchFamily="2" charset="0"/>
                <a:cs typeface="ModelonTitilliumRegular"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en-US" smtClean="0">
                <a:solidFill>
                  <a:srgbClr val="BFBFBF"/>
                </a:solidFill>
              </a:rPr>
              <a:t>2013-09-02 © Modelon</a:t>
            </a:r>
            <a:endParaRPr lang="en-GB" dirty="0">
              <a:solidFill>
                <a:srgbClr val="BFBFBF"/>
              </a:solidFill>
            </a:endParaRPr>
          </a:p>
        </p:txBody>
      </p:sp>
      <p:sp>
        <p:nvSpPr>
          <p:cNvPr id="12"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endParaRPr lang="en-GB" dirty="0">
              <a:solidFill>
                <a:srgbClr val="BFBFBF"/>
              </a:solidFill>
            </a:endParaRPr>
          </a:p>
        </p:txBody>
      </p:sp>
      <p:sp>
        <p:nvSpPr>
          <p:cNvPr id="13"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635323860"/>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10115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7158"/>
            <a:ext cx="8229600"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DED77F39-AAD7-4E27-BD06-2617E74E8B19}"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13132040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r>
              <a:rPr lang="en-US" smtClean="0">
                <a:solidFill>
                  <a:srgbClr val="BFBFBF"/>
                </a:solidFill>
              </a:rPr>
              <a:t>2013-09-02 © Modelon</a:t>
            </a:r>
            <a:endParaRPr lang="de-DE">
              <a:solidFill>
                <a:srgbClr val="BFBFBF"/>
              </a:solidFill>
            </a:endParaRPr>
          </a:p>
        </p:txBody>
      </p:sp>
      <p:sp>
        <p:nvSpPr>
          <p:cNvPr id="5" name="Fußzeilenplatzhalter 4"/>
          <p:cNvSpPr>
            <a:spLocks noGrp="1"/>
          </p:cNvSpPr>
          <p:nvPr>
            <p:ph type="ftr" sz="quarter" idx="11"/>
          </p:nvPr>
        </p:nvSpPr>
        <p:spPr/>
        <p:txBody>
          <a:bodyPr/>
          <a:lstStyle/>
          <a:p>
            <a:endParaRPr lang="de-DE">
              <a:solidFill>
                <a:srgbClr val="BFBFBF"/>
              </a:solidFill>
            </a:endParaRPr>
          </a:p>
        </p:txBody>
      </p:sp>
      <p:sp>
        <p:nvSpPr>
          <p:cNvPr id="6" name="Foliennummernplatzhalter 5"/>
          <p:cNvSpPr>
            <a:spLocks noGrp="1"/>
          </p:cNvSpPr>
          <p:nvPr>
            <p:ph type="sldNum" sz="quarter" idx="12"/>
          </p:nvPr>
        </p:nvSpPr>
        <p:spPr/>
        <p:txBody>
          <a:bodyPr/>
          <a:lstStyle/>
          <a:p>
            <a:fld id="{BCA8CA52-C31F-2642-B93F-42E10C88A0AA}" type="slidenum">
              <a:rPr lang="de-DE" smtClean="0">
                <a:solidFill>
                  <a:srgbClr val="BFBFBF"/>
                </a:solidFill>
              </a:rPr>
              <a:pPr/>
              <a:t>‹#›</a:t>
            </a:fld>
            <a:endParaRPr lang="de-DE">
              <a:solidFill>
                <a:srgbClr val="BFBFBF"/>
              </a:solidFill>
            </a:endParaRPr>
          </a:p>
        </p:txBody>
      </p:sp>
    </p:spTree>
    <p:extLst>
      <p:ext uri="{BB962C8B-B14F-4D97-AF65-F5344CB8AC3E}">
        <p14:creationId xmlns:p14="http://schemas.microsoft.com/office/powerpoint/2010/main" val="27885017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7158"/>
            <a:ext cx="8229600"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2013-09-02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22834138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Picture Placeholder 2"/>
          <p:cNvSpPr>
            <a:spLocks noGrp="1"/>
          </p:cNvSpPr>
          <p:nvPr>
            <p:ph type="pic" idx="11"/>
          </p:nvPr>
        </p:nvSpPr>
        <p:spPr>
          <a:xfrm>
            <a:off x="0" y="0"/>
            <a:ext cx="9143999" cy="6858000"/>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 name="Title 1"/>
          <p:cNvSpPr>
            <a:spLocks noGrp="1"/>
          </p:cNvSpPr>
          <p:nvPr>
            <p:ph type="title"/>
          </p:nvPr>
        </p:nvSpPr>
        <p:spPr>
          <a:xfrm>
            <a:off x="457200" y="274638"/>
            <a:ext cx="8229600" cy="715066"/>
          </a:xfrm>
          <a:prstGeom prst="rect">
            <a:avLst/>
          </a:prstGeom>
          <a:solidFill>
            <a:schemeClr val="tx1">
              <a:alpha val="55000"/>
            </a:schemeClr>
          </a:solidFill>
        </p:spPr>
        <p:txBody>
          <a:bodyPr anchor="ctr"/>
          <a:lstStyle>
            <a:lvl1pPr>
              <a:defRPr cap="all">
                <a:solidFill>
                  <a:schemeClr val="bg1"/>
                </a:solidFill>
                <a:latin typeface="ModelonTitilliumLight" pitchFamily="2"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a:solidFill>
            <a:schemeClr val="tx1">
              <a:alpha val="55000"/>
            </a:schemeClr>
          </a:solidFill>
        </p:spPr>
        <p:txBody>
          <a:bodyPr/>
          <a:lstStyle>
            <a:lvl1pPr>
              <a:defRPr sz="2800">
                <a:solidFill>
                  <a:schemeClr val="bg1"/>
                </a:solidFill>
                <a:latin typeface="ModelonTitilliumRegular" pitchFamily="2" charset="0"/>
              </a:defRPr>
            </a:lvl1pPr>
            <a:lvl2pPr>
              <a:defRPr sz="2600">
                <a:solidFill>
                  <a:schemeClr val="bg1"/>
                </a:solidFill>
                <a:latin typeface="ModelonTitilliumRegular" pitchFamily="2" charset="0"/>
              </a:defRPr>
            </a:lvl2pPr>
            <a:lvl3pPr>
              <a:defRPr>
                <a:solidFill>
                  <a:schemeClr val="bg1"/>
                </a:solidFill>
                <a:latin typeface="ModelonTitilliumRegular" pitchFamily="2" charset="0"/>
              </a:defRPr>
            </a:lvl3pPr>
            <a:lvl4pPr>
              <a:defRPr>
                <a:solidFill>
                  <a:schemeClr val="bg1"/>
                </a:solidFill>
                <a:latin typeface="ModelonTitilliumRegular" pitchFamily="2" charset="0"/>
              </a:defRPr>
            </a:lvl4pPr>
            <a:lvl5pPr>
              <a:defRPr sz="1800">
                <a:solidFill>
                  <a:schemeClr val="bg1"/>
                </a:solidFill>
                <a:latin typeface="ModelonTitilliumRegular"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2013-09-02 © Modelon</a:t>
            </a:r>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814319680"/>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34991052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7158"/>
            <a:ext cx="8229600"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242700068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2" name="Title 1"/>
          <p:cNvSpPr>
            <a:spLocks noGrp="1"/>
          </p:cNvSpPr>
          <p:nvPr>
            <p:ph type="title"/>
          </p:nvPr>
        </p:nvSpPr>
        <p:spPr>
          <a:xfrm>
            <a:off x="457200" y="445454"/>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3802533301"/>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Tree>
    <p:extLst>
      <p:ext uri="{BB962C8B-B14F-4D97-AF65-F5344CB8AC3E}">
        <p14:creationId xmlns:p14="http://schemas.microsoft.com/office/powerpoint/2010/main" val="220421460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6"/>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468C5D0-E3AA-4251-805D-3D750DCAF45C}" type="datetime1">
              <a:rPr lang="sv-SE" smtClean="0">
                <a:solidFill>
                  <a:srgbClr val="BFBFBF"/>
                </a:solidFill>
              </a:rPr>
              <a:p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72401917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77620679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6A72E-E486-4A85-893D-57A1BCD217C1}"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590117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91BE1FBA-18D1-4FAA-8367-335B6452DC0A}" type="datetime1">
              <a:rPr lang="sv-SE" smtClean="0"/>
              <a:t>2016-02-03</a:t>
            </a:fld>
            <a:endParaRPr lang="en-GB" dirty="0"/>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2" name="Title 1"/>
          <p:cNvSpPr>
            <a:spLocks noGrp="1"/>
          </p:cNvSpPr>
          <p:nvPr>
            <p:ph type="title"/>
          </p:nvPr>
        </p:nvSpPr>
        <p:spPr>
          <a:xfrm>
            <a:off x="457200" y="445454"/>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2381846849"/>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solidFill>
                  <a:srgbClr val="BFBFBF"/>
                </a:solidFill>
              </a:rPr>
              <a:p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54256256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solidFill>
                  <a:srgbClr val="BFBFBF"/>
                </a:solidFill>
              </a:rPr>
              <a:p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147610364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solidFill>
                  <a:srgbClr val="BFBFBF"/>
                </a:solidFill>
              </a:rPr>
              <a:p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94521886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5831553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84194874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4422"/>
            <a:ext cx="8229600" cy="491174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043589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6552" y="1485900"/>
            <a:ext cx="8378656" cy="1943100"/>
          </a:xfrm>
        </p:spPr>
        <p:txBody>
          <a:bodyPr anchor="t"/>
          <a:lstStyle>
            <a:lvl1pPr algn="l">
              <a:defRPr sz="4000" b="0" i="0" cap="all">
                <a:solidFill>
                  <a:schemeClr val="tx1"/>
                </a:solidFill>
                <a:latin typeface="Calibri" panose="020F0502020204030204" pitchFamily="34" charset="0"/>
                <a:cs typeface="Calibri" panose="020F0502020204030204" pitchFamily="34" charset="0"/>
              </a:defRPr>
            </a:lvl1pPr>
          </a:lstStyle>
          <a:p>
            <a:endParaRPr lang="en-GB" dirty="0"/>
          </a:p>
        </p:txBody>
      </p:sp>
      <p:sp>
        <p:nvSpPr>
          <p:cNvPr id="3" name="Text Placeholder 2"/>
          <p:cNvSpPr>
            <a:spLocks noGrp="1"/>
          </p:cNvSpPr>
          <p:nvPr>
            <p:ph type="body" idx="1"/>
          </p:nvPr>
        </p:nvSpPr>
        <p:spPr>
          <a:xfrm>
            <a:off x="356551" y="3647197"/>
            <a:ext cx="8389414" cy="1500187"/>
          </a:xfrm>
        </p:spPr>
        <p:txBody>
          <a:bodyPr anchor="t">
            <a:normAutofit/>
          </a:bodyPr>
          <a:lstStyle>
            <a:lvl1pPr marL="0" indent="0">
              <a:buNone/>
              <a:defRPr sz="3200" b="0" i="0">
                <a:solidFill>
                  <a:schemeClr val="tx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8" name="Footer Placeholder 4"/>
          <p:cNvSpPr>
            <a:spLocks noGrp="1"/>
          </p:cNvSpPr>
          <p:nvPr>
            <p:ph type="ftr" sz="quarter" idx="3"/>
          </p:nvPr>
        </p:nvSpPr>
        <p:spPr>
          <a:xfrm>
            <a:off x="1727200" y="6394593"/>
            <a:ext cx="147596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anose="02000000000000000000" pitchFamily="2" charset="0"/>
                <a:cs typeface="ModelonTitilliumRegular" panose="02000000000000000000" pitchFamily="2" charset="0"/>
              </a:defRPr>
            </a:lvl1pPr>
          </a:lstStyle>
          <a:p>
            <a:r>
              <a:rPr lang="en-GB" smtClean="0">
                <a:solidFill>
                  <a:srgbClr val="BFBFBF"/>
                </a:solidFill>
              </a:rPr>
              <a:t>© Modelon Inc</a:t>
            </a:r>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anose="02000000000000000000" pitchFamily="2" charset="0"/>
                <a:cs typeface="ModelonTitilliumRegular" panose="02000000000000000000"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
        <p:nvSpPr>
          <p:cNvPr id="10" name="Footer Placeholder 4"/>
          <p:cNvSpPr txBox="1">
            <a:spLocks/>
          </p:cNvSpPr>
          <p:nvPr userDrawn="1"/>
        </p:nvSpPr>
        <p:spPr>
          <a:xfrm>
            <a:off x="6273800" y="6394593"/>
            <a:ext cx="1397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baseline="0">
                <a:solidFill>
                  <a:schemeClr val="bg2"/>
                </a:solidFill>
                <a:latin typeface="ModelonTitilliumRegular" panose="02000000000000000000" pitchFamily="2" charset="0"/>
                <a:ea typeface="+mn-ea"/>
                <a:cs typeface="ModelonTitilliumRegular"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solidFill>
                  <a:srgbClr val="BFBFBF"/>
                </a:solidFill>
              </a:rPr>
              <a:t>© </a:t>
            </a:r>
            <a:r>
              <a:rPr lang="en-GB" dirty="0" err="1" smtClean="0">
                <a:solidFill>
                  <a:srgbClr val="BFBFBF"/>
                </a:solidFill>
              </a:rPr>
              <a:t>CIMdata</a:t>
            </a:r>
            <a:r>
              <a:rPr lang="en-GB" dirty="0" smtClean="0">
                <a:solidFill>
                  <a:srgbClr val="BFBFBF"/>
                </a:solidFill>
              </a:rPr>
              <a:t> </a:t>
            </a:r>
            <a:r>
              <a:rPr lang="en-GB" dirty="0" err="1" smtClean="0">
                <a:solidFill>
                  <a:srgbClr val="BFBFBF"/>
                </a:solidFill>
              </a:rPr>
              <a:t>Inc</a:t>
            </a:r>
            <a:endParaRPr lang="en-GB" dirty="0">
              <a:solidFill>
                <a:srgbClr val="BFBFBF"/>
              </a:solidFill>
            </a:endParaRPr>
          </a:p>
        </p:txBody>
      </p:sp>
    </p:spTree>
    <p:extLst>
      <p:ext uri="{BB962C8B-B14F-4D97-AF65-F5344CB8AC3E}">
        <p14:creationId xmlns:p14="http://schemas.microsoft.com/office/powerpoint/2010/main" val="237576999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cap="all">
                <a:latin typeface="Calibri" panose="020F050202020403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4888303"/>
          </a:xfrm>
        </p:spPr>
        <p:txBody>
          <a:bodyPr>
            <a:normAutofit/>
          </a:bodyPr>
          <a:lstStyle>
            <a:lvl1pPr>
              <a:defRPr sz="2400">
                <a:solidFill>
                  <a:schemeClr val="tx1"/>
                </a:solidFill>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Footer Placeholder 4"/>
          <p:cNvSpPr>
            <a:spLocks noGrp="1"/>
          </p:cNvSpPr>
          <p:nvPr>
            <p:ph type="ftr" sz="quarter" idx="3"/>
          </p:nvPr>
        </p:nvSpPr>
        <p:spPr>
          <a:xfrm>
            <a:off x="1831560" y="6394594"/>
            <a:ext cx="136884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anose="02000000000000000000" pitchFamily="2" charset="0"/>
                <a:cs typeface="ModelonTitilliumRegular" panose="02000000000000000000" pitchFamily="2" charset="0"/>
              </a:defRPr>
            </a:lvl1pPr>
          </a:lstStyle>
          <a:p>
            <a:r>
              <a:rPr lang="en-GB" smtClean="0">
                <a:solidFill>
                  <a:srgbClr val="BFBFBF"/>
                </a:solidFill>
              </a:rPr>
              <a:t>© Modelon Inc</a:t>
            </a:r>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anose="02000000000000000000" pitchFamily="2" charset="0"/>
                <a:cs typeface="ModelonTitilliumRegular" panose="02000000000000000000" pitchFamily="2" charset="0"/>
              </a:defRPr>
            </a:lvl1pPr>
          </a:lstStyle>
          <a:p>
            <a:fld id="{F77969D4-DE1C-421A-876D-BF4751A610CC}" type="slidenum">
              <a:rPr lang="en-GB" smtClean="0">
                <a:solidFill>
                  <a:srgbClr val="BFBFBF"/>
                </a:solidFill>
              </a:rPr>
              <a:pPr/>
              <a:t>‹#›</a:t>
            </a:fld>
            <a:endParaRPr lang="en-GB" dirty="0">
              <a:solidFill>
                <a:srgbClr val="BFBFBF"/>
              </a:solidFill>
            </a:endParaRPr>
          </a:p>
        </p:txBody>
      </p:sp>
      <p:cxnSp>
        <p:nvCxnSpPr>
          <p:cNvPr id="5" name="Straight Connector 4"/>
          <p:cNvCxnSpPr/>
          <p:nvPr userDrawn="1"/>
        </p:nvCxnSpPr>
        <p:spPr>
          <a:xfrm>
            <a:off x="457200" y="11049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 y="62611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800291"/>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endParaRPr lang="en-GB" dirty="0">
              <a:solidFill>
                <a:srgbClr val="BFBFBF"/>
              </a:solidFill>
              <a:latin typeface="ModelonTitilliumRegular" panose="02000000000000000000" pitchFamily="2" charset="0"/>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anose="02000000000000000000" pitchFamily="2" charset="0"/>
                <a:cs typeface="ModelonTitilliumRegular" panose="02000000000000000000" pitchFamily="2" charset="0"/>
              </a:defRPr>
            </a:lvl1pPr>
          </a:lstStyle>
          <a:p>
            <a:r>
              <a:rPr lang="en-GB" smtClean="0">
                <a:solidFill>
                  <a:srgbClr val="BFBFBF"/>
                </a:solidFill>
              </a:rPr>
              <a:t>© Modelon Inc</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anose="02000000000000000000" pitchFamily="2" charset="0"/>
                <a:cs typeface="ModelonTitilliumRegular" panose="02000000000000000000"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03922836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endParaRPr lang="en-GB" dirty="0">
              <a:solidFill>
                <a:srgbClr val="BFBFBF"/>
              </a:solidFill>
              <a:latin typeface="ModelonTitilliumRegular" panose="02000000000000000000" pitchFamily="2" charset="0"/>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anose="02000000000000000000" pitchFamily="2" charset="0"/>
                <a:cs typeface="ModelonTitilliumRegular" panose="02000000000000000000" pitchFamily="2" charset="0"/>
              </a:defRPr>
            </a:lvl1pPr>
          </a:lstStyle>
          <a:p>
            <a:r>
              <a:rPr lang="en-GB" smtClean="0">
                <a:solidFill>
                  <a:srgbClr val="BFBFBF"/>
                </a:solidFill>
              </a:rPr>
              <a:t>© Modelon Inc</a:t>
            </a:r>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anose="02000000000000000000" pitchFamily="2" charset="0"/>
                <a:cs typeface="ModelonTitilliumRegular" panose="02000000000000000000"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4225520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F381D6BA-B385-4621-AB4F-171BE4DAAA5D}" type="datetime1">
              <a:rPr lang="sv-SE" smtClean="0"/>
              <a:t>2016-02-03</a:t>
            </a:fld>
            <a:endParaRPr lang="en-GB" dirty="0"/>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44200473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dirty="0"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endParaRPr lang="en-GB" dirty="0">
              <a:solidFill>
                <a:srgbClr val="BFBFBF"/>
              </a:solidFill>
              <a:latin typeface="ModelonTitilliumRegular" panose="02000000000000000000" pitchFamily="2" charset="0"/>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anose="02000000000000000000" pitchFamily="2" charset="0"/>
                <a:cs typeface="ModelonTitilliumRegular" panose="02000000000000000000" pitchFamily="2" charset="0"/>
              </a:defRPr>
            </a:lvl1pPr>
          </a:lstStyle>
          <a:p>
            <a:r>
              <a:rPr lang="en-GB" smtClean="0">
                <a:solidFill>
                  <a:srgbClr val="BFBFBF"/>
                </a:solidFill>
              </a:rPr>
              <a:t>© Modelon Inc</a:t>
            </a:r>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anose="02000000000000000000" pitchFamily="2" charset="0"/>
                <a:cs typeface="ModelonTitilliumRegular" panose="02000000000000000000" pitchFamily="2" charset="0"/>
              </a:defRPr>
            </a:lvl1pPr>
          </a:lstStyle>
          <a:p>
            <a:endParaRPr lang="en-GB" dirty="0">
              <a:solidFill>
                <a:srgbClr val="BFBFBF"/>
              </a:solidFill>
            </a:endParaRPr>
          </a:p>
        </p:txBody>
      </p:sp>
    </p:spTree>
    <p:extLst>
      <p:ext uri="{BB962C8B-B14F-4D97-AF65-F5344CB8AC3E}">
        <p14:creationId xmlns:p14="http://schemas.microsoft.com/office/powerpoint/2010/main" val="31043644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endParaRPr lang="en-GB" dirty="0">
              <a:solidFill>
                <a:srgbClr val="BFBFBF"/>
              </a:solidFill>
              <a:latin typeface="ModelonTitilliumRegular" panose="02000000000000000000" pitchFamily="2" charset="0"/>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anose="02000000000000000000" pitchFamily="2" charset="0"/>
                <a:cs typeface="ModelonTitilliumRegular" panose="02000000000000000000" pitchFamily="2" charset="0"/>
              </a:defRPr>
            </a:lvl1pPr>
          </a:lstStyle>
          <a:p>
            <a:r>
              <a:rPr lang="en-GB" smtClean="0">
                <a:solidFill>
                  <a:srgbClr val="BFBFBF"/>
                </a:solidFill>
              </a:rPr>
              <a:t>© Modelon Inc</a:t>
            </a:r>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anose="02000000000000000000" pitchFamily="2" charset="0"/>
                <a:cs typeface="ModelonTitilliumRegular" panose="02000000000000000000"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76017036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endParaRPr lang="en-GB" dirty="0">
              <a:solidFill>
                <a:srgbClr val="BFBFBF"/>
              </a:solidFill>
              <a:latin typeface="ModelonTitilliumRegular" panose="02000000000000000000" pitchFamily="2" charset="0"/>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anose="02000000000000000000" pitchFamily="2" charset="0"/>
                <a:cs typeface="ModelonTitilliumRegular" panose="02000000000000000000" pitchFamily="2" charset="0"/>
              </a:defRPr>
            </a:lvl1pPr>
          </a:lstStyle>
          <a:p>
            <a:r>
              <a:rPr lang="en-GB" smtClean="0">
                <a:solidFill>
                  <a:srgbClr val="BFBFBF"/>
                </a:solidFill>
              </a:rPr>
              <a:t>© Modelon Inc</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anose="02000000000000000000" pitchFamily="2" charset="0"/>
                <a:cs typeface="ModelonTitilliumRegular" panose="02000000000000000000"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73839540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dirty="0"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endParaRPr lang="en-GB" dirty="0">
              <a:solidFill>
                <a:srgbClr val="BFBFBF"/>
              </a:solidFill>
              <a:latin typeface="ModelonTitilliumRegular" panose="02000000000000000000" pitchFamily="2" charset="0"/>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anose="02000000000000000000" pitchFamily="2" charset="0"/>
                <a:cs typeface="ModelonTitilliumRegular" panose="02000000000000000000" pitchFamily="2" charset="0"/>
              </a:defRPr>
            </a:lvl1pPr>
          </a:lstStyle>
          <a:p>
            <a:r>
              <a:rPr lang="en-GB" smtClean="0">
                <a:solidFill>
                  <a:srgbClr val="BFBFBF"/>
                </a:solidFill>
              </a:rPr>
              <a:t>© Modelon Inc</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anose="02000000000000000000" pitchFamily="2" charset="0"/>
                <a:cs typeface="ModelonTitilliumRegular" panose="02000000000000000000"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34599910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p:cNvSpPr>
            <a:spLocks noGrp="1"/>
          </p:cNvSpPr>
          <p:nvPr>
            <p:ph type="title"/>
          </p:nvPr>
        </p:nvSpPr>
        <p:spPr>
          <a:xfrm>
            <a:off x="387684" y="274638"/>
            <a:ext cx="8299116" cy="715066"/>
          </a:xfrm>
        </p:spPr>
        <p:txBody>
          <a:bodyPr/>
          <a:lstStyle>
            <a:lvl1pPr>
              <a:defRPr cap="all"/>
            </a:lvl1pPr>
          </a:lstStyle>
          <a:p>
            <a:r>
              <a:rPr lang="en-US" dirty="0" smtClean="0"/>
              <a:t>Click to edit Master title style</a:t>
            </a:r>
            <a:endParaRPr lang="en-GB" dirty="0"/>
          </a:p>
        </p:txBody>
      </p:sp>
      <p:sp>
        <p:nvSpPr>
          <p:cNvPr id="11" name="Content Placeholder 2"/>
          <p:cNvSpPr>
            <a:spLocks noGrp="1"/>
          </p:cNvSpPr>
          <p:nvPr>
            <p:ph sz="half" idx="1"/>
          </p:nvPr>
        </p:nvSpPr>
        <p:spPr>
          <a:xfrm>
            <a:off x="387685" y="1277460"/>
            <a:ext cx="3983789" cy="5058794"/>
          </a:xfrm>
        </p:spPr>
        <p:txBody>
          <a:bodyPr/>
          <a:lstStyle>
            <a:lvl1pPr>
              <a:defRPr sz="2800" b="0" i="0">
                <a:latin typeface="ModelonTitilliumRegular" panose="02000000000000000000" pitchFamily="2" charset="0"/>
                <a:cs typeface="ModelonTitilliumRegular" panose="02000000000000000000" pitchFamily="2" charset="0"/>
              </a:defRPr>
            </a:lvl1pPr>
            <a:lvl2pPr>
              <a:defRPr sz="2400" b="0" i="0">
                <a:latin typeface="ModelonTitilliumRegular" panose="02000000000000000000" pitchFamily="2" charset="0"/>
                <a:cs typeface="ModelonTitilliumRegular" panose="02000000000000000000" pitchFamily="2" charset="0"/>
              </a:defRPr>
            </a:lvl2pPr>
            <a:lvl3pPr>
              <a:defRPr sz="2000" b="0" i="0">
                <a:latin typeface="ModelonTitilliumRegular" panose="02000000000000000000" pitchFamily="2" charset="0"/>
                <a:cs typeface="ModelonTitilliumRegular" panose="02000000000000000000" pitchFamily="2" charset="0"/>
              </a:defRPr>
            </a:lvl3pPr>
            <a:lvl4pPr>
              <a:defRPr sz="1800" b="0" i="0">
                <a:latin typeface="ModelonTitilliumRegular" panose="02000000000000000000" pitchFamily="2" charset="0"/>
                <a:cs typeface="ModelonTitilliumRegular" panose="02000000000000000000" pitchFamily="2" charset="0"/>
              </a:defRPr>
            </a:lvl4pPr>
            <a:lvl5pPr>
              <a:defRPr sz="1800" b="0" i="0">
                <a:latin typeface="ModelonTitilliumRegular" panose="02000000000000000000" pitchFamily="2" charset="0"/>
                <a:cs typeface="ModelonTitilliumRegular" panose="02000000000000000000"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Content Placeholder 3"/>
          <p:cNvSpPr>
            <a:spLocks noGrp="1"/>
          </p:cNvSpPr>
          <p:nvPr>
            <p:ph sz="half" idx="2"/>
          </p:nvPr>
        </p:nvSpPr>
        <p:spPr>
          <a:xfrm>
            <a:off x="4745789" y="1277460"/>
            <a:ext cx="3941011" cy="5069552"/>
          </a:xfrm>
        </p:spPr>
        <p:txBody>
          <a:bodyPr/>
          <a:lstStyle>
            <a:lvl1pPr>
              <a:defRPr sz="2800" b="0" i="0">
                <a:latin typeface="ModelonTitilliumRegular" panose="02000000000000000000" pitchFamily="2" charset="0"/>
                <a:cs typeface="ModelonTitilliumRegular" panose="02000000000000000000" pitchFamily="2" charset="0"/>
              </a:defRPr>
            </a:lvl1pPr>
            <a:lvl2pPr>
              <a:defRPr sz="2400" b="0" i="0">
                <a:latin typeface="ModelonTitilliumRegular" panose="02000000000000000000" pitchFamily="2" charset="0"/>
                <a:cs typeface="ModelonTitilliumRegular" panose="02000000000000000000" pitchFamily="2" charset="0"/>
              </a:defRPr>
            </a:lvl2pPr>
            <a:lvl3pPr>
              <a:defRPr sz="2000" b="0" i="0">
                <a:latin typeface="ModelonTitilliumRegular" panose="02000000000000000000" pitchFamily="2" charset="0"/>
                <a:cs typeface="ModelonTitilliumRegular" panose="02000000000000000000" pitchFamily="2" charset="0"/>
              </a:defRPr>
            </a:lvl3pPr>
            <a:lvl4pPr>
              <a:defRPr sz="1800" b="0" i="0">
                <a:latin typeface="ModelonTitilliumRegular" panose="02000000000000000000" pitchFamily="2" charset="0"/>
                <a:cs typeface="ModelonTitilliumRegular" panose="02000000000000000000" pitchFamily="2" charset="0"/>
              </a:defRPr>
            </a:lvl4pPr>
            <a:lvl5pPr>
              <a:defRPr sz="1800" b="0" i="0">
                <a:latin typeface="ModelonTitilliumRegular" panose="02000000000000000000" pitchFamily="2" charset="0"/>
                <a:cs typeface="ModelonTitilliumRegular" panose="02000000000000000000"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endParaRPr lang="en-GB" dirty="0">
              <a:solidFill>
                <a:srgbClr val="BFBFBF"/>
              </a:solidFill>
              <a:latin typeface="ModelonTitilliumRegular" panose="02000000000000000000" pitchFamily="2" charset="0"/>
            </a:endParaRPr>
          </a:p>
        </p:txBody>
      </p:sp>
      <p:sp>
        <p:nvSpPr>
          <p:cNvPr id="14"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anose="02000000000000000000" pitchFamily="2" charset="0"/>
                <a:cs typeface="ModelonTitilliumRegular" panose="02000000000000000000" pitchFamily="2" charset="0"/>
              </a:defRPr>
            </a:lvl1pPr>
          </a:lstStyle>
          <a:p>
            <a:r>
              <a:rPr lang="en-GB" smtClean="0">
                <a:solidFill>
                  <a:srgbClr val="BFBFBF"/>
                </a:solidFill>
              </a:rPr>
              <a:t>© Modelon Inc</a:t>
            </a:r>
            <a:endParaRPr lang="en-GB" dirty="0">
              <a:solidFill>
                <a:srgbClr val="BFBFBF"/>
              </a:solidFill>
            </a:endParaRPr>
          </a:p>
        </p:txBody>
      </p:sp>
      <p:sp>
        <p:nvSpPr>
          <p:cNvPr id="15"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anose="02000000000000000000" pitchFamily="2" charset="0"/>
                <a:cs typeface="ModelonTitilliumRegular" panose="02000000000000000000"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52565349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_Title Slide With Image">
    <p:spTree>
      <p:nvGrpSpPr>
        <p:cNvPr id="1" name=""/>
        <p:cNvGrpSpPr/>
        <p:nvPr/>
      </p:nvGrpSpPr>
      <p:grpSpPr>
        <a:xfrm>
          <a:off x="0" y="0"/>
          <a:ext cx="0" cy="0"/>
          <a:chOff x="0" y="0"/>
          <a:chExt cx="0" cy="0"/>
        </a:xfrm>
      </p:grpSpPr>
      <p:sp>
        <p:nvSpPr>
          <p:cNvPr id="7" name="Rectangle 6"/>
          <p:cNvSpPr/>
          <p:nvPr userDrawn="1"/>
        </p:nvSpPr>
        <p:spPr>
          <a:xfrm>
            <a:off x="0" y="-1"/>
            <a:ext cx="9144000" cy="1420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ModelonTitilliumRegular" panose="02000000000000000000" pitchFamily="2" charset="0"/>
              <a:cs typeface="TitilliumRegular"/>
            </a:endParaRPr>
          </a:p>
        </p:txBody>
      </p:sp>
    </p:spTree>
    <p:extLst>
      <p:ext uri="{BB962C8B-B14F-4D97-AF65-F5344CB8AC3E}">
        <p14:creationId xmlns:p14="http://schemas.microsoft.com/office/powerpoint/2010/main" val="3433468012"/>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solidFill>
                <a:srgbClr val="BFBFBF"/>
              </a:solidFill>
              <a:latin typeface="ModelonTitilliumRegular" panose="02000000000000000000" pitchFamily="2" charset="0"/>
            </a:endParaRPr>
          </a:p>
        </p:txBody>
      </p:sp>
      <p:sp>
        <p:nvSpPr>
          <p:cNvPr id="4" name="Footer Placeholder 3"/>
          <p:cNvSpPr>
            <a:spLocks noGrp="1"/>
          </p:cNvSpPr>
          <p:nvPr>
            <p:ph type="ftr" sz="quarter" idx="11"/>
          </p:nvPr>
        </p:nvSpPr>
        <p:spPr>
          <a:xfrm>
            <a:off x="4428710" y="6401119"/>
            <a:ext cx="2895600" cy="365125"/>
          </a:xfrm>
          <a:prstGeom prst="rect">
            <a:avLst/>
          </a:prstGeom>
        </p:spPr>
        <p:txBody>
          <a:bodyPr/>
          <a:lstStyle/>
          <a:p>
            <a:r>
              <a:rPr lang="en-GB" smtClean="0">
                <a:solidFill>
                  <a:prstClr val="black"/>
                </a:solidFill>
              </a:rPr>
              <a:t>© Modelon Inc</a:t>
            </a:r>
            <a:endParaRPr lang="en-GB" dirty="0">
              <a:solidFill>
                <a:prstClr val="black"/>
              </a:solidFill>
            </a:endParaRPr>
          </a:p>
        </p:txBody>
      </p:sp>
      <p:sp>
        <p:nvSpPr>
          <p:cNvPr id="5" name="Slide Number Placeholder 4"/>
          <p:cNvSpPr>
            <a:spLocks noGrp="1"/>
          </p:cNvSpPr>
          <p:nvPr>
            <p:ph type="sldNum" sz="quarter" idx="12"/>
          </p:nvPr>
        </p:nvSpPr>
        <p:spPr>
          <a:xfrm>
            <a:off x="7905542" y="6394594"/>
            <a:ext cx="781258" cy="365125"/>
          </a:xfrm>
          <a:prstGeom prst="rect">
            <a:avLst/>
          </a:prstGeom>
        </p:spPr>
        <p:txBody>
          <a:bodyPr/>
          <a:lstStyle/>
          <a:p>
            <a:fld id="{B71C7501-9271-4239-A294-CE9FEFF988D4}" type="slidenum">
              <a:rPr lang="en-GB" smtClean="0">
                <a:solidFill>
                  <a:srgbClr val="BFBFBF"/>
                </a:solidFill>
              </a:rPr>
              <a:pPr/>
              <a:t>‹#›</a:t>
            </a:fld>
            <a:endParaRPr lang="en-GB" dirty="0">
              <a:solidFill>
                <a:srgbClr val="BFBFBF"/>
              </a:solidFill>
            </a:endParaRPr>
          </a:p>
        </p:txBody>
      </p:sp>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rgbClr val="000000"/>
                </a:solidFill>
                <a:latin typeface="TitilliumBold"/>
                <a:cs typeface="TitilliumBold"/>
              </a:defRPr>
            </a:lvl1pPr>
          </a:lstStyle>
          <a:p>
            <a:r>
              <a:rPr lang="en-US" dirty="0" smtClean="0"/>
              <a:t>Click to edit Master title style</a:t>
            </a:r>
            <a:endParaRPr lang="en-GB" dirty="0"/>
          </a:p>
        </p:txBody>
      </p:sp>
      <p:sp>
        <p:nvSpPr>
          <p:cNvPr id="7"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ModelonTitilliumRegular" panose="02000000000000000000" pitchFamily="2" charset="0"/>
                <a:cs typeface="ModelonTitilliumRegular"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4648938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a:prstGeom prst="rect">
            <a:avLst/>
          </a:prstGeom>
          <a:ln>
            <a:noFill/>
          </a:ln>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4422"/>
            <a:ext cx="8229600" cy="491174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7204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1080707" y="2130425"/>
            <a:ext cx="743521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1082842" y="2907222"/>
            <a:ext cx="7452491"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F3F338EC-06FC-45D4-9667-3669EF7A6376}" type="datetime1">
              <a:rPr lang="sv-SE" smtClean="0"/>
              <a:t>2016-02-03</a:t>
            </a:fld>
            <a:endParaRPr lang="en-GB" dirty="0"/>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689825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054" y="1443789"/>
            <a:ext cx="7510378"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3CE035F4-41CF-4D50-994B-450D3F61F6A7}"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6" name="Title 1"/>
          <p:cNvSpPr>
            <a:spLocks noGrp="1"/>
          </p:cNvSpPr>
          <p:nvPr>
            <p:ph type="title"/>
          </p:nvPr>
        </p:nvSpPr>
        <p:spPr>
          <a:xfrm>
            <a:off x="1149684" y="475165"/>
            <a:ext cx="7537116" cy="715066"/>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487477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3889E3CB-93E6-4FDA-882E-8E4A179D256B}" type="datetime1">
              <a:rPr lang="sv-SE" smtClean="0"/>
              <a:t>2016-02-03</a:t>
            </a:fld>
            <a:endParaRPr lang="en-GB" dirty="0"/>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11" name="Title 1"/>
          <p:cNvSpPr>
            <a:spLocks noGrp="1"/>
          </p:cNvSpPr>
          <p:nvPr>
            <p:ph type="title"/>
          </p:nvPr>
        </p:nvSpPr>
        <p:spPr>
          <a:xfrm>
            <a:off x="1149684" y="475165"/>
            <a:ext cx="7537116" cy="715066"/>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19043394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A3D1D80-9F80-4D34-9DEE-3648EE0775D3}" type="datetime1">
              <a:rPr lang="sv-SE" smtClean="0"/>
              <a:t>2016-02-03</a:t>
            </a:fld>
            <a:endParaRPr lang="en-GB" dirty="0"/>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344195B0-73AB-4FAF-9467-F491D39942C3}" type="datetime1">
              <a:rPr lang="sv-SE" smtClean="0"/>
              <a:t>2016-02-03</a:t>
            </a:fld>
            <a:endParaRPr lang="en-GB" dirty="0"/>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3915953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474611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49677FFE-81F8-46C5-A333-5DA1A06E4795}" type="datetime1">
              <a:rPr lang="sv-SE" smtClean="0"/>
              <a:t>2016-02-03</a:t>
            </a:fld>
            <a:endParaRPr lang="en-GB" dirty="0"/>
          </a:p>
        </p:txBody>
      </p:sp>
      <p:sp>
        <p:nvSpPr>
          <p:cNvPr id="13"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4"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8" name="Isosceles Triangle 7"/>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spTree>
    <p:extLst>
      <p:ext uri="{BB962C8B-B14F-4D97-AF65-F5344CB8AC3E}">
        <p14:creationId xmlns:p14="http://schemas.microsoft.com/office/powerpoint/2010/main" val="139905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AD180324-0EA0-4052-BBAD-D40B3A3D0A04}"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6" name="Isosceles Triangle 5"/>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spTree>
    <p:extLst>
      <p:ext uri="{BB962C8B-B14F-4D97-AF65-F5344CB8AC3E}">
        <p14:creationId xmlns:p14="http://schemas.microsoft.com/office/powerpoint/2010/main" val="239145782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BADB6EF9-C4AE-41A6-B0CD-D95CFA8D8756}"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40373269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345478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07655F79-70B3-4728-9357-2FC885ED2CB7}" type="datetime1">
              <a:rPr lang="sv-SE" smtClean="0"/>
              <a:t>2016-02-03</a:t>
            </a:fld>
            <a:endParaRPr lang="en-GB" dirty="0"/>
          </a:p>
        </p:txBody>
      </p:sp>
      <p:sp>
        <p:nvSpPr>
          <p:cNvPr id="13"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4"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8" name="Isosceles Triangle 7"/>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spTree>
    <p:extLst>
      <p:ext uri="{BB962C8B-B14F-4D97-AF65-F5344CB8AC3E}">
        <p14:creationId xmlns:p14="http://schemas.microsoft.com/office/powerpoint/2010/main" val="3160638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78DAF712-1F8B-4D36-8A49-C97F31602645}"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6" name="Isosceles Triangle 5"/>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spTree>
    <p:extLst>
      <p:ext uri="{BB962C8B-B14F-4D97-AF65-F5344CB8AC3E}">
        <p14:creationId xmlns:p14="http://schemas.microsoft.com/office/powerpoint/2010/main" val="318893013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6F29193F-86CE-44CE-8574-F2FE0F5553C1}"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3807857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79567" y="2130425"/>
            <a:ext cx="810319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8015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193E5B6E-4253-4061-9787-C1F55E7CD367}" type="datetime1">
              <a:rPr lang="sv-SE" smtClean="0"/>
              <a:t>2016-02-03</a:t>
            </a:fld>
            <a:endParaRPr lang="en-GB" dirty="0"/>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204435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2B529ACA-CCDE-4F50-99BC-03C83EEE8CB6}"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7158"/>
            <a:ext cx="8229600"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C877A80D-7437-40E3-A2A1-D9E4803D745D}"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33178973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5D6E329C-420F-4339-9AB3-A410A0A07262}" type="datetime1">
              <a:rPr lang="sv-SE" smtClean="0"/>
              <a:t>2016-02-03</a:t>
            </a:fld>
            <a:endParaRPr lang="en-GB" dirty="0"/>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2" name="Title 1"/>
          <p:cNvSpPr>
            <a:spLocks noGrp="1"/>
          </p:cNvSpPr>
          <p:nvPr>
            <p:ph type="title"/>
          </p:nvPr>
        </p:nvSpPr>
        <p:spPr>
          <a:xfrm>
            <a:off x="457200" y="455502"/>
            <a:ext cx="8229600" cy="1143000"/>
          </a:xfrm>
          <a:prstGeom prst="rect">
            <a:avLst/>
          </a:prstGeom>
        </p:spPr>
        <p:txBody>
          <a:bodyPr/>
          <a:lstStyle/>
          <a:p>
            <a:r>
              <a:rPr lang="en-US" smtClean="0"/>
              <a:t>Click to edit Master title style</a:t>
            </a:r>
            <a:endParaRPr lang="sv-SE"/>
          </a:p>
        </p:txBody>
      </p:sp>
    </p:spTree>
    <p:extLst>
      <p:ext uri="{BB962C8B-B14F-4D97-AF65-F5344CB8AC3E}">
        <p14:creationId xmlns:p14="http://schemas.microsoft.com/office/powerpoint/2010/main" val="157402531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6ECB6FA8-EDD8-423D-9837-189CE3E95C6A}" type="datetime1">
              <a:rPr lang="sv-SE" smtClean="0"/>
              <a:t>2016-02-03</a:t>
            </a:fld>
            <a:endParaRPr lang="en-GB" dirty="0"/>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3621280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0" y="0"/>
            <a:ext cx="9143999" cy="6858000"/>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3" name="Date Placeholder 2"/>
          <p:cNvSpPr>
            <a:spLocks noGrp="1"/>
          </p:cNvSpPr>
          <p:nvPr>
            <p:ph type="dt" sz="half" idx="10"/>
          </p:nvPr>
        </p:nvSpPr>
        <p:spPr/>
        <p:txBody>
          <a:bodyPr/>
          <a:lstStyle/>
          <a:p>
            <a:fld id="{7DF79762-534C-451C-A756-6E303B88EE39}" type="datetime1">
              <a:rPr lang="sv-SE" smtClean="0"/>
              <a:t>2016-02-03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a:t>
            </a:fld>
            <a:endParaRPr lang="en-GB" dirty="0"/>
          </a:p>
        </p:txBody>
      </p:sp>
      <p:sp>
        <p:nvSpPr>
          <p:cNvPr id="9" name="Title 1"/>
          <p:cNvSpPr>
            <a:spLocks noGrp="1"/>
          </p:cNvSpPr>
          <p:nvPr>
            <p:ph type="ctrTitle"/>
          </p:nvPr>
        </p:nvSpPr>
        <p:spPr>
          <a:xfrm>
            <a:off x="541784" y="873021"/>
            <a:ext cx="8062664" cy="792088"/>
          </a:xfrm>
          <a:prstGeom prst="rect">
            <a:avLst/>
          </a:prstGeom>
          <a:solidFill>
            <a:schemeClr val="tx1">
              <a:alpha val="55000"/>
            </a:schemeClr>
          </a:solidFill>
        </p:spPr>
        <p:txBody>
          <a:bodyPr>
            <a:noAutofit/>
          </a:bodyPr>
          <a:lstStyle>
            <a:lvl1pPr algn="l">
              <a:defRPr sz="4000" cap="all">
                <a:solidFill>
                  <a:schemeClr val="bg1"/>
                </a:solidFil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10" name="Subtitle 2"/>
          <p:cNvSpPr>
            <a:spLocks noGrp="1"/>
          </p:cNvSpPr>
          <p:nvPr>
            <p:ph type="subTitle" idx="13"/>
          </p:nvPr>
        </p:nvSpPr>
        <p:spPr>
          <a:xfrm>
            <a:off x="539552" y="1737117"/>
            <a:ext cx="8064896" cy="540030"/>
          </a:xfrm>
          <a:prstGeom prst="rect">
            <a:avLst/>
          </a:prstGeom>
          <a:solidFill>
            <a:schemeClr val="tx1">
              <a:alpha val="55000"/>
            </a:schemeClr>
          </a:solidFill>
        </p:spPr>
        <p:txBody>
          <a:bodyPr>
            <a:normAutofit/>
          </a:bodyPr>
          <a:lstStyle>
            <a:lvl1pPr marL="0" indent="0" algn="l">
              <a:buNone/>
              <a:defRPr sz="2400" b="0" i="0">
                <a:solidFill>
                  <a:schemeClr val="bg1"/>
                </a:solidFill>
                <a:latin typeface="TitilliumRegular"/>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Tree>
    <p:extLst>
      <p:ext uri="{BB962C8B-B14F-4D97-AF65-F5344CB8AC3E}">
        <p14:creationId xmlns:p14="http://schemas.microsoft.com/office/powerpoint/2010/main" val="25404287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Picture Placeholder 2"/>
          <p:cNvSpPr>
            <a:spLocks noGrp="1"/>
          </p:cNvSpPr>
          <p:nvPr>
            <p:ph type="pic" idx="11"/>
          </p:nvPr>
        </p:nvSpPr>
        <p:spPr>
          <a:xfrm>
            <a:off x="0" y="0"/>
            <a:ext cx="9143999" cy="6858000"/>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 name="Title 1"/>
          <p:cNvSpPr>
            <a:spLocks noGrp="1"/>
          </p:cNvSpPr>
          <p:nvPr>
            <p:ph type="title"/>
          </p:nvPr>
        </p:nvSpPr>
        <p:spPr>
          <a:xfrm>
            <a:off x="457200" y="274638"/>
            <a:ext cx="8229600" cy="715066"/>
          </a:xfrm>
          <a:prstGeom prst="rect">
            <a:avLst/>
          </a:prstGeom>
          <a:solidFill>
            <a:schemeClr val="tx1">
              <a:alpha val="55000"/>
            </a:schemeClr>
          </a:solidFill>
        </p:spPr>
        <p:txBody>
          <a:bodyPr/>
          <a:lstStyle>
            <a:lvl1pPr>
              <a:defRPr cap="all">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a:solidFill>
            <a:schemeClr val="tx1">
              <a:alpha val="55000"/>
            </a:schemeClr>
          </a:solidFill>
        </p:spPr>
        <p:txBody>
          <a:bodyPr/>
          <a:lstStyle>
            <a:lvl1pPr>
              <a:defRPr sz="2800">
                <a:solidFill>
                  <a:schemeClr val="bg1"/>
                </a:solidFill>
              </a:defRPr>
            </a:lvl1pPr>
            <a:lvl2pPr>
              <a:defRPr sz="2600">
                <a:solidFill>
                  <a:schemeClr val="bg1"/>
                </a:solidFill>
              </a:defRPr>
            </a:lvl2pPr>
            <a:lvl3pPr>
              <a:defRPr>
                <a:solidFill>
                  <a:schemeClr val="bg1"/>
                </a:solidFill>
              </a:defRPr>
            </a:lvl3pPr>
            <a:lvl4pPr>
              <a:defRPr>
                <a:solidFill>
                  <a:schemeClr val="bg1"/>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D2F2C41-E87C-40B1-9E5E-58445CF91999}"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576239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Picture Placeholder 2"/>
          <p:cNvSpPr>
            <a:spLocks noGrp="1"/>
          </p:cNvSpPr>
          <p:nvPr>
            <p:ph type="pic" idx="11"/>
          </p:nvPr>
        </p:nvSpPr>
        <p:spPr>
          <a:xfrm>
            <a:off x="0" y="0"/>
            <a:ext cx="9143999" cy="6858000"/>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 name="Title 1"/>
          <p:cNvSpPr>
            <a:spLocks noGrp="1"/>
          </p:cNvSpPr>
          <p:nvPr>
            <p:ph type="title"/>
          </p:nvPr>
        </p:nvSpPr>
        <p:spPr>
          <a:xfrm>
            <a:off x="457200" y="274638"/>
            <a:ext cx="8229600" cy="715066"/>
          </a:xfrm>
          <a:prstGeom prst="rect">
            <a:avLst/>
          </a:prstGeom>
          <a:solidFill>
            <a:schemeClr val="tx1">
              <a:alpha val="55000"/>
            </a:schemeClr>
          </a:solidFill>
        </p:spPr>
        <p:txBody>
          <a:bodyPr/>
          <a:lstStyle>
            <a:lvl1pPr>
              <a:defRPr cap="all">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a:solidFill>
            <a:schemeClr val="tx1">
              <a:alpha val="55000"/>
            </a:schemeClr>
          </a:solidFill>
        </p:spPr>
        <p:txBody>
          <a:bodyPr/>
          <a:lstStyle>
            <a:lvl1pPr>
              <a:defRPr sz="2800">
                <a:solidFill>
                  <a:schemeClr val="bg1"/>
                </a:solidFill>
              </a:defRPr>
            </a:lvl1pPr>
            <a:lvl2pPr>
              <a:defRPr sz="2600">
                <a:solidFill>
                  <a:schemeClr val="bg1"/>
                </a:solidFill>
              </a:defRPr>
            </a:lvl2pPr>
            <a:lvl3pPr>
              <a:defRPr>
                <a:solidFill>
                  <a:schemeClr val="bg1"/>
                </a:solidFill>
              </a:defRPr>
            </a:lvl3pPr>
            <a:lvl4pPr>
              <a:defRPr>
                <a:solidFill>
                  <a:schemeClr val="bg1"/>
                </a:solidFill>
              </a:defRPr>
            </a:lvl4pPr>
            <a:lvl5pPr>
              <a:defRPr sz="1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levelv</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2CF87A6-9F22-4BB2-9706-799AE7A9DA14}" type="datetime1">
              <a:rPr lang="sv-SE" smtClean="0"/>
              <a:t>2016-02-03</a:t>
            </a:fld>
            <a:endParaRPr lang="en-GB" dirty="0"/>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576239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1080707" y="2130425"/>
            <a:ext cx="7435218" cy="741867"/>
          </a:xfrm>
          <a:prstGeom prst="rect">
            <a:avLst/>
          </a:prstGeom>
        </p:spPr>
        <p:txBody>
          <a:bodyPr/>
          <a:lstStyle>
            <a:lvl1pPr>
              <a:defRPr b="0" i="0" cap="all">
                <a:solidFill>
                  <a:schemeClr val="tx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1082842" y="2907222"/>
            <a:ext cx="7452491"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10D4C0BD-D880-4B7F-833F-72DD3662EBB6}" type="datetime1">
              <a:rPr lang="sv-SE" smtClean="0"/>
              <a:t>2016-02-03</a:t>
            </a:fld>
            <a:endParaRPr lang="en-GB" dirty="0"/>
          </a:p>
        </p:txBody>
      </p:sp>
      <p:sp>
        <p:nvSpPr>
          <p:cNvPr id="7"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2543298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3054" y="1443789"/>
            <a:ext cx="7510378" cy="4922128"/>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952DEA42-3563-4868-B716-082F18C8577A}"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6" name="Title 1"/>
          <p:cNvSpPr>
            <a:spLocks noGrp="1"/>
          </p:cNvSpPr>
          <p:nvPr>
            <p:ph type="title"/>
          </p:nvPr>
        </p:nvSpPr>
        <p:spPr>
          <a:xfrm>
            <a:off x="1149684" y="475165"/>
            <a:ext cx="7537116" cy="715066"/>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580497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70E9730A-BDCB-480F-9AF4-736ECF90DE79}" type="datetime1">
              <a:rPr lang="sv-SE" smtClean="0"/>
              <a:t>2016-02-03</a:t>
            </a:fld>
            <a:endParaRPr lang="en-GB" dirty="0"/>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11" name="Title 1"/>
          <p:cNvSpPr>
            <a:spLocks noGrp="1"/>
          </p:cNvSpPr>
          <p:nvPr>
            <p:ph type="title"/>
          </p:nvPr>
        </p:nvSpPr>
        <p:spPr>
          <a:xfrm>
            <a:off x="1149684" y="475165"/>
            <a:ext cx="7537116" cy="715066"/>
          </a:xfrm>
          <a:prstGeom prst="rect">
            <a:avLst/>
          </a:prstGeom>
        </p:spPr>
        <p:txBody>
          <a:bodyPr/>
          <a:lstStyle>
            <a:lvl1pPr>
              <a:defRPr>
                <a:solidFill>
                  <a:schemeClr val="tx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24171532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BF4985D6-4E72-427D-A0B0-3D9C208E4AA5}" type="datetime1">
              <a:rPr lang="sv-SE" smtClean="0"/>
              <a:t>2016-02-03</a:t>
            </a:fld>
            <a:endParaRPr lang="en-GB" dirty="0"/>
          </a:p>
        </p:txBody>
      </p:sp>
      <p:sp>
        <p:nvSpPr>
          <p:cNvPr id="6"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7"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1974668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A6C448-7EF7-453D-804C-504DF9E32B85}" type="datetime1">
              <a:rPr lang="sv-SE" smtClean="0"/>
              <a:t>2016-02-03</a:t>
            </a:fld>
            <a:endParaRPr lang="en-GB" dirty="0"/>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 2_1 Red">
    <p:spTree>
      <p:nvGrpSpPr>
        <p:cNvPr id="1" name=""/>
        <p:cNvGrpSpPr/>
        <p:nvPr/>
      </p:nvGrpSpPr>
      <p:grpSpPr>
        <a:xfrm>
          <a:off x="0" y="0"/>
          <a:ext cx="0" cy="0"/>
          <a:chOff x="0" y="0"/>
          <a:chExt cx="0" cy="0"/>
        </a:xfrm>
      </p:grpSpPr>
      <p:sp>
        <p:nvSpPr>
          <p:cNvPr id="15" name="Rectangle 14"/>
          <p:cNvSpPr/>
          <p:nvPr userDrawn="1"/>
        </p:nvSpPr>
        <p:spPr>
          <a:xfrm>
            <a:off x="0" y="-1"/>
            <a:ext cx="9144000" cy="1420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tilliumRegular"/>
              <a:cs typeface="TitilliumRegular"/>
            </a:endParaRPr>
          </a:p>
        </p:txBody>
      </p:sp>
      <p:pic>
        <p:nvPicPr>
          <p:cNvPr id="16" name="Picture 15"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517" y="496170"/>
            <a:ext cx="2146301" cy="617299"/>
          </a:xfrm>
          <a:prstGeom prst="rect">
            <a:avLst/>
          </a:prstGeom>
        </p:spPr>
      </p:pic>
      <p:sp>
        <p:nvSpPr>
          <p:cNvPr id="17" name="Picture Placeholder 2"/>
          <p:cNvSpPr>
            <a:spLocks noGrp="1"/>
          </p:cNvSpPr>
          <p:nvPr>
            <p:ph type="pic" idx="1"/>
          </p:nvPr>
        </p:nvSpPr>
        <p:spPr>
          <a:xfrm>
            <a:off x="0" y="1420091"/>
            <a:ext cx="9144000" cy="5437909"/>
          </a:xfrm>
          <a:prstGeom prst="rect">
            <a:avLst/>
          </a:prstGeom>
          <a:no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20"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21"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39257847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 2_2 Red">
    <p:spTree>
      <p:nvGrpSpPr>
        <p:cNvPr id="1" name=""/>
        <p:cNvGrpSpPr/>
        <p:nvPr/>
      </p:nvGrpSpPr>
      <p:grpSpPr>
        <a:xfrm>
          <a:off x="0" y="0"/>
          <a:ext cx="0" cy="0"/>
          <a:chOff x="0" y="0"/>
          <a:chExt cx="0" cy="0"/>
        </a:xfrm>
      </p:grpSpPr>
      <p:sp>
        <p:nvSpPr>
          <p:cNvPr id="4" name="Rectangle 3"/>
          <p:cNvSpPr/>
          <p:nvPr userDrawn="1"/>
        </p:nvSpPr>
        <p:spPr>
          <a:xfrm>
            <a:off x="0" y="5794854"/>
            <a:ext cx="9144000" cy="1063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
        <p:nvSpPr>
          <p:cNvPr id="3" name="Picture Placeholder 2"/>
          <p:cNvSpPr>
            <a:spLocks noGrp="1"/>
          </p:cNvSpPr>
          <p:nvPr>
            <p:ph type="pic" idx="1"/>
          </p:nvPr>
        </p:nvSpPr>
        <p:spPr>
          <a:xfrm>
            <a:off x="0" y="1"/>
            <a:ext cx="9144000" cy="5806194"/>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7"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1391966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 2_3 Red">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3" name="Picture Placeholder 2"/>
          <p:cNvSpPr>
            <a:spLocks noGrp="1"/>
          </p:cNvSpPr>
          <p:nvPr>
            <p:ph type="pic" idx="1"/>
          </p:nvPr>
        </p:nvSpPr>
        <p:spPr>
          <a:xfrm>
            <a:off x="0" y="0"/>
            <a:ext cx="9144000" cy="6857999"/>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6" name="Subtitle 2"/>
          <p:cNvSpPr>
            <a:spLocks noGrp="1"/>
          </p:cNvSpPr>
          <p:nvPr>
            <p:ph type="subTitle" idx="10"/>
          </p:nvPr>
        </p:nvSpPr>
        <p:spPr>
          <a:xfrm>
            <a:off x="0" y="4251158"/>
            <a:ext cx="9144000" cy="1523999"/>
          </a:xfrm>
          <a:prstGeom prst="rect">
            <a:avLst/>
          </a:prstGeom>
          <a:gradFill flip="none" rotWithShape="1">
            <a:gsLst>
              <a:gs pos="0">
                <a:srgbClr val="A63F22">
                  <a:alpha val="73000"/>
                </a:srgbClr>
              </a:gs>
              <a:gs pos="100000">
                <a:srgbClr val="A63F22">
                  <a:alpha val="73000"/>
                </a:srgbClr>
              </a:gs>
              <a:gs pos="25000">
                <a:srgbClr val="D96829">
                  <a:alpha val="73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7" name="Title 1"/>
          <p:cNvSpPr>
            <a:spLocks noGrp="1"/>
          </p:cNvSpPr>
          <p:nvPr>
            <p:ph type="ctrTitle" hasCustomPrompt="1"/>
          </p:nvPr>
        </p:nvSpPr>
        <p:spPr>
          <a:xfrm>
            <a:off x="0" y="4224421"/>
            <a:ext cx="9144000" cy="882315"/>
          </a:xfrm>
          <a:prstGeom prst="rect">
            <a:avLst/>
          </a:prstGeom>
          <a:gradFill flip="none" rotWithShape="1">
            <a:gsLst>
              <a:gs pos="0">
                <a:srgbClr val="A63F22">
                  <a:alpha val="76000"/>
                </a:srgbClr>
              </a:gs>
              <a:gs pos="100000">
                <a:srgbClr val="A63F22">
                  <a:alpha val="76000"/>
                </a:srgbClr>
              </a:gs>
              <a:gs pos="25000">
                <a:srgbClr val="D96829">
                  <a:alpha val="76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864355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 2_4 Red">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10" name="Subtitle 2"/>
          <p:cNvSpPr>
            <a:spLocks noGrp="1"/>
          </p:cNvSpPr>
          <p:nvPr>
            <p:ph type="subTitle" idx="1"/>
          </p:nvPr>
        </p:nvSpPr>
        <p:spPr>
          <a:xfrm>
            <a:off x="565710" y="30596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1" name="Rectangle 2"/>
          <p:cNvSpPr>
            <a:spLocks noChangeArrowheads="1"/>
          </p:cNvSpPr>
          <p:nvPr userDrawn="1"/>
        </p:nvSpPr>
        <p:spPr bwMode="auto">
          <a:xfrm>
            <a:off x="513133" y="701675"/>
            <a:ext cx="7416800" cy="1322388"/>
          </a:xfrm>
          <a:prstGeom prst="rect">
            <a:avLst/>
          </a:prstGeom>
          <a:noFill/>
          <a:ln w="9525">
            <a:noFill/>
            <a:miter lim="800000"/>
            <a:headEnd/>
            <a:tailEnd/>
          </a:ln>
        </p:spPr>
        <p:txBody>
          <a:bodyPr>
            <a:spAutoFit/>
          </a:bodyPr>
          <a:lstStyle/>
          <a:p>
            <a:r>
              <a:rPr lang="sv-SE" sz="8000" b="0" i="0" dirty="0">
                <a:solidFill>
                  <a:schemeClr val="bg1"/>
                </a:solidFill>
                <a:latin typeface="TitilliumBold"/>
                <a:cs typeface="TitilliumBold"/>
              </a:rPr>
              <a:t>MODELON</a:t>
            </a:r>
          </a:p>
        </p:txBody>
      </p:sp>
      <p:sp>
        <p:nvSpPr>
          <p:cNvPr id="13" name="Title 1"/>
          <p:cNvSpPr>
            <a:spLocks noGrp="1"/>
          </p:cNvSpPr>
          <p:nvPr>
            <p:ph type="ctrTitle"/>
          </p:nvPr>
        </p:nvSpPr>
        <p:spPr>
          <a:xfrm>
            <a:off x="559779" y="2277473"/>
            <a:ext cx="8103198" cy="741867"/>
          </a:xfrm>
          <a:prstGeom prst="rect">
            <a:avLst/>
          </a:prstGeom>
        </p:spPr>
        <p:txBody>
          <a:bodyPr wrap="square" lIns="0" rIns="936000"/>
          <a:lstStyle>
            <a:lvl1pPr marL="108000" algn="l">
              <a:spcBef>
                <a:spcPts val="0"/>
              </a:spcBef>
              <a:defRPr sz="3600" b="0" i="0" cap="all">
                <a:solidFill>
                  <a:schemeClr val="bg1"/>
                </a:solidFill>
                <a:latin typeface="TitilliumBold"/>
                <a:cs typeface="TitilliumBold"/>
              </a:defRPr>
            </a:lvl1pPr>
          </a:lstStyle>
          <a:p>
            <a:r>
              <a:rPr lang="en-US" dirty="0" smtClean="0"/>
              <a:t>Click to edit Master title style</a:t>
            </a:r>
            <a:endParaRPr lang="en-GB" dirty="0"/>
          </a:p>
        </p:txBody>
      </p:sp>
    </p:spTree>
    <p:extLst>
      <p:ext uri="{BB962C8B-B14F-4D97-AF65-F5344CB8AC3E}">
        <p14:creationId xmlns:p14="http://schemas.microsoft.com/office/powerpoint/2010/main" val="26835867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 3_1 Blue">
    <p:spTree>
      <p:nvGrpSpPr>
        <p:cNvPr id="1" name=""/>
        <p:cNvGrpSpPr/>
        <p:nvPr/>
      </p:nvGrpSpPr>
      <p:grpSpPr>
        <a:xfrm>
          <a:off x="0" y="0"/>
          <a:ext cx="0" cy="0"/>
          <a:chOff x="0" y="0"/>
          <a:chExt cx="0" cy="0"/>
        </a:xfrm>
      </p:grpSpPr>
      <p:sp>
        <p:nvSpPr>
          <p:cNvPr id="10" name="Rectangle 9"/>
          <p:cNvSpPr/>
          <p:nvPr userDrawn="1"/>
        </p:nvSpPr>
        <p:spPr>
          <a:xfrm>
            <a:off x="0" y="-1"/>
            <a:ext cx="9144000" cy="1420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tilliumRegular"/>
              <a:cs typeface="TitilliumRegular"/>
            </a:endParaRPr>
          </a:p>
        </p:txBody>
      </p:sp>
      <p:pic>
        <p:nvPicPr>
          <p:cNvPr id="11" name="Picture 10"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517" y="496170"/>
            <a:ext cx="2146301" cy="617299"/>
          </a:xfrm>
          <a:prstGeom prst="rect">
            <a:avLst/>
          </a:prstGeom>
        </p:spPr>
      </p:pic>
      <p:sp>
        <p:nvSpPr>
          <p:cNvPr id="12" name="Picture Placeholder 2"/>
          <p:cNvSpPr>
            <a:spLocks noGrp="1"/>
          </p:cNvSpPr>
          <p:nvPr>
            <p:ph type="pic" idx="1"/>
          </p:nvPr>
        </p:nvSpPr>
        <p:spPr>
          <a:xfrm>
            <a:off x="0" y="1420091"/>
            <a:ext cx="9144000" cy="5437909"/>
          </a:xfrm>
          <a:prstGeom prst="rect">
            <a:avLst/>
          </a:prstGeom>
          <a:no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7" name="Subtitle 2"/>
          <p:cNvSpPr>
            <a:spLocks noGrp="1"/>
          </p:cNvSpPr>
          <p:nvPr>
            <p:ph type="subTitle" idx="10"/>
          </p:nvPr>
        </p:nvSpPr>
        <p:spPr>
          <a:xfrm>
            <a:off x="0" y="4333927"/>
            <a:ext cx="9144000" cy="1472267"/>
          </a:xfrm>
          <a:prstGeom prst="rect">
            <a:avLst/>
          </a:prstGeom>
          <a:gradFill flip="none" rotWithShape="1">
            <a:gsLst>
              <a:gs pos="0">
                <a:srgbClr val="006D8F">
                  <a:alpha val="70000"/>
                </a:srgbClr>
              </a:gs>
              <a:gs pos="30000">
                <a:schemeClr val="accent5">
                  <a:lumMod val="75000"/>
                  <a:lumOff val="25000"/>
                  <a:alpha val="70000"/>
                </a:schemeClr>
              </a:gs>
              <a:gs pos="100000">
                <a:srgbClr val="006D8F">
                  <a:alpha val="70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13" name="Title 1"/>
          <p:cNvSpPr>
            <a:spLocks noGrp="1"/>
          </p:cNvSpPr>
          <p:nvPr>
            <p:ph type="ctrTitle" hasCustomPrompt="1"/>
          </p:nvPr>
        </p:nvSpPr>
        <p:spPr>
          <a:xfrm>
            <a:off x="0" y="4333927"/>
            <a:ext cx="9144000" cy="887145"/>
          </a:xfrm>
          <a:prstGeom prst="rect">
            <a:avLst/>
          </a:prstGeom>
          <a:gradFill flip="none" rotWithShape="1">
            <a:gsLst>
              <a:gs pos="0">
                <a:srgbClr val="006D8F">
                  <a:alpha val="70000"/>
                </a:srgbClr>
              </a:gs>
              <a:gs pos="30000">
                <a:schemeClr val="accent5">
                  <a:lumMod val="75000"/>
                  <a:lumOff val="25000"/>
                  <a:alpha val="70000"/>
                </a:schemeClr>
              </a:gs>
              <a:gs pos="100000">
                <a:srgbClr val="006D8F">
                  <a:alpha val="70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1886250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 3_2 Blue">
    <p:spTree>
      <p:nvGrpSpPr>
        <p:cNvPr id="1" name=""/>
        <p:cNvGrpSpPr/>
        <p:nvPr/>
      </p:nvGrpSpPr>
      <p:grpSpPr>
        <a:xfrm>
          <a:off x="0" y="0"/>
          <a:ext cx="0" cy="0"/>
          <a:chOff x="0" y="0"/>
          <a:chExt cx="0" cy="0"/>
        </a:xfrm>
      </p:grpSpPr>
      <p:sp>
        <p:nvSpPr>
          <p:cNvPr id="4" name="Rectangle 3"/>
          <p:cNvSpPr/>
          <p:nvPr userDrawn="1"/>
        </p:nvSpPr>
        <p:spPr>
          <a:xfrm>
            <a:off x="0" y="5794854"/>
            <a:ext cx="9144000" cy="1063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Modelon_2011_Gradient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
        <p:nvSpPr>
          <p:cNvPr id="3" name="Picture Placeholder 2"/>
          <p:cNvSpPr>
            <a:spLocks noGrp="1"/>
          </p:cNvSpPr>
          <p:nvPr>
            <p:ph type="pic" idx="1"/>
          </p:nvPr>
        </p:nvSpPr>
        <p:spPr>
          <a:xfrm>
            <a:off x="0" y="1"/>
            <a:ext cx="9144000" cy="5806194"/>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 name="Subtitle 2"/>
          <p:cNvSpPr>
            <a:spLocks noGrp="1"/>
          </p:cNvSpPr>
          <p:nvPr>
            <p:ph type="subTitle" idx="10"/>
          </p:nvPr>
        </p:nvSpPr>
        <p:spPr>
          <a:xfrm>
            <a:off x="0" y="4333927"/>
            <a:ext cx="9144000" cy="1472267"/>
          </a:xfrm>
          <a:prstGeom prst="rect">
            <a:avLst/>
          </a:prstGeom>
          <a:gradFill flip="none" rotWithShape="1">
            <a:gsLst>
              <a:gs pos="0">
                <a:srgbClr val="006D8F">
                  <a:alpha val="70000"/>
                </a:srgbClr>
              </a:gs>
              <a:gs pos="30000">
                <a:schemeClr val="accent5">
                  <a:lumMod val="75000"/>
                  <a:lumOff val="25000"/>
                  <a:alpha val="70000"/>
                </a:schemeClr>
              </a:gs>
              <a:gs pos="100000">
                <a:srgbClr val="006D8F">
                  <a:alpha val="70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9" name="Title 1"/>
          <p:cNvSpPr>
            <a:spLocks noGrp="1"/>
          </p:cNvSpPr>
          <p:nvPr>
            <p:ph type="ctrTitle" hasCustomPrompt="1"/>
          </p:nvPr>
        </p:nvSpPr>
        <p:spPr>
          <a:xfrm>
            <a:off x="0" y="4333927"/>
            <a:ext cx="9144000" cy="887145"/>
          </a:xfrm>
          <a:prstGeom prst="rect">
            <a:avLst/>
          </a:prstGeom>
          <a:gradFill flip="none" rotWithShape="1">
            <a:gsLst>
              <a:gs pos="0">
                <a:srgbClr val="006D8F">
                  <a:alpha val="70000"/>
                </a:srgbClr>
              </a:gs>
              <a:gs pos="30000">
                <a:schemeClr val="accent5">
                  <a:lumMod val="75000"/>
                  <a:lumOff val="25000"/>
                  <a:alpha val="70000"/>
                </a:schemeClr>
              </a:gs>
              <a:gs pos="100000">
                <a:srgbClr val="006D8F">
                  <a:alpha val="70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3144878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 3_3 Blue">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3" name="Picture Placeholder 2"/>
          <p:cNvSpPr>
            <a:spLocks noGrp="1"/>
          </p:cNvSpPr>
          <p:nvPr>
            <p:ph type="pic" idx="1"/>
          </p:nvPr>
        </p:nvSpPr>
        <p:spPr>
          <a:xfrm>
            <a:off x="0" y="0"/>
            <a:ext cx="9144000" cy="6857999"/>
          </a:xfrm>
          <a:prstGeom prst="rect">
            <a:avLst/>
          </a:prstGeom>
          <a:noFill/>
          <a:ln>
            <a:noFill/>
          </a:ln>
        </p:spPr>
        <p:txBody>
          <a:bodyPr/>
          <a:lstStyle>
            <a:lvl1pPr marL="0" indent="0">
              <a:buNone/>
              <a:defRPr sz="3200">
                <a:latin typeface="TitilliumRegular"/>
                <a:cs typeface="Titillium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9" name="Subtitle 2"/>
          <p:cNvSpPr>
            <a:spLocks noGrp="1"/>
          </p:cNvSpPr>
          <p:nvPr>
            <p:ph type="subTitle" idx="10"/>
          </p:nvPr>
        </p:nvSpPr>
        <p:spPr>
          <a:xfrm>
            <a:off x="0" y="4333927"/>
            <a:ext cx="9144000" cy="1472267"/>
          </a:xfrm>
          <a:prstGeom prst="rect">
            <a:avLst/>
          </a:prstGeom>
          <a:gradFill flip="none" rotWithShape="1">
            <a:gsLst>
              <a:gs pos="0">
                <a:srgbClr val="006D8F">
                  <a:alpha val="70000"/>
                </a:srgbClr>
              </a:gs>
              <a:gs pos="30000">
                <a:schemeClr val="accent5">
                  <a:lumMod val="75000"/>
                  <a:lumOff val="25000"/>
                  <a:alpha val="70000"/>
                </a:schemeClr>
              </a:gs>
              <a:gs pos="100000">
                <a:srgbClr val="006D8F">
                  <a:alpha val="70000"/>
                </a:srgbClr>
              </a:gs>
            </a:gsLst>
            <a:lin ang="0" scaled="1"/>
            <a:tileRect/>
          </a:gradFill>
          <a:ln w="9525">
            <a:noFill/>
            <a:miter lim="800000"/>
            <a:headEnd/>
            <a:tailEnd/>
          </a:ln>
        </p:spPr>
        <p:txBody>
          <a:bodyPr vert="horz" lIns="468000" tIns="900000" anchor="t">
            <a:normAutofit/>
          </a:bodyPr>
          <a:lstStyle>
            <a:lvl1pPr marL="0" indent="0" algn="l" defTabSz="914400" rtl="0" eaLnBrk="1" latinLnBrk="0" hangingPunct="1">
              <a:spcBef>
                <a:spcPts val="0"/>
              </a:spcBef>
              <a:buNone/>
              <a:defRPr lang="en-US" sz="2800" b="0" i="0" kern="1200" dirty="0">
                <a:solidFill>
                  <a:schemeClr val="bg1"/>
                </a:solidFill>
                <a:latin typeface="TitilliumRegular"/>
                <a:ea typeface="+mn-ea"/>
                <a:cs typeface="TitilliumRegular"/>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subtitle</a:t>
            </a:r>
            <a:r>
              <a:rPr lang="sv-SE" dirty="0" smtClean="0"/>
              <a:t> style</a:t>
            </a:r>
            <a:endParaRPr lang="en-US" dirty="0"/>
          </a:p>
        </p:txBody>
      </p:sp>
      <p:sp>
        <p:nvSpPr>
          <p:cNvPr id="10" name="Title 1"/>
          <p:cNvSpPr>
            <a:spLocks noGrp="1"/>
          </p:cNvSpPr>
          <p:nvPr>
            <p:ph type="ctrTitle" hasCustomPrompt="1"/>
          </p:nvPr>
        </p:nvSpPr>
        <p:spPr>
          <a:xfrm>
            <a:off x="0" y="4333927"/>
            <a:ext cx="9144000" cy="887145"/>
          </a:xfrm>
          <a:prstGeom prst="rect">
            <a:avLst/>
          </a:prstGeom>
          <a:gradFill flip="none" rotWithShape="1">
            <a:gsLst>
              <a:gs pos="0">
                <a:srgbClr val="006D8F">
                  <a:alpha val="70000"/>
                </a:srgbClr>
              </a:gs>
              <a:gs pos="30000">
                <a:schemeClr val="accent5">
                  <a:lumMod val="75000"/>
                  <a:lumOff val="25000"/>
                  <a:alpha val="70000"/>
                </a:schemeClr>
              </a:gs>
              <a:gs pos="100000">
                <a:srgbClr val="006D8F">
                  <a:alpha val="70000"/>
                </a:srgbClr>
              </a:gs>
            </a:gsLst>
            <a:lin ang="0" scaled="1"/>
            <a:tileRect/>
          </a:gradFill>
          <a:ln w="9525">
            <a:noFill/>
            <a:miter lim="800000"/>
            <a:headEnd/>
            <a:tailEnd/>
          </a:ln>
        </p:spPr>
        <p:txBody>
          <a:bodyPr tIns="216000" anchor="t">
            <a:normAutofit/>
          </a:bodyPr>
          <a:lstStyle>
            <a:lvl1pPr marL="0" indent="388800" algn="l" defTabSz="914400" rtl="0" eaLnBrk="1" latinLnBrk="0" hangingPunct="1">
              <a:defRPr lang="en-US" sz="3600" b="0" i="0" kern="1200" cap="all" dirty="0">
                <a:solidFill>
                  <a:schemeClr val="bg1"/>
                </a:solidFill>
                <a:latin typeface="TitilliumBold"/>
                <a:ea typeface="+mn-ea"/>
                <a:cs typeface="TitilliumBold"/>
              </a:defRPr>
            </a:lvl1pPr>
          </a:lstStyle>
          <a:p>
            <a:r>
              <a:rPr lang="sv-SE" dirty="0" smtClean="0"/>
              <a:t>Click to edit Master </a:t>
            </a:r>
            <a:r>
              <a:rPr lang="sv-SE" dirty="0" err="1" smtClean="0"/>
              <a:t>title</a:t>
            </a:r>
            <a:r>
              <a:rPr lang="sv-SE" dirty="0" smtClean="0"/>
              <a:t> style </a:t>
            </a:r>
            <a:endParaRPr lang="en-US" dirty="0"/>
          </a:p>
        </p:txBody>
      </p:sp>
    </p:spTree>
    <p:extLst>
      <p:ext uri="{BB962C8B-B14F-4D97-AF65-F5344CB8AC3E}">
        <p14:creationId xmlns:p14="http://schemas.microsoft.com/office/powerpoint/2010/main" val="1781456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 3_4 Blue">
    <p:spTree>
      <p:nvGrpSpPr>
        <p:cNvPr id="1" name=""/>
        <p:cNvGrpSpPr/>
        <p:nvPr/>
      </p:nvGrpSpPr>
      <p:grpSpPr>
        <a:xfrm>
          <a:off x="0" y="0"/>
          <a:ext cx="0" cy="0"/>
          <a:chOff x="0" y="0"/>
          <a:chExt cx="0" cy="0"/>
        </a:xfrm>
      </p:grpSpPr>
      <p:pic>
        <p:nvPicPr>
          <p:cNvPr id="8" name="Picture 7" descr="Modelon_M_outline_white.eps"/>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
        <p:nvSpPr>
          <p:cNvPr id="10" name="Subtitle 2"/>
          <p:cNvSpPr>
            <a:spLocks noGrp="1"/>
          </p:cNvSpPr>
          <p:nvPr>
            <p:ph type="subTitle" idx="1"/>
          </p:nvPr>
        </p:nvSpPr>
        <p:spPr>
          <a:xfrm>
            <a:off x="565710" y="30596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11" name="Rectangle 2"/>
          <p:cNvSpPr>
            <a:spLocks noChangeArrowheads="1"/>
          </p:cNvSpPr>
          <p:nvPr userDrawn="1"/>
        </p:nvSpPr>
        <p:spPr bwMode="auto">
          <a:xfrm>
            <a:off x="513133" y="701675"/>
            <a:ext cx="7416800" cy="1322388"/>
          </a:xfrm>
          <a:prstGeom prst="rect">
            <a:avLst/>
          </a:prstGeom>
          <a:noFill/>
          <a:ln w="9525">
            <a:noFill/>
            <a:miter lim="800000"/>
            <a:headEnd/>
            <a:tailEnd/>
          </a:ln>
        </p:spPr>
        <p:txBody>
          <a:bodyPr>
            <a:spAutoFit/>
          </a:bodyPr>
          <a:lstStyle/>
          <a:p>
            <a:r>
              <a:rPr lang="sv-SE" sz="8000" b="0" i="0" dirty="0">
                <a:solidFill>
                  <a:schemeClr val="bg1"/>
                </a:solidFill>
                <a:latin typeface="TitilliumBold"/>
                <a:cs typeface="TitilliumBold"/>
              </a:rPr>
              <a:t>MODELON</a:t>
            </a:r>
          </a:p>
        </p:txBody>
      </p:sp>
      <p:sp>
        <p:nvSpPr>
          <p:cNvPr id="13" name="Title 1"/>
          <p:cNvSpPr>
            <a:spLocks noGrp="1"/>
          </p:cNvSpPr>
          <p:nvPr>
            <p:ph type="ctrTitle"/>
          </p:nvPr>
        </p:nvSpPr>
        <p:spPr>
          <a:xfrm>
            <a:off x="559779" y="2277473"/>
            <a:ext cx="8103198" cy="741867"/>
          </a:xfrm>
          <a:prstGeom prst="rect">
            <a:avLst/>
          </a:prstGeom>
        </p:spPr>
        <p:txBody>
          <a:bodyPr wrap="square" lIns="0" rIns="792000"/>
          <a:lstStyle>
            <a:lvl1pPr marL="108000" algn="l">
              <a:defRPr sz="3600" b="0" i="0" cap="all">
                <a:solidFill>
                  <a:schemeClr val="bg1"/>
                </a:solidFill>
                <a:latin typeface="TitilliumBold"/>
                <a:cs typeface="TitilliumBold"/>
              </a:defRPr>
            </a:lvl1pPr>
          </a:lstStyle>
          <a:p>
            <a:r>
              <a:rPr lang="en-US" dirty="0" smtClean="0"/>
              <a:t>Click to edit Master title style</a:t>
            </a:r>
            <a:endParaRPr lang="en-GB" dirty="0"/>
          </a:p>
        </p:txBody>
      </p:sp>
    </p:spTree>
    <p:extLst>
      <p:ext uri="{BB962C8B-B14F-4D97-AF65-F5344CB8AC3E}">
        <p14:creationId xmlns:p14="http://schemas.microsoft.com/office/powerpoint/2010/main" val="4875010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1776700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59A859B6-92AC-4135-8576-0F34231543F4}" type="datetime1">
              <a:rPr lang="sv-SE" smtClean="0">
                <a:solidFill>
                  <a:prstClr val="white">
                    <a:alpha val="70000"/>
                  </a:prstClr>
                </a:solidFill>
              </a:rPr>
              <a:t>2016-02-03</a:t>
            </a:fld>
            <a:endParaRPr lang="en-GB" dirty="0">
              <a:solidFill>
                <a:prstClr val="white">
                  <a:alpha val="70000"/>
                </a:prstClr>
              </a:solidFill>
            </a:endParaRPr>
          </a:p>
        </p:txBody>
      </p:sp>
      <p:sp>
        <p:nvSpPr>
          <p:cNvPr id="13"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4"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8" name="Isosceles Triangle 7"/>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525505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13D24B4-E1B9-40CA-B057-34965106311B}" type="datetime1">
              <a:rPr lang="sv-SE" smtClean="0"/>
              <a:t>2016-02-03</a:t>
            </a:fld>
            <a:endParaRPr lang="en-GB" dirty="0"/>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703BE525-27C2-4DB5-80F8-B4AAB966FA39}" type="datetime1">
              <a:rPr lang="sv-SE" smtClean="0">
                <a:solidFill>
                  <a:prstClr val="white">
                    <a:alpha val="70000"/>
                  </a:prstClr>
                </a:solidFill>
              </a:r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6" name="Isosceles Triangle 5"/>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240656226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792D5F34-2B5C-42E4-990B-516926340C83}" type="datetime1">
              <a:rPr lang="sv-SE" smtClean="0">
                <a:solidFill>
                  <a:prstClr val="white">
                    <a:alpha val="70000"/>
                  </a:prstClr>
                </a:solidFill>
              </a:r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Tree>
    <p:extLst>
      <p:ext uri="{BB962C8B-B14F-4D97-AF65-F5344CB8AC3E}">
        <p14:creationId xmlns:p14="http://schemas.microsoft.com/office/powerpoint/2010/main" val="14114434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6552" y="2115541"/>
            <a:ext cx="8378656" cy="692207"/>
          </a:xfrm>
        </p:spPr>
        <p:txBody>
          <a:bodyPr anchor="t"/>
          <a:lstStyle>
            <a:lvl1pPr algn="l">
              <a:defRPr sz="4000" b="0" i="0" cap="all">
                <a:solidFill>
                  <a:schemeClr val="tx1"/>
                </a:solidFill>
                <a:latin typeface="TitilliumBold"/>
                <a:cs typeface="TitilliumBold"/>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TitilliumRegular"/>
                <a:cs typeface="Titillium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30AE231-1503-48B2-9A1D-688077ADB3C5}" type="datetime1">
              <a:rPr lang="sv-SE" smtClean="0">
                <a:solidFill>
                  <a:srgbClr val="BFBFBF"/>
                </a:solidFill>
              </a:rPr>
              <a:t>2016-02-03</a:t>
            </a:fld>
            <a:endParaRPr lang="en-GB" dirty="0">
              <a:solidFill>
                <a:srgbClr val="BFBFBF"/>
              </a:solidFill>
            </a:endParaRPr>
          </a:p>
        </p:txBody>
      </p:sp>
      <p:sp>
        <p:nvSpPr>
          <p:cNvPr id="8"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7224785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1C78F8B3-F253-47B8-BD7B-D033EDE209B5}" type="datetime1">
              <a:rPr lang="sv-SE" smtClean="0">
                <a:solidFill>
                  <a:srgbClr val="BFBFBF"/>
                </a:solidFill>
              </a:r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884006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5"/>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1A35A1CD-76CA-4402-8FE5-64A7DFF6BA60}" type="datetime1">
              <a:rPr lang="sv-SE" smtClean="0">
                <a:solidFill>
                  <a:srgbClr val="BFBFBF"/>
                </a:solidFill>
              </a:r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519147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3"/>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1"/>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7" y="1233889"/>
            <a:ext cx="4041775" cy="639763"/>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873651"/>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89C19251-6AC0-4C04-A432-2B675D334155}" type="datetime1">
              <a:rPr lang="sv-SE" smtClean="0">
                <a:solidFill>
                  <a:srgbClr val="BFBFBF"/>
                </a:solidFill>
              </a:r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334742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DC45CC65-D3F5-460D-BAE1-AE3289677CDE}" type="datetime1">
              <a:rPr lang="sv-SE" smtClean="0">
                <a:solidFill>
                  <a:srgbClr val="BFBFBF"/>
                </a:solidFill>
              </a:r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1929849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A0B9AD16-9CB9-4EDF-8AA2-1D85297957E0}" type="datetime1">
              <a:rPr lang="sv-SE" smtClean="0">
                <a:solidFill>
                  <a:srgbClr val="BFBFBF"/>
                </a:solidFill>
              </a:rPr>
              <a:t>2016-02-03</a:t>
            </a:fld>
            <a:endParaRPr lang="en-GB" dirty="0">
              <a:solidFill>
                <a:srgbClr val="BFBFBF"/>
              </a:solidFill>
            </a:endParaRPr>
          </a:p>
        </p:txBody>
      </p:sp>
      <p:sp>
        <p:nvSpPr>
          <p:cNvPr id="9"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8702261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749611"/>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2"/>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AE27243-90E8-49B4-A253-E035A1C202C5}" type="datetime1">
              <a:rPr lang="sv-SE" smtClean="0">
                <a:solidFill>
                  <a:srgbClr val="BFBFBF"/>
                </a:solidFill>
              </a:r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995960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2" y="196327"/>
            <a:ext cx="8535053" cy="566739"/>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9"/>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6"/>
            <a:ext cx="855656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70919162-85FA-496A-9D11-9F22FE7EE3CB}" type="datetime1">
              <a:rPr lang="sv-SE" smtClean="0">
                <a:solidFill>
                  <a:srgbClr val="BFBFBF"/>
                </a:solidFill>
              </a:r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4255505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DBF77A0-FECD-46BD-8787-05C7A840D705}" type="datetime1">
              <a:rPr lang="sv-SE" smtClean="0"/>
              <a:t>2016-02-03</a:t>
            </a:fld>
            <a:endParaRPr lang="en-GB" dirty="0"/>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309246495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B453BA78-9514-48BB-841D-D298AB7DE289}" type="datetime1">
              <a:rPr lang="sv-SE" smtClean="0">
                <a:solidFill>
                  <a:prstClr val="white">
                    <a:alpha val="70000"/>
                  </a:prstClr>
                </a:solidFill>
              </a:rPr>
              <a:t>2016-02-03</a:t>
            </a:fld>
            <a:endParaRPr lang="en-GB" dirty="0">
              <a:solidFill>
                <a:prstClr val="white">
                  <a:alpha val="70000"/>
                </a:prstClr>
              </a:solidFill>
            </a:endParaRPr>
          </a:p>
        </p:txBody>
      </p:sp>
      <p:sp>
        <p:nvSpPr>
          <p:cNvPr id="13"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4"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8" name="Isosceles Triangle 7"/>
          <p:cNvSpPr/>
          <p:nvPr userDrawn="1"/>
        </p:nvSpPr>
        <p:spPr>
          <a:xfrm rot="5400000">
            <a:off x="-60440" y="439278"/>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230530805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A4B94B8A-3125-4684-9690-11EEA42A442F}" type="datetime1">
              <a:rPr lang="sv-SE" smtClean="0">
                <a:solidFill>
                  <a:prstClr val="white">
                    <a:alpha val="70000"/>
                  </a:prstClr>
                </a:solidFill>
              </a:r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6" name="Isosceles Triangle 5"/>
          <p:cNvSpPr/>
          <p:nvPr userDrawn="1"/>
        </p:nvSpPr>
        <p:spPr>
          <a:xfrm rot="5400000">
            <a:off x="-60440" y="439278"/>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331729215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772F06B1-9272-44FF-A061-0957E16986B4}" type="datetime1">
              <a:rPr lang="sv-SE" smtClean="0">
                <a:solidFill>
                  <a:prstClr val="white">
                    <a:alpha val="70000"/>
                  </a:prstClr>
                </a:solidFill>
              </a:r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Tree>
    <p:extLst>
      <p:ext uri="{BB962C8B-B14F-4D97-AF65-F5344CB8AC3E}">
        <p14:creationId xmlns:p14="http://schemas.microsoft.com/office/powerpoint/2010/main" val="22657764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208243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7CA92096-E991-4F05-B209-7CF05E54DE2A}" type="datetime1">
              <a:rPr lang="sv-SE" smtClean="0">
                <a:solidFill>
                  <a:prstClr val="white">
                    <a:alpha val="70000"/>
                  </a:prstClr>
                </a:solidFill>
              </a:rPr>
              <a:t>2016-02-03</a:t>
            </a:fld>
            <a:endParaRPr lang="en-GB" dirty="0">
              <a:solidFill>
                <a:prstClr val="white">
                  <a:alpha val="70000"/>
                </a:prstClr>
              </a:solidFill>
            </a:endParaRPr>
          </a:p>
        </p:txBody>
      </p:sp>
      <p:sp>
        <p:nvSpPr>
          <p:cNvPr id="13"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4"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8" name="Isosceles Triangle 7"/>
          <p:cNvSpPr/>
          <p:nvPr userDrawn="1"/>
        </p:nvSpPr>
        <p:spPr>
          <a:xfrm rot="5400000">
            <a:off x="-60440" y="439278"/>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25602008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B3C7C928-77EB-41B0-B556-3A0F3D5BB7B6}" type="datetime1">
              <a:rPr lang="sv-SE" smtClean="0">
                <a:solidFill>
                  <a:prstClr val="white">
                    <a:alpha val="70000"/>
                  </a:prstClr>
                </a:solidFill>
              </a:r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6" name="Isosceles Triangle 5"/>
          <p:cNvSpPr/>
          <p:nvPr userDrawn="1"/>
        </p:nvSpPr>
        <p:spPr>
          <a:xfrm rot="5400000">
            <a:off x="-60440" y="439278"/>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39927824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8C586216-B8C8-45E4-A9FF-59E672A17EF4}" type="datetime1">
              <a:rPr lang="sv-SE" smtClean="0">
                <a:solidFill>
                  <a:prstClr val="white">
                    <a:alpha val="70000"/>
                  </a:prstClr>
                </a:solidFill>
              </a:r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Tree>
    <p:extLst>
      <p:ext uri="{BB962C8B-B14F-4D97-AF65-F5344CB8AC3E}">
        <p14:creationId xmlns:p14="http://schemas.microsoft.com/office/powerpoint/2010/main" val="1233668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chemeClr val="bg1"/>
                </a:solidFill>
                <a:latin typeface="TitilliumBold"/>
                <a:cs typeface="TitilliumBold"/>
              </a:defRPr>
            </a:lvl1pPr>
          </a:lstStyle>
          <a:p>
            <a:r>
              <a:rPr lang="en-US" dirty="0" smtClean="0"/>
              <a:t>Click to edit Master title style</a:t>
            </a:r>
            <a:endParaRPr lang="en-GB" dirty="0"/>
          </a:p>
        </p:txBody>
      </p:sp>
      <p:sp>
        <p:nvSpPr>
          <p:cNvPr id="8"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7206816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1194100"/>
            <a:ext cx="8229600" cy="5185186"/>
          </a:xfrm>
          <a:prstGeom prst="rect">
            <a:avLst/>
          </a:prstGeom>
        </p:spPr>
        <p:txBody>
          <a:bodyPr/>
          <a:lstStyle>
            <a:lvl1pPr>
              <a:defRPr b="0" i="0">
                <a:latin typeface="TitilliumRegular"/>
                <a:cs typeface="TitilliumRegular"/>
              </a:defRPr>
            </a:lvl1pPr>
            <a:lvl2pPr>
              <a:defRPr b="0" i="0">
                <a:latin typeface="TitilliumRegular"/>
                <a:cs typeface="TitilliumRegular"/>
              </a:defRPr>
            </a:lvl2pPr>
            <a:lvl3pPr>
              <a:defRPr b="0" i="0">
                <a:latin typeface="TitilliumRegular"/>
                <a:cs typeface="TitilliumRegular"/>
              </a:defRPr>
            </a:lvl3pPr>
            <a:lvl4pPr>
              <a:defRPr b="0" i="0">
                <a:latin typeface="TitilliumRegular"/>
                <a:cs typeface="TitilliumRegular"/>
              </a:defRPr>
            </a:lvl4pPr>
            <a:lvl5pPr>
              <a:defRPr b="0" i="0">
                <a:latin typeface="TitilliumRegular"/>
                <a:cs typeface="Titillium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57379022-AE76-4D22-957E-17D6175CDEA1}" type="datetime1">
              <a:rPr lang="sv-SE" smtClean="0">
                <a:solidFill>
                  <a:prstClr val="white">
                    <a:alpha val="70000"/>
                  </a:prstClr>
                </a:solidFill>
              </a:rPr>
              <a:t>2016-02-03</a:t>
            </a:fld>
            <a:endParaRPr lang="en-GB" dirty="0">
              <a:solidFill>
                <a:prstClr val="white">
                  <a:alpha val="70000"/>
                </a:prstClr>
              </a:solidFill>
            </a:endParaRPr>
          </a:p>
        </p:txBody>
      </p:sp>
      <p:sp>
        <p:nvSpPr>
          <p:cNvPr id="13"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4"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8" name="Isosceles Triangle 7"/>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239100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BF3321-9233-4725-AFDC-FCAC4CABC348}" type="datetime1">
              <a:rPr lang="sv-SE" smtClean="0"/>
              <a:t>2016-02-03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a:t>
            </a:fld>
            <a:endParaRPr lang="en-GB" dirty="0"/>
          </a:p>
        </p:txBody>
      </p:sp>
      <p:sp>
        <p:nvSpPr>
          <p:cNvPr id="6" name="Title 1"/>
          <p:cNvSpPr>
            <a:spLocks noGrp="1"/>
          </p:cNvSpPr>
          <p:nvPr>
            <p:ph type="ctrTitle"/>
          </p:nvPr>
        </p:nvSpPr>
        <p:spPr>
          <a:xfrm>
            <a:off x="412727" y="2130425"/>
            <a:ext cx="8103198" cy="741867"/>
          </a:xfrm>
          <a:prstGeom prst="rect">
            <a:avLst/>
          </a:prstGeom>
        </p:spPr>
        <p:txBody>
          <a:bodyPr/>
          <a:lstStyle>
            <a:lvl1pPr>
              <a:defRPr b="0" i="0" cap="all">
                <a:solidFill>
                  <a:srgbClr val="000000"/>
                </a:solidFill>
                <a:latin typeface="TitilliumBold"/>
                <a:cs typeface="TitilliumBold"/>
              </a:defRPr>
            </a:lvl1pPr>
          </a:lstStyle>
          <a:p>
            <a:r>
              <a:rPr lang="en-US" dirty="0" smtClean="0"/>
              <a:t>Click to edit Master title style</a:t>
            </a:r>
            <a:endParaRPr lang="en-GB" dirty="0"/>
          </a:p>
        </p:txBody>
      </p:sp>
      <p:sp>
        <p:nvSpPr>
          <p:cNvPr id="7" name="Subtitle 2"/>
          <p:cNvSpPr>
            <a:spLocks noGrp="1"/>
          </p:cNvSpPr>
          <p:nvPr>
            <p:ph type="subTitle" idx="1"/>
          </p:nvPr>
        </p:nvSpPr>
        <p:spPr>
          <a:xfrm>
            <a:off x="413310" y="2907222"/>
            <a:ext cx="8122023" cy="1752600"/>
          </a:xfrm>
          <a:prstGeom prst="rect">
            <a:avLst/>
          </a:prstGeom>
        </p:spPr>
        <p:txBody>
          <a:bodyPr>
            <a:normAutofit/>
          </a:bodyPr>
          <a:lstStyle>
            <a:lvl1pPr marL="0" indent="0" algn="l">
              <a:buNone/>
              <a:defRPr sz="2800" b="0" i="0">
                <a:solidFill>
                  <a:schemeClr val="tx1"/>
                </a:solidFill>
                <a:latin typeface="TitilliumRegular"/>
                <a:cs typeface="Titillium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34505024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066"/>
          </a:xfrm>
          <a:prstGeom prst="rect">
            <a:avLst/>
          </a:prstGeom>
        </p:spPr>
        <p:txBody>
          <a:bodyPr/>
          <a:lstStyle/>
          <a:p>
            <a:r>
              <a:rPr lang="en-US" dirty="0" smtClean="0"/>
              <a:t>Click to edit Master title style</a:t>
            </a:r>
            <a:endParaRPr lang="en-GB" dirty="0"/>
          </a:p>
        </p:txBody>
      </p:sp>
      <p:sp>
        <p:nvSpPr>
          <p:cNvPr id="10"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576AB075-84AD-4689-9C3B-32FDCCF681CF}" type="datetime1">
              <a:rPr lang="sv-SE" smtClean="0">
                <a:solidFill>
                  <a:prstClr val="white">
                    <a:alpha val="70000"/>
                  </a:prstClr>
                </a:solidFill>
              </a:r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
        <p:nvSpPr>
          <p:cNvPr id="6" name="Isosceles Triangle 5"/>
          <p:cNvSpPr/>
          <p:nvPr userDrawn="1"/>
        </p:nvSpPr>
        <p:spPr>
          <a:xfrm rot="5400000">
            <a:off x="-60440" y="503826"/>
            <a:ext cx="399436" cy="2785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solidFill>
                <a:prstClr val="white"/>
              </a:solidFill>
            </a:endParaRPr>
          </a:p>
        </p:txBody>
      </p:sp>
    </p:spTree>
    <p:extLst>
      <p:ext uri="{BB962C8B-B14F-4D97-AF65-F5344CB8AC3E}">
        <p14:creationId xmlns:p14="http://schemas.microsoft.com/office/powerpoint/2010/main" val="2619560862"/>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572263BE-C0CA-445C-8837-94702CC226B5}" type="datetime1">
              <a:rPr lang="sv-SE" smtClean="0">
                <a:solidFill>
                  <a:prstClr val="white">
                    <a:alpha val="70000"/>
                  </a:prstClr>
                </a:solidFill>
              </a:rPr>
              <a:t>2016-02-03</a:t>
            </a:fld>
            <a:endParaRPr lang="en-GB" dirty="0">
              <a:solidFill>
                <a:prstClr val="white">
                  <a:alpha val="70000"/>
                </a:prstClr>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spTree>
    <p:extLst>
      <p:ext uri="{BB962C8B-B14F-4D97-AF65-F5344CB8AC3E}">
        <p14:creationId xmlns:p14="http://schemas.microsoft.com/office/powerpoint/2010/main" val="5396005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552" y="2115541"/>
            <a:ext cx="8378656" cy="692206"/>
          </a:xfrm>
        </p:spPr>
        <p:txBody>
          <a:bodyPr anchor="t"/>
          <a:lstStyle>
            <a:lvl1pPr algn="l">
              <a:defRPr sz="4000" b="0" i="0" cap="none">
                <a:solidFill>
                  <a:schemeClr val="tx1"/>
                </a:solidFill>
                <a:latin typeface="Arial" pitchFamily="34" charset="0"/>
                <a:cs typeface="Arial" pitchFamily="34" charset="0"/>
              </a:defRPr>
            </a:lvl1pPr>
          </a:lstStyle>
          <a:p>
            <a:r>
              <a:rPr lang="en-US" smtClean="0"/>
              <a:t>Click to edit master title style</a:t>
            </a:r>
            <a:endParaRPr lang="en-GB" dirty="0"/>
          </a:p>
        </p:txBody>
      </p:sp>
      <p:sp>
        <p:nvSpPr>
          <p:cNvPr id="3" name="Text Placeholder 2"/>
          <p:cNvSpPr>
            <a:spLocks noGrp="1"/>
          </p:cNvSpPr>
          <p:nvPr>
            <p:ph type="body" idx="1"/>
          </p:nvPr>
        </p:nvSpPr>
        <p:spPr>
          <a:xfrm>
            <a:off x="356551" y="2885197"/>
            <a:ext cx="8389414" cy="1500187"/>
          </a:xfrm>
        </p:spPr>
        <p:txBody>
          <a:bodyPr anchor="t">
            <a:normAutofit/>
          </a:bodyPr>
          <a:lstStyle>
            <a:lvl1pPr marL="0" indent="0">
              <a:buNone/>
              <a:defRPr sz="3200" b="0" i="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2D02B3E-2DD8-4E7C-A32A-2E89D9FC05F2}" type="datetime1">
              <a:rPr lang="sv-SE" smtClean="0">
                <a:solidFill>
                  <a:srgbClr val="BFBFBF"/>
                </a:solidFill>
              </a:rPr>
              <a:t>2016-02-03</a:t>
            </a:fld>
            <a:endParaRPr lang="en-GB" dirty="0">
              <a:solidFill>
                <a:srgbClr val="BFBFBF"/>
              </a:solidFill>
            </a:endParaRPr>
          </a:p>
        </p:txBody>
      </p:sp>
      <p:sp>
        <p:nvSpPr>
          <p:cNvPr id="8"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9"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25236247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sz="2800">
                <a:solidFill>
                  <a:schemeClr val="tx1"/>
                </a:solidFill>
              </a:defRPr>
            </a:lvl1pPr>
            <a:lvl2pPr>
              <a:defRPr sz="2600"/>
            </a:lvl2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54CD86D6-B70B-4315-A0B0-E527C9A35EDC}" type="datetime1">
              <a:rPr lang="sv-SE" smtClean="0">
                <a:solidFill>
                  <a:srgbClr val="BFBFBF"/>
                </a:solidFill>
              </a:rPr>
              <a:t>2016-02-03</a:t>
            </a:fld>
            <a:endParaRPr lang="en-GB" dirty="0">
              <a:solidFill>
                <a:srgbClr val="BFBFBF"/>
              </a:solidFill>
            </a:endParaRPr>
          </a:p>
        </p:txBody>
      </p:sp>
      <p:sp>
        <p:nvSpPr>
          <p:cNvPr id="11"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1442974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Content Placeholder 2"/>
          <p:cNvSpPr>
            <a:spLocks noGrp="1"/>
          </p:cNvSpPr>
          <p:nvPr>
            <p:ph sz="half" idx="1"/>
          </p:nvPr>
        </p:nvSpPr>
        <p:spPr>
          <a:xfrm>
            <a:off x="457200" y="1277460"/>
            <a:ext cx="4038600" cy="5058794"/>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277460"/>
            <a:ext cx="4038600" cy="5069552"/>
          </a:xfrm>
        </p:spPr>
        <p:txBody>
          <a:bodyPr/>
          <a:lstStyle>
            <a:lvl1pPr>
              <a:defRPr sz="2800"/>
            </a:lvl1pPr>
            <a:lvl2pPr marL="742950" indent="-285750">
              <a:buSzPct val="80000"/>
              <a:buFont typeface="Wingdings"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A062ABF5-785E-4C2D-A1BF-4C72421AC866}" type="datetime1">
              <a:rPr lang="sv-SE" smtClean="0">
                <a:solidFill>
                  <a:srgbClr val="BFBFBF"/>
                </a:solidFill>
              </a:r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1045174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3" name="Text Placeholder 2"/>
          <p:cNvSpPr>
            <a:spLocks noGrp="1"/>
          </p:cNvSpPr>
          <p:nvPr>
            <p:ph type="body" idx="1"/>
          </p:nvPr>
        </p:nvSpPr>
        <p:spPr>
          <a:xfrm>
            <a:off x="457200" y="1233889"/>
            <a:ext cx="4040188"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73650"/>
            <a:ext cx="4040188"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233889"/>
            <a:ext cx="4041775" cy="639762"/>
          </a:xfrm>
        </p:spPr>
        <p:txBody>
          <a:bodyPr anchor="b">
            <a:noAutofit/>
          </a:bodyPr>
          <a:lstStyle>
            <a:lvl1pPr marL="0" indent="0">
              <a:buNone/>
              <a:defRPr sz="2400" b="0" i="0" cap="all">
                <a:latin typeface="TitilliumBold"/>
                <a:cs typeface="Titillium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3650"/>
            <a:ext cx="4041775" cy="44518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6B447ECD-BB53-4DE9-8682-BFCAA76D14F1}" type="datetime1">
              <a:rPr lang="sv-SE" smtClean="0">
                <a:solidFill>
                  <a:srgbClr val="BFBFBF"/>
                </a:solidFill>
              </a:rPr>
              <a:t>2016-02-03</a:t>
            </a:fld>
            <a:endParaRPr lang="en-GB" dirty="0">
              <a:solidFill>
                <a:srgbClr val="BFBFBF"/>
              </a:solidFill>
            </a:endParaRPr>
          </a:p>
        </p:txBody>
      </p:sp>
      <p:sp>
        <p:nvSpPr>
          <p:cNvPr id="14" name="Footer Placeholder 4"/>
          <p:cNvSpPr>
            <a:spLocks noGrp="1"/>
          </p:cNvSpPr>
          <p:nvPr>
            <p:ph type="ftr" sz="quarter" idx="11"/>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5" name="Slide Number Placeholder 5"/>
          <p:cNvSpPr>
            <a:spLocks noGrp="1"/>
          </p:cNvSpPr>
          <p:nvPr>
            <p:ph type="sldNum" sz="quarter" idx="12"/>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1847418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a:lvl1pPr>
          </a:lstStyle>
          <a:p>
            <a:r>
              <a:rPr lang="en-US" smtClean="0"/>
              <a:t>Click to edit Master title style</a:t>
            </a:r>
            <a:endParaRPr lang="en-GB" dirty="0"/>
          </a:p>
        </p:txBody>
      </p:sp>
      <p:sp>
        <p:nvSpPr>
          <p:cNvPr id="9"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699070E-1011-48EB-862F-DC13E9094E96}" type="datetime1">
              <a:rPr lang="sv-SE" smtClean="0">
                <a:solidFill>
                  <a:srgbClr val="BFBFBF"/>
                </a:solidFill>
              </a:rPr>
              <a:t>2016-02-03</a:t>
            </a:fld>
            <a:endParaRPr lang="en-GB" dirty="0">
              <a:solidFill>
                <a:srgbClr val="BFBFBF"/>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1"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endParaRPr lang="en-GB" dirty="0">
              <a:solidFill>
                <a:srgbClr val="BFBFBF"/>
              </a:solidFill>
            </a:endParaRPr>
          </a:p>
        </p:txBody>
      </p:sp>
    </p:spTree>
    <p:extLst>
      <p:ext uri="{BB962C8B-B14F-4D97-AF65-F5344CB8AC3E}">
        <p14:creationId xmlns:p14="http://schemas.microsoft.com/office/powerpoint/2010/main" val="34747066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37A32DC3-C47E-44D7-8206-8DCAB8CBC9A8}" type="datetime1">
              <a:rPr lang="sv-SE" smtClean="0">
                <a:solidFill>
                  <a:srgbClr val="BFBFBF"/>
                </a:solidFill>
              </a:rPr>
              <a:t>2016-02-03</a:t>
            </a:fld>
            <a:endParaRPr lang="en-GB" dirty="0">
              <a:solidFill>
                <a:srgbClr val="BFBFBF"/>
              </a:solidFill>
            </a:endParaRPr>
          </a:p>
        </p:txBody>
      </p:sp>
      <p:sp>
        <p:nvSpPr>
          <p:cNvPr id="9"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0"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334098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49610"/>
          </a:xfrm>
        </p:spPr>
        <p:txBody>
          <a:bodyPr anchor="b"/>
          <a:lstStyle>
            <a:lvl1pPr algn="l">
              <a:defRPr sz="2000" b="0"/>
            </a:lvl1pPr>
          </a:lstStyle>
          <a:p>
            <a:r>
              <a:rPr lang="en-US" smtClean="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buSzPct val="80000"/>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502264C5-E85C-4235-8737-0F7742F589BD}" type="datetime1">
              <a:rPr lang="sv-SE" smtClean="0">
                <a:solidFill>
                  <a:srgbClr val="BFBFBF"/>
                </a:solidFill>
              </a:r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4041452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490" y="196327"/>
            <a:ext cx="8535053" cy="566738"/>
          </a:xfrm>
        </p:spPr>
        <p:txBody>
          <a:bodyPr anchor="b"/>
          <a:lstStyle>
            <a:lvl1pPr algn="l">
              <a:defRPr sz="2000" b="0" i="0" cap="all"/>
            </a:lvl1pPr>
          </a:lstStyle>
          <a:p>
            <a:r>
              <a:rPr lang="en-US" smtClean="0"/>
              <a:t>Click to edit Master title style</a:t>
            </a:r>
            <a:endParaRPr lang="en-GB" dirty="0"/>
          </a:p>
        </p:txBody>
      </p:sp>
      <p:sp>
        <p:nvSpPr>
          <p:cNvPr id="3" name="Picture Placeholder 2"/>
          <p:cNvSpPr>
            <a:spLocks noGrp="1"/>
          </p:cNvSpPr>
          <p:nvPr>
            <p:ph type="pic" idx="1"/>
          </p:nvPr>
        </p:nvSpPr>
        <p:spPr>
          <a:xfrm>
            <a:off x="322729" y="1828388"/>
            <a:ext cx="8563087" cy="449710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318491" y="763065"/>
            <a:ext cx="855656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070FED15-02D9-41C1-A20E-4C091957824F}" type="datetime1">
              <a:rPr lang="sv-SE" smtClean="0">
                <a:solidFill>
                  <a:srgbClr val="BFBFBF"/>
                </a:solidFill>
              </a:r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67143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4.emf"/><Relationship Id="rId5" Type="http://schemas.openxmlformats.org/officeDocument/2006/relationships/theme" Target="../theme/theme10.xml"/><Relationship Id="rId4" Type="http://schemas.openxmlformats.org/officeDocument/2006/relationships/slideLayout" Target="../slideLayouts/slideLayout4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5.png"/><Relationship Id="rId5" Type="http://schemas.openxmlformats.org/officeDocument/2006/relationships/theme" Target="../theme/theme11.xml"/><Relationship Id="rId4" Type="http://schemas.openxmlformats.org/officeDocument/2006/relationships/slideLayout" Target="../slideLayouts/slideLayout48.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2.emf"/><Relationship Id="rId5" Type="http://schemas.openxmlformats.org/officeDocument/2006/relationships/theme" Target="../theme/theme13.xml"/><Relationship Id="rId4" Type="http://schemas.openxmlformats.org/officeDocument/2006/relationships/slideLayout" Target="../slideLayouts/slideLayout5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theme" Target="../theme/theme14.xml"/><Relationship Id="rId4" Type="http://schemas.openxmlformats.org/officeDocument/2006/relationships/slideLayout" Target="../slideLayouts/slideLayout6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theme" Target="../theme/theme15.xml"/><Relationship Id="rId4" Type="http://schemas.openxmlformats.org/officeDocument/2006/relationships/slideLayout" Target="../slideLayouts/slideLayout67.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5.png"/><Relationship Id="rId5" Type="http://schemas.openxmlformats.org/officeDocument/2006/relationships/theme" Target="../theme/theme16.xml"/><Relationship Id="rId4" Type="http://schemas.openxmlformats.org/officeDocument/2006/relationships/slideLayout" Target="../slideLayouts/slideLayout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image" Target="../media/image1.png"/><Relationship Id="rId4" Type="http://schemas.openxmlformats.org/officeDocument/2006/relationships/slideLayout" Target="../slideLayouts/slideLayout75.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image" Target="../media/image4.emf"/><Relationship Id="rId5" Type="http://schemas.openxmlformats.org/officeDocument/2006/relationships/theme" Target="../theme/theme18.xml"/><Relationship Id="rId4" Type="http://schemas.openxmlformats.org/officeDocument/2006/relationships/slideLayout" Target="../slideLayouts/slideLayout83.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image" Target="../media/image5.png"/><Relationship Id="rId5" Type="http://schemas.openxmlformats.org/officeDocument/2006/relationships/theme" Target="../theme/theme19.xml"/><Relationship Id="rId4"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emf"/><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image" Target="../media/image4.emf"/><Relationship Id="rId5" Type="http://schemas.openxmlformats.org/officeDocument/2006/relationships/theme" Target="../theme/theme20.xml"/><Relationship Id="rId4" Type="http://schemas.openxmlformats.org/officeDocument/2006/relationships/slideLayout" Target="../slideLayouts/slideLayout9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21.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06.xml"/><Relationship Id="rId7" Type="http://schemas.openxmlformats.org/officeDocument/2006/relationships/image" Target="../media/image1.pn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image" Target="../media/image4.emf"/><Relationship Id="rId5" Type="http://schemas.openxmlformats.org/officeDocument/2006/relationships/theme" Target="../theme/theme22.xml"/><Relationship Id="rId4" Type="http://schemas.openxmlformats.org/officeDocument/2006/relationships/slideLayout" Target="../slideLayouts/slideLayout107.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5" Type="http://schemas.openxmlformats.org/officeDocument/2006/relationships/theme" Target="../theme/theme23.xml"/><Relationship Id="rId4" Type="http://schemas.openxmlformats.org/officeDocument/2006/relationships/slideLayout" Target="../slideLayouts/slideLayout111.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image" Target="../media/image4.emf"/><Relationship Id="rId5" Type="http://schemas.openxmlformats.org/officeDocument/2006/relationships/theme" Target="../theme/theme24.xml"/><Relationship Id="rId4" Type="http://schemas.openxmlformats.org/officeDocument/2006/relationships/slideLayout" Target="../slideLayouts/slideLayout115.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image" Target="../media/image5.png"/><Relationship Id="rId5" Type="http://schemas.openxmlformats.org/officeDocument/2006/relationships/theme" Target="../theme/theme25.xml"/><Relationship Id="rId4" Type="http://schemas.openxmlformats.org/officeDocument/2006/relationships/slideLayout" Target="../slideLayouts/slideLayout11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10" Type="http://schemas.openxmlformats.org/officeDocument/2006/relationships/image" Target="../media/image1.png"/><Relationship Id="rId4" Type="http://schemas.openxmlformats.org/officeDocument/2006/relationships/slideLayout" Target="../slideLayouts/slideLayout123.xml"/><Relationship Id="rId9"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image" Target="../media/image4.emf"/><Relationship Id="rId5" Type="http://schemas.openxmlformats.org/officeDocument/2006/relationships/theme" Target="../theme/theme27.xml"/><Relationship Id="rId4" Type="http://schemas.openxmlformats.org/officeDocument/2006/relationships/slideLayout" Target="../slideLayouts/slideLayout131.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5" Type="http://schemas.openxmlformats.org/officeDocument/2006/relationships/theme" Target="../theme/theme28.xml"/><Relationship Id="rId4" Type="http://schemas.openxmlformats.org/officeDocument/2006/relationships/slideLayout" Target="../slideLayouts/slideLayout135.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image" Target="../media/image4.emf"/><Relationship Id="rId5" Type="http://schemas.openxmlformats.org/officeDocument/2006/relationships/theme" Target="../theme/theme29.xml"/><Relationship Id="rId4" Type="http://schemas.openxmlformats.org/officeDocument/2006/relationships/slideLayout" Target="../slideLayouts/slideLayout1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10" Type="http://schemas.openxmlformats.org/officeDocument/2006/relationships/image" Target="../media/image1.png"/><Relationship Id="rId4" Type="http://schemas.openxmlformats.org/officeDocument/2006/relationships/slideLayout" Target="../slideLayouts/slideLayout143.xml"/><Relationship Id="rId9"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5" Type="http://schemas.openxmlformats.org/officeDocument/2006/relationships/slideLayout" Target="../slideLayouts/slideLayout152.xml"/><Relationship Id="rId10" Type="http://schemas.openxmlformats.org/officeDocument/2006/relationships/image" Target="../media/image1.png"/><Relationship Id="rId4" Type="http://schemas.openxmlformats.org/officeDocument/2006/relationships/slideLayout" Target="../slideLayouts/slideLayout151.xml"/><Relationship Id="rId9"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5" Type="http://schemas.openxmlformats.org/officeDocument/2006/relationships/slideLayout" Target="../slideLayouts/slideLayout160.xml"/><Relationship Id="rId10" Type="http://schemas.openxmlformats.org/officeDocument/2006/relationships/image" Target="../media/image1.png"/><Relationship Id="rId4" Type="http://schemas.openxmlformats.org/officeDocument/2006/relationships/slideLayout" Target="../slideLayouts/slideLayout159.xml"/><Relationship Id="rId9"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5" Type="http://schemas.openxmlformats.org/officeDocument/2006/relationships/slideLayout" Target="../slideLayouts/slideLayout168.xml"/><Relationship Id="rId10" Type="http://schemas.openxmlformats.org/officeDocument/2006/relationships/image" Target="../media/image1.png"/><Relationship Id="rId4" Type="http://schemas.openxmlformats.org/officeDocument/2006/relationships/slideLayout" Target="../slideLayouts/slideLayout167.xml"/><Relationship Id="rId9"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image" Target="../media/image4.emf"/><Relationship Id="rId5" Type="http://schemas.openxmlformats.org/officeDocument/2006/relationships/theme" Target="../theme/theme34.xml"/><Relationship Id="rId4" Type="http://schemas.openxmlformats.org/officeDocument/2006/relationships/slideLayout" Target="../slideLayouts/slideLayout1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5" Type="http://schemas.openxmlformats.org/officeDocument/2006/relationships/slideLayout" Target="../slideLayouts/slideLayout180.xml"/><Relationship Id="rId10" Type="http://schemas.openxmlformats.org/officeDocument/2006/relationships/image" Target="../media/image1.png"/><Relationship Id="rId4" Type="http://schemas.openxmlformats.org/officeDocument/2006/relationships/slideLayout" Target="../slideLayouts/slideLayout179.xml"/><Relationship Id="rId9"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image" Target="../media/image1.png"/><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theme" Target="../theme/theme36.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10" Type="http://schemas.openxmlformats.org/officeDocument/2006/relationships/image" Target="../media/image1.png"/><Relationship Id="rId4" Type="http://schemas.openxmlformats.org/officeDocument/2006/relationships/slideLayout" Target="../slideLayouts/slideLayout197.xml"/><Relationship Id="rId9"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image" Target="../media/image1.png"/><Relationship Id="rId5" Type="http://schemas.openxmlformats.org/officeDocument/2006/relationships/slideLayout" Target="../slideLayouts/slideLayout206.xml"/><Relationship Id="rId10" Type="http://schemas.openxmlformats.org/officeDocument/2006/relationships/theme" Target="../theme/theme38.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image" Target="../media/image1.png"/><Relationship Id="rId5" Type="http://schemas.openxmlformats.org/officeDocument/2006/relationships/slideLayout" Target="../slideLayouts/slideLayout215.xml"/><Relationship Id="rId10" Type="http://schemas.openxmlformats.org/officeDocument/2006/relationships/theme" Target="../theme/theme39.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5" Type="http://schemas.openxmlformats.org/officeDocument/2006/relationships/slideLayout" Target="../slideLayouts/slideLayout224.xml"/><Relationship Id="rId10" Type="http://schemas.openxmlformats.org/officeDocument/2006/relationships/image" Target="../media/image1.png"/><Relationship Id="rId4" Type="http://schemas.openxmlformats.org/officeDocument/2006/relationships/slideLayout" Target="../slideLayouts/slideLayout223.xml"/><Relationship Id="rId9"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slideLayout" Target="../slideLayouts/slideLayout230.xml"/><Relationship Id="rId7" Type="http://schemas.openxmlformats.org/officeDocument/2006/relationships/image" Target="../media/image2.emf"/><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theme" Target="../theme/theme41.xml"/><Relationship Id="rId5" Type="http://schemas.openxmlformats.org/officeDocument/2006/relationships/slideLayout" Target="../slideLayouts/slideLayout232.xml"/><Relationship Id="rId4" Type="http://schemas.openxmlformats.org/officeDocument/2006/relationships/slideLayout" Target="../slideLayouts/slideLayout231.xml"/></Relationships>
</file>

<file path=ppt/slideMasters/_rels/slideMaster42.xml.rels><?xml version="1.0" encoding="UTF-8" standalone="yes"?>
<Relationships xmlns="http://schemas.openxmlformats.org/package/2006/relationships"><Relationship Id="rId3" Type="http://schemas.openxmlformats.org/officeDocument/2006/relationships/slideLayout" Target="../slideLayouts/slideLayout235.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5" Type="http://schemas.openxmlformats.org/officeDocument/2006/relationships/theme" Target="../theme/theme42.xml"/><Relationship Id="rId4" Type="http://schemas.openxmlformats.org/officeDocument/2006/relationships/slideLayout" Target="../slideLayouts/slideLayout236.xml"/></Relationships>
</file>

<file path=ppt/slideMasters/_rels/slideMaster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image" Target="../media/image4.emf"/><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theme" Target="../theme/theme43.xml"/><Relationship Id="rId5" Type="http://schemas.openxmlformats.org/officeDocument/2006/relationships/slideLayout" Target="../slideLayouts/slideLayout241.xml"/><Relationship Id="rId4" Type="http://schemas.openxmlformats.org/officeDocument/2006/relationships/slideLayout" Target="../slideLayouts/slideLayout24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5" Type="http://schemas.openxmlformats.org/officeDocument/2006/relationships/slideLayout" Target="../slideLayouts/slideLayout246.xml"/><Relationship Id="rId10" Type="http://schemas.openxmlformats.org/officeDocument/2006/relationships/image" Target="../media/image1.png"/><Relationship Id="rId4" Type="http://schemas.openxmlformats.org/officeDocument/2006/relationships/slideLayout" Target="../slideLayouts/slideLayout245.xml"/><Relationship Id="rId9"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5" Type="http://schemas.openxmlformats.org/officeDocument/2006/relationships/slideLayout" Target="../slideLayouts/slideLayout254.xml"/><Relationship Id="rId10" Type="http://schemas.openxmlformats.org/officeDocument/2006/relationships/image" Target="../media/image1.png"/><Relationship Id="rId4" Type="http://schemas.openxmlformats.org/officeDocument/2006/relationships/slideLayout" Target="../slideLayouts/slideLayout253.xml"/><Relationship Id="rId9"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1.pn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46.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271.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5" Type="http://schemas.openxmlformats.org/officeDocument/2006/relationships/theme" Target="../theme/theme47.xml"/><Relationship Id="rId4" Type="http://schemas.openxmlformats.org/officeDocument/2006/relationships/slideLayout" Target="../slideLayouts/slideLayout272.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27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image" Target="../media/image4.emf"/><Relationship Id="rId5" Type="http://schemas.openxmlformats.org/officeDocument/2006/relationships/theme" Target="../theme/theme48.xml"/><Relationship Id="rId4" Type="http://schemas.openxmlformats.org/officeDocument/2006/relationships/slideLayout" Target="../slideLayouts/slideLayout276.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279.xml"/><Relationship Id="rId7" Type="http://schemas.openxmlformats.org/officeDocument/2006/relationships/image" Target="../media/image5.png"/><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theme" Target="../theme/theme49.xml"/><Relationship Id="rId5" Type="http://schemas.openxmlformats.org/officeDocument/2006/relationships/slideLayout" Target="../slideLayouts/slideLayout281.xml"/><Relationship Id="rId4" Type="http://schemas.openxmlformats.org/officeDocument/2006/relationships/slideLayout" Target="../slideLayouts/slideLayout28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image" Target="../media/image1.png"/><Relationship Id="rId5" Type="http://schemas.openxmlformats.org/officeDocument/2006/relationships/slideLayout" Target="../slideLayouts/slideLayout286.xml"/><Relationship Id="rId10" Type="http://schemas.openxmlformats.org/officeDocument/2006/relationships/theme" Target="../theme/theme50.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5" Type="http://schemas.openxmlformats.org/officeDocument/2006/relationships/slideLayout" Target="../slideLayouts/slideLayout295.xml"/><Relationship Id="rId10" Type="http://schemas.openxmlformats.org/officeDocument/2006/relationships/image" Target="../media/image1.png"/><Relationship Id="rId4" Type="http://schemas.openxmlformats.org/officeDocument/2006/relationships/slideLayout" Target="../slideLayouts/slideLayout294.xml"/><Relationship Id="rId9"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3" Type="http://schemas.openxmlformats.org/officeDocument/2006/relationships/slideLayout" Target="../slideLayouts/slideLayout301.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image" Target="../media/image2.emf"/><Relationship Id="rId5" Type="http://schemas.openxmlformats.org/officeDocument/2006/relationships/theme" Target="../theme/theme52.xml"/><Relationship Id="rId4" Type="http://schemas.openxmlformats.org/officeDocument/2006/relationships/slideLayout" Target="../slideLayouts/slideLayout302.xml"/></Relationships>
</file>

<file path=ppt/slideMasters/_rels/slideMaster53.xml.rels><?xml version="1.0" encoding="UTF-8" standalone="yes"?>
<Relationships xmlns="http://schemas.openxmlformats.org/package/2006/relationships"><Relationship Id="rId3" Type="http://schemas.openxmlformats.org/officeDocument/2006/relationships/slideLayout" Target="../slideLayouts/slideLayout305.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image" Target="../media/image4.emf"/><Relationship Id="rId5" Type="http://schemas.openxmlformats.org/officeDocument/2006/relationships/theme" Target="../theme/theme53.xml"/><Relationship Id="rId4" Type="http://schemas.openxmlformats.org/officeDocument/2006/relationships/slideLayout" Target="../slideLayouts/slideLayout306.xml"/></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309.xml"/><Relationship Id="rId7" Type="http://schemas.openxmlformats.org/officeDocument/2006/relationships/theme" Target="../theme/theme54.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5" Type="http://schemas.openxmlformats.org/officeDocument/2006/relationships/slideLayout" Target="../slideLayouts/slideLayout311.xml"/><Relationship Id="rId4" Type="http://schemas.openxmlformats.org/officeDocument/2006/relationships/slideLayout" Target="../slideLayouts/slideLayout31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5" Type="http://schemas.openxmlformats.org/officeDocument/2006/relationships/slideLayout" Target="../slideLayouts/slideLayout317.xml"/><Relationship Id="rId10" Type="http://schemas.openxmlformats.org/officeDocument/2006/relationships/image" Target="../media/image1.png"/><Relationship Id="rId4" Type="http://schemas.openxmlformats.org/officeDocument/2006/relationships/slideLayout" Target="../slideLayouts/slideLayout316.xml"/><Relationship Id="rId9"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3" Type="http://schemas.openxmlformats.org/officeDocument/2006/relationships/slideLayout" Target="../slideLayouts/slideLayout323.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image" Target="../media/image3.png"/><Relationship Id="rId5" Type="http://schemas.openxmlformats.org/officeDocument/2006/relationships/theme" Target="../theme/theme56.xml"/><Relationship Id="rId4" Type="http://schemas.openxmlformats.org/officeDocument/2006/relationships/slideLayout" Target="../slideLayouts/slideLayout324.xml"/></Relationships>
</file>

<file path=ppt/slideMasters/_rels/slideMaster57.xml.rels><?xml version="1.0" encoding="UTF-8" standalone="yes"?>
<Relationships xmlns="http://schemas.openxmlformats.org/package/2006/relationships"><Relationship Id="rId3" Type="http://schemas.openxmlformats.org/officeDocument/2006/relationships/slideLayout" Target="../slideLayouts/slideLayout327.xml"/><Relationship Id="rId7" Type="http://schemas.openxmlformats.org/officeDocument/2006/relationships/image" Target="../media/image4.emf"/><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theme" Target="../theme/theme57.xml"/><Relationship Id="rId5" Type="http://schemas.openxmlformats.org/officeDocument/2006/relationships/slideLayout" Target="../slideLayouts/slideLayout329.xml"/><Relationship Id="rId4" Type="http://schemas.openxmlformats.org/officeDocument/2006/relationships/slideLayout" Target="../slideLayouts/slideLayout32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5" Type="http://schemas.openxmlformats.org/officeDocument/2006/relationships/image" Target="../media/image1.png"/><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3" Type="http://schemas.openxmlformats.org/officeDocument/2006/relationships/slideLayout" Target="../slideLayouts/slideLayout34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image" Target="../media/image4.emf"/><Relationship Id="rId5" Type="http://schemas.openxmlformats.org/officeDocument/2006/relationships/theme" Target="../theme/theme59.xml"/><Relationship Id="rId4" Type="http://schemas.openxmlformats.org/officeDocument/2006/relationships/slideLayout" Target="../slideLayouts/slideLayout34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4.emf"/><Relationship Id="rId5" Type="http://schemas.openxmlformats.org/officeDocument/2006/relationships/theme" Target="../theme/theme6.xml"/><Relationship Id="rId4" Type="http://schemas.openxmlformats.org/officeDocument/2006/relationships/slideLayout" Target="../slideLayouts/slideLayout2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image" Target="../media/image1.png"/><Relationship Id="rId5" Type="http://schemas.openxmlformats.org/officeDocument/2006/relationships/slideLayout" Target="../slideLayouts/slideLayout351.xml"/><Relationship Id="rId10" Type="http://schemas.openxmlformats.org/officeDocument/2006/relationships/theme" Target="../theme/theme60.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theme" Target="../theme/theme61.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slideLayout" Target="../slideLayouts/slideLayout36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theme" Target="../theme/theme7.xml"/><Relationship Id="rId4"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4.emf"/><Relationship Id="rId5" Type="http://schemas.openxmlformats.org/officeDocument/2006/relationships/theme" Target="../theme/theme8.xml"/><Relationship Id="rId4" Type="http://schemas.openxmlformats.org/officeDocument/2006/relationships/slideLayout" Target="../slideLayouts/slideLayout3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2.emf"/><Relationship Id="rId5" Type="http://schemas.openxmlformats.org/officeDocument/2006/relationships/theme" Target="../theme/theme9.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t>2016-02-03</a:t>
            </a:fld>
            <a:endParaRPr lang="en-GB" dirty="0"/>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4" r:id="rId2"/>
    <p:sldLayoutId id="2147483706" r:id="rId3"/>
    <p:sldLayoutId id="2147483707" r:id="rId4"/>
    <p:sldLayoutId id="2147483708" r:id="rId5"/>
    <p:sldLayoutId id="2147483709" r:id="rId6"/>
    <p:sldLayoutId id="2147483710" r:id="rId7"/>
    <p:sldLayoutId id="2147483711" r:id="rId8"/>
  </p:sldLayoutIdLst>
  <p:timing>
    <p:tnLst>
      <p:par>
        <p:cTn id="1" dur="indefinite" restart="never" nodeType="tmRoot"/>
      </p:par>
    </p:tnLst>
  </p:timing>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0">
                <a:srgbClr val="005475"/>
              </a:gs>
              <a:gs pos="87000">
                <a:schemeClr val="accent1">
                  <a:shade val="100000"/>
                  <a:satMod val="115000"/>
                </a:schemeClr>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909BA91D-0302-4BBF-A525-2F2DDD87BFDD}"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pic>
        <p:nvPicPr>
          <p:cNvPr id="8" name="Picture 7" descr="Modelon_M_outline_white.eps"/>
          <p:cNvPicPr>
            <a:picLocks noChangeAspect="1"/>
          </p:cNvPicPr>
          <p:nvPr/>
        </p:nvPicPr>
        <p:blipFill rotWithShape="1">
          <a:blip r:embed="rId6"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Tree>
    <p:extLst>
      <p:ext uri="{BB962C8B-B14F-4D97-AF65-F5344CB8AC3E}">
        <p14:creationId xmlns:p14="http://schemas.microsoft.com/office/powerpoint/2010/main" val="237539540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0">
                <a:srgbClr val="005475"/>
              </a:gs>
              <a:gs pos="87000">
                <a:schemeClr val="accent1">
                  <a:shade val="100000"/>
                  <a:satMod val="115000"/>
                </a:schemeClr>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BA4A901A-41AB-4D42-916A-6BF42E5F813D}"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pic>
        <p:nvPicPr>
          <p:cNvPr id="14" name="Picture 13" descr="Modelon_Logo_PPT_Vi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747" y="6276419"/>
            <a:ext cx="1395769" cy="431137"/>
          </a:xfrm>
          <a:prstGeom prst="rect">
            <a:avLst/>
          </a:prstGeom>
        </p:spPr>
      </p:pic>
    </p:spTree>
    <p:extLst>
      <p:ext uri="{BB962C8B-B14F-4D97-AF65-F5344CB8AC3E}">
        <p14:creationId xmlns:p14="http://schemas.microsoft.com/office/powerpoint/2010/main" val="353736203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rot="16200000">
            <a:off x="4170947" y="-3810000"/>
            <a:ext cx="802106" cy="9144000"/>
          </a:xfrm>
          <a:prstGeom prst="rect">
            <a:avLst/>
          </a:prstGeom>
          <a:gradFill flip="none" rotWithShape="1">
            <a:gsLst>
              <a:gs pos="0">
                <a:srgbClr val="005475"/>
              </a:gs>
              <a:gs pos="71000">
                <a:schemeClr val="accent1">
                  <a:shade val="100000"/>
                  <a:satMod val="115000"/>
                </a:schemeClr>
              </a:gs>
              <a:gs pos="100000">
                <a:srgbClr val="005475"/>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3409A4A0-2C87-4151-8C07-A65A885137C7}"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pic>
        <p:nvPicPr>
          <p:cNvPr id="8" name="Picture 7" descr="Modelon_M_outline_white.eps"/>
          <p:cNvPicPr>
            <a:picLocks noChangeAspect="1"/>
          </p:cNvPicPr>
          <p:nvPr/>
        </p:nvPicPr>
        <p:blipFill rotWithShape="1">
          <a:blip r:embed="rId9" cstate="print">
            <a:alphaModFix amt="36000"/>
            <a:extLst>
              <a:ext uri="{28A0092B-C50C-407E-A947-70E740481C1C}">
                <a14:useLocalDpi xmlns:a14="http://schemas.microsoft.com/office/drawing/2010/main" val="0"/>
              </a:ext>
            </a:extLst>
          </a:blip>
          <a:srcRect l="20494" t="21398" r="4656" b="48504"/>
          <a:stretch/>
        </p:blipFill>
        <p:spPr>
          <a:xfrm>
            <a:off x="5926358" y="270000"/>
            <a:ext cx="2682000" cy="961200"/>
          </a:xfrm>
          <a:prstGeom prst="rect">
            <a:avLst/>
          </a:prstGeom>
          <a:noFill/>
          <a:ln>
            <a:noFill/>
          </a:ln>
        </p:spPr>
      </p:pic>
    </p:spTree>
    <p:extLst>
      <p:ext uri="{BB962C8B-B14F-4D97-AF65-F5344CB8AC3E}">
        <p14:creationId xmlns:p14="http://schemas.microsoft.com/office/powerpoint/2010/main" val="380513924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857" r:id="rId5"/>
    <p:sldLayoutId id="2147483858" r:id="rId6"/>
    <p:sldLayoutId id="2147483859" r:id="rId7"/>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EEB5DB2C-021C-4BBA-97B5-7F02E96CCA49}"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7" name="Rectangle 6"/>
          <p:cNvSpPr/>
          <p:nvPr/>
        </p:nvSpPr>
        <p:spPr>
          <a:xfrm>
            <a:off x="0" y="0"/>
            <a:ext cx="635000" cy="6858000"/>
          </a:xfrm>
          <a:prstGeom prst="rect">
            <a:avLst/>
          </a:prstGeom>
          <a:gradFill flip="none" rotWithShape="1">
            <a:gsLst>
              <a:gs pos="0">
                <a:srgbClr val="005475"/>
              </a:gs>
              <a:gs pos="87000">
                <a:schemeClr val="accent1">
                  <a:shade val="100000"/>
                  <a:satMod val="115000"/>
                </a:schemeClr>
              </a:gs>
            </a:gsLst>
            <a:lin ang="14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tilliumRegular"/>
              <a:cs typeface="TitilliumRegular"/>
            </a:endParaRPr>
          </a:p>
        </p:txBody>
      </p:sp>
      <p:pic>
        <p:nvPicPr>
          <p:cNvPr id="11" name="Picture 10" descr="Modelon_M_outline_blue.eps"/>
          <p:cNvPicPr>
            <a:picLocks noChangeAspect="1"/>
          </p:cNvPicPr>
          <p:nvPr/>
        </p:nvPicPr>
        <p:blipFill rotWithShape="1">
          <a:blip r:embed="rId6" cstate="print">
            <a:alphaModFix amt="40000"/>
            <a:extLst>
              <a:ext uri="{28A0092B-C50C-407E-A947-70E740481C1C}">
                <a14:useLocalDpi xmlns:a14="http://schemas.microsoft.com/office/drawing/2010/main" val="0"/>
              </a:ext>
            </a:extLst>
          </a:blip>
          <a:srcRect t="-1" r="7246" b="10393"/>
          <a:stretch/>
        </p:blipFill>
        <p:spPr>
          <a:xfrm>
            <a:off x="4082268" y="2510122"/>
            <a:ext cx="5058000" cy="4356000"/>
          </a:xfrm>
          <a:prstGeom prst="rect">
            <a:avLst/>
          </a:prstGeom>
        </p:spPr>
      </p:pic>
    </p:spTree>
    <p:extLst>
      <p:ext uri="{BB962C8B-B14F-4D97-AF65-F5344CB8AC3E}">
        <p14:creationId xmlns:p14="http://schemas.microsoft.com/office/powerpoint/2010/main" val="240965379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gradFill flip="none" rotWithShape="1">
            <a:gsLst>
              <a:gs pos="90000">
                <a:srgbClr val="D96829"/>
              </a:gs>
              <a:gs pos="27000">
                <a:srgbClr val="983E24"/>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tilliumRegular"/>
              <a:cs typeface="TitilliumRegular"/>
            </a:endParaRPr>
          </a:p>
        </p:txBody>
      </p:sp>
    </p:spTree>
    <p:extLst>
      <p:ext uri="{BB962C8B-B14F-4D97-AF65-F5344CB8AC3E}">
        <p14:creationId xmlns:p14="http://schemas.microsoft.com/office/powerpoint/2010/main" val="3438451419"/>
      </p:ext>
    </p:extLst>
  </p:cSld>
  <p:clrMap bg1="lt1" tx1="dk1" bg2="lt2" tx2="dk2" accent1="accent1" accent2="accent2" accent3="accent3" accent4="accent4" accent5="accent5" accent6="accent6" hlink="hlink" folHlink="folHlink"/>
  <p:sldLayoutIdLst>
    <p:sldLayoutId id="2147483798" r:id="rId1"/>
    <p:sldLayoutId id="2147483800" r:id="rId2"/>
    <p:sldLayoutId id="2147483799" r:id="rId3"/>
    <p:sldLayoutId id="2147483801" r:id="rId4"/>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p:cNvSpPr/>
          <p:nvPr/>
        </p:nvSpPr>
        <p:spPr>
          <a:xfrm>
            <a:off x="0" y="0"/>
            <a:ext cx="9144000" cy="6858000"/>
          </a:xfrm>
          <a:prstGeom prst="rect">
            <a:avLst/>
          </a:prstGeom>
          <a:gradFill flip="none" rotWithShape="1">
            <a:gsLst>
              <a:gs pos="0">
                <a:srgbClr val="005475"/>
              </a:gs>
              <a:gs pos="87000">
                <a:srgbClr val="149EC2"/>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tilliumRegular"/>
              <a:cs typeface="TitilliumRegular"/>
            </a:endParaRPr>
          </a:p>
        </p:txBody>
      </p:sp>
    </p:spTree>
    <p:extLst>
      <p:ext uri="{BB962C8B-B14F-4D97-AF65-F5344CB8AC3E}">
        <p14:creationId xmlns:p14="http://schemas.microsoft.com/office/powerpoint/2010/main" val="399227655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gradFill flip="none" rotWithShape="1">
            <a:gsLst>
              <a:gs pos="90000">
                <a:srgbClr val="D96829"/>
              </a:gs>
              <a:gs pos="27000">
                <a:srgbClr val="983E24"/>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41BF70BD-80F6-4E03-9F25-180B74A0B99D}" type="datetime1">
              <a:rPr lang="sv-SE" smtClean="0">
                <a:solidFill>
                  <a:prstClr val="white">
                    <a:alpha val="70000"/>
                  </a:prstClr>
                </a:solidFill>
              </a:rPr>
              <a:t>2016-02-03</a:t>
            </a:fld>
            <a:endParaRPr lang="en-GB" dirty="0">
              <a:solidFill>
                <a:prstClr val="white">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pic>
        <p:nvPicPr>
          <p:cNvPr id="14" name="Picture 13" descr="Modelon_Logo_PPT_Vi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4747" y="6276419"/>
            <a:ext cx="1395769" cy="431137"/>
          </a:xfrm>
          <a:prstGeom prst="rect">
            <a:avLst/>
          </a:prstGeom>
        </p:spPr>
      </p:pic>
    </p:spTree>
    <p:extLst>
      <p:ext uri="{BB962C8B-B14F-4D97-AF65-F5344CB8AC3E}">
        <p14:creationId xmlns:p14="http://schemas.microsoft.com/office/powerpoint/2010/main" val="55106228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715067"/>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91D59695-F493-493D-B30B-F0724F29E841}" type="datetime1">
              <a:rPr lang="sv-SE" smtClean="0">
                <a:solidFill>
                  <a:srgbClr val="BFBFBF"/>
                </a:solidFill>
              </a:r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4" y="6276919"/>
            <a:ext cx="1395847" cy="401460"/>
          </a:xfrm>
          <a:prstGeom prst="rect">
            <a:avLst/>
          </a:prstGeom>
        </p:spPr>
      </p:pic>
    </p:spTree>
    <p:extLst>
      <p:ext uri="{BB962C8B-B14F-4D97-AF65-F5344CB8AC3E}">
        <p14:creationId xmlns:p14="http://schemas.microsoft.com/office/powerpoint/2010/main" val="335550168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0">
                <a:srgbClr val="005475"/>
              </a:gs>
              <a:gs pos="87000">
                <a:schemeClr val="accent1">
                  <a:shade val="100000"/>
                  <a:satMod val="115000"/>
                </a:schemeClr>
              </a:gs>
            </a:gsLst>
            <a:lin ang="14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225575FD-F875-44AF-9890-ED5FCAE740B7}" type="datetime1">
              <a:rPr lang="sv-SE" smtClean="0">
                <a:solidFill>
                  <a:prstClr val="white">
                    <a:alpha val="70000"/>
                  </a:prstClr>
                </a:solidFill>
              </a:rPr>
              <a:t>2016-02-03</a:t>
            </a:fld>
            <a:endParaRPr lang="en-GB" dirty="0">
              <a:solidFill>
                <a:prstClr val="white">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pic>
        <p:nvPicPr>
          <p:cNvPr id="8" name="Picture 7" descr="Modelon_M_outline_white.eps"/>
          <p:cNvPicPr>
            <a:picLocks noChangeAspect="1"/>
          </p:cNvPicPr>
          <p:nvPr/>
        </p:nvPicPr>
        <p:blipFill rotWithShape="1">
          <a:blip r:embed="rId6"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Tree>
    <p:extLst>
      <p:ext uri="{BB962C8B-B14F-4D97-AF65-F5344CB8AC3E}">
        <p14:creationId xmlns:p14="http://schemas.microsoft.com/office/powerpoint/2010/main" val="355084753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timing>
    <p:tnLst>
      <p:par>
        <p:cTn id="1" dur="indefinite" restart="never" nodeType="tmRoot"/>
      </p:par>
    </p:tnLst>
  </p:timing>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gradFill flip="none" rotWithShape="1">
            <a:gsLst>
              <a:gs pos="90000">
                <a:srgbClr val="D96829"/>
              </a:gs>
              <a:gs pos="27000">
                <a:srgbClr val="983E24"/>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FB5383C8-8700-43A7-984F-90239CD988F7}" type="datetime1">
              <a:rPr lang="sv-SE" smtClean="0">
                <a:solidFill>
                  <a:prstClr val="white">
                    <a:alpha val="70000"/>
                  </a:prstClr>
                </a:solidFill>
              </a:rPr>
              <a:t>2016-02-03</a:t>
            </a:fld>
            <a:endParaRPr lang="en-GB" dirty="0">
              <a:solidFill>
                <a:prstClr val="white">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pic>
        <p:nvPicPr>
          <p:cNvPr id="14" name="Picture 13" descr="Modelon_Logo_PPT_Vi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747" y="6276419"/>
            <a:ext cx="1395769" cy="431137"/>
          </a:xfrm>
          <a:prstGeom prst="rect">
            <a:avLst/>
          </a:prstGeom>
        </p:spPr>
      </p:pic>
    </p:spTree>
    <p:extLst>
      <p:ext uri="{BB962C8B-B14F-4D97-AF65-F5344CB8AC3E}">
        <p14:creationId xmlns:p14="http://schemas.microsoft.com/office/powerpoint/2010/main" val="161463066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567F13B2-1640-4FBF-80E4-C8236EA19F62}" type="datetime1">
              <a:rPr lang="sv-SE" smtClean="0"/>
              <a:t>2016-02-03</a:t>
            </a:fld>
            <a:endParaRPr lang="en-GB" dirty="0"/>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pic>
        <p:nvPicPr>
          <p:cNvPr id="9" name="Picture 8" descr="Modelon_M_outline_blue.eps"/>
          <p:cNvPicPr>
            <a:picLocks noChangeAspect="1"/>
          </p:cNvPicPr>
          <p:nvPr/>
        </p:nvPicPr>
        <p:blipFill rotWithShape="1">
          <a:blip r:embed="rId6" cstate="print">
            <a:alphaModFix amt="40000"/>
            <a:extLst>
              <a:ext uri="{28A0092B-C50C-407E-A947-70E740481C1C}">
                <a14:useLocalDpi xmlns:a14="http://schemas.microsoft.com/office/drawing/2010/main" val="0"/>
              </a:ext>
            </a:extLst>
          </a:blip>
          <a:srcRect t="-1" r="7246" b="10393"/>
          <a:stretch/>
        </p:blipFill>
        <p:spPr>
          <a:xfrm>
            <a:off x="4082268" y="2510122"/>
            <a:ext cx="5058000" cy="4356000"/>
          </a:xfrm>
          <a:prstGeom prst="rect">
            <a:avLst/>
          </a:prstGeom>
        </p:spPr>
      </p:pic>
    </p:spTree>
    <p:extLst>
      <p:ext uri="{BB962C8B-B14F-4D97-AF65-F5344CB8AC3E}">
        <p14:creationId xmlns:p14="http://schemas.microsoft.com/office/powerpoint/2010/main" val="4251019464"/>
      </p:ext>
    </p:extLst>
  </p:cSld>
  <p:clrMap bg1="lt1" tx1="dk1" bg2="lt2" tx2="dk2" accent1="accent1" accent2="accent2" accent3="accent3" accent4="accent4" accent5="accent5" accent6="accent6" hlink="hlink" folHlink="folHlink"/>
  <p:sldLayoutIdLst>
    <p:sldLayoutId id="2147483740" r:id="rId1"/>
    <p:sldLayoutId id="2147483734" r:id="rId2"/>
    <p:sldLayoutId id="2147483738" r:id="rId3"/>
    <p:sldLayoutId id="2147483739" r:id="rId4"/>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0">
                <a:srgbClr val="005475"/>
              </a:gs>
              <a:gs pos="87000">
                <a:schemeClr val="accent1">
                  <a:shade val="100000"/>
                  <a:satMod val="115000"/>
                </a:schemeClr>
              </a:gs>
            </a:gsLst>
            <a:lin ang="14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4D81AEDE-628A-4D7C-B141-9A2EADFC2EC9}" type="datetime1">
              <a:rPr lang="sv-SE" smtClean="0">
                <a:solidFill>
                  <a:prstClr val="white">
                    <a:alpha val="70000"/>
                  </a:prstClr>
                </a:solidFill>
              </a:rPr>
              <a:t>2016-02-03</a:t>
            </a:fld>
            <a:endParaRPr lang="en-GB" dirty="0">
              <a:solidFill>
                <a:prstClr val="white">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pic>
        <p:nvPicPr>
          <p:cNvPr id="8" name="Picture 7" descr="Modelon_M_outline_white.eps"/>
          <p:cNvPicPr>
            <a:picLocks noChangeAspect="1"/>
          </p:cNvPicPr>
          <p:nvPr/>
        </p:nvPicPr>
        <p:blipFill rotWithShape="1">
          <a:blip r:embed="rId6"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Tree>
    <p:extLst>
      <p:ext uri="{BB962C8B-B14F-4D97-AF65-F5344CB8AC3E}">
        <p14:creationId xmlns:p14="http://schemas.microsoft.com/office/powerpoint/2010/main" val="403764146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793525AB-3B17-49AF-AC4B-911089B94792}" type="datetime1">
              <a:rPr lang="sv-SE" smtClean="0">
                <a:solidFill>
                  <a:srgbClr val="BFBFBF"/>
                </a:solidFill>
              </a:r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101603242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iming>
    <p:tnLst>
      <p:par>
        <p:cTn id="1" dur="indefinite" restart="never" nodeType="tmRoot"/>
      </p:par>
    </p:tnLst>
  </p:timing>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rot="16200000">
            <a:off x="4170947" y="-3810000"/>
            <a:ext cx="802106" cy="9144000"/>
          </a:xfrm>
          <a:prstGeom prst="rect">
            <a:avLst/>
          </a:prstGeom>
          <a:gradFill flip="none" rotWithShape="1">
            <a:gsLst>
              <a:gs pos="0">
                <a:srgbClr val="005475"/>
              </a:gs>
              <a:gs pos="71000">
                <a:schemeClr val="accent1">
                  <a:shade val="100000"/>
                  <a:satMod val="115000"/>
                </a:schemeClr>
              </a:gs>
              <a:gs pos="100000">
                <a:srgbClr val="005475"/>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
        <p:nvSpPr>
          <p:cNvPr id="12" name="Slide Number Placeholder 5"/>
          <p:cNvSpPr>
            <a:spLocks noGrp="1"/>
          </p:cNvSpPr>
          <p:nvPr>
            <p:ph type="sldNum" sz="quarter" idx="4"/>
          </p:nvPr>
        </p:nvSpPr>
        <p:spPr>
          <a:xfrm>
            <a:off x="8362742" y="-4179"/>
            <a:ext cx="781258" cy="365125"/>
          </a:xfrm>
          <a:prstGeom prst="rect">
            <a:avLst/>
          </a:prstGeom>
        </p:spPr>
        <p:txBody>
          <a:bodyPr vert="horz" lIns="91440" tIns="45720" rIns="91440" bIns="45720" rtlCol="0" anchor="ctr"/>
          <a:lstStyle>
            <a:lvl1pPr algn="r">
              <a:defRPr sz="1200" b="0" i="0" baseline="0">
                <a:solidFill>
                  <a:schemeClr val="tx1">
                    <a:alpha val="70000"/>
                  </a:schemeClr>
                </a:solidFill>
                <a:latin typeface="TitilliumRegular"/>
                <a:cs typeface="TitilliumRegular"/>
              </a:defRPr>
            </a:lvl1pPr>
          </a:lstStyle>
          <a:p>
            <a:fld id="{B71C7501-9271-4239-A294-CE9FEFF988D4}" type="slidenum">
              <a:rPr lang="en-GB" smtClean="0">
                <a:solidFill>
                  <a:prstClr val="black">
                    <a:alpha val="70000"/>
                  </a:prstClr>
                </a:solidFill>
              </a:rPr>
              <a:pPr/>
              <a:t>‹#›</a:t>
            </a:fld>
            <a:endParaRPr lang="en-GB" dirty="0">
              <a:solidFill>
                <a:prstClr val="black">
                  <a:alpha val="70000"/>
                </a:prstClr>
              </a:solidFill>
            </a:endParaRPr>
          </a:p>
        </p:txBody>
      </p:sp>
      <p:pic>
        <p:nvPicPr>
          <p:cNvPr id="8" name="Picture 7" descr="Modelon_M_outline_white.eps"/>
          <p:cNvPicPr>
            <a:picLocks noChangeAspect="1"/>
          </p:cNvPicPr>
          <p:nvPr/>
        </p:nvPicPr>
        <p:blipFill rotWithShape="1">
          <a:blip r:embed="rId6" cstate="print">
            <a:alphaModFix amt="36000"/>
            <a:extLst>
              <a:ext uri="{28A0092B-C50C-407E-A947-70E740481C1C}">
                <a14:useLocalDpi xmlns:a14="http://schemas.microsoft.com/office/drawing/2010/main" val="0"/>
              </a:ext>
            </a:extLst>
          </a:blip>
          <a:srcRect l="20494" t="21398" r="4656" b="48504"/>
          <a:stretch/>
        </p:blipFill>
        <p:spPr>
          <a:xfrm>
            <a:off x="5926358" y="270000"/>
            <a:ext cx="2682000" cy="961200"/>
          </a:xfrm>
          <a:prstGeom prst="rect">
            <a:avLst/>
          </a:prstGeom>
          <a:noFill/>
          <a:ln>
            <a:noFill/>
          </a:ln>
        </p:spPr>
      </p:pic>
      <p:sp>
        <p:nvSpPr>
          <p:cNvPr id="15" name="Date Placeholder 3"/>
          <p:cNvSpPr>
            <a:spLocks noGrp="1"/>
          </p:cNvSpPr>
          <p:nvPr>
            <p:ph type="dt" sz="half" idx="2"/>
          </p:nvPr>
        </p:nvSpPr>
        <p:spPr>
          <a:xfrm>
            <a:off x="768478"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1AF5D77C-4D04-4E92-BCE0-2562BF82DEA6}" type="datetime1">
              <a:rPr lang="sv-SE" smtClean="0">
                <a:solidFill>
                  <a:prstClr val="white">
                    <a:lumMod val="75000"/>
                    <a:alpha val="70000"/>
                  </a:prstClr>
                </a:solidFill>
              </a:rPr>
              <a:t>2016-02-03</a:t>
            </a:fld>
            <a:r>
              <a:rPr lang="en-GB" smtClean="0">
                <a:solidFill>
                  <a:prstClr val="white">
                    <a:lumMod val="75000"/>
                    <a:alpha val="70000"/>
                  </a:prstClr>
                </a:solidFill>
              </a:rPr>
              <a:t> </a:t>
            </a:r>
            <a:r>
              <a:rPr lang="en-GB" dirty="0" smtClean="0">
                <a:solidFill>
                  <a:prstClr val="white">
                    <a:lumMod val="75000"/>
                    <a:alpha val="70000"/>
                  </a:prstClr>
                </a:solidFill>
              </a:rPr>
              <a:t>© </a:t>
            </a:r>
            <a:r>
              <a:rPr lang="en-GB" dirty="0" err="1" smtClean="0">
                <a:solidFill>
                  <a:prstClr val="white">
                    <a:lumMod val="75000"/>
                    <a:alpha val="70000"/>
                  </a:prstClr>
                </a:solidFill>
              </a:rPr>
              <a:t>Modelon</a:t>
            </a:r>
            <a:endParaRPr lang="en-GB" dirty="0">
              <a:solidFill>
                <a:prstClr val="white">
                  <a:lumMod val="75000"/>
                  <a:alpha val="70000"/>
                </a:prstClr>
              </a:solidFill>
            </a:endParaRPr>
          </a:p>
        </p:txBody>
      </p:sp>
      <p:sp>
        <p:nvSpPr>
          <p:cNvPr id="16" name="Footer Placeholder 4"/>
          <p:cNvSpPr>
            <a:spLocks noGrp="1"/>
          </p:cNvSpPr>
          <p:nvPr>
            <p:ph type="ftr" sz="quarter" idx="3"/>
          </p:nvPr>
        </p:nvSpPr>
        <p:spPr>
          <a:xfrm>
            <a:off x="2893925" y="6394594"/>
            <a:ext cx="4511709"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pic>
        <p:nvPicPr>
          <p:cNvPr id="7" name="Picture 6" descr="Modelon_2011_Gradient_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4551" y="6383045"/>
            <a:ext cx="1395847" cy="401460"/>
          </a:xfrm>
          <a:prstGeom prst="rect">
            <a:avLst/>
          </a:prstGeom>
        </p:spPr>
      </p:pic>
    </p:spTree>
    <p:extLst>
      <p:ext uri="{BB962C8B-B14F-4D97-AF65-F5344CB8AC3E}">
        <p14:creationId xmlns:p14="http://schemas.microsoft.com/office/powerpoint/2010/main" val="84265131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Lst>
  <p:timing>
    <p:tnLst>
      <p:par>
        <p:cTn id="1" dur="indefinite" restart="never" nodeType="tmRoot"/>
      </p:par>
    </p:tnLst>
  </p:timing>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gradFill flip="none" rotWithShape="1">
            <a:gsLst>
              <a:gs pos="90000">
                <a:srgbClr val="D96829"/>
              </a:gs>
              <a:gs pos="27000">
                <a:srgbClr val="983E24"/>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Tree>
    <p:extLst>
      <p:ext uri="{BB962C8B-B14F-4D97-AF65-F5344CB8AC3E}">
        <p14:creationId xmlns:p14="http://schemas.microsoft.com/office/powerpoint/2010/main" val="134504791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E10B8319-1262-4390-8B4A-36F292EE6245}" type="datetime1">
              <a:rPr lang="sv-SE" smtClean="0">
                <a:solidFill>
                  <a:prstClr val="white">
                    <a:lumMod val="75000"/>
                    <a:alpha val="70000"/>
                  </a:prstClr>
                </a:solidFill>
              </a:rPr>
              <a:t>2016-02-03</a:t>
            </a:fld>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7" name="Rectangle 6"/>
          <p:cNvSpPr/>
          <p:nvPr userDrawn="1"/>
        </p:nvSpPr>
        <p:spPr>
          <a:xfrm rot="5400000">
            <a:off x="4177639" y="-3816682"/>
            <a:ext cx="788732" cy="9144000"/>
          </a:xfrm>
          <a:prstGeom prst="rect">
            <a:avLst/>
          </a:prstGeom>
          <a:gradFill flip="none" rotWithShape="1">
            <a:gsLst>
              <a:gs pos="31000">
                <a:srgbClr val="D96829"/>
              </a:gs>
              <a:gs pos="0">
                <a:srgbClr val="983E24"/>
              </a:gs>
              <a:gs pos="93000">
                <a:srgbClr val="983E24"/>
              </a:gs>
            </a:gsLst>
            <a:lin ang="14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pic>
        <p:nvPicPr>
          <p:cNvPr id="8" name="Picture 7" descr="Modelon_M_outline_white.eps"/>
          <p:cNvPicPr>
            <a:picLocks noChangeAspect="1"/>
          </p:cNvPicPr>
          <p:nvPr userDrawn="1"/>
        </p:nvPicPr>
        <p:blipFill rotWithShape="1">
          <a:blip r:embed="rId6" cstate="print">
            <a:alphaModFix amt="36000"/>
            <a:extLst>
              <a:ext uri="{28A0092B-C50C-407E-A947-70E740481C1C}">
                <a14:useLocalDpi xmlns:a14="http://schemas.microsoft.com/office/drawing/2010/main" val="0"/>
              </a:ext>
            </a:extLst>
          </a:blip>
          <a:srcRect l="20494" t="21398" r="4656" b="48504"/>
          <a:stretch/>
        </p:blipFill>
        <p:spPr>
          <a:xfrm>
            <a:off x="5926358" y="270000"/>
            <a:ext cx="2682000" cy="961200"/>
          </a:xfrm>
          <a:prstGeom prst="rect">
            <a:avLst/>
          </a:prstGeom>
          <a:noFill/>
          <a:ln>
            <a:noFill/>
          </a:ln>
        </p:spPr>
      </p:pic>
    </p:spTree>
    <p:extLst>
      <p:ext uri="{BB962C8B-B14F-4D97-AF65-F5344CB8AC3E}">
        <p14:creationId xmlns:p14="http://schemas.microsoft.com/office/powerpoint/2010/main" val="318918892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0">
                <a:srgbClr val="005475"/>
              </a:gs>
              <a:gs pos="87000">
                <a:schemeClr val="accent1">
                  <a:shade val="100000"/>
                  <a:satMod val="115000"/>
                </a:schemeClr>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
        <p:nvSpPr>
          <p:cNvPr id="9" name="Date Placeholder 3"/>
          <p:cNvSpPr>
            <a:spLocks noGrp="1"/>
          </p:cNvSpPr>
          <p:nvPr>
            <p:ph type="dt" sz="half" idx="2"/>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9FA08ED0-3740-5B41-8241-D29E5F554E23}" type="datetime1">
              <a:rPr lang="sv-SE" smtClean="0">
                <a:solidFill>
                  <a:prstClr val="white">
                    <a:alpha val="70000"/>
                  </a:prstClr>
                </a:solidFill>
              </a:rPr>
              <a:pPr/>
              <a:t>2016-02-03</a:t>
            </a:fld>
            <a:r>
              <a:rPr lang="en-GB" dirty="0" smtClean="0">
                <a:solidFill>
                  <a:prstClr val="white">
                    <a:alpha val="70000"/>
                  </a:prstClr>
                </a:solidFill>
              </a:rPr>
              <a:t> © </a:t>
            </a:r>
            <a:r>
              <a:rPr lang="en-GB" dirty="0" err="1" smtClean="0">
                <a:solidFill>
                  <a:prstClr val="white">
                    <a:alpha val="70000"/>
                  </a:prstClr>
                </a:solidFill>
              </a:rPr>
              <a:t>Modelon</a:t>
            </a:r>
            <a:endParaRPr lang="en-GB" dirty="0">
              <a:solidFill>
                <a:prstClr val="white">
                  <a:alpha val="70000"/>
                </a:prstClr>
              </a:solidFill>
            </a:endParaRPr>
          </a:p>
        </p:txBody>
      </p:sp>
      <p:sp>
        <p:nvSpPr>
          <p:cNvPr id="10"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pic>
        <p:nvPicPr>
          <p:cNvPr id="14" name="Picture 13" descr="Modelon_Logo_PPT_Vi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749" y="6276421"/>
            <a:ext cx="1395769" cy="431137"/>
          </a:xfrm>
          <a:prstGeom prst="rect">
            <a:avLst/>
          </a:prstGeom>
        </p:spPr>
      </p:pic>
    </p:spTree>
    <p:extLst>
      <p:ext uri="{BB962C8B-B14F-4D97-AF65-F5344CB8AC3E}">
        <p14:creationId xmlns:p14="http://schemas.microsoft.com/office/powerpoint/2010/main" val="296649621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Lst>
  <p:hf hd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2011-09-30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EFD</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388123656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Lst>
  <p:hf sldNum="0" hd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0">
                <a:srgbClr val="005475"/>
              </a:gs>
              <a:gs pos="87000">
                <a:schemeClr val="accent1">
                  <a:shade val="100000"/>
                  <a:satMod val="115000"/>
                </a:schemeClr>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909BA91D-0302-4BBF-A525-2F2DDD87BFDD}" type="datetime1">
              <a:rPr lang="sv-SE" smtClean="0">
                <a:solidFill>
                  <a:prstClr val="white">
                    <a:alpha val="70000"/>
                  </a:prstClr>
                </a:solidFill>
              </a:rPr>
              <a:pPr/>
              <a:t>2016-02-03</a:t>
            </a:fld>
            <a:endParaRPr lang="en-GB" dirty="0">
              <a:solidFill>
                <a:prstClr val="white">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pic>
        <p:nvPicPr>
          <p:cNvPr id="8" name="Picture 7" descr="Modelon_M_outline_white.eps"/>
          <p:cNvPicPr>
            <a:picLocks noChangeAspect="1"/>
          </p:cNvPicPr>
          <p:nvPr/>
        </p:nvPicPr>
        <p:blipFill rotWithShape="1">
          <a:blip r:embed="rId6"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Tree>
    <p:extLst>
      <p:ext uri="{BB962C8B-B14F-4D97-AF65-F5344CB8AC3E}">
        <p14:creationId xmlns:p14="http://schemas.microsoft.com/office/powerpoint/2010/main" val="316526603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gradFill flip="none" rotWithShape="1">
            <a:gsLst>
              <a:gs pos="90000">
                <a:srgbClr val="D96829"/>
              </a:gs>
              <a:gs pos="27000">
                <a:srgbClr val="983E24"/>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Tree>
    <p:extLst>
      <p:ext uri="{BB962C8B-B14F-4D97-AF65-F5344CB8AC3E}">
        <p14:creationId xmlns:p14="http://schemas.microsoft.com/office/powerpoint/2010/main" val="277355507"/>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0">
                <a:srgbClr val="005475"/>
              </a:gs>
              <a:gs pos="87000">
                <a:schemeClr val="accent1">
                  <a:shade val="100000"/>
                  <a:satMod val="115000"/>
                </a:schemeClr>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909BA91D-0302-4BBF-A525-2F2DDD87BFDD}" type="datetime1">
              <a:rPr lang="sv-SE" smtClean="0">
                <a:solidFill>
                  <a:prstClr val="white">
                    <a:alpha val="70000"/>
                  </a:prstClr>
                </a:solidFill>
              </a:rPr>
              <a:pPr/>
              <a:t>2016-02-03</a:t>
            </a:fld>
            <a:endParaRPr lang="en-GB" dirty="0">
              <a:solidFill>
                <a:prstClr val="white">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pic>
        <p:nvPicPr>
          <p:cNvPr id="8" name="Picture 7" descr="Modelon_M_outline_white.eps"/>
          <p:cNvPicPr>
            <a:picLocks noChangeAspect="1"/>
          </p:cNvPicPr>
          <p:nvPr/>
        </p:nvPicPr>
        <p:blipFill rotWithShape="1">
          <a:blip r:embed="rId6"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Tree>
    <p:extLst>
      <p:ext uri="{BB962C8B-B14F-4D97-AF65-F5344CB8AC3E}">
        <p14:creationId xmlns:p14="http://schemas.microsoft.com/office/powerpoint/2010/main" val="186956021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87B1662A-746B-4FD2-8F98-408300AE6583}" type="datetime1">
              <a:rPr lang="sv-SE" smtClean="0"/>
              <a:t>2016-02-03</a:t>
            </a:fld>
            <a:endParaRPr lang="en-GB" dirty="0"/>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pic>
        <p:nvPicPr>
          <p:cNvPr id="6" name="Picture 5" descr="Modelon_Logo_PPT_Grey_trans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907" y="6244101"/>
            <a:ext cx="1451476" cy="469311"/>
          </a:xfrm>
          <a:prstGeom prst="rect">
            <a:avLst/>
          </a:prstGeom>
        </p:spPr>
      </p:pic>
    </p:spTree>
    <p:extLst>
      <p:ext uri="{BB962C8B-B14F-4D97-AF65-F5344CB8AC3E}">
        <p14:creationId xmlns:p14="http://schemas.microsoft.com/office/powerpoint/2010/main" val="126231745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174926440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395588216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218837226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58696469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9FA08ED0-3740-5B41-8241-D29E5F554E23}" type="datetime1">
              <a:rPr lang="sv-SE" smtClean="0">
                <a:solidFill>
                  <a:prstClr val="white">
                    <a:lumMod val="75000"/>
                    <a:alpha val="70000"/>
                  </a:prstClr>
                </a:solidFill>
              </a:rPr>
              <a:pPr/>
              <a:t>2016-02-03</a:t>
            </a:fld>
            <a:r>
              <a:rPr lang="en-GB" dirty="0" smtClean="0">
                <a:solidFill>
                  <a:prstClr val="white">
                    <a:lumMod val="75000"/>
                    <a:alpha val="70000"/>
                  </a:prstClr>
                </a:solidFill>
              </a:rPr>
              <a:t>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pic>
        <p:nvPicPr>
          <p:cNvPr id="8" name="Picture 7" descr="Modelon_M_outline_white.eps"/>
          <p:cNvPicPr>
            <a:picLocks noChangeAspect="1"/>
          </p:cNvPicPr>
          <p:nvPr userDrawn="1"/>
        </p:nvPicPr>
        <p:blipFill rotWithShape="1">
          <a:blip r:embed="rId6" cstate="print">
            <a:alphaModFix amt="36000"/>
            <a:extLst>
              <a:ext uri="{28A0092B-C50C-407E-A947-70E740481C1C}">
                <a14:useLocalDpi xmlns:a14="http://schemas.microsoft.com/office/drawing/2010/main" val="0"/>
              </a:ext>
            </a:extLst>
          </a:blip>
          <a:srcRect l="20494" t="21398" r="4656" b="48504"/>
          <a:stretch/>
        </p:blipFill>
        <p:spPr>
          <a:xfrm>
            <a:off x="5926358" y="270000"/>
            <a:ext cx="2682000" cy="961200"/>
          </a:xfrm>
          <a:prstGeom prst="rect">
            <a:avLst/>
          </a:prstGeom>
          <a:noFill/>
          <a:ln>
            <a:noFill/>
          </a:ln>
        </p:spPr>
      </p:pic>
      <p:sp>
        <p:nvSpPr>
          <p:cNvPr id="13" name="Rectangle 12"/>
          <p:cNvSpPr/>
          <p:nvPr userDrawn="1"/>
        </p:nvSpPr>
        <p:spPr>
          <a:xfrm>
            <a:off x="-1" y="0"/>
            <a:ext cx="646545" cy="6858000"/>
          </a:xfrm>
          <a:prstGeom prst="rect">
            <a:avLst/>
          </a:prstGeom>
          <a:gradFill flip="none" rotWithShape="1">
            <a:gsLst>
              <a:gs pos="90000">
                <a:srgbClr val="D96829"/>
              </a:gs>
              <a:gs pos="27000">
                <a:srgbClr val="983E24"/>
              </a:gs>
            </a:gsLst>
            <a:lin ang="14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Tree>
    <p:extLst>
      <p:ext uri="{BB962C8B-B14F-4D97-AF65-F5344CB8AC3E}">
        <p14:creationId xmlns:p14="http://schemas.microsoft.com/office/powerpoint/2010/main" val="418008520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Lst>
  <p:hf hd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2965410245"/>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dirty="0"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3890581206"/>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5" r:id="rId10"/>
  </p:sldLayoutIdLst>
  <p:hf hd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336124169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631333553"/>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2165076543"/>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458E1D4B-F8DF-4F12-B750-EDEECF4F0D40}" type="datetime1">
              <a:rPr lang="sv-SE" smtClean="0"/>
              <a:t>2016-02-03</a:t>
            </a:fld>
            <a:endParaRPr lang="en-GB" dirty="0"/>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66722005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1111790385"/>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13" name="Rectangle 12"/>
          <p:cNvSpPr/>
          <p:nvPr/>
        </p:nvSpPr>
        <p:spPr>
          <a:xfrm>
            <a:off x="-1" y="0"/>
            <a:ext cx="646545" cy="6858000"/>
          </a:xfrm>
          <a:prstGeom prst="rect">
            <a:avLst/>
          </a:prstGeom>
          <a:gradFill flip="none" rotWithShape="1">
            <a:gsLst>
              <a:gs pos="90000">
                <a:srgbClr val="D96829"/>
              </a:gs>
              <a:gs pos="27000">
                <a:srgbClr val="983E24"/>
              </a:gs>
            </a:gsLst>
            <a:lin ang="14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pic>
        <p:nvPicPr>
          <p:cNvPr id="7" name="Picture 6" descr="Modelon_M_outline_blue.eps"/>
          <p:cNvPicPr>
            <a:picLocks noChangeAspect="1"/>
          </p:cNvPicPr>
          <p:nvPr/>
        </p:nvPicPr>
        <p:blipFill rotWithShape="1">
          <a:blip r:embed="rId7" cstate="print">
            <a:alphaModFix amt="40000"/>
            <a:extLst>
              <a:ext uri="{28A0092B-C50C-407E-A947-70E740481C1C}">
                <a14:useLocalDpi xmlns:a14="http://schemas.microsoft.com/office/drawing/2010/main" val="0"/>
              </a:ext>
            </a:extLst>
          </a:blip>
          <a:srcRect t="-1" r="7246" b="10393"/>
          <a:stretch/>
        </p:blipFill>
        <p:spPr>
          <a:xfrm>
            <a:off x="4082268" y="2510122"/>
            <a:ext cx="5058000" cy="4356000"/>
          </a:xfrm>
          <a:prstGeom prst="rect">
            <a:avLst/>
          </a:prstGeom>
        </p:spPr>
      </p:pic>
    </p:spTree>
    <p:extLst>
      <p:ext uri="{BB962C8B-B14F-4D97-AF65-F5344CB8AC3E}">
        <p14:creationId xmlns:p14="http://schemas.microsoft.com/office/powerpoint/2010/main" val="190863664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Lst>
  <p:hf hd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3636014758"/>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Lst>
  <p:hf hd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rot="16200000">
            <a:off x="4170947" y="-3810000"/>
            <a:ext cx="802106" cy="9144000"/>
          </a:xfrm>
          <a:prstGeom prst="rect">
            <a:avLst/>
          </a:prstGeom>
          <a:gradFill flip="none" rotWithShape="1">
            <a:gsLst>
              <a:gs pos="0">
                <a:srgbClr val="005475"/>
              </a:gs>
              <a:gs pos="71000">
                <a:schemeClr val="accent1">
                  <a:shade val="100000"/>
                  <a:satMod val="115000"/>
                </a:schemeClr>
              </a:gs>
              <a:gs pos="100000">
                <a:srgbClr val="005475"/>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
        <p:nvSpPr>
          <p:cNvPr id="12" name="Slide Number Placeholder 5"/>
          <p:cNvSpPr>
            <a:spLocks noGrp="1"/>
          </p:cNvSpPr>
          <p:nvPr>
            <p:ph type="sldNum" sz="quarter" idx="4"/>
          </p:nvPr>
        </p:nvSpPr>
        <p:spPr>
          <a:xfrm>
            <a:off x="8362742" y="-4179"/>
            <a:ext cx="781258" cy="365125"/>
          </a:xfrm>
          <a:prstGeom prst="rect">
            <a:avLst/>
          </a:prstGeom>
        </p:spPr>
        <p:txBody>
          <a:bodyPr vert="horz" lIns="91440" tIns="45720" rIns="91440" bIns="45720" rtlCol="0" anchor="ctr"/>
          <a:lstStyle>
            <a:lvl1pPr algn="r">
              <a:defRPr sz="1200" b="0" i="0" baseline="0">
                <a:solidFill>
                  <a:schemeClr val="tx1">
                    <a:alpha val="70000"/>
                  </a:schemeClr>
                </a:solidFill>
                <a:latin typeface="TitilliumRegular"/>
                <a:cs typeface="TitilliumRegular"/>
              </a:defRPr>
            </a:lvl1pPr>
          </a:lstStyle>
          <a:p>
            <a:fld id="{B71C7501-9271-4239-A294-CE9FEFF988D4}" type="slidenum">
              <a:rPr lang="en-GB" smtClean="0">
                <a:solidFill>
                  <a:prstClr val="black">
                    <a:alpha val="70000"/>
                  </a:prstClr>
                </a:solidFill>
              </a:rPr>
              <a:pPr/>
              <a:t>‹#›</a:t>
            </a:fld>
            <a:endParaRPr lang="en-GB" dirty="0">
              <a:solidFill>
                <a:prstClr val="black">
                  <a:alpha val="70000"/>
                </a:prstClr>
              </a:solidFill>
            </a:endParaRPr>
          </a:p>
        </p:txBody>
      </p:sp>
      <p:pic>
        <p:nvPicPr>
          <p:cNvPr id="8" name="Picture 7" descr="Modelon_M_outline_white.eps"/>
          <p:cNvPicPr>
            <a:picLocks noChangeAspect="1"/>
          </p:cNvPicPr>
          <p:nvPr/>
        </p:nvPicPr>
        <p:blipFill rotWithShape="1">
          <a:blip r:embed="rId7" cstate="print">
            <a:alphaModFix amt="36000"/>
            <a:extLst>
              <a:ext uri="{28A0092B-C50C-407E-A947-70E740481C1C}">
                <a14:useLocalDpi xmlns:a14="http://schemas.microsoft.com/office/drawing/2010/main" val="0"/>
              </a:ext>
            </a:extLst>
          </a:blip>
          <a:srcRect l="20494" t="21398" r="4656" b="48504"/>
          <a:stretch/>
        </p:blipFill>
        <p:spPr>
          <a:xfrm>
            <a:off x="5926358" y="270000"/>
            <a:ext cx="2682000" cy="961200"/>
          </a:xfrm>
          <a:prstGeom prst="rect">
            <a:avLst/>
          </a:prstGeom>
          <a:noFill/>
          <a:ln>
            <a:noFill/>
          </a:ln>
        </p:spPr>
      </p:pic>
      <p:sp>
        <p:nvSpPr>
          <p:cNvPr id="15" name="Date Placeholder 3"/>
          <p:cNvSpPr>
            <a:spLocks noGrp="1"/>
          </p:cNvSpPr>
          <p:nvPr>
            <p:ph type="dt" sz="half" idx="2"/>
          </p:nvPr>
        </p:nvSpPr>
        <p:spPr>
          <a:xfrm>
            <a:off x="768478"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1AF5D77C-4D04-4E92-BCE0-2562BF82DEA6}" type="datetime1">
              <a:rPr lang="sv-SE" smtClean="0">
                <a:solidFill>
                  <a:prstClr val="white">
                    <a:lumMod val="75000"/>
                    <a:alpha val="70000"/>
                  </a:prstClr>
                </a:solidFill>
              </a:rPr>
              <a:pPr/>
              <a:t>2016-02-03</a:t>
            </a:fld>
            <a:r>
              <a:rPr lang="en-GB" smtClean="0">
                <a:solidFill>
                  <a:prstClr val="white">
                    <a:lumMod val="75000"/>
                    <a:alpha val="70000"/>
                  </a:prstClr>
                </a:solidFill>
              </a:rPr>
              <a:t> </a:t>
            </a:r>
            <a:r>
              <a:rPr lang="en-GB" dirty="0" smtClean="0">
                <a:solidFill>
                  <a:prstClr val="white">
                    <a:lumMod val="75000"/>
                    <a:alpha val="70000"/>
                  </a:prstClr>
                </a:solidFill>
              </a:rPr>
              <a:t>© </a:t>
            </a:r>
            <a:r>
              <a:rPr lang="en-GB" dirty="0" err="1" smtClean="0">
                <a:solidFill>
                  <a:prstClr val="white">
                    <a:lumMod val="75000"/>
                    <a:alpha val="70000"/>
                  </a:prstClr>
                </a:solidFill>
              </a:rPr>
              <a:t>Modelon</a:t>
            </a:r>
            <a:endParaRPr lang="en-GB" dirty="0">
              <a:solidFill>
                <a:prstClr val="white">
                  <a:lumMod val="75000"/>
                  <a:alpha val="70000"/>
                </a:prstClr>
              </a:solidFill>
            </a:endParaRPr>
          </a:p>
        </p:txBody>
      </p:sp>
      <p:sp>
        <p:nvSpPr>
          <p:cNvPr id="16" name="Footer Placeholder 4"/>
          <p:cNvSpPr>
            <a:spLocks noGrp="1"/>
          </p:cNvSpPr>
          <p:nvPr>
            <p:ph type="ftr" sz="quarter" idx="3"/>
          </p:nvPr>
        </p:nvSpPr>
        <p:spPr>
          <a:xfrm>
            <a:off x="2893925" y="6394594"/>
            <a:ext cx="4511709"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solidFill>
                <a:prstClr val="white">
                  <a:lumMod val="75000"/>
                  <a:alpha val="70000"/>
                </a:prstClr>
              </a:solidFill>
            </a:endParaRPr>
          </a:p>
        </p:txBody>
      </p:sp>
      <p:pic>
        <p:nvPicPr>
          <p:cNvPr id="7" name="Picture 6" descr="Modelon_2011_Gradient_RGB.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4551" y="6383045"/>
            <a:ext cx="1395847" cy="401460"/>
          </a:xfrm>
          <a:prstGeom prst="rect">
            <a:avLst/>
          </a:prstGeom>
        </p:spPr>
      </p:pic>
    </p:spTree>
    <p:extLst>
      <p:ext uri="{BB962C8B-B14F-4D97-AF65-F5344CB8AC3E}">
        <p14:creationId xmlns:p14="http://schemas.microsoft.com/office/powerpoint/2010/main" val="4293120340"/>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168" r:id="rId5"/>
  </p:sldLayoutIdLst>
  <p:timing>
    <p:tnLst>
      <p:par>
        <p:cTn id="1" dur="indefinite" restart="never" nodeType="tmRoot"/>
      </p:par>
    </p:tnLst>
  </p:timing>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715067"/>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5"/>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C35F0087-F027-4C4C-B96D-9E088AD139D7}" type="datetime1">
              <a:rPr lang="sv-SE" smtClean="0">
                <a:solidFill>
                  <a:srgbClr val="BFBFBF"/>
                </a:solidFill>
              </a:rPr>
              <a:pPr/>
              <a:t>2016-02-03</a:t>
            </a:fld>
            <a:r>
              <a:rPr lang="en-GB" smtClean="0">
                <a:solidFill>
                  <a:srgbClr val="BFBFBF"/>
                </a:solidFill>
              </a:rPr>
              <a:t> © Modelon</a:t>
            </a:r>
            <a:endParaRPr lang="en-GB" dirty="0">
              <a:solidFill>
                <a:srgbClr val="BFBFBF"/>
              </a:solidFill>
            </a:endParaRPr>
          </a:p>
        </p:txBody>
      </p:sp>
      <p:sp>
        <p:nvSpPr>
          <p:cNvPr id="12" name="Footer Placeholder 4"/>
          <p:cNvSpPr>
            <a:spLocks noGrp="1"/>
          </p:cNvSpPr>
          <p:nvPr>
            <p:ph type="ftr" sz="quarter" idx="3"/>
          </p:nvPr>
        </p:nvSpPr>
        <p:spPr>
          <a:xfrm>
            <a:off x="4714460" y="6394595"/>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5"/>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4" y="6276919"/>
            <a:ext cx="1395847" cy="401460"/>
          </a:xfrm>
          <a:prstGeom prst="rect">
            <a:avLst/>
          </a:prstGeom>
        </p:spPr>
      </p:pic>
    </p:spTree>
    <p:extLst>
      <p:ext uri="{BB962C8B-B14F-4D97-AF65-F5344CB8AC3E}">
        <p14:creationId xmlns:p14="http://schemas.microsoft.com/office/powerpoint/2010/main" val="2767891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Lst>
  <p:hf hd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1433668946"/>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en-US" dirty="0"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1859692359"/>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hf hd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gradFill flip="none" rotWithShape="1">
            <a:gsLst>
              <a:gs pos="90000">
                <a:srgbClr val="D96829"/>
              </a:gs>
              <a:gs pos="27000">
                <a:srgbClr val="983E24"/>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Tree>
    <p:extLst>
      <p:ext uri="{BB962C8B-B14F-4D97-AF65-F5344CB8AC3E}">
        <p14:creationId xmlns:p14="http://schemas.microsoft.com/office/powerpoint/2010/main" val="2583109461"/>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0">
                <a:srgbClr val="005475"/>
              </a:gs>
              <a:gs pos="87000">
                <a:schemeClr val="accent1">
                  <a:shade val="100000"/>
                  <a:satMod val="115000"/>
                </a:schemeClr>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r>
              <a:rPr lang="sv-SE" smtClean="0">
                <a:solidFill>
                  <a:prstClr val="white">
                    <a:alpha val="70000"/>
                  </a:prstClr>
                </a:solidFill>
              </a:rPr>
              <a:t>2012-06-28 © Modelon</a:t>
            </a:r>
            <a:endParaRPr lang="en-GB" dirty="0">
              <a:solidFill>
                <a:prstClr val="white">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r>
              <a:rPr lang="en-GB" smtClean="0">
                <a:solidFill>
                  <a:prstClr val="white">
                    <a:alpha val="70000"/>
                  </a:prstClr>
                </a:solidFill>
              </a:rPr>
              <a:t>Modelon Confidential</a:t>
            </a:r>
            <a:endParaRPr lang="en-GB" dirty="0">
              <a:solidFill>
                <a:prstClr val="white">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solidFill>
                  <a:prstClr val="white">
                    <a:alpha val="70000"/>
                  </a:prstClr>
                </a:solidFill>
              </a:rPr>
              <a:pPr/>
              <a:t>‹#›</a:t>
            </a:fld>
            <a:endParaRPr lang="en-GB" dirty="0">
              <a:solidFill>
                <a:prstClr val="white">
                  <a:alpha val="70000"/>
                </a:prstClr>
              </a:solidFill>
            </a:endParaRPr>
          </a:p>
        </p:txBody>
      </p:sp>
      <p:pic>
        <p:nvPicPr>
          <p:cNvPr id="8" name="Picture 7" descr="Modelon_M_outline_white.eps"/>
          <p:cNvPicPr>
            <a:picLocks noChangeAspect="1"/>
          </p:cNvPicPr>
          <p:nvPr/>
        </p:nvPicPr>
        <p:blipFill rotWithShape="1">
          <a:blip r:embed="rId6"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Tree>
    <p:extLst>
      <p:ext uri="{BB962C8B-B14F-4D97-AF65-F5344CB8AC3E}">
        <p14:creationId xmlns:p14="http://schemas.microsoft.com/office/powerpoint/2010/main" val="170139281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Lst>
  <p:hf hd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gradFill flip="none" rotWithShape="1">
            <a:gsLst>
              <a:gs pos="90000">
                <a:srgbClr val="D96829"/>
              </a:gs>
              <a:gs pos="27000">
                <a:srgbClr val="983E24"/>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latin typeface="TitilliumRegular"/>
              <a:cs typeface="TitilliumRegular"/>
            </a:endParaRPr>
          </a:p>
        </p:txBody>
      </p:sp>
      <p:sp>
        <p:nvSpPr>
          <p:cNvPr id="9" name="Date Placeholder 3"/>
          <p:cNvSpPr>
            <a:spLocks noGrp="1"/>
          </p:cNvSpPr>
          <p:nvPr>
            <p:ph type="dt" sz="half" idx="2"/>
          </p:nvPr>
        </p:nvSpPr>
        <p:spPr>
          <a:xfrm>
            <a:off x="2436813" y="6394450"/>
            <a:ext cx="1933575" cy="365125"/>
          </a:xfrm>
          <a:prstGeom prst="rect">
            <a:avLst/>
          </a:prstGeom>
        </p:spPr>
        <p:txBody>
          <a:bodyPr vert="horz" lIns="91440" tIns="45720" rIns="91440" bIns="45720" rtlCol="0" anchor="ctr"/>
          <a:lstStyle>
            <a:lvl1pPr algn="l" fontAlgn="auto">
              <a:spcBef>
                <a:spcPts val="0"/>
              </a:spcBef>
              <a:spcAft>
                <a:spcPts val="0"/>
              </a:spcAft>
              <a:defRPr sz="1200" b="0" i="0" baseline="0" smtClean="0">
                <a:solidFill>
                  <a:schemeClr val="bg1">
                    <a:alpha val="70000"/>
                  </a:schemeClr>
                </a:solidFill>
                <a:latin typeface="TitilliumRegular"/>
                <a:cs typeface="TitilliumRegular"/>
              </a:defRPr>
            </a:lvl1pPr>
          </a:lstStyle>
          <a:p>
            <a:pPr>
              <a:defRPr/>
            </a:pPr>
            <a:fld id="{B5BBF85D-8811-45F9-BA60-72987CA53D50}" type="datetime1">
              <a:rPr lang="sv-SE">
                <a:solidFill>
                  <a:prstClr val="white">
                    <a:alpha val="70000"/>
                  </a:prstClr>
                </a:solidFill>
              </a:rPr>
              <a:pPr>
                <a:defRPr/>
              </a:pPr>
              <a:t>2016-02-03</a:t>
            </a:fld>
            <a:r>
              <a:rPr lang="en-GB" dirty="0">
                <a:solidFill>
                  <a:prstClr val="white">
                    <a:alpha val="70000"/>
                  </a:prstClr>
                </a:solidFill>
              </a:rPr>
              <a:t> © </a:t>
            </a:r>
            <a:r>
              <a:rPr lang="en-GB" dirty="0" err="1">
                <a:solidFill>
                  <a:prstClr val="white">
                    <a:alpha val="70000"/>
                  </a:prstClr>
                </a:solidFill>
              </a:rPr>
              <a:t>Modelon</a:t>
            </a:r>
            <a:endParaRPr lang="en-GB" dirty="0">
              <a:solidFill>
                <a:prstClr val="white">
                  <a:alpha val="70000"/>
                </a:prstClr>
              </a:solidFill>
            </a:endParaRPr>
          </a:p>
        </p:txBody>
      </p:sp>
      <p:sp>
        <p:nvSpPr>
          <p:cNvPr id="10" name="Footer Placeholder 4"/>
          <p:cNvSpPr>
            <a:spLocks noGrp="1"/>
          </p:cNvSpPr>
          <p:nvPr>
            <p:ph type="ftr" sz="quarter" idx="3"/>
          </p:nvPr>
        </p:nvSpPr>
        <p:spPr>
          <a:xfrm>
            <a:off x="4714875" y="6394450"/>
            <a:ext cx="2895600" cy="365125"/>
          </a:xfrm>
          <a:prstGeom prst="rect">
            <a:avLst/>
          </a:prstGeom>
        </p:spPr>
        <p:txBody>
          <a:bodyPr vert="horz" lIns="91440" tIns="45720" rIns="91440" bIns="45720" rtlCol="0" anchor="ctr"/>
          <a:lstStyle>
            <a:lvl1pPr algn="ctr" fontAlgn="auto">
              <a:spcBef>
                <a:spcPts val="0"/>
              </a:spcBef>
              <a:spcAft>
                <a:spcPts val="0"/>
              </a:spcAft>
              <a:defRPr sz="1200" b="0" i="0" baseline="0" dirty="0">
                <a:solidFill>
                  <a:schemeClr val="bg1">
                    <a:alpha val="70000"/>
                  </a:schemeClr>
                </a:solidFill>
                <a:latin typeface="TitilliumRegular"/>
                <a:cs typeface="TitilliumRegular"/>
              </a:defRPr>
            </a:lvl1pPr>
          </a:lstStyle>
          <a:p>
            <a:pPr>
              <a:defRPr/>
            </a:pPr>
            <a:endParaRPr lang="en-GB">
              <a:solidFill>
                <a:prstClr val="white">
                  <a:alpha val="70000"/>
                </a:prstClr>
              </a:solidFill>
            </a:endParaRPr>
          </a:p>
        </p:txBody>
      </p:sp>
      <p:sp>
        <p:nvSpPr>
          <p:cNvPr id="12" name="Slide Number Placeholder 5"/>
          <p:cNvSpPr>
            <a:spLocks noGrp="1"/>
          </p:cNvSpPr>
          <p:nvPr>
            <p:ph type="sldNum" sz="quarter" idx="4"/>
          </p:nvPr>
        </p:nvSpPr>
        <p:spPr>
          <a:xfrm>
            <a:off x="7905750" y="6394450"/>
            <a:ext cx="781050" cy="365125"/>
          </a:xfrm>
          <a:prstGeom prst="rect">
            <a:avLst/>
          </a:prstGeom>
        </p:spPr>
        <p:txBody>
          <a:bodyPr vert="horz" lIns="91440" tIns="45720" rIns="91440" bIns="45720" rtlCol="0" anchor="ctr"/>
          <a:lstStyle>
            <a:lvl1pPr algn="r" fontAlgn="auto">
              <a:spcBef>
                <a:spcPts val="0"/>
              </a:spcBef>
              <a:spcAft>
                <a:spcPts val="0"/>
              </a:spcAft>
              <a:defRPr sz="1200" b="0" i="0" baseline="0" smtClean="0">
                <a:solidFill>
                  <a:schemeClr val="bg1">
                    <a:alpha val="70000"/>
                  </a:schemeClr>
                </a:solidFill>
                <a:latin typeface="TitilliumRegular"/>
                <a:cs typeface="TitilliumRegular"/>
              </a:defRPr>
            </a:lvl1pPr>
          </a:lstStyle>
          <a:p>
            <a:pPr>
              <a:defRPr/>
            </a:pPr>
            <a:fld id="{56214EA4-9795-41F1-9022-6E15CB79F4A8}" type="slidenum">
              <a:rPr lang="en-GB">
                <a:solidFill>
                  <a:prstClr val="white">
                    <a:alpha val="70000"/>
                  </a:prstClr>
                </a:solidFill>
              </a:rPr>
              <a:pPr>
                <a:defRPr/>
              </a:pPr>
              <a:t>‹#›</a:t>
            </a:fld>
            <a:endParaRPr lang="en-GB" dirty="0">
              <a:solidFill>
                <a:prstClr val="white">
                  <a:alpha val="70000"/>
                </a:prstClr>
              </a:solidFill>
            </a:endParaRPr>
          </a:p>
        </p:txBody>
      </p:sp>
      <p:pic>
        <p:nvPicPr>
          <p:cNvPr id="7174" name="Picture 13" descr="Modelon_Logo_PPT_Vit.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975" y="6276975"/>
            <a:ext cx="13954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834306"/>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Lst>
  <p:hf hdr="0"/>
  <p:txStyles>
    <p:titleStyle>
      <a:lvl1pPr algn="l" rtl="0" fontAlgn="base">
        <a:spcBef>
          <a:spcPct val="0"/>
        </a:spcBef>
        <a:spcAft>
          <a:spcPct val="0"/>
        </a:spcAft>
        <a:defRPr sz="3600" kern="1200" cap="all">
          <a:solidFill>
            <a:schemeClr val="bg1"/>
          </a:solidFill>
          <a:latin typeface="TitilliumBold"/>
          <a:ea typeface="TitilliumBold" pitchFamily="50" charset="0"/>
          <a:cs typeface="TitilliumBold"/>
        </a:defRPr>
      </a:lvl1pPr>
      <a:lvl2pPr algn="l" rtl="0" fontAlgn="base">
        <a:spcBef>
          <a:spcPct val="0"/>
        </a:spcBef>
        <a:spcAft>
          <a:spcPct val="0"/>
        </a:spcAft>
        <a:defRPr sz="3600">
          <a:solidFill>
            <a:schemeClr val="bg1"/>
          </a:solidFill>
          <a:latin typeface="TitilliumBold" pitchFamily="50" charset="0"/>
          <a:ea typeface="TitilliumBold" pitchFamily="50" charset="0"/>
          <a:cs typeface="TitilliumBold" pitchFamily="50" charset="0"/>
        </a:defRPr>
      </a:lvl2pPr>
      <a:lvl3pPr algn="l" rtl="0" fontAlgn="base">
        <a:spcBef>
          <a:spcPct val="0"/>
        </a:spcBef>
        <a:spcAft>
          <a:spcPct val="0"/>
        </a:spcAft>
        <a:defRPr sz="3600">
          <a:solidFill>
            <a:schemeClr val="bg1"/>
          </a:solidFill>
          <a:latin typeface="TitilliumBold" pitchFamily="50" charset="0"/>
          <a:ea typeface="TitilliumBold" pitchFamily="50" charset="0"/>
          <a:cs typeface="TitilliumBold" pitchFamily="50" charset="0"/>
        </a:defRPr>
      </a:lvl3pPr>
      <a:lvl4pPr algn="l" rtl="0" fontAlgn="base">
        <a:spcBef>
          <a:spcPct val="0"/>
        </a:spcBef>
        <a:spcAft>
          <a:spcPct val="0"/>
        </a:spcAft>
        <a:defRPr sz="3600">
          <a:solidFill>
            <a:schemeClr val="bg1"/>
          </a:solidFill>
          <a:latin typeface="TitilliumBold" pitchFamily="50" charset="0"/>
          <a:ea typeface="TitilliumBold" pitchFamily="50" charset="0"/>
          <a:cs typeface="TitilliumBold" pitchFamily="50" charset="0"/>
        </a:defRPr>
      </a:lvl4pPr>
      <a:lvl5pPr algn="l" rtl="0" fontAlgn="base">
        <a:spcBef>
          <a:spcPct val="0"/>
        </a:spcBef>
        <a:spcAft>
          <a:spcPct val="0"/>
        </a:spcAft>
        <a:defRPr sz="3600">
          <a:solidFill>
            <a:schemeClr val="bg1"/>
          </a:solidFill>
          <a:latin typeface="TitilliumBold" pitchFamily="50" charset="0"/>
          <a:ea typeface="TitilliumBold" pitchFamily="50" charset="0"/>
          <a:cs typeface="TitilliumBold" pitchFamily="50" charset="0"/>
        </a:defRPr>
      </a:lvl5pPr>
      <a:lvl6pPr marL="457200" algn="l" rtl="0" fontAlgn="base">
        <a:spcBef>
          <a:spcPct val="0"/>
        </a:spcBef>
        <a:spcAft>
          <a:spcPct val="0"/>
        </a:spcAft>
        <a:defRPr sz="3600">
          <a:solidFill>
            <a:schemeClr val="bg1"/>
          </a:solidFill>
          <a:latin typeface="TitilliumBold" pitchFamily="50" charset="0"/>
          <a:ea typeface="TitilliumBold" pitchFamily="50" charset="0"/>
          <a:cs typeface="TitilliumBold" pitchFamily="50" charset="0"/>
        </a:defRPr>
      </a:lvl6pPr>
      <a:lvl7pPr marL="914400" algn="l" rtl="0" fontAlgn="base">
        <a:spcBef>
          <a:spcPct val="0"/>
        </a:spcBef>
        <a:spcAft>
          <a:spcPct val="0"/>
        </a:spcAft>
        <a:defRPr sz="3600">
          <a:solidFill>
            <a:schemeClr val="bg1"/>
          </a:solidFill>
          <a:latin typeface="TitilliumBold" pitchFamily="50" charset="0"/>
          <a:ea typeface="TitilliumBold" pitchFamily="50" charset="0"/>
          <a:cs typeface="TitilliumBold" pitchFamily="50" charset="0"/>
        </a:defRPr>
      </a:lvl7pPr>
      <a:lvl8pPr marL="1371600" algn="l" rtl="0" fontAlgn="base">
        <a:spcBef>
          <a:spcPct val="0"/>
        </a:spcBef>
        <a:spcAft>
          <a:spcPct val="0"/>
        </a:spcAft>
        <a:defRPr sz="3600">
          <a:solidFill>
            <a:schemeClr val="bg1"/>
          </a:solidFill>
          <a:latin typeface="TitilliumBold" pitchFamily="50" charset="0"/>
          <a:ea typeface="TitilliumBold" pitchFamily="50" charset="0"/>
          <a:cs typeface="TitilliumBold" pitchFamily="50" charset="0"/>
        </a:defRPr>
      </a:lvl8pPr>
      <a:lvl9pPr marL="1828800" algn="l" rtl="0" fontAlgn="base">
        <a:spcBef>
          <a:spcPct val="0"/>
        </a:spcBef>
        <a:spcAft>
          <a:spcPct val="0"/>
        </a:spcAft>
        <a:defRPr sz="3600">
          <a:solidFill>
            <a:schemeClr val="bg1"/>
          </a:solidFill>
          <a:latin typeface="TitilliumBold" pitchFamily="50" charset="0"/>
          <a:ea typeface="TitilliumBold" pitchFamily="50" charset="0"/>
          <a:cs typeface="TitilliumBold" pitchFamily="50" charset="0"/>
        </a:defRPr>
      </a:lvl9pPr>
    </p:titleStyle>
    <p:bodyStyle>
      <a:lvl1pPr marL="342900" indent="-342900" algn="l" rtl="0" fontAlgn="base">
        <a:spcBef>
          <a:spcPct val="20000"/>
        </a:spcBef>
        <a:spcAft>
          <a:spcPct val="0"/>
        </a:spcAft>
        <a:buFont typeface="Arial" pitchFamily="34" charset="0"/>
        <a:buChar char="•"/>
        <a:defRPr sz="2800" kern="1200">
          <a:solidFill>
            <a:schemeClr val="tx1"/>
          </a:solidFill>
          <a:latin typeface="TitilliumRegular"/>
          <a:ea typeface="TitilliumRegular" pitchFamily="50" charset="0"/>
          <a:cs typeface="TitilliumRegular"/>
        </a:defRPr>
      </a:lvl1pPr>
      <a:lvl2pPr marL="742950" indent="-285750" algn="l" rtl="0" fontAlgn="base">
        <a:spcBef>
          <a:spcPct val="20000"/>
        </a:spcBef>
        <a:spcAft>
          <a:spcPct val="0"/>
        </a:spcAft>
        <a:buSzPct val="80000"/>
        <a:buFont typeface="Wingdings" pitchFamily="2" charset="2"/>
        <a:buChar char="§"/>
        <a:defRPr sz="2800" kern="1200">
          <a:solidFill>
            <a:schemeClr val="tx1"/>
          </a:solidFill>
          <a:latin typeface="TitilliumRegular"/>
          <a:ea typeface="TitilliumRegular" pitchFamily="50" charset="0"/>
          <a:cs typeface="TitilliumRegular"/>
        </a:defRPr>
      </a:lvl2pPr>
      <a:lvl3pPr marL="914400" algn="l" rtl="0" fontAlgn="base">
        <a:spcBef>
          <a:spcPct val="20000"/>
        </a:spcBef>
        <a:spcAft>
          <a:spcPct val="0"/>
        </a:spcAft>
        <a:buFont typeface="Arial" pitchFamily="34" charset="0"/>
        <a:defRPr sz="2400" kern="1200">
          <a:solidFill>
            <a:schemeClr val="tx1"/>
          </a:solidFill>
          <a:latin typeface="TitilliumRegular"/>
          <a:ea typeface="TitilliumRegular" pitchFamily="50" charset="0"/>
          <a:cs typeface="TitilliumRegular"/>
        </a:defRPr>
      </a:lvl3pPr>
      <a:lvl4pPr marL="1600200" indent="-228600" algn="l" rtl="0" fontAlgn="base">
        <a:spcBef>
          <a:spcPct val="20000"/>
        </a:spcBef>
        <a:spcAft>
          <a:spcPct val="0"/>
        </a:spcAft>
        <a:buFont typeface="Wingdings" pitchFamily="2" charset="2"/>
        <a:buChar char="§"/>
        <a:defRPr sz="2000" kern="1200">
          <a:solidFill>
            <a:schemeClr val="tx1"/>
          </a:solidFill>
          <a:latin typeface="TitilliumRegular"/>
          <a:ea typeface="TitilliumRegular" pitchFamily="50" charset="0"/>
          <a:cs typeface="TitilliumRegular"/>
        </a:defRPr>
      </a:lvl4pPr>
      <a:lvl5pPr marL="2057400" indent="-228600" algn="l" rtl="0" fontAlgn="base">
        <a:spcBef>
          <a:spcPct val="20000"/>
        </a:spcBef>
        <a:spcAft>
          <a:spcPct val="0"/>
        </a:spcAft>
        <a:buFont typeface="Arial" pitchFamily="34" charset="0"/>
        <a:buChar char="•"/>
        <a:defRPr sz="2000" kern="1200">
          <a:solidFill>
            <a:schemeClr val="tx1"/>
          </a:solidFill>
          <a:latin typeface="TitilliumRegular"/>
          <a:ea typeface="TitilliumRegular" pitchFamily="50" charset="0"/>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737D7397-657B-4031-96B1-EC72A6D7B826}" type="datetime1">
              <a:rPr lang="sv-SE" smtClean="0"/>
              <a:t>2016-02-03</a:t>
            </a:fld>
            <a:endParaRPr lang="en-GB" dirty="0"/>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pPr/>
              <a:t>‹#›</a:t>
            </a:fld>
            <a:endParaRPr lang="en-GB" dirty="0"/>
          </a:p>
        </p:txBody>
      </p:sp>
    </p:spTree>
    <p:extLst>
      <p:ext uri="{BB962C8B-B14F-4D97-AF65-F5344CB8AC3E}">
        <p14:creationId xmlns:p14="http://schemas.microsoft.com/office/powerpoint/2010/main" val="124518568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193800"/>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8" name="Date Placeholder 3"/>
          <p:cNvSpPr>
            <a:spLocks noGrp="1"/>
          </p:cNvSpPr>
          <p:nvPr>
            <p:ph type="dt" sz="half" idx="2"/>
          </p:nvPr>
        </p:nvSpPr>
        <p:spPr>
          <a:xfrm>
            <a:off x="2436813" y="6394450"/>
            <a:ext cx="1933575" cy="365125"/>
          </a:xfrm>
          <a:prstGeom prst="rect">
            <a:avLst/>
          </a:prstGeom>
        </p:spPr>
        <p:txBody>
          <a:bodyPr vert="horz" lIns="91440" tIns="45720" rIns="91440" bIns="45720" rtlCol="0" anchor="ctr"/>
          <a:lstStyle>
            <a:lvl1pPr algn="l" fontAlgn="auto">
              <a:spcBef>
                <a:spcPts val="0"/>
              </a:spcBef>
              <a:spcAft>
                <a:spcPts val="0"/>
              </a:spcAft>
              <a:defRPr sz="1200" b="0" i="0" baseline="0" smtClean="0">
                <a:solidFill>
                  <a:schemeClr val="bg2"/>
                </a:solidFill>
                <a:latin typeface="TitilliumRegular"/>
                <a:cs typeface="TitilliumRegular"/>
              </a:defRPr>
            </a:lvl1pPr>
          </a:lstStyle>
          <a:p>
            <a:pPr>
              <a:defRPr/>
            </a:pPr>
            <a:fld id="{9049F0F6-BFCF-433A-86AB-68D247C7F437}" type="datetime1">
              <a:rPr lang="sv-SE">
                <a:solidFill>
                  <a:srgbClr val="BFBFBF"/>
                </a:solidFill>
              </a:rPr>
              <a:pPr>
                <a:defRPr/>
              </a:pPr>
              <a:t>2016-02-03</a:t>
            </a:fld>
            <a:r>
              <a:rPr lang="en-GB">
                <a:solidFill>
                  <a:srgbClr val="BFBFBF"/>
                </a:solidFill>
              </a:rPr>
              <a:t> © Modelon</a:t>
            </a:r>
            <a:endParaRPr lang="en-GB" dirty="0">
              <a:solidFill>
                <a:srgbClr val="BFBFBF"/>
              </a:solidFill>
            </a:endParaRPr>
          </a:p>
        </p:txBody>
      </p:sp>
      <p:sp>
        <p:nvSpPr>
          <p:cNvPr id="12" name="Footer Placeholder 4"/>
          <p:cNvSpPr>
            <a:spLocks noGrp="1"/>
          </p:cNvSpPr>
          <p:nvPr>
            <p:ph type="ftr" sz="quarter" idx="3"/>
          </p:nvPr>
        </p:nvSpPr>
        <p:spPr>
          <a:xfrm>
            <a:off x="4714875" y="6394450"/>
            <a:ext cx="2895600" cy="365125"/>
          </a:xfrm>
          <a:prstGeom prst="rect">
            <a:avLst/>
          </a:prstGeom>
        </p:spPr>
        <p:txBody>
          <a:bodyPr vert="horz" lIns="91440" tIns="45720" rIns="91440" bIns="45720" rtlCol="0" anchor="ctr"/>
          <a:lstStyle>
            <a:lvl1pPr algn="ctr" fontAlgn="auto">
              <a:spcBef>
                <a:spcPts val="0"/>
              </a:spcBef>
              <a:spcAft>
                <a:spcPts val="0"/>
              </a:spcAft>
              <a:defRPr sz="1200" b="0" i="0" baseline="0" dirty="0">
                <a:solidFill>
                  <a:schemeClr val="bg2"/>
                </a:solidFill>
                <a:latin typeface="TitilliumRegular"/>
                <a:cs typeface="TitilliumRegular"/>
              </a:defRPr>
            </a:lvl1pPr>
          </a:lstStyle>
          <a:p>
            <a:pPr>
              <a:defRPr/>
            </a:pPr>
            <a:endParaRPr lang="en-GB">
              <a:solidFill>
                <a:srgbClr val="BFBFBF"/>
              </a:solidFill>
            </a:endParaRPr>
          </a:p>
        </p:txBody>
      </p:sp>
      <p:sp>
        <p:nvSpPr>
          <p:cNvPr id="13" name="Slide Number Placeholder 5"/>
          <p:cNvSpPr>
            <a:spLocks noGrp="1"/>
          </p:cNvSpPr>
          <p:nvPr>
            <p:ph type="sldNum" sz="quarter" idx="4"/>
          </p:nvPr>
        </p:nvSpPr>
        <p:spPr>
          <a:xfrm>
            <a:off x="7905750" y="6394450"/>
            <a:ext cx="781050" cy="365125"/>
          </a:xfrm>
          <a:prstGeom prst="rect">
            <a:avLst/>
          </a:prstGeom>
        </p:spPr>
        <p:txBody>
          <a:bodyPr vert="horz" lIns="91440" tIns="45720" rIns="91440" bIns="45720" rtlCol="0" anchor="ctr"/>
          <a:lstStyle>
            <a:lvl1pPr algn="r" fontAlgn="auto">
              <a:spcBef>
                <a:spcPts val="0"/>
              </a:spcBef>
              <a:spcAft>
                <a:spcPts val="0"/>
              </a:spcAft>
              <a:defRPr sz="1200" b="0" i="0" baseline="0" smtClean="0">
                <a:solidFill>
                  <a:schemeClr val="bg2"/>
                </a:solidFill>
                <a:latin typeface="TitilliumRegular"/>
                <a:cs typeface="TitilliumRegular"/>
              </a:defRPr>
            </a:lvl1pPr>
          </a:lstStyle>
          <a:p>
            <a:pPr>
              <a:defRPr/>
            </a:pPr>
            <a:fld id="{BF0EAE66-5D62-4020-B840-871780E535A8}" type="slidenum">
              <a:rPr lang="en-GB">
                <a:solidFill>
                  <a:srgbClr val="BFBFBF"/>
                </a:solidFill>
              </a:rPr>
              <a:pPr>
                <a:defRPr/>
              </a:pPr>
              <a:t>‹#›</a:t>
            </a:fld>
            <a:endParaRPr lang="en-GB" dirty="0">
              <a:solidFill>
                <a:srgbClr val="BFBFBF"/>
              </a:solidFill>
            </a:endParaRPr>
          </a:p>
        </p:txBody>
      </p:sp>
      <p:pic>
        <p:nvPicPr>
          <p:cNvPr id="1031" name="Picture 6" descr="Modelon_2011_Gradient_RGB.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738" y="6276975"/>
            <a:ext cx="139541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953950"/>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Lst>
  <p:hf hdr="0"/>
  <p:txStyles>
    <p:titleStyle>
      <a:lvl1pPr algn="l" rtl="0" fontAlgn="base">
        <a:spcBef>
          <a:spcPct val="0"/>
        </a:spcBef>
        <a:spcAft>
          <a:spcPct val="0"/>
        </a:spcAft>
        <a:defRPr sz="3600" kern="1200">
          <a:solidFill>
            <a:schemeClr val="tx1"/>
          </a:solidFill>
          <a:latin typeface="TitilliumBold"/>
          <a:ea typeface="TitilliumBold" pitchFamily="50" charset="0"/>
          <a:cs typeface="TitilliumBold"/>
        </a:defRPr>
      </a:lvl1pPr>
      <a:lvl2pPr algn="l" rtl="0" fontAlgn="base">
        <a:spcBef>
          <a:spcPct val="0"/>
        </a:spcBef>
        <a:spcAft>
          <a:spcPct val="0"/>
        </a:spcAft>
        <a:defRPr sz="3600">
          <a:solidFill>
            <a:schemeClr val="tx1"/>
          </a:solidFill>
          <a:latin typeface="TitilliumBold" pitchFamily="50" charset="0"/>
          <a:ea typeface="TitilliumBold" pitchFamily="50" charset="0"/>
          <a:cs typeface="TitilliumBold" pitchFamily="50" charset="0"/>
        </a:defRPr>
      </a:lvl2pPr>
      <a:lvl3pPr algn="l" rtl="0" fontAlgn="base">
        <a:spcBef>
          <a:spcPct val="0"/>
        </a:spcBef>
        <a:spcAft>
          <a:spcPct val="0"/>
        </a:spcAft>
        <a:defRPr sz="3600">
          <a:solidFill>
            <a:schemeClr val="tx1"/>
          </a:solidFill>
          <a:latin typeface="TitilliumBold" pitchFamily="50" charset="0"/>
          <a:ea typeface="TitilliumBold" pitchFamily="50" charset="0"/>
          <a:cs typeface="TitilliumBold" pitchFamily="50" charset="0"/>
        </a:defRPr>
      </a:lvl3pPr>
      <a:lvl4pPr algn="l" rtl="0" fontAlgn="base">
        <a:spcBef>
          <a:spcPct val="0"/>
        </a:spcBef>
        <a:spcAft>
          <a:spcPct val="0"/>
        </a:spcAft>
        <a:defRPr sz="3600">
          <a:solidFill>
            <a:schemeClr val="tx1"/>
          </a:solidFill>
          <a:latin typeface="TitilliumBold" pitchFamily="50" charset="0"/>
          <a:ea typeface="TitilliumBold" pitchFamily="50" charset="0"/>
          <a:cs typeface="TitilliumBold" pitchFamily="50" charset="0"/>
        </a:defRPr>
      </a:lvl4pPr>
      <a:lvl5pPr algn="l" rtl="0" fontAlgn="base">
        <a:spcBef>
          <a:spcPct val="0"/>
        </a:spcBef>
        <a:spcAft>
          <a:spcPct val="0"/>
        </a:spcAft>
        <a:defRPr sz="3600">
          <a:solidFill>
            <a:schemeClr val="tx1"/>
          </a:solidFill>
          <a:latin typeface="TitilliumBold" pitchFamily="50" charset="0"/>
          <a:ea typeface="TitilliumBold" pitchFamily="50" charset="0"/>
          <a:cs typeface="TitilliumBold" pitchFamily="50" charset="0"/>
        </a:defRPr>
      </a:lvl5pPr>
      <a:lvl6pPr marL="457200" algn="l" rtl="0" fontAlgn="base">
        <a:spcBef>
          <a:spcPct val="0"/>
        </a:spcBef>
        <a:spcAft>
          <a:spcPct val="0"/>
        </a:spcAft>
        <a:defRPr sz="3600">
          <a:solidFill>
            <a:schemeClr val="tx1"/>
          </a:solidFill>
          <a:latin typeface="TitilliumBold" pitchFamily="50" charset="0"/>
          <a:ea typeface="TitilliumBold" pitchFamily="50" charset="0"/>
          <a:cs typeface="TitilliumBold" pitchFamily="50" charset="0"/>
        </a:defRPr>
      </a:lvl6pPr>
      <a:lvl7pPr marL="914400" algn="l" rtl="0" fontAlgn="base">
        <a:spcBef>
          <a:spcPct val="0"/>
        </a:spcBef>
        <a:spcAft>
          <a:spcPct val="0"/>
        </a:spcAft>
        <a:defRPr sz="3600">
          <a:solidFill>
            <a:schemeClr val="tx1"/>
          </a:solidFill>
          <a:latin typeface="TitilliumBold" pitchFamily="50" charset="0"/>
          <a:ea typeface="TitilliumBold" pitchFamily="50" charset="0"/>
          <a:cs typeface="TitilliumBold" pitchFamily="50" charset="0"/>
        </a:defRPr>
      </a:lvl7pPr>
      <a:lvl8pPr marL="1371600" algn="l" rtl="0" fontAlgn="base">
        <a:spcBef>
          <a:spcPct val="0"/>
        </a:spcBef>
        <a:spcAft>
          <a:spcPct val="0"/>
        </a:spcAft>
        <a:defRPr sz="3600">
          <a:solidFill>
            <a:schemeClr val="tx1"/>
          </a:solidFill>
          <a:latin typeface="TitilliumBold" pitchFamily="50" charset="0"/>
          <a:ea typeface="TitilliumBold" pitchFamily="50" charset="0"/>
          <a:cs typeface="TitilliumBold" pitchFamily="50" charset="0"/>
        </a:defRPr>
      </a:lvl8pPr>
      <a:lvl9pPr marL="1828800" algn="l" rtl="0" fontAlgn="base">
        <a:spcBef>
          <a:spcPct val="0"/>
        </a:spcBef>
        <a:spcAft>
          <a:spcPct val="0"/>
        </a:spcAft>
        <a:defRPr sz="3600">
          <a:solidFill>
            <a:schemeClr val="tx1"/>
          </a:solidFill>
          <a:latin typeface="TitilliumBold" pitchFamily="50" charset="0"/>
          <a:ea typeface="TitilliumBold" pitchFamily="50" charset="0"/>
          <a:cs typeface="TitilliumBold" pitchFamily="50" charset="0"/>
        </a:defRPr>
      </a:lvl9pPr>
    </p:titleStyle>
    <p:bodyStyle>
      <a:lvl1pPr marL="342900" indent="-342900" algn="l" rtl="0" fontAlgn="base">
        <a:spcBef>
          <a:spcPct val="20000"/>
        </a:spcBef>
        <a:spcAft>
          <a:spcPct val="0"/>
        </a:spcAft>
        <a:buFont typeface="Arial" pitchFamily="34" charset="0"/>
        <a:buChar char="•"/>
        <a:defRPr sz="3000" kern="1200">
          <a:solidFill>
            <a:schemeClr val="tx1"/>
          </a:solidFill>
          <a:latin typeface="TitilliumRegular"/>
          <a:ea typeface="TitilliumRegular" pitchFamily="50" charset="0"/>
          <a:cs typeface="TitilliumRegular"/>
        </a:defRPr>
      </a:lvl1pPr>
      <a:lvl2pPr marL="742950" indent="-285750" algn="l" rtl="0" fontAlgn="base">
        <a:spcBef>
          <a:spcPct val="20000"/>
        </a:spcBef>
        <a:spcAft>
          <a:spcPct val="0"/>
        </a:spcAft>
        <a:buFont typeface="Wingdings" pitchFamily="2" charset="2"/>
        <a:buChar char="§"/>
        <a:defRPr sz="2800" kern="1200">
          <a:solidFill>
            <a:schemeClr val="tx1"/>
          </a:solidFill>
          <a:latin typeface="TitilliumRegular"/>
          <a:ea typeface="TitilliumRegular" pitchFamily="50" charset="0"/>
          <a:cs typeface="TitilliumRegular"/>
        </a:defRPr>
      </a:lvl2pPr>
      <a:lvl3pPr marL="1143000" indent="-228600" algn="l" rtl="0" fontAlgn="base">
        <a:spcBef>
          <a:spcPct val="20000"/>
        </a:spcBef>
        <a:spcAft>
          <a:spcPct val="0"/>
        </a:spcAft>
        <a:buFont typeface="Arial" pitchFamily="34" charset="0"/>
        <a:buChar char="•"/>
        <a:defRPr sz="2400" kern="1200">
          <a:solidFill>
            <a:schemeClr val="tx1"/>
          </a:solidFill>
          <a:latin typeface="TitilliumRegular"/>
          <a:ea typeface="TitilliumRegular" pitchFamily="50" charset="0"/>
          <a:cs typeface="TitilliumRegular"/>
        </a:defRPr>
      </a:lvl3pPr>
      <a:lvl4pPr marL="1600200" indent="-228600" algn="l" rtl="0" fontAlgn="base">
        <a:spcBef>
          <a:spcPct val="20000"/>
        </a:spcBef>
        <a:spcAft>
          <a:spcPct val="0"/>
        </a:spcAft>
        <a:buFont typeface="Wingdings" pitchFamily="2" charset="2"/>
        <a:buChar char="§"/>
        <a:defRPr sz="2000" kern="1200">
          <a:solidFill>
            <a:schemeClr val="tx1"/>
          </a:solidFill>
          <a:latin typeface="TitilliumRegular"/>
          <a:ea typeface="TitilliumRegular" pitchFamily="50" charset="0"/>
          <a:cs typeface="TitilliumRegular"/>
        </a:defRPr>
      </a:lvl4pPr>
      <a:lvl5pPr marL="2057400" indent="-228600" algn="l" rtl="0" fontAlgn="base">
        <a:spcBef>
          <a:spcPct val="20000"/>
        </a:spcBef>
        <a:spcAft>
          <a:spcPct val="0"/>
        </a:spcAft>
        <a:buFont typeface="Arial" pitchFamily="34" charset="0"/>
        <a:buChar char="•"/>
        <a:defRPr sz="2000" kern="1200">
          <a:solidFill>
            <a:schemeClr val="tx1"/>
          </a:solidFill>
          <a:latin typeface="TitilliumRegular"/>
          <a:ea typeface="TitilliumRegular" pitchFamily="50" charset="0"/>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2870131192"/>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2012-06-28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7" name="Rectangle 6"/>
          <p:cNvSpPr/>
          <p:nvPr/>
        </p:nvSpPr>
        <p:spPr>
          <a:xfrm>
            <a:off x="0" y="0"/>
            <a:ext cx="635000" cy="6858000"/>
          </a:xfrm>
          <a:prstGeom prst="rect">
            <a:avLst/>
          </a:prstGeom>
          <a:gradFill flip="none" rotWithShape="1">
            <a:gsLst>
              <a:gs pos="0">
                <a:srgbClr val="005475"/>
              </a:gs>
              <a:gs pos="87000">
                <a:schemeClr val="accent1">
                  <a:shade val="100000"/>
                  <a:satMod val="115000"/>
                </a:schemeClr>
              </a:gs>
            </a:gsLst>
            <a:lin ang="14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pic>
        <p:nvPicPr>
          <p:cNvPr id="11" name="Picture 10" descr="Modelon_M_outline_blue.eps"/>
          <p:cNvPicPr>
            <a:picLocks noChangeAspect="1"/>
          </p:cNvPicPr>
          <p:nvPr/>
        </p:nvPicPr>
        <p:blipFill rotWithShape="1">
          <a:blip r:embed="rId6" cstate="print">
            <a:alphaModFix amt="40000"/>
            <a:extLst>
              <a:ext uri="{28A0092B-C50C-407E-A947-70E740481C1C}">
                <a14:useLocalDpi xmlns:a14="http://schemas.microsoft.com/office/drawing/2010/main" val="0"/>
              </a:ext>
            </a:extLst>
          </a:blip>
          <a:srcRect t="-1" r="7246" b="10393"/>
          <a:stretch/>
        </p:blipFill>
        <p:spPr>
          <a:xfrm>
            <a:off x="4082268" y="2510122"/>
            <a:ext cx="5058000" cy="4356000"/>
          </a:xfrm>
          <a:prstGeom prst="rect">
            <a:avLst/>
          </a:prstGeom>
        </p:spPr>
      </p:pic>
    </p:spTree>
    <p:extLst>
      <p:ext uri="{BB962C8B-B14F-4D97-AF65-F5344CB8AC3E}">
        <p14:creationId xmlns:p14="http://schemas.microsoft.com/office/powerpoint/2010/main" val="2312359640"/>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Lst>
  <p:hf hd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sv-SE"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7" name="Rectangle 6"/>
          <p:cNvSpPr/>
          <p:nvPr userDrawn="1"/>
        </p:nvSpPr>
        <p:spPr>
          <a:xfrm rot="5400000">
            <a:off x="4177639" y="-3816682"/>
            <a:ext cx="788732" cy="9144000"/>
          </a:xfrm>
          <a:prstGeom prst="rect">
            <a:avLst/>
          </a:prstGeom>
          <a:gradFill flip="none" rotWithShape="1">
            <a:gsLst>
              <a:gs pos="31000">
                <a:srgbClr val="D96829"/>
              </a:gs>
              <a:gs pos="0">
                <a:srgbClr val="983E24"/>
              </a:gs>
              <a:gs pos="93000">
                <a:srgbClr val="983E24"/>
              </a:gs>
            </a:gsLst>
            <a:lin ang="14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pic>
        <p:nvPicPr>
          <p:cNvPr id="8" name="Picture 7" descr="Modelon_M_outline_white.eps"/>
          <p:cNvPicPr>
            <a:picLocks noChangeAspect="1"/>
          </p:cNvPicPr>
          <p:nvPr userDrawn="1"/>
        </p:nvPicPr>
        <p:blipFill rotWithShape="1">
          <a:blip r:embed="rId6" cstate="print">
            <a:alphaModFix amt="36000"/>
            <a:extLst>
              <a:ext uri="{28A0092B-C50C-407E-A947-70E740481C1C}">
                <a14:useLocalDpi xmlns:a14="http://schemas.microsoft.com/office/drawing/2010/main" val="0"/>
              </a:ext>
            </a:extLst>
          </a:blip>
          <a:srcRect l="20494" t="21398" r="4656" b="48504"/>
          <a:stretch/>
        </p:blipFill>
        <p:spPr>
          <a:xfrm>
            <a:off x="5926358" y="270000"/>
            <a:ext cx="2682000" cy="961200"/>
          </a:xfrm>
          <a:prstGeom prst="rect">
            <a:avLst/>
          </a:prstGeom>
          <a:noFill/>
          <a:ln>
            <a:noFill/>
          </a:ln>
        </p:spPr>
      </p:pic>
    </p:spTree>
    <p:extLst>
      <p:ext uri="{BB962C8B-B14F-4D97-AF65-F5344CB8AC3E}">
        <p14:creationId xmlns:p14="http://schemas.microsoft.com/office/powerpoint/2010/main" val="198335506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Lst>
  <p:hf hd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gradFill flip="none" rotWithShape="1">
            <a:gsLst>
              <a:gs pos="90000">
                <a:srgbClr val="D96829"/>
              </a:gs>
              <a:gs pos="27000">
                <a:srgbClr val="983E24"/>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spTree>
    <p:extLst>
      <p:ext uri="{BB962C8B-B14F-4D97-AF65-F5344CB8AC3E}">
        <p14:creationId xmlns:p14="http://schemas.microsoft.com/office/powerpoint/2010/main" val="3068526567"/>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1" r:id="rId5"/>
    <p:sldLayoutId id="2147484102" r:id="rId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3648369456"/>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Lst>
  <p:hf hd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r>
              <a:rPr lang="sv-SE" smtClean="0">
                <a:solidFill>
                  <a:srgbClr val="BFBFBF"/>
                </a:solidFill>
              </a:rPr>
              <a:t>2012-05-24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r>
              <a:rPr lang="en-GB" smtClean="0">
                <a:solidFill>
                  <a:srgbClr val="BFBFBF"/>
                </a:solidFill>
              </a:rPr>
              <a:t>Modelon Confidential</a:t>
            </a:r>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6" name="Picture 5" descr="Modelon_Logo_PPT_Grey_transp.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0907" y="6244101"/>
            <a:ext cx="1451476" cy="469311"/>
          </a:xfrm>
          <a:prstGeom prst="rect">
            <a:avLst/>
          </a:prstGeom>
        </p:spPr>
      </p:pic>
    </p:spTree>
    <p:extLst>
      <p:ext uri="{BB962C8B-B14F-4D97-AF65-F5344CB8AC3E}">
        <p14:creationId xmlns:p14="http://schemas.microsoft.com/office/powerpoint/2010/main" val="190841049"/>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Lst>
  <p:hf hd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rot="5400000">
            <a:off x="4177639" y="-3816682"/>
            <a:ext cx="788732" cy="9144000"/>
          </a:xfrm>
          <a:prstGeom prst="rect">
            <a:avLst/>
          </a:prstGeom>
          <a:gradFill flip="none" rotWithShape="1">
            <a:gsLst>
              <a:gs pos="31000">
                <a:srgbClr val="D96829"/>
              </a:gs>
              <a:gs pos="0">
                <a:srgbClr val="983E24"/>
              </a:gs>
              <a:gs pos="93000">
                <a:srgbClr val="983E24"/>
              </a:gs>
            </a:gsLst>
            <a:lin ang="14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pic>
        <p:nvPicPr>
          <p:cNvPr id="8" name="Picture 7" descr="Modelon_M_outline_white.eps"/>
          <p:cNvPicPr>
            <a:picLocks noChangeAspect="1"/>
          </p:cNvPicPr>
          <p:nvPr userDrawn="1"/>
        </p:nvPicPr>
        <p:blipFill rotWithShape="1">
          <a:blip r:embed="rId7" cstate="print">
            <a:alphaModFix amt="36000"/>
            <a:extLst>
              <a:ext uri="{28A0092B-C50C-407E-A947-70E740481C1C}">
                <a14:useLocalDpi xmlns:a14="http://schemas.microsoft.com/office/drawing/2010/main" val="0"/>
              </a:ext>
            </a:extLst>
          </a:blip>
          <a:srcRect l="20494" t="21398" r="4656" b="48504"/>
          <a:stretch/>
        </p:blipFill>
        <p:spPr>
          <a:xfrm>
            <a:off x="5926358" y="270000"/>
            <a:ext cx="2682000" cy="961200"/>
          </a:xfrm>
          <a:prstGeom prst="rect">
            <a:avLst/>
          </a:prstGeom>
          <a:noFill/>
          <a:ln>
            <a:noFill/>
          </a:ln>
        </p:spPr>
      </p:pic>
    </p:spTree>
    <p:extLst>
      <p:ext uri="{BB962C8B-B14F-4D97-AF65-F5344CB8AC3E}">
        <p14:creationId xmlns:p14="http://schemas.microsoft.com/office/powerpoint/2010/main" val="27675122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Lst>
  <p:timing>
    <p:tnLst>
      <p:par>
        <p:cTn id="1" dur="indefinite" restart="never" nodeType="tmRoot"/>
      </p:par>
    </p:tnLst>
  </p:timing>
  <p:hf hd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ModelonTitilliumRegular" pitchFamily="2" charset="0"/>
                <a:cs typeface="ModelonTitilliumRegular" pitchFamily="2" charset="0"/>
              </a:defRPr>
            </a:lvl1pPr>
          </a:lstStyle>
          <a:p>
            <a:r>
              <a:rPr lang="en-US" smtClean="0">
                <a:solidFill>
                  <a:srgbClr val="BFBFBF"/>
                </a:solidFill>
              </a:rPr>
              <a:t>2013-09-02 © Modelon</a:t>
            </a:r>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ModelonTitilliumRegular" pitchFamily="2" charset="0"/>
                <a:cs typeface="ModelonTitilliumRegular" pitchFamily="2" charset="0"/>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itchFamily="2" charset="0"/>
                <a:cs typeface="ModelonTitilliumRegular"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2634056609"/>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Lst>
  <p:timing>
    <p:tnLst>
      <p:par>
        <p:cTn id="1" dur="indefinite" restart="never" nodeType="tmRoot"/>
      </p:par>
    </p:tnLst>
  </p:timing>
  <p:hf sldNum="0" hdr="0"/>
  <p:txStyles>
    <p:titleStyle>
      <a:lvl1pPr algn="l" defTabSz="914400" rtl="0" eaLnBrk="1" latinLnBrk="0" hangingPunct="1">
        <a:spcBef>
          <a:spcPct val="0"/>
        </a:spcBef>
        <a:buNone/>
        <a:defRPr sz="3600" b="0" i="0" kern="1200" baseline="0">
          <a:solidFill>
            <a:schemeClr val="tx1"/>
          </a:solidFill>
          <a:latin typeface="ModelonTitilliumLight" pitchFamily="2" charset="0"/>
          <a:ea typeface="+mj-ea"/>
          <a:cs typeface="ModelonTitilliumLight" pitchFamily="2" charset="0"/>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ModelonTitilliumRegular" pitchFamily="2" charset="0"/>
          <a:ea typeface="+mn-ea"/>
          <a:cs typeface="ModelonTitilliumRegular" pitchFamily="2" charset="0"/>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ModelonTitilliumRegular" pitchFamily="2" charset="0"/>
          <a:ea typeface="+mn-ea"/>
          <a:cs typeface="ModelonTitilliumRegular" pitchFamily="2" charset="0"/>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ModelonTitilliumRegular" pitchFamily="2" charset="0"/>
          <a:ea typeface="+mn-ea"/>
          <a:cs typeface="ModelonTitilliumRegular" pitchFamily="2" charset="0"/>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ModelonTitilliumRegular" pitchFamily="2" charset="0"/>
          <a:ea typeface="+mn-ea"/>
          <a:cs typeface="ModelonTitilliumRegular" pitchFamily="2" charset="0"/>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ModelonTitilliumRegular" pitchFamily="2" charset="0"/>
          <a:ea typeface="+mn-ea"/>
          <a:cs typeface="ModelonTitilliumRegular"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r>
              <a:rPr lang="en-US" smtClean="0">
                <a:solidFill>
                  <a:prstClr val="white">
                    <a:lumMod val="75000"/>
                    <a:alpha val="70000"/>
                  </a:prstClr>
                </a:solidFill>
              </a:rPr>
              <a:t>2012-05-24 © Modelon</a:t>
            </a:r>
            <a:endParaRPr lang="en-GB" dirty="0">
              <a:solidFill>
                <a:prstClr val="white">
                  <a:lumMod val="75000"/>
                  <a:alpha val="70000"/>
                </a:prstClr>
              </a:solidFill>
            </a:endParaRPr>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r>
              <a:rPr lang="en-GB" smtClean="0">
                <a:solidFill>
                  <a:prstClr val="white">
                    <a:lumMod val="75000"/>
                    <a:alpha val="70000"/>
                  </a:prstClr>
                </a:solidFill>
              </a:rPr>
              <a:t>Modelon Confidential</a:t>
            </a:r>
            <a:endParaRPr lang="en-GB" dirty="0">
              <a:solidFill>
                <a:prstClr val="white">
                  <a:lumMod val="75000"/>
                  <a:alpha val="70000"/>
                </a:prstClr>
              </a:solidFill>
            </a:endParaRPr>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solidFill>
                  <a:prstClr val="white">
                    <a:lumMod val="75000"/>
                    <a:alpha val="70000"/>
                  </a:prstClr>
                </a:solidFill>
              </a:rPr>
              <a:pPr/>
              <a:t>‹#›</a:t>
            </a:fld>
            <a:endParaRPr lang="en-GB" dirty="0">
              <a:solidFill>
                <a:prstClr val="white">
                  <a:lumMod val="75000"/>
                  <a:alpha val="70000"/>
                </a:prstClr>
              </a:solidFill>
            </a:endParaRPr>
          </a:p>
        </p:txBody>
      </p:sp>
      <p:sp>
        <p:nvSpPr>
          <p:cNvPr id="7" name="Rectangle 6"/>
          <p:cNvSpPr/>
          <p:nvPr/>
        </p:nvSpPr>
        <p:spPr>
          <a:xfrm rot="5400000">
            <a:off x="4177639" y="-3816682"/>
            <a:ext cx="788732" cy="9144000"/>
          </a:xfrm>
          <a:prstGeom prst="rect">
            <a:avLst/>
          </a:prstGeom>
          <a:gradFill flip="none" rotWithShape="1">
            <a:gsLst>
              <a:gs pos="31000">
                <a:srgbClr val="D96829"/>
              </a:gs>
              <a:gs pos="0">
                <a:srgbClr val="983E24"/>
              </a:gs>
              <a:gs pos="93000">
                <a:srgbClr val="983E24"/>
              </a:gs>
            </a:gsLst>
            <a:lin ang="14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TitilliumRegular"/>
              <a:cs typeface="TitilliumRegular"/>
            </a:endParaRPr>
          </a:p>
        </p:txBody>
      </p:sp>
      <p:pic>
        <p:nvPicPr>
          <p:cNvPr id="8" name="Picture 7" descr="Modelon_M_outline_white.eps"/>
          <p:cNvPicPr>
            <a:picLocks noChangeAspect="1"/>
          </p:cNvPicPr>
          <p:nvPr/>
        </p:nvPicPr>
        <p:blipFill rotWithShape="1">
          <a:blip r:embed="rId6" cstate="print">
            <a:alphaModFix amt="36000"/>
            <a:extLst>
              <a:ext uri="{28A0092B-C50C-407E-A947-70E740481C1C}">
                <a14:useLocalDpi xmlns:a14="http://schemas.microsoft.com/office/drawing/2010/main" val="0"/>
              </a:ext>
            </a:extLst>
          </a:blip>
          <a:srcRect l="20494" t="21398" r="4656" b="48504"/>
          <a:stretch/>
        </p:blipFill>
        <p:spPr>
          <a:xfrm>
            <a:off x="5926358" y="270000"/>
            <a:ext cx="2682000" cy="961200"/>
          </a:xfrm>
          <a:prstGeom prst="rect">
            <a:avLst/>
          </a:prstGeom>
          <a:noFill/>
          <a:ln>
            <a:noFill/>
          </a:ln>
        </p:spPr>
      </p:pic>
    </p:spTree>
    <p:extLst>
      <p:ext uri="{BB962C8B-B14F-4D97-AF65-F5344CB8AC3E}">
        <p14:creationId xmlns:p14="http://schemas.microsoft.com/office/powerpoint/2010/main" val="2270275736"/>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Lst>
  <p:hf hd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gradFill flip="none" rotWithShape="1">
            <a:gsLst>
              <a:gs pos="90000">
                <a:srgbClr val="D96829"/>
              </a:gs>
              <a:gs pos="27000">
                <a:srgbClr val="983E24"/>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4E4737E4-30AB-4C6B-8809-3BDC8B76D37A}"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pic>
        <p:nvPicPr>
          <p:cNvPr id="8" name="Picture 7" descr="Modelon_M_outline_white.eps"/>
          <p:cNvPicPr>
            <a:picLocks noChangeAspect="1"/>
          </p:cNvPicPr>
          <p:nvPr/>
        </p:nvPicPr>
        <p:blipFill rotWithShape="1">
          <a:blip r:embed="rId6" cstate="print">
            <a:alphaModFix amt="25000"/>
            <a:extLst>
              <a:ext uri="{28A0092B-C50C-407E-A947-70E740481C1C}">
                <a14:useLocalDpi xmlns:a14="http://schemas.microsoft.com/office/drawing/2010/main" val="0"/>
              </a:ext>
            </a:extLst>
          </a:blip>
          <a:srcRect r="7243" b="11097"/>
          <a:stretch/>
        </p:blipFill>
        <p:spPr>
          <a:xfrm>
            <a:off x="4069903" y="2517531"/>
            <a:ext cx="5068800" cy="433080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723"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fld id="{EB3A64E1-766D-47A7-93E1-C34A98F008B9}" type="datetime1">
              <a:rPr lang="sv-SE" smtClean="0">
                <a:solidFill>
                  <a:srgbClr val="BFBFBF"/>
                </a:solidFill>
              </a:rPr>
              <a:pPr/>
              <a:t>2016-02-03</a:t>
            </a:fld>
            <a:endParaRPr lang="en-GB" dirty="0">
              <a:solidFill>
                <a:srgbClr val="BFBFBF"/>
              </a:solidFill>
            </a:endParaRPr>
          </a:p>
        </p:txBody>
      </p:sp>
      <p:sp>
        <p:nvSpPr>
          <p:cNvPr id="12"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2"/>
                </a:solidFill>
                <a:latin typeface="TitilliumRegular"/>
                <a:cs typeface="TitilliumRegular"/>
              </a:defRPr>
            </a:lvl1pPr>
          </a:lstStyle>
          <a:p>
            <a:endParaRPr lang="en-GB" dirty="0">
              <a:solidFill>
                <a:srgbClr val="BFBFBF"/>
              </a:solidFill>
            </a:endParaRPr>
          </a:p>
        </p:txBody>
      </p:sp>
      <p:sp>
        <p:nvSpPr>
          <p:cNvPr id="13"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2"/>
                </a:solidFill>
                <a:latin typeface="TitilliumRegular"/>
                <a:cs typeface="TitilliumRegular"/>
              </a:defRPr>
            </a:lvl1pPr>
          </a:lstStyle>
          <a:p>
            <a:fld id="{B71C7501-9271-4239-A294-CE9FEFF988D4}" type="slidenum">
              <a:rPr lang="en-GB" smtClean="0">
                <a:solidFill>
                  <a:srgbClr val="BFBFBF"/>
                </a:solidFill>
              </a:rPr>
              <a:pPr/>
              <a:t>‹#›</a:t>
            </a:fld>
            <a:endParaRPr lang="en-GB" dirty="0">
              <a:solidFill>
                <a:srgbClr val="BFBFBF"/>
              </a:solidFill>
            </a:endParaRPr>
          </a:p>
        </p:txBody>
      </p:sp>
      <p:pic>
        <p:nvPicPr>
          <p:cNvPr id="7" name="Picture 6" descr="Modelon_2011_Gradient_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9882" y="6276918"/>
            <a:ext cx="1395847" cy="401460"/>
          </a:xfrm>
          <a:prstGeom prst="rect">
            <a:avLst/>
          </a:prstGeom>
        </p:spPr>
      </p:pic>
    </p:spTree>
    <p:extLst>
      <p:ext uri="{BB962C8B-B14F-4D97-AF65-F5344CB8AC3E}">
        <p14:creationId xmlns:p14="http://schemas.microsoft.com/office/powerpoint/2010/main" val="1513718495"/>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Lst>
  <p:hf hdr="0" ftr="0"/>
  <p:txStyles>
    <p:titleStyle>
      <a:lvl1pPr algn="l" defTabSz="914400" rtl="0" eaLnBrk="1" latinLnBrk="0" hangingPunct="1">
        <a:spcBef>
          <a:spcPct val="0"/>
        </a:spcBef>
        <a:buNone/>
        <a:defRPr sz="36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30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8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066"/>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94100"/>
            <a:ext cx="8229600" cy="518518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Date Placeholder 3"/>
          <p:cNvSpPr>
            <a:spLocks noGrp="1"/>
          </p:cNvSpPr>
          <p:nvPr>
            <p:ph type="dt" sz="half" idx="2"/>
          </p:nvPr>
        </p:nvSpPr>
        <p:spPr>
          <a:xfrm>
            <a:off x="2436445" y="6345052"/>
            <a:ext cx="2919325" cy="365125"/>
          </a:xfrm>
          <a:prstGeom prst="rect">
            <a:avLst/>
          </a:prstGeom>
        </p:spPr>
        <p:txBody>
          <a:bodyPr vert="horz" lIns="91440" tIns="45720" rIns="91440" bIns="45720" rtlCol="0" anchor="ctr"/>
          <a:lstStyle>
            <a:lvl1pPr algn="l">
              <a:defRPr sz="1200" b="0" i="0" baseline="0">
                <a:solidFill>
                  <a:schemeClr val="bg2"/>
                </a:solidFill>
                <a:latin typeface="TitilliumRegular"/>
                <a:cs typeface="TitilliumRegular"/>
              </a:defRPr>
            </a:lvl1pPr>
          </a:lstStyle>
          <a:p>
            <a:endParaRPr lang="en-GB" dirty="0">
              <a:solidFill>
                <a:srgbClr val="BFBFBF"/>
              </a:solidFill>
              <a:latin typeface="ModelonTitilliumRegular" panose="02000000000000000000" pitchFamily="2" charset="0"/>
            </a:endParaRPr>
          </a:p>
        </p:txBody>
      </p:sp>
      <p:pic>
        <p:nvPicPr>
          <p:cNvPr id="7" name="Picture 6" descr="Modelon_2011_Gradient_RGB.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9882" y="6326884"/>
            <a:ext cx="1395847" cy="401460"/>
          </a:xfrm>
          <a:prstGeom prst="rect">
            <a:avLst/>
          </a:prstGeom>
        </p:spPr>
      </p:pic>
      <p:sp>
        <p:nvSpPr>
          <p:cNvPr id="10" name="Slide Number Placeholder 5"/>
          <p:cNvSpPr>
            <a:spLocks noGrp="1"/>
          </p:cNvSpPr>
          <p:nvPr>
            <p:ph type="sldNum" sz="quarter" idx="4"/>
          </p:nvPr>
        </p:nvSpPr>
        <p:spPr>
          <a:xfrm>
            <a:off x="7905542" y="6345052"/>
            <a:ext cx="781258" cy="365125"/>
          </a:xfrm>
          <a:prstGeom prst="rect">
            <a:avLst/>
          </a:prstGeom>
        </p:spPr>
        <p:txBody>
          <a:bodyPr vert="horz" lIns="91440" tIns="45720" rIns="91440" bIns="45720" rtlCol="0" anchor="ctr"/>
          <a:lstStyle>
            <a:lvl1pPr algn="r">
              <a:defRPr sz="1200" b="0" i="0" baseline="0">
                <a:solidFill>
                  <a:schemeClr val="bg2"/>
                </a:solidFill>
                <a:latin typeface="ModelonTitilliumRegular" panose="02000000000000000000" pitchFamily="2" charset="0"/>
                <a:cs typeface="ModelonTitilliumRegular" panose="02000000000000000000" pitchFamily="2" charset="0"/>
              </a:defRPr>
            </a:lvl1pPr>
          </a:lstStyle>
          <a:p>
            <a:fld id="{B71C7501-9271-4239-A294-CE9FEFF988D4}" type="slidenum">
              <a:rPr lang="en-GB" smtClean="0">
                <a:solidFill>
                  <a:srgbClr val="BFBFBF"/>
                </a:solidFill>
              </a:rPr>
              <a:pPr/>
              <a:t>‹#›</a:t>
            </a:fld>
            <a:endParaRPr lang="en-GB" dirty="0">
              <a:solidFill>
                <a:srgbClr val="BFBFBF"/>
              </a:solidFill>
            </a:endParaRPr>
          </a:p>
        </p:txBody>
      </p:sp>
    </p:spTree>
    <p:extLst>
      <p:ext uri="{BB962C8B-B14F-4D97-AF65-F5344CB8AC3E}">
        <p14:creationId xmlns:p14="http://schemas.microsoft.com/office/powerpoint/2010/main" val="2459438056"/>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iming>
    <p:tnLst>
      <p:par>
        <p:cTn id="1" dur="indefinite" restart="never" nodeType="tmRoot"/>
      </p:par>
    </p:tnLst>
  </p:timing>
  <p:hf hdr="0" dt="0"/>
  <p:txStyles>
    <p:titleStyle>
      <a:lvl1pPr algn="l" defTabSz="914400" rtl="0" eaLnBrk="1" latinLnBrk="0" hangingPunct="1">
        <a:spcBef>
          <a:spcPct val="0"/>
        </a:spcBef>
        <a:buNone/>
        <a:defRPr sz="3200" b="0" i="0" kern="1200" baseline="0">
          <a:solidFill>
            <a:schemeClr val="tx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ModelonTitilliumRegular" panose="02000000000000000000" pitchFamily="2" charset="0"/>
          <a:ea typeface="+mn-ea"/>
          <a:cs typeface="ModelonTitilliumRegular" panose="02000000000000000000" pitchFamily="2" charset="0"/>
        </a:defRPr>
      </a:lvl1pPr>
      <a:lvl2pPr marL="742950" indent="-285750" algn="l" defTabSz="914400" rtl="0" eaLnBrk="1" latinLnBrk="0" hangingPunct="1">
        <a:spcBef>
          <a:spcPct val="20000"/>
        </a:spcBef>
        <a:buFont typeface="Wingdings" pitchFamily="2" charset="2"/>
        <a:buChar char="§"/>
        <a:defRPr sz="2400" b="0" i="0" kern="1200" cap="none">
          <a:solidFill>
            <a:schemeClr val="tx1"/>
          </a:solidFill>
          <a:latin typeface="ModelonTitilliumRegular" panose="02000000000000000000" pitchFamily="2" charset="0"/>
          <a:ea typeface="+mn-ea"/>
          <a:cs typeface="ModelonTitilliumRegular" panose="02000000000000000000" pitchFamily="2" charset="0"/>
        </a:defRPr>
      </a:lvl2pPr>
      <a:lvl3pPr marL="1143000" indent="-228600" algn="l" defTabSz="914400" rtl="0" eaLnBrk="1" latinLnBrk="0" hangingPunct="1">
        <a:spcBef>
          <a:spcPct val="20000"/>
        </a:spcBef>
        <a:buFont typeface="Arial" pitchFamily="34" charset="0"/>
        <a:buChar char="•"/>
        <a:defRPr sz="2000" b="0" i="0" kern="1200" cap="none">
          <a:solidFill>
            <a:schemeClr val="tx1"/>
          </a:solidFill>
          <a:latin typeface="ModelonTitilliumRegular" panose="02000000000000000000" pitchFamily="2" charset="0"/>
          <a:ea typeface="+mn-ea"/>
          <a:cs typeface="ModelonTitilliumRegular" panose="02000000000000000000" pitchFamily="2" charset="0"/>
        </a:defRPr>
      </a:lvl3pPr>
      <a:lvl4pPr marL="1600200" indent="-228600" algn="l" defTabSz="914400" rtl="0" eaLnBrk="1" latinLnBrk="0" hangingPunct="1">
        <a:spcBef>
          <a:spcPct val="20000"/>
        </a:spcBef>
        <a:buFont typeface="Wingdings" pitchFamily="2" charset="2"/>
        <a:buChar char="§"/>
        <a:defRPr sz="1800" b="0" i="0" kern="1200" cap="none">
          <a:solidFill>
            <a:schemeClr val="tx1"/>
          </a:solidFill>
          <a:latin typeface="ModelonTitilliumRegular" panose="02000000000000000000" pitchFamily="2" charset="0"/>
          <a:ea typeface="+mn-ea"/>
          <a:cs typeface="ModelonTitilliumRegular" panose="02000000000000000000" pitchFamily="2" charset="0"/>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ModelonTitilliumRegular" panose="02000000000000000000" pitchFamily="2" charset="0"/>
          <a:ea typeface="+mn-ea"/>
          <a:cs typeface="ModelonTitilliumRegular"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gradFill flip="none" rotWithShape="1">
            <a:gsLst>
              <a:gs pos="90000">
                <a:srgbClr val="D96829"/>
              </a:gs>
              <a:gs pos="27000">
                <a:srgbClr val="983E24"/>
              </a:gs>
            </a:gsLst>
            <a:lin ang="14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tilliumRegular"/>
              <a:cs typeface="TitilliumRegular"/>
            </a:endParaRPr>
          </a:p>
        </p:txBody>
      </p:sp>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alpha val="70000"/>
                  </a:schemeClr>
                </a:solidFill>
                <a:latin typeface="TitilliumRegular"/>
                <a:cs typeface="TitilliumRegular"/>
              </a:defRPr>
            </a:lvl1pPr>
          </a:lstStyle>
          <a:p>
            <a:fld id="{9430F3F5-BA0F-4A90-89D5-A760CBF0AEE7}"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alpha val="70000"/>
                  </a:schemeClr>
                </a:solidFill>
                <a:latin typeface="TitilliumRegular"/>
                <a:cs typeface="TitilliumRegular"/>
              </a:defRPr>
            </a:lvl1pPr>
          </a:lstStyle>
          <a:p>
            <a:fld id="{B71C7501-9271-4239-A294-CE9FEFF988D4}" type="slidenum">
              <a:rPr lang="en-GB" smtClean="0"/>
              <a:pPr/>
              <a:t>‹#›</a:t>
            </a:fld>
            <a:endParaRPr lang="en-GB" dirty="0"/>
          </a:p>
        </p:txBody>
      </p:sp>
      <p:pic>
        <p:nvPicPr>
          <p:cNvPr id="14" name="Picture 13" descr="Modelon_Logo_PPT_Vi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747" y="6276419"/>
            <a:ext cx="1395769" cy="431137"/>
          </a:xfrm>
          <a:prstGeom prst="rect">
            <a:avLst/>
          </a:prstGeom>
        </p:spPr>
      </p:pic>
    </p:spTree>
    <p:extLst>
      <p:ext uri="{BB962C8B-B14F-4D97-AF65-F5344CB8AC3E}">
        <p14:creationId xmlns:p14="http://schemas.microsoft.com/office/powerpoint/2010/main" val="250336223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5C000539-1CAE-4D7A-B366-4C1B1A633CF7}"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7" name="Rectangle 6"/>
          <p:cNvSpPr/>
          <p:nvPr/>
        </p:nvSpPr>
        <p:spPr>
          <a:xfrm rot="5400000">
            <a:off x="4177639" y="-3816682"/>
            <a:ext cx="788732" cy="9144000"/>
          </a:xfrm>
          <a:prstGeom prst="rect">
            <a:avLst/>
          </a:prstGeom>
          <a:gradFill flip="none" rotWithShape="1">
            <a:gsLst>
              <a:gs pos="31000">
                <a:srgbClr val="D96829"/>
              </a:gs>
              <a:gs pos="0">
                <a:srgbClr val="983E24"/>
              </a:gs>
              <a:gs pos="93000">
                <a:srgbClr val="983E24"/>
              </a:gs>
            </a:gsLst>
            <a:lin ang="14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tilliumRegular"/>
              <a:cs typeface="TitilliumRegular"/>
            </a:endParaRPr>
          </a:p>
        </p:txBody>
      </p:sp>
      <p:pic>
        <p:nvPicPr>
          <p:cNvPr id="8" name="Picture 7" descr="Modelon_M_outline_white.eps"/>
          <p:cNvPicPr>
            <a:picLocks noChangeAspect="1"/>
          </p:cNvPicPr>
          <p:nvPr/>
        </p:nvPicPr>
        <p:blipFill rotWithShape="1">
          <a:blip r:embed="rId6" cstate="print">
            <a:alphaModFix amt="36000"/>
            <a:extLst>
              <a:ext uri="{28A0092B-C50C-407E-A947-70E740481C1C}">
                <a14:useLocalDpi xmlns:a14="http://schemas.microsoft.com/office/drawing/2010/main" val="0"/>
              </a:ext>
            </a:extLst>
          </a:blip>
          <a:srcRect l="20494" t="21398" r="4656" b="48504"/>
          <a:stretch/>
        </p:blipFill>
        <p:spPr>
          <a:xfrm>
            <a:off x="5926358" y="270000"/>
            <a:ext cx="2682000" cy="961200"/>
          </a:xfrm>
          <a:prstGeom prst="rect">
            <a:avLst/>
          </a:prstGeom>
          <a:noFill/>
          <a:ln>
            <a:noFill/>
          </a:ln>
        </p:spPr>
      </p:pic>
    </p:spTree>
    <p:extLst>
      <p:ext uri="{BB962C8B-B14F-4D97-AF65-F5344CB8AC3E}">
        <p14:creationId xmlns:p14="http://schemas.microsoft.com/office/powerpoint/2010/main" val="132289823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2436446" y="6394594"/>
            <a:ext cx="1933912" cy="365125"/>
          </a:xfrm>
          <a:prstGeom prst="rect">
            <a:avLst/>
          </a:prstGeom>
        </p:spPr>
        <p:txBody>
          <a:bodyPr vert="horz" lIns="91440" tIns="45720" rIns="91440" bIns="45720" rtlCol="0" anchor="ctr"/>
          <a:lstStyle>
            <a:lvl1pPr algn="l">
              <a:defRPr sz="1200" b="0" i="0" baseline="0">
                <a:solidFill>
                  <a:schemeClr val="bg1">
                    <a:lumMod val="75000"/>
                    <a:alpha val="70000"/>
                  </a:schemeClr>
                </a:solidFill>
                <a:latin typeface="TitilliumRegular"/>
                <a:cs typeface="TitilliumRegular"/>
              </a:defRPr>
            </a:lvl1pPr>
          </a:lstStyle>
          <a:p>
            <a:fld id="{E95E3167-6B4E-4F5F-872B-611E4203B784}" type="datetime1">
              <a:rPr lang="sv-SE" smtClean="0"/>
              <a:t>2016-02-03</a:t>
            </a:fld>
            <a:endParaRPr lang="en-GB" dirty="0"/>
          </a:p>
        </p:txBody>
      </p:sp>
      <p:sp>
        <p:nvSpPr>
          <p:cNvPr id="10" name="Footer Placeholder 4"/>
          <p:cNvSpPr>
            <a:spLocks noGrp="1"/>
          </p:cNvSpPr>
          <p:nvPr>
            <p:ph type="ftr" sz="quarter" idx="3"/>
          </p:nvPr>
        </p:nvSpPr>
        <p:spPr>
          <a:xfrm>
            <a:off x="4714460" y="6394594"/>
            <a:ext cx="2895600" cy="365125"/>
          </a:xfrm>
          <a:prstGeom prst="rect">
            <a:avLst/>
          </a:prstGeom>
        </p:spPr>
        <p:txBody>
          <a:bodyPr vert="horz" lIns="91440" tIns="45720" rIns="91440" bIns="45720" rtlCol="0" anchor="ctr"/>
          <a:lstStyle>
            <a:lvl1pPr algn="ctr">
              <a:defRPr sz="1200" b="0" i="0" baseline="0">
                <a:solidFill>
                  <a:schemeClr val="bg1">
                    <a:lumMod val="75000"/>
                    <a:alpha val="70000"/>
                  </a:schemeClr>
                </a:solidFill>
                <a:latin typeface="TitilliumRegular"/>
                <a:cs typeface="TitilliumRegular"/>
              </a:defRPr>
            </a:lvl1pPr>
          </a:lstStyle>
          <a:p>
            <a:endParaRPr lang="en-GB" dirty="0"/>
          </a:p>
        </p:txBody>
      </p:sp>
      <p:sp>
        <p:nvSpPr>
          <p:cNvPr id="12" name="Slide Number Placeholder 5"/>
          <p:cNvSpPr>
            <a:spLocks noGrp="1"/>
          </p:cNvSpPr>
          <p:nvPr>
            <p:ph type="sldNum" sz="quarter" idx="4"/>
          </p:nvPr>
        </p:nvSpPr>
        <p:spPr>
          <a:xfrm>
            <a:off x="7905542" y="6394594"/>
            <a:ext cx="781258" cy="365125"/>
          </a:xfrm>
          <a:prstGeom prst="rect">
            <a:avLst/>
          </a:prstGeom>
        </p:spPr>
        <p:txBody>
          <a:bodyPr vert="horz" lIns="91440" tIns="45720" rIns="91440" bIns="45720" rtlCol="0" anchor="ctr"/>
          <a:lstStyle>
            <a:lvl1pPr algn="r">
              <a:defRPr sz="1200" b="0" i="0" baseline="0">
                <a:solidFill>
                  <a:schemeClr val="bg1">
                    <a:lumMod val="75000"/>
                    <a:alpha val="70000"/>
                  </a:schemeClr>
                </a:solidFill>
                <a:latin typeface="TitilliumRegular"/>
                <a:cs typeface="TitilliumRegular"/>
              </a:defRPr>
            </a:lvl1pPr>
          </a:lstStyle>
          <a:p>
            <a:fld id="{B71C7501-9271-4239-A294-CE9FEFF988D4}" type="slidenum">
              <a:rPr lang="en-GB" smtClean="0"/>
              <a:pPr/>
              <a:t>‹#›</a:t>
            </a:fld>
            <a:endParaRPr lang="en-GB" dirty="0"/>
          </a:p>
        </p:txBody>
      </p:sp>
      <p:sp>
        <p:nvSpPr>
          <p:cNvPr id="13" name="Rectangle 12"/>
          <p:cNvSpPr/>
          <p:nvPr/>
        </p:nvSpPr>
        <p:spPr>
          <a:xfrm>
            <a:off x="-1" y="0"/>
            <a:ext cx="646545" cy="6858000"/>
          </a:xfrm>
          <a:prstGeom prst="rect">
            <a:avLst/>
          </a:prstGeom>
          <a:gradFill flip="none" rotWithShape="1">
            <a:gsLst>
              <a:gs pos="90000">
                <a:srgbClr val="D96829"/>
              </a:gs>
              <a:gs pos="27000">
                <a:srgbClr val="983E24"/>
              </a:gs>
            </a:gsLst>
            <a:lin ang="14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tilliumRegular"/>
              <a:cs typeface="TitilliumRegular"/>
            </a:endParaRPr>
          </a:p>
        </p:txBody>
      </p:sp>
      <p:pic>
        <p:nvPicPr>
          <p:cNvPr id="7" name="Picture 6" descr="Modelon_M_outline_blue.eps"/>
          <p:cNvPicPr>
            <a:picLocks noChangeAspect="1"/>
          </p:cNvPicPr>
          <p:nvPr/>
        </p:nvPicPr>
        <p:blipFill rotWithShape="1">
          <a:blip r:embed="rId6" cstate="print">
            <a:alphaModFix amt="40000"/>
            <a:extLst>
              <a:ext uri="{28A0092B-C50C-407E-A947-70E740481C1C}">
                <a14:useLocalDpi xmlns:a14="http://schemas.microsoft.com/office/drawing/2010/main" val="0"/>
              </a:ext>
            </a:extLst>
          </a:blip>
          <a:srcRect t="-1" r="7246" b="10393"/>
          <a:stretch/>
        </p:blipFill>
        <p:spPr>
          <a:xfrm>
            <a:off x="4082268" y="2510122"/>
            <a:ext cx="5058000" cy="4356000"/>
          </a:xfrm>
          <a:prstGeom prst="rect">
            <a:avLst/>
          </a:prstGeom>
        </p:spPr>
      </p:pic>
    </p:spTree>
    <p:extLst>
      <p:ext uri="{BB962C8B-B14F-4D97-AF65-F5344CB8AC3E}">
        <p14:creationId xmlns:p14="http://schemas.microsoft.com/office/powerpoint/2010/main" val="106326522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p:txStyles>
    <p:titleStyle>
      <a:lvl1pPr algn="l" defTabSz="914400" rtl="0" eaLnBrk="1" latinLnBrk="0" hangingPunct="1">
        <a:spcBef>
          <a:spcPct val="0"/>
        </a:spcBef>
        <a:buNone/>
        <a:defRPr sz="3600" b="0" i="0" kern="1200" cap="all" baseline="0">
          <a:solidFill>
            <a:schemeClr val="bg1"/>
          </a:solidFill>
          <a:latin typeface="TitilliumBold"/>
          <a:ea typeface="+mj-ea"/>
          <a:cs typeface="TitilliumBold"/>
        </a:defRPr>
      </a:lvl1pPr>
    </p:titleStyle>
    <p:bodyStyle>
      <a:lvl1pPr marL="342900" indent="-342900" algn="l" defTabSz="914400" rtl="0" eaLnBrk="1" latinLnBrk="0" hangingPunct="1">
        <a:spcBef>
          <a:spcPct val="20000"/>
        </a:spcBef>
        <a:buFont typeface="Arial" pitchFamily="34" charset="0"/>
        <a:buChar char="•"/>
        <a:defRPr sz="2800" b="0" i="0" kern="1200">
          <a:solidFill>
            <a:schemeClr val="tx1"/>
          </a:solidFill>
          <a:latin typeface="TitilliumRegular"/>
          <a:ea typeface="+mn-ea"/>
          <a:cs typeface="TitilliumRegular"/>
        </a:defRPr>
      </a:lvl1pPr>
      <a:lvl2pPr marL="742950" indent="-285750" algn="l" defTabSz="914400" rtl="0" eaLnBrk="1" latinLnBrk="0" hangingPunct="1">
        <a:spcBef>
          <a:spcPct val="20000"/>
        </a:spcBef>
        <a:buSzPct val="80000"/>
        <a:buFont typeface="Wingdings" charset="2"/>
        <a:buChar char="§"/>
        <a:defRPr sz="2800" b="0" i="0" kern="1200">
          <a:solidFill>
            <a:schemeClr val="tx1"/>
          </a:solidFill>
          <a:latin typeface="TitilliumRegular"/>
          <a:ea typeface="+mn-ea"/>
          <a:cs typeface="TitilliumRegular"/>
        </a:defRPr>
      </a:lvl2pPr>
      <a:lvl3pPr marL="914400" indent="0" algn="l" defTabSz="914400" rtl="0" eaLnBrk="1" latinLnBrk="0" hangingPunct="1">
        <a:spcBef>
          <a:spcPct val="20000"/>
        </a:spcBef>
        <a:buFont typeface="Arial" pitchFamily="34" charset="0"/>
        <a:buNone/>
        <a:defRPr sz="2400" b="0" i="0" kern="1200">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5.xml"/><Relationship Id="rId5" Type="http://schemas.openxmlformats.org/officeDocument/2006/relationships/image" Target="../media/image21.jp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0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05.xml"/><Relationship Id="rId5" Type="http://schemas.openxmlformats.org/officeDocument/2006/relationships/image" Target="../media/image2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5.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10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38.xml"/><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38.xml"/><Relationship Id="rId5" Type="http://schemas.openxmlformats.org/officeDocument/2006/relationships/image" Target="../media/image42.pn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8.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38.xml"/><Relationship Id="rId5" Type="http://schemas.openxmlformats.org/officeDocument/2006/relationships/image" Target="../media/image42.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3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4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5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3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38.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38.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8.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38.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38.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8.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8.xml"/><Relationship Id="rId5" Type="http://schemas.openxmlformats.org/officeDocument/2006/relationships/image" Target="../media/image62.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8.xml"/><Relationship Id="rId4" Type="http://schemas.openxmlformats.org/officeDocument/2006/relationships/hyperlink" Target="http://www.ep.liu.se/ecp/118/067/ecp15118625.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38.xml"/><Relationship Id="rId4" Type="http://schemas.openxmlformats.org/officeDocument/2006/relationships/image" Target="../media/image6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38.xml"/><Relationship Id="rId4" Type="http://schemas.openxmlformats.org/officeDocument/2006/relationships/image" Target="../media/image69.emf"/></Relationships>
</file>

<file path=ppt/slides/_rels/slide45.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8.png"/><Relationship Id="rId7" Type="http://schemas.openxmlformats.org/officeDocument/2006/relationships/image" Target="../media/image73.emf"/><Relationship Id="rId2" Type="http://schemas.openxmlformats.org/officeDocument/2006/relationships/notesSlide" Target="../notesSlides/notesSlide22.xml"/><Relationship Id="rId1" Type="http://schemas.openxmlformats.org/officeDocument/2006/relationships/slideLayout" Target="../slideLayouts/slideLayout238.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4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5.png"/><Relationship Id="rId1" Type="http://schemas.openxmlformats.org/officeDocument/2006/relationships/slideLayout" Target="../slideLayouts/slideLayout238.xml"/></Relationships>
</file>

<file path=ppt/slides/_rels/slide47.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image" Target="../media/image68.png"/><Relationship Id="rId1" Type="http://schemas.openxmlformats.org/officeDocument/2006/relationships/slideLayout" Target="../slideLayouts/slideLayout238.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 Id="rId9" Type="http://schemas.openxmlformats.org/officeDocument/2006/relationships/image" Target="../media/image82.emf"/></Relationships>
</file>

<file path=ppt/slides/_rels/slide48.xml.rels><?xml version="1.0" encoding="UTF-8" standalone="yes"?>
<Relationships xmlns="http://schemas.openxmlformats.org/package/2006/relationships"><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image" Target="../media/image68.png"/><Relationship Id="rId1" Type="http://schemas.openxmlformats.org/officeDocument/2006/relationships/slideLayout" Target="../slideLayouts/slideLayout238.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fmi-standard.org/"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38.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238.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238.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3.png"/><Relationship Id="rId1" Type="http://schemas.openxmlformats.org/officeDocument/2006/relationships/slideLayout" Target="../slideLayouts/slideLayout2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5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87.png"/><Relationship Id="rId1" Type="http://schemas.openxmlformats.org/officeDocument/2006/relationships/slideLayout" Target="../slideLayouts/slideLayout238.xml"/></Relationships>
</file>

<file path=ppt/slides/_rels/slide56.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7.png"/><Relationship Id="rId7" Type="http://schemas.openxmlformats.org/officeDocument/2006/relationships/image" Target="../media/image91.emf"/><Relationship Id="rId2" Type="http://schemas.openxmlformats.org/officeDocument/2006/relationships/notesSlide" Target="../notesSlides/notesSlide23.xml"/><Relationship Id="rId1" Type="http://schemas.openxmlformats.org/officeDocument/2006/relationships/slideLayout" Target="../slideLayouts/slideLayout238.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 Id="rId9" Type="http://schemas.openxmlformats.org/officeDocument/2006/relationships/image" Target="../media/image93.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8" Type="http://schemas.openxmlformats.org/officeDocument/2006/relationships/image" Target="../media/image100.gif"/><Relationship Id="rId13" Type="http://schemas.openxmlformats.org/officeDocument/2006/relationships/image" Target="../media/image105.jpg"/><Relationship Id="rId18" Type="http://schemas.openxmlformats.org/officeDocument/2006/relationships/image" Target="../media/image110.jpeg"/><Relationship Id="rId26" Type="http://schemas.openxmlformats.org/officeDocument/2006/relationships/image" Target="../media/image118.jpeg"/><Relationship Id="rId3" Type="http://schemas.openxmlformats.org/officeDocument/2006/relationships/image" Target="../media/image95.jpg"/><Relationship Id="rId21" Type="http://schemas.openxmlformats.org/officeDocument/2006/relationships/image" Target="../media/image113.jpg"/><Relationship Id="rId7" Type="http://schemas.openxmlformats.org/officeDocument/2006/relationships/image" Target="../media/image99.gif"/><Relationship Id="rId12" Type="http://schemas.openxmlformats.org/officeDocument/2006/relationships/image" Target="../media/image104.jpeg"/><Relationship Id="rId17" Type="http://schemas.openxmlformats.org/officeDocument/2006/relationships/image" Target="../media/image109.jpeg"/><Relationship Id="rId25" Type="http://schemas.openxmlformats.org/officeDocument/2006/relationships/image" Target="../media/image117.png"/><Relationship Id="rId2" Type="http://schemas.openxmlformats.org/officeDocument/2006/relationships/image" Target="../media/image94.jpeg"/><Relationship Id="rId16" Type="http://schemas.openxmlformats.org/officeDocument/2006/relationships/image" Target="../media/image108.gif"/><Relationship Id="rId20" Type="http://schemas.openxmlformats.org/officeDocument/2006/relationships/image" Target="../media/image112.png"/><Relationship Id="rId29" Type="http://schemas.openxmlformats.org/officeDocument/2006/relationships/image" Target="../media/image121.png"/><Relationship Id="rId1" Type="http://schemas.openxmlformats.org/officeDocument/2006/relationships/slideLayout" Target="../slideLayouts/slideLayout324.xml"/><Relationship Id="rId6" Type="http://schemas.openxmlformats.org/officeDocument/2006/relationships/image" Target="../media/image98.png"/><Relationship Id="rId11" Type="http://schemas.openxmlformats.org/officeDocument/2006/relationships/image" Target="../media/image103.jpeg"/><Relationship Id="rId24" Type="http://schemas.openxmlformats.org/officeDocument/2006/relationships/image" Target="../media/image116.jpeg"/><Relationship Id="rId5" Type="http://schemas.openxmlformats.org/officeDocument/2006/relationships/image" Target="../media/image97.gif"/><Relationship Id="rId15" Type="http://schemas.openxmlformats.org/officeDocument/2006/relationships/image" Target="../media/image107.jpg"/><Relationship Id="rId23" Type="http://schemas.openxmlformats.org/officeDocument/2006/relationships/image" Target="../media/image115.png"/><Relationship Id="rId28" Type="http://schemas.openxmlformats.org/officeDocument/2006/relationships/image" Target="../media/image120.gif"/><Relationship Id="rId10" Type="http://schemas.openxmlformats.org/officeDocument/2006/relationships/image" Target="../media/image102.png"/><Relationship Id="rId19" Type="http://schemas.openxmlformats.org/officeDocument/2006/relationships/image" Target="../media/image111.jpg"/><Relationship Id="rId4" Type="http://schemas.openxmlformats.org/officeDocument/2006/relationships/image" Target="../media/image96.jpg"/><Relationship Id="rId9" Type="http://schemas.openxmlformats.org/officeDocument/2006/relationships/image" Target="../media/image101.jpg"/><Relationship Id="rId14" Type="http://schemas.openxmlformats.org/officeDocument/2006/relationships/image" Target="../media/image106.jpeg"/><Relationship Id="rId22" Type="http://schemas.openxmlformats.org/officeDocument/2006/relationships/image" Target="../media/image114.jpg"/><Relationship Id="rId27" Type="http://schemas.openxmlformats.org/officeDocument/2006/relationships/image" Target="../media/image119.png"/><Relationship Id="rId30" Type="http://schemas.openxmlformats.org/officeDocument/2006/relationships/image" Target="../media/image12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mailto:john.batteh@modelon.com" TargetMode="External"/><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32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2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fmi-standard.org/tool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t="5292" b="5292"/>
          <a:stretch>
            <a:fillRect/>
          </a:stretch>
        </p:blipFill>
        <p:spPr/>
      </p:pic>
      <p:sp>
        <p:nvSpPr>
          <p:cNvPr id="13" name="Subtitle 12"/>
          <p:cNvSpPr>
            <a:spLocks noGrp="1"/>
          </p:cNvSpPr>
          <p:nvPr>
            <p:ph type="subTitle" idx="10"/>
          </p:nvPr>
        </p:nvSpPr>
        <p:spPr>
          <a:xfrm>
            <a:off x="0" y="3304033"/>
            <a:ext cx="9144000" cy="2763733"/>
          </a:xfrm>
        </p:spPr>
        <p:txBody>
          <a:bodyPr>
            <a:normAutofit fontScale="92500" lnSpcReduction="10000"/>
          </a:bodyPr>
          <a:lstStyle/>
          <a:p>
            <a:endParaRPr lang="en-US" dirty="0" smtClean="0"/>
          </a:p>
          <a:p>
            <a:endParaRPr lang="en-US" dirty="0"/>
          </a:p>
          <a:p>
            <a:endParaRPr lang="en-US" dirty="0" smtClean="0"/>
          </a:p>
          <a:p>
            <a:r>
              <a:rPr lang="en-US" sz="2600" dirty="0" smtClean="0"/>
              <a:t>Hubertus Tummescheit, Jesse Gohl, Anh Nguyen</a:t>
            </a:r>
            <a:br>
              <a:rPr lang="en-US" sz="2600" dirty="0" smtClean="0"/>
            </a:br>
            <a:r>
              <a:rPr lang="en-US" sz="2600" dirty="0" smtClean="0"/>
              <a:t>Modelon</a:t>
            </a:r>
            <a:endParaRPr lang="en-US" sz="2600" dirty="0"/>
          </a:p>
        </p:txBody>
      </p:sp>
      <p:sp>
        <p:nvSpPr>
          <p:cNvPr id="12" name="Title 11"/>
          <p:cNvSpPr>
            <a:spLocks noGrp="1"/>
          </p:cNvSpPr>
          <p:nvPr>
            <p:ph type="ctrTitle"/>
          </p:nvPr>
        </p:nvSpPr>
        <p:spPr>
          <a:xfrm>
            <a:off x="0" y="3304032"/>
            <a:ext cx="9144000" cy="1621729"/>
          </a:xfrm>
        </p:spPr>
        <p:txBody>
          <a:bodyPr>
            <a:normAutofit/>
          </a:bodyPr>
          <a:lstStyle/>
          <a:p>
            <a:pPr indent="0"/>
            <a:r>
              <a:rPr lang="en-US" sz="2400" dirty="0"/>
              <a:t>Using Modelica and FMI to evaluate requirements compliance early in system design</a:t>
            </a:r>
          </a:p>
        </p:txBody>
      </p:sp>
      <p:sp>
        <p:nvSpPr>
          <p:cNvPr id="7" name="Slide Number Placeholder 6"/>
          <p:cNvSpPr>
            <a:spLocks noGrp="1"/>
          </p:cNvSpPr>
          <p:nvPr>
            <p:ph type="sldNum" sz="quarter" idx="4294967295"/>
          </p:nvPr>
        </p:nvSpPr>
        <p:spPr>
          <a:xfrm>
            <a:off x="8362950" y="6394450"/>
            <a:ext cx="781050" cy="365125"/>
          </a:xfrm>
          <a:prstGeom prst="rect">
            <a:avLst/>
          </a:prstGeom>
        </p:spPr>
        <p:txBody>
          <a:bodyPr/>
          <a:lstStyle/>
          <a:p>
            <a:fld id="{B71C7501-9271-4239-A294-CE9FEFF988D4}"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3734266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272037" y="4601444"/>
            <a:ext cx="6099434" cy="2131704"/>
          </a:xfrm>
        </p:spPr>
        <p:txBody>
          <a:bodyPr/>
          <a:lstStyle/>
          <a:p>
            <a:r>
              <a:rPr lang="en-US" sz="2000" dirty="0" smtClean="0"/>
              <a:t>Execution / automation Platform: Dymola</a:t>
            </a:r>
          </a:p>
          <a:p>
            <a:r>
              <a:rPr lang="en-US" sz="2000" dirty="0" smtClean="0"/>
              <a:t>Other options for execution &amp; automation: </a:t>
            </a:r>
          </a:p>
          <a:p>
            <a:pPr lvl="1"/>
            <a:r>
              <a:rPr lang="en-US" sz="2000" dirty="0" smtClean="0"/>
              <a:t>Matlab/Simulink</a:t>
            </a:r>
          </a:p>
          <a:p>
            <a:pPr lvl="1"/>
            <a:r>
              <a:rPr lang="en-US" sz="2000" dirty="0" smtClean="0"/>
              <a:t>Excel </a:t>
            </a:r>
          </a:p>
          <a:p>
            <a:pPr lvl="1"/>
            <a:r>
              <a:rPr lang="en-US" sz="2000" dirty="0" smtClean="0"/>
              <a:t>Python </a:t>
            </a:r>
          </a:p>
          <a:p>
            <a:pPr lvl="1"/>
            <a:r>
              <a:rPr lang="en-US" sz="2000" dirty="0" smtClean="0"/>
              <a:t>Any FMI execution platform</a:t>
            </a:r>
            <a:endParaRPr lang="en-US" sz="2000" dirty="0"/>
          </a:p>
        </p:txBody>
      </p:sp>
      <p:sp>
        <p:nvSpPr>
          <p:cNvPr id="4" name="Date Placeholder 3"/>
          <p:cNvSpPr>
            <a:spLocks noGrp="1"/>
          </p:cNvSpPr>
          <p:nvPr>
            <p:ph type="dt" sz="half" idx="2"/>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4"/>
          </p:nvPr>
        </p:nvSpPr>
        <p:spPr/>
        <p:txBody>
          <a:bodyPr/>
          <a:lstStyle/>
          <a:p>
            <a:fld id="{B71C7501-9271-4239-A294-CE9FEFF988D4}" type="slidenum">
              <a:rPr lang="en-GB" smtClean="0"/>
              <a:pPr/>
              <a:t>10</a:t>
            </a:fld>
            <a:endParaRPr lang="en-GB" dirty="0"/>
          </a:p>
        </p:txBody>
      </p:sp>
      <p:sp>
        <p:nvSpPr>
          <p:cNvPr id="6" name="Title 5"/>
          <p:cNvSpPr>
            <a:spLocks noGrp="1"/>
          </p:cNvSpPr>
          <p:nvPr>
            <p:ph type="title"/>
          </p:nvPr>
        </p:nvSpPr>
        <p:spPr/>
        <p:txBody>
          <a:bodyPr/>
          <a:lstStyle/>
          <a:p>
            <a:r>
              <a:rPr lang="en-US" sz="3200" dirty="0" smtClean="0"/>
              <a:t>Grill shutter Controller Development</a:t>
            </a:r>
            <a:endParaRPr lang="en-US" sz="3200" dirty="0"/>
          </a:p>
        </p:txBody>
      </p:sp>
      <p:grpSp>
        <p:nvGrpSpPr>
          <p:cNvPr id="13" name="Group 12"/>
          <p:cNvGrpSpPr/>
          <p:nvPr/>
        </p:nvGrpSpPr>
        <p:grpSpPr>
          <a:xfrm>
            <a:off x="814924" y="1494573"/>
            <a:ext cx="2588478" cy="2989082"/>
            <a:chOff x="814924" y="1494573"/>
            <a:chExt cx="2588478" cy="2989082"/>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924" y="1494573"/>
              <a:ext cx="2393511" cy="2073373"/>
            </a:xfrm>
            <a:prstGeom prst="rect">
              <a:avLst/>
            </a:prstGeom>
            <a:noFill/>
            <a:ln>
              <a:noFill/>
            </a:ln>
            <a:effectLst>
              <a:outerShdw blurRad="50800" dist="203200" dir="2700000" algn="l" rotWithShape="0">
                <a:prstClr val="black">
                  <a:alpha val="40000"/>
                </a:prstClr>
              </a:outerShdw>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186412" y="3775769"/>
              <a:ext cx="2216990" cy="707886"/>
            </a:xfrm>
            <a:prstGeom prst="rect">
              <a:avLst/>
            </a:prstGeom>
            <a:noFill/>
          </p:spPr>
          <p:txBody>
            <a:bodyPr wrap="square" rtlCol="0">
              <a:spAutoFit/>
            </a:bodyPr>
            <a:lstStyle/>
            <a:p>
              <a:r>
                <a:rPr lang="en-US" sz="2000" dirty="0" smtClean="0"/>
                <a:t>Hardware Model: </a:t>
              </a:r>
              <a:r>
                <a:rPr lang="en-US" sz="2000" b="1" dirty="0" smtClean="0">
                  <a:solidFill>
                    <a:schemeClr val="accent1">
                      <a:lumMod val="75000"/>
                    </a:schemeClr>
                  </a:solidFill>
                </a:rPr>
                <a:t>Dymola/Modelica</a:t>
              </a:r>
              <a:endParaRPr lang="en-US" sz="2000" b="1" dirty="0">
                <a:solidFill>
                  <a:schemeClr val="accent1">
                    <a:lumMod val="75000"/>
                  </a:schemeClr>
                </a:solidFill>
              </a:endParaRPr>
            </a:p>
          </p:txBody>
        </p:sp>
      </p:grpSp>
      <p:grpSp>
        <p:nvGrpSpPr>
          <p:cNvPr id="14" name="Group 13"/>
          <p:cNvGrpSpPr/>
          <p:nvPr/>
        </p:nvGrpSpPr>
        <p:grpSpPr>
          <a:xfrm>
            <a:off x="3803905" y="1526071"/>
            <a:ext cx="4882896" cy="2547442"/>
            <a:chOff x="3803905" y="1526071"/>
            <a:chExt cx="4882896" cy="2547442"/>
          </a:xfrm>
        </p:grpSpPr>
        <p:sp>
          <p:nvSpPr>
            <p:cNvPr id="11" name="TextBox 10"/>
            <p:cNvSpPr txBox="1"/>
            <p:nvPr/>
          </p:nvSpPr>
          <p:spPr>
            <a:xfrm>
              <a:off x="3803905" y="3365627"/>
              <a:ext cx="4882896" cy="707886"/>
            </a:xfrm>
            <a:prstGeom prst="rect">
              <a:avLst/>
            </a:prstGeom>
            <a:noFill/>
          </p:spPr>
          <p:txBody>
            <a:bodyPr wrap="square" rtlCol="0">
              <a:spAutoFit/>
            </a:bodyPr>
            <a:lstStyle/>
            <a:p>
              <a:r>
                <a:rPr lang="en-US" sz="2000" dirty="0" smtClean="0"/>
                <a:t>Controller/Software development platform: </a:t>
              </a:r>
              <a:br>
                <a:rPr lang="en-US" sz="2000" dirty="0" smtClean="0"/>
              </a:br>
              <a:r>
                <a:rPr lang="en-US" sz="2000" b="1" dirty="0" smtClean="0">
                  <a:solidFill>
                    <a:schemeClr val="accent1">
                      <a:lumMod val="75000"/>
                    </a:schemeClr>
                  </a:solidFill>
                </a:rPr>
                <a:t>IBM Rational Rhapsody</a:t>
              </a:r>
              <a:endParaRPr lang="en-US" sz="2000" b="1" dirty="0">
                <a:solidFill>
                  <a:schemeClr val="accent1">
                    <a:lumMod val="75000"/>
                  </a:schemeClr>
                </a:solidFill>
              </a:endParaRP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526071"/>
              <a:ext cx="3050628" cy="1595837"/>
            </a:xfrm>
            <a:prstGeom prst="rect">
              <a:avLst/>
            </a:prstGeom>
            <a:noFill/>
            <a:ln w="9525">
              <a:solidFill>
                <a:schemeClr val="tx1"/>
              </a:solidFill>
              <a:miter lim="800000"/>
              <a:headEnd/>
              <a:tailEnd/>
            </a:ln>
            <a:effectLst>
              <a:outerShdw blurRad="50800" dist="2032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355711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Real World Example</a:t>
            </a:r>
            <a:endParaRPr lang="en-US" dirty="0"/>
          </a:p>
        </p:txBody>
      </p:sp>
      <p:sp>
        <p:nvSpPr>
          <p:cNvPr id="7" name="Text Placeholder 6"/>
          <p:cNvSpPr>
            <a:spLocks noGrp="1"/>
          </p:cNvSpPr>
          <p:nvPr>
            <p:ph type="body" idx="1"/>
          </p:nvPr>
        </p:nvSpPr>
        <p:spPr/>
        <p:txBody>
          <a:bodyPr/>
          <a:lstStyle/>
          <a:p>
            <a:r>
              <a:rPr lang="en-US" dirty="0" smtClean="0"/>
              <a:t>Fuel economy is won or lost on the system level </a:t>
            </a:r>
            <a:endParaRPr lang="en-US" dirty="0"/>
          </a:p>
        </p:txBody>
      </p:sp>
      <p:sp>
        <p:nvSpPr>
          <p:cNvPr id="4" name="Date Placeholder 3"/>
          <p:cNvSpPr>
            <a:spLocks noGrp="1"/>
          </p:cNvSpPr>
          <p:nvPr>
            <p:ph type="dt" sz="half" idx="4294967295"/>
          </p:nvPr>
        </p:nvSpPr>
        <p:spPr>
          <a:xfrm>
            <a:off x="2436446" y="6394594"/>
            <a:ext cx="2623234" cy="365125"/>
          </a:xfrm>
          <a:prstGeom prst="rect">
            <a:avLst/>
          </a:prstGeom>
        </p:spPr>
        <p:txBody>
          <a:bodyPr/>
          <a:lstStyle/>
          <a:p>
            <a:fld id="{D584EBE8-5062-4826-A7E5-3B0B817D5FB6}" type="datetime1">
              <a:rPr lang="sv-SE" smtClean="0">
                <a:solidFill>
                  <a:prstClr val="white">
                    <a:lumMod val="75000"/>
                    <a:alpha val="70000"/>
                  </a:prstClr>
                </a:solidFill>
              </a:rPr>
              <a:pPr/>
              <a:t>2016-02-03</a:t>
            </a:fld>
            <a:r>
              <a:rPr lang="en-GB" dirty="0" smtClean="0">
                <a:solidFill>
                  <a:prstClr val="white">
                    <a:lumMod val="75000"/>
                    <a:alpha val="70000"/>
                  </a:prstClr>
                </a:solidFill>
              </a:rPr>
              <a:t> © Modelon</a:t>
            </a:r>
            <a:endParaRPr lang="en-GB" dirty="0">
              <a:solidFill>
                <a:prstClr val="white">
                  <a:lumMod val="75000"/>
                  <a:alpha val="70000"/>
                </a:prstClr>
              </a:solidFill>
            </a:endParaRPr>
          </a:p>
        </p:txBody>
      </p:sp>
      <p:sp>
        <p:nvSpPr>
          <p:cNvPr id="5" name="Slide Number Placeholder 4"/>
          <p:cNvSpPr>
            <a:spLocks noGrp="1"/>
          </p:cNvSpPr>
          <p:nvPr>
            <p:ph type="sldNum" sz="quarter" idx="4"/>
          </p:nvPr>
        </p:nvSpPr>
        <p:spPr/>
        <p:txBody>
          <a:bodyPr/>
          <a:lstStyle/>
          <a:p>
            <a:fld id="{B71C7501-9271-4239-A294-CE9FEFF988D4}" type="slidenum">
              <a:rPr lang="en-GB" smtClean="0">
                <a:solidFill>
                  <a:prstClr val="black">
                    <a:alpha val="70000"/>
                  </a:prstClr>
                </a:solidFill>
              </a:rPr>
              <a:pPr/>
              <a:t>11</a:t>
            </a:fld>
            <a:endParaRPr lang="en-GB" dirty="0">
              <a:solidFill>
                <a:prstClr val="black">
                  <a:alpha val="70000"/>
                </a:prstClr>
              </a:solidFill>
            </a:endParaRPr>
          </a:p>
        </p:txBody>
      </p:sp>
    </p:spTree>
    <p:extLst>
      <p:ext uri="{BB962C8B-B14F-4D97-AF65-F5344CB8AC3E}">
        <p14:creationId xmlns:p14="http://schemas.microsoft.com/office/powerpoint/2010/main" val="3877302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13665"/>
            <a:ext cx="8229600" cy="576444"/>
          </a:xfrm>
        </p:spPr>
        <p:txBody>
          <a:bodyPr/>
          <a:lstStyle/>
          <a:p>
            <a:r>
              <a:rPr lang="en-US" sz="2800" dirty="0" smtClean="0">
                <a:solidFill>
                  <a:srgbClr val="00B050"/>
                </a:solidFill>
              </a:rPr>
              <a:t>Target: best-in-class fuel economy</a:t>
            </a:r>
            <a:endParaRPr lang="en-US" sz="2800" dirty="0">
              <a:solidFill>
                <a:srgbClr val="00B050"/>
              </a:solidFill>
            </a:endParaRPr>
          </a:p>
        </p:txBody>
      </p:sp>
      <p:sp>
        <p:nvSpPr>
          <p:cNvPr id="2" name="Title 1"/>
          <p:cNvSpPr>
            <a:spLocks noGrp="1"/>
          </p:cNvSpPr>
          <p:nvPr>
            <p:ph type="title"/>
          </p:nvPr>
        </p:nvSpPr>
        <p:spPr/>
        <p:txBody>
          <a:bodyPr/>
          <a:lstStyle/>
          <a:p>
            <a:r>
              <a:rPr lang="en-US" dirty="0" smtClean="0"/>
              <a:t>Real world example</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12</a:t>
            </a:fld>
            <a:endParaRPr lang="en-GB" dirty="0">
              <a:solidFill>
                <a:srgbClr val="BFBFBF"/>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11" y="4091342"/>
            <a:ext cx="3668889" cy="2075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08" y="1690109"/>
            <a:ext cx="3048705" cy="225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165600" y="4246585"/>
            <a:ext cx="4673600" cy="206128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prstClr val="black"/>
                </a:solidFill>
              </a:rPr>
              <a:t>Grill shutters:</a:t>
            </a:r>
          </a:p>
          <a:p>
            <a:r>
              <a:rPr lang="en-US" dirty="0" smtClean="0">
                <a:solidFill>
                  <a:prstClr val="black"/>
                </a:solidFill>
              </a:rPr>
              <a:t>Reduce aerodynamic drag</a:t>
            </a:r>
          </a:p>
          <a:p>
            <a:r>
              <a:rPr lang="en-US" dirty="0" smtClean="0">
                <a:solidFill>
                  <a:prstClr val="black"/>
                </a:solidFill>
              </a:rPr>
              <a:t>Improve fuel economy</a:t>
            </a:r>
          </a:p>
          <a:p>
            <a:endParaRPr lang="en-US" dirty="0">
              <a:solidFill>
                <a:prstClr val="black"/>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5600" y="1690109"/>
            <a:ext cx="4630834" cy="2505676"/>
          </a:xfrm>
          <a:prstGeom prst="rect">
            <a:avLst/>
          </a:prstGeom>
        </p:spPr>
      </p:pic>
    </p:spTree>
    <p:extLst>
      <p:ext uri="{BB962C8B-B14F-4D97-AF65-F5344CB8AC3E}">
        <p14:creationId xmlns:p14="http://schemas.microsoft.com/office/powerpoint/2010/main" val="253418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13665"/>
            <a:ext cx="8229600" cy="435735"/>
          </a:xfrm>
        </p:spPr>
        <p:txBody>
          <a:bodyPr/>
          <a:lstStyle/>
          <a:p>
            <a:r>
              <a:rPr lang="en-US" sz="2800" dirty="0" smtClean="0">
                <a:solidFill>
                  <a:srgbClr val="00B050"/>
                </a:solidFill>
              </a:rPr>
              <a:t>Non-MBSE approach:</a:t>
            </a:r>
            <a:endParaRPr lang="en-US" sz="2800" dirty="0">
              <a:solidFill>
                <a:srgbClr val="00B050"/>
              </a:solidFill>
            </a:endParaRPr>
          </a:p>
        </p:txBody>
      </p:sp>
      <p:sp>
        <p:nvSpPr>
          <p:cNvPr id="2" name="Title 1"/>
          <p:cNvSpPr>
            <a:spLocks noGrp="1"/>
          </p:cNvSpPr>
          <p:nvPr>
            <p:ph type="title"/>
          </p:nvPr>
        </p:nvSpPr>
        <p:spPr>
          <a:xfrm>
            <a:off x="457200" y="455502"/>
            <a:ext cx="8229600" cy="573198"/>
          </a:xfrm>
        </p:spPr>
        <p:txBody>
          <a:bodyPr/>
          <a:lstStyle/>
          <a:p>
            <a:r>
              <a:rPr lang="en-US" dirty="0" smtClean="0"/>
              <a:t>Real world example</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13</a:t>
            </a:fld>
            <a:endParaRPr lang="en-GB" dirty="0">
              <a:solidFill>
                <a:srgbClr val="BFBFBF"/>
              </a:solidFill>
            </a:endParaRPr>
          </a:p>
        </p:txBody>
      </p:sp>
      <p:sp>
        <p:nvSpPr>
          <p:cNvPr id="9" name="Content Placeholder 2"/>
          <p:cNvSpPr txBox="1">
            <a:spLocks/>
          </p:cNvSpPr>
          <p:nvPr/>
        </p:nvSpPr>
        <p:spPr>
          <a:xfrm>
            <a:off x="3844470" y="3179712"/>
            <a:ext cx="5270500" cy="30988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smtClean="0">
                <a:solidFill>
                  <a:prstClr val="black"/>
                </a:solidFill>
              </a:rPr>
              <a:t>Prototype vehicle starts overheating:</a:t>
            </a:r>
          </a:p>
          <a:p>
            <a:r>
              <a:rPr lang="en-US" sz="2400" dirty="0" smtClean="0">
                <a:solidFill>
                  <a:prstClr val="black"/>
                </a:solidFill>
              </a:rPr>
              <a:t>Grill shutters reduce aero drag but degrade cooling</a:t>
            </a:r>
          </a:p>
          <a:p>
            <a:r>
              <a:rPr lang="en-US" sz="2400" dirty="0" smtClean="0">
                <a:solidFill>
                  <a:prstClr val="black"/>
                </a:solidFill>
              </a:rPr>
              <a:t>New control strategies required</a:t>
            </a:r>
          </a:p>
          <a:p>
            <a:r>
              <a:rPr lang="en-US" sz="2400" dirty="0" smtClean="0">
                <a:solidFill>
                  <a:prstClr val="black"/>
                </a:solidFill>
              </a:rPr>
              <a:t>Subsystem optimization resulted in addition of fans for cooling</a:t>
            </a:r>
          </a:p>
          <a:p>
            <a:r>
              <a:rPr lang="en-US" sz="2400" b="1" dirty="0" smtClean="0">
                <a:solidFill>
                  <a:srgbClr val="FF0000"/>
                </a:solidFill>
              </a:rPr>
              <a:t>Higher cost and missed FE target</a:t>
            </a:r>
          </a:p>
          <a:p>
            <a:endParaRPr lang="en-US" sz="2400" dirty="0" smtClean="0">
              <a:solidFill>
                <a:prstClr val="black"/>
              </a:solidFill>
            </a:endParaRPr>
          </a:p>
          <a:p>
            <a:endParaRPr lang="en-US" sz="2400" dirty="0">
              <a:solidFill>
                <a:prstClr val="black"/>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683" y="1805529"/>
            <a:ext cx="2294034" cy="1241268"/>
          </a:xfrm>
          <a:prstGeom prst="rect">
            <a:avLst/>
          </a:prstGeom>
        </p:spPr>
      </p:pic>
      <p:grpSp>
        <p:nvGrpSpPr>
          <p:cNvPr id="7" name="Group 6"/>
          <p:cNvGrpSpPr/>
          <p:nvPr/>
        </p:nvGrpSpPr>
        <p:grpSpPr>
          <a:xfrm>
            <a:off x="139659" y="2206842"/>
            <a:ext cx="4159881" cy="3959760"/>
            <a:chOff x="139659" y="2206842"/>
            <a:chExt cx="4159881" cy="3959760"/>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59" y="4091342"/>
              <a:ext cx="3668889" cy="2075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ircular Arrow 7"/>
            <p:cNvSpPr/>
            <p:nvPr/>
          </p:nvSpPr>
          <p:spPr>
            <a:xfrm rot="16393075">
              <a:off x="1581662" y="2426251"/>
              <a:ext cx="2641628" cy="2794128"/>
            </a:xfrm>
            <a:prstGeom prst="circularArrow">
              <a:avLst>
                <a:gd name="adj1" fmla="val 12500"/>
                <a:gd name="adj2" fmla="val 874810"/>
                <a:gd name="adj3" fmla="val 20457681"/>
                <a:gd name="adj4" fmla="val 16047409"/>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ontent Placeholder 2"/>
            <p:cNvSpPr txBox="1">
              <a:spLocks/>
            </p:cNvSpPr>
            <p:nvPr/>
          </p:nvSpPr>
          <p:spPr>
            <a:xfrm>
              <a:off x="415844" y="2206842"/>
              <a:ext cx="1959055" cy="5986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prstClr val="black"/>
                  </a:solidFill>
                </a:rPr>
                <a:t>Develop prototype</a:t>
              </a:r>
              <a:endParaRPr lang="en-US" dirty="0" smtClean="0">
                <a:solidFill>
                  <a:srgbClr val="FF0000"/>
                </a:solidFill>
              </a:endParaRPr>
            </a:p>
          </p:txBody>
        </p:sp>
      </p:grpSp>
      <p:grpSp>
        <p:nvGrpSpPr>
          <p:cNvPr id="13" name="Group 12"/>
          <p:cNvGrpSpPr/>
          <p:nvPr/>
        </p:nvGrpSpPr>
        <p:grpSpPr>
          <a:xfrm>
            <a:off x="5505450" y="2039784"/>
            <a:ext cx="2927350" cy="772758"/>
            <a:chOff x="5505450" y="2039784"/>
            <a:chExt cx="2927350" cy="772758"/>
          </a:xfrm>
        </p:grpSpPr>
        <p:sp>
          <p:nvSpPr>
            <p:cNvPr id="12" name="Content Placeholder 2"/>
            <p:cNvSpPr txBox="1">
              <a:spLocks/>
            </p:cNvSpPr>
            <p:nvPr/>
          </p:nvSpPr>
          <p:spPr>
            <a:xfrm>
              <a:off x="6714283" y="2039784"/>
              <a:ext cx="1718517" cy="77275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prstClr val="black"/>
                  </a:solidFill>
                </a:rPr>
                <a:t>Track test prototype</a:t>
              </a:r>
              <a:endParaRPr lang="en-US" dirty="0" smtClean="0">
                <a:solidFill>
                  <a:srgbClr val="FF0000"/>
                </a:solidFill>
              </a:endParaRPr>
            </a:p>
            <a:p>
              <a:endParaRPr lang="en-US" dirty="0" smtClean="0">
                <a:solidFill>
                  <a:prstClr val="black"/>
                </a:solidFill>
              </a:endParaRPr>
            </a:p>
            <a:p>
              <a:endParaRPr lang="en-US" dirty="0">
                <a:solidFill>
                  <a:prstClr val="black"/>
                </a:solidFill>
              </a:endParaRPr>
            </a:p>
          </p:txBody>
        </p:sp>
        <p:sp>
          <p:nvSpPr>
            <p:cNvPr id="11" name="Striped Right Arrow 10"/>
            <p:cNvSpPr/>
            <p:nvPr/>
          </p:nvSpPr>
          <p:spPr>
            <a:xfrm>
              <a:off x="5505450" y="2196082"/>
              <a:ext cx="1104900" cy="46015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054981" y="1805529"/>
            <a:ext cx="2294034" cy="1200329"/>
          </a:xfrm>
          <a:prstGeom prst="rect">
            <a:avLst/>
          </a:prstGeom>
          <a:noFill/>
        </p:spPr>
        <p:txBody>
          <a:bodyPr wrap="square" rtlCol="0">
            <a:spAutoFit/>
          </a:bodyPr>
          <a:lstStyle/>
          <a:p>
            <a:pPr algn="ctr"/>
            <a:r>
              <a:rPr lang="en-US" sz="3600" b="1" dirty="0" smtClean="0">
                <a:solidFill>
                  <a:schemeClr val="bg1"/>
                </a:solidFill>
              </a:rPr>
              <a:t>Sample Vehicle!</a:t>
            </a:r>
            <a:endParaRPr lang="en-US" sz="3600" b="1" dirty="0">
              <a:solidFill>
                <a:schemeClr val="bg1"/>
              </a:solidFill>
            </a:endParaRPr>
          </a:p>
        </p:txBody>
      </p:sp>
    </p:spTree>
    <p:extLst>
      <p:ext uri="{BB962C8B-B14F-4D97-AF65-F5344CB8AC3E}">
        <p14:creationId xmlns:p14="http://schemas.microsoft.com/office/powerpoint/2010/main" val="278870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13665"/>
            <a:ext cx="8229600" cy="435735"/>
          </a:xfrm>
        </p:spPr>
        <p:txBody>
          <a:bodyPr/>
          <a:lstStyle/>
          <a:p>
            <a:r>
              <a:rPr lang="en-US" sz="2800" dirty="0" smtClean="0">
                <a:solidFill>
                  <a:srgbClr val="00B050"/>
                </a:solidFill>
              </a:rPr>
              <a:t>MBSE approach:</a:t>
            </a:r>
            <a:endParaRPr lang="en-US" sz="2800" dirty="0">
              <a:solidFill>
                <a:srgbClr val="00B050"/>
              </a:solidFill>
            </a:endParaRPr>
          </a:p>
        </p:txBody>
      </p:sp>
      <p:sp>
        <p:nvSpPr>
          <p:cNvPr id="2" name="Title 1"/>
          <p:cNvSpPr>
            <a:spLocks noGrp="1"/>
          </p:cNvSpPr>
          <p:nvPr>
            <p:ph type="title"/>
          </p:nvPr>
        </p:nvSpPr>
        <p:spPr>
          <a:xfrm>
            <a:off x="457200" y="455502"/>
            <a:ext cx="8229600" cy="573198"/>
          </a:xfrm>
        </p:spPr>
        <p:txBody>
          <a:bodyPr/>
          <a:lstStyle/>
          <a:p>
            <a:r>
              <a:rPr lang="en-US" dirty="0" smtClean="0"/>
              <a:t>Real world example</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14</a:t>
            </a:fld>
            <a:endParaRPr lang="en-GB" dirty="0">
              <a:solidFill>
                <a:srgbClr val="BFBFBF"/>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683" y="1805529"/>
            <a:ext cx="2294034" cy="1241268"/>
          </a:xfrm>
          <a:prstGeom prst="rect">
            <a:avLst/>
          </a:prstGeom>
        </p:spPr>
      </p:pic>
      <p:grpSp>
        <p:nvGrpSpPr>
          <p:cNvPr id="7" name="Group 6"/>
          <p:cNvGrpSpPr/>
          <p:nvPr/>
        </p:nvGrpSpPr>
        <p:grpSpPr>
          <a:xfrm>
            <a:off x="90310" y="1678832"/>
            <a:ext cx="4209230" cy="4487770"/>
            <a:chOff x="90310" y="1678832"/>
            <a:chExt cx="4209230" cy="4487770"/>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11" y="4091342"/>
              <a:ext cx="3668889" cy="2075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ircular Arrow 7"/>
            <p:cNvSpPr/>
            <p:nvPr/>
          </p:nvSpPr>
          <p:spPr>
            <a:xfrm rot="16393075">
              <a:off x="1581662" y="2426251"/>
              <a:ext cx="2641628" cy="2794128"/>
            </a:xfrm>
            <a:prstGeom prst="circularArrow">
              <a:avLst>
                <a:gd name="adj1" fmla="val 12500"/>
                <a:gd name="adj2" fmla="val 874810"/>
                <a:gd name="adj3" fmla="val 20457681"/>
                <a:gd name="adj4" fmla="val 16047409"/>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ontent Placeholder 2"/>
            <p:cNvSpPr txBox="1">
              <a:spLocks/>
            </p:cNvSpPr>
            <p:nvPr/>
          </p:nvSpPr>
          <p:spPr>
            <a:xfrm>
              <a:off x="90310" y="1678832"/>
              <a:ext cx="2966373" cy="16813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000" dirty="0" smtClean="0">
                  <a:solidFill>
                    <a:prstClr val="black"/>
                  </a:solidFill>
                </a:rPr>
                <a:t>Define requirements</a:t>
              </a:r>
            </a:p>
            <a:p>
              <a:pPr marL="457200" indent="-457200">
                <a:buFont typeface="+mj-lt"/>
                <a:buAutoNum type="arabicPeriod"/>
              </a:pPr>
              <a:r>
                <a:rPr lang="en-US" sz="2000" dirty="0" smtClean="0">
                  <a:solidFill>
                    <a:prstClr val="black"/>
                  </a:solidFill>
                </a:rPr>
                <a:t>Develop model</a:t>
              </a:r>
            </a:p>
            <a:p>
              <a:pPr marL="457200" indent="-457200">
                <a:buFont typeface="+mj-lt"/>
                <a:buAutoNum type="arabicPeriod"/>
              </a:pPr>
              <a:r>
                <a:rPr lang="en-US" sz="2000" dirty="0" smtClean="0">
                  <a:solidFill>
                    <a:prstClr val="black"/>
                  </a:solidFill>
                </a:rPr>
                <a:t>Develop test cases</a:t>
              </a:r>
            </a:p>
            <a:p>
              <a:pPr marL="457200" indent="-457200">
                <a:buFont typeface="+mj-lt"/>
                <a:buAutoNum type="arabicPeriod"/>
              </a:pPr>
              <a:r>
                <a:rPr lang="en-US" sz="2000" dirty="0" smtClean="0">
                  <a:solidFill>
                    <a:prstClr val="black"/>
                  </a:solidFill>
                </a:rPr>
                <a:t>Define requirement monitors</a:t>
              </a:r>
            </a:p>
          </p:txBody>
        </p:sp>
      </p:grpSp>
      <p:sp>
        <p:nvSpPr>
          <p:cNvPr id="13" name="Content Placeholder 2"/>
          <p:cNvSpPr txBox="1">
            <a:spLocks/>
          </p:cNvSpPr>
          <p:nvPr/>
        </p:nvSpPr>
        <p:spPr>
          <a:xfrm>
            <a:off x="3056683" y="1801061"/>
            <a:ext cx="2294033" cy="1245736"/>
          </a:xfrm>
          <a:prstGeom prst="rect">
            <a:avLst/>
          </a:prstGeom>
          <a:solidFill>
            <a:schemeClr val="bg1">
              <a:alpha val="66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t>Test virtual system instead of physical prototype!</a:t>
            </a:r>
            <a:endParaRPr lang="en-US" sz="2000" dirty="0"/>
          </a:p>
        </p:txBody>
      </p:sp>
      <p:grpSp>
        <p:nvGrpSpPr>
          <p:cNvPr id="10" name="Group 9"/>
          <p:cNvGrpSpPr/>
          <p:nvPr/>
        </p:nvGrpSpPr>
        <p:grpSpPr>
          <a:xfrm>
            <a:off x="4521618" y="1354176"/>
            <a:ext cx="4454158" cy="3959471"/>
            <a:chOff x="4521618" y="1354176"/>
            <a:chExt cx="4454158" cy="3959471"/>
          </a:xfrm>
        </p:grpSpPr>
        <p:sp>
          <p:nvSpPr>
            <p:cNvPr id="12" name="Content Placeholder 2"/>
            <p:cNvSpPr txBox="1">
              <a:spLocks/>
            </p:cNvSpPr>
            <p:nvPr/>
          </p:nvSpPr>
          <p:spPr>
            <a:xfrm>
              <a:off x="5350717" y="1354176"/>
              <a:ext cx="3625059" cy="150259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prstClr val="black"/>
                  </a:solidFill>
                </a:rPr>
                <a:t>Find requirement violation – catch overheating issue early</a:t>
              </a:r>
              <a:endParaRPr lang="en-US" dirty="0">
                <a:solidFill>
                  <a:prstClr val="black"/>
                </a:solidFill>
              </a:endParaRPr>
            </a:p>
          </p:txBody>
        </p:sp>
        <p:sp>
          <p:nvSpPr>
            <p:cNvPr id="14" name="Circular Arrow 13"/>
            <p:cNvSpPr/>
            <p:nvPr/>
          </p:nvSpPr>
          <p:spPr>
            <a:xfrm>
              <a:off x="4521618" y="2519519"/>
              <a:ext cx="2641628" cy="2794128"/>
            </a:xfrm>
            <a:prstGeom prst="circularArrow">
              <a:avLst>
                <a:gd name="adj1" fmla="val 12500"/>
                <a:gd name="adj2" fmla="val 874810"/>
                <a:gd name="adj3" fmla="val 20457681"/>
                <a:gd name="adj4" fmla="val 16189440"/>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0"/>
          <p:cNvGrpSpPr/>
          <p:nvPr/>
        </p:nvGrpSpPr>
        <p:grpSpPr>
          <a:xfrm>
            <a:off x="4107069" y="2269441"/>
            <a:ext cx="4868707" cy="3830881"/>
            <a:chOff x="4107069" y="2269441"/>
            <a:chExt cx="4868707" cy="3830881"/>
          </a:xfrm>
        </p:grpSpPr>
        <p:sp>
          <p:nvSpPr>
            <p:cNvPr id="15" name="Content Placeholder 2"/>
            <p:cNvSpPr txBox="1">
              <a:spLocks/>
            </p:cNvSpPr>
            <p:nvPr/>
          </p:nvSpPr>
          <p:spPr>
            <a:xfrm>
              <a:off x="5584876" y="3916583"/>
              <a:ext cx="3390900" cy="21837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solidFill>
                    <a:prstClr val="black"/>
                  </a:solidFill>
                </a:rPr>
                <a:t>Improve system design to also account for thermal needs</a:t>
              </a:r>
              <a:endParaRPr lang="en-US" dirty="0">
                <a:solidFill>
                  <a:prstClr val="black"/>
                </a:solidFill>
              </a:endParaRPr>
            </a:p>
          </p:txBody>
        </p:sp>
        <p:sp>
          <p:nvSpPr>
            <p:cNvPr id="16" name="Circular Arrow 15"/>
            <p:cNvSpPr/>
            <p:nvPr/>
          </p:nvSpPr>
          <p:spPr>
            <a:xfrm rot="10800000">
              <a:off x="4107069" y="2269441"/>
              <a:ext cx="2641628" cy="2794128"/>
            </a:xfrm>
            <a:prstGeom prst="circularArrow">
              <a:avLst>
                <a:gd name="adj1" fmla="val 12500"/>
                <a:gd name="adj2" fmla="val 874810"/>
                <a:gd name="adj3" fmla="val 20457681"/>
                <a:gd name="adj4" fmla="val 16224448"/>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682" y="1805529"/>
            <a:ext cx="2294034" cy="1241268"/>
          </a:xfrm>
          <a:prstGeom prst="rect">
            <a:avLst/>
          </a:prstGeom>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2841" y="1480028"/>
            <a:ext cx="2381715" cy="2063155"/>
          </a:xfrm>
          <a:prstGeom prst="rect">
            <a:avLst/>
          </a:prstGeom>
          <a:noFill/>
          <a:ln>
            <a:noFill/>
          </a:ln>
          <a:effectLst>
            <a:outerShdw dist="35921" dir="2700000" algn="ctr" rotWithShape="0">
              <a:schemeClr val="bg2"/>
            </a:outerShdw>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03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566" y="2130425"/>
            <a:ext cx="8664434" cy="741867"/>
          </a:xfrm>
        </p:spPr>
        <p:txBody>
          <a:bodyPr/>
          <a:lstStyle/>
          <a:p>
            <a:r>
              <a:rPr lang="en-US" dirty="0" smtClean="0"/>
              <a:t>Vehicle Thermal </a:t>
            </a:r>
            <a:r>
              <a:rPr lang="en-US" dirty="0" err="1" smtClean="0"/>
              <a:t>ManagEment</a:t>
            </a:r>
            <a:r>
              <a:rPr lang="en-US" dirty="0" smtClean="0"/>
              <a:t> model</a:t>
            </a:r>
            <a:endParaRPr lang="en-US" dirty="0"/>
          </a:p>
        </p:txBody>
      </p:sp>
      <p:sp>
        <p:nvSpPr>
          <p:cNvPr id="3" name="Text Placeholder 2"/>
          <p:cNvSpPr>
            <a:spLocks noGrp="1"/>
          </p:cNvSpPr>
          <p:nvPr>
            <p:ph type="body" idx="1"/>
          </p:nvPr>
        </p:nvSpPr>
        <p:spPr/>
        <p:txBody>
          <a:bodyPr/>
          <a:lstStyle/>
          <a:p>
            <a:r>
              <a:rPr lang="en-US" dirty="0" smtClean="0"/>
              <a:t>Overview</a:t>
            </a:r>
            <a:endParaRPr lang="en-US" dirty="0"/>
          </a:p>
        </p:txBody>
      </p:sp>
    </p:spTree>
    <p:extLst>
      <p:ext uri="{BB962C8B-B14F-4D97-AF65-F5344CB8AC3E}">
        <p14:creationId xmlns:p14="http://schemas.microsoft.com/office/powerpoint/2010/main" val="152084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smtClean="0"/>
              <a:t>Integrated model for fuel economy and vehicle thermal management</a:t>
            </a:r>
          </a:p>
          <a:p>
            <a:pPr lvl="1"/>
            <a:r>
              <a:rPr lang="en-US" sz="2400" dirty="0" smtClean="0"/>
              <a:t>Vehicle model with loads and losses</a:t>
            </a:r>
          </a:p>
          <a:p>
            <a:pPr lvl="1"/>
            <a:r>
              <a:rPr lang="en-US" sz="2400" dirty="0" smtClean="0"/>
              <a:t>Vehicle heat loads (engine, friction, transmission)</a:t>
            </a:r>
          </a:p>
          <a:p>
            <a:pPr lvl="1"/>
            <a:r>
              <a:rPr lang="en-US" sz="2400" dirty="0" smtClean="0"/>
              <a:t>Lumped engine thermal model</a:t>
            </a:r>
          </a:p>
          <a:p>
            <a:pPr lvl="1"/>
            <a:r>
              <a:rPr lang="en-US" sz="2400" dirty="0" smtClean="0"/>
              <a:t>Coolant and oil circuits with possible additions of other thermal fluid circuits </a:t>
            </a:r>
          </a:p>
          <a:p>
            <a:pPr lvl="1"/>
            <a:r>
              <a:rPr lang="en-US" sz="2400" dirty="0" smtClean="0"/>
              <a:t>Drive cycles (speed, grade, wind, etc.)</a:t>
            </a:r>
          </a:p>
          <a:p>
            <a:pPr lvl="1"/>
            <a:r>
              <a:rPr lang="en-US" sz="2400" dirty="0" smtClean="0"/>
              <a:t>Airflow effects</a:t>
            </a:r>
          </a:p>
          <a:p>
            <a:pPr lvl="1"/>
            <a:r>
              <a:rPr lang="en-US" sz="2400" dirty="0" smtClean="0"/>
              <a:t>Key vehicle and thermal controls (fan, grill, etc.)</a:t>
            </a:r>
            <a:endParaRPr lang="en-US" sz="2400" dirty="0"/>
          </a:p>
        </p:txBody>
      </p:sp>
      <p:sp>
        <p:nvSpPr>
          <p:cNvPr id="2" name="Title 1"/>
          <p:cNvSpPr>
            <a:spLocks noGrp="1"/>
          </p:cNvSpPr>
          <p:nvPr>
            <p:ph type="title"/>
          </p:nvPr>
        </p:nvSpPr>
        <p:spPr>
          <a:xfrm>
            <a:off x="203200" y="303102"/>
            <a:ext cx="8737600" cy="852598"/>
          </a:xfrm>
        </p:spPr>
        <p:txBody>
          <a:bodyPr/>
          <a:lstStyle/>
          <a:p>
            <a:r>
              <a:rPr lang="en-US" sz="2800" dirty="0" smtClean="0"/>
              <a:t>Integrated Vehicle Thermal management (VTM) model</a:t>
            </a:r>
            <a:endParaRPr lang="en-US" sz="2800" dirty="0"/>
          </a:p>
        </p:txBody>
      </p:sp>
      <p:sp>
        <p:nvSpPr>
          <p:cNvPr id="4" name="Date Placeholder 3"/>
          <p:cNvSpPr>
            <a:spLocks noGrp="1"/>
          </p:cNvSpPr>
          <p:nvPr>
            <p:ph type="dt" sz="half" idx="10"/>
          </p:nvPr>
        </p:nvSpPr>
        <p:spPr/>
        <p:txBody>
          <a:bodyPr/>
          <a:lstStyle/>
          <a:p>
            <a:fld id="{C35F0087-F027-4C4C-B96D-9E088AD139D7}" type="datetime1">
              <a:rPr lang="sv-SE" smtClean="0"/>
              <a:pPr/>
              <a:t>2016-02-03</a:t>
            </a:fld>
            <a:r>
              <a:rPr lang="en-GB" smtClean="0"/>
              <a:t> © Modelon</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1C7501-9271-4239-A294-CE9FEFF988D4}" type="slidenum">
              <a:rPr lang="en-GB" smtClean="0"/>
              <a:pPr/>
              <a:t>16</a:t>
            </a:fld>
            <a:endParaRPr lang="en-GB" dirty="0"/>
          </a:p>
        </p:txBody>
      </p:sp>
    </p:spTree>
    <p:extLst>
      <p:ext uri="{BB962C8B-B14F-4D97-AF65-F5344CB8AC3E}">
        <p14:creationId xmlns:p14="http://schemas.microsoft.com/office/powerpoint/2010/main" val="3959822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38972"/>
            <a:ext cx="8229600" cy="1013466"/>
          </a:xfrm>
        </p:spPr>
        <p:txBody>
          <a:bodyPr>
            <a:normAutofit fontScale="92500" lnSpcReduction="20000"/>
          </a:bodyPr>
          <a:lstStyle/>
          <a:p>
            <a:r>
              <a:rPr lang="en-US" sz="2400" dirty="0" smtClean="0"/>
              <a:t>Multi-domain physical model libraries in Modelica</a:t>
            </a:r>
          </a:p>
          <a:p>
            <a:r>
              <a:rPr lang="en-US" sz="2400" dirty="0" smtClean="0"/>
              <a:t>Libraries developed by Modelon domain experts leveraging industrial experience and consulting projects</a:t>
            </a:r>
            <a:endParaRPr lang="en-US" sz="2400" dirty="0"/>
          </a:p>
        </p:txBody>
      </p:sp>
      <p:sp>
        <p:nvSpPr>
          <p:cNvPr id="2" name="Title 1"/>
          <p:cNvSpPr>
            <a:spLocks noGrp="1"/>
          </p:cNvSpPr>
          <p:nvPr>
            <p:ph type="title"/>
          </p:nvPr>
        </p:nvSpPr>
        <p:spPr/>
        <p:txBody>
          <a:bodyPr/>
          <a:lstStyle/>
          <a:p>
            <a:r>
              <a:rPr lang="en-US" dirty="0" smtClean="0"/>
              <a:t>Modelon libraries</a:t>
            </a:r>
            <a:endParaRPr lang="en-US" dirty="0"/>
          </a:p>
        </p:txBody>
      </p:sp>
      <p:sp>
        <p:nvSpPr>
          <p:cNvPr id="4" name="Date Placeholder 3"/>
          <p:cNvSpPr>
            <a:spLocks noGrp="1"/>
          </p:cNvSpPr>
          <p:nvPr>
            <p:ph type="dt" sz="half" idx="10"/>
          </p:nvPr>
        </p:nvSpPr>
        <p:spPr/>
        <p:txBody>
          <a:bodyPr/>
          <a:lstStyle/>
          <a:p>
            <a:fld id="{C35F0087-F027-4C4C-B96D-9E088AD139D7}" type="datetime1">
              <a:rPr lang="sv-SE" smtClean="0">
                <a:solidFill>
                  <a:srgbClr val="BFBFBF"/>
                </a:solidFill>
              </a:rPr>
              <a:pPr/>
              <a:t>2016-02-03</a:t>
            </a:fld>
            <a:r>
              <a:rPr lang="en-GB" smtClean="0">
                <a:solidFill>
                  <a:srgbClr val="BFBFBF"/>
                </a:solidFill>
              </a:rPr>
              <a:t> © Modelon</a:t>
            </a:r>
            <a:endParaRPr lang="en-GB" dirty="0">
              <a:solidFill>
                <a:srgbClr val="BFBFBF"/>
              </a:solidFill>
            </a:endParaRPr>
          </a:p>
        </p:txBody>
      </p:sp>
      <p:sp>
        <p:nvSpPr>
          <p:cNvPr id="5" name="Footer Placeholder 4"/>
          <p:cNvSpPr>
            <a:spLocks noGrp="1"/>
          </p:cNvSpPr>
          <p:nvPr>
            <p:ph type="ftr" sz="quarter" idx="11"/>
          </p:nvPr>
        </p:nvSpPr>
        <p:spPr/>
        <p:txBody>
          <a:bodyPr/>
          <a:lstStyle/>
          <a:p>
            <a:endParaRPr lang="en-GB" dirty="0">
              <a:solidFill>
                <a:srgbClr val="BFBFBF"/>
              </a:solidFill>
            </a:endParaRPr>
          </a:p>
        </p:txBody>
      </p:sp>
      <p:sp>
        <p:nvSpPr>
          <p:cNvPr id="6" name="Slide Number Placeholder 5"/>
          <p:cNvSpPr>
            <a:spLocks noGrp="1"/>
          </p:cNvSpPr>
          <p:nvPr>
            <p:ph type="sldNum" sz="quarter" idx="12"/>
          </p:nvPr>
        </p:nvSpPr>
        <p:spPr/>
        <p:txBody>
          <a:bodyPr/>
          <a:lstStyle/>
          <a:p>
            <a:fld id="{B71C7501-9271-4239-A294-CE9FEFF988D4}" type="slidenum">
              <a:rPr lang="en-GB" smtClean="0">
                <a:solidFill>
                  <a:srgbClr val="BFBFBF"/>
                </a:solidFill>
              </a:rPr>
              <a:pPr/>
              <a:t>17</a:t>
            </a:fld>
            <a:endParaRPr lang="en-GB" dirty="0">
              <a:solidFill>
                <a:srgbClr val="BFBFBF"/>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75" y="1173395"/>
            <a:ext cx="8798229" cy="426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91840" y="2328672"/>
            <a:ext cx="2645664" cy="8778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85744" y="3432048"/>
            <a:ext cx="2645664" cy="8778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346256" y="4552062"/>
            <a:ext cx="2645664" cy="8778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46256" y="1209971"/>
            <a:ext cx="2645664" cy="8778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1301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6782638" y="1135805"/>
            <a:ext cx="2361362" cy="2540544"/>
          </a:xfrm>
          <a:solidFill>
            <a:schemeClr val="bg1"/>
          </a:solidFill>
          <a:effectLst>
            <a:softEdge rad="38100"/>
          </a:effectLst>
        </p:spPr>
        <p:txBody>
          <a:bodyPr/>
          <a:lstStyle/>
          <a:p>
            <a:r>
              <a:rPr lang="en-US" sz="2800" dirty="0" smtClean="0">
                <a:solidFill>
                  <a:srgbClr val="FF0000"/>
                </a:solidFill>
              </a:rPr>
              <a:t>Thermal</a:t>
            </a:r>
          </a:p>
          <a:p>
            <a:r>
              <a:rPr lang="en-US" sz="2800" dirty="0" smtClean="0">
                <a:solidFill>
                  <a:schemeClr val="bg2">
                    <a:lumMod val="50000"/>
                  </a:schemeClr>
                </a:solidFill>
              </a:rPr>
              <a:t>Mechanical</a:t>
            </a:r>
          </a:p>
          <a:p>
            <a:r>
              <a:rPr lang="en-US" sz="2800" dirty="0" smtClean="0">
                <a:solidFill>
                  <a:srgbClr val="0000CC"/>
                </a:solidFill>
              </a:rPr>
              <a:t>Electrical</a:t>
            </a:r>
          </a:p>
          <a:p>
            <a:r>
              <a:rPr lang="en-US" sz="2800" dirty="0" smtClean="0">
                <a:solidFill>
                  <a:srgbClr val="00B050"/>
                </a:solidFill>
              </a:rPr>
              <a:t>Coolant</a:t>
            </a:r>
          </a:p>
          <a:p>
            <a:r>
              <a:rPr lang="en-US" sz="2800" dirty="0" smtClean="0">
                <a:solidFill>
                  <a:schemeClr val="accent1">
                    <a:lumMod val="60000"/>
                    <a:lumOff val="40000"/>
                  </a:schemeClr>
                </a:solidFill>
              </a:rPr>
              <a:t>Air</a:t>
            </a:r>
          </a:p>
        </p:txBody>
      </p:sp>
      <p:sp>
        <p:nvSpPr>
          <p:cNvPr id="2" name="Title 1"/>
          <p:cNvSpPr>
            <a:spLocks noGrp="1"/>
          </p:cNvSpPr>
          <p:nvPr>
            <p:ph type="title"/>
          </p:nvPr>
        </p:nvSpPr>
        <p:spPr/>
        <p:txBody>
          <a:bodyPr/>
          <a:lstStyle/>
          <a:p>
            <a:r>
              <a:rPr lang="en-US" dirty="0" smtClean="0"/>
              <a:t>VTM System model</a:t>
            </a:r>
            <a:endParaRPr lang="en-US" dirty="0"/>
          </a:p>
        </p:txBody>
      </p:sp>
      <p:sp>
        <p:nvSpPr>
          <p:cNvPr id="4" name="Date Placeholder 3"/>
          <p:cNvSpPr>
            <a:spLocks noGrp="1"/>
          </p:cNvSpPr>
          <p:nvPr>
            <p:ph type="dt" sz="half" idx="10"/>
          </p:nvPr>
        </p:nvSpPr>
        <p:spPr/>
        <p:txBody>
          <a:bodyPr/>
          <a:lstStyle/>
          <a:p>
            <a:fld id="{C35F0087-F027-4C4C-B96D-9E088AD139D7}" type="datetime1">
              <a:rPr lang="sv-SE" smtClean="0">
                <a:solidFill>
                  <a:srgbClr val="BFBFBF"/>
                </a:solidFill>
              </a:rPr>
              <a:pPr/>
              <a:t>2016-02-03</a:t>
            </a:fld>
            <a:r>
              <a:rPr lang="en-GB" smtClean="0">
                <a:solidFill>
                  <a:srgbClr val="BFBFBF"/>
                </a:solidFill>
              </a:rPr>
              <a:t> © Modelon</a:t>
            </a:r>
            <a:endParaRPr lang="en-GB" dirty="0">
              <a:solidFill>
                <a:srgbClr val="BFBFBF"/>
              </a:solidFill>
            </a:endParaRPr>
          </a:p>
        </p:txBody>
      </p:sp>
      <p:sp>
        <p:nvSpPr>
          <p:cNvPr id="5" name="Footer Placeholder 4"/>
          <p:cNvSpPr>
            <a:spLocks noGrp="1"/>
          </p:cNvSpPr>
          <p:nvPr>
            <p:ph type="ftr" sz="quarter" idx="11"/>
          </p:nvPr>
        </p:nvSpPr>
        <p:spPr/>
        <p:txBody>
          <a:bodyPr/>
          <a:lstStyle/>
          <a:p>
            <a:endParaRPr lang="en-GB" dirty="0">
              <a:solidFill>
                <a:srgbClr val="BFBFBF"/>
              </a:solidFill>
            </a:endParaRPr>
          </a:p>
        </p:txBody>
      </p:sp>
      <p:sp>
        <p:nvSpPr>
          <p:cNvPr id="6" name="Slide Number Placeholder 5"/>
          <p:cNvSpPr>
            <a:spLocks noGrp="1"/>
          </p:cNvSpPr>
          <p:nvPr>
            <p:ph type="sldNum" sz="quarter" idx="12"/>
          </p:nvPr>
        </p:nvSpPr>
        <p:spPr/>
        <p:txBody>
          <a:bodyPr/>
          <a:lstStyle/>
          <a:p>
            <a:fld id="{B71C7501-9271-4239-A294-CE9FEFF988D4}" type="slidenum">
              <a:rPr lang="en-GB" smtClean="0">
                <a:solidFill>
                  <a:srgbClr val="BFBFBF"/>
                </a:solidFill>
              </a:rPr>
              <a:pPr/>
              <a:t>18</a:t>
            </a:fld>
            <a:endParaRPr lang="en-GB" dirty="0">
              <a:solidFill>
                <a:srgbClr val="BFBFBF"/>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73" y="1130184"/>
            <a:ext cx="6198938" cy="5369815"/>
          </a:xfrm>
          <a:prstGeom prst="rect">
            <a:avLst/>
          </a:prstGeom>
          <a:noFill/>
          <a:ln>
            <a:noFill/>
          </a:ln>
          <a:effectLst>
            <a:outerShdw dist="35921" dir="2700000" algn="ctr" rotWithShape="0">
              <a:schemeClr val="bg2"/>
            </a:outerShdw>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7774" y="3975100"/>
            <a:ext cx="4716852" cy="248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3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619322"/>
          </a:xfrm>
        </p:spPr>
        <p:txBody>
          <a:bodyPr/>
          <a:lstStyle/>
          <a:p>
            <a:r>
              <a:rPr lang="en-US" dirty="0" smtClean="0"/>
              <a:t>Thermal system modeling</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19</a:t>
            </a:fld>
            <a:endParaRPr lang="en-GB" dirty="0">
              <a:solidFill>
                <a:srgbClr val="BFBFBF"/>
              </a:solidFill>
            </a:endParaRP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6529" y="1074824"/>
            <a:ext cx="2677270" cy="489898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6406979" y="6189756"/>
            <a:ext cx="1865870" cy="523220"/>
          </a:xfrm>
          <a:prstGeom prst="rect">
            <a:avLst/>
          </a:prstGeom>
          <a:noFill/>
        </p:spPr>
        <p:txBody>
          <a:bodyPr wrap="square" rtlCol="0">
            <a:spAutoFit/>
          </a:bodyPr>
          <a:lstStyle/>
          <a:p>
            <a:pPr algn="ctr"/>
            <a:r>
              <a:rPr lang="en-US" sz="2800" b="1" dirty="0" smtClean="0">
                <a:solidFill>
                  <a:srgbClr val="006D8F"/>
                </a:solidFill>
              </a:rPr>
              <a:t>Air Flow</a:t>
            </a:r>
            <a:endParaRPr lang="en-US" sz="2800" b="1" dirty="0">
              <a:solidFill>
                <a:srgbClr val="006D8F"/>
              </a:solidFill>
            </a:endParaRPr>
          </a:p>
        </p:txBody>
      </p:sp>
      <p:sp>
        <p:nvSpPr>
          <p:cNvPr id="13" name="Up Arrow 12"/>
          <p:cNvSpPr/>
          <p:nvPr/>
        </p:nvSpPr>
        <p:spPr>
          <a:xfrm>
            <a:off x="7018638" y="5288692"/>
            <a:ext cx="506627" cy="9628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2"/>
          <p:cNvGrpSpPr/>
          <p:nvPr/>
        </p:nvGrpSpPr>
        <p:grpSpPr>
          <a:xfrm>
            <a:off x="268027" y="3049862"/>
            <a:ext cx="4428437" cy="2969606"/>
            <a:chOff x="160638" y="2448148"/>
            <a:chExt cx="4428437" cy="2969606"/>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638" y="2448148"/>
              <a:ext cx="4428437" cy="29696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4" name="Curved Down Arrow 13"/>
            <p:cNvSpPr/>
            <p:nvPr/>
          </p:nvSpPr>
          <p:spPr>
            <a:xfrm>
              <a:off x="1604094" y="3049862"/>
              <a:ext cx="1162608" cy="409038"/>
            </a:xfrm>
            <a:prstGeom prst="curvedDownArrow">
              <a:avLst>
                <a:gd name="adj1" fmla="val 25000"/>
                <a:gd name="adj2" fmla="val 38805"/>
                <a:gd name="adj3" fmla="val 48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8" name="Curved Down Arrow 17"/>
            <p:cNvSpPr/>
            <p:nvPr/>
          </p:nvSpPr>
          <p:spPr>
            <a:xfrm rot="10800000">
              <a:off x="1604094" y="3821909"/>
              <a:ext cx="1162608" cy="432402"/>
            </a:xfrm>
            <a:prstGeom prst="curvedDownArrow">
              <a:avLst>
                <a:gd name="adj1" fmla="val 25000"/>
                <a:gd name="adj2" fmla="val 38805"/>
                <a:gd name="adj3" fmla="val 48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9" name="TextBox 18"/>
            <p:cNvSpPr txBox="1"/>
            <p:nvPr/>
          </p:nvSpPr>
          <p:spPr>
            <a:xfrm>
              <a:off x="1211422" y="3431910"/>
              <a:ext cx="2084789" cy="461665"/>
            </a:xfrm>
            <a:prstGeom prst="rect">
              <a:avLst/>
            </a:prstGeom>
            <a:solidFill>
              <a:schemeClr val="bg1">
                <a:alpha val="90000"/>
              </a:schemeClr>
            </a:solidFill>
          </p:spPr>
          <p:txBody>
            <a:bodyPr wrap="square" rtlCol="0">
              <a:spAutoFit/>
            </a:bodyPr>
            <a:lstStyle/>
            <a:p>
              <a:pPr algn="ctr"/>
              <a:r>
                <a:rPr lang="en-US" sz="2400" dirty="0" smtClean="0">
                  <a:solidFill>
                    <a:srgbClr val="006D8F"/>
                  </a:solidFill>
                </a:rPr>
                <a:t>Coolant Circuit</a:t>
              </a:r>
              <a:endParaRPr lang="en-US" sz="2400" dirty="0">
                <a:solidFill>
                  <a:srgbClr val="006D8F"/>
                </a:solidFill>
              </a:endParaRPr>
            </a:p>
          </p:txBody>
        </p:sp>
      </p:grpSp>
      <p:sp>
        <p:nvSpPr>
          <p:cNvPr id="6" name="Right Arrow 5"/>
          <p:cNvSpPr/>
          <p:nvPr/>
        </p:nvSpPr>
        <p:spPr>
          <a:xfrm>
            <a:off x="4888256" y="4856025"/>
            <a:ext cx="1018273" cy="31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2791" y="1378566"/>
            <a:ext cx="2506825" cy="1200329"/>
          </a:xfrm>
          <a:prstGeom prst="rect">
            <a:avLst/>
          </a:prstGeom>
          <a:solidFill>
            <a:schemeClr val="bg1">
              <a:alpha val="84000"/>
            </a:schemeClr>
          </a:solidFill>
        </p:spPr>
        <p:txBody>
          <a:bodyPr wrap="square" rtlCol="0">
            <a:spAutoFit/>
          </a:bodyPr>
          <a:lstStyle/>
          <a:p>
            <a:pPr algn="ctr"/>
            <a:r>
              <a:rPr lang="en-US" sz="2400" dirty="0" smtClean="0">
                <a:solidFill>
                  <a:schemeClr val="accent4">
                    <a:lumMod val="75000"/>
                  </a:schemeClr>
                </a:solidFill>
              </a:rPr>
              <a:t>Heat from vehicle systems enters coolant fluid</a:t>
            </a:r>
            <a:endParaRPr lang="en-US" sz="2400" dirty="0">
              <a:solidFill>
                <a:schemeClr val="accent4">
                  <a:lumMod val="75000"/>
                </a:schemeClr>
              </a:solidFill>
            </a:endParaRPr>
          </a:p>
        </p:txBody>
      </p:sp>
      <p:sp>
        <p:nvSpPr>
          <p:cNvPr id="22" name="TextBox 21"/>
          <p:cNvSpPr txBox="1"/>
          <p:nvPr/>
        </p:nvSpPr>
        <p:spPr>
          <a:xfrm>
            <a:off x="4605249" y="4427677"/>
            <a:ext cx="1301280" cy="461665"/>
          </a:xfrm>
          <a:prstGeom prst="rect">
            <a:avLst/>
          </a:prstGeom>
          <a:noFill/>
        </p:spPr>
        <p:txBody>
          <a:bodyPr wrap="square" rtlCol="0">
            <a:spAutoFit/>
          </a:bodyPr>
          <a:lstStyle/>
          <a:p>
            <a:pPr algn="ctr"/>
            <a:r>
              <a:rPr lang="en-US" sz="2400" dirty="0" smtClean="0">
                <a:solidFill>
                  <a:srgbClr val="006D8F"/>
                </a:solidFill>
              </a:rPr>
              <a:t>Coolant</a:t>
            </a:r>
            <a:endParaRPr lang="en-US" sz="2400" dirty="0">
              <a:solidFill>
                <a:srgbClr val="006D8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819" y="1235587"/>
            <a:ext cx="2858172" cy="278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ircular Arrow 10"/>
          <p:cNvSpPr/>
          <p:nvPr/>
        </p:nvSpPr>
        <p:spPr>
          <a:xfrm rot="1264086" flipH="1">
            <a:off x="1581657" y="2145950"/>
            <a:ext cx="2220682" cy="2269914"/>
          </a:xfrm>
          <a:prstGeom prst="circularArrow">
            <a:avLst>
              <a:gd name="adj1" fmla="val 8174"/>
              <a:gd name="adj2" fmla="val 1142319"/>
              <a:gd name="adj3" fmla="val 20433642"/>
              <a:gd name="adj4" fmla="val 17442304"/>
              <a:gd name="adj5" fmla="val 10955"/>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878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dirty="0" smtClean="0"/>
              <a:t>The Functional Mockup Interface: FMI </a:t>
            </a:r>
          </a:p>
          <a:p>
            <a:r>
              <a:rPr lang="en-US" sz="2400" dirty="0" smtClean="0"/>
              <a:t>A Real-World Example: Active Grill Shutter Controls</a:t>
            </a:r>
          </a:p>
          <a:p>
            <a:r>
              <a:rPr lang="en-US" sz="2400" dirty="0" smtClean="0"/>
              <a:t>Vehicle </a:t>
            </a:r>
            <a:r>
              <a:rPr lang="en-US" sz="2400" dirty="0"/>
              <a:t>T</a:t>
            </a:r>
            <a:r>
              <a:rPr lang="en-US" sz="2400" dirty="0" smtClean="0"/>
              <a:t>hermal </a:t>
            </a:r>
            <a:r>
              <a:rPr lang="en-US" sz="2400" dirty="0"/>
              <a:t>M</a:t>
            </a:r>
            <a:r>
              <a:rPr lang="en-US" sz="2400" dirty="0" smtClean="0"/>
              <a:t>anagement with Modelica</a:t>
            </a:r>
          </a:p>
          <a:p>
            <a:r>
              <a:rPr lang="en-US" sz="2400" dirty="0" smtClean="0"/>
              <a:t>Continuous Validation of System Requirements</a:t>
            </a:r>
          </a:p>
          <a:p>
            <a:pPr lvl="1"/>
            <a:r>
              <a:rPr lang="en-US" sz="2400" dirty="0" smtClean="0"/>
              <a:t>Intermediate results from ITEA3 MODRIO project</a:t>
            </a:r>
          </a:p>
          <a:p>
            <a:r>
              <a:rPr lang="en-US" sz="2400" dirty="0" smtClean="0"/>
              <a:t>Iterative Controller Development Using Rational Rhapsody &amp; Dymola</a:t>
            </a:r>
          </a:p>
          <a:p>
            <a:r>
              <a:rPr lang="en-US" sz="2400" dirty="0" smtClean="0"/>
              <a:t>Conclusions</a:t>
            </a:r>
          </a:p>
          <a:p>
            <a:endParaRPr lang="en-US" sz="2400" dirty="0"/>
          </a:p>
        </p:txBody>
      </p:sp>
      <p:sp>
        <p:nvSpPr>
          <p:cNvPr id="2" name="Title 1"/>
          <p:cNvSpPr>
            <a:spLocks noGrp="1"/>
          </p:cNvSpPr>
          <p:nvPr>
            <p:ph type="title"/>
          </p:nvPr>
        </p:nvSpPr>
        <p:spPr/>
        <p:txBody>
          <a:bodyPr>
            <a:normAutofit/>
          </a:bodyPr>
          <a:lstStyle/>
          <a:p>
            <a:r>
              <a:rPr lang="en-US" sz="3200" dirty="0" smtClean="0"/>
              <a:t>Agenda</a:t>
            </a:r>
            <a:endParaRPr lang="en-US" sz="3200" dirty="0"/>
          </a:p>
        </p:txBody>
      </p:sp>
      <p:sp>
        <p:nvSpPr>
          <p:cNvPr id="4" name="Date Placeholder 3"/>
          <p:cNvSpPr>
            <a:spLocks noGrp="1"/>
          </p:cNvSpPr>
          <p:nvPr>
            <p:ph type="dt" sz="half" idx="10"/>
          </p:nvPr>
        </p:nvSpPr>
        <p:spPr/>
        <p:txBody>
          <a:bodyPr/>
          <a:lstStyle/>
          <a:p>
            <a:fld id="{C35F0087-F027-4C4C-B96D-9E088AD139D7}" type="datetime1">
              <a:rPr lang="sv-SE" smtClean="0">
                <a:solidFill>
                  <a:srgbClr val="BFBFBF"/>
                </a:solidFill>
              </a:rPr>
              <a:pPr/>
              <a:t>2016-02-03</a:t>
            </a:fld>
            <a:r>
              <a:rPr lang="en-GB" dirty="0" smtClean="0">
                <a:solidFill>
                  <a:srgbClr val="BFBFBF"/>
                </a:solidFill>
              </a:rPr>
              <a:t> © Modelon</a:t>
            </a:r>
            <a:endParaRPr lang="en-GB" dirty="0">
              <a:solidFill>
                <a:srgbClr val="BFBFBF"/>
              </a:solidFill>
            </a:endParaRPr>
          </a:p>
        </p:txBody>
      </p:sp>
      <p:sp>
        <p:nvSpPr>
          <p:cNvPr id="5" name="Footer Placeholder 4"/>
          <p:cNvSpPr>
            <a:spLocks noGrp="1"/>
          </p:cNvSpPr>
          <p:nvPr>
            <p:ph type="ftr" sz="quarter" idx="11"/>
          </p:nvPr>
        </p:nvSpPr>
        <p:spPr>
          <a:prstGeom prst="rect">
            <a:avLst/>
          </a:prstGeom>
        </p:spPr>
        <p:txBody>
          <a:bodyPr/>
          <a:lstStyle/>
          <a:p>
            <a:endParaRPr lang="en-GB" dirty="0">
              <a:solidFill>
                <a:srgbClr val="BFBFBF"/>
              </a:solidFill>
            </a:endParaRPr>
          </a:p>
        </p:txBody>
      </p:sp>
      <p:sp>
        <p:nvSpPr>
          <p:cNvPr id="6" name="Slide Number Placeholder 5"/>
          <p:cNvSpPr>
            <a:spLocks noGrp="1"/>
          </p:cNvSpPr>
          <p:nvPr>
            <p:ph type="sldNum" sz="quarter" idx="12"/>
          </p:nvPr>
        </p:nvSpPr>
        <p:spPr>
          <a:prstGeom prst="rect">
            <a:avLst/>
          </a:prstGeom>
        </p:spPr>
        <p:txBody>
          <a:bodyPr/>
          <a:lstStyle/>
          <a:p>
            <a:fld id="{B71C7501-9271-4239-A294-CE9FEFF988D4}" type="slidenum">
              <a:rPr lang="en-GB" smtClean="0">
                <a:solidFill>
                  <a:srgbClr val="BFBFBF"/>
                </a:solidFill>
              </a:rPr>
              <a:pPr/>
              <a:t>2</a:t>
            </a:fld>
            <a:endParaRPr lang="en-GB" dirty="0">
              <a:solidFill>
                <a:srgbClr val="BFBFBF"/>
              </a:solidFill>
            </a:endParaRPr>
          </a:p>
        </p:txBody>
      </p:sp>
    </p:spTree>
    <p:extLst>
      <p:ext uri="{BB962C8B-B14F-4D97-AF65-F5344CB8AC3E}">
        <p14:creationId xmlns:p14="http://schemas.microsoft.com/office/powerpoint/2010/main" val="22972994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 and drive cycles</a:t>
            </a:r>
          </a:p>
        </p:txBody>
      </p:sp>
      <p:sp>
        <p:nvSpPr>
          <p:cNvPr id="4" name="Date Placeholder 3"/>
          <p:cNvSpPr>
            <a:spLocks noGrp="1"/>
          </p:cNvSpPr>
          <p:nvPr>
            <p:ph type="dt" sz="half" idx="10"/>
          </p:nvPr>
        </p:nvSpPr>
        <p:spPr/>
        <p:txBody>
          <a:bodyPr/>
          <a:lstStyle/>
          <a:p>
            <a:fld id="{C35F0087-F027-4C4C-B96D-9E088AD139D7}"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Footer Placeholder 4"/>
          <p:cNvSpPr>
            <a:spLocks noGrp="1"/>
          </p:cNvSpPr>
          <p:nvPr>
            <p:ph type="ftr" sz="quarter" idx="11"/>
          </p:nvPr>
        </p:nvSpPr>
        <p:spPr/>
        <p:txBody>
          <a:bodyPr/>
          <a:lstStyle/>
          <a:p>
            <a:endParaRPr lang="en-GB" dirty="0">
              <a:solidFill>
                <a:prstClr val="white">
                  <a:lumMod val="75000"/>
                  <a:alpha val="70000"/>
                </a:prstClr>
              </a:solidFill>
            </a:endParaRPr>
          </a:p>
        </p:txBody>
      </p:sp>
      <p:sp>
        <p:nvSpPr>
          <p:cNvPr id="6" name="Slide Number Placeholder 5"/>
          <p:cNvSpPr>
            <a:spLocks noGrp="1"/>
          </p:cNvSpPr>
          <p:nvPr>
            <p:ph type="sldNum" sz="quarter" idx="12"/>
          </p:nvPr>
        </p:nvSpPr>
        <p:spPr/>
        <p:txBody>
          <a:bodyPr/>
          <a:lstStyle/>
          <a:p>
            <a:fld id="{B71C7501-9271-4239-A294-CE9FEFF988D4}" type="slidenum">
              <a:rPr lang="en-GB" smtClean="0">
                <a:solidFill>
                  <a:prstClr val="black">
                    <a:alpha val="70000"/>
                  </a:prstClr>
                </a:solidFill>
              </a:rPr>
              <a:pPr/>
              <a:t>20</a:t>
            </a:fld>
            <a:endParaRPr lang="en-GB" dirty="0">
              <a:solidFill>
                <a:prstClr val="black">
                  <a:alpha val="70000"/>
                </a:prstClr>
              </a:solidFill>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99" y="2085575"/>
            <a:ext cx="4600575" cy="40100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395" y="1451330"/>
            <a:ext cx="4043878" cy="39810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25" name="Straight Arrow Connector 24"/>
          <p:cNvCxnSpPr/>
          <p:nvPr/>
        </p:nvCxnSpPr>
        <p:spPr>
          <a:xfrm flipV="1">
            <a:off x="768472" y="3141785"/>
            <a:ext cx="1072051" cy="793601"/>
          </a:xfrm>
          <a:prstGeom prst="straightConnector1">
            <a:avLst/>
          </a:prstGeom>
          <a:ln w="317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572000" y="2176612"/>
            <a:ext cx="4347267" cy="2677656"/>
          </a:xfrm>
          <a:prstGeom prst="rect">
            <a:avLst/>
          </a:prstGeom>
          <a:solidFill>
            <a:schemeClr val="bg1">
              <a:alpha val="89000"/>
            </a:schemeClr>
          </a:solidFill>
        </p:spPr>
        <p:txBody>
          <a:bodyPr wrap="square" rtlCol="0">
            <a:spAutoFit/>
          </a:bodyPr>
          <a:lstStyle/>
          <a:p>
            <a:r>
              <a:rPr lang="en-US" sz="2400" dirty="0" smtClean="0">
                <a:solidFill>
                  <a:prstClr val="black"/>
                </a:solidFill>
              </a:rPr>
              <a:t>Boundary conditions define test case conditions:</a:t>
            </a:r>
          </a:p>
          <a:p>
            <a:pPr marL="342900" indent="-342900">
              <a:buFont typeface="Arial" pitchFamily="34" charset="0"/>
              <a:buChar char="•"/>
            </a:pPr>
            <a:r>
              <a:rPr lang="en-US" sz="2400" dirty="0" smtClean="0">
                <a:solidFill>
                  <a:prstClr val="black"/>
                </a:solidFill>
              </a:rPr>
              <a:t>Road grade and surface</a:t>
            </a:r>
          </a:p>
          <a:p>
            <a:pPr marL="342900" indent="-342900">
              <a:buFont typeface="Arial" pitchFamily="34" charset="0"/>
              <a:buChar char="•"/>
            </a:pPr>
            <a:r>
              <a:rPr lang="en-US" sz="2400" dirty="0" smtClean="0">
                <a:solidFill>
                  <a:prstClr val="black"/>
                </a:solidFill>
              </a:rPr>
              <a:t>Ambient air (temperature, pressure, wind speed, etc.)</a:t>
            </a:r>
          </a:p>
          <a:p>
            <a:pPr marL="342900" indent="-342900">
              <a:buFont typeface="Arial" pitchFamily="34" charset="0"/>
              <a:buChar char="•"/>
            </a:pPr>
            <a:r>
              <a:rPr lang="en-US" sz="2400" dirty="0" smtClean="0">
                <a:solidFill>
                  <a:prstClr val="black"/>
                </a:solidFill>
              </a:rPr>
              <a:t>Desired vehicle speed profile (drive cycle)</a:t>
            </a:r>
            <a:endParaRPr lang="en-US" sz="2400" dirty="0">
              <a:solidFill>
                <a:prstClr val="black"/>
              </a:solidFill>
            </a:endParaRPr>
          </a:p>
        </p:txBody>
      </p:sp>
      <p:cxnSp>
        <p:nvCxnSpPr>
          <p:cNvPr id="18" name="Straight Arrow Connector 17"/>
          <p:cNvCxnSpPr/>
          <p:nvPr/>
        </p:nvCxnSpPr>
        <p:spPr>
          <a:xfrm flipV="1">
            <a:off x="4109550" y="1722124"/>
            <a:ext cx="536025" cy="1"/>
          </a:xfrm>
          <a:prstGeom prst="straightConnector1">
            <a:avLst/>
          </a:prstGeom>
          <a:ln w="317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109549" y="5156986"/>
            <a:ext cx="536025" cy="1"/>
          </a:xfrm>
          <a:prstGeom prst="straightConnector1">
            <a:avLst/>
          </a:prstGeom>
          <a:ln w="317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337467" y="1710276"/>
            <a:ext cx="536025" cy="1"/>
          </a:xfrm>
          <a:prstGeom prst="straightConnector1">
            <a:avLst/>
          </a:prstGeom>
          <a:ln w="317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77689" y="1525611"/>
            <a:ext cx="1074247" cy="369332"/>
          </a:xfrm>
          <a:prstGeom prst="rect">
            <a:avLst/>
          </a:prstGeom>
          <a:noFill/>
        </p:spPr>
        <p:txBody>
          <a:bodyPr wrap="square" rtlCol="0">
            <a:spAutoFit/>
          </a:bodyPr>
          <a:lstStyle/>
          <a:p>
            <a:r>
              <a:rPr lang="en-US" dirty="0" smtClean="0"/>
              <a:t>Ambient</a:t>
            </a:r>
            <a:endParaRPr lang="en-US" dirty="0"/>
          </a:p>
        </p:txBody>
      </p:sp>
      <p:sp>
        <p:nvSpPr>
          <p:cNvPr id="15" name="TextBox 14"/>
          <p:cNvSpPr txBox="1"/>
          <p:nvPr/>
        </p:nvSpPr>
        <p:spPr>
          <a:xfrm>
            <a:off x="3451286" y="4969244"/>
            <a:ext cx="923925" cy="369332"/>
          </a:xfrm>
          <a:prstGeom prst="rect">
            <a:avLst/>
          </a:prstGeom>
          <a:noFill/>
        </p:spPr>
        <p:txBody>
          <a:bodyPr wrap="square" rtlCol="0">
            <a:spAutoFit/>
          </a:bodyPr>
          <a:lstStyle/>
          <a:p>
            <a:r>
              <a:rPr lang="en-US" dirty="0" smtClean="0"/>
              <a:t>Road</a:t>
            </a:r>
            <a:endParaRPr lang="en-US" dirty="0"/>
          </a:p>
        </p:txBody>
      </p:sp>
      <p:sp>
        <p:nvSpPr>
          <p:cNvPr id="16" name="TextBox 15"/>
          <p:cNvSpPr txBox="1"/>
          <p:nvPr/>
        </p:nvSpPr>
        <p:spPr>
          <a:xfrm>
            <a:off x="208058" y="1508392"/>
            <a:ext cx="1230217" cy="369332"/>
          </a:xfrm>
          <a:prstGeom prst="rect">
            <a:avLst/>
          </a:prstGeom>
          <a:noFill/>
        </p:spPr>
        <p:txBody>
          <a:bodyPr wrap="square" rtlCol="0">
            <a:spAutoFit/>
          </a:bodyPr>
          <a:lstStyle/>
          <a:p>
            <a:r>
              <a:rPr lang="en-US" dirty="0" smtClean="0"/>
              <a:t>Drive Cycle</a:t>
            </a:r>
            <a:endParaRPr lang="en-US" dirty="0"/>
          </a:p>
        </p:txBody>
      </p:sp>
    </p:spTree>
    <p:extLst>
      <p:ext uri="{BB962C8B-B14F-4D97-AF65-F5344CB8AC3E}">
        <p14:creationId xmlns:p14="http://schemas.microsoft.com/office/powerpoint/2010/main" val="29986508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Drive cycle results</a:t>
            </a:r>
            <a:endParaRPr lang="en-US" dirty="0"/>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21</a:t>
            </a:fld>
            <a:endParaRPr lang="en-GB" dirty="0">
              <a:solidFill>
                <a:srgbClr val="BFBFBF"/>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174750"/>
            <a:ext cx="413385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41425"/>
            <a:ext cx="413385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3914775"/>
            <a:ext cx="413385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848100"/>
            <a:ext cx="413385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858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3" y="455502"/>
            <a:ext cx="9048384" cy="1143000"/>
          </a:xfrm>
        </p:spPr>
        <p:txBody>
          <a:bodyPr/>
          <a:lstStyle/>
          <a:p>
            <a:r>
              <a:rPr lang="en-US" dirty="0" smtClean="0"/>
              <a:t>Typical Drive cycle results (thermal)</a:t>
            </a:r>
            <a:endParaRPr lang="en-US" dirty="0"/>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22</a:t>
            </a:fld>
            <a:endParaRPr lang="en-GB" dirty="0">
              <a:solidFill>
                <a:srgbClr val="BFBFBF"/>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93" y="1244611"/>
            <a:ext cx="3274794" cy="245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9" y="4002090"/>
            <a:ext cx="3793905" cy="270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6900" y="1256873"/>
            <a:ext cx="3793905" cy="276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7701" y="3887791"/>
            <a:ext cx="3793905" cy="276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Modelon_2011_Gradient_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2538" y="6385107"/>
            <a:ext cx="1395847" cy="401460"/>
          </a:xfrm>
          <a:prstGeom prst="rect">
            <a:avLst/>
          </a:prstGeom>
        </p:spPr>
      </p:pic>
      <p:sp>
        <p:nvSpPr>
          <p:cNvPr id="9" name="TextBox 8"/>
          <p:cNvSpPr txBox="1"/>
          <p:nvPr/>
        </p:nvSpPr>
        <p:spPr>
          <a:xfrm>
            <a:off x="5783976" y="1693058"/>
            <a:ext cx="1769130" cy="523220"/>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1400" dirty="0" smtClean="0">
                <a:latin typeface="ModelonTitilliumRegular" panose="02000000000000000000" pitchFamily="2" charset="0"/>
              </a:rPr>
              <a:t>Fan speed is low</a:t>
            </a:r>
          </a:p>
          <a:p>
            <a:r>
              <a:rPr lang="en-US" sz="1400" dirty="0" smtClean="0">
                <a:latin typeface="ModelonTitilliumRegular" panose="02000000000000000000" pitchFamily="2" charset="0"/>
              </a:rPr>
              <a:t>When vehicle is fast</a:t>
            </a:r>
            <a:endParaRPr lang="en-US" sz="1400" dirty="0">
              <a:latin typeface="ModelonTitilliumRegular" panose="02000000000000000000" pitchFamily="2" charset="0"/>
            </a:endParaRPr>
          </a:p>
        </p:txBody>
      </p:sp>
      <p:sp>
        <p:nvSpPr>
          <p:cNvPr id="10" name="TextBox 9"/>
          <p:cNvSpPr txBox="1"/>
          <p:nvPr/>
        </p:nvSpPr>
        <p:spPr>
          <a:xfrm>
            <a:off x="1891792" y="4807418"/>
            <a:ext cx="1769130" cy="523220"/>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1400" dirty="0" smtClean="0">
                <a:latin typeface="ModelonTitilliumRegular" panose="02000000000000000000" pitchFamily="2" charset="0"/>
              </a:rPr>
              <a:t>Thermostat opens</a:t>
            </a:r>
          </a:p>
          <a:p>
            <a:r>
              <a:rPr lang="en-US" sz="1400" dirty="0" smtClean="0">
                <a:latin typeface="ModelonTitilliumRegular" panose="02000000000000000000" pitchFamily="2" charset="0"/>
              </a:rPr>
              <a:t>As engine warms up</a:t>
            </a:r>
            <a:endParaRPr lang="en-US" sz="1400" dirty="0">
              <a:latin typeface="ModelonTitilliumRegular" panose="02000000000000000000" pitchFamily="2" charset="0"/>
            </a:endParaRPr>
          </a:p>
        </p:txBody>
      </p:sp>
      <p:cxnSp>
        <p:nvCxnSpPr>
          <p:cNvPr id="4" name="Straight Connector 3"/>
          <p:cNvCxnSpPr/>
          <p:nvPr/>
        </p:nvCxnSpPr>
        <p:spPr>
          <a:xfrm flipV="1">
            <a:off x="800088" y="1821247"/>
            <a:ext cx="2833596" cy="16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1736731" y="1821247"/>
            <a:ext cx="765284" cy="9712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36731" y="2791401"/>
            <a:ext cx="1769130" cy="738664"/>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1400" dirty="0" smtClean="0">
                <a:latin typeface="ModelonTitilliumRegular" panose="02000000000000000000" pitchFamily="2" charset="0"/>
              </a:rPr>
              <a:t>Temperature can only be exceeded for at most X seconds</a:t>
            </a:r>
            <a:endParaRPr lang="en-US" sz="1400" dirty="0">
              <a:latin typeface="ModelonTitilliumRegular" panose="02000000000000000000" pitchFamily="2" charset="0"/>
            </a:endParaRPr>
          </a:p>
        </p:txBody>
      </p:sp>
    </p:spTree>
    <p:extLst>
      <p:ext uri="{BB962C8B-B14F-4D97-AF65-F5344CB8AC3E}">
        <p14:creationId xmlns:p14="http://schemas.microsoft.com/office/powerpoint/2010/main" val="640551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Requirements Validation</a:t>
            </a:r>
            <a:endParaRPr lang="en-US" dirty="0"/>
          </a:p>
        </p:txBody>
      </p:sp>
      <p:sp>
        <p:nvSpPr>
          <p:cNvPr id="3" name="Text Placeholder 2"/>
          <p:cNvSpPr>
            <a:spLocks noGrp="1"/>
          </p:cNvSpPr>
          <p:nvPr>
            <p:ph type="subTitle" idx="1"/>
          </p:nvPr>
        </p:nvSpPr>
        <p:spPr/>
        <p:txBody>
          <a:bodyPr/>
          <a:lstStyle/>
          <a:p>
            <a:r>
              <a:rPr lang="en-US" dirty="0" smtClean="0"/>
              <a:t>Continuous feedback on compliance of requirements</a:t>
            </a:r>
            <a:endParaRPr lang="en-US" dirty="0"/>
          </a:p>
        </p:txBody>
      </p:sp>
    </p:spTree>
    <p:extLst>
      <p:ext uri="{BB962C8B-B14F-4D97-AF65-F5344CB8AC3E}">
        <p14:creationId xmlns:p14="http://schemas.microsoft.com/office/powerpoint/2010/main" val="2868035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oup 223"/>
          <p:cNvGrpSpPr/>
          <p:nvPr/>
        </p:nvGrpSpPr>
        <p:grpSpPr>
          <a:xfrm>
            <a:off x="5792755" y="3500616"/>
            <a:ext cx="1512794" cy="723124"/>
            <a:chOff x="5792755" y="3500616"/>
            <a:chExt cx="1512794" cy="723124"/>
          </a:xfrm>
        </p:grpSpPr>
        <p:sp>
          <p:nvSpPr>
            <p:cNvPr id="25" name="Flowchart: Manual Operation 24"/>
            <p:cNvSpPr/>
            <p:nvPr/>
          </p:nvSpPr>
          <p:spPr>
            <a:xfrm>
              <a:off x="5792755" y="3500616"/>
              <a:ext cx="1512794" cy="463109"/>
            </a:xfrm>
            <a:prstGeom prst="flowChartManualOpe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latin typeface="ModelonTitilliumRegular" panose="02000000000000000000" pitchFamily="2" charset="0"/>
                </a:rPr>
                <a:t>Translate to Executables</a:t>
              </a:r>
              <a:endParaRPr lang="en-US" sz="1400" dirty="0">
                <a:latin typeface="ModelonTitilliumRegular" panose="02000000000000000000" pitchFamily="2" charset="0"/>
              </a:endParaRPr>
            </a:p>
          </p:txBody>
        </p:sp>
        <p:cxnSp>
          <p:nvCxnSpPr>
            <p:cNvPr id="64" name="Straight Arrow Connector 63"/>
            <p:cNvCxnSpPr>
              <a:stCxn id="25" idx="2"/>
              <a:endCxn id="28" idx="0"/>
            </p:cNvCxnSpPr>
            <p:nvPr/>
          </p:nvCxnSpPr>
          <p:spPr>
            <a:xfrm>
              <a:off x="6549152" y="3963725"/>
              <a:ext cx="10571" cy="260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457200" y="1113665"/>
            <a:ext cx="2208882" cy="435735"/>
          </a:xfrm>
        </p:spPr>
        <p:txBody>
          <a:bodyPr/>
          <a:lstStyle/>
          <a:p>
            <a:r>
              <a:rPr lang="en-US" sz="2800" dirty="0" smtClean="0">
                <a:solidFill>
                  <a:srgbClr val="00B050"/>
                </a:solidFill>
              </a:rPr>
              <a:t>MBSE approach:</a:t>
            </a:r>
            <a:endParaRPr lang="en-US" sz="2800" dirty="0">
              <a:solidFill>
                <a:srgbClr val="00B050"/>
              </a:solidFill>
            </a:endParaRPr>
          </a:p>
        </p:txBody>
      </p:sp>
      <p:sp>
        <p:nvSpPr>
          <p:cNvPr id="2" name="Title 1"/>
          <p:cNvSpPr>
            <a:spLocks noGrp="1"/>
          </p:cNvSpPr>
          <p:nvPr>
            <p:ph type="title"/>
          </p:nvPr>
        </p:nvSpPr>
        <p:spPr>
          <a:xfrm>
            <a:off x="457200" y="455502"/>
            <a:ext cx="8229600" cy="573198"/>
          </a:xfrm>
        </p:spPr>
        <p:txBody>
          <a:bodyPr/>
          <a:lstStyle/>
          <a:p>
            <a:r>
              <a:rPr lang="en-US" dirty="0" smtClean="0"/>
              <a:t>Requirements Validation </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24</a:t>
            </a:fld>
            <a:endParaRPr lang="en-GB" dirty="0">
              <a:solidFill>
                <a:srgbClr val="BFBFBF"/>
              </a:solidFill>
            </a:endParaRPr>
          </a:p>
        </p:txBody>
      </p:sp>
      <p:sp>
        <p:nvSpPr>
          <p:cNvPr id="17" name="Rounded Rectangle 16"/>
          <p:cNvSpPr/>
          <p:nvPr/>
        </p:nvSpPr>
        <p:spPr>
          <a:xfrm>
            <a:off x="4218549" y="1454226"/>
            <a:ext cx="2879033" cy="4055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Stakeholder Requirements</a:t>
            </a:r>
            <a:endParaRPr lang="en-US" sz="1600" dirty="0">
              <a:latin typeface="ModelonTitilliumRegular" panose="02000000000000000000" pitchFamily="2" charset="0"/>
            </a:endParaRPr>
          </a:p>
        </p:txBody>
      </p:sp>
      <p:sp>
        <p:nvSpPr>
          <p:cNvPr id="19" name="Rounded Rectangle 18"/>
          <p:cNvSpPr/>
          <p:nvPr/>
        </p:nvSpPr>
        <p:spPr>
          <a:xfrm>
            <a:off x="4153359" y="2074667"/>
            <a:ext cx="3009414" cy="404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Design Requirements</a:t>
            </a:r>
          </a:p>
        </p:txBody>
      </p:sp>
      <p:sp>
        <p:nvSpPr>
          <p:cNvPr id="24" name="Flowchart: Decision 23"/>
          <p:cNvSpPr/>
          <p:nvPr/>
        </p:nvSpPr>
        <p:spPr>
          <a:xfrm>
            <a:off x="1832380" y="5704402"/>
            <a:ext cx="1128055" cy="760205"/>
          </a:xfrm>
          <a:prstGeom prst="flowChartDecis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All Pass?</a:t>
            </a:r>
            <a:endParaRPr lang="en-US" sz="1600" dirty="0">
              <a:latin typeface="ModelonTitilliumRegular" panose="02000000000000000000" pitchFamily="2" charset="0"/>
            </a:endParaRPr>
          </a:p>
        </p:txBody>
      </p:sp>
      <p:sp>
        <p:nvSpPr>
          <p:cNvPr id="27" name="Rounded Rectangle 26"/>
          <p:cNvSpPr/>
          <p:nvPr/>
        </p:nvSpPr>
        <p:spPr>
          <a:xfrm>
            <a:off x="3879294" y="4326174"/>
            <a:ext cx="1748315" cy="272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Test Cases</a:t>
            </a:r>
            <a:endParaRPr lang="en-US" sz="1600" dirty="0">
              <a:latin typeface="ModelonTitilliumRegular" panose="02000000000000000000" pitchFamily="2" charset="0"/>
            </a:endParaRPr>
          </a:p>
        </p:txBody>
      </p:sp>
      <p:sp>
        <p:nvSpPr>
          <p:cNvPr id="28" name="Rounded Rectangle 27"/>
          <p:cNvSpPr/>
          <p:nvPr/>
        </p:nvSpPr>
        <p:spPr>
          <a:xfrm>
            <a:off x="5888661" y="4223740"/>
            <a:ext cx="1342123" cy="491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Requirements Monitors</a:t>
            </a:r>
            <a:endParaRPr lang="en-US" sz="1600" dirty="0">
              <a:latin typeface="ModelonTitilliumRegular" panose="02000000000000000000" pitchFamily="2" charset="0"/>
            </a:endParaRPr>
          </a:p>
        </p:txBody>
      </p:sp>
      <p:sp>
        <p:nvSpPr>
          <p:cNvPr id="29" name="Rounded Rectangle 28"/>
          <p:cNvSpPr/>
          <p:nvPr/>
        </p:nvSpPr>
        <p:spPr>
          <a:xfrm>
            <a:off x="3922838" y="4892352"/>
            <a:ext cx="3243792" cy="317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Validator Models</a:t>
            </a:r>
            <a:endParaRPr lang="en-US" sz="1600" dirty="0">
              <a:latin typeface="ModelonTitilliumRegular" panose="02000000000000000000" pitchFamily="2" charset="0"/>
            </a:endParaRPr>
          </a:p>
        </p:txBody>
      </p:sp>
      <p:sp>
        <p:nvSpPr>
          <p:cNvPr id="30" name="Flowchart: Manual Operation 29"/>
          <p:cNvSpPr/>
          <p:nvPr/>
        </p:nvSpPr>
        <p:spPr>
          <a:xfrm>
            <a:off x="4647557" y="5468373"/>
            <a:ext cx="1794354" cy="521920"/>
          </a:xfrm>
          <a:prstGeom prst="flowChartManualOpe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Batch Execution</a:t>
            </a:r>
            <a:endParaRPr lang="en-US" sz="1600" dirty="0">
              <a:latin typeface="ModelonTitilliumRegular" panose="02000000000000000000" pitchFamily="2" charset="0"/>
            </a:endParaRPr>
          </a:p>
        </p:txBody>
      </p:sp>
      <p:sp>
        <p:nvSpPr>
          <p:cNvPr id="26" name="Rectangle 25"/>
          <p:cNvSpPr/>
          <p:nvPr/>
        </p:nvSpPr>
        <p:spPr>
          <a:xfrm>
            <a:off x="4726787" y="6390173"/>
            <a:ext cx="1634420" cy="304800"/>
          </a:xfrm>
          <a:prstGeom prst="rect">
            <a:avLst/>
          </a:prstGeom>
          <a:solidFill>
            <a:srgbClr val="CBDA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6D8F"/>
                </a:solidFill>
                <a:latin typeface="ModelonTitilliumRegular" panose="02000000000000000000" pitchFamily="2" charset="0"/>
              </a:rPr>
              <a:t>Result Report</a:t>
            </a:r>
            <a:endParaRPr lang="en-US" sz="1600" dirty="0">
              <a:solidFill>
                <a:srgbClr val="006D8F"/>
              </a:solidFill>
              <a:latin typeface="ModelonTitilliumRegular" panose="02000000000000000000" pitchFamily="2" charset="0"/>
            </a:endParaRPr>
          </a:p>
        </p:txBody>
      </p:sp>
      <p:sp>
        <p:nvSpPr>
          <p:cNvPr id="31" name="Octagon 30"/>
          <p:cNvSpPr/>
          <p:nvPr/>
        </p:nvSpPr>
        <p:spPr>
          <a:xfrm>
            <a:off x="397605" y="5638260"/>
            <a:ext cx="874681" cy="872263"/>
          </a:xfrm>
          <a:prstGeom prst="octagon">
            <a:avLst/>
          </a:prstGeom>
          <a:solidFill>
            <a:srgbClr val="FF616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latin typeface="ModelonTitilliumRegular" panose="02000000000000000000" pitchFamily="2" charset="0"/>
              </a:rPr>
              <a:t>Done</a:t>
            </a:r>
            <a:endParaRPr lang="en-US" dirty="0">
              <a:latin typeface="ModelonTitilliumRegular" panose="02000000000000000000" pitchFamily="2" charset="0"/>
            </a:endParaRPr>
          </a:p>
        </p:txBody>
      </p:sp>
      <p:sp>
        <p:nvSpPr>
          <p:cNvPr id="33" name="Flowchart: Decision 32"/>
          <p:cNvSpPr/>
          <p:nvPr/>
        </p:nvSpPr>
        <p:spPr>
          <a:xfrm>
            <a:off x="315219" y="4223740"/>
            <a:ext cx="1531346" cy="1344294"/>
          </a:xfrm>
          <a:prstGeom prst="flowChartDecis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latin typeface="ModelonTitilliumRegular" panose="02000000000000000000" pitchFamily="2" charset="0"/>
              </a:rPr>
              <a:t>Modify:</a:t>
            </a:r>
          </a:p>
          <a:p>
            <a:pPr marL="91440" indent="-182880" algn="ctr">
              <a:buFont typeface="Arial" panose="020B0604020202020204" pitchFamily="34" charset="0"/>
              <a:buChar char="•"/>
            </a:pPr>
            <a:r>
              <a:rPr lang="en-US" sz="1400" dirty="0" err="1" smtClean="0">
                <a:latin typeface="ModelonTitilliumRegular" panose="02000000000000000000" pitchFamily="2" charset="0"/>
              </a:rPr>
              <a:t>Reqs</a:t>
            </a:r>
            <a:endParaRPr lang="en-US" sz="1400" dirty="0" smtClean="0">
              <a:latin typeface="ModelonTitilliumRegular" panose="02000000000000000000" pitchFamily="2" charset="0"/>
            </a:endParaRPr>
          </a:p>
          <a:p>
            <a:pPr marL="91440" indent="-182880" algn="ctr">
              <a:buFont typeface="Arial" panose="020B0604020202020204" pitchFamily="34" charset="0"/>
              <a:buChar char="•"/>
            </a:pPr>
            <a:r>
              <a:rPr lang="en-US" sz="1400" dirty="0" smtClean="0">
                <a:latin typeface="ModelonTitilliumRegular" panose="02000000000000000000" pitchFamily="2" charset="0"/>
              </a:rPr>
              <a:t>System</a:t>
            </a:r>
          </a:p>
          <a:p>
            <a:pPr marL="91440" indent="-182880" algn="ctr">
              <a:buFont typeface="Arial" panose="020B0604020202020204" pitchFamily="34" charset="0"/>
              <a:buChar char="•"/>
            </a:pPr>
            <a:r>
              <a:rPr lang="en-US" sz="1400" dirty="0" smtClean="0">
                <a:latin typeface="ModelonTitilliumRegular" panose="02000000000000000000" pitchFamily="2" charset="0"/>
              </a:rPr>
              <a:t>Model</a:t>
            </a:r>
            <a:endParaRPr lang="en-US" sz="1400" dirty="0">
              <a:latin typeface="ModelonTitilliumRegular" panose="02000000000000000000" pitchFamily="2" charset="0"/>
            </a:endParaRPr>
          </a:p>
        </p:txBody>
      </p:sp>
      <p:grpSp>
        <p:nvGrpSpPr>
          <p:cNvPr id="206" name="Group 205"/>
          <p:cNvGrpSpPr/>
          <p:nvPr/>
        </p:nvGrpSpPr>
        <p:grpSpPr>
          <a:xfrm>
            <a:off x="3409842" y="3386255"/>
            <a:ext cx="2245634" cy="736698"/>
            <a:chOff x="3409842" y="3386255"/>
            <a:chExt cx="2245634" cy="736698"/>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576" y="3386255"/>
              <a:ext cx="1351900" cy="731493"/>
            </a:xfrm>
            <a:prstGeom prst="rect">
              <a:avLst/>
            </a:prstGeom>
          </p:spPr>
        </p:pic>
        <p:pic>
          <p:nvPicPr>
            <p:cNvPr id="3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9842" y="3386255"/>
              <a:ext cx="893734" cy="73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a:xfrm>
              <a:off x="3409842" y="3391816"/>
              <a:ext cx="2245634" cy="731137"/>
            </a:xfrm>
            <a:prstGeom prst="rect">
              <a:avLst/>
            </a:prstGeom>
            <a:solidFill>
              <a:schemeClr val="bg1">
                <a:alpha val="50000"/>
              </a:schemeClr>
            </a:solidFill>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006D8F"/>
                  </a:solidFill>
                  <a:latin typeface="ModelonTitilliumRegular" panose="02000000000000000000" pitchFamily="2" charset="0"/>
                </a:rPr>
                <a:t>V</a:t>
              </a:r>
              <a:r>
                <a:rPr lang="en-US" sz="2000" dirty="0" smtClean="0">
                  <a:solidFill>
                    <a:srgbClr val="006D8F"/>
                  </a:solidFill>
                  <a:latin typeface="ModelonTitilliumRegular" panose="02000000000000000000" pitchFamily="2" charset="0"/>
                </a:rPr>
                <a:t>irtual </a:t>
              </a:r>
              <a:r>
                <a:rPr lang="en-US" sz="2000" dirty="0">
                  <a:solidFill>
                    <a:srgbClr val="006D8F"/>
                  </a:solidFill>
                  <a:latin typeface="ModelonTitilliumRegular" panose="02000000000000000000" pitchFamily="2" charset="0"/>
                </a:rPr>
                <a:t>S</a:t>
              </a:r>
              <a:r>
                <a:rPr lang="en-US" sz="2000" dirty="0" smtClean="0">
                  <a:solidFill>
                    <a:srgbClr val="006D8F"/>
                  </a:solidFill>
                  <a:latin typeface="ModelonTitilliumRegular" panose="02000000000000000000" pitchFamily="2" charset="0"/>
                </a:rPr>
                <a:t>ystem</a:t>
              </a:r>
              <a:endParaRPr lang="en-US" sz="2000" dirty="0">
                <a:solidFill>
                  <a:srgbClr val="006D8F"/>
                </a:solidFill>
                <a:latin typeface="ModelonTitilliumRegular" panose="02000000000000000000" pitchFamily="2" charset="0"/>
              </a:endParaRPr>
            </a:p>
          </p:txBody>
        </p:sp>
      </p:grpSp>
      <p:grpSp>
        <p:nvGrpSpPr>
          <p:cNvPr id="36" name="Group 35"/>
          <p:cNvGrpSpPr/>
          <p:nvPr/>
        </p:nvGrpSpPr>
        <p:grpSpPr>
          <a:xfrm>
            <a:off x="834945" y="3392484"/>
            <a:ext cx="2245634" cy="731494"/>
            <a:chOff x="1896295" y="2743267"/>
            <a:chExt cx="2245634" cy="731494"/>
          </a:xfrm>
        </p:grpSpPr>
        <p:grpSp>
          <p:nvGrpSpPr>
            <p:cNvPr id="35" name="Group 34"/>
            <p:cNvGrpSpPr/>
            <p:nvPr/>
          </p:nvGrpSpPr>
          <p:grpSpPr>
            <a:xfrm>
              <a:off x="1896295" y="2743267"/>
              <a:ext cx="2245634" cy="731494"/>
              <a:chOff x="1896295" y="2743267"/>
              <a:chExt cx="2245634" cy="731494"/>
            </a:xfrm>
          </p:grpSpPr>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6295" y="2743267"/>
                <a:ext cx="893734" cy="73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029" y="2743268"/>
                <a:ext cx="1351900" cy="731493"/>
              </a:xfrm>
              <a:prstGeom prst="rect">
                <a:avLst/>
              </a:prstGeom>
            </p:spPr>
          </p:pic>
        </p:grpSp>
        <p:sp>
          <p:nvSpPr>
            <p:cNvPr id="37" name="Content Placeholder 2"/>
            <p:cNvSpPr txBox="1">
              <a:spLocks/>
            </p:cNvSpPr>
            <p:nvPr/>
          </p:nvSpPr>
          <p:spPr>
            <a:xfrm>
              <a:off x="1896295" y="2743267"/>
              <a:ext cx="2245634" cy="731137"/>
            </a:xfrm>
            <a:prstGeom prst="rect">
              <a:avLst/>
            </a:prstGeom>
            <a:noFill/>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latin typeface="ModelonTitilliumRegular" panose="02000000000000000000" pitchFamily="2" charset="0"/>
                </a:rPr>
                <a:t>Real System</a:t>
              </a:r>
              <a:endParaRPr lang="en-US" sz="2000" dirty="0">
                <a:solidFill>
                  <a:schemeClr val="bg1"/>
                </a:solidFill>
                <a:latin typeface="ModelonTitilliumRegular" panose="02000000000000000000" pitchFamily="2" charset="0"/>
              </a:endParaRPr>
            </a:p>
          </p:txBody>
        </p:sp>
      </p:grpSp>
      <p:sp>
        <p:nvSpPr>
          <p:cNvPr id="38" name="Rectangle 37"/>
          <p:cNvSpPr/>
          <p:nvPr/>
        </p:nvSpPr>
        <p:spPr>
          <a:xfrm>
            <a:off x="3278542" y="3297728"/>
            <a:ext cx="4167928" cy="284398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US" dirty="0" smtClean="0">
                <a:solidFill>
                  <a:srgbClr val="006D8F"/>
                </a:solidFill>
                <a:latin typeface="ModelonTitilliumRegular" panose="02000000000000000000" pitchFamily="2" charset="0"/>
              </a:rPr>
              <a:t>Executable </a:t>
            </a:r>
          </a:p>
          <a:p>
            <a:r>
              <a:rPr lang="en-US" dirty="0" smtClean="0">
                <a:solidFill>
                  <a:srgbClr val="006D8F"/>
                </a:solidFill>
                <a:latin typeface="ModelonTitilliumRegular" panose="02000000000000000000" pitchFamily="2" charset="0"/>
              </a:rPr>
              <a:t>Environment</a:t>
            </a:r>
            <a:endParaRPr lang="en-US" dirty="0">
              <a:solidFill>
                <a:srgbClr val="006D8F"/>
              </a:solidFill>
              <a:latin typeface="ModelonTitilliumRegular" panose="02000000000000000000" pitchFamily="2" charset="0"/>
            </a:endParaRPr>
          </a:p>
        </p:txBody>
      </p:sp>
      <p:cxnSp>
        <p:nvCxnSpPr>
          <p:cNvPr id="40" name="Straight Arrow Connector 39"/>
          <p:cNvCxnSpPr>
            <a:stCxn id="17" idx="2"/>
            <a:endCxn id="19" idx="0"/>
          </p:cNvCxnSpPr>
          <p:nvPr/>
        </p:nvCxnSpPr>
        <p:spPr>
          <a:xfrm>
            <a:off x="5658066" y="1859783"/>
            <a:ext cx="0" cy="214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27" idx="0"/>
          </p:cNvCxnSpPr>
          <p:nvPr/>
        </p:nvCxnSpPr>
        <p:spPr>
          <a:xfrm>
            <a:off x="4753452" y="4117748"/>
            <a:ext cx="0" cy="2084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21" name="Straight Arrow Connector 5120"/>
          <p:cNvCxnSpPr>
            <a:stCxn id="28" idx="2"/>
          </p:cNvCxnSpPr>
          <p:nvPr/>
        </p:nvCxnSpPr>
        <p:spPr>
          <a:xfrm flipH="1">
            <a:off x="6559722" y="4715050"/>
            <a:ext cx="1" cy="1773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26" name="Straight Arrow Connector 5125"/>
          <p:cNvCxnSpPr>
            <a:stCxn id="27" idx="2"/>
          </p:cNvCxnSpPr>
          <p:nvPr/>
        </p:nvCxnSpPr>
        <p:spPr>
          <a:xfrm>
            <a:off x="4753452" y="4598422"/>
            <a:ext cx="0" cy="2939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29" name="Straight Arrow Connector 5128"/>
          <p:cNvCxnSpPr>
            <a:stCxn id="29" idx="2"/>
            <a:endCxn id="30" idx="0"/>
          </p:cNvCxnSpPr>
          <p:nvPr/>
        </p:nvCxnSpPr>
        <p:spPr>
          <a:xfrm>
            <a:off x="5544734" y="5209429"/>
            <a:ext cx="0" cy="2589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32" name="Straight Arrow Connector 5131"/>
          <p:cNvCxnSpPr>
            <a:stCxn id="30" idx="2"/>
            <a:endCxn id="26" idx="0"/>
          </p:cNvCxnSpPr>
          <p:nvPr/>
        </p:nvCxnSpPr>
        <p:spPr>
          <a:xfrm flipH="1">
            <a:off x="5543997" y="5990293"/>
            <a:ext cx="737" cy="399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35" name="Straight Arrow Connector 5134"/>
          <p:cNvCxnSpPr>
            <a:stCxn id="26" idx="1"/>
          </p:cNvCxnSpPr>
          <p:nvPr/>
        </p:nvCxnSpPr>
        <p:spPr>
          <a:xfrm flipH="1" flipV="1">
            <a:off x="2819400" y="6172200"/>
            <a:ext cx="1907387" cy="3703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38" name="Straight Arrow Connector 5137"/>
          <p:cNvCxnSpPr>
            <a:stCxn id="24" idx="1"/>
          </p:cNvCxnSpPr>
          <p:nvPr/>
        </p:nvCxnSpPr>
        <p:spPr>
          <a:xfrm flipH="1" flipV="1">
            <a:off x="1281812" y="6084504"/>
            <a:ext cx="5505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39" name="TextBox 5138"/>
          <p:cNvSpPr txBox="1"/>
          <p:nvPr/>
        </p:nvSpPr>
        <p:spPr>
          <a:xfrm>
            <a:off x="1381233" y="5759360"/>
            <a:ext cx="569549" cy="369332"/>
          </a:xfrm>
          <a:prstGeom prst="rect">
            <a:avLst/>
          </a:prstGeom>
          <a:noFill/>
        </p:spPr>
        <p:txBody>
          <a:bodyPr wrap="square" rtlCol="0">
            <a:spAutoFit/>
          </a:bodyPr>
          <a:lstStyle/>
          <a:p>
            <a:r>
              <a:rPr lang="en-US" dirty="0" smtClean="0">
                <a:latin typeface="ModelonTitilliumRegular" panose="02000000000000000000" pitchFamily="2" charset="0"/>
              </a:rPr>
              <a:t>Yes</a:t>
            </a:r>
            <a:endParaRPr lang="en-US" dirty="0">
              <a:latin typeface="ModelonTitilliumRegular" panose="02000000000000000000" pitchFamily="2" charset="0"/>
            </a:endParaRPr>
          </a:p>
        </p:txBody>
      </p:sp>
      <p:sp>
        <p:nvSpPr>
          <p:cNvPr id="5150" name="Rectangle 5149"/>
          <p:cNvSpPr/>
          <p:nvPr/>
        </p:nvSpPr>
        <p:spPr>
          <a:xfrm>
            <a:off x="2677099" y="1317363"/>
            <a:ext cx="6114360" cy="127167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smtClean="0">
                <a:solidFill>
                  <a:srgbClr val="006D8F"/>
                </a:solidFill>
                <a:latin typeface="ModelonTitilliumRegular" panose="02000000000000000000" pitchFamily="2" charset="0"/>
              </a:rPr>
              <a:t>Requirements</a:t>
            </a:r>
          </a:p>
          <a:p>
            <a:r>
              <a:rPr lang="en-US" dirty="0" smtClean="0">
                <a:solidFill>
                  <a:srgbClr val="006D8F"/>
                </a:solidFill>
                <a:latin typeface="ModelonTitilliumRegular" panose="02000000000000000000" pitchFamily="2" charset="0"/>
              </a:rPr>
              <a:t>Manager</a:t>
            </a:r>
            <a:endParaRPr lang="en-US" dirty="0">
              <a:solidFill>
                <a:srgbClr val="006D8F"/>
              </a:solidFill>
              <a:latin typeface="ModelonTitilliumRegular" panose="02000000000000000000" pitchFamily="2" charset="0"/>
            </a:endParaRPr>
          </a:p>
        </p:txBody>
      </p:sp>
      <p:cxnSp>
        <p:nvCxnSpPr>
          <p:cNvPr id="5156" name="Straight Arrow Connector 5155"/>
          <p:cNvCxnSpPr/>
          <p:nvPr/>
        </p:nvCxnSpPr>
        <p:spPr>
          <a:xfrm flipH="1" flipV="1">
            <a:off x="1456636" y="5209429"/>
            <a:ext cx="676964" cy="6579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66" name="Straight Arrow Connector 5165"/>
          <p:cNvCxnSpPr>
            <a:stCxn id="37" idx="3"/>
            <a:endCxn id="13" idx="1"/>
          </p:cNvCxnSpPr>
          <p:nvPr/>
        </p:nvCxnSpPr>
        <p:spPr>
          <a:xfrm flipV="1">
            <a:off x="3080579" y="3757385"/>
            <a:ext cx="329263" cy="66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171" name="Straight Arrow Connector 5170"/>
          <p:cNvCxnSpPr/>
          <p:nvPr/>
        </p:nvCxnSpPr>
        <p:spPr>
          <a:xfrm flipH="1">
            <a:off x="2699657" y="2667000"/>
            <a:ext cx="710185" cy="719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74" name="Straight Arrow Connector 5173"/>
          <p:cNvCxnSpPr/>
          <p:nvPr/>
        </p:nvCxnSpPr>
        <p:spPr>
          <a:xfrm>
            <a:off x="4647557" y="2478795"/>
            <a:ext cx="0" cy="9074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76" name="Straight Arrow Connector 5175"/>
          <p:cNvCxnSpPr>
            <a:stCxn id="239" idx="2"/>
            <a:endCxn id="25" idx="0"/>
          </p:cNvCxnSpPr>
          <p:nvPr/>
        </p:nvCxnSpPr>
        <p:spPr>
          <a:xfrm flipH="1">
            <a:off x="6549152" y="3198803"/>
            <a:ext cx="9628" cy="301813"/>
          </a:xfrm>
          <a:prstGeom prst="straightConnector1">
            <a:avLst/>
          </a:prstGeom>
          <a:ln w="22225">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1676400" y="5263634"/>
            <a:ext cx="569549" cy="369332"/>
          </a:xfrm>
          <a:prstGeom prst="rect">
            <a:avLst/>
          </a:prstGeom>
          <a:noFill/>
        </p:spPr>
        <p:txBody>
          <a:bodyPr wrap="square" rtlCol="0">
            <a:spAutoFit/>
          </a:bodyPr>
          <a:lstStyle/>
          <a:p>
            <a:r>
              <a:rPr lang="en-US" dirty="0" smtClean="0">
                <a:latin typeface="ModelonTitilliumRegular" panose="02000000000000000000" pitchFamily="2" charset="0"/>
              </a:rPr>
              <a:t>No</a:t>
            </a:r>
            <a:endParaRPr lang="en-US" dirty="0">
              <a:latin typeface="ModelonTitilliumRegular" panose="02000000000000000000" pitchFamily="2" charset="0"/>
            </a:endParaRPr>
          </a:p>
        </p:txBody>
      </p:sp>
      <p:sp>
        <p:nvSpPr>
          <p:cNvPr id="144" name="Line Callout 1 (Border and Accent Bar) 143"/>
          <p:cNvSpPr/>
          <p:nvPr/>
        </p:nvSpPr>
        <p:spPr>
          <a:xfrm flipH="1">
            <a:off x="1557096" y="3701897"/>
            <a:ext cx="2003810" cy="631132"/>
          </a:xfrm>
          <a:prstGeom prst="accentBorderCallout1">
            <a:avLst>
              <a:gd name="adj1" fmla="val 19139"/>
              <a:gd name="adj2" fmla="val -6553"/>
              <a:gd name="adj3" fmla="val 105887"/>
              <a:gd name="adj4" fmla="val -34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t" anchorCtr="0"/>
          <a:lstStyle/>
          <a:p>
            <a:r>
              <a:rPr lang="en-US" dirty="0" smtClean="0">
                <a:solidFill>
                  <a:srgbClr val="006D8F"/>
                </a:solidFill>
                <a:latin typeface="ModelonTitilliumRegular" panose="02000000000000000000" pitchFamily="2" charset="0"/>
              </a:rPr>
              <a:t>These exercise the system dynamics.</a:t>
            </a:r>
            <a:endParaRPr lang="en-US" dirty="0">
              <a:solidFill>
                <a:srgbClr val="006D8F"/>
              </a:solidFill>
              <a:latin typeface="ModelonTitilliumRegular" panose="02000000000000000000" pitchFamily="2" charset="0"/>
            </a:endParaRPr>
          </a:p>
        </p:txBody>
      </p:sp>
      <p:sp>
        <p:nvSpPr>
          <p:cNvPr id="160" name="Line Callout 1 (Border and Accent Bar) 159"/>
          <p:cNvSpPr/>
          <p:nvPr/>
        </p:nvSpPr>
        <p:spPr>
          <a:xfrm flipH="1">
            <a:off x="138750" y="4221696"/>
            <a:ext cx="3023922" cy="890797"/>
          </a:xfrm>
          <a:prstGeom prst="accentBorderCallout1">
            <a:avLst>
              <a:gd name="adj1" fmla="val 19139"/>
              <a:gd name="adj2" fmla="val -6553"/>
              <a:gd name="adj3" fmla="val 78679"/>
              <a:gd name="adj4" fmla="val -239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r>
              <a:rPr lang="en-US" dirty="0" smtClean="0">
                <a:solidFill>
                  <a:srgbClr val="006D8F"/>
                </a:solidFill>
                <a:latin typeface="ModelonTitilliumRegular" panose="02000000000000000000" pitchFamily="2" charset="0"/>
              </a:rPr>
              <a:t>Combining a test case with one or more monitors allows requirements to be verified.</a:t>
            </a:r>
            <a:endParaRPr lang="en-US" dirty="0">
              <a:solidFill>
                <a:srgbClr val="006D8F"/>
              </a:solidFill>
              <a:latin typeface="ModelonTitilliumRegular" panose="02000000000000000000" pitchFamily="2" charset="0"/>
            </a:endParaRPr>
          </a:p>
        </p:txBody>
      </p:sp>
      <p:sp>
        <p:nvSpPr>
          <p:cNvPr id="161" name="Line Callout 1 (Border and Accent Bar) 160"/>
          <p:cNvSpPr/>
          <p:nvPr/>
        </p:nvSpPr>
        <p:spPr>
          <a:xfrm flipH="1">
            <a:off x="1261835" y="4756475"/>
            <a:ext cx="3033139" cy="890797"/>
          </a:xfrm>
          <a:prstGeom prst="accentBorderCallout1">
            <a:avLst>
              <a:gd name="adj1" fmla="val 19139"/>
              <a:gd name="adj2" fmla="val -6553"/>
              <a:gd name="adj3" fmla="val 78679"/>
              <a:gd name="adj4" fmla="val -239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t" anchorCtr="0"/>
          <a:lstStyle/>
          <a:p>
            <a:r>
              <a:rPr lang="en-US" dirty="0" smtClean="0">
                <a:solidFill>
                  <a:srgbClr val="006D8F"/>
                </a:solidFill>
                <a:latin typeface="ModelonTitilliumRegular" panose="02000000000000000000" pitchFamily="2" charset="0"/>
              </a:rPr>
              <a:t>The complete set of executable validator models can be tested automatically.</a:t>
            </a:r>
            <a:endParaRPr lang="en-US" dirty="0">
              <a:solidFill>
                <a:srgbClr val="006D8F"/>
              </a:solidFill>
              <a:latin typeface="ModelonTitilliumRegular" panose="02000000000000000000" pitchFamily="2" charset="0"/>
            </a:endParaRPr>
          </a:p>
        </p:txBody>
      </p:sp>
      <p:cxnSp>
        <p:nvCxnSpPr>
          <p:cNvPr id="148" name="Straight Arrow Connector 147"/>
          <p:cNvCxnSpPr/>
          <p:nvPr/>
        </p:nvCxnSpPr>
        <p:spPr>
          <a:xfrm>
            <a:off x="8221334" y="2667000"/>
            <a:ext cx="0" cy="1930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9" name="Flowchart: Multidocument 148"/>
          <p:cNvSpPr/>
          <p:nvPr/>
        </p:nvSpPr>
        <p:spPr>
          <a:xfrm>
            <a:off x="7790102" y="4611640"/>
            <a:ext cx="1219200" cy="871247"/>
          </a:xfrm>
          <a:prstGeom prst="flowChartMultidocument">
            <a:avLst/>
          </a:prstGeom>
          <a:solidFill>
            <a:srgbClr val="FFFFA7"/>
          </a:solidFill>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dirty="0" smtClean="0">
                <a:solidFill>
                  <a:srgbClr val="006D8F"/>
                </a:solidFill>
                <a:latin typeface="ModelonTitilliumRegular" panose="02000000000000000000" pitchFamily="2" charset="0"/>
              </a:rPr>
              <a:t>Complete</a:t>
            </a:r>
          </a:p>
          <a:p>
            <a:pPr algn="ctr"/>
            <a:r>
              <a:rPr lang="en-US" dirty="0" smtClean="0">
                <a:solidFill>
                  <a:srgbClr val="006D8F"/>
                </a:solidFill>
                <a:latin typeface="ModelonTitilliumRegular" panose="02000000000000000000" pitchFamily="2" charset="0"/>
              </a:rPr>
              <a:t>Coverage?</a:t>
            </a:r>
            <a:endParaRPr lang="en-US" dirty="0">
              <a:solidFill>
                <a:srgbClr val="006D8F"/>
              </a:solidFill>
              <a:latin typeface="ModelonTitilliumRegular" panose="02000000000000000000" pitchFamily="2" charset="0"/>
            </a:endParaRPr>
          </a:p>
        </p:txBody>
      </p:sp>
      <p:cxnSp>
        <p:nvCxnSpPr>
          <p:cNvPr id="152" name="Straight Arrow Connector 151"/>
          <p:cNvCxnSpPr>
            <a:stCxn id="26" idx="3"/>
            <a:endCxn id="149" idx="1"/>
          </p:cNvCxnSpPr>
          <p:nvPr/>
        </p:nvCxnSpPr>
        <p:spPr>
          <a:xfrm flipV="1">
            <a:off x="6361207" y="5047264"/>
            <a:ext cx="1428895" cy="14953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2" name="Line Callout 1 (Border and Accent Bar) 201"/>
          <p:cNvSpPr/>
          <p:nvPr/>
        </p:nvSpPr>
        <p:spPr>
          <a:xfrm flipH="1">
            <a:off x="3118073" y="4360319"/>
            <a:ext cx="2509536" cy="1432725"/>
          </a:xfrm>
          <a:prstGeom prst="accentBorderCallout1">
            <a:avLst>
              <a:gd name="adj1" fmla="val 87980"/>
              <a:gd name="adj2" fmla="val 104904"/>
              <a:gd name="adj3" fmla="val 54025"/>
              <a:gd name="adj4" fmla="val 16148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r>
              <a:rPr lang="en-US" dirty="0" smtClean="0">
                <a:solidFill>
                  <a:srgbClr val="006D8F"/>
                </a:solidFill>
                <a:latin typeface="ModelonTitilliumRegular" panose="02000000000000000000" pitchFamily="2" charset="0"/>
              </a:rPr>
              <a:t>When requirements are not met, modifications can be made to the system, model or even the requirements.</a:t>
            </a:r>
            <a:endParaRPr lang="en-US" dirty="0">
              <a:solidFill>
                <a:srgbClr val="006D8F"/>
              </a:solidFill>
              <a:latin typeface="ModelonTitilliumRegular" panose="02000000000000000000" pitchFamily="2" charset="0"/>
            </a:endParaRPr>
          </a:p>
        </p:txBody>
      </p:sp>
      <p:sp>
        <p:nvSpPr>
          <p:cNvPr id="146" name="Line Callout 1 (Border and Accent Bar) 145"/>
          <p:cNvSpPr/>
          <p:nvPr/>
        </p:nvSpPr>
        <p:spPr>
          <a:xfrm rot="16200000" flipH="1">
            <a:off x="6480544" y="4348568"/>
            <a:ext cx="918714" cy="2711668"/>
          </a:xfrm>
          <a:prstGeom prst="accentBorderCallout1">
            <a:avLst>
              <a:gd name="adj1" fmla="val 81853"/>
              <a:gd name="adj2" fmla="val -10157"/>
              <a:gd name="adj3" fmla="val 60054"/>
              <a:gd name="adj4" fmla="val -684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lIns="45720" tIns="45720" rIns="45720" bIns="45720" rtlCol="0" anchor="t" anchorCtr="0"/>
          <a:lstStyle/>
          <a:p>
            <a:r>
              <a:rPr lang="en-US" dirty="0" smtClean="0">
                <a:solidFill>
                  <a:srgbClr val="006D8F"/>
                </a:solidFill>
                <a:latin typeface="ModelonTitilliumRegular" panose="02000000000000000000" pitchFamily="2" charset="0"/>
              </a:rPr>
              <a:t>These are the executable checks to verify the requirements are met.</a:t>
            </a:r>
            <a:endParaRPr lang="en-US" dirty="0">
              <a:solidFill>
                <a:srgbClr val="006D8F"/>
              </a:solidFill>
              <a:latin typeface="ModelonTitilliumRegular" panose="02000000000000000000" pitchFamily="2" charset="0"/>
            </a:endParaRPr>
          </a:p>
        </p:txBody>
      </p:sp>
      <p:sp>
        <p:nvSpPr>
          <p:cNvPr id="192" name="Freeform 191"/>
          <p:cNvSpPr/>
          <p:nvPr/>
        </p:nvSpPr>
        <p:spPr>
          <a:xfrm>
            <a:off x="175706" y="2322286"/>
            <a:ext cx="2523951" cy="2249714"/>
          </a:xfrm>
          <a:custGeom>
            <a:avLst/>
            <a:gdLst>
              <a:gd name="connsiteX0" fmla="*/ 535494 w 2523951"/>
              <a:gd name="connsiteY0" fmla="*/ 2249714 h 2249714"/>
              <a:gd name="connsiteX1" fmla="*/ 129094 w 2523951"/>
              <a:gd name="connsiteY1" fmla="*/ 624114 h 2249714"/>
              <a:gd name="connsiteX2" fmla="*/ 2523951 w 2523951"/>
              <a:gd name="connsiteY2" fmla="*/ 0 h 2249714"/>
            </a:gdLst>
            <a:ahLst/>
            <a:cxnLst>
              <a:cxn ang="0">
                <a:pos x="connsiteX0" y="connsiteY0"/>
              </a:cxn>
              <a:cxn ang="0">
                <a:pos x="connsiteX1" y="connsiteY1"/>
              </a:cxn>
              <a:cxn ang="0">
                <a:pos x="connsiteX2" y="connsiteY2"/>
              </a:cxn>
            </a:cxnLst>
            <a:rect l="l" t="t" r="r" b="b"/>
            <a:pathLst>
              <a:path w="2523951" h="2249714">
                <a:moveTo>
                  <a:pt x="535494" y="2249714"/>
                </a:moveTo>
                <a:cubicBezTo>
                  <a:pt x="166589" y="1624390"/>
                  <a:pt x="-202316" y="999066"/>
                  <a:pt x="129094" y="624114"/>
                </a:cubicBezTo>
                <a:cubicBezTo>
                  <a:pt x="460503" y="249162"/>
                  <a:pt x="1492227" y="124581"/>
                  <a:pt x="2523951" y="0"/>
                </a:cubicBezTo>
              </a:path>
            </a:pathLst>
          </a:cu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delonTitilliumRegular" panose="02000000000000000000" pitchFamily="2" charset="0"/>
            </a:endParaRPr>
          </a:p>
        </p:txBody>
      </p:sp>
      <p:cxnSp>
        <p:nvCxnSpPr>
          <p:cNvPr id="201" name="Straight Arrow Connector 200"/>
          <p:cNvCxnSpPr/>
          <p:nvPr/>
        </p:nvCxnSpPr>
        <p:spPr>
          <a:xfrm flipV="1">
            <a:off x="1456636" y="4094059"/>
            <a:ext cx="338482" cy="477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V="1">
            <a:off x="1625877" y="4122953"/>
            <a:ext cx="1915609" cy="6224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5" name="Line Callout 1 (Border and Accent Bar) 104"/>
          <p:cNvSpPr/>
          <p:nvPr/>
        </p:nvSpPr>
        <p:spPr>
          <a:xfrm flipH="1">
            <a:off x="911079" y="2098898"/>
            <a:ext cx="2334131" cy="845818"/>
          </a:xfrm>
          <a:prstGeom prst="accentBorderCallout1">
            <a:avLst>
              <a:gd name="adj1" fmla="val 27005"/>
              <a:gd name="adj2" fmla="val -8958"/>
              <a:gd name="adj3" fmla="val -56141"/>
              <a:gd name="adj4" fmla="val -4083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r>
              <a:rPr lang="en-US" dirty="0" smtClean="0">
                <a:solidFill>
                  <a:srgbClr val="006D8F"/>
                </a:solidFill>
                <a:latin typeface="ModelonTitilliumRegular" panose="02000000000000000000" pitchFamily="2" charset="0"/>
              </a:rPr>
              <a:t>These are usually high level, not always easily testable.</a:t>
            </a:r>
            <a:endParaRPr lang="en-US" dirty="0">
              <a:solidFill>
                <a:srgbClr val="006D8F"/>
              </a:solidFill>
              <a:latin typeface="ModelonTitilliumRegular" panose="02000000000000000000" pitchFamily="2" charset="0"/>
            </a:endParaRPr>
          </a:p>
        </p:txBody>
      </p:sp>
      <p:sp>
        <p:nvSpPr>
          <p:cNvPr id="145" name="Line Callout 1 (Border and Accent Bar) 144"/>
          <p:cNvSpPr/>
          <p:nvPr/>
        </p:nvSpPr>
        <p:spPr>
          <a:xfrm rot="5400000" flipH="1">
            <a:off x="3394421" y="2145583"/>
            <a:ext cx="1216638" cy="3637665"/>
          </a:xfrm>
          <a:prstGeom prst="accentBorderCallout1">
            <a:avLst>
              <a:gd name="adj1" fmla="val 17934"/>
              <a:gd name="adj2" fmla="val 107787"/>
              <a:gd name="adj3" fmla="val -1852"/>
              <a:gd name="adj4" fmla="val 1343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lIns="45720" tIns="45720" rIns="45720" bIns="45720" rtlCol="0" anchor="t" anchorCtr="0"/>
          <a:lstStyle/>
          <a:p>
            <a:r>
              <a:rPr lang="en-US" dirty="0" smtClean="0">
                <a:solidFill>
                  <a:srgbClr val="006D8F"/>
                </a:solidFill>
                <a:latin typeface="ModelonTitilliumRegular" panose="02000000000000000000" pitchFamily="2" charset="0"/>
              </a:rPr>
              <a:t>Specifying the requirements in a standard way opens the possibility to automatically generate the executable monitors.</a:t>
            </a:r>
            <a:endParaRPr lang="en-US" dirty="0">
              <a:solidFill>
                <a:srgbClr val="006D8F"/>
              </a:solidFill>
              <a:latin typeface="ModelonTitilliumRegular" panose="02000000000000000000" pitchFamily="2" charset="0"/>
            </a:endParaRPr>
          </a:p>
        </p:txBody>
      </p:sp>
      <p:sp>
        <p:nvSpPr>
          <p:cNvPr id="188" name="Line Callout 1 (Border and Accent Bar) 187"/>
          <p:cNvSpPr/>
          <p:nvPr/>
        </p:nvSpPr>
        <p:spPr>
          <a:xfrm flipH="1">
            <a:off x="3730147" y="3845381"/>
            <a:ext cx="3239935" cy="1135734"/>
          </a:xfrm>
          <a:prstGeom prst="accentBorderCallout1">
            <a:avLst>
              <a:gd name="adj1" fmla="val 31997"/>
              <a:gd name="adj2" fmla="val -3075"/>
              <a:gd name="adj3" fmla="val 80408"/>
              <a:gd name="adj4" fmla="val -258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r>
              <a:rPr lang="en-US" dirty="0" smtClean="0">
                <a:solidFill>
                  <a:srgbClr val="006D8F"/>
                </a:solidFill>
                <a:latin typeface="ModelonTitilliumRegular" panose="02000000000000000000" pitchFamily="2" charset="0"/>
              </a:rPr>
              <a:t>The requirements manager should be able to verify that all requirements will be tested by the set of validator models.</a:t>
            </a:r>
            <a:endParaRPr lang="en-US" dirty="0">
              <a:solidFill>
                <a:srgbClr val="006D8F"/>
              </a:solidFill>
              <a:latin typeface="ModelonTitilliumRegular" panose="02000000000000000000" pitchFamily="2" charset="0"/>
            </a:endParaRPr>
          </a:p>
        </p:txBody>
      </p:sp>
      <p:sp>
        <p:nvSpPr>
          <p:cNvPr id="250" name="Line Callout 1 (Border and Accent Bar) 249"/>
          <p:cNvSpPr/>
          <p:nvPr/>
        </p:nvSpPr>
        <p:spPr>
          <a:xfrm rot="16200000" flipH="1">
            <a:off x="4327575" y="3817775"/>
            <a:ext cx="918714" cy="2711668"/>
          </a:xfrm>
          <a:prstGeom prst="accentBorderCallout1">
            <a:avLst>
              <a:gd name="adj1" fmla="val 20834"/>
              <a:gd name="adj2" fmla="val 106752"/>
              <a:gd name="adj3" fmla="val 54702"/>
              <a:gd name="adj4" fmla="val 1827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lIns="45720" tIns="45720" rIns="45720" bIns="45720" rtlCol="0" anchor="t" anchorCtr="0"/>
          <a:lstStyle/>
          <a:p>
            <a:r>
              <a:rPr lang="en-US" dirty="0" smtClean="0">
                <a:solidFill>
                  <a:srgbClr val="006D8F"/>
                </a:solidFill>
                <a:latin typeface="ModelonTitilliumRegular" panose="02000000000000000000" pitchFamily="2" charset="0"/>
              </a:rPr>
              <a:t>The report shows a summary overview of the pass/fail results.</a:t>
            </a:r>
            <a:endParaRPr lang="en-US" dirty="0">
              <a:solidFill>
                <a:srgbClr val="006D8F"/>
              </a:solidFill>
              <a:latin typeface="ModelonTitilliumRegular" panose="02000000000000000000" pitchFamily="2" charset="0"/>
            </a:endParaRPr>
          </a:p>
        </p:txBody>
      </p:sp>
      <p:grpSp>
        <p:nvGrpSpPr>
          <p:cNvPr id="23" name="Group 22"/>
          <p:cNvGrpSpPr/>
          <p:nvPr/>
        </p:nvGrpSpPr>
        <p:grpSpPr>
          <a:xfrm>
            <a:off x="5887718" y="2390268"/>
            <a:ext cx="1342123" cy="808535"/>
            <a:chOff x="5887718" y="2390268"/>
            <a:chExt cx="1342123" cy="808535"/>
          </a:xfrm>
        </p:grpSpPr>
        <p:sp>
          <p:nvSpPr>
            <p:cNvPr id="239" name="Rounded Rectangle 238"/>
            <p:cNvSpPr/>
            <p:nvPr/>
          </p:nvSpPr>
          <p:spPr>
            <a:xfrm>
              <a:off x="5887718" y="2707493"/>
              <a:ext cx="1342123" cy="491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Formalized</a:t>
              </a:r>
            </a:p>
            <a:p>
              <a:pPr algn="ctr"/>
              <a:r>
                <a:rPr lang="en-US" sz="1600" dirty="0" smtClean="0">
                  <a:latin typeface="ModelonTitilliumRegular" panose="02000000000000000000" pitchFamily="2" charset="0"/>
                </a:rPr>
                <a:t>Requirements</a:t>
              </a:r>
              <a:endParaRPr lang="en-US" sz="1600" dirty="0">
                <a:latin typeface="ModelonTitilliumRegular" panose="02000000000000000000" pitchFamily="2" charset="0"/>
              </a:endParaRPr>
            </a:p>
          </p:txBody>
        </p:sp>
        <p:cxnSp>
          <p:nvCxnSpPr>
            <p:cNvPr id="74" name="Straight Arrow Connector 73"/>
            <p:cNvCxnSpPr>
              <a:endCxn id="239" idx="0"/>
            </p:cNvCxnSpPr>
            <p:nvPr/>
          </p:nvCxnSpPr>
          <p:spPr>
            <a:xfrm>
              <a:off x="6549152" y="2390268"/>
              <a:ext cx="9628" cy="317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43" name="Line Callout 1 (Border and Accent Bar) 142"/>
          <p:cNvSpPr/>
          <p:nvPr/>
        </p:nvSpPr>
        <p:spPr>
          <a:xfrm flipH="1">
            <a:off x="6148931" y="2568476"/>
            <a:ext cx="2660775" cy="1229946"/>
          </a:xfrm>
          <a:prstGeom prst="accentBorderCallout1">
            <a:avLst>
              <a:gd name="adj1" fmla="val 33275"/>
              <a:gd name="adj2" fmla="val 106060"/>
              <a:gd name="adj3" fmla="val -7772"/>
              <a:gd name="adj4" fmla="val 1198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t" anchorCtr="0"/>
          <a:lstStyle/>
          <a:p>
            <a:r>
              <a:rPr lang="en-US" dirty="0" smtClean="0">
                <a:solidFill>
                  <a:srgbClr val="006D8F"/>
                </a:solidFill>
                <a:latin typeface="ModelonTitilliumRegular" panose="02000000000000000000" pitchFamily="2" charset="0"/>
              </a:rPr>
              <a:t>These are low level and testable.  When possible also </a:t>
            </a:r>
            <a:r>
              <a:rPr lang="en-US" dirty="0">
                <a:solidFill>
                  <a:srgbClr val="006D8F"/>
                </a:solidFill>
                <a:latin typeface="ModelonTitilliumRegular" panose="02000000000000000000" pitchFamily="2" charset="0"/>
              </a:rPr>
              <a:t>specified in an open standard </a:t>
            </a:r>
            <a:r>
              <a:rPr lang="en-US" dirty="0" smtClean="0">
                <a:solidFill>
                  <a:srgbClr val="006D8F"/>
                </a:solidFill>
                <a:latin typeface="ModelonTitilliumRegular" panose="02000000000000000000" pitchFamily="2" charset="0"/>
              </a:rPr>
              <a:t>language.</a:t>
            </a:r>
            <a:endParaRPr lang="en-US" dirty="0">
              <a:solidFill>
                <a:srgbClr val="006D8F"/>
              </a:solidFill>
              <a:latin typeface="ModelonTitilliumRegular" panose="02000000000000000000" pitchFamily="2" charset="0"/>
            </a:endParaRPr>
          </a:p>
        </p:txBody>
      </p:sp>
    </p:spTree>
    <p:extLst>
      <p:ext uri="{BB962C8B-B14F-4D97-AF65-F5344CB8AC3E}">
        <p14:creationId xmlns:p14="http://schemas.microsoft.com/office/powerpoint/2010/main" val="143941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0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5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4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7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6"/>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1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5"/>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14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60"/>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14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12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16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par>
                                <p:cTn id="103" presetID="1" presetClass="exit" presetSubtype="0" fill="hold" grpId="1" nodeType="withEffect">
                                  <p:stCondLst>
                                    <p:cond delay="0"/>
                                  </p:stCondLst>
                                  <p:childTnLst>
                                    <p:set>
                                      <p:cBhvr>
                                        <p:cTn id="104" dur="1" fill="hold">
                                          <p:stCondLst>
                                            <p:cond delay="0"/>
                                          </p:stCondLst>
                                        </p:cTn>
                                        <p:tgtEl>
                                          <p:spTgt spid="16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513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5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13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13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513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2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515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3"/>
                                        </p:tgtEl>
                                        <p:attrNameLst>
                                          <p:attrName>style.visibility</p:attrName>
                                        </p:attrNameLst>
                                      </p:cBhvr>
                                      <p:to>
                                        <p:strVal val="visible"/>
                                      </p:to>
                                    </p:set>
                                  </p:childTnLst>
                                </p:cTn>
                              </p:par>
                              <p:par>
                                <p:cTn id="133" presetID="1" presetClass="exit" presetSubtype="0" fill="hold" grpId="1" nodeType="withEffect">
                                  <p:stCondLst>
                                    <p:cond delay="0"/>
                                  </p:stCondLst>
                                  <p:childTnLst>
                                    <p:set>
                                      <p:cBhvr>
                                        <p:cTn id="134" dur="1" fill="hold">
                                          <p:stCondLst>
                                            <p:cond delay="0"/>
                                          </p:stCondLst>
                                        </p:cTn>
                                        <p:tgtEl>
                                          <p:spTgt spid="250"/>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04"/>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0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9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0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14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49"/>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52"/>
                                        </p:tgtEl>
                                        <p:attrNameLst>
                                          <p:attrName>style.visibility</p:attrName>
                                        </p:attrNameLst>
                                      </p:cBhvr>
                                      <p:to>
                                        <p:strVal val="visible"/>
                                      </p:to>
                                    </p:set>
                                  </p:childTnLst>
                                </p:cTn>
                              </p:par>
                              <p:par>
                                <p:cTn id="155" presetID="1" presetClass="exit" presetSubtype="0" fill="hold" grpId="1" nodeType="withEffect">
                                  <p:stCondLst>
                                    <p:cond delay="0"/>
                                  </p:stCondLst>
                                  <p:childTnLst>
                                    <p:set>
                                      <p:cBhvr>
                                        <p:cTn id="156" dur="1" fill="hold">
                                          <p:stCondLst>
                                            <p:cond delay="0"/>
                                          </p:stCondLst>
                                        </p:cTn>
                                        <p:tgtEl>
                                          <p:spTgt spid="20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8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1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4" grpId="0" animBg="1"/>
      <p:bldP spid="27" grpId="0" animBg="1"/>
      <p:bldP spid="28" grpId="0" animBg="1"/>
      <p:bldP spid="29" grpId="0" animBg="1"/>
      <p:bldP spid="30" grpId="0" animBg="1"/>
      <p:bldP spid="26" grpId="0" animBg="1"/>
      <p:bldP spid="31" grpId="0" animBg="1"/>
      <p:bldP spid="33" grpId="0" animBg="1"/>
      <p:bldP spid="38" grpId="0" animBg="1"/>
      <p:bldP spid="5139" grpId="0"/>
      <p:bldP spid="5150" grpId="0" animBg="1"/>
      <p:bldP spid="126" grpId="0"/>
      <p:bldP spid="144" grpId="0" animBg="1"/>
      <p:bldP spid="144" grpId="1" animBg="1"/>
      <p:bldP spid="160" grpId="0" animBg="1"/>
      <p:bldP spid="160" grpId="1" animBg="1"/>
      <p:bldP spid="161" grpId="0" animBg="1"/>
      <p:bldP spid="161" grpId="1" animBg="1"/>
      <p:bldP spid="149" grpId="0" animBg="1"/>
      <p:bldP spid="202" grpId="0" animBg="1"/>
      <p:bldP spid="202" grpId="1" animBg="1"/>
      <p:bldP spid="146" grpId="0" animBg="1"/>
      <p:bldP spid="146" grpId="1" animBg="1"/>
      <p:bldP spid="192" grpId="0" animBg="1"/>
      <p:bldP spid="105" grpId="0" animBg="1"/>
      <p:bldP spid="105" grpId="1" animBg="1"/>
      <p:bldP spid="145" grpId="0" animBg="1"/>
      <p:bldP spid="145" grpId="1" animBg="1"/>
      <p:bldP spid="188" grpId="0" animBg="1"/>
      <p:bldP spid="188" grpId="1" animBg="1"/>
      <p:bldP spid="250" grpId="0" animBg="1"/>
      <p:bldP spid="250" grpId="1" animBg="1"/>
      <p:bldP spid="143" grpId="0" animBg="1"/>
      <p:bldP spid="14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oup 223"/>
          <p:cNvGrpSpPr/>
          <p:nvPr/>
        </p:nvGrpSpPr>
        <p:grpSpPr>
          <a:xfrm>
            <a:off x="5792755" y="3500616"/>
            <a:ext cx="1512794" cy="723124"/>
            <a:chOff x="5792755" y="3500616"/>
            <a:chExt cx="1512794" cy="723124"/>
          </a:xfrm>
        </p:grpSpPr>
        <p:sp>
          <p:nvSpPr>
            <p:cNvPr id="25" name="Flowchart: Manual Operation 24"/>
            <p:cNvSpPr/>
            <p:nvPr/>
          </p:nvSpPr>
          <p:spPr>
            <a:xfrm>
              <a:off x="5792755" y="3500616"/>
              <a:ext cx="1512794" cy="463109"/>
            </a:xfrm>
            <a:prstGeom prst="flowChartManualOpe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latin typeface="ModelonTitilliumRegular" panose="02000000000000000000" pitchFamily="2" charset="0"/>
                </a:rPr>
                <a:t>Translate to Executables</a:t>
              </a:r>
              <a:endParaRPr lang="en-US" sz="1400" dirty="0">
                <a:latin typeface="ModelonTitilliumRegular" panose="02000000000000000000" pitchFamily="2" charset="0"/>
              </a:endParaRPr>
            </a:p>
          </p:txBody>
        </p:sp>
        <p:cxnSp>
          <p:nvCxnSpPr>
            <p:cNvPr id="64" name="Straight Arrow Connector 63"/>
            <p:cNvCxnSpPr>
              <a:stCxn id="25" idx="2"/>
              <a:endCxn id="28" idx="0"/>
            </p:cNvCxnSpPr>
            <p:nvPr/>
          </p:nvCxnSpPr>
          <p:spPr>
            <a:xfrm>
              <a:off x="6549152" y="3963725"/>
              <a:ext cx="10571" cy="260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457200" y="1113665"/>
            <a:ext cx="2208882" cy="435735"/>
          </a:xfrm>
        </p:spPr>
        <p:txBody>
          <a:bodyPr/>
          <a:lstStyle/>
          <a:p>
            <a:r>
              <a:rPr lang="en-US" sz="2800" dirty="0" smtClean="0">
                <a:solidFill>
                  <a:srgbClr val="00B050"/>
                </a:solidFill>
              </a:rPr>
              <a:t>MBSE approach:</a:t>
            </a:r>
            <a:endParaRPr lang="en-US" sz="2800" dirty="0">
              <a:solidFill>
                <a:srgbClr val="00B050"/>
              </a:solidFill>
            </a:endParaRPr>
          </a:p>
        </p:txBody>
      </p:sp>
      <p:sp>
        <p:nvSpPr>
          <p:cNvPr id="2" name="Title 1"/>
          <p:cNvSpPr>
            <a:spLocks noGrp="1"/>
          </p:cNvSpPr>
          <p:nvPr>
            <p:ph type="title"/>
          </p:nvPr>
        </p:nvSpPr>
        <p:spPr>
          <a:xfrm>
            <a:off x="457200" y="455502"/>
            <a:ext cx="8229600" cy="573198"/>
          </a:xfrm>
        </p:spPr>
        <p:txBody>
          <a:bodyPr/>
          <a:lstStyle/>
          <a:p>
            <a:r>
              <a:rPr lang="en-US" sz="3200" dirty="0" smtClean="0"/>
              <a:t>Automated Requirements </a:t>
            </a:r>
            <a:r>
              <a:rPr lang="en-US" sz="3200" dirty="0"/>
              <a:t>Validation </a:t>
            </a:r>
          </a:p>
        </p:txBody>
      </p:sp>
      <p:sp>
        <p:nvSpPr>
          <p:cNvPr id="4" name="Date Placeholder 3"/>
          <p:cNvSpPr>
            <a:spLocks noGrp="1"/>
          </p:cNvSpPr>
          <p:nvPr>
            <p:ph type="dt" sz="half" idx="10"/>
          </p:nvPr>
        </p:nvSpPr>
        <p:spPr/>
        <p:txBody>
          <a:body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25</a:t>
            </a:fld>
            <a:endParaRPr lang="en-GB" dirty="0">
              <a:solidFill>
                <a:srgbClr val="BFBFBF"/>
              </a:solidFill>
            </a:endParaRPr>
          </a:p>
        </p:txBody>
      </p:sp>
      <p:sp>
        <p:nvSpPr>
          <p:cNvPr id="17" name="Rounded Rectangle 16"/>
          <p:cNvSpPr/>
          <p:nvPr/>
        </p:nvSpPr>
        <p:spPr>
          <a:xfrm>
            <a:off x="4218549" y="1454226"/>
            <a:ext cx="2879033" cy="4055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Stakeholder Requirements</a:t>
            </a:r>
            <a:endParaRPr lang="en-US" sz="1600" dirty="0">
              <a:latin typeface="ModelonTitilliumRegular" panose="02000000000000000000" pitchFamily="2" charset="0"/>
            </a:endParaRPr>
          </a:p>
        </p:txBody>
      </p:sp>
      <p:sp>
        <p:nvSpPr>
          <p:cNvPr id="19" name="Rounded Rectangle 18"/>
          <p:cNvSpPr/>
          <p:nvPr/>
        </p:nvSpPr>
        <p:spPr>
          <a:xfrm>
            <a:off x="4218549" y="2074667"/>
            <a:ext cx="2879033" cy="404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Design Requirements</a:t>
            </a:r>
          </a:p>
        </p:txBody>
      </p:sp>
      <p:sp>
        <p:nvSpPr>
          <p:cNvPr id="24" name="Flowchart: Decision 23"/>
          <p:cNvSpPr/>
          <p:nvPr/>
        </p:nvSpPr>
        <p:spPr>
          <a:xfrm>
            <a:off x="1832380" y="5704402"/>
            <a:ext cx="1128055" cy="760205"/>
          </a:xfrm>
          <a:prstGeom prst="flowChartDecis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All Pass?</a:t>
            </a:r>
            <a:endParaRPr lang="en-US" sz="1600" dirty="0">
              <a:latin typeface="ModelonTitilliumRegular" panose="02000000000000000000" pitchFamily="2" charset="0"/>
            </a:endParaRPr>
          </a:p>
        </p:txBody>
      </p:sp>
      <p:sp>
        <p:nvSpPr>
          <p:cNvPr id="27" name="Rounded Rectangle 26"/>
          <p:cNvSpPr/>
          <p:nvPr/>
        </p:nvSpPr>
        <p:spPr>
          <a:xfrm>
            <a:off x="3879294" y="4326174"/>
            <a:ext cx="1748315" cy="272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Test Cases</a:t>
            </a:r>
            <a:endParaRPr lang="en-US" sz="1600" dirty="0">
              <a:latin typeface="ModelonTitilliumRegular" panose="02000000000000000000" pitchFamily="2" charset="0"/>
            </a:endParaRPr>
          </a:p>
        </p:txBody>
      </p:sp>
      <p:sp>
        <p:nvSpPr>
          <p:cNvPr id="28" name="Rounded Rectangle 27"/>
          <p:cNvSpPr/>
          <p:nvPr/>
        </p:nvSpPr>
        <p:spPr>
          <a:xfrm>
            <a:off x="5888661" y="4223740"/>
            <a:ext cx="1342123" cy="491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Requirements Monitors</a:t>
            </a:r>
            <a:endParaRPr lang="en-US" sz="1600" dirty="0">
              <a:latin typeface="ModelonTitilliumRegular" panose="02000000000000000000" pitchFamily="2" charset="0"/>
            </a:endParaRPr>
          </a:p>
        </p:txBody>
      </p:sp>
      <p:sp>
        <p:nvSpPr>
          <p:cNvPr id="29" name="Rounded Rectangle 28"/>
          <p:cNvSpPr/>
          <p:nvPr/>
        </p:nvSpPr>
        <p:spPr>
          <a:xfrm>
            <a:off x="3922838" y="4892352"/>
            <a:ext cx="3243792" cy="317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Validator Models</a:t>
            </a:r>
            <a:endParaRPr lang="en-US" sz="1600" dirty="0">
              <a:latin typeface="ModelonTitilliumRegular" panose="02000000000000000000" pitchFamily="2" charset="0"/>
            </a:endParaRPr>
          </a:p>
        </p:txBody>
      </p:sp>
      <p:sp>
        <p:nvSpPr>
          <p:cNvPr id="30" name="Flowchart: Manual Operation 29"/>
          <p:cNvSpPr/>
          <p:nvPr/>
        </p:nvSpPr>
        <p:spPr>
          <a:xfrm>
            <a:off x="4647557" y="5468373"/>
            <a:ext cx="1794354" cy="521920"/>
          </a:xfrm>
          <a:prstGeom prst="flowChartManualOpe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Batch Execution</a:t>
            </a:r>
            <a:endParaRPr lang="en-US" sz="1600" dirty="0">
              <a:latin typeface="ModelonTitilliumRegular" panose="02000000000000000000" pitchFamily="2" charset="0"/>
            </a:endParaRPr>
          </a:p>
        </p:txBody>
      </p:sp>
      <p:sp>
        <p:nvSpPr>
          <p:cNvPr id="26" name="Rectangle 25"/>
          <p:cNvSpPr/>
          <p:nvPr/>
        </p:nvSpPr>
        <p:spPr>
          <a:xfrm>
            <a:off x="4726787" y="6390173"/>
            <a:ext cx="1634420" cy="304800"/>
          </a:xfrm>
          <a:prstGeom prst="rect">
            <a:avLst/>
          </a:prstGeom>
          <a:solidFill>
            <a:srgbClr val="CBDA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6D8F"/>
                </a:solidFill>
                <a:latin typeface="ModelonTitilliumRegular" panose="02000000000000000000" pitchFamily="2" charset="0"/>
              </a:rPr>
              <a:t>Result Report</a:t>
            </a:r>
            <a:endParaRPr lang="en-US" sz="1600" dirty="0">
              <a:solidFill>
                <a:srgbClr val="006D8F"/>
              </a:solidFill>
              <a:latin typeface="ModelonTitilliumRegular" panose="02000000000000000000" pitchFamily="2" charset="0"/>
            </a:endParaRPr>
          </a:p>
        </p:txBody>
      </p:sp>
      <p:sp>
        <p:nvSpPr>
          <p:cNvPr id="31" name="Octagon 30"/>
          <p:cNvSpPr/>
          <p:nvPr/>
        </p:nvSpPr>
        <p:spPr>
          <a:xfrm>
            <a:off x="397605" y="5638260"/>
            <a:ext cx="874681" cy="872263"/>
          </a:xfrm>
          <a:prstGeom prst="octagon">
            <a:avLst/>
          </a:prstGeom>
          <a:solidFill>
            <a:srgbClr val="FF616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latin typeface="ModelonTitilliumRegular" panose="02000000000000000000" pitchFamily="2" charset="0"/>
              </a:rPr>
              <a:t>Done</a:t>
            </a:r>
            <a:endParaRPr lang="en-US" dirty="0">
              <a:latin typeface="ModelonTitilliumRegular" panose="02000000000000000000" pitchFamily="2" charset="0"/>
            </a:endParaRPr>
          </a:p>
        </p:txBody>
      </p:sp>
      <p:sp>
        <p:nvSpPr>
          <p:cNvPr id="33" name="Flowchart: Decision 32"/>
          <p:cNvSpPr/>
          <p:nvPr/>
        </p:nvSpPr>
        <p:spPr>
          <a:xfrm>
            <a:off x="315219" y="4223740"/>
            <a:ext cx="1531346" cy="1344294"/>
          </a:xfrm>
          <a:prstGeom prst="flowChartDecis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latin typeface="ModelonTitilliumRegular" panose="02000000000000000000" pitchFamily="2" charset="0"/>
              </a:rPr>
              <a:t>Modify:</a:t>
            </a:r>
          </a:p>
          <a:p>
            <a:pPr marL="91440" indent="-182880" algn="ctr">
              <a:buFont typeface="Arial" panose="020B0604020202020204" pitchFamily="34" charset="0"/>
              <a:buChar char="•"/>
            </a:pPr>
            <a:r>
              <a:rPr lang="en-US" sz="1400" dirty="0" err="1" smtClean="0">
                <a:latin typeface="ModelonTitilliumRegular" panose="02000000000000000000" pitchFamily="2" charset="0"/>
              </a:rPr>
              <a:t>Reqs</a:t>
            </a:r>
            <a:endParaRPr lang="en-US" sz="1400" dirty="0" smtClean="0">
              <a:latin typeface="ModelonTitilliumRegular" panose="02000000000000000000" pitchFamily="2" charset="0"/>
            </a:endParaRPr>
          </a:p>
          <a:p>
            <a:pPr marL="91440" indent="-182880" algn="ctr">
              <a:buFont typeface="Arial" panose="020B0604020202020204" pitchFamily="34" charset="0"/>
              <a:buChar char="•"/>
            </a:pPr>
            <a:r>
              <a:rPr lang="en-US" sz="1400" dirty="0" smtClean="0">
                <a:latin typeface="ModelonTitilliumRegular" panose="02000000000000000000" pitchFamily="2" charset="0"/>
              </a:rPr>
              <a:t>System</a:t>
            </a:r>
          </a:p>
          <a:p>
            <a:pPr marL="91440" indent="-182880" algn="ctr">
              <a:buFont typeface="Arial" panose="020B0604020202020204" pitchFamily="34" charset="0"/>
              <a:buChar char="•"/>
            </a:pPr>
            <a:r>
              <a:rPr lang="en-US" sz="1400" dirty="0" smtClean="0">
                <a:latin typeface="ModelonTitilliumRegular" panose="02000000000000000000" pitchFamily="2" charset="0"/>
              </a:rPr>
              <a:t>Model</a:t>
            </a:r>
            <a:endParaRPr lang="en-US" sz="1400" dirty="0">
              <a:latin typeface="ModelonTitilliumRegular" panose="02000000000000000000" pitchFamily="2" charset="0"/>
            </a:endParaRPr>
          </a:p>
        </p:txBody>
      </p:sp>
      <p:grpSp>
        <p:nvGrpSpPr>
          <p:cNvPr id="206" name="Group 205"/>
          <p:cNvGrpSpPr/>
          <p:nvPr/>
        </p:nvGrpSpPr>
        <p:grpSpPr>
          <a:xfrm>
            <a:off x="3409842" y="3386255"/>
            <a:ext cx="2245634" cy="736698"/>
            <a:chOff x="3409842" y="3386255"/>
            <a:chExt cx="2245634" cy="736698"/>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576" y="3386255"/>
              <a:ext cx="1351900" cy="731493"/>
            </a:xfrm>
            <a:prstGeom prst="rect">
              <a:avLst/>
            </a:prstGeom>
          </p:spPr>
        </p:pic>
        <p:pic>
          <p:nvPicPr>
            <p:cNvPr id="3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9842" y="3386255"/>
              <a:ext cx="893734" cy="73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a:xfrm>
              <a:off x="3409842" y="3391816"/>
              <a:ext cx="2245634" cy="731137"/>
            </a:xfrm>
            <a:prstGeom prst="rect">
              <a:avLst/>
            </a:prstGeom>
            <a:solidFill>
              <a:schemeClr val="bg1">
                <a:alpha val="50000"/>
              </a:schemeClr>
            </a:solidFill>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006D8F"/>
                  </a:solidFill>
                  <a:latin typeface="ModelonTitilliumRegular" panose="02000000000000000000" pitchFamily="2" charset="0"/>
                </a:rPr>
                <a:t>V</a:t>
              </a:r>
              <a:r>
                <a:rPr lang="en-US" sz="2000" dirty="0" smtClean="0">
                  <a:solidFill>
                    <a:srgbClr val="006D8F"/>
                  </a:solidFill>
                  <a:latin typeface="ModelonTitilliumRegular" panose="02000000000000000000" pitchFamily="2" charset="0"/>
                </a:rPr>
                <a:t>irtual </a:t>
              </a:r>
              <a:r>
                <a:rPr lang="en-US" sz="2000" dirty="0">
                  <a:solidFill>
                    <a:srgbClr val="006D8F"/>
                  </a:solidFill>
                  <a:latin typeface="ModelonTitilliumRegular" panose="02000000000000000000" pitchFamily="2" charset="0"/>
                </a:rPr>
                <a:t>S</a:t>
              </a:r>
              <a:r>
                <a:rPr lang="en-US" sz="2000" dirty="0" smtClean="0">
                  <a:solidFill>
                    <a:srgbClr val="006D8F"/>
                  </a:solidFill>
                  <a:latin typeface="ModelonTitilliumRegular" panose="02000000000000000000" pitchFamily="2" charset="0"/>
                </a:rPr>
                <a:t>ystem</a:t>
              </a:r>
              <a:endParaRPr lang="en-US" sz="2000" dirty="0">
                <a:solidFill>
                  <a:srgbClr val="006D8F"/>
                </a:solidFill>
                <a:latin typeface="ModelonTitilliumRegular" panose="02000000000000000000" pitchFamily="2" charset="0"/>
              </a:endParaRPr>
            </a:p>
          </p:txBody>
        </p:sp>
      </p:grpSp>
      <p:grpSp>
        <p:nvGrpSpPr>
          <p:cNvPr id="36" name="Group 35"/>
          <p:cNvGrpSpPr/>
          <p:nvPr/>
        </p:nvGrpSpPr>
        <p:grpSpPr>
          <a:xfrm>
            <a:off x="834945" y="3392484"/>
            <a:ext cx="2245634" cy="731494"/>
            <a:chOff x="1896295" y="2743267"/>
            <a:chExt cx="2245634" cy="731494"/>
          </a:xfrm>
        </p:grpSpPr>
        <p:grpSp>
          <p:nvGrpSpPr>
            <p:cNvPr id="35" name="Group 34"/>
            <p:cNvGrpSpPr/>
            <p:nvPr/>
          </p:nvGrpSpPr>
          <p:grpSpPr>
            <a:xfrm>
              <a:off x="1896295" y="2743267"/>
              <a:ext cx="2245634" cy="731494"/>
              <a:chOff x="1896295" y="2743267"/>
              <a:chExt cx="2245634" cy="731494"/>
            </a:xfrm>
          </p:grpSpPr>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6295" y="2743267"/>
                <a:ext cx="893734" cy="73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029" y="2743268"/>
                <a:ext cx="1351900" cy="731493"/>
              </a:xfrm>
              <a:prstGeom prst="rect">
                <a:avLst/>
              </a:prstGeom>
            </p:spPr>
          </p:pic>
        </p:grpSp>
        <p:sp>
          <p:nvSpPr>
            <p:cNvPr id="37" name="Content Placeholder 2"/>
            <p:cNvSpPr txBox="1">
              <a:spLocks/>
            </p:cNvSpPr>
            <p:nvPr/>
          </p:nvSpPr>
          <p:spPr>
            <a:xfrm>
              <a:off x="1896295" y="2743267"/>
              <a:ext cx="2245634" cy="731137"/>
            </a:xfrm>
            <a:prstGeom prst="rect">
              <a:avLst/>
            </a:prstGeom>
            <a:noFill/>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latin typeface="ModelonTitilliumRegular" panose="02000000000000000000" pitchFamily="2" charset="0"/>
                </a:rPr>
                <a:t>Real System</a:t>
              </a:r>
              <a:endParaRPr lang="en-US" sz="2000" dirty="0">
                <a:solidFill>
                  <a:schemeClr val="bg1"/>
                </a:solidFill>
                <a:latin typeface="ModelonTitilliumRegular" panose="02000000000000000000" pitchFamily="2" charset="0"/>
              </a:endParaRPr>
            </a:p>
          </p:txBody>
        </p:sp>
      </p:grpSp>
      <p:sp>
        <p:nvSpPr>
          <p:cNvPr id="38" name="Rectangle 37"/>
          <p:cNvSpPr/>
          <p:nvPr/>
        </p:nvSpPr>
        <p:spPr>
          <a:xfrm>
            <a:off x="3278542" y="3297728"/>
            <a:ext cx="4167928" cy="284398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US" dirty="0" smtClean="0">
                <a:solidFill>
                  <a:srgbClr val="006D8F"/>
                </a:solidFill>
                <a:latin typeface="ModelonTitilliumRegular" panose="02000000000000000000" pitchFamily="2" charset="0"/>
              </a:rPr>
              <a:t>Executable </a:t>
            </a:r>
          </a:p>
          <a:p>
            <a:r>
              <a:rPr lang="en-US" dirty="0" smtClean="0">
                <a:solidFill>
                  <a:srgbClr val="006D8F"/>
                </a:solidFill>
                <a:latin typeface="ModelonTitilliumRegular" panose="02000000000000000000" pitchFamily="2" charset="0"/>
              </a:rPr>
              <a:t>Environment</a:t>
            </a:r>
            <a:endParaRPr lang="en-US" dirty="0">
              <a:solidFill>
                <a:srgbClr val="006D8F"/>
              </a:solidFill>
              <a:latin typeface="ModelonTitilliumRegular" panose="02000000000000000000" pitchFamily="2" charset="0"/>
            </a:endParaRPr>
          </a:p>
        </p:txBody>
      </p:sp>
      <p:cxnSp>
        <p:nvCxnSpPr>
          <p:cNvPr id="40" name="Straight Arrow Connector 39"/>
          <p:cNvCxnSpPr>
            <a:stCxn id="17" idx="2"/>
            <a:endCxn id="19" idx="0"/>
          </p:cNvCxnSpPr>
          <p:nvPr/>
        </p:nvCxnSpPr>
        <p:spPr>
          <a:xfrm>
            <a:off x="5658066" y="1859783"/>
            <a:ext cx="0" cy="214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27" idx="0"/>
          </p:cNvCxnSpPr>
          <p:nvPr/>
        </p:nvCxnSpPr>
        <p:spPr>
          <a:xfrm>
            <a:off x="4753452" y="4117748"/>
            <a:ext cx="0" cy="2084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21" name="Straight Arrow Connector 5120"/>
          <p:cNvCxnSpPr>
            <a:stCxn id="28" idx="2"/>
          </p:cNvCxnSpPr>
          <p:nvPr/>
        </p:nvCxnSpPr>
        <p:spPr>
          <a:xfrm flipH="1">
            <a:off x="6559722" y="4715050"/>
            <a:ext cx="1" cy="1773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26" name="Straight Arrow Connector 5125"/>
          <p:cNvCxnSpPr>
            <a:stCxn id="27" idx="2"/>
          </p:cNvCxnSpPr>
          <p:nvPr/>
        </p:nvCxnSpPr>
        <p:spPr>
          <a:xfrm>
            <a:off x="4753452" y="4598422"/>
            <a:ext cx="0" cy="2939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29" name="Straight Arrow Connector 5128"/>
          <p:cNvCxnSpPr>
            <a:stCxn id="29" idx="2"/>
            <a:endCxn id="30" idx="0"/>
          </p:cNvCxnSpPr>
          <p:nvPr/>
        </p:nvCxnSpPr>
        <p:spPr>
          <a:xfrm>
            <a:off x="5544734" y="5209429"/>
            <a:ext cx="0" cy="2589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32" name="Straight Arrow Connector 5131"/>
          <p:cNvCxnSpPr>
            <a:stCxn id="30" idx="2"/>
            <a:endCxn id="26" idx="0"/>
          </p:cNvCxnSpPr>
          <p:nvPr/>
        </p:nvCxnSpPr>
        <p:spPr>
          <a:xfrm flipH="1">
            <a:off x="5543997" y="5990293"/>
            <a:ext cx="737" cy="399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35" name="Straight Arrow Connector 5134"/>
          <p:cNvCxnSpPr>
            <a:stCxn id="26" idx="1"/>
          </p:cNvCxnSpPr>
          <p:nvPr/>
        </p:nvCxnSpPr>
        <p:spPr>
          <a:xfrm flipH="1" flipV="1">
            <a:off x="2819400" y="6172200"/>
            <a:ext cx="1907387" cy="3703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38" name="Straight Arrow Connector 5137"/>
          <p:cNvCxnSpPr>
            <a:stCxn id="24" idx="1"/>
          </p:cNvCxnSpPr>
          <p:nvPr/>
        </p:nvCxnSpPr>
        <p:spPr>
          <a:xfrm flipH="1" flipV="1">
            <a:off x="1281812" y="6084504"/>
            <a:ext cx="5505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39" name="TextBox 5138"/>
          <p:cNvSpPr txBox="1"/>
          <p:nvPr/>
        </p:nvSpPr>
        <p:spPr>
          <a:xfrm>
            <a:off x="1381233" y="5759360"/>
            <a:ext cx="569549" cy="369332"/>
          </a:xfrm>
          <a:prstGeom prst="rect">
            <a:avLst/>
          </a:prstGeom>
          <a:noFill/>
        </p:spPr>
        <p:txBody>
          <a:bodyPr wrap="square" rtlCol="0">
            <a:spAutoFit/>
          </a:bodyPr>
          <a:lstStyle/>
          <a:p>
            <a:r>
              <a:rPr lang="en-US" dirty="0" smtClean="0">
                <a:latin typeface="ModelonTitilliumRegular" panose="02000000000000000000" pitchFamily="2" charset="0"/>
              </a:rPr>
              <a:t>Yes</a:t>
            </a:r>
            <a:endParaRPr lang="en-US" dirty="0">
              <a:latin typeface="ModelonTitilliumRegular" panose="02000000000000000000" pitchFamily="2" charset="0"/>
            </a:endParaRPr>
          </a:p>
        </p:txBody>
      </p:sp>
      <p:sp>
        <p:nvSpPr>
          <p:cNvPr id="5150" name="Rectangle 5149"/>
          <p:cNvSpPr/>
          <p:nvPr/>
        </p:nvSpPr>
        <p:spPr>
          <a:xfrm>
            <a:off x="2677099" y="1317363"/>
            <a:ext cx="6114360" cy="127167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smtClean="0">
                <a:solidFill>
                  <a:srgbClr val="006D8F"/>
                </a:solidFill>
                <a:latin typeface="ModelonTitilliumRegular" panose="02000000000000000000" pitchFamily="2" charset="0"/>
              </a:rPr>
              <a:t>Requirements</a:t>
            </a:r>
          </a:p>
          <a:p>
            <a:r>
              <a:rPr lang="en-US" dirty="0" smtClean="0">
                <a:solidFill>
                  <a:srgbClr val="006D8F"/>
                </a:solidFill>
                <a:latin typeface="ModelonTitilliumRegular" panose="02000000000000000000" pitchFamily="2" charset="0"/>
              </a:rPr>
              <a:t>Manager</a:t>
            </a:r>
            <a:endParaRPr lang="en-US" dirty="0">
              <a:solidFill>
                <a:srgbClr val="006D8F"/>
              </a:solidFill>
              <a:latin typeface="ModelonTitilliumRegular" panose="02000000000000000000" pitchFamily="2" charset="0"/>
            </a:endParaRPr>
          </a:p>
        </p:txBody>
      </p:sp>
      <p:cxnSp>
        <p:nvCxnSpPr>
          <p:cNvPr id="5156" name="Straight Arrow Connector 5155"/>
          <p:cNvCxnSpPr/>
          <p:nvPr/>
        </p:nvCxnSpPr>
        <p:spPr>
          <a:xfrm flipH="1" flipV="1">
            <a:off x="1456636" y="5209429"/>
            <a:ext cx="676964" cy="6579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66" name="Straight Arrow Connector 5165"/>
          <p:cNvCxnSpPr>
            <a:stCxn id="37" idx="3"/>
            <a:endCxn id="13" idx="1"/>
          </p:cNvCxnSpPr>
          <p:nvPr/>
        </p:nvCxnSpPr>
        <p:spPr>
          <a:xfrm flipV="1">
            <a:off x="3080579" y="3757385"/>
            <a:ext cx="329263" cy="66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171" name="Straight Arrow Connector 5170"/>
          <p:cNvCxnSpPr/>
          <p:nvPr/>
        </p:nvCxnSpPr>
        <p:spPr>
          <a:xfrm flipH="1">
            <a:off x="2699657" y="2667000"/>
            <a:ext cx="710185" cy="719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74" name="Straight Arrow Connector 5173"/>
          <p:cNvCxnSpPr/>
          <p:nvPr/>
        </p:nvCxnSpPr>
        <p:spPr>
          <a:xfrm>
            <a:off x="4647557" y="2478795"/>
            <a:ext cx="0" cy="9074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76" name="Straight Arrow Connector 5175"/>
          <p:cNvCxnSpPr>
            <a:stCxn id="239" idx="2"/>
            <a:endCxn id="25" idx="0"/>
          </p:cNvCxnSpPr>
          <p:nvPr/>
        </p:nvCxnSpPr>
        <p:spPr>
          <a:xfrm flipH="1">
            <a:off x="6549152" y="3198803"/>
            <a:ext cx="9628" cy="301813"/>
          </a:xfrm>
          <a:prstGeom prst="straightConnector1">
            <a:avLst/>
          </a:prstGeom>
          <a:ln w="22225">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1676400" y="5263634"/>
            <a:ext cx="569549" cy="369332"/>
          </a:xfrm>
          <a:prstGeom prst="rect">
            <a:avLst/>
          </a:prstGeom>
          <a:noFill/>
        </p:spPr>
        <p:txBody>
          <a:bodyPr wrap="square" rtlCol="0">
            <a:spAutoFit/>
          </a:bodyPr>
          <a:lstStyle/>
          <a:p>
            <a:r>
              <a:rPr lang="en-US" dirty="0" smtClean="0">
                <a:latin typeface="ModelonTitilliumRegular" panose="02000000000000000000" pitchFamily="2" charset="0"/>
              </a:rPr>
              <a:t>No</a:t>
            </a:r>
            <a:endParaRPr lang="en-US" dirty="0">
              <a:latin typeface="ModelonTitilliumRegular" panose="02000000000000000000" pitchFamily="2" charset="0"/>
            </a:endParaRPr>
          </a:p>
        </p:txBody>
      </p:sp>
      <p:cxnSp>
        <p:nvCxnSpPr>
          <p:cNvPr id="148" name="Straight Arrow Connector 147"/>
          <p:cNvCxnSpPr/>
          <p:nvPr/>
        </p:nvCxnSpPr>
        <p:spPr>
          <a:xfrm>
            <a:off x="8221334" y="2667000"/>
            <a:ext cx="0" cy="1930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9" name="Flowchart: Multidocument 148"/>
          <p:cNvSpPr/>
          <p:nvPr/>
        </p:nvSpPr>
        <p:spPr>
          <a:xfrm>
            <a:off x="7790102" y="4611640"/>
            <a:ext cx="1219200" cy="871247"/>
          </a:xfrm>
          <a:prstGeom prst="flowChartMultidocument">
            <a:avLst/>
          </a:prstGeom>
          <a:solidFill>
            <a:srgbClr val="FFFFA7"/>
          </a:solidFill>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dirty="0" smtClean="0">
                <a:solidFill>
                  <a:srgbClr val="006D8F"/>
                </a:solidFill>
                <a:latin typeface="ModelonTitilliumRegular" panose="02000000000000000000" pitchFamily="2" charset="0"/>
              </a:rPr>
              <a:t>Complete</a:t>
            </a:r>
          </a:p>
          <a:p>
            <a:pPr algn="ctr"/>
            <a:r>
              <a:rPr lang="en-US" dirty="0" smtClean="0">
                <a:solidFill>
                  <a:srgbClr val="006D8F"/>
                </a:solidFill>
                <a:latin typeface="ModelonTitilliumRegular" panose="02000000000000000000" pitchFamily="2" charset="0"/>
              </a:rPr>
              <a:t>Coverage?</a:t>
            </a:r>
            <a:endParaRPr lang="en-US" dirty="0">
              <a:solidFill>
                <a:srgbClr val="006D8F"/>
              </a:solidFill>
              <a:latin typeface="ModelonTitilliumRegular" panose="02000000000000000000" pitchFamily="2" charset="0"/>
            </a:endParaRPr>
          </a:p>
        </p:txBody>
      </p:sp>
      <p:cxnSp>
        <p:nvCxnSpPr>
          <p:cNvPr id="152" name="Straight Arrow Connector 151"/>
          <p:cNvCxnSpPr>
            <a:endCxn id="149" idx="1"/>
          </p:cNvCxnSpPr>
          <p:nvPr/>
        </p:nvCxnSpPr>
        <p:spPr>
          <a:xfrm flipV="1">
            <a:off x="6361207" y="5047264"/>
            <a:ext cx="1428895" cy="14953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2" name="Freeform 191"/>
          <p:cNvSpPr/>
          <p:nvPr/>
        </p:nvSpPr>
        <p:spPr>
          <a:xfrm>
            <a:off x="175706" y="2322286"/>
            <a:ext cx="2523951" cy="2249714"/>
          </a:xfrm>
          <a:custGeom>
            <a:avLst/>
            <a:gdLst>
              <a:gd name="connsiteX0" fmla="*/ 535494 w 2523951"/>
              <a:gd name="connsiteY0" fmla="*/ 2249714 h 2249714"/>
              <a:gd name="connsiteX1" fmla="*/ 129094 w 2523951"/>
              <a:gd name="connsiteY1" fmla="*/ 624114 h 2249714"/>
              <a:gd name="connsiteX2" fmla="*/ 2523951 w 2523951"/>
              <a:gd name="connsiteY2" fmla="*/ 0 h 2249714"/>
            </a:gdLst>
            <a:ahLst/>
            <a:cxnLst>
              <a:cxn ang="0">
                <a:pos x="connsiteX0" y="connsiteY0"/>
              </a:cxn>
              <a:cxn ang="0">
                <a:pos x="connsiteX1" y="connsiteY1"/>
              </a:cxn>
              <a:cxn ang="0">
                <a:pos x="connsiteX2" y="connsiteY2"/>
              </a:cxn>
            </a:cxnLst>
            <a:rect l="l" t="t" r="r" b="b"/>
            <a:pathLst>
              <a:path w="2523951" h="2249714">
                <a:moveTo>
                  <a:pt x="535494" y="2249714"/>
                </a:moveTo>
                <a:cubicBezTo>
                  <a:pt x="166589" y="1624390"/>
                  <a:pt x="-202316" y="999066"/>
                  <a:pt x="129094" y="624114"/>
                </a:cubicBezTo>
                <a:cubicBezTo>
                  <a:pt x="460503" y="249162"/>
                  <a:pt x="1492227" y="124581"/>
                  <a:pt x="2523951" y="0"/>
                </a:cubicBezTo>
              </a:path>
            </a:pathLst>
          </a:cu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delonTitilliumRegular" panose="02000000000000000000" pitchFamily="2" charset="0"/>
            </a:endParaRPr>
          </a:p>
        </p:txBody>
      </p:sp>
      <p:cxnSp>
        <p:nvCxnSpPr>
          <p:cNvPr id="201" name="Straight Arrow Connector 200"/>
          <p:cNvCxnSpPr/>
          <p:nvPr/>
        </p:nvCxnSpPr>
        <p:spPr>
          <a:xfrm flipV="1">
            <a:off x="1456636" y="4094059"/>
            <a:ext cx="338482" cy="477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V="1">
            <a:off x="1625877" y="4122953"/>
            <a:ext cx="1915609" cy="6224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887718" y="2390268"/>
            <a:ext cx="1342123" cy="808535"/>
            <a:chOff x="5887718" y="2390268"/>
            <a:chExt cx="1342123" cy="808535"/>
          </a:xfrm>
        </p:grpSpPr>
        <p:sp>
          <p:nvSpPr>
            <p:cNvPr id="239" name="Rounded Rectangle 238"/>
            <p:cNvSpPr/>
            <p:nvPr/>
          </p:nvSpPr>
          <p:spPr>
            <a:xfrm>
              <a:off x="5887718" y="2707493"/>
              <a:ext cx="1342123" cy="491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Formalized</a:t>
              </a:r>
            </a:p>
            <a:p>
              <a:pPr algn="ctr"/>
              <a:r>
                <a:rPr lang="en-US" sz="1600" dirty="0" smtClean="0">
                  <a:latin typeface="ModelonTitilliumRegular" panose="02000000000000000000" pitchFamily="2" charset="0"/>
                </a:rPr>
                <a:t>Requirements</a:t>
              </a:r>
              <a:endParaRPr lang="en-US" sz="1600" dirty="0">
                <a:latin typeface="ModelonTitilliumRegular" panose="02000000000000000000" pitchFamily="2" charset="0"/>
              </a:endParaRPr>
            </a:p>
          </p:txBody>
        </p:sp>
        <p:cxnSp>
          <p:nvCxnSpPr>
            <p:cNvPr id="74" name="Straight Arrow Connector 73"/>
            <p:cNvCxnSpPr>
              <a:endCxn id="239" idx="0"/>
            </p:cNvCxnSpPr>
            <p:nvPr/>
          </p:nvCxnSpPr>
          <p:spPr>
            <a:xfrm>
              <a:off x="6549152" y="2390268"/>
              <a:ext cx="9628" cy="317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64806" y="2687284"/>
            <a:ext cx="8968294" cy="4080775"/>
            <a:chOff x="64806" y="2687284"/>
            <a:chExt cx="8968294" cy="4080775"/>
          </a:xfrm>
        </p:grpSpPr>
        <p:grpSp>
          <p:nvGrpSpPr>
            <p:cNvPr id="7" name="Group 6"/>
            <p:cNvGrpSpPr/>
            <p:nvPr/>
          </p:nvGrpSpPr>
          <p:grpSpPr>
            <a:xfrm>
              <a:off x="64806" y="2687284"/>
              <a:ext cx="8968294" cy="4080775"/>
              <a:chOff x="64806" y="2687284"/>
              <a:chExt cx="8968294" cy="4080775"/>
            </a:xfrm>
          </p:grpSpPr>
          <p:sp>
            <p:nvSpPr>
              <p:cNvPr id="6" name="Rectangle 5"/>
              <p:cNvSpPr/>
              <p:nvPr/>
            </p:nvSpPr>
            <p:spPr>
              <a:xfrm>
                <a:off x="64806" y="2687284"/>
                <a:ext cx="8968294" cy="355143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15219" y="6237807"/>
                <a:ext cx="7131251" cy="530252"/>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834945" y="3079590"/>
              <a:ext cx="7691835" cy="1754326"/>
            </a:xfrm>
            <a:prstGeom prst="rect">
              <a:avLst/>
            </a:prstGeom>
            <a:noFill/>
          </p:spPr>
          <p:txBody>
            <a:bodyPr wrap="square" rtlCol="0">
              <a:spAutoFit/>
            </a:bodyPr>
            <a:lstStyle/>
            <a:p>
              <a:pPr algn="ctr"/>
              <a:r>
                <a:rPr lang="en-US" sz="5400" b="1" dirty="0" smtClean="0">
                  <a:solidFill>
                    <a:srgbClr val="FF0000"/>
                  </a:solidFill>
                </a:rPr>
                <a:t>Degree of</a:t>
              </a:r>
            </a:p>
            <a:p>
              <a:pPr algn="ctr"/>
              <a:r>
                <a:rPr lang="en-US" sz="5400" b="1" dirty="0" smtClean="0">
                  <a:solidFill>
                    <a:srgbClr val="FF0000"/>
                  </a:solidFill>
                </a:rPr>
                <a:t> Automation?</a:t>
              </a:r>
              <a:endParaRPr lang="en-US" sz="5400" b="1" dirty="0">
                <a:solidFill>
                  <a:srgbClr val="FF0000"/>
                </a:solidFill>
              </a:endParaRPr>
            </a:p>
          </p:txBody>
        </p:sp>
      </p:grpSp>
    </p:spTree>
    <p:extLst>
      <p:ext uri="{BB962C8B-B14F-4D97-AF65-F5344CB8AC3E}">
        <p14:creationId xmlns:p14="http://schemas.microsoft.com/office/powerpoint/2010/main" val="144281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573198"/>
          </a:xfrm>
        </p:spPr>
        <p:txBody>
          <a:bodyPr/>
          <a:lstStyle/>
          <a:p>
            <a:r>
              <a:rPr lang="en-US" dirty="0" smtClean="0"/>
              <a:t>Requirements Management</a:t>
            </a:r>
            <a:endParaRPr lang="en-US" dirty="0"/>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26</a:t>
            </a:fld>
            <a:endParaRPr lang="en-GB" dirty="0">
              <a:solidFill>
                <a:srgbClr val="BFBFBF"/>
              </a:solidFill>
            </a:endParaRPr>
          </a:p>
        </p:txBody>
      </p:sp>
      <p:sp>
        <p:nvSpPr>
          <p:cNvPr id="17" name="Rounded Rectangle 16"/>
          <p:cNvSpPr/>
          <p:nvPr/>
        </p:nvSpPr>
        <p:spPr>
          <a:xfrm>
            <a:off x="4218549" y="1454226"/>
            <a:ext cx="2879033" cy="4055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Stakeholder Requirements</a:t>
            </a:r>
            <a:endParaRPr lang="en-US" sz="1600" dirty="0">
              <a:latin typeface="ModelonTitilliumRegular" panose="02000000000000000000" pitchFamily="2" charset="0"/>
            </a:endParaRPr>
          </a:p>
        </p:txBody>
      </p:sp>
      <p:sp>
        <p:nvSpPr>
          <p:cNvPr id="19" name="Rounded Rectangle 18"/>
          <p:cNvSpPr/>
          <p:nvPr/>
        </p:nvSpPr>
        <p:spPr>
          <a:xfrm>
            <a:off x="4218549" y="2074667"/>
            <a:ext cx="2879033" cy="404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Design Requirements</a:t>
            </a:r>
          </a:p>
        </p:txBody>
      </p:sp>
      <p:cxnSp>
        <p:nvCxnSpPr>
          <p:cNvPr id="40" name="Straight Arrow Connector 39"/>
          <p:cNvCxnSpPr>
            <a:stCxn id="17" idx="2"/>
            <a:endCxn id="19" idx="0"/>
          </p:cNvCxnSpPr>
          <p:nvPr/>
        </p:nvCxnSpPr>
        <p:spPr>
          <a:xfrm>
            <a:off x="5658066" y="1859783"/>
            <a:ext cx="0" cy="214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50" name="Rectangle 5149"/>
          <p:cNvSpPr/>
          <p:nvPr/>
        </p:nvSpPr>
        <p:spPr>
          <a:xfrm>
            <a:off x="2677099" y="1317363"/>
            <a:ext cx="6114360" cy="127167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smtClean="0">
                <a:solidFill>
                  <a:srgbClr val="006D8F"/>
                </a:solidFill>
                <a:latin typeface="ModelonTitilliumRegular" panose="02000000000000000000" pitchFamily="2" charset="0"/>
              </a:rPr>
              <a:t>Requirements</a:t>
            </a:r>
          </a:p>
          <a:p>
            <a:r>
              <a:rPr lang="en-US" dirty="0" smtClean="0">
                <a:solidFill>
                  <a:srgbClr val="006D8F"/>
                </a:solidFill>
                <a:latin typeface="ModelonTitilliumRegular" panose="02000000000000000000" pitchFamily="2" charset="0"/>
              </a:rPr>
              <a:t>Manager</a:t>
            </a:r>
            <a:endParaRPr lang="en-US" dirty="0">
              <a:solidFill>
                <a:srgbClr val="006D8F"/>
              </a:solidFill>
              <a:latin typeface="ModelonTitilliumRegular" panose="02000000000000000000" pitchFamily="2" charset="0"/>
            </a:endParaRPr>
          </a:p>
        </p:txBody>
      </p:sp>
      <p:sp>
        <p:nvSpPr>
          <p:cNvPr id="10" name="Oval 9"/>
          <p:cNvSpPr/>
          <p:nvPr/>
        </p:nvSpPr>
        <p:spPr>
          <a:xfrm>
            <a:off x="2071975" y="1135404"/>
            <a:ext cx="7072025" cy="16984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ontent Placeholder 1"/>
          <p:cNvSpPr txBox="1">
            <a:spLocks/>
          </p:cNvSpPr>
          <p:nvPr/>
        </p:nvSpPr>
        <p:spPr>
          <a:xfrm>
            <a:off x="457200" y="2940607"/>
            <a:ext cx="8229600" cy="3330499"/>
          </a:xfrm>
          <a:prstGeom prst="rect">
            <a:avLst/>
          </a:prstGeom>
        </p:spPr>
        <p:txBody>
          <a:bodyPr/>
          <a:lstStyle>
            <a:lvl1pPr marL="342900" indent="-342900" algn="l" defTabSz="914400" rtl="0" eaLnBrk="1" latinLnBrk="0" hangingPunct="1">
              <a:spcBef>
                <a:spcPct val="20000"/>
              </a:spcBef>
              <a:buFont typeface="Wingdings" pitchFamily="2" charset="2"/>
              <a:buChar char="§"/>
              <a:defRPr sz="2000" b="0" i="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Arial" pitchFamily="34" charset="0"/>
              <a:buChar char="•"/>
              <a:defRPr sz="2000" b="0" i="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b="0" i="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b="0" i="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pPr>
            <a:r>
              <a:rPr lang="en-US" sz="1800" dirty="0" smtClean="0"/>
              <a:t>Requirements management tools</a:t>
            </a:r>
          </a:p>
          <a:p>
            <a:pPr lvl="1">
              <a:buFont typeface="Wingdings" panose="05000000000000000000" pitchFamily="2" charset="2"/>
              <a:buChar char="ü"/>
            </a:pPr>
            <a:r>
              <a:rPr lang="en-US" sz="1800" dirty="0" smtClean="0"/>
              <a:t>IBM DOORS/DOORS NG</a:t>
            </a:r>
          </a:p>
          <a:p>
            <a:pPr>
              <a:buFont typeface="Wingdings" panose="05000000000000000000" pitchFamily="2" charset="2"/>
              <a:buChar char="ü"/>
            </a:pPr>
            <a:r>
              <a:rPr lang="en-US" sz="1800" dirty="0" smtClean="0"/>
              <a:t>Requirements quality tools</a:t>
            </a:r>
          </a:p>
          <a:p>
            <a:pPr lvl="1">
              <a:buFont typeface="Wingdings" panose="05000000000000000000" pitchFamily="2" charset="2"/>
              <a:buChar char="ü"/>
            </a:pPr>
            <a:r>
              <a:rPr lang="en-US" sz="1800" dirty="0" smtClean="0"/>
              <a:t>Requirements Quality Suite from The Reuse Company </a:t>
            </a:r>
          </a:p>
          <a:p>
            <a:pPr>
              <a:buFont typeface="Wingdings" panose="05000000000000000000" pitchFamily="2" charset="2"/>
              <a:buChar char="ü"/>
            </a:pPr>
            <a:r>
              <a:rPr lang="en-US" sz="1800" dirty="0" smtClean="0"/>
              <a:t>Requirements traceability</a:t>
            </a:r>
          </a:p>
          <a:p>
            <a:pPr lvl="1">
              <a:buFont typeface="Wingdings" panose="05000000000000000000" pitchFamily="2" charset="2"/>
              <a:buChar char="ü"/>
            </a:pPr>
            <a:r>
              <a:rPr lang="en-US" sz="1800" dirty="0" smtClean="0"/>
              <a:t>IBM Requisite Pro, integration with </a:t>
            </a:r>
            <a:r>
              <a:rPr lang="en-US" sz="1800" dirty="0" err="1" smtClean="0"/>
              <a:t>ClearQuest</a:t>
            </a:r>
            <a:r>
              <a:rPr lang="en-US" sz="1800" dirty="0" smtClean="0"/>
              <a:t> for testing, ..</a:t>
            </a:r>
          </a:p>
          <a:p>
            <a:pPr lvl="1">
              <a:buFont typeface="Wingdings" panose="05000000000000000000" pitchFamily="2" charset="2"/>
              <a:buChar char="ü"/>
            </a:pPr>
            <a:r>
              <a:rPr lang="en-US" sz="1800" dirty="0" err="1" smtClean="0"/>
              <a:t>Reqtify</a:t>
            </a:r>
            <a:r>
              <a:rPr lang="en-US" sz="1800" dirty="0" smtClean="0"/>
              <a:t> (Dassault Systèmes), links Modelica code to req. in DOORS</a:t>
            </a:r>
          </a:p>
          <a:p>
            <a:pPr>
              <a:buFont typeface="Wingdings" panose="05000000000000000000" pitchFamily="2" charset="2"/>
              <a:buChar char="Ø"/>
            </a:pPr>
            <a:r>
              <a:rPr lang="en-US" sz="1800" dirty="0" smtClean="0">
                <a:solidFill>
                  <a:srgbClr val="FF0000"/>
                </a:solidFill>
              </a:rPr>
              <a:t>Requirements formalization?</a:t>
            </a:r>
          </a:p>
          <a:p>
            <a:pPr>
              <a:buFont typeface="Wingdings" panose="05000000000000000000" pitchFamily="2" charset="2"/>
              <a:buChar char="Ø"/>
            </a:pPr>
            <a:r>
              <a:rPr lang="en-US" sz="1800" dirty="0" smtClean="0">
                <a:solidFill>
                  <a:srgbClr val="FF0000"/>
                </a:solidFill>
              </a:rPr>
              <a:t>Testing of requirements against system model? </a:t>
            </a:r>
          </a:p>
          <a:p>
            <a:pPr>
              <a:buFont typeface="Wingdings" panose="05000000000000000000" pitchFamily="2" charset="2"/>
              <a:buChar char="Ø"/>
            </a:pPr>
            <a:r>
              <a:rPr lang="en-US" sz="1800" dirty="0" smtClean="0">
                <a:solidFill>
                  <a:srgbClr val="FF0000"/>
                </a:solidFill>
              </a:rPr>
              <a:t>Continuous Integration tools to repeat tests for every change to the system?</a:t>
            </a:r>
          </a:p>
          <a:p>
            <a:pPr lvl="1"/>
            <a:endParaRPr lang="en-US" sz="1800" dirty="0"/>
          </a:p>
        </p:txBody>
      </p:sp>
    </p:spTree>
    <p:extLst>
      <p:ext uri="{BB962C8B-B14F-4D97-AF65-F5344CB8AC3E}">
        <p14:creationId xmlns:p14="http://schemas.microsoft.com/office/powerpoint/2010/main" val="2943412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oup 223"/>
          <p:cNvGrpSpPr/>
          <p:nvPr/>
        </p:nvGrpSpPr>
        <p:grpSpPr>
          <a:xfrm>
            <a:off x="5792755" y="3500616"/>
            <a:ext cx="1512794" cy="723124"/>
            <a:chOff x="5792755" y="3500616"/>
            <a:chExt cx="1512794" cy="723124"/>
          </a:xfrm>
        </p:grpSpPr>
        <p:sp>
          <p:nvSpPr>
            <p:cNvPr id="25" name="Flowchart: Manual Operation 24"/>
            <p:cNvSpPr/>
            <p:nvPr/>
          </p:nvSpPr>
          <p:spPr>
            <a:xfrm>
              <a:off x="5792755" y="3500616"/>
              <a:ext cx="1512794" cy="463109"/>
            </a:xfrm>
            <a:prstGeom prst="flowChartManualOpe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latin typeface="ModelonTitilliumRegular" panose="02000000000000000000" pitchFamily="2" charset="0"/>
                </a:rPr>
                <a:t>Translate to Executables</a:t>
              </a:r>
              <a:endParaRPr lang="en-US" sz="1400" dirty="0">
                <a:latin typeface="ModelonTitilliumRegular" panose="02000000000000000000" pitchFamily="2" charset="0"/>
              </a:endParaRPr>
            </a:p>
          </p:txBody>
        </p:sp>
        <p:cxnSp>
          <p:nvCxnSpPr>
            <p:cNvPr id="64" name="Straight Arrow Connector 63"/>
            <p:cNvCxnSpPr>
              <a:stCxn id="25" idx="2"/>
              <a:endCxn id="28" idx="0"/>
            </p:cNvCxnSpPr>
            <p:nvPr/>
          </p:nvCxnSpPr>
          <p:spPr>
            <a:xfrm>
              <a:off x="6549152" y="3963725"/>
              <a:ext cx="10571" cy="260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457200" y="1113665"/>
            <a:ext cx="2208882" cy="435735"/>
          </a:xfrm>
        </p:spPr>
        <p:txBody>
          <a:bodyPr/>
          <a:lstStyle/>
          <a:p>
            <a:r>
              <a:rPr lang="en-US" sz="2800" dirty="0" smtClean="0">
                <a:solidFill>
                  <a:srgbClr val="00B050"/>
                </a:solidFill>
              </a:rPr>
              <a:t>MBSE approach:</a:t>
            </a:r>
            <a:endParaRPr lang="en-US" sz="2800" dirty="0">
              <a:solidFill>
                <a:srgbClr val="00B050"/>
              </a:solidFill>
            </a:endParaRPr>
          </a:p>
        </p:txBody>
      </p:sp>
      <p:sp>
        <p:nvSpPr>
          <p:cNvPr id="2" name="Title 1"/>
          <p:cNvSpPr>
            <a:spLocks noGrp="1"/>
          </p:cNvSpPr>
          <p:nvPr>
            <p:ph type="title"/>
          </p:nvPr>
        </p:nvSpPr>
        <p:spPr>
          <a:xfrm>
            <a:off x="457200" y="455502"/>
            <a:ext cx="8229600" cy="573198"/>
          </a:xfrm>
        </p:spPr>
        <p:txBody>
          <a:bodyPr/>
          <a:lstStyle/>
          <a:p>
            <a:r>
              <a:rPr lang="en-US" dirty="0" smtClean="0"/>
              <a:t>Executable Requirements</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srgbClr val="BFBFBF"/>
                </a:solidFill>
              </a:rPr>
              <a:pPr/>
              <a:t>27</a:t>
            </a:fld>
            <a:endParaRPr lang="en-GB" dirty="0">
              <a:solidFill>
                <a:srgbClr val="BFBFBF"/>
              </a:solidFill>
            </a:endParaRPr>
          </a:p>
        </p:txBody>
      </p:sp>
      <p:sp>
        <p:nvSpPr>
          <p:cNvPr id="17" name="Rounded Rectangle 16"/>
          <p:cNvSpPr/>
          <p:nvPr/>
        </p:nvSpPr>
        <p:spPr>
          <a:xfrm>
            <a:off x="4218549" y="1454226"/>
            <a:ext cx="2879033" cy="4055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Stakeholder Requirements</a:t>
            </a:r>
            <a:endParaRPr lang="en-US" sz="1600" dirty="0">
              <a:latin typeface="ModelonTitilliumRegular" panose="02000000000000000000" pitchFamily="2" charset="0"/>
            </a:endParaRPr>
          </a:p>
        </p:txBody>
      </p:sp>
      <p:sp>
        <p:nvSpPr>
          <p:cNvPr id="19" name="Rounded Rectangle 18"/>
          <p:cNvSpPr/>
          <p:nvPr/>
        </p:nvSpPr>
        <p:spPr>
          <a:xfrm>
            <a:off x="4218549" y="2074667"/>
            <a:ext cx="2879033" cy="404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Design Requirements</a:t>
            </a:r>
          </a:p>
        </p:txBody>
      </p:sp>
      <p:sp>
        <p:nvSpPr>
          <p:cNvPr id="24" name="Flowchart: Decision 23"/>
          <p:cNvSpPr/>
          <p:nvPr/>
        </p:nvSpPr>
        <p:spPr>
          <a:xfrm>
            <a:off x="1832380" y="5704402"/>
            <a:ext cx="1128055" cy="760205"/>
          </a:xfrm>
          <a:prstGeom prst="flowChartDecis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All Pass?</a:t>
            </a:r>
            <a:endParaRPr lang="en-US" sz="1600" dirty="0">
              <a:latin typeface="ModelonTitilliumRegular" panose="02000000000000000000" pitchFamily="2" charset="0"/>
            </a:endParaRPr>
          </a:p>
        </p:txBody>
      </p:sp>
      <p:sp>
        <p:nvSpPr>
          <p:cNvPr id="27" name="Rounded Rectangle 26"/>
          <p:cNvSpPr/>
          <p:nvPr/>
        </p:nvSpPr>
        <p:spPr>
          <a:xfrm>
            <a:off x="3879294" y="4326174"/>
            <a:ext cx="1748315" cy="272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Test Cases</a:t>
            </a:r>
            <a:endParaRPr lang="en-US" sz="1600" dirty="0">
              <a:latin typeface="ModelonTitilliumRegular" panose="02000000000000000000" pitchFamily="2" charset="0"/>
            </a:endParaRPr>
          </a:p>
        </p:txBody>
      </p:sp>
      <p:sp>
        <p:nvSpPr>
          <p:cNvPr id="28" name="Rounded Rectangle 27"/>
          <p:cNvSpPr/>
          <p:nvPr/>
        </p:nvSpPr>
        <p:spPr>
          <a:xfrm>
            <a:off x="5888661" y="4223740"/>
            <a:ext cx="1342123" cy="491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Requirements Monitors</a:t>
            </a:r>
            <a:endParaRPr lang="en-US" sz="1600" dirty="0">
              <a:latin typeface="ModelonTitilliumRegular" panose="02000000000000000000" pitchFamily="2" charset="0"/>
            </a:endParaRPr>
          </a:p>
        </p:txBody>
      </p:sp>
      <p:sp>
        <p:nvSpPr>
          <p:cNvPr id="29" name="Rounded Rectangle 28"/>
          <p:cNvSpPr/>
          <p:nvPr/>
        </p:nvSpPr>
        <p:spPr>
          <a:xfrm>
            <a:off x="3922838" y="4892352"/>
            <a:ext cx="3243792" cy="317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ModelonTitilliumRegular" panose="02000000000000000000" pitchFamily="2" charset="0"/>
              </a:rPr>
              <a:t>Validator Models</a:t>
            </a:r>
            <a:endParaRPr lang="en-US" sz="1600" dirty="0">
              <a:latin typeface="ModelonTitilliumRegular" panose="02000000000000000000" pitchFamily="2" charset="0"/>
            </a:endParaRPr>
          </a:p>
        </p:txBody>
      </p:sp>
      <p:sp>
        <p:nvSpPr>
          <p:cNvPr id="30" name="Flowchart: Manual Operation 29"/>
          <p:cNvSpPr/>
          <p:nvPr/>
        </p:nvSpPr>
        <p:spPr>
          <a:xfrm>
            <a:off x="4647557" y="5468373"/>
            <a:ext cx="1794354" cy="521920"/>
          </a:xfrm>
          <a:prstGeom prst="flowChartManualOpe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Batch Execution</a:t>
            </a:r>
            <a:endParaRPr lang="en-US" sz="1600" dirty="0">
              <a:latin typeface="ModelonTitilliumRegular" panose="02000000000000000000" pitchFamily="2" charset="0"/>
            </a:endParaRPr>
          </a:p>
        </p:txBody>
      </p:sp>
      <p:sp>
        <p:nvSpPr>
          <p:cNvPr id="26" name="Rectangle 25"/>
          <p:cNvSpPr/>
          <p:nvPr/>
        </p:nvSpPr>
        <p:spPr>
          <a:xfrm>
            <a:off x="4726787" y="6390173"/>
            <a:ext cx="1634420" cy="304800"/>
          </a:xfrm>
          <a:prstGeom prst="rect">
            <a:avLst/>
          </a:prstGeom>
          <a:solidFill>
            <a:srgbClr val="CBDA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6D8F"/>
                </a:solidFill>
                <a:latin typeface="ModelonTitilliumRegular" panose="02000000000000000000" pitchFamily="2" charset="0"/>
              </a:rPr>
              <a:t>Result Report</a:t>
            </a:r>
            <a:endParaRPr lang="en-US" sz="1600" dirty="0">
              <a:solidFill>
                <a:srgbClr val="006D8F"/>
              </a:solidFill>
              <a:latin typeface="ModelonTitilliumRegular" panose="02000000000000000000" pitchFamily="2" charset="0"/>
            </a:endParaRPr>
          </a:p>
        </p:txBody>
      </p:sp>
      <p:sp>
        <p:nvSpPr>
          <p:cNvPr id="31" name="Octagon 30"/>
          <p:cNvSpPr/>
          <p:nvPr/>
        </p:nvSpPr>
        <p:spPr>
          <a:xfrm>
            <a:off x="397605" y="5638260"/>
            <a:ext cx="874681" cy="872263"/>
          </a:xfrm>
          <a:prstGeom prst="octagon">
            <a:avLst/>
          </a:prstGeom>
          <a:solidFill>
            <a:srgbClr val="FF616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latin typeface="ModelonTitilliumRegular" panose="02000000000000000000" pitchFamily="2" charset="0"/>
              </a:rPr>
              <a:t>Done</a:t>
            </a:r>
            <a:endParaRPr lang="en-US" dirty="0">
              <a:latin typeface="ModelonTitilliumRegular" panose="02000000000000000000" pitchFamily="2" charset="0"/>
            </a:endParaRPr>
          </a:p>
        </p:txBody>
      </p:sp>
      <p:sp>
        <p:nvSpPr>
          <p:cNvPr id="33" name="Flowchart: Decision 32"/>
          <p:cNvSpPr/>
          <p:nvPr/>
        </p:nvSpPr>
        <p:spPr>
          <a:xfrm>
            <a:off x="315219" y="4223740"/>
            <a:ext cx="1531346" cy="1344294"/>
          </a:xfrm>
          <a:prstGeom prst="flowChartDecisi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latin typeface="ModelonTitilliumRegular" panose="02000000000000000000" pitchFamily="2" charset="0"/>
              </a:rPr>
              <a:t>Modify:</a:t>
            </a:r>
          </a:p>
          <a:p>
            <a:pPr marL="91440" indent="-182880" algn="ctr">
              <a:buFont typeface="Arial" panose="020B0604020202020204" pitchFamily="34" charset="0"/>
              <a:buChar char="•"/>
            </a:pPr>
            <a:r>
              <a:rPr lang="en-US" sz="1400" dirty="0" err="1" smtClean="0">
                <a:latin typeface="ModelonTitilliumRegular" panose="02000000000000000000" pitchFamily="2" charset="0"/>
              </a:rPr>
              <a:t>Reqs</a:t>
            </a:r>
            <a:endParaRPr lang="en-US" sz="1400" dirty="0" smtClean="0">
              <a:latin typeface="ModelonTitilliumRegular" panose="02000000000000000000" pitchFamily="2" charset="0"/>
            </a:endParaRPr>
          </a:p>
          <a:p>
            <a:pPr marL="91440" indent="-182880" algn="ctr">
              <a:buFont typeface="Arial" panose="020B0604020202020204" pitchFamily="34" charset="0"/>
              <a:buChar char="•"/>
            </a:pPr>
            <a:r>
              <a:rPr lang="en-US" sz="1400" dirty="0" smtClean="0">
                <a:latin typeface="ModelonTitilliumRegular" panose="02000000000000000000" pitchFamily="2" charset="0"/>
              </a:rPr>
              <a:t>System</a:t>
            </a:r>
          </a:p>
          <a:p>
            <a:pPr marL="91440" indent="-182880" algn="ctr">
              <a:buFont typeface="Arial" panose="020B0604020202020204" pitchFamily="34" charset="0"/>
              <a:buChar char="•"/>
            </a:pPr>
            <a:r>
              <a:rPr lang="en-US" sz="1400" dirty="0" smtClean="0">
                <a:latin typeface="ModelonTitilliumRegular" panose="02000000000000000000" pitchFamily="2" charset="0"/>
              </a:rPr>
              <a:t>Model</a:t>
            </a:r>
            <a:endParaRPr lang="en-US" sz="1400" dirty="0">
              <a:latin typeface="ModelonTitilliumRegular" panose="02000000000000000000" pitchFamily="2" charset="0"/>
            </a:endParaRPr>
          </a:p>
        </p:txBody>
      </p:sp>
      <p:grpSp>
        <p:nvGrpSpPr>
          <p:cNvPr id="206" name="Group 205"/>
          <p:cNvGrpSpPr/>
          <p:nvPr/>
        </p:nvGrpSpPr>
        <p:grpSpPr>
          <a:xfrm>
            <a:off x="3409842" y="3386255"/>
            <a:ext cx="2245634" cy="736698"/>
            <a:chOff x="3409842" y="3386255"/>
            <a:chExt cx="2245634" cy="736698"/>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576" y="3386255"/>
              <a:ext cx="1351900" cy="731493"/>
            </a:xfrm>
            <a:prstGeom prst="rect">
              <a:avLst/>
            </a:prstGeom>
          </p:spPr>
        </p:pic>
        <p:pic>
          <p:nvPicPr>
            <p:cNvPr id="3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9842" y="3386255"/>
              <a:ext cx="893734" cy="73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a:xfrm>
              <a:off x="3409842" y="3391816"/>
              <a:ext cx="2245634" cy="731137"/>
            </a:xfrm>
            <a:prstGeom prst="rect">
              <a:avLst/>
            </a:prstGeom>
            <a:solidFill>
              <a:schemeClr val="bg1">
                <a:alpha val="50000"/>
              </a:schemeClr>
            </a:solidFill>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006D8F"/>
                  </a:solidFill>
                  <a:latin typeface="ModelonTitilliumRegular" panose="02000000000000000000" pitchFamily="2" charset="0"/>
                </a:rPr>
                <a:t>V</a:t>
              </a:r>
              <a:r>
                <a:rPr lang="en-US" sz="2000" dirty="0" smtClean="0">
                  <a:solidFill>
                    <a:srgbClr val="006D8F"/>
                  </a:solidFill>
                  <a:latin typeface="ModelonTitilliumRegular" panose="02000000000000000000" pitchFamily="2" charset="0"/>
                </a:rPr>
                <a:t>irtual </a:t>
              </a:r>
              <a:r>
                <a:rPr lang="en-US" sz="2000" dirty="0">
                  <a:solidFill>
                    <a:srgbClr val="006D8F"/>
                  </a:solidFill>
                  <a:latin typeface="ModelonTitilliumRegular" panose="02000000000000000000" pitchFamily="2" charset="0"/>
                </a:rPr>
                <a:t>S</a:t>
              </a:r>
              <a:r>
                <a:rPr lang="en-US" sz="2000" dirty="0" smtClean="0">
                  <a:solidFill>
                    <a:srgbClr val="006D8F"/>
                  </a:solidFill>
                  <a:latin typeface="ModelonTitilliumRegular" panose="02000000000000000000" pitchFamily="2" charset="0"/>
                </a:rPr>
                <a:t>ystem</a:t>
              </a:r>
              <a:endParaRPr lang="en-US" sz="2000" dirty="0">
                <a:solidFill>
                  <a:srgbClr val="006D8F"/>
                </a:solidFill>
                <a:latin typeface="ModelonTitilliumRegular" panose="02000000000000000000" pitchFamily="2" charset="0"/>
              </a:endParaRPr>
            </a:p>
          </p:txBody>
        </p:sp>
      </p:grpSp>
      <p:grpSp>
        <p:nvGrpSpPr>
          <p:cNvPr id="36" name="Group 35"/>
          <p:cNvGrpSpPr/>
          <p:nvPr/>
        </p:nvGrpSpPr>
        <p:grpSpPr>
          <a:xfrm>
            <a:off x="834945" y="3392484"/>
            <a:ext cx="2245634" cy="731494"/>
            <a:chOff x="1896295" y="2743267"/>
            <a:chExt cx="2245634" cy="731494"/>
          </a:xfrm>
        </p:grpSpPr>
        <p:grpSp>
          <p:nvGrpSpPr>
            <p:cNvPr id="35" name="Group 34"/>
            <p:cNvGrpSpPr/>
            <p:nvPr/>
          </p:nvGrpSpPr>
          <p:grpSpPr>
            <a:xfrm>
              <a:off x="1896295" y="2743267"/>
              <a:ext cx="2245634" cy="731494"/>
              <a:chOff x="1896295" y="2743267"/>
              <a:chExt cx="2245634" cy="731494"/>
            </a:xfrm>
          </p:grpSpPr>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6295" y="2743267"/>
                <a:ext cx="893734" cy="73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029" y="2743268"/>
                <a:ext cx="1351900" cy="731493"/>
              </a:xfrm>
              <a:prstGeom prst="rect">
                <a:avLst/>
              </a:prstGeom>
            </p:spPr>
          </p:pic>
        </p:grpSp>
        <p:sp>
          <p:nvSpPr>
            <p:cNvPr id="37" name="Content Placeholder 2"/>
            <p:cNvSpPr txBox="1">
              <a:spLocks/>
            </p:cNvSpPr>
            <p:nvPr/>
          </p:nvSpPr>
          <p:spPr>
            <a:xfrm>
              <a:off x="1896295" y="2743267"/>
              <a:ext cx="2245634" cy="731137"/>
            </a:xfrm>
            <a:prstGeom prst="rect">
              <a:avLst/>
            </a:prstGeom>
            <a:noFill/>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2800" b="0" i="0" kern="1200" cap="none">
                  <a:solidFill>
                    <a:schemeClr val="tx1"/>
                  </a:solidFill>
                  <a:latin typeface="TitilliumRegular"/>
                  <a:ea typeface="+mn-ea"/>
                  <a:cs typeface="TitilliumRegular"/>
                </a:defRPr>
              </a:lvl1pPr>
              <a:lvl2pPr marL="742950" indent="-285750" algn="l" defTabSz="914400" rtl="0" eaLnBrk="1" latinLnBrk="0" hangingPunct="1">
                <a:spcBef>
                  <a:spcPct val="20000"/>
                </a:spcBef>
                <a:buFont typeface="Wingdings" pitchFamily="2" charset="2"/>
                <a:buChar char="§"/>
                <a:defRPr sz="2600" b="0" i="0" kern="1200" cap="none">
                  <a:solidFill>
                    <a:schemeClr val="tx1"/>
                  </a:solidFill>
                  <a:latin typeface="TitilliumRegular"/>
                  <a:ea typeface="+mn-ea"/>
                  <a:cs typeface="TitilliumRegular"/>
                </a:defRPr>
              </a:lvl2pPr>
              <a:lvl3pPr marL="1143000" indent="-228600" algn="l" defTabSz="914400" rtl="0" eaLnBrk="1" latinLnBrk="0" hangingPunct="1">
                <a:spcBef>
                  <a:spcPct val="20000"/>
                </a:spcBef>
                <a:buFont typeface="Arial" pitchFamily="34" charset="0"/>
                <a:buChar char="•"/>
                <a:defRPr sz="2400" b="0" i="0" kern="1200" cap="none">
                  <a:solidFill>
                    <a:schemeClr val="tx1"/>
                  </a:solidFill>
                  <a:latin typeface="TitilliumRegular"/>
                  <a:ea typeface="+mn-ea"/>
                  <a:cs typeface="TitilliumRegular"/>
                </a:defRPr>
              </a:lvl3pPr>
              <a:lvl4pPr marL="1600200" indent="-228600" algn="l" defTabSz="914400" rtl="0" eaLnBrk="1" latinLnBrk="0" hangingPunct="1">
                <a:spcBef>
                  <a:spcPct val="20000"/>
                </a:spcBef>
                <a:buFont typeface="Wingdings" pitchFamily="2" charset="2"/>
                <a:buChar char="§"/>
                <a:defRPr sz="2000" b="0" i="0" kern="1200" cap="none">
                  <a:solidFill>
                    <a:schemeClr val="tx1"/>
                  </a:solidFill>
                  <a:latin typeface="TitilliumRegular"/>
                  <a:ea typeface="+mn-ea"/>
                  <a:cs typeface="TitilliumRegular"/>
                </a:defRPr>
              </a:lvl4pPr>
              <a:lvl5pPr marL="2057400" indent="-228600" algn="l" defTabSz="914400" rtl="0" eaLnBrk="1" latinLnBrk="0" hangingPunct="1">
                <a:spcBef>
                  <a:spcPct val="20000"/>
                </a:spcBef>
                <a:buFont typeface="Arial" pitchFamily="34" charset="0"/>
                <a:buChar char="•"/>
                <a:defRPr sz="1800" b="0" i="0" kern="1200" cap="none">
                  <a:solidFill>
                    <a:schemeClr val="tx1"/>
                  </a:solidFill>
                  <a:latin typeface="TitilliumRegular"/>
                  <a:ea typeface="+mn-ea"/>
                  <a:cs typeface="TitilliumRegula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solidFill>
                    <a:schemeClr val="bg1"/>
                  </a:solidFill>
                  <a:latin typeface="ModelonTitilliumRegular" panose="02000000000000000000" pitchFamily="2" charset="0"/>
                </a:rPr>
                <a:t>Real System</a:t>
              </a:r>
              <a:endParaRPr lang="en-US" sz="2000" dirty="0">
                <a:solidFill>
                  <a:schemeClr val="bg1"/>
                </a:solidFill>
                <a:latin typeface="ModelonTitilliumRegular" panose="02000000000000000000" pitchFamily="2" charset="0"/>
              </a:endParaRPr>
            </a:p>
          </p:txBody>
        </p:sp>
      </p:grpSp>
      <p:sp>
        <p:nvSpPr>
          <p:cNvPr id="38" name="Rectangle 37"/>
          <p:cNvSpPr/>
          <p:nvPr/>
        </p:nvSpPr>
        <p:spPr>
          <a:xfrm>
            <a:off x="3278542" y="3297728"/>
            <a:ext cx="4167928" cy="284398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US" dirty="0" smtClean="0">
                <a:solidFill>
                  <a:srgbClr val="006D8F"/>
                </a:solidFill>
                <a:latin typeface="ModelonTitilliumRegular" panose="02000000000000000000" pitchFamily="2" charset="0"/>
              </a:rPr>
              <a:t>Executable </a:t>
            </a:r>
          </a:p>
          <a:p>
            <a:r>
              <a:rPr lang="en-US" dirty="0" smtClean="0">
                <a:solidFill>
                  <a:srgbClr val="006D8F"/>
                </a:solidFill>
                <a:latin typeface="ModelonTitilliumRegular" panose="02000000000000000000" pitchFamily="2" charset="0"/>
              </a:rPr>
              <a:t>Environment</a:t>
            </a:r>
            <a:endParaRPr lang="en-US" dirty="0">
              <a:solidFill>
                <a:srgbClr val="006D8F"/>
              </a:solidFill>
              <a:latin typeface="ModelonTitilliumRegular" panose="02000000000000000000" pitchFamily="2" charset="0"/>
            </a:endParaRPr>
          </a:p>
        </p:txBody>
      </p:sp>
      <p:cxnSp>
        <p:nvCxnSpPr>
          <p:cNvPr id="40" name="Straight Arrow Connector 39"/>
          <p:cNvCxnSpPr>
            <a:stCxn id="17" idx="2"/>
            <a:endCxn id="19" idx="0"/>
          </p:cNvCxnSpPr>
          <p:nvPr/>
        </p:nvCxnSpPr>
        <p:spPr>
          <a:xfrm>
            <a:off x="5658066" y="1859783"/>
            <a:ext cx="0" cy="214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endCxn id="27" idx="0"/>
          </p:cNvCxnSpPr>
          <p:nvPr/>
        </p:nvCxnSpPr>
        <p:spPr>
          <a:xfrm>
            <a:off x="4753452" y="4117748"/>
            <a:ext cx="0" cy="2084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21" name="Straight Arrow Connector 5120"/>
          <p:cNvCxnSpPr>
            <a:stCxn id="28" idx="2"/>
          </p:cNvCxnSpPr>
          <p:nvPr/>
        </p:nvCxnSpPr>
        <p:spPr>
          <a:xfrm flipH="1">
            <a:off x="6559722" y="4715050"/>
            <a:ext cx="1" cy="1773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26" name="Straight Arrow Connector 5125"/>
          <p:cNvCxnSpPr>
            <a:stCxn id="27" idx="2"/>
          </p:cNvCxnSpPr>
          <p:nvPr/>
        </p:nvCxnSpPr>
        <p:spPr>
          <a:xfrm>
            <a:off x="4753452" y="4598422"/>
            <a:ext cx="0" cy="2939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29" name="Straight Arrow Connector 5128"/>
          <p:cNvCxnSpPr>
            <a:stCxn id="29" idx="2"/>
            <a:endCxn id="30" idx="0"/>
          </p:cNvCxnSpPr>
          <p:nvPr/>
        </p:nvCxnSpPr>
        <p:spPr>
          <a:xfrm>
            <a:off x="5544734" y="5209429"/>
            <a:ext cx="0" cy="2589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32" name="Straight Arrow Connector 5131"/>
          <p:cNvCxnSpPr>
            <a:stCxn id="30" idx="2"/>
            <a:endCxn id="26" idx="0"/>
          </p:cNvCxnSpPr>
          <p:nvPr/>
        </p:nvCxnSpPr>
        <p:spPr>
          <a:xfrm flipH="1">
            <a:off x="5543997" y="5990293"/>
            <a:ext cx="737" cy="399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35" name="Straight Arrow Connector 5134"/>
          <p:cNvCxnSpPr>
            <a:stCxn id="26" idx="1"/>
          </p:cNvCxnSpPr>
          <p:nvPr/>
        </p:nvCxnSpPr>
        <p:spPr>
          <a:xfrm flipH="1" flipV="1">
            <a:off x="2819400" y="6172200"/>
            <a:ext cx="1907387" cy="3703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38" name="Straight Arrow Connector 5137"/>
          <p:cNvCxnSpPr>
            <a:stCxn id="24" idx="1"/>
          </p:cNvCxnSpPr>
          <p:nvPr/>
        </p:nvCxnSpPr>
        <p:spPr>
          <a:xfrm flipH="1" flipV="1">
            <a:off x="1281812" y="6084504"/>
            <a:ext cx="5505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39" name="TextBox 5138"/>
          <p:cNvSpPr txBox="1"/>
          <p:nvPr/>
        </p:nvSpPr>
        <p:spPr>
          <a:xfrm>
            <a:off x="1381233" y="5759360"/>
            <a:ext cx="569549" cy="369332"/>
          </a:xfrm>
          <a:prstGeom prst="rect">
            <a:avLst/>
          </a:prstGeom>
          <a:noFill/>
        </p:spPr>
        <p:txBody>
          <a:bodyPr wrap="square" rtlCol="0">
            <a:spAutoFit/>
          </a:bodyPr>
          <a:lstStyle/>
          <a:p>
            <a:r>
              <a:rPr lang="en-US" dirty="0" smtClean="0">
                <a:latin typeface="ModelonTitilliumRegular" panose="02000000000000000000" pitchFamily="2" charset="0"/>
              </a:rPr>
              <a:t>Yes</a:t>
            </a:r>
            <a:endParaRPr lang="en-US" dirty="0">
              <a:latin typeface="ModelonTitilliumRegular" panose="02000000000000000000" pitchFamily="2" charset="0"/>
            </a:endParaRPr>
          </a:p>
        </p:txBody>
      </p:sp>
      <p:sp>
        <p:nvSpPr>
          <p:cNvPr id="5150" name="Rectangle 5149"/>
          <p:cNvSpPr/>
          <p:nvPr/>
        </p:nvSpPr>
        <p:spPr>
          <a:xfrm>
            <a:off x="2677099" y="1317363"/>
            <a:ext cx="6114360" cy="127167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dirty="0" smtClean="0">
                <a:solidFill>
                  <a:srgbClr val="006D8F"/>
                </a:solidFill>
                <a:latin typeface="ModelonTitilliumRegular" panose="02000000000000000000" pitchFamily="2" charset="0"/>
              </a:rPr>
              <a:t>Requirements</a:t>
            </a:r>
          </a:p>
          <a:p>
            <a:r>
              <a:rPr lang="en-US" dirty="0" smtClean="0">
                <a:solidFill>
                  <a:srgbClr val="006D8F"/>
                </a:solidFill>
                <a:latin typeface="ModelonTitilliumRegular" panose="02000000000000000000" pitchFamily="2" charset="0"/>
              </a:rPr>
              <a:t>Manager</a:t>
            </a:r>
            <a:endParaRPr lang="en-US" dirty="0">
              <a:solidFill>
                <a:srgbClr val="006D8F"/>
              </a:solidFill>
              <a:latin typeface="ModelonTitilliumRegular" panose="02000000000000000000" pitchFamily="2" charset="0"/>
            </a:endParaRPr>
          </a:p>
        </p:txBody>
      </p:sp>
      <p:cxnSp>
        <p:nvCxnSpPr>
          <p:cNvPr id="5156" name="Straight Arrow Connector 5155"/>
          <p:cNvCxnSpPr/>
          <p:nvPr/>
        </p:nvCxnSpPr>
        <p:spPr>
          <a:xfrm flipH="1" flipV="1">
            <a:off x="1456636" y="5209429"/>
            <a:ext cx="676964" cy="6579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66" name="Straight Arrow Connector 5165"/>
          <p:cNvCxnSpPr>
            <a:stCxn id="37" idx="3"/>
            <a:endCxn id="13" idx="1"/>
          </p:cNvCxnSpPr>
          <p:nvPr/>
        </p:nvCxnSpPr>
        <p:spPr>
          <a:xfrm flipV="1">
            <a:off x="3080579" y="3757385"/>
            <a:ext cx="329263" cy="66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171" name="Straight Arrow Connector 5170"/>
          <p:cNvCxnSpPr/>
          <p:nvPr/>
        </p:nvCxnSpPr>
        <p:spPr>
          <a:xfrm flipH="1">
            <a:off x="2699657" y="2667000"/>
            <a:ext cx="710185" cy="719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74" name="Straight Arrow Connector 5173"/>
          <p:cNvCxnSpPr/>
          <p:nvPr/>
        </p:nvCxnSpPr>
        <p:spPr>
          <a:xfrm>
            <a:off x="4647557" y="2478795"/>
            <a:ext cx="0" cy="9074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76" name="Straight Arrow Connector 5175"/>
          <p:cNvCxnSpPr>
            <a:stCxn id="239" idx="2"/>
            <a:endCxn id="25" idx="0"/>
          </p:cNvCxnSpPr>
          <p:nvPr/>
        </p:nvCxnSpPr>
        <p:spPr>
          <a:xfrm flipH="1">
            <a:off x="6549152" y="3198803"/>
            <a:ext cx="9628" cy="301813"/>
          </a:xfrm>
          <a:prstGeom prst="straightConnector1">
            <a:avLst/>
          </a:prstGeom>
          <a:ln w="22225">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1676400" y="5263634"/>
            <a:ext cx="569549" cy="369332"/>
          </a:xfrm>
          <a:prstGeom prst="rect">
            <a:avLst/>
          </a:prstGeom>
          <a:noFill/>
        </p:spPr>
        <p:txBody>
          <a:bodyPr wrap="square" rtlCol="0">
            <a:spAutoFit/>
          </a:bodyPr>
          <a:lstStyle/>
          <a:p>
            <a:r>
              <a:rPr lang="en-US" dirty="0" smtClean="0">
                <a:latin typeface="ModelonTitilliumRegular" panose="02000000000000000000" pitchFamily="2" charset="0"/>
              </a:rPr>
              <a:t>No</a:t>
            </a:r>
            <a:endParaRPr lang="en-US" dirty="0">
              <a:latin typeface="ModelonTitilliumRegular" panose="02000000000000000000" pitchFamily="2" charset="0"/>
            </a:endParaRPr>
          </a:p>
        </p:txBody>
      </p:sp>
      <p:cxnSp>
        <p:nvCxnSpPr>
          <p:cNvPr id="148" name="Straight Arrow Connector 147"/>
          <p:cNvCxnSpPr/>
          <p:nvPr/>
        </p:nvCxnSpPr>
        <p:spPr>
          <a:xfrm>
            <a:off x="8221334" y="2667000"/>
            <a:ext cx="0" cy="1930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9" name="Flowchart: Multidocument 148"/>
          <p:cNvSpPr/>
          <p:nvPr/>
        </p:nvSpPr>
        <p:spPr>
          <a:xfrm>
            <a:off x="7790102" y="4611640"/>
            <a:ext cx="1219200" cy="871247"/>
          </a:xfrm>
          <a:prstGeom prst="flowChartMultidocument">
            <a:avLst/>
          </a:prstGeom>
          <a:solidFill>
            <a:srgbClr val="FFFFA7"/>
          </a:solidFill>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dirty="0" smtClean="0">
                <a:solidFill>
                  <a:srgbClr val="006D8F"/>
                </a:solidFill>
                <a:latin typeface="ModelonTitilliumRegular" panose="02000000000000000000" pitchFamily="2" charset="0"/>
              </a:rPr>
              <a:t>Complete</a:t>
            </a:r>
          </a:p>
          <a:p>
            <a:pPr algn="ctr"/>
            <a:r>
              <a:rPr lang="en-US" dirty="0" smtClean="0">
                <a:solidFill>
                  <a:srgbClr val="006D8F"/>
                </a:solidFill>
                <a:latin typeface="ModelonTitilliumRegular" panose="02000000000000000000" pitchFamily="2" charset="0"/>
              </a:rPr>
              <a:t>Coverage?</a:t>
            </a:r>
            <a:endParaRPr lang="en-US" dirty="0">
              <a:solidFill>
                <a:srgbClr val="006D8F"/>
              </a:solidFill>
              <a:latin typeface="ModelonTitilliumRegular" panose="02000000000000000000" pitchFamily="2" charset="0"/>
            </a:endParaRPr>
          </a:p>
        </p:txBody>
      </p:sp>
      <p:cxnSp>
        <p:nvCxnSpPr>
          <p:cNvPr id="152" name="Straight Arrow Connector 151"/>
          <p:cNvCxnSpPr>
            <a:stCxn id="29" idx="3"/>
            <a:endCxn id="149" idx="1"/>
          </p:cNvCxnSpPr>
          <p:nvPr/>
        </p:nvCxnSpPr>
        <p:spPr>
          <a:xfrm flipV="1">
            <a:off x="7166630" y="5047264"/>
            <a:ext cx="623472" cy="3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2" name="Freeform 191"/>
          <p:cNvSpPr/>
          <p:nvPr/>
        </p:nvSpPr>
        <p:spPr>
          <a:xfrm>
            <a:off x="175706" y="2322286"/>
            <a:ext cx="2523951" cy="2249714"/>
          </a:xfrm>
          <a:custGeom>
            <a:avLst/>
            <a:gdLst>
              <a:gd name="connsiteX0" fmla="*/ 535494 w 2523951"/>
              <a:gd name="connsiteY0" fmla="*/ 2249714 h 2249714"/>
              <a:gd name="connsiteX1" fmla="*/ 129094 w 2523951"/>
              <a:gd name="connsiteY1" fmla="*/ 624114 h 2249714"/>
              <a:gd name="connsiteX2" fmla="*/ 2523951 w 2523951"/>
              <a:gd name="connsiteY2" fmla="*/ 0 h 2249714"/>
            </a:gdLst>
            <a:ahLst/>
            <a:cxnLst>
              <a:cxn ang="0">
                <a:pos x="connsiteX0" y="connsiteY0"/>
              </a:cxn>
              <a:cxn ang="0">
                <a:pos x="connsiteX1" y="connsiteY1"/>
              </a:cxn>
              <a:cxn ang="0">
                <a:pos x="connsiteX2" y="connsiteY2"/>
              </a:cxn>
            </a:cxnLst>
            <a:rect l="l" t="t" r="r" b="b"/>
            <a:pathLst>
              <a:path w="2523951" h="2249714">
                <a:moveTo>
                  <a:pt x="535494" y="2249714"/>
                </a:moveTo>
                <a:cubicBezTo>
                  <a:pt x="166589" y="1624390"/>
                  <a:pt x="-202316" y="999066"/>
                  <a:pt x="129094" y="624114"/>
                </a:cubicBezTo>
                <a:cubicBezTo>
                  <a:pt x="460503" y="249162"/>
                  <a:pt x="1492227" y="124581"/>
                  <a:pt x="2523951" y="0"/>
                </a:cubicBezTo>
              </a:path>
            </a:pathLst>
          </a:custGeom>
          <a:ln>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delonTitilliumRegular" panose="02000000000000000000" pitchFamily="2" charset="0"/>
            </a:endParaRPr>
          </a:p>
        </p:txBody>
      </p:sp>
      <p:cxnSp>
        <p:nvCxnSpPr>
          <p:cNvPr id="201" name="Straight Arrow Connector 200"/>
          <p:cNvCxnSpPr/>
          <p:nvPr/>
        </p:nvCxnSpPr>
        <p:spPr>
          <a:xfrm flipV="1">
            <a:off x="1456636" y="4094059"/>
            <a:ext cx="338482" cy="477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V="1">
            <a:off x="1625877" y="4122953"/>
            <a:ext cx="1915609" cy="6224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887718" y="2390268"/>
            <a:ext cx="1342123" cy="808535"/>
            <a:chOff x="5887718" y="2390268"/>
            <a:chExt cx="1342123" cy="808535"/>
          </a:xfrm>
        </p:grpSpPr>
        <p:sp>
          <p:nvSpPr>
            <p:cNvPr id="239" name="Rounded Rectangle 238"/>
            <p:cNvSpPr/>
            <p:nvPr/>
          </p:nvSpPr>
          <p:spPr>
            <a:xfrm>
              <a:off x="5887718" y="2707493"/>
              <a:ext cx="1342123" cy="491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latin typeface="ModelonTitilliumRegular" panose="02000000000000000000" pitchFamily="2" charset="0"/>
                </a:rPr>
                <a:t>Formalized</a:t>
              </a:r>
            </a:p>
            <a:p>
              <a:pPr algn="ctr"/>
              <a:r>
                <a:rPr lang="en-US" sz="1600" dirty="0" smtClean="0">
                  <a:latin typeface="ModelonTitilliumRegular" panose="02000000000000000000" pitchFamily="2" charset="0"/>
                </a:rPr>
                <a:t>Requirements</a:t>
              </a:r>
              <a:endParaRPr lang="en-US" sz="1600" dirty="0">
                <a:latin typeface="ModelonTitilliumRegular" panose="02000000000000000000" pitchFamily="2" charset="0"/>
              </a:endParaRPr>
            </a:p>
          </p:txBody>
        </p:sp>
        <p:cxnSp>
          <p:nvCxnSpPr>
            <p:cNvPr id="74" name="Straight Arrow Connector 73"/>
            <p:cNvCxnSpPr>
              <a:endCxn id="239" idx="0"/>
            </p:cNvCxnSpPr>
            <p:nvPr/>
          </p:nvCxnSpPr>
          <p:spPr>
            <a:xfrm>
              <a:off x="6549152" y="2390268"/>
              <a:ext cx="9628" cy="317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009650" y="2427240"/>
            <a:ext cx="7230200" cy="3016621"/>
            <a:chOff x="1009650" y="2427240"/>
            <a:chExt cx="7230200" cy="3016621"/>
          </a:xfrm>
        </p:grpSpPr>
        <p:sp>
          <p:nvSpPr>
            <p:cNvPr id="6" name="Oval 5"/>
            <p:cNvSpPr/>
            <p:nvPr/>
          </p:nvSpPr>
          <p:spPr>
            <a:xfrm>
              <a:off x="3091596" y="2568476"/>
              <a:ext cx="5148254" cy="28753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438771" y="2858355"/>
              <a:ext cx="1021924" cy="3626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09650" y="2427240"/>
              <a:ext cx="1386757" cy="707886"/>
            </a:xfrm>
            <a:prstGeom prst="rect">
              <a:avLst/>
            </a:prstGeom>
            <a:noFill/>
          </p:spPr>
          <p:txBody>
            <a:bodyPr wrap="square" rtlCol="0">
              <a:spAutoFit/>
            </a:bodyPr>
            <a:lstStyle/>
            <a:p>
              <a:r>
                <a:rPr lang="en-US" sz="2000" b="1" dirty="0" smtClean="0">
                  <a:solidFill>
                    <a:srgbClr val="FF0000"/>
                  </a:solidFill>
                </a:rPr>
                <a:t>Focus on this part</a:t>
              </a:r>
              <a:endParaRPr lang="en-US" sz="2000" b="1" dirty="0">
                <a:solidFill>
                  <a:srgbClr val="FF0000"/>
                </a:solidFill>
              </a:endParaRPr>
            </a:p>
          </p:txBody>
        </p:sp>
      </p:grpSp>
    </p:spTree>
    <p:extLst>
      <p:ext uri="{BB962C8B-B14F-4D97-AF65-F5344CB8AC3E}">
        <p14:creationId xmlns:p14="http://schemas.microsoft.com/office/powerpoint/2010/main" val="203392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800" dirty="0" smtClean="0"/>
              <a:t>ITEA3 Project:</a:t>
            </a:r>
          </a:p>
          <a:p>
            <a:pPr lvl="1"/>
            <a:r>
              <a:rPr lang="en-US" sz="1800" dirty="0"/>
              <a:t>Model Driven Physical Systems </a:t>
            </a:r>
            <a:r>
              <a:rPr lang="en-US" sz="1800" dirty="0" smtClean="0"/>
              <a:t>Operation</a:t>
            </a:r>
          </a:p>
          <a:p>
            <a:r>
              <a:rPr lang="en-US" sz="1800" dirty="0" smtClean="0"/>
              <a:t>WP: Define </a:t>
            </a:r>
            <a:r>
              <a:rPr lang="en-US" sz="1800" dirty="0"/>
              <a:t>requirements formally and check them automatically</a:t>
            </a:r>
            <a:br>
              <a:rPr lang="en-US" sz="1800" dirty="0"/>
            </a:br>
            <a:r>
              <a:rPr lang="en-US" sz="1800" dirty="0"/>
              <a:t>whenever a Modelica system model is simulated</a:t>
            </a:r>
          </a:p>
        </p:txBody>
      </p:sp>
      <p:sp>
        <p:nvSpPr>
          <p:cNvPr id="3" name="Title 2"/>
          <p:cNvSpPr>
            <a:spLocks noGrp="1"/>
          </p:cNvSpPr>
          <p:nvPr>
            <p:ph type="title"/>
          </p:nvPr>
        </p:nvSpPr>
        <p:spPr/>
        <p:txBody>
          <a:bodyPr/>
          <a:lstStyle/>
          <a:p>
            <a:r>
              <a:rPr lang="en-US" dirty="0" smtClean="0"/>
              <a:t>Current Research, itea3 (EU)</a:t>
            </a:r>
            <a:endParaRPr lang="en-US" dirty="0"/>
          </a:p>
        </p:txBody>
      </p:sp>
      <p:sp>
        <p:nvSpPr>
          <p:cNvPr id="4" name="Date Placeholder 3"/>
          <p:cNvSpPr>
            <a:spLocks noGrp="1"/>
          </p:cNvSpPr>
          <p:nvPr>
            <p:ph type="dt" sz="half" idx="10"/>
          </p:nvPr>
        </p:nvSpPr>
        <p:spPr/>
        <p:txBody>
          <a:bodyPr/>
          <a:lstStyle/>
          <a:p>
            <a:fld id="{D584EBE8-5062-4826-A7E5-3B0B817D5FB6}" type="datetime1">
              <a:rPr lang="sv-SE" smtClean="0">
                <a:solidFill>
                  <a:prstClr val="white">
                    <a:lumMod val="75000"/>
                    <a:alpha val="70000"/>
                  </a:prstClr>
                </a:solidFill>
              </a:r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prstClr val="black">
                    <a:alpha val="70000"/>
                  </a:prstClr>
                </a:solidFill>
              </a:rPr>
              <a:pPr/>
              <a:t>28</a:t>
            </a:fld>
            <a:endParaRPr lang="en-GB" dirty="0">
              <a:solidFill>
                <a:prstClr val="black">
                  <a:alpha val="70000"/>
                </a:prstClr>
              </a:solidFill>
            </a:endParaRPr>
          </a:p>
        </p:txBody>
      </p:sp>
      <p:pic>
        <p:nvPicPr>
          <p:cNvPr id="6" name="Image 10" descr="MODRIO_Logo.png"/>
          <p:cNvPicPr>
            <a:picLocks noChangeAspect="1"/>
          </p:cNvPicPr>
          <p:nvPr/>
        </p:nvPicPr>
        <p:blipFill>
          <a:blip r:embed="rId3" cstate="print"/>
          <a:srcRect l="33180" t="41817" r="31474" b="47575"/>
          <a:stretch>
            <a:fillRect/>
          </a:stretch>
        </p:blipFill>
        <p:spPr bwMode="auto">
          <a:xfrm>
            <a:off x="2524379" y="1369032"/>
            <a:ext cx="1817688" cy="409575"/>
          </a:xfrm>
          <a:prstGeom prst="rect">
            <a:avLst/>
          </a:prstGeom>
          <a:noFill/>
          <a:ln w="9525">
            <a:noFill/>
            <a:miter lim="800000"/>
            <a:headEnd/>
            <a:tailEnd/>
          </a:ln>
        </p:spPr>
      </p:pic>
      <p:sp>
        <p:nvSpPr>
          <p:cNvPr id="7" name="Textfeld 5"/>
          <p:cNvSpPr txBox="1"/>
          <p:nvPr/>
        </p:nvSpPr>
        <p:spPr>
          <a:xfrm>
            <a:off x="415703" y="2780263"/>
            <a:ext cx="7975260" cy="1532727"/>
          </a:xfrm>
          <a:prstGeom prst="rect">
            <a:avLst/>
          </a:prstGeom>
          <a:noFill/>
        </p:spPr>
        <p:txBody>
          <a:bodyPr wrap="none" rtlCol="0">
            <a:spAutoFit/>
          </a:bodyPr>
          <a:lstStyle/>
          <a:p>
            <a:pPr lvl="0" algn="l" eaLnBrk="0" hangingPunct="0">
              <a:spcBef>
                <a:spcPct val="20000"/>
              </a:spcBef>
            </a:pPr>
            <a:r>
              <a:rPr lang="de-DE" sz="1800" b="1" kern="0" dirty="0" err="1">
                <a:latin typeface="Arial"/>
              </a:rPr>
              <a:t>Example</a:t>
            </a:r>
            <a:endParaRPr lang="en-US" sz="1800" b="1" kern="0" dirty="0">
              <a:latin typeface="Arial"/>
            </a:endParaRPr>
          </a:p>
          <a:p>
            <a:pPr lvl="0" algn="l" eaLnBrk="0" hangingPunct="0">
              <a:spcBef>
                <a:spcPct val="20000"/>
              </a:spcBef>
            </a:pPr>
            <a:r>
              <a:rPr lang="de-DE" sz="1800" kern="0" dirty="0" smtClean="0">
                <a:solidFill>
                  <a:srgbClr val="000000"/>
                </a:solidFill>
                <a:latin typeface="Arial"/>
              </a:rPr>
              <a:t>„</a:t>
            </a:r>
            <a:r>
              <a:rPr lang="de-DE" sz="1800" i="1" kern="0" dirty="0">
                <a:solidFill>
                  <a:srgbClr val="000000"/>
                </a:solidFill>
                <a:latin typeface="Arial"/>
              </a:rPr>
              <a:t>Pumps </a:t>
            </a:r>
            <a:r>
              <a:rPr lang="de-DE" sz="1800" i="1" kern="0" dirty="0" err="1">
                <a:solidFill>
                  <a:srgbClr val="000000"/>
                </a:solidFill>
                <a:latin typeface="Arial"/>
              </a:rPr>
              <a:t>should</a:t>
            </a:r>
            <a:r>
              <a:rPr lang="de-DE" sz="1800" i="1" kern="0" dirty="0">
                <a:solidFill>
                  <a:srgbClr val="000000"/>
                </a:solidFill>
                <a:latin typeface="Arial"/>
              </a:rPr>
              <a:t> not </a:t>
            </a:r>
            <a:r>
              <a:rPr lang="de-DE" sz="1800" i="1" kern="0" dirty="0" err="1">
                <a:solidFill>
                  <a:srgbClr val="000000"/>
                </a:solidFill>
                <a:latin typeface="Arial"/>
              </a:rPr>
              <a:t>cavitate</a:t>
            </a:r>
            <a:r>
              <a:rPr lang="de-DE" sz="1800" i="1" kern="0" dirty="0">
                <a:solidFill>
                  <a:srgbClr val="000000"/>
                </a:solidFill>
                <a:latin typeface="Arial"/>
              </a:rPr>
              <a:t> </a:t>
            </a:r>
            <a:r>
              <a:rPr lang="de-DE" sz="1800" i="1" kern="0" dirty="0" err="1">
                <a:solidFill>
                  <a:srgbClr val="000000"/>
                </a:solidFill>
                <a:latin typeface="Arial"/>
              </a:rPr>
              <a:t>when</a:t>
            </a:r>
            <a:r>
              <a:rPr lang="de-DE" sz="1800" i="1" kern="0" dirty="0">
                <a:solidFill>
                  <a:srgbClr val="000000"/>
                </a:solidFill>
                <a:latin typeface="Arial"/>
              </a:rPr>
              <a:t> </a:t>
            </a:r>
            <a:r>
              <a:rPr lang="de-DE" sz="1800" i="1" kern="0" dirty="0" err="1">
                <a:solidFill>
                  <a:srgbClr val="000000"/>
                </a:solidFill>
                <a:latin typeface="Arial"/>
              </a:rPr>
              <a:t>they</a:t>
            </a:r>
            <a:r>
              <a:rPr lang="de-DE" sz="1800" i="1" kern="0" dirty="0">
                <a:solidFill>
                  <a:srgbClr val="000000"/>
                </a:solidFill>
                <a:latin typeface="Arial"/>
              </a:rPr>
              <a:t> </a:t>
            </a:r>
            <a:r>
              <a:rPr lang="de-DE" sz="1800" i="1" kern="0" dirty="0" err="1">
                <a:solidFill>
                  <a:srgbClr val="000000"/>
                </a:solidFill>
                <a:latin typeface="Arial"/>
              </a:rPr>
              <a:t>are</a:t>
            </a:r>
            <a:r>
              <a:rPr lang="de-DE" sz="1800" i="1" kern="0" dirty="0">
                <a:solidFill>
                  <a:srgbClr val="000000"/>
                </a:solidFill>
                <a:latin typeface="Arial"/>
              </a:rPr>
              <a:t> </a:t>
            </a:r>
            <a:r>
              <a:rPr lang="de-DE" sz="1800" i="1" kern="0" dirty="0" err="1">
                <a:solidFill>
                  <a:srgbClr val="000000"/>
                </a:solidFill>
                <a:latin typeface="Arial"/>
              </a:rPr>
              <a:t>operating</a:t>
            </a:r>
            <a:r>
              <a:rPr lang="de-DE" sz="1800" kern="0" dirty="0" smtClean="0">
                <a:solidFill>
                  <a:srgbClr val="000000"/>
                </a:solidFill>
                <a:latin typeface="Arial"/>
              </a:rPr>
              <a:t>“ </a:t>
            </a:r>
            <a:r>
              <a:rPr lang="de-DE" sz="1800" kern="0" dirty="0">
                <a:solidFill>
                  <a:srgbClr val="000000"/>
                </a:solidFill>
                <a:latin typeface="Arial"/>
              </a:rPr>
              <a:t>(p(t) ≥ </a:t>
            </a:r>
            <a:r>
              <a:rPr lang="de-DE" sz="1800" kern="0" dirty="0" err="1">
                <a:solidFill>
                  <a:srgbClr val="000000"/>
                </a:solidFill>
                <a:latin typeface="Arial"/>
              </a:rPr>
              <a:t>p</a:t>
            </a:r>
            <a:r>
              <a:rPr lang="de-DE" sz="1800" kern="0" baseline="-25000" dirty="0" err="1">
                <a:solidFill>
                  <a:srgbClr val="000000"/>
                </a:solidFill>
                <a:latin typeface="Arial"/>
              </a:rPr>
              <a:t>cav</a:t>
            </a:r>
            <a:r>
              <a:rPr lang="de-DE" sz="1800" kern="0" dirty="0">
                <a:solidFill>
                  <a:srgbClr val="000000"/>
                </a:solidFill>
                <a:latin typeface="Arial"/>
              </a:rPr>
              <a:t> </a:t>
            </a:r>
            <a:r>
              <a:rPr lang="de-DE" sz="1800" kern="0" dirty="0" err="1">
                <a:solidFill>
                  <a:srgbClr val="000000"/>
                </a:solidFill>
                <a:latin typeface="Arial"/>
              </a:rPr>
              <a:t>if</a:t>
            </a:r>
            <a:r>
              <a:rPr lang="de-DE" sz="1800" kern="0" dirty="0">
                <a:solidFill>
                  <a:srgbClr val="000000"/>
                </a:solidFill>
                <a:latin typeface="Arial"/>
              </a:rPr>
              <a:t> </a:t>
            </a:r>
            <a:r>
              <a:rPr lang="de-DE" sz="1800" kern="0" dirty="0" err="1">
                <a:solidFill>
                  <a:srgbClr val="000000"/>
                </a:solidFill>
                <a:latin typeface="Arial"/>
              </a:rPr>
              <a:t>operating</a:t>
            </a:r>
            <a:r>
              <a:rPr lang="de-DE" sz="1800" kern="0" dirty="0">
                <a:solidFill>
                  <a:srgbClr val="000000"/>
                </a:solidFill>
                <a:latin typeface="Arial"/>
              </a:rPr>
              <a:t>)</a:t>
            </a:r>
            <a:br>
              <a:rPr lang="de-DE" sz="1800" kern="0" dirty="0">
                <a:solidFill>
                  <a:srgbClr val="000000"/>
                </a:solidFill>
                <a:latin typeface="Arial"/>
              </a:rPr>
            </a:br>
            <a:r>
              <a:rPr lang="de-DE" sz="1800" kern="0" dirty="0">
                <a:solidFill>
                  <a:srgbClr val="000000"/>
                </a:solidFill>
                <a:latin typeface="Arial"/>
              </a:rPr>
              <a:t>→ </a:t>
            </a:r>
            <a:r>
              <a:rPr lang="de-DE" sz="1800" b="1" kern="0" dirty="0" err="1">
                <a:solidFill>
                  <a:schemeClr val="accent1">
                    <a:lumMod val="75000"/>
                  </a:schemeClr>
                </a:solidFill>
                <a:latin typeface="Arial"/>
              </a:rPr>
              <a:t>Define</a:t>
            </a:r>
            <a:r>
              <a:rPr lang="de-DE" sz="1800" b="1" kern="0" dirty="0">
                <a:solidFill>
                  <a:schemeClr val="accent1">
                    <a:lumMod val="75000"/>
                  </a:schemeClr>
                </a:solidFill>
                <a:latin typeface="Arial"/>
              </a:rPr>
              <a:t> </a:t>
            </a:r>
            <a:r>
              <a:rPr lang="de-DE" sz="1800" b="1" kern="0" dirty="0" err="1">
                <a:solidFill>
                  <a:schemeClr val="accent1">
                    <a:lumMod val="75000"/>
                  </a:schemeClr>
                </a:solidFill>
                <a:latin typeface="Arial"/>
              </a:rPr>
              <a:t>formally</a:t>
            </a:r>
            <a:r>
              <a:rPr lang="de-DE" sz="1800" kern="0" dirty="0">
                <a:solidFill>
                  <a:schemeClr val="accent1">
                    <a:lumMod val="75000"/>
                  </a:schemeClr>
                </a:solidFill>
                <a:latin typeface="Arial"/>
              </a:rPr>
              <a:t> </a:t>
            </a:r>
            <a:r>
              <a:rPr lang="de-DE" sz="1800" kern="0" dirty="0">
                <a:solidFill>
                  <a:srgbClr val="000000"/>
                </a:solidFill>
                <a:latin typeface="Arial"/>
              </a:rPr>
              <a:t>+ </a:t>
            </a:r>
            <a:r>
              <a:rPr lang="de-DE" sz="1800" kern="0" dirty="0" err="1">
                <a:solidFill>
                  <a:srgbClr val="000000"/>
                </a:solidFill>
                <a:latin typeface="Arial"/>
              </a:rPr>
              <a:t>associate</a:t>
            </a:r>
            <a:r>
              <a:rPr lang="de-DE" sz="1800" kern="0" dirty="0">
                <a:solidFill>
                  <a:srgbClr val="000000"/>
                </a:solidFill>
                <a:latin typeface="Arial"/>
              </a:rPr>
              <a:t> </a:t>
            </a:r>
            <a:r>
              <a:rPr lang="de-DE" sz="1800" kern="0" dirty="0" err="1">
                <a:solidFill>
                  <a:srgbClr val="000000"/>
                </a:solidFill>
                <a:latin typeface="Arial"/>
              </a:rPr>
              <a:t>conveniently</a:t>
            </a:r>
            <a:r>
              <a:rPr lang="de-DE" sz="1800" kern="0" dirty="0">
                <a:solidFill>
                  <a:srgbClr val="000000"/>
                </a:solidFill>
                <a:latin typeface="Arial"/>
              </a:rPr>
              <a:t> </a:t>
            </a:r>
            <a:r>
              <a:rPr lang="de-DE" sz="1800" kern="0" dirty="0" err="1">
                <a:solidFill>
                  <a:srgbClr val="000000"/>
                </a:solidFill>
                <a:latin typeface="Arial"/>
              </a:rPr>
              <a:t>to</a:t>
            </a:r>
            <a:r>
              <a:rPr lang="de-DE" sz="1800" kern="0" dirty="0">
                <a:solidFill>
                  <a:srgbClr val="000000"/>
                </a:solidFill>
                <a:latin typeface="Arial"/>
              </a:rPr>
              <a:t> all </a:t>
            </a:r>
            <a:r>
              <a:rPr lang="de-DE" sz="1800" kern="0" dirty="0" err="1">
                <a:solidFill>
                  <a:srgbClr val="000000"/>
                </a:solidFill>
                <a:latin typeface="Arial"/>
              </a:rPr>
              <a:t>pumps</a:t>
            </a:r>
            <a:r>
              <a:rPr lang="de-DE" sz="1800" kern="0" dirty="0">
                <a:solidFill>
                  <a:srgbClr val="000000"/>
                </a:solidFill>
                <a:latin typeface="Arial"/>
              </a:rPr>
              <a:t> </a:t>
            </a:r>
            <a:br>
              <a:rPr lang="de-DE" sz="1800" kern="0" dirty="0">
                <a:solidFill>
                  <a:srgbClr val="000000"/>
                </a:solidFill>
                <a:latin typeface="Arial"/>
              </a:rPr>
            </a:br>
            <a:r>
              <a:rPr lang="de-DE" sz="1800" kern="0" dirty="0" smtClean="0">
                <a:solidFill>
                  <a:srgbClr val="000000"/>
                </a:solidFill>
                <a:latin typeface="Arial"/>
              </a:rPr>
              <a:t>                                + </a:t>
            </a:r>
            <a:r>
              <a:rPr lang="de-DE" sz="1800" kern="0" dirty="0">
                <a:solidFill>
                  <a:srgbClr val="000000"/>
                </a:solidFill>
                <a:latin typeface="Arial"/>
              </a:rPr>
              <a:t>check </a:t>
            </a:r>
            <a:r>
              <a:rPr lang="de-DE" sz="1800" kern="0" dirty="0" err="1">
                <a:solidFill>
                  <a:srgbClr val="000000"/>
                </a:solidFill>
                <a:latin typeface="Arial"/>
              </a:rPr>
              <a:t>automatically</a:t>
            </a:r>
            <a:r>
              <a:rPr lang="de-DE" sz="1800" kern="0" dirty="0">
                <a:solidFill>
                  <a:srgbClr val="000000"/>
                </a:solidFill>
                <a:latin typeface="Arial"/>
              </a:rPr>
              <a:t> </a:t>
            </a:r>
            <a:br>
              <a:rPr lang="de-DE" sz="1800" kern="0" dirty="0">
                <a:solidFill>
                  <a:srgbClr val="000000"/>
                </a:solidFill>
                <a:latin typeface="Arial"/>
              </a:rPr>
            </a:br>
            <a:r>
              <a:rPr lang="de-DE" sz="1800" kern="0" dirty="0" smtClean="0">
                <a:solidFill>
                  <a:srgbClr val="000000"/>
                </a:solidFill>
                <a:latin typeface="Arial"/>
              </a:rPr>
              <a:t>                                + </a:t>
            </a:r>
            <a:r>
              <a:rPr lang="de-DE" sz="1800" kern="0" dirty="0" err="1">
                <a:solidFill>
                  <a:srgbClr val="000000"/>
                </a:solidFill>
                <a:latin typeface="Arial"/>
              </a:rPr>
              <a:t>report</a:t>
            </a:r>
            <a:r>
              <a:rPr lang="de-DE" sz="1800" kern="0" dirty="0">
                <a:solidFill>
                  <a:srgbClr val="000000"/>
                </a:solidFill>
                <a:latin typeface="Arial"/>
              </a:rPr>
              <a:t> </a:t>
            </a:r>
            <a:r>
              <a:rPr lang="de-DE" sz="1800" kern="0" dirty="0" err="1">
                <a:solidFill>
                  <a:srgbClr val="000000"/>
                </a:solidFill>
                <a:latin typeface="Arial"/>
              </a:rPr>
              <a:t>issues</a:t>
            </a:r>
            <a:r>
              <a:rPr lang="de-DE" sz="1800" kern="0" dirty="0">
                <a:solidFill>
                  <a:srgbClr val="000000"/>
                </a:solidFill>
                <a:latin typeface="Arial"/>
              </a:rPr>
              <a:t> </a:t>
            </a:r>
            <a:r>
              <a:rPr lang="de-DE" sz="1800" kern="0" dirty="0" err="1">
                <a:solidFill>
                  <a:srgbClr val="000000"/>
                </a:solidFill>
                <a:latin typeface="Arial"/>
              </a:rPr>
              <a:t>automatically</a:t>
            </a:r>
            <a:r>
              <a:rPr lang="de-DE" sz="1800" kern="0" dirty="0">
                <a:solidFill>
                  <a:srgbClr val="000000"/>
                </a:solidFill>
                <a:latin typeface="Arial"/>
              </a:rPr>
              <a:t> </a:t>
            </a:r>
          </a:p>
        </p:txBody>
      </p:sp>
      <p:sp>
        <p:nvSpPr>
          <p:cNvPr id="9" name="Rectangle 8"/>
          <p:cNvSpPr/>
          <p:nvPr/>
        </p:nvSpPr>
        <p:spPr>
          <a:xfrm>
            <a:off x="685800" y="6467412"/>
            <a:ext cx="2125980" cy="36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1"/>
          <p:cNvSpPr txBox="1"/>
          <p:nvPr/>
        </p:nvSpPr>
        <p:spPr>
          <a:xfrm>
            <a:off x="685800" y="6452104"/>
            <a:ext cx="6296025" cy="276999"/>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smtClean="0">
                <a:solidFill>
                  <a:srgbClr val="686868"/>
                </a:solidFill>
              </a:rPr>
              <a:t>Otter et al: </a:t>
            </a:r>
            <a:r>
              <a:rPr lang="fr-FR" sz="1200" dirty="0" err="1" smtClean="0">
                <a:solidFill>
                  <a:srgbClr val="686868"/>
                </a:solidFill>
              </a:rPr>
              <a:t>Formal</a:t>
            </a:r>
            <a:r>
              <a:rPr lang="fr-FR" sz="1200" dirty="0" smtClean="0">
                <a:solidFill>
                  <a:srgbClr val="686868"/>
                </a:solidFill>
              </a:rPr>
              <a:t> </a:t>
            </a:r>
            <a:r>
              <a:rPr lang="fr-FR" sz="1200" dirty="0" err="1" smtClean="0">
                <a:solidFill>
                  <a:srgbClr val="686868"/>
                </a:solidFill>
              </a:rPr>
              <a:t>Requirements</a:t>
            </a:r>
            <a:r>
              <a:rPr lang="fr-FR" sz="1200" dirty="0" smtClean="0">
                <a:solidFill>
                  <a:srgbClr val="686868"/>
                </a:solidFill>
              </a:rPr>
              <a:t> </a:t>
            </a:r>
            <a:r>
              <a:rPr lang="fr-FR" sz="1200" dirty="0" err="1" smtClean="0">
                <a:solidFill>
                  <a:srgbClr val="686868"/>
                </a:solidFill>
              </a:rPr>
              <a:t>Modeling</a:t>
            </a:r>
            <a:r>
              <a:rPr lang="fr-FR" sz="1200" dirty="0" smtClean="0">
                <a:solidFill>
                  <a:srgbClr val="686868"/>
                </a:solidFill>
              </a:rPr>
              <a:t> for Simulation-</a:t>
            </a:r>
            <a:r>
              <a:rPr lang="fr-FR" sz="1200" dirty="0" err="1" smtClean="0">
                <a:solidFill>
                  <a:srgbClr val="686868"/>
                </a:solidFill>
              </a:rPr>
              <a:t>Based</a:t>
            </a:r>
            <a:r>
              <a:rPr lang="fr-FR" sz="1200" dirty="0" smtClean="0">
                <a:solidFill>
                  <a:srgbClr val="686868"/>
                </a:solidFill>
              </a:rPr>
              <a:t> </a:t>
            </a:r>
            <a:r>
              <a:rPr lang="fr-FR" sz="1200" dirty="0" err="1" smtClean="0">
                <a:solidFill>
                  <a:srgbClr val="686868"/>
                </a:solidFill>
              </a:rPr>
              <a:t>Verification</a:t>
            </a:r>
            <a:r>
              <a:rPr lang="fr-FR" sz="1200" dirty="0" smtClean="0">
                <a:solidFill>
                  <a:srgbClr val="686868"/>
                </a:solidFill>
              </a:rPr>
              <a:t>, Modelica’2015</a:t>
            </a:r>
          </a:p>
        </p:txBody>
      </p:sp>
      <p:sp>
        <p:nvSpPr>
          <p:cNvPr id="10" name="Textfeld 4"/>
          <p:cNvSpPr txBox="1"/>
          <p:nvPr/>
        </p:nvSpPr>
        <p:spPr>
          <a:xfrm>
            <a:off x="415703" y="4181761"/>
            <a:ext cx="8620125" cy="2197525"/>
          </a:xfrm>
          <a:prstGeom prst="rect">
            <a:avLst/>
          </a:prstGeom>
          <a:noFill/>
        </p:spPr>
        <p:txBody>
          <a:bodyPr wrap="square" rtlCol="0">
            <a:spAutoFit/>
          </a:bodyPr>
          <a:lstStyle/>
          <a:p>
            <a:pPr lvl="0" algn="l" eaLnBrk="0" hangingPunct="0">
              <a:spcBef>
                <a:spcPct val="20000"/>
              </a:spcBef>
            </a:pPr>
            <a:r>
              <a:rPr lang="de-DE" b="1" kern="0" dirty="0" smtClean="0">
                <a:solidFill>
                  <a:srgbClr val="009900"/>
                </a:solidFill>
                <a:latin typeface="Arial"/>
              </a:rPr>
              <a:t>State </a:t>
            </a:r>
            <a:r>
              <a:rPr lang="de-DE" b="1" kern="0" dirty="0" err="1" smtClean="0">
                <a:solidFill>
                  <a:srgbClr val="009900"/>
                </a:solidFill>
                <a:latin typeface="Arial"/>
              </a:rPr>
              <a:t>of</a:t>
            </a:r>
            <a:r>
              <a:rPr lang="de-DE" b="1" kern="0" dirty="0" smtClean="0">
                <a:solidFill>
                  <a:srgbClr val="009900"/>
                </a:solidFill>
                <a:latin typeface="Arial"/>
              </a:rPr>
              <a:t> </a:t>
            </a:r>
            <a:r>
              <a:rPr lang="de-DE" b="1" kern="0" dirty="0" err="1" smtClean="0">
                <a:solidFill>
                  <a:srgbClr val="009900"/>
                </a:solidFill>
                <a:latin typeface="Arial"/>
              </a:rPr>
              <a:t>the</a:t>
            </a:r>
            <a:r>
              <a:rPr lang="de-DE" b="1" kern="0" dirty="0" smtClean="0">
                <a:solidFill>
                  <a:srgbClr val="009900"/>
                </a:solidFill>
                <a:latin typeface="Arial"/>
              </a:rPr>
              <a:t> </a:t>
            </a:r>
            <a:r>
              <a:rPr lang="de-DE" b="1" kern="0" dirty="0" err="1" smtClean="0">
                <a:solidFill>
                  <a:srgbClr val="009900"/>
                </a:solidFill>
                <a:latin typeface="Arial"/>
              </a:rPr>
              <a:t>art</a:t>
            </a:r>
            <a:endParaRPr lang="de-DE" b="1" kern="0" dirty="0">
              <a:solidFill>
                <a:srgbClr val="009900"/>
              </a:solidFill>
              <a:latin typeface="Arial"/>
            </a:endParaRPr>
          </a:p>
          <a:p>
            <a:pPr marL="285750" lvl="0" indent="-285750" algn="l" eaLnBrk="0" hangingPunct="0">
              <a:spcBef>
                <a:spcPct val="20000"/>
              </a:spcBef>
              <a:buFont typeface="Arial" panose="020B0604020202020204" pitchFamily="34" charset="0"/>
              <a:buChar char="•"/>
            </a:pPr>
            <a:r>
              <a:rPr lang="de-DE" kern="0" dirty="0" smtClean="0">
                <a:solidFill>
                  <a:srgbClr val="000000"/>
                </a:solidFill>
                <a:latin typeface="Arial"/>
              </a:rPr>
              <a:t>Not </a:t>
            </a:r>
            <a:r>
              <a:rPr lang="de-DE" kern="0" dirty="0" err="1" smtClean="0">
                <a:solidFill>
                  <a:srgbClr val="000000"/>
                </a:solidFill>
                <a:latin typeface="Arial"/>
              </a:rPr>
              <a:t>practical</a:t>
            </a:r>
            <a:r>
              <a:rPr lang="de-DE" kern="0" dirty="0" smtClean="0">
                <a:solidFill>
                  <a:srgbClr val="000000"/>
                </a:solidFill>
                <a:latin typeface="Arial"/>
              </a:rPr>
              <a:t> (</a:t>
            </a:r>
            <a:r>
              <a:rPr lang="de-DE" kern="0" dirty="0" err="1" smtClean="0">
                <a:solidFill>
                  <a:srgbClr val="000000"/>
                </a:solidFill>
                <a:latin typeface="Arial"/>
              </a:rPr>
              <a:t>impossible</a:t>
            </a:r>
            <a:r>
              <a:rPr lang="de-DE" kern="0" dirty="0" smtClean="0">
                <a:solidFill>
                  <a:srgbClr val="000000"/>
                </a:solidFill>
                <a:latin typeface="Arial"/>
              </a:rPr>
              <a:t>) </a:t>
            </a:r>
            <a:r>
              <a:rPr lang="de-DE" kern="0" dirty="0" err="1">
                <a:solidFill>
                  <a:srgbClr val="000000"/>
                </a:solidFill>
                <a:latin typeface="Arial"/>
              </a:rPr>
              <a:t>with</a:t>
            </a:r>
            <a:r>
              <a:rPr lang="de-DE" kern="0" dirty="0">
                <a:solidFill>
                  <a:srgbClr val="000000"/>
                </a:solidFill>
                <a:latin typeface="Arial"/>
              </a:rPr>
              <a:t> </a:t>
            </a:r>
            <a:r>
              <a:rPr lang="de-DE" kern="0" dirty="0" err="1" smtClean="0">
                <a:solidFill>
                  <a:srgbClr val="000000"/>
                </a:solidFill>
                <a:latin typeface="Arial"/>
              </a:rPr>
              <a:t>available</a:t>
            </a:r>
            <a:r>
              <a:rPr lang="de-DE" kern="0" dirty="0" smtClean="0">
                <a:solidFill>
                  <a:srgbClr val="000000"/>
                </a:solidFill>
                <a:latin typeface="Arial"/>
              </a:rPr>
              <a:t> </a:t>
            </a:r>
            <a:r>
              <a:rPr lang="de-DE" kern="0" dirty="0">
                <a:solidFill>
                  <a:srgbClr val="000000"/>
                </a:solidFill>
                <a:latin typeface="Arial"/>
              </a:rPr>
              <a:t>Model </a:t>
            </a:r>
            <a:r>
              <a:rPr lang="de-DE" kern="0" dirty="0" err="1" smtClean="0">
                <a:solidFill>
                  <a:srgbClr val="000000"/>
                </a:solidFill>
                <a:latin typeface="Arial"/>
              </a:rPr>
              <a:t>Checkers</a:t>
            </a:r>
            <a:r>
              <a:rPr lang="de-DE" kern="0" dirty="0" smtClean="0">
                <a:solidFill>
                  <a:srgbClr val="000000"/>
                </a:solidFill>
                <a:latin typeface="Arial"/>
              </a:rPr>
              <a:t> </a:t>
            </a:r>
            <a:r>
              <a:rPr lang="de-DE" kern="0" dirty="0" err="1" smtClean="0">
                <a:solidFill>
                  <a:srgbClr val="000000"/>
                </a:solidFill>
                <a:latin typeface="Arial"/>
              </a:rPr>
              <a:t>since</a:t>
            </a:r>
            <a:r>
              <a:rPr lang="de-DE" kern="0" dirty="0" smtClean="0">
                <a:solidFill>
                  <a:srgbClr val="000000"/>
                </a:solidFill>
                <a:latin typeface="Arial"/>
              </a:rPr>
              <a:t> </a:t>
            </a:r>
            <a:r>
              <a:rPr lang="de-DE" kern="0" dirty="0" err="1" smtClean="0">
                <a:solidFill>
                  <a:srgbClr val="000000"/>
                </a:solidFill>
                <a:latin typeface="Arial"/>
              </a:rPr>
              <a:t>requirements</a:t>
            </a:r>
            <a:r>
              <a:rPr lang="de-DE" kern="0" dirty="0" smtClean="0">
                <a:solidFill>
                  <a:srgbClr val="000000"/>
                </a:solidFill>
                <a:latin typeface="Arial"/>
              </a:rPr>
              <a:t> </a:t>
            </a:r>
            <a:r>
              <a:rPr lang="de-DE" kern="0" dirty="0" err="1" smtClean="0">
                <a:solidFill>
                  <a:srgbClr val="000000"/>
                </a:solidFill>
                <a:latin typeface="Arial"/>
              </a:rPr>
              <a:t>depend</a:t>
            </a:r>
            <a:r>
              <a:rPr lang="de-DE" kern="0" dirty="0" smtClean="0">
                <a:solidFill>
                  <a:srgbClr val="000000"/>
                </a:solidFill>
                <a:latin typeface="Arial"/>
              </a:rPr>
              <a:t> on </a:t>
            </a:r>
            <a:r>
              <a:rPr lang="de-DE" kern="0" dirty="0" err="1" smtClean="0">
                <a:solidFill>
                  <a:srgbClr val="000000"/>
                </a:solidFill>
                <a:latin typeface="Arial"/>
              </a:rPr>
              <a:t>the</a:t>
            </a:r>
            <a:r>
              <a:rPr lang="de-DE" kern="0" dirty="0" smtClean="0">
                <a:solidFill>
                  <a:srgbClr val="000000"/>
                </a:solidFill>
                <a:latin typeface="Arial"/>
              </a:rPr>
              <a:t> </a:t>
            </a:r>
            <a:r>
              <a:rPr lang="de-DE" kern="0" dirty="0" err="1" smtClean="0">
                <a:solidFill>
                  <a:srgbClr val="000000"/>
                </a:solidFill>
                <a:latin typeface="Arial"/>
              </a:rPr>
              <a:t>numerical</a:t>
            </a:r>
            <a:r>
              <a:rPr lang="de-DE" kern="0" dirty="0" smtClean="0">
                <a:solidFill>
                  <a:srgbClr val="000000"/>
                </a:solidFill>
                <a:latin typeface="Arial"/>
              </a:rPr>
              <a:t> </a:t>
            </a:r>
            <a:r>
              <a:rPr lang="de-DE" kern="0" dirty="0" err="1" smtClean="0">
                <a:solidFill>
                  <a:srgbClr val="000000"/>
                </a:solidFill>
                <a:latin typeface="Arial"/>
              </a:rPr>
              <a:t>solution</a:t>
            </a:r>
            <a:r>
              <a:rPr lang="de-DE" kern="0" dirty="0" smtClean="0">
                <a:solidFill>
                  <a:srgbClr val="000000"/>
                </a:solidFill>
                <a:latin typeface="Arial"/>
              </a:rPr>
              <a:t> </a:t>
            </a:r>
            <a:r>
              <a:rPr lang="de-DE" kern="0" dirty="0" err="1" smtClean="0">
                <a:solidFill>
                  <a:srgbClr val="000000"/>
                </a:solidFill>
                <a:latin typeface="Arial"/>
              </a:rPr>
              <a:t>of</a:t>
            </a:r>
            <a:r>
              <a:rPr lang="de-DE" kern="0" dirty="0" smtClean="0">
                <a:solidFill>
                  <a:srgbClr val="000000"/>
                </a:solidFill>
                <a:latin typeface="Arial"/>
              </a:rPr>
              <a:t> Differential-</a:t>
            </a:r>
            <a:r>
              <a:rPr lang="de-DE" kern="0" dirty="0" err="1" smtClean="0">
                <a:solidFill>
                  <a:srgbClr val="000000"/>
                </a:solidFill>
                <a:latin typeface="Arial"/>
              </a:rPr>
              <a:t>Algebraic</a:t>
            </a:r>
            <a:r>
              <a:rPr lang="de-DE" kern="0" dirty="0" smtClean="0">
                <a:solidFill>
                  <a:srgbClr val="000000"/>
                </a:solidFill>
                <a:latin typeface="Arial"/>
              </a:rPr>
              <a:t> </a:t>
            </a:r>
            <a:r>
              <a:rPr lang="de-DE" kern="0" dirty="0" err="1" smtClean="0">
                <a:solidFill>
                  <a:srgbClr val="000000"/>
                </a:solidFill>
                <a:latin typeface="Arial"/>
              </a:rPr>
              <a:t>Equations</a:t>
            </a:r>
            <a:r>
              <a:rPr lang="de-DE" kern="0" dirty="0" smtClean="0">
                <a:solidFill>
                  <a:srgbClr val="000000"/>
                </a:solidFill>
                <a:latin typeface="Arial"/>
              </a:rPr>
              <a:t> (DAE).</a:t>
            </a:r>
          </a:p>
          <a:p>
            <a:pPr marL="285750" lvl="0" indent="-285750" algn="l" eaLnBrk="0" hangingPunct="0">
              <a:spcBef>
                <a:spcPct val="20000"/>
              </a:spcBef>
              <a:buFont typeface="Arial" panose="020B0604020202020204" pitchFamily="34" charset="0"/>
              <a:buChar char="•"/>
            </a:pPr>
            <a:r>
              <a:rPr lang="de-DE" kern="0" dirty="0">
                <a:solidFill>
                  <a:srgbClr val="000000"/>
                </a:solidFill>
                <a:latin typeface="Arial"/>
              </a:rPr>
              <a:t>Limited </a:t>
            </a:r>
            <a:r>
              <a:rPr lang="de-DE" kern="0" dirty="0" err="1">
                <a:solidFill>
                  <a:srgbClr val="000000"/>
                </a:solidFill>
                <a:latin typeface="Arial"/>
              </a:rPr>
              <a:t>tool</a:t>
            </a:r>
            <a:r>
              <a:rPr lang="de-DE" kern="0" dirty="0">
                <a:solidFill>
                  <a:srgbClr val="000000"/>
                </a:solidFill>
                <a:latin typeface="Arial"/>
              </a:rPr>
              <a:t> </a:t>
            </a:r>
            <a:r>
              <a:rPr lang="de-DE" kern="0" dirty="0" err="1">
                <a:solidFill>
                  <a:srgbClr val="000000"/>
                </a:solidFill>
                <a:latin typeface="Arial"/>
              </a:rPr>
              <a:t>support</a:t>
            </a:r>
            <a:r>
              <a:rPr lang="de-DE" kern="0" dirty="0">
                <a:solidFill>
                  <a:srgbClr val="000000"/>
                </a:solidFill>
                <a:latin typeface="Arial"/>
              </a:rPr>
              <a:t> </a:t>
            </a:r>
            <a:r>
              <a:rPr lang="de-DE" kern="0" dirty="0" err="1" smtClean="0">
                <a:latin typeface="Arial"/>
              </a:rPr>
              <a:t>for</a:t>
            </a:r>
            <a:r>
              <a:rPr lang="de-DE" kern="0" dirty="0" smtClean="0">
                <a:latin typeface="Arial"/>
              </a:rPr>
              <a:t> </a:t>
            </a:r>
            <a:r>
              <a:rPr lang="de-DE" kern="0" dirty="0" err="1">
                <a:solidFill>
                  <a:srgbClr val="000000"/>
                </a:solidFill>
                <a:latin typeface="Arial"/>
              </a:rPr>
              <a:t>connecting</a:t>
            </a:r>
            <a:r>
              <a:rPr lang="de-DE" kern="0" dirty="0">
                <a:solidFill>
                  <a:srgbClr val="000000"/>
                </a:solidFill>
                <a:latin typeface="Arial"/>
              </a:rPr>
              <a:t> „</a:t>
            </a:r>
            <a:r>
              <a:rPr lang="de-DE" kern="0" dirty="0" err="1">
                <a:solidFill>
                  <a:srgbClr val="000000"/>
                </a:solidFill>
                <a:latin typeface="Arial"/>
              </a:rPr>
              <a:t>textual</a:t>
            </a:r>
            <a:r>
              <a:rPr lang="de-DE" kern="0" dirty="0">
                <a:solidFill>
                  <a:srgbClr val="000000"/>
                </a:solidFill>
                <a:latin typeface="Arial"/>
              </a:rPr>
              <a:t> </a:t>
            </a:r>
            <a:r>
              <a:rPr lang="de-DE" kern="0" dirty="0" err="1">
                <a:solidFill>
                  <a:srgbClr val="000000"/>
                </a:solidFill>
                <a:latin typeface="Arial"/>
              </a:rPr>
              <a:t>requirements</a:t>
            </a:r>
            <a:r>
              <a:rPr lang="de-DE" kern="0" dirty="0">
                <a:solidFill>
                  <a:srgbClr val="000000"/>
                </a:solidFill>
                <a:latin typeface="Arial"/>
              </a:rPr>
              <a:t>“ </a:t>
            </a:r>
            <a:r>
              <a:rPr lang="de-DE" kern="0" dirty="0" err="1">
                <a:solidFill>
                  <a:srgbClr val="000000"/>
                </a:solidFill>
                <a:latin typeface="Arial"/>
              </a:rPr>
              <a:t>with</a:t>
            </a:r>
            <a:r>
              <a:rPr lang="de-DE" kern="0" dirty="0">
                <a:solidFill>
                  <a:srgbClr val="000000"/>
                </a:solidFill>
                <a:latin typeface="Arial"/>
              </a:rPr>
              <a:t> </a:t>
            </a:r>
            <a:r>
              <a:rPr lang="de-DE" kern="0" dirty="0" err="1">
                <a:solidFill>
                  <a:srgbClr val="000000"/>
                </a:solidFill>
                <a:latin typeface="Arial"/>
              </a:rPr>
              <a:t>simulation</a:t>
            </a:r>
            <a:r>
              <a:rPr lang="de-DE" kern="0" dirty="0">
                <a:solidFill>
                  <a:srgbClr val="000000"/>
                </a:solidFill>
                <a:latin typeface="Arial"/>
              </a:rPr>
              <a:t> </a:t>
            </a:r>
            <a:r>
              <a:rPr lang="de-DE" kern="0" dirty="0" err="1">
                <a:solidFill>
                  <a:srgbClr val="000000"/>
                </a:solidFill>
                <a:latin typeface="Arial"/>
              </a:rPr>
              <a:t>models</a:t>
            </a:r>
            <a:r>
              <a:rPr lang="de-DE" kern="0" dirty="0">
                <a:solidFill>
                  <a:srgbClr val="000000"/>
                </a:solidFill>
                <a:latin typeface="Arial"/>
              </a:rPr>
              <a:t> (e.g. Simulink </a:t>
            </a:r>
            <a:r>
              <a:rPr lang="de-DE" kern="0" dirty="0" err="1">
                <a:solidFill>
                  <a:srgbClr val="000000"/>
                </a:solidFill>
                <a:latin typeface="Arial"/>
              </a:rPr>
              <a:t>with</a:t>
            </a:r>
            <a:r>
              <a:rPr lang="de-DE" kern="0" dirty="0">
                <a:solidFill>
                  <a:srgbClr val="000000"/>
                </a:solidFill>
                <a:latin typeface="Arial"/>
              </a:rPr>
              <a:t> </a:t>
            </a:r>
            <a:r>
              <a:rPr lang="de-DE" kern="0" dirty="0" smtClean="0">
                <a:solidFill>
                  <a:srgbClr val="000000"/>
                </a:solidFill>
                <a:latin typeface="Arial"/>
              </a:rPr>
              <a:t>Validation </a:t>
            </a:r>
            <a:r>
              <a:rPr lang="de-DE" kern="0" dirty="0">
                <a:solidFill>
                  <a:srgbClr val="000000"/>
                </a:solidFill>
                <a:latin typeface="Arial"/>
              </a:rPr>
              <a:t>&amp; </a:t>
            </a:r>
            <a:r>
              <a:rPr lang="de-DE" kern="0" dirty="0" err="1" smtClean="0">
                <a:solidFill>
                  <a:srgbClr val="000000"/>
                </a:solidFill>
                <a:latin typeface="Arial"/>
              </a:rPr>
              <a:t>Verification</a:t>
            </a:r>
            <a:r>
              <a:rPr lang="de-DE" kern="0" dirty="0" smtClean="0">
                <a:solidFill>
                  <a:srgbClr val="000000"/>
                </a:solidFill>
                <a:latin typeface="Arial"/>
              </a:rPr>
              <a:t> </a:t>
            </a:r>
            <a:r>
              <a:rPr lang="de-DE" kern="0" dirty="0" err="1" smtClean="0">
                <a:solidFill>
                  <a:srgbClr val="000000"/>
                </a:solidFill>
                <a:latin typeface="Arial"/>
              </a:rPr>
              <a:t>toolbox</a:t>
            </a:r>
            <a:r>
              <a:rPr lang="de-DE" kern="0" dirty="0" smtClean="0">
                <a:solidFill>
                  <a:srgbClr val="000000"/>
                </a:solidFill>
                <a:latin typeface="Arial"/>
              </a:rPr>
              <a:t> </a:t>
            </a:r>
            <a:r>
              <a:rPr lang="de-DE" kern="0" dirty="0">
                <a:solidFill>
                  <a:srgbClr val="000000"/>
                </a:solidFill>
                <a:latin typeface="Arial"/>
              </a:rPr>
              <a:t>+</a:t>
            </a:r>
            <a:r>
              <a:rPr lang="de-DE" kern="0" dirty="0" smtClean="0">
                <a:solidFill>
                  <a:srgbClr val="000000"/>
                </a:solidFill>
                <a:latin typeface="Arial"/>
              </a:rPr>
              <a:t> IBM DOORS;</a:t>
            </a:r>
            <a:br>
              <a:rPr lang="de-DE" kern="0" dirty="0" smtClean="0">
                <a:solidFill>
                  <a:srgbClr val="000000"/>
                </a:solidFill>
                <a:latin typeface="Arial"/>
              </a:rPr>
            </a:br>
            <a:r>
              <a:rPr lang="de-DE" kern="0" dirty="0" smtClean="0">
                <a:solidFill>
                  <a:srgbClr val="000000"/>
                </a:solidFill>
                <a:latin typeface="Arial"/>
              </a:rPr>
              <a:t>        3DExperience </a:t>
            </a:r>
            <a:r>
              <a:rPr lang="de-DE" kern="0" dirty="0" err="1" smtClean="0">
                <a:solidFill>
                  <a:srgbClr val="000000"/>
                </a:solidFill>
                <a:latin typeface="Arial"/>
              </a:rPr>
              <a:t>with</a:t>
            </a:r>
            <a:r>
              <a:rPr lang="de-DE" kern="0" dirty="0" smtClean="0">
                <a:solidFill>
                  <a:srgbClr val="000000"/>
                </a:solidFill>
                <a:latin typeface="Arial"/>
              </a:rPr>
              <a:t> </a:t>
            </a:r>
            <a:r>
              <a:rPr lang="de-DE" kern="0" dirty="0" err="1" smtClean="0">
                <a:solidFill>
                  <a:srgbClr val="000000"/>
                </a:solidFill>
                <a:latin typeface="Arial"/>
              </a:rPr>
              <a:t>Reqtify</a:t>
            </a:r>
            <a:r>
              <a:rPr lang="de-DE" kern="0" dirty="0" smtClean="0">
                <a:solidFill>
                  <a:srgbClr val="000000"/>
                </a:solidFill>
                <a:latin typeface="Arial"/>
              </a:rPr>
              <a:t> </a:t>
            </a:r>
            <a:r>
              <a:rPr lang="de-DE" kern="0" dirty="0">
                <a:solidFill>
                  <a:srgbClr val="000000"/>
                </a:solidFill>
                <a:latin typeface="Arial"/>
              </a:rPr>
              <a:t>+</a:t>
            </a:r>
            <a:r>
              <a:rPr lang="de-DE" kern="0" dirty="0" smtClean="0">
                <a:solidFill>
                  <a:srgbClr val="000000"/>
                </a:solidFill>
                <a:latin typeface="Arial"/>
              </a:rPr>
              <a:t> </a:t>
            </a:r>
            <a:r>
              <a:rPr lang="de-DE" kern="0" dirty="0" err="1" smtClean="0">
                <a:solidFill>
                  <a:srgbClr val="000000"/>
                </a:solidFill>
                <a:latin typeface="Arial"/>
              </a:rPr>
              <a:t>Dymola</a:t>
            </a:r>
            <a:r>
              <a:rPr lang="de-DE" kern="0" dirty="0" smtClean="0">
                <a:solidFill>
                  <a:srgbClr val="000000"/>
                </a:solidFill>
                <a:latin typeface="Arial"/>
              </a:rPr>
              <a:t>, ...).</a:t>
            </a:r>
          </a:p>
          <a:p>
            <a:pPr marL="285750" lvl="0" indent="-285750" algn="l" eaLnBrk="0" hangingPunct="0">
              <a:spcBef>
                <a:spcPct val="20000"/>
              </a:spcBef>
              <a:buFont typeface="Arial" panose="020B0604020202020204" pitchFamily="34" charset="0"/>
              <a:buChar char="•"/>
            </a:pPr>
            <a:r>
              <a:rPr lang="de-DE" kern="0" dirty="0" smtClean="0">
                <a:solidFill>
                  <a:srgbClr val="000000"/>
                </a:solidFill>
                <a:latin typeface="Arial"/>
              </a:rPr>
              <a:t>Research </a:t>
            </a:r>
            <a:r>
              <a:rPr lang="de-DE" kern="0" dirty="0" err="1" smtClean="0">
                <a:solidFill>
                  <a:srgbClr val="000000"/>
                </a:solidFill>
                <a:latin typeface="Arial"/>
              </a:rPr>
              <a:t>languages</a:t>
            </a:r>
            <a:r>
              <a:rPr lang="de-DE" kern="0" dirty="0" smtClean="0">
                <a:solidFill>
                  <a:srgbClr val="000000"/>
                </a:solidFill>
                <a:latin typeface="Arial"/>
              </a:rPr>
              <a:t> + </a:t>
            </a:r>
            <a:r>
              <a:rPr lang="de-DE" kern="0" dirty="0" err="1" smtClean="0">
                <a:solidFill>
                  <a:srgbClr val="000000"/>
                </a:solidFill>
                <a:latin typeface="Arial"/>
              </a:rPr>
              <a:t>tools</a:t>
            </a:r>
            <a:r>
              <a:rPr lang="de-DE" kern="0" dirty="0" smtClean="0">
                <a:solidFill>
                  <a:srgbClr val="000000"/>
                </a:solidFill>
                <a:latin typeface="Arial"/>
              </a:rPr>
              <a:t> (e.g. </a:t>
            </a:r>
            <a:r>
              <a:rPr lang="de-DE" kern="0" dirty="0" err="1" smtClean="0">
                <a:solidFill>
                  <a:srgbClr val="000000"/>
                </a:solidFill>
                <a:latin typeface="Arial"/>
              </a:rPr>
              <a:t>ModelicaML</a:t>
            </a:r>
            <a:r>
              <a:rPr lang="de-DE" kern="0" dirty="0" smtClean="0">
                <a:solidFill>
                  <a:srgbClr val="000000"/>
                </a:solidFill>
                <a:latin typeface="Arial"/>
              </a:rPr>
              <a:t> </a:t>
            </a:r>
            <a:r>
              <a:rPr lang="de-DE" kern="0" dirty="0" err="1" smtClean="0">
                <a:solidFill>
                  <a:srgbClr val="000000"/>
                </a:solidFill>
                <a:latin typeface="Arial"/>
              </a:rPr>
              <a:t>from</a:t>
            </a:r>
            <a:r>
              <a:rPr lang="de-DE" kern="0" dirty="0" smtClean="0">
                <a:solidFill>
                  <a:srgbClr val="000000"/>
                </a:solidFill>
                <a:latin typeface="Arial"/>
              </a:rPr>
              <a:t> Airbus </a:t>
            </a:r>
            <a:r>
              <a:rPr lang="de-DE" kern="0" dirty="0" err="1" smtClean="0">
                <a:solidFill>
                  <a:srgbClr val="000000"/>
                </a:solidFill>
                <a:latin typeface="Arial"/>
              </a:rPr>
              <a:t>Innov</a:t>
            </a:r>
            <a:r>
              <a:rPr lang="de-DE" kern="0" dirty="0" smtClean="0">
                <a:solidFill>
                  <a:srgbClr val="000000"/>
                </a:solidFill>
                <a:latin typeface="Arial"/>
              </a:rPr>
              <a:t>./</a:t>
            </a:r>
            <a:r>
              <a:rPr lang="de-DE" kern="0" dirty="0" err="1" smtClean="0">
                <a:solidFill>
                  <a:srgbClr val="000000"/>
                </a:solidFill>
                <a:latin typeface="Arial"/>
              </a:rPr>
              <a:t>LiU</a:t>
            </a:r>
            <a:r>
              <a:rPr lang="de-DE" kern="0" dirty="0" smtClean="0">
                <a:solidFill>
                  <a:srgbClr val="000000"/>
                </a:solidFill>
                <a:latin typeface="Arial"/>
              </a:rPr>
              <a:t>)</a:t>
            </a:r>
            <a:r>
              <a:rPr lang="de-DE" kern="0" dirty="0" smtClean="0">
                <a:solidFill>
                  <a:srgbClr val="FF0000"/>
                </a:solidFill>
                <a:latin typeface="Arial"/>
              </a:rPr>
              <a:t>.</a:t>
            </a:r>
            <a:endParaRPr lang="en-US" kern="0" dirty="0">
              <a:solidFill>
                <a:srgbClr val="FF0000"/>
              </a:solidFill>
              <a:latin typeface="Arial"/>
            </a:endParaRPr>
          </a:p>
        </p:txBody>
      </p:sp>
    </p:spTree>
    <p:extLst>
      <p:ext uri="{BB962C8B-B14F-4D97-AF65-F5344CB8AC3E}">
        <p14:creationId xmlns:p14="http://schemas.microsoft.com/office/powerpoint/2010/main" val="41942302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9106" y="457672"/>
            <a:ext cx="8578850" cy="847725"/>
          </a:xfrm>
        </p:spPr>
        <p:txBody>
          <a:bodyPr/>
          <a:lstStyle/>
          <a:p>
            <a:r>
              <a:rPr lang="de-DE" sz="3200" dirty="0" smtClean="0"/>
              <a:t>MODRIO </a:t>
            </a:r>
            <a:r>
              <a:rPr lang="de-DE" sz="3200" dirty="0" err="1" smtClean="0"/>
              <a:t>view</a:t>
            </a:r>
            <a:r>
              <a:rPr lang="de-DE" sz="3200" dirty="0" smtClean="0"/>
              <a:t> </a:t>
            </a:r>
            <a:r>
              <a:rPr lang="de-DE" sz="3200" dirty="0" err="1" smtClean="0"/>
              <a:t>of</a:t>
            </a:r>
            <a:r>
              <a:rPr lang="de-DE" sz="3200" dirty="0" smtClean="0"/>
              <a:t> </a:t>
            </a:r>
            <a:r>
              <a:rPr lang="de-DE" sz="3200" dirty="0" err="1" smtClean="0"/>
              <a:t>Requirements</a:t>
            </a:r>
            <a:r>
              <a:rPr lang="de-DE" sz="3200" dirty="0" smtClean="0"/>
              <a:t> Validation</a:t>
            </a:r>
            <a:endParaRPr lang="en-US" sz="3200" dirty="0"/>
          </a:p>
        </p:txBody>
      </p:sp>
      <p:pic>
        <p:nvPicPr>
          <p:cNvPr id="5" name="Objet 1"/>
          <p:cNvPicPr>
            <a:picLocks noGrp="1" noChangeArrowheads="1"/>
          </p:cNvPicPr>
          <p:nvPr>
            <p:ph idx="1"/>
          </p:nvPr>
        </p:nvPicPr>
        <p:blipFill>
          <a:blip r:embed="rId3">
            <a:extLst>
              <a:ext uri="{28A0092B-C50C-407E-A947-70E740481C1C}">
                <a14:useLocalDpi xmlns:a14="http://schemas.microsoft.com/office/drawing/2010/main" val="0"/>
              </a:ext>
            </a:extLst>
          </a:blip>
          <a:srcRect t="-188" b="-244"/>
          <a:stretch>
            <a:fillRect/>
          </a:stretch>
        </p:blipFill>
        <p:spPr bwMode="auto">
          <a:xfrm>
            <a:off x="113772" y="1317883"/>
            <a:ext cx="4877328" cy="306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6290733" y="2379133"/>
            <a:ext cx="184731" cy="461665"/>
          </a:xfrm>
          <a:prstGeom prst="rect">
            <a:avLst/>
          </a:prstGeom>
          <a:noFill/>
        </p:spPr>
        <p:txBody>
          <a:bodyPr wrap="none" rtlCol="0">
            <a:spAutoFit/>
          </a:bodyPr>
          <a:lstStyle/>
          <a:p>
            <a:endParaRPr lang="en-US"/>
          </a:p>
        </p:txBody>
      </p:sp>
      <p:grpSp>
        <p:nvGrpSpPr>
          <p:cNvPr id="27" name="Gruppieren 26"/>
          <p:cNvGrpSpPr/>
          <p:nvPr/>
        </p:nvGrpSpPr>
        <p:grpSpPr>
          <a:xfrm>
            <a:off x="241540" y="4546129"/>
            <a:ext cx="8626416" cy="1794630"/>
            <a:chOff x="241540" y="4546129"/>
            <a:chExt cx="8626416" cy="1794630"/>
          </a:xfrm>
        </p:grpSpPr>
        <p:sp>
          <p:nvSpPr>
            <p:cNvPr id="9" name="Textfeld 8"/>
            <p:cNvSpPr txBox="1"/>
            <p:nvPr/>
          </p:nvSpPr>
          <p:spPr>
            <a:xfrm>
              <a:off x="504156" y="4909598"/>
              <a:ext cx="8363800" cy="1431161"/>
            </a:xfrm>
            <a:prstGeom prst="rect">
              <a:avLst/>
            </a:prstGeom>
            <a:solidFill>
              <a:schemeClr val="bg1"/>
            </a:solidFill>
          </p:spPr>
          <p:txBody>
            <a:bodyPr wrap="square" rtlCol="0">
              <a:spAutoFit/>
            </a:bodyPr>
            <a:lstStyle/>
            <a:p>
              <a:pPr algn="l"/>
              <a:r>
                <a:rPr lang="de-DE" sz="1800" dirty="0" smtClean="0"/>
                <a:t>Natural </a:t>
              </a:r>
              <a:r>
                <a:rPr lang="de-DE" sz="1800" dirty="0" err="1" smtClean="0"/>
                <a:t>language</a:t>
              </a:r>
              <a:r>
                <a:rPr lang="de-DE" sz="1800" dirty="0" smtClean="0"/>
                <a:t>:</a:t>
              </a:r>
              <a:endParaRPr lang="de-DE" sz="1800" dirty="0"/>
            </a:p>
            <a:p>
              <a:pPr algn="l"/>
              <a:r>
                <a:rPr lang="de-DE" sz="1800" dirty="0" smtClean="0"/>
                <a:t>    „</a:t>
              </a:r>
              <a:r>
                <a:rPr lang="de-DE" sz="1800" i="1" dirty="0" smtClean="0"/>
                <a:t>Pumps </a:t>
              </a:r>
              <a:r>
                <a:rPr lang="de-DE" sz="1800" i="1" dirty="0" err="1"/>
                <a:t>should</a:t>
              </a:r>
              <a:r>
                <a:rPr lang="de-DE" sz="1800" i="1" dirty="0"/>
                <a:t> not </a:t>
              </a:r>
              <a:r>
                <a:rPr lang="de-DE" sz="1800" i="1" dirty="0" err="1"/>
                <a:t>cavitate</a:t>
              </a:r>
              <a:r>
                <a:rPr lang="de-DE" sz="1800" i="1" dirty="0"/>
                <a:t> </a:t>
              </a:r>
              <a:r>
                <a:rPr lang="de-DE" sz="1800" i="1" dirty="0" err="1"/>
                <a:t>when</a:t>
              </a:r>
              <a:r>
                <a:rPr lang="de-DE" sz="1800" i="1" dirty="0"/>
                <a:t> </a:t>
              </a:r>
              <a:r>
                <a:rPr lang="de-DE" sz="1800" i="1" dirty="0" err="1"/>
                <a:t>they</a:t>
              </a:r>
              <a:r>
                <a:rPr lang="de-DE" sz="1800" i="1" dirty="0"/>
                <a:t> </a:t>
              </a:r>
              <a:r>
                <a:rPr lang="de-DE" sz="1800" i="1" dirty="0" err="1"/>
                <a:t>are</a:t>
              </a:r>
              <a:r>
                <a:rPr lang="de-DE" sz="1800" i="1" dirty="0"/>
                <a:t> </a:t>
              </a:r>
              <a:r>
                <a:rPr lang="de-DE" sz="1800" i="1" dirty="0" err="1" smtClean="0"/>
                <a:t>operating</a:t>
              </a:r>
              <a:r>
                <a:rPr lang="de-DE" sz="1800" i="1" dirty="0" smtClean="0"/>
                <a:t>“</a:t>
              </a:r>
              <a:endParaRPr lang="de-DE" sz="1800" i="1" dirty="0"/>
            </a:p>
            <a:p>
              <a:pPr algn="l">
                <a:spcBef>
                  <a:spcPts val="1800"/>
                </a:spcBef>
              </a:pPr>
              <a:r>
                <a:rPr lang="de-DE" sz="1800" dirty="0"/>
                <a:t>FORM_L </a:t>
              </a:r>
              <a:r>
                <a:rPr lang="de-DE" sz="1800" dirty="0" smtClean="0"/>
                <a:t>(formal </a:t>
              </a:r>
              <a:r>
                <a:rPr lang="de-DE" sz="1800" dirty="0" err="1" smtClean="0"/>
                <a:t>language</a:t>
              </a:r>
              <a:r>
                <a:rPr lang="de-DE" sz="1800" dirty="0" smtClean="0"/>
                <a:t> </a:t>
              </a:r>
              <a:r>
                <a:rPr lang="de-DE" sz="1800" dirty="0" err="1"/>
                <a:t>developed</a:t>
              </a:r>
              <a:r>
                <a:rPr lang="de-DE" sz="1800" dirty="0"/>
                <a:t> </a:t>
              </a:r>
              <a:r>
                <a:rPr lang="de-DE" sz="1800" dirty="0" err="1"/>
                <a:t>by</a:t>
              </a:r>
              <a:r>
                <a:rPr lang="de-DE" sz="1800" dirty="0"/>
                <a:t> N. </a:t>
              </a:r>
              <a:r>
                <a:rPr lang="de-DE" sz="1800" dirty="0" err="1" smtClean="0"/>
                <a:t>Thuy</a:t>
              </a:r>
              <a:r>
                <a:rPr lang="de-DE" sz="1800" dirty="0" smtClean="0"/>
                <a:t>, EDF</a:t>
              </a:r>
              <a:r>
                <a:rPr lang="de-DE" sz="1800" dirty="0"/>
                <a:t>) </a:t>
              </a:r>
              <a:r>
                <a:rPr lang="de-DE" sz="1800" dirty="0" smtClean="0"/>
                <a:t/>
              </a:r>
              <a:br>
                <a:rPr lang="de-DE" sz="1800" dirty="0" smtClean="0"/>
              </a:br>
              <a:r>
                <a:rPr lang="de-DE" sz="1800" dirty="0" smtClean="0"/>
                <a:t>     </a:t>
              </a:r>
              <a:r>
                <a:rPr lang="en-US" sz="1600" b="1" dirty="0" smtClean="0"/>
                <a:t>required </a:t>
              </a:r>
              <a:r>
                <a:rPr lang="en-US" sz="1600" b="1" dirty="0"/>
                <a:t>property</a:t>
              </a:r>
              <a:r>
                <a:rPr lang="en-US" sz="1600" dirty="0"/>
                <a:t> R2 = { P </a:t>
              </a:r>
              <a:r>
                <a:rPr lang="en-US" sz="1600" b="1" dirty="0"/>
                <a:t>in</a:t>
              </a:r>
              <a:r>
                <a:rPr lang="en-US" sz="1600" dirty="0"/>
                <a:t> Pumps | </a:t>
              </a:r>
              <a:r>
                <a:rPr lang="en-US" sz="1600" b="1" dirty="0"/>
                <a:t>during</a:t>
              </a:r>
              <a:r>
                <a:rPr lang="en-US" sz="1600" dirty="0"/>
                <a:t> </a:t>
              </a:r>
              <a:r>
                <a:rPr lang="en-US" sz="1600" dirty="0" err="1"/>
                <a:t>P.InOperation</a:t>
              </a:r>
              <a:r>
                <a:rPr lang="en-US" sz="1600" dirty="0"/>
                <a:t> </a:t>
              </a:r>
              <a:r>
                <a:rPr lang="en-US" sz="1600" b="1" dirty="0"/>
                <a:t>check not</a:t>
              </a:r>
              <a:r>
                <a:rPr lang="en-US" sz="1600" dirty="0"/>
                <a:t> </a:t>
              </a:r>
              <a:r>
                <a:rPr lang="en-US" sz="1600" dirty="0" err="1"/>
                <a:t>P.Cavitate</a:t>
              </a:r>
              <a:r>
                <a:rPr lang="en-US" sz="1600" dirty="0"/>
                <a:t> };</a:t>
              </a:r>
              <a:endParaRPr lang="de-DE" sz="1600" dirty="0" smtClean="0"/>
            </a:p>
          </p:txBody>
        </p:sp>
        <p:sp>
          <p:nvSpPr>
            <p:cNvPr id="6" name="Textfeld 5"/>
            <p:cNvSpPr txBox="1"/>
            <p:nvPr/>
          </p:nvSpPr>
          <p:spPr>
            <a:xfrm>
              <a:off x="241540" y="4546129"/>
              <a:ext cx="3634328" cy="369332"/>
            </a:xfrm>
            <a:prstGeom prst="rect">
              <a:avLst/>
            </a:prstGeom>
            <a:noFill/>
          </p:spPr>
          <p:txBody>
            <a:bodyPr wrap="none" rtlCol="0">
              <a:spAutoFit/>
            </a:bodyPr>
            <a:lstStyle/>
            <a:p>
              <a:pPr algn="l"/>
              <a:r>
                <a:rPr lang="de-DE" sz="1800" b="1" smtClean="0">
                  <a:solidFill>
                    <a:srgbClr val="009900"/>
                  </a:solidFill>
                </a:rPr>
                <a:t>1. Define requirements formally</a:t>
              </a:r>
              <a:endParaRPr lang="en-US" sz="1800" b="1" smtClean="0">
                <a:solidFill>
                  <a:srgbClr val="009900"/>
                </a:solidFill>
              </a:endParaRPr>
            </a:p>
          </p:txBody>
        </p:sp>
      </p:grpSp>
      <p:sp>
        <p:nvSpPr>
          <p:cNvPr id="11" name="Textfeld 10"/>
          <p:cNvSpPr txBox="1"/>
          <p:nvPr/>
        </p:nvSpPr>
        <p:spPr>
          <a:xfrm>
            <a:off x="5509660" y="1342854"/>
            <a:ext cx="2625462" cy="646331"/>
          </a:xfrm>
          <a:prstGeom prst="rect">
            <a:avLst/>
          </a:prstGeom>
          <a:noFill/>
        </p:spPr>
        <p:txBody>
          <a:bodyPr wrap="none" rtlCol="0">
            <a:spAutoFit/>
          </a:bodyPr>
          <a:lstStyle/>
          <a:p>
            <a:pPr algn="l"/>
            <a:r>
              <a:rPr lang="de-DE" sz="1800" b="1">
                <a:solidFill>
                  <a:srgbClr val="009900"/>
                </a:solidFill>
              </a:rPr>
              <a:t>2</a:t>
            </a:r>
            <a:r>
              <a:rPr lang="de-DE" sz="1800" b="1" smtClean="0">
                <a:solidFill>
                  <a:srgbClr val="009900"/>
                </a:solidFill>
              </a:rPr>
              <a:t>. Design Architecture</a:t>
            </a:r>
            <a:r>
              <a:rPr lang="de-DE" sz="1800" b="1" smtClean="0">
                <a:solidFill>
                  <a:srgbClr val="F49522"/>
                </a:solidFill>
              </a:rPr>
              <a:t/>
            </a:r>
            <a:br>
              <a:rPr lang="de-DE" sz="1800" b="1" smtClean="0">
                <a:solidFill>
                  <a:srgbClr val="F49522"/>
                </a:solidFill>
              </a:rPr>
            </a:br>
            <a:r>
              <a:rPr lang="de-DE" sz="1800" smtClean="0"/>
              <a:t>    (e.g. with SysML)</a:t>
            </a:r>
            <a:endParaRPr lang="en-US" sz="1800" smtClean="0"/>
          </a:p>
        </p:txBody>
      </p:sp>
      <p:grpSp>
        <p:nvGrpSpPr>
          <p:cNvPr id="28" name="Gruppieren 27"/>
          <p:cNvGrpSpPr/>
          <p:nvPr/>
        </p:nvGrpSpPr>
        <p:grpSpPr>
          <a:xfrm>
            <a:off x="759125" y="1319842"/>
            <a:ext cx="1733909" cy="3226287"/>
            <a:chOff x="759125" y="1319842"/>
            <a:chExt cx="1733909" cy="3226287"/>
          </a:xfrm>
        </p:grpSpPr>
        <p:sp>
          <p:nvSpPr>
            <p:cNvPr id="4" name="Ellipse 3"/>
            <p:cNvSpPr/>
            <p:nvPr/>
          </p:nvSpPr>
          <p:spPr bwMode="auto">
            <a:xfrm>
              <a:off x="862642" y="1319842"/>
              <a:ext cx="1630392" cy="1520956"/>
            </a:xfrm>
            <a:prstGeom prst="ellipse">
              <a:avLst/>
            </a:prstGeom>
            <a:noFill/>
            <a:ln w="38100" cap="flat" cmpd="sng" algn="ctr">
              <a:solidFill>
                <a:srgbClr val="0099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cxnSp>
          <p:nvCxnSpPr>
            <p:cNvPr id="12" name="Gerade Verbindung mit Pfeil 11"/>
            <p:cNvCxnSpPr/>
            <p:nvPr/>
          </p:nvCxnSpPr>
          <p:spPr bwMode="auto">
            <a:xfrm flipV="1">
              <a:off x="759125" y="2760453"/>
              <a:ext cx="517584" cy="1785676"/>
            </a:xfrm>
            <a:prstGeom prst="straightConnector1">
              <a:avLst/>
            </a:prstGeom>
            <a:solidFill>
              <a:schemeClr val="hlink"/>
            </a:solidFill>
            <a:ln w="38100"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 name="Gruppieren 28"/>
          <p:cNvGrpSpPr/>
          <p:nvPr/>
        </p:nvGrpSpPr>
        <p:grpSpPr>
          <a:xfrm>
            <a:off x="2411320" y="1500996"/>
            <a:ext cx="3098340" cy="2152295"/>
            <a:chOff x="2411320" y="1500996"/>
            <a:chExt cx="3098340" cy="2152295"/>
          </a:xfrm>
        </p:grpSpPr>
        <p:sp>
          <p:nvSpPr>
            <p:cNvPr id="13" name="Ellipse 12"/>
            <p:cNvSpPr/>
            <p:nvPr/>
          </p:nvSpPr>
          <p:spPr bwMode="auto">
            <a:xfrm>
              <a:off x="2411320" y="2528606"/>
              <a:ext cx="1150299" cy="1124685"/>
            </a:xfrm>
            <a:prstGeom prst="ellipse">
              <a:avLst/>
            </a:prstGeom>
            <a:noFill/>
            <a:ln w="38100" cap="flat" cmpd="sng" algn="ctr">
              <a:solidFill>
                <a:srgbClr val="0099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49522"/>
                </a:solidFill>
                <a:effectLst/>
                <a:latin typeface="Arial" charset="0"/>
              </a:endParaRPr>
            </a:p>
          </p:txBody>
        </p:sp>
        <p:cxnSp>
          <p:nvCxnSpPr>
            <p:cNvPr id="14" name="Gerade Verbindung mit Pfeil 13"/>
            <p:cNvCxnSpPr/>
            <p:nvPr/>
          </p:nvCxnSpPr>
          <p:spPr bwMode="auto">
            <a:xfrm flipH="1">
              <a:off x="3561620" y="1500996"/>
              <a:ext cx="1948040" cy="1447475"/>
            </a:xfrm>
            <a:prstGeom prst="straightConnector1">
              <a:avLst/>
            </a:prstGeom>
            <a:solidFill>
              <a:schemeClr val="hlink"/>
            </a:solidFill>
            <a:ln w="38100"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 name="Textfeld 19"/>
          <p:cNvSpPr txBox="1"/>
          <p:nvPr/>
        </p:nvSpPr>
        <p:spPr>
          <a:xfrm>
            <a:off x="5515414" y="2364114"/>
            <a:ext cx="3441968" cy="646331"/>
          </a:xfrm>
          <a:prstGeom prst="rect">
            <a:avLst/>
          </a:prstGeom>
          <a:noFill/>
        </p:spPr>
        <p:txBody>
          <a:bodyPr wrap="none" rtlCol="0">
            <a:spAutoFit/>
          </a:bodyPr>
          <a:lstStyle/>
          <a:p>
            <a:pPr algn="l"/>
            <a:r>
              <a:rPr lang="de-DE" sz="1800" b="1" dirty="0" smtClean="0">
                <a:solidFill>
                  <a:srgbClr val="009900"/>
                </a:solidFill>
              </a:rPr>
              <a:t>3. </a:t>
            </a:r>
            <a:r>
              <a:rPr lang="de-DE" sz="1800" b="1" dirty="0" err="1" smtClean="0">
                <a:solidFill>
                  <a:srgbClr val="009900"/>
                </a:solidFill>
              </a:rPr>
              <a:t>Provide</a:t>
            </a:r>
            <a:r>
              <a:rPr lang="de-DE" sz="1800" b="1" dirty="0" smtClean="0">
                <a:solidFill>
                  <a:srgbClr val="009900"/>
                </a:solidFill>
              </a:rPr>
              <a:t> </a:t>
            </a:r>
            <a:r>
              <a:rPr lang="de-DE" sz="1800" b="1" dirty="0" err="1" smtClean="0">
                <a:solidFill>
                  <a:srgbClr val="009900"/>
                </a:solidFill>
              </a:rPr>
              <a:t>Behavioral</a:t>
            </a:r>
            <a:r>
              <a:rPr lang="de-DE" sz="1800" b="1" dirty="0" smtClean="0">
                <a:solidFill>
                  <a:srgbClr val="009900"/>
                </a:solidFill>
              </a:rPr>
              <a:t> Models</a:t>
            </a:r>
            <a:r>
              <a:rPr lang="de-DE" sz="1800" b="1" dirty="0" smtClean="0">
                <a:solidFill>
                  <a:srgbClr val="F49522"/>
                </a:solidFill>
              </a:rPr>
              <a:t/>
            </a:r>
            <a:br>
              <a:rPr lang="de-DE" sz="1800" b="1" dirty="0" smtClean="0">
                <a:solidFill>
                  <a:srgbClr val="F49522"/>
                </a:solidFill>
              </a:rPr>
            </a:br>
            <a:r>
              <a:rPr lang="de-DE" sz="1800" dirty="0" smtClean="0"/>
              <a:t>    </a:t>
            </a:r>
            <a:r>
              <a:rPr lang="de-DE" sz="1800" dirty="0" err="1" smtClean="0"/>
              <a:t>to</a:t>
            </a:r>
            <a:r>
              <a:rPr lang="de-DE" sz="1800" dirty="0" smtClean="0"/>
              <a:t> </a:t>
            </a:r>
            <a:r>
              <a:rPr lang="de-DE" sz="1800" dirty="0" err="1" smtClean="0"/>
              <a:t>evaluate</a:t>
            </a:r>
            <a:r>
              <a:rPr lang="de-DE" sz="1800" dirty="0" smtClean="0"/>
              <a:t> design (Modelica)</a:t>
            </a:r>
            <a:endParaRPr lang="en-US" sz="1800" dirty="0" smtClean="0"/>
          </a:p>
        </p:txBody>
      </p:sp>
      <p:grpSp>
        <p:nvGrpSpPr>
          <p:cNvPr id="30" name="Gruppieren 29"/>
          <p:cNvGrpSpPr/>
          <p:nvPr/>
        </p:nvGrpSpPr>
        <p:grpSpPr>
          <a:xfrm>
            <a:off x="3483985" y="1342854"/>
            <a:ext cx="2031429" cy="1417599"/>
            <a:chOff x="3483985" y="1342854"/>
            <a:chExt cx="2031429" cy="1417599"/>
          </a:xfrm>
        </p:grpSpPr>
        <p:sp>
          <p:nvSpPr>
            <p:cNvPr id="19" name="Ellipse 18"/>
            <p:cNvSpPr/>
            <p:nvPr/>
          </p:nvSpPr>
          <p:spPr bwMode="auto">
            <a:xfrm>
              <a:off x="3483985" y="1342854"/>
              <a:ext cx="1519339" cy="1417599"/>
            </a:xfrm>
            <a:prstGeom prst="ellipse">
              <a:avLst/>
            </a:prstGeom>
            <a:noFill/>
            <a:ln w="38100" cap="flat" cmpd="sng" algn="ctr">
              <a:solidFill>
                <a:srgbClr val="0099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49522"/>
                </a:solidFill>
                <a:effectLst/>
                <a:latin typeface="Arial" charset="0"/>
              </a:endParaRPr>
            </a:p>
          </p:txBody>
        </p:sp>
        <p:cxnSp>
          <p:nvCxnSpPr>
            <p:cNvPr id="21" name="Gerade Verbindung mit Pfeil 20"/>
            <p:cNvCxnSpPr/>
            <p:nvPr/>
          </p:nvCxnSpPr>
          <p:spPr bwMode="auto">
            <a:xfrm flipH="1" flipV="1">
              <a:off x="5003324" y="2268748"/>
              <a:ext cx="512090" cy="259858"/>
            </a:xfrm>
            <a:prstGeom prst="straightConnector1">
              <a:avLst/>
            </a:prstGeom>
            <a:solidFill>
              <a:schemeClr val="hlink"/>
            </a:solidFill>
            <a:ln w="38100"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Textfeld 25"/>
          <p:cNvSpPr txBox="1"/>
          <p:nvPr/>
        </p:nvSpPr>
        <p:spPr>
          <a:xfrm>
            <a:off x="5547045" y="3244810"/>
            <a:ext cx="3382080" cy="923330"/>
          </a:xfrm>
          <a:prstGeom prst="rect">
            <a:avLst/>
          </a:prstGeom>
          <a:noFill/>
          <a:ln>
            <a:noFill/>
          </a:ln>
        </p:spPr>
        <p:txBody>
          <a:bodyPr wrap="none" rtlCol="0">
            <a:spAutoFit/>
          </a:bodyPr>
          <a:lstStyle/>
          <a:p>
            <a:pPr algn="l"/>
            <a:r>
              <a:rPr lang="de-DE" sz="1800" b="1" dirty="0" smtClean="0">
                <a:solidFill>
                  <a:srgbClr val="009900"/>
                </a:solidFill>
              </a:rPr>
              <a:t>4. </a:t>
            </a:r>
            <a:r>
              <a:rPr lang="de-DE" sz="1800" b="1" dirty="0" err="1" smtClean="0">
                <a:solidFill>
                  <a:srgbClr val="009900"/>
                </a:solidFill>
              </a:rPr>
              <a:t>Associate</a:t>
            </a:r>
            <a:r>
              <a:rPr lang="de-DE" sz="1800" b="1" dirty="0" smtClean="0">
                <a:solidFill>
                  <a:srgbClr val="009900"/>
                </a:solidFill>
              </a:rPr>
              <a:t> </a:t>
            </a:r>
            <a:r>
              <a:rPr lang="de-DE" sz="1800" dirty="0" err="1" smtClean="0"/>
              <a:t>requirements</a:t>
            </a:r>
            <a:r>
              <a:rPr lang="de-DE" sz="1800" dirty="0" smtClean="0"/>
              <a:t> </a:t>
            </a:r>
            <a:r>
              <a:rPr lang="de-DE" sz="1800" dirty="0" err="1" smtClean="0"/>
              <a:t>and</a:t>
            </a:r>
            <a:r>
              <a:rPr lang="de-DE" sz="1800" dirty="0" smtClean="0"/>
              <a:t/>
            </a:r>
            <a:br>
              <a:rPr lang="de-DE" sz="1800" dirty="0" smtClean="0"/>
            </a:br>
            <a:r>
              <a:rPr lang="de-DE" sz="1800" dirty="0" smtClean="0"/>
              <a:t>    </a:t>
            </a:r>
            <a:r>
              <a:rPr lang="de-DE" sz="1800" dirty="0" err="1" smtClean="0"/>
              <a:t>architecture</a:t>
            </a:r>
            <a:r>
              <a:rPr lang="de-DE" sz="1800" dirty="0" smtClean="0"/>
              <a:t> </a:t>
            </a:r>
            <a:r>
              <a:rPr lang="de-DE" sz="1800" dirty="0" err="1" smtClean="0"/>
              <a:t>with</a:t>
            </a:r>
            <a:r>
              <a:rPr lang="de-DE" sz="1800" dirty="0" smtClean="0"/>
              <a:t> </a:t>
            </a:r>
            <a:br>
              <a:rPr lang="de-DE" sz="1800" dirty="0" smtClean="0"/>
            </a:br>
            <a:r>
              <a:rPr lang="de-DE" sz="1800" dirty="0" smtClean="0"/>
              <a:t>    </a:t>
            </a:r>
            <a:r>
              <a:rPr lang="de-DE" sz="1800" dirty="0" err="1" smtClean="0"/>
              <a:t>behavioral</a:t>
            </a:r>
            <a:r>
              <a:rPr lang="de-DE" sz="1800" dirty="0" smtClean="0"/>
              <a:t> </a:t>
            </a:r>
            <a:r>
              <a:rPr lang="de-DE" sz="1800" dirty="0" err="1" smtClean="0"/>
              <a:t>models</a:t>
            </a:r>
            <a:endParaRPr lang="de-DE" sz="1800" dirty="0" smtClean="0"/>
          </a:p>
        </p:txBody>
      </p:sp>
      <p:sp>
        <p:nvSpPr>
          <p:cNvPr id="31" name="Textfeld 30"/>
          <p:cNvSpPr txBox="1"/>
          <p:nvPr/>
        </p:nvSpPr>
        <p:spPr>
          <a:xfrm>
            <a:off x="5555671" y="4302667"/>
            <a:ext cx="2121158" cy="369332"/>
          </a:xfrm>
          <a:prstGeom prst="rect">
            <a:avLst/>
          </a:prstGeom>
          <a:noFill/>
        </p:spPr>
        <p:txBody>
          <a:bodyPr wrap="none" rtlCol="0">
            <a:spAutoFit/>
          </a:bodyPr>
          <a:lstStyle/>
          <a:p>
            <a:pPr algn="l"/>
            <a:r>
              <a:rPr lang="de-DE" sz="1800" b="1" dirty="0" smtClean="0">
                <a:solidFill>
                  <a:srgbClr val="009900"/>
                </a:solidFill>
              </a:rPr>
              <a:t>5. </a:t>
            </a:r>
            <a:r>
              <a:rPr lang="de-DE" sz="1800" b="1" dirty="0" err="1" smtClean="0">
                <a:solidFill>
                  <a:srgbClr val="009900"/>
                </a:solidFill>
              </a:rPr>
              <a:t>Verify</a:t>
            </a:r>
            <a:r>
              <a:rPr lang="de-DE" sz="1800" b="1" dirty="0" smtClean="0">
                <a:solidFill>
                  <a:srgbClr val="009900"/>
                </a:solidFill>
              </a:rPr>
              <a:t> </a:t>
            </a:r>
            <a:r>
              <a:rPr lang="de-DE" sz="1800" b="1" dirty="0" err="1" smtClean="0">
                <a:solidFill>
                  <a:srgbClr val="009900"/>
                </a:solidFill>
              </a:rPr>
              <a:t>Behavior</a:t>
            </a:r>
            <a:endParaRPr lang="en-US" sz="1800" dirty="0" smtClean="0">
              <a:solidFill>
                <a:srgbClr val="009900"/>
              </a:solidFill>
            </a:endParaRPr>
          </a:p>
        </p:txBody>
      </p:sp>
      <p:sp>
        <p:nvSpPr>
          <p:cNvPr id="22" name="Textfeld 1"/>
          <p:cNvSpPr txBox="1"/>
          <p:nvPr/>
        </p:nvSpPr>
        <p:spPr>
          <a:xfrm>
            <a:off x="727855" y="6439858"/>
            <a:ext cx="6296025" cy="276999"/>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smtClean="0">
                <a:solidFill>
                  <a:srgbClr val="686868"/>
                </a:solidFill>
              </a:rPr>
              <a:t>Otter et al: </a:t>
            </a:r>
            <a:r>
              <a:rPr lang="fr-FR" sz="1200" dirty="0" err="1" smtClean="0">
                <a:solidFill>
                  <a:srgbClr val="686868"/>
                </a:solidFill>
              </a:rPr>
              <a:t>Formal</a:t>
            </a:r>
            <a:r>
              <a:rPr lang="fr-FR" sz="1200" dirty="0" smtClean="0">
                <a:solidFill>
                  <a:srgbClr val="686868"/>
                </a:solidFill>
              </a:rPr>
              <a:t> </a:t>
            </a:r>
            <a:r>
              <a:rPr lang="fr-FR" sz="1200" dirty="0" err="1" smtClean="0">
                <a:solidFill>
                  <a:srgbClr val="686868"/>
                </a:solidFill>
              </a:rPr>
              <a:t>Requirements</a:t>
            </a:r>
            <a:r>
              <a:rPr lang="fr-FR" sz="1200" dirty="0" smtClean="0">
                <a:solidFill>
                  <a:srgbClr val="686868"/>
                </a:solidFill>
              </a:rPr>
              <a:t> </a:t>
            </a:r>
            <a:r>
              <a:rPr lang="fr-FR" sz="1200" dirty="0" err="1" smtClean="0">
                <a:solidFill>
                  <a:srgbClr val="686868"/>
                </a:solidFill>
              </a:rPr>
              <a:t>Modeling</a:t>
            </a:r>
            <a:r>
              <a:rPr lang="fr-FR" sz="1200" dirty="0" smtClean="0">
                <a:solidFill>
                  <a:srgbClr val="686868"/>
                </a:solidFill>
              </a:rPr>
              <a:t> for Simulation-</a:t>
            </a:r>
            <a:r>
              <a:rPr lang="fr-FR" sz="1200" dirty="0" err="1" smtClean="0">
                <a:solidFill>
                  <a:srgbClr val="686868"/>
                </a:solidFill>
              </a:rPr>
              <a:t>Based</a:t>
            </a:r>
            <a:r>
              <a:rPr lang="fr-FR" sz="1200" dirty="0" smtClean="0">
                <a:solidFill>
                  <a:srgbClr val="686868"/>
                </a:solidFill>
              </a:rPr>
              <a:t> </a:t>
            </a:r>
            <a:r>
              <a:rPr lang="fr-FR" sz="1200" dirty="0" err="1" smtClean="0">
                <a:solidFill>
                  <a:srgbClr val="686868"/>
                </a:solidFill>
              </a:rPr>
              <a:t>Verification</a:t>
            </a:r>
            <a:r>
              <a:rPr lang="fr-FR" sz="1200" dirty="0" smtClean="0">
                <a:solidFill>
                  <a:srgbClr val="686868"/>
                </a:solidFill>
              </a:rPr>
              <a:t>, Modelica’2015</a:t>
            </a:r>
          </a:p>
        </p:txBody>
      </p:sp>
    </p:spTree>
    <p:extLst>
      <p:ext uri="{BB962C8B-B14F-4D97-AF65-F5344CB8AC3E}">
        <p14:creationId xmlns:p14="http://schemas.microsoft.com/office/powerpoint/2010/main" val="327295880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6"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769"/>
            <a:ext cx="8229600" cy="715066"/>
          </a:xfrm>
        </p:spPr>
        <p:txBody>
          <a:bodyPr>
            <a:normAutofit/>
          </a:bodyPr>
          <a:lstStyle/>
          <a:p>
            <a:r>
              <a:rPr lang="en-US" sz="3200" dirty="0" smtClean="0"/>
              <a:t>Modelon</a:t>
            </a:r>
            <a:endParaRPr lang="en-US" sz="32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351" y="1228439"/>
            <a:ext cx="8263054" cy="4970655"/>
          </a:xfrm>
        </p:spPr>
      </p:pic>
      <p:sp>
        <p:nvSpPr>
          <p:cNvPr id="4" name="Footer Placeholder 3"/>
          <p:cNvSpPr>
            <a:spLocks noGrp="1"/>
          </p:cNvSpPr>
          <p:nvPr>
            <p:ph type="ftr" sz="quarter" idx="3"/>
          </p:nvPr>
        </p:nvSpPr>
        <p:spPr/>
        <p:txBody>
          <a:bodyPr/>
          <a:lstStyle/>
          <a:p>
            <a:r>
              <a:rPr lang="en-GB" smtClean="0">
                <a:solidFill>
                  <a:srgbClr val="BFBFBF"/>
                </a:solidFill>
              </a:rPr>
              <a:t>© Modelon Inc</a:t>
            </a:r>
            <a:endParaRPr lang="en-GB" dirty="0">
              <a:solidFill>
                <a:srgbClr val="BFBFBF"/>
              </a:solidFill>
            </a:endParaRPr>
          </a:p>
        </p:txBody>
      </p:sp>
      <p:sp>
        <p:nvSpPr>
          <p:cNvPr id="5" name="Slide Number Placeholder 4"/>
          <p:cNvSpPr>
            <a:spLocks noGrp="1"/>
          </p:cNvSpPr>
          <p:nvPr>
            <p:ph type="sldNum" sz="quarter" idx="4"/>
          </p:nvPr>
        </p:nvSpPr>
        <p:spPr/>
        <p:txBody>
          <a:bodyPr/>
          <a:lstStyle/>
          <a:p>
            <a:fld id="{F77969D4-DE1C-421A-876D-BF4751A610CC}" type="slidenum">
              <a:rPr lang="en-GB" smtClean="0">
                <a:solidFill>
                  <a:srgbClr val="BFBFBF"/>
                </a:solidFill>
              </a:rPr>
              <a:pPr/>
              <a:t>3</a:t>
            </a:fld>
            <a:endParaRPr lang="en-GB" dirty="0">
              <a:solidFill>
                <a:srgbClr val="BFBFBF"/>
              </a:solidFill>
            </a:endParaRPr>
          </a:p>
        </p:txBody>
      </p:sp>
      <p:sp>
        <p:nvSpPr>
          <p:cNvPr id="7" name="Rectangle 6"/>
          <p:cNvSpPr/>
          <p:nvPr/>
        </p:nvSpPr>
        <p:spPr>
          <a:xfrm>
            <a:off x="4311679" y="1330498"/>
            <a:ext cx="1650380" cy="923330"/>
          </a:xfrm>
          <a:prstGeom prst="rect">
            <a:avLst/>
          </a:prstGeom>
        </p:spPr>
        <p:txBody>
          <a:bodyPr wrap="square">
            <a:spAutoFit/>
          </a:bodyPr>
          <a:lstStyle/>
          <a:p>
            <a:pPr algn="ctr"/>
            <a:r>
              <a:rPr lang="en-US" b="1" dirty="0" smtClean="0">
                <a:solidFill>
                  <a:prstClr val="black"/>
                </a:solidFill>
                <a:latin typeface="Arial" panose="020B0604020202020204" pitchFamily="34" charset="0"/>
                <a:cs typeface="Arial" panose="020B0604020202020204" pitchFamily="34" charset="0"/>
              </a:rPr>
              <a:t>Head </a:t>
            </a:r>
            <a:r>
              <a:rPr lang="en-US" b="1" dirty="0">
                <a:solidFill>
                  <a:prstClr val="black"/>
                </a:solidFill>
                <a:latin typeface="Arial" panose="020B0604020202020204" pitchFamily="34" charset="0"/>
                <a:cs typeface="Arial" panose="020B0604020202020204" pitchFamily="34" charset="0"/>
              </a:rPr>
              <a:t>Office</a:t>
            </a:r>
          </a:p>
          <a:p>
            <a:pPr algn="ctr"/>
            <a:r>
              <a:rPr lang="en-US" dirty="0">
                <a:solidFill>
                  <a:prstClr val="black"/>
                </a:solidFill>
                <a:latin typeface="Arial" panose="020B0604020202020204" pitchFamily="34" charset="0"/>
                <a:cs typeface="Arial" panose="020B0604020202020204" pitchFamily="34" charset="0"/>
              </a:rPr>
              <a:t>Modelon AB</a:t>
            </a:r>
            <a:br>
              <a:rPr lang="en-US" dirty="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Lund</a:t>
            </a:r>
            <a:r>
              <a:rPr lang="en-US" dirty="0">
                <a:solidFill>
                  <a:prstClr val="black"/>
                </a:solidFill>
                <a:latin typeface="Arial" panose="020B0604020202020204" pitchFamily="34" charset="0"/>
                <a:cs typeface="Arial" panose="020B0604020202020204" pitchFamily="34" charset="0"/>
              </a:rPr>
              <a:t>, Sweden </a:t>
            </a:r>
          </a:p>
        </p:txBody>
      </p:sp>
      <p:sp>
        <p:nvSpPr>
          <p:cNvPr id="8" name="Rectangle 7"/>
          <p:cNvSpPr/>
          <p:nvPr/>
        </p:nvSpPr>
        <p:spPr>
          <a:xfrm>
            <a:off x="2854713" y="2330601"/>
            <a:ext cx="3122341" cy="1200329"/>
          </a:xfrm>
          <a:prstGeom prst="rect">
            <a:avLst/>
          </a:prstGeom>
        </p:spPr>
        <p:txBody>
          <a:bodyPr wrap="square">
            <a:spAutoFit/>
          </a:bodyPr>
          <a:lstStyle/>
          <a:p>
            <a:pPr algn="ctr"/>
            <a:r>
              <a:rPr lang="en-US" b="1" dirty="0" smtClean="0">
                <a:solidFill>
                  <a:prstClr val="black"/>
                </a:solidFill>
                <a:latin typeface="Arial" panose="020B0604020202020204" pitchFamily="34" charset="0"/>
                <a:cs typeface="Arial" panose="020B0604020202020204" pitchFamily="34" charset="0"/>
              </a:rPr>
              <a:t>Engineering Office</a:t>
            </a:r>
          </a:p>
          <a:p>
            <a:pPr algn="ctr"/>
            <a:r>
              <a:rPr lang="en-US" dirty="0" smtClean="0">
                <a:solidFill>
                  <a:prstClr val="black"/>
                </a:solidFill>
                <a:latin typeface="Arial" panose="020B0604020202020204" pitchFamily="34" charset="0"/>
                <a:cs typeface="Arial" panose="020B0604020202020204" pitchFamily="34" charset="0"/>
              </a:rPr>
              <a:t>Modelon Deutschland GmbH </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Munich, Germany</a:t>
            </a:r>
          </a:p>
          <a:p>
            <a:pPr algn="ctr"/>
            <a:r>
              <a:rPr lang="en-US" dirty="0" smtClean="0">
                <a:solidFill>
                  <a:prstClr val="black"/>
                </a:solidFill>
                <a:latin typeface="Arial" panose="020B0604020202020204" pitchFamily="34" charset="0"/>
                <a:cs typeface="Arial" panose="020B0604020202020204" pitchFamily="34" charset="0"/>
              </a:rPr>
              <a:t>Hamburg, Germany </a:t>
            </a:r>
            <a:endParaRPr lang="en-US"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6679580" y="2305315"/>
            <a:ext cx="2286000" cy="923330"/>
          </a:xfrm>
          <a:prstGeom prst="rect">
            <a:avLst/>
          </a:prstGeom>
        </p:spPr>
        <p:txBody>
          <a:bodyPr wrap="square">
            <a:spAutoFit/>
          </a:bodyPr>
          <a:lstStyle/>
          <a:p>
            <a:pPr algn="ctr"/>
            <a:r>
              <a:rPr lang="en-US" b="1" dirty="0" smtClean="0">
                <a:solidFill>
                  <a:prstClr val="black"/>
                </a:solidFill>
                <a:latin typeface="Arial" panose="020B0604020202020204" pitchFamily="34" charset="0"/>
                <a:cs typeface="Arial" panose="020B0604020202020204" pitchFamily="34" charset="0"/>
              </a:rPr>
              <a:t>Head Office</a:t>
            </a:r>
            <a:endParaRPr lang="en-US" b="1" dirty="0">
              <a:solidFill>
                <a:prstClr val="black"/>
              </a:solidFill>
              <a:latin typeface="Arial" panose="020B0604020202020204" pitchFamily="34" charset="0"/>
              <a:cs typeface="Arial" panose="020B0604020202020204" pitchFamily="34" charset="0"/>
            </a:endParaRPr>
          </a:p>
          <a:p>
            <a:pPr algn="ctr"/>
            <a:r>
              <a:rPr lang="en-US" dirty="0" smtClean="0">
                <a:solidFill>
                  <a:prstClr val="black"/>
                </a:solidFill>
                <a:latin typeface="Arial" panose="020B0604020202020204" pitchFamily="34" charset="0"/>
                <a:cs typeface="Arial" panose="020B0604020202020204" pitchFamily="34" charset="0"/>
              </a:rPr>
              <a:t>Modelon KK</a:t>
            </a:r>
            <a:r>
              <a:rPr lang="en-US" dirty="0">
                <a:solidFill>
                  <a:prstClr val="black"/>
                </a:solidFill>
                <a:latin typeface="Arial" panose="020B0604020202020204" pitchFamily="34" charset="0"/>
                <a:cs typeface="Arial" panose="020B0604020202020204" pitchFamily="34" charset="0"/>
              </a:rPr>
              <a:t/>
            </a:r>
            <a:br>
              <a:rPr lang="en-US" dirty="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Tokyo, Japan </a:t>
            </a:r>
            <a:endParaRPr lang="en-US"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908217" y="1403933"/>
            <a:ext cx="1661532" cy="923330"/>
          </a:xfrm>
          <a:prstGeom prst="rect">
            <a:avLst/>
          </a:prstGeom>
        </p:spPr>
        <p:txBody>
          <a:bodyPr wrap="square">
            <a:spAutoFit/>
          </a:bodyPr>
          <a:lstStyle/>
          <a:p>
            <a:pPr algn="ctr"/>
            <a:r>
              <a:rPr lang="en-US" b="1" dirty="0" smtClean="0">
                <a:solidFill>
                  <a:prstClr val="black"/>
                </a:solidFill>
                <a:latin typeface="Arial" panose="020B0604020202020204" pitchFamily="34" charset="0"/>
                <a:cs typeface="Arial" panose="020B0604020202020204" pitchFamily="34" charset="0"/>
              </a:rPr>
              <a:t>Head Office</a:t>
            </a:r>
          </a:p>
          <a:p>
            <a:pPr algn="ctr"/>
            <a:r>
              <a:rPr lang="en-US" dirty="0" smtClean="0">
                <a:solidFill>
                  <a:prstClr val="black"/>
                </a:solidFill>
                <a:latin typeface="Arial" panose="020B0604020202020204" pitchFamily="34" charset="0"/>
                <a:cs typeface="Arial" panose="020B0604020202020204" pitchFamily="34" charset="0"/>
              </a:rPr>
              <a:t>Modelon, Inc.</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Hartford, CT </a:t>
            </a:r>
            <a:endParaRPr lang="en-US"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468352" y="2583090"/>
            <a:ext cx="2386361" cy="923330"/>
          </a:xfrm>
          <a:prstGeom prst="rect">
            <a:avLst/>
          </a:prstGeom>
        </p:spPr>
        <p:txBody>
          <a:bodyPr wrap="square">
            <a:spAutoFit/>
          </a:bodyPr>
          <a:lstStyle/>
          <a:p>
            <a:pPr algn="ctr"/>
            <a:r>
              <a:rPr lang="en-US" b="1" dirty="0" smtClean="0">
                <a:solidFill>
                  <a:prstClr val="black"/>
                </a:solidFill>
                <a:latin typeface="Arial" panose="020B0604020202020204" pitchFamily="34" charset="0"/>
                <a:cs typeface="Arial" panose="020B0604020202020204" pitchFamily="34" charset="0"/>
              </a:rPr>
              <a:t>Engineering </a:t>
            </a:r>
            <a:r>
              <a:rPr lang="en-US" b="1" dirty="0">
                <a:solidFill>
                  <a:prstClr val="black"/>
                </a:solidFill>
                <a:latin typeface="Arial" panose="020B0604020202020204" pitchFamily="34" charset="0"/>
                <a:cs typeface="Arial" panose="020B0604020202020204" pitchFamily="34" charset="0"/>
              </a:rPr>
              <a:t>Office</a:t>
            </a:r>
          </a:p>
          <a:p>
            <a:pPr algn="ctr"/>
            <a:r>
              <a:rPr lang="en-US" dirty="0">
                <a:solidFill>
                  <a:prstClr val="black"/>
                </a:solidFill>
                <a:latin typeface="Arial" panose="020B0604020202020204" pitchFamily="34" charset="0"/>
                <a:cs typeface="Arial" panose="020B0604020202020204" pitchFamily="34" charset="0"/>
              </a:rPr>
              <a:t>Modelon, Inc.</a:t>
            </a:r>
            <a:br>
              <a:rPr lang="en-US" dirty="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Ann </a:t>
            </a:r>
            <a:r>
              <a:rPr lang="en-US" dirty="0">
                <a:solidFill>
                  <a:prstClr val="black"/>
                </a:solidFill>
                <a:latin typeface="Arial" panose="020B0604020202020204" pitchFamily="34" charset="0"/>
                <a:cs typeface="Arial" panose="020B0604020202020204" pitchFamily="34" charset="0"/>
              </a:rPr>
              <a:t>Arbor, </a:t>
            </a:r>
            <a:r>
              <a:rPr lang="en-US" dirty="0" smtClean="0">
                <a:solidFill>
                  <a:prstClr val="black"/>
                </a:solidFill>
                <a:latin typeface="Arial" panose="020B0604020202020204" pitchFamily="34" charset="0"/>
                <a:cs typeface="Arial" panose="020B0604020202020204" pitchFamily="34" charset="0"/>
              </a:rPr>
              <a:t>MI</a:t>
            </a:r>
            <a:endParaRPr lang="en-US"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809897" y="4305521"/>
            <a:ext cx="7563394" cy="2062103"/>
          </a:xfrm>
          <a:prstGeom prst="rect">
            <a:avLst/>
          </a:prstGeom>
        </p:spPr>
        <p:txBody>
          <a:bodyPr wrap="square">
            <a:spAutoFit/>
          </a:bodyPr>
          <a:lstStyle/>
          <a:p>
            <a:pPr marL="214313" indent="-214313" defTabSz="342900">
              <a:buFont typeface="Arial" panose="020B0604020202020204" pitchFamily="34" charset="0"/>
              <a:buChar char="•"/>
            </a:pPr>
            <a:r>
              <a:rPr lang="en-US" sz="1600" i="1" dirty="0" smtClean="0">
                <a:latin typeface="Arial" panose="020B0604020202020204" pitchFamily="34" charset="0"/>
                <a:cs typeface="Arial" panose="020B0604020202020204" pitchFamily="34" charset="0"/>
              </a:rPr>
              <a:t>Experts in solutions for model-based systems and control design</a:t>
            </a:r>
            <a:endParaRPr lang="sv-SE" sz="1600" i="1" dirty="0" smtClean="0">
              <a:latin typeface="Arial" panose="020B0604020202020204" pitchFamily="34" charset="0"/>
              <a:cs typeface="Arial" panose="020B0604020202020204" pitchFamily="34" charset="0"/>
            </a:endParaRPr>
          </a:p>
          <a:p>
            <a:pPr marL="214313" indent="-214313" defTabSz="342900">
              <a:buFont typeface="Arial" panose="020B0604020202020204" pitchFamily="34" charset="0"/>
              <a:buChar char="•"/>
            </a:pPr>
            <a:r>
              <a:rPr lang="sv-SE" sz="1600" i="1" dirty="0" smtClean="0">
                <a:latin typeface="Arial" panose="020B0604020202020204" pitchFamily="34" charset="0"/>
                <a:cs typeface="Arial" panose="020B0604020202020204" pitchFamily="34" charset="0"/>
              </a:rPr>
              <a:t>Global </a:t>
            </a:r>
            <a:r>
              <a:rPr lang="sv-SE" sz="1600" i="1" dirty="0">
                <a:latin typeface="Arial" panose="020B0604020202020204" pitchFamily="34" charset="0"/>
                <a:cs typeface="Arial" panose="020B0604020202020204" pitchFamily="34" charset="0"/>
              </a:rPr>
              <a:t>premier provider of </a:t>
            </a:r>
            <a:r>
              <a:rPr lang="sv-SE" sz="1600" i="1" dirty="0" smtClean="0">
                <a:latin typeface="Arial" panose="020B0604020202020204" pitchFamily="34" charset="0"/>
                <a:cs typeface="Arial" panose="020B0604020202020204" pitchFamily="34" charset="0"/>
              </a:rPr>
              <a:t>FMI and Modelica </a:t>
            </a:r>
            <a:r>
              <a:rPr lang="sv-SE" sz="1600" i="1" dirty="0">
                <a:latin typeface="Arial" panose="020B0604020202020204" pitchFamily="34" charset="0"/>
                <a:cs typeface="Arial" panose="020B0604020202020204" pitchFamily="34" charset="0"/>
              </a:rPr>
              <a:t>based solutions for systems engineering</a:t>
            </a:r>
          </a:p>
          <a:p>
            <a:pPr marL="214313" indent="-214313" defTabSz="342900">
              <a:buFont typeface="Arial" panose="020B0604020202020204" pitchFamily="34" charset="0"/>
              <a:buChar char="•"/>
            </a:pPr>
            <a:r>
              <a:rPr lang="en-US" sz="1600" i="1" dirty="0" smtClean="0">
                <a:latin typeface="Arial" panose="020B0604020202020204" pitchFamily="34" charset="0"/>
                <a:cs typeface="Arial" panose="020B0604020202020204" pitchFamily="34" charset="0"/>
              </a:rPr>
              <a:t>Global </a:t>
            </a:r>
            <a:r>
              <a:rPr lang="en-US" sz="1600" i="1" dirty="0">
                <a:latin typeface="Arial" panose="020B0604020202020204" pitchFamily="34" charset="0"/>
                <a:cs typeface="Arial" panose="020B0604020202020204" pitchFamily="34" charset="0"/>
              </a:rPr>
              <a:t>customers mostly among Fortune 500 technology companies in </a:t>
            </a:r>
            <a:r>
              <a:rPr lang="en-US" sz="1600" i="1" dirty="0" smtClean="0">
                <a:latin typeface="Arial" panose="020B0604020202020204" pitchFamily="34" charset="0"/>
                <a:cs typeface="Arial" panose="020B0604020202020204" pitchFamily="34" charset="0"/>
              </a:rPr>
              <a:t>Aerospace and Defense, </a:t>
            </a:r>
            <a:r>
              <a:rPr lang="en-US" sz="1600" i="1" dirty="0">
                <a:latin typeface="Arial" panose="020B0604020202020204" pitchFamily="34" charset="0"/>
                <a:cs typeface="Arial" panose="020B0604020202020204" pitchFamily="34" charset="0"/>
              </a:rPr>
              <a:t>Automotive, </a:t>
            </a:r>
            <a:r>
              <a:rPr lang="en-US" sz="1600" i="1" dirty="0" smtClean="0">
                <a:latin typeface="Arial" panose="020B0604020202020204" pitchFamily="34" charset="0"/>
                <a:cs typeface="Arial" panose="020B0604020202020204" pitchFamily="34" charset="0"/>
              </a:rPr>
              <a:t>Energy </a:t>
            </a:r>
            <a:r>
              <a:rPr lang="en-US" sz="1600" i="1" dirty="0">
                <a:latin typeface="Arial" panose="020B0604020202020204" pitchFamily="34" charset="0"/>
                <a:cs typeface="Arial" panose="020B0604020202020204" pitchFamily="34" charset="0"/>
              </a:rPr>
              <a:t>and Industrial </a:t>
            </a:r>
            <a:r>
              <a:rPr lang="en-US" sz="1600" i="1" dirty="0" smtClean="0">
                <a:latin typeface="Arial" panose="020B0604020202020204" pitchFamily="34" charset="0"/>
                <a:cs typeface="Arial" panose="020B0604020202020204" pitchFamily="34" charset="0"/>
              </a:rPr>
              <a:t>Equipment</a:t>
            </a:r>
          </a:p>
          <a:p>
            <a:pPr marL="214313" indent="-214313" defTabSz="342900">
              <a:buFont typeface="Arial" panose="020B0604020202020204" pitchFamily="34" charset="0"/>
              <a:buChar char="•"/>
            </a:pPr>
            <a:r>
              <a:rPr lang="en-US" sz="1600" i="1" dirty="0" smtClean="0">
                <a:latin typeface="Arial" panose="020B0604020202020204" pitchFamily="34" charset="0"/>
                <a:cs typeface="Arial" panose="020B0604020202020204" pitchFamily="34" charset="0"/>
              </a:rPr>
              <a:t>Representative board members for both the FMI and Modelica standards</a:t>
            </a:r>
          </a:p>
          <a:p>
            <a:pPr marL="214313" indent="-214313" defTabSz="342900">
              <a:buFont typeface="Arial" panose="020B0604020202020204" pitchFamily="34" charset="0"/>
              <a:buChar char="•"/>
            </a:pPr>
            <a:r>
              <a:rPr lang="sv-SE" sz="1600" i="1" dirty="0">
                <a:latin typeface="Arial" panose="020B0604020202020204" pitchFamily="34" charset="0"/>
                <a:cs typeface="Arial" panose="020B0604020202020204" pitchFamily="34" charset="0"/>
              </a:rPr>
              <a:t>Over 60 engineers (MSc / PhD levels) dedicated to FMI and Modelica</a:t>
            </a:r>
          </a:p>
          <a:p>
            <a:pPr marL="214313" indent="-214313" defTabSz="342900">
              <a:buFont typeface="Arial" panose="020B0604020202020204" pitchFamily="34" charset="0"/>
              <a:buChar char="•"/>
            </a:pPr>
            <a:endParaRPr lang="sv-SE" sz="1600" i="1" dirty="0">
              <a:latin typeface="Arial" panose="020B0604020202020204" pitchFamily="34" charset="0"/>
              <a:cs typeface="Arial" panose="020B0604020202020204" pitchFamily="34" charset="0"/>
            </a:endParaRPr>
          </a:p>
        </p:txBody>
      </p:sp>
      <p:sp>
        <p:nvSpPr>
          <p:cNvPr id="13" name="TextBox 12"/>
          <p:cNvSpPr txBox="1"/>
          <p:nvPr/>
        </p:nvSpPr>
        <p:spPr>
          <a:xfrm>
            <a:off x="1487870" y="655721"/>
            <a:ext cx="7058722" cy="400110"/>
          </a:xfrm>
          <a:prstGeom prst="rect">
            <a:avLst/>
          </a:prstGeom>
          <a:noFill/>
        </p:spPr>
        <p:txBody>
          <a:bodyPr wrap="square" rtlCol="0">
            <a:spAutoFit/>
          </a:bodyPr>
          <a:lstStyle/>
          <a:p>
            <a:r>
              <a:rPr lang="en-US" sz="2000" b="1" dirty="0" smtClean="0">
                <a:solidFill>
                  <a:srgbClr val="BA4B2F">
                    <a:lumMod val="75000"/>
                  </a:srgbClr>
                </a:solidFill>
                <a:latin typeface="Arial" panose="020B0604020202020204" pitchFamily="34" charset="0"/>
                <a:cs typeface="Arial" panose="020B0604020202020204" pitchFamily="34" charset="0"/>
              </a:rPr>
              <a:t>Real-World solutions for Systems Engineering</a:t>
            </a:r>
            <a:endParaRPr lang="en-US" sz="2000" b="1" dirty="0">
              <a:solidFill>
                <a:srgbClr val="BA4B2F">
                  <a:lumMod val="75000"/>
                </a:srgbClr>
              </a:solidFill>
              <a:latin typeface="Arial" panose="020B0604020202020204" pitchFamily="34" charset="0"/>
              <a:cs typeface="Arial" panose="020B0604020202020204" pitchFamily="34" charset="0"/>
            </a:endParaRPr>
          </a:p>
        </p:txBody>
      </p:sp>
      <p:pic>
        <p:nvPicPr>
          <p:cNvPr id="14" name="Picture 2" descr="C:\Users\johan_002\AppData\Local\Microsoft\Windows\Temporary Internet Files\Content.IE5\17UWGWR6\MC900432586[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2000" contrast="-53000"/>
                    </a14:imgEffect>
                  </a14:imgLayer>
                </a14:imgProps>
              </a:ext>
              <a:ext uri="{28A0092B-C50C-407E-A947-70E740481C1C}">
                <a14:useLocalDpi xmlns:a14="http://schemas.microsoft.com/office/drawing/2010/main" val="0"/>
              </a:ext>
            </a:extLst>
          </a:blip>
          <a:srcRect/>
          <a:stretch>
            <a:fillRect/>
          </a:stretch>
        </p:blipFill>
        <p:spPr bwMode="auto">
          <a:xfrm flipH="1">
            <a:off x="1893667" y="2271042"/>
            <a:ext cx="391118" cy="3911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johan_002\AppData\Local\Microsoft\Windows\Temporary Internet Files\Content.IE5\17UWGWR6\MC900432586[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2000" contrast="-53000"/>
                    </a14:imgEffect>
                  </a14:imgLayer>
                </a14:imgProps>
              </a:ext>
              <a:ext uri="{28A0092B-C50C-407E-A947-70E740481C1C}">
                <a14:useLocalDpi xmlns:a14="http://schemas.microsoft.com/office/drawing/2010/main" val="0"/>
              </a:ext>
            </a:extLst>
          </a:blip>
          <a:srcRect/>
          <a:stretch>
            <a:fillRect/>
          </a:stretch>
        </p:blipFill>
        <p:spPr bwMode="auto">
          <a:xfrm flipH="1">
            <a:off x="3920561" y="1766875"/>
            <a:ext cx="391118" cy="3911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johan_002\AppData\Local\Microsoft\Windows\Temporary Internet Files\Content.IE5\17UWGWR6\MC900432586[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2000" contrast="-53000"/>
                    </a14:imgEffect>
                  </a14:imgLayer>
                </a14:imgProps>
              </a:ext>
              <a:ext uri="{28A0092B-C50C-407E-A947-70E740481C1C}">
                <a14:useLocalDpi xmlns:a14="http://schemas.microsoft.com/office/drawing/2010/main" val="0"/>
              </a:ext>
            </a:extLst>
          </a:blip>
          <a:srcRect/>
          <a:stretch>
            <a:fillRect/>
          </a:stretch>
        </p:blipFill>
        <p:spPr bwMode="auto">
          <a:xfrm flipH="1">
            <a:off x="6871967" y="2500874"/>
            <a:ext cx="391118" cy="391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johan_002\AppData\Local\Microsoft\Windows\Temporary Internet Files\Content.IE5\17UWGWR6\MC900432586[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2000" contrast="-53000"/>
                    </a14:imgEffect>
                  </a14:imgLayer>
                </a14:imgProps>
              </a:ext>
              <a:ext uri="{28A0092B-C50C-407E-A947-70E740481C1C}">
                <a14:useLocalDpi xmlns:a14="http://schemas.microsoft.com/office/drawing/2010/main" val="0"/>
              </a:ext>
            </a:extLst>
          </a:blip>
          <a:srcRect/>
          <a:stretch>
            <a:fillRect/>
          </a:stretch>
        </p:blipFill>
        <p:spPr bwMode="auto">
          <a:xfrm flipH="1">
            <a:off x="1661532" y="2316202"/>
            <a:ext cx="391118" cy="391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johan_002\AppData\Local\Microsoft\Windows\Temporary Internet Files\Content.IE5\17UWGWR6\MC900432586[1].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2000" contrast="-53000"/>
                    </a14:imgEffect>
                  </a14:imgLayer>
                </a14:imgProps>
              </a:ext>
              <a:ext uri="{28A0092B-C50C-407E-A947-70E740481C1C}">
                <a14:useLocalDpi xmlns:a14="http://schemas.microsoft.com/office/drawing/2010/main" val="0"/>
              </a:ext>
            </a:extLst>
          </a:blip>
          <a:srcRect/>
          <a:stretch>
            <a:fillRect/>
          </a:stretch>
        </p:blipFill>
        <p:spPr bwMode="auto">
          <a:xfrm flipH="1">
            <a:off x="3824368" y="2036938"/>
            <a:ext cx="391118" cy="39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0506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84977"/>
            <a:ext cx="8229600" cy="1407962"/>
          </a:xfrm>
        </p:spPr>
        <p:txBody>
          <a:bodyPr/>
          <a:lstStyle/>
          <a:p>
            <a:r>
              <a:rPr lang="en-US" dirty="0" smtClean="0"/>
              <a:t>Modelica extension to express requirements (under development)</a:t>
            </a:r>
          </a:p>
          <a:p>
            <a:r>
              <a:rPr lang="en-US" dirty="0" smtClean="0"/>
              <a:t>FORM-L-inspired Modelica library, based </a:t>
            </a:r>
            <a:r>
              <a:rPr lang="en-US" dirty="0"/>
              <a:t>on 3-valued logic: </a:t>
            </a:r>
            <a:r>
              <a:rPr lang="en-US" dirty="0" smtClean="0"/>
              <a:t/>
            </a:r>
            <a:br>
              <a:rPr lang="en-US" dirty="0" smtClean="0"/>
            </a:br>
            <a:r>
              <a:rPr lang="en-US" b="1" dirty="0" smtClean="0">
                <a:solidFill>
                  <a:srgbClr val="00B050"/>
                </a:solidFill>
              </a:rPr>
              <a:t>Satisfied</a:t>
            </a:r>
            <a:r>
              <a:rPr lang="en-US" b="1" dirty="0">
                <a:solidFill>
                  <a:srgbClr val="00B050"/>
                </a:solidFill>
              </a:rPr>
              <a:t>, </a:t>
            </a:r>
            <a:r>
              <a:rPr lang="en-US" b="1" dirty="0">
                <a:solidFill>
                  <a:srgbClr val="FFC000"/>
                </a:solidFill>
              </a:rPr>
              <a:t>Undecided</a:t>
            </a:r>
            <a:r>
              <a:rPr lang="en-US" b="1" dirty="0">
                <a:solidFill>
                  <a:srgbClr val="00B050"/>
                </a:solidFill>
              </a:rPr>
              <a:t>, </a:t>
            </a:r>
            <a:r>
              <a:rPr lang="en-US" b="1" dirty="0" smtClean="0">
                <a:solidFill>
                  <a:srgbClr val="FF0000"/>
                </a:solidFill>
              </a:rPr>
              <a:t>Violated</a:t>
            </a:r>
          </a:p>
          <a:p>
            <a:r>
              <a:rPr lang="en-US" dirty="0" smtClean="0"/>
              <a:t>Large Library of pre-defined requirement structures</a:t>
            </a:r>
          </a:p>
          <a:p>
            <a:r>
              <a:rPr lang="en-US" dirty="0" smtClean="0">
                <a:sym typeface="Wingdings" panose="05000000000000000000" pitchFamily="2" charset="2"/>
              </a:rPr>
              <a:t> Executable and formal model of requirements, in Modelica language</a:t>
            </a:r>
            <a:endParaRPr lang="en-US" dirty="0"/>
          </a:p>
          <a:p>
            <a:endParaRPr lang="en-US" dirty="0"/>
          </a:p>
        </p:txBody>
      </p:sp>
      <p:sp>
        <p:nvSpPr>
          <p:cNvPr id="3" name="Title 2"/>
          <p:cNvSpPr>
            <a:spLocks noGrp="1"/>
          </p:cNvSpPr>
          <p:nvPr>
            <p:ph type="title"/>
          </p:nvPr>
        </p:nvSpPr>
        <p:spPr/>
        <p:txBody>
          <a:bodyPr/>
          <a:lstStyle/>
          <a:p>
            <a:r>
              <a:rPr lang="en-US" dirty="0" smtClean="0"/>
              <a:t>Prototype Implementation</a:t>
            </a:r>
            <a:endParaRPr lang="en-US" dirty="0"/>
          </a:p>
        </p:txBody>
      </p:sp>
      <p:sp>
        <p:nvSpPr>
          <p:cNvPr id="4" name="Date Placeholder 3"/>
          <p:cNvSpPr>
            <a:spLocks noGrp="1"/>
          </p:cNvSpPr>
          <p:nvPr>
            <p:ph type="dt" sz="half" idx="10"/>
          </p:nvPr>
        </p:nvSpPr>
        <p:spPr/>
        <p:txBody>
          <a:bodyPr/>
          <a:lstStyle/>
          <a:p>
            <a:fld id="{D584EBE8-5062-4826-A7E5-3B0B817D5FB6}"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prstClr val="black">
                    <a:alpha val="70000"/>
                  </a:prstClr>
                </a:solidFill>
              </a:rPr>
              <a:pPr/>
              <a:t>30</a:t>
            </a:fld>
            <a:endParaRPr lang="en-GB" dirty="0">
              <a:solidFill>
                <a:prstClr val="black">
                  <a:alpha val="70000"/>
                </a:prstClr>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530" y="3482892"/>
            <a:ext cx="4994178" cy="2977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3"/>
          <p:cNvSpPr txBox="1"/>
          <p:nvPr/>
        </p:nvSpPr>
        <p:spPr>
          <a:xfrm>
            <a:off x="5483074" y="4315184"/>
            <a:ext cx="3374414" cy="954107"/>
          </a:xfrm>
          <a:prstGeom prst="rect">
            <a:avLst/>
          </a:prstGeom>
          <a:noFill/>
        </p:spPr>
        <p:txBody>
          <a:bodyPr wrap="square" rtlCol="0">
            <a:spAutoFit/>
          </a:bodyPr>
          <a:lstStyle/>
          <a:p>
            <a:pPr algn="l"/>
            <a:r>
              <a:rPr lang="de-DE" sz="1400" dirty="0" smtClean="0"/>
              <a:t>(</a:t>
            </a:r>
            <a:r>
              <a:rPr lang="de-DE" sz="1400" dirty="0" err="1" smtClean="0"/>
              <a:t>x,y</a:t>
            </a:r>
            <a:r>
              <a:rPr lang="de-DE" sz="1400" dirty="0" smtClean="0"/>
              <a:t>) </a:t>
            </a:r>
            <a:r>
              <a:rPr lang="de-DE" sz="1400" dirty="0" err="1" smtClean="0"/>
              <a:t>coordinates</a:t>
            </a:r>
            <a:r>
              <a:rPr lang="de-DE" sz="1400" dirty="0" smtClean="0"/>
              <a:t> </a:t>
            </a:r>
            <a:r>
              <a:rPr lang="de-DE" sz="1400" dirty="0" err="1" smtClean="0"/>
              <a:t>of</a:t>
            </a:r>
            <a:r>
              <a:rPr lang="de-DE" sz="1400" dirty="0" smtClean="0"/>
              <a:t> </a:t>
            </a:r>
            <a:r>
              <a:rPr lang="de-DE" sz="1400" dirty="0" err="1" smtClean="0"/>
              <a:t>input</a:t>
            </a:r>
            <a:r>
              <a:rPr lang="de-DE" sz="1400" dirty="0" smtClean="0"/>
              <a:t> must </a:t>
            </a:r>
            <a:r>
              <a:rPr lang="de-DE" sz="1400" dirty="0" err="1" smtClean="0"/>
              <a:t>stay</a:t>
            </a:r>
            <a:r>
              <a:rPr lang="de-DE" sz="1400" dirty="0" smtClean="0"/>
              <a:t> </a:t>
            </a:r>
            <a:r>
              <a:rPr lang="de-DE" sz="1400" dirty="0" err="1" smtClean="0"/>
              <a:t>within</a:t>
            </a:r>
            <a:r>
              <a:rPr lang="de-DE" sz="1400" dirty="0" smtClean="0"/>
              <a:t> </a:t>
            </a:r>
            <a:r>
              <a:rPr lang="de-DE" sz="1400" dirty="0" err="1" smtClean="0"/>
              <a:t>closed</a:t>
            </a:r>
            <a:r>
              <a:rPr lang="de-DE" sz="1400" dirty="0" smtClean="0"/>
              <a:t> </a:t>
            </a:r>
            <a:r>
              <a:rPr lang="de-DE" sz="1400" dirty="0" err="1" smtClean="0"/>
              <a:t>polygon</a:t>
            </a:r>
            <a:r>
              <a:rPr lang="de-DE" sz="1400" dirty="0" smtClean="0"/>
              <a:t/>
            </a:r>
            <a:br>
              <a:rPr lang="de-DE" sz="1400" dirty="0" smtClean="0"/>
            </a:br>
            <a:r>
              <a:rPr lang="de-DE" sz="1400" dirty="0" smtClean="0"/>
              <a:t>(</a:t>
            </a:r>
            <a:r>
              <a:rPr lang="de-DE" sz="1400" dirty="0" err="1" smtClean="0"/>
              <a:t>output</a:t>
            </a:r>
            <a:r>
              <a:rPr lang="de-DE" sz="1400" dirty="0" smtClean="0"/>
              <a:t>: </a:t>
            </a:r>
            <a:r>
              <a:rPr lang="de-DE" sz="1400" dirty="0" err="1" smtClean="0"/>
              <a:t>closest</a:t>
            </a:r>
            <a:r>
              <a:rPr lang="de-DE" sz="1400" dirty="0" smtClean="0"/>
              <a:t> </a:t>
            </a:r>
            <a:r>
              <a:rPr lang="de-DE" sz="1400" dirty="0" err="1" smtClean="0"/>
              <a:t>distance</a:t>
            </a:r>
            <a:r>
              <a:rPr lang="de-DE" sz="1400" dirty="0" smtClean="0"/>
              <a:t> </a:t>
            </a:r>
            <a:r>
              <a:rPr lang="de-DE" sz="1400" dirty="0" err="1" smtClean="0"/>
              <a:t>to</a:t>
            </a:r>
            <a:r>
              <a:rPr lang="de-DE" sz="1400" dirty="0" smtClean="0"/>
              <a:t> </a:t>
            </a:r>
            <a:r>
              <a:rPr lang="de-DE" sz="1400" dirty="0" err="1" smtClean="0"/>
              <a:t>polygon</a:t>
            </a:r>
            <a:r>
              <a:rPr lang="de-DE" sz="1400" dirty="0" smtClean="0"/>
              <a:t> + </a:t>
            </a:r>
            <a:r>
              <a:rPr lang="de-DE" sz="1400" dirty="0" err="1" smtClean="0"/>
              <a:t>property</a:t>
            </a:r>
            <a:r>
              <a:rPr lang="de-DE" sz="1400" dirty="0" smtClean="0"/>
              <a:t>)</a:t>
            </a:r>
            <a:endParaRPr lang="en-US" sz="1400" dirty="0" smtClean="0"/>
          </a:p>
        </p:txBody>
      </p:sp>
      <p:cxnSp>
        <p:nvCxnSpPr>
          <p:cNvPr id="8" name="Gerade Verbindung 6"/>
          <p:cNvCxnSpPr>
            <a:endCxn id="7" idx="1"/>
          </p:cNvCxnSpPr>
          <p:nvPr/>
        </p:nvCxnSpPr>
        <p:spPr bwMode="auto">
          <a:xfrm>
            <a:off x="3706368" y="4315184"/>
            <a:ext cx="1776706" cy="477054"/>
          </a:xfrm>
          <a:prstGeom prst="line">
            <a:avLst/>
          </a:prstGeom>
          <a:solidFill>
            <a:schemeClr val="hlink"/>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379938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Grill shutter controller</a:t>
            </a:r>
            <a:endParaRPr lang="en-US" dirty="0"/>
          </a:p>
        </p:txBody>
      </p:sp>
      <p:sp>
        <p:nvSpPr>
          <p:cNvPr id="3" name="Text Placeholder 2"/>
          <p:cNvSpPr>
            <a:spLocks noGrp="1"/>
          </p:cNvSpPr>
          <p:nvPr>
            <p:ph type="subTitle" idx="1"/>
          </p:nvPr>
        </p:nvSpPr>
        <p:spPr/>
        <p:txBody>
          <a:bodyPr/>
          <a:lstStyle/>
          <a:p>
            <a:r>
              <a:rPr lang="en-US" dirty="0" smtClean="0"/>
              <a:t>Development Cycle</a:t>
            </a:r>
            <a:endParaRPr lang="en-US" dirty="0"/>
          </a:p>
        </p:txBody>
      </p:sp>
    </p:spTree>
    <p:extLst>
      <p:ext uri="{BB962C8B-B14F-4D97-AF65-F5344CB8AC3E}">
        <p14:creationId xmlns:p14="http://schemas.microsoft.com/office/powerpoint/2010/main" val="3138853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5502"/>
            <a:ext cx="8229600" cy="658163"/>
          </a:xfrm>
        </p:spPr>
        <p:txBody>
          <a:bodyPr/>
          <a:lstStyle/>
          <a:p>
            <a:r>
              <a:rPr lang="en-US" dirty="0" smtClean="0"/>
              <a:t>Simple Grill Shutter Controller</a:t>
            </a:r>
            <a:endParaRPr lang="en-US" dirty="0"/>
          </a:p>
        </p:txBody>
      </p:sp>
      <p:sp>
        <p:nvSpPr>
          <p:cNvPr id="4" name="Date Placeholder 3"/>
          <p:cNvSpPr>
            <a:spLocks noGrp="1"/>
          </p:cNvSpPr>
          <p:nvPr>
            <p:ph type="dt" sz="half" idx="10"/>
          </p:nvPr>
        </p:nvSpPr>
        <p:spPr/>
        <p:txBody>
          <a:bodyPr/>
          <a:lstStyle/>
          <a:p>
            <a:fld id="{D584EBE8-5062-4826-A7E5-3B0B817D5FB6}"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prstClr val="black">
                    <a:alpha val="70000"/>
                  </a:prstClr>
                </a:solidFill>
              </a:rPr>
              <a:pPr/>
              <a:t>32</a:t>
            </a:fld>
            <a:endParaRPr lang="en-GB" dirty="0">
              <a:solidFill>
                <a:prstClr val="black">
                  <a:alpha val="70000"/>
                </a:prstClr>
              </a:solidFill>
            </a:endParaRPr>
          </a:p>
        </p:txBody>
      </p:sp>
      <p:sp>
        <p:nvSpPr>
          <p:cNvPr id="7" name="Content Placeholder 2"/>
          <p:cNvSpPr txBox="1">
            <a:spLocks/>
          </p:cNvSpPr>
          <p:nvPr/>
        </p:nvSpPr>
        <p:spPr>
          <a:xfrm>
            <a:off x="457200" y="1113665"/>
            <a:ext cx="8229600" cy="3602026"/>
          </a:xfrm>
          <a:prstGeom prst="rect">
            <a:avLst/>
          </a:prstGeom>
        </p:spPr>
        <p:txBody>
          <a:bodyPr/>
          <a:lstStyle>
            <a:lvl1pPr marL="342900" indent="-342900" algn="l" defTabSz="914400" rtl="0" eaLnBrk="1" latinLnBrk="0" hangingPunct="1">
              <a:spcBef>
                <a:spcPct val="20000"/>
              </a:spcBef>
              <a:buFont typeface="Wingdings" pitchFamily="2" charset="2"/>
              <a:buChar char="§"/>
              <a:defRPr sz="2000" b="0" i="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Arial" pitchFamily="34" charset="0"/>
              <a:buChar char="•"/>
              <a:defRPr sz="2000" b="0" i="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b="0" i="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b="0" i="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00B050"/>
                </a:solidFill>
              </a:rPr>
              <a:t>Initial </a:t>
            </a:r>
            <a:r>
              <a:rPr lang="en-US" sz="2800" dirty="0" smtClean="0">
                <a:solidFill>
                  <a:srgbClr val="00B050"/>
                </a:solidFill>
              </a:rPr>
              <a:t>bang-bang controller with hysteresis</a:t>
            </a:r>
            <a:endParaRPr lang="en-US" sz="2800" dirty="0">
              <a:solidFill>
                <a:srgbClr val="00B05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5218"/>
            <a:ext cx="6038034" cy="441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11962" y="1537023"/>
            <a:ext cx="3657600" cy="1815882"/>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Close the shutters when the vehicle speed exceeds the closing threshold</a:t>
            </a:r>
            <a:endParaRPr lang="en-US" sz="2800" dirty="0">
              <a:latin typeface="ModelonTitilliumRegular" panose="02000000000000000000" pitchFamily="2" charset="0"/>
            </a:endParaRPr>
          </a:p>
        </p:txBody>
      </p:sp>
      <p:sp>
        <p:nvSpPr>
          <p:cNvPr id="15" name="TextBox 14"/>
          <p:cNvSpPr txBox="1"/>
          <p:nvPr/>
        </p:nvSpPr>
        <p:spPr>
          <a:xfrm>
            <a:off x="5311962" y="4175679"/>
            <a:ext cx="3657600" cy="1815882"/>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Open the shutters when the vehicle speed is below the opening threshold</a:t>
            </a:r>
            <a:endParaRPr lang="en-US" sz="2800" dirty="0">
              <a:latin typeface="ModelonTitilliumRegular" panose="02000000000000000000" pitchFamily="2" charset="0"/>
            </a:endParaRPr>
          </a:p>
        </p:txBody>
      </p:sp>
      <p:grpSp>
        <p:nvGrpSpPr>
          <p:cNvPr id="12" name="Group 11"/>
          <p:cNvGrpSpPr/>
          <p:nvPr/>
        </p:nvGrpSpPr>
        <p:grpSpPr>
          <a:xfrm>
            <a:off x="899885" y="3001869"/>
            <a:ext cx="943428" cy="1037066"/>
            <a:chOff x="899885" y="3001869"/>
            <a:chExt cx="943428" cy="1037066"/>
          </a:xfrm>
        </p:grpSpPr>
        <p:cxnSp>
          <p:nvCxnSpPr>
            <p:cNvPr id="6" name="Straight Arrow Connector 5"/>
            <p:cNvCxnSpPr/>
            <p:nvPr/>
          </p:nvCxnSpPr>
          <p:spPr>
            <a:xfrm>
              <a:off x="1349827" y="3352905"/>
              <a:ext cx="0" cy="68603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99885" y="3001869"/>
              <a:ext cx="943428" cy="369332"/>
            </a:xfrm>
            <a:prstGeom prst="rect">
              <a:avLst/>
            </a:prstGeom>
            <a:solidFill>
              <a:schemeClr val="bg1"/>
            </a:solidFill>
            <a:ln>
              <a:solidFill>
                <a:srgbClr val="149EC2"/>
              </a:solidFill>
            </a:ln>
          </p:spPr>
          <p:txBody>
            <a:bodyPr wrap="square" rtlCol="0">
              <a:spAutoFit/>
            </a:bodyPr>
            <a:lstStyle/>
            <a:p>
              <a:pPr algn="ctr"/>
              <a:r>
                <a:rPr lang="en-US" dirty="0" smtClean="0">
                  <a:latin typeface="ModelonTitilliumRegular" panose="02000000000000000000" pitchFamily="2" charset="0"/>
                </a:rPr>
                <a:t>Close</a:t>
              </a:r>
              <a:endParaRPr lang="en-US" dirty="0">
                <a:latin typeface="ModelonTitilliumRegular" panose="02000000000000000000" pitchFamily="2" charset="0"/>
              </a:endParaRPr>
            </a:p>
          </p:txBody>
        </p:sp>
      </p:grpSp>
      <p:grpSp>
        <p:nvGrpSpPr>
          <p:cNvPr id="23" name="Group 22"/>
          <p:cNvGrpSpPr/>
          <p:nvPr/>
        </p:nvGrpSpPr>
        <p:grpSpPr>
          <a:xfrm>
            <a:off x="1727199" y="2934990"/>
            <a:ext cx="943428" cy="1055362"/>
            <a:chOff x="1727199" y="2934990"/>
            <a:chExt cx="943428" cy="1055362"/>
          </a:xfrm>
        </p:grpSpPr>
        <p:cxnSp>
          <p:nvCxnSpPr>
            <p:cNvPr id="16" name="Straight Arrow Connector 15"/>
            <p:cNvCxnSpPr/>
            <p:nvPr/>
          </p:nvCxnSpPr>
          <p:spPr>
            <a:xfrm>
              <a:off x="2075542" y="3304322"/>
              <a:ext cx="0" cy="68603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27199" y="2934990"/>
              <a:ext cx="943428" cy="369332"/>
            </a:xfrm>
            <a:prstGeom prst="rect">
              <a:avLst/>
            </a:prstGeom>
            <a:solidFill>
              <a:schemeClr val="bg1"/>
            </a:solidFill>
            <a:ln>
              <a:solidFill>
                <a:srgbClr val="149EC2"/>
              </a:solidFill>
            </a:ln>
          </p:spPr>
          <p:txBody>
            <a:bodyPr wrap="square" rtlCol="0">
              <a:spAutoFit/>
            </a:bodyPr>
            <a:lstStyle/>
            <a:p>
              <a:pPr algn="ctr"/>
              <a:r>
                <a:rPr lang="en-US" dirty="0" smtClean="0">
                  <a:latin typeface="ModelonTitilliumRegular" panose="02000000000000000000" pitchFamily="2" charset="0"/>
                </a:rPr>
                <a:t>Close</a:t>
              </a:r>
              <a:endParaRPr lang="en-US" dirty="0">
                <a:latin typeface="ModelonTitilliumRegular" panose="02000000000000000000" pitchFamily="2" charset="0"/>
              </a:endParaRPr>
            </a:p>
          </p:txBody>
        </p:sp>
      </p:grpSp>
      <p:grpSp>
        <p:nvGrpSpPr>
          <p:cNvPr id="22" name="Group 21"/>
          <p:cNvGrpSpPr/>
          <p:nvPr/>
        </p:nvGrpSpPr>
        <p:grpSpPr>
          <a:xfrm>
            <a:off x="1349827" y="4314236"/>
            <a:ext cx="943428" cy="954050"/>
            <a:chOff x="1349827" y="4314236"/>
            <a:chExt cx="943428" cy="954050"/>
          </a:xfrm>
        </p:grpSpPr>
        <p:cxnSp>
          <p:nvCxnSpPr>
            <p:cNvPr id="13" name="Straight Arrow Connector 12"/>
            <p:cNvCxnSpPr/>
            <p:nvPr/>
          </p:nvCxnSpPr>
          <p:spPr>
            <a:xfrm flipV="1">
              <a:off x="1843313" y="4314236"/>
              <a:ext cx="0" cy="6196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49827" y="4898954"/>
              <a:ext cx="943428" cy="369332"/>
            </a:xfrm>
            <a:prstGeom prst="rect">
              <a:avLst/>
            </a:prstGeom>
            <a:solidFill>
              <a:schemeClr val="bg1"/>
            </a:solidFill>
            <a:ln>
              <a:solidFill>
                <a:srgbClr val="149EC2"/>
              </a:solidFill>
            </a:ln>
          </p:spPr>
          <p:txBody>
            <a:bodyPr wrap="square" rtlCol="0">
              <a:spAutoFit/>
            </a:bodyPr>
            <a:lstStyle/>
            <a:p>
              <a:pPr algn="ctr"/>
              <a:r>
                <a:rPr lang="en-US" dirty="0" smtClean="0">
                  <a:latin typeface="ModelonTitilliumRegular" panose="02000000000000000000" pitchFamily="2" charset="0"/>
                </a:rPr>
                <a:t>Open</a:t>
              </a:r>
              <a:endParaRPr lang="en-US" dirty="0">
                <a:latin typeface="ModelonTitilliumRegular" panose="02000000000000000000" pitchFamily="2" charset="0"/>
              </a:endParaRPr>
            </a:p>
          </p:txBody>
        </p:sp>
      </p:grpSp>
      <p:grpSp>
        <p:nvGrpSpPr>
          <p:cNvPr id="24" name="Group 23"/>
          <p:cNvGrpSpPr/>
          <p:nvPr/>
        </p:nvGrpSpPr>
        <p:grpSpPr>
          <a:xfrm>
            <a:off x="4550227" y="4314236"/>
            <a:ext cx="943428" cy="954050"/>
            <a:chOff x="4550227" y="4314236"/>
            <a:chExt cx="943428" cy="954050"/>
          </a:xfrm>
        </p:grpSpPr>
        <p:cxnSp>
          <p:nvCxnSpPr>
            <p:cNvPr id="17" name="Straight Arrow Connector 16"/>
            <p:cNvCxnSpPr/>
            <p:nvPr/>
          </p:nvCxnSpPr>
          <p:spPr>
            <a:xfrm flipV="1">
              <a:off x="5021941" y="4314236"/>
              <a:ext cx="0" cy="6196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50227" y="4898954"/>
              <a:ext cx="943428" cy="369332"/>
            </a:xfrm>
            <a:prstGeom prst="rect">
              <a:avLst/>
            </a:prstGeom>
            <a:solidFill>
              <a:schemeClr val="bg1"/>
            </a:solidFill>
            <a:ln>
              <a:solidFill>
                <a:srgbClr val="149EC2"/>
              </a:solidFill>
            </a:ln>
          </p:spPr>
          <p:txBody>
            <a:bodyPr wrap="square" rtlCol="0">
              <a:spAutoFit/>
            </a:bodyPr>
            <a:lstStyle/>
            <a:p>
              <a:pPr algn="ctr"/>
              <a:r>
                <a:rPr lang="en-US" dirty="0" smtClean="0">
                  <a:latin typeface="ModelonTitilliumRegular" panose="02000000000000000000" pitchFamily="2" charset="0"/>
                </a:rPr>
                <a:t>Open</a:t>
              </a:r>
              <a:endParaRPr lang="en-US" dirty="0">
                <a:latin typeface="ModelonTitilliumRegular" panose="02000000000000000000" pitchFamily="2" charset="0"/>
              </a:endParaRPr>
            </a:p>
          </p:txBody>
        </p:sp>
      </p:grpSp>
    </p:spTree>
    <p:extLst>
      <p:ext uri="{BB962C8B-B14F-4D97-AF65-F5344CB8AC3E}">
        <p14:creationId xmlns:p14="http://schemas.microsoft.com/office/powerpoint/2010/main" val="401506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1" y="1685327"/>
            <a:ext cx="8501873" cy="467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Simple Grill Shutter Controller</a:t>
            </a:r>
            <a:endParaRPr lang="en-US" dirty="0"/>
          </a:p>
        </p:txBody>
      </p:sp>
      <p:sp>
        <p:nvSpPr>
          <p:cNvPr id="4" name="Date Placeholder 3"/>
          <p:cNvSpPr>
            <a:spLocks noGrp="1"/>
          </p:cNvSpPr>
          <p:nvPr>
            <p:ph type="dt" sz="half" idx="10"/>
          </p:nvPr>
        </p:nvSpPr>
        <p:spPr/>
        <p:txBody>
          <a:bodyPr/>
          <a:lstStyle/>
          <a:p>
            <a:fld id="{D584EBE8-5062-4826-A7E5-3B0B817D5FB6}"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prstClr val="black">
                    <a:alpha val="70000"/>
                  </a:prstClr>
                </a:solidFill>
              </a:rPr>
              <a:pPr/>
              <a:t>33</a:t>
            </a:fld>
            <a:endParaRPr lang="en-GB" dirty="0">
              <a:solidFill>
                <a:prstClr val="black">
                  <a:alpha val="70000"/>
                </a:prstClr>
              </a:solidFill>
            </a:endParaRPr>
          </a:p>
        </p:txBody>
      </p:sp>
      <p:sp>
        <p:nvSpPr>
          <p:cNvPr id="7" name="Content Placeholder 2"/>
          <p:cNvSpPr txBox="1">
            <a:spLocks/>
          </p:cNvSpPr>
          <p:nvPr/>
        </p:nvSpPr>
        <p:spPr>
          <a:xfrm>
            <a:off x="457200" y="1113665"/>
            <a:ext cx="8229600" cy="435735"/>
          </a:xfrm>
          <a:prstGeom prst="rect">
            <a:avLst/>
          </a:prstGeom>
        </p:spPr>
        <p:txBody>
          <a:bodyPr/>
          <a:lstStyle>
            <a:lvl1pPr marL="342900" indent="-342900" algn="l" defTabSz="914400" rtl="0" eaLnBrk="1" latinLnBrk="0" hangingPunct="1">
              <a:spcBef>
                <a:spcPct val="20000"/>
              </a:spcBef>
              <a:buFont typeface="Wingdings" pitchFamily="2" charset="2"/>
              <a:buChar char="§"/>
              <a:defRPr sz="2000" b="0" i="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Arial" pitchFamily="34" charset="0"/>
              <a:buChar char="•"/>
              <a:defRPr sz="2000" b="0" i="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b="0" i="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b="0" i="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rgbClr val="00B050"/>
                </a:solidFill>
              </a:rPr>
              <a:t>Implementation as </a:t>
            </a:r>
            <a:r>
              <a:rPr lang="en-US" sz="2800" dirty="0" err="1" smtClean="0">
                <a:solidFill>
                  <a:srgbClr val="00B050"/>
                </a:solidFill>
              </a:rPr>
              <a:t>statechart</a:t>
            </a:r>
            <a:r>
              <a:rPr lang="en-US" sz="2800" dirty="0" smtClean="0">
                <a:solidFill>
                  <a:srgbClr val="00B050"/>
                </a:solidFill>
              </a:rPr>
              <a:t> with two </a:t>
            </a:r>
            <a:r>
              <a:rPr lang="en-US" sz="2800" dirty="0">
                <a:solidFill>
                  <a:srgbClr val="00B050"/>
                </a:solidFill>
              </a:rPr>
              <a:t>states</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305" y="3416707"/>
            <a:ext cx="3118584"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24529"/>
            <a:ext cx="3147884" cy="2492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05084" y="1858717"/>
            <a:ext cx="3657600" cy="138499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Entry actions completely open and close grill shutters</a:t>
            </a:r>
            <a:endParaRPr lang="en-US" sz="2800" dirty="0">
              <a:latin typeface="ModelonTitilliumRegular" panose="02000000000000000000" pitchFamily="2" charset="0"/>
            </a:endParaRPr>
          </a:p>
        </p:txBody>
      </p:sp>
      <p:cxnSp>
        <p:nvCxnSpPr>
          <p:cNvPr id="10" name="Straight Arrow Connector 9"/>
          <p:cNvCxnSpPr/>
          <p:nvPr/>
        </p:nvCxnSpPr>
        <p:spPr>
          <a:xfrm flipH="1">
            <a:off x="2817342" y="3880022"/>
            <a:ext cx="787742" cy="771125"/>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433884" y="4651147"/>
            <a:ext cx="707424" cy="13091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4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31" y="1685327"/>
            <a:ext cx="8501873" cy="467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Simple Grill Shutter Controller</a:t>
            </a:r>
            <a:endParaRPr lang="en-US" dirty="0"/>
          </a:p>
        </p:txBody>
      </p:sp>
      <p:sp>
        <p:nvSpPr>
          <p:cNvPr id="4" name="Date Placeholder 3"/>
          <p:cNvSpPr>
            <a:spLocks noGrp="1"/>
          </p:cNvSpPr>
          <p:nvPr>
            <p:ph type="dt" sz="half" idx="10"/>
          </p:nvPr>
        </p:nvSpPr>
        <p:spPr/>
        <p:txBody>
          <a:bodyPr/>
          <a:lstStyle/>
          <a:p>
            <a:fld id="{D584EBE8-5062-4826-A7E5-3B0B817D5FB6}"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prstClr val="black">
                    <a:alpha val="70000"/>
                  </a:prstClr>
                </a:solidFill>
              </a:rPr>
              <a:pPr/>
              <a:t>34</a:t>
            </a:fld>
            <a:endParaRPr lang="en-GB" dirty="0">
              <a:solidFill>
                <a:prstClr val="black">
                  <a:alpha val="70000"/>
                </a:prstClr>
              </a:solidFill>
            </a:endParaRPr>
          </a:p>
        </p:txBody>
      </p:sp>
      <p:sp>
        <p:nvSpPr>
          <p:cNvPr id="7" name="Content Placeholder 2"/>
          <p:cNvSpPr txBox="1">
            <a:spLocks/>
          </p:cNvSpPr>
          <p:nvPr/>
        </p:nvSpPr>
        <p:spPr>
          <a:xfrm>
            <a:off x="457200" y="1113665"/>
            <a:ext cx="8229600" cy="435735"/>
          </a:xfrm>
          <a:prstGeom prst="rect">
            <a:avLst/>
          </a:prstGeom>
        </p:spPr>
        <p:txBody>
          <a:bodyPr/>
          <a:lstStyle>
            <a:lvl1pPr marL="342900" indent="-342900" algn="l" defTabSz="914400" rtl="0" eaLnBrk="1" latinLnBrk="0" hangingPunct="1">
              <a:spcBef>
                <a:spcPct val="20000"/>
              </a:spcBef>
              <a:buFont typeface="Wingdings" pitchFamily="2" charset="2"/>
              <a:buChar char="§"/>
              <a:defRPr sz="2000" b="0" i="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Arial" pitchFamily="34" charset="0"/>
              <a:buChar char="•"/>
              <a:defRPr sz="2000" b="0" i="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b="0" i="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b="0" i="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err="1" smtClean="0">
                <a:solidFill>
                  <a:srgbClr val="00B050"/>
                </a:solidFill>
              </a:rPr>
              <a:t>Statechart</a:t>
            </a:r>
            <a:r>
              <a:rPr lang="en-US" sz="2800" dirty="0" smtClean="0">
                <a:solidFill>
                  <a:srgbClr val="00B050"/>
                </a:solidFill>
              </a:rPr>
              <a:t> transitions</a:t>
            </a:r>
            <a:endParaRPr lang="en-US" sz="2800" dirty="0">
              <a:solidFill>
                <a:srgbClr val="00B050"/>
              </a:solidFill>
            </a:endParaRPr>
          </a:p>
        </p:txBody>
      </p:sp>
      <p:sp>
        <p:nvSpPr>
          <p:cNvPr id="8" name="TextBox 7"/>
          <p:cNvSpPr txBox="1"/>
          <p:nvPr/>
        </p:nvSpPr>
        <p:spPr>
          <a:xfrm>
            <a:off x="2577267" y="5190295"/>
            <a:ext cx="4868562" cy="138499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Transition condition (guard) based on vehicle speed thresholds</a:t>
            </a:r>
          </a:p>
        </p:txBody>
      </p:sp>
      <p:sp>
        <p:nvSpPr>
          <p:cNvPr id="18" name="TextBox 17"/>
          <p:cNvSpPr txBox="1"/>
          <p:nvPr/>
        </p:nvSpPr>
        <p:spPr>
          <a:xfrm>
            <a:off x="1776548" y="2098724"/>
            <a:ext cx="3039837" cy="95410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Default transition to the open state</a:t>
            </a:r>
          </a:p>
        </p:txBody>
      </p:sp>
    </p:spTree>
    <p:extLst>
      <p:ext uri="{BB962C8B-B14F-4D97-AF65-F5344CB8AC3E}">
        <p14:creationId xmlns:p14="http://schemas.microsoft.com/office/powerpoint/2010/main" val="14839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73" y="1691077"/>
            <a:ext cx="7798524" cy="464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Simple Grill Shutter Controller</a:t>
            </a:r>
            <a:endParaRPr lang="en-US" dirty="0"/>
          </a:p>
        </p:txBody>
      </p:sp>
      <p:sp>
        <p:nvSpPr>
          <p:cNvPr id="4" name="Date Placeholder 3"/>
          <p:cNvSpPr>
            <a:spLocks noGrp="1"/>
          </p:cNvSpPr>
          <p:nvPr>
            <p:ph type="dt" sz="half" idx="10"/>
          </p:nvPr>
        </p:nvSpPr>
        <p:spPr/>
        <p:txBody>
          <a:bodyPr/>
          <a:lstStyle/>
          <a:p>
            <a:fld id="{D584EBE8-5062-4826-A7E5-3B0B817D5FB6}"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prstClr val="black">
                    <a:alpha val="70000"/>
                  </a:prstClr>
                </a:solidFill>
              </a:rPr>
              <a:pPr/>
              <a:t>35</a:t>
            </a:fld>
            <a:endParaRPr lang="en-GB" dirty="0">
              <a:solidFill>
                <a:prstClr val="black">
                  <a:alpha val="70000"/>
                </a:prstClr>
              </a:solidFill>
            </a:endParaRPr>
          </a:p>
        </p:txBody>
      </p:sp>
      <p:sp>
        <p:nvSpPr>
          <p:cNvPr id="7" name="Content Placeholder 2"/>
          <p:cNvSpPr txBox="1">
            <a:spLocks/>
          </p:cNvSpPr>
          <p:nvPr/>
        </p:nvSpPr>
        <p:spPr>
          <a:xfrm>
            <a:off x="457200" y="1113665"/>
            <a:ext cx="8229600" cy="435735"/>
          </a:xfrm>
          <a:prstGeom prst="rect">
            <a:avLst/>
          </a:prstGeom>
        </p:spPr>
        <p:txBody>
          <a:bodyPr/>
          <a:lstStyle>
            <a:lvl1pPr marL="342900" indent="-342900" algn="l" defTabSz="914400" rtl="0" eaLnBrk="1" latinLnBrk="0" hangingPunct="1">
              <a:spcBef>
                <a:spcPct val="20000"/>
              </a:spcBef>
              <a:buFont typeface="Wingdings" pitchFamily="2" charset="2"/>
              <a:buChar char="§"/>
              <a:defRPr sz="2000" b="0" i="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Arial" pitchFamily="34" charset="0"/>
              <a:buChar char="•"/>
              <a:defRPr sz="2000" b="0" i="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b="0" i="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b="0" i="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rgbClr val="00B050"/>
                </a:solidFill>
              </a:rPr>
              <a:t>Generate FMU</a:t>
            </a:r>
            <a:endParaRPr lang="en-US" sz="2800" dirty="0">
              <a:solidFill>
                <a:srgbClr val="00B050"/>
              </a:solidFill>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820" y="1549400"/>
            <a:ext cx="1883577" cy="49887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019" y="5949907"/>
            <a:ext cx="1533525" cy="457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a:xfrm>
            <a:off x="2680718" y="4585063"/>
            <a:ext cx="261257" cy="148916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751873" y="6074229"/>
            <a:ext cx="940524" cy="1295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187" y="2436765"/>
            <a:ext cx="5466569" cy="2320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flipV="1">
            <a:off x="5107577" y="3709851"/>
            <a:ext cx="78377" cy="224005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3338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Simple Grill Shutter Controller</a:t>
            </a:r>
            <a:endParaRPr lang="en-US" dirty="0"/>
          </a:p>
        </p:txBody>
      </p:sp>
      <p:sp>
        <p:nvSpPr>
          <p:cNvPr id="4" name="Date Placeholder 3"/>
          <p:cNvSpPr>
            <a:spLocks noGrp="1"/>
          </p:cNvSpPr>
          <p:nvPr>
            <p:ph type="dt" sz="half" idx="10"/>
          </p:nvPr>
        </p:nvSpPr>
        <p:spPr/>
        <p:txBody>
          <a:bodyPr/>
          <a:lstStyle/>
          <a:p>
            <a:fld id="{D584EBE8-5062-4826-A7E5-3B0B817D5FB6}"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Slide Number Placeholder 4"/>
          <p:cNvSpPr>
            <a:spLocks noGrp="1"/>
          </p:cNvSpPr>
          <p:nvPr>
            <p:ph type="sldNum" sz="quarter" idx="12"/>
          </p:nvPr>
        </p:nvSpPr>
        <p:spPr/>
        <p:txBody>
          <a:bodyPr/>
          <a:lstStyle/>
          <a:p>
            <a:fld id="{B71C7501-9271-4239-A294-CE9FEFF988D4}" type="slidenum">
              <a:rPr lang="en-GB" smtClean="0">
                <a:solidFill>
                  <a:prstClr val="black">
                    <a:alpha val="70000"/>
                  </a:prstClr>
                </a:solidFill>
              </a:rPr>
              <a:pPr/>
              <a:t>36</a:t>
            </a:fld>
            <a:endParaRPr lang="en-GB" dirty="0">
              <a:solidFill>
                <a:prstClr val="black">
                  <a:alpha val="70000"/>
                </a:prstClr>
              </a:solidFill>
            </a:endParaRPr>
          </a:p>
        </p:txBody>
      </p:sp>
      <p:sp>
        <p:nvSpPr>
          <p:cNvPr id="7" name="Content Placeholder 2"/>
          <p:cNvSpPr txBox="1">
            <a:spLocks/>
          </p:cNvSpPr>
          <p:nvPr/>
        </p:nvSpPr>
        <p:spPr>
          <a:xfrm>
            <a:off x="457200" y="1113665"/>
            <a:ext cx="8229600" cy="435735"/>
          </a:xfrm>
          <a:prstGeom prst="rect">
            <a:avLst/>
          </a:prstGeom>
        </p:spPr>
        <p:txBody>
          <a:bodyPr/>
          <a:lstStyle>
            <a:lvl1pPr marL="342900" indent="-342900" algn="l" defTabSz="914400" rtl="0" eaLnBrk="1" latinLnBrk="0" hangingPunct="1">
              <a:spcBef>
                <a:spcPct val="20000"/>
              </a:spcBef>
              <a:buFont typeface="Wingdings" pitchFamily="2" charset="2"/>
              <a:buChar char="§"/>
              <a:defRPr sz="2000" b="0" i="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Arial" pitchFamily="34" charset="0"/>
              <a:buChar char="•"/>
              <a:defRPr sz="2000" b="0" i="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b="0" i="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b="0" i="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rgbClr val="00B050"/>
                </a:solidFill>
              </a:rPr>
              <a:t>Import FMU to the execution platform</a:t>
            </a:r>
            <a:endParaRPr lang="en-US" sz="2800" dirty="0">
              <a:solidFill>
                <a:srgbClr val="00B05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76" y="1680029"/>
            <a:ext cx="6252090" cy="461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927" y="4656484"/>
            <a:ext cx="4710917" cy="1999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199017" y="2026637"/>
            <a:ext cx="3592286" cy="95410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FMU is imported and inserted into a model </a:t>
            </a:r>
          </a:p>
        </p:txBody>
      </p:sp>
      <p:cxnSp>
        <p:nvCxnSpPr>
          <p:cNvPr id="9" name="Straight Arrow Connector 8"/>
          <p:cNvCxnSpPr/>
          <p:nvPr/>
        </p:nvCxnSpPr>
        <p:spPr>
          <a:xfrm flipH="1" flipV="1">
            <a:off x="4180114" y="4310743"/>
            <a:ext cx="143692" cy="134564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9737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Thermal Management requirements</a:t>
            </a:r>
            <a:endParaRPr lang="en-US" sz="3200" dirty="0"/>
          </a:p>
        </p:txBody>
      </p:sp>
      <p:sp>
        <p:nvSpPr>
          <p:cNvPr id="3" name="Text Placeholder 2"/>
          <p:cNvSpPr>
            <a:spLocks noGrp="1"/>
          </p:cNvSpPr>
          <p:nvPr>
            <p:ph type="subTitle" idx="1"/>
          </p:nvPr>
        </p:nvSpPr>
        <p:spPr/>
        <p:txBody>
          <a:bodyPr/>
          <a:lstStyle/>
          <a:p>
            <a:r>
              <a:rPr lang="en-US" dirty="0" smtClean="0"/>
              <a:t>Monitors for requirements compliance checking</a:t>
            </a:r>
            <a:endParaRPr lang="en-US" dirty="0"/>
          </a:p>
        </p:txBody>
      </p:sp>
    </p:spTree>
    <p:extLst>
      <p:ext uri="{BB962C8B-B14F-4D97-AF65-F5344CB8AC3E}">
        <p14:creationId xmlns:p14="http://schemas.microsoft.com/office/powerpoint/2010/main" val="28117461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35" y="1436602"/>
            <a:ext cx="7398327" cy="505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requirements document</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38</a:t>
            </a:fld>
            <a:endParaRPr lang="en-GB"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221" y="1217298"/>
            <a:ext cx="4584357" cy="405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1631092" y="2594919"/>
            <a:ext cx="3274540" cy="103796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631092" y="2940908"/>
            <a:ext cx="3274540" cy="83607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600200" y="3546389"/>
            <a:ext cx="3305432" cy="3398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1600201" y="4038601"/>
            <a:ext cx="3305431" cy="7619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600200" y="4114800"/>
            <a:ext cx="3305433" cy="63019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215" y="4511366"/>
            <a:ext cx="7479899" cy="1514701"/>
          </a:xfrm>
          <a:prstGeom prst="rect">
            <a:avLst/>
          </a:prstGeom>
          <a:noFill/>
          <a:ln w="9525">
            <a:solidFill>
              <a:schemeClr val="tx1"/>
            </a:solidFill>
            <a:miter lim="800000"/>
            <a:headEnd/>
            <a:tailEnd/>
          </a:ln>
          <a:effectLst>
            <a:outerShdw blurRad="50800" dist="3556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484684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cases</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39</a:t>
            </a:fld>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27300"/>
            <a:ext cx="6959600" cy="383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2128989"/>
            <a:ext cx="6962501"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776" y="1736090"/>
            <a:ext cx="6962501"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098" y="1250950"/>
            <a:ext cx="6962501"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3558566" y="5066499"/>
            <a:ext cx="4721724" cy="138499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Test cases exercise system (or parts of system) under various operating conditions</a:t>
            </a:r>
          </a:p>
        </p:txBody>
      </p:sp>
      <p:sp>
        <p:nvSpPr>
          <p:cNvPr id="10" name="TextBox 9"/>
          <p:cNvSpPr txBox="1"/>
          <p:nvPr/>
        </p:nvSpPr>
        <p:spPr>
          <a:xfrm>
            <a:off x="3558566" y="3773838"/>
            <a:ext cx="4721724" cy="2677656"/>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Test cases exercise system (or parts of system) under various operating conditions</a:t>
            </a:r>
          </a:p>
          <a:p>
            <a:endParaRPr lang="en-US" sz="2800" dirty="0">
              <a:latin typeface="ModelonTitilliumRegular" panose="02000000000000000000" pitchFamily="2" charset="0"/>
            </a:endParaRPr>
          </a:p>
          <a:p>
            <a:r>
              <a:rPr lang="en-US" sz="2800" dirty="0" smtClean="0">
                <a:latin typeface="ModelonTitilliumRegular" panose="02000000000000000000" pitchFamily="2" charset="0"/>
              </a:rPr>
              <a:t>Adding test cases can improve coverage</a:t>
            </a:r>
            <a:endParaRPr lang="en-US" sz="2800" dirty="0">
              <a:latin typeface="ModelonTitilliumRegular" panose="02000000000000000000" pitchFamily="2" charset="0"/>
            </a:endParaRPr>
          </a:p>
        </p:txBody>
      </p:sp>
    </p:spTree>
    <p:extLst>
      <p:ext uri="{BB962C8B-B14F-4D97-AF65-F5344CB8AC3E}">
        <p14:creationId xmlns:p14="http://schemas.microsoft.com/office/powerpoint/2010/main" val="200954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Functional Mockup </a:t>
            </a:r>
            <a:r>
              <a:rPr lang="en-US" dirty="0" err="1" smtClean="0"/>
              <a:t>INterface</a:t>
            </a:r>
            <a:endParaRPr lang="en-US" dirty="0"/>
          </a:p>
        </p:txBody>
      </p:sp>
      <p:sp>
        <p:nvSpPr>
          <p:cNvPr id="7" name="Text Placeholder 6"/>
          <p:cNvSpPr>
            <a:spLocks noGrp="1"/>
          </p:cNvSpPr>
          <p:nvPr>
            <p:ph type="body" idx="1"/>
          </p:nvPr>
        </p:nvSpPr>
        <p:spPr/>
        <p:txBody>
          <a:bodyPr/>
          <a:lstStyle/>
          <a:p>
            <a:r>
              <a:rPr lang="en-US" dirty="0" smtClean="0"/>
              <a:t>A brief overview</a:t>
            </a:r>
            <a:endParaRPr lang="en-US" dirty="0"/>
          </a:p>
        </p:txBody>
      </p:sp>
      <p:sp>
        <p:nvSpPr>
          <p:cNvPr id="4" name="Date Placeholder 3"/>
          <p:cNvSpPr>
            <a:spLocks noGrp="1"/>
          </p:cNvSpPr>
          <p:nvPr>
            <p:ph type="dt" sz="half" idx="10"/>
          </p:nvPr>
        </p:nvSpPr>
        <p:spPr/>
        <p:txBody>
          <a:bodyPr/>
          <a:lstStyle/>
          <a:p>
            <a:fld id="{D584EBE8-5062-4826-A7E5-3B0B817D5FB6}" type="datetime1">
              <a:rPr lang="sv-SE" smtClean="0">
                <a:solidFill>
                  <a:prstClr val="white">
                    <a:lumMod val="75000"/>
                    <a:alpha val="70000"/>
                  </a:prstClr>
                </a:solidFill>
              </a:rPr>
              <a:pPr/>
              <a:t>2016-02-03</a:t>
            </a:fld>
            <a:r>
              <a:rPr lang="en-GB" smtClean="0">
                <a:solidFill>
                  <a:prstClr val="white">
                    <a:lumMod val="75000"/>
                    <a:alpha val="70000"/>
                  </a:prstClr>
                </a:solidFill>
              </a:rPr>
              <a:t> © Modelon</a:t>
            </a:r>
            <a:endParaRPr lang="en-GB" dirty="0">
              <a:solidFill>
                <a:prstClr val="white">
                  <a:lumMod val="75000"/>
                  <a:alpha val="70000"/>
                </a:prstClr>
              </a:solidFill>
            </a:endParaRPr>
          </a:p>
        </p:txBody>
      </p:sp>
      <p:sp>
        <p:nvSpPr>
          <p:cNvPr id="5" name="Slide Number Placeholder 4"/>
          <p:cNvSpPr>
            <a:spLocks noGrp="1"/>
          </p:cNvSpPr>
          <p:nvPr>
            <p:ph type="sldNum" sz="quarter" idx="4"/>
          </p:nvPr>
        </p:nvSpPr>
        <p:spPr/>
        <p:txBody>
          <a:bodyPr/>
          <a:lstStyle/>
          <a:p>
            <a:fld id="{B71C7501-9271-4239-A294-CE9FEFF988D4}" type="slidenum">
              <a:rPr lang="en-GB" smtClean="0">
                <a:solidFill>
                  <a:prstClr val="black">
                    <a:alpha val="70000"/>
                  </a:prstClr>
                </a:solidFill>
              </a:rPr>
              <a:pPr/>
              <a:t>4</a:t>
            </a:fld>
            <a:endParaRPr lang="en-GB" dirty="0">
              <a:solidFill>
                <a:prstClr val="black">
                  <a:alpha val="70000"/>
                </a:prstClr>
              </a:solidFill>
            </a:endParaRPr>
          </a:p>
        </p:txBody>
      </p:sp>
    </p:spTree>
    <p:extLst>
      <p:ext uri="{BB962C8B-B14F-4D97-AF65-F5344CB8AC3E}">
        <p14:creationId xmlns:p14="http://schemas.microsoft.com/office/powerpoint/2010/main" val="19680351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641778"/>
          </a:xfrm>
        </p:spPr>
        <p:txBody>
          <a:bodyPr/>
          <a:lstStyle/>
          <a:p>
            <a:r>
              <a:rPr lang="en-US" dirty="0" smtClean="0"/>
              <a:t>requirements monitors</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40</a:t>
            </a:fld>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27300"/>
            <a:ext cx="6959600" cy="383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2128989"/>
            <a:ext cx="6962501"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776" y="1736090"/>
            <a:ext cx="6962501"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9647" y="1250950"/>
            <a:ext cx="6991952"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3161211" y="3107911"/>
            <a:ext cx="4744265" cy="138499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Monitors used to check pass/fail status of requirements from test cases</a:t>
            </a:r>
            <a:endParaRPr lang="en-US" sz="2800" dirty="0">
              <a:latin typeface="ModelonTitilliumRegular" panose="02000000000000000000" pitchFamily="2" charset="0"/>
            </a:endParaRPr>
          </a:p>
        </p:txBody>
      </p:sp>
      <p:cxnSp>
        <p:nvCxnSpPr>
          <p:cNvPr id="6" name="Straight Arrow Connector 5"/>
          <p:cNvCxnSpPr/>
          <p:nvPr/>
        </p:nvCxnSpPr>
        <p:spPr>
          <a:xfrm flipV="1">
            <a:off x="6191794" y="2024745"/>
            <a:ext cx="920207" cy="10831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191794" y="2024745"/>
            <a:ext cx="1330961" cy="10831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191794" y="2024744"/>
            <a:ext cx="1713682" cy="108316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4660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641778"/>
          </a:xfrm>
        </p:spPr>
        <p:txBody>
          <a:bodyPr/>
          <a:lstStyle/>
          <a:p>
            <a:r>
              <a:rPr lang="en-US" dirty="0" smtClean="0"/>
              <a:t>requirements monitors</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41</a:t>
            </a:fld>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44" y="1110344"/>
            <a:ext cx="6993255" cy="5366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17" y="4499391"/>
            <a:ext cx="7439025" cy="771525"/>
          </a:xfrm>
          <a:prstGeom prst="rect">
            <a:avLst/>
          </a:prstGeom>
          <a:noFill/>
          <a:ln w="9525">
            <a:solidFill>
              <a:schemeClr val="tx1"/>
            </a:solidFill>
            <a:miter lim="800000"/>
            <a:headEnd/>
            <a:tailEnd/>
          </a:ln>
          <a:effectLst>
            <a:outerShdw blurRad="50800" dist="3556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3157538" y="1368421"/>
            <a:ext cx="5529262" cy="255454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pPr marL="457200" indent="-457200">
              <a:buFont typeface="Arial" panose="020B0604020202020204" pitchFamily="34" charset="0"/>
              <a:buChar char="•"/>
            </a:pPr>
            <a:r>
              <a:rPr lang="en-US" sz="2000" dirty="0">
                <a:latin typeface="ModelonTitilliumRegular" panose="02000000000000000000" pitchFamily="2" charset="0"/>
              </a:rPr>
              <a:t>Monitors </a:t>
            </a:r>
            <a:r>
              <a:rPr lang="en-US" sz="2000" dirty="0" smtClean="0">
                <a:latin typeface="ModelonTitilliumRegular" panose="02000000000000000000" pitchFamily="2" charset="0"/>
              </a:rPr>
              <a:t>from the </a:t>
            </a:r>
            <a:r>
              <a:rPr lang="en-US" sz="2000" dirty="0">
                <a:latin typeface="ModelonTitilliumRegular" panose="02000000000000000000" pitchFamily="2" charset="0"/>
              </a:rPr>
              <a:t>new Modelica Requirements </a:t>
            </a:r>
            <a:r>
              <a:rPr lang="en-US" sz="2000" dirty="0" smtClean="0">
                <a:latin typeface="ModelonTitilliumRegular" panose="02000000000000000000" pitchFamily="2" charset="0"/>
              </a:rPr>
              <a:t>library (Otter et al., 2015) </a:t>
            </a:r>
          </a:p>
          <a:p>
            <a:pPr marL="457200" indent="-457200">
              <a:buFont typeface="Arial" panose="020B0604020202020204" pitchFamily="34" charset="0"/>
              <a:buChar char="•"/>
            </a:pPr>
            <a:r>
              <a:rPr lang="en-US" sz="2000" dirty="0" smtClean="0">
                <a:latin typeface="ModelonTitilliumRegular" panose="02000000000000000000" pitchFamily="2" charset="0"/>
              </a:rPr>
              <a:t>Checks the conditions of the requirement </a:t>
            </a:r>
          </a:p>
          <a:p>
            <a:pPr marL="457200" indent="-457200">
              <a:buFont typeface="Arial" panose="020B0604020202020204" pitchFamily="34" charset="0"/>
              <a:buChar char="•"/>
            </a:pPr>
            <a:r>
              <a:rPr lang="en-US" sz="2000" dirty="0" smtClean="0">
                <a:latin typeface="ModelonTitilliumRegular" panose="02000000000000000000" pitchFamily="2" charset="0"/>
              </a:rPr>
              <a:t>Reports pass, fail, or undecided</a:t>
            </a:r>
          </a:p>
          <a:p>
            <a:pPr marL="457200" indent="-457200">
              <a:buFont typeface="Arial" panose="020B0604020202020204" pitchFamily="34" charset="0"/>
              <a:buChar char="•"/>
            </a:pPr>
            <a:r>
              <a:rPr lang="en-US" sz="2000" dirty="0" smtClean="0">
                <a:latin typeface="ModelonTitilliumRegular" panose="02000000000000000000" pitchFamily="2" charset="0"/>
              </a:rPr>
              <a:t>Constructed from standard blocks from the Requirements library</a:t>
            </a:r>
          </a:p>
          <a:p>
            <a:pPr marL="457200" indent="-457200">
              <a:buFont typeface="Arial" panose="020B0604020202020204" pitchFamily="34" charset="0"/>
              <a:buChar char="•"/>
            </a:pPr>
            <a:r>
              <a:rPr lang="en-US" sz="2000" dirty="0" smtClean="0">
                <a:latin typeface="ModelonTitilliumRegular" panose="02000000000000000000" pitchFamily="2" charset="0"/>
              </a:rPr>
              <a:t>Monitors can be collected in one </a:t>
            </a:r>
            <a:r>
              <a:rPr lang="en-US" sz="2000" dirty="0" err="1" smtClean="0">
                <a:latin typeface="ModelonTitilliumRegular" panose="02000000000000000000" pitchFamily="2" charset="0"/>
              </a:rPr>
              <a:t>submodel</a:t>
            </a:r>
            <a:r>
              <a:rPr lang="en-US" sz="2000" dirty="0" smtClean="0">
                <a:latin typeface="ModelonTitilliumRegular" panose="02000000000000000000" pitchFamily="2" charset="0"/>
              </a:rPr>
              <a:t>, and be compiled into an FMU as well</a:t>
            </a:r>
            <a:endParaRPr lang="en-US" sz="2000" dirty="0">
              <a:latin typeface="ModelonTitilliumRegular" panose="02000000000000000000" pitchFamily="2" charset="0"/>
            </a:endParaRPr>
          </a:p>
        </p:txBody>
      </p:sp>
      <p:sp>
        <p:nvSpPr>
          <p:cNvPr id="8" name="TextBox 7"/>
          <p:cNvSpPr txBox="1"/>
          <p:nvPr/>
        </p:nvSpPr>
        <p:spPr>
          <a:xfrm>
            <a:off x="472979" y="5715880"/>
            <a:ext cx="8340499" cy="553998"/>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1000" dirty="0" smtClean="0">
                <a:latin typeface="ModelonTitilliumRegular" panose="02000000000000000000" pitchFamily="2" charset="0"/>
              </a:rPr>
              <a:t>M</a:t>
            </a:r>
            <a:r>
              <a:rPr lang="en-US" sz="1000" dirty="0">
                <a:latin typeface="ModelonTitilliumRegular" panose="02000000000000000000" pitchFamily="2" charset="0"/>
              </a:rPr>
              <a:t>. Otter, N. Thuy, D. </a:t>
            </a:r>
            <a:r>
              <a:rPr lang="en-US" sz="1000" dirty="0" err="1">
                <a:latin typeface="ModelonTitilliumRegular" panose="02000000000000000000" pitchFamily="2" charset="0"/>
              </a:rPr>
              <a:t>Bouskela</a:t>
            </a:r>
            <a:r>
              <a:rPr lang="en-US" sz="1000" dirty="0">
                <a:latin typeface="ModelonTitilliumRegular" panose="02000000000000000000" pitchFamily="2" charset="0"/>
              </a:rPr>
              <a:t>, L. </a:t>
            </a:r>
            <a:r>
              <a:rPr lang="en-US" sz="1000" dirty="0" err="1">
                <a:latin typeface="ModelonTitilliumRegular" panose="02000000000000000000" pitchFamily="2" charset="0"/>
              </a:rPr>
              <a:t>Buffoni</a:t>
            </a:r>
            <a:r>
              <a:rPr lang="en-US" sz="1000" dirty="0">
                <a:latin typeface="ModelonTitilliumRegular" panose="02000000000000000000" pitchFamily="2" charset="0"/>
              </a:rPr>
              <a:t>, H. </a:t>
            </a:r>
            <a:r>
              <a:rPr lang="en-US" sz="1000" dirty="0" smtClean="0">
                <a:latin typeface="ModelonTitilliumRegular" panose="02000000000000000000" pitchFamily="2" charset="0"/>
              </a:rPr>
              <a:t>Elmqvist, P</a:t>
            </a:r>
            <a:r>
              <a:rPr lang="en-US" sz="1000" dirty="0">
                <a:latin typeface="ModelonTitilliumRegular" panose="02000000000000000000" pitchFamily="2" charset="0"/>
              </a:rPr>
              <a:t>. </a:t>
            </a:r>
            <a:r>
              <a:rPr lang="en-US" sz="1000" dirty="0" err="1">
                <a:latin typeface="ModelonTitilliumRegular" panose="02000000000000000000" pitchFamily="2" charset="0"/>
              </a:rPr>
              <a:t>Fritzson</a:t>
            </a:r>
            <a:r>
              <a:rPr lang="en-US" sz="1000" dirty="0">
                <a:latin typeface="ModelonTitilliumRegular" panose="02000000000000000000" pitchFamily="2" charset="0"/>
              </a:rPr>
              <a:t>, A. </a:t>
            </a:r>
            <a:r>
              <a:rPr lang="en-US" sz="1000" dirty="0" err="1">
                <a:latin typeface="ModelonTitilliumRegular" panose="02000000000000000000" pitchFamily="2" charset="0"/>
              </a:rPr>
              <a:t>Garro</a:t>
            </a:r>
            <a:r>
              <a:rPr lang="en-US" sz="1000" dirty="0">
                <a:latin typeface="ModelonTitilliumRegular" panose="02000000000000000000" pitchFamily="2" charset="0"/>
              </a:rPr>
              <a:t>, A. </a:t>
            </a:r>
            <a:r>
              <a:rPr lang="en-US" sz="1000" dirty="0" err="1">
                <a:latin typeface="ModelonTitilliumRegular" panose="02000000000000000000" pitchFamily="2" charset="0"/>
              </a:rPr>
              <a:t>Jardin</a:t>
            </a:r>
            <a:r>
              <a:rPr lang="en-US" sz="1000" dirty="0">
                <a:latin typeface="ModelonTitilliumRegular" panose="02000000000000000000" pitchFamily="2" charset="0"/>
              </a:rPr>
              <a:t>, H. Olsson, M. </a:t>
            </a:r>
            <a:r>
              <a:rPr lang="en-US" sz="1000" dirty="0" err="1">
                <a:latin typeface="ModelonTitilliumRegular" panose="02000000000000000000" pitchFamily="2" charset="0"/>
              </a:rPr>
              <a:t>Payelleville</a:t>
            </a:r>
            <a:r>
              <a:rPr lang="en-US" sz="1000" dirty="0">
                <a:latin typeface="ModelonTitilliumRegular" panose="02000000000000000000" pitchFamily="2" charset="0"/>
              </a:rPr>
              <a:t>,</a:t>
            </a:r>
          </a:p>
          <a:p>
            <a:r>
              <a:rPr lang="en-US" sz="1000" dirty="0">
                <a:latin typeface="ModelonTitilliumRegular" panose="02000000000000000000" pitchFamily="2" charset="0"/>
              </a:rPr>
              <a:t>W. </a:t>
            </a:r>
            <a:r>
              <a:rPr lang="en-US" sz="1000" dirty="0" err="1">
                <a:latin typeface="ModelonTitilliumRegular" panose="02000000000000000000" pitchFamily="2" charset="0"/>
              </a:rPr>
              <a:t>Schamai</a:t>
            </a:r>
            <a:r>
              <a:rPr lang="en-US" sz="1000" dirty="0">
                <a:latin typeface="ModelonTitilliumRegular" panose="02000000000000000000" pitchFamily="2" charset="0"/>
              </a:rPr>
              <a:t>, E. Thomas, AND A. </a:t>
            </a:r>
            <a:r>
              <a:rPr lang="en-US" sz="1000" dirty="0" err="1">
                <a:latin typeface="ModelonTitilliumRegular" panose="02000000000000000000" pitchFamily="2" charset="0"/>
              </a:rPr>
              <a:t>Tundis</a:t>
            </a:r>
            <a:r>
              <a:rPr lang="en-US" sz="1000" dirty="0">
                <a:latin typeface="ModelonTitilliumRegular" panose="02000000000000000000" pitchFamily="2" charset="0"/>
              </a:rPr>
              <a:t>. </a:t>
            </a:r>
            <a:r>
              <a:rPr lang="en-US" sz="1000" i="1" dirty="0">
                <a:latin typeface="ModelonTitilliumRegular" panose="02000000000000000000" pitchFamily="2" charset="0"/>
              </a:rPr>
              <a:t>Formal Requirements Modeling for Simulation-Based Verification</a:t>
            </a:r>
            <a:r>
              <a:rPr lang="en-US" sz="1000" dirty="0">
                <a:latin typeface="ModelonTitilliumRegular" panose="02000000000000000000" pitchFamily="2" charset="0"/>
              </a:rPr>
              <a:t>. Proceedings of the 11th International Modelica Conference, Paris, France, September 21-23., pp. 625-635 </a:t>
            </a:r>
            <a:r>
              <a:rPr lang="en-US" sz="1000" dirty="0" smtClean="0">
                <a:latin typeface="ModelonTitilliumRegular" panose="02000000000000000000" pitchFamily="2" charset="0"/>
              </a:rPr>
              <a:t>2015. </a:t>
            </a:r>
            <a:r>
              <a:rPr lang="en-US" sz="1000" dirty="0" smtClean="0">
                <a:latin typeface="ModelonTitilliumRegular" panose="02000000000000000000" pitchFamily="2" charset="0"/>
                <a:hlinkClick r:id="rId4"/>
              </a:rPr>
              <a:t>http</a:t>
            </a:r>
            <a:r>
              <a:rPr lang="en-US" sz="1000" dirty="0">
                <a:latin typeface="ModelonTitilliumRegular" panose="02000000000000000000" pitchFamily="2" charset="0"/>
                <a:hlinkClick r:id="rId4"/>
              </a:rPr>
              <a:t>://www.ep.liu.se/ecp/118/067/ecp15118625.pdf</a:t>
            </a:r>
            <a:r>
              <a:rPr lang="en-US" sz="1000" dirty="0">
                <a:latin typeface="ModelonTitilliumRegular" panose="02000000000000000000" pitchFamily="2" charset="0"/>
              </a:rPr>
              <a:t>  </a:t>
            </a:r>
          </a:p>
        </p:txBody>
      </p:sp>
    </p:spTree>
    <p:extLst>
      <p:ext uri="{BB962C8B-B14F-4D97-AF65-F5344CB8AC3E}">
        <p14:creationId xmlns:p14="http://schemas.microsoft.com/office/powerpoint/2010/main" val="8349624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36" y="1377054"/>
            <a:ext cx="5494405" cy="4328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55502"/>
            <a:ext cx="8229600" cy="641778"/>
          </a:xfrm>
        </p:spPr>
        <p:txBody>
          <a:bodyPr/>
          <a:lstStyle/>
          <a:p>
            <a:r>
              <a:rPr lang="en-US" dirty="0" smtClean="0"/>
              <a:t>requirements monitors</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42</a:t>
            </a:fld>
            <a:endParaRPr lang="en-GB" dirty="0"/>
          </a:p>
        </p:txBody>
      </p:sp>
      <p:sp>
        <p:nvSpPr>
          <p:cNvPr id="18" name="TextBox 17"/>
          <p:cNvSpPr txBox="1"/>
          <p:nvPr/>
        </p:nvSpPr>
        <p:spPr>
          <a:xfrm>
            <a:off x="325281" y="1175325"/>
            <a:ext cx="3828707" cy="1815882"/>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Monitors added to test cases – in this case a unit test of the simple controller</a:t>
            </a:r>
            <a:endParaRPr lang="en-US" sz="2800" dirty="0">
              <a:latin typeface="ModelonTitilliumRegular" panose="02000000000000000000" pitchFamily="2" charset="0"/>
            </a:endParaRPr>
          </a:p>
        </p:txBody>
      </p:sp>
      <p:sp>
        <p:nvSpPr>
          <p:cNvPr id="6" name="TextBox 5"/>
          <p:cNvSpPr txBox="1"/>
          <p:nvPr/>
        </p:nvSpPr>
        <p:spPr>
          <a:xfrm>
            <a:off x="2350973" y="4689562"/>
            <a:ext cx="4939054" cy="2031325"/>
          </a:xfrm>
          <a:prstGeom prst="rect">
            <a:avLst/>
          </a:prstGeom>
          <a:solidFill>
            <a:schemeClr val="bg1"/>
          </a:solidFill>
          <a:ln>
            <a:solidFill>
              <a:schemeClr val="tx1"/>
            </a:solidFill>
          </a:ln>
          <a:effectLst>
            <a:outerShdw blurRad="50800" dist="63500" dir="2700000" algn="tl" rotWithShape="0">
              <a:prstClr val="black">
                <a:alpha val="40000"/>
              </a:prstClr>
            </a:outerShdw>
          </a:effectLst>
        </p:spPr>
        <p:txBody>
          <a:bodyPr wrap="square" rtlCol="0">
            <a:spAutoFit/>
          </a:bodyPr>
          <a:lstStyle/>
          <a:p>
            <a:r>
              <a:rPr lang="en-US" sz="1400" dirty="0" smtClean="0"/>
              <a:t>Requirements </a:t>
            </a:r>
            <a:r>
              <a:rPr lang="en-US" sz="1400" dirty="0"/>
              <a:t>violated (0 of 2):</a:t>
            </a:r>
          </a:p>
          <a:p>
            <a:r>
              <a:rPr lang="en-US" sz="1400" dirty="0"/>
              <a:t>   None</a:t>
            </a:r>
          </a:p>
          <a:p>
            <a:endParaRPr lang="en-US" sz="1400" dirty="0"/>
          </a:p>
          <a:p>
            <a:r>
              <a:rPr lang="en-US" sz="1400" dirty="0"/>
              <a:t>Requirements untested (0 of 2):</a:t>
            </a:r>
          </a:p>
          <a:p>
            <a:r>
              <a:rPr lang="en-US" sz="1400" dirty="0"/>
              <a:t>   None</a:t>
            </a:r>
          </a:p>
          <a:p>
            <a:endParaRPr lang="en-US" sz="1400" dirty="0"/>
          </a:p>
          <a:p>
            <a:r>
              <a:rPr lang="en-US" sz="1400" dirty="0"/>
              <a:t>Requirements satisfied (2 of 2):</a:t>
            </a:r>
          </a:p>
          <a:p>
            <a:r>
              <a:rPr lang="en-US" sz="1400" dirty="0"/>
              <a:t>    (checkReq3.requirement): Grill shutter opened below 15 m/s</a:t>
            </a:r>
          </a:p>
          <a:p>
            <a:r>
              <a:rPr lang="en-US" sz="1400" dirty="0"/>
              <a:t>    (checkReq4.requirement): Grill shutter closed above 18 m/s</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470" y="1197379"/>
            <a:ext cx="3345996" cy="2392160"/>
          </a:xfrm>
          <a:prstGeom prst="rect">
            <a:avLst/>
          </a:prstGeom>
          <a:solidFill>
            <a:schemeClr val="bg1"/>
          </a:solidFill>
          <a:ln>
            <a:noFill/>
          </a:ln>
          <a:effec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865" y="3419719"/>
            <a:ext cx="3337560" cy="2386129"/>
          </a:xfrm>
          <a:prstGeom prst="rect">
            <a:avLst/>
          </a:prstGeom>
          <a:solidFill>
            <a:schemeClr val="bg1"/>
          </a:solidFill>
          <a:ln>
            <a:noFill/>
          </a:ln>
          <a:effectLst/>
        </p:spPr>
      </p:pic>
      <p:cxnSp>
        <p:nvCxnSpPr>
          <p:cNvPr id="8" name="Straight Connector 7"/>
          <p:cNvCxnSpPr/>
          <p:nvPr/>
        </p:nvCxnSpPr>
        <p:spPr>
          <a:xfrm>
            <a:off x="5617029" y="4689562"/>
            <a:ext cx="0" cy="12861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23424" y="5975667"/>
            <a:ext cx="16666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9336" y="4855560"/>
            <a:ext cx="2104409" cy="95410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800" dirty="0" smtClean="0">
                <a:latin typeface="ModelonTitilliumRegular" panose="02000000000000000000" pitchFamily="2" charset="0"/>
              </a:rPr>
              <a:t>Overall pass or fail report</a:t>
            </a:r>
            <a:endParaRPr lang="en-US" sz="2800" dirty="0">
              <a:latin typeface="ModelonTitilliumRegular" panose="02000000000000000000" pitchFamily="2" charset="0"/>
            </a:endParaRPr>
          </a:p>
        </p:txBody>
      </p:sp>
      <p:cxnSp>
        <p:nvCxnSpPr>
          <p:cNvPr id="12" name="Straight Arrow Connector 11"/>
          <p:cNvCxnSpPr/>
          <p:nvPr/>
        </p:nvCxnSpPr>
        <p:spPr>
          <a:xfrm flipV="1">
            <a:off x="3056708" y="3589538"/>
            <a:ext cx="519572" cy="327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4895797" y="2105580"/>
            <a:ext cx="1867988" cy="307777"/>
          </a:xfrm>
          <a:prstGeom prst="rect">
            <a:avLst/>
          </a:prstGeom>
          <a:solidFill>
            <a:schemeClr val="bg1"/>
          </a:solidFill>
        </p:spPr>
        <p:txBody>
          <a:bodyPr wrap="square" rtlCol="0">
            <a:spAutoFit/>
          </a:bodyPr>
          <a:lstStyle/>
          <a:p>
            <a:r>
              <a:rPr lang="en-US" sz="1400" dirty="0" smtClean="0">
                <a:latin typeface="ModelonTitilliumRegular" panose="02000000000000000000" pitchFamily="2" charset="0"/>
              </a:rPr>
              <a:t>Vehicle Velocity [m/s]</a:t>
            </a:r>
            <a:endParaRPr lang="en-US" sz="1400" dirty="0">
              <a:latin typeface="ModelonTitilliumRegular" panose="02000000000000000000" pitchFamily="2" charset="0"/>
            </a:endParaRPr>
          </a:p>
        </p:txBody>
      </p:sp>
      <p:sp>
        <p:nvSpPr>
          <p:cNvPr id="22" name="TextBox 21"/>
          <p:cNvSpPr txBox="1"/>
          <p:nvPr/>
        </p:nvSpPr>
        <p:spPr>
          <a:xfrm rot="16200000">
            <a:off x="4419093" y="4430676"/>
            <a:ext cx="2782203" cy="307778"/>
          </a:xfrm>
          <a:prstGeom prst="rect">
            <a:avLst/>
          </a:prstGeom>
          <a:solidFill>
            <a:schemeClr val="bg1"/>
          </a:solidFill>
        </p:spPr>
        <p:txBody>
          <a:bodyPr wrap="square" rtlCol="0">
            <a:spAutoFit/>
          </a:bodyPr>
          <a:lstStyle/>
          <a:p>
            <a:r>
              <a:rPr lang="en-US" sz="1400" dirty="0" smtClean="0">
                <a:latin typeface="ModelonTitilliumRegular" panose="02000000000000000000" pitchFamily="2" charset="0"/>
              </a:rPr>
              <a:t>Grill Command [1=open, 0=closed]</a:t>
            </a:r>
            <a:endParaRPr lang="en-US" sz="1400" dirty="0">
              <a:latin typeface="ModelonTitilliumRegular" panose="02000000000000000000" pitchFamily="2" charset="0"/>
            </a:endParaRPr>
          </a:p>
        </p:txBody>
      </p:sp>
      <p:sp>
        <p:nvSpPr>
          <p:cNvPr id="15" name="TextBox 14"/>
          <p:cNvSpPr txBox="1"/>
          <p:nvPr/>
        </p:nvSpPr>
        <p:spPr>
          <a:xfrm>
            <a:off x="1883994" y="3917070"/>
            <a:ext cx="1692286" cy="369332"/>
          </a:xfrm>
          <a:prstGeom prst="rect">
            <a:avLst/>
          </a:prstGeom>
          <a:noFill/>
        </p:spPr>
        <p:txBody>
          <a:bodyPr wrap="square" rtlCol="0">
            <a:spAutoFit/>
          </a:bodyPr>
          <a:lstStyle/>
          <a:p>
            <a:r>
              <a:rPr lang="en-US" dirty="0" smtClean="0"/>
              <a:t>Vehicle Velocity</a:t>
            </a:r>
            <a:endParaRPr lang="en-US" dirty="0"/>
          </a:p>
        </p:txBody>
      </p:sp>
      <p:sp>
        <p:nvSpPr>
          <p:cNvPr id="25" name="TextBox 24"/>
          <p:cNvSpPr txBox="1"/>
          <p:nvPr/>
        </p:nvSpPr>
        <p:spPr>
          <a:xfrm>
            <a:off x="3722681" y="4116584"/>
            <a:ext cx="1692286" cy="369332"/>
          </a:xfrm>
          <a:prstGeom prst="rect">
            <a:avLst/>
          </a:prstGeom>
          <a:noFill/>
        </p:spPr>
        <p:txBody>
          <a:bodyPr wrap="square" rtlCol="0">
            <a:spAutoFit/>
          </a:bodyPr>
          <a:lstStyle/>
          <a:p>
            <a:r>
              <a:rPr lang="en-US" dirty="0" smtClean="0"/>
              <a:t>Grill Command</a:t>
            </a:r>
            <a:endParaRPr lang="en-US" dirty="0"/>
          </a:p>
        </p:txBody>
      </p:sp>
      <p:cxnSp>
        <p:nvCxnSpPr>
          <p:cNvPr id="28" name="Straight Arrow Connector 27"/>
          <p:cNvCxnSpPr/>
          <p:nvPr/>
        </p:nvCxnSpPr>
        <p:spPr>
          <a:xfrm flipH="1" flipV="1">
            <a:off x="4049486" y="3753304"/>
            <a:ext cx="209004" cy="4119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093131" y="5805848"/>
            <a:ext cx="600892" cy="169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51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3" grpId="0" animBg="1"/>
      <p:bldP spid="22" grpId="0" animBg="1"/>
      <p:bldP spid="15" grpId="0"/>
      <p:bldP spid="25" grpId="0"/>
      <p:bldP spid="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Controller performance</a:t>
            </a:r>
            <a:endParaRPr lang="en-US" dirty="0"/>
          </a:p>
        </p:txBody>
      </p:sp>
      <p:sp>
        <p:nvSpPr>
          <p:cNvPr id="3" name="Text Placeholder 2"/>
          <p:cNvSpPr>
            <a:spLocks noGrp="1"/>
          </p:cNvSpPr>
          <p:nvPr>
            <p:ph type="subTitle" idx="1"/>
          </p:nvPr>
        </p:nvSpPr>
        <p:spPr/>
        <p:txBody>
          <a:bodyPr/>
          <a:lstStyle/>
          <a:p>
            <a:r>
              <a:rPr lang="en-US" dirty="0" smtClean="0"/>
              <a:t>Simple Grill Shutter Controller</a:t>
            </a:r>
            <a:endParaRPr lang="en-US" dirty="0"/>
          </a:p>
        </p:txBody>
      </p:sp>
    </p:spTree>
    <p:extLst>
      <p:ext uri="{BB962C8B-B14F-4D97-AF65-F5344CB8AC3E}">
        <p14:creationId xmlns:p14="http://schemas.microsoft.com/office/powerpoint/2010/main" val="3767021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641778"/>
          </a:xfrm>
        </p:spPr>
        <p:txBody>
          <a:bodyPr/>
          <a:lstStyle/>
          <a:p>
            <a:r>
              <a:rPr lang="en-US" dirty="0" smtClean="0"/>
              <a:t>Controller performance</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44</a:t>
            </a:fld>
            <a:endParaRPr lang="en-GB"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85" y="1240972"/>
            <a:ext cx="8204290" cy="500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53390" y="1461327"/>
            <a:ext cx="3749040" cy="83099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Baseline system without grill shutters</a:t>
            </a:r>
            <a:endParaRPr lang="en-US" sz="2400" dirty="0">
              <a:latin typeface="ModelonTitilliumRegular" panose="02000000000000000000" pitchFamily="2"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414" y="3629316"/>
            <a:ext cx="4133850" cy="3076575"/>
          </a:xfrm>
          <a:prstGeom prst="rect">
            <a:avLst/>
          </a:prstGeom>
          <a:solidFill>
            <a:schemeClr val="bg1"/>
          </a:solidFill>
          <a:ln>
            <a:solidFill>
              <a:schemeClr val="tx1"/>
            </a:solidFill>
          </a:ln>
          <a:effectLst>
            <a:outerShdw blurRad="50800" dist="114300" dir="2700000" algn="tl" rotWithShape="0">
              <a:prstClr val="black">
                <a:alpha val="40000"/>
              </a:prstClr>
            </a:outerShdw>
          </a:effectLst>
        </p:spPr>
      </p:pic>
      <p:sp>
        <p:nvSpPr>
          <p:cNvPr id="12" name="TextBox 11"/>
          <p:cNvSpPr txBox="1"/>
          <p:nvPr/>
        </p:nvSpPr>
        <p:spPr>
          <a:xfrm>
            <a:off x="4807131" y="2060260"/>
            <a:ext cx="3076303" cy="1200329"/>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Null controller holds grill shutters in wide open position</a:t>
            </a:r>
            <a:endParaRPr lang="en-US" sz="2400" dirty="0">
              <a:latin typeface="ModelonTitilliumRegular" panose="02000000000000000000" pitchFamily="2" charset="0"/>
            </a:endParaRPr>
          </a:p>
        </p:txBody>
      </p:sp>
      <p:cxnSp>
        <p:nvCxnSpPr>
          <p:cNvPr id="8" name="Straight Arrow Connector 7"/>
          <p:cNvCxnSpPr>
            <a:stCxn id="12" idx="1"/>
          </p:cNvCxnSpPr>
          <p:nvPr/>
        </p:nvCxnSpPr>
        <p:spPr>
          <a:xfrm flipH="1">
            <a:off x="4075612" y="2660425"/>
            <a:ext cx="731519" cy="735918"/>
          </a:xfrm>
          <a:prstGeom prst="straightConnector1">
            <a:avLst/>
          </a:prstGeom>
          <a:ln w="34925">
            <a:solidFill>
              <a:srgbClr val="149EC2"/>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9587" y="4611480"/>
            <a:ext cx="2801982" cy="83099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Vehicle runs the US06 drive cycle</a:t>
            </a:r>
            <a:endParaRPr lang="en-US" sz="2400" dirty="0">
              <a:latin typeface="ModelonTitilliumRegular" panose="02000000000000000000" pitchFamily="2" charset="0"/>
            </a:endParaRPr>
          </a:p>
        </p:txBody>
      </p:sp>
      <p:sp>
        <p:nvSpPr>
          <p:cNvPr id="19" name="TextBox 18"/>
          <p:cNvSpPr txBox="1"/>
          <p:nvPr/>
        </p:nvSpPr>
        <p:spPr>
          <a:xfrm rot="16200000">
            <a:off x="2384245" y="4982936"/>
            <a:ext cx="2446019" cy="369332"/>
          </a:xfrm>
          <a:prstGeom prst="rect">
            <a:avLst/>
          </a:prstGeom>
          <a:solidFill>
            <a:schemeClr val="bg1"/>
          </a:solidFill>
          <a:ln>
            <a:noFill/>
          </a:ln>
          <a:effectLst/>
        </p:spPr>
        <p:txBody>
          <a:bodyPr wrap="square" rtlCol="0">
            <a:spAutoFit/>
          </a:bodyPr>
          <a:lstStyle/>
          <a:p>
            <a:r>
              <a:rPr lang="en-US" dirty="0" smtClean="0">
                <a:latin typeface="ModelonTitilliumRegular" panose="02000000000000000000" pitchFamily="2" charset="0"/>
              </a:rPr>
              <a:t>Vehicle Velocity [m/s]</a:t>
            </a:r>
            <a:endParaRPr lang="en-US" dirty="0">
              <a:latin typeface="ModelonTitilliumRegular" panose="02000000000000000000" pitchFamily="2" charset="0"/>
            </a:endParaRPr>
          </a:p>
        </p:txBody>
      </p:sp>
    </p:spTree>
    <p:extLst>
      <p:ext uri="{BB962C8B-B14F-4D97-AF65-F5344CB8AC3E}">
        <p14:creationId xmlns:p14="http://schemas.microsoft.com/office/powerpoint/2010/main" val="168065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7"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641778"/>
          </a:xfrm>
        </p:spPr>
        <p:txBody>
          <a:bodyPr/>
          <a:lstStyle/>
          <a:p>
            <a:r>
              <a:rPr lang="en-US" dirty="0" smtClean="0"/>
              <a:t>Controller performance</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45</a:t>
            </a:fld>
            <a:endParaRPr lang="en-GB"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5016" y="1240971"/>
            <a:ext cx="4224481" cy="257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69139" y="1240971"/>
            <a:ext cx="5663427" cy="46166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Baseline system without grill shutters</a:t>
            </a:r>
            <a:endParaRPr lang="en-US" sz="2400" dirty="0">
              <a:latin typeface="ModelonTitilliumRegular" panose="02000000000000000000" pitchFamily="2"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39" y="2112304"/>
            <a:ext cx="2743200" cy="1964642"/>
          </a:xfrm>
          <a:prstGeom prst="rect">
            <a:avLst/>
          </a:prstGeom>
          <a:solidFill>
            <a:schemeClr val="bg1"/>
          </a:solidFill>
          <a:ln>
            <a:noFill/>
          </a:ln>
          <a:effec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39" y="4328274"/>
            <a:ext cx="2743200" cy="1922062"/>
          </a:xfrm>
          <a:prstGeom prst="rect">
            <a:avLst/>
          </a:prstGeom>
          <a:solidFill>
            <a:schemeClr val="bg1"/>
          </a:solidFill>
          <a:ln>
            <a:noFill/>
          </a:ln>
          <a:effec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714" y="4285693"/>
            <a:ext cx="2743200" cy="1964643"/>
          </a:xfrm>
          <a:prstGeom prst="rect">
            <a:avLst/>
          </a:prstGeom>
          <a:solidFill>
            <a:schemeClr val="bg1"/>
          </a:solidFill>
          <a:ln>
            <a:noFill/>
          </a:ln>
          <a:effec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9366" y="2194364"/>
            <a:ext cx="2743200" cy="1922062"/>
          </a:xfrm>
          <a:prstGeom prst="rect">
            <a:avLst/>
          </a:prstGeom>
          <a:solidFill>
            <a:schemeClr val="bg1"/>
          </a:solidFill>
          <a:ln>
            <a:noFill/>
          </a:ln>
          <a:effectLst/>
        </p:spPr>
      </p:pic>
      <p:pic>
        <p:nvPicPr>
          <p:cNvPr id="92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2107" y="4285693"/>
            <a:ext cx="2743200" cy="1964643"/>
          </a:xfrm>
          <a:prstGeom prst="rect">
            <a:avLst/>
          </a:prstGeom>
          <a:solidFill>
            <a:schemeClr val="bg1"/>
          </a:solidFill>
          <a:ln>
            <a:noFill/>
          </a:ln>
          <a:effectLst/>
        </p:spPr>
      </p:pic>
      <p:sp>
        <p:nvSpPr>
          <p:cNvPr id="3" name="TextBox 2"/>
          <p:cNvSpPr txBox="1"/>
          <p:nvPr/>
        </p:nvSpPr>
        <p:spPr>
          <a:xfrm>
            <a:off x="669810" y="3180249"/>
            <a:ext cx="1929698" cy="338554"/>
          </a:xfrm>
          <a:prstGeom prst="rect">
            <a:avLst/>
          </a:prstGeom>
          <a:solidFill>
            <a:schemeClr val="bg1"/>
          </a:solidFill>
          <a:ln>
            <a:solidFill>
              <a:schemeClr val="tx1"/>
            </a:solidFill>
          </a:ln>
        </p:spPr>
        <p:txBody>
          <a:bodyPr wrap="square" rtlCol="0">
            <a:spAutoFit/>
          </a:bodyPr>
          <a:lstStyle/>
          <a:p>
            <a:r>
              <a:rPr lang="en-US" sz="1600" dirty="0" smtClean="0"/>
              <a:t>Fuel Economy [mpg]</a:t>
            </a:r>
            <a:endParaRPr lang="en-US" sz="1600" dirty="0"/>
          </a:p>
        </p:txBody>
      </p:sp>
      <p:sp>
        <p:nvSpPr>
          <p:cNvPr id="17" name="TextBox 16"/>
          <p:cNvSpPr txBox="1"/>
          <p:nvPr/>
        </p:nvSpPr>
        <p:spPr>
          <a:xfrm>
            <a:off x="984889" y="4111664"/>
            <a:ext cx="1927450" cy="338554"/>
          </a:xfrm>
          <a:prstGeom prst="rect">
            <a:avLst/>
          </a:prstGeom>
          <a:solidFill>
            <a:schemeClr val="bg1"/>
          </a:solidFill>
          <a:ln>
            <a:solidFill>
              <a:schemeClr val="tx1"/>
            </a:solidFill>
          </a:ln>
        </p:spPr>
        <p:txBody>
          <a:bodyPr wrap="square" rtlCol="0">
            <a:spAutoFit/>
          </a:bodyPr>
          <a:lstStyle/>
          <a:p>
            <a:r>
              <a:rPr lang="en-US" sz="1600" dirty="0" smtClean="0"/>
              <a:t>Engine Speed [RPM]</a:t>
            </a:r>
            <a:endParaRPr lang="en-US" sz="1600" dirty="0"/>
          </a:p>
        </p:txBody>
      </p:sp>
      <p:sp>
        <p:nvSpPr>
          <p:cNvPr id="19" name="TextBox 18"/>
          <p:cNvSpPr txBox="1"/>
          <p:nvPr/>
        </p:nvSpPr>
        <p:spPr>
          <a:xfrm>
            <a:off x="3749038" y="2112304"/>
            <a:ext cx="1711236" cy="338554"/>
          </a:xfrm>
          <a:prstGeom prst="rect">
            <a:avLst/>
          </a:prstGeom>
          <a:solidFill>
            <a:schemeClr val="bg1"/>
          </a:solidFill>
          <a:ln>
            <a:solidFill>
              <a:schemeClr val="tx1"/>
            </a:solidFill>
          </a:ln>
        </p:spPr>
        <p:txBody>
          <a:bodyPr wrap="square" rtlCol="0">
            <a:spAutoFit/>
          </a:bodyPr>
          <a:lstStyle/>
          <a:p>
            <a:r>
              <a:rPr lang="en-US" sz="1600" dirty="0" smtClean="0"/>
              <a:t>Coolant Temp [°C]</a:t>
            </a:r>
            <a:endParaRPr lang="en-US" sz="1600" dirty="0"/>
          </a:p>
        </p:txBody>
      </p:sp>
      <p:sp>
        <p:nvSpPr>
          <p:cNvPr id="20" name="TextBox 19"/>
          <p:cNvSpPr txBox="1"/>
          <p:nvPr/>
        </p:nvSpPr>
        <p:spPr>
          <a:xfrm>
            <a:off x="3566158" y="4285692"/>
            <a:ext cx="1698173" cy="338554"/>
          </a:xfrm>
          <a:prstGeom prst="rect">
            <a:avLst/>
          </a:prstGeom>
          <a:solidFill>
            <a:schemeClr val="bg1"/>
          </a:solidFill>
          <a:ln>
            <a:solidFill>
              <a:schemeClr val="tx1"/>
            </a:solidFill>
          </a:ln>
        </p:spPr>
        <p:txBody>
          <a:bodyPr wrap="square" rtlCol="0">
            <a:spAutoFit/>
          </a:bodyPr>
          <a:lstStyle/>
          <a:p>
            <a:r>
              <a:rPr lang="en-US" sz="1600" dirty="0" smtClean="0"/>
              <a:t>Fan Speed [RPM]</a:t>
            </a:r>
            <a:endParaRPr lang="en-US" sz="1600" dirty="0"/>
          </a:p>
        </p:txBody>
      </p:sp>
      <p:sp>
        <p:nvSpPr>
          <p:cNvPr id="21" name="TextBox 20"/>
          <p:cNvSpPr txBox="1"/>
          <p:nvPr/>
        </p:nvSpPr>
        <p:spPr>
          <a:xfrm>
            <a:off x="6502774" y="4076946"/>
            <a:ext cx="2135778" cy="338554"/>
          </a:xfrm>
          <a:prstGeom prst="rect">
            <a:avLst/>
          </a:prstGeom>
          <a:solidFill>
            <a:schemeClr val="bg1"/>
          </a:solidFill>
          <a:ln>
            <a:solidFill>
              <a:schemeClr val="tx1"/>
            </a:solidFill>
          </a:ln>
        </p:spPr>
        <p:txBody>
          <a:bodyPr wrap="square" rtlCol="0">
            <a:spAutoFit/>
          </a:bodyPr>
          <a:lstStyle/>
          <a:p>
            <a:r>
              <a:rPr lang="en-US" sz="1600" dirty="0" smtClean="0"/>
              <a:t>Vehicle Speed [m/s]</a:t>
            </a:r>
            <a:endParaRPr lang="en-US" sz="1600" dirty="0"/>
          </a:p>
        </p:txBody>
      </p:sp>
      <p:sp>
        <p:nvSpPr>
          <p:cNvPr id="7" name="TextBox 6"/>
          <p:cNvSpPr txBox="1"/>
          <p:nvPr/>
        </p:nvSpPr>
        <p:spPr>
          <a:xfrm>
            <a:off x="25787" y="2845839"/>
            <a:ext cx="8870358" cy="280076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1600" dirty="0"/>
              <a:t>-------- 100.0 % of US06_no_shutters requirements are satisfied -------------</a:t>
            </a:r>
          </a:p>
          <a:p>
            <a:r>
              <a:rPr lang="en-US" sz="1600" dirty="0"/>
              <a:t>Requirements violated (0 of 3):</a:t>
            </a:r>
          </a:p>
          <a:p>
            <a:r>
              <a:rPr lang="en-US" sz="1600" dirty="0"/>
              <a:t>None</a:t>
            </a:r>
          </a:p>
          <a:p>
            <a:endParaRPr lang="en-US" sz="1600" dirty="0"/>
          </a:p>
          <a:p>
            <a:r>
              <a:rPr lang="en-US" sz="1600" dirty="0"/>
              <a:t>Requirements untested (0 of 3):</a:t>
            </a:r>
          </a:p>
          <a:p>
            <a:r>
              <a:rPr lang="en-US" sz="1600" dirty="0"/>
              <a:t>None</a:t>
            </a:r>
          </a:p>
          <a:p>
            <a:endParaRPr lang="en-US" sz="1600" dirty="0"/>
          </a:p>
          <a:p>
            <a:r>
              <a:rPr lang="en-US" sz="1600" dirty="0"/>
              <a:t>Requirements satisfied (3 of 3):</a:t>
            </a:r>
          </a:p>
          <a:p>
            <a:r>
              <a:rPr lang="en-US" sz="1600" dirty="0"/>
              <a:t>(checkReq1_1.requirement): Coolant temperature must not exceed 368.15K for longer than 20 seconds</a:t>
            </a:r>
          </a:p>
          <a:p>
            <a:r>
              <a:rPr lang="en-US" sz="1600" dirty="0"/>
              <a:t>(checkReq2_1.requirement): Coolant temperature shall not exceed 371.15K</a:t>
            </a:r>
          </a:p>
          <a:p>
            <a:r>
              <a:rPr lang="en-US" sz="1600" dirty="0"/>
              <a:t>(checkReq3_1.requirement): Grill shutter opened below 15 m/s</a:t>
            </a:r>
          </a:p>
        </p:txBody>
      </p:sp>
    </p:spTree>
    <p:extLst>
      <p:ext uri="{BB962C8B-B14F-4D97-AF65-F5344CB8AC3E}">
        <p14:creationId xmlns:p14="http://schemas.microsoft.com/office/powerpoint/2010/main" val="242277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39" y="1240971"/>
            <a:ext cx="8399417" cy="512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55502"/>
            <a:ext cx="8229600" cy="641778"/>
          </a:xfrm>
        </p:spPr>
        <p:txBody>
          <a:bodyPr/>
          <a:lstStyle/>
          <a:p>
            <a:r>
              <a:rPr lang="en-US" dirty="0" smtClean="0"/>
              <a:t>Controller performance</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46</a:t>
            </a:fld>
            <a:endParaRPr lang="en-GB" dirty="0"/>
          </a:p>
        </p:txBody>
      </p:sp>
      <p:sp>
        <p:nvSpPr>
          <p:cNvPr id="18" name="TextBox 17"/>
          <p:cNvSpPr txBox="1"/>
          <p:nvPr/>
        </p:nvSpPr>
        <p:spPr>
          <a:xfrm>
            <a:off x="425915" y="1398835"/>
            <a:ext cx="5663427" cy="1015663"/>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000" dirty="0" smtClean="0">
                <a:latin typeface="ModelonTitilliumRegular" panose="02000000000000000000" pitchFamily="2" charset="0"/>
              </a:rPr>
              <a:t>Replace grill null position controller with </a:t>
            </a:r>
            <a:r>
              <a:rPr lang="en-US" sz="2000" dirty="0" err="1" smtClean="0">
                <a:latin typeface="ModelonTitilliumRegular" panose="02000000000000000000" pitchFamily="2" charset="0"/>
              </a:rPr>
              <a:t>statechart</a:t>
            </a:r>
            <a:r>
              <a:rPr lang="en-US" sz="2000" dirty="0" smtClean="0">
                <a:latin typeface="ModelonTitilliumRegular" panose="02000000000000000000" pitchFamily="2" charset="0"/>
              </a:rPr>
              <a:t> based bang-bang control logic as an FMU from Rhapsody</a:t>
            </a:r>
            <a:endParaRPr lang="en-US" sz="2000" dirty="0">
              <a:latin typeface="ModelonTitilliumRegular" panose="02000000000000000000" pitchFamily="2" charset="0"/>
            </a:endParaRPr>
          </a:p>
        </p:txBody>
      </p:sp>
      <p:cxnSp>
        <p:nvCxnSpPr>
          <p:cNvPr id="8" name="Straight Arrow Connector 7"/>
          <p:cNvCxnSpPr/>
          <p:nvPr/>
        </p:nvCxnSpPr>
        <p:spPr>
          <a:xfrm>
            <a:off x="3291569" y="2441300"/>
            <a:ext cx="653414" cy="955043"/>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414" y="3629316"/>
            <a:ext cx="4133850" cy="3076575"/>
          </a:xfrm>
          <a:prstGeom prst="rect">
            <a:avLst/>
          </a:prstGeom>
          <a:solidFill>
            <a:schemeClr val="bg1"/>
          </a:solidFill>
          <a:ln>
            <a:solidFill>
              <a:schemeClr val="tx1"/>
            </a:solidFill>
          </a:ln>
          <a:effectLst>
            <a:outerShdw blurRad="50800" dist="114300" dir="2700000" algn="tl" rotWithShape="0">
              <a:prstClr val="black">
                <a:alpha val="40000"/>
              </a:prstClr>
            </a:outerShdw>
          </a:effectLst>
        </p:spPr>
      </p:pic>
      <p:sp>
        <p:nvSpPr>
          <p:cNvPr id="24" name="TextBox 23"/>
          <p:cNvSpPr txBox="1"/>
          <p:nvPr/>
        </p:nvSpPr>
        <p:spPr>
          <a:xfrm rot="16200000">
            <a:off x="2384245" y="4982936"/>
            <a:ext cx="2446019" cy="369332"/>
          </a:xfrm>
          <a:prstGeom prst="rect">
            <a:avLst/>
          </a:prstGeom>
          <a:solidFill>
            <a:schemeClr val="bg1"/>
          </a:solidFill>
          <a:ln>
            <a:noFill/>
          </a:ln>
          <a:effectLst/>
        </p:spPr>
        <p:txBody>
          <a:bodyPr wrap="square" rtlCol="0">
            <a:spAutoFit/>
          </a:bodyPr>
          <a:lstStyle/>
          <a:p>
            <a:r>
              <a:rPr lang="en-US" dirty="0" smtClean="0">
                <a:latin typeface="ModelonTitilliumRegular" panose="02000000000000000000" pitchFamily="2" charset="0"/>
              </a:rPr>
              <a:t>Vehicle Velocity [m/s]</a:t>
            </a:r>
            <a:endParaRPr lang="en-US" dirty="0">
              <a:latin typeface="ModelonTitilliumRegular" panose="02000000000000000000" pitchFamily="2" charset="0"/>
            </a:endParaRPr>
          </a:p>
        </p:txBody>
      </p:sp>
      <p:sp>
        <p:nvSpPr>
          <p:cNvPr id="23" name="TextBox 22"/>
          <p:cNvSpPr txBox="1"/>
          <p:nvPr/>
        </p:nvSpPr>
        <p:spPr>
          <a:xfrm>
            <a:off x="1606461" y="3804381"/>
            <a:ext cx="3302334" cy="400110"/>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000" dirty="0" smtClean="0">
                <a:latin typeface="ModelonTitilliumRegular" panose="02000000000000000000" pitchFamily="2" charset="0"/>
              </a:rPr>
              <a:t>Repeat the US06 drive cycle</a:t>
            </a:r>
            <a:endParaRPr lang="en-US" sz="2000" dirty="0">
              <a:latin typeface="ModelonTitilliumRegular" panose="02000000000000000000" pitchFamily="2" charset="0"/>
            </a:endParaRPr>
          </a:p>
        </p:txBody>
      </p:sp>
    </p:spTree>
    <p:extLst>
      <p:ext uri="{BB962C8B-B14F-4D97-AF65-F5344CB8AC3E}">
        <p14:creationId xmlns:p14="http://schemas.microsoft.com/office/powerpoint/2010/main" val="154629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5016" y="1240971"/>
            <a:ext cx="4224481" cy="257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7927"/>
            <a:ext cx="2743200" cy="1964643"/>
          </a:xfrm>
          <a:prstGeom prst="rect">
            <a:avLst/>
          </a:prstGeom>
          <a:solidFill>
            <a:schemeClr val="bg1"/>
          </a:solidFill>
          <a:ln>
            <a:noFill/>
          </a:ln>
          <a:effec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7651" y="2197927"/>
            <a:ext cx="2743200" cy="1964643"/>
          </a:xfrm>
          <a:prstGeom prst="rect">
            <a:avLst/>
          </a:prstGeom>
          <a:solidFill>
            <a:schemeClr val="bg1"/>
          </a:solidFill>
          <a:ln>
            <a:noFill/>
          </a:ln>
          <a:effec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651" y="4246222"/>
            <a:ext cx="2743200" cy="1964643"/>
          </a:xfrm>
          <a:prstGeom prst="rect">
            <a:avLst/>
          </a:prstGeom>
          <a:solidFill>
            <a:schemeClr val="bg1"/>
          </a:solidFill>
          <a:ln>
            <a:noFill/>
          </a:ln>
          <a:effec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32341"/>
            <a:ext cx="2743200" cy="1922062"/>
          </a:xfrm>
          <a:prstGeom prst="rect">
            <a:avLst/>
          </a:prstGeom>
          <a:solidFill>
            <a:schemeClr val="bg1"/>
          </a:solidFill>
          <a:ln>
            <a:noFill/>
          </a:ln>
          <a:effectLst/>
        </p:spPr>
      </p:pic>
      <p:pic>
        <p:nvPicPr>
          <p:cNvPr id="112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5040" y="4246221"/>
            <a:ext cx="2743200" cy="1964643"/>
          </a:xfrm>
          <a:prstGeom prst="rect">
            <a:avLst/>
          </a:prstGeom>
          <a:solidFill>
            <a:schemeClr val="bg1"/>
          </a:solidFill>
          <a:ln>
            <a:noFill/>
          </a:ln>
          <a:effectLst/>
        </p:spPr>
      </p:pic>
      <p:sp>
        <p:nvSpPr>
          <p:cNvPr id="2" name="Title 1"/>
          <p:cNvSpPr>
            <a:spLocks noGrp="1"/>
          </p:cNvSpPr>
          <p:nvPr>
            <p:ph type="title"/>
          </p:nvPr>
        </p:nvSpPr>
        <p:spPr>
          <a:xfrm>
            <a:off x="457200" y="455502"/>
            <a:ext cx="8229600" cy="641778"/>
          </a:xfrm>
        </p:spPr>
        <p:txBody>
          <a:bodyPr/>
          <a:lstStyle/>
          <a:p>
            <a:r>
              <a:rPr lang="en-US" dirty="0" smtClean="0"/>
              <a:t>Controller performance</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47</a:t>
            </a:fld>
            <a:endParaRPr lang="en-GB" dirty="0"/>
          </a:p>
        </p:txBody>
      </p:sp>
      <p:sp>
        <p:nvSpPr>
          <p:cNvPr id="18" name="TextBox 17"/>
          <p:cNvSpPr txBox="1"/>
          <p:nvPr/>
        </p:nvSpPr>
        <p:spPr>
          <a:xfrm>
            <a:off x="169140" y="1240971"/>
            <a:ext cx="5291134" cy="46166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System with simple grill shutters</a:t>
            </a:r>
            <a:endParaRPr lang="en-US" sz="2400" dirty="0">
              <a:latin typeface="ModelonTitilliumRegular" panose="02000000000000000000" pitchFamily="2" charset="0"/>
            </a:endParaRPr>
          </a:p>
        </p:txBody>
      </p:sp>
      <p:sp>
        <p:nvSpPr>
          <p:cNvPr id="3" name="TextBox 2"/>
          <p:cNvSpPr txBox="1"/>
          <p:nvPr/>
        </p:nvSpPr>
        <p:spPr>
          <a:xfrm>
            <a:off x="669810" y="3180249"/>
            <a:ext cx="1929698" cy="338554"/>
          </a:xfrm>
          <a:prstGeom prst="rect">
            <a:avLst/>
          </a:prstGeom>
          <a:solidFill>
            <a:schemeClr val="bg1"/>
          </a:solidFill>
          <a:ln>
            <a:solidFill>
              <a:schemeClr val="tx1"/>
            </a:solidFill>
          </a:ln>
        </p:spPr>
        <p:txBody>
          <a:bodyPr wrap="square" rtlCol="0">
            <a:spAutoFit/>
          </a:bodyPr>
          <a:lstStyle/>
          <a:p>
            <a:r>
              <a:rPr lang="en-US" sz="1600" dirty="0" smtClean="0"/>
              <a:t>Fuel Economy [mpg]</a:t>
            </a:r>
            <a:endParaRPr lang="en-US" sz="1600" dirty="0"/>
          </a:p>
        </p:txBody>
      </p:sp>
      <p:sp>
        <p:nvSpPr>
          <p:cNvPr id="17" name="TextBox 16"/>
          <p:cNvSpPr txBox="1"/>
          <p:nvPr/>
        </p:nvSpPr>
        <p:spPr>
          <a:xfrm>
            <a:off x="669810" y="4246223"/>
            <a:ext cx="1927450" cy="338554"/>
          </a:xfrm>
          <a:prstGeom prst="rect">
            <a:avLst/>
          </a:prstGeom>
          <a:solidFill>
            <a:schemeClr val="bg1"/>
          </a:solidFill>
          <a:ln>
            <a:solidFill>
              <a:schemeClr val="tx1"/>
            </a:solidFill>
          </a:ln>
        </p:spPr>
        <p:txBody>
          <a:bodyPr wrap="square" rtlCol="0">
            <a:spAutoFit/>
          </a:bodyPr>
          <a:lstStyle/>
          <a:p>
            <a:r>
              <a:rPr lang="en-US" sz="1600" dirty="0" smtClean="0"/>
              <a:t>Engine Speed [RPM]</a:t>
            </a:r>
            <a:endParaRPr lang="en-US" sz="1600" dirty="0"/>
          </a:p>
        </p:txBody>
      </p:sp>
      <p:sp>
        <p:nvSpPr>
          <p:cNvPr id="19" name="TextBox 18"/>
          <p:cNvSpPr txBox="1"/>
          <p:nvPr/>
        </p:nvSpPr>
        <p:spPr>
          <a:xfrm>
            <a:off x="3402193" y="2028650"/>
            <a:ext cx="1711236" cy="338554"/>
          </a:xfrm>
          <a:prstGeom prst="rect">
            <a:avLst/>
          </a:prstGeom>
          <a:solidFill>
            <a:schemeClr val="bg1"/>
          </a:solidFill>
          <a:ln>
            <a:solidFill>
              <a:schemeClr val="tx1"/>
            </a:solidFill>
          </a:ln>
        </p:spPr>
        <p:txBody>
          <a:bodyPr wrap="square" rtlCol="0">
            <a:spAutoFit/>
          </a:bodyPr>
          <a:lstStyle/>
          <a:p>
            <a:r>
              <a:rPr lang="en-US" sz="1600" dirty="0" smtClean="0"/>
              <a:t>Coolant Temp [°C]</a:t>
            </a:r>
            <a:endParaRPr lang="en-US" sz="1600" dirty="0"/>
          </a:p>
        </p:txBody>
      </p:sp>
      <p:sp>
        <p:nvSpPr>
          <p:cNvPr id="20" name="TextBox 19"/>
          <p:cNvSpPr txBox="1"/>
          <p:nvPr/>
        </p:nvSpPr>
        <p:spPr>
          <a:xfrm>
            <a:off x="3762101" y="5124095"/>
            <a:ext cx="1698173" cy="338554"/>
          </a:xfrm>
          <a:prstGeom prst="rect">
            <a:avLst/>
          </a:prstGeom>
          <a:solidFill>
            <a:schemeClr val="bg1"/>
          </a:solidFill>
          <a:ln>
            <a:solidFill>
              <a:schemeClr val="tx1"/>
            </a:solidFill>
          </a:ln>
        </p:spPr>
        <p:txBody>
          <a:bodyPr wrap="square" rtlCol="0">
            <a:spAutoFit/>
          </a:bodyPr>
          <a:lstStyle/>
          <a:p>
            <a:r>
              <a:rPr lang="en-US" sz="1600" dirty="0" smtClean="0"/>
              <a:t>Fan Speed [RPM]</a:t>
            </a:r>
            <a:endParaRPr lang="en-US" sz="1600" dirty="0"/>
          </a:p>
        </p:txBody>
      </p:sp>
      <p:sp>
        <p:nvSpPr>
          <p:cNvPr id="21" name="TextBox 20"/>
          <p:cNvSpPr txBox="1"/>
          <p:nvPr/>
        </p:nvSpPr>
        <p:spPr>
          <a:xfrm>
            <a:off x="6502774" y="4076946"/>
            <a:ext cx="2135778" cy="338554"/>
          </a:xfrm>
          <a:prstGeom prst="rect">
            <a:avLst/>
          </a:prstGeom>
          <a:solidFill>
            <a:schemeClr val="bg1"/>
          </a:solidFill>
          <a:ln>
            <a:solidFill>
              <a:schemeClr val="tx1"/>
            </a:solidFill>
          </a:ln>
        </p:spPr>
        <p:txBody>
          <a:bodyPr wrap="square" rtlCol="0">
            <a:spAutoFit/>
          </a:bodyPr>
          <a:lstStyle/>
          <a:p>
            <a:r>
              <a:rPr lang="en-US" sz="1600" dirty="0" smtClean="0"/>
              <a:t>Vehicle Speed [m/s]</a:t>
            </a:r>
            <a:endParaRPr lang="en-US" sz="1600" dirty="0"/>
          </a:p>
        </p:txBody>
      </p:sp>
      <p:sp>
        <p:nvSpPr>
          <p:cNvPr id="7" name="TextBox 6"/>
          <p:cNvSpPr txBox="1"/>
          <p:nvPr/>
        </p:nvSpPr>
        <p:spPr>
          <a:xfrm>
            <a:off x="77698" y="3092074"/>
            <a:ext cx="8870358" cy="3046988"/>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1600" dirty="0"/>
              <a:t>-------- 50.0 % of US06_FMU_simpleGC requirements are satisfied -------------</a:t>
            </a:r>
          </a:p>
          <a:p>
            <a:r>
              <a:rPr lang="en-US" sz="1600" dirty="0"/>
              <a:t>Requirements violated (2 of 4):</a:t>
            </a:r>
          </a:p>
          <a:p>
            <a:r>
              <a:rPr lang="en-US" sz="1600" dirty="0"/>
              <a:t>(checkReq1_1.requirement at 86.3981 s): Coolant temperature must not exceed 368.15K for longer than 20 seconds</a:t>
            </a:r>
          </a:p>
          <a:p>
            <a:r>
              <a:rPr lang="en-US" sz="1600" dirty="0"/>
              <a:t>(checkReq2_1.requirement at 111.523 s): Coolant temperature shall not exceed 371.15K</a:t>
            </a:r>
          </a:p>
          <a:p>
            <a:endParaRPr lang="en-US" sz="1600" dirty="0"/>
          </a:p>
          <a:p>
            <a:r>
              <a:rPr lang="en-US" sz="1600" dirty="0"/>
              <a:t>Requirements untested (0 of 4):</a:t>
            </a:r>
          </a:p>
          <a:p>
            <a:r>
              <a:rPr lang="en-US" sz="1600" dirty="0"/>
              <a:t>None</a:t>
            </a:r>
          </a:p>
          <a:p>
            <a:endParaRPr lang="en-US" sz="1600" dirty="0"/>
          </a:p>
          <a:p>
            <a:r>
              <a:rPr lang="en-US" sz="1600" dirty="0"/>
              <a:t>Requirements satisfied (2 of 4):</a:t>
            </a:r>
          </a:p>
          <a:p>
            <a:r>
              <a:rPr lang="en-US" sz="1600" dirty="0"/>
              <a:t>(checkReq3_1.requirement): Grill shutter opened below 15 m/s</a:t>
            </a:r>
          </a:p>
          <a:p>
            <a:r>
              <a:rPr lang="en-US" sz="1600" dirty="0"/>
              <a:t>(checkReq4_1.requirement): Grill shutter closed above 18 m/s</a:t>
            </a:r>
          </a:p>
        </p:txBody>
      </p:sp>
      <p:sp>
        <p:nvSpPr>
          <p:cNvPr id="25" name="TextBox 24"/>
          <p:cNvSpPr txBox="1"/>
          <p:nvPr/>
        </p:nvSpPr>
        <p:spPr>
          <a:xfrm>
            <a:off x="3350229" y="4766877"/>
            <a:ext cx="3958724" cy="46166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Failed thermal requirements</a:t>
            </a:r>
            <a:endParaRPr lang="en-US" sz="2400" dirty="0">
              <a:latin typeface="ModelonTitilliumRegular" panose="02000000000000000000" pitchFamily="2" charset="0"/>
            </a:endParaRPr>
          </a:p>
        </p:txBody>
      </p:sp>
      <p:sp>
        <p:nvSpPr>
          <p:cNvPr id="6" name="Rectangle 5"/>
          <p:cNvSpPr/>
          <p:nvPr/>
        </p:nvSpPr>
        <p:spPr>
          <a:xfrm>
            <a:off x="76200" y="3095625"/>
            <a:ext cx="8867775" cy="1498677"/>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8891" y="2115004"/>
            <a:ext cx="5577840" cy="3899659"/>
          </a:xfrm>
          <a:prstGeom prst="rect">
            <a:avLst/>
          </a:prstGeom>
          <a:solidFill>
            <a:schemeClr val="bg1"/>
          </a:solidFill>
          <a:ln>
            <a:solidFill>
              <a:schemeClr val="tx1"/>
            </a:solidFill>
          </a:ln>
          <a:effectLst>
            <a:outerShdw blurRad="50800" dist="127000" dir="2700000" algn="tl" rotWithShape="0">
              <a:prstClr val="black">
                <a:alpha val="40000"/>
              </a:prstClr>
            </a:outerShdw>
          </a:effectLst>
        </p:spPr>
      </p:pic>
      <p:sp>
        <p:nvSpPr>
          <p:cNvPr id="24" name="TextBox 23"/>
          <p:cNvSpPr txBox="1"/>
          <p:nvPr/>
        </p:nvSpPr>
        <p:spPr>
          <a:xfrm>
            <a:off x="1014579" y="4552308"/>
            <a:ext cx="3497922" cy="1569660"/>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defPPr>
              <a:defRPr lang="en-US"/>
            </a:defPPr>
            <a:lvl1pPr>
              <a:defRPr sz="2400">
                <a:latin typeface="ModelonTitilliumRegular" panose="02000000000000000000" pitchFamily="2" charset="0"/>
              </a:defRPr>
            </a:lvl1pPr>
          </a:lstStyle>
          <a:p>
            <a:r>
              <a:rPr lang="en-US" dirty="0" smtClean="0"/>
              <a:t>In addition to failed thermal requirements, fuel economy actually decreased!</a:t>
            </a:r>
            <a:endParaRPr lang="en-US" dirty="0"/>
          </a:p>
        </p:txBody>
      </p:sp>
      <p:sp>
        <p:nvSpPr>
          <p:cNvPr id="26" name="TextBox 25"/>
          <p:cNvSpPr txBox="1"/>
          <p:nvPr/>
        </p:nvSpPr>
        <p:spPr>
          <a:xfrm>
            <a:off x="2386624" y="2343169"/>
            <a:ext cx="3061669" cy="461665"/>
          </a:xfrm>
          <a:prstGeom prst="rect">
            <a:avLst/>
          </a:prstGeom>
          <a:solidFill>
            <a:schemeClr val="bg1"/>
          </a:solidFill>
          <a:ln>
            <a:solidFill>
              <a:schemeClr val="tx1"/>
            </a:solidFill>
          </a:ln>
          <a:effectLst/>
        </p:spPr>
        <p:txBody>
          <a:bodyPr wrap="square" rtlCol="0">
            <a:spAutoFit/>
          </a:bodyPr>
          <a:lstStyle>
            <a:defPPr>
              <a:defRPr lang="en-US"/>
            </a:defPPr>
            <a:lvl1pPr>
              <a:defRPr sz="2400">
                <a:latin typeface="ModelonTitilliumRegular" panose="02000000000000000000" pitchFamily="2" charset="0"/>
              </a:defRPr>
            </a:lvl1pPr>
          </a:lstStyle>
          <a:p>
            <a:r>
              <a:rPr lang="en-US" dirty="0" smtClean="0"/>
              <a:t>Fuel Economy [mpg]</a:t>
            </a:r>
            <a:endParaRPr lang="en-US" dirty="0"/>
          </a:p>
        </p:txBody>
      </p:sp>
      <p:pic>
        <p:nvPicPr>
          <p:cNvPr id="1127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3434" y="3405232"/>
            <a:ext cx="4249804" cy="2971185"/>
          </a:xfrm>
          <a:prstGeom prst="rect">
            <a:avLst/>
          </a:prstGeom>
          <a:solidFill>
            <a:schemeClr val="bg1"/>
          </a:solidFill>
          <a:ln>
            <a:noFill/>
          </a:ln>
          <a:effectLst/>
        </p:spPr>
      </p:pic>
      <p:cxnSp>
        <p:nvCxnSpPr>
          <p:cNvPr id="8" name="Straight Arrow Connector 7"/>
          <p:cNvCxnSpPr/>
          <p:nvPr/>
        </p:nvCxnSpPr>
        <p:spPr>
          <a:xfrm>
            <a:off x="6322423" y="4162570"/>
            <a:ext cx="0" cy="7282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79060" y="3318919"/>
            <a:ext cx="3566160" cy="707886"/>
          </a:xfrm>
          <a:prstGeom prst="rect">
            <a:avLst/>
          </a:prstGeom>
          <a:solidFill>
            <a:schemeClr val="bg1"/>
          </a:solidFill>
          <a:ln>
            <a:solidFill>
              <a:schemeClr val="tx1"/>
            </a:solidFill>
          </a:ln>
          <a:effectLst/>
        </p:spPr>
        <p:txBody>
          <a:bodyPr wrap="square" rtlCol="0">
            <a:spAutoFit/>
          </a:bodyPr>
          <a:lstStyle>
            <a:defPPr>
              <a:defRPr lang="en-US"/>
            </a:defPPr>
            <a:lvl1pPr>
              <a:defRPr sz="2400">
                <a:latin typeface="ModelonTitilliumRegular" panose="02000000000000000000" pitchFamily="2" charset="0"/>
              </a:defRPr>
            </a:lvl1pPr>
          </a:lstStyle>
          <a:p>
            <a:r>
              <a:rPr lang="en-US" sz="2000" dirty="0" smtClean="0"/>
              <a:t>Temperature exceeds 95°C for more than 20 seconds</a:t>
            </a:r>
            <a:endParaRPr lang="en-US" sz="2000" dirty="0"/>
          </a:p>
        </p:txBody>
      </p:sp>
      <p:cxnSp>
        <p:nvCxnSpPr>
          <p:cNvPr id="33" name="Straight Arrow Connector 32"/>
          <p:cNvCxnSpPr/>
          <p:nvPr/>
        </p:nvCxnSpPr>
        <p:spPr>
          <a:xfrm flipV="1">
            <a:off x="7731414" y="4381697"/>
            <a:ext cx="0" cy="564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504509" y="3405232"/>
            <a:ext cx="3194246" cy="400110"/>
          </a:xfrm>
          <a:prstGeom prst="rect">
            <a:avLst/>
          </a:prstGeom>
          <a:solidFill>
            <a:schemeClr val="bg1"/>
          </a:solidFill>
          <a:ln>
            <a:solidFill>
              <a:schemeClr val="tx1"/>
            </a:solidFill>
          </a:ln>
          <a:effectLst/>
        </p:spPr>
        <p:txBody>
          <a:bodyPr wrap="square" rtlCol="0">
            <a:spAutoFit/>
          </a:bodyPr>
          <a:lstStyle>
            <a:defPPr>
              <a:defRPr lang="en-US"/>
            </a:defPPr>
            <a:lvl1pPr>
              <a:defRPr sz="2400">
                <a:latin typeface="ModelonTitilliumRegular" panose="02000000000000000000" pitchFamily="2" charset="0"/>
              </a:defRPr>
            </a:lvl1pPr>
          </a:lstStyle>
          <a:p>
            <a:r>
              <a:rPr lang="en-US" sz="2000" dirty="0" smtClean="0"/>
              <a:t>Temperature exceeds 98°C</a:t>
            </a:r>
            <a:endParaRPr lang="en-US" sz="2000" dirty="0"/>
          </a:p>
        </p:txBody>
      </p:sp>
    </p:spTree>
    <p:extLst>
      <p:ext uri="{BB962C8B-B14F-4D97-AF65-F5344CB8AC3E}">
        <p14:creationId xmlns:p14="http://schemas.microsoft.com/office/powerpoint/2010/main" val="298351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2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2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27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5" grpId="0" animBg="1"/>
      <p:bldP spid="25" grpId="1" animBg="1"/>
      <p:bldP spid="6" grpId="0" animBg="1"/>
      <p:bldP spid="6" grpId="1" animBg="1"/>
      <p:bldP spid="24" grpId="0" animBg="1"/>
      <p:bldP spid="26" grpId="0" animBg="1"/>
      <p:bldP spid="28" grpId="0" animBg="1"/>
      <p:bldP spid="28" grpId="1" animBg="1"/>
      <p:bldP spid="28" grpId="2" animBg="1"/>
      <p:bldP spid="34" grpId="0" animBg="1"/>
      <p:bldP spid="3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5016" y="1240971"/>
            <a:ext cx="4224481" cy="257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7927"/>
            <a:ext cx="2743200" cy="1964643"/>
          </a:xfrm>
          <a:prstGeom prst="rect">
            <a:avLst/>
          </a:prstGeom>
          <a:solidFill>
            <a:schemeClr val="bg1"/>
          </a:solidFill>
          <a:ln>
            <a:noFill/>
          </a:ln>
          <a:effec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7651" y="2197927"/>
            <a:ext cx="2743200" cy="1964643"/>
          </a:xfrm>
          <a:prstGeom prst="rect">
            <a:avLst/>
          </a:prstGeom>
          <a:solidFill>
            <a:schemeClr val="bg1"/>
          </a:solidFill>
          <a:ln>
            <a:noFill/>
          </a:ln>
          <a:effec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651" y="4246222"/>
            <a:ext cx="2743200" cy="1964643"/>
          </a:xfrm>
          <a:prstGeom prst="rect">
            <a:avLst/>
          </a:prstGeom>
          <a:solidFill>
            <a:schemeClr val="bg1"/>
          </a:solidFill>
          <a:ln>
            <a:noFill/>
          </a:ln>
          <a:effec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332341"/>
            <a:ext cx="2743200" cy="1922062"/>
          </a:xfrm>
          <a:prstGeom prst="rect">
            <a:avLst/>
          </a:prstGeom>
          <a:solidFill>
            <a:schemeClr val="bg1"/>
          </a:solidFill>
          <a:ln>
            <a:noFill/>
          </a:ln>
          <a:effectLst/>
        </p:spPr>
      </p:pic>
      <p:pic>
        <p:nvPicPr>
          <p:cNvPr id="112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5040" y="4246221"/>
            <a:ext cx="2743200" cy="1964643"/>
          </a:xfrm>
          <a:prstGeom prst="rect">
            <a:avLst/>
          </a:prstGeom>
          <a:solidFill>
            <a:schemeClr val="bg1"/>
          </a:solidFill>
          <a:ln>
            <a:noFill/>
          </a:ln>
          <a:effectLst/>
        </p:spPr>
      </p:pic>
      <p:sp>
        <p:nvSpPr>
          <p:cNvPr id="2" name="Title 1"/>
          <p:cNvSpPr>
            <a:spLocks noGrp="1"/>
          </p:cNvSpPr>
          <p:nvPr>
            <p:ph type="title"/>
          </p:nvPr>
        </p:nvSpPr>
        <p:spPr>
          <a:xfrm>
            <a:off x="457200" y="455502"/>
            <a:ext cx="8229600" cy="641778"/>
          </a:xfrm>
        </p:spPr>
        <p:txBody>
          <a:bodyPr/>
          <a:lstStyle/>
          <a:p>
            <a:r>
              <a:rPr lang="en-US" dirty="0" smtClean="0"/>
              <a:t>Controller performance</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48</a:t>
            </a:fld>
            <a:endParaRPr lang="en-GB" dirty="0"/>
          </a:p>
        </p:txBody>
      </p:sp>
      <p:sp>
        <p:nvSpPr>
          <p:cNvPr id="18" name="TextBox 17"/>
          <p:cNvSpPr txBox="1"/>
          <p:nvPr/>
        </p:nvSpPr>
        <p:spPr>
          <a:xfrm>
            <a:off x="169140" y="1240971"/>
            <a:ext cx="5291134" cy="46166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a:latin typeface="ModelonTitilliumRegular" panose="02000000000000000000" pitchFamily="2" charset="0"/>
              </a:rPr>
              <a:t>System with simple grill shutters</a:t>
            </a:r>
          </a:p>
        </p:txBody>
      </p:sp>
      <p:sp>
        <p:nvSpPr>
          <p:cNvPr id="3" name="TextBox 2"/>
          <p:cNvSpPr txBox="1"/>
          <p:nvPr/>
        </p:nvSpPr>
        <p:spPr>
          <a:xfrm>
            <a:off x="669810" y="3180249"/>
            <a:ext cx="1929698" cy="338554"/>
          </a:xfrm>
          <a:prstGeom prst="rect">
            <a:avLst/>
          </a:prstGeom>
          <a:solidFill>
            <a:schemeClr val="bg1"/>
          </a:solidFill>
          <a:ln>
            <a:solidFill>
              <a:schemeClr val="tx1"/>
            </a:solidFill>
          </a:ln>
        </p:spPr>
        <p:txBody>
          <a:bodyPr wrap="square" rtlCol="0">
            <a:spAutoFit/>
          </a:bodyPr>
          <a:lstStyle/>
          <a:p>
            <a:r>
              <a:rPr lang="en-US" sz="1600" dirty="0" smtClean="0"/>
              <a:t>Fuel Economy [mpg]</a:t>
            </a:r>
            <a:endParaRPr lang="en-US" sz="1600" dirty="0"/>
          </a:p>
        </p:txBody>
      </p:sp>
      <p:sp>
        <p:nvSpPr>
          <p:cNvPr id="17" name="TextBox 16"/>
          <p:cNvSpPr txBox="1"/>
          <p:nvPr/>
        </p:nvSpPr>
        <p:spPr>
          <a:xfrm>
            <a:off x="669810" y="4246223"/>
            <a:ext cx="1927450" cy="338554"/>
          </a:xfrm>
          <a:prstGeom prst="rect">
            <a:avLst/>
          </a:prstGeom>
          <a:solidFill>
            <a:schemeClr val="bg1"/>
          </a:solidFill>
          <a:ln>
            <a:solidFill>
              <a:schemeClr val="tx1"/>
            </a:solidFill>
          </a:ln>
        </p:spPr>
        <p:txBody>
          <a:bodyPr wrap="square" rtlCol="0">
            <a:spAutoFit/>
          </a:bodyPr>
          <a:lstStyle/>
          <a:p>
            <a:r>
              <a:rPr lang="en-US" sz="1600" dirty="0" smtClean="0"/>
              <a:t>Engine Speed [RPM]</a:t>
            </a:r>
            <a:endParaRPr lang="en-US" sz="1600" dirty="0"/>
          </a:p>
        </p:txBody>
      </p:sp>
      <p:sp>
        <p:nvSpPr>
          <p:cNvPr id="19" name="TextBox 18"/>
          <p:cNvSpPr txBox="1"/>
          <p:nvPr/>
        </p:nvSpPr>
        <p:spPr>
          <a:xfrm>
            <a:off x="3402193" y="2028650"/>
            <a:ext cx="1711236" cy="338554"/>
          </a:xfrm>
          <a:prstGeom prst="rect">
            <a:avLst/>
          </a:prstGeom>
          <a:solidFill>
            <a:schemeClr val="bg1"/>
          </a:solidFill>
          <a:ln>
            <a:solidFill>
              <a:schemeClr val="tx1"/>
            </a:solidFill>
          </a:ln>
        </p:spPr>
        <p:txBody>
          <a:bodyPr wrap="square" rtlCol="0">
            <a:spAutoFit/>
          </a:bodyPr>
          <a:lstStyle/>
          <a:p>
            <a:r>
              <a:rPr lang="en-US" sz="1600" dirty="0" smtClean="0"/>
              <a:t>Coolant Temp [°C]</a:t>
            </a:r>
            <a:endParaRPr lang="en-US" sz="1600" dirty="0"/>
          </a:p>
        </p:txBody>
      </p:sp>
      <p:sp>
        <p:nvSpPr>
          <p:cNvPr id="20" name="TextBox 19"/>
          <p:cNvSpPr txBox="1"/>
          <p:nvPr/>
        </p:nvSpPr>
        <p:spPr>
          <a:xfrm>
            <a:off x="3762101" y="5124095"/>
            <a:ext cx="1698173" cy="338554"/>
          </a:xfrm>
          <a:prstGeom prst="rect">
            <a:avLst/>
          </a:prstGeom>
          <a:solidFill>
            <a:schemeClr val="bg1"/>
          </a:solidFill>
          <a:ln>
            <a:solidFill>
              <a:schemeClr val="tx1"/>
            </a:solidFill>
          </a:ln>
        </p:spPr>
        <p:txBody>
          <a:bodyPr wrap="square" rtlCol="0">
            <a:spAutoFit/>
          </a:bodyPr>
          <a:lstStyle/>
          <a:p>
            <a:r>
              <a:rPr lang="en-US" sz="1600" dirty="0" smtClean="0"/>
              <a:t>Fan Speed [RPM]</a:t>
            </a:r>
            <a:endParaRPr lang="en-US" sz="1600" dirty="0"/>
          </a:p>
        </p:txBody>
      </p:sp>
      <p:sp>
        <p:nvSpPr>
          <p:cNvPr id="21" name="TextBox 20"/>
          <p:cNvSpPr txBox="1"/>
          <p:nvPr/>
        </p:nvSpPr>
        <p:spPr>
          <a:xfrm>
            <a:off x="6502774" y="4076946"/>
            <a:ext cx="2135778" cy="338554"/>
          </a:xfrm>
          <a:prstGeom prst="rect">
            <a:avLst/>
          </a:prstGeom>
          <a:solidFill>
            <a:schemeClr val="bg1"/>
          </a:solidFill>
          <a:ln>
            <a:solidFill>
              <a:schemeClr val="tx1"/>
            </a:solidFill>
          </a:ln>
        </p:spPr>
        <p:txBody>
          <a:bodyPr wrap="square" rtlCol="0">
            <a:spAutoFit/>
          </a:bodyPr>
          <a:lstStyle/>
          <a:p>
            <a:r>
              <a:rPr lang="en-US" sz="1600" dirty="0" smtClean="0"/>
              <a:t>Vehicle Speed [m/s]</a:t>
            </a:r>
            <a:endParaRPr lang="en-US" sz="1600" dirty="0"/>
          </a:p>
        </p:txBody>
      </p:sp>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559" y="1813146"/>
            <a:ext cx="4859384" cy="3480226"/>
          </a:xfrm>
          <a:prstGeom prst="rect">
            <a:avLst/>
          </a:prstGeom>
          <a:solidFill>
            <a:schemeClr val="bg1"/>
          </a:solidFill>
          <a:ln>
            <a:solidFill>
              <a:schemeClr val="tx1"/>
            </a:solidFill>
          </a:ln>
          <a:effectLst>
            <a:outerShdw blurRad="50800" dist="114300" dir="2700000" algn="tl" rotWithShape="0">
              <a:prstClr val="black">
                <a:alpha val="40000"/>
              </a:prstClr>
            </a:outerShdw>
          </a:effectLst>
        </p:spPr>
      </p:pic>
      <p:sp>
        <p:nvSpPr>
          <p:cNvPr id="29" name="TextBox 28"/>
          <p:cNvSpPr txBox="1"/>
          <p:nvPr/>
        </p:nvSpPr>
        <p:spPr>
          <a:xfrm>
            <a:off x="201118" y="5066667"/>
            <a:ext cx="8739729" cy="1015663"/>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000" dirty="0" smtClean="0">
                <a:latin typeface="ModelonTitilliumRegular" panose="02000000000000000000" pitchFamily="2" charset="0"/>
              </a:rPr>
              <a:t>Closed grill shutters reduces air flow through the stack.  Compensated for by increased the fan speed, draws more electrical power from the alternator… and ultimately the engine.</a:t>
            </a:r>
            <a:endParaRPr lang="en-US" sz="2000" dirty="0">
              <a:latin typeface="ModelonTitilliumRegular" panose="02000000000000000000" pitchFamily="2" charset="0"/>
            </a:endParaRPr>
          </a:p>
        </p:txBody>
      </p:sp>
    </p:spTree>
    <p:extLst>
      <p:ext uri="{BB962C8B-B14F-4D97-AF65-F5344CB8AC3E}">
        <p14:creationId xmlns:p14="http://schemas.microsoft.com/office/powerpoint/2010/main" val="8265358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Improved controller design</a:t>
            </a:r>
            <a:endParaRPr lang="en-US" dirty="0"/>
          </a:p>
        </p:txBody>
      </p:sp>
      <p:sp>
        <p:nvSpPr>
          <p:cNvPr id="3" name="Text Placeholder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34916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mockup interface (FMI)</a:t>
            </a:r>
            <a:endParaRPr lang="en-US" dirty="0"/>
          </a:p>
        </p:txBody>
      </p:sp>
      <p:sp>
        <p:nvSpPr>
          <p:cNvPr id="3" name="Content Placeholder 2"/>
          <p:cNvSpPr>
            <a:spLocks noGrp="1"/>
          </p:cNvSpPr>
          <p:nvPr>
            <p:ph idx="1"/>
          </p:nvPr>
        </p:nvSpPr>
        <p:spPr>
          <a:xfrm>
            <a:off x="457200" y="1194100"/>
            <a:ext cx="8362972" cy="5185186"/>
          </a:xfrm>
        </p:spPr>
        <p:txBody>
          <a:bodyPr>
            <a:normAutofit/>
          </a:bodyPr>
          <a:lstStyle/>
          <a:p>
            <a:r>
              <a:rPr lang="en-US" sz="2000" dirty="0" smtClean="0"/>
              <a:t>Tool independent standard to support both </a:t>
            </a:r>
            <a:r>
              <a:rPr lang="en-US" sz="2000" b="1" dirty="0" smtClean="0"/>
              <a:t>model exchange </a:t>
            </a:r>
            <a:r>
              <a:rPr lang="en-US" sz="2000" dirty="0" smtClean="0"/>
              <a:t>and </a:t>
            </a:r>
            <a:br>
              <a:rPr lang="en-US" sz="2000" dirty="0" smtClean="0"/>
            </a:br>
            <a:r>
              <a:rPr lang="en-US" sz="2000" b="1" dirty="0" smtClean="0"/>
              <a:t>co-simulation</a:t>
            </a:r>
            <a:r>
              <a:rPr lang="en-US" sz="2000" dirty="0" smtClean="0"/>
              <a:t> of dynamic models</a:t>
            </a:r>
          </a:p>
          <a:p>
            <a:r>
              <a:rPr lang="en-US" sz="2000" dirty="0" smtClean="0"/>
              <a:t>Origin with EU-funded MODELISAR project led and initiated by Daimler</a:t>
            </a:r>
          </a:p>
          <a:p>
            <a:r>
              <a:rPr lang="en-US" sz="2000" dirty="0" smtClean="0"/>
              <a:t>FMI currently supported by more than </a:t>
            </a:r>
            <a:r>
              <a:rPr lang="en-US" sz="2000" b="1" dirty="0" smtClean="0"/>
              <a:t>75 tools </a:t>
            </a:r>
            <a:r>
              <a:rPr lang="en-US" sz="2000" dirty="0" smtClean="0"/>
              <a:t/>
            </a:r>
            <a:br>
              <a:rPr lang="en-US" sz="2000" dirty="0" smtClean="0"/>
            </a:br>
            <a:r>
              <a:rPr lang="en-US" sz="2000" dirty="0" smtClean="0"/>
              <a:t>(see </a:t>
            </a:r>
            <a:r>
              <a:rPr lang="en-US" sz="2000" dirty="0" smtClean="0">
                <a:hlinkClick r:id="rId2"/>
              </a:rPr>
              <a:t>www.fmi-standard.org</a:t>
            </a:r>
            <a:r>
              <a:rPr lang="en-US" sz="2000" dirty="0" smtClean="0"/>
              <a:t> for most up to date list)</a:t>
            </a:r>
          </a:p>
          <a:p>
            <a:r>
              <a:rPr lang="en-US" sz="2000" dirty="0" smtClean="0"/>
              <a:t>Active development as Modelica® Association project </a:t>
            </a:r>
          </a:p>
          <a:p>
            <a:r>
              <a:rPr lang="en-US" sz="2000" dirty="0" smtClean="0"/>
              <a:t>FMI 2.0 released July 2014 with additional functionality </a:t>
            </a:r>
            <a:endParaRPr lang="en-US" sz="2000" dirty="0"/>
          </a:p>
          <a:p>
            <a:r>
              <a:rPr lang="en-US" sz="2000" dirty="0" smtClean="0"/>
              <a:t>Endorsed by many organizations: NAFEMS/INCOSE, </a:t>
            </a:r>
            <a:r>
              <a:rPr lang="en-US" sz="2000" dirty="0" err="1" smtClean="0"/>
              <a:t>ProStep</a:t>
            </a:r>
            <a:r>
              <a:rPr lang="en-US" sz="2000" dirty="0" smtClean="0"/>
              <a:t>, GAAG </a:t>
            </a:r>
          </a:p>
          <a:p>
            <a:endParaRPr lang="en-US" sz="2000" dirty="0" smtClean="0"/>
          </a:p>
          <a:p>
            <a:endParaRPr lang="en-US" sz="2000" dirty="0" smtClean="0"/>
          </a:p>
          <a:p>
            <a:endParaRPr lang="en-US" sz="2000" dirty="0"/>
          </a:p>
        </p:txBody>
      </p:sp>
      <p:sp>
        <p:nvSpPr>
          <p:cNvPr id="5" name="Slide Number Placeholder 4"/>
          <p:cNvSpPr>
            <a:spLocks noGrp="1"/>
          </p:cNvSpPr>
          <p:nvPr>
            <p:ph type="sldNum" sz="quarter" idx="4"/>
          </p:nvPr>
        </p:nvSpPr>
        <p:spPr/>
        <p:txBody>
          <a:bodyPr/>
          <a:lstStyle/>
          <a:p>
            <a:fld id="{B71C7501-9271-4239-A294-CE9FEFF988D4}" type="slidenum">
              <a:rPr lang="en-GB" smtClean="0">
                <a:solidFill>
                  <a:srgbClr val="BFBFBF"/>
                </a:solidFill>
              </a:rPr>
              <a:pPr/>
              <a:t>5</a:t>
            </a:fld>
            <a:endParaRPr lang="en-GB" dirty="0">
              <a:solidFill>
                <a:srgbClr val="BFBFBF"/>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009" y="4557007"/>
            <a:ext cx="790416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3"/>
          <p:cNvSpPr>
            <a:spLocks noGrp="1"/>
          </p:cNvSpPr>
          <p:nvPr>
            <p:ph type="dt" sz="half" idx="10"/>
          </p:nvPr>
        </p:nvSpPr>
        <p:spPr/>
        <p:txBody>
          <a:bodyPr/>
          <a:lstStyle/>
          <a:p>
            <a:fld id="{33F2E904-FD67-40EB-89CA-CFEE00B44204}" type="datetime1">
              <a:rPr lang="sv-SE" smtClean="0">
                <a:solidFill>
                  <a:srgbClr val="BFBFBF"/>
                </a:solidFill>
              </a:rPr>
              <a:t>2016-02-03</a:t>
            </a:fld>
            <a:endParaRPr lang="en-GB" dirty="0">
              <a:solidFill>
                <a:srgbClr val="BFBFBF"/>
              </a:solidFill>
            </a:endParaRPr>
          </a:p>
        </p:txBody>
      </p:sp>
    </p:spTree>
    <p:extLst>
      <p:ext uri="{BB962C8B-B14F-4D97-AF65-F5344CB8AC3E}">
        <p14:creationId xmlns:p14="http://schemas.microsoft.com/office/powerpoint/2010/main" val="32189183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641778"/>
          </a:xfrm>
        </p:spPr>
        <p:txBody>
          <a:bodyPr/>
          <a:lstStyle/>
          <a:p>
            <a:r>
              <a:rPr lang="en-US" dirty="0"/>
              <a:t>Improved controller design</a:t>
            </a:r>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50</a:t>
            </a:fld>
            <a:endParaRPr lang="en-GB" dirty="0"/>
          </a:p>
        </p:txBody>
      </p:sp>
      <p:sp>
        <p:nvSpPr>
          <p:cNvPr id="18" name="TextBox 17"/>
          <p:cNvSpPr txBox="1"/>
          <p:nvPr/>
        </p:nvSpPr>
        <p:spPr>
          <a:xfrm>
            <a:off x="3016843" y="5342708"/>
            <a:ext cx="5291134" cy="46166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a:latin typeface="ModelonTitilliumRegular" panose="02000000000000000000" pitchFamily="2" charset="0"/>
              </a:rPr>
              <a:t>System with simple grill shutters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40" y="1888536"/>
            <a:ext cx="8687477" cy="423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Content Placeholder 2"/>
          <p:cNvSpPr txBox="1">
            <a:spLocks/>
          </p:cNvSpPr>
          <p:nvPr/>
        </p:nvSpPr>
        <p:spPr>
          <a:xfrm>
            <a:off x="457200" y="1113665"/>
            <a:ext cx="8229600" cy="435735"/>
          </a:xfrm>
          <a:prstGeom prst="rect">
            <a:avLst/>
          </a:prstGeom>
        </p:spPr>
        <p:txBody>
          <a:bodyPr/>
          <a:lstStyle>
            <a:lvl1pPr marL="342900" indent="-342900" algn="l" defTabSz="914400" rtl="0" eaLnBrk="1" latinLnBrk="0" hangingPunct="1">
              <a:spcBef>
                <a:spcPct val="20000"/>
              </a:spcBef>
              <a:buFont typeface="Wingdings" pitchFamily="2" charset="2"/>
              <a:buChar char="§"/>
              <a:defRPr sz="2000" b="0" i="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Arial" pitchFamily="34" charset="0"/>
              <a:buChar char="•"/>
              <a:defRPr sz="2000" b="0" i="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b="0" i="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b="0" i="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00B050"/>
                </a:solidFill>
              </a:rPr>
              <a:t>Improved controller </a:t>
            </a:r>
            <a:r>
              <a:rPr lang="en-US" sz="2800" dirty="0" smtClean="0">
                <a:solidFill>
                  <a:srgbClr val="00B050"/>
                </a:solidFill>
              </a:rPr>
              <a:t>state chart</a:t>
            </a:r>
            <a:endParaRPr lang="en-US" sz="2800" dirty="0">
              <a:solidFill>
                <a:srgbClr val="00B050"/>
              </a:solidFill>
            </a:endParaRPr>
          </a:p>
        </p:txBody>
      </p:sp>
      <p:sp>
        <p:nvSpPr>
          <p:cNvPr id="24" name="TextBox 23"/>
          <p:cNvSpPr txBox="1"/>
          <p:nvPr/>
        </p:nvSpPr>
        <p:spPr>
          <a:xfrm>
            <a:off x="3970976" y="2354270"/>
            <a:ext cx="4337001" cy="83099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Additional inputs to account for system temperatures</a:t>
            </a:r>
          </a:p>
        </p:txBody>
      </p:sp>
      <p:pic>
        <p:nvPicPr>
          <p:cNvPr id="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3" y="3485333"/>
            <a:ext cx="4829175" cy="2133600"/>
          </a:xfrm>
          <a:prstGeom prst="rect">
            <a:avLst/>
          </a:prstGeom>
          <a:noFill/>
          <a:ln w="9525">
            <a:solidFill>
              <a:schemeClr val="tx1"/>
            </a:solidFill>
            <a:miter lim="800000"/>
            <a:headEnd/>
            <a:tailEnd/>
          </a:ln>
          <a:effectLst>
            <a:outerShdw blurRad="50800" dist="2667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997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641778"/>
          </a:xfrm>
        </p:spPr>
        <p:txBody>
          <a:bodyPr/>
          <a:lstStyle/>
          <a:p>
            <a:r>
              <a:rPr lang="en-US" dirty="0"/>
              <a:t>Improved controller design</a:t>
            </a:r>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51</a:t>
            </a:fld>
            <a:endParaRPr lang="en-GB" dirty="0"/>
          </a:p>
        </p:txBody>
      </p:sp>
      <p:sp>
        <p:nvSpPr>
          <p:cNvPr id="18" name="TextBox 17"/>
          <p:cNvSpPr txBox="1"/>
          <p:nvPr/>
        </p:nvSpPr>
        <p:spPr>
          <a:xfrm>
            <a:off x="3016843" y="5342708"/>
            <a:ext cx="5291134" cy="46166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a:latin typeface="ModelonTitilliumRegular" panose="02000000000000000000" pitchFamily="2" charset="0"/>
              </a:rPr>
              <a:t>System with simple grill shutters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40" y="1888536"/>
            <a:ext cx="8687477" cy="423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Content Placeholder 2"/>
          <p:cNvSpPr txBox="1">
            <a:spLocks/>
          </p:cNvSpPr>
          <p:nvPr/>
        </p:nvSpPr>
        <p:spPr>
          <a:xfrm>
            <a:off x="457200" y="1113665"/>
            <a:ext cx="8229600" cy="435735"/>
          </a:xfrm>
          <a:prstGeom prst="rect">
            <a:avLst/>
          </a:prstGeom>
        </p:spPr>
        <p:txBody>
          <a:bodyPr/>
          <a:lstStyle>
            <a:lvl1pPr marL="342900" indent="-342900" algn="l" defTabSz="914400" rtl="0" eaLnBrk="1" latinLnBrk="0" hangingPunct="1">
              <a:spcBef>
                <a:spcPct val="20000"/>
              </a:spcBef>
              <a:buFont typeface="Wingdings" pitchFamily="2" charset="2"/>
              <a:buChar char="§"/>
              <a:defRPr sz="2000" b="0" i="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Arial" pitchFamily="34" charset="0"/>
              <a:buChar char="•"/>
              <a:defRPr sz="2000" b="0" i="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b="0" i="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b="0" i="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00B050"/>
                </a:solidFill>
              </a:rPr>
              <a:t>Improved controller </a:t>
            </a:r>
            <a:r>
              <a:rPr lang="en-US" sz="2800" dirty="0" err="1" smtClean="0">
                <a:solidFill>
                  <a:srgbClr val="00B050"/>
                </a:solidFill>
              </a:rPr>
              <a:t>statechart</a:t>
            </a:r>
            <a:endParaRPr lang="en-US" sz="2800" dirty="0">
              <a:solidFill>
                <a:srgbClr val="00B050"/>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04" y="1590774"/>
            <a:ext cx="524827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4349799" y="2144720"/>
            <a:ext cx="4337001" cy="83099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Additional attributes to tune improved logic</a:t>
            </a:r>
          </a:p>
        </p:txBody>
      </p:sp>
    </p:spTree>
    <p:extLst>
      <p:ext uri="{BB962C8B-B14F-4D97-AF65-F5344CB8AC3E}">
        <p14:creationId xmlns:p14="http://schemas.microsoft.com/office/powerpoint/2010/main" val="13134660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641778"/>
          </a:xfrm>
        </p:spPr>
        <p:txBody>
          <a:bodyPr/>
          <a:lstStyle/>
          <a:p>
            <a:r>
              <a:rPr lang="en-US" dirty="0"/>
              <a:t>Improved controller design</a:t>
            </a:r>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52</a:t>
            </a:fld>
            <a:endParaRPr lang="en-GB" dirty="0"/>
          </a:p>
        </p:txBody>
      </p:sp>
      <p:sp>
        <p:nvSpPr>
          <p:cNvPr id="18" name="TextBox 17"/>
          <p:cNvSpPr txBox="1"/>
          <p:nvPr/>
        </p:nvSpPr>
        <p:spPr>
          <a:xfrm>
            <a:off x="3016843" y="5342708"/>
            <a:ext cx="5291134" cy="46166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a:latin typeface="ModelonTitilliumRegular" panose="02000000000000000000" pitchFamily="2" charset="0"/>
              </a:rPr>
              <a:t>System with simple grill shutters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40" y="1888536"/>
            <a:ext cx="8687477" cy="423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Content Placeholder 2"/>
          <p:cNvSpPr txBox="1">
            <a:spLocks/>
          </p:cNvSpPr>
          <p:nvPr/>
        </p:nvSpPr>
        <p:spPr>
          <a:xfrm>
            <a:off x="457200" y="1113665"/>
            <a:ext cx="8229600" cy="435735"/>
          </a:xfrm>
          <a:prstGeom prst="rect">
            <a:avLst/>
          </a:prstGeom>
        </p:spPr>
        <p:txBody>
          <a:bodyPr/>
          <a:lstStyle>
            <a:lvl1pPr marL="342900" indent="-342900" algn="l" defTabSz="914400" rtl="0" eaLnBrk="1" latinLnBrk="0" hangingPunct="1">
              <a:spcBef>
                <a:spcPct val="20000"/>
              </a:spcBef>
              <a:buFont typeface="Wingdings" pitchFamily="2" charset="2"/>
              <a:buChar char="§"/>
              <a:defRPr sz="2000" b="0" i="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Arial" pitchFamily="34" charset="0"/>
              <a:buChar char="•"/>
              <a:defRPr sz="2000" b="0" i="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b="0" i="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b="0" i="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rgbClr val="00B050"/>
                </a:solidFill>
              </a:rPr>
              <a:t>Improved controller </a:t>
            </a:r>
            <a:r>
              <a:rPr lang="en-US" sz="2800" dirty="0" err="1" smtClean="0">
                <a:solidFill>
                  <a:srgbClr val="00B050"/>
                </a:solidFill>
              </a:rPr>
              <a:t>statechart</a:t>
            </a:r>
            <a:endParaRPr lang="en-US" sz="2800" dirty="0">
              <a:solidFill>
                <a:srgbClr val="00B050"/>
              </a:solidFill>
            </a:endParaRPr>
          </a:p>
        </p:txBody>
      </p:sp>
      <p:sp>
        <p:nvSpPr>
          <p:cNvPr id="23" name="TextBox 22"/>
          <p:cNvSpPr txBox="1"/>
          <p:nvPr/>
        </p:nvSpPr>
        <p:spPr>
          <a:xfrm>
            <a:off x="3225849" y="1523273"/>
            <a:ext cx="4317951" cy="83099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Additional states to organize improved logic</a:t>
            </a:r>
            <a:endParaRPr lang="en-US" sz="2400" dirty="0">
              <a:latin typeface="ModelonTitilliumRegular" panose="02000000000000000000" pitchFamily="2"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35434"/>
            <a:ext cx="3579652" cy="2612179"/>
          </a:xfrm>
          <a:prstGeom prst="rect">
            <a:avLst/>
          </a:prstGeom>
          <a:noFill/>
          <a:ln w="9525">
            <a:solidFill>
              <a:schemeClr val="tx1"/>
            </a:solidFill>
            <a:miter lim="800000"/>
            <a:headEnd/>
            <a:tailEnd/>
          </a:ln>
          <a:effectLst>
            <a:outerShdw blurRad="50800" dist="2032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134" y="2624756"/>
            <a:ext cx="4993483" cy="2612179"/>
          </a:xfrm>
          <a:prstGeom prst="rect">
            <a:avLst/>
          </a:prstGeom>
          <a:noFill/>
          <a:ln w="9525">
            <a:solidFill>
              <a:schemeClr val="tx1"/>
            </a:solidFill>
            <a:miter lim="800000"/>
            <a:headEnd/>
            <a:tailEnd/>
          </a:ln>
          <a:effectLst>
            <a:outerShdw blurRad="50800" dist="2032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445448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02"/>
            <a:ext cx="8229600" cy="641778"/>
          </a:xfrm>
        </p:spPr>
        <p:txBody>
          <a:bodyPr/>
          <a:lstStyle/>
          <a:p>
            <a:r>
              <a:rPr lang="en-US" dirty="0"/>
              <a:t>Improved controller design</a:t>
            </a:r>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53</a:t>
            </a:fld>
            <a:endParaRPr lang="en-GB" dirty="0"/>
          </a:p>
        </p:txBody>
      </p:sp>
      <p:sp>
        <p:nvSpPr>
          <p:cNvPr id="18" name="TextBox 17"/>
          <p:cNvSpPr txBox="1"/>
          <p:nvPr/>
        </p:nvSpPr>
        <p:spPr>
          <a:xfrm>
            <a:off x="3016843" y="5342708"/>
            <a:ext cx="5291134" cy="46166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a:latin typeface="ModelonTitilliumRegular" panose="02000000000000000000" pitchFamily="2" charset="0"/>
              </a:rPr>
              <a:t>System with simple grill shutters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40" y="1888536"/>
            <a:ext cx="8687477" cy="423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Content Placeholder 2"/>
          <p:cNvSpPr txBox="1">
            <a:spLocks/>
          </p:cNvSpPr>
          <p:nvPr/>
        </p:nvSpPr>
        <p:spPr>
          <a:xfrm>
            <a:off x="457200" y="1113665"/>
            <a:ext cx="8229600" cy="435735"/>
          </a:xfrm>
          <a:prstGeom prst="rect">
            <a:avLst/>
          </a:prstGeom>
        </p:spPr>
        <p:txBody>
          <a:bodyPr/>
          <a:lstStyle>
            <a:lvl1pPr marL="342900" indent="-342900" algn="l" defTabSz="914400" rtl="0" eaLnBrk="1" latinLnBrk="0" hangingPunct="1">
              <a:spcBef>
                <a:spcPct val="20000"/>
              </a:spcBef>
              <a:buFont typeface="Wingdings" pitchFamily="2" charset="2"/>
              <a:buChar char="§"/>
              <a:defRPr sz="2000" b="0" i="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SzPct val="80000"/>
              <a:buFont typeface="Arial" pitchFamily="34" charset="0"/>
              <a:buChar char="•"/>
              <a:defRPr sz="2000" b="0" i="0"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b="0" i="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1600" b="0" i="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b="0" i="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solidFill>
                  <a:srgbClr val="00B050"/>
                </a:solidFill>
              </a:rPr>
              <a:t>Improved controller </a:t>
            </a:r>
            <a:r>
              <a:rPr lang="en-US" sz="2800" dirty="0" err="1" smtClean="0">
                <a:solidFill>
                  <a:srgbClr val="00B050"/>
                </a:solidFill>
              </a:rPr>
              <a:t>statechart</a:t>
            </a:r>
            <a:endParaRPr lang="en-US" sz="2800" dirty="0">
              <a:solidFill>
                <a:srgbClr val="00B050"/>
              </a:solidFill>
            </a:endParaRP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01" y="2513730"/>
            <a:ext cx="7252299" cy="3793805"/>
          </a:xfrm>
          <a:prstGeom prst="rect">
            <a:avLst/>
          </a:prstGeom>
          <a:noFill/>
          <a:ln w="9525">
            <a:solidFill>
              <a:schemeClr val="tx1"/>
            </a:solidFill>
            <a:miter lim="800000"/>
            <a:headEnd/>
            <a:tailEnd/>
          </a:ln>
          <a:effectLst>
            <a:outerShdw blurRad="50800" dist="2032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3" name="TextBox 22"/>
          <p:cNvSpPr txBox="1"/>
          <p:nvPr/>
        </p:nvSpPr>
        <p:spPr>
          <a:xfrm>
            <a:off x="352696" y="1653405"/>
            <a:ext cx="7850777" cy="1015663"/>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000" dirty="0" smtClean="0">
                <a:latin typeface="ModelonTitilliumRegular" panose="02000000000000000000" pitchFamily="2" charset="0"/>
              </a:rPr>
              <a:t>Controller includes a PID controller</a:t>
            </a:r>
          </a:p>
          <a:p>
            <a:pPr marL="342900" indent="-342900">
              <a:buFont typeface="Arial" panose="020B0604020202020204" pitchFamily="34" charset="0"/>
              <a:buChar char="•"/>
            </a:pPr>
            <a:r>
              <a:rPr lang="en-US" sz="2000" dirty="0" smtClean="0">
                <a:latin typeface="ModelonTitilliumRegular" panose="02000000000000000000" pitchFamily="2" charset="0"/>
              </a:rPr>
              <a:t>Continuously modulate the grill position between open and closed</a:t>
            </a:r>
          </a:p>
          <a:p>
            <a:pPr marL="342900" indent="-342900">
              <a:buFont typeface="Arial" panose="020B0604020202020204" pitchFamily="34" charset="0"/>
              <a:buChar char="•"/>
            </a:pPr>
            <a:r>
              <a:rPr lang="en-US" sz="2000" dirty="0">
                <a:latin typeface="ModelonTitilliumRegular" panose="02000000000000000000" pitchFamily="2" charset="0"/>
              </a:rPr>
              <a:t>Measured signal is weighted average of stack fluid </a:t>
            </a:r>
            <a:r>
              <a:rPr lang="en-US" sz="2000" dirty="0" smtClean="0">
                <a:latin typeface="ModelonTitilliumRegular" panose="02000000000000000000" pitchFamily="2" charset="0"/>
              </a:rPr>
              <a:t>temperatures</a:t>
            </a:r>
            <a:endParaRPr lang="en-US" sz="2000" dirty="0">
              <a:latin typeface="ModelonTitilliumRegular" panose="02000000000000000000" pitchFamily="2" charset="0"/>
            </a:endParaRPr>
          </a:p>
        </p:txBody>
      </p:sp>
      <p:sp>
        <p:nvSpPr>
          <p:cNvPr id="11" name="TextBox 10"/>
          <p:cNvSpPr txBox="1"/>
          <p:nvPr/>
        </p:nvSpPr>
        <p:spPr>
          <a:xfrm>
            <a:off x="3446486" y="3402690"/>
            <a:ext cx="2132783" cy="461665"/>
          </a:xfrm>
          <a:prstGeom prst="rect">
            <a:avLst/>
          </a:prstGeom>
          <a:solidFill>
            <a:schemeClr val="bg1">
              <a:alpha val="53000"/>
            </a:schemeClr>
          </a:solidFill>
          <a:ln>
            <a:noFill/>
          </a:ln>
          <a:effectLst/>
        </p:spPr>
        <p:txBody>
          <a:bodyPr wrap="square" rtlCol="0">
            <a:spAutoFit/>
          </a:bodyPr>
          <a:lstStyle/>
          <a:p>
            <a:r>
              <a:rPr lang="en-US" sz="2400" dirty="0" smtClean="0">
                <a:latin typeface="ModelonTitilliumRegular" panose="02000000000000000000" pitchFamily="2" charset="0"/>
              </a:rPr>
              <a:t>Proportional</a:t>
            </a:r>
            <a:endParaRPr lang="en-US" sz="2400" dirty="0">
              <a:latin typeface="ModelonTitilliumRegular" panose="02000000000000000000" pitchFamily="2" charset="0"/>
            </a:endParaRPr>
          </a:p>
        </p:txBody>
      </p:sp>
      <p:sp>
        <p:nvSpPr>
          <p:cNvPr id="12" name="TextBox 11"/>
          <p:cNvSpPr txBox="1"/>
          <p:nvPr/>
        </p:nvSpPr>
        <p:spPr>
          <a:xfrm>
            <a:off x="4572000" y="5561608"/>
            <a:ext cx="1354315" cy="461665"/>
          </a:xfrm>
          <a:prstGeom prst="rect">
            <a:avLst/>
          </a:prstGeom>
          <a:solidFill>
            <a:schemeClr val="bg1">
              <a:alpha val="53000"/>
            </a:schemeClr>
          </a:solidFill>
          <a:ln>
            <a:noFill/>
          </a:ln>
          <a:effectLst/>
        </p:spPr>
        <p:txBody>
          <a:bodyPr wrap="square" rtlCol="0">
            <a:spAutoFit/>
          </a:bodyPr>
          <a:lstStyle/>
          <a:p>
            <a:r>
              <a:rPr lang="en-US" sz="2400" dirty="0" smtClean="0">
                <a:latin typeface="ModelonTitilliumRegular" panose="02000000000000000000" pitchFamily="2" charset="0"/>
              </a:rPr>
              <a:t>Integral</a:t>
            </a:r>
            <a:endParaRPr lang="en-US" sz="2400" dirty="0">
              <a:latin typeface="ModelonTitilliumRegular" panose="02000000000000000000" pitchFamily="2" charset="0"/>
            </a:endParaRPr>
          </a:p>
        </p:txBody>
      </p:sp>
      <p:sp>
        <p:nvSpPr>
          <p:cNvPr id="13" name="TextBox 12"/>
          <p:cNvSpPr txBox="1"/>
          <p:nvPr/>
        </p:nvSpPr>
        <p:spPr>
          <a:xfrm>
            <a:off x="4145965" y="4410632"/>
            <a:ext cx="1678573" cy="461665"/>
          </a:xfrm>
          <a:prstGeom prst="rect">
            <a:avLst/>
          </a:prstGeom>
          <a:solidFill>
            <a:schemeClr val="bg1">
              <a:alpha val="53000"/>
            </a:schemeClr>
          </a:solidFill>
          <a:ln>
            <a:noFill/>
          </a:ln>
          <a:effectLst/>
        </p:spPr>
        <p:txBody>
          <a:bodyPr wrap="square" rtlCol="0">
            <a:spAutoFit/>
          </a:bodyPr>
          <a:lstStyle/>
          <a:p>
            <a:r>
              <a:rPr lang="en-US" sz="2400" dirty="0" smtClean="0">
                <a:latin typeface="ModelonTitilliumRegular" panose="02000000000000000000" pitchFamily="2" charset="0"/>
              </a:rPr>
              <a:t>Derivative</a:t>
            </a:r>
            <a:endParaRPr lang="en-US" sz="2400" dirty="0">
              <a:latin typeface="ModelonTitilliumRegular" panose="02000000000000000000" pitchFamily="2" charset="0"/>
            </a:endParaRPr>
          </a:p>
        </p:txBody>
      </p:sp>
    </p:spTree>
    <p:extLst>
      <p:ext uri="{BB962C8B-B14F-4D97-AF65-F5344CB8AC3E}">
        <p14:creationId xmlns:p14="http://schemas.microsoft.com/office/powerpoint/2010/main" val="40356397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Controller performance</a:t>
            </a:r>
            <a:endParaRPr lang="en-US" dirty="0"/>
          </a:p>
        </p:txBody>
      </p:sp>
      <p:sp>
        <p:nvSpPr>
          <p:cNvPr id="3" name="Text Placeholder 2"/>
          <p:cNvSpPr>
            <a:spLocks noGrp="1"/>
          </p:cNvSpPr>
          <p:nvPr>
            <p:ph type="subTitle" idx="1"/>
          </p:nvPr>
        </p:nvSpPr>
        <p:spPr/>
        <p:txBody>
          <a:bodyPr/>
          <a:lstStyle/>
          <a:p>
            <a:r>
              <a:rPr lang="en-US" dirty="0" smtClean="0"/>
              <a:t>Improved Grill Shutter Controller</a:t>
            </a:r>
            <a:endParaRPr lang="en-US" dirty="0"/>
          </a:p>
        </p:txBody>
      </p:sp>
    </p:spTree>
    <p:extLst>
      <p:ext uri="{BB962C8B-B14F-4D97-AF65-F5344CB8AC3E}">
        <p14:creationId xmlns:p14="http://schemas.microsoft.com/office/powerpoint/2010/main" val="3289237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7" y="1310949"/>
            <a:ext cx="8694990" cy="5056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55502"/>
            <a:ext cx="8229600" cy="641778"/>
          </a:xfrm>
        </p:spPr>
        <p:txBody>
          <a:bodyPr/>
          <a:lstStyle/>
          <a:p>
            <a:r>
              <a:rPr lang="en-US" dirty="0" smtClean="0"/>
              <a:t>Controller performance</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55</a:t>
            </a:fld>
            <a:endParaRPr lang="en-GB" dirty="0"/>
          </a:p>
        </p:txBody>
      </p:sp>
      <p:sp>
        <p:nvSpPr>
          <p:cNvPr id="18" name="TextBox 17"/>
          <p:cNvSpPr txBox="1"/>
          <p:nvPr/>
        </p:nvSpPr>
        <p:spPr>
          <a:xfrm>
            <a:off x="169139" y="1240971"/>
            <a:ext cx="5663427" cy="1200329"/>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Replace the simple bang-bang control logic with the improved controller as an FMU from Rhapsody</a:t>
            </a:r>
            <a:endParaRPr lang="en-US" sz="2400" dirty="0">
              <a:latin typeface="ModelonTitilliumRegular" panose="02000000000000000000" pitchFamily="2" charset="0"/>
            </a:endParaRPr>
          </a:p>
        </p:txBody>
      </p:sp>
      <p:cxnSp>
        <p:nvCxnSpPr>
          <p:cNvPr id="8" name="Straight Arrow Connector 7"/>
          <p:cNvCxnSpPr/>
          <p:nvPr/>
        </p:nvCxnSpPr>
        <p:spPr>
          <a:xfrm>
            <a:off x="3291569" y="2441300"/>
            <a:ext cx="653414" cy="955043"/>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414" y="3629316"/>
            <a:ext cx="4133850" cy="3076575"/>
          </a:xfrm>
          <a:prstGeom prst="rect">
            <a:avLst/>
          </a:prstGeom>
          <a:solidFill>
            <a:schemeClr val="bg1"/>
          </a:solidFill>
          <a:ln>
            <a:solidFill>
              <a:schemeClr val="tx1"/>
            </a:solidFill>
          </a:ln>
          <a:effectLst>
            <a:outerShdw blurRad="50800" dist="114300" dir="2700000" algn="tl" rotWithShape="0">
              <a:prstClr val="black">
                <a:alpha val="40000"/>
              </a:prstClr>
            </a:outerShdw>
          </a:effectLst>
        </p:spPr>
      </p:pic>
      <p:sp>
        <p:nvSpPr>
          <p:cNvPr id="23" name="TextBox 22"/>
          <p:cNvSpPr txBox="1"/>
          <p:nvPr/>
        </p:nvSpPr>
        <p:spPr>
          <a:xfrm>
            <a:off x="489587" y="4611480"/>
            <a:ext cx="2801982" cy="83099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Repeat the US06 drive cycle</a:t>
            </a:r>
            <a:endParaRPr lang="en-US" sz="2400" dirty="0">
              <a:latin typeface="ModelonTitilliumRegular" panose="02000000000000000000" pitchFamily="2" charset="0"/>
            </a:endParaRPr>
          </a:p>
        </p:txBody>
      </p:sp>
      <p:sp>
        <p:nvSpPr>
          <p:cNvPr id="24" name="TextBox 23"/>
          <p:cNvSpPr txBox="1"/>
          <p:nvPr/>
        </p:nvSpPr>
        <p:spPr>
          <a:xfrm rot="16200000">
            <a:off x="2384245" y="4982936"/>
            <a:ext cx="2446019" cy="369332"/>
          </a:xfrm>
          <a:prstGeom prst="rect">
            <a:avLst/>
          </a:prstGeom>
          <a:solidFill>
            <a:schemeClr val="bg1"/>
          </a:solidFill>
          <a:ln>
            <a:noFill/>
          </a:ln>
          <a:effectLst/>
        </p:spPr>
        <p:txBody>
          <a:bodyPr wrap="square" rtlCol="0">
            <a:spAutoFit/>
          </a:bodyPr>
          <a:lstStyle/>
          <a:p>
            <a:r>
              <a:rPr lang="en-US" dirty="0" smtClean="0">
                <a:latin typeface="ModelonTitilliumRegular" panose="02000000000000000000" pitchFamily="2" charset="0"/>
              </a:rPr>
              <a:t>Vehicle Velocity [m/s]</a:t>
            </a:r>
            <a:endParaRPr lang="en-US" dirty="0">
              <a:latin typeface="ModelonTitilliumRegular" panose="02000000000000000000" pitchFamily="2" charset="0"/>
            </a:endParaRPr>
          </a:p>
        </p:txBody>
      </p:sp>
    </p:spTree>
    <p:extLst>
      <p:ext uri="{BB962C8B-B14F-4D97-AF65-F5344CB8AC3E}">
        <p14:creationId xmlns:p14="http://schemas.microsoft.com/office/powerpoint/2010/main" val="34130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2314" y="1218895"/>
            <a:ext cx="4660416" cy="2710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72" y="2197927"/>
            <a:ext cx="2743200" cy="1964643"/>
          </a:xfrm>
          <a:prstGeom prst="rect">
            <a:avLst/>
          </a:prstGeom>
          <a:solidFill>
            <a:schemeClr val="bg1"/>
          </a:solidFill>
          <a:ln>
            <a:noFill/>
          </a:ln>
          <a:effec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72" y="4381740"/>
            <a:ext cx="2743200" cy="1922062"/>
          </a:xfrm>
          <a:prstGeom prst="rect">
            <a:avLst/>
          </a:prstGeom>
          <a:solidFill>
            <a:schemeClr val="bg1"/>
          </a:solidFill>
          <a:ln>
            <a:noFill/>
          </a:ln>
          <a:effec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0714" y="2217332"/>
            <a:ext cx="2743200" cy="1964643"/>
          </a:xfrm>
          <a:prstGeom prst="rect">
            <a:avLst/>
          </a:prstGeom>
          <a:solidFill>
            <a:schemeClr val="bg1"/>
          </a:solidFill>
          <a:ln>
            <a:noFill/>
          </a:ln>
          <a:effectLst/>
        </p:spPr>
      </p:pic>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0714" y="4331421"/>
            <a:ext cx="2743200" cy="1964643"/>
          </a:xfrm>
          <a:prstGeom prst="rect">
            <a:avLst/>
          </a:prstGeom>
          <a:solidFill>
            <a:schemeClr val="bg1"/>
          </a:solidFill>
          <a:ln>
            <a:noFill/>
          </a:ln>
          <a:effectLst/>
        </p:spPr>
      </p:pic>
      <p:pic>
        <p:nvPicPr>
          <p:cNvPr id="1536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1303" y="4311050"/>
            <a:ext cx="2743200" cy="1964643"/>
          </a:xfrm>
          <a:prstGeom prst="rect">
            <a:avLst/>
          </a:prstGeom>
          <a:solidFill>
            <a:schemeClr val="bg1"/>
          </a:solidFill>
          <a:ln>
            <a:noFill/>
          </a:ln>
          <a:effectLst/>
        </p:spPr>
      </p:pic>
      <p:sp>
        <p:nvSpPr>
          <p:cNvPr id="2" name="Title 1"/>
          <p:cNvSpPr>
            <a:spLocks noGrp="1"/>
          </p:cNvSpPr>
          <p:nvPr>
            <p:ph type="title"/>
          </p:nvPr>
        </p:nvSpPr>
        <p:spPr>
          <a:xfrm>
            <a:off x="457200" y="455502"/>
            <a:ext cx="8229600" cy="641778"/>
          </a:xfrm>
        </p:spPr>
        <p:txBody>
          <a:bodyPr/>
          <a:lstStyle/>
          <a:p>
            <a:r>
              <a:rPr lang="en-US" dirty="0" smtClean="0"/>
              <a:t>Controller performance</a:t>
            </a:r>
            <a:endParaRPr lang="en-US" dirty="0"/>
          </a:p>
        </p:txBody>
      </p:sp>
      <p:sp>
        <p:nvSpPr>
          <p:cNvPr id="4" name="Date Placeholder 3"/>
          <p:cNvSpPr>
            <a:spLocks noGrp="1"/>
          </p:cNvSpPr>
          <p:nvPr>
            <p:ph type="dt" sz="half" idx="10"/>
          </p:nvPr>
        </p:nvSpPr>
        <p:spPr/>
        <p:txBody>
          <a:bodyPr/>
          <a:lstStyle/>
          <a:p>
            <a:fld id="{24E7C8C0-8879-4FB3-8A85-5F91717B388A}" type="datetime1">
              <a:rPr lang="sv-SE" smtClean="0"/>
              <a:t>2016-02-03</a:t>
            </a:fld>
            <a:endParaRPr lang="en-GB" dirty="0"/>
          </a:p>
        </p:txBody>
      </p:sp>
      <p:sp>
        <p:nvSpPr>
          <p:cNvPr id="5" name="Slide Number Placeholder 4"/>
          <p:cNvSpPr>
            <a:spLocks noGrp="1"/>
          </p:cNvSpPr>
          <p:nvPr>
            <p:ph type="sldNum" sz="quarter" idx="12"/>
          </p:nvPr>
        </p:nvSpPr>
        <p:spPr/>
        <p:txBody>
          <a:bodyPr/>
          <a:lstStyle/>
          <a:p>
            <a:fld id="{B71C7501-9271-4239-A294-CE9FEFF988D4}" type="slidenum">
              <a:rPr lang="en-GB" smtClean="0"/>
              <a:pPr/>
              <a:t>56</a:t>
            </a:fld>
            <a:endParaRPr lang="en-GB" dirty="0"/>
          </a:p>
        </p:txBody>
      </p:sp>
      <p:sp>
        <p:nvSpPr>
          <p:cNvPr id="18" name="TextBox 17"/>
          <p:cNvSpPr txBox="1"/>
          <p:nvPr/>
        </p:nvSpPr>
        <p:spPr>
          <a:xfrm>
            <a:off x="169140" y="1240971"/>
            <a:ext cx="5291134" cy="46166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System with improved grill controller</a:t>
            </a:r>
            <a:endParaRPr lang="en-US" sz="2400" dirty="0">
              <a:latin typeface="ModelonTitilliumRegular" panose="02000000000000000000" pitchFamily="2" charset="0"/>
            </a:endParaRPr>
          </a:p>
        </p:txBody>
      </p:sp>
      <p:sp>
        <p:nvSpPr>
          <p:cNvPr id="3" name="TextBox 2"/>
          <p:cNvSpPr txBox="1"/>
          <p:nvPr/>
        </p:nvSpPr>
        <p:spPr>
          <a:xfrm>
            <a:off x="669810" y="3383445"/>
            <a:ext cx="1929698" cy="338554"/>
          </a:xfrm>
          <a:prstGeom prst="rect">
            <a:avLst/>
          </a:prstGeom>
          <a:solidFill>
            <a:schemeClr val="bg1"/>
          </a:solidFill>
          <a:ln>
            <a:solidFill>
              <a:schemeClr val="tx1"/>
            </a:solidFill>
          </a:ln>
        </p:spPr>
        <p:txBody>
          <a:bodyPr wrap="square" rtlCol="0">
            <a:spAutoFit/>
          </a:bodyPr>
          <a:lstStyle/>
          <a:p>
            <a:r>
              <a:rPr lang="en-US" sz="1600" dirty="0" smtClean="0"/>
              <a:t>Fuel Economy [mpg]</a:t>
            </a:r>
            <a:endParaRPr lang="en-US" sz="1600" dirty="0"/>
          </a:p>
        </p:txBody>
      </p:sp>
      <p:sp>
        <p:nvSpPr>
          <p:cNvPr id="17" name="TextBox 16"/>
          <p:cNvSpPr txBox="1"/>
          <p:nvPr/>
        </p:nvSpPr>
        <p:spPr>
          <a:xfrm>
            <a:off x="669810" y="4246223"/>
            <a:ext cx="1927450" cy="338554"/>
          </a:xfrm>
          <a:prstGeom prst="rect">
            <a:avLst/>
          </a:prstGeom>
          <a:solidFill>
            <a:schemeClr val="bg1"/>
          </a:solidFill>
          <a:ln>
            <a:solidFill>
              <a:schemeClr val="tx1"/>
            </a:solidFill>
          </a:ln>
        </p:spPr>
        <p:txBody>
          <a:bodyPr wrap="square" rtlCol="0">
            <a:spAutoFit/>
          </a:bodyPr>
          <a:lstStyle/>
          <a:p>
            <a:r>
              <a:rPr lang="en-US" sz="1600" dirty="0" smtClean="0"/>
              <a:t>Engine Speed [RPM]</a:t>
            </a:r>
            <a:endParaRPr lang="en-US" sz="1600" dirty="0"/>
          </a:p>
        </p:txBody>
      </p:sp>
      <p:sp>
        <p:nvSpPr>
          <p:cNvPr id="19" name="TextBox 18"/>
          <p:cNvSpPr txBox="1"/>
          <p:nvPr/>
        </p:nvSpPr>
        <p:spPr>
          <a:xfrm>
            <a:off x="3402193" y="2028650"/>
            <a:ext cx="1711236" cy="338554"/>
          </a:xfrm>
          <a:prstGeom prst="rect">
            <a:avLst/>
          </a:prstGeom>
          <a:solidFill>
            <a:schemeClr val="bg1"/>
          </a:solidFill>
          <a:ln>
            <a:solidFill>
              <a:schemeClr val="tx1"/>
            </a:solidFill>
          </a:ln>
        </p:spPr>
        <p:txBody>
          <a:bodyPr wrap="square" rtlCol="0">
            <a:spAutoFit/>
          </a:bodyPr>
          <a:lstStyle/>
          <a:p>
            <a:r>
              <a:rPr lang="en-US" sz="1600" dirty="0" smtClean="0"/>
              <a:t>Coolant Temp [°C]</a:t>
            </a:r>
            <a:endParaRPr lang="en-US" sz="1600" dirty="0"/>
          </a:p>
        </p:txBody>
      </p:sp>
      <p:sp>
        <p:nvSpPr>
          <p:cNvPr id="20" name="TextBox 19"/>
          <p:cNvSpPr txBox="1"/>
          <p:nvPr/>
        </p:nvSpPr>
        <p:spPr>
          <a:xfrm>
            <a:off x="3762101" y="5124095"/>
            <a:ext cx="1698173" cy="338554"/>
          </a:xfrm>
          <a:prstGeom prst="rect">
            <a:avLst/>
          </a:prstGeom>
          <a:solidFill>
            <a:schemeClr val="bg1"/>
          </a:solidFill>
          <a:ln>
            <a:solidFill>
              <a:schemeClr val="tx1"/>
            </a:solidFill>
          </a:ln>
        </p:spPr>
        <p:txBody>
          <a:bodyPr wrap="square" rtlCol="0">
            <a:spAutoFit/>
          </a:bodyPr>
          <a:lstStyle/>
          <a:p>
            <a:r>
              <a:rPr lang="en-US" sz="1600" dirty="0" smtClean="0"/>
              <a:t>Fan Speed [RPM]</a:t>
            </a:r>
            <a:endParaRPr lang="en-US" sz="1600" dirty="0"/>
          </a:p>
        </p:txBody>
      </p:sp>
      <p:sp>
        <p:nvSpPr>
          <p:cNvPr id="21" name="TextBox 20"/>
          <p:cNvSpPr txBox="1"/>
          <p:nvPr/>
        </p:nvSpPr>
        <p:spPr>
          <a:xfrm>
            <a:off x="6502774" y="4076946"/>
            <a:ext cx="2135778" cy="338554"/>
          </a:xfrm>
          <a:prstGeom prst="rect">
            <a:avLst/>
          </a:prstGeom>
          <a:solidFill>
            <a:schemeClr val="bg1"/>
          </a:solidFill>
          <a:ln>
            <a:solidFill>
              <a:schemeClr val="tx1"/>
            </a:solidFill>
          </a:ln>
        </p:spPr>
        <p:txBody>
          <a:bodyPr wrap="square" rtlCol="0">
            <a:spAutoFit/>
          </a:bodyPr>
          <a:lstStyle/>
          <a:p>
            <a:r>
              <a:rPr lang="en-US" sz="1600" dirty="0" smtClean="0"/>
              <a:t>Vehicle Speed [m/s]</a:t>
            </a:r>
            <a:endParaRPr lang="en-US" sz="1600" dirty="0"/>
          </a:p>
        </p:txBody>
      </p:sp>
      <p:grpSp>
        <p:nvGrpSpPr>
          <p:cNvPr id="6" name="Group 5"/>
          <p:cNvGrpSpPr/>
          <p:nvPr/>
        </p:nvGrpSpPr>
        <p:grpSpPr>
          <a:xfrm>
            <a:off x="73994" y="2981356"/>
            <a:ext cx="8870358" cy="2800767"/>
            <a:chOff x="-680" y="-519490"/>
            <a:chExt cx="8870358" cy="2800767"/>
          </a:xfrm>
        </p:grpSpPr>
        <p:sp>
          <p:nvSpPr>
            <p:cNvPr id="7" name="TextBox 6"/>
            <p:cNvSpPr txBox="1"/>
            <p:nvPr/>
          </p:nvSpPr>
          <p:spPr>
            <a:xfrm>
              <a:off x="-680" y="-519490"/>
              <a:ext cx="8870358" cy="280076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1600" dirty="0"/>
                <a:t>-------- 100.0 % of US06_FMU_advancedGC requirements are satisfied -------------</a:t>
              </a:r>
            </a:p>
            <a:p>
              <a:r>
                <a:rPr lang="en-US" sz="1600" dirty="0"/>
                <a:t>Requirements violated (0 of 3):</a:t>
              </a:r>
            </a:p>
            <a:p>
              <a:r>
                <a:rPr lang="en-US" sz="1600" dirty="0"/>
                <a:t>None</a:t>
              </a:r>
            </a:p>
            <a:p>
              <a:endParaRPr lang="en-US" sz="1600" dirty="0"/>
            </a:p>
            <a:p>
              <a:r>
                <a:rPr lang="en-US" sz="1600" dirty="0"/>
                <a:t>Requirements untested (0 of 3):</a:t>
              </a:r>
            </a:p>
            <a:p>
              <a:r>
                <a:rPr lang="en-US" sz="1600" dirty="0"/>
                <a:t>None</a:t>
              </a:r>
            </a:p>
            <a:p>
              <a:endParaRPr lang="en-US" sz="1600" dirty="0"/>
            </a:p>
            <a:p>
              <a:r>
                <a:rPr lang="en-US" sz="1600" dirty="0"/>
                <a:t>Requirements satisfied (3 of 3):</a:t>
              </a:r>
            </a:p>
            <a:p>
              <a:r>
                <a:rPr lang="en-US" sz="1600" dirty="0"/>
                <a:t>(checkReq1_1.requirement): Coolant temperature must not exceed 368.15K for longer than 20 seconds</a:t>
              </a:r>
            </a:p>
            <a:p>
              <a:r>
                <a:rPr lang="en-US" sz="1600" dirty="0"/>
                <a:t>(checkReq2_1.requirement): Coolant temperature shall not exceed 371.15K</a:t>
              </a:r>
            </a:p>
            <a:p>
              <a:r>
                <a:rPr lang="en-US" sz="1600" dirty="0"/>
                <a:t>(checkReq3_1.requirement): Grill shutter opened below 15 m/s</a:t>
              </a:r>
            </a:p>
          </p:txBody>
        </p:sp>
        <p:sp>
          <p:nvSpPr>
            <p:cNvPr id="25" name="TextBox 24"/>
            <p:cNvSpPr txBox="1"/>
            <p:nvPr/>
          </p:nvSpPr>
          <p:spPr>
            <a:xfrm>
              <a:off x="3249505" y="514544"/>
              <a:ext cx="3958724" cy="461665"/>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p>
              <a:r>
                <a:rPr lang="en-US" sz="2400" dirty="0" smtClean="0">
                  <a:latin typeface="ModelonTitilliumRegular" panose="02000000000000000000" pitchFamily="2" charset="0"/>
                </a:rPr>
                <a:t>Requirements now pass</a:t>
              </a:r>
              <a:endParaRPr lang="en-US" sz="2400" dirty="0">
                <a:latin typeface="ModelonTitilliumRegular" panose="02000000000000000000" pitchFamily="2" charset="0"/>
              </a:endParaRPr>
            </a:p>
          </p:txBody>
        </p:sp>
      </p:grpSp>
      <p:grpSp>
        <p:nvGrpSpPr>
          <p:cNvPr id="9" name="Group 8"/>
          <p:cNvGrpSpPr/>
          <p:nvPr/>
        </p:nvGrpSpPr>
        <p:grpSpPr>
          <a:xfrm>
            <a:off x="1438384" y="2028652"/>
            <a:ext cx="5577840" cy="3899658"/>
            <a:chOff x="1438384" y="2028652"/>
            <a:chExt cx="5577840" cy="3899658"/>
          </a:xfrm>
        </p:grpSpPr>
        <p:pic>
          <p:nvPicPr>
            <p:cNvPr id="1536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8384" y="2028652"/>
              <a:ext cx="5577840" cy="389965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35" name="TextBox 34"/>
            <p:cNvSpPr txBox="1"/>
            <p:nvPr/>
          </p:nvSpPr>
          <p:spPr>
            <a:xfrm>
              <a:off x="1438384" y="4708595"/>
              <a:ext cx="3486610" cy="830997"/>
            </a:xfrm>
            <a:prstGeom prst="rect">
              <a:avLst/>
            </a:prstGeom>
            <a:solidFill>
              <a:schemeClr val="bg1"/>
            </a:solidFill>
            <a:ln>
              <a:solidFill>
                <a:schemeClr val="tx1"/>
              </a:solidFill>
            </a:ln>
            <a:effectLst>
              <a:outerShdw blurRad="50800" dist="190500" dir="2700000" algn="tl" rotWithShape="0">
                <a:prstClr val="black">
                  <a:alpha val="40000"/>
                </a:prstClr>
              </a:outerShdw>
            </a:effectLst>
          </p:spPr>
          <p:txBody>
            <a:bodyPr wrap="square" rtlCol="0">
              <a:spAutoFit/>
            </a:bodyPr>
            <a:lstStyle>
              <a:defPPr>
                <a:defRPr lang="en-US"/>
              </a:defPPr>
              <a:lvl1pPr>
                <a:defRPr sz="2400">
                  <a:latin typeface="ModelonTitilliumRegular" panose="02000000000000000000" pitchFamily="2" charset="0"/>
                </a:defRPr>
              </a:lvl1pPr>
            </a:lstStyle>
            <a:p>
              <a:r>
                <a:rPr lang="en-US" dirty="0" smtClean="0"/>
                <a:t>Fuel economy improved, also over baseline</a:t>
              </a:r>
              <a:endParaRPr lang="en-US" dirty="0"/>
            </a:p>
          </p:txBody>
        </p:sp>
        <p:sp>
          <p:nvSpPr>
            <p:cNvPr id="36" name="TextBox 35"/>
            <p:cNvSpPr txBox="1"/>
            <p:nvPr/>
          </p:nvSpPr>
          <p:spPr>
            <a:xfrm>
              <a:off x="2386624" y="2343169"/>
              <a:ext cx="3061669" cy="461665"/>
            </a:xfrm>
            <a:prstGeom prst="rect">
              <a:avLst/>
            </a:prstGeom>
            <a:solidFill>
              <a:schemeClr val="bg1"/>
            </a:solidFill>
            <a:ln>
              <a:solidFill>
                <a:schemeClr val="tx1"/>
              </a:solidFill>
            </a:ln>
            <a:effectLst/>
          </p:spPr>
          <p:txBody>
            <a:bodyPr wrap="square" rtlCol="0">
              <a:spAutoFit/>
            </a:bodyPr>
            <a:lstStyle>
              <a:defPPr>
                <a:defRPr lang="en-US"/>
              </a:defPPr>
              <a:lvl1pPr>
                <a:defRPr sz="2400">
                  <a:latin typeface="ModelonTitilliumRegular" panose="02000000000000000000" pitchFamily="2" charset="0"/>
                </a:defRPr>
              </a:lvl1pPr>
            </a:lstStyle>
            <a:p>
              <a:r>
                <a:rPr lang="en-US" dirty="0" smtClean="0"/>
                <a:t>Fuel Economy [mpg]</a:t>
              </a:r>
              <a:endParaRPr lang="en-US" dirty="0"/>
            </a:p>
          </p:txBody>
        </p:sp>
      </p:grpSp>
    </p:spTree>
    <p:extLst>
      <p:ext uri="{BB962C8B-B14F-4D97-AF65-F5344CB8AC3E}">
        <p14:creationId xmlns:p14="http://schemas.microsoft.com/office/powerpoint/2010/main" val="420625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sz="2400" dirty="0" smtClean="0">
                <a:latin typeface="ModelonTitilliumRegular" panose="02000000000000000000" pitchFamily="2" charset="0"/>
              </a:rPr>
              <a:t>FMI simplifies tool connectivity and allows more efficient work flows &amp; processes</a:t>
            </a:r>
          </a:p>
          <a:p>
            <a:r>
              <a:rPr lang="en-US" sz="2400" dirty="0" smtClean="0">
                <a:latin typeface="ModelonTitilliumRegular" panose="02000000000000000000" pitchFamily="2" charset="0"/>
              </a:rPr>
              <a:t>FMI enables true MBSE, with executable models</a:t>
            </a:r>
          </a:p>
          <a:p>
            <a:r>
              <a:rPr lang="en-US" sz="2400" dirty="0" smtClean="0">
                <a:latin typeface="ModelonTitilliumRegular" panose="02000000000000000000" pitchFamily="2" charset="0"/>
              </a:rPr>
              <a:t>Requirements monitors allow to check requirements compliance continuously during development</a:t>
            </a:r>
          </a:p>
          <a:p>
            <a:r>
              <a:rPr lang="en-US" sz="2400" dirty="0" smtClean="0">
                <a:latin typeface="ModelonTitilliumRegular" panose="02000000000000000000" pitchFamily="2" charset="0"/>
              </a:rPr>
              <a:t>Process automation is key to integrate the requirements validation with MBD.</a:t>
            </a:r>
          </a:p>
        </p:txBody>
      </p:sp>
      <p:sp>
        <p:nvSpPr>
          <p:cNvPr id="4" name="Date Placeholder 3"/>
          <p:cNvSpPr>
            <a:spLocks noGrp="1"/>
          </p:cNvSpPr>
          <p:nvPr>
            <p:ph type="dt" sz="half" idx="2"/>
          </p:nvPr>
        </p:nvSpPr>
        <p:spPr/>
        <p:txBody>
          <a:bodyPr/>
          <a:lstStyle/>
          <a:p>
            <a:r>
              <a:rPr lang="sv-SE" smtClean="0">
                <a:solidFill>
                  <a:srgbClr val="BFBFBF"/>
                </a:solidFill>
              </a:rPr>
              <a:t>2012-05-24 © Modelon</a:t>
            </a:r>
            <a:endParaRPr lang="en-GB" dirty="0">
              <a:solidFill>
                <a:srgbClr val="BFBFBF"/>
              </a:solidFill>
            </a:endParaRPr>
          </a:p>
        </p:txBody>
      </p:sp>
      <p:sp>
        <p:nvSpPr>
          <p:cNvPr id="5" name="Footer Placeholder 4"/>
          <p:cNvSpPr>
            <a:spLocks noGrp="1"/>
          </p:cNvSpPr>
          <p:nvPr>
            <p:ph type="ftr" sz="quarter" idx="3"/>
          </p:nvPr>
        </p:nvSpPr>
        <p:spPr/>
        <p:txBody>
          <a:bodyPr/>
          <a:lstStyle/>
          <a:p>
            <a:r>
              <a:rPr lang="en-GB" smtClean="0">
                <a:solidFill>
                  <a:srgbClr val="BFBFBF"/>
                </a:solidFill>
              </a:rPr>
              <a:t>Modelon Confidential</a:t>
            </a:r>
            <a:endParaRPr lang="en-GB" dirty="0">
              <a:solidFill>
                <a:srgbClr val="BFBFBF"/>
              </a:solidFill>
            </a:endParaRPr>
          </a:p>
        </p:txBody>
      </p:sp>
      <p:sp>
        <p:nvSpPr>
          <p:cNvPr id="6" name="Slide Number Placeholder 5"/>
          <p:cNvSpPr>
            <a:spLocks noGrp="1"/>
          </p:cNvSpPr>
          <p:nvPr>
            <p:ph type="sldNum" sz="quarter" idx="4"/>
          </p:nvPr>
        </p:nvSpPr>
        <p:spPr/>
        <p:txBody>
          <a:bodyPr/>
          <a:lstStyle/>
          <a:p>
            <a:fld id="{B71C7501-9271-4239-A294-CE9FEFF988D4}" type="slidenum">
              <a:rPr lang="en-GB" smtClean="0">
                <a:solidFill>
                  <a:srgbClr val="BFBFBF"/>
                </a:solidFill>
              </a:rPr>
              <a:pPr/>
              <a:t>57</a:t>
            </a:fld>
            <a:endParaRPr lang="en-GB" dirty="0">
              <a:solidFill>
                <a:srgbClr val="BFBFBF"/>
              </a:solidFill>
            </a:endParaRPr>
          </a:p>
        </p:txBody>
      </p:sp>
      <p:sp>
        <p:nvSpPr>
          <p:cNvPr id="2" name="Title 1"/>
          <p:cNvSpPr>
            <a:spLocks noGrp="1"/>
          </p:cNvSpPr>
          <p:nvPr>
            <p:ph type="title"/>
          </p:nvPr>
        </p:nvSpPr>
        <p:spPr/>
        <p:txBody>
          <a:bodyPr/>
          <a:lstStyle/>
          <a:p>
            <a:r>
              <a:rPr lang="en-US" dirty="0" smtClean="0"/>
              <a:t>Summary &amp; Conclusions</a:t>
            </a:r>
            <a:endParaRPr lang="en-US" dirty="0"/>
          </a:p>
        </p:txBody>
      </p:sp>
    </p:spTree>
    <p:extLst>
      <p:ext uri="{BB962C8B-B14F-4D97-AF65-F5344CB8AC3E}">
        <p14:creationId xmlns:p14="http://schemas.microsoft.com/office/powerpoint/2010/main" val="298356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0"/>
                                        <p:tgtEl>
                                          <p:spTgt spid="7">
                                            <p:txEl>
                                              <p:pRg st="0" end="0"/>
                                            </p:txEl>
                                          </p:spTgt>
                                        </p:tgtEl>
                                      </p:cBhvr>
                                    </p:animEffect>
                                    <p:anim calcmode="lin" valueType="num">
                                      <p:cBhvr>
                                        <p:cTn id="8" dur="3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3000"/>
                                        <p:tgtEl>
                                          <p:spTgt spid="7">
                                            <p:txEl>
                                              <p:pRg st="1" end="1"/>
                                            </p:txEl>
                                          </p:spTgt>
                                        </p:tgtEl>
                                      </p:cBhvr>
                                    </p:animEffect>
                                    <p:anim calcmode="lin" valueType="num">
                                      <p:cBhvr>
                                        <p:cTn id="15" dur="3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3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3000"/>
                                        <p:tgtEl>
                                          <p:spTgt spid="7">
                                            <p:txEl>
                                              <p:pRg st="2" end="2"/>
                                            </p:txEl>
                                          </p:spTgt>
                                        </p:tgtEl>
                                      </p:cBhvr>
                                    </p:animEffect>
                                    <p:anim calcmode="lin" valueType="num">
                                      <p:cBhvr>
                                        <p:cTn id="22" dur="3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3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3000"/>
                                        <p:tgtEl>
                                          <p:spTgt spid="7">
                                            <p:txEl>
                                              <p:pRg st="3" end="3"/>
                                            </p:txEl>
                                          </p:spTgt>
                                        </p:tgtEl>
                                      </p:cBhvr>
                                    </p:animEffect>
                                    <p:anim calcmode="lin" valueType="num">
                                      <p:cBhvr>
                                        <p:cTn id="29" dur="3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3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smtClean="0">
                <a:latin typeface="ModelonTitilliumRegular" panose="02000000000000000000" pitchFamily="2" charset="0"/>
              </a:rPr>
              <a:t>Further integration with IBM tool suite for fully automated traceability</a:t>
            </a:r>
          </a:p>
          <a:p>
            <a:r>
              <a:rPr lang="en-US" dirty="0" smtClean="0">
                <a:latin typeface="ModelonTitilliumRegular" panose="02000000000000000000" pitchFamily="2" charset="0"/>
              </a:rPr>
              <a:t>Complete automation of requirements validation process</a:t>
            </a:r>
          </a:p>
          <a:p>
            <a:r>
              <a:rPr lang="en-US" dirty="0" smtClean="0">
                <a:latin typeface="ModelonTitilliumRegular" panose="02000000000000000000" pitchFamily="2" charset="0"/>
              </a:rPr>
              <a:t>… much more progress on tools is needed to have a coherent work flow from </a:t>
            </a:r>
          </a:p>
          <a:p>
            <a:pPr lvl="1"/>
            <a:r>
              <a:rPr lang="en-US" dirty="0" smtClean="0">
                <a:latin typeface="ModelonTitilliumRegular" panose="02000000000000000000" pitchFamily="2" charset="0"/>
              </a:rPr>
              <a:t>stakeholder requirements to </a:t>
            </a:r>
          </a:p>
          <a:p>
            <a:pPr lvl="1"/>
            <a:r>
              <a:rPr lang="en-US" dirty="0" smtClean="0">
                <a:latin typeface="ModelonTitilliumRegular" panose="02000000000000000000" pitchFamily="2" charset="0"/>
              </a:rPr>
              <a:t>formal requirements and finally </a:t>
            </a:r>
          </a:p>
          <a:p>
            <a:pPr lvl="1"/>
            <a:r>
              <a:rPr lang="en-US" dirty="0" smtClean="0">
                <a:latin typeface="ModelonTitilliumRegular" panose="02000000000000000000" pitchFamily="2" charset="0"/>
              </a:rPr>
              <a:t>fully automated requirements validation.</a:t>
            </a:r>
            <a:endParaRPr lang="en-US" dirty="0">
              <a:latin typeface="ModelonTitilliumRegular" panose="02000000000000000000" pitchFamily="2" charset="0"/>
            </a:endParaRPr>
          </a:p>
        </p:txBody>
      </p:sp>
      <p:sp>
        <p:nvSpPr>
          <p:cNvPr id="4" name="Date Placeholder 3"/>
          <p:cNvSpPr>
            <a:spLocks noGrp="1"/>
          </p:cNvSpPr>
          <p:nvPr>
            <p:ph type="dt" sz="half" idx="2"/>
          </p:nvPr>
        </p:nvSpPr>
        <p:spPr/>
        <p:txBody>
          <a:bodyPr/>
          <a:lstStyle/>
          <a:p>
            <a:r>
              <a:rPr lang="sv-SE" smtClean="0">
                <a:solidFill>
                  <a:srgbClr val="BFBFBF"/>
                </a:solidFill>
              </a:rPr>
              <a:t>2012-05-24 © Modelon</a:t>
            </a:r>
            <a:endParaRPr lang="en-GB" dirty="0">
              <a:solidFill>
                <a:srgbClr val="BFBFBF"/>
              </a:solidFill>
            </a:endParaRPr>
          </a:p>
        </p:txBody>
      </p:sp>
      <p:sp>
        <p:nvSpPr>
          <p:cNvPr id="5" name="Footer Placeholder 4"/>
          <p:cNvSpPr>
            <a:spLocks noGrp="1"/>
          </p:cNvSpPr>
          <p:nvPr>
            <p:ph type="ftr" sz="quarter" idx="3"/>
          </p:nvPr>
        </p:nvSpPr>
        <p:spPr/>
        <p:txBody>
          <a:bodyPr/>
          <a:lstStyle/>
          <a:p>
            <a:r>
              <a:rPr lang="en-GB" smtClean="0">
                <a:solidFill>
                  <a:srgbClr val="BFBFBF"/>
                </a:solidFill>
              </a:rPr>
              <a:t>Modelon Confidential</a:t>
            </a:r>
            <a:endParaRPr lang="en-GB" dirty="0">
              <a:solidFill>
                <a:srgbClr val="BFBFBF"/>
              </a:solidFill>
            </a:endParaRPr>
          </a:p>
        </p:txBody>
      </p:sp>
      <p:sp>
        <p:nvSpPr>
          <p:cNvPr id="6" name="Slide Number Placeholder 5"/>
          <p:cNvSpPr>
            <a:spLocks noGrp="1"/>
          </p:cNvSpPr>
          <p:nvPr>
            <p:ph type="sldNum" sz="quarter" idx="4"/>
          </p:nvPr>
        </p:nvSpPr>
        <p:spPr/>
        <p:txBody>
          <a:bodyPr/>
          <a:lstStyle/>
          <a:p>
            <a:fld id="{B71C7501-9271-4239-A294-CE9FEFF988D4}" type="slidenum">
              <a:rPr lang="en-GB" smtClean="0">
                <a:solidFill>
                  <a:srgbClr val="BFBFBF"/>
                </a:solidFill>
              </a:rPr>
              <a:pPr/>
              <a:t>58</a:t>
            </a:fld>
            <a:endParaRPr lang="en-GB" dirty="0">
              <a:solidFill>
                <a:srgbClr val="BFBFBF"/>
              </a:solidFill>
            </a:endParaRPr>
          </a:p>
        </p:txBody>
      </p:sp>
      <p:sp>
        <p:nvSpPr>
          <p:cNvPr id="2" name="Title 1"/>
          <p:cNvSpPr>
            <a:spLocks noGrp="1"/>
          </p:cNvSpPr>
          <p:nvPr>
            <p:ph type="title"/>
          </p:nvPr>
        </p:nvSpPr>
        <p:spPr/>
        <p:txBody>
          <a:bodyPr/>
          <a:lstStyle/>
          <a:p>
            <a:r>
              <a:rPr lang="en-US" dirty="0" smtClean="0"/>
              <a:t>Future Work</a:t>
            </a:r>
            <a:endParaRPr lang="en-US" dirty="0"/>
          </a:p>
        </p:txBody>
      </p:sp>
    </p:spTree>
    <p:extLst>
      <p:ext uri="{BB962C8B-B14F-4D97-AF65-F5344CB8AC3E}">
        <p14:creationId xmlns:p14="http://schemas.microsoft.com/office/powerpoint/2010/main" val="301076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0"/>
                                        <p:tgtEl>
                                          <p:spTgt spid="7">
                                            <p:txEl>
                                              <p:pRg st="0" end="0"/>
                                            </p:txEl>
                                          </p:spTgt>
                                        </p:tgtEl>
                                      </p:cBhvr>
                                    </p:animEffect>
                                    <p:anim calcmode="lin" valueType="num">
                                      <p:cBhvr>
                                        <p:cTn id="8" dur="3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3000"/>
                                        <p:tgtEl>
                                          <p:spTgt spid="7">
                                            <p:txEl>
                                              <p:pRg st="1" end="1"/>
                                            </p:txEl>
                                          </p:spTgt>
                                        </p:tgtEl>
                                      </p:cBhvr>
                                    </p:animEffect>
                                    <p:anim calcmode="lin" valueType="num">
                                      <p:cBhvr>
                                        <p:cTn id="15" dur="3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3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3000"/>
                                        <p:tgtEl>
                                          <p:spTgt spid="7">
                                            <p:txEl>
                                              <p:pRg st="2" end="2"/>
                                            </p:txEl>
                                          </p:spTgt>
                                        </p:tgtEl>
                                      </p:cBhvr>
                                    </p:animEffect>
                                    <p:anim calcmode="lin" valueType="num">
                                      <p:cBhvr>
                                        <p:cTn id="22" dur="3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3000" fill="hold"/>
                                        <p:tgtEl>
                                          <p:spTgt spid="7">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3000"/>
                                        <p:tgtEl>
                                          <p:spTgt spid="7">
                                            <p:txEl>
                                              <p:pRg st="3" end="3"/>
                                            </p:txEl>
                                          </p:spTgt>
                                        </p:tgtEl>
                                      </p:cBhvr>
                                    </p:animEffect>
                                    <p:anim calcmode="lin" valueType="num">
                                      <p:cBhvr>
                                        <p:cTn id="27" dur="3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3000" fill="hold"/>
                                        <p:tgtEl>
                                          <p:spTgt spid="7">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3000"/>
                                        <p:tgtEl>
                                          <p:spTgt spid="7">
                                            <p:txEl>
                                              <p:pRg st="4" end="4"/>
                                            </p:txEl>
                                          </p:spTgt>
                                        </p:tgtEl>
                                      </p:cBhvr>
                                    </p:animEffect>
                                    <p:anim calcmode="lin" valueType="num">
                                      <p:cBhvr>
                                        <p:cTn id="32" dur="3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3000" fill="hold"/>
                                        <p:tgtEl>
                                          <p:spTgt spid="7">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3000"/>
                                        <p:tgtEl>
                                          <p:spTgt spid="7">
                                            <p:txEl>
                                              <p:pRg st="5" end="5"/>
                                            </p:txEl>
                                          </p:spTgt>
                                        </p:tgtEl>
                                      </p:cBhvr>
                                    </p:animEffect>
                                    <p:anim calcmode="lin" valueType="num">
                                      <p:cBhvr>
                                        <p:cTn id="37" dur="3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8" dur="3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3503" y="2997120"/>
            <a:ext cx="1631698" cy="1260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8" y="5657849"/>
            <a:ext cx="1173192" cy="333555"/>
          </a:xfrm>
          <a:prstGeom prst="rect">
            <a:avLst/>
          </a:prstGeom>
        </p:spPr>
      </p:pic>
      <p:sp>
        <p:nvSpPr>
          <p:cNvPr id="4" name="Date Placeholder 3"/>
          <p:cNvSpPr>
            <a:spLocks noGrp="1"/>
          </p:cNvSpPr>
          <p:nvPr>
            <p:ph type="dt" sz="half" idx="10"/>
          </p:nvPr>
        </p:nvSpPr>
        <p:spPr/>
        <p:txBody>
          <a:bodyPr/>
          <a:lstStyle/>
          <a:p>
            <a:r>
              <a:rPr lang="sv-SE" smtClean="0">
                <a:solidFill>
                  <a:srgbClr val="BFBFBF"/>
                </a:solidFill>
              </a:rPr>
              <a:t>2013-06-11 © Modelon</a:t>
            </a:r>
            <a:endParaRPr lang="en-GB" dirty="0">
              <a:solidFill>
                <a:srgbClr val="BFBFBF"/>
              </a:solidFill>
            </a:endParaRPr>
          </a:p>
        </p:txBody>
      </p:sp>
      <p:sp>
        <p:nvSpPr>
          <p:cNvPr id="5" name="Slide Number Placeholder 4"/>
          <p:cNvSpPr>
            <a:spLocks noGrp="1"/>
          </p:cNvSpPr>
          <p:nvPr>
            <p:ph type="sldNum" sz="quarter" idx="4"/>
          </p:nvPr>
        </p:nvSpPr>
        <p:spPr/>
        <p:txBody>
          <a:bodyPr/>
          <a:lstStyle/>
          <a:p>
            <a:fld id="{B71C7501-9271-4239-A294-CE9FEFF988D4}" type="slidenum">
              <a:rPr lang="en-GB" smtClean="0">
                <a:solidFill>
                  <a:srgbClr val="BFBFBF"/>
                </a:solidFill>
              </a:rPr>
              <a:pPr/>
              <a:t>59</a:t>
            </a:fld>
            <a:endParaRPr lang="en-GB" dirty="0">
              <a:solidFill>
                <a:srgbClr val="BFBFBF"/>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458" t="10450" r="11637" b="5380"/>
          <a:stretch/>
        </p:blipFill>
        <p:spPr>
          <a:xfrm>
            <a:off x="7713241" y="4287420"/>
            <a:ext cx="1165860" cy="133164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917" y="4326202"/>
            <a:ext cx="1557415" cy="133164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411" y="821530"/>
            <a:ext cx="1440809" cy="113463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107" y="204337"/>
            <a:ext cx="1566721" cy="61719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4848" y="693162"/>
            <a:ext cx="1821388" cy="126631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5710" y="365658"/>
            <a:ext cx="1101090" cy="388822"/>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34524" y="223471"/>
            <a:ext cx="1790050" cy="1388764"/>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36446" y="1742234"/>
            <a:ext cx="1447800" cy="406381"/>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4411" y="2479089"/>
            <a:ext cx="2129790" cy="27332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924" y="3166814"/>
            <a:ext cx="1463453" cy="894333"/>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06129" y="4803906"/>
            <a:ext cx="2794437" cy="1707885"/>
          </a:xfrm>
          <a:prstGeom prst="rect">
            <a:avLst/>
          </a:prstGeom>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04157" y="6360302"/>
            <a:ext cx="1225867" cy="293781"/>
          </a:xfrm>
          <a:prstGeom prst="rect">
            <a:avLst/>
          </a:prstGeom>
        </p:spPr>
      </p:pic>
      <p:pic>
        <p:nvPicPr>
          <p:cNvPr id="26" name="Picture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54930" y="2452607"/>
            <a:ext cx="2167442" cy="1641903"/>
          </a:xfrm>
          <a:prstGeom prst="rect">
            <a:avLst/>
          </a:prstGeom>
        </p:spPr>
      </p:pic>
      <p:pic>
        <p:nvPicPr>
          <p:cNvPr id="28" name="Picture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95721" y="3714750"/>
            <a:ext cx="1322086" cy="500185"/>
          </a:xfrm>
          <a:prstGeom prst="rect">
            <a:avLst/>
          </a:prstGeom>
        </p:spPr>
      </p:pic>
      <p:pic>
        <p:nvPicPr>
          <p:cNvPr id="29" name="Picture 2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11198" y="1967282"/>
            <a:ext cx="948297" cy="945287"/>
          </a:xfrm>
          <a:prstGeom prst="rect">
            <a:avLst/>
          </a:prstGeom>
        </p:spPr>
      </p:pic>
      <p:pic>
        <p:nvPicPr>
          <p:cNvPr id="30" name="Pictur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38327" y="5987168"/>
            <a:ext cx="1321837" cy="444028"/>
          </a:xfrm>
          <a:prstGeom prst="rect">
            <a:avLst/>
          </a:prstGeom>
        </p:spPr>
      </p:pic>
      <p:pic>
        <p:nvPicPr>
          <p:cNvPr id="31" name="Picture 3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3631" y="4730710"/>
            <a:ext cx="445482" cy="828596"/>
          </a:xfrm>
          <a:prstGeom prst="rect">
            <a:avLst/>
          </a:prstGeom>
        </p:spPr>
      </p:pic>
      <p:pic>
        <p:nvPicPr>
          <p:cNvPr id="34" name="Picture 33"/>
          <p:cNvPicPr>
            <a:picLocks noChangeAspect="1"/>
          </p:cNvPicPr>
          <p:nvPr/>
        </p:nvPicPr>
        <p:blipFill rotWithShape="1">
          <a:blip r:embed="rId21">
            <a:extLst>
              <a:ext uri="{28A0092B-C50C-407E-A947-70E740481C1C}">
                <a14:useLocalDpi xmlns:a14="http://schemas.microsoft.com/office/drawing/2010/main" val="0"/>
              </a:ext>
            </a:extLst>
          </a:blip>
          <a:srcRect l="34311" b="17652"/>
          <a:stretch/>
        </p:blipFill>
        <p:spPr>
          <a:xfrm>
            <a:off x="3061381" y="3980662"/>
            <a:ext cx="1142829" cy="1164346"/>
          </a:xfrm>
          <a:prstGeom prst="rect">
            <a:avLst/>
          </a:prstGeom>
        </p:spPr>
      </p:pic>
      <p:pic>
        <p:nvPicPr>
          <p:cNvPr id="32" name="Picture 3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69116" y="3870552"/>
            <a:ext cx="493776" cy="608076"/>
          </a:xfrm>
          <a:prstGeom prst="rect">
            <a:avLst/>
          </a:prstGeom>
        </p:spPr>
      </p:pic>
      <p:pic>
        <p:nvPicPr>
          <p:cNvPr id="35" name="Picture 3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39569" y="5982452"/>
            <a:ext cx="1551545" cy="682680"/>
          </a:xfrm>
          <a:prstGeom prst="rect">
            <a:avLst/>
          </a:prstGeom>
        </p:spPr>
      </p:pic>
      <p:pic>
        <p:nvPicPr>
          <p:cNvPr id="36" name="Picture 3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195766" y="5559306"/>
            <a:ext cx="609600" cy="755904"/>
          </a:xfrm>
          <a:prstGeom prst="rect">
            <a:avLst/>
          </a:prstGeom>
        </p:spPr>
      </p:pic>
      <p:pic>
        <p:nvPicPr>
          <p:cNvPr id="37" name="Picture 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92543" y="4048812"/>
            <a:ext cx="1509329" cy="251555"/>
          </a:xfrm>
          <a:prstGeom prst="rect">
            <a:avLst/>
          </a:prstGeom>
        </p:spPr>
      </p:pic>
      <p:pic>
        <p:nvPicPr>
          <p:cNvPr id="38" name="Picture 3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779116" y="515307"/>
            <a:ext cx="1341157" cy="478346"/>
          </a:xfrm>
          <a:prstGeom prst="rect">
            <a:avLst/>
          </a:prstGeom>
        </p:spPr>
      </p:pic>
      <p:pic>
        <p:nvPicPr>
          <p:cNvPr id="39" name="Picture 3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523225" y="1201864"/>
            <a:ext cx="1160244" cy="742556"/>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256437" y="2950061"/>
            <a:ext cx="1688493" cy="383749"/>
          </a:xfrm>
          <a:prstGeom prst="rect">
            <a:avLst/>
          </a:prstGeom>
        </p:spPr>
      </p:pic>
      <p:pic>
        <p:nvPicPr>
          <p:cNvPr id="41" name="Picture 4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119919" y="5567309"/>
            <a:ext cx="1394098" cy="334269"/>
          </a:xfrm>
          <a:prstGeom prst="rect">
            <a:avLst/>
          </a:prstGeom>
        </p:spPr>
      </p:pic>
      <p:pic>
        <p:nvPicPr>
          <p:cNvPr id="42" name="Picture 4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322372" y="2146683"/>
            <a:ext cx="1842630" cy="601414"/>
          </a:xfrm>
          <a:prstGeom prst="rect">
            <a:avLst/>
          </a:prstGeom>
        </p:spPr>
      </p:pic>
      <p:sp>
        <p:nvSpPr>
          <p:cNvPr id="2" name="TextBox 1"/>
          <p:cNvSpPr txBox="1"/>
          <p:nvPr/>
        </p:nvSpPr>
        <p:spPr>
          <a:xfrm>
            <a:off x="1508624" y="4383456"/>
            <a:ext cx="6109365" cy="1015663"/>
          </a:xfrm>
          <a:prstGeom prst="rect">
            <a:avLst/>
          </a:prstGeom>
          <a:solidFill>
            <a:schemeClr val="tx1">
              <a:alpha val="60000"/>
            </a:schemeClr>
          </a:solidFill>
        </p:spPr>
        <p:txBody>
          <a:bodyPr wrap="none" rtlCol="0">
            <a:spAutoFit/>
          </a:bodyPr>
          <a:lstStyle/>
          <a:p>
            <a:r>
              <a:rPr lang="sv-SE" sz="6000" dirty="0" smtClean="0">
                <a:solidFill>
                  <a:prstClr val="white"/>
                </a:solidFill>
                <a:latin typeface="TitilliumBold" panose="02000000000000000000" pitchFamily="50" charset="0"/>
              </a:rPr>
              <a:t>ALL CONNECTED!</a:t>
            </a:r>
            <a:endParaRPr lang="sv-SE" sz="6000" dirty="0">
              <a:solidFill>
                <a:prstClr val="white"/>
              </a:solidFill>
              <a:latin typeface="TitilliumBold" panose="02000000000000000000" pitchFamily="50" charset="0"/>
            </a:endParaRPr>
          </a:p>
        </p:txBody>
      </p:sp>
      <p:grpSp>
        <p:nvGrpSpPr>
          <p:cNvPr id="44" name="Group 43"/>
          <p:cNvGrpSpPr/>
          <p:nvPr/>
        </p:nvGrpSpPr>
        <p:grpSpPr>
          <a:xfrm>
            <a:off x="153853" y="395161"/>
            <a:ext cx="8318743" cy="3308466"/>
            <a:chOff x="1579420" y="3882043"/>
            <a:chExt cx="4117570" cy="1637608"/>
          </a:xfrm>
          <a:scene3d>
            <a:camera prst="perspectiveContrastingLeftFacing">
              <a:rot lat="18305566" lon="2713892" rev="18187549"/>
            </a:camera>
            <a:lightRig rig="threePt" dir="t"/>
          </a:scene3d>
        </p:grpSpPr>
        <p:sp>
          <p:nvSpPr>
            <p:cNvPr id="45" name="Rectangle 44"/>
            <p:cNvSpPr/>
            <p:nvPr/>
          </p:nvSpPr>
          <p:spPr>
            <a:xfrm>
              <a:off x="1579420" y="4601093"/>
              <a:ext cx="814647" cy="199505"/>
            </a:xfrm>
            <a:prstGeom prst="rect">
              <a:avLst/>
            </a:prstGeom>
            <a:ln>
              <a:noFill/>
            </a:ln>
            <a:sp3d extrusionH="3810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Block Arc 45"/>
            <p:cNvSpPr/>
            <p:nvPr/>
          </p:nvSpPr>
          <p:spPr>
            <a:xfrm rot="16200000">
              <a:off x="2294312" y="3882043"/>
              <a:ext cx="1637608" cy="1637608"/>
            </a:xfrm>
            <a:prstGeom prst="blockArc">
              <a:avLst>
                <a:gd name="adj1" fmla="val 10800000"/>
                <a:gd name="adj2" fmla="val 0"/>
                <a:gd name="adj3" fmla="val 11802"/>
              </a:avLst>
            </a:prstGeom>
            <a:ln>
              <a:noFill/>
            </a:ln>
            <a:sp3d extrusionH="3810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7" name="Block Arc 46"/>
            <p:cNvSpPr/>
            <p:nvPr/>
          </p:nvSpPr>
          <p:spPr>
            <a:xfrm rot="16200000">
              <a:off x="3369424" y="3882043"/>
              <a:ext cx="1637608" cy="1637608"/>
            </a:xfrm>
            <a:prstGeom prst="blockArc">
              <a:avLst>
                <a:gd name="adj1" fmla="val 0"/>
                <a:gd name="adj2" fmla="val 0"/>
                <a:gd name="adj3" fmla="val 11802"/>
              </a:avLst>
            </a:prstGeom>
            <a:ln>
              <a:noFill/>
            </a:ln>
            <a:sp3d extrusionH="3810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8" name="Rectangle 47"/>
            <p:cNvSpPr/>
            <p:nvPr/>
          </p:nvSpPr>
          <p:spPr>
            <a:xfrm>
              <a:off x="4882343" y="4601092"/>
              <a:ext cx="814647" cy="199505"/>
            </a:xfrm>
            <a:prstGeom prst="rect">
              <a:avLst/>
            </a:prstGeom>
            <a:ln>
              <a:noFill/>
            </a:ln>
            <a:sp3d extrusionH="3810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61691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smtClean="0"/>
              <a:t>FMI in a nutshell</a:t>
            </a:r>
            <a:endParaRPr lang="en-US" altLang="ja-JP" dirty="0"/>
          </a:p>
        </p:txBody>
      </p:sp>
      <p:sp>
        <p:nvSpPr>
          <p:cNvPr id="3" name="Content Placeholder 2"/>
          <p:cNvSpPr>
            <a:spLocks noGrp="1"/>
          </p:cNvSpPr>
          <p:nvPr>
            <p:ph idx="1"/>
          </p:nvPr>
        </p:nvSpPr>
        <p:spPr>
          <a:xfrm>
            <a:off x="127539" y="1747704"/>
            <a:ext cx="3241264" cy="3888890"/>
          </a:xfrm>
        </p:spPr>
        <p:txBody>
          <a:bodyPr>
            <a:normAutofit/>
          </a:bodyPr>
          <a:lstStyle/>
          <a:p>
            <a:r>
              <a:rPr lang="en-US" altLang="ja-JP" sz="1800" dirty="0"/>
              <a:t>What is FMI?</a:t>
            </a:r>
          </a:p>
          <a:p>
            <a:pPr lvl="1"/>
            <a:r>
              <a:rPr lang="en-US" altLang="ja-JP" sz="1650" dirty="0">
                <a:latin typeface="ModelonTitilliumRegular" panose="02000000000000000000" pitchFamily="2" charset="0"/>
              </a:rPr>
              <a:t>an application programming interface and its semantics </a:t>
            </a:r>
          </a:p>
          <a:p>
            <a:pPr lvl="1"/>
            <a:r>
              <a:rPr lang="en-US" altLang="ja-JP" sz="1650" dirty="0">
                <a:latin typeface="ModelonTitilliumRegular" panose="02000000000000000000" pitchFamily="2" charset="0"/>
              </a:rPr>
              <a:t>an xml schema that describes the model structure and capabilities</a:t>
            </a:r>
          </a:p>
          <a:p>
            <a:pPr lvl="1"/>
            <a:r>
              <a:rPr lang="en-US" altLang="ja-JP" sz="1650" dirty="0">
                <a:latin typeface="ModelonTitilliumRegular" panose="02000000000000000000" pitchFamily="2" charset="0"/>
              </a:rPr>
              <a:t>the structure of a zip file that is used to package the model, its resources and documentation.	</a:t>
            </a:r>
          </a:p>
          <a:p>
            <a:r>
              <a:rPr lang="en-US" altLang="ja-JP" sz="1800" dirty="0" smtClean="0">
                <a:latin typeface="ModelonTitilliumRegular" panose="02000000000000000000" pitchFamily="2" charset="0"/>
              </a:rPr>
              <a:t>82 </a:t>
            </a:r>
            <a:r>
              <a:rPr lang="en-US" altLang="ja-JP" sz="1800" dirty="0">
                <a:latin typeface="ModelonTitilliumRegular" panose="02000000000000000000" pitchFamily="2" charset="0"/>
              </a:rPr>
              <a:t>tools support in </a:t>
            </a:r>
            <a:r>
              <a:rPr lang="en-US" altLang="ja-JP" sz="1800" dirty="0" smtClean="0">
                <a:latin typeface="ModelonTitilliumRegular" panose="02000000000000000000" pitchFamily="2" charset="0"/>
              </a:rPr>
              <a:t>9 </a:t>
            </a:r>
            <a:r>
              <a:rPr lang="en-US" altLang="ja-JP" sz="1800" dirty="0">
                <a:latin typeface="ModelonTitilliumRegular" panose="02000000000000000000" pitchFamily="2" charset="0"/>
              </a:rPr>
              <a:t>categories.</a:t>
            </a:r>
          </a:p>
          <a:p>
            <a:endParaRPr lang="en-US" altLang="ja-JP" sz="1800" dirty="0"/>
          </a:p>
          <a:p>
            <a:endParaRPr lang="en-US" altLang="ja-JP" sz="1650" dirty="0">
              <a:latin typeface="ModelonTitilliumBold" panose="02000000000000000000" pitchFamily="2" charset="0"/>
            </a:endParaRPr>
          </a:p>
        </p:txBody>
      </p:sp>
      <p:sp>
        <p:nvSpPr>
          <p:cNvPr id="4" name="Date Placeholder 3"/>
          <p:cNvSpPr>
            <a:spLocks noGrp="1"/>
          </p:cNvSpPr>
          <p:nvPr>
            <p:ph type="dt" sz="half" idx="10"/>
          </p:nvPr>
        </p:nvSpPr>
        <p:spPr>
          <a:prstGeom prst="rect">
            <a:avLst/>
          </a:prstGeom>
        </p:spPr>
        <p:txBody>
          <a:bodyPr/>
          <a:lstStyle/>
          <a:p>
            <a:fld id="{EEC69391-B721-4EC1-A602-1772679B63F0}" type="datetime1">
              <a:rPr lang="ja-JP" altLang="en-US" smtClean="0">
                <a:solidFill>
                  <a:srgbClr val="BFBFBF"/>
                </a:solidFill>
              </a:rPr>
              <a:t>2016/2/3</a:t>
            </a:fld>
            <a:r>
              <a:rPr lang="en-GB" smtClean="0">
                <a:solidFill>
                  <a:srgbClr val="BFBFBF"/>
                </a:solidFill>
              </a:rPr>
              <a:t> </a:t>
            </a:r>
            <a:r>
              <a:rPr lang="en-GB" dirty="0" smtClean="0">
                <a:solidFill>
                  <a:srgbClr val="BFBFBF"/>
                </a:solidFill>
              </a:rPr>
              <a:t>© Modelon</a:t>
            </a:r>
            <a:endParaRPr lang="en-GB" dirty="0">
              <a:solidFill>
                <a:srgbClr val="BFBFBF"/>
              </a:solidFill>
            </a:endParaRPr>
          </a:p>
        </p:txBody>
      </p:sp>
      <p:sp>
        <p:nvSpPr>
          <p:cNvPr id="6" name="Slide Number Placeholder 5"/>
          <p:cNvSpPr>
            <a:spLocks noGrp="1"/>
          </p:cNvSpPr>
          <p:nvPr>
            <p:ph type="sldNum" sz="quarter" idx="4"/>
          </p:nvPr>
        </p:nvSpPr>
        <p:spPr/>
        <p:txBody>
          <a:bodyPr/>
          <a:lstStyle/>
          <a:p>
            <a:fld id="{B71C7501-9271-4239-A294-CE9FEFF988D4}" type="slidenum">
              <a:rPr lang="en-GB" smtClean="0">
                <a:solidFill>
                  <a:srgbClr val="BFBFBF"/>
                </a:solidFill>
              </a:rPr>
              <a:pPr/>
              <a:t>6</a:t>
            </a:fld>
            <a:endParaRPr lang="en-GB" dirty="0">
              <a:solidFill>
                <a:srgbClr val="BFBFBF"/>
              </a:solidFill>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7726" y="1871730"/>
            <a:ext cx="2331720" cy="367102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271" y="1871729"/>
            <a:ext cx="2331720" cy="355011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816" y="1871728"/>
            <a:ext cx="2331720" cy="3441965"/>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361" y="1871729"/>
            <a:ext cx="2331720" cy="3174444"/>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5"/>
          <p:cNvSpPr/>
          <p:nvPr/>
        </p:nvSpPr>
        <p:spPr bwMode="auto">
          <a:xfrm>
            <a:off x="5362575" y="3913186"/>
            <a:ext cx="3324225" cy="2400657"/>
          </a:xfrm>
          <a:prstGeom prst="roundRect">
            <a:avLst/>
          </a:prstGeom>
          <a:ln>
            <a:headEnd/>
            <a:tailEnd/>
          </a:ln>
        </p:spPr>
        <p:style>
          <a:lnRef idx="1">
            <a:schemeClr val="accent6"/>
          </a:lnRef>
          <a:fillRef idx="2">
            <a:schemeClr val="accent6"/>
          </a:fillRef>
          <a:effectRef idx="1">
            <a:schemeClr val="accent6"/>
          </a:effectRef>
          <a:fontRef idx="minor">
            <a:schemeClr val="dk1"/>
          </a:fontRef>
        </p:style>
        <p:txBody>
          <a:bodyPr wrap="square" rtlCol="0" anchor="t">
            <a:spAutoFit/>
          </a:bodyPr>
          <a:lstStyle/>
          <a:p>
            <a:r>
              <a:rPr lang="en-US" sz="1350" b="1" dirty="0">
                <a:latin typeface="ModelonTitilliumRegular" panose="02000000000000000000" pitchFamily="2" charset="0"/>
              </a:rPr>
              <a:t>Supported by </a:t>
            </a:r>
            <a:r>
              <a:rPr lang="en-US" sz="1350" b="1" dirty="0" smtClean="0">
                <a:latin typeface="ModelonTitilliumRegular" panose="02000000000000000000" pitchFamily="2" charset="0"/>
              </a:rPr>
              <a:t>~80 </a:t>
            </a:r>
            <a:r>
              <a:rPr lang="en-US" sz="1350" b="1" dirty="0">
                <a:latin typeface="ModelonTitilliumRegular" panose="02000000000000000000" pitchFamily="2" charset="0"/>
              </a:rPr>
              <a:t>tools:</a:t>
            </a:r>
          </a:p>
          <a:p>
            <a:pPr marL="214313" indent="-214313">
              <a:buFont typeface="Arial" panose="020B0604020202020204" pitchFamily="34" charset="0"/>
              <a:buChar char="•"/>
            </a:pPr>
            <a:r>
              <a:rPr lang="en-US" sz="1350" dirty="0">
                <a:latin typeface="ModelonTitilliumRegular" panose="02000000000000000000" pitchFamily="2" charset="0"/>
              </a:rPr>
              <a:t>0/1-D ODE Simulators</a:t>
            </a:r>
          </a:p>
          <a:p>
            <a:pPr marL="214313" indent="-214313">
              <a:buFont typeface="Arial" panose="020B0604020202020204" pitchFamily="34" charset="0"/>
              <a:buChar char="•"/>
            </a:pPr>
            <a:r>
              <a:rPr lang="en-US" sz="1350" dirty="0">
                <a:latin typeface="ModelonTitilliumRegular" panose="02000000000000000000" pitchFamily="2" charset="0"/>
              </a:rPr>
              <a:t>Multibody Simulators</a:t>
            </a:r>
          </a:p>
          <a:p>
            <a:pPr marL="214313" indent="-214313">
              <a:buFont typeface="Arial" panose="020B0604020202020204" pitchFamily="34" charset="0"/>
              <a:buChar char="•"/>
            </a:pPr>
            <a:r>
              <a:rPr lang="en-US" sz="1350" dirty="0" smtClean="0">
                <a:latin typeface="ModelonTitilliumRegular" panose="02000000000000000000" pitchFamily="2" charset="0"/>
              </a:rPr>
              <a:t>HIL Simulators /SIL tool chains</a:t>
            </a:r>
            <a:endParaRPr lang="en-US" sz="1350" dirty="0">
              <a:latin typeface="ModelonTitilliumRegular" panose="02000000000000000000" pitchFamily="2" charset="0"/>
            </a:endParaRPr>
          </a:p>
          <a:p>
            <a:pPr marL="214313" indent="-214313">
              <a:buFont typeface="Arial" panose="020B0604020202020204" pitchFamily="34" charset="0"/>
              <a:buChar char="•"/>
            </a:pPr>
            <a:r>
              <a:rPr lang="en-US" sz="1350" dirty="0">
                <a:latin typeface="ModelonTitilliumRegular" panose="02000000000000000000" pitchFamily="2" charset="0"/>
              </a:rPr>
              <a:t>Scientific Computation tools</a:t>
            </a:r>
          </a:p>
          <a:p>
            <a:pPr marL="214313" indent="-214313">
              <a:buFont typeface="Arial" panose="020B0604020202020204" pitchFamily="34" charset="0"/>
              <a:buChar char="•"/>
            </a:pPr>
            <a:r>
              <a:rPr lang="en-US" sz="1350" dirty="0">
                <a:latin typeface="ModelonTitilliumRegular" panose="02000000000000000000" pitchFamily="2" charset="0"/>
              </a:rPr>
              <a:t>Data analysis tools</a:t>
            </a:r>
          </a:p>
          <a:p>
            <a:pPr marL="214313" indent="-214313">
              <a:buFont typeface="Arial" panose="020B0604020202020204" pitchFamily="34" charset="0"/>
              <a:buChar char="•"/>
            </a:pPr>
            <a:r>
              <a:rPr lang="en-US" sz="1350" dirty="0">
                <a:latin typeface="ModelonTitilliumRegular" panose="02000000000000000000" pitchFamily="2" charset="0"/>
              </a:rPr>
              <a:t>Co-simulation </a:t>
            </a:r>
            <a:r>
              <a:rPr lang="en-US" sz="1350" dirty="0" smtClean="0">
                <a:latin typeface="ModelonTitilliumRegular" panose="02000000000000000000" pitchFamily="2" charset="0"/>
              </a:rPr>
              <a:t>Backplanes</a:t>
            </a:r>
          </a:p>
          <a:p>
            <a:pPr marL="214313" indent="-214313">
              <a:buFont typeface="Arial" panose="020B0604020202020204" pitchFamily="34" charset="0"/>
              <a:buChar char="•"/>
            </a:pPr>
            <a:r>
              <a:rPr lang="en-US" sz="1350" dirty="0" smtClean="0">
                <a:latin typeface="ModelonTitilliumRegular" panose="02000000000000000000" pitchFamily="2" charset="0"/>
              </a:rPr>
              <a:t>Software development tools</a:t>
            </a:r>
          </a:p>
          <a:p>
            <a:pPr marL="214313" indent="-214313">
              <a:buFont typeface="Arial" panose="020B0604020202020204" pitchFamily="34" charset="0"/>
              <a:buChar char="•"/>
            </a:pPr>
            <a:r>
              <a:rPr lang="en-US" sz="1350" dirty="0" smtClean="0">
                <a:latin typeface="ModelonTitilliumRegular" panose="02000000000000000000" pitchFamily="2" charset="0"/>
              </a:rPr>
              <a:t>Systems engineering tools</a:t>
            </a:r>
            <a:endParaRPr lang="en-US" sz="1350" dirty="0">
              <a:latin typeface="ModelonTitilliumRegular" panose="02000000000000000000" pitchFamily="2" charset="0"/>
            </a:endParaRPr>
          </a:p>
          <a:p>
            <a:pPr marL="214313" indent="-214313">
              <a:buFont typeface="Arial" panose="020B0604020202020204" pitchFamily="34" charset="0"/>
              <a:buChar char="•"/>
            </a:pPr>
            <a:r>
              <a:rPr lang="en-US" sz="1350" dirty="0">
                <a:latin typeface="ModelonTitilliumRegular" panose="02000000000000000000" pitchFamily="2" charset="0"/>
              </a:rPr>
              <a:t>SDKs</a:t>
            </a:r>
          </a:p>
        </p:txBody>
      </p:sp>
    </p:spTree>
    <p:extLst>
      <p:ext uri="{BB962C8B-B14F-4D97-AF65-F5344CB8AC3E}">
        <p14:creationId xmlns:p14="http://schemas.microsoft.com/office/powerpoint/2010/main" val="4223556060"/>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Subtitle 2"/>
          <p:cNvSpPr>
            <a:spLocks noGrp="1"/>
          </p:cNvSpPr>
          <p:nvPr>
            <p:ph type="subTitle" idx="10"/>
          </p:nvPr>
        </p:nvSpPr>
        <p:spPr/>
        <p:txBody>
          <a:bodyPr/>
          <a:lstStyle/>
          <a:p>
            <a:r>
              <a:rPr lang="en-US" dirty="0" smtClean="0">
                <a:hlinkClick r:id="rId2"/>
              </a:rPr>
              <a:t>info@modelon.com</a:t>
            </a:r>
            <a:r>
              <a:rPr lang="en-US" dirty="0" smtClean="0"/>
              <a:t>, +1 (860) 987 8900</a:t>
            </a:r>
            <a:endParaRPr lang="en-US" dirty="0"/>
          </a:p>
        </p:txBody>
      </p:sp>
      <p:sp>
        <p:nvSpPr>
          <p:cNvPr id="4" name="Title 3"/>
          <p:cNvSpPr>
            <a:spLocks noGrp="1"/>
          </p:cNvSpPr>
          <p:nvPr>
            <p:ph type="ctrTitle"/>
          </p:nvPr>
        </p:nvSpPr>
        <p:spPr/>
        <p:txBody>
          <a:bodyPr/>
          <a:lstStyle/>
          <a:p>
            <a:r>
              <a:rPr lang="en-US" dirty="0" smtClean="0"/>
              <a:t>For more information: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136"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30003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721" y="1032780"/>
            <a:ext cx="2466279" cy="241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itle 41"/>
          <p:cNvSpPr>
            <a:spLocks noGrp="1"/>
          </p:cNvSpPr>
          <p:nvPr>
            <p:ph type="title"/>
          </p:nvPr>
        </p:nvSpPr>
        <p:spPr/>
        <p:txBody>
          <a:bodyPr/>
          <a:lstStyle/>
          <a:p>
            <a:r>
              <a:rPr lang="sv-SE" dirty="0" smtClean="0"/>
              <a:t>FMI </a:t>
            </a:r>
            <a:r>
              <a:rPr lang="sv-SE" dirty="0" err="1" smtClean="0"/>
              <a:t>advantage</a:t>
            </a:r>
            <a:endParaRPr lang="en-US" dirty="0"/>
          </a:p>
        </p:txBody>
      </p:sp>
      <p:sp>
        <p:nvSpPr>
          <p:cNvPr id="3" name="Content Placeholder 2"/>
          <p:cNvSpPr>
            <a:spLocks noGrp="1"/>
          </p:cNvSpPr>
          <p:nvPr>
            <p:ph idx="1"/>
          </p:nvPr>
        </p:nvSpPr>
        <p:spPr/>
        <p:txBody>
          <a:bodyPr/>
          <a:lstStyle/>
          <a:p>
            <a:r>
              <a:rPr lang="sv-SE" dirty="0" smtClean="0"/>
              <a:t>Same </a:t>
            </a:r>
            <a:r>
              <a:rPr lang="sv-SE" dirty="0" err="1" smtClean="0"/>
              <a:t>model</a:t>
            </a:r>
            <a:r>
              <a:rPr lang="sv-SE" dirty="0" smtClean="0"/>
              <a:t> – different </a:t>
            </a:r>
            <a:r>
              <a:rPr lang="sv-SE" dirty="0" err="1" smtClean="0"/>
              <a:t>applications</a:t>
            </a:r>
            <a:endParaRPr lang="en-US" dirty="0"/>
          </a:p>
        </p:txBody>
      </p:sp>
      <p:sp>
        <p:nvSpPr>
          <p:cNvPr id="4" name="Date Placeholder 3"/>
          <p:cNvSpPr>
            <a:spLocks noGrp="1"/>
          </p:cNvSpPr>
          <p:nvPr>
            <p:ph type="dt" sz="half" idx="10"/>
          </p:nvPr>
        </p:nvSpPr>
        <p:spPr/>
        <p:txBody>
          <a:bodyPr/>
          <a:lstStyle/>
          <a:p>
            <a:r>
              <a:rPr lang="en-US" smtClean="0">
                <a:solidFill>
                  <a:srgbClr val="BFBFBF"/>
                </a:solidFill>
              </a:rPr>
              <a:t>2013-09-02 © Modelon</a:t>
            </a:r>
            <a:endParaRPr lang="en-GB" dirty="0">
              <a:solidFill>
                <a:srgbClr val="BFBFBF"/>
              </a:solidFill>
            </a:endParaRPr>
          </a:p>
        </p:txBody>
      </p:sp>
      <p:sp>
        <p:nvSpPr>
          <p:cNvPr id="5" name="Footer Placeholder 4"/>
          <p:cNvSpPr>
            <a:spLocks noGrp="1"/>
          </p:cNvSpPr>
          <p:nvPr>
            <p:ph type="ftr" sz="quarter" idx="3"/>
          </p:nvPr>
        </p:nvSpPr>
        <p:spPr/>
        <p:txBody>
          <a:bodyPr/>
          <a:lstStyle/>
          <a:p>
            <a:endParaRPr lang="en-GB" dirty="0">
              <a:solidFill>
                <a:srgbClr val="BFBFBF"/>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317" y="4603272"/>
            <a:ext cx="2932901" cy="1833063"/>
          </a:xfrm>
          <a:prstGeom prst="rect">
            <a:avLst/>
          </a:prstGeom>
        </p:spPr>
      </p:pic>
      <p:pic>
        <p:nvPicPr>
          <p:cNvPr id="8" name="Picture 1" descr="image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03"/>
          <a:stretch/>
        </p:blipFill>
        <p:spPr bwMode="auto">
          <a:xfrm>
            <a:off x="2822210" y="2564164"/>
            <a:ext cx="3359297" cy="170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6645" y="2278509"/>
            <a:ext cx="2932901" cy="1592081"/>
            <a:chOff x="-3204864" y="499936"/>
            <a:chExt cx="6040422" cy="4219303"/>
          </a:xfrm>
        </p:grpSpPr>
        <p:pic>
          <p:nvPicPr>
            <p:cNvPr id="10"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4864" y="499936"/>
              <a:ext cx="6040422" cy="4219303"/>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75" y="2353831"/>
              <a:ext cx="1226256" cy="1023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9616" y="4685960"/>
            <a:ext cx="2636791" cy="1833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rot="541791">
            <a:off x="2075095" y="3891058"/>
            <a:ext cx="2457101" cy="759428"/>
            <a:chOff x="1579420" y="3882043"/>
            <a:chExt cx="4117570" cy="1637608"/>
          </a:xfrm>
          <a:solidFill>
            <a:schemeClr val="accent2"/>
          </a:solidFill>
          <a:scene3d>
            <a:camera prst="perspectiveContrastingLeftFacing">
              <a:rot lat="20754845" lon="17332296" rev="5289448"/>
            </a:camera>
            <a:lightRig rig="threePt" dir="t"/>
          </a:scene3d>
        </p:grpSpPr>
        <p:sp>
          <p:nvSpPr>
            <p:cNvPr id="14" name="Rectangle 13"/>
            <p:cNvSpPr/>
            <p:nvPr/>
          </p:nvSpPr>
          <p:spPr>
            <a:xfrm>
              <a:off x="1579420" y="4601093"/>
              <a:ext cx="814647" cy="199505"/>
            </a:xfrm>
            <a:prstGeom prst="rect">
              <a:avLst/>
            </a:prstGeom>
            <a:grpFill/>
            <a:ln>
              <a:noFill/>
            </a:ln>
            <a:sp3d extrusionH="12700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15" name="Block Arc 14"/>
            <p:cNvSpPr/>
            <p:nvPr/>
          </p:nvSpPr>
          <p:spPr>
            <a:xfrm rot="16200000">
              <a:off x="2294312" y="3882043"/>
              <a:ext cx="1637608" cy="1637608"/>
            </a:xfrm>
            <a:prstGeom prst="blockArc">
              <a:avLst>
                <a:gd name="adj1" fmla="val 10800000"/>
                <a:gd name="adj2" fmla="val 0"/>
                <a:gd name="adj3" fmla="val 11802"/>
              </a:avLst>
            </a:prstGeom>
            <a:grpFill/>
            <a:ln>
              <a:noFill/>
            </a:ln>
            <a:sp3d extrusionH="12700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endParaRPr>
            </a:p>
          </p:txBody>
        </p:sp>
        <p:sp>
          <p:nvSpPr>
            <p:cNvPr id="16" name="Block Arc 15"/>
            <p:cNvSpPr/>
            <p:nvPr/>
          </p:nvSpPr>
          <p:spPr>
            <a:xfrm rot="16200000">
              <a:off x="3369424" y="3882043"/>
              <a:ext cx="1637608" cy="1637608"/>
            </a:xfrm>
            <a:prstGeom prst="blockArc">
              <a:avLst>
                <a:gd name="adj1" fmla="val 0"/>
                <a:gd name="adj2" fmla="val 0"/>
                <a:gd name="adj3" fmla="val 11802"/>
              </a:avLst>
            </a:prstGeom>
            <a:grpFill/>
            <a:ln>
              <a:noFill/>
            </a:ln>
            <a:sp3d extrusionH="12700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endParaRPr>
            </a:p>
          </p:txBody>
        </p:sp>
        <p:sp>
          <p:nvSpPr>
            <p:cNvPr id="17" name="Rectangle 16"/>
            <p:cNvSpPr/>
            <p:nvPr/>
          </p:nvSpPr>
          <p:spPr>
            <a:xfrm>
              <a:off x="4882343" y="4601092"/>
              <a:ext cx="814647" cy="199505"/>
            </a:xfrm>
            <a:prstGeom prst="rect">
              <a:avLst/>
            </a:prstGeom>
            <a:grpFill/>
            <a:ln>
              <a:noFill/>
            </a:ln>
            <a:sp3d extrusionH="12700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pSp>
      <p:grpSp>
        <p:nvGrpSpPr>
          <p:cNvPr id="18" name="Group 17"/>
          <p:cNvGrpSpPr/>
          <p:nvPr/>
        </p:nvGrpSpPr>
        <p:grpSpPr>
          <a:xfrm>
            <a:off x="2182621" y="2978044"/>
            <a:ext cx="1580361" cy="488450"/>
            <a:chOff x="1579420" y="3882043"/>
            <a:chExt cx="4117570" cy="1637608"/>
          </a:xfrm>
          <a:scene3d>
            <a:camera prst="perspectiveContrastingLeftFacing">
              <a:rot lat="17745361" lon="981045" rev="20177534"/>
            </a:camera>
            <a:lightRig rig="threePt" dir="t"/>
          </a:scene3d>
        </p:grpSpPr>
        <p:sp>
          <p:nvSpPr>
            <p:cNvPr id="19" name="Rectangle 18"/>
            <p:cNvSpPr/>
            <p:nvPr/>
          </p:nvSpPr>
          <p:spPr>
            <a:xfrm>
              <a:off x="1579420" y="4601093"/>
              <a:ext cx="814647" cy="199505"/>
            </a:xfrm>
            <a:prstGeom prst="rect">
              <a:avLst/>
            </a:prstGeom>
            <a:ln>
              <a:noFill/>
            </a:ln>
            <a:sp3d extrusionH="762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20" name="Block Arc 19"/>
            <p:cNvSpPr/>
            <p:nvPr/>
          </p:nvSpPr>
          <p:spPr>
            <a:xfrm rot="16200000">
              <a:off x="2294312" y="3882043"/>
              <a:ext cx="1637608" cy="1637608"/>
            </a:xfrm>
            <a:prstGeom prst="blockArc">
              <a:avLst>
                <a:gd name="adj1" fmla="val 10800000"/>
                <a:gd name="adj2" fmla="val 0"/>
                <a:gd name="adj3" fmla="val 11802"/>
              </a:avLst>
            </a:prstGeom>
            <a:ln>
              <a:noFill/>
            </a:ln>
            <a:sp3d extrusionH="762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endParaRPr>
            </a:p>
          </p:txBody>
        </p:sp>
        <p:sp>
          <p:nvSpPr>
            <p:cNvPr id="21" name="Block Arc 20"/>
            <p:cNvSpPr/>
            <p:nvPr/>
          </p:nvSpPr>
          <p:spPr>
            <a:xfrm rot="16200000">
              <a:off x="3369424" y="3882043"/>
              <a:ext cx="1637608" cy="1637608"/>
            </a:xfrm>
            <a:prstGeom prst="blockArc">
              <a:avLst>
                <a:gd name="adj1" fmla="val 0"/>
                <a:gd name="adj2" fmla="val 0"/>
                <a:gd name="adj3" fmla="val 11802"/>
              </a:avLst>
            </a:prstGeom>
            <a:ln>
              <a:noFill/>
            </a:ln>
            <a:sp3d extrusionH="762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endParaRPr>
            </a:p>
          </p:txBody>
        </p:sp>
        <p:sp>
          <p:nvSpPr>
            <p:cNvPr id="22" name="Rectangle 21"/>
            <p:cNvSpPr/>
            <p:nvPr/>
          </p:nvSpPr>
          <p:spPr>
            <a:xfrm>
              <a:off x="4882343" y="4601092"/>
              <a:ext cx="814647" cy="199505"/>
            </a:xfrm>
            <a:prstGeom prst="rect">
              <a:avLst/>
            </a:prstGeom>
            <a:ln>
              <a:noFill/>
            </a:ln>
            <a:sp3d extrusionH="762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pSp>
      <p:grpSp>
        <p:nvGrpSpPr>
          <p:cNvPr id="23" name="Group 22"/>
          <p:cNvGrpSpPr/>
          <p:nvPr/>
        </p:nvGrpSpPr>
        <p:grpSpPr>
          <a:xfrm>
            <a:off x="2509542" y="2657042"/>
            <a:ext cx="1580361" cy="488450"/>
            <a:chOff x="1579420" y="3882043"/>
            <a:chExt cx="4117570" cy="1637608"/>
          </a:xfrm>
          <a:scene3d>
            <a:camera prst="perspectiveContrastingLeftFacing">
              <a:rot lat="3009915" lon="18074516" rev="6761576"/>
            </a:camera>
            <a:lightRig rig="threePt" dir="t"/>
          </a:scene3d>
        </p:grpSpPr>
        <p:sp>
          <p:nvSpPr>
            <p:cNvPr id="24" name="Rectangle 23"/>
            <p:cNvSpPr/>
            <p:nvPr/>
          </p:nvSpPr>
          <p:spPr>
            <a:xfrm>
              <a:off x="1579420" y="4601093"/>
              <a:ext cx="814647" cy="199505"/>
            </a:xfrm>
            <a:prstGeom prst="rect">
              <a:avLst/>
            </a:prstGeom>
            <a:ln>
              <a:noFill/>
            </a:ln>
            <a:sp3d extrusionH="762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25" name="Block Arc 24"/>
            <p:cNvSpPr/>
            <p:nvPr/>
          </p:nvSpPr>
          <p:spPr>
            <a:xfrm rot="16200000">
              <a:off x="2294312" y="3882043"/>
              <a:ext cx="1637608" cy="1637608"/>
            </a:xfrm>
            <a:prstGeom prst="blockArc">
              <a:avLst>
                <a:gd name="adj1" fmla="val 10800000"/>
                <a:gd name="adj2" fmla="val 0"/>
                <a:gd name="adj3" fmla="val 11802"/>
              </a:avLst>
            </a:prstGeom>
            <a:ln>
              <a:noFill/>
            </a:ln>
            <a:sp3d extrusionH="762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endParaRPr>
            </a:p>
          </p:txBody>
        </p:sp>
        <p:sp>
          <p:nvSpPr>
            <p:cNvPr id="26" name="Block Arc 25"/>
            <p:cNvSpPr/>
            <p:nvPr/>
          </p:nvSpPr>
          <p:spPr>
            <a:xfrm rot="16200000">
              <a:off x="3369424" y="3882043"/>
              <a:ext cx="1637608" cy="1637608"/>
            </a:xfrm>
            <a:prstGeom prst="blockArc">
              <a:avLst>
                <a:gd name="adj1" fmla="val 0"/>
                <a:gd name="adj2" fmla="val 0"/>
                <a:gd name="adj3" fmla="val 11802"/>
              </a:avLst>
            </a:prstGeom>
            <a:ln>
              <a:noFill/>
            </a:ln>
            <a:sp3d extrusionH="762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endParaRPr>
            </a:p>
          </p:txBody>
        </p:sp>
        <p:sp>
          <p:nvSpPr>
            <p:cNvPr id="27" name="Rectangle 26"/>
            <p:cNvSpPr/>
            <p:nvPr/>
          </p:nvSpPr>
          <p:spPr>
            <a:xfrm>
              <a:off x="4882343" y="4601092"/>
              <a:ext cx="814647" cy="199505"/>
            </a:xfrm>
            <a:prstGeom prst="rect">
              <a:avLst/>
            </a:prstGeom>
            <a:ln>
              <a:noFill/>
            </a:ln>
            <a:sp3d extrusionH="762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pSp>
      <p:grpSp>
        <p:nvGrpSpPr>
          <p:cNvPr id="28" name="Group 27"/>
          <p:cNvGrpSpPr/>
          <p:nvPr/>
        </p:nvGrpSpPr>
        <p:grpSpPr>
          <a:xfrm>
            <a:off x="4567291" y="3970807"/>
            <a:ext cx="2817483" cy="870813"/>
            <a:chOff x="1579420" y="3882043"/>
            <a:chExt cx="4117570" cy="1637608"/>
          </a:xfrm>
          <a:solidFill>
            <a:schemeClr val="accent2"/>
          </a:solidFill>
          <a:scene3d>
            <a:camera prst="perspectiveContrastingLeftFacing">
              <a:rot lat="2039712" lon="17811152" rev="5929891"/>
            </a:camera>
            <a:lightRig rig="threePt" dir="t"/>
          </a:scene3d>
        </p:grpSpPr>
        <p:sp>
          <p:nvSpPr>
            <p:cNvPr id="29" name="Rectangle 28"/>
            <p:cNvSpPr/>
            <p:nvPr/>
          </p:nvSpPr>
          <p:spPr>
            <a:xfrm>
              <a:off x="1579420" y="4601093"/>
              <a:ext cx="814647" cy="199505"/>
            </a:xfrm>
            <a:prstGeom prst="rect">
              <a:avLst/>
            </a:prstGeom>
            <a:grpFill/>
            <a:ln>
              <a:noFill/>
            </a:ln>
            <a:sp3d extrusionH="12700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30" name="Block Arc 29"/>
            <p:cNvSpPr/>
            <p:nvPr/>
          </p:nvSpPr>
          <p:spPr>
            <a:xfrm rot="16200000">
              <a:off x="2294312" y="3882043"/>
              <a:ext cx="1637608" cy="1637608"/>
            </a:xfrm>
            <a:prstGeom prst="blockArc">
              <a:avLst>
                <a:gd name="adj1" fmla="val 10800000"/>
                <a:gd name="adj2" fmla="val 0"/>
                <a:gd name="adj3" fmla="val 11802"/>
              </a:avLst>
            </a:prstGeom>
            <a:grpFill/>
            <a:ln>
              <a:noFill/>
            </a:ln>
            <a:sp3d extrusionH="12700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endParaRPr>
            </a:p>
          </p:txBody>
        </p:sp>
        <p:sp>
          <p:nvSpPr>
            <p:cNvPr id="31" name="Block Arc 30"/>
            <p:cNvSpPr/>
            <p:nvPr/>
          </p:nvSpPr>
          <p:spPr>
            <a:xfrm rot="16200000">
              <a:off x="3369424" y="3882043"/>
              <a:ext cx="1637608" cy="1637608"/>
            </a:xfrm>
            <a:prstGeom prst="blockArc">
              <a:avLst>
                <a:gd name="adj1" fmla="val 0"/>
                <a:gd name="adj2" fmla="val 0"/>
                <a:gd name="adj3" fmla="val 11802"/>
              </a:avLst>
            </a:prstGeom>
            <a:grpFill/>
            <a:ln>
              <a:noFill/>
            </a:ln>
            <a:sp3d extrusionH="12700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endParaRPr>
            </a:p>
          </p:txBody>
        </p:sp>
        <p:sp>
          <p:nvSpPr>
            <p:cNvPr id="32" name="Rectangle 31"/>
            <p:cNvSpPr/>
            <p:nvPr/>
          </p:nvSpPr>
          <p:spPr>
            <a:xfrm>
              <a:off x="4882343" y="4601092"/>
              <a:ext cx="814647" cy="199505"/>
            </a:xfrm>
            <a:prstGeom prst="rect">
              <a:avLst/>
            </a:prstGeom>
            <a:grpFill/>
            <a:ln>
              <a:noFill/>
            </a:ln>
            <a:sp3d extrusionH="127000">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pSp>
      <p:grpSp>
        <p:nvGrpSpPr>
          <p:cNvPr id="34" name="Group 33"/>
          <p:cNvGrpSpPr/>
          <p:nvPr/>
        </p:nvGrpSpPr>
        <p:grpSpPr>
          <a:xfrm>
            <a:off x="5268979" y="2008339"/>
            <a:ext cx="2817483" cy="870813"/>
            <a:chOff x="1579420" y="3882043"/>
            <a:chExt cx="4117570" cy="1637608"/>
          </a:xfrm>
          <a:scene3d>
            <a:camera prst="perspectiveContrastingLeftFacing">
              <a:rot lat="2903112" lon="3607350" rev="14769077"/>
            </a:camera>
            <a:lightRig rig="threePt" dir="t"/>
          </a:scene3d>
        </p:grpSpPr>
        <p:sp>
          <p:nvSpPr>
            <p:cNvPr id="35" name="Rectangle 34"/>
            <p:cNvSpPr/>
            <p:nvPr/>
          </p:nvSpPr>
          <p:spPr>
            <a:xfrm>
              <a:off x="1579420" y="4601093"/>
              <a:ext cx="814647" cy="199505"/>
            </a:xfrm>
            <a:prstGeom prst="rect">
              <a:avLst/>
            </a:prstGeom>
            <a:ln>
              <a:noFill/>
            </a:ln>
            <a:sp3d extrusionH="1270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
          <p:nvSpPr>
            <p:cNvPr id="36" name="Block Arc 35"/>
            <p:cNvSpPr/>
            <p:nvPr/>
          </p:nvSpPr>
          <p:spPr>
            <a:xfrm rot="16200000">
              <a:off x="2294312" y="3882043"/>
              <a:ext cx="1637608" cy="1637608"/>
            </a:xfrm>
            <a:prstGeom prst="blockArc">
              <a:avLst>
                <a:gd name="adj1" fmla="val 10800000"/>
                <a:gd name="adj2" fmla="val 0"/>
                <a:gd name="adj3" fmla="val 11802"/>
              </a:avLst>
            </a:prstGeom>
            <a:ln>
              <a:noFill/>
            </a:ln>
            <a:sp3d extrusionH="1270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endParaRPr>
            </a:p>
          </p:txBody>
        </p:sp>
        <p:sp>
          <p:nvSpPr>
            <p:cNvPr id="37" name="Block Arc 36"/>
            <p:cNvSpPr/>
            <p:nvPr/>
          </p:nvSpPr>
          <p:spPr>
            <a:xfrm rot="16200000">
              <a:off x="3369424" y="3882043"/>
              <a:ext cx="1637608" cy="1637608"/>
            </a:xfrm>
            <a:prstGeom prst="blockArc">
              <a:avLst>
                <a:gd name="adj1" fmla="val 0"/>
                <a:gd name="adj2" fmla="val 0"/>
                <a:gd name="adj3" fmla="val 11802"/>
              </a:avLst>
            </a:prstGeom>
            <a:ln>
              <a:noFill/>
            </a:ln>
            <a:sp3d extrusionH="1270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endParaRPr>
            </a:p>
          </p:txBody>
        </p:sp>
        <p:sp>
          <p:nvSpPr>
            <p:cNvPr id="38" name="Rectangle 37"/>
            <p:cNvSpPr/>
            <p:nvPr/>
          </p:nvSpPr>
          <p:spPr>
            <a:xfrm>
              <a:off x="4882343" y="4601092"/>
              <a:ext cx="814647" cy="199505"/>
            </a:xfrm>
            <a:prstGeom prst="rect">
              <a:avLst/>
            </a:prstGeom>
            <a:ln>
              <a:noFill/>
            </a:ln>
            <a:sp3d extrusionH="127000">
              <a:extrusionClr>
                <a:srgbClr val="149EC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grpSp>
    </p:spTree>
    <p:extLst>
      <p:ext uri="{BB962C8B-B14F-4D97-AF65-F5344CB8AC3E}">
        <p14:creationId xmlns:p14="http://schemas.microsoft.com/office/powerpoint/2010/main" val="285576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Participants</a:t>
            </a:r>
            <a:endParaRPr lang="en-US" dirty="0"/>
          </a:p>
        </p:txBody>
      </p:sp>
      <p:pic>
        <p:nvPicPr>
          <p:cNvPr id="7" name="Content Placeholder 6"/>
          <p:cNvPicPr>
            <a:picLocks noGrp="1" noChangeAspect="1"/>
          </p:cNvPicPr>
          <p:nvPr>
            <p:ph idx="1"/>
          </p:nvPr>
        </p:nvPicPr>
        <p:blipFill>
          <a:blip r:embed="rId2"/>
          <a:stretch>
            <a:fillRect/>
          </a:stretch>
        </p:blipFill>
        <p:spPr>
          <a:xfrm>
            <a:off x="753259" y="1099761"/>
            <a:ext cx="3366373" cy="5184775"/>
          </a:xfrm>
          <a:prstGeom prst="rect">
            <a:avLst/>
          </a:prstGeom>
        </p:spPr>
      </p:pic>
      <p:sp>
        <p:nvSpPr>
          <p:cNvPr id="4" name="Date Placeholder 3"/>
          <p:cNvSpPr>
            <a:spLocks noGrp="1"/>
          </p:cNvSpPr>
          <p:nvPr>
            <p:ph type="dt" sz="half" idx="10"/>
          </p:nvPr>
        </p:nvSpPr>
        <p:spPr/>
        <p:txBody>
          <a:bodyPr/>
          <a:lstStyle/>
          <a:p>
            <a:r>
              <a:rPr lang="sv-SE" smtClean="0">
                <a:solidFill>
                  <a:srgbClr val="BFBFBF"/>
                </a:solidFill>
              </a:rPr>
              <a:t>2012-05-24 © Modelon</a:t>
            </a:r>
            <a:endParaRPr lang="en-GB" dirty="0">
              <a:solidFill>
                <a:srgbClr val="BFBFBF"/>
              </a:solidFill>
            </a:endParaRPr>
          </a:p>
        </p:txBody>
      </p:sp>
      <p:sp>
        <p:nvSpPr>
          <p:cNvPr id="5" name="Footer Placeholder 4"/>
          <p:cNvSpPr>
            <a:spLocks noGrp="1"/>
          </p:cNvSpPr>
          <p:nvPr>
            <p:ph type="ftr" sz="quarter" idx="3"/>
          </p:nvPr>
        </p:nvSpPr>
        <p:spPr/>
        <p:txBody>
          <a:bodyPr/>
          <a:lstStyle/>
          <a:p>
            <a:r>
              <a:rPr lang="en-GB" smtClean="0">
                <a:solidFill>
                  <a:srgbClr val="BFBFBF"/>
                </a:solidFill>
              </a:rPr>
              <a:t>Modelon Confidential</a:t>
            </a:r>
            <a:endParaRPr lang="en-GB" dirty="0">
              <a:solidFill>
                <a:srgbClr val="BFBFBF"/>
              </a:solidFill>
            </a:endParaRPr>
          </a:p>
        </p:txBody>
      </p:sp>
      <p:sp>
        <p:nvSpPr>
          <p:cNvPr id="6" name="Slide Number Placeholder 5"/>
          <p:cNvSpPr>
            <a:spLocks noGrp="1"/>
          </p:cNvSpPr>
          <p:nvPr>
            <p:ph type="sldNum" sz="quarter" idx="4"/>
          </p:nvPr>
        </p:nvSpPr>
        <p:spPr/>
        <p:txBody>
          <a:bodyPr/>
          <a:lstStyle/>
          <a:p>
            <a:fld id="{B71C7501-9271-4239-A294-CE9FEFF988D4}" type="slidenum">
              <a:rPr lang="en-GB" smtClean="0">
                <a:solidFill>
                  <a:srgbClr val="BFBFBF"/>
                </a:solidFill>
              </a:rPr>
              <a:pPr/>
              <a:t>62</a:t>
            </a:fld>
            <a:endParaRPr lang="en-GB" dirty="0">
              <a:solidFill>
                <a:srgbClr val="BFBFBF"/>
              </a:solidFill>
            </a:endParaRPr>
          </a:p>
        </p:txBody>
      </p:sp>
      <p:pic>
        <p:nvPicPr>
          <p:cNvPr id="8" name="Picture 7"/>
          <p:cNvPicPr>
            <a:picLocks noChangeAspect="1"/>
          </p:cNvPicPr>
          <p:nvPr/>
        </p:nvPicPr>
        <p:blipFill>
          <a:blip r:embed="rId3"/>
          <a:stretch>
            <a:fillRect/>
          </a:stretch>
        </p:blipFill>
        <p:spPr>
          <a:xfrm>
            <a:off x="4297680" y="1128856"/>
            <a:ext cx="3048000" cy="5448300"/>
          </a:xfrm>
          <a:prstGeom prst="rect">
            <a:avLst/>
          </a:prstGeom>
        </p:spPr>
      </p:pic>
    </p:spTree>
    <p:extLst>
      <p:ext uri="{BB962C8B-B14F-4D97-AF65-F5344CB8AC3E}">
        <p14:creationId xmlns:p14="http://schemas.microsoft.com/office/powerpoint/2010/main" val="1513388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69004" y="5257800"/>
            <a:ext cx="2120277" cy="1600200"/>
            <a:chOff x="5069004" y="5257800"/>
            <a:chExt cx="2120277" cy="1600200"/>
          </a:xfrm>
        </p:grpSpPr>
        <p:pic>
          <p:nvPicPr>
            <p:cNvPr id="6" name="Picture 5" descr="C:\Users\john\AppData\Local\Microsoft\Windows\Temporary Internet Files\Content.IE5\E0E0N4ST\MP90038531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9004" y="5343516"/>
              <a:ext cx="2120277" cy="1514484"/>
            </a:xfrm>
            <a:prstGeom prst="rect">
              <a:avLst/>
            </a:prstGeom>
            <a:noFill/>
            <a:extLst>
              <a:ext uri="{909E8E84-426E-40DD-AFC4-6F175D3DCCD1}">
                <a14:hiddenFill xmlns:a14="http://schemas.microsoft.com/office/drawing/2010/main">
                  <a:solidFill>
                    <a:srgbClr val="FFFFFF"/>
                  </a:solidFill>
                </a14:hiddenFill>
              </a:ext>
            </a:extLst>
          </p:spPr>
        </p:pic>
        <p:sp>
          <p:nvSpPr>
            <p:cNvPr id="7" name="&quot;No&quot; Symbol 6"/>
            <p:cNvSpPr/>
            <p:nvPr/>
          </p:nvSpPr>
          <p:spPr bwMode="auto">
            <a:xfrm>
              <a:off x="5234356" y="5257800"/>
              <a:ext cx="1600200" cy="1600200"/>
            </a:xfrm>
            <a:prstGeom prst="noSmoking">
              <a:avLst/>
            </a:prstGeom>
            <a:solidFill>
              <a:srgbClr val="FF00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fontAlgn="base">
                <a:lnSpc>
                  <a:spcPct val="104000"/>
                </a:lnSpc>
                <a:spcBef>
                  <a:spcPct val="0"/>
                </a:spcBef>
                <a:spcAft>
                  <a:spcPct val="0"/>
                </a:spcAft>
                <a:buClr>
                  <a:srgbClr val="000000"/>
                </a:buClr>
                <a:buSzPct val="100000"/>
                <a:buFont typeface="Times New Roman" pitchFamily="16" charset="0"/>
                <a:buNone/>
              </a:pPr>
              <a:endParaRPr lang="en-US" smtClean="0">
                <a:solidFill>
                  <a:prstClr val="white"/>
                </a:solidFill>
                <a:latin typeface="Eurostile" pitchFamily="32" charset="0"/>
              </a:endParaRPr>
            </a:p>
          </p:txBody>
        </p:sp>
      </p:grpSp>
      <p:sp>
        <p:nvSpPr>
          <p:cNvPr id="2" name="Title 1"/>
          <p:cNvSpPr>
            <a:spLocks noGrp="1"/>
          </p:cNvSpPr>
          <p:nvPr>
            <p:ph type="title"/>
          </p:nvPr>
        </p:nvSpPr>
        <p:spPr/>
        <p:txBody>
          <a:bodyPr/>
          <a:lstStyle/>
          <a:p>
            <a:r>
              <a:rPr lang="en-US" dirty="0" smtClean="0"/>
              <a:t>FMI: a business model innovation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sv-SE" dirty="0"/>
              <a:t>FMI-compliant tools often allow liberally licensed export of models for distribution in the </a:t>
            </a:r>
            <a:r>
              <a:rPr lang="sv-SE" dirty="0" smtClean="0"/>
              <a:t>organisation and to partners.</a:t>
            </a:r>
            <a:endParaRPr lang="sv-SE" dirty="0"/>
          </a:p>
          <a:p>
            <a:pPr marL="514350" indent="-514350">
              <a:buFont typeface="+mj-lt"/>
              <a:buAutoNum type="arabicPeriod"/>
            </a:pPr>
            <a:r>
              <a:rPr lang="sv-SE" dirty="0"/>
              <a:t>Exported </a:t>
            </a:r>
            <a:r>
              <a:rPr lang="sv-SE" dirty="0" smtClean="0"/>
              <a:t>FMUs </a:t>
            </a:r>
            <a:r>
              <a:rPr lang="sv-SE" dirty="0"/>
              <a:t>most often don’t require a license from the model </a:t>
            </a:r>
            <a:r>
              <a:rPr lang="sv-SE" dirty="0" err="1"/>
              <a:t>authoring</a:t>
            </a:r>
            <a:r>
              <a:rPr lang="sv-SE" dirty="0"/>
              <a:t> </a:t>
            </a:r>
            <a:r>
              <a:rPr lang="sv-SE" dirty="0" err="1" smtClean="0"/>
              <a:t>tool</a:t>
            </a:r>
            <a:r>
              <a:rPr lang="sv-SE" dirty="0" smtClean="0"/>
              <a:t>. </a:t>
            </a:r>
            <a:endParaRPr lang="sv-SE" dirty="0"/>
          </a:p>
          <a:p>
            <a:pPr marL="514350" indent="-514350">
              <a:buFont typeface="+mj-lt"/>
              <a:buAutoNum type="arabicPeriod"/>
            </a:pPr>
            <a:r>
              <a:rPr lang="sv-SE" dirty="0" smtClean="0"/>
              <a:t>Deployment from </a:t>
            </a:r>
            <a:r>
              <a:rPr lang="sv-SE" dirty="0"/>
              <a:t>few simulation specialists to designers, domain specialists, control </a:t>
            </a:r>
            <a:r>
              <a:rPr lang="sv-SE" dirty="0" smtClean="0"/>
              <a:t>engineers</a:t>
            </a:r>
            <a:endParaRPr lang="sv-SE" dirty="0"/>
          </a:p>
          <a:p>
            <a:pPr lvl="1"/>
            <a:r>
              <a:rPr lang="sv-SE" sz="2400" dirty="0"/>
              <a:t>One FMU used by many engineers (control design)</a:t>
            </a:r>
          </a:p>
          <a:p>
            <a:pPr lvl="1"/>
            <a:r>
              <a:rPr lang="sv-SE" sz="2400" dirty="0"/>
              <a:t>One FMU run on many cores (robust </a:t>
            </a:r>
            <a:r>
              <a:rPr lang="sv-SE" sz="2400" dirty="0" smtClean="0"/>
              <a:t>design, V&amp;V </a:t>
            </a:r>
            <a:r>
              <a:rPr lang="sv-SE" sz="2400" dirty="0" err="1" smtClean="0"/>
              <a:t>testing</a:t>
            </a:r>
            <a:r>
              <a:rPr lang="sv-SE" sz="2400" dirty="0" smtClean="0"/>
              <a:t>)</a:t>
            </a:r>
            <a:endParaRPr lang="en-US" sz="2400" dirty="0"/>
          </a:p>
          <a:p>
            <a:endParaRPr lang="en-US" dirty="0"/>
          </a:p>
        </p:txBody>
      </p:sp>
      <p:sp>
        <p:nvSpPr>
          <p:cNvPr id="5" name="Slide Number Placeholder 4"/>
          <p:cNvSpPr>
            <a:spLocks noGrp="1"/>
          </p:cNvSpPr>
          <p:nvPr>
            <p:ph type="sldNum" sz="quarter" idx="4"/>
          </p:nvPr>
        </p:nvSpPr>
        <p:spPr/>
        <p:txBody>
          <a:bodyPr/>
          <a:lstStyle/>
          <a:p>
            <a:fld id="{B71C7501-9271-4239-A294-CE9FEFF988D4}" type="slidenum">
              <a:rPr lang="en-GB" smtClean="0">
                <a:solidFill>
                  <a:srgbClr val="BFBFBF"/>
                </a:solidFill>
              </a:rPr>
              <a:pPr/>
              <a:t>7</a:t>
            </a:fld>
            <a:endParaRPr lang="en-GB" dirty="0">
              <a:solidFill>
                <a:srgbClr val="BFBFBF"/>
              </a:solidFill>
            </a:endParaRPr>
          </a:p>
        </p:txBody>
      </p:sp>
      <p:sp>
        <p:nvSpPr>
          <p:cNvPr id="8" name="Date Placeholder 3"/>
          <p:cNvSpPr>
            <a:spLocks noGrp="1"/>
          </p:cNvSpPr>
          <p:nvPr>
            <p:ph type="dt" sz="half" idx="10"/>
          </p:nvPr>
        </p:nvSpPr>
        <p:spPr/>
        <p:txBody>
          <a:bodyPr/>
          <a:lstStyle/>
          <a:p>
            <a:fld id="{4D98F563-6F37-40F5-82DD-9545F2F7F6C8}" type="datetime1">
              <a:rPr lang="sv-SE" smtClean="0">
                <a:solidFill>
                  <a:srgbClr val="BFBFBF"/>
                </a:solidFill>
              </a:rPr>
              <a:t>2016-02-03</a:t>
            </a:fld>
            <a:endParaRPr lang="en-GB" dirty="0">
              <a:solidFill>
                <a:srgbClr val="BFBFBF"/>
              </a:solidFill>
            </a:endParaRPr>
          </a:p>
        </p:txBody>
      </p:sp>
    </p:spTree>
    <p:extLst>
      <p:ext uri="{BB962C8B-B14F-4D97-AF65-F5344CB8AC3E}">
        <p14:creationId xmlns:p14="http://schemas.microsoft.com/office/powerpoint/2010/main" val="3559671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3000"/>
                                        <p:tgtEl>
                                          <p:spTgt spid="3">
                                            <p:txEl>
                                              <p:pRg st="1" end="1"/>
                                            </p:txEl>
                                          </p:spTgt>
                                        </p:tgtEl>
                                      </p:cBhvr>
                                    </p:animEffect>
                                    <p:anim calcmode="lin" valueType="num">
                                      <p:cBhvr>
                                        <p:cTn id="15"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3000"/>
                                        <p:tgtEl>
                                          <p:spTgt spid="3">
                                            <p:txEl>
                                              <p:pRg st="2" end="2"/>
                                            </p:txEl>
                                          </p:spTgt>
                                        </p:tgtEl>
                                      </p:cBhvr>
                                    </p:animEffect>
                                    <p:anim calcmode="lin" valueType="num">
                                      <p:cBhvr>
                                        <p:cTn id="22"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3000"/>
                                        <p:tgtEl>
                                          <p:spTgt spid="3">
                                            <p:txEl>
                                              <p:pRg st="3" end="3"/>
                                            </p:txEl>
                                          </p:spTgt>
                                        </p:tgtEl>
                                      </p:cBhvr>
                                    </p:animEffect>
                                    <p:anim calcmode="lin" valueType="num">
                                      <p:cBhvr>
                                        <p:cTn id="27"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3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3000"/>
                                        <p:tgtEl>
                                          <p:spTgt spid="3">
                                            <p:txEl>
                                              <p:pRg st="4" end="4"/>
                                            </p:txEl>
                                          </p:spTgt>
                                        </p:tgtEl>
                                      </p:cBhvr>
                                    </p:animEffect>
                                    <p:anim calcmode="lin" valueType="num">
                                      <p:cBhvr>
                                        <p:cTn id="32"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FMI: a business model innovation</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sz="3200" dirty="0" smtClean="0">
                <a:latin typeface="ModelonTitilliumRegular" panose="02000000000000000000" pitchFamily="2" charset="0"/>
              </a:rPr>
              <a:t>Separate the model authoring tool from the model execution tool!</a:t>
            </a:r>
          </a:p>
          <a:p>
            <a:pPr marL="514350" indent="-514350">
              <a:buFont typeface="+mj-lt"/>
              <a:buAutoNum type="arabicPeriod"/>
            </a:pPr>
            <a:r>
              <a:rPr lang="en-US" sz="3200" dirty="0" smtClean="0">
                <a:latin typeface="ModelonTitilliumRegular" panose="02000000000000000000" pitchFamily="2" charset="0"/>
              </a:rPr>
              <a:t>Free the model unit (FMU) from license restrictions</a:t>
            </a:r>
          </a:p>
          <a:p>
            <a:pPr marL="514350" indent="-514350">
              <a:buFont typeface="+mj-lt"/>
              <a:buAutoNum type="arabicPeriod"/>
            </a:pPr>
            <a:r>
              <a:rPr lang="en-US" sz="3200" dirty="0" smtClean="0">
                <a:latin typeface="ModelonTitilliumRegular" panose="02000000000000000000" pitchFamily="2" charset="0"/>
              </a:rPr>
              <a:t>Make the standard widely accepted:</a:t>
            </a:r>
            <a:r>
              <a:rPr lang="en-US" sz="3200" dirty="0">
                <a:latin typeface="ModelonTitilliumRegular" panose="02000000000000000000" pitchFamily="2" charset="0"/>
              </a:rPr>
              <a:t/>
            </a:r>
            <a:br>
              <a:rPr lang="en-US" sz="3200" dirty="0">
                <a:latin typeface="ModelonTitilliumRegular" panose="02000000000000000000" pitchFamily="2" charset="0"/>
              </a:rPr>
            </a:br>
            <a:r>
              <a:rPr lang="en-US" sz="3200" dirty="0">
                <a:latin typeface="ModelonTitilliumRegular" panose="02000000000000000000" pitchFamily="2" charset="0"/>
                <a:hlinkClick r:id="rId2"/>
              </a:rPr>
              <a:t>https://</a:t>
            </a:r>
            <a:r>
              <a:rPr lang="en-US" sz="3200" dirty="0" smtClean="0">
                <a:latin typeface="ModelonTitilliumRegular" panose="02000000000000000000" pitchFamily="2" charset="0"/>
                <a:hlinkClick r:id="rId2"/>
              </a:rPr>
              <a:t>fmi-standard.org/tools</a:t>
            </a:r>
            <a:r>
              <a:rPr lang="en-US" sz="3200" dirty="0" smtClean="0">
                <a:latin typeface="ModelonTitilliumRegular" panose="02000000000000000000" pitchFamily="2" charset="0"/>
              </a:rPr>
              <a:t> </a:t>
            </a:r>
            <a:endParaRPr lang="en-US" sz="3200" dirty="0">
              <a:latin typeface="ModelonTitilliumRegular" panose="02000000000000000000" pitchFamily="2" charset="0"/>
            </a:endParaRPr>
          </a:p>
          <a:p>
            <a:pPr marL="514350" indent="-514350">
              <a:buFont typeface="+mj-lt"/>
              <a:buAutoNum type="arabicPeriod"/>
            </a:pPr>
            <a:r>
              <a:rPr lang="en-US" sz="3200" dirty="0">
                <a:latin typeface="ModelonTitilliumRegular" panose="02000000000000000000" pitchFamily="2" charset="0"/>
              </a:rPr>
              <a:t>Increased Collaboration </a:t>
            </a:r>
            <a:r>
              <a:rPr lang="en-US" sz="3200" dirty="0" err="1" smtClean="0">
                <a:latin typeface="ModelonTitilliumRegular" panose="02000000000000000000" pitchFamily="2" charset="0"/>
              </a:rPr>
              <a:t>possibilies</a:t>
            </a:r>
            <a:r>
              <a:rPr lang="en-US" sz="3200" dirty="0" smtClean="0">
                <a:latin typeface="ModelonTitilliumRegular" panose="02000000000000000000" pitchFamily="2" charset="0"/>
              </a:rPr>
              <a:t> among </a:t>
            </a:r>
            <a:r>
              <a:rPr lang="en-US" sz="3200" dirty="0">
                <a:latin typeface="ModelonTitilliumRegular" panose="02000000000000000000" pitchFamily="2" charset="0"/>
              </a:rPr>
              <a:t>typically disparate functional areas</a:t>
            </a:r>
          </a:p>
          <a:p>
            <a:pPr marL="514350" indent="-514350">
              <a:buFont typeface="+mj-lt"/>
              <a:buAutoNum type="arabicPeriod"/>
            </a:pPr>
            <a:r>
              <a:rPr lang="en-US" sz="3200" dirty="0" smtClean="0">
                <a:latin typeface="ModelonTitilliumRegular" panose="02000000000000000000" pitchFamily="2" charset="0"/>
              </a:rPr>
              <a:t>Reduced risk &amp; reduction in liability through better virtual verification</a:t>
            </a:r>
          </a:p>
        </p:txBody>
      </p:sp>
      <p:sp>
        <p:nvSpPr>
          <p:cNvPr id="4" name="Date Placeholder 3"/>
          <p:cNvSpPr>
            <a:spLocks noGrp="1"/>
          </p:cNvSpPr>
          <p:nvPr>
            <p:ph type="dt" sz="half" idx="10"/>
          </p:nvPr>
        </p:nvSpPr>
        <p:spPr/>
        <p:txBody>
          <a:bodyPr/>
          <a:lstStyle/>
          <a:p>
            <a:fld id="{24E7C8C0-8879-4FB3-8A85-5F91717B388A}" type="datetime1">
              <a:rPr lang="sv-SE" smtClean="0">
                <a:solidFill>
                  <a:srgbClr val="BFBFBF"/>
                </a:solidFill>
              </a:rPr>
              <a:pPr/>
              <a:t>2016-02-03</a:t>
            </a:fld>
            <a:endParaRPr lang="en-GB" dirty="0">
              <a:solidFill>
                <a:srgbClr val="BFBFBF"/>
              </a:solidFill>
            </a:endParaRPr>
          </a:p>
        </p:txBody>
      </p:sp>
      <p:sp>
        <p:nvSpPr>
          <p:cNvPr id="5" name="Slide Number Placeholder 4"/>
          <p:cNvSpPr>
            <a:spLocks noGrp="1"/>
          </p:cNvSpPr>
          <p:nvPr>
            <p:ph type="sldNum" sz="quarter" idx="4"/>
          </p:nvPr>
        </p:nvSpPr>
        <p:spPr/>
        <p:txBody>
          <a:bodyPr/>
          <a:lstStyle/>
          <a:p>
            <a:fld id="{B71C7501-9271-4239-A294-CE9FEFF988D4}" type="slidenum">
              <a:rPr lang="en-GB" smtClean="0">
                <a:solidFill>
                  <a:srgbClr val="BFBFBF"/>
                </a:solidFill>
              </a:rPr>
              <a:pPr/>
              <a:t>8</a:t>
            </a:fld>
            <a:endParaRPr lang="en-GB" dirty="0">
              <a:solidFill>
                <a:srgbClr val="BFBFBF"/>
              </a:solidFill>
            </a:endParaRPr>
          </a:p>
        </p:txBody>
      </p:sp>
    </p:spTree>
    <p:extLst>
      <p:ext uri="{BB962C8B-B14F-4D97-AF65-F5344CB8AC3E}">
        <p14:creationId xmlns:p14="http://schemas.microsoft.com/office/powerpoint/2010/main" val="870749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3000"/>
                                        <p:tgtEl>
                                          <p:spTgt spid="3">
                                            <p:txEl>
                                              <p:pRg st="1" end="1"/>
                                            </p:txEl>
                                          </p:spTgt>
                                        </p:tgtEl>
                                      </p:cBhvr>
                                    </p:animEffect>
                                    <p:anim calcmode="lin" valueType="num">
                                      <p:cBhvr>
                                        <p:cTn id="15"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3000"/>
                                        <p:tgtEl>
                                          <p:spTgt spid="3">
                                            <p:txEl>
                                              <p:pRg st="2" end="2"/>
                                            </p:txEl>
                                          </p:spTgt>
                                        </p:tgtEl>
                                      </p:cBhvr>
                                    </p:animEffect>
                                    <p:anim calcmode="lin" valueType="num">
                                      <p:cBhvr>
                                        <p:cTn id="22"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3000"/>
                                        <p:tgtEl>
                                          <p:spTgt spid="3">
                                            <p:txEl>
                                              <p:pRg st="3" end="3"/>
                                            </p:txEl>
                                          </p:spTgt>
                                        </p:tgtEl>
                                      </p:cBhvr>
                                    </p:animEffect>
                                    <p:anim calcmode="lin" valueType="num">
                                      <p:cBhvr>
                                        <p:cTn id="29"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3000"/>
                                        <p:tgtEl>
                                          <p:spTgt spid="3">
                                            <p:txEl>
                                              <p:pRg st="4" end="4"/>
                                            </p:txEl>
                                          </p:spTgt>
                                        </p:tgtEl>
                                      </p:cBhvr>
                                    </p:animEffect>
                                    <p:anim calcmode="lin" valueType="num">
                                      <p:cBhvr>
                                        <p:cTn id="36"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39695" y="5916022"/>
            <a:ext cx="2534855" cy="926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Automated </a:t>
            </a:r>
            <a:r>
              <a:rPr lang="en-US" dirty="0" err="1" smtClean="0"/>
              <a:t>RequirEments</a:t>
            </a:r>
            <a:r>
              <a:rPr lang="en-US" dirty="0" smtClean="0"/>
              <a:t> Verification</a:t>
            </a:r>
            <a:endParaRPr lang="en-US" dirty="0"/>
          </a:p>
        </p:txBody>
      </p:sp>
      <p:sp>
        <p:nvSpPr>
          <p:cNvPr id="3" name="Content Placeholder 2"/>
          <p:cNvSpPr>
            <a:spLocks noGrp="1"/>
          </p:cNvSpPr>
          <p:nvPr>
            <p:ph idx="1"/>
          </p:nvPr>
        </p:nvSpPr>
        <p:spPr/>
        <p:txBody>
          <a:bodyPr>
            <a:normAutofit/>
          </a:bodyPr>
          <a:lstStyle/>
          <a:p>
            <a:r>
              <a:rPr lang="en-US" sz="2000" dirty="0" smtClean="0"/>
              <a:t>Systems Engineering centric FMI-based workflow example: automated requirements verification for hardware and software requirements</a:t>
            </a:r>
            <a:endParaRPr lang="en-US" sz="2000" dirty="0"/>
          </a:p>
        </p:txBody>
      </p:sp>
      <p:sp>
        <p:nvSpPr>
          <p:cNvPr id="4" name="Date Placeholder 3"/>
          <p:cNvSpPr>
            <a:spLocks noGrp="1"/>
          </p:cNvSpPr>
          <p:nvPr>
            <p:ph type="dt" sz="half" idx="10"/>
          </p:nvPr>
        </p:nvSpPr>
        <p:spPr/>
        <p:txBody>
          <a:bodyPr/>
          <a:lstStyle/>
          <a:p>
            <a:fld id="{DB5BF89C-E42A-4CD3-8383-2EF3DE8EC2FB}" type="datetime1">
              <a:rPr lang="sv-SE" smtClean="0"/>
              <a:t>2016-02-03</a:t>
            </a:fld>
            <a:endParaRPr lang="en-GB" dirty="0"/>
          </a:p>
        </p:txBody>
      </p:sp>
      <p:sp>
        <p:nvSpPr>
          <p:cNvPr id="5" name="Slide Number Placeholder 4"/>
          <p:cNvSpPr>
            <a:spLocks noGrp="1"/>
          </p:cNvSpPr>
          <p:nvPr>
            <p:ph type="sldNum" sz="quarter" idx="4"/>
          </p:nvPr>
        </p:nvSpPr>
        <p:spPr/>
        <p:txBody>
          <a:bodyPr/>
          <a:lstStyle/>
          <a:p>
            <a:fld id="{B71C7501-9271-4239-A294-CE9FEFF988D4}" type="slidenum">
              <a:rPr lang="en-GB" smtClean="0"/>
              <a:pPr/>
              <a:t>9</a:t>
            </a:fld>
            <a:endParaRPr lang="en-GB" dirty="0"/>
          </a:p>
        </p:txBody>
      </p:sp>
      <p:grpSp>
        <p:nvGrpSpPr>
          <p:cNvPr id="22" name="Group 21"/>
          <p:cNvGrpSpPr/>
          <p:nvPr/>
        </p:nvGrpSpPr>
        <p:grpSpPr>
          <a:xfrm>
            <a:off x="559520" y="2755231"/>
            <a:ext cx="8379944" cy="770022"/>
            <a:chOff x="559520" y="2755231"/>
            <a:chExt cx="8379944" cy="770022"/>
          </a:xfrm>
        </p:grpSpPr>
        <p:sp>
          <p:nvSpPr>
            <p:cNvPr id="6" name="Rounded Rectangle 5"/>
            <p:cNvSpPr/>
            <p:nvPr/>
          </p:nvSpPr>
          <p:spPr>
            <a:xfrm>
              <a:off x="559520" y="2839453"/>
              <a:ext cx="1876926" cy="55345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Requirements</a:t>
              </a:r>
              <a:endParaRPr lang="en-US" dirty="0"/>
            </a:p>
          </p:txBody>
        </p:sp>
        <p:sp>
          <p:nvSpPr>
            <p:cNvPr id="8" name="Rounded Rectangle 7"/>
            <p:cNvSpPr/>
            <p:nvPr/>
          </p:nvSpPr>
          <p:spPr>
            <a:xfrm>
              <a:off x="3528286" y="2755231"/>
              <a:ext cx="1744579" cy="7700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Formalized requirements</a:t>
              </a:r>
              <a:endParaRPr lang="en-US" dirty="0"/>
            </a:p>
          </p:txBody>
        </p:sp>
        <p:sp>
          <p:nvSpPr>
            <p:cNvPr id="9" name="Rounded Rectangle 8"/>
            <p:cNvSpPr/>
            <p:nvPr/>
          </p:nvSpPr>
          <p:spPr>
            <a:xfrm>
              <a:off x="6364706" y="2755233"/>
              <a:ext cx="2574758" cy="77002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Executable model of requirements (e.g. FMU)</a:t>
              </a:r>
              <a:endParaRPr lang="en-US" sz="1600" dirty="0"/>
            </a:p>
          </p:txBody>
        </p:sp>
        <p:sp>
          <p:nvSpPr>
            <p:cNvPr id="10" name="Right Arrow 9"/>
            <p:cNvSpPr/>
            <p:nvPr/>
          </p:nvSpPr>
          <p:spPr>
            <a:xfrm>
              <a:off x="2586789" y="3031958"/>
              <a:ext cx="816613" cy="2045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410478" y="3031958"/>
              <a:ext cx="816613" cy="2045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89598" y="3731062"/>
            <a:ext cx="7958838" cy="770022"/>
            <a:chOff x="589598" y="4001630"/>
            <a:chExt cx="7958838" cy="770022"/>
          </a:xfrm>
        </p:grpSpPr>
        <p:sp>
          <p:nvSpPr>
            <p:cNvPr id="12" name="Rounded Rectangle 11"/>
            <p:cNvSpPr/>
            <p:nvPr/>
          </p:nvSpPr>
          <p:spPr>
            <a:xfrm>
              <a:off x="589598" y="4085852"/>
              <a:ext cx="1876926" cy="55345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Physical plant</a:t>
              </a:r>
              <a:endParaRPr lang="en-US" dirty="0"/>
            </a:p>
          </p:txBody>
        </p:sp>
        <p:sp>
          <p:nvSpPr>
            <p:cNvPr id="13" name="Rounded Rectangle 12"/>
            <p:cNvSpPr/>
            <p:nvPr/>
          </p:nvSpPr>
          <p:spPr>
            <a:xfrm>
              <a:off x="3558364" y="4001630"/>
              <a:ext cx="1744579" cy="7700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Model of plant</a:t>
              </a:r>
              <a:endParaRPr lang="en-US" dirty="0"/>
            </a:p>
          </p:txBody>
        </p:sp>
        <p:sp>
          <p:nvSpPr>
            <p:cNvPr id="14" name="Rounded Rectangle 13"/>
            <p:cNvSpPr/>
            <p:nvPr/>
          </p:nvSpPr>
          <p:spPr>
            <a:xfrm>
              <a:off x="6394783" y="4001631"/>
              <a:ext cx="2153653" cy="77002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Deployable model of plant (FMU)</a:t>
              </a:r>
              <a:endParaRPr lang="en-US" dirty="0"/>
            </a:p>
          </p:txBody>
        </p:sp>
        <p:sp>
          <p:nvSpPr>
            <p:cNvPr id="15" name="Right Arrow 14"/>
            <p:cNvSpPr/>
            <p:nvPr/>
          </p:nvSpPr>
          <p:spPr>
            <a:xfrm>
              <a:off x="2616867" y="4278357"/>
              <a:ext cx="816613" cy="2045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440556" y="4278357"/>
              <a:ext cx="816613" cy="2045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89598" y="4755018"/>
            <a:ext cx="7958838" cy="770022"/>
            <a:chOff x="589598" y="4755018"/>
            <a:chExt cx="7958838" cy="770022"/>
          </a:xfrm>
        </p:grpSpPr>
        <p:sp>
          <p:nvSpPr>
            <p:cNvPr id="17" name="Rounded Rectangle 16"/>
            <p:cNvSpPr/>
            <p:nvPr/>
          </p:nvSpPr>
          <p:spPr>
            <a:xfrm>
              <a:off x="589598" y="4839240"/>
              <a:ext cx="1876926" cy="55345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Software spec</a:t>
              </a:r>
              <a:endParaRPr lang="en-US" dirty="0"/>
            </a:p>
          </p:txBody>
        </p:sp>
        <p:sp>
          <p:nvSpPr>
            <p:cNvPr id="18" name="Rounded Rectangle 17"/>
            <p:cNvSpPr/>
            <p:nvPr/>
          </p:nvSpPr>
          <p:spPr>
            <a:xfrm>
              <a:off x="3493640" y="4755018"/>
              <a:ext cx="1868713" cy="7700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Software model or prototype</a:t>
              </a:r>
              <a:endParaRPr lang="en-US" dirty="0"/>
            </a:p>
          </p:txBody>
        </p:sp>
        <p:sp>
          <p:nvSpPr>
            <p:cNvPr id="19" name="Rounded Rectangle 18"/>
            <p:cNvSpPr/>
            <p:nvPr/>
          </p:nvSpPr>
          <p:spPr>
            <a:xfrm>
              <a:off x="6394783" y="4755019"/>
              <a:ext cx="2153653" cy="77002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Deployable model of software (FMU)</a:t>
              </a:r>
              <a:endParaRPr lang="en-US" dirty="0"/>
            </a:p>
          </p:txBody>
        </p:sp>
        <p:sp>
          <p:nvSpPr>
            <p:cNvPr id="20" name="Right Arrow 19"/>
            <p:cNvSpPr/>
            <p:nvPr/>
          </p:nvSpPr>
          <p:spPr>
            <a:xfrm>
              <a:off x="2616867" y="5031745"/>
              <a:ext cx="816613" cy="2045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5440556" y="5031745"/>
              <a:ext cx="816613" cy="2045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p:cNvSpPr/>
          <p:nvPr/>
        </p:nvSpPr>
        <p:spPr>
          <a:xfrm>
            <a:off x="6394783" y="5736232"/>
            <a:ext cx="2153653" cy="77002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Deployable model of environment</a:t>
            </a:r>
            <a:endParaRPr lang="en-US" dirty="0"/>
          </a:p>
        </p:txBody>
      </p:sp>
      <p:grpSp>
        <p:nvGrpSpPr>
          <p:cNvPr id="33" name="Group 32"/>
          <p:cNvGrpSpPr/>
          <p:nvPr/>
        </p:nvGrpSpPr>
        <p:grpSpPr>
          <a:xfrm>
            <a:off x="6257169" y="1932972"/>
            <a:ext cx="2817381" cy="4826747"/>
            <a:chOff x="6075947" y="2045368"/>
            <a:chExt cx="3068053" cy="4714351"/>
          </a:xfrm>
        </p:grpSpPr>
        <p:sp>
          <p:nvSpPr>
            <p:cNvPr id="31" name="Rounded Rectangle 30"/>
            <p:cNvSpPr/>
            <p:nvPr/>
          </p:nvSpPr>
          <p:spPr>
            <a:xfrm>
              <a:off x="6075947" y="2045368"/>
              <a:ext cx="3068053" cy="47143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428682" y="2129400"/>
              <a:ext cx="2430641" cy="631280"/>
            </a:xfrm>
            <a:prstGeom prst="rect">
              <a:avLst/>
            </a:prstGeom>
            <a:noFill/>
          </p:spPr>
          <p:txBody>
            <a:bodyPr wrap="square" rtlCol="0">
              <a:spAutoFit/>
            </a:bodyPr>
            <a:lstStyle/>
            <a:p>
              <a:r>
                <a:rPr lang="en-US" dirty="0" smtClean="0"/>
                <a:t>Automate Analysis &amp; Deploy to team!</a:t>
              </a:r>
              <a:endParaRPr lang="en-US" dirty="0"/>
            </a:p>
          </p:txBody>
        </p:sp>
      </p:grpSp>
      <p:sp>
        <p:nvSpPr>
          <p:cNvPr id="34" name="TextBox 33"/>
          <p:cNvSpPr txBox="1"/>
          <p:nvPr/>
        </p:nvSpPr>
        <p:spPr>
          <a:xfrm>
            <a:off x="792131" y="5684664"/>
            <a:ext cx="5359789" cy="646331"/>
          </a:xfrm>
          <a:prstGeom prst="rect">
            <a:avLst/>
          </a:prstGeom>
          <a:noFill/>
        </p:spPr>
        <p:txBody>
          <a:bodyPr wrap="square" rtlCol="0">
            <a:spAutoFit/>
          </a:bodyPr>
          <a:lstStyle/>
          <a:p>
            <a:r>
              <a:rPr lang="en-US" dirty="0" smtClean="0"/>
              <a:t>Development of a customized workflow to allow rapid iterations of plant &amp; software configuration</a:t>
            </a:r>
            <a:endParaRPr lang="en-US" dirty="0"/>
          </a:p>
        </p:txBody>
      </p:sp>
    </p:spTree>
    <p:extLst>
      <p:ext uri="{BB962C8B-B14F-4D97-AF65-F5344CB8AC3E}">
        <p14:creationId xmlns:p14="http://schemas.microsoft.com/office/powerpoint/2010/main" val="406863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p:bldLst>
  </p:timing>
</p:sld>
</file>

<file path=ppt/theme/theme1.xml><?xml version="1.0" encoding="utf-8"?>
<a:theme xmlns:a="http://schemas.openxmlformats.org/drawingml/2006/main" name="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1 Blue with M">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2 Blue with white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3 Blue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4 Blue Side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 2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T 3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2 Red with white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BattehIntr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1 Blue with M">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2 Red with white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 Modelon M">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5_1 Blue with M">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Modelon_PowerPoint_2011">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3 Blue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T 2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3_3 Red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2 Blue with white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0 Modelon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6_1 Blue with M">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_T 2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7_1 Blue with M">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2 Grey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4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5_4 Red Side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6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7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8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9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3 Text TV">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0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8_4 Red Side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_4 Blank">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6_3 Blue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_BattehIntr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1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2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_T 2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8_1 Blue with M">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5_2 Red with white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4 Blank">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2_BattehIntr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13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4_4 Blue Side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4_3 Red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4_T 2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1_0 Modelon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latin typeface="ModelonTitilliumRegular" panose="02000000000000000000" pitchFamily="2" charset="0"/>
          </a:defRPr>
        </a:defPPr>
      </a:lstStyle>
    </a:txDef>
  </a:objectDefaults>
  <a:extraClrSchemeLst/>
</a:theme>
</file>

<file path=ppt/theme/theme56.xml><?xml version="1.0" encoding="utf-8"?>
<a:theme xmlns:a="http://schemas.openxmlformats.org/drawingml/2006/main" name="2_2 Grey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5_3 Red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latin typeface="ModelonTitilliumRegular" panose="02000000000000000000" pitchFamily="2" charset="0"/>
          </a:defRPr>
        </a:defPPr>
      </a:lstStyle>
    </a:txDef>
  </a:objectDefaults>
  <a:extraClrSchemeLst/>
</a:theme>
</file>

<file path=ppt/theme/theme58.xml><?xml version="1.0" encoding="utf-8"?>
<a:theme xmlns:a="http://schemas.openxmlformats.org/drawingml/2006/main" name="15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latin typeface="ModelonTitilliumRegular" pitchFamily="2" charset="0"/>
          </a:defRPr>
        </a:defPPr>
      </a:lstStyle>
    </a:txDef>
  </a:objectDefaults>
  <a:extraClrSchemeLst/>
</a:theme>
</file>

<file path=ppt/theme/theme59.xml><?xml version="1.0" encoding="utf-8"?>
<a:theme xmlns:a="http://schemas.openxmlformats.org/drawingml/2006/main" name="6_3 Red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1 Red with M">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14_Modelon_PowerPoint">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2_0 Modelon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Modelon 1">
      <a:majorFont>
        <a:latin typeface="TitilliumText22L Th"/>
        <a:ea typeface=""/>
        <a:cs typeface=""/>
      </a:majorFont>
      <a:minorFont>
        <a:latin typeface="TitilliumText22L Rg"/>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2 Red with white logo">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3 Red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4 Red Side Banner">
  <a:themeElements>
    <a:clrScheme name="Modelon 1">
      <a:dk1>
        <a:sysClr val="windowText" lastClr="000000"/>
      </a:dk1>
      <a:lt1>
        <a:sysClr val="window" lastClr="FFFFFF"/>
      </a:lt1>
      <a:dk2>
        <a:srgbClr val="3F3F3F"/>
      </a:dk2>
      <a:lt2>
        <a:srgbClr val="BFBFBF"/>
      </a:lt2>
      <a:accent1>
        <a:srgbClr val="0097B8"/>
      </a:accent1>
      <a:accent2>
        <a:srgbClr val="BA4B2F"/>
      </a:accent2>
      <a:accent3>
        <a:srgbClr val="0097B5"/>
      </a:accent3>
      <a:accent4>
        <a:srgbClr val="B94B2F"/>
      </a:accent4>
      <a:accent5>
        <a:srgbClr val="004B5A"/>
      </a:accent5>
      <a:accent6>
        <a:srgbClr val="5C2517"/>
      </a:accent6>
      <a:hlink>
        <a:srgbClr val="004B5A"/>
      </a:hlink>
      <a:folHlink>
        <a:srgbClr val="5C2517"/>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Modelon_PowerPoint</Template>
  <TotalTime>42422</TotalTime>
  <Words>4764</Words>
  <Application>Microsoft Office PowerPoint</Application>
  <PresentationFormat>On-screen Show (4:3)</PresentationFormat>
  <Paragraphs>687</Paragraphs>
  <Slides>62</Slides>
  <Notes>24</Notes>
  <HiddenSlides>0</HiddenSlides>
  <MMClips>0</MMClips>
  <ScaleCrop>false</ScaleCrop>
  <HeadingPairs>
    <vt:vector size="6" baseType="variant">
      <vt:variant>
        <vt:lpstr>Fonts Used</vt:lpstr>
      </vt:variant>
      <vt:variant>
        <vt:i4>14</vt:i4>
      </vt:variant>
      <vt:variant>
        <vt:lpstr>Theme</vt:lpstr>
      </vt:variant>
      <vt:variant>
        <vt:i4>61</vt:i4>
      </vt:variant>
      <vt:variant>
        <vt:lpstr>Slide Titles</vt:lpstr>
      </vt:variant>
      <vt:variant>
        <vt:i4>62</vt:i4>
      </vt:variant>
    </vt:vector>
  </HeadingPairs>
  <TitlesOfParts>
    <vt:vector size="137" baseType="lpstr">
      <vt:lpstr>ModelonTitilliumLight</vt:lpstr>
      <vt:lpstr>Arial</vt:lpstr>
      <vt:lpstr>TitilliumText22L Rg</vt:lpstr>
      <vt:lpstr>Times New Roman</vt:lpstr>
      <vt:lpstr>TitilliumRegular</vt:lpstr>
      <vt:lpstr>Raavi</vt:lpstr>
      <vt:lpstr>Eurostile</vt:lpstr>
      <vt:lpstr>ModelonTitilliumRegular</vt:lpstr>
      <vt:lpstr>ModelonTitilliumBold</vt:lpstr>
      <vt:lpstr>Wingdings</vt:lpstr>
      <vt:lpstr>Arial Rounded MT Bold</vt:lpstr>
      <vt:lpstr>TitilliumBold</vt:lpstr>
      <vt:lpstr>ＭＳ Ｐゴシック</vt:lpstr>
      <vt:lpstr>Calibri</vt:lpstr>
      <vt:lpstr>Modelon_PowerPoint</vt:lpstr>
      <vt:lpstr>1_1 Modelon M</vt:lpstr>
      <vt:lpstr>1_2 Grey Logo</vt:lpstr>
      <vt:lpstr>1_3 Text TV</vt:lpstr>
      <vt:lpstr>1_4 Blank</vt:lpstr>
      <vt:lpstr>2_1 Red with M</vt:lpstr>
      <vt:lpstr>2_2 Red with white logo</vt:lpstr>
      <vt:lpstr>2_3 Red Banner</vt:lpstr>
      <vt:lpstr>2_4 Red Side Banner</vt:lpstr>
      <vt:lpstr>3_1 Blue with M</vt:lpstr>
      <vt:lpstr>3_2 Blue with white logo</vt:lpstr>
      <vt:lpstr>3_3 Blue Banner</vt:lpstr>
      <vt:lpstr>3_4 Blue Side Banner</vt:lpstr>
      <vt:lpstr>T 2 Red</vt:lpstr>
      <vt:lpstr>T 3 Blue</vt:lpstr>
      <vt:lpstr>3_2 Red with white logo</vt:lpstr>
      <vt:lpstr>BattehIntro</vt:lpstr>
      <vt:lpstr>4_1 Blue with M</vt:lpstr>
      <vt:lpstr>4_2 Red with white logo</vt:lpstr>
      <vt:lpstr>5_1 Blue with M</vt:lpstr>
      <vt:lpstr>Modelon_PowerPoint_2011</vt:lpstr>
      <vt:lpstr>4_3 Blue Banner</vt:lpstr>
      <vt:lpstr>1_T 2 Red</vt:lpstr>
      <vt:lpstr>3_3 Red Banner</vt:lpstr>
      <vt:lpstr>4_2 Blue with white logo</vt:lpstr>
      <vt:lpstr>0 Modelon Logo</vt:lpstr>
      <vt:lpstr>6_1 Blue with M</vt:lpstr>
      <vt:lpstr>2_T 2 Red</vt:lpstr>
      <vt:lpstr>7_1 Blue with M</vt:lpstr>
      <vt:lpstr>1_Modelon_PowerPoint</vt:lpstr>
      <vt:lpstr>2_Modelon_PowerPoint</vt:lpstr>
      <vt:lpstr>3_Modelon_PowerPoint</vt:lpstr>
      <vt:lpstr>4_Modelon_PowerPoint</vt:lpstr>
      <vt:lpstr>5_4 Red Side Banner</vt:lpstr>
      <vt:lpstr>5_Modelon_PowerPoint</vt:lpstr>
      <vt:lpstr>6_Modelon_PowerPoint</vt:lpstr>
      <vt:lpstr>7_Modelon_PowerPoint</vt:lpstr>
      <vt:lpstr>8_Modelon_PowerPoint</vt:lpstr>
      <vt:lpstr>9_Modelon_PowerPoint</vt:lpstr>
      <vt:lpstr>10_Modelon_PowerPoint</vt:lpstr>
      <vt:lpstr>8_4 Red Side Banner</vt:lpstr>
      <vt:lpstr>2_4 Blank</vt:lpstr>
      <vt:lpstr>6_3 Blue Banner</vt:lpstr>
      <vt:lpstr>1_BattehIntro</vt:lpstr>
      <vt:lpstr>11_Modelon_PowerPoint</vt:lpstr>
      <vt:lpstr>12_Modelon_PowerPoint</vt:lpstr>
      <vt:lpstr>3_T 2 Red</vt:lpstr>
      <vt:lpstr>8_1 Blue with M</vt:lpstr>
      <vt:lpstr>5_2 Red with white logo</vt:lpstr>
      <vt:lpstr>2_BattehIntro</vt:lpstr>
      <vt:lpstr>13_Modelon_PowerPoint</vt:lpstr>
      <vt:lpstr>4_4 Blue Side Banner</vt:lpstr>
      <vt:lpstr>4_3 Red Banner</vt:lpstr>
      <vt:lpstr>4_T 2 Red</vt:lpstr>
      <vt:lpstr>1_0 Modelon Logo</vt:lpstr>
      <vt:lpstr>2_2 Grey Logo</vt:lpstr>
      <vt:lpstr>5_3 Red Banner</vt:lpstr>
      <vt:lpstr>15_Modelon_PowerPoint</vt:lpstr>
      <vt:lpstr>6_3 Red Banner</vt:lpstr>
      <vt:lpstr>14_Modelon_PowerPoint</vt:lpstr>
      <vt:lpstr>2_0 Modelon Logo</vt:lpstr>
      <vt:lpstr>Using Modelica and FMI to evaluate requirements compliance early in system design</vt:lpstr>
      <vt:lpstr>Agenda</vt:lpstr>
      <vt:lpstr>Modelon</vt:lpstr>
      <vt:lpstr>Functional Mockup INterface</vt:lpstr>
      <vt:lpstr>Functional mockup interface (FMI)</vt:lpstr>
      <vt:lpstr>FMI in a nutshell</vt:lpstr>
      <vt:lpstr>FMI: a business model innovation</vt:lpstr>
      <vt:lpstr>FMI: a business model innovation</vt:lpstr>
      <vt:lpstr>Automated RequirEments Verification</vt:lpstr>
      <vt:lpstr>Grill shutter Controller Development</vt:lpstr>
      <vt:lpstr>Real World Example</vt:lpstr>
      <vt:lpstr>Real world example</vt:lpstr>
      <vt:lpstr>Real world example</vt:lpstr>
      <vt:lpstr>Real world example</vt:lpstr>
      <vt:lpstr>Vehicle Thermal ManagEment model</vt:lpstr>
      <vt:lpstr>Integrated Vehicle Thermal management (VTM) model</vt:lpstr>
      <vt:lpstr>Modelon libraries</vt:lpstr>
      <vt:lpstr>VTM System model</vt:lpstr>
      <vt:lpstr>Thermal system modeling</vt:lpstr>
      <vt:lpstr>Driver and drive cycles</vt:lpstr>
      <vt:lpstr>Typical Drive cycle results</vt:lpstr>
      <vt:lpstr>Typical Drive cycle results (thermal)</vt:lpstr>
      <vt:lpstr>Requirements Validation</vt:lpstr>
      <vt:lpstr>Requirements Validation </vt:lpstr>
      <vt:lpstr>Automated Requirements Validation </vt:lpstr>
      <vt:lpstr>Requirements Management</vt:lpstr>
      <vt:lpstr>Executable Requirements</vt:lpstr>
      <vt:lpstr>Current Research, itea3 (EU)</vt:lpstr>
      <vt:lpstr>MODRIO view of Requirements Validation</vt:lpstr>
      <vt:lpstr>Prototype Implementation</vt:lpstr>
      <vt:lpstr>Grill shutter controller</vt:lpstr>
      <vt:lpstr>Simple Grill Shutter Controller</vt:lpstr>
      <vt:lpstr>Simple Grill Shutter Controller</vt:lpstr>
      <vt:lpstr>Simple Grill Shutter Controller</vt:lpstr>
      <vt:lpstr>Simple Grill Shutter Controller</vt:lpstr>
      <vt:lpstr>Simple Grill Shutter Controller</vt:lpstr>
      <vt:lpstr>Thermal Management requirements</vt:lpstr>
      <vt:lpstr>requirements document</vt:lpstr>
      <vt:lpstr>Test cases</vt:lpstr>
      <vt:lpstr>requirements monitors</vt:lpstr>
      <vt:lpstr>requirements monitors</vt:lpstr>
      <vt:lpstr>requirements monitors</vt:lpstr>
      <vt:lpstr>Controller performance</vt:lpstr>
      <vt:lpstr>Controller performance</vt:lpstr>
      <vt:lpstr>Controller performance</vt:lpstr>
      <vt:lpstr>Controller performance</vt:lpstr>
      <vt:lpstr>Controller performance</vt:lpstr>
      <vt:lpstr>Controller performance</vt:lpstr>
      <vt:lpstr>Improved controller design</vt:lpstr>
      <vt:lpstr>Improved controller design</vt:lpstr>
      <vt:lpstr>Improved controller design</vt:lpstr>
      <vt:lpstr>Improved controller design</vt:lpstr>
      <vt:lpstr>Improved controller design</vt:lpstr>
      <vt:lpstr>Controller performance</vt:lpstr>
      <vt:lpstr>Controller performance</vt:lpstr>
      <vt:lpstr>Controller performance</vt:lpstr>
      <vt:lpstr>Summary &amp; Conclusions</vt:lpstr>
      <vt:lpstr>Future Work</vt:lpstr>
      <vt:lpstr>PowerPoint Presentation</vt:lpstr>
      <vt:lpstr>For more information:</vt:lpstr>
      <vt:lpstr>FMI advantage</vt:lpstr>
      <vt:lpstr>Participants</vt:lpstr>
    </vt:vector>
  </TitlesOfParts>
  <Company>Microsoft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 Modeling With Modelica</dc:title>
  <dc:creator>Hubertus Tummescheit</dc:creator>
  <cp:lastModifiedBy>Hubertus Tummescheit</cp:lastModifiedBy>
  <cp:revision>594</cp:revision>
  <cp:lastPrinted>2013-08-15T04:01:47Z</cp:lastPrinted>
  <dcterms:created xsi:type="dcterms:W3CDTF">2012-06-14T08:33:11Z</dcterms:created>
  <dcterms:modified xsi:type="dcterms:W3CDTF">2016-02-04T00:04:37Z</dcterms:modified>
</cp:coreProperties>
</file>