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477" r:id="rId2"/>
    <p:sldId id="520" r:id="rId3"/>
    <p:sldId id="481" r:id="rId4"/>
    <p:sldId id="512" r:id="rId5"/>
    <p:sldId id="513" r:id="rId6"/>
    <p:sldId id="498" r:id="rId7"/>
    <p:sldId id="478" r:id="rId8"/>
    <p:sldId id="483" r:id="rId9"/>
    <p:sldId id="482" r:id="rId10"/>
    <p:sldId id="502" r:id="rId11"/>
    <p:sldId id="501" r:id="rId12"/>
    <p:sldId id="490" r:id="rId13"/>
    <p:sldId id="505" r:id="rId14"/>
    <p:sldId id="493" r:id="rId15"/>
    <p:sldId id="491" r:id="rId16"/>
    <p:sldId id="495" r:id="rId17"/>
    <p:sldId id="496" r:id="rId18"/>
    <p:sldId id="492" r:id="rId19"/>
    <p:sldId id="497" r:id="rId20"/>
    <p:sldId id="499" r:id="rId21"/>
    <p:sldId id="503" r:id="rId22"/>
    <p:sldId id="507" r:id="rId23"/>
    <p:sldId id="508" r:id="rId24"/>
    <p:sldId id="494" r:id="rId25"/>
    <p:sldId id="500" r:id="rId26"/>
    <p:sldId id="519" r:id="rId27"/>
    <p:sldId id="518" r:id="rId28"/>
    <p:sldId id="515" r:id="rId29"/>
    <p:sldId id="516" r:id="rId30"/>
    <p:sldId id="514" r:id="rId31"/>
    <p:sldId id="517" r:id="rId32"/>
    <p:sldId id="510" r:id="rId33"/>
    <p:sldId id="523" r:id="rId34"/>
    <p:sldId id="524" r:id="rId35"/>
    <p:sldId id="525" r:id="rId36"/>
    <p:sldId id="521" r:id="rId37"/>
    <p:sldId id="522" r:id="rId38"/>
    <p:sldId id="511" r:id="rId39"/>
    <p:sldId id="487" r:id="rId40"/>
    <p:sldId id="484" r:id="rId41"/>
  </p:sldIdLst>
  <p:sldSz cx="9144000" cy="6858000" type="screen4x3"/>
  <p:notesSz cx="7086600" cy="942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0033"/>
    <a:srgbClr val="CC9900"/>
    <a:srgbClr val="FFFF66"/>
    <a:srgbClr val="666633"/>
    <a:srgbClr val="F1F8F9"/>
    <a:srgbClr val="CCECFF"/>
    <a:srgbClr val="E7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9" autoAdjust="0"/>
    <p:restoredTop sz="73199" autoAdjust="0"/>
  </p:normalViewPr>
  <p:slideViewPr>
    <p:cSldViewPr snapToGrid="0">
      <p:cViewPr varScale="1">
        <p:scale>
          <a:sx n="88" d="100"/>
          <a:sy n="88" d="100"/>
        </p:scale>
        <p:origin x="-19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472" y="-78"/>
      </p:cViewPr>
      <p:guideLst>
        <p:guide orient="horz" pos="2969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64" tIns="44632" rIns="89264" bIns="4463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3200" y="0"/>
            <a:ext cx="307181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64" tIns="44632" rIns="89264" bIns="4463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8345EA-1854-4EDC-B7D7-C9288B2A988F}" type="datetimeFigureOut">
              <a:rPr lang="en-US"/>
              <a:pPr>
                <a:defRPr/>
              </a:pPr>
              <a:t>20/03/2012</a:t>
            </a:fld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55088"/>
            <a:ext cx="30718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64" tIns="44632" rIns="89264" bIns="4463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3200" y="8955088"/>
            <a:ext cx="30718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64" tIns="44632" rIns="89264" bIns="4463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35A4A0-C013-4389-9F73-695415A2A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79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75" tIns="47287" rIns="94575" bIns="47287" numCol="1" anchor="t" anchorCtr="0" compatLnSpc="1">
            <a:prstTxWarp prst="textNoShape">
              <a:avLst/>
            </a:prstTxWarp>
          </a:bodyPr>
          <a:lstStyle>
            <a:lvl1pPr defTabSz="945328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75" tIns="47287" rIns="94575" bIns="47287" numCol="1" anchor="t" anchorCtr="0" compatLnSpc="1">
            <a:prstTxWarp prst="textNoShape">
              <a:avLst/>
            </a:prstTxWarp>
          </a:bodyPr>
          <a:lstStyle>
            <a:lvl1pPr algn="r" defTabSz="945328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6438"/>
            <a:ext cx="4713288" cy="3536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78338"/>
            <a:ext cx="56673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75" tIns="47287" rIns="94575" bIns="472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53500"/>
            <a:ext cx="3071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75" tIns="47287" rIns="94575" bIns="47287" numCol="1" anchor="b" anchorCtr="0" compatLnSpc="1">
            <a:prstTxWarp prst="textNoShape">
              <a:avLst/>
            </a:prstTxWarp>
          </a:bodyPr>
          <a:lstStyle>
            <a:lvl1pPr defTabSz="945328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53500"/>
            <a:ext cx="307181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575" tIns="47287" rIns="94575" bIns="47287" numCol="1" anchor="b" anchorCtr="0" compatLnSpc="1">
            <a:prstTxWarp prst="textNoShape">
              <a:avLst/>
            </a:prstTxWarp>
          </a:bodyPr>
          <a:lstStyle>
            <a:lvl1pPr algn="r" defTabSz="945328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C38A83-AB18-4E6E-B0E8-6FC12756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0770A7E6-0414-445F-ADBB-314737EA486E}" type="slidenum">
              <a:rPr lang="en-US" smtClean="0"/>
              <a:pPr defTabSz="944563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3139AC98-5CD2-44EB-AC80-678F64D2A15E}" type="slidenum">
              <a:rPr lang="en-US" smtClean="0">
                <a:ea typeface="ＭＳ Ｐゴシック" pitchFamily="34" charset="-128"/>
              </a:rPr>
              <a:pPr defTabSz="944563"/>
              <a:t>11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1781CA05-60F2-4EA3-820C-777D6422218E}" type="slidenum">
              <a:rPr lang="en-US" smtClean="0">
                <a:ea typeface="ＭＳ Ｐゴシック" pitchFamily="34" charset="-128"/>
              </a:rPr>
              <a:pPr defTabSz="944563"/>
              <a:t>21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1781CA05-60F2-4EA3-820C-777D6422218E}" type="slidenum">
              <a:rPr lang="en-US" smtClean="0">
                <a:ea typeface="ＭＳ Ｐゴシック" pitchFamily="34" charset="-128"/>
              </a:rPr>
              <a:pPr defTabSz="944563"/>
              <a:t>22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1781CA05-60F2-4EA3-820C-777D6422218E}" type="slidenum">
              <a:rPr lang="en-US" smtClean="0">
                <a:ea typeface="ＭＳ Ｐゴシック" pitchFamily="34" charset="-128"/>
              </a:rPr>
              <a:pPr defTabSz="944563"/>
              <a:t>23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DCB305-649D-4C52-897E-F088050982B1}" type="slidenum">
              <a:rPr lang="en-US">
                <a:latin typeface="Times" charset="0"/>
              </a:rPr>
              <a:pPr/>
              <a:t>30</a:t>
            </a:fld>
            <a:endParaRPr lang="en-US">
              <a:latin typeface="Times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1781CA05-60F2-4EA3-820C-777D6422218E}" type="slidenum">
              <a:rPr lang="en-US" smtClean="0">
                <a:ea typeface="ＭＳ Ｐゴシック" pitchFamily="34" charset="-128"/>
              </a:rPr>
              <a:pPr defTabSz="944563"/>
              <a:t>39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846138"/>
          </a:xfrm>
          <a:prstGeom prst="rect">
            <a:avLst/>
          </a:prstGeom>
          <a:solidFill>
            <a:srgbClr val="FDBE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 txBox="1">
            <a:spLocks noGrp="1" noChangeArrowheads="1"/>
          </p:cNvSpPr>
          <p:nvPr userDrawn="1"/>
        </p:nvSpPr>
        <p:spPr bwMode="auto">
          <a:xfrm>
            <a:off x="163513" y="6629400"/>
            <a:ext cx="8561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tabLst>
                <a:tab pos="7027863" algn="l"/>
              </a:tabLst>
              <a:defRPr/>
            </a:pPr>
            <a:r>
              <a:rPr lang="en-US" sz="900" dirty="0">
                <a:solidFill>
                  <a:srgbClr val="595959"/>
                </a:solidFill>
                <a:latin typeface="Comic Sans MS" pitchFamily="66" charset="0"/>
              </a:rPr>
              <a:t>© </a:t>
            </a:r>
            <a:r>
              <a:rPr lang="en-US" sz="900" dirty="0">
                <a:solidFill>
                  <a:srgbClr val="595959"/>
                </a:solidFill>
              </a:rPr>
              <a:t>Copyright 2012 </a:t>
            </a:r>
            <a:r>
              <a:rPr lang="en-US" sz="900" dirty="0" err="1">
                <a:solidFill>
                  <a:srgbClr val="595959"/>
                </a:solidFill>
              </a:rPr>
              <a:t>TopQuadrant</a:t>
            </a:r>
            <a:r>
              <a:rPr lang="en-US" sz="900" dirty="0">
                <a:solidFill>
                  <a:srgbClr val="595959"/>
                </a:solidFill>
              </a:rPr>
              <a:t> Inc. </a:t>
            </a:r>
          </a:p>
        </p:txBody>
      </p:sp>
      <p:pic>
        <p:nvPicPr>
          <p:cNvPr id="7" name="Picture 9" descr="TQ_Logo_Blue_Rectangle-compac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8720138" y="6627813"/>
            <a:ext cx="423862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21E571E6-F811-4FAA-8611-C9B890F6C496}" type="slidenum">
              <a:rPr lang="en-US" sz="900">
                <a:solidFill>
                  <a:srgbClr val="595959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25" y="0"/>
            <a:ext cx="8286675" cy="846667"/>
          </a:xfrm>
          <a:noFill/>
        </p:spPr>
        <p:txBody>
          <a:bodyPr/>
          <a:lstStyle>
            <a:lvl1pPr>
              <a:defRPr sz="3600">
                <a:solidFill>
                  <a:srgbClr val="0048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2E30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DBE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63500" y="179388"/>
          <a:ext cx="741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Image" r:id="rId3" imgW="2120635" imgH="2184127" progId="">
                  <p:embed/>
                </p:oleObj>
              </mc:Choice>
              <mc:Fallback>
                <p:oleObj name="Image" r:id="rId3" imgW="2120635" imgH="218412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79388"/>
                        <a:ext cx="741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3500" y="0"/>
          <a:ext cx="7874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4" name="Image" r:id="rId5" imgW="3517460" imgH="622003" progId="">
                  <p:embed/>
                </p:oleObj>
              </mc:Choice>
              <mc:Fallback>
                <p:oleObj name="Image" r:id="rId5" imgW="3517460" imgH="62200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0"/>
                        <a:ext cx="787400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Grp="1" noChangeArrowheads="1"/>
          </p:cNvSpPr>
          <p:nvPr userDrawn="1"/>
        </p:nvSpPr>
        <p:spPr bwMode="auto">
          <a:xfrm>
            <a:off x="936625" y="6629400"/>
            <a:ext cx="69167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tabLst>
                <a:tab pos="7027863" algn="l"/>
              </a:tabLst>
              <a:defRPr/>
            </a:pPr>
            <a:r>
              <a:rPr lang="en-US" sz="900" dirty="0">
                <a:solidFill>
                  <a:srgbClr val="595959"/>
                </a:solidFill>
                <a:latin typeface="Comic Sans MS" pitchFamily="66" charset="0"/>
              </a:rPr>
              <a:t>© </a:t>
            </a:r>
            <a:r>
              <a:rPr lang="en-US" sz="900" dirty="0">
                <a:solidFill>
                  <a:srgbClr val="595959"/>
                </a:solidFill>
                <a:latin typeface="+mn-lt"/>
              </a:rPr>
              <a:t>Copyright 2012 </a:t>
            </a:r>
            <a:r>
              <a:rPr lang="en-US" sz="900" dirty="0" err="1">
                <a:solidFill>
                  <a:srgbClr val="595959"/>
                </a:solidFill>
                <a:latin typeface="+mn-lt"/>
              </a:rPr>
              <a:t>TopQuadrant</a:t>
            </a:r>
            <a:r>
              <a:rPr lang="en-US" sz="900" dirty="0">
                <a:solidFill>
                  <a:srgbClr val="595959"/>
                </a:solidFill>
                <a:latin typeface="+mn-lt"/>
              </a:rPr>
              <a:t> Inc.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720138" y="6627813"/>
            <a:ext cx="423862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4439A3CE-6469-4FAC-98AB-6D1AC434281D}" type="slidenum">
              <a:rPr lang="en-US" sz="900">
                <a:solidFill>
                  <a:srgbClr val="595959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2E30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63500" y="268288"/>
          <a:ext cx="741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Image" r:id="rId3" imgW="2120635" imgH="2184127" progId="">
                  <p:embed/>
                </p:oleObj>
              </mc:Choice>
              <mc:Fallback>
                <p:oleObj name="Image" r:id="rId3" imgW="2120635" imgH="218412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268288"/>
                        <a:ext cx="741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3500" y="88900"/>
          <a:ext cx="7874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Image" r:id="rId5" imgW="3517460" imgH="622003" progId="">
                  <p:embed/>
                </p:oleObj>
              </mc:Choice>
              <mc:Fallback>
                <p:oleObj name="Image" r:id="rId5" imgW="3517460" imgH="62200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88900"/>
                        <a:ext cx="787400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8720138" y="6627813"/>
            <a:ext cx="423862" cy="230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fld id="{4048F107-438F-4770-ABF3-FC7BA079E12F}" type="slidenum">
              <a:rPr lang="en-US" sz="900">
                <a:solidFill>
                  <a:srgbClr val="595959"/>
                </a:solidFill>
                <a:latin typeface="Comic Sans MS" pitchFamily="66" charset="0"/>
              </a:rPr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 userDrawn="1"/>
        </p:nvSpPr>
        <p:spPr bwMode="auto">
          <a:xfrm>
            <a:off x="957263" y="6640513"/>
            <a:ext cx="7767637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tabLst>
                <a:tab pos="7027863" algn="l"/>
              </a:tabLst>
              <a:defRPr/>
            </a:pPr>
            <a:r>
              <a:rPr lang="en-US" sz="900" dirty="0">
                <a:solidFill>
                  <a:srgbClr val="595959"/>
                </a:solidFill>
                <a:latin typeface="Comic Sans MS" pitchFamily="66" charset="0"/>
              </a:rPr>
              <a:t>© </a:t>
            </a:r>
            <a:r>
              <a:rPr lang="en-US" sz="900" dirty="0">
                <a:solidFill>
                  <a:srgbClr val="595959"/>
                </a:solidFill>
              </a:rPr>
              <a:t>Copyright 2012 </a:t>
            </a:r>
            <a:r>
              <a:rPr lang="en-US" sz="900" dirty="0" err="1">
                <a:solidFill>
                  <a:srgbClr val="595959"/>
                </a:solidFill>
              </a:rPr>
              <a:t>TopQuadrant</a:t>
            </a:r>
            <a:r>
              <a:rPr lang="en-US" sz="900" dirty="0">
                <a:solidFill>
                  <a:srgbClr val="595959"/>
                </a:solidFill>
              </a:rPr>
              <a:t> Inc.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688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7681" y="6247376"/>
            <a:ext cx="289584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77640731-9A10-47EC-8478-94E14475FB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vmlDrawing" Target="../drawings/vmlDrawing1.v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" cy="6858000"/>
          </a:xfrm>
          <a:prstGeom prst="rect">
            <a:avLst/>
          </a:prstGeom>
          <a:solidFill>
            <a:srgbClr val="2E30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914400" y="0"/>
            <a:ext cx="8229600" cy="1143000"/>
          </a:xfrm>
          <a:prstGeom prst="rect">
            <a:avLst/>
          </a:prstGeom>
          <a:solidFill>
            <a:srgbClr val="FDBE1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8077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65238"/>
            <a:ext cx="75438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88900" y="230188"/>
          <a:ext cx="7413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7" imgW="2120635" imgH="2184127" progId="">
                  <p:embed/>
                </p:oleObj>
              </mc:Choice>
              <mc:Fallback>
                <p:oleObj name="Image" r:id="rId7" imgW="2120635" imgH="2184127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230188"/>
                        <a:ext cx="7413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88900" y="50800"/>
          <a:ext cx="7874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9" imgW="3517460" imgH="622003" progId="">
                  <p:embed/>
                </p:oleObj>
              </mc:Choice>
              <mc:Fallback>
                <p:oleObj name="Image" r:id="rId9" imgW="3517460" imgH="622003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" y="50800"/>
                        <a:ext cx="787400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  <p:sldLayoutId id="2147484814" r:id="rId2"/>
    <p:sldLayoutId id="2147484815" r:id="rId3"/>
    <p:sldLayoutId id="2147484816" r:id="rId4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E309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E309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E309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E309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E309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E309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E309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E309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E309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price@topquadrant.com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wmf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4" Type="http://schemas.openxmlformats.org/officeDocument/2006/relationships/image" Target="../media/image29.wmf"/><Relationship Id="rId5" Type="http://schemas.openxmlformats.org/officeDocument/2006/relationships/image" Target="../media/image30.w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wmf"/><Relationship Id="rId10" Type="http://schemas.openxmlformats.org/officeDocument/2006/relationships/image" Target="../media/image1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wmf"/><Relationship Id="rId9" Type="http://schemas.openxmlformats.org/officeDocument/2006/relationships/image" Target="../media/image15.emf"/><Relationship Id="rId10" Type="http://schemas.openxmlformats.org/officeDocument/2006/relationships/image" Target="../media/image16.wmf"/><Relationship Id="rId1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871538" y="130175"/>
            <a:ext cx="8212137" cy="838200"/>
          </a:xfrm>
        </p:spPr>
        <p:txBody>
          <a:bodyPr/>
          <a:lstStyle/>
          <a:p>
            <a:r>
              <a:rPr lang="en-US" sz="2800" dirty="0" smtClean="0"/>
              <a:t>Investigating Semantics for Systems </a:t>
            </a:r>
            <a:r>
              <a:rPr lang="en-US" sz="2800" dirty="0" smtClean="0"/>
              <a:t>Engineering</a:t>
            </a:r>
            <a:endParaRPr lang="en-US" sz="3200" dirty="0" smtClean="0"/>
          </a:p>
        </p:txBody>
      </p:sp>
      <p:sp>
        <p:nvSpPr>
          <p:cNvPr id="7171" name="Rectangle 2"/>
          <p:cNvSpPr txBox="1">
            <a:spLocks noChangeArrowheads="1"/>
          </p:cNvSpPr>
          <p:nvPr/>
        </p:nvSpPr>
        <p:spPr bwMode="auto">
          <a:xfrm>
            <a:off x="1239838" y="5413693"/>
            <a:ext cx="753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0" dirty="0">
                <a:solidFill>
                  <a:schemeClr val="accent2"/>
                </a:solidFill>
              </a:rPr>
              <a:t>David </a:t>
            </a:r>
            <a:r>
              <a:rPr lang="en-US" sz="2000" b="0" dirty="0" smtClean="0">
                <a:solidFill>
                  <a:schemeClr val="accent2"/>
                </a:solidFill>
              </a:rPr>
              <a:t>Price, </a:t>
            </a:r>
            <a:r>
              <a:rPr lang="en-US" sz="2000" b="0" dirty="0" err="1" smtClean="0">
                <a:solidFill>
                  <a:schemeClr val="accent2"/>
                </a:solidFill>
              </a:rPr>
              <a:t>TopQuadrant</a:t>
            </a:r>
            <a:endParaRPr lang="en-US" sz="2000" b="0" dirty="0">
              <a:solidFill>
                <a:schemeClr val="accent2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accent2"/>
                </a:solidFill>
                <a:hlinkClick r:id="rId3"/>
              </a:rPr>
              <a:t>dprice@topquadrant.com</a:t>
            </a:r>
            <a:endParaRPr lang="en-US" sz="2000" b="0" dirty="0" smtClean="0">
              <a:solidFill>
                <a:schemeClr val="accent2"/>
              </a:solidFill>
            </a:endParaRPr>
          </a:p>
          <a:p>
            <a:pPr algn="ctr"/>
            <a:r>
              <a:rPr lang="en-US" sz="2000" b="0" dirty="0" smtClean="0">
                <a:solidFill>
                  <a:schemeClr val="accent2"/>
                </a:solidFill>
              </a:rPr>
              <a:t>Allison Feeney, NIST</a:t>
            </a:r>
            <a:r>
              <a:rPr lang="en-US" sz="1600" b="0" dirty="0">
                <a:solidFill>
                  <a:srgbClr val="2E3092"/>
                </a:solidFill>
              </a:rPr>
              <a:t/>
            </a:r>
            <a:br>
              <a:rPr lang="en-US" sz="1600" b="0" dirty="0">
                <a:solidFill>
                  <a:srgbClr val="2E3092"/>
                </a:solidFill>
              </a:rPr>
            </a:br>
            <a:endParaRPr lang="en-US" sz="1600" b="0" dirty="0">
              <a:solidFill>
                <a:srgbClr val="2E3092"/>
              </a:solidFill>
            </a:endParaRPr>
          </a:p>
        </p:txBody>
      </p:sp>
      <p:grpSp>
        <p:nvGrpSpPr>
          <p:cNvPr id="7172" name="Group 22"/>
          <p:cNvGrpSpPr>
            <a:grpSpLocks/>
          </p:cNvGrpSpPr>
          <p:nvPr/>
        </p:nvGrpSpPr>
        <p:grpSpPr bwMode="auto">
          <a:xfrm>
            <a:off x="2144713" y="1185863"/>
            <a:ext cx="5441950" cy="3800475"/>
            <a:chOff x="2351315" y="1164363"/>
            <a:chExt cx="5442856" cy="3799714"/>
          </a:xfrm>
        </p:grpSpPr>
        <p:pic>
          <p:nvPicPr>
            <p:cNvPr id="7173" name="Picture 2" descr="cube_al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17159" y="1774373"/>
              <a:ext cx="3686781" cy="2492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4" name="AutoShape 13"/>
            <p:cNvSpPr>
              <a:spLocks noChangeArrowheads="1"/>
            </p:cNvSpPr>
            <p:nvPr/>
          </p:nvSpPr>
          <p:spPr bwMode="auto">
            <a:xfrm flipV="1">
              <a:off x="2744148" y="1164363"/>
              <a:ext cx="4947477" cy="3775843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593" y="17804"/>
                  </a:moveTo>
                  <a:cubicBezTo>
                    <a:pt x="19488" y="15966"/>
                    <a:pt x="20558" y="13439"/>
                    <a:pt x="20558" y="10800"/>
                  </a:cubicBezTo>
                  <a:cubicBezTo>
                    <a:pt x="20558" y="5410"/>
                    <a:pt x="16189" y="1042"/>
                    <a:pt x="10800" y="1042"/>
                  </a:cubicBezTo>
                  <a:cubicBezTo>
                    <a:pt x="5410" y="1042"/>
                    <a:pt x="1042" y="5410"/>
                    <a:pt x="1042" y="10800"/>
                  </a:cubicBezTo>
                  <a:cubicBezTo>
                    <a:pt x="1041" y="14089"/>
                    <a:pt x="2699" y="17157"/>
                    <a:pt x="5450" y="18960"/>
                  </a:cubicBezTo>
                  <a:lnTo>
                    <a:pt x="4879" y="19832"/>
                  </a:lnTo>
                  <a:cubicBezTo>
                    <a:pt x="1834" y="17836"/>
                    <a:pt x="0" y="14440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721"/>
                    <a:pt x="20416" y="16518"/>
                    <a:pt x="18319" y="18552"/>
                  </a:cubicBezTo>
                  <a:lnTo>
                    <a:pt x="20198" y="20490"/>
                  </a:lnTo>
                  <a:lnTo>
                    <a:pt x="15644" y="20421"/>
                  </a:lnTo>
                  <a:lnTo>
                    <a:pt x="15713" y="15866"/>
                  </a:lnTo>
                  <a:lnTo>
                    <a:pt x="17593" y="17804"/>
                  </a:lnTo>
                  <a:close/>
                </a:path>
              </a:pathLst>
            </a:custGeom>
            <a:solidFill>
              <a:srgbClr val="FFCCFF"/>
            </a:solidFill>
            <a:ln w="9525" algn="ctr">
              <a:solidFill>
                <a:srgbClr val="FFCCFF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7175" name="Text Box 14"/>
            <p:cNvSpPr txBox="1">
              <a:spLocks noChangeArrowheads="1"/>
            </p:cNvSpPr>
            <p:nvPr/>
          </p:nvSpPr>
          <p:spPr bwMode="auto">
            <a:xfrm>
              <a:off x="2956628" y="1742388"/>
              <a:ext cx="1002240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Analysis</a:t>
              </a:r>
            </a:p>
          </p:txBody>
        </p:sp>
        <p:sp>
          <p:nvSpPr>
            <p:cNvPr id="7176" name="Text Box 16"/>
            <p:cNvSpPr txBox="1">
              <a:spLocks noChangeArrowheads="1"/>
            </p:cNvSpPr>
            <p:nvPr/>
          </p:nvSpPr>
          <p:spPr bwMode="auto">
            <a:xfrm>
              <a:off x="3063303" y="4252948"/>
              <a:ext cx="1126280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Validating</a:t>
              </a:r>
            </a:p>
          </p:txBody>
        </p:sp>
        <p:sp>
          <p:nvSpPr>
            <p:cNvPr id="7177" name="Text Box 17"/>
            <p:cNvSpPr txBox="1">
              <a:spLocks noChangeArrowheads="1"/>
            </p:cNvSpPr>
            <p:nvPr/>
          </p:nvSpPr>
          <p:spPr bwMode="auto">
            <a:xfrm>
              <a:off x="6469429" y="3838656"/>
              <a:ext cx="1324742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Maintaining</a:t>
              </a:r>
            </a:p>
          </p:txBody>
        </p:sp>
        <p:pic>
          <p:nvPicPr>
            <p:cNvPr id="7178" name="Picture 18" descr="j0212557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3787" y="2610666"/>
              <a:ext cx="593192" cy="583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9"/>
            <p:cNvSpPr txBox="1">
              <a:spLocks noChangeArrowheads="1"/>
            </p:cNvSpPr>
            <p:nvPr/>
          </p:nvSpPr>
          <p:spPr bwMode="auto">
            <a:xfrm>
              <a:off x="6151887" y="4453893"/>
              <a:ext cx="1084107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Deploying</a:t>
              </a:r>
            </a:p>
          </p:txBody>
        </p:sp>
        <p:sp>
          <p:nvSpPr>
            <p:cNvPr id="7180" name="Text Box 25"/>
            <p:cNvSpPr txBox="1">
              <a:spLocks noChangeArrowheads="1"/>
            </p:cNvSpPr>
            <p:nvPr/>
          </p:nvSpPr>
          <p:spPr bwMode="auto">
            <a:xfrm>
              <a:off x="6769604" y="2176526"/>
              <a:ext cx="1024567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Evolving</a:t>
              </a:r>
            </a:p>
          </p:txBody>
        </p:sp>
        <p:sp>
          <p:nvSpPr>
            <p:cNvPr id="7181" name="Text Box 14"/>
            <p:cNvSpPr txBox="1">
              <a:spLocks noChangeArrowheads="1"/>
            </p:cNvSpPr>
            <p:nvPr/>
          </p:nvSpPr>
          <p:spPr bwMode="auto">
            <a:xfrm>
              <a:off x="2351315" y="3282959"/>
              <a:ext cx="1036971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Acquiring</a:t>
              </a:r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2529931" y="3798964"/>
              <a:ext cx="1240396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Modeling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2354334" y="2248470"/>
              <a:ext cx="1342107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Architecting</a:t>
              </a:r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4261524" y="4657318"/>
              <a:ext cx="1386764" cy="306759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0" i="1">
                  <a:solidFill>
                    <a:schemeClr val="tx2"/>
                  </a:solidFill>
                  <a:latin typeface="Microsoft Sans Serif" pitchFamily="34" charset="0"/>
                </a:rPr>
                <a:t>Integrating</a:t>
              </a:r>
            </a:p>
          </p:txBody>
        </p:sp>
      </p:grpSp>
      <p:pic>
        <p:nvPicPr>
          <p:cNvPr id="17" name="Picture 16" descr="NIST-Logo_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5860" y="5775215"/>
            <a:ext cx="1627019" cy="72539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06525" y="1771650"/>
            <a:ext cx="66754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Investigations into SKOS</a:t>
            </a:r>
          </a:p>
          <a:p>
            <a:pPr algn="ctr"/>
            <a:r>
              <a:rPr lang="en-US" sz="2800" i="1"/>
              <a:t> for Systems Engineering Dictionaries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Simple Knowledge Organization System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W3C standard built on RDF</a:t>
            </a:r>
          </a:p>
          <a:p>
            <a:pPr lvl="1" eaLnBrk="1" hangingPunct="1"/>
            <a:r>
              <a:rPr lang="en-US" sz="2400" smtClean="0"/>
              <a:t>A means of organizing and communicating terminology about a domain as Controlled Vocabulary, Taxonomy, Thesaurus, etc.</a:t>
            </a:r>
          </a:p>
          <a:p>
            <a:pPr lvl="1" eaLnBrk="1" hangingPunct="1"/>
            <a:r>
              <a:rPr lang="en-US" sz="2400" smtClean="0"/>
              <a:t>Allows different groups to organize terminology, while allowing them to link, using URIs, to one another</a:t>
            </a:r>
          </a:p>
          <a:p>
            <a:pPr eaLnBrk="1" hangingPunct="1"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“The St. Louis Office notion of ‘Customer’ is broader than the New York Office notion of ‘Customer’”</a:t>
            </a:r>
          </a:p>
          <a:p>
            <a:pPr eaLnBrk="1" hangingPunct="1">
              <a:buFont typeface="Wingdings" pitchFamily="2" charset="2"/>
              <a:buNone/>
            </a:pPr>
            <a:endParaRPr lang="en-US" sz="2400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z="2400" i="1" smtClean="0"/>
              <a:t>You can’t even have this discussion, if you don’t recognize that there are actually two contexts for the word “Customer”!</a:t>
            </a:r>
            <a:endParaRPr lang="en-US" sz="1800" i="1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SKOS Intro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Takes concept-centric approach</a:t>
            </a:r>
          </a:p>
          <a:p>
            <a:pPr lvl="1"/>
            <a:r>
              <a:rPr lang="en-US" smtClean="0"/>
              <a:t>Concept, not term, is the primitive object</a:t>
            </a:r>
          </a:p>
          <a:p>
            <a:pPr lvl="1"/>
            <a:r>
              <a:rPr lang="en-US" smtClean="0"/>
              <a:t>Concept has </a:t>
            </a:r>
            <a:r>
              <a:rPr lang="en-US" b="1" smtClean="0"/>
              <a:t>preferred</a:t>
            </a:r>
            <a:r>
              <a:rPr lang="en-US" smtClean="0"/>
              <a:t> and </a:t>
            </a:r>
            <a:r>
              <a:rPr lang="en-US" b="1" smtClean="0"/>
              <a:t>alternative</a:t>
            </a:r>
            <a:r>
              <a:rPr lang="en-US" smtClean="0"/>
              <a:t> labels</a:t>
            </a:r>
          </a:p>
          <a:p>
            <a:pPr lvl="2"/>
            <a:r>
              <a:rPr lang="en-US" smtClean="0"/>
              <a:t>One preferred label per natural language</a:t>
            </a:r>
          </a:p>
          <a:p>
            <a:pPr lvl="1"/>
            <a:r>
              <a:rPr lang="en-US" smtClean="0"/>
              <a:t>Concepts grouped into Concept schemes</a:t>
            </a:r>
          </a:p>
          <a:p>
            <a:pPr lvl="1"/>
            <a:r>
              <a:rPr lang="en-US" smtClean="0"/>
              <a:t>Concept hierarchy defined using </a:t>
            </a:r>
            <a:r>
              <a:rPr lang="en-US" b="1" smtClean="0"/>
              <a:t>broader</a:t>
            </a:r>
            <a:r>
              <a:rPr lang="en-US" smtClean="0"/>
              <a:t> and </a:t>
            </a:r>
            <a:r>
              <a:rPr lang="en-US" b="1" smtClean="0"/>
              <a:t>narrower</a:t>
            </a:r>
            <a:r>
              <a:rPr lang="en-US" smtClean="0"/>
              <a:t> (transitive) relationships</a:t>
            </a:r>
          </a:p>
          <a:p>
            <a:pPr lvl="1"/>
            <a:r>
              <a:rPr lang="en-US" smtClean="0"/>
              <a:t>Concept mappings exact match, close match, etc.</a:t>
            </a:r>
          </a:p>
          <a:p>
            <a:pPr lvl="1"/>
            <a:r>
              <a:rPr lang="en-US" smtClean="0"/>
              <a:t>Definitions, notes and examples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get from that?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Clearly defined business concepts</a:t>
            </a:r>
          </a:p>
          <a:p>
            <a:r>
              <a:rPr lang="en-US" sz="2400" dirty="0" smtClean="0"/>
              <a:t>Everything ‘in the Web’ or at least ‘on our Intranet’ so sharing, modularity and reuse are possible</a:t>
            </a:r>
          </a:p>
          <a:p>
            <a:r>
              <a:rPr lang="en-US" sz="2400" dirty="0" smtClean="0"/>
              <a:t>Links to the future</a:t>
            </a:r>
          </a:p>
          <a:p>
            <a:pPr lvl="1"/>
            <a:r>
              <a:rPr lang="en-US" sz="2000" dirty="0" smtClean="0"/>
              <a:t>The Internet of Things is coming - be prepared</a:t>
            </a:r>
          </a:p>
          <a:p>
            <a:pPr lvl="1"/>
            <a:r>
              <a:rPr lang="en-US" sz="2000" dirty="0" smtClean="0"/>
              <a:t>Linked Data - Governments and others are publishing data we can use (e.g. detailed location and geography data)</a:t>
            </a:r>
          </a:p>
          <a:p>
            <a:r>
              <a:rPr lang="en-US" sz="2400" dirty="0" smtClean="0"/>
              <a:t>Flexible solutions, designed for extensibility, that are cheaper to evolve</a:t>
            </a:r>
          </a:p>
          <a:p>
            <a:pPr lvl="1"/>
            <a:r>
              <a:rPr lang="en-US" sz="2000" dirty="0" smtClean="0"/>
              <a:t>Blending, merging or aggregating new concepts and data so much simpler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Initial SKOS Investigations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077913"/>
            <a:ext cx="8686800" cy="5562600"/>
          </a:xfrm>
        </p:spPr>
        <p:txBody>
          <a:bodyPr/>
          <a:lstStyle/>
          <a:p>
            <a:r>
              <a:rPr lang="en-US" sz="2400" smtClean="0"/>
              <a:t>Starting simple - INCOSE Handbook Terms and Definitions</a:t>
            </a:r>
          </a:p>
          <a:p>
            <a:pPr lvl="1"/>
            <a:r>
              <a:rPr lang="en-US" sz="2000" smtClean="0"/>
              <a:t>Incorporates some ISO/IEC 15288:2008 terms</a:t>
            </a:r>
          </a:p>
          <a:p>
            <a:r>
              <a:rPr lang="en-US" sz="2400" smtClean="0"/>
              <a:t>ISO owns 15288 terms, INCOSE owns Handbook terms</a:t>
            </a:r>
          </a:p>
          <a:p>
            <a:pPr lvl="1"/>
            <a:r>
              <a:rPr lang="en-US" sz="2000" smtClean="0"/>
              <a:t>These, however, need to be related</a:t>
            </a:r>
          </a:p>
          <a:p>
            <a:r>
              <a:rPr lang="en-US" sz="2400" smtClean="0"/>
              <a:t>First step = </a:t>
            </a:r>
            <a:r>
              <a:rPr lang="en-US" sz="2400" i="1" smtClean="0"/>
              <a:t>pure </a:t>
            </a:r>
            <a:r>
              <a:rPr lang="en-US" sz="2400" smtClean="0"/>
              <a:t>SKOS</a:t>
            </a:r>
          </a:p>
          <a:p>
            <a:pPr lvl="1"/>
            <a:r>
              <a:rPr lang="en-US" sz="2000" smtClean="0"/>
              <a:t>Populate two SKOS concept schemes, one for 15288 and one for INCOSE Handbook</a:t>
            </a:r>
          </a:p>
          <a:p>
            <a:pPr lvl="1"/>
            <a:r>
              <a:rPr lang="en-US" sz="2000" smtClean="0"/>
              <a:t>Define World Wide Web-unique identifier for a term (called URI)</a:t>
            </a:r>
          </a:p>
          <a:p>
            <a:pPr lvl="1"/>
            <a:r>
              <a:rPr lang="en-US" sz="2000" smtClean="0"/>
              <a:t>Add relationships as well as definitions</a:t>
            </a:r>
          </a:p>
          <a:p>
            <a:pPr lvl="1"/>
            <a:r>
              <a:rPr lang="en-US" sz="2000" smtClean="0"/>
              <a:t>Publish as if an INCOSE artifact</a:t>
            </a:r>
          </a:p>
          <a:p>
            <a:r>
              <a:rPr lang="en-US" sz="2400" smtClean="0"/>
              <a:t>Second step = add OWL</a:t>
            </a:r>
          </a:p>
          <a:p>
            <a:pPr lvl="1"/>
            <a:r>
              <a:rPr lang="en-US" sz="2000" smtClean="0"/>
              <a:t>many approaches to SKOS use add a bit of OWL to improve organization of concepts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A Web View in a SKOS Tool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 l="42616" t="23466" r="2692"/>
          <a:stretch>
            <a:fillRect/>
          </a:stretch>
        </p:blipFill>
        <p:spPr bwMode="auto">
          <a:xfrm>
            <a:off x="892175" y="846138"/>
            <a:ext cx="6599238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Zoom - Term and Definition</a:t>
            </a:r>
          </a:p>
        </p:txBody>
      </p:sp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2" cstate="print"/>
          <a:srcRect l="51025" t="30916" r="2692" b="45010"/>
          <a:stretch>
            <a:fillRect/>
          </a:stretch>
        </p:blipFill>
        <p:spPr bwMode="auto">
          <a:xfrm>
            <a:off x="0" y="925513"/>
            <a:ext cx="9105900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Zoom (2) - Term Relations</a:t>
            </a:r>
          </a:p>
        </p:txBody>
      </p:sp>
      <p:pic>
        <p:nvPicPr>
          <p:cNvPr id="23555" name="Picture 3" descr="Picture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1863"/>
            <a:ext cx="91440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Pictur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3297238"/>
            <a:ext cx="7875588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Follow Link to related ‘System’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 l="46771" t="31416" r="2705" b="33385"/>
          <a:stretch>
            <a:fillRect/>
          </a:stretch>
        </p:blipFill>
        <p:spPr bwMode="auto">
          <a:xfrm>
            <a:off x="0" y="1006475"/>
            <a:ext cx="9082088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A Graph View in a SKOS Tool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 l="30215" t="31078" r="16910" b="7462"/>
          <a:stretch>
            <a:fillRect/>
          </a:stretch>
        </p:blipFill>
        <p:spPr bwMode="auto">
          <a:xfrm>
            <a:off x="411163" y="1017588"/>
            <a:ext cx="75438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Motivation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1184275" y="1543050"/>
            <a:ext cx="7491413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 dirty="0"/>
              <a:t>Make </a:t>
            </a:r>
            <a:r>
              <a:rPr lang="en-US" sz="2400" i="1" dirty="0"/>
              <a:t>significant</a:t>
            </a:r>
            <a:r>
              <a:rPr lang="en-US" sz="2400" b="0" i="1" dirty="0"/>
              <a:t> progress in </a:t>
            </a:r>
            <a:r>
              <a:rPr lang="en-US" sz="2400" b="0" i="1" dirty="0" smtClean="0"/>
              <a:t>MBSE areas of collaboration</a:t>
            </a:r>
            <a:r>
              <a:rPr lang="en-US" sz="2400" b="0" i="1" dirty="0"/>
              <a:t>, knowledge management, data integration and timely decision </a:t>
            </a:r>
            <a:r>
              <a:rPr lang="en-US" sz="2400" b="0" i="1" dirty="0" smtClean="0"/>
              <a:t>making </a:t>
            </a:r>
            <a:endParaRPr lang="en-US" sz="2400" b="0" i="1" dirty="0"/>
          </a:p>
          <a:p>
            <a:endParaRPr lang="en-US" sz="2000" b="0" dirty="0"/>
          </a:p>
          <a:p>
            <a:r>
              <a:rPr lang="en-US" sz="2000" b="0" dirty="0" smtClean="0"/>
              <a:t>Major, rather than incremental, </a:t>
            </a:r>
            <a:r>
              <a:rPr lang="en-US" sz="2000" b="0" dirty="0"/>
              <a:t>improvements in </a:t>
            </a:r>
            <a:r>
              <a:rPr lang="en-US" sz="2000" b="0" dirty="0" smtClean="0"/>
              <a:t>current practices </a:t>
            </a:r>
            <a:r>
              <a:rPr lang="en-US" sz="2000" b="0" dirty="0"/>
              <a:t>might be enabled by applying Semantic Web technology</a:t>
            </a:r>
          </a:p>
          <a:p>
            <a:endParaRPr lang="en-US" sz="2000" b="0" dirty="0"/>
          </a:p>
          <a:p>
            <a:r>
              <a:rPr lang="en-US" sz="2000" b="0" dirty="0" smtClean="0"/>
              <a:t>This NIST-sponsored </a:t>
            </a:r>
            <a:r>
              <a:rPr lang="en-US" sz="2000" b="0" dirty="0"/>
              <a:t>project is an investigation into that </a:t>
            </a:r>
            <a:r>
              <a:rPr lang="en-US" sz="2000" b="0" dirty="0" smtClean="0"/>
              <a:t>idea</a:t>
            </a:r>
          </a:p>
          <a:p>
            <a:r>
              <a:rPr lang="en-US" sz="2000" b="0" dirty="0" smtClean="0"/>
              <a:t>… while </a:t>
            </a:r>
            <a:r>
              <a:rPr lang="en-US" sz="2000" b="0" dirty="0"/>
              <a:t>also supporting the reuse of and alignment with existing applications and standards such as </a:t>
            </a:r>
            <a:r>
              <a:rPr lang="en-US" sz="2000" b="0" dirty="0" err="1"/>
              <a:t>SysML</a:t>
            </a:r>
            <a:r>
              <a:rPr lang="en-US" sz="2000" b="0" dirty="0"/>
              <a:t>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76174" y="1771650"/>
            <a:ext cx="67361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 dirty="0"/>
              <a:t>Investigations into </a:t>
            </a:r>
            <a:r>
              <a:rPr lang="en-US" sz="2800" i="1" dirty="0" smtClean="0"/>
              <a:t>Semantics for</a:t>
            </a:r>
            <a:endParaRPr lang="en-US" sz="2800" i="1" dirty="0"/>
          </a:p>
          <a:p>
            <a:pPr algn="ctr"/>
            <a:r>
              <a:rPr lang="en-US" sz="2800" i="1" dirty="0"/>
              <a:t> for Systems Engineering </a:t>
            </a:r>
            <a:r>
              <a:rPr lang="en-US" sz="2800" i="1" dirty="0" smtClean="0"/>
              <a:t>Data Models</a:t>
            </a:r>
            <a:endParaRPr lang="en-US" sz="2800" i="1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Data Model 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Investigate how semantic technology can be used to relate to data (exchange) models and to exchange and integrate data</a:t>
            </a:r>
          </a:p>
          <a:p>
            <a:r>
              <a:rPr lang="en-US" sz="2800" dirty="0" smtClean="0"/>
              <a:t>‘proxy </a:t>
            </a:r>
            <a:r>
              <a:rPr lang="en-US" sz="2800" dirty="0" err="1" smtClean="0"/>
              <a:t>ontologies</a:t>
            </a:r>
            <a:r>
              <a:rPr lang="en-US" sz="2800" dirty="0" smtClean="0"/>
              <a:t>’ is using OWL for data integration/exchange equivalent to</a:t>
            </a:r>
            <a:endParaRPr lang="en-US" sz="2400" dirty="0" smtClean="0"/>
          </a:p>
          <a:p>
            <a:pPr lvl="1"/>
            <a:r>
              <a:rPr lang="en-US" sz="2400" dirty="0" smtClean="0"/>
              <a:t> ISO AP233</a:t>
            </a:r>
          </a:p>
          <a:p>
            <a:pPr lvl="1"/>
            <a:r>
              <a:rPr lang="en-US" sz="2400" dirty="0" smtClean="0"/>
              <a:t>OASIS PLCS</a:t>
            </a:r>
          </a:p>
          <a:p>
            <a:pPr lvl="1"/>
            <a:r>
              <a:rPr lang="en-US" sz="2400" dirty="0" smtClean="0"/>
              <a:t>other XML Schema-based standards</a:t>
            </a:r>
          </a:p>
          <a:p>
            <a:pPr eaLnBrk="1" hangingPunct="1"/>
            <a:r>
              <a:rPr lang="en-US" sz="2800" dirty="0" smtClean="0"/>
              <a:t>Relating proxy </a:t>
            </a:r>
            <a:r>
              <a:rPr lang="en-US" sz="2800" dirty="0" err="1" smtClean="0"/>
              <a:t>ontologies</a:t>
            </a:r>
            <a:r>
              <a:rPr lang="en-US" sz="2800" dirty="0" smtClean="0"/>
              <a:t> and strong </a:t>
            </a:r>
            <a:r>
              <a:rPr lang="en-US" sz="2800" dirty="0" err="1" smtClean="0"/>
              <a:t>ontologies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How to feed data provided in a proxy for AP233 into a strong ontology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Constraints are an issue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Data exchange depends on constraints</a:t>
            </a:r>
          </a:p>
          <a:p>
            <a:pPr eaLnBrk="1" hangingPunct="1"/>
            <a:r>
              <a:rPr lang="en-US" sz="2800" dirty="0" smtClean="0"/>
              <a:t>Business rules are kinds of constraints</a:t>
            </a:r>
          </a:p>
          <a:p>
            <a:pPr eaLnBrk="1" hangingPunct="1"/>
            <a:r>
              <a:rPr lang="en-US" sz="2800" dirty="0" smtClean="0"/>
              <a:t>Traditional Description Logic </a:t>
            </a:r>
            <a:r>
              <a:rPr lang="en-US" sz="2800" dirty="0" err="1" smtClean="0"/>
              <a:t>reasoners</a:t>
            </a:r>
            <a:r>
              <a:rPr lang="en-US" sz="2800" dirty="0" smtClean="0"/>
              <a:t> over OWL cannot handle some simple constraints, due to Open World Assumption</a:t>
            </a:r>
          </a:p>
          <a:p>
            <a:pPr eaLnBrk="1" hangingPunct="1"/>
            <a:r>
              <a:rPr lang="en-US" sz="2800" dirty="0" smtClean="0"/>
              <a:t>Example: A </a:t>
            </a:r>
            <a:r>
              <a:rPr lang="en-US" sz="2800" b="1" dirty="0" smtClean="0"/>
              <a:t>Requirement</a:t>
            </a:r>
            <a:r>
              <a:rPr lang="en-US" sz="2800" dirty="0" smtClean="0"/>
              <a:t> has exactly one </a:t>
            </a:r>
            <a:r>
              <a:rPr lang="en-US" sz="2800" b="1" dirty="0" err="1" smtClean="0"/>
              <a:t>requirementId</a:t>
            </a:r>
            <a:endParaRPr lang="en-US" sz="2800" b="1" dirty="0" smtClean="0"/>
          </a:p>
          <a:p>
            <a:pPr lvl="1" eaLnBrk="1" hangingPunct="1"/>
            <a:r>
              <a:rPr lang="en-US" sz="2400" b="1" dirty="0" smtClean="0"/>
              <a:t>Requirement</a:t>
            </a:r>
            <a:r>
              <a:rPr lang="en-US" sz="2400" dirty="0" smtClean="0"/>
              <a:t> with 2 </a:t>
            </a:r>
            <a:r>
              <a:rPr lang="en-US" sz="2400" b="1" dirty="0" err="1" smtClean="0"/>
              <a:t>requirementId</a:t>
            </a:r>
            <a:r>
              <a:rPr lang="en-US" sz="2400" dirty="0" smtClean="0"/>
              <a:t> values fails validation</a:t>
            </a:r>
          </a:p>
          <a:p>
            <a:pPr lvl="1" eaLnBrk="1" hangingPunct="1"/>
            <a:r>
              <a:rPr lang="en-US" sz="2400" b="1" dirty="0" smtClean="0"/>
              <a:t>Requirement</a:t>
            </a:r>
            <a:r>
              <a:rPr lang="en-US" sz="2400" dirty="0" smtClean="0"/>
              <a:t> with 0 </a:t>
            </a:r>
            <a:r>
              <a:rPr lang="en-US" sz="2400" b="1" dirty="0" err="1" smtClean="0"/>
              <a:t>requirementId</a:t>
            </a:r>
            <a:r>
              <a:rPr lang="en-US" sz="2400" dirty="0" smtClean="0"/>
              <a:t> values does </a:t>
            </a:r>
            <a:r>
              <a:rPr lang="en-US" sz="2400" u="sng" dirty="0" smtClean="0"/>
              <a:t>not</a:t>
            </a:r>
            <a:r>
              <a:rPr lang="en-US" sz="2400" dirty="0" smtClean="0"/>
              <a:t> fail validation</a:t>
            </a:r>
            <a:endParaRPr lang="en-US" sz="8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pPr eaLnBrk="1" hangingPunct="1"/>
            <a:r>
              <a:rPr lang="en-US" sz="3200" dirty="0" smtClean="0">
                <a:cs typeface="Arial" charset="0"/>
              </a:rPr>
              <a:t>Use SPARQL for constraints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SPARQL is W3C standard RDF query language</a:t>
            </a:r>
          </a:p>
          <a:p>
            <a:pPr eaLnBrk="1" hangingPunct="1"/>
            <a:r>
              <a:rPr lang="en-US" sz="2800" dirty="0" smtClean="0"/>
              <a:t>SPARQL Inference Notation (SPIN) is W3C Member Submission making the use of SPARQL for constraints and transforms simpler</a:t>
            </a:r>
            <a:endParaRPr lang="en-US" sz="8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79575" y="5257483"/>
            <a:ext cx="6535738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# must be at least 18 years old </a:t>
            </a:r>
          </a:p>
          <a:p>
            <a:r>
              <a:rPr lang="en-US"/>
              <a:t>ASK WHERE { ?this hasAge ?age . FILTER (?age &lt; 18) . }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06475" y="3428683"/>
            <a:ext cx="2330450" cy="5381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AdultPerson</a:t>
            </a:r>
          </a:p>
        </p:txBody>
      </p:sp>
      <p:cxnSp>
        <p:nvCxnSpPr>
          <p:cNvPr id="6" name="Straight Arrow Connector 7"/>
          <p:cNvCxnSpPr>
            <a:cxnSpLocks noChangeShapeType="1"/>
            <a:stCxn id="5" idx="4"/>
            <a:endCxn id="4" idx="0"/>
          </p:cNvCxnSpPr>
          <p:nvPr/>
        </p:nvCxnSpPr>
        <p:spPr bwMode="auto">
          <a:xfrm rot="16200000" flipH="1">
            <a:off x="2914650" y="3223895"/>
            <a:ext cx="1290638" cy="27765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422525" y="4366895"/>
            <a:ext cx="1852613" cy="368300"/>
          </a:xfrm>
          <a:prstGeom prst="rect">
            <a:avLst/>
          </a:prstGeom>
          <a:solidFill>
            <a:srgbClr val="E7F4F5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spin:constraint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46213" y="1771650"/>
            <a:ext cx="65960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i="1"/>
              <a:t>Investigations into Strong Ontologies</a:t>
            </a:r>
          </a:p>
          <a:p>
            <a:pPr algn="ctr"/>
            <a:r>
              <a:rPr lang="en-US" sz="2800" i="1"/>
              <a:t> for Systems Engineering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Not a New Topic … 2006 paper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 l="22961" t="13077" r="17789" b="13554"/>
          <a:stretch>
            <a:fillRect/>
          </a:stretch>
        </p:blipFill>
        <p:spPr bwMode="auto">
          <a:xfrm>
            <a:off x="1143000" y="1176338"/>
            <a:ext cx="7223125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Henson Graves Built Significantly On Earlier Work</a:t>
            </a: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9974" y="1383714"/>
            <a:ext cx="5040926" cy="457543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378700" y="3141663"/>
            <a:ext cx="1585913" cy="105410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cs typeface="Arial" charset="0"/>
              </a:rPr>
              <a:t>Systems</a:t>
            </a:r>
          </a:p>
          <a:p>
            <a:pPr algn="ctr"/>
            <a:r>
              <a:rPr lang="en-GB">
                <a:cs typeface="Arial" charset="0"/>
              </a:rPr>
              <a:t>(OWL DL)</a:t>
            </a:r>
            <a:endParaRPr lang="en-US">
              <a:cs typeface="Arial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003800" y="241300"/>
            <a:ext cx="3744913" cy="239395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600">
              <a:cs typeface="Arial" charset="0"/>
            </a:endParaRPr>
          </a:p>
        </p:txBody>
      </p:sp>
      <p:pic>
        <p:nvPicPr>
          <p:cNvPr id="12295" name="Picture 7" descr="j021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5725" y="958850"/>
            <a:ext cx="958850" cy="1501775"/>
          </a:xfrm>
          <a:prstGeom prst="rect">
            <a:avLst/>
          </a:prstGeom>
          <a:noFill/>
        </p:spPr>
      </p:pic>
      <p:pic>
        <p:nvPicPr>
          <p:cNvPr id="12296" name="Picture 8" descr="j02330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525" y="1263650"/>
            <a:ext cx="2089150" cy="1046163"/>
          </a:xfrm>
          <a:prstGeom prst="rect">
            <a:avLst/>
          </a:prstGeom>
          <a:noFill/>
        </p:spPr>
      </p:pic>
      <p:pic>
        <p:nvPicPr>
          <p:cNvPr id="12297" name="Picture 9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3010" y="1331278"/>
            <a:ext cx="1795463" cy="1833562"/>
          </a:xfrm>
          <a:prstGeom prst="rect">
            <a:avLst/>
          </a:prstGeom>
          <a:noFill/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294130" y="851218"/>
            <a:ext cx="1648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 err="1">
                <a:cs typeface="Arial" charset="0"/>
              </a:rPr>
              <a:t>SysML</a:t>
            </a:r>
            <a:r>
              <a:rPr lang="en-GB" sz="2000" dirty="0">
                <a:cs typeface="Arial" charset="0"/>
              </a:rPr>
              <a:t> User</a:t>
            </a:r>
            <a:endParaRPr lang="en-US" sz="2000" dirty="0">
              <a:cs typeface="Arial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771775" y="3090863"/>
            <a:ext cx="1728788" cy="113030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 smtClean="0">
                <a:cs typeface="Arial" charset="0"/>
              </a:rPr>
              <a:t>Requirements</a:t>
            </a:r>
            <a:endParaRPr lang="en-GB" dirty="0">
              <a:cs typeface="Arial" charset="0"/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143500" y="484188"/>
            <a:ext cx="35189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Company Systems Repository</a:t>
            </a:r>
            <a:endParaRPr lang="en-US">
              <a:cs typeface="Arial" charset="0"/>
            </a:endParaRP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1677670" y="4593590"/>
            <a:ext cx="2025650" cy="99060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dirty="0" smtClean="0">
                <a:cs typeface="Arial" charset="0"/>
              </a:rPr>
              <a:t>S-satisfies-R</a:t>
            </a:r>
            <a:endParaRPr lang="en-GB" dirty="0">
              <a:cs typeface="Arial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4305300" y="4974590"/>
            <a:ext cx="1981200" cy="91440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cs typeface="Arial" charset="0"/>
              </a:rPr>
              <a:t>S-subClass-R</a:t>
            </a:r>
          </a:p>
          <a:p>
            <a:pPr algn="ctr"/>
            <a:r>
              <a:rPr lang="en-GB">
                <a:cs typeface="Arial" charset="0"/>
              </a:rPr>
              <a:t>(OWL DL)</a:t>
            </a:r>
            <a:endParaRPr lang="en-US">
              <a:cs typeface="Arial" charset="0"/>
            </a:endParaRPr>
          </a:p>
        </p:txBody>
      </p:sp>
      <p:pic>
        <p:nvPicPr>
          <p:cNvPr id="12303" name="Picture 15" descr="j03008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4819650"/>
            <a:ext cx="1511300" cy="1273175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7028815" y="5958840"/>
            <a:ext cx="1763816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dirty="0">
                <a:cs typeface="Arial" charset="0"/>
              </a:rPr>
              <a:t>DL </a:t>
            </a:r>
            <a:r>
              <a:rPr lang="en-GB" sz="2000" dirty="0" err="1" smtClean="0">
                <a:cs typeface="Arial" charset="0"/>
              </a:rPr>
              <a:t>Reasoner</a:t>
            </a:r>
            <a:endParaRPr lang="en-GB" sz="2000" dirty="0" smtClean="0">
              <a:cs typeface="Arial" charset="0"/>
            </a:endParaRPr>
          </a:p>
          <a:p>
            <a:r>
              <a:rPr lang="en-GB" sz="2000" dirty="0" smtClean="0"/>
              <a:t>Rule Engine</a:t>
            </a:r>
            <a:endParaRPr lang="en-US" sz="2000" dirty="0">
              <a:cs typeface="Arial" charset="0"/>
            </a:endParaRPr>
          </a:p>
        </p:txBody>
      </p:sp>
      <p:sp>
        <p:nvSpPr>
          <p:cNvPr id="12305" name="AutoShape 17"/>
          <p:cNvSpPr>
            <a:spLocks noChangeArrowheads="1"/>
          </p:cNvSpPr>
          <p:nvPr/>
        </p:nvSpPr>
        <p:spPr bwMode="auto">
          <a:xfrm>
            <a:off x="5148263" y="3141663"/>
            <a:ext cx="1800225" cy="1054100"/>
          </a:xfrm>
          <a:prstGeom prst="flowChartMagneticDisk">
            <a:avLst/>
          </a:prstGeom>
          <a:solidFill>
            <a:schemeClr val="accent1">
              <a:alpha val="17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>
                <a:cs typeface="Arial" charset="0"/>
              </a:rPr>
              <a:t>Requirements</a:t>
            </a:r>
          </a:p>
          <a:p>
            <a:pPr algn="ctr"/>
            <a:r>
              <a:rPr lang="en-GB">
                <a:cs typeface="Arial" charset="0"/>
              </a:rPr>
              <a:t>(OWL DL)</a:t>
            </a:r>
          </a:p>
        </p:txBody>
      </p:sp>
      <p:cxnSp>
        <p:nvCxnSpPr>
          <p:cNvPr id="12307" name="AutoShape 19"/>
          <p:cNvCxnSpPr>
            <a:cxnSpLocks noChangeShapeType="1"/>
            <a:stCxn id="12297" idx="3"/>
            <a:endCxn id="12299" idx="1"/>
          </p:cNvCxnSpPr>
          <p:nvPr/>
        </p:nvCxnSpPr>
        <p:spPr bwMode="auto">
          <a:xfrm>
            <a:off x="3018473" y="2248059"/>
            <a:ext cx="617696" cy="84280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2308" name="AutoShape 20"/>
          <p:cNvCxnSpPr>
            <a:cxnSpLocks noChangeShapeType="1"/>
            <a:stCxn id="12299" idx="4"/>
            <a:endCxn id="12305" idx="2"/>
          </p:cNvCxnSpPr>
          <p:nvPr/>
        </p:nvCxnSpPr>
        <p:spPr bwMode="auto">
          <a:xfrm>
            <a:off x="4500563" y="3656013"/>
            <a:ext cx="647700" cy="12700"/>
          </a:xfrm>
          <a:prstGeom prst="bentConnector3">
            <a:avLst>
              <a:gd name="adj1" fmla="val 4975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2311" name="AutoShape 23"/>
          <p:cNvCxnSpPr>
            <a:cxnSpLocks noChangeShapeType="1"/>
            <a:stCxn id="12294" idx="3"/>
            <a:endCxn id="12293" idx="1"/>
          </p:cNvCxnSpPr>
          <p:nvPr/>
        </p:nvCxnSpPr>
        <p:spPr bwMode="auto">
          <a:xfrm rot="16200000" flipH="1">
            <a:off x="7271543" y="2240757"/>
            <a:ext cx="506413" cy="1295400"/>
          </a:xfrm>
          <a:prstGeom prst="bentConnector3">
            <a:avLst>
              <a:gd name="adj1" fmla="val 4984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2312" name="AutoShape 24"/>
          <p:cNvCxnSpPr>
            <a:cxnSpLocks noChangeShapeType="1"/>
            <a:stCxn id="12305" idx="3"/>
            <a:endCxn id="0" idx="0"/>
          </p:cNvCxnSpPr>
          <p:nvPr/>
        </p:nvCxnSpPr>
        <p:spPr bwMode="auto">
          <a:xfrm rot="16200000" flipH="1">
            <a:off x="6744494" y="3499644"/>
            <a:ext cx="623887" cy="2016125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2313" name="AutoShape 25"/>
          <p:cNvCxnSpPr>
            <a:cxnSpLocks noChangeShapeType="1"/>
            <a:stCxn id="12293" idx="3"/>
            <a:endCxn id="0" idx="0"/>
          </p:cNvCxnSpPr>
          <p:nvPr/>
        </p:nvCxnSpPr>
        <p:spPr bwMode="auto">
          <a:xfrm rot="5400000">
            <a:off x="7806531" y="4453732"/>
            <a:ext cx="623887" cy="107950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2314" name="AutoShape 26"/>
          <p:cNvCxnSpPr>
            <a:cxnSpLocks noChangeShapeType="1"/>
            <a:stCxn id="12297" idx="3"/>
            <a:endCxn id="12294" idx="2"/>
          </p:cNvCxnSpPr>
          <p:nvPr/>
        </p:nvCxnSpPr>
        <p:spPr bwMode="auto">
          <a:xfrm flipV="1">
            <a:off x="3018473" y="1438275"/>
            <a:ext cx="1985327" cy="80978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12315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640080" y="87630"/>
            <a:ext cx="4217670" cy="639763"/>
          </a:xfrm>
        </p:spPr>
        <p:txBody>
          <a:bodyPr/>
          <a:lstStyle/>
          <a:p>
            <a:r>
              <a:rPr lang="en-GB" sz="3200" dirty="0" smtClean="0"/>
              <a:t>Simple Use </a:t>
            </a:r>
            <a:r>
              <a:rPr lang="en-GB" sz="3200" dirty="0"/>
              <a:t>Case</a:t>
            </a:r>
          </a:p>
        </p:txBody>
      </p:sp>
      <p:cxnSp>
        <p:nvCxnSpPr>
          <p:cNvPr id="43" name="AutoShape 19"/>
          <p:cNvCxnSpPr>
            <a:cxnSpLocks noChangeShapeType="1"/>
            <a:stCxn id="12303" idx="1"/>
            <a:endCxn id="12302" idx="4"/>
          </p:cNvCxnSpPr>
          <p:nvPr/>
        </p:nvCxnSpPr>
        <p:spPr bwMode="auto">
          <a:xfrm rot="10800000">
            <a:off x="6286500" y="5431790"/>
            <a:ext cx="1022350" cy="24448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46" name="AutoShape 19"/>
          <p:cNvCxnSpPr>
            <a:cxnSpLocks noChangeShapeType="1"/>
            <a:stCxn id="12302" idx="2"/>
            <a:endCxn id="12301" idx="4"/>
          </p:cNvCxnSpPr>
          <p:nvPr/>
        </p:nvCxnSpPr>
        <p:spPr bwMode="auto">
          <a:xfrm rot="10800000">
            <a:off x="3703320" y="5088890"/>
            <a:ext cx="601980" cy="3429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49" name="AutoShape 19"/>
          <p:cNvCxnSpPr>
            <a:cxnSpLocks noChangeShapeType="1"/>
            <a:stCxn id="12301" idx="2"/>
          </p:cNvCxnSpPr>
          <p:nvPr/>
        </p:nvCxnSpPr>
        <p:spPr bwMode="auto">
          <a:xfrm rot="10800000" flipH="1">
            <a:off x="1677670" y="3120390"/>
            <a:ext cx="334010" cy="1968500"/>
          </a:xfrm>
          <a:prstGeom prst="bentConnector4">
            <a:avLst>
              <a:gd name="adj1" fmla="val -68441"/>
              <a:gd name="adj2" fmla="val 625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 bwMode="auto">
          <a:xfrm>
            <a:off x="4000500" y="2987040"/>
            <a:ext cx="2263140" cy="18173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Inference Layer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017270" y="1314450"/>
            <a:ext cx="197739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RDF-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izer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Layer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2" name="Flowchart: Multidocument 1"/>
          <p:cNvSpPr/>
          <p:nvPr/>
        </p:nvSpPr>
        <p:spPr bwMode="auto">
          <a:xfrm>
            <a:off x="1371600" y="1851660"/>
            <a:ext cx="1405890" cy="857250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</a:p>
        </p:txBody>
      </p:sp>
      <p:sp>
        <p:nvSpPr>
          <p:cNvPr id="4" name="Right Arrow Callout 3"/>
          <p:cNvSpPr/>
          <p:nvPr/>
        </p:nvSpPr>
        <p:spPr bwMode="auto">
          <a:xfrm>
            <a:off x="3131821" y="1668782"/>
            <a:ext cx="2183130" cy="902970"/>
          </a:xfrm>
          <a:prstGeom prst="rightArrowCallout">
            <a:avLst>
              <a:gd name="adj1" fmla="val 19594"/>
              <a:gd name="adj2" fmla="val 25000"/>
              <a:gd name="adj3" fmla="val 57432"/>
              <a:gd name="adj4" fmla="val 6577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Transforms</a:t>
            </a:r>
          </a:p>
        </p:txBody>
      </p:sp>
      <p:sp>
        <p:nvSpPr>
          <p:cNvPr id="5" name="Flowchart: Predefined Process 4"/>
          <p:cNvSpPr/>
          <p:nvPr/>
        </p:nvSpPr>
        <p:spPr bwMode="auto">
          <a:xfrm>
            <a:off x="4271010" y="3463290"/>
            <a:ext cx="1725930" cy="582930"/>
          </a:xfrm>
          <a:prstGeom prst="flowChartPredefined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Reasoner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lowchart: Predefined Process 5"/>
          <p:cNvSpPr/>
          <p:nvPr/>
        </p:nvSpPr>
        <p:spPr bwMode="auto">
          <a:xfrm>
            <a:off x="4274820" y="4107180"/>
            <a:ext cx="1725930" cy="582930"/>
          </a:xfrm>
          <a:prstGeom prst="flowChartPredefined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Rule Engine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owchart: Data 6"/>
          <p:cNvSpPr/>
          <p:nvPr/>
        </p:nvSpPr>
        <p:spPr bwMode="auto">
          <a:xfrm>
            <a:off x="5280660" y="1657350"/>
            <a:ext cx="2011680" cy="857250"/>
          </a:xfrm>
          <a:prstGeom prst="flowChartInputOutpu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Asserted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owchart: Data 7"/>
          <p:cNvSpPr/>
          <p:nvPr/>
        </p:nvSpPr>
        <p:spPr bwMode="auto">
          <a:xfrm>
            <a:off x="4975860" y="5330190"/>
            <a:ext cx="2011680" cy="857250"/>
          </a:xfrm>
          <a:prstGeom prst="flowChartInputOutpu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Inferred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80810" y="3486150"/>
            <a:ext cx="2423160" cy="9258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Strong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Ontologies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8090" y="276606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84320" y="496443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Infers data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417321" y="462534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magic happens here</a:t>
            </a:r>
            <a:endParaRPr lang="en-US" i="1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>
            <a:off x="7052310" y="2491740"/>
            <a:ext cx="605790" cy="9258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7147560" y="504444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</a:t>
            </a:r>
            <a:endParaRPr lang="en-US" dirty="0"/>
          </a:p>
        </p:txBody>
      </p:sp>
      <p:cxnSp>
        <p:nvCxnSpPr>
          <p:cNvPr id="104" name="Curved Connector 103"/>
          <p:cNvCxnSpPr>
            <a:stCxn id="17" idx="2"/>
          </p:cNvCxnSpPr>
          <p:nvPr/>
        </p:nvCxnSpPr>
        <p:spPr bwMode="auto">
          <a:xfrm rot="16200000" flipH="1">
            <a:off x="5383149" y="4553331"/>
            <a:ext cx="548640" cy="10507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V="1">
            <a:off x="6766560" y="4514850"/>
            <a:ext cx="754380" cy="6972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Curved Connector 111"/>
          <p:cNvCxnSpPr>
            <a:endCxn id="3" idx="2"/>
          </p:cNvCxnSpPr>
          <p:nvPr/>
        </p:nvCxnSpPr>
        <p:spPr bwMode="auto">
          <a:xfrm rot="10800000">
            <a:off x="2005966" y="2846071"/>
            <a:ext cx="3171063" cy="293560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itle 1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Technical View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Technology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3570859" y="5477308"/>
            <a:ext cx="455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SPARQL Inference Notation (SPIN)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162593" y="4110110"/>
            <a:ext cx="423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Description Logic Engine</a:t>
            </a:r>
            <a:endParaRPr lang="en-US" b="0" dirty="0"/>
          </a:p>
        </p:txBody>
      </p:sp>
      <p:sp>
        <p:nvSpPr>
          <p:cNvPr id="100" name="Right Arrow Callout 99"/>
          <p:cNvSpPr/>
          <p:nvPr/>
        </p:nvSpPr>
        <p:spPr bwMode="auto">
          <a:xfrm>
            <a:off x="1303021" y="4823462"/>
            <a:ext cx="2183130" cy="902970"/>
          </a:xfrm>
          <a:prstGeom prst="rightArrowCallout">
            <a:avLst>
              <a:gd name="adj1" fmla="val 19594"/>
              <a:gd name="adj2" fmla="val 25000"/>
              <a:gd name="adj3" fmla="val 57432"/>
              <a:gd name="adj4" fmla="val 6577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Transforms</a:t>
            </a:r>
          </a:p>
        </p:txBody>
      </p:sp>
      <p:sp>
        <p:nvSpPr>
          <p:cNvPr id="103" name="Flowchart: Predefined Process 102"/>
          <p:cNvSpPr/>
          <p:nvPr/>
        </p:nvSpPr>
        <p:spPr bwMode="auto">
          <a:xfrm>
            <a:off x="1268730" y="5821680"/>
            <a:ext cx="1725930" cy="582930"/>
          </a:xfrm>
          <a:prstGeom prst="flowChartPredefined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Rule Engine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Flowchart: Predefined Process 104"/>
          <p:cNvSpPr/>
          <p:nvPr/>
        </p:nvSpPr>
        <p:spPr bwMode="auto">
          <a:xfrm>
            <a:off x="1276350" y="4000500"/>
            <a:ext cx="1725930" cy="582930"/>
          </a:xfrm>
          <a:prstGeom prst="flowChartPredefined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Reasoner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177833" y="1622180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/>
              <a:t>SysML</a:t>
            </a:r>
            <a:r>
              <a:rPr lang="en-US" b="0" dirty="0" smtClean="0"/>
              <a:t>, Spreadsheets, Relational Databases, etc. turned into RDF data</a:t>
            </a:r>
            <a:endParaRPr lang="en-US" b="0" dirty="0"/>
          </a:p>
        </p:txBody>
      </p:sp>
      <p:sp>
        <p:nvSpPr>
          <p:cNvPr id="111" name="Rounded Rectangle 110"/>
          <p:cNvSpPr/>
          <p:nvPr/>
        </p:nvSpPr>
        <p:spPr bwMode="auto">
          <a:xfrm>
            <a:off x="1017270" y="1234440"/>
            <a:ext cx="1977390" cy="1531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RDF-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izer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charset="0"/>
              </a:rPr>
              <a:t> Layer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112" name="Flowchart: Multidocument 111"/>
          <p:cNvSpPr/>
          <p:nvPr/>
        </p:nvSpPr>
        <p:spPr bwMode="auto">
          <a:xfrm>
            <a:off x="1371600" y="1771650"/>
            <a:ext cx="1405890" cy="857250"/>
          </a:xfrm>
          <a:prstGeom prst="flowChartMulti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Models</a:t>
            </a:r>
          </a:p>
        </p:txBody>
      </p:sp>
      <p:sp>
        <p:nvSpPr>
          <p:cNvPr id="113" name="Oval 112"/>
          <p:cNvSpPr/>
          <p:nvPr/>
        </p:nvSpPr>
        <p:spPr bwMode="auto">
          <a:xfrm>
            <a:off x="1051560" y="2926080"/>
            <a:ext cx="2423160" cy="9258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Strong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Ontologies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Flowchart: Data 113"/>
          <p:cNvSpPr/>
          <p:nvPr/>
        </p:nvSpPr>
        <p:spPr bwMode="auto">
          <a:xfrm>
            <a:off x="3406140" y="2983230"/>
            <a:ext cx="2011680" cy="857250"/>
          </a:xfrm>
          <a:prstGeom prst="flowChartInputOutput">
            <a:avLst/>
          </a:prstGeom>
          <a:solidFill>
            <a:srgbClr val="FFCC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Model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334889" y="3183688"/>
            <a:ext cx="3546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OWL ontology and individuals</a:t>
            </a: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1043940" y="3924300"/>
            <a:ext cx="7425690" cy="7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>
            <a:off x="1047750" y="2865120"/>
            <a:ext cx="7425690" cy="7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>
            <a:off x="1040130" y="4732020"/>
            <a:ext cx="7425690" cy="7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state of the project is a </a:t>
            </a:r>
            <a:r>
              <a:rPr lang="en-US" i="1" dirty="0" smtClean="0"/>
              <a:t>work in-progress</a:t>
            </a:r>
          </a:p>
          <a:p>
            <a:pPr lvl="1"/>
            <a:r>
              <a:rPr lang="en-US" dirty="0" smtClean="0"/>
              <a:t>Have identified some key elements, but they are not yet pulled together into coherent whole</a:t>
            </a:r>
          </a:p>
          <a:p>
            <a:r>
              <a:rPr lang="en-US" dirty="0" smtClean="0"/>
              <a:t>Very interested in sharing ideas to make the most of this investigation</a:t>
            </a:r>
          </a:p>
          <a:p>
            <a:pPr lvl="1"/>
            <a:r>
              <a:rPr lang="en-US" dirty="0" smtClean="0"/>
              <a:t>Use cases that make sense</a:t>
            </a:r>
          </a:p>
          <a:p>
            <a:pPr lvl="1"/>
            <a:r>
              <a:rPr lang="en-US" dirty="0" smtClean="0"/>
              <a:t>Info exchange with others looking at semantics for SE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RDF-</a:t>
            </a:r>
            <a:r>
              <a:rPr lang="en-US" dirty="0" err="1" smtClean="0">
                <a:latin typeface="Arial" charset="0"/>
                <a:ea typeface="ＭＳ Ｐゴシック" charset="-128"/>
              </a:rPr>
              <a:t>izer</a:t>
            </a:r>
            <a:r>
              <a:rPr lang="en-US" dirty="0" smtClean="0">
                <a:latin typeface="Arial" charset="0"/>
                <a:ea typeface="ＭＳ Ｐゴシック" charset="-128"/>
              </a:rPr>
              <a:t> Layer</a:t>
            </a:r>
          </a:p>
        </p:txBody>
      </p:sp>
      <p:sp>
        <p:nvSpPr>
          <p:cNvPr id="12291" name="Content Placeholder 20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38275"/>
            <a:ext cx="2286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89275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6"/>
          <p:cNvSpPr txBox="1">
            <a:spLocks noChangeArrowheads="1"/>
          </p:cNvSpPr>
          <p:nvPr/>
        </p:nvSpPr>
        <p:spPr bwMode="auto">
          <a:xfrm>
            <a:off x="836613" y="1008063"/>
            <a:ext cx="1374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  <a:cs typeface="Arial" charset="0"/>
              </a:rPr>
              <a:t>Relational</a:t>
            </a:r>
            <a:endParaRPr lang="en-US" sz="2000">
              <a:latin typeface="Calibri" charset="0"/>
              <a:cs typeface="Arial" charset="0"/>
            </a:endParaRPr>
          </a:p>
        </p:txBody>
      </p:sp>
      <p:sp>
        <p:nvSpPr>
          <p:cNvPr id="15366" name="TextBox 36"/>
          <p:cNvSpPr txBox="1">
            <a:spLocks noChangeArrowheads="1"/>
          </p:cNvSpPr>
          <p:nvPr/>
        </p:nvSpPr>
        <p:spPr bwMode="auto">
          <a:xfrm>
            <a:off x="1181100" y="2816225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  <a:cs typeface="Arial" charset="0"/>
              </a:rPr>
              <a:t>XML</a:t>
            </a:r>
            <a:endParaRPr lang="en-US" sz="2000">
              <a:latin typeface="Calibri" charset="0"/>
              <a:cs typeface="Arial" charset="0"/>
            </a:endParaRPr>
          </a:p>
        </p:txBody>
      </p:sp>
      <p:sp>
        <p:nvSpPr>
          <p:cNvPr id="15367" name="TextBox 36"/>
          <p:cNvSpPr txBox="1">
            <a:spLocks noChangeArrowheads="1"/>
          </p:cNvSpPr>
          <p:nvPr/>
        </p:nvSpPr>
        <p:spPr bwMode="auto">
          <a:xfrm>
            <a:off x="4991100" y="1628775"/>
            <a:ext cx="2974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1" dir="2700000" rotWithShape="0">
              <a:srgbClr val="808080">
                <a:alpha val="42999"/>
              </a:srgbClr>
            </a:outerShdw>
          </a:effec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4897"/>
                </a:solidFill>
                <a:latin typeface="Calibri" charset="0"/>
                <a:cs typeface="Arial" charset="0"/>
              </a:rPr>
              <a:t>RDF</a:t>
            </a:r>
            <a:endParaRPr lang="en-US" sz="2400">
              <a:solidFill>
                <a:srgbClr val="004897"/>
              </a:solidFill>
              <a:latin typeface="Calibri" charset="0"/>
              <a:cs typeface="Arial" charset="0"/>
            </a:endParaRPr>
          </a:p>
        </p:txBody>
      </p:sp>
      <p:pic>
        <p:nvPicPr>
          <p:cNvPr id="12297" name="Picture 4" descr="C:\Users\Dean Allemang\Desktop\NASAGraph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513" y="2090738"/>
            <a:ext cx="2974975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1473200" y="4954588"/>
            <a:ext cx="1657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  <a:cs typeface="Arial" charset="0"/>
              </a:rPr>
              <a:t>Spreadsheet</a:t>
            </a:r>
            <a:endParaRPr lang="en-US" sz="2000">
              <a:latin typeface="Calibri" charset="0"/>
              <a:cs typeface="Arial" charset="0"/>
            </a:endParaRPr>
          </a:p>
        </p:txBody>
      </p:sp>
      <p:pic>
        <p:nvPicPr>
          <p:cNvPr id="12299" name="Picture 11" descr="Screen shot 2010-11-23 at 5.31.22 PM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5500" y="5353050"/>
            <a:ext cx="295275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ExtendedPO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5051425"/>
            <a:ext cx="15970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5326063" y="485775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  <a:cs typeface="Arial" charset="0"/>
              </a:rPr>
              <a:t>UML</a:t>
            </a:r>
            <a:endParaRPr lang="en-US" sz="2000">
              <a:latin typeface="Calibri" charset="0"/>
              <a:cs typeface="Arial" charset="0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7467600" y="525780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charset="0"/>
                <a:cs typeface="Arial" charset="0"/>
              </a:rPr>
              <a:t>RSS</a:t>
            </a:r>
            <a:endParaRPr lang="en-US" sz="2000">
              <a:latin typeface="Calibri" charset="0"/>
              <a:cs typeface="Arial" charset="0"/>
            </a:endParaRPr>
          </a:p>
        </p:txBody>
      </p:sp>
      <p:sp>
        <p:nvSpPr>
          <p:cNvPr id="16" name="Freeform 10"/>
          <p:cNvSpPr>
            <a:spLocks/>
          </p:cNvSpPr>
          <p:nvPr/>
        </p:nvSpPr>
        <p:spPr bwMode="auto">
          <a:xfrm rot="3225269" flipV="1">
            <a:off x="3327994" y="2743107"/>
            <a:ext cx="403690" cy="149243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9" y="24"/>
              </a:cxn>
              <a:cxn ang="0">
                <a:pos x="94" y="43"/>
              </a:cxn>
              <a:cxn ang="0">
                <a:pos x="120" y="65"/>
              </a:cxn>
              <a:cxn ang="0">
                <a:pos x="141" y="91"/>
              </a:cxn>
              <a:cxn ang="0">
                <a:pos x="164" y="119"/>
              </a:cxn>
              <a:cxn ang="0">
                <a:pos x="188" y="156"/>
              </a:cxn>
              <a:cxn ang="0">
                <a:pos x="214" y="204"/>
              </a:cxn>
              <a:cxn ang="0">
                <a:pos x="231" y="250"/>
              </a:cxn>
              <a:cxn ang="0">
                <a:pos x="243" y="291"/>
              </a:cxn>
              <a:cxn ang="0">
                <a:pos x="248" y="336"/>
              </a:cxn>
              <a:cxn ang="0">
                <a:pos x="253" y="375"/>
              </a:cxn>
              <a:cxn ang="0">
                <a:pos x="245" y="416"/>
              </a:cxn>
              <a:cxn ang="0">
                <a:pos x="229" y="458"/>
              </a:cxn>
              <a:cxn ang="0">
                <a:pos x="210" y="492"/>
              </a:cxn>
              <a:cxn ang="0">
                <a:pos x="195" y="511"/>
              </a:cxn>
              <a:cxn ang="0">
                <a:pos x="272" y="541"/>
              </a:cxn>
              <a:cxn ang="0">
                <a:pos x="234" y="548"/>
              </a:cxn>
              <a:cxn ang="0">
                <a:pos x="198" y="560"/>
              </a:cxn>
              <a:cxn ang="0">
                <a:pos x="162" y="571"/>
              </a:cxn>
              <a:cxn ang="0">
                <a:pos x="128" y="589"/>
              </a:cxn>
              <a:cxn ang="0">
                <a:pos x="85" y="617"/>
              </a:cxn>
              <a:cxn ang="0">
                <a:pos x="62" y="613"/>
              </a:cxn>
              <a:cxn ang="0">
                <a:pos x="62" y="582"/>
              </a:cxn>
              <a:cxn ang="0">
                <a:pos x="57" y="558"/>
              </a:cxn>
              <a:cxn ang="0">
                <a:pos x="49" y="536"/>
              </a:cxn>
              <a:cxn ang="0">
                <a:pos x="37" y="514"/>
              </a:cxn>
              <a:cxn ang="0">
                <a:pos x="17" y="490"/>
              </a:cxn>
              <a:cxn ang="0">
                <a:pos x="24" y="463"/>
              </a:cxn>
              <a:cxn ang="0">
                <a:pos x="107" y="480"/>
              </a:cxn>
              <a:cxn ang="0">
                <a:pos x="129" y="437"/>
              </a:cxn>
              <a:cxn ang="0">
                <a:pos x="145" y="393"/>
              </a:cxn>
              <a:cxn ang="0">
                <a:pos x="155" y="359"/>
              </a:cxn>
              <a:cxn ang="0">
                <a:pos x="161" y="314"/>
              </a:cxn>
              <a:cxn ang="0">
                <a:pos x="159" y="275"/>
              </a:cxn>
              <a:cxn ang="0">
                <a:pos x="154" y="237"/>
              </a:cxn>
              <a:cxn ang="0">
                <a:pos x="142" y="196"/>
              </a:cxn>
              <a:cxn ang="0">
                <a:pos x="129" y="155"/>
              </a:cxn>
              <a:cxn ang="0">
                <a:pos x="109" y="108"/>
              </a:cxn>
              <a:cxn ang="0">
                <a:pos x="87" y="72"/>
              </a:cxn>
              <a:cxn ang="0">
                <a:pos x="66" y="51"/>
              </a:cxn>
              <a:cxn ang="0">
                <a:pos x="47" y="32"/>
              </a:cxn>
            </a:cxnLst>
            <a:rect l="0" t="0" r="r" b="b"/>
            <a:pathLst>
              <a:path w="289" h="630">
                <a:moveTo>
                  <a:pt x="9" y="5"/>
                </a:moveTo>
                <a:lnTo>
                  <a:pt x="22" y="0"/>
                </a:lnTo>
                <a:lnTo>
                  <a:pt x="51" y="16"/>
                </a:lnTo>
                <a:lnTo>
                  <a:pt x="69" y="24"/>
                </a:lnTo>
                <a:lnTo>
                  <a:pt x="80" y="35"/>
                </a:lnTo>
                <a:lnTo>
                  <a:pt x="94" y="43"/>
                </a:lnTo>
                <a:lnTo>
                  <a:pt x="106" y="55"/>
                </a:lnTo>
                <a:lnTo>
                  <a:pt x="120" y="65"/>
                </a:lnTo>
                <a:lnTo>
                  <a:pt x="131" y="81"/>
                </a:lnTo>
                <a:lnTo>
                  <a:pt x="141" y="91"/>
                </a:lnTo>
                <a:lnTo>
                  <a:pt x="152" y="104"/>
                </a:lnTo>
                <a:lnTo>
                  <a:pt x="164" y="119"/>
                </a:lnTo>
                <a:lnTo>
                  <a:pt x="175" y="135"/>
                </a:lnTo>
                <a:lnTo>
                  <a:pt x="188" y="156"/>
                </a:lnTo>
                <a:lnTo>
                  <a:pt x="203" y="182"/>
                </a:lnTo>
                <a:lnTo>
                  <a:pt x="214" y="204"/>
                </a:lnTo>
                <a:lnTo>
                  <a:pt x="220" y="222"/>
                </a:lnTo>
                <a:lnTo>
                  <a:pt x="231" y="250"/>
                </a:lnTo>
                <a:lnTo>
                  <a:pt x="238" y="270"/>
                </a:lnTo>
                <a:lnTo>
                  <a:pt x="243" y="291"/>
                </a:lnTo>
                <a:lnTo>
                  <a:pt x="247" y="314"/>
                </a:lnTo>
                <a:lnTo>
                  <a:pt x="248" y="336"/>
                </a:lnTo>
                <a:lnTo>
                  <a:pt x="253" y="357"/>
                </a:lnTo>
                <a:lnTo>
                  <a:pt x="253" y="375"/>
                </a:lnTo>
                <a:lnTo>
                  <a:pt x="249" y="395"/>
                </a:lnTo>
                <a:lnTo>
                  <a:pt x="245" y="416"/>
                </a:lnTo>
                <a:lnTo>
                  <a:pt x="238" y="435"/>
                </a:lnTo>
                <a:lnTo>
                  <a:pt x="229" y="458"/>
                </a:lnTo>
                <a:lnTo>
                  <a:pt x="221" y="473"/>
                </a:lnTo>
                <a:lnTo>
                  <a:pt x="210" y="492"/>
                </a:lnTo>
                <a:lnTo>
                  <a:pt x="199" y="504"/>
                </a:lnTo>
                <a:lnTo>
                  <a:pt x="195" y="511"/>
                </a:lnTo>
                <a:lnTo>
                  <a:pt x="288" y="535"/>
                </a:lnTo>
                <a:lnTo>
                  <a:pt x="272" y="541"/>
                </a:lnTo>
                <a:lnTo>
                  <a:pt x="250" y="546"/>
                </a:lnTo>
                <a:lnTo>
                  <a:pt x="234" y="548"/>
                </a:lnTo>
                <a:lnTo>
                  <a:pt x="215" y="555"/>
                </a:lnTo>
                <a:lnTo>
                  <a:pt x="198" y="560"/>
                </a:lnTo>
                <a:lnTo>
                  <a:pt x="177" y="567"/>
                </a:lnTo>
                <a:lnTo>
                  <a:pt x="162" y="571"/>
                </a:lnTo>
                <a:lnTo>
                  <a:pt x="144" y="581"/>
                </a:lnTo>
                <a:lnTo>
                  <a:pt x="128" y="589"/>
                </a:lnTo>
                <a:lnTo>
                  <a:pt x="107" y="600"/>
                </a:lnTo>
                <a:lnTo>
                  <a:pt x="85" y="617"/>
                </a:lnTo>
                <a:lnTo>
                  <a:pt x="61" y="629"/>
                </a:lnTo>
                <a:lnTo>
                  <a:pt x="62" y="613"/>
                </a:lnTo>
                <a:lnTo>
                  <a:pt x="64" y="599"/>
                </a:lnTo>
                <a:lnTo>
                  <a:pt x="62" y="582"/>
                </a:lnTo>
                <a:lnTo>
                  <a:pt x="60" y="568"/>
                </a:lnTo>
                <a:lnTo>
                  <a:pt x="57" y="558"/>
                </a:lnTo>
                <a:lnTo>
                  <a:pt x="53" y="550"/>
                </a:lnTo>
                <a:lnTo>
                  <a:pt x="49" y="536"/>
                </a:lnTo>
                <a:lnTo>
                  <a:pt x="42" y="524"/>
                </a:lnTo>
                <a:lnTo>
                  <a:pt x="37" y="514"/>
                </a:lnTo>
                <a:lnTo>
                  <a:pt x="25" y="503"/>
                </a:lnTo>
                <a:lnTo>
                  <a:pt x="17" y="490"/>
                </a:lnTo>
                <a:lnTo>
                  <a:pt x="0" y="474"/>
                </a:lnTo>
                <a:lnTo>
                  <a:pt x="24" y="463"/>
                </a:lnTo>
                <a:lnTo>
                  <a:pt x="101" y="487"/>
                </a:lnTo>
                <a:lnTo>
                  <a:pt x="107" y="480"/>
                </a:lnTo>
                <a:lnTo>
                  <a:pt x="119" y="456"/>
                </a:lnTo>
                <a:lnTo>
                  <a:pt x="129" y="437"/>
                </a:lnTo>
                <a:lnTo>
                  <a:pt x="139" y="410"/>
                </a:lnTo>
                <a:lnTo>
                  <a:pt x="145" y="393"/>
                </a:lnTo>
                <a:lnTo>
                  <a:pt x="150" y="379"/>
                </a:lnTo>
                <a:lnTo>
                  <a:pt x="155" y="359"/>
                </a:lnTo>
                <a:lnTo>
                  <a:pt x="158" y="337"/>
                </a:lnTo>
                <a:lnTo>
                  <a:pt x="161" y="314"/>
                </a:lnTo>
                <a:lnTo>
                  <a:pt x="160" y="295"/>
                </a:lnTo>
                <a:lnTo>
                  <a:pt x="159" y="275"/>
                </a:lnTo>
                <a:lnTo>
                  <a:pt x="158" y="252"/>
                </a:lnTo>
                <a:lnTo>
                  <a:pt x="154" y="237"/>
                </a:lnTo>
                <a:lnTo>
                  <a:pt x="149" y="217"/>
                </a:lnTo>
                <a:lnTo>
                  <a:pt x="142" y="196"/>
                </a:lnTo>
                <a:lnTo>
                  <a:pt x="135" y="176"/>
                </a:lnTo>
                <a:lnTo>
                  <a:pt x="129" y="155"/>
                </a:lnTo>
                <a:lnTo>
                  <a:pt x="117" y="131"/>
                </a:lnTo>
                <a:lnTo>
                  <a:pt x="109" y="108"/>
                </a:lnTo>
                <a:lnTo>
                  <a:pt x="95" y="89"/>
                </a:lnTo>
                <a:lnTo>
                  <a:pt x="87" y="72"/>
                </a:lnTo>
                <a:lnTo>
                  <a:pt x="77" y="61"/>
                </a:lnTo>
                <a:lnTo>
                  <a:pt x="66" y="51"/>
                </a:lnTo>
                <a:lnTo>
                  <a:pt x="58" y="41"/>
                </a:lnTo>
                <a:lnTo>
                  <a:pt x="47" y="32"/>
                </a:lnTo>
                <a:lnTo>
                  <a:pt x="9" y="5"/>
                </a:lnTo>
              </a:path>
            </a:pathLst>
          </a:custGeom>
          <a:solidFill>
            <a:srgbClr val="C00000"/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400000">
              <a:rot lat="21226436" lon="1634423" rev="20482481"/>
            </a:camera>
            <a:lightRig rig="soft" dir="t">
              <a:rot lat="0" lon="0" rev="0"/>
            </a:lightRig>
          </a:scene3d>
          <a:sp3d prstMaterial="softEdge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 rot="17199762">
            <a:off x="3231353" y="1224482"/>
            <a:ext cx="403690" cy="158646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9" y="24"/>
              </a:cxn>
              <a:cxn ang="0">
                <a:pos x="94" y="43"/>
              </a:cxn>
              <a:cxn ang="0">
                <a:pos x="120" y="65"/>
              </a:cxn>
              <a:cxn ang="0">
                <a:pos x="141" y="91"/>
              </a:cxn>
              <a:cxn ang="0">
                <a:pos x="164" y="119"/>
              </a:cxn>
              <a:cxn ang="0">
                <a:pos x="188" y="156"/>
              </a:cxn>
              <a:cxn ang="0">
                <a:pos x="214" y="204"/>
              </a:cxn>
              <a:cxn ang="0">
                <a:pos x="231" y="250"/>
              </a:cxn>
              <a:cxn ang="0">
                <a:pos x="243" y="291"/>
              </a:cxn>
              <a:cxn ang="0">
                <a:pos x="248" y="336"/>
              </a:cxn>
              <a:cxn ang="0">
                <a:pos x="253" y="375"/>
              </a:cxn>
              <a:cxn ang="0">
                <a:pos x="245" y="416"/>
              </a:cxn>
              <a:cxn ang="0">
                <a:pos x="229" y="458"/>
              </a:cxn>
              <a:cxn ang="0">
                <a:pos x="210" y="492"/>
              </a:cxn>
              <a:cxn ang="0">
                <a:pos x="195" y="511"/>
              </a:cxn>
              <a:cxn ang="0">
                <a:pos x="272" y="541"/>
              </a:cxn>
              <a:cxn ang="0">
                <a:pos x="234" y="548"/>
              </a:cxn>
              <a:cxn ang="0">
                <a:pos x="198" y="560"/>
              </a:cxn>
              <a:cxn ang="0">
                <a:pos x="162" y="571"/>
              </a:cxn>
              <a:cxn ang="0">
                <a:pos x="128" y="589"/>
              </a:cxn>
              <a:cxn ang="0">
                <a:pos x="85" y="617"/>
              </a:cxn>
              <a:cxn ang="0">
                <a:pos x="62" y="613"/>
              </a:cxn>
              <a:cxn ang="0">
                <a:pos x="62" y="582"/>
              </a:cxn>
              <a:cxn ang="0">
                <a:pos x="57" y="558"/>
              </a:cxn>
              <a:cxn ang="0">
                <a:pos x="49" y="536"/>
              </a:cxn>
              <a:cxn ang="0">
                <a:pos x="37" y="514"/>
              </a:cxn>
              <a:cxn ang="0">
                <a:pos x="17" y="490"/>
              </a:cxn>
              <a:cxn ang="0">
                <a:pos x="24" y="463"/>
              </a:cxn>
              <a:cxn ang="0">
                <a:pos x="107" y="480"/>
              </a:cxn>
              <a:cxn ang="0">
                <a:pos x="129" y="437"/>
              </a:cxn>
              <a:cxn ang="0">
                <a:pos x="145" y="393"/>
              </a:cxn>
              <a:cxn ang="0">
                <a:pos x="155" y="359"/>
              </a:cxn>
              <a:cxn ang="0">
                <a:pos x="161" y="314"/>
              </a:cxn>
              <a:cxn ang="0">
                <a:pos x="159" y="275"/>
              </a:cxn>
              <a:cxn ang="0">
                <a:pos x="154" y="237"/>
              </a:cxn>
              <a:cxn ang="0">
                <a:pos x="142" y="196"/>
              </a:cxn>
              <a:cxn ang="0">
                <a:pos x="129" y="155"/>
              </a:cxn>
              <a:cxn ang="0">
                <a:pos x="109" y="108"/>
              </a:cxn>
              <a:cxn ang="0">
                <a:pos x="87" y="72"/>
              </a:cxn>
              <a:cxn ang="0">
                <a:pos x="66" y="51"/>
              </a:cxn>
              <a:cxn ang="0">
                <a:pos x="47" y="32"/>
              </a:cxn>
            </a:cxnLst>
            <a:rect l="0" t="0" r="r" b="b"/>
            <a:pathLst>
              <a:path w="289" h="630">
                <a:moveTo>
                  <a:pt x="9" y="5"/>
                </a:moveTo>
                <a:lnTo>
                  <a:pt x="22" y="0"/>
                </a:lnTo>
                <a:lnTo>
                  <a:pt x="51" y="16"/>
                </a:lnTo>
                <a:lnTo>
                  <a:pt x="69" y="24"/>
                </a:lnTo>
                <a:lnTo>
                  <a:pt x="80" y="35"/>
                </a:lnTo>
                <a:lnTo>
                  <a:pt x="94" y="43"/>
                </a:lnTo>
                <a:lnTo>
                  <a:pt x="106" y="55"/>
                </a:lnTo>
                <a:lnTo>
                  <a:pt x="120" y="65"/>
                </a:lnTo>
                <a:lnTo>
                  <a:pt x="131" y="81"/>
                </a:lnTo>
                <a:lnTo>
                  <a:pt x="141" y="91"/>
                </a:lnTo>
                <a:lnTo>
                  <a:pt x="152" y="104"/>
                </a:lnTo>
                <a:lnTo>
                  <a:pt x="164" y="119"/>
                </a:lnTo>
                <a:lnTo>
                  <a:pt x="175" y="135"/>
                </a:lnTo>
                <a:lnTo>
                  <a:pt x="188" y="156"/>
                </a:lnTo>
                <a:lnTo>
                  <a:pt x="203" y="182"/>
                </a:lnTo>
                <a:lnTo>
                  <a:pt x="214" y="204"/>
                </a:lnTo>
                <a:lnTo>
                  <a:pt x="220" y="222"/>
                </a:lnTo>
                <a:lnTo>
                  <a:pt x="231" y="250"/>
                </a:lnTo>
                <a:lnTo>
                  <a:pt x="238" y="270"/>
                </a:lnTo>
                <a:lnTo>
                  <a:pt x="243" y="291"/>
                </a:lnTo>
                <a:lnTo>
                  <a:pt x="247" y="314"/>
                </a:lnTo>
                <a:lnTo>
                  <a:pt x="248" y="336"/>
                </a:lnTo>
                <a:lnTo>
                  <a:pt x="253" y="357"/>
                </a:lnTo>
                <a:lnTo>
                  <a:pt x="253" y="375"/>
                </a:lnTo>
                <a:lnTo>
                  <a:pt x="249" y="395"/>
                </a:lnTo>
                <a:lnTo>
                  <a:pt x="245" y="416"/>
                </a:lnTo>
                <a:lnTo>
                  <a:pt x="238" y="435"/>
                </a:lnTo>
                <a:lnTo>
                  <a:pt x="229" y="458"/>
                </a:lnTo>
                <a:lnTo>
                  <a:pt x="221" y="473"/>
                </a:lnTo>
                <a:lnTo>
                  <a:pt x="210" y="492"/>
                </a:lnTo>
                <a:lnTo>
                  <a:pt x="199" y="504"/>
                </a:lnTo>
                <a:lnTo>
                  <a:pt x="195" y="511"/>
                </a:lnTo>
                <a:lnTo>
                  <a:pt x="288" y="535"/>
                </a:lnTo>
                <a:lnTo>
                  <a:pt x="272" y="541"/>
                </a:lnTo>
                <a:lnTo>
                  <a:pt x="250" y="546"/>
                </a:lnTo>
                <a:lnTo>
                  <a:pt x="234" y="548"/>
                </a:lnTo>
                <a:lnTo>
                  <a:pt x="215" y="555"/>
                </a:lnTo>
                <a:lnTo>
                  <a:pt x="198" y="560"/>
                </a:lnTo>
                <a:lnTo>
                  <a:pt x="177" y="567"/>
                </a:lnTo>
                <a:lnTo>
                  <a:pt x="162" y="571"/>
                </a:lnTo>
                <a:lnTo>
                  <a:pt x="144" y="581"/>
                </a:lnTo>
                <a:lnTo>
                  <a:pt x="128" y="589"/>
                </a:lnTo>
                <a:lnTo>
                  <a:pt x="107" y="600"/>
                </a:lnTo>
                <a:lnTo>
                  <a:pt x="85" y="617"/>
                </a:lnTo>
                <a:lnTo>
                  <a:pt x="61" y="629"/>
                </a:lnTo>
                <a:lnTo>
                  <a:pt x="62" y="613"/>
                </a:lnTo>
                <a:lnTo>
                  <a:pt x="64" y="599"/>
                </a:lnTo>
                <a:lnTo>
                  <a:pt x="62" y="582"/>
                </a:lnTo>
                <a:lnTo>
                  <a:pt x="60" y="568"/>
                </a:lnTo>
                <a:lnTo>
                  <a:pt x="57" y="558"/>
                </a:lnTo>
                <a:lnTo>
                  <a:pt x="53" y="550"/>
                </a:lnTo>
                <a:lnTo>
                  <a:pt x="49" y="536"/>
                </a:lnTo>
                <a:lnTo>
                  <a:pt x="42" y="524"/>
                </a:lnTo>
                <a:lnTo>
                  <a:pt x="37" y="514"/>
                </a:lnTo>
                <a:lnTo>
                  <a:pt x="25" y="503"/>
                </a:lnTo>
                <a:lnTo>
                  <a:pt x="17" y="490"/>
                </a:lnTo>
                <a:lnTo>
                  <a:pt x="0" y="474"/>
                </a:lnTo>
                <a:lnTo>
                  <a:pt x="24" y="463"/>
                </a:lnTo>
                <a:lnTo>
                  <a:pt x="101" y="487"/>
                </a:lnTo>
                <a:lnTo>
                  <a:pt x="107" y="480"/>
                </a:lnTo>
                <a:lnTo>
                  <a:pt x="119" y="456"/>
                </a:lnTo>
                <a:lnTo>
                  <a:pt x="129" y="437"/>
                </a:lnTo>
                <a:lnTo>
                  <a:pt x="139" y="410"/>
                </a:lnTo>
                <a:lnTo>
                  <a:pt x="145" y="393"/>
                </a:lnTo>
                <a:lnTo>
                  <a:pt x="150" y="379"/>
                </a:lnTo>
                <a:lnTo>
                  <a:pt x="155" y="359"/>
                </a:lnTo>
                <a:lnTo>
                  <a:pt x="158" y="337"/>
                </a:lnTo>
                <a:lnTo>
                  <a:pt x="161" y="314"/>
                </a:lnTo>
                <a:lnTo>
                  <a:pt x="160" y="295"/>
                </a:lnTo>
                <a:lnTo>
                  <a:pt x="159" y="275"/>
                </a:lnTo>
                <a:lnTo>
                  <a:pt x="158" y="252"/>
                </a:lnTo>
                <a:lnTo>
                  <a:pt x="154" y="237"/>
                </a:lnTo>
                <a:lnTo>
                  <a:pt x="149" y="217"/>
                </a:lnTo>
                <a:lnTo>
                  <a:pt x="142" y="196"/>
                </a:lnTo>
                <a:lnTo>
                  <a:pt x="135" y="176"/>
                </a:lnTo>
                <a:lnTo>
                  <a:pt x="129" y="155"/>
                </a:lnTo>
                <a:lnTo>
                  <a:pt x="117" y="131"/>
                </a:lnTo>
                <a:lnTo>
                  <a:pt x="109" y="108"/>
                </a:lnTo>
                <a:lnTo>
                  <a:pt x="95" y="89"/>
                </a:lnTo>
                <a:lnTo>
                  <a:pt x="87" y="72"/>
                </a:lnTo>
                <a:lnTo>
                  <a:pt x="77" y="61"/>
                </a:lnTo>
                <a:lnTo>
                  <a:pt x="66" y="51"/>
                </a:lnTo>
                <a:lnTo>
                  <a:pt x="58" y="41"/>
                </a:lnTo>
                <a:lnTo>
                  <a:pt x="47" y="32"/>
                </a:lnTo>
                <a:lnTo>
                  <a:pt x="9" y="5"/>
                </a:lnTo>
              </a:path>
            </a:pathLst>
          </a:custGeom>
          <a:solidFill>
            <a:srgbClr val="004897"/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400000">
              <a:rot lat="21040828" lon="1058477" rev="460576"/>
            </a:camera>
            <a:lightRig rig="soft" dir="t">
              <a:rot lat="0" lon="0" rev="0"/>
            </a:lightRig>
          </a:scene3d>
          <a:sp3d prstMaterial="softEdge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 rot="2049002" flipV="1">
            <a:off x="4141557" y="3251806"/>
            <a:ext cx="403690" cy="226901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9" y="24"/>
              </a:cxn>
              <a:cxn ang="0">
                <a:pos x="94" y="43"/>
              </a:cxn>
              <a:cxn ang="0">
                <a:pos x="120" y="65"/>
              </a:cxn>
              <a:cxn ang="0">
                <a:pos x="141" y="91"/>
              </a:cxn>
              <a:cxn ang="0">
                <a:pos x="164" y="119"/>
              </a:cxn>
              <a:cxn ang="0">
                <a:pos x="188" y="156"/>
              </a:cxn>
              <a:cxn ang="0">
                <a:pos x="214" y="204"/>
              </a:cxn>
              <a:cxn ang="0">
                <a:pos x="231" y="250"/>
              </a:cxn>
              <a:cxn ang="0">
                <a:pos x="243" y="291"/>
              </a:cxn>
              <a:cxn ang="0">
                <a:pos x="248" y="336"/>
              </a:cxn>
              <a:cxn ang="0">
                <a:pos x="253" y="375"/>
              </a:cxn>
              <a:cxn ang="0">
                <a:pos x="245" y="416"/>
              </a:cxn>
              <a:cxn ang="0">
                <a:pos x="229" y="458"/>
              </a:cxn>
              <a:cxn ang="0">
                <a:pos x="210" y="492"/>
              </a:cxn>
              <a:cxn ang="0">
                <a:pos x="195" y="511"/>
              </a:cxn>
              <a:cxn ang="0">
                <a:pos x="272" y="541"/>
              </a:cxn>
              <a:cxn ang="0">
                <a:pos x="234" y="548"/>
              </a:cxn>
              <a:cxn ang="0">
                <a:pos x="198" y="560"/>
              </a:cxn>
              <a:cxn ang="0">
                <a:pos x="162" y="571"/>
              </a:cxn>
              <a:cxn ang="0">
                <a:pos x="128" y="589"/>
              </a:cxn>
              <a:cxn ang="0">
                <a:pos x="85" y="617"/>
              </a:cxn>
              <a:cxn ang="0">
                <a:pos x="62" y="613"/>
              </a:cxn>
              <a:cxn ang="0">
                <a:pos x="62" y="582"/>
              </a:cxn>
              <a:cxn ang="0">
                <a:pos x="57" y="558"/>
              </a:cxn>
              <a:cxn ang="0">
                <a:pos x="49" y="536"/>
              </a:cxn>
              <a:cxn ang="0">
                <a:pos x="37" y="514"/>
              </a:cxn>
              <a:cxn ang="0">
                <a:pos x="17" y="490"/>
              </a:cxn>
              <a:cxn ang="0">
                <a:pos x="24" y="463"/>
              </a:cxn>
              <a:cxn ang="0">
                <a:pos x="107" y="480"/>
              </a:cxn>
              <a:cxn ang="0">
                <a:pos x="129" y="437"/>
              </a:cxn>
              <a:cxn ang="0">
                <a:pos x="145" y="393"/>
              </a:cxn>
              <a:cxn ang="0">
                <a:pos x="155" y="359"/>
              </a:cxn>
              <a:cxn ang="0">
                <a:pos x="161" y="314"/>
              </a:cxn>
              <a:cxn ang="0">
                <a:pos x="159" y="275"/>
              </a:cxn>
              <a:cxn ang="0">
                <a:pos x="154" y="237"/>
              </a:cxn>
              <a:cxn ang="0">
                <a:pos x="142" y="196"/>
              </a:cxn>
              <a:cxn ang="0">
                <a:pos x="129" y="155"/>
              </a:cxn>
              <a:cxn ang="0">
                <a:pos x="109" y="108"/>
              </a:cxn>
              <a:cxn ang="0">
                <a:pos x="87" y="72"/>
              </a:cxn>
              <a:cxn ang="0">
                <a:pos x="66" y="51"/>
              </a:cxn>
              <a:cxn ang="0">
                <a:pos x="47" y="32"/>
              </a:cxn>
            </a:cxnLst>
            <a:rect l="0" t="0" r="r" b="b"/>
            <a:pathLst>
              <a:path w="289" h="630">
                <a:moveTo>
                  <a:pt x="9" y="5"/>
                </a:moveTo>
                <a:lnTo>
                  <a:pt x="22" y="0"/>
                </a:lnTo>
                <a:lnTo>
                  <a:pt x="51" y="16"/>
                </a:lnTo>
                <a:lnTo>
                  <a:pt x="69" y="24"/>
                </a:lnTo>
                <a:lnTo>
                  <a:pt x="80" y="35"/>
                </a:lnTo>
                <a:lnTo>
                  <a:pt x="94" y="43"/>
                </a:lnTo>
                <a:lnTo>
                  <a:pt x="106" y="55"/>
                </a:lnTo>
                <a:lnTo>
                  <a:pt x="120" y="65"/>
                </a:lnTo>
                <a:lnTo>
                  <a:pt x="131" y="81"/>
                </a:lnTo>
                <a:lnTo>
                  <a:pt x="141" y="91"/>
                </a:lnTo>
                <a:lnTo>
                  <a:pt x="152" y="104"/>
                </a:lnTo>
                <a:lnTo>
                  <a:pt x="164" y="119"/>
                </a:lnTo>
                <a:lnTo>
                  <a:pt x="175" y="135"/>
                </a:lnTo>
                <a:lnTo>
                  <a:pt x="188" y="156"/>
                </a:lnTo>
                <a:lnTo>
                  <a:pt x="203" y="182"/>
                </a:lnTo>
                <a:lnTo>
                  <a:pt x="214" y="204"/>
                </a:lnTo>
                <a:lnTo>
                  <a:pt x="220" y="222"/>
                </a:lnTo>
                <a:lnTo>
                  <a:pt x="231" y="250"/>
                </a:lnTo>
                <a:lnTo>
                  <a:pt x="238" y="270"/>
                </a:lnTo>
                <a:lnTo>
                  <a:pt x="243" y="291"/>
                </a:lnTo>
                <a:lnTo>
                  <a:pt x="247" y="314"/>
                </a:lnTo>
                <a:lnTo>
                  <a:pt x="248" y="336"/>
                </a:lnTo>
                <a:lnTo>
                  <a:pt x="253" y="357"/>
                </a:lnTo>
                <a:lnTo>
                  <a:pt x="253" y="375"/>
                </a:lnTo>
                <a:lnTo>
                  <a:pt x="249" y="395"/>
                </a:lnTo>
                <a:lnTo>
                  <a:pt x="245" y="416"/>
                </a:lnTo>
                <a:lnTo>
                  <a:pt x="238" y="435"/>
                </a:lnTo>
                <a:lnTo>
                  <a:pt x="229" y="458"/>
                </a:lnTo>
                <a:lnTo>
                  <a:pt x="221" y="473"/>
                </a:lnTo>
                <a:lnTo>
                  <a:pt x="210" y="492"/>
                </a:lnTo>
                <a:lnTo>
                  <a:pt x="199" y="504"/>
                </a:lnTo>
                <a:lnTo>
                  <a:pt x="195" y="511"/>
                </a:lnTo>
                <a:lnTo>
                  <a:pt x="288" y="535"/>
                </a:lnTo>
                <a:lnTo>
                  <a:pt x="272" y="541"/>
                </a:lnTo>
                <a:lnTo>
                  <a:pt x="250" y="546"/>
                </a:lnTo>
                <a:lnTo>
                  <a:pt x="234" y="548"/>
                </a:lnTo>
                <a:lnTo>
                  <a:pt x="215" y="555"/>
                </a:lnTo>
                <a:lnTo>
                  <a:pt x="198" y="560"/>
                </a:lnTo>
                <a:lnTo>
                  <a:pt x="177" y="567"/>
                </a:lnTo>
                <a:lnTo>
                  <a:pt x="162" y="571"/>
                </a:lnTo>
                <a:lnTo>
                  <a:pt x="144" y="581"/>
                </a:lnTo>
                <a:lnTo>
                  <a:pt x="128" y="589"/>
                </a:lnTo>
                <a:lnTo>
                  <a:pt x="107" y="600"/>
                </a:lnTo>
                <a:lnTo>
                  <a:pt x="85" y="617"/>
                </a:lnTo>
                <a:lnTo>
                  <a:pt x="61" y="629"/>
                </a:lnTo>
                <a:lnTo>
                  <a:pt x="62" y="613"/>
                </a:lnTo>
                <a:lnTo>
                  <a:pt x="64" y="599"/>
                </a:lnTo>
                <a:lnTo>
                  <a:pt x="62" y="582"/>
                </a:lnTo>
                <a:lnTo>
                  <a:pt x="60" y="568"/>
                </a:lnTo>
                <a:lnTo>
                  <a:pt x="57" y="558"/>
                </a:lnTo>
                <a:lnTo>
                  <a:pt x="53" y="550"/>
                </a:lnTo>
                <a:lnTo>
                  <a:pt x="49" y="536"/>
                </a:lnTo>
                <a:lnTo>
                  <a:pt x="42" y="524"/>
                </a:lnTo>
                <a:lnTo>
                  <a:pt x="37" y="514"/>
                </a:lnTo>
                <a:lnTo>
                  <a:pt x="25" y="503"/>
                </a:lnTo>
                <a:lnTo>
                  <a:pt x="17" y="490"/>
                </a:lnTo>
                <a:lnTo>
                  <a:pt x="0" y="474"/>
                </a:lnTo>
                <a:lnTo>
                  <a:pt x="24" y="463"/>
                </a:lnTo>
                <a:lnTo>
                  <a:pt x="101" y="487"/>
                </a:lnTo>
                <a:lnTo>
                  <a:pt x="107" y="480"/>
                </a:lnTo>
                <a:lnTo>
                  <a:pt x="119" y="456"/>
                </a:lnTo>
                <a:lnTo>
                  <a:pt x="129" y="437"/>
                </a:lnTo>
                <a:lnTo>
                  <a:pt x="139" y="410"/>
                </a:lnTo>
                <a:lnTo>
                  <a:pt x="145" y="393"/>
                </a:lnTo>
                <a:lnTo>
                  <a:pt x="150" y="379"/>
                </a:lnTo>
                <a:lnTo>
                  <a:pt x="155" y="359"/>
                </a:lnTo>
                <a:lnTo>
                  <a:pt x="158" y="337"/>
                </a:lnTo>
                <a:lnTo>
                  <a:pt x="161" y="314"/>
                </a:lnTo>
                <a:lnTo>
                  <a:pt x="160" y="295"/>
                </a:lnTo>
                <a:lnTo>
                  <a:pt x="159" y="275"/>
                </a:lnTo>
                <a:lnTo>
                  <a:pt x="158" y="252"/>
                </a:lnTo>
                <a:lnTo>
                  <a:pt x="154" y="237"/>
                </a:lnTo>
                <a:lnTo>
                  <a:pt x="149" y="217"/>
                </a:lnTo>
                <a:lnTo>
                  <a:pt x="142" y="196"/>
                </a:lnTo>
                <a:lnTo>
                  <a:pt x="135" y="176"/>
                </a:lnTo>
                <a:lnTo>
                  <a:pt x="129" y="155"/>
                </a:lnTo>
                <a:lnTo>
                  <a:pt x="117" y="131"/>
                </a:lnTo>
                <a:lnTo>
                  <a:pt x="109" y="108"/>
                </a:lnTo>
                <a:lnTo>
                  <a:pt x="95" y="89"/>
                </a:lnTo>
                <a:lnTo>
                  <a:pt x="87" y="72"/>
                </a:lnTo>
                <a:lnTo>
                  <a:pt x="77" y="61"/>
                </a:lnTo>
                <a:lnTo>
                  <a:pt x="66" y="51"/>
                </a:lnTo>
                <a:lnTo>
                  <a:pt x="58" y="41"/>
                </a:lnTo>
                <a:lnTo>
                  <a:pt x="47" y="32"/>
                </a:lnTo>
                <a:lnTo>
                  <a:pt x="9" y="5"/>
                </a:lnTo>
              </a:path>
            </a:pathLst>
          </a:custGeom>
          <a:solidFill>
            <a:srgbClr val="C00000"/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400000">
              <a:rot lat="21538457" lon="20988695" rev="20915122"/>
            </a:camera>
            <a:lightRig rig="soft" dir="t">
              <a:rot lat="0" lon="0" rev="0"/>
            </a:lightRig>
          </a:scene3d>
          <a:sp3d prstMaterial="softEdge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 flipV="1">
            <a:off x="6096000" y="3558991"/>
            <a:ext cx="403690" cy="1492434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9" y="24"/>
              </a:cxn>
              <a:cxn ang="0">
                <a:pos x="94" y="43"/>
              </a:cxn>
              <a:cxn ang="0">
                <a:pos x="120" y="65"/>
              </a:cxn>
              <a:cxn ang="0">
                <a:pos x="141" y="91"/>
              </a:cxn>
              <a:cxn ang="0">
                <a:pos x="164" y="119"/>
              </a:cxn>
              <a:cxn ang="0">
                <a:pos x="188" y="156"/>
              </a:cxn>
              <a:cxn ang="0">
                <a:pos x="214" y="204"/>
              </a:cxn>
              <a:cxn ang="0">
                <a:pos x="231" y="250"/>
              </a:cxn>
              <a:cxn ang="0">
                <a:pos x="243" y="291"/>
              </a:cxn>
              <a:cxn ang="0">
                <a:pos x="248" y="336"/>
              </a:cxn>
              <a:cxn ang="0">
                <a:pos x="253" y="375"/>
              </a:cxn>
              <a:cxn ang="0">
                <a:pos x="245" y="416"/>
              </a:cxn>
              <a:cxn ang="0">
                <a:pos x="229" y="458"/>
              </a:cxn>
              <a:cxn ang="0">
                <a:pos x="210" y="492"/>
              </a:cxn>
              <a:cxn ang="0">
                <a:pos x="195" y="511"/>
              </a:cxn>
              <a:cxn ang="0">
                <a:pos x="272" y="541"/>
              </a:cxn>
              <a:cxn ang="0">
                <a:pos x="234" y="548"/>
              </a:cxn>
              <a:cxn ang="0">
                <a:pos x="198" y="560"/>
              </a:cxn>
              <a:cxn ang="0">
                <a:pos x="162" y="571"/>
              </a:cxn>
              <a:cxn ang="0">
                <a:pos x="128" y="589"/>
              </a:cxn>
              <a:cxn ang="0">
                <a:pos x="85" y="617"/>
              </a:cxn>
              <a:cxn ang="0">
                <a:pos x="62" y="613"/>
              </a:cxn>
              <a:cxn ang="0">
                <a:pos x="62" y="582"/>
              </a:cxn>
              <a:cxn ang="0">
                <a:pos x="57" y="558"/>
              </a:cxn>
              <a:cxn ang="0">
                <a:pos x="49" y="536"/>
              </a:cxn>
              <a:cxn ang="0">
                <a:pos x="37" y="514"/>
              </a:cxn>
              <a:cxn ang="0">
                <a:pos x="17" y="490"/>
              </a:cxn>
              <a:cxn ang="0">
                <a:pos x="24" y="463"/>
              </a:cxn>
              <a:cxn ang="0">
                <a:pos x="107" y="480"/>
              </a:cxn>
              <a:cxn ang="0">
                <a:pos x="129" y="437"/>
              </a:cxn>
              <a:cxn ang="0">
                <a:pos x="145" y="393"/>
              </a:cxn>
              <a:cxn ang="0">
                <a:pos x="155" y="359"/>
              </a:cxn>
              <a:cxn ang="0">
                <a:pos x="161" y="314"/>
              </a:cxn>
              <a:cxn ang="0">
                <a:pos x="159" y="275"/>
              </a:cxn>
              <a:cxn ang="0">
                <a:pos x="154" y="237"/>
              </a:cxn>
              <a:cxn ang="0">
                <a:pos x="142" y="196"/>
              </a:cxn>
              <a:cxn ang="0">
                <a:pos x="129" y="155"/>
              </a:cxn>
              <a:cxn ang="0">
                <a:pos x="109" y="108"/>
              </a:cxn>
              <a:cxn ang="0">
                <a:pos x="87" y="72"/>
              </a:cxn>
              <a:cxn ang="0">
                <a:pos x="66" y="51"/>
              </a:cxn>
              <a:cxn ang="0">
                <a:pos x="47" y="32"/>
              </a:cxn>
            </a:cxnLst>
            <a:rect l="0" t="0" r="r" b="b"/>
            <a:pathLst>
              <a:path w="289" h="630">
                <a:moveTo>
                  <a:pt x="9" y="5"/>
                </a:moveTo>
                <a:lnTo>
                  <a:pt x="22" y="0"/>
                </a:lnTo>
                <a:lnTo>
                  <a:pt x="51" y="16"/>
                </a:lnTo>
                <a:lnTo>
                  <a:pt x="69" y="24"/>
                </a:lnTo>
                <a:lnTo>
                  <a:pt x="80" y="35"/>
                </a:lnTo>
                <a:lnTo>
                  <a:pt x="94" y="43"/>
                </a:lnTo>
                <a:lnTo>
                  <a:pt x="106" y="55"/>
                </a:lnTo>
                <a:lnTo>
                  <a:pt x="120" y="65"/>
                </a:lnTo>
                <a:lnTo>
                  <a:pt x="131" y="81"/>
                </a:lnTo>
                <a:lnTo>
                  <a:pt x="141" y="91"/>
                </a:lnTo>
                <a:lnTo>
                  <a:pt x="152" y="104"/>
                </a:lnTo>
                <a:lnTo>
                  <a:pt x="164" y="119"/>
                </a:lnTo>
                <a:lnTo>
                  <a:pt x="175" y="135"/>
                </a:lnTo>
                <a:lnTo>
                  <a:pt x="188" y="156"/>
                </a:lnTo>
                <a:lnTo>
                  <a:pt x="203" y="182"/>
                </a:lnTo>
                <a:lnTo>
                  <a:pt x="214" y="204"/>
                </a:lnTo>
                <a:lnTo>
                  <a:pt x="220" y="222"/>
                </a:lnTo>
                <a:lnTo>
                  <a:pt x="231" y="250"/>
                </a:lnTo>
                <a:lnTo>
                  <a:pt x="238" y="270"/>
                </a:lnTo>
                <a:lnTo>
                  <a:pt x="243" y="291"/>
                </a:lnTo>
                <a:lnTo>
                  <a:pt x="247" y="314"/>
                </a:lnTo>
                <a:lnTo>
                  <a:pt x="248" y="336"/>
                </a:lnTo>
                <a:lnTo>
                  <a:pt x="253" y="357"/>
                </a:lnTo>
                <a:lnTo>
                  <a:pt x="253" y="375"/>
                </a:lnTo>
                <a:lnTo>
                  <a:pt x="249" y="395"/>
                </a:lnTo>
                <a:lnTo>
                  <a:pt x="245" y="416"/>
                </a:lnTo>
                <a:lnTo>
                  <a:pt x="238" y="435"/>
                </a:lnTo>
                <a:lnTo>
                  <a:pt x="229" y="458"/>
                </a:lnTo>
                <a:lnTo>
                  <a:pt x="221" y="473"/>
                </a:lnTo>
                <a:lnTo>
                  <a:pt x="210" y="492"/>
                </a:lnTo>
                <a:lnTo>
                  <a:pt x="199" y="504"/>
                </a:lnTo>
                <a:lnTo>
                  <a:pt x="195" y="511"/>
                </a:lnTo>
                <a:lnTo>
                  <a:pt x="288" y="535"/>
                </a:lnTo>
                <a:lnTo>
                  <a:pt x="272" y="541"/>
                </a:lnTo>
                <a:lnTo>
                  <a:pt x="250" y="546"/>
                </a:lnTo>
                <a:lnTo>
                  <a:pt x="234" y="548"/>
                </a:lnTo>
                <a:lnTo>
                  <a:pt x="215" y="555"/>
                </a:lnTo>
                <a:lnTo>
                  <a:pt x="198" y="560"/>
                </a:lnTo>
                <a:lnTo>
                  <a:pt x="177" y="567"/>
                </a:lnTo>
                <a:lnTo>
                  <a:pt x="162" y="571"/>
                </a:lnTo>
                <a:lnTo>
                  <a:pt x="144" y="581"/>
                </a:lnTo>
                <a:lnTo>
                  <a:pt x="128" y="589"/>
                </a:lnTo>
                <a:lnTo>
                  <a:pt x="107" y="600"/>
                </a:lnTo>
                <a:lnTo>
                  <a:pt x="85" y="617"/>
                </a:lnTo>
                <a:lnTo>
                  <a:pt x="61" y="629"/>
                </a:lnTo>
                <a:lnTo>
                  <a:pt x="62" y="613"/>
                </a:lnTo>
                <a:lnTo>
                  <a:pt x="64" y="599"/>
                </a:lnTo>
                <a:lnTo>
                  <a:pt x="62" y="582"/>
                </a:lnTo>
                <a:lnTo>
                  <a:pt x="60" y="568"/>
                </a:lnTo>
                <a:lnTo>
                  <a:pt x="57" y="558"/>
                </a:lnTo>
                <a:lnTo>
                  <a:pt x="53" y="550"/>
                </a:lnTo>
                <a:lnTo>
                  <a:pt x="49" y="536"/>
                </a:lnTo>
                <a:lnTo>
                  <a:pt x="42" y="524"/>
                </a:lnTo>
                <a:lnTo>
                  <a:pt x="37" y="514"/>
                </a:lnTo>
                <a:lnTo>
                  <a:pt x="25" y="503"/>
                </a:lnTo>
                <a:lnTo>
                  <a:pt x="17" y="490"/>
                </a:lnTo>
                <a:lnTo>
                  <a:pt x="0" y="474"/>
                </a:lnTo>
                <a:lnTo>
                  <a:pt x="24" y="463"/>
                </a:lnTo>
                <a:lnTo>
                  <a:pt x="101" y="487"/>
                </a:lnTo>
                <a:lnTo>
                  <a:pt x="107" y="480"/>
                </a:lnTo>
                <a:lnTo>
                  <a:pt x="119" y="456"/>
                </a:lnTo>
                <a:lnTo>
                  <a:pt x="129" y="437"/>
                </a:lnTo>
                <a:lnTo>
                  <a:pt x="139" y="410"/>
                </a:lnTo>
                <a:lnTo>
                  <a:pt x="145" y="393"/>
                </a:lnTo>
                <a:lnTo>
                  <a:pt x="150" y="379"/>
                </a:lnTo>
                <a:lnTo>
                  <a:pt x="155" y="359"/>
                </a:lnTo>
                <a:lnTo>
                  <a:pt x="158" y="337"/>
                </a:lnTo>
                <a:lnTo>
                  <a:pt x="161" y="314"/>
                </a:lnTo>
                <a:lnTo>
                  <a:pt x="160" y="295"/>
                </a:lnTo>
                <a:lnTo>
                  <a:pt x="159" y="275"/>
                </a:lnTo>
                <a:lnTo>
                  <a:pt x="158" y="252"/>
                </a:lnTo>
                <a:lnTo>
                  <a:pt x="154" y="237"/>
                </a:lnTo>
                <a:lnTo>
                  <a:pt x="149" y="217"/>
                </a:lnTo>
                <a:lnTo>
                  <a:pt x="142" y="196"/>
                </a:lnTo>
                <a:lnTo>
                  <a:pt x="135" y="176"/>
                </a:lnTo>
                <a:lnTo>
                  <a:pt x="129" y="155"/>
                </a:lnTo>
                <a:lnTo>
                  <a:pt x="117" y="131"/>
                </a:lnTo>
                <a:lnTo>
                  <a:pt x="109" y="108"/>
                </a:lnTo>
                <a:lnTo>
                  <a:pt x="95" y="89"/>
                </a:lnTo>
                <a:lnTo>
                  <a:pt x="87" y="72"/>
                </a:lnTo>
                <a:lnTo>
                  <a:pt x="77" y="61"/>
                </a:lnTo>
                <a:lnTo>
                  <a:pt x="66" y="51"/>
                </a:lnTo>
                <a:lnTo>
                  <a:pt x="58" y="41"/>
                </a:lnTo>
                <a:lnTo>
                  <a:pt x="47" y="32"/>
                </a:lnTo>
                <a:lnTo>
                  <a:pt x="9" y="5"/>
                </a:lnTo>
              </a:path>
            </a:pathLst>
          </a:custGeom>
          <a:solidFill>
            <a:srgbClr val="C00000"/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400000">
              <a:rot lat="21226436" lon="1634423" rev="20482481"/>
            </a:camera>
            <a:lightRig rig="soft" dir="t">
              <a:rot lat="0" lon="0" rev="0"/>
            </a:lightRig>
          </a:scene3d>
          <a:sp3d prstMaterial="softEdge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 rot="19923463" flipV="1">
            <a:off x="7515182" y="3557004"/>
            <a:ext cx="403690" cy="1705636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9" y="24"/>
              </a:cxn>
              <a:cxn ang="0">
                <a:pos x="94" y="43"/>
              </a:cxn>
              <a:cxn ang="0">
                <a:pos x="120" y="65"/>
              </a:cxn>
              <a:cxn ang="0">
                <a:pos x="141" y="91"/>
              </a:cxn>
              <a:cxn ang="0">
                <a:pos x="164" y="119"/>
              </a:cxn>
              <a:cxn ang="0">
                <a:pos x="188" y="156"/>
              </a:cxn>
              <a:cxn ang="0">
                <a:pos x="214" y="204"/>
              </a:cxn>
              <a:cxn ang="0">
                <a:pos x="231" y="250"/>
              </a:cxn>
              <a:cxn ang="0">
                <a:pos x="243" y="291"/>
              </a:cxn>
              <a:cxn ang="0">
                <a:pos x="248" y="336"/>
              </a:cxn>
              <a:cxn ang="0">
                <a:pos x="253" y="375"/>
              </a:cxn>
              <a:cxn ang="0">
                <a:pos x="245" y="416"/>
              </a:cxn>
              <a:cxn ang="0">
                <a:pos x="229" y="458"/>
              </a:cxn>
              <a:cxn ang="0">
                <a:pos x="210" y="492"/>
              </a:cxn>
              <a:cxn ang="0">
                <a:pos x="195" y="511"/>
              </a:cxn>
              <a:cxn ang="0">
                <a:pos x="272" y="541"/>
              </a:cxn>
              <a:cxn ang="0">
                <a:pos x="234" y="548"/>
              </a:cxn>
              <a:cxn ang="0">
                <a:pos x="198" y="560"/>
              </a:cxn>
              <a:cxn ang="0">
                <a:pos x="162" y="571"/>
              </a:cxn>
              <a:cxn ang="0">
                <a:pos x="128" y="589"/>
              </a:cxn>
              <a:cxn ang="0">
                <a:pos x="85" y="617"/>
              </a:cxn>
              <a:cxn ang="0">
                <a:pos x="62" y="613"/>
              </a:cxn>
              <a:cxn ang="0">
                <a:pos x="62" y="582"/>
              </a:cxn>
              <a:cxn ang="0">
                <a:pos x="57" y="558"/>
              </a:cxn>
              <a:cxn ang="0">
                <a:pos x="49" y="536"/>
              </a:cxn>
              <a:cxn ang="0">
                <a:pos x="37" y="514"/>
              </a:cxn>
              <a:cxn ang="0">
                <a:pos x="17" y="490"/>
              </a:cxn>
              <a:cxn ang="0">
                <a:pos x="24" y="463"/>
              </a:cxn>
              <a:cxn ang="0">
                <a:pos x="107" y="480"/>
              </a:cxn>
              <a:cxn ang="0">
                <a:pos x="129" y="437"/>
              </a:cxn>
              <a:cxn ang="0">
                <a:pos x="145" y="393"/>
              </a:cxn>
              <a:cxn ang="0">
                <a:pos x="155" y="359"/>
              </a:cxn>
              <a:cxn ang="0">
                <a:pos x="161" y="314"/>
              </a:cxn>
              <a:cxn ang="0">
                <a:pos x="159" y="275"/>
              </a:cxn>
              <a:cxn ang="0">
                <a:pos x="154" y="237"/>
              </a:cxn>
              <a:cxn ang="0">
                <a:pos x="142" y="196"/>
              </a:cxn>
              <a:cxn ang="0">
                <a:pos x="129" y="155"/>
              </a:cxn>
              <a:cxn ang="0">
                <a:pos x="109" y="108"/>
              </a:cxn>
              <a:cxn ang="0">
                <a:pos x="87" y="72"/>
              </a:cxn>
              <a:cxn ang="0">
                <a:pos x="66" y="51"/>
              </a:cxn>
              <a:cxn ang="0">
                <a:pos x="47" y="32"/>
              </a:cxn>
            </a:cxnLst>
            <a:rect l="0" t="0" r="r" b="b"/>
            <a:pathLst>
              <a:path w="289" h="630">
                <a:moveTo>
                  <a:pt x="9" y="5"/>
                </a:moveTo>
                <a:lnTo>
                  <a:pt x="22" y="0"/>
                </a:lnTo>
                <a:lnTo>
                  <a:pt x="51" y="16"/>
                </a:lnTo>
                <a:lnTo>
                  <a:pt x="69" y="24"/>
                </a:lnTo>
                <a:lnTo>
                  <a:pt x="80" y="35"/>
                </a:lnTo>
                <a:lnTo>
                  <a:pt x="94" y="43"/>
                </a:lnTo>
                <a:lnTo>
                  <a:pt x="106" y="55"/>
                </a:lnTo>
                <a:lnTo>
                  <a:pt x="120" y="65"/>
                </a:lnTo>
                <a:lnTo>
                  <a:pt x="131" y="81"/>
                </a:lnTo>
                <a:lnTo>
                  <a:pt x="141" y="91"/>
                </a:lnTo>
                <a:lnTo>
                  <a:pt x="152" y="104"/>
                </a:lnTo>
                <a:lnTo>
                  <a:pt x="164" y="119"/>
                </a:lnTo>
                <a:lnTo>
                  <a:pt x="175" y="135"/>
                </a:lnTo>
                <a:lnTo>
                  <a:pt x="188" y="156"/>
                </a:lnTo>
                <a:lnTo>
                  <a:pt x="203" y="182"/>
                </a:lnTo>
                <a:lnTo>
                  <a:pt x="214" y="204"/>
                </a:lnTo>
                <a:lnTo>
                  <a:pt x="220" y="222"/>
                </a:lnTo>
                <a:lnTo>
                  <a:pt x="231" y="250"/>
                </a:lnTo>
                <a:lnTo>
                  <a:pt x="238" y="270"/>
                </a:lnTo>
                <a:lnTo>
                  <a:pt x="243" y="291"/>
                </a:lnTo>
                <a:lnTo>
                  <a:pt x="247" y="314"/>
                </a:lnTo>
                <a:lnTo>
                  <a:pt x="248" y="336"/>
                </a:lnTo>
                <a:lnTo>
                  <a:pt x="253" y="357"/>
                </a:lnTo>
                <a:lnTo>
                  <a:pt x="253" y="375"/>
                </a:lnTo>
                <a:lnTo>
                  <a:pt x="249" y="395"/>
                </a:lnTo>
                <a:lnTo>
                  <a:pt x="245" y="416"/>
                </a:lnTo>
                <a:lnTo>
                  <a:pt x="238" y="435"/>
                </a:lnTo>
                <a:lnTo>
                  <a:pt x="229" y="458"/>
                </a:lnTo>
                <a:lnTo>
                  <a:pt x="221" y="473"/>
                </a:lnTo>
                <a:lnTo>
                  <a:pt x="210" y="492"/>
                </a:lnTo>
                <a:lnTo>
                  <a:pt x="199" y="504"/>
                </a:lnTo>
                <a:lnTo>
                  <a:pt x="195" y="511"/>
                </a:lnTo>
                <a:lnTo>
                  <a:pt x="288" y="535"/>
                </a:lnTo>
                <a:lnTo>
                  <a:pt x="272" y="541"/>
                </a:lnTo>
                <a:lnTo>
                  <a:pt x="250" y="546"/>
                </a:lnTo>
                <a:lnTo>
                  <a:pt x="234" y="548"/>
                </a:lnTo>
                <a:lnTo>
                  <a:pt x="215" y="555"/>
                </a:lnTo>
                <a:lnTo>
                  <a:pt x="198" y="560"/>
                </a:lnTo>
                <a:lnTo>
                  <a:pt x="177" y="567"/>
                </a:lnTo>
                <a:lnTo>
                  <a:pt x="162" y="571"/>
                </a:lnTo>
                <a:lnTo>
                  <a:pt x="144" y="581"/>
                </a:lnTo>
                <a:lnTo>
                  <a:pt x="128" y="589"/>
                </a:lnTo>
                <a:lnTo>
                  <a:pt x="107" y="600"/>
                </a:lnTo>
                <a:lnTo>
                  <a:pt x="85" y="617"/>
                </a:lnTo>
                <a:lnTo>
                  <a:pt x="61" y="629"/>
                </a:lnTo>
                <a:lnTo>
                  <a:pt x="62" y="613"/>
                </a:lnTo>
                <a:lnTo>
                  <a:pt x="64" y="599"/>
                </a:lnTo>
                <a:lnTo>
                  <a:pt x="62" y="582"/>
                </a:lnTo>
                <a:lnTo>
                  <a:pt x="60" y="568"/>
                </a:lnTo>
                <a:lnTo>
                  <a:pt x="57" y="558"/>
                </a:lnTo>
                <a:lnTo>
                  <a:pt x="53" y="550"/>
                </a:lnTo>
                <a:lnTo>
                  <a:pt x="49" y="536"/>
                </a:lnTo>
                <a:lnTo>
                  <a:pt x="42" y="524"/>
                </a:lnTo>
                <a:lnTo>
                  <a:pt x="37" y="514"/>
                </a:lnTo>
                <a:lnTo>
                  <a:pt x="25" y="503"/>
                </a:lnTo>
                <a:lnTo>
                  <a:pt x="17" y="490"/>
                </a:lnTo>
                <a:lnTo>
                  <a:pt x="0" y="474"/>
                </a:lnTo>
                <a:lnTo>
                  <a:pt x="24" y="463"/>
                </a:lnTo>
                <a:lnTo>
                  <a:pt x="101" y="487"/>
                </a:lnTo>
                <a:lnTo>
                  <a:pt x="107" y="480"/>
                </a:lnTo>
                <a:lnTo>
                  <a:pt x="119" y="456"/>
                </a:lnTo>
                <a:lnTo>
                  <a:pt x="129" y="437"/>
                </a:lnTo>
                <a:lnTo>
                  <a:pt x="139" y="410"/>
                </a:lnTo>
                <a:lnTo>
                  <a:pt x="145" y="393"/>
                </a:lnTo>
                <a:lnTo>
                  <a:pt x="150" y="379"/>
                </a:lnTo>
                <a:lnTo>
                  <a:pt x="155" y="359"/>
                </a:lnTo>
                <a:lnTo>
                  <a:pt x="158" y="337"/>
                </a:lnTo>
                <a:lnTo>
                  <a:pt x="161" y="314"/>
                </a:lnTo>
                <a:lnTo>
                  <a:pt x="160" y="295"/>
                </a:lnTo>
                <a:lnTo>
                  <a:pt x="159" y="275"/>
                </a:lnTo>
                <a:lnTo>
                  <a:pt x="158" y="252"/>
                </a:lnTo>
                <a:lnTo>
                  <a:pt x="154" y="237"/>
                </a:lnTo>
                <a:lnTo>
                  <a:pt x="149" y="217"/>
                </a:lnTo>
                <a:lnTo>
                  <a:pt x="142" y="196"/>
                </a:lnTo>
                <a:lnTo>
                  <a:pt x="135" y="176"/>
                </a:lnTo>
                <a:lnTo>
                  <a:pt x="129" y="155"/>
                </a:lnTo>
                <a:lnTo>
                  <a:pt x="117" y="131"/>
                </a:lnTo>
                <a:lnTo>
                  <a:pt x="109" y="108"/>
                </a:lnTo>
                <a:lnTo>
                  <a:pt x="95" y="89"/>
                </a:lnTo>
                <a:lnTo>
                  <a:pt x="87" y="72"/>
                </a:lnTo>
                <a:lnTo>
                  <a:pt x="77" y="61"/>
                </a:lnTo>
                <a:lnTo>
                  <a:pt x="66" y="51"/>
                </a:lnTo>
                <a:lnTo>
                  <a:pt x="58" y="41"/>
                </a:lnTo>
                <a:lnTo>
                  <a:pt x="47" y="32"/>
                </a:lnTo>
                <a:lnTo>
                  <a:pt x="9" y="5"/>
                </a:lnTo>
              </a:path>
            </a:pathLst>
          </a:custGeom>
          <a:solidFill>
            <a:srgbClr val="C00000"/>
          </a:solidFill>
          <a:ln w="12700" cap="rnd" cmpd="sng">
            <a:noFill/>
            <a:prstDash val="solid"/>
            <a:round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400000">
              <a:rot lat="21226436" lon="1634423" rev="20482481"/>
            </a:camera>
            <a:lightRig rig="soft" dir="t">
              <a:rot lat="0" lon="0" rev="0"/>
            </a:lightRig>
          </a:scene3d>
          <a:sp3d prstMaterial="softEdge">
            <a:bevelT w="203200" h="50800" prst="softRound"/>
          </a:sp3d>
        </p:spPr>
        <p:txBody>
          <a:bodyPr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pic>
        <p:nvPicPr>
          <p:cNvPr id="12308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00863" y="5657850"/>
            <a:ext cx="6826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System component and configuration model with property ranges</a:t>
            </a:r>
          </a:p>
          <a:p>
            <a:r>
              <a:rPr lang="en-US" sz="2800" dirty="0" smtClean="0"/>
              <a:t>Requirements based on properties</a:t>
            </a:r>
          </a:p>
          <a:p>
            <a:r>
              <a:rPr lang="en-US" sz="2800" dirty="0" smtClean="0"/>
              <a:t>Specific systems available for search</a:t>
            </a:r>
          </a:p>
          <a:p>
            <a:r>
              <a:rPr lang="en-US" sz="2800" dirty="0" err="1" smtClean="0"/>
              <a:t>Reasoner</a:t>
            </a:r>
            <a:r>
              <a:rPr lang="en-US" sz="2800" dirty="0" smtClean="0"/>
              <a:t> finds specific systems that satisfy requirements</a:t>
            </a:r>
          </a:p>
          <a:p>
            <a:r>
              <a:rPr lang="en-US" sz="2800" dirty="0" smtClean="0"/>
              <a:t>Rule engine can augment cases where Description Logic </a:t>
            </a:r>
            <a:r>
              <a:rPr lang="en-US" sz="2800" dirty="0" err="1" smtClean="0"/>
              <a:t>reasoner</a:t>
            </a:r>
            <a:r>
              <a:rPr lang="en-US" sz="2800" dirty="0" smtClean="0"/>
              <a:t> is insufficient</a:t>
            </a:r>
          </a:p>
          <a:p>
            <a:pPr lvl="1"/>
            <a:r>
              <a:rPr lang="en-US" sz="2400" dirty="0" smtClean="0"/>
              <a:t>DL does have limitations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20 at 13.0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9" y="1067842"/>
            <a:ext cx="7905225" cy="53518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164" y="129872"/>
            <a:ext cx="594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Sample Bike model in </a:t>
            </a:r>
            <a:r>
              <a:rPr lang="en-US" sz="2400" b="0" dirty="0" err="1" smtClean="0"/>
              <a:t>SysML</a:t>
            </a:r>
            <a:endParaRPr lang="en-US" sz="2400" b="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909" r="47114"/>
          <a:stretch/>
        </p:blipFill>
        <p:spPr bwMode="auto">
          <a:xfrm>
            <a:off x="1631396" y="1053408"/>
            <a:ext cx="593057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45164" y="115442"/>
            <a:ext cx="594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Same model as OWL … right now the transform has been done manually.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914444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07" y="115442"/>
            <a:ext cx="7013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We can RDF-</a:t>
            </a:r>
            <a:r>
              <a:rPr lang="en-US" sz="2400" b="0" dirty="0" err="1" smtClean="0"/>
              <a:t>ize</a:t>
            </a:r>
            <a:r>
              <a:rPr lang="en-US" sz="2400" b="0" dirty="0" smtClean="0"/>
              <a:t> XMI files (because they are XML)</a:t>
            </a:r>
            <a:endParaRPr lang="en-US" sz="2400" b="0" dirty="0"/>
          </a:p>
        </p:txBody>
      </p:sp>
      <p:pic>
        <p:nvPicPr>
          <p:cNvPr id="5" name="Picture 4" descr="Screen Shot 2012-03-20 at 13.4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71" y="776111"/>
            <a:ext cx="7897197" cy="594768"/>
          </a:xfrm>
          <a:prstGeom prst="rect">
            <a:avLst/>
          </a:prstGeom>
        </p:spPr>
      </p:pic>
      <p:pic>
        <p:nvPicPr>
          <p:cNvPr id="6" name="Picture 5" descr="Screen Shot 2012-03-20 at 13.4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668" y="1459358"/>
            <a:ext cx="7049300" cy="500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1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2107" y="115442"/>
            <a:ext cx="7013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Which means we can now SPARQL over </a:t>
            </a:r>
            <a:r>
              <a:rPr lang="en-US" sz="2400" b="0" dirty="0" err="1" smtClean="0"/>
              <a:t>SysML</a:t>
            </a:r>
            <a:r>
              <a:rPr lang="en-US" sz="2400" b="0" dirty="0" smtClean="0"/>
              <a:t> XMI files … </a:t>
            </a:r>
            <a:endParaRPr lang="en-US" sz="2400" b="0" dirty="0"/>
          </a:p>
          <a:p>
            <a:r>
              <a:rPr lang="en-US" sz="2400" b="0" dirty="0" smtClean="0"/>
              <a:t>so the  </a:t>
            </a:r>
            <a:r>
              <a:rPr lang="en-US" sz="2400" b="0" dirty="0" err="1" smtClean="0"/>
              <a:t>SysML</a:t>
            </a:r>
            <a:r>
              <a:rPr lang="en-US" sz="2400" b="0" dirty="0" smtClean="0"/>
              <a:t>-to-OWL transform </a:t>
            </a:r>
            <a:r>
              <a:rPr lang="en-US" sz="2400" i="1" dirty="0" smtClean="0"/>
              <a:t>is doable </a:t>
            </a:r>
            <a:r>
              <a:rPr lang="en-US" sz="2400" b="0" dirty="0" smtClean="0"/>
              <a:t>using SPIN/SPARQL.</a:t>
            </a:r>
            <a:endParaRPr lang="en-US" sz="2400" b="0" dirty="0"/>
          </a:p>
        </p:txBody>
      </p:sp>
      <p:pic>
        <p:nvPicPr>
          <p:cNvPr id="3" name="Picture 2" descr="Screen Shot 2012-03-20 at 13.29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5" y="1968532"/>
            <a:ext cx="7857599" cy="266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46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3-20 at 13.02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85" y="230885"/>
            <a:ext cx="8004234" cy="3477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9712" y="4155928"/>
            <a:ext cx="6768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An individual requirement statement about an individual property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3199233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7794" y="3549854"/>
            <a:ext cx="7258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A requirement collection of other requirements statements about individual properties.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Of course, combining collections into collection is fine as well</a:t>
            </a:r>
          </a:p>
        </p:txBody>
      </p:sp>
      <p:pic>
        <p:nvPicPr>
          <p:cNvPr id="4" name="Picture 3" descr="Screen Shot 2012-03-20 at 13.04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61" y="130108"/>
            <a:ext cx="6899619" cy="3261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1515281" y="2482011"/>
            <a:ext cx="4560275" cy="923539"/>
          </a:xfrm>
          <a:prstGeom prst="rect">
            <a:avLst/>
          </a:prstGeom>
          <a:noFill/>
          <a:ln w="508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876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8089" t="53802" r="63321" b="15095"/>
          <a:stretch/>
        </p:blipFill>
        <p:spPr bwMode="auto">
          <a:xfrm>
            <a:off x="1089137" y="1529612"/>
            <a:ext cx="7454164" cy="506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85401" y="187595"/>
            <a:ext cx="725891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A bike that satisfies the requirement becomes a subclass when a DL </a:t>
            </a:r>
            <a:r>
              <a:rPr lang="en-US" sz="2400" b="0" dirty="0" err="1" smtClean="0"/>
              <a:t>reasoner</a:t>
            </a:r>
            <a:r>
              <a:rPr lang="en-US" sz="2400" b="0" dirty="0" smtClean="0"/>
              <a:t> runs over the data</a:t>
            </a:r>
          </a:p>
          <a:p>
            <a:r>
              <a:rPr lang="en-US" sz="2400" b="0" dirty="0" smtClean="0"/>
              <a:t>(</a:t>
            </a:r>
            <a:r>
              <a:rPr lang="en-US" sz="2400" b="0" dirty="0" smtClean="0">
                <a:solidFill>
                  <a:schemeClr val="accent2"/>
                </a:solidFill>
              </a:rPr>
              <a:t>blue</a:t>
            </a:r>
            <a:r>
              <a:rPr lang="en-US" sz="2400" b="0" dirty="0" smtClean="0"/>
              <a:t> satisfies black).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49237" y="3261248"/>
            <a:ext cx="6248731" cy="880248"/>
          </a:xfrm>
          <a:prstGeom prst="rect">
            <a:avLst/>
          </a:prstGeom>
          <a:noFill/>
          <a:ln w="50800" cap="flat" cmpd="sng" algn="ctr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50%"/>
          <p:cNvSpPr>
            <a:spLocks noGrp="1" noChangeArrowheads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pPr eaLnBrk="1" hangingPunct="1"/>
            <a:r>
              <a:rPr lang="en-US" sz="3200" smtClean="0">
                <a:cs typeface="Arial" charset="0"/>
              </a:rPr>
              <a:t>Strong Ontology Plan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Work with INCOSE and OMG SE DSIG to define use case(s) where reasoning and inference can be useful</a:t>
            </a:r>
          </a:p>
          <a:p>
            <a:pPr eaLnBrk="1" hangingPunct="1"/>
            <a:r>
              <a:rPr lang="en-US" sz="2800" dirty="0" smtClean="0"/>
              <a:t>Develop strong ontology examples</a:t>
            </a:r>
          </a:p>
          <a:p>
            <a:pPr eaLnBrk="1" hangingPunct="1"/>
            <a:r>
              <a:rPr lang="en-US" sz="2800" dirty="0" smtClean="0"/>
              <a:t>Investigate </a:t>
            </a:r>
            <a:r>
              <a:rPr lang="en-US" sz="2800" dirty="0" err="1" smtClean="0"/>
              <a:t>SysML</a:t>
            </a:r>
            <a:r>
              <a:rPr lang="en-US" sz="2800" dirty="0" smtClean="0"/>
              <a:t> models feeding into and getting feedback from strong </a:t>
            </a:r>
            <a:r>
              <a:rPr lang="en-US" sz="2800" dirty="0" err="1" smtClean="0"/>
              <a:t>ontologies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Publish paper</a:t>
            </a:r>
          </a:p>
          <a:p>
            <a:pPr eaLnBrk="1" hangingPunct="1"/>
            <a:r>
              <a:rPr lang="en-US" sz="2800" dirty="0" smtClean="0"/>
              <a:t>Demonstrations to OMG, INCOSE (Webinar?)</a:t>
            </a:r>
          </a:p>
          <a:p>
            <a:pPr eaLnBrk="1" hangingPunct="1"/>
            <a:r>
              <a:rPr lang="en-US" sz="2800" dirty="0" smtClean="0"/>
              <a:t>Publicize semantics benefit for Systems Engineering</a:t>
            </a:r>
            <a:endParaRPr lang="en-US" sz="2000" dirty="0" smtClean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- A more complete solution for industry</a:t>
            </a:r>
            <a:endParaRPr lang="en-US" dirty="0"/>
          </a:p>
        </p:txBody>
      </p:sp>
      <p:pic>
        <p:nvPicPr>
          <p:cNvPr id="3" name="Picture 4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899" y="1218559"/>
            <a:ext cx="1549991" cy="1574522"/>
          </a:xfrm>
          <a:prstGeom prst="rect">
            <a:avLst/>
          </a:prstGeom>
          <a:noFill/>
        </p:spPr>
      </p:pic>
      <p:cxnSp>
        <p:nvCxnSpPr>
          <p:cNvPr id="4" name="Shape 3"/>
          <p:cNvCxnSpPr>
            <a:stCxn id="3" idx="3"/>
            <a:endCxn id="104" idx="1"/>
          </p:cNvCxnSpPr>
          <p:nvPr/>
        </p:nvCxnSpPr>
        <p:spPr bwMode="auto">
          <a:xfrm>
            <a:off x="2548890" y="2005820"/>
            <a:ext cx="327190" cy="586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9021" y="3566161"/>
            <a:ext cx="1714500" cy="14335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6" name="Shape 5"/>
          <p:cNvCxnSpPr>
            <a:endCxn id="5" idx="2"/>
          </p:cNvCxnSpPr>
          <p:nvPr/>
        </p:nvCxnSpPr>
        <p:spPr bwMode="auto">
          <a:xfrm rot="10800000">
            <a:off x="4446272" y="4999672"/>
            <a:ext cx="1611635" cy="383862"/>
          </a:xfrm>
          <a:prstGeom prst="bentConnector2">
            <a:avLst/>
          </a:prstGeom>
          <a:ln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7" name="Group 358"/>
          <p:cNvGrpSpPr>
            <a:grpSpLocks/>
          </p:cNvGrpSpPr>
          <p:nvPr/>
        </p:nvGrpSpPr>
        <p:grpSpPr bwMode="auto">
          <a:xfrm>
            <a:off x="6159501" y="4823460"/>
            <a:ext cx="2813050" cy="1863408"/>
            <a:chOff x="947950" y="2540989"/>
            <a:chExt cx="6048467" cy="3956284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139796" y="5021326"/>
              <a:ext cx="628827" cy="45557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ERP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3828300" y="5021326"/>
              <a:ext cx="628827" cy="44225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PLM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auto">
            <a:xfrm>
              <a:off x="2117676" y="5021326"/>
              <a:ext cx="628827" cy="46356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CRM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AutoShape 54"/>
            <p:cNvSpPr>
              <a:spLocks noChangeArrowheads="1"/>
            </p:cNvSpPr>
            <p:nvPr/>
          </p:nvSpPr>
          <p:spPr bwMode="auto">
            <a:xfrm>
              <a:off x="5677479" y="5021326"/>
              <a:ext cx="961892" cy="60210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Data</a:t>
              </a:r>
            </a:p>
            <a:p>
              <a:pPr algn="ctr"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Warehouse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AutoShape 55"/>
            <p:cNvSpPr>
              <a:spLocks noChangeArrowheads="1"/>
            </p:cNvSpPr>
            <p:nvPr/>
          </p:nvSpPr>
          <p:spPr bwMode="auto">
            <a:xfrm rot="16200000">
              <a:off x="1229090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AutoShape 56"/>
            <p:cNvSpPr>
              <a:spLocks noChangeArrowheads="1"/>
            </p:cNvSpPr>
            <p:nvPr/>
          </p:nvSpPr>
          <p:spPr bwMode="auto">
            <a:xfrm rot="16200000">
              <a:off x="2206971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AutoShape 57"/>
            <p:cNvSpPr>
              <a:spLocks noChangeArrowheads="1"/>
            </p:cNvSpPr>
            <p:nvPr/>
          </p:nvSpPr>
          <p:spPr bwMode="auto">
            <a:xfrm rot="16200000">
              <a:off x="3921590" y="4701602"/>
              <a:ext cx="458236" cy="346388"/>
            </a:xfrm>
            <a:prstGeom prst="leftRightArrow">
              <a:avLst>
                <a:gd name="adj1" fmla="val 50000"/>
                <a:gd name="adj2" fmla="val 39266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5" name="Picture 117" descr="WebScree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139" y="5913073"/>
              <a:ext cx="5794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18"/>
            <p:cNvSpPr>
              <a:spLocks noChangeArrowheads="1"/>
            </p:cNvSpPr>
            <p:nvPr/>
          </p:nvSpPr>
          <p:spPr bwMode="auto">
            <a:xfrm rot="5400000">
              <a:off x="6057192" y="5688690"/>
              <a:ext cx="293058" cy="141221"/>
            </a:xfrm>
            <a:prstGeom prst="leftRightArrow">
              <a:avLst>
                <a:gd name="adj1" fmla="val 50000"/>
                <a:gd name="adj2" fmla="val 31651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4579692" y="5139711"/>
              <a:ext cx="1081795" cy="694193"/>
              <a:chOff x="4991310" y="5931126"/>
              <a:chExt cx="1081299" cy="693874"/>
            </a:xfrm>
          </p:grpSpPr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5153455" y="5931126"/>
                <a:ext cx="758170" cy="485775"/>
                <a:chOff x="5185577" y="5931126"/>
                <a:chExt cx="758170" cy="485775"/>
              </a:xfrm>
            </p:grpSpPr>
            <p:pic>
              <p:nvPicPr>
                <p:cNvPr id="97" name="Picture 18" descr="Mackintosh icon - spreadshee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580209" y="5935888"/>
                  <a:ext cx="363538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19" descr="Mackintosh icon - word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85577" y="5931126"/>
                  <a:ext cx="373063" cy="485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6" name="Text Box 25"/>
              <p:cNvSpPr txBox="1">
                <a:spLocks noChangeArrowheads="1"/>
              </p:cNvSpPr>
              <p:nvPr/>
            </p:nvSpPr>
            <p:spPr bwMode="auto">
              <a:xfrm>
                <a:off x="4991310" y="6417291"/>
                <a:ext cx="1081299" cy="207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sz="200" dirty="0">
                    <a:solidFill>
                      <a:srgbClr val="000000"/>
                    </a:solidFill>
                    <a:cs typeface="+mn-cs"/>
                  </a:rPr>
                  <a:t>Unstructured Data (e.g. documents)</a:t>
                </a:r>
                <a:endParaRPr lang="en-US" sz="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2831767" y="5139695"/>
              <a:ext cx="991201" cy="867371"/>
              <a:chOff x="3151177" y="5436941"/>
              <a:chExt cx="991768" cy="868287"/>
            </a:xfrm>
          </p:grpSpPr>
          <p:pic>
            <p:nvPicPr>
              <p:cNvPr id="93" name="Picture 24" descr="Mackintosh icon - HR+text+web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2672" y="5436941"/>
                <a:ext cx="530225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Text Box 25"/>
              <p:cNvSpPr txBox="1">
                <a:spLocks noChangeArrowheads="1"/>
              </p:cNvSpPr>
              <p:nvPr/>
            </p:nvSpPr>
            <p:spPr bwMode="auto">
              <a:xfrm>
                <a:off x="3151177" y="6097204"/>
                <a:ext cx="991768" cy="2080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sz="200" dirty="0">
                    <a:solidFill>
                      <a:srgbClr val="000000"/>
                    </a:solidFill>
                    <a:cs typeface="+mn-cs"/>
                  </a:rPr>
                  <a:t>Data on the Web</a:t>
                </a:r>
                <a:endParaRPr lang="en-US" sz="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9" name="AutoShape 56"/>
            <p:cNvSpPr>
              <a:spLocks noChangeArrowheads="1"/>
            </p:cNvSpPr>
            <p:nvPr/>
          </p:nvSpPr>
          <p:spPr bwMode="auto">
            <a:xfrm rot="16200000">
              <a:off x="3104914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" name="AutoShape 56"/>
            <p:cNvSpPr>
              <a:spLocks noChangeArrowheads="1"/>
            </p:cNvSpPr>
            <p:nvPr/>
          </p:nvSpPr>
          <p:spPr bwMode="auto">
            <a:xfrm rot="16200000">
              <a:off x="4895473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AutoShape 56"/>
            <p:cNvSpPr>
              <a:spLocks noChangeArrowheads="1"/>
            </p:cNvSpPr>
            <p:nvPr/>
          </p:nvSpPr>
          <p:spPr bwMode="auto">
            <a:xfrm rot="16200000">
              <a:off x="5935970" y="4709595"/>
              <a:ext cx="468893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" name="AutoShape 63"/>
            <p:cNvSpPr>
              <a:spLocks noChangeArrowheads="1"/>
            </p:cNvSpPr>
            <p:nvPr/>
          </p:nvSpPr>
          <p:spPr bwMode="auto">
            <a:xfrm rot="10800000" flipV="1">
              <a:off x="947950" y="2634236"/>
              <a:ext cx="6048467" cy="1795646"/>
            </a:xfrm>
            <a:prstGeom prst="roundRect">
              <a:avLst>
                <a:gd name="adj" fmla="val 4985"/>
              </a:avLst>
            </a:prstGeom>
            <a:solidFill>
              <a:srgbClr val="FFDD99">
                <a:alpha val="4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>
                <a:defRPr/>
              </a:pPr>
              <a:r>
                <a:rPr lang="en-US" sz="9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  <a:cs typeface="+mn-cs"/>
                </a:rPr>
                <a:t>Semantic SOA</a:t>
              </a:r>
            </a:p>
          </p:txBody>
        </p:sp>
        <p:sp>
          <p:nvSpPr>
            <p:cNvPr id="23" name="AutoShape 63"/>
            <p:cNvSpPr>
              <a:spLocks noChangeArrowheads="1"/>
            </p:cNvSpPr>
            <p:nvPr/>
          </p:nvSpPr>
          <p:spPr bwMode="auto">
            <a:xfrm rot="5400000" flipV="1">
              <a:off x="2318864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" name="AutoShape 63"/>
            <p:cNvSpPr>
              <a:spLocks noChangeArrowheads="1"/>
            </p:cNvSpPr>
            <p:nvPr/>
          </p:nvSpPr>
          <p:spPr bwMode="auto">
            <a:xfrm rot="5400000" flipV="1">
              <a:off x="3200821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 rot="5400000" flipV="1">
              <a:off x="4058798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" name="AutoShape 63"/>
            <p:cNvSpPr>
              <a:spLocks noChangeArrowheads="1"/>
            </p:cNvSpPr>
            <p:nvPr/>
          </p:nvSpPr>
          <p:spPr bwMode="auto">
            <a:xfrm rot="5400000" flipV="1">
              <a:off x="4964736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7" name="AutoShape 63"/>
            <p:cNvSpPr>
              <a:spLocks noChangeArrowheads="1"/>
            </p:cNvSpPr>
            <p:nvPr/>
          </p:nvSpPr>
          <p:spPr bwMode="auto">
            <a:xfrm rot="5400000" flipV="1">
              <a:off x="5990576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8" name="Rounded Rectangle 379"/>
            <p:cNvSpPr>
              <a:spLocks noChangeArrowheads="1"/>
            </p:cNvSpPr>
            <p:nvPr/>
          </p:nvSpPr>
          <p:spPr bwMode="auto">
            <a:xfrm rot="-5400000">
              <a:off x="2329793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29" name="Rounded Rectangle 380"/>
            <p:cNvSpPr>
              <a:spLocks noChangeArrowheads="1"/>
            </p:cNvSpPr>
            <p:nvPr/>
          </p:nvSpPr>
          <p:spPr bwMode="auto">
            <a:xfrm>
              <a:off x="5025901" y="3178425"/>
              <a:ext cx="1257453" cy="2191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Builder</a:t>
              </a:r>
            </a:p>
          </p:txBody>
        </p:sp>
        <p:sp>
          <p:nvSpPr>
            <p:cNvPr id="30" name="Rounded Rectangle 381"/>
            <p:cNvSpPr>
              <a:spLocks noChangeArrowheads="1"/>
            </p:cNvSpPr>
            <p:nvPr/>
          </p:nvSpPr>
          <p:spPr bwMode="auto">
            <a:xfrm>
              <a:off x="2333111" y="3187818"/>
              <a:ext cx="1299323" cy="2097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Results Processor</a:t>
              </a:r>
            </a:p>
          </p:txBody>
        </p:sp>
        <p:sp>
          <p:nvSpPr>
            <p:cNvPr id="31" name="Rounded Rectangle 382"/>
            <p:cNvSpPr>
              <a:spLocks noChangeArrowheads="1"/>
            </p:cNvSpPr>
            <p:nvPr/>
          </p:nvSpPr>
          <p:spPr bwMode="auto">
            <a:xfrm>
              <a:off x="2338020" y="4068661"/>
              <a:ext cx="1982311" cy="2181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Semantic Cache</a:t>
              </a:r>
            </a:p>
          </p:txBody>
        </p:sp>
        <p:sp>
          <p:nvSpPr>
            <p:cNvPr id="32" name="Rounded Rectangle 383"/>
            <p:cNvSpPr>
              <a:spLocks noChangeArrowheads="1"/>
            </p:cNvSpPr>
            <p:nvPr/>
          </p:nvSpPr>
          <p:spPr bwMode="auto">
            <a:xfrm>
              <a:off x="5033395" y="3766657"/>
              <a:ext cx="1289789" cy="201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Dispatcher</a:t>
              </a:r>
            </a:p>
          </p:txBody>
        </p:sp>
        <p:sp>
          <p:nvSpPr>
            <p:cNvPr id="33" name="Rounded Rectangle 384"/>
            <p:cNvSpPr>
              <a:spLocks noChangeArrowheads="1"/>
            </p:cNvSpPr>
            <p:nvPr/>
          </p:nvSpPr>
          <p:spPr bwMode="auto">
            <a:xfrm>
              <a:off x="5016616" y="3473042"/>
              <a:ext cx="1308683" cy="2265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Orchestrator</a:t>
              </a:r>
            </a:p>
          </p:txBody>
        </p:sp>
        <p:sp>
          <p:nvSpPr>
            <p:cNvPr id="34" name="Rounded Rectangle 385"/>
            <p:cNvSpPr>
              <a:spLocks noChangeArrowheads="1"/>
            </p:cNvSpPr>
            <p:nvPr/>
          </p:nvSpPr>
          <p:spPr bwMode="auto">
            <a:xfrm>
              <a:off x="3701664" y="3182051"/>
              <a:ext cx="1264619" cy="785941"/>
            </a:xfrm>
            <a:prstGeom prst="roundRect">
              <a:avLst>
                <a:gd name="adj" fmla="val 1915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Rules Engine</a:t>
              </a:r>
            </a:p>
          </p:txBody>
        </p:sp>
        <p:sp>
          <p:nvSpPr>
            <p:cNvPr id="35" name="Rounded Rectangle 386"/>
            <p:cNvSpPr>
              <a:spLocks noChangeArrowheads="1"/>
            </p:cNvSpPr>
            <p:nvPr/>
          </p:nvSpPr>
          <p:spPr bwMode="auto">
            <a:xfrm>
              <a:off x="4416693" y="4063418"/>
              <a:ext cx="1933773" cy="233361"/>
            </a:xfrm>
            <a:prstGeom prst="roundRect">
              <a:avLst>
                <a:gd name="adj" fmla="val 2764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Triple Store</a:t>
              </a:r>
            </a:p>
          </p:txBody>
        </p:sp>
        <p:grpSp>
          <p:nvGrpSpPr>
            <p:cNvPr id="57" name="Group 126"/>
            <p:cNvGrpSpPr>
              <a:grpSpLocks/>
            </p:cNvGrpSpPr>
            <p:nvPr/>
          </p:nvGrpSpPr>
          <p:grpSpPr bwMode="auto">
            <a:xfrm>
              <a:off x="1195705" y="3751023"/>
              <a:ext cx="599215" cy="475766"/>
              <a:chOff x="650045" y="3610571"/>
              <a:chExt cx="796763" cy="632615"/>
            </a:xfrm>
          </p:grpSpPr>
          <p:grpSp>
            <p:nvGrpSpPr>
              <p:cNvPr id="58" name="Group 27"/>
              <p:cNvGrpSpPr>
                <a:grpSpLocks/>
              </p:cNvGrpSpPr>
              <p:nvPr/>
            </p:nvGrpSpPr>
            <p:grpSpPr bwMode="auto">
              <a:xfrm>
                <a:off x="650045" y="3610571"/>
                <a:ext cx="555988" cy="577197"/>
                <a:chOff x="177" y="2181"/>
                <a:chExt cx="367" cy="381"/>
              </a:xfrm>
            </p:grpSpPr>
            <p:sp>
              <p:nvSpPr>
                <p:cNvPr id="76" name="Oval 28"/>
                <p:cNvSpPr>
                  <a:spLocks noChangeArrowheads="1"/>
                </p:cNvSpPr>
                <p:nvPr/>
              </p:nvSpPr>
              <p:spPr bwMode="auto">
                <a:xfrm>
                  <a:off x="177" y="2181"/>
                  <a:ext cx="367" cy="381"/>
                </a:xfrm>
                <a:prstGeom prst="ellipse">
                  <a:avLst/>
                </a:prstGeom>
                <a:solidFill>
                  <a:srgbClr val="CCFF99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defRPr/>
                  </a:pPr>
                  <a:endParaRPr lang="en-US" sz="1000" b="0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60" name="Group 29"/>
                <p:cNvGrpSpPr>
                  <a:grpSpLocks/>
                </p:cNvGrpSpPr>
                <p:nvPr/>
              </p:nvGrpSpPr>
              <p:grpSpPr bwMode="auto">
                <a:xfrm>
                  <a:off x="236" y="2225"/>
                  <a:ext cx="248" cy="285"/>
                  <a:chOff x="2659" y="1978"/>
                  <a:chExt cx="641" cy="681"/>
                </a:xfrm>
              </p:grpSpPr>
              <p:sp>
                <p:nvSpPr>
                  <p:cNvPr id="7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2542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9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85" y="2151"/>
                    <a:ext cx="60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46" y="2386"/>
                    <a:ext cx="1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85" y="2386"/>
                    <a:ext cx="229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386"/>
                    <a:ext cx="26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2034"/>
                    <a:ext cx="254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4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46" y="1978"/>
                    <a:ext cx="139" cy="173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5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46" y="2151"/>
                    <a:ext cx="13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330"/>
                    <a:ext cx="193" cy="168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659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095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034"/>
                    <a:ext cx="60" cy="61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2095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1978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" name="Group 27"/>
              <p:cNvGrpSpPr>
                <a:grpSpLocks/>
              </p:cNvGrpSpPr>
              <p:nvPr/>
            </p:nvGrpSpPr>
            <p:grpSpPr bwMode="auto">
              <a:xfrm>
                <a:off x="890820" y="3665989"/>
                <a:ext cx="555988" cy="577197"/>
                <a:chOff x="177" y="2180"/>
                <a:chExt cx="367" cy="381"/>
              </a:xfrm>
            </p:grpSpPr>
            <p:sp>
              <p:nvSpPr>
                <p:cNvPr id="59" name="Oval 28"/>
                <p:cNvSpPr>
                  <a:spLocks noChangeArrowheads="1"/>
                </p:cNvSpPr>
                <p:nvPr/>
              </p:nvSpPr>
              <p:spPr bwMode="auto">
                <a:xfrm>
                  <a:off x="177" y="2180"/>
                  <a:ext cx="367" cy="381"/>
                </a:xfrm>
                <a:prstGeom prst="ellipse">
                  <a:avLst/>
                </a:prstGeom>
                <a:solidFill>
                  <a:srgbClr val="CCFF99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defRPr/>
                  </a:pPr>
                  <a:endParaRPr lang="en-US" sz="1000" b="0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95" name="Group 29"/>
                <p:cNvGrpSpPr>
                  <a:grpSpLocks/>
                </p:cNvGrpSpPr>
                <p:nvPr/>
              </p:nvGrpSpPr>
              <p:grpSpPr bwMode="auto">
                <a:xfrm>
                  <a:off x="235" y="2225"/>
                  <a:ext cx="247" cy="285"/>
                  <a:chOff x="2660" y="1978"/>
                  <a:chExt cx="640" cy="681"/>
                </a:xfrm>
              </p:grpSpPr>
              <p:sp>
                <p:nvSpPr>
                  <p:cNvPr id="6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67" y="2542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2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86" y="2151"/>
                    <a:ext cx="60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46" y="2385"/>
                    <a:ext cx="1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86" y="2385"/>
                    <a:ext cx="229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5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385"/>
                    <a:ext cx="26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2033"/>
                    <a:ext cx="254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7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53" y="1978"/>
                    <a:ext cx="133" cy="173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8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53" y="2151"/>
                    <a:ext cx="1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330"/>
                    <a:ext cx="193" cy="168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2330"/>
                    <a:ext cx="133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095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033"/>
                    <a:ext cx="60" cy="61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2095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853" y="1978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 flipV="1">
              <a:off x="1451546" y="4067556"/>
              <a:ext cx="58620" cy="34634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Line 68"/>
            <p:cNvSpPr>
              <a:spLocks noChangeShapeType="1"/>
            </p:cNvSpPr>
            <p:nvPr/>
          </p:nvSpPr>
          <p:spPr bwMode="auto">
            <a:xfrm flipH="1" flipV="1">
              <a:off x="1760630" y="4027592"/>
              <a:ext cx="503594" cy="38630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" name="AutoShape 63"/>
            <p:cNvSpPr>
              <a:spLocks noChangeArrowheads="1"/>
            </p:cNvSpPr>
            <p:nvPr/>
          </p:nvSpPr>
          <p:spPr bwMode="auto">
            <a:xfrm rot="5400000" flipV="1">
              <a:off x="1335655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  <a:cs typeface="+mn-cs"/>
                </a:rPr>
                <a:t>Adaptor</a:t>
              </a:r>
            </a:p>
          </p:txBody>
        </p:sp>
        <p:sp>
          <p:nvSpPr>
            <p:cNvPr id="40" name="Rounded Rectangle 391"/>
            <p:cNvSpPr>
              <a:spLocks noChangeArrowheads="1"/>
            </p:cNvSpPr>
            <p:nvPr/>
          </p:nvSpPr>
          <p:spPr bwMode="auto">
            <a:xfrm>
              <a:off x="2322640" y="2862087"/>
              <a:ext cx="3985882" cy="2524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Web Services Controller</a:t>
              </a:r>
            </a:p>
          </p:txBody>
        </p:sp>
        <p:sp>
          <p:nvSpPr>
            <p:cNvPr id="41" name="Rounded Rectangle 392"/>
            <p:cNvSpPr>
              <a:spLocks noChangeArrowheads="1"/>
            </p:cNvSpPr>
            <p:nvPr/>
          </p:nvSpPr>
          <p:spPr bwMode="auto">
            <a:xfrm rot="-5400000">
              <a:off x="2742252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2" name="Rounded Rectangle 393"/>
            <p:cNvSpPr>
              <a:spLocks noChangeArrowheads="1"/>
            </p:cNvSpPr>
            <p:nvPr/>
          </p:nvSpPr>
          <p:spPr bwMode="auto">
            <a:xfrm rot="-5400000">
              <a:off x="3154711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3" name="Rounded Rectangle 394"/>
            <p:cNvSpPr>
              <a:spLocks noChangeArrowheads="1"/>
            </p:cNvSpPr>
            <p:nvPr/>
          </p:nvSpPr>
          <p:spPr bwMode="auto">
            <a:xfrm rot="-5400000">
              <a:off x="3567170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4" name="Rounded Rectangle 395"/>
            <p:cNvSpPr>
              <a:spLocks noChangeArrowheads="1"/>
            </p:cNvSpPr>
            <p:nvPr/>
          </p:nvSpPr>
          <p:spPr bwMode="auto">
            <a:xfrm rot="-5400000">
              <a:off x="3979629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5" name="Rounded Rectangle 396"/>
            <p:cNvSpPr>
              <a:spLocks noChangeArrowheads="1"/>
            </p:cNvSpPr>
            <p:nvPr/>
          </p:nvSpPr>
          <p:spPr bwMode="auto">
            <a:xfrm rot="-5400000">
              <a:off x="4392088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6" name="Rounded Rectangle 397"/>
            <p:cNvSpPr>
              <a:spLocks noChangeArrowheads="1"/>
            </p:cNvSpPr>
            <p:nvPr/>
          </p:nvSpPr>
          <p:spPr bwMode="auto">
            <a:xfrm rot="-5400000">
              <a:off x="4804547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7" name="Rounded Rectangle 398"/>
            <p:cNvSpPr>
              <a:spLocks noChangeArrowheads="1"/>
            </p:cNvSpPr>
            <p:nvPr/>
          </p:nvSpPr>
          <p:spPr bwMode="auto">
            <a:xfrm rot="-5400000">
              <a:off x="5217006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8" name="Rounded Rectangle 399"/>
            <p:cNvSpPr>
              <a:spLocks noChangeArrowheads="1"/>
            </p:cNvSpPr>
            <p:nvPr/>
          </p:nvSpPr>
          <p:spPr bwMode="auto">
            <a:xfrm rot="-5400000">
              <a:off x="5629465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9" name="Rounded Rectangle 400"/>
            <p:cNvSpPr>
              <a:spLocks noChangeArrowheads="1"/>
            </p:cNvSpPr>
            <p:nvPr/>
          </p:nvSpPr>
          <p:spPr bwMode="auto">
            <a:xfrm rot="-5400000">
              <a:off x="6041924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50" name="Rounded Rectangle 401"/>
            <p:cNvSpPr>
              <a:spLocks noChangeArrowheads="1"/>
            </p:cNvSpPr>
            <p:nvPr/>
          </p:nvSpPr>
          <p:spPr bwMode="auto">
            <a:xfrm>
              <a:off x="2334509" y="3447875"/>
              <a:ext cx="1299323" cy="2113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Mapper</a:t>
              </a:r>
            </a:p>
          </p:txBody>
        </p:sp>
        <p:sp>
          <p:nvSpPr>
            <p:cNvPr id="51" name="Rounded Rectangle 402"/>
            <p:cNvSpPr>
              <a:spLocks noChangeArrowheads="1"/>
            </p:cNvSpPr>
            <p:nvPr/>
          </p:nvSpPr>
          <p:spPr bwMode="auto">
            <a:xfrm>
              <a:off x="2344296" y="3735898"/>
              <a:ext cx="1299323" cy="2404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 dirty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Acquirer</a:t>
              </a: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 flipH="1">
              <a:off x="1603423" y="3574685"/>
              <a:ext cx="788699" cy="46090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53" name="Picture 2" descr="cube_alt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51537" y="2952924"/>
              <a:ext cx="1067376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6" descr="j02332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97608" y="5599187"/>
              <a:ext cx="361702" cy="58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2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23295" y="4108508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Bernie\AppData\Local\Microsoft\Windows\Temporary Internet Files\Content.IE5\87RSUSL6\MCj04260500000[1].wmf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07092" y="3711967"/>
              <a:ext cx="555771" cy="57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" name="TextBox 100"/>
          <p:cNvSpPr txBox="1"/>
          <p:nvPr/>
        </p:nvSpPr>
        <p:spPr>
          <a:xfrm>
            <a:off x="1790416" y="5628830"/>
            <a:ext cx="4096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/>
              <a:t>IT artifacts enable implementation,</a:t>
            </a:r>
          </a:p>
          <a:p>
            <a:r>
              <a:rPr lang="en-US" sz="2000" b="0" dirty="0" smtClean="0"/>
              <a:t>using industry best practice tools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766310" y="1417320"/>
            <a:ext cx="2847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Enterprise vocabularies </a:t>
            </a:r>
          </a:p>
          <a:p>
            <a:r>
              <a:rPr lang="en-US" b="0" dirty="0" smtClean="0"/>
              <a:t>define business terms – </a:t>
            </a:r>
          </a:p>
          <a:p>
            <a:r>
              <a:rPr lang="en-US" b="0" dirty="0" smtClean="0"/>
              <a:t>think dictionary, not model</a:t>
            </a:r>
            <a:endParaRPr lang="en-US" b="0" dirty="0"/>
          </a:p>
        </p:txBody>
      </p:sp>
      <p:sp>
        <p:nvSpPr>
          <p:cNvPr id="103" name="TextBox 102"/>
          <p:cNvSpPr txBox="1"/>
          <p:nvPr/>
        </p:nvSpPr>
        <p:spPr>
          <a:xfrm>
            <a:off x="5564527" y="2943077"/>
            <a:ext cx="3579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Languages and models add formality to informal </a:t>
            </a:r>
          </a:p>
          <a:p>
            <a:r>
              <a:rPr lang="en-US" b="0" dirty="0" smtClean="0"/>
              <a:t>business terms, but core not tied to specific technology</a:t>
            </a:r>
            <a:endParaRPr lang="en-US" b="0" dirty="0"/>
          </a:p>
        </p:txBody>
      </p:sp>
      <p:pic>
        <p:nvPicPr>
          <p:cNvPr id="104" name="Picture 103" descr="Old_Book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6080" y="1268730"/>
            <a:ext cx="1745928" cy="1485900"/>
          </a:xfrm>
          <a:prstGeom prst="rect">
            <a:avLst/>
          </a:prstGeom>
        </p:spPr>
      </p:pic>
      <p:cxnSp>
        <p:nvCxnSpPr>
          <p:cNvPr id="105" name="Shape 104"/>
          <p:cNvCxnSpPr/>
          <p:nvPr/>
        </p:nvCxnSpPr>
        <p:spPr bwMode="auto">
          <a:xfrm rot="10800000">
            <a:off x="3326130" y="2788921"/>
            <a:ext cx="411480" cy="1073275"/>
          </a:xfrm>
          <a:prstGeom prst="bentConnector2">
            <a:avLst/>
          </a:prstGeom>
          <a:ln>
            <a:headEnd type="none" w="med" len="med"/>
            <a:tailEnd type="arrow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439863" y="1703388"/>
            <a:ext cx="671036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/>
              <a:t>If these topics are of interest or relate to an existing effort, it would be great to share experiences</a:t>
            </a:r>
          </a:p>
          <a:p>
            <a:endParaRPr lang="en-US" sz="3200" b="0"/>
          </a:p>
          <a:p>
            <a:r>
              <a:rPr lang="en-US" sz="2400" b="0"/>
              <a:t>Contact points:</a:t>
            </a:r>
          </a:p>
          <a:p>
            <a:endParaRPr lang="en-US" sz="2400" b="0"/>
          </a:p>
          <a:p>
            <a:r>
              <a:rPr lang="en-US" sz="2400" b="0"/>
              <a:t>Allison Feeney at NIST</a:t>
            </a:r>
          </a:p>
          <a:p>
            <a:r>
              <a:rPr lang="en-US" sz="2400" b="0"/>
              <a:t>David Price at TopQuadrant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Thanks for your time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technology is interesting?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2781867"/>
            <a:ext cx="1873313" cy="156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358"/>
          <p:cNvGrpSpPr>
            <a:grpSpLocks/>
          </p:cNvGrpSpPr>
          <p:nvPr/>
        </p:nvGrpSpPr>
        <p:grpSpPr bwMode="auto">
          <a:xfrm>
            <a:off x="1095425" y="4559104"/>
            <a:ext cx="2813050" cy="1863408"/>
            <a:chOff x="947950" y="2540989"/>
            <a:chExt cx="6048467" cy="3956284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1139796" y="5021326"/>
              <a:ext cx="628827" cy="45557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ERP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9" name="AutoShape 49"/>
            <p:cNvSpPr>
              <a:spLocks noChangeArrowheads="1"/>
            </p:cNvSpPr>
            <p:nvPr/>
          </p:nvSpPr>
          <p:spPr bwMode="auto">
            <a:xfrm>
              <a:off x="3828300" y="5021326"/>
              <a:ext cx="628827" cy="44225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PLM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" name="AutoShape 53"/>
            <p:cNvSpPr>
              <a:spLocks noChangeArrowheads="1"/>
            </p:cNvSpPr>
            <p:nvPr/>
          </p:nvSpPr>
          <p:spPr bwMode="auto">
            <a:xfrm>
              <a:off x="2117676" y="5021326"/>
              <a:ext cx="628827" cy="46356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CRM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" name="AutoShape 54"/>
            <p:cNvSpPr>
              <a:spLocks noChangeArrowheads="1"/>
            </p:cNvSpPr>
            <p:nvPr/>
          </p:nvSpPr>
          <p:spPr bwMode="auto">
            <a:xfrm>
              <a:off x="5677479" y="5021326"/>
              <a:ext cx="961892" cy="60210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5E4776"/>
                </a:gs>
                <a:gs pos="50000">
                  <a:srgbClr val="CC99FF"/>
                </a:gs>
                <a:gs pos="100000">
                  <a:srgbClr val="5E47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Data</a:t>
              </a:r>
            </a:p>
            <a:p>
              <a:pPr algn="ctr" defTabSz="457200">
                <a:defRPr/>
              </a:pPr>
              <a:r>
                <a:rPr lang="en-GB" sz="700" dirty="0">
                  <a:solidFill>
                    <a:srgbClr val="EEECE1"/>
                  </a:solidFill>
                  <a:latin typeface="Arial" charset="0"/>
                  <a:ea typeface="ＭＳ Ｐゴシック" pitchFamily="34" charset="-128"/>
                  <a:cs typeface="+mn-cs"/>
                </a:rPr>
                <a:t>Warehouse</a:t>
              </a:r>
              <a:endParaRPr lang="en-US" sz="700" dirty="0">
                <a:solidFill>
                  <a:srgbClr val="EEECE1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AutoShape 55"/>
            <p:cNvSpPr>
              <a:spLocks noChangeArrowheads="1"/>
            </p:cNvSpPr>
            <p:nvPr/>
          </p:nvSpPr>
          <p:spPr bwMode="auto">
            <a:xfrm rot="16200000">
              <a:off x="1229090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" name="AutoShape 56"/>
            <p:cNvSpPr>
              <a:spLocks noChangeArrowheads="1"/>
            </p:cNvSpPr>
            <p:nvPr/>
          </p:nvSpPr>
          <p:spPr bwMode="auto">
            <a:xfrm rot="16200000">
              <a:off x="2206971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" name="AutoShape 57"/>
            <p:cNvSpPr>
              <a:spLocks noChangeArrowheads="1"/>
            </p:cNvSpPr>
            <p:nvPr/>
          </p:nvSpPr>
          <p:spPr bwMode="auto">
            <a:xfrm rot="16200000">
              <a:off x="3921590" y="4701602"/>
              <a:ext cx="458236" cy="346388"/>
            </a:xfrm>
            <a:prstGeom prst="leftRightArrow">
              <a:avLst>
                <a:gd name="adj1" fmla="val 50000"/>
                <a:gd name="adj2" fmla="val 39266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15" name="Picture 117" descr="WebScre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14139" y="5913073"/>
              <a:ext cx="579437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AutoShape 118"/>
            <p:cNvSpPr>
              <a:spLocks noChangeArrowheads="1"/>
            </p:cNvSpPr>
            <p:nvPr/>
          </p:nvSpPr>
          <p:spPr bwMode="auto">
            <a:xfrm rot="5400000">
              <a:off x="6057192" y="5688690"/>
              <a:ext cx="293058" cy="141221"/>
            </a:xfrm>
            <a:prstGeom prst="leftRightArrow">
              <a:avLst>
                <a:gd name="adj1" fmla="val 50000"/>
                <a:gd name="adj2" fmla="val 31651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4579692" y="5139711"/>
              <a:ext cx="1081795" cy="694193"/>
              <a:chOff x="4991310" y="5931126"/>
              <a:chExt cx="1081299" cy="693874"/>
            </a:xfrm>
          </p:grpSpPr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5153455" y="5931126"/>
                <a:ext cx="758170" cy="485775"/>
                <a:chOff x="5185577" y="5931126"/>
                <a:chExt cx="758170" cy="485775"/>
              </a:xfrm>
            </p:grpSpPr>
            <p:pic>
              <p:nvPicPr>
                <p:cNvPr id="97" name="Picture 18" descr="Mackintosh icon - spreadsheet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580209" y="5935888"/>
                  <a:ext cx="363538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8" name="Picture 19" descr="Mackintosh icon - word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EFEFE"/>
                    </a:clrFrom>
                    <a:clrTo>
                      <a:srgbClr val="FEFEFE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85577" y="5931126"/>
                  <a:ext cx="373063" cy="485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6" name="Text Box 25"/>
              <p:cNvSpPr txBox="1">
                <a:spLocks noChangeArrowheads="1"/>
              </p:cNvSpPr>
              <p:nvPr/>
            </p:nvSpPr>
            <p:spPr bwMode="auto">
              <a:xfrm>
                <a:off x="4991310" y="6417291"/>
                <a:ext cx="1081299" cy="20770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sz="200" dirty="0">
                    <a:solidFill>
                      <a:srgbClr val="000000"/>
                    </a:solidFill>
                    <a:cs typeface="+mn-cs"/>
                  </a:rPr>
                  <a:t>Unstructured Data (e.g. documents)</a:t>
                </a:r>
                <a:endParaRPr lang="en-US" sz="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36" name="Group 58"/>
            <p:cNvGrpSpPr>
              <a:grpSpLocks/>
            </p:cNvGrpSpPr>
            <p:nvPr/>
          </p:nvGrpSpPr>
          <p:grpSpPr bwMode="auto">
            <a:xfrm>
              <a:off x="2831767" y="5139695"/>
              <a:ext cx="991201" cy="867371"/>
              <a:chOff x="3151177" y="5436941"/>
              <a:chExt cx="991768" cy="868287"/>
            </a:xfrm>
          </p:grpSpPr>
          <p:pic>
            <p:nvPicPr>
              <p:cNvPr id="93" name="Picture 24" descr="Mackintosh icon - HR+text+web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82672" y="5436941"/>
                <a:ext cx="530225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Text Box 25"/>
              <p:cNvSpPr txBox="1">
                <a:spLocks noChangeArrowheads="1"/>
              </p:cNvSpPr>
              <p:nvPr/>
            </p:nvSpPr>
            <p:spPr bwMode="auto">
              <a:xfrm>
                <a:off x="3151177" y="6097204"/>
                <a:ext cx="991768" cy="20802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GB" sz="200" dirty="0">
                    <a:solidFill>
                      <a:srgbClr val="000000"/>
                    </a:solidFill>
                    <a:cs typeface="+mn-cs"/>
                  </a:rPr>
                  <a:t>Data on the Web</a:t>
                </a:r>
                <a:endParaRPr lang="en-US" sz="200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9" name="AutoShape 56"/>
            <p:cNvSpPr>
              <a:spLocks noChangeArrowheads="1"/>
            </p:cNvSpPr>
            <p:nvPr/>
          </p:nvSpPr>
          <p:spPr bwMode="auto">
            <a:xfrm rot="16200000">
              <a:off x="3104914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0" name="AutoShape 56"/>
            <p:cNvSpPr>
              <a:spLocks noChangeArrowheads="1"/>
            </p:cNvSpPr>
            <p:nvPr/>
          </p:nvSpPr>
          <p:spPr bwMode="auto">
            <a:xfrm rot="16200000">
              <a:off x="4895473" y="4708262"/>
              <a:ext cx="466228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1" name="AutoShape 56"/>
            <p:cNvSpPr>
              <a:spLocks noChangeArrowheads="1"/>
            </p:cNvSpPr>
            <p:nvPr/>
          </p:nvSpPr>
          <p:spPr bwMode="auto">
            <a:xfrm rot="16200000">
              <a:off x="5935970" y="4709595"/>
              <a:ext cx="468893" cy="346388"/>
            </a:xfrm>
            <a:prstGeom prst="leftRightArrow">
              <a:avLst>
                <a:gd name="adj1" fmla="val 50000"/>
                <a:gd name="adj2" fmla="val 40092"/>
              </a:avLst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400" dirty="0">
                <a:solidFill>
                  <a:srgbClr val="006699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2" name="AutoShape 63"/>
            <p:cNvSpPr>
              <a:spLocks noChangeArrowheads="1"/>
            </p:cNvSpPr>
            <p:nvPr/>
          </p:nvSpPr>
          <p:spPr bwMode="auto">
            <a:xfrm rot="10800000" flipV="1">
              <a:off x="947950" y="2634236"/>
              <a:ext cx="6048467" cy="1795646"/>
            </a:xfrm>
            <a:prstGeom prst="roundRect">
              <a:avLst>
                <a:gd name="adj" fmla="val 4985"/>
              </a:avLst>
            </a:prstGeom>
            <a:solidFill>
              <a:srgbClr val="FFDD99">
                <a:alpha val="40000"/>
              </a:srgb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defTabSz="457200">
                <a:defRPr/>
              </a:pPr>
              <a:r>
                <a:rPr lang="en-US" sz="9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  <a:cs typeface="+mn-cs"/>
                </a:rPr>
                <a:t>Semantic SOA</a:t>
              </a:r>
            </a:p>
          </p:txBody>
        </p:sp>
        <p:sp>
          <p:nvSpPr>
            <p:cNvPr id="23" name="AutoShape 63"/>
            <p:cNvSpPr>
              <a:spLocks noChangeArrowheads="1"/>
            </p:cNvSpPr>
            <p:nvPr/>
          </p:nvSpPr>
          <p:spPr bwMode="auto">
            <a:xfrm rot="5400000" flipV="1">
              <a:off x="2318864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4" name="AutoShape 63"/>
            <p:cNvSpPr>
              <a:spLocks noChangeArrowheads="1"/>
            </p:cNvSpPr>
            <p:nvPr/>
          </p:nvSpPr>
          <p:spPr bwMode="auto">
            <a:xfrm rot="5400000" flipV="1">
              <a:off x="3200821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5" name="AutoShape 63"/>
            <p:cNvSpPr>
              <a:spLocks noChangeArrowheads="1"/>
            </p:cNvSpPr>
            <p:nvPr/>
          </p:nvSpPr>
          <p:spPr bwMode="auto">
            <a:xfrm rot="5400000" flipV="1">
              <a:off x="4058798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6" name="AutoShape 63"/>
            <p:cNvSpPr>
              <a:spLocks noChangeArrowheads="1"/>
            </p:cNvSpPr>
            <p:nvPr/>
          </p:nvSpPr>
          <p:spPr bwMode="auto">
            <a:xfrm rot="5400000" flipV="1">
              <a:off x="4964736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7" name="AutoShape 63"/>
            <p:cNvSpPr>
              <a:spLocks noChangeArrowheads="1"/>
            </p:cNvSpPr>
            <p:nvPr/>
          </p:nvSpPr>
          <p:spPr bwMode="auto">
            <a:xfrm rot="5400000" flipV="1">
              <a:off x="5990576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</a:rPr>
                <a:t>Adaptor</a:t>
              </a:r>
              <a:endParaRPr lang="en-US" sz="700" b="0" dirty="0">
                <a:solidFill>
                  <a:prstClr val="black"/>
                </a:solidFill>
                <a:latin typeface="Tahoma" pitchFamily="-109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28" name="Rounded Rectangle 379"/>
            <p:cNvSpPr>
              <a:spLocks noChangeArrowheads="1"/>
            </p:cNvSpPr>
            <p:nvPr/>
          </p:nvSpPr>
          <p:spPr bwMode="auto">
            <a:xfrm rot="-5400000">
              <a:off x="2329793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29" name="Rounded Rectangle 380"/>
            <p:cNvSpPr>
              <a:spLocks noChangeArrowheads="1"/>
            </p:cNvSpPr>
            <p:nvPr/>
          </p:nvSpPr>
          <p:spPr bwMode="auto">
            <a:xfrm>
              <a:off x="5025901" y="3178425"/>
              <a:ext cx="1257453" cy="21911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Builder</a:t>
              </a:r>
            </a:p>
          </p:txBody>
        </p:sp>
        <p:sp>
          <p:nvSpPr>
            <p:cNvPr id="30" name="Rounded Rectangle 381"/>
            <p:cNvSpPr>
              <a:spLocks noChangeArrowheads="1"/>
            </p:cNvSpPr>
            <p:nvPr/>
          </p:nvSpPr>
          <p:spPr bwMode="auto">
            <a:xfrm>
              <a:off x="2333111" y="3187818"/>
              <a:ext cx="1299323" cy="20972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Results Processor</a:t>
              </a:r>
            </a:p>
          </p:txBody>
        </p:sp>
        <p:sp>
          <p:nvSpPr>
            <p:cNvPr id="31" name="Rounded Rectangle 382"/>
            <p:cNvSpPr>
              <a:spLocks noChangeArrowheads="1"/>
            </p:cNvSpPr>
            <p:nvPr/>
          </p:nvSpPr>
          <p:spPr bwMode="auto">
            <a:xfrm>
              <a:off x="2338020" y="4068661"/>
              <a:ext cx="1982311" cy="21811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Semantic Cache</a:t>
              </a:r>
            </a:p>
          </p:txBody>
        </p:sp>
        <p:sp>
          <p:nvSpPr>
            <p:cNvPr id="32" name="Rounded Rectangle 383"/>
            <p:cNvSpPr>
              <a:spLocks noChangeArrowheads="1"/>
            </p:cNvSpPr>
            <p:nvPr/>
          </p:nvSpPr>
          <p:spPr bwMode="auto">
            <a:xfrm>
              <a:off x="5033395" y="3766657"/>
              <a:ext cx="1289789" cy="2013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Dispatcher</a:t>
              </a:r>
            </a:p>
          </p:txBody>
        </p:sp>
        <p:sp>
          <p:nvSpPr>
            <p:cNvPr id="33" name="Rounded Rectangle 384"/>
            <p:cNvSpPr>
              <a:spLocks noChangeArrowheads="1"/>
            </p:cNvSpPr>
            <p:nvPr/>
          </p:nvSpPr>
          <p:spPr bwMode="auto">
            <a:xfrm>
              <a:off x="5016616" y="3473042"/>
              <a:ext cx="1308683" cy="2265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Query Orchestrator</a:t>
              </a:r>
            </a:p>
          </p:txBody>
        </p:sp>
        <p:sp>
          <p:nvSpPr>
            <p:cNvPr id="34" name="Rounded Rectangle 385"/>
            <p:cNvSpPr>
              <a:spLocks noChangeArrowheads="1"/>
            </p:cNvSpPr>
            <p:nvPr/>
          </p:nvSpPr>
          <p:spPr bwMode="auto">
            <a:xfrm>
              <a:off x="3701664" y="3182051"/>
              <a:ext cx="1264619" cy="785941"/>
            </a:xfrm>
            <a:prstGeom prst="roundRect">
              <a:avLst>
                <a:gd name="adj" fmla="val 19153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Rules Engine</a:t>
              </a:r>
            </a:p>
          </p:txBody>
        </p:sp>
        <p:sp>
          <p:nvSpPr>
            <p:cNvPr id="35" name="Rounded Rectangle 386"/>
            <p:cNvSpPr>
              <a:spLocks noChangeArrowheads="1"/>
            </p:cNvSpPr>
            <p:nvPr/>
          </p:nvSpPr>
          <p:spPr bwMode="auto">
            <a:xfrm>
              <a:off x="4416693" y="4063418"/>
              <a:ext cx="1933773" cy="233361"/>
            </a:xfrm>
            <a:prstGeom prst="roundRect">
              <a:avLst>
                <a:gd name="adj" fmla="val 27644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 dirty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Triple Store</a:t>
              </a:r>
            </a:p>
          </p:txBody>
        </p:sp>
        <p:grpSp>
          <p:nvGrpSpPr>
            <p:cNvPr id="57" name="Group 126"/>
            <p:cNvGrpSpPr>
              <a:grpSpLocks/>
            </p:cNvGrpSpPr>
            <p:nvPr/>
          </p:nvGrpSpPr>
          <p:grpSpPr bwMode="auto">
            <a:xfrm>
              <a:off x="1195705" y="3751023"/>
              <a:ext cx="599215" cy="475766"/>
              <a:chOff x="650045" y="3610571"/>
              <a:chExt cx="796763" cy="632615"/>
            </a:xfrm>
          </p:grpSpPr>
          <p:grpSp>
            <p:nvGrpSpPr>
              <p:cNvPr id="58" name="Group 27"/>
              <p:cNvGrpSpPr>
                <a:grpSpLocks/>
              </p:cNvGrpSpPr>
              <p:nvPr/>
            </p:nvGrpSpPr>
            <p:grpSpPr bwMode="auto">
              <a:xfrm>
                <a:off x="650045" y="3610571"/>
                <a:ext cx="555988" cy="577197"/>
                <a:chOff x="177" y="2181"/>
                <a:chExt cx="367" cy="381"/>
              </a:xfrm>
            </p:grpSpPr>
            <p:sp>
              <p:nvSpPr>
                <p:cNvPr id="76" name="Oval 28"/>
                <p:cNvSpPr>
                  <a:spLocks noChangeArrowheads="1"/>
                </p:cNvSpPr>
                <p:nvPr/>
              </p:nvSpPr>
              <p:spPr bwMode="auto">
                <a:xfrm>
                  <a:off x="177" y="2181"/>
                  <a:ext cx="367" cy="381"/>
                </a:xfrm>
                <a:prstGeom prst="ellipse">
                  <a:avLst/>
                </a:prstGeom>
                <a:solidFill>
                  <a:srgbClr val="CCFF99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defRPr/>
                  </a:pPr>
                  <a:endParaRPr lang="en-US" sz="1000" b="0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60" name="Group 29"/>
                <p:cNvGrpSpPr>
                  <a:grpSpLocks/>
                </p:cNvGrpSpPr>
                <p:nvPr/>
              </p:nvGrpSpPr>
              <p:grpSpPr bwMode="auto">
                <a:xfrm>
                  <a:off x="236" y="2225"/>
                  <a:ext cx="248" cy="285"/>
                  <a:chOff x="2659" y="1978"/>
                  <a:chExt cx="641" cy="681"/>
                </a:xfrm>
              </p:grpSpPr>
              <p:sp>
                <p:nvSpPr>
                  <p:cNvPr id="7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66" y="2542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9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85" y="2151"/>
                    <a:ext cx="60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46" y="2386"/>
                    <a:ext cx="1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1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85" y="2386"/>
                    <a:ext cx="229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2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386"/>
                    <a:ext cx="26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3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2034"/>
                    <a:ext cx="254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4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46" y="1978"/>
                    <a:ext cx="139" cy="173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5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46" y="2151"/>
                    <a:ext cx="13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330"/>
                    <a:ext cx="193" cy="168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659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8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89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095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0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034"/>
                    <a:ext cx="60" cy="61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1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2095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9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846" y="1978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7" name="Group 27"/>
              <p:cNvGrpSpPr>
                <a:grpSpLocks/>
              </p:cNvGrpSpPr>
              <p:nvPr/>
            </p:nvGrpSpPr>
            <p:grpSpPr bwMode="auto">
              <a:xfrm>
                <a:off x="890820" y="3665989"/>
                <a:ext cx="555988" cy="577197"/>
                <a:chOff x="177" y="2180"/>
                <a:chExt cx="367" cy="381"/>
              </a:xfrm>
            </p:grpSpPr>
            <p:sp>
              <p:nvSpPr>
                <p:cNvPr id="59" name="Oval 28"/>
                <p:cNvSpPr>
                  <a:spLocks noChangeArrowheads="1"/>
                </p:cNvSpPr>
                <p:nvPr/>
              </p:nvSpPr>
              <p:spPr bwMode="auto">
                <a:xfrm>
                  <a:off x="177" y="2180"/>
                  <a:ext cx="367" cy="381"/>
                </a:xfrm>
                <a:prstGeom prst="ellipse">
                  <a:avLst/>
                </a:prstGeom>
                <a:solidFill>
                  <a:srgbClr val="CCFF99"/>
                </a:soli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defTabSz="457200">
                    <a:defRPr/>
                  </a:pPr>
                  <a:endParaRPr lang="en-US" sz="1000" b="0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grpSp>
              <p:nvGrpSpPr>
                <p:cNvPr id="95" name="Group 29"/>
                <p:cNvGrpSpPr>
                  <a:grpSpLocks/>
                </p:cNvGrpSpPr>
                <p:nvPr/>
              </p:nvGrpSpPr>
              <p:grpSpPr bwMode="auto">
                <a:xfrm>
                  <a:off x="235" y="2225"/>
                  <a:ext cx="247" cy="285"/>
                  <a:chOff x="2660" y="1978"/>
                  <a:chExt cx="640" cy="681"/>
                </a:xfrm>
              </p:grpSpPr>
              <p:sp>
                <p:nvSpPr>
                  <p:cNvPr id="6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167" y="2542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2" name="Line 3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86" y="2151"/>
                    <a:ext cx="60" cy="291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046" y="2385"/>
                    <a:ext cx="19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4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986" y="2385"/>
                    <a:ext cx="229" cy="20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5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0" y="2385"/>
                    <a:ext cx="26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6" name="Line 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19" y="2033"/>
                    <a:ext cx="254" cy="117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7" name="Line 3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53" y="1978"/>
                    <a:ext cx="133" cy="173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8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53" y="2151"/>
                    <a:ext cx="13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69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330"/>
                    <a:ext cx="193" cy="168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0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660" y="2330"/>
                    <a:ext cx="133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1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173" y="2330"/>
                    <a:ext cx="127" cy="112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2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919" y="2095"/>
                    <a:ext cx="127" cy="117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3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112" y="2033"/>
                    <a:ext cx="60" cy="61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4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2786" y="2095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  <p:sp>
                <p:nvSpPr>
                  <p:cNvPr id="75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2853" y="1978"/>
                    <a:ext cx="66" cy="56"/>
                  </a:xfrm>
                  <a:prstGeom prst="ellipse">
                    <a:avLst/>
                  </a:prstGeom>
                  <a:solidFill>
                    <a:srgbClr val="0099CC"/>
                  </a:solidFill>
                  <a:ln w="9525">
                    <a:solidFill>
                      <a:srgbClr val="C050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defTabSz="457200">
                      <a:defRPr/>
                    </a:pPr>
                    <a:endParaRPr lang="en-US" sz="1000" b="0" dirty="0">
                      <a:solidFill>
                        <a:prstClr val="black"/>
                      </a:solidFill>
                      <a:latin typeface="Arial" charset="0"/>
                      <a:ea typeface="ＭＳ Ｐゴシック" pitchFamily="34" charset="-128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37" name="Line 67"/>
            <p:cNvSpPr>
              <a:spLocks noChangeShapeType="1"/>
            </p:cNvSpPr>
            <p:nvPr/>
          </p:nvSpPr>
          <p:spPr bwMode="auto">
            <a:xfrm flipH="1" flipV="1">
              <a:off x="1451546" y="4067556"/>
              <a:ext cx="58620" cy="34634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8" name="Line 68"/>
            <p:cNvSpPr>
              <a:spLocks noChangeShapeType="1"/>
            </p:cNvSpPr>
            <p:nvPr/>
          </p:nvSpPr>
          <p:spPr bwMode="auto">
            <a:xfrm flipH="1" flipV="1">
              <a:off x="1760630" y="4027592"/>
              <a:ext cx="503594" cy="386305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9" name="AutoShape 63"/>
            <p:cNvSpPr>
              <a:spLocks noChangeArrowheads="1"/>
            </p:cNvSpPr>
            <p:nvPr/>
          </p:nvSpPr>
          <p:spPr bwMode="auto">
            <a:xfrm rot="5400000" flipV="1">
              <a:off x="1335655" y="4159424"/>
              <a:ext cx="263753" cy="671460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vert="eaVert" lIns="0" tIns="0" rIns="0" bIns="0" anchor="ctr"/>
            <a:lstStyle/>
            <a:p>
              <a:pPr algn="ctr" defTabSz="457200">
                <a:defRPr/>
              </a:pPr>
              <a:r>
                <a:rPr lang="en-US" sz="700" b="0" dirty="0">
                  <a:solidFill>
                    <a:prstClr val="black"/>
                  </a:solidFill>
                  <a:latin typeface="Tahoma" pitchFamily="-109" charset="0"/>
                  <a:ea typeface="ＭＳ Ｐゴシック" pitchFamily="34" charset="-128"/>
                  <a:cs typeface="+mn-cs"/>
                </a:rPr>
                <a:t>Adaptor</a:t>
              </a:r>
            </a:p>
          </p:txBody>
        </p:sp>
        <p:sp>
          <p:nvSpPr>
            <p:cNvPr id="40" name="Rounded Rectangle 391"/>
            <p:cNvSpPr>
              <a:spLocks noChangeArrowheads="1"/>
            </p:cNvSpPr>
            <p:nvPr/>
          </p:nvSpPr>
          <p:spPr bwMode="auto">
            <a:xfrm>
              <a:off x="2322640" y="2862087"/>
              <a:ext cx="3985882" cy="25241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7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Web Services Controller</a:t>
              </a:r>
            </a:p>
          </p:txBody>
        </p:sp>
        <p:sp>
          <p:nvSpPr>
            <p:cNvPr id="41" name="Rounded Rectangle 392"/>
            <p:cNvSpPr>
              <a:spLocks noChangeArrowheads="1"/>
            </p:cNvSpPr>
            <p:nvPr/>
          </p:nvSpPr>
          <p:spPr bwMode="auto">
            <a:xfrm rot="-5400000">
              <a:off x="2742252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2" name="Rounded Rectangle 393"/>
            <p:cNvSpPr>
              <a:spLocks noChangeArrowheads="1"/>
            </p:cNvSpPr>
            <p:nvPr/>
          </p:nvSpPr>
          <p:spPr bwMode="auto">
            <a:xfrm rot="-5400000">
              <a:off x="3154711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3" name="Rounded Rectangle 394"/>
            <p:cNvSpPr>
              <a:spLocks noChangeArrowheads="1"/>
            </p:cNvSpPr>
            <p:nvPr/>
          </p:nvSpPr>
          <p:spPr bwMode="auto">
            <a:xfrm rot="-5400000">
              <a:off x="3567170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4" name="Rounded Rectangle 395"/>
            <p:cNvSpPr>
              <a:spLocks noChangeArrowheads="1"/>
            </p:cNvSpPr>
            <p:nvPr/>
          </p:nvSpPr>
          <p:spPr bwMode="auto">
            <a:xfrm rot="-5400000">
              <a:off x="3979629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5" name="Rounded Rectangle 396"/>
            <p:cNvSpPr>
              <a:spLocks noChangeArrowheads="1"/>
            </p:cNvSpPr>
            <p:nvPr/>
          </p:nvSpPr>
          <p:spPr bwMode="auto">
            <a:xfrm rot="-5400000">
              <a:off x="4392088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6" name="Rounded Rectangle 397"/>
            <p:cNvSpPr>
              <a:spLocks noChangeArrowheads="1"/>
            </p:cNvSpPr>
            <p:nvPr/>
          </p:nvSpPr>
          <p:spPr bwMode="auto">
            <a:xfrm rot="-5400000">
              <a:off x="4804547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7" name="Rounded Rectangle 398"/>
            <p:cNvSpPr>
              <a:spLocks noChangeArrowheads="1"/>
            </p:cNvSpPr>
            <p:nvPr/>
          </p:nvSpPr>
          <p:spPr bwMode="auto">
            <a:xfrm rot="-5400000">
              <a:off x="5217006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8" name="Rounded Rectangle 399"/>
            <p:cNvSpPr>
              <a:spLocks noChangeArrowheads="1"/>
            </p:cNvSpPr>
            <p:nvPr/>
          </p:nvSpPr>
          <p:spPr bwMode="auto">
            <a:xfrm rot="-5400000">
              <a:off x="5629465" y="2558523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49" name="Rounded Rectangle 400"/>
            <p:cNvSpPr>
              <a:spLocks noChangeArrowheads="1"/>
            </p:cNvSpPr>
            <p:nvPr/>
          </p:nvSpPr>
          <p:spPr bwMode="auto">
            <a:xfrm rot="-5400000">
              <a:off x="6041924" y="2558524"/>
              <a:ext cx="275612" cy="24054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WS</a:t>
              </a:r>
            </a:p>
          </p:txBody>
        </p:sp>
        <p:sp>
          <p:nvSpPr>
            <p:cNvPr id="50" name="Rounded Rectangle 401"/>
            <p:cNvSpPr>
              <a:spLocks noChangeArrowheads="1"/>
            </p:cNvSpPr>
            <p:nvPr/>
          </p:nvSpPr>
          <p:spPr bwMode="auto">
            <a:xfrm>
              <a:off x="2334509" y="3447875"/>
              <a:ext cx="1299323" cy="2113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 dirty="0" err="1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Mapper</a:t>
              </a:r>
              <a:endParaRPr lang="en-US" sz="600" b="0" dirty="0">
                <a:solidFill>
                  <a:srgbClr val="000000"/>
                </a:solidFill>
                <a:latin typeface="Tahoma" pitchFamily="34" charset="0"/>
                <a:ea typeface="ＭＳ Ｐゴシック" pitchFamily="34" charset="-128"/>
              </a:endParaRPr>
            </a:p>
          </p:txBody>
        </p:sp>
        <p:sp>
          <p:nvSpPr>
            <p:cNvPr id="51" name="Rounded Rectangle 402"/>
            <p:cNvSpPr>
              <a:spLocks noChangeArrowheads="1"/>
            </p:cNvSpPr>
            <p:nvPr/>
          </p:nvSpPr>
          <p:spPr bwMode="auto">
            <a:xfrm>
              <a:off x="2344296" y="3735898"/>
              <a:ext cx="1299323" cy="24048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defTabSz="457200"/>
              <a:r>
                <a:rPr lang="en-US" sz="600" b="0" dirty="0">
                  <a:solidFill>
                    <a:srgbClr val="000000"/>
                  </a:solidFill>
                  <a:latin typeface="Tahoma" pitchFamily="34" charset="0"/>
                  <a:ea typeface="ＭＳ Ｐゴシック" pitchFamily="34" charset="-128"/>
                </a:rPr>
                <a:t>Acquirer</a:t>
              </a:r>
            </a:p>
          </p:txBody>
        </p:sp>
        <p:sp>
          <p:nvSpPr>
            <p:cNvPr id="52" name="Line 68"/>
            <p:cNvSpPr>
              <a:spLocks noChangeShapeType="1"/>
            </p:cNvSpPr>
            <p:nvPr/>
          </p:nvSpPr>
          <p:spPr bwMode="auto">
            <a:xfrm flipH="1">
              <a:off x="1603423" y="3574685"/>
              <a:ext cx="788699" cy="460901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oval" w="med" len="med"/>
              <a:tailEnd type="triangle" w="med" len="med"/>
            </a:ln>
          </p:spPr>
          <p:txBody>
            <a:bodyPr lIns="92075" tIns="46038" rIns="92075" bIns="46038" anchor="ctr"/>
            <a:lstStyle/>
            <a:p>
              <a:pPr defTabSz="457200">
                <a:defRPr/>
              </a:pPr>
              <a:endParaRPr lang="en-US" sz="10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53" name="Picture 2" descr="cube_al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51537" y="2952924"/>
              <a:ext cx="1067376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6" descr="j02332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97608" y="5599187"/>
              <a:ext cx="361702" cy="58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2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23295" y="4108508"/>
              <a:ext cx="2286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2" descr="C:\Users\Bernie\AppData\Local\Microsoft\Windows\Temporary Internet Files\Content.IE5\87RSUSL6\MCj04260500000[1].wm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7092" y="3711967"/>
              <a:ext cx="555771" cy="578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1" name="TextBox 100"/>
          <p:cNvSpPr txBox="1"/>
          <p:nvPr/>
        </p:nvSpPr>
        <p:spPr>
          <a:xfrm>
            <a:off x="4085209" y="4082848"/>
            <a:ext cx="45576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IT artifacts – </a:t>
            </a:r>
            <a:r>
              <a:rPr lang="en-US" b="0" dirty="0" err="1" smtClean="0"/>
              <a:t>SysML</a:t>
            </a:r>
            <a:r>
              <a:rPr lang="en-US" b="0" dirty="0" smtClean="0"/>
              <a:t>/UML </a:t>
            </a:r>
            <a:r>
              <a:rPr lang="en-US" b="0" dirty="0" err="1" smtClean="0"/>
              <a:t>metamodel</a:t>
            </a:r>
            <a:r>
              <a:rPr lang="en-US" b="0" dirty="0" smtClean="0"/>
              <a:t> &amp; models (XMI), data models (e.g. AP233), XML Schemas, etc.</a:t>
            </a:r>
          </a:p>
          <a:p>
            <a:endParaRPr lang="en-US" b="0" dirty="0" smtClean="0"/>
          </a:p>
          <a:p>
            <a:r>
              <a:rPr lang="en-US" b="0" dirty="0" smtClean="0"/>
              <a:t>Transforms – W3C SPARQL RDF Query Language &amp; W3C submission SPARQL Inference Notation (SPIN)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503171" y="1520190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Enterprise vocabularies – W3C Simple Knowledge Organization System (SKOS)</a:t>
            </a:r>
            <a:endParaRPr lang="en-US" b="0" dirty="0"/>
          </a:p>
        </p:txBody>
      </p:sp>
      <p:pic>
        <p:nvPicPr>
          <p:cNvPr id="104" name="Picture 103" descr="Old_Book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70140" y="1280160"/>
            <a:ext cx="1745928" cy="14859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956853" y="2567060"/>
            <a:ext cx="557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Language and model core – W3C Web Ontology Language (OWL) … use or relate to </a:t>
            </a:r>
            <a:r>
              <a:rPr lang="en-US" b="0" dirty="0" err="1" smtClean="0"/>
              <a:t>ontologies</a:t>
            </a:r>
            <a:r>
              <a:rPr lang="en-US" b="0" dirty="0" smtClean="0"/>
              <a:t> to put models on better foundation and enable cross-discipline communication</a:t>
            </a:r>
            <a:endParaRPr lang="en-US" b="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dirty="0" smtClean="0"/>
              <a:t>IT Framework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88" y="1046163"/>
            <a:ext cx="8193087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732155" y="788670"/>
            <a:ext cx="7645400" cy="4023043"/>
            <a:chOff x="732155" y="788670"/>
            <a:chExt cx="7645400" cy="4023043"/>
          </a:xfrm>
        </p:grpSpPr>
        <p:sp>
          <p:nvSpPr>
            <p:cNvPr id="4" name="Rounded Rectangle 3"/>
            <p:cNvSpPr>
              <a:spLocks noChangeArrowheads="1"/>
            </p:cNvSpPr>
            <p:nvPr/>
          </p:nvSpPr>
          <p:spPr bwMode="auto">
            <a:xfrm>
              <a:off x="732155" y="788670"/>
              <a:ext cx="7645400" cy="4023043"/>
            </a:xfrm>
            <a:prstGeom prst="roundRect">
              <a:avLst>
                <a:gd name="adj" fmla="val 16667"/>
              </a:avLst>
            </a:prstGeom>
            <a:noFill/>
            <a:ln w="101600" algn="ctr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37510" y="845820"/>
              <a:ext cx="332334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/>
                <a:t>Investigation Scope</a:t>
              </a:r>
              <a:endParaRPr lang="en-US" sz="2800" b="0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smtClean="0"/>
              <a:t>Coordination Points</a:t>
            </a:r>
          </a:p>
        </p:txBody>
      </p:sp>
      <p:sp>
        <p:nvSpPr>
          <p:cNvPr id="11267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 smtClean="0"/>
              <a:t>INCOSE</a:t>
            </a:r>
          </a:p>
          <a:p>
            <a:pPr lvl="1"/>
            <a:r>
              <a:rPr lang="en-US" sz="2400" dirty="0" smtClean="0"/>
              <a:t>International Workshop Jan 21-24 2012 Jacksonville, FL</a:t>
            </a:r>
          </a:p>
          <a:p>
            <a:pPr lvl="1"/>
            <a:r>
              <a:rPr lang="en-US" sz="2400" dirty="0" smtClean="0"/>
              <a:t>International Symposium, Rome, July 9 – 12, 2012</a:t>
            </a:r>
          </a:p>
          <a:p>
            <a:pPr lvl="1"/>
            <a:r>
              <a:rPr lang="en-US" sz="2400" dirty="0" smtClean="0"/>
              <a:t>Webinar?</a:t>
            </a:r>
          </a:p>
          <a:p>
            <a:r>
              <a:rPr lang="en-US" sz="2800" dirty="0" smtClean="0"/>
              <a:t>OMG</a:t>
            </a:r>
            <a:endParaRPr lang="en-US" sz="2400" dirty="0" smtClean="0"/>
          </a:p>
          <a:p>
            <a:pPr lvl="1"/>
            <a:r>
              <a:rPr lang="en-US" sz="2400" dirty="0" smtClean="0"/>
              <a:t>March 19-23, 2012 Reston, VA</a:t>
            </a:r>
          </a:p>
          <a:p>
            <a:pPr lvl="1"/>
            <a:r>
              <a:rPr lang="en-US" sz="2400" dirty="0" smtClean="0"/>
              <a:t>Future meetings?</a:t>
            </a:r>
          </a:p>
          <a:p>
            <a:r>
              <a:rPr lang="en-US" sz="2800" dirty="0" smtClean="0"/>
              <a:t>ISO SC4</a:t>
            </a:r>
          </a:p>
          <a:p>
            <a:pPr lvl="1"/>
            <a:r>
              <a:rPr lang="en-US" sz="2400" dirty="0" smtClean="0"/>
              <a:t>IDIOM Framework, AP233 SE and AP239 PLCS</a:t>
            </a:r>
          </a:p>
          <a:p>
            <a:r>
              <a:rPr lang="en-US" sz="2800" dirty="0" smtClean="0"/>
              <a:t>OASIS PLCS TC</a:t>
            </a:r>
          </a:p>
          <a:p>
            <a:r>
              <a:rPr lang="en-US" sz="2800" dirty="0" smtClean="0"/>
              <a:t>NIST</a:t>
            </a:r>
          </a:p>
        </p:txBody>
      </p:sp>
      <p:pic>
        <p:nvPicPr>
          <p:cNvPr id="4" name="Picture 3" descr="tango_left_arrow_blu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9720" y="2937509"/>
            <a:ext cx="1479426" cy="132778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dirty="0" smtClean="0"/>
              <a:t>Project Deliverables (1)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INCOSE SE handbook as SKOS Concepts with definitions and relationships</a:t>
            </a:r>
          </a:p>
          <a:p>
            <a:r>
              <a:rPr lang="en-US" sz="2400" dirty="0" smtClean="0"/>
              <a:t>OWL strong ontology SE example(s)</a:t>
            </a:r>
          </a:p>
          <a:p>
            <a:r>
              <a:rPr lang="en-US" sz="2400" dirty="0" smtClean="0"/>
              <a:t>OWL as SE data interchange/integration format</a:t>
            </a:r>
          </a:p>
          <a:p>
            <a:pPr lvl="1"/>
            <a:r>
              <a:rPr lang="en-US" sz="2000" dirty="0" smtClean="0"/>
              <a:t>AP233 and sibling standard PLCS which already use OWL for ‘reference data’</a:t>
            </a:r>
          </a:p>
          <a:p>
            <a:pPr lvl="1"/>
            <a:r>
              <a:rPr lang="en-US" sz="2000" dirty="0" smtClean="0"/>
              <a:t>‘proxy </a:t>
            </a:r>
            <a:r>
              <a:rPr lang="en-US" sz="2000" dirty="0" err="1" smtClean="0"/>
              <a:t>ontologies</a:t>
            </a:r>
            <a:r>
              <a:rPr lang="en-US" sz="2000" dirty="0" smtClean="0"/>
              <a:t>’ for XML Schema and AP233 EXPRESS</a:t>
            </a:r>
            <a:endParaRPr lang="en-US" dirty="0" smtClean="0"/>
          </a:p>
          <a:p>
            <a:r>
              <a:rPr lang="en-US" sz="2400" dirty="0" smtClean="0"/>
              <a:t>Links</a:t>
            </a:r>
          </a:p>
          <a:p>
            <a:pPr lvl="1"/>
            <a:r>
              <a:rPr lang="en-US" sz="2000" dirty="0" smtClean="0"/>
              <a:t>between SKOS and OWL artifacts, E.g. class in OWL </a:t>
            </a:r>
            <a:r>
              <a:rPr lang="en-US" sz="2000" i="1" dirty="0" smtClean="0"/>
              <a:t>is defined by </a:t>
            </a:r>
            <a:r>
              <a:rPr lang="en-US" sz="2000" dirty="0" smtClean="0"/>
              <a:t>definition in SKOS</a:t>
            </a:r>
          </a:p>
          <a:p>
            <a:pPr lvl="1"/>
            <a:r>
              <a:rPr lang="en-US" sz="2000" dirty="0" smtClean="0"/>
              <a:t>between SKOS and </a:t>
            </a:r>
            <a:r>
              <a:rPr lang="en-US" sz="2000" dirty="0" err="1" smtClean="0"/>
              <a:t>SysML</a:t>
            </a:r>
            <a:r>
              <a:rPr lang="en-US" sz="2000" dirty="0" smtClean="0"/>
              <a:t>, E.g. </a:t>
            </a:r>
            <a:r>
              <a:rPr lang="en-US" sz="2000" dirty="0" err="1" smtClean="0"/>
              <a:t>SysML</a:t>
            </a:r>
            <a:r>
              <a:rPr lang="en-US" sz="2000" dirty="0" smtClean="0"/>
              <a:t> Block traces to SKOS concept</a:t>
            </a:r>
          </a:p>
          <a:p>
            <a:r>
              <a:rPr lang="en-US" sz="2400" dirty="0" smtClean="0"/>
              <a:t>Transforms between all using SPARQL/SPIN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857250" y="0"/>
            <a:ext cx="8286750" cy="846138"/>
          </a:xfrm>
        </p:spPr>
        <p:txBody>
          <a:bodyPr/>
          <a:lstStyle/>
          <a:p>
            <a:r>
              <a:rPr lang="en-US" dirty="0" smtClean="0"/>
              <a:t>Project Deliverables (2)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077913"/>
            <a:ext cx="8686800" cy="5562600"/>
          </a:xfrm>
        </p:spPr>
        <p:txBody>
          <a:bodyPr/>
          <a:lstStyle/>
          <a:p>
            <a:r>
              <a:rPr lang="en-US" sz="2800" dirty="0" smtClean="0"/>
              <a:t>Papers</a:t>
            </a:r>
          </a:p>
          <a:p>
            <a:pPr lvl="1"/>
            <a:r>
              <a:rPr lang="en-US" sz="2400" dirty="0" smtClean="0"/>
              <a:t>How to use SKOS, OWL, </a:t>
            </a:r>
            <a:r>
              <a:rPr lang="en-US" sz="2400" dirty="0" err="1" smtClean="0"/>
              <a:t>SysML</a:t>
            </a:r>
            <a:r>
              <a:rPr lang="en-US" sz="2400" dirty="0" smtClean="0"/>
              <a:t>, XMI, AP233 EXPRESS together using IDIOM IT framework</a:t>
            </a:r>
          </a:p>
          <a:p>
            <a:pPr lvl="1"/>
            <a:r>
              <a:rPr lang="en-US" sz="2400" dirty="0" smtClean="0"/>
              <a:t>SE strong ontology example and approach (creation and use, handling potential overlaps with other strong or proxy </a:t>
            </a:r>
            <a:r>
              <a:rPr lang="en-US" sz="2400" dirty="0" err="1" smtClean="0"/>
              <a:t>ontologies</a:t>
            </a:r>
            <a:endParaRPr lang="en-US" sz="2400" dirty="0" smtClean="0"/>
          </a:p>
          <a:p>
            <a:r>
              <a:rPr lang="en-US" sz="2800" dirty="0" smtClean="0"/>
              <a:t>Demonstrations to OMG and INCOSE</a:t>
            </a:r>
          </a:p>
          <a:p>
            <a:pPr lvl="1"/>
            <a:r>
              <a:rPr lang="en-US" sz="2400" dirty="0" smtClean="0"/>
              <a:t>Use the IT artifacts in a small application highlighting the results of the investigation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39745</TotalTime>
  <Words>1578</Words>
  <Application>Microsoft Macintosh PowerPoint</Application>
  <PresentationFormat>On-screen Show (4:3)</PresentationFormat>
  <Paragraphs>297</Paragraphs>
  <Slides>40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Image</vt:lpstr>
      <vt:lpstr>Investigating Semantics for Systems Engineering</vt:lpstr>
      <vt:lpstr>Project Motivation</vt:lpstr>
      <vt:lpstr>State of the Project</vt:lpstr>
      <vt:lpstr>Big picture - A more complete solution for industry</vt:lpstr>
      <vt:lpstr>What technology is interesting?</vt:lpstr>
      <vt:lpstr>IT Framework</vt:lpstr>
      <vt:lpstr>Coordination Points</vt:lpstr>
      <vt:lpstr>Project Deliverables (1)</vt:lpstr>
      <vt:lpstr>Project Deliverables (2)</vt:lpstr>
      <vt:lpstr>PowerPoint Presentation</vt:lpstr>
      <vt:lpstr>Simple Knowledge Organization System</vt:lpstr>
      <vt:lpstr>SKOS Intro</vt:lpstr>
      <vt:lpstr>What do we get from that?</vt:lpstr>
      <vt:lpstr>Initial SKOS Investigations</vt:lpstr>
      <vt:lpstr>A Web View in a SKOS Tool</vt:lpstr>
      <vt:lpstr>Zoom - Term and Definition</vt:lpstr>
      <vt:lpstr>Zoom (2) - Term Relations</vt:lpstr>
      <vt:lpstr>Follow Link to related ‘System’</vt:lpstr>
      <vt:lpstr>A Graph View in a SKOS Tool</vt:lpstr>
      <vt:lpstr>PowerPoint Presentation</vt:lpstr>
      <vt:lpstr>Data Model Plan</vt:lpstr>
      <vt:lpstr>Constraints are an issue</vt:lpstr>
      <vt:lpstr>Use SPARQL for constraints</vt:lpstr>
      <vt:lpstr>PowerPoint Presentation</vt:lpstr>
      <vt:lpstr>Not a New Topic … 2006 paper</vt:lpstr>
      <vt:lpstr>Henson Graves Built Significantly On Earlier Work</vt:lpstr>
      <vt:lpstr>Simple Use Case</vt:lpstr>
      <vt:lpstr>More Technical View</vt:lpstr>
      <vt:lpstr>Applicable Technology</vt:lpstr>
      <vt:lpstr>RDF-izer Layer</vt:lpstr>
      <vt:lpstr>Scenario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Strong Ontology Plan</vt:lpstr>
      <vt:lpstr>Thanks for your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Semantics for Systems Engineering and PLCS Asset Management</dc:title>
  <dc:subject>Ontology Development</dc:subject>
  <dc:creator>David Price</dc:creator>
  <cp:keywords>RDF OWL SKOS TopBraid</cp:keywords>
  <cp:lastModifiedBy>David Price</cp:lastModifiedBy>
  <cp:revision>2228</cp:revision>
  <dcterms:created xsi:type="dcterms:W3CDTF">2007-05-14T17:31:10Z</dcterms:created>
  <dcterms:modified xsi:type="dcterms:W3CDTF">2012-03-20T13:47:46Z</dcterms:modified>
</cp:coreProperties>
</file>