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4"/>
  </p:notesMasterIdLst>
  <p:sldIdLst>
    <p:sldId id="370" r:id="rId5"/>
    <p:sldId id="357" r:id="rId6"/>
    <p:sldId id="358" r:id="rId7"/>
    <p:sldId id="359" r:id="rId8"/>
    <p:sldId id="360" r:id="rId9"/>
    <p:sldId id="361" r:id="rId10"/>
    <p:sldId id="374" r:id="rId11"/>
    <p:sldId id="373" r:id="rId12"/>
    <p:sldId id="362" r:id="rId13"/>
    <p:sldId id="363" r:id="rId14"/>
    <p:sldId id="364" r:id="rId15"/>
    <p:sldId id="376" r:id="rId16"/>
    <p:sldId id="378" r:id="rId17"/>
    <p:sldId id="377" r:id="rId18"/>
    <p:sldId id="367" r:id="rId19"/>
    <p:sldId id="375" r:id="rId20"/>
    <p:sldId id="369" r:id="rId21"/>
    <p:sldId id="379" r:id="rId22"/>
    <p:sldId id="3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9710" autoAdjust="0"/>
  </p:normalViewPr>
  <p:slideViewPr>
    <p:cSldViewPr>
      <p:cViewPr>
        <p:scale>
          <a:sx n="100" d="100"/>
          <a:sy n="100" d="100"/>
        </p:scale>
        <p:origin x="2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A6650DC-0105-4FD6-BB14-D8D98B0AC5BE}" srcId="{DE5DBF0B-D018-4520-B4FB-EF9FA68BEEA1}" destId="{05EDE1EE-FEED-4659-AD48-1DA00D6548EA}" srcOrd="0" destOrd="0" parTransId="{A7DB9718-C7FC-4E66-8674-587B2BE3AA78}" sibTransId="{9BB29B3D-F6A1-4989-9499-673A3CFCA0E6}"/>
    <dgm:cxn modelId="{277ACC6D-03A9-40AA-B01B-2994FA47A702}" srcId="{DE5DBF0B-D018-4520-B4FB-EF9FA68BEEA1}" destId="{C65255E8-58EB-47A2-B6C0-9FAAD3FD8185}" srcOrd="5" destOrd="0" parTransId="{C3CED8AB-6542-4488-B1CB-873612A9019A}" sibTransId="{815842D2-7D47-48D0-9564-0B406E2BB2D7}"/>
    <dgm:cxn modelId="{0285D65B-4A21-4C5C-8EEE-2B67589B922B}" type="presOf" srcId="{63CB3272-73F3-45D6-ABD2-FA64BBE47EB0}" destId="{F8F4DC6B-E706-4F40-960A-2DE5B624FF28}" srcOrd="0" destOrd="0" presId="urn:microsoft.com/office/officeart/2005/8/layout/cycle3"/>
    <dgm:cxn modelId="{1C445251-25C8-417B-9EC5-AA695D2FCBF2}" type="presOf" srcId="{05EDE1EE-FEED-4659-AD48-1DA00D6548EA}" destId="{84C415D4-2719-46A9-B960-51388DEEC18B}" srcOrd="0" destOrd="0" presId="urn:microsoft.com/office/officeart/2005/8/layout/cycle3"/>
    <dgm:cxn modelId="{A04B6AAA-124F-44FB-B490-A436785BBDF4}" type="presOf" srcId="{2ABE393E-DD96-4B03-B118-39A6FE3A258E}" destId="{BAF996C3-B1B7-402A-81E0-F0EFEDBAF9A9}"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319ED26A-DEF2-4765-A148-932E83270E90}" type="presOf" srcId="{0C407A06-01DF-440F-9153-E3A6DDDCA259}" destId="{6A849E31-0DDD-42C9-BCD9-3DE25889CCE4}" srcOrd="0" destOrd="0" presId="urn:microsoft.com/office/officeart/2005/8/layout/cycle3"/>
    <dgm:cxn modelId="{3CFAC20B-397E-4C35-B183-DA626CEE8199}" type="presOf" srcId="{5CF3FE5F-9F9D-4FCC-AC45-29A237CBCA74}" destId="{CE6FFB4F-7E21-47F5-B2DB-EE4BAF1833F3}" srcOrd="0" destOrd="0" presId="urn:microsoft.com/office/officeart/2005/8/layout/cycle3"/>
    <dgm:cxn modelId="{116D9E1F-9438-4962-8A18-E33B124A77E0}" type="presOf" srcId="{9BB29B3D-F6A1-4989-9499-673A3CFCA0E6}" destId="{C45C9700-40DD-4A63-9BC2-D33083DC49C5}"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6A5AED7C-C631-40B3-AA91-51C54265F3D2}" srcId="{DE5DBF0B-D018-4520-B4FB-EF9FA68BEEA1}" destId="{0C407A06-01DF-440F-9153-E3A6DDDCA259}" srcOrd="7" destOrd="0" parTransId="{6C0CCB89-E8E7-4C84-BB31-0C098B07DCAA}" sibTransId="{4EB0BA8A-8C29-436F-AFC3-5AF32A252672}"/>
    <dgm:cxn modelId="{228CC6AD-7727-48F4-80B5-5B94D0237BC4}" type="presOf" srcId="{C65255E8-58EB-47A2-B6C0-9FAAD3FD8185}" destId="{AC8411CD-5C48-4AA5-A656-D90FE6E9E9E6}" srcOrd="0" destOrd="0" presId="urn:microsoft.com/office/officeart/2005/8/layout/cycle3"/>
    <dgm:cxn modelId="{7EAEF8E5-9F2C-41F8-8789-AAAD184C7560}" type="presOf" srcId="{DE65629E-0EE2-4082-889B-D7E23A23D4A1}" destId="{656EBFEE-62D1-4AA0-9839-DB2D94C259F5}" srcOrd="0" destOrd="0" presId="urn:microsoft.com/office/officeart/2005/8/layout/cycle3"/>
    <dgm:cxn modelId="{24E70A62-5F0A-4121-83C2-DBAA75548862}" srcId="{DE5DBF0B-D018-4520-B4FB-EF9FA68BEEA1}" destId="{DE65629E-0EE2-4082-889B-D7E23A23D4A1}" srcOrd="3" destOrd="0" parTransId="{85EA572B-381A-4C75-9CFC-027E28112389}" sibTransId="{7247022A-21DE-4B19-BBDC-A90EAC1020D3}"/>
    <dgm:cxn modelId="{37D8299E-A416-44EC-9EA8-C0788E0B89FC}" type="presOf" srcId="{06FBDE0A-863B-44D8-AB51-613BBFE74365}" destId="{E3511DC7-DF58-4B29-84D6-BB56E12A0135}" srcOrd="0" destOrd="0" presId="urn:microsoft.com/office/officeart/2005/8/layout/cycle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6F57FCB1-03FD-4F79-BD51-078D850D2CAB}" type="presOf" srcId="{DE5DBF0B-D018-4520-B4FB-EF9FA68BEEA1}" destId="{E7AA4E07-97EF-4A4F-9055-FF1765387B80}" srcOrd="0" destOrd="0" presId="urn:microsoft.com/office/officeart/2005/8/layout/cycle3"/>
    <dgm:cxn modelId="{588C285A-291C-4F43-B4A2-556283CD4EB6}" type="presParOf" srcId="{E7AA4E07-97EF-4A4F-9055-FF1765387B80}" destId="{4F2E7519-2CF7-4ED3-B9F4-8E98E287E08D}" srcOrd="0" destOrd="0" presId="urn:microsoft.com/office/officeart/2005/8/layout/cycle3"/>
    <dgm:cxn modelId="{A826480E-AE70-49AA-BEC9-0ECEC32AC4D6}" type="presParOf" srcId="{4F2E7519-2CF7-4ED3-B9F4-8E98E287E08D}" destId="{84C415D4-2719-46A9-B960-51388DEEC18B}" srcOrd="0" destOrd="0" presId="urn:microsoft.com/office/officeart/2005/8/layout/cycle3"/>
    <dgm:cxn modelId="{77AA2854-2CCB-49CB-AA50-6B9CFCFF201A}" type="presParOf" srcId="{4F2E7519-2CF7-4ED3-B9F4-8E98E287E08D}" destId="{C45C9700-40DD-4A63-9BC2-D33083DC49C5}" srcOrd="1" destOrd="0" presId="urn:microsoft.com/office/officeart/2005/8/layout/cycle3"/>
    <dgm:cxn modelId="{443D68ED-37E3-4C47-9E55-0BB705D011AD}" type="presParOf" srcId="{4F2E7519-2CF7-4ED3-B9F4-8E98E287E08D}" destId="{BAF996C3-B1B7-402A-81E0-F0EFEDBAF9A9}" srcOrd="2" destOrd="0" presId="urn:microsoft.com/office/officeart/2005/8/layout/cycle3"/>
    <dgm:cxn modelId="{9EC541DA-5E0B-438A-BA2B-1A8E3B90CBD1}" type="presParOf" srcId="{4F2E7519-2CF7-4ED3-B9F4-8E98E287E08D}" destId="{F8F4DC6B-E706-4F40-960A-2DE5B624FF28}" srcOrd="3" destOrd="0" presId="urn:microsoft.com/office/officeart/2005/8/layout/cycle3"/>
    <dgm:cxn modelId="{3FFE9B23-59F8-4C0A-8F38-3ABCE6041B3C}" type="presParOf" srcId="{4F2E7519-2CF7-4ED3-B9F4-8E98E287E08D}" destId="{656EBFEE-62D1-4AA0-9839-DB2D94C259F5}" srcOrd="4" destOrd="0" presId="urn:microsoft.com/office/officeart/2005/8/layout/cycle3"/>
    <dgm:cxn modelId="{D1F683C9-C316-477C-B6F8-E5BB691DE659}" type="presParOf" srcId="{4F2E7519-2CF7-4ED3-B9F4-8E98E287E08D}" destId="{E3511DC7-DF58-4B29-84D6-BB56E12A0135}" srcOrd="5" destOrd="0" presId="urn:microsoft.com/office/officeart/2005/8/layout/cycle3"/>
    <dgm:cxn modelId="{B45537EE-3BFD-4C49-BD6A-B3F4D3957907}" type="presParOf" srcId="{4F2E7519-2CF7-4ED3-B9F4-8E98E287E08D}" destId="{AC8411CD-5C48-4AA5-A656-D90FE6E9E9E6}" srcOrd="6" destOrd="0" presId="urn:microsoft.com/office/officeart/2005/8/layout/cycle3"/>
    <dgm:cxn modelId="{62A6373F-4EB1-4D14-90A1-3B20DBD44A0A}" type="presParOf" srcId="{4F2E7519-2CF7-4ED3-B9F4-8E98E287E08D}" destId="{CE6FFB4F-7E21-47F5-B2DB-EE4BAF1833F3}" srcOrd="7" destOrd="0" presId="urn:microsoft.com/office/officeart/2005/8/layout/cycle3"/>
    <dgm:cxn modelId="{EDEA6B25-6729-428B-A5BE-C021B908D066}"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Global </a:t>
            </a:r>
          </a:p>
          <a:p>
            <a:pPr marL="171450" indent="-171450">
              <a:buFontTx/>
              <a:buChar char="-"/>
            </a:pPr>
            <a:r>
              <a:rPr lang="en-US" dirty="0"/>
              <a:t>In-the-loop</a:t>
            </a:r>
          </a:p>
          <a:p>
            <a:pPr marL="171450" indent="-171450">
              <a:buFontTx/>
              <a:buChar char="-"/>
            </a:pPr>
            <a:r>
              <a:rPr lang="en-US" dirty="0"/>
              <a:t>All areas of expertise are working of a common</a:t>
            </a:r>
            <a:r>
              <a:rPr lang="en-US" baseline="0" dirty="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t>8</a:t>
            </a:fld>
            <a:endParaRPr lang="en-US" dirty="0"/>
          </a:p>
        </p:txBody>
      </p:sp>
    </p:spTree>
    <p:extLst>
      <p:ext uri="{BB962C8B-B14F-4D97-AF65-F5344CB8AC3E}">
        <p14:creationId xmlns:p14="http://schemas.microsoft.com/office/powerpoint/2010/main" val="41366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12"/>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5"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6"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7678C3C-E391-4EDC-996D-70891520DE34}" type="slidenum">
              <a:rPr lang="en-US" altLang="en-US"/>
              <a:pPr/>
              <a:t>‹#›</a:t>
            </a:fld>
            <a:endParaRPr lang="en-US" altLang="en-US"/>
          </a:p>
        </p:txBody>
      </p:sp>
      <p:sp>
        <p:nvSpPr>
          <p:cNvPr id="6"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7"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08226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4"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5"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4522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96200" y="624840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29350"/>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3"/>
          </p:nvPr>
        </p:nvSpPr>
        <p:spPr>
          <a:xfrm>
            <a:off x="3048000" y="6245225"/>
            <a:ext cx="30480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7" r:id="rId3"/>
    <p:sldLayoutId id="2147483878" r:id="rId4"/>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fems.org/about/technical-working-groups/systems_modeling/smstermsdefini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wpopielas@comcast.net" TargetMode="External"/><Relationship Id="rId2" Type="http://schemas.openxmlformats.org/officeDocument/2006/relationships/hyperlink" Target="mailto:BurkhartRogerM@johndeere.com"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sites.google.com/a/nafems.org/smswg/" TargetMode="External"/><Relationship Id="rId4" Type="http://schemas.openxmlformats.org/officeDocument/2006/relationships/hyperlink" Target="http://nafems.org/about/tech/systems_mode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cose.org/newsevents/news/details.aspx?id=266" TargetMode="External"/><Relationship Id="rId2" Type="http://schemas.openxmlformats.org/officeDocument/2006/relationships/hyperlink" Target="http://www.nafems.org/about/media/news/latest1007/nafems_announces_collaboration_with_incos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dirty="0"/>
          </a:p>
        </p:txBody>
      </p:sp>
      <p:sp>
        <p:nvSpPr>
          <p:cNvPr id="3077" name="Date Placeholder 4"/>
          <p:cNvSpPr>
            <a:spLocks noGrp="1"/>
          </p:cNvSpPr>
          <p:nvPr>
            <p:ph type="dt" sz="quarter" idx="11"/>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smtClean="0"/>
              <a:t>2017-01-29</a:t>
            </a:r>
            <a:endParaRPr lang="en-US" altLang="en-US" sz="1200" dirty="0"/>
          </a:p>
        </p:txBody>
      </p:sp>
      <p:sp>
        <p:nvSpPr>
          <p:cNvPr id="3078" name="Footer Placeholder 5"/>
          <p:cNvSpPr>
            <a:spLocks noGrp="1"/>
          </p:cNvSpPr>
          <p:nvPr>
            <p:ph type="ftr" sz="quarter" idx="12"/>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dirty="0"/>
              <a:t>	Version </a:t>
            </a:r>
            <a:r>
              <a:rPr lang="en-GB" altLang="en-US" sz="1200" dirty="0" smtClean="0"/>
              <a:t>10</a:t>
            </a:r>
            <a:endParaRPr lang="en-US" alt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r>
              <a:rPr lang="en-GB" altLang="en-US" dirty="0"/>
              <a:t>Framework of Activities</a:t>
            </a:r>
            <a:endParaRPr lang="en-US" altLang="en-US" dirty="0"/>
          </a:p>
        </p:txBody>
      </p:sp>
      <p:sp>
        <p:nvSpPr>
          <p:cNvPr id="3" name="Content Placeholder 2"/>
          <p:cNvSpPr>
            <a:spLocks noGrp="1"/>
          </p:cNvSpPr>
          <p:nvPr>
            <p:ph idx="1"/>
          </p:nvPr>
        </p:nvSpPr>
        <p:spPr>
          <a:xfrm>
            <a:off x="152400" y="1052383"/>
            <a:ext cx="8839200" cy="5257800"/>
          </a:xfrm>
        </p:spPr>
        <p:txBody>
          <a:bodyPr>
            <a:normAutofit fontScale="62500" lnSpcReduction="20000"/>
          </a:bodyPr>
          <a:lstStyle/>
          <a:p>
            <a:pPr>
              <a:defRPr/>
            </a:pPr>
            <a:r>
              <a:rPr lang="en-US" altLang="en-US" dirty="0"/>
              <a:t>Investigate &amp; develop a deeper understanding in subject areas</a:t>
            </a:r>
          </a:p>
          <a:p>
            <a:pPr lvl="1">
              <a:defRPr/>
            </a:pPr>
            <a:r>
              <a:rPr lang="en-US" altLang="en-US" i="1" dirty="0"/>
              <a:t>Share and collaborate: through SMSWG meetings</a:t>
            </a:r>
          </a:p>
          <a:p>
            <a:pPr lvl="1">
              <a:defRPr/>
            </a:pPr>
            <a:r>
              <a:rPr lang="en-US" altLang="en-US" i="1" dirty="0"/>
              <a:t>Generate a common set of “Terms &amp; Definitions” for the new space of “System Modeling and Simulation” </a:t>
            </a:r>
          </a:p>
          <a:p>
            <a:pPr lvl="2">
              <a:defRPr/>
            </a:pPr>
            <a:r>
              <a:rPr lang="en-US" altLang="en-US" i="1" dirty="0"/>
              <a:t>Available here: </a:t>
            </a:r>
            <a:r>
              <a:rPr lang="en-US" altLang="en-US" i="1" dirty="0">
                <a:hlinkClick r:id="rId2"/>
              </a:rPr>
              <a:t>https://www.nafems.org/about/technical-working-groups/systems_modeling/smstermsdefinitions/</a:t>
            </a:r>
            <a:r>
              <a:rPr lang="en-US" altLang="en-US" i="1" dirty="0"/>
              <a:t> </a:t>
            </a:r>
          </a:p>
          <a:p>
            <a:pPr>
              <a:defRPr/>
            </a:pPr>
            <a:r>
              <a:rPr lang="en-US" altLang="en-US" dirty="0"/>
              <a:t>Develop SMSWG Technical Roadmap – </a:t>
            </a:r>
            <a:r>
              <a:rPr lang="en-US" altLang="en-US" i="1" dirty="0"/>
              <a:t>work in progress</a:t>
            </a:r>
            <a:endParaRPr lang="en-US" altLang="en-US" dirty="0"/>
          </a:p>
          <a:p>
            <a:pPr>
              <a:defRPr/>
            </a:pPr>
            <a:r>
              <a:rPr lang="en-US" altLang="en-US" dirty="0"/>
              <a:t>Identify key senior executive mentors </a:t>
            </a:r>
            <a:r>
              <a:rPr lang="en-US" altLang="en-US" b="1" dirty="0">
                <a:solidFill>
                  <a:srgbClr val="00B050"/>
                </a:solidFill>
                <a:effectLst>
                  <a:outerShdw blurRad="38100" dist="38100" dir="2700000" algn="tl">
                    <a:srgbClr val="000000">
                      <a:alpha val="43137"/>
                    </a:srgbClr>
                  </a:outerShdw>
                </a:effectLst>
              </a:rPr>
              <a:t>√</a:t>
            </a:r>
          </a:p>
          <a:p>
            <a:pPr>
              <a:defRPr/>
            </a:pPr>
            <a:r>
              <a:rPr lang="en-US" altLang="en-US" dirty="0"/>
              <a:t>Identify and learn from universities and research organizations</a:t>
            </a:r>
          </a:p>
          <a:p>
            <a:pPr>
              <a:defRPr/>
            </a:pPr>
            <a:r>
              <a:rPr lang="en-US" altLang="en-US" dirty="0"/>
              <a:t>Develop requirements</a:t>
            </a:r>
          </a:p>
          <a:p>
            <a:pPr>
              <a:defRPr/>
            </a:pPr>
            <a:r>
              <a:rPr lang="en-US" altLang="en-US" dirty="0"/>
              <a:t>Share / exchange SMSWG deployment &amp; use experiences – </a:t>
            </a:r>
            <a:r>
              <a:rPr lang="en-US" altLang="en-US" i="1" dirty="0"/>
              <a:t>bi-monthly WG meetings are being utilized for that</a:t>
            </a:r>
            <a:endParaRPr lang="en-US" altLang="en-US" dirty="0"/>
          </a:p>
          <a:p>
            <a:pPr>
              <a:defRPr/>
            </a:pPr>
            <a:r>
              <a:rPr lang="en-US" altLang="en-US" dirty="0"/>
              <a:t>Respond to business segment needs</a:t>
            </a:r>
          </a:p>
          <a:p>
            <a:pPr>
              <a:defRPr/>
            </a:pPr>
            <a:r>
              <a:rPr lang="en-US" altLang="en-US" dirty="0"/>
              <a:t>Publish white papers and similar documents – </a:t>
            </a:r>
            <a:r>
              <a:rPr lang="en-US" altLang="en-US" i="1" dirty="0"/>
              <a:t>initial white paper will focus on “FMI” – work in progress</a:t>
            </a:r>
            <a:endParaRPr lang="en-US" altLang="en-US" dirty="0"/>
          </a:p>
          <a:p>
            <a:pPr>
              <a:defRPr/>
            </a:pPr>
            <a:r>
              <a:rPr lang="en-US" altLang="en-US" dirty="0"/>
              <a:t>Publish "Best / Recommended Practices" guides</a:t>
            </a:r>
          </a:p>
          <a:p>
            <a:pPr>
              <a:defRPr/>
            </a:pPr>
            <a:r>
              <a:rPr lang="en-US" altLang="en-US" dirty="0"/>
              <a:t>Produce requirements documents</a:t>
            </a:r>
          </a:p>
          <a:p>
            <a:pPr>
              <a:defRPr/>
            </a:pPr>
            <a:r>
              <a:rPr lang="en-US" altLang="en-US" dirty="0"/>
              <a:t>Provide education about SMSWG </a:t>
            </a:r>
            <a:r>
              <a:rPr lang="en-US" altLang="en-US" i="1" dirty="0"/>
              <a:t>– utilizing conferences and our websites of both organizations</a:t>
            </a:r>
            <a:endParaRPr lang="en-US" altLang="en-US"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BC7C2BF-E2FF-4767-8A3F-EE4C7F8B0221}" type="slidenum">
              <a:rPr lang="en-US" altLang="en-US" sz="1200"/>
              <a:pPr eaLnBrk="1" hangingPunct="1">
                <a:spcBef>
                  <a:spcPct val="0"/>
                </a:spcBef>
                <a:buFontTx/>
                <a:buNone/>
              </a:pPr>
              <a:t>10</a:t>
            </a:fld>
            <a:endParaRPr lang="en-US" alt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a:t>Main Events – WG </a:t>
            </a:r>
            <a:endParaRPr lang="en-US" altLang="en-US" dirty="0"/>
          </a:p>
        </p:txBody>
      </p:sp>
      <p:sp>
        <p:nvSpPr>
          <p:cNvPr id="12291" name="Content Placeholder 2"/>
          <p:cNvSpPr>
            <a:spLocks noGrp="1"/>
          </p:cNvSpPr>
          <p:nvPr>
            <p:ph idx="1"/>
          </p:nvPr>
        </p:nvSpPr>
        <p:spPr/>
        <p:txBody>
          <a:bodyPr/>
          <a:lstStyle/>
          <a:p>
            <a:r>
              <a:rPr lang="en-GB" altLang="en-US" sz="2000" dirty="0"/>
              <a:t>Bi-monthly meetings of the Steering Committee</a:t>
            </a:r>
          </a:p>
          <a:p>
            <a:r>
              <a:rPr lang="en-GB" altLang="en-US" sz="2000" dirty="0"/>
              <a:t>Bi-monthly meetings of the whole SMSWG</a:t>
            </a:r>
          </a:p>
          <a:p>
            <a:pPr lvl="1"/>
            <a:r>
              <a:rPr lang="en-GB" altLang="en-US" sz="1600" dirty="0"/>
              <a:t>Mostly done over </a:t>
            </a:r>
            <a:r>
              <a:rPr lang="en-GB" altLang="en-US" sz="1600" dirty="0" err="1"/>
              <a:t>Webex</a:t>
            </a:r>
            <a:endParaRPr lang="en-GB" altLang="en-US" sz="1600" dirty="0"/>
          </a:p>
          <a:p>
            <a:r>
              <a:rPr lang="en-GB" altLang="en-US" sz="2000" dirty="0"/>
              <a:t>Use conferences for face-to-face meetings and interaction with the larger communities beyond the WG:</a:t>
            </a:r>
          </a:p>
          <a:p>
            <a:pPr lvl="1"/>
            <a:r>
              <a:rPr lang="en-GB" altLang="en-US" sz="1600" dirty="0"/>
              <a:t>NAFEMS World Congress (every other year)</a:t>
            </a:r>
          </a:p>
          <a:p>
            <a:pPr lvl="1"/>
            <a:r>
              <a:rPr lang="en-GB" altLang="en-US" sz="1600" dirty="0"/>
              <a:t>INCOSE International Workshop (usually at the beginning of the year)</a:t>
            </a:r>
          </a:p>
          <a:p>
            <a:pPr lvl="1"/>
            <a:r>
              <a:rPr lang="en-GB" altLang="en-US" sz="1600" dirty="0"/>
              <a:t>INCOSE annual Symposium (middle of the year)</a:t>
            </a:r>
          </a:p>
          <a:p>
            <a:pPr lvl="1"/>
            <a:r>
              <a:rPr lang="en-GB" altLang="en-US" sz="1600" dirty="0"/>
              <a:t>NAFEMS Americas Events (e.g., Automotive Seminar, Americas Regional Conference) </a:t>
            </a:r>
          </a:p>
          <a:p>
            <a:pPr lvl="1"/>
            <a:r>
              <a:rPr lang="en-GB" altLang="en-US" sz="1600" dirty="0"/>
              <a:t>Participation in other events</a:t>
            </a:r>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11</a:t>
            </a:fld>
            <a:endParaRPr lang="en-US" alt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Website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12</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12"/>
          </p:nvPr>
        </p:nvSpPr>
        <p:spPr/>
        <p:txBody>
          <a:bodyPr/>
          <a:lstStyle/>
          <a:p>
            <a:pPr>
              <a:defRPr/>
            </a:pPr>
            <a:r>
              <a:rPr lang="en-GB" altLang="en-US" smtClean="0"/>
              <a:t>	Version 6</a:t>
            </a:r>
            <a:endParaRPr lang="en-US" altLang="en-US" dirty="0"/>
          </a:p>
        </p:txBody>
      </p:sp>
      <p:pic>
        <p:nvPicPr>
          <p:cNvPr id="8" name="Picture 7"/>
          <p:cNvPicPr>
            <a:picLocks noChangeAspect="1"/>
          </p:cNvPicPr>
          <p:nvPr/>
        </p:nvPicPr>
        <p:blipFill>
          <a:blip r:embed="rId2"/>
          <a:stretch>
            <a:fillRect/>
          </a:stretch>
        </p:blipFill>
        <p:spPr>
          <a:xfrm>
            <a:off x="990600" y="1492555"/>
            <a:ext cx="7276534" cy="5289245"/>
          </a:xfrm>
          <a:prstGeom prst="rect">
            <a:avLst/>
          </a:prstGeom>
        </p:spPr>
      </p:pic>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www.nafems.org</a:t>
            </a:r>
            <a:r>
              <a:rPr lang="en-US" sz="1600" kern="0" dirty="0"/>
              <a:t>/about/technical-working-groups/</a:t>
            </a:r>
            <a:r>
              <a:rPr lang="en-US" sz="1600" kern="0" dirty="0" err="1"/>
              <a:t>systems_modeling</a:t>
            </a:r>
            <a:r>
              <a:rPr lang="en-US" sz="1600" kern="0" dirty="0"/>
              <a:t>/</a:t>
            </a:r>
          </a:p>
        </p:txBody>
      </p:sp>
    </p:spTree>
    <p:extLst>
      <p:ext uri="{BB962C8B-B14F-4D97-AF65-F5344CB8AC3E}">
        <p14:creationId xmlns:p14="http://schemas.microsoft.com/office/powerpoint/2010/main" val="364413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Members-Only Site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13</a:t>
            </a:fld>
            <a:endParaRPr lang="en-US" altLang="en-US"/>
          </a:p>
        </p:txBody>
      </p:sp>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sites.google.com</a:t>
            </a:r>
            <a:r>
              <a:rPr lang="en-US" sz="1600" kern="0" dirty="0"/>
              <a:t>/a/</a:t>
            </a:r>
            <a:r>
              <a:rPr lang="en-US" sz="1600" kern="0" dirty="0" err="1"/>
              <a:t>nafems.org</a:t>
            </a:r>
            <a:r>
              <a:rPr lang="en-US" sz="1600" kern="0" dirty="0"/>
              <a:t>/</a:t>
            </a:r>
            <a:r>
              <a:rPr lang="en-US" sz="1600" kern="0" dirty="0" err="1"/>
              <a:t>smswg</a:t>
            </a:r>
            <a:r>
              <a:rPr lang="en-US" sz="1600" kern="0" dirty="0"/>
              <a:t>/</a:t>
            </a:r>
          </a:p>
        </p:txBody>
      </p:sp>
      <p:pic>
        <p:nvPicPr>
          <p:cNvPr id="7" name="Picture 6"/>
          <p:cNvPicPr>
            <a:picLocks noChangeAspect="1"/>
          </p:cNvPicPr>
          <p:nvPr/>
        </p:nvPicPr>
        <p:blipFill>
          <a:blip r:embed="rId2"/>
          <a:stretch>
            <a:fillRect/>
          </a:stretch>
        </p:blipFill>
        <p:spPr>
          <a:xfrm>
            <a:off x="495876" y="1621297"/>
            <a:ext cx="8343324" cy="4550903"/>
          </a:xfrm>
          <a:prstGeom prst="rect">
            <a:avLst/>
          </a:prstGeom>
        </p:spPr>
      </p:pic>
    </p:spTree>
    <p:extLst>
      <p:ext uri="{BB962C8B-B14F-4D97-AF65-F5344CB8AC3E}">
        <p14:creationId xmlns:p14="http://schemas.microsoft.com/office/powerpoint/2010/main" val="270609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INCOSE</a:t>
            </a:r>
            <a:r>
              <a:rPr lang="en-US" dirty="0" smtClean="0"/>
              <a:t> </a:t>
            </a:r>
            <a:r>
              <a:rPr lang="en-US" dirty="0" err="1" smtClean="0"/>
              <a:t>MBSE</a:t>
            </a:r>
            <a:r>
              <a:rPr lang="en-US" dirty="0" smtClean="0"/>
              <a:t> Wiki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14</a:t>
            </a:fld>
            <a:endParaRPr lang="en-US" altLang="en-US"/>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a:t>
            </a:r>
            <a:endParaRPr lang="en-US" sz="1600" kern="0" dirty="0"/>
          </a:p>
        </p:txBody>
      </p:sp>
      <p:pic>
        <p:nvPicPr>
          <p:cNvPr id="9" name="Picture 8"/>
          <p:cNvPicPr>
            <a:picLocks noChangeAspect="1"/>
          </p:cNvPicPr>
          <p:nvPr/>
        </p:nvPicPr>
        <p:blipFill>
          <a:blip r:embed="rId2"/>
          <a:stretch>
            <a:fillRect/>
          </a:stretch>
        </p:blipFill>
        <p:spPr>
          <a:xfrm>
            <a:off x="381000" y="1660841"/>
            <a:ext cx="8209819" cy="4358959"/>
          </a:xfrm>
          <a:prstGeom prst="rect">
            <a:avLst/>
          </a:prstGeom>
        </p:spPr>
      </p:pic>
    </p:spTree>
    <p:extLst>
      <p:ext uri="{BB962C8B-B14F-4D97-AF65-F5344CB8AC3E}">
        <p14:creationId xmlns:p14="http://schemas.microsoft.com/office/powerpoint/2010/main" val="248679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914400"/>
          </a:xfrm>
        </p:spPr>
        <p:txBody>
          <a:bodyPr/>
          <a:lstStyle/>
          <a:p>
            <a:r>
              <a:rPr lang="en-GB" altLang="en-US" dirty="0"/>
              <a:t>Governance</a:t>
            </a:r>
            <a:endParaRPr lang="en-US" altLang="en-US" dirty="0"/>
          </a:p>
        </p:txBody>
      </p:sp>
      <p:sp>
        <p:nvSpPr>
          <p:cNvPr id="3" name="Content Placeholder 2"/>
          <p:cNvSpPr>
            <a:spLocks noGrp="1"/>
          </p:cNvSpPr>
          <p:nvPr>
            <p:ph idx="1"/>
          </p:nvPr>
        </p:nvSpPr>
        <p:spPr>
          <a:xfrm>
            <a:off x="457200" y="838200"/>
            <a:ext cx="8229600" cy="5562600"/>
          </a:xfrm>
        </p:spPr>
        <p:txBody>
          <a:bodyPr>
            <a:normAutofit fontScale="92500" lnSpcReduction="10000"/>
          </a:bodyPr>
          <a:lstStyle/>
          <a:p>
            <a:pPr marL="0" indent="0">
              <a:buFontTx/>
              <a:buNone/>
              <a:defRPr/>
            </a:pPr>
            <a:r>
              <a:rPr lang="en-GB" sz="2000" dirty="0"/>
              <a:t>The activities of the SMSWG and its Steering Committee are governed by the respective NAFEMS and INCOSE regulations</a:t>
            </a:r>
          </a:p>
          <a:p>
            <a:pPr>
              <a:defRPr/>
            </a:pPr>
            <a:r>
              <a:rPr lang="en-GB" sz="2000" dirty="0"/>
              <a:t>Steering Committee:</a:t>
            </a:r>
          </a:p>
          <a:p>
            <a:pPr lvl="1">
              <a:defRPr/>
            </a:pPr>
            <a:r>
              <a:rPr lang="en-GB" sz="1400" dirty="0"/>
              <a:t>Roger Burkhart (John Deere) – Chair</a:t>
            </a:r>
          </a:p>
          <a:p>
            <a:pPr lvl="1">
              <a:defRPr/>
            </a:pPr>
            <a:r>
              <a:rPr lang="en-GB" sz="1400" dirty="0"/>
              <a:t>Christopher Hess (Airbus Space and Defence)</a:t>
            </a:r>
          </a:p>
          <a:p>
            <a:pPr lvl="1">
              <a:defRPr/>
            </a:pPr>
            <a:r>
              <a:rPr lang="en-GB" sz="1400" dirty="0"/>
              <a:t>Conrad Bock (NIST)</a:t>
            </a:r>
          </a:p>
          <a:p>
            <a:pPr lvl="1">
              <a:defRPr/>
            </a:pPr>
            <a:r>
              <a:rPr lang="en-GB" sz="1400" dirty="0"/>
              <a:t>Peter Coleman (Airbus)</a:t>
            </a:r>
          </a:p>
          <a:p>
            <a:pPr lvl="1">
              <a:defRPr/>
            </a:pPr>
            <a:r>
              <a:rPr lang="en-GB" sz="1400" dirty="0"/>
              <a:t>Jian Dong (Boeing)</a:t>
            </a:r>
          </a:p>
          <a:p>
            <a:pPr lvl="1">
              <a:defRPr/>
            </a:pPr>
            <a:r>
              <a:rPr lang="en-GB" sz="1400" dirty="0" err="1"/>
              <a:t>Dr.</a:t>
            </a:r>
            <a:r>
              <a:rPr lang="en-GB" sz="1400" dirty="0"/>
              <a:t> Rui Gao (</a:t>
            </a:r>
            <a:r>
              <a:rPr lang="en-GB" sz="1400" dirty="0" err="1"/>
              <a:t>Modelon</a:t>
            </a:r>
            <a:r>
              <a:rPr lang="en-GB" sz="1400" dirty="0"/>
              <a:t>)</a:t>
            </a:r>
          </a:p>
          <a:p>
            <a:pPr lvl="1">
              <a:defRPr/>
            </a:pPr>
            <a:r>
              <a:rPr lang="en-GB" sz="1400" dirty="0"/>
              <a:t>Ed Ladzinski </a:t>
            </a:r>
            <a:r>
              <a:rPr lang="en-GB" sz="1400" dirty="0" smtClean="0"/>
              <a:t>(</a:t>
            </a:r>
            <a:r>
              <a:rPr lang="en-GB" sz="1400" dirty="0" err="1" smtClean="0"/>
              <a:t>SMS_ThinkTank</a:t>
            </a:r>
            <a:r>
              <a:rPr lang="en-GB" sz="1400" dirty="0" smtClean="0"/>
              <a:t>)</a:t>
            </a:r>
            <a:endParaRPr lang="en-GB" sz="1400" dirty="0"/>
          </a:p>
          <a:p>
            <a:pPr lvl="1">
              <a:defRPr/>
            </a:pPr>
            <a:r>
              <a:rPr lang="en-GB" sz="1400" dirty="0"/>
              <a:t>Frank Popielas </a:t>
            </a:r>
            <a:r>
              <a:rPr lang="en-GB" sz="1400" dirty="0"/>
              <a:t>(</a:t>
            </a:r>
            <a:r>
              <a:rPr lang="en-GB" sz="1400" dirty="0" err="1" smtClean="0"/>
              <a:t>SMS_ThinkTank</a:t>
            </a:r>
            <a:r>
              <a:rPr lang="en-GB" sz="1400" dirty="0"/>
              <a:t> </a:t>
            </a:r>
            <a:r>
              <a:rPr lang="en-GB" sz="1400" dirty="0" smtClean="0"/>
              <a:t>&amp; </a:t>
            </a:r>
            <a:r>
              <a:rPr lang="en-GB" sz="1400" dirty="0" err="1" smtClean="0"/>
              <a:t>CIMdata</a:t>
            </a:r>
            <a:r>
              <a:rPr lang="en-GB" sz="1400" dirty="0" smtClean="0"/>
              <a:t>)</a:t>
            </a:r>
            <a:endParaRPr lang="en-GB" sz="1400" dirty="0"/>
          </a:p>
          <a:p>
            <a:pPr lvl="1">
              <a:defRPr/>
            </a:pPr>
            <a:r>
              <a:rPr lang="en-GB" sz="1400" dirty="0"/>
              <a:t>Mark Sampson (Siemens PLM) – INCOSE MBSE Initiative</a:t>
            </a:r>
          </a:p>
          <a:p>
            <a:pPr lvl="1">
              <a:defRPr/>
            </a:pPr>
            <a:r>
              <a:rPr lang="en-GB" sz="1400" dirty="0"/>
              <a:t>Will Suart (JLR)</a:t>
            </a:r>
          </a:p>
          <a:p>
            <a:pPr lvl="1">
              <a:defRPr/>
            </a:pPr>
            <a:r>
              <a:rPr lang="en-GB" sz="1400" dirty="0"/>
              <a:t>Hubertus Tummescheit (Modelon)</a:t>
            </a:r>
          </a:p>
          <a:p>
            <a:pPr>
              <a:defRPr/>
            </a:pPr>
            <a:r>
              <a:rPr lang="en-GB" sz="2000" dirty="0"/>
              <a:t>Executive Mentors:</a:t>
            </a:r>
          </a:p>
          <a:p>
            <a:pPr lvl="1">
              <a:defRPr/>
            </a:pPr>
            <a:r>
              <a:rPr lang="en-GB" sz="1400" dirty="0"/>
              <a:t>Rod Dreisbach, Boeing</a:t>
            </a:r>
          </a:p>
          <a:p>
            <a:pPr lvl="1">
              <a:defRPr/>
            </a:pPr>
            <a:r>
              <a:rPr lang="en-GB" sz="1400" dirty="0"/>
              <a:t>Ralf Hartmann, Airbus Space and Defence</a:t>
            </a:r>
          </a:p>
          <a:p>
            <a:pPr lvl="1">
              <a:defRPr/>
            </a:pPr>
            <a:r>
              <a:rPr lang="en-GB" sz="1400" dirty="0"/>
              <a:t>Ahmed Noor (Old Dominion University)</a:t>
            </a:r>
          </a:p>
          <a:p>
            <a:pPr>
              <a:defRPr/>
            </a:pPr>
            <a:r>
              <a:rPr lang="en-GB" sz="2000" dirty="0"/>
              <a:t>By-laws covering Mission; General Powers; Members, Tenure, Qualifications; Elections; Contracts; Publications; Amendments; etc.</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15</a:t>
            </a:fld>
            <a:endParaRPr lang="en-US"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SMSWG Members</a:t>
            </a:r>
            <a:endParaRPr lang="en-US" dirty="0"/>
          </a:p>
        </p:txBody>
      </p:sp>
      <p:sp>
        <p:nvSpPr>
          <p:cNvPr id="4" name="Slide Number Placeholder 3"/>
          <p:cNvSpPr>
            <a:spLocks noGrp="1"/>
          </p:cNvSpPr>
          <p:nvPr>
            <p:ph type="sldNum" sz="quarter" idx="12"/>
          </p:nvPr>
        </p:nvSpPr>
        <p:spPr>
          <a:xfrm>
            <a:off x="6781800" y="6400800"/>
            <a:ext cx="1295400" cy="476250"/>
          </a:xfrm>
        </p:spPr>
        <p:txBody>
          <a:bodyPr/>
          <a:lstStyle/>
          <a:p>
            <a:fld id="{33E9EC35-AD31-4AB2-93A8-D6F93F11AE10}" type="slidenum">
              <a:rPr lang="en-GB" smtClean="0"/>
              <a:pPr/>
              <a:t>16</a:t>
            </a:fld>
            <a:endParaRPr lang="en-GB" dirty="0"/>
          </a:p>
        </p:txBody>
      </p:sp>
      <p:graphicFrame>
        <p:nvGraphicFramePr>
          <p:cNvPr id="5" name="Table 4"/>
          <p:cNvGraphicFramePr>
            <a:graphicFrameLocks noGrp="1"/>
          </p:cNvGraphicFramePr>
          <p:nvPr>
            <p:extLst/>
          </p:nvPr>
        </p:nvGraphicFramePr>
        <p:xfrm>
          <a:off x="4745594" y="1689959"/>
          <a:ext cx="3741457" cy="1219200"/>
        </p:xfrm>
        <a:graphic>
          <a:graphicData uri="http://schemas.openxmlformats.org/drawingml/2006/table">
            <a:tbl>
              <a:tblPr>
                <a:tableStyleId>{8EC20E35-A176-4012-BC5E-935CFFF8708E}</a:tableStyleId>
              </a:tblPr>
              <a:tblGrid>
                <a:gridCol w="2465300">
                  <a:extLst>
                    <a:ext uri="{9D8B030D-6E8A-4147-A177-3AD203B41FA5}">
                      <a16:colId xmlns:a16="http://schemas.microsoft.com/office/drawing/2014/main" xmlns="" val="20000"/>
                    </a:ext>
                  </a:extLst>
                </a:gridCol>
                <a:gridCol w="1276157">
                  <a:extLst>
                    <a:ext uri="{9D8B030D-6E8A-4147-A177-3AD203B41FA5}">
                      <a16:colId xmlns:a16="http://schemas.microsoft.com/office/drawing/2014/main" xmlns="" val="20001"/>
                    </a:ext>
                  </a:extLst>
                </a:gridCol>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70%</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0"/>
                  </a:ext>
                </a:extLst>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19%</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1"/>
                  </a:ext>
                </a:extLst>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8%</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2"/>
                  </a:ext>
                </a:extLst>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nvPr>
        </p:nvGraphicFramePr>
        <p:xfrm>
          <a:off x="4740915" y="3189658"/>
          <a:ext cx="3728381" cy="3048000"/>
        </p:xfrm>
        <a:graphic>
          <a:graphicData uri="http://schemas.openxmlformats.org/drawingml/2006/table">
            <a:tbl>
              <a:tblPr>
                <a:tableStyleId>{6E25E649-3F16-4E02-A733-19D2CDBF48F0}</a:tableStyleId>
              </a:tblPr>
              <a:tblGrid>
                <a:gridCol w="2458920">
                  <a:extLst>
                    <a:ext uri="{9D8B030D-6E8A-4147-A177-3AD203B41FA5}">
                      <a16:colId xmlns:a16="http://schemas.microsoft.com/office/drawing/2014/main" xmlns="" val="20000"/>
                    </a:ext>
                  </a:extLst>
                </a:gridCol>
                <a:gridCol w="1269461">
                  <a:extLst>
                    <a:ext uri="{9D8B030D-6E8A-4147-A177-3AD203B41FA5}">
                      <a16:colId xmlns:a16="http://schemas.microsoft.com/office/drawing/2014/main" xmlns="" val="20001"/>
                    </a:ext>
                  </a:extLst>
                </a:gridCol>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0"/>
                  </a:ext>
                </a:extLst>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1"/>
                  </a:ext>
                </a:extLst>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6"/>
                  </a:ext>
                </a:extLst>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7"/>
                  </a:ext>
                </a:extLst>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8"/>
                  </a:ext>
                </a:extLst>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9"/>
                  </a:ext>
                </a:extLst>
              </a:tr>
            </a:tbl>
          </a:graphicData>
        </a:graphic>
      </p:graphicFrame>
      <p:sp>
        <p:nvSpPr>
          <p:cNvPr id="7" name="TextBox 6"/>
          <p:cNvSpPr txBox="1"/>
          <p:nvPr/>
        </p:nvSpPr>
        <p:spPr>
          <a:xfrm>
            <a:off x="1411549" y="1666164"/>
            <a:ext cx="2212184" cy="1523494"/>
          </a:xfrm>
          <a:prstGeom prst="rect">
            <a:avLst/>
          </a:prstGeom>
          <a:noFill/>
        </p:spPr>
        <p:txBody>
          <a:bodyPr wrap="square" rtlCol="0">
            <a:spAutoFit/>
          </a:bodyPr>
          <a:lstStyle/>
          <a:p>
            <a:pPr algn="ctr"/>
            <a:r>
              <a:rPr lang="en-US" sz="7500" dirty="0"/>
              <a:t>162*</a:t>
            </a:r>
          </a:p>
          <a:p>
            <a:pPr algn="ctr"/>
            <a:r>
              <a:rPr lang="en-US" dirty="0"/>
              <a:t>members</a:t>
            </a:r>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a:t>92</a:t>
            </a:r>
          </a:p>
          <a:p>
            <a:pPr algn="ctr"/>
            <a:r>
              <a:rPr lang="en-US" dirty="0"/>
              <a:t>unique member companies</a:t>
            </a:r>
          </a:p>
        </p:txBody>
      </p:sp>
    </p:spTree>
    <p:extLst>
      <p:ext uri="{BB962C8B-B14F-4D97-AF65-F5344CB8AC3E}">
        <p14:creationId xmlns:p14="http://schemas.microsoft.com/office/powerpoint/2010/main" val="214923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57200" y="1417638"/>
            <a:ext cx="8229600" cy="4648200"/>
          </a:xfrm>
        </p:spPr>
        <p:txBody>
          <a:bodyPr/>
          <a:lstStyle/>
          <a:p>
            <a:pPr marL="0" indent="0">
              <a:buFontTx/>
              <a:buNone/>
              <a:defRPr/>
            </a:pPr>
            <a:r>
              <a:rPr lang="en-US" sz="2400" b="1" dirty="0"/>
              <a:t>Please send an email to:</a:t>
            </a:r>
          </a:p>
          <a:p>
            <a:pPr>
              <a:defRPr/>
            </a:pPr>
            <a:r>
              <a:rPr lang="en-US" sz="2400" dirty="0"/>
              <a:t>Roger Burkhart</a:t>
            </a:r>
          </a:p>
          <a:p>
            <a:pPr marL="252413" lvl="1" indent="0">
              <a:buFontTx/>
              <a:buNone/>
              <a:defRPr/>
            </a:pPr>
            <a:r>
              <a:rPr lang="en-US" sz="2000" dirty="0">
                <a:hlinkClick r:id="rId2"/>
              </a:rPr>
              <a:t>BurkhartRogerM@johndeere.com</a:t>
            </a:r>
            <a:endParaRPr lang="en-US" sz="2000" dirty="0"/>
          </a:p>
          <a:p>
            <a:pPr marL="0" indent="0">
              <a:buNone/>
              <a:defRPr/>
            </a:pPr>
            <a:r>
              <a:rPr lang="en-US" sz="2400" dirty="0"/>
              <a:t>and/or</a:t>
            </a:r>
          </a:p>
          <a:p>
            <a:pPr>
              <a:defRPr/>
            </a:pPr>
            <a:r>
              <a:rPr lang="en-US" sz="2400" dirty="0"/>
              <a:t>Frank Popielas</a:t>
            </a:r>
          </a:p>
          <a:p>
            <a:r>
              <a:rPr lang="en-GB" sz="2000" dirty="0">
                <a:hlinkClick r:id="rId3"/>
              </a:rPr>
              <a:t>fwpopielas@comcast.net</a:t>
            </a:r>
            <a:endParaRPr lang="en-GB" sz="2000" dirty="0"/>
          </a:p>
          <a:p>
            <a:pPr marL="0" indent="0">
              <a:buNone/>
            </a:pPr>
            <a:endParaRPr lang="en-US" sz="2000" dirty="0"/>
          </a:p>
          <a:p>
            <a:pPr marL="0" indent="0">
              <a:buFontTx/>
              <a:buNone/>
              <a:defRPr/>
            </a:pPr>
            <a:r>
              <a:rPr lang="en-US" sz="2400" b="1" dirty="0"/>
              <a:t>Or visit the SMSWG website: </a:t>
            </a:r>
          </a:p>
          <a:p>
            <a:pPr>
              <a:defRPr/>
            </a:pPr>
            <a:r>
              <a:rPr lang="en-US" sz="2000" dirty="0">
                <a:hlinkClick r:id="rId4"/>
              </a:rPr>
              <a:t>"How to Join"</a:t>
            </a:r>
            <a:endParaRPr lang="en-US" sz="2000" dirty="0"/>
          </a:p>
          <a:p>
            <a:pPr>
              <a:defRPr/>
            </a:pPr>
            <a:endParaRPr lang="en-US" sz="2000" dirty="0">
              <a:hlinkClick r:id="rId5"/>
            </a:endParaRPr>
          </a:p>
          <a:p>
            <a:pPr>
              <a:defRPr/>
            </a:pPr>
            <a:r>
              <a:rPr lang="en-US" sz="2000" dirty="0">
                <a:hlinkClick r:id="rId5"/>
              </a:rPr>
              <a:t>https://sites.google.com/a/nafems.org/smswg/</a:t>
            </a:r>
            <a:endParaRPr lang="en-US" sz="2000" dirty="0"/>
          </a:p>
          <a:p>
            <a:pPr marL="0" indent="0">
              <a:buFontTx/>
              <a:buNone/>
              <a:defRPr/>
            </a:pPr>
            <a:endParaRPr lang="en-US" dirty="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E97F8FF-A706-4400-AC05-104BC2473AF1}" type="slidenum">
              <a:rPr lang="en-US" altLang="en-US" sz="1200"/>
              <a:pPr eaLnBrk="1" hangingPunct="1">
                <a:spcBef>
                  <a:spcPct val="0"/>
                </a:spcBef>
                <a:buFontTx/>
                <a:buNone/>
              </a:pPr>
              <a:t>17</a:t>
            </a:fld>
            <a:endParaRPr lang="en-US" altLang="en-US" sz="1200"/>
          </a:p>
        </p:txBody>
      </p:sp>
      <p:pic>
        <p:nvPicPr>
          <p:cNvPr id="17415" name="Picture 2" descr="https://encrypted-tbn3.gstatic.com/images?q=tbn:ANd9GcSeHraVhKAoHY0pgmjyz5X7Vyvs23rCclVKXfLMMaBy6EBMqdZi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7526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3" name="Picture 2"/>
          <p:cNvPicPr>
            <a:picLocks noChangeAspect="1"/>
          </p:cNvPicPr>
          <p:nvPr/>
        </p:nvPicPr>
        <p:blipFill>
          <a:blip r:embed="rId2"/>
          <a:stretch>
            <a:fillRect/>
          </a:stretch>
        </p:blipFill>
        <p:spPr>
          <a:xfrm>
            <a:off x="457199" y="1600200"/>
            <a:ext cx="8067989" cy="3973786"/>
          </a:xfrm>
          <a:prstGeom prst="rect">
            <a:avLst/>
          </a:prstGeom>
        </p:spPr>
      </p:pic>
      <p:pic>
        <p:nvPicPr>
          <p:cNvPr id="8" name="Picture 7"/>
          <p:cNvPicPr>
            <a:picLocks noChangeAspect="1"/>
          </p:cNvPicPr>
          <p:nvPr/>
        </p:nvPicPr>
        <p:blipFill>
          <a:blip r:embed="rId3"/>
          <a:stretch>
            <a:fillRect/>
          </a:stretch>
        </p:blipFill>
        <p:spPr>
          <a:xfrm>
            <a:off x="457200" y="5343842"/>
            <a:ext cx="8067989" cy="980758"/>
          </a:xfrm>
          <a:prstGeom prst="rect">
            <a:avLst/>
          </a:prstGeom>
        </p:spPr>
      </p:pic>
    </p:spTree>
    <p:extLst>
      <p:ext uri="{BB962C8B-B14F-4D97-AF65-F5344CB8AC3E}">
        <p14:creationId xmlns:p14="http://schemas.microsoft.com/office/powerpoint/2010/main" val="136066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11" name="Picture 10"/>
          <p:cNvPicPr>
            <a:picLocks noChangeAspect="1"/>
          </p:cNvPicPr>
          <p:nvPr/>
        </p:nvPicPr>
        <p:blipFill>
          <a:blip r:embed="rId2"/>
          <a:stretch>
            <a:fillRect/>
          </a:stretch>
        </p:blipFill>
        <p:spPr>
          <a:xfrm>
            <a:off x="457201" y="1752600"/>
            <a:ext cx="8229600" cy="4222865"/>
          </a:xfrm>
          <a:prstGeom prst="rect">
            <a:avLst/>
          </a:prstGeom>
        </p:spPr>
      </p:pic>
    </p:spTree>
    <p:extLst>
      <p:ext uri="{BB962C8B-B14F-4D97-AF65-F5344CB8AC3E}">
        <p14:creationId xmlns:p14="http://schemas.microsoft.com/office/powerpoint/2010/main" val="122321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solidFill>
                  <a:srgbClr val="C00000"/>
                </a:solidFill>
              </a:rPr>
              <a:t>Systems Modeling and Simulation Working Group (SMSWG) Mission</a:t>
            </a:r>
            <a:endParaRPr lang="en-US" altLang="en-US"/>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algn="just" eaLnBrk="1" hangingPunct="1">
              <a:buFontTx/>
              <a:buNone/>
              <a:defRPr/>
            </a:pPr>
            <a:r>
              <a:rPr lang="en-US" altLang="ja-JP" dirty="0">
                <a:solidFill>
                  <a:srgbClr val="0070C0"/>
                </a:solidFill>
                <a:ea typeface="ＭＳ Ｐゴシック" charset="-128"/>
              </a:rPr>
              <a:t>To develop a </a:t>
            </a:r>
            <a:r>
              <a:rPr lang="en-US" altLang="ja-JP" b="1" dirty="0">
                <a:ea typeface="ＭＳ Ｐゴシック" charset="-128"/>
              </a:rPr>
              <a:t>vendor-neutral</a:t>
            </a:r>
            <a:r>
              <a:rPr lang="en-US" altLang="ja-JP" dirty="0">
                <a:ea typeface="ＭＳ Ｐゴシック" charset="-128"/>
              </a:rPr>
              <a:t>, </a:t>
            </a:r>
            <a:r>
              <a:rPr lang="en-US" altLang="ja-JP" b="1" dirty="0">
                <a:ea typeface="ＭＳ Ｐゴシック" charset="-128"/>
              </a:rPr>
              <a:t>end-user driven consortium</a:t>
            </a:r>
            <a:r>
              <a:rPr lang="en-US" altLang="ja-JP" b="1" dirty="0">
                <a:solidFill>
                  <a:srgbClr val="0070C0"/>
                </a:solidFill>
                <a:ea typeface="ＭＳ Ｐゴシック" charset="-128"/>
              </a:rPr>
              <a:t> </a:t>
            </a:r>
            <a:r>
              <a:rPr lang="en-US" altLang="ja-JP" dirty="0">
                <a:solidFill>
                  <a:srgbClr val="0070C0"/>
                </a:solidFill>
                <a:ea typeface="ＭＳ Ｐゴシック" charset="-128"/>
              </a:rPr>
              <a:t>that not only promotes the advancement of the technology and practices associated with integration of engineering analysis and systems engineering, but also acts as the advisory body to </a:t>
            </a:r>
            <a:r>
              <a:rPr lang="en-US" altLang="ja-JP" b="1" dirty="0">
                <a:ea typeface="ＭＳ Ｐゴシック" charset="-128"/>
              </a:rPr>
              <a:t>drive strategic direction </a:t>
            </a:r>
            <a:r>
              <a:rPr lang="en-US" altLang="ja-JP" dirty="0">
                <a:solidFill>
                  <a:srgbClr val="0070C0"/>
                </a:solidFill>
                <a:ea typeface="ＭＳ Ｐゴシック" charset="-128"/>
              </a:rPr>
              <a:t>for</a:t>
            </a:r>
            <a:r>
              <a:rPr lang="en-US" altLang="ja-JP" dirty="0">
                <a:ea typeface="ＭＳ Ｐゴシック" charset="-128"/>
              </a:rPr>
              <a:t> </a:t>
            </a:r>
            <a:r>
              <a:rPr lang="en-US" altLang="ja-JP" b="1" dirty="0">
                <a:ea typeface="ＭＳ Ｐゴシック" charset="-128"/>
              </a:rPr>
              <a:t>technology development and standards </a:t>
            </a:r>
            <a:r>
              <a:rPr lang="en-US" altLang="ja-JP" dirty="0">
                <a:solidFill>
                  <a:srgbClr val="0070C0"/>
                </a:solidFill>
                <a:ea typeface="ＭＳ Ｐゴシック" charset="-128"/>
              </a:rPr>
              <a:t>in the space of complex engineering.</a:t>
            </a:r>
          </a:p>
          <a:p>
            <a:pPr marL="0" indent="0" algn="just" eaLnBrk="1" hangingPunct="1">
              <a:buFontTx/>
              <a:buNone/>
              <a:defRPr/>
            </a:pPr>
            <a:r>
              <a:rPr lang="en-US" altLang="ja-JP" dirty="0">
                <a:solidFill>
                  <a:srgbClr val="0070C0"/>
                </a:solidFill>
                <a:ea typeface="ＭＳ Ｐゴシック" charset="-128"/>
              </a:rPr>
              <a:t>This group will support activities that </a:t>
            </a:r>
            <a:r>
              <a:rPr lang="en-US" altLang="ja-JP" b="1" dirty="0">
                <a:ea typeface="ＭＳ Ｐゴシック" charset="-128"/>
              </a:rPr>
              <a:t>bridge engineering analysis and systems engineering</a:t>
            </a:r>
            <a:r>
              <a:rPr lang="en-US" altLang="ja-JP" dirty="0">
                <a:solidFill>
                  <a:srgbClr val="0070C0"/>
                </a:solidFill>
                <a:ea typeface="ＭＳ Ｐゴシック" charset="-128"/>
              </a:rPr>
              <a:t> to provide digital solutions to represent real life experiences; and optimize the integration of systems engineering and simulation solutions for both OEM and supplier.</a:t>
            </a:r>
          </a:p>
          <a:p>
            <a:pPr marL="0" indent="0" algn="just" eaLnBrk="1" hangingPunct="1">
              <a:buFontTx/>
              <a:buNone/>
              <a:defRPr/>
            </a:pPr>
            <a:r>
              <a:rPr lang="en-US" altLang="ja-JP" dirty="0">
                <a:solidFill>
                  <a:srgbClr val="0070C0"/>
                </a:solidFill>
                <a:ea typeface="ＭＳ Ｐゴシック" charset="-128"/>
              </a:rPr>
              <a:t>This includes education, communication, promotion of standards, and development of requirements that will have general benefits to the simulation and analysis community with the identification of benchmarks and major strategic issues (grand challenges).</a:t>
            </a:r>
            <a:endParaRPr lang="en-US" altLang="en-US" dirty="0">
              <a:solidFill>
                <a:srgbClr val="0070C0"/>
              </a:solidFill>
            </a:endParaRPr>
          </a:p>
          <a:p>
            <a:pPr marL="0" indent="0">
              <a:buFontTx/>
              <a:buNone/>
              <a:defRPr/>
            </a:pP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374D631-E1EF-4912-966A-156083EA9A1D}" type="slidenum">
              <a:rPr lang="en-US" altLang="en-US" sz="1200"/>
              <a:pPr eaLnBrk="1" hangingPunct="1">
                <a:spcBef>
                  <a:spcPct val="0"/>
                </a:spcBef>
                <a:buFontTx/>
                <a:buNone/>
              </a:pPr>
              <a:t>2</a:t>
            </a:fld>
            <a:endParaRPr lang="en-US" altLang="en-US"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3850"/>
            <a:ext cx="8229600" cy="1143000"/>
          </a:xfrm>
        </p:spPr>
        <p:txBody>
          <a:bodyPr/>
          <a:lstStyle/>
          <a:p>
            <a:r>
              <a:rPr lang="en-GB" altLang="en-US" sz="3600"/>
              <a:t>Formation of the SMSWG</a:t>
            </a:r>
            <a:endParaRPr lang="en-US" altLang="en-US" sz="3600"/>
          </a:p>
        </p:txBody>
      </p:sp>
      <p:sp>
        <p:nvSpPr>
          <p:cNvPr id="3" name="Content Placeholder 2"/>
          <p:cNvSpPr>
            <a:spLocks noGrp="1"/>
          </p:cNvSpPr>
          <p:nvPr>
            <p:ph idx="1"/>
          </p:nvPr>
        </p:nvSpPr>
        <p:spPr>
          <a:xfrm>
            <a:off x="457200" y="1905000"/>
            <a:ext cx="8229600" cy="4525963"/>
          </a:xfrm>
        </p:spPr>
        <p:txBody>
          <a:bodyPr/>
          <a:lstStyle/>
          <a:p>
            <a:pPr marL="252000" indent="-252000">
              <a:defRPr/>
            </a:pPr>
            <a:r>
              <a:rPr lang="en-US" sz="1600" b="1" dirty="0"/>
              <a:t>In 2011, NAFEMS and INCOSE agreed a mutually beneficial strategy to develop a collaborative relationship to benefit both organizations and their members</a:t>
            </a:r>
          </a:p>
          <a:p>
            <a:pPr marL="252000" indent="-252000">
              <a:defRPr/>
            </a:pPr>
            <a:r>
              <a:rPr lang="en-US" sz="1600" b="1" dirty="0"/>
              <a:t>In 2012, </a:t>
            </a:r>
            <a:r>
              <a:rPr lang="en-GB" sz="1600" b="1" dirty="0"/>
              <a:t>NAFEMS and INCOSE announced</a:t>
            </a:r>
            <a:r>
              <a:rPr lang="en-GB" sz="1600" b="1" dirty="0">
                <a:solidFill>
                  <a:srgbClr val="0070C0"/>
                </a:solidFill>
              </a:rPr>
              <a:t>*</a:t>
            </a:r>
            <a:r>
              <a:rPr lang="en-GB" sz="1600" b="1" dirty="0"/>
              <a:t> a collaboration to accelerate innovation for engineering simulation and model based systems engineering:</a:t>
            </a:r>
          </a:p>
          <a:p>
            <a:pPr marL="504000" lvl="1" indent="-252000">
              <a:defRPr/>
            </a:pPr>
            <a:r>
              <a:rPr lang="en-GB" sz="1600" dirty="0"/>
              <a:t>Implementation of a joint cross organizational WG on Systems </a:t>
            </a:r>
            <a:r>
              <a:rPr lang="en-GB" sz="1600" dirty="0" err="1"/>
              <a:t>Modeling</a:t>
            </a:r>
            <a:r>
              <a:rPr lang="en-GB" sz="1600" dirty="0"/>
              <a:t> &amp; Simulation;</a:t>
            </a:r>
          </a:p>
          <a:p>
            <a:pPr marL="504000" lvl="1" indent="-252000">
              <a:defRPr/>
            </a:pPr>
            <a:r>
              <a:rPr lang="en-GB" sz="1600" dirty="0"/>
              <a:t>NAFEMS to launch a new international Technical Working Group (TWG) in concert with INCOSE to promote a deeper understanding of lifelike </a:t>
            </a:r>
            <a:r>
              <a:rPr lang="en-GB" sz="1600" dirty="0" err="1"/>
              <a:t>behavior</a:t>
            </a:r>
            <a:r>
              <a:rPr lang="en-GB" sz="1600" dirty="0"/>
              <a:t> to integrate mechanical analysis and simulation within their Model Based System Engineering initiative;</a:t>
            </a:r>
          </a:p>
          <a:p>
            <a:pPr marL="504000" lvl="1" indent="-252000">
              <a:defRPr/>
            </a:pPr>
            <a:r>
              <a:rPr lang="en-US" sz="1600" dirty="0"/>
              <a:t>To mutually support specific, non-funded, events of each organization;</a:t>
            </a:r>
            <a:endParaRPr lang="en-GB" sz="1600" dirty="0"/>
          </a:p>
          <a:p>
            <a:pPr marL="504000" lvl="1" indent="-252000">
              <a:defRPr/>
            </a:pPr>
            <a:r>
              <a:rPr lang="en-GB" sz="1600" dirty="0"/>
              <a:t>To provide mutual assistance and support for international standards and develop a joint approach for interfacing with other organizations in related professional areas.</a:t>
            </a:r>
          </a:p>
          <a:p>
            <a:pPr marL="423450" lvl="1" indent="-171450">
              <a:buFont typeface="Arial" charset="0"/>
              <a:buChar char="•"/>
              <a:defRPr/>
            </a:pPr>
            <a:r>
              <a:rPr lang="en-GB" sz="1200" dirty="0">
                <a:solidFill>
                  <a:srgbClr val="0070C0"/>
                </a:solidFill>
              </a:rPr>
              <a:t>Memo of understanding signed by both organisations at the 22</a:t>
            </a:r>
            <a:r>
              <a:rPr lang="en-GB" sz="1200" baseline="30000" dirty="0">
                <a:solidFill>
                  <a:srgbClr val="0070C0"/>
                </a:solidFill>
              </a:rPr>
              <a:t>nd</a:t>
            </a:r>
            <a:r>
              <a:rPr lang="en-GB" sz="1200" dirty="0">
                <a:solidFill>
                  <a:srgbClr val="0070C0"/>
                </a:solidFill>
              </a:rPr>
              <a:t> INCOSE International Symposium, Rome, 2012: </a:t>
            </a:r>
            <a:br>
              <a:rPr lang="en-GB" sz="1200" dirty="0">
                <a:solidFill>
                  <a:srgbClr val="0070C0"/>
                </a:solidFill>
              </a:rPr>
            </a:br>
            <a:r>
              <a:rPr lang="en-GB" sz="1200" dirty="0">
                <a:solidFill>
                  <a:srgbClr val="0070C0"/>
                </a:solidFill>
              </a:rPr>
              <a:t> </a:t>
            </a:r>
            <a:r>
              <a:rPr lang="en-GB" sz="1200" dirty="0">
                <a:solidFill>
                  <a:srgbClr val="0070C0"/>
                </a:solidFill>
                <a:hlinkClick r:id="rId2"/>
              </a:rPr>
              <a:t>http://www.nafems.org/about/media/news/latest1007/nafems_announces_collaboration_with_incose/</a:t>
            </a:r>
            <a:r>
              <a:rPr lang="en-GB" sz="1200" dirty="0">
                <a:solidFill>
                  <a:srgbClr val="0070C0"/>
                </a:solidFill>
              </a:rPr>
              <a:t> </a:t>
            </a:r>
            <a:br>
              <a:rPr lang="en-GB" sz="1200" dirty="0">
                <a:solidFill>
                  <a:srgbClr val="0070C0"/>
                </a:solidFill>
              </a:rPr>
            </a:br>
            <a:r>
              <a:rPr lang="en-GB" sz="1200" dirty="0">
                <a:solidFill>
                  <a:srgbClr val="0070C0"/>
                </a:solidFill>
              </a:rPr>
              <a:t> </a:t>
            </a:r>
            <a:r>
              <a:rPr lang="en-GB" sz="1200" dirty="0">
                <a:solidFill>
                  <a:srgbClr val="0070C0"/>
                </a:solidFill>
                <a:hlinkClick r:id="rId3"/>
              </a:rPr>
              <a:t>http://www.incose.org/newsevents/news/details.aspx?id=266</a:t>
            </a:r>
            <a:r>
              <a:rPr lang="en-GB" sz="1200" dirty="0">
                <a:solidFill>
                  <a:srgbClr val="0070C0"/>
                </a:solidFill>
              </a:rPr>
              <a:t> </a:t>
            </a:r>
          </a:p>
          <a:p>
            <a:pPr marL="0" indent="0">
              <a:buFontTx/>
              <a:buNone/>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3D8AEC6-2464-4CE7-864D-D493E2D7C8D6}" type="slidenum">
              <a:rPr lang="en-US" altLang="en-US" sz="1200"/>
              <a:pPr eaLnBrk="1" hangingPunct="1">
                <a:spcBef>
                  <a:spcPct val="0"/>
                </a:spcBef>
                <a:buFontTx/>
                <a:buNone/>
              </a:pPr>
              <a:t>3</a:t>
            </a:fld>
            <a:endParaRPr lang="en-US" altLang="en-US" sz="1200"/>
          </a:p>
        </p:txBody>
      </p:sp>
      <p:pic>
        <p:nvPicPr>
          <p:cNvPr id="5127" name="Picture 2" descr="http://www.nafems.org/images/news/incose-collaboration.jpg/rs-436x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52400"/>
            <a:ext cx="2492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NAFEMS Motivation</a:t>
            </a:r>
            <a:br>
              <a:rPr lang="en-GB" altLang="en-US"/>
            </a:br>
            <a:r>
              <a:rPr lang="en-GB" altLang="en-US"/>
              <a:t>www.nafems.org</a:t>
            </a:r>
            <a:endParaRPr lang="en-US" altLang="en-US"/>
          </a:p>
        </p:txBody>
      </p:sp>
      <p:sp>
        <p:nvSpPr>
          <p:cNvPr id="3" name="Content Placeholder 2"/>
          <p:cNvSpPr>
            <a:spLocks noGrp="1"/>
          </p:cNvSpPr>
          <p:nvPr>
            <p:ph idx="1"/>
          </p:nvPr>
        </p:nvSpPr>
        <p:spPr>
          <a:xfrm>
            <a:off x="381000" y="2209800"/>
            <a:ext cx="8229600" cy="3886200"/>
          </a:xfrm>
        </p:spPr>
        <p:txBody>
          <a:bodyPr>
            <a:normAutofit fontScale="70000" lnSpcReduction="20000"/>
          </a:bodyPr>
          <a:lstStyle/>
          <a:p>
            <a:pPr>
              <a:defRPr/>
            </a:pPr>
            <a:r>
              <a:rPr lang="en-GB" altLang="en-US" dirty="0"/>
              <a:t>NAFEMS is the International Association of the Engineering</a:t>
            </a:r>
            <a:br>
              <a:rPr lang="en-GB" altLang="en-US" dirty="0"/>
            </a:br>
            <a:r>
              <a:rPr lang="en-GB" altLang="en-US" dirty="0"/>
              <a:t>Modelling, Analysis and Simulation Community;</a:t>
            </a:r>
            <a:br>
              <a:rPr lang="en-GB" altLang="en-US" dirty="0"/>
            </a:br>
            <a:r>
              <a:rPr lang="en-GB" altLang="en-US" dirty="0"/>
              <a:t>a not-for-profit organisation which was established in 1983.  </a:t>
            </a:r>
            <a:br>
              <a:rPr lang="en-GB" altLang="en-US" dirty="0"/>
            </a:br>
            <a:r>
              <a:rPr lang="en-GB" altLang="en-US" dirty="0"/>
              <a:t>In addition to end users from all industry sectors, our stakeholders include technology providers, researchers and academics.</a:t>
            </a:r>
          </a:p>
          <a:p>
            <a:pPr>
              <a:defRPr/>
            </a:pPr>
            <a:r>
              <a:rPr lang="en-GB" altLang="en-US" i="1" dirty="0"/>
              <a:t>"We're delighted to have agreed to collaborate with INCOSE on this initiative", commented </a:t>
            </a:r>
            <a:r>
              <a:rPr lang="en-GB" altLang="en-US" b="1" i="1" dirty="0"/>
              <a:t>Tim Morris, NAFEMS CEO</a:t>
            </a:r>
            <a:r>
              <a:rPr lang="en-GB" altLang="en-US" i="1" dirty="0"/>
              <a:t>. "For the past 30 years, NAFEMS has been at the forefront of the international engineering analysis community, and represents the interests of over 1000 multinational organizations who are involved in CAE. At the very heart of our mission statement is a desire to push forward knowledge, skills and technology in the CAE arena, and it is through working together with other similarly-minded organizations that we can truly accelerate innovation and the development of new technologies on an international basis.”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DB0F827-CE3F-4205-9413-C8DE80523E32}" type="slidenum">
              <a:rPr lang="en-US" altLang="en-US" sz="1200"/>
              <a:pPr eaLnBrk="1" hangingPunct="1">
                <a:spcBef>
                  <a:spcPct val="0"/>
                </a:spcBef>
                <a:buFontTx/>
                <a:buNone/>
              </a:pPr>
              <a:t>4</a:t>
            </a:fld>
            <a:endParaRPr lang="en-US" altLang="en-US" sz="1200"/>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66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INCOSE Motivation</a:t>
            </a:r>
            <a:br>
              <a:rPr lang="en-GB" altLang="en-US"/>
            </a:br>
            <a:r>
              <a:rPr lang="en-GB" altLang="en-US"/>
              <a:t>www.incose.org</a:t>
            </a:r>
            <a:endParaRPr lang="en-US" altLang="en-US"/>
          </a:p>
        </p:txBody>
      </p:sp>
      <p:sp>
        <p:nvSpPr>
          <p:cNvPr id="3" name="Content Placeholder 2"/>
          <p:cNvSpPr>
            <a:spLocks noGrp="1"/>
          </p:cNvSpPr>
          <p:nvPr>
            <p:ph idx="1"/>
          </p:nvPr>
        </p:nvSpPr>
        <p:spPr>
          <a:xfrm>
            <a:off x="228600" y="2027238"/>
            <a:ext cx="8229600" cy="4525962"/>
          </a:xfrm>
        </p:spPr>
        <p:txBody>
          <a:bodyPr>
            <a:normAutofit fontScale="77500" lnSpcReduction="20000"/>
          </a:bodyPr>
          <a:lstStyle/>
          <a:p>
            <a:pPr>
              <a:defRPr/>
            </a:pPr>
            <a:r>
              <a:rPr lang="en-GB" altLang="en-US" dirty="0"/>
              <a:t>The International Council on Systems Engineering (INCOSE)</a:t>
            </a:r>
            <a:br>
              <a:rPr lang="en-GB" altLang="en-US" dirty="0"/>
            </a:br>
            <a:r>
              <a:rPr lang="en-GB" altLang="en-US" dirty="0"/>
              <a:t>is a not-for-profit membership organization founded in 1990 </a:t>
            </a:r>
            <a:br>
              <a:rPr lang="en-GB" altLang="en-US" dirty="0"/>
            </a:br>
            <a:r>
              <a:rPr lang="en-GB" altLang="en-US" dirty="0"/>
              <a:t>to develop and disseminate the interdisciplinary principles and practices that enable the realization of successful systems.</a:t>
            </a:r>
          </a:p>
          <a:p>
            <a:pPr>
              <a:defRPr/>
            </a:pPr>
            <a:r>
              <a:rPr lang="en-GB" altLang="en-US" i="1" dirty="0"/>
              <a:t>“This agreement with NAFEMS marks a new step in the collaboration with partner organizations”, said </a:t>
            </a:r>
            <a:r>
              <a:rPr lang="en-GB" altLang="en-US" b="1" i="1" dirty="0"/>
              <a:t>Ralf Hartmann, INCOSE Director for Strategy</a:t>
            </a:r>
            <a:r>
              <a:rPr lang="en-GB" altLang="en-US" i="1" dirty="0"/>
              <a:t>. “Up to now INCOSE has primarily established liaison and cooperation schemes with other societies in the area of the engineering and management of systems. The successful evolution of Model Based Systems Engineering (MBSE) under the leadership of INCOSE has unveiled the significant opportunities which emerge from a stronger cooperation with key engineering disciplines such as software and CAE. I am looking forward to the enrichment of our MBSE initiative through this collaboration with NAFEMS.”</a:t>
            </a:r>
          </a:p>
          <a:p>
            <a:pPr marL="0" indent="0">
              <a:buFontTx/>
              <a:buNone/>
              <a:defRPr/>
            </a:pPr>
            <a:endParaRPr 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A2736F-47FF-4707-B987-FA4A9DE040B3}" type="slidenum">
              <a:rPr lang="en-US" altLang="en-US" sz="1200"/>
              <a:pPr eaLnBrk="1" hangingPunct="1">
                <a:spcBef>
                  <a:spcPct val="0"/>
                </a:spcBef>
                <a:buFontTx/>
                <a:buNone/>
              </a:pPr>
              <a:t>5</a:t>
            </a:fld>
            <a:endParaRPr lang="en-US" altLang="en-US" sz="120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750"/>
            <a:ext cx="1241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229600" cy="1143000"/>
          </a:xfrm>
        </p:spPr>
        <p:txBody>
          <a:bodyPr/>
          <a:lstStyle/>
          <a:p>
            <a:r>
              <a:rPr lang="en-GB" altLang="en-US"/>
              <a:t>Challenges for industry</a:t>
            </a:r>
            <a:endParaRPr lang="en-US" altLang="en-US"/>
          </a:p>
        </p:txBody>
      </p:sp>
      <p:sp>
        <p:nvSpPr>
          <p:cNvPr id="3" name="Content Placeholder 2"/>
          <p:cNvSpPr>
            <a:spLocks noGrp="1"/>
          </p:cNvSpPr>
          <p:nvPr>
            <p:ph idx="1"/>
          </p:nvPr>
        </p:nvSpPr>
        <p:spPr>
          <a:xfrm>
            <a:off x="76200" y="1874838"/>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6</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System Modeling and Simulation</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7</a:t>
            </a:fld>
            <a:endParaRPr lang="en-US" altLang="en-US"/>
          </a:p>
        </p:txBody>
      </p:sp>
      <p:sp>
        <p:nvSpPr>
          <p:cNvPr id="7" name="Content Placeholder 2"/>
          <p:cNvSpPr txBox="1">
            <a:spLocks/>
          </p:cNvSpPr>
          <p:nvPr/>
        </p:nvSpPr>
        <p:spPr bwMode="auto">
          <a:xfrm>
            <a:off x="152400" y="1905000"/>
            <a:ext cx="8753473" cy="368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5750" indent="-285750">
              <a:spcBef>
                <a:spcPts val="500"/>
              </a:spcBef>
              <a:buClr>
                <a:srgbClr val="073E87"/>
              </a:buClr>
            </a:pPr>
            <a:r>
              <a:rPr lang="en-US" altLang="en-US" u="sng" kern="0" dirty="0">
                <a:solidFill>
                  <a:srgbClr val="000000"/>
                </a:solidFill>
              </a:rPr>
              <a:t>System Modeling</a:t>
            </a:r>
            <a:r>
              <a:rPr lang="en-US" altLang="en-US" kern="0" dirty="0">
                <a:solidFill>
                  <a:srgbClr val="000000"/>
                </a:solidFill>
              </a:rPr>
              <a:t>: represent / link all engineering areas as a system together (might it be from a product or ecosystem perspective) within and / or across companies (customer and suppliers)</a:t>
            </a:r>
          </a:p>
          <a:p>
            <a:pPr marL="285750" indent="-285750">
              <a:spcBef>
                <a:spcPts val="500"/>
              </a:spcBef>
              <a:buClr>
                <a:srgbClr val="073E87"/>
              </a:buClr>
            </a:pPr>
            <a:endParaRPr lang="en-US" altLang="en-US" u="sng" kern="0" dirty="0">
              <a:solidFill>
                <a:srgbClr val="000000"/>
              </a:solidFill>
            </a:endParaRPr>
          </a:p>
          <a:p>
            <a:pPr marL="285750" indent="-285750">
              <a:spcBef>
                <a:spcPts val="500"/>
              </a:spcBef>
              <a:buClr>
                <a:srgbClr val="073E87"/>
              </a:buClr>
            </a:pPr>
            <a:r>
              <a:rPr lang="en-US" altLang="en-US" u="sng" kern="0" dirty="0">
                <a:solidFill>
                  <a:srgbClr val="000000"/>
                </a:solidFill>
              </a:rPr>
              <a:t>Simulation</a:t>
            </a:r>
            <a:r>
              <a:rPr lang="en-US" altLang="en-US" kern="0" dirty="0">
                <a:solidFill>
                  <a:srgbClr val="000000"/>
                </a:solidFill>
              </a:rPr>
              <a:t>: being able to predict behavior, efficiency and performance upfront and real time virtually.</a:t>
            </a:r>
          </a:p>
          <a:p>
            <a:pPr marL="0" indent="0">
              <a:buFontTx/>
              <a:buNone/>
            </a:pPr>
            <a:endParaRPr lang="en-US" kern="0" dirty="0"/>
          </a:p>
        </p:txBody>
      </p:sp>
    </p:spTree>
    <p:extLst>
      <p:ext uri="{BB962C8B-B14F-4D97-AF65-F5344CB8AC3E}">
        <p14:creationId xmlns:p14="http://schemas.microsoft.com/office/powerpoint/2010/main" val="235260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5302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a:xfrm>
            <a:off x="-71615" y="138924"/>
            <a:ext cx="9353025" cy="699276"/>
          </a:xfrm>
        </p:spPr>
        <p:txBody>
          <a:bodyPr>
            <a:noAutofit/>
          </a:bodyPr>
          <a:lstStyle/>
          <a:p>
            <a:r>
              <a:rPr lang="en-US" altLang="en-US" sz="2800" dirty="0"/>
              <a:t>Engineering Areas / Disciplines throughout the Life Cycle*</a:t>
            </a:r>
            <a:endParaRPr lang="en-US" sz="2800" dirty="0"/>
          </a:p>
        </p:txBody>
      </p:sp>
      <p:sp>
        <p:nvSpPr>
          <p:cNvPr id="3" name="Content Placeholder 2"/>
          <p:cNvSpPr>
            <a:spLocks noGrp="1"/>
          </p:cNvSpPr>
          <p:nvPr>
            <p:ph idx="1"/>
          </p:nvPr>
        </p:nvSpPr>
        <p:spPr>
          <a:xfrm>
            <a:off x="107365" y="4477932"/>
            <a:ext cx="2483435" cy="1633329"/>
          </a:xfrm>
        </p:spPr>
        <p:txBody>
          <a:bodyPr>
            <a:normAutofit/>
          </a:bodyPr>
          <a:lstStyle/>
          <a:p>
            <a:pPr marL="0" indent="0">
              <a:buNone/>
            </a:pPr>
            <a:r>
              <a:rPr lang="en-US" sz="1200" i="1" dirty="0"/>
              <a:t>In-the-Loop Management</a:t>
            </a:r>
          </a:p>
          <a:p>
            <a:r>
              <a:rPr lang="en-US" sz="1200" dirty="0"/>
              <a:t>Requirements</a:t>
            </a:r>
          </a:p>
          <a:p>
            <a:r>
              <a:rPr lang="en-US" sz="1200" dirty="0"/>
              <a:t>Quality</a:t>
            </a:r>
          </a:p>
          <a:p>
            <a:r>
              <a:rPr lang="en-US" sz="1200" dirty="0"/>
              <a:t>Change management</a:t>
            </a:r>
          </a:p>
          <a:p>
            <a:r>
              <a:rPr lang="en-US" sz="1200" dirty="0"/>
              <a:t>Supply chain</a:t>
            </a:r>
          </a:p>
          <a:p>
            <a:r>
              <a:rPr lang="en-US" sz="1200" dirty="0"/>
              <a:t>Program management</a:t>
            </a:r>
          </a:p>
        </p:txBody>
      </p:sp>
      <p:grpSp>
        <p:nvGrpSpPr>
          <p:cNvPr id="4" name="Group 43"/>
          <p:cNvGrpSpPr>
            <a:grpSpLocks/>
          </p:cNvGrpSpPr>
          <p:nvPr/>
        </p:nvGrpSpPr>
        <p:grpSpPr bwMode="auto">
          <a:xfrm>
            <a:off x="1003300" y="8919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1341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19" name="Group 51"/>
          <p:cNvGrpSpPr>
            <a:grpSpLocks/>
          </p:cNvGrpSpPr>
          <p:nvPr/>
        </p:nvGrpSpPr>
        <p:grpSpPr bwMode="auto">
          <a:xfrm flipH="1">
            <a:off x="2459867" y="33795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2" name="Group 51"/>
          <p:cNvGrpSpPr>
            <a:grpSpLocks/>
          </p:cNvGrpSpPr>
          <p:nvPr/>
        </p:nvGrpSpPr>
        <p:grpSpPr bwMode="auto">
          <a:xfrm flipH="1">
            <a:off x="3611638" y="15366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5" name="Group 51"/>
          <p:cNvGrpSpPr>
            <a:grpSpLocks/>
          </p:cNvGrpSpPr>
          <p:nvPr/>
        </p:nvGrpSpPr>
        <p:grpSpPr bwMode="auto">
          <a:xfrm flipH="1">
            <a:off x="5121870" y="15504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8" name="Group 51"/>
          <p:cNvGrpSpPr>
            <a:grpSpLocks/>
          </p:cNvGrpSpPr>
          <p:nvPr/>
        </p:nvGrpSpPr>
        <p:grpSpPr bwMode="auto">
          <a:xfrm flipH="1">
            <a:off x="6005469" y="22337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1" name="Group 51"/>
          <p:cNvGrpSpPr>
            <a:grpSpLocks/>
          </p:cNvGrpSpPr>
          <p:nvPr/>
        </p:nvGrpSpPr>
        <p:grpSpPr bwMode="auto">
          <a:xfrm flipH="1">
            <a:off x="6163494" y="37019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4" name="Group 51"/>
          <p:cNvGrpSpPr>
            <a:grpSpLocks/>
          </p:cNvGrpSpPr>
          <p:nvPr/>
        </p:nvGrpSpPr>
        <p:grpSpPr bwMode="auto">
          <a:xfrm flipH="1">
            <a:off x="2941879" y="45065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7" name="Group 51"/>
          <p:cNvGrpSpPr>
            <a:grpSpLocks/>
          </p:cNvGrpSpPr>
          <p:nvPr/>
        </p:nvGrpSpPr>
        <p:grpSpPr bwMode="auto">
          <a:xfrm flipH="1">
            <a:off x="4173206" y="51110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40" name="Group 51"/>
          <p:cNvGrpSpPr>
            <a:grpSpLocks/>
          </p:cNvGrpSpPr>
          <p:nvPr/>
        </p:nvGrpSpPr>
        <p:grpSpPr bwMode="auto">
          <a:xfrm flipH="1">
            <a:off x="5631591" y="45726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sp>
        <p:nvSpPr>
          <p:cNvPr id="43" name="Content Placeholder 2"/>
          <p:cNvSpPr txBox="1">
            <a:spLocks/>
          </p:cNvSpPr>
          <p:nvPr/>
        </p:nvSpPr>
        <p:spPr>
          <a:xfrm>
            <a:off x="107365" y="9866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Maturity</a:t>
            </a:r>
          </a:p>
          <a:p>
            <a:r>
              <a:rPr lang="en-US" sz="1200" dirty="0"/>
              <a:t>R&amp;D</a:t>
            </a:r>
          </a:p>
          <a:p>
            <a:r>
              <a:rPr lang="en-US" sz="1200" dirty="0"/>
              <a:t>Design</a:t>
            </a:r>
          </a:p>
          <a:p>
            <a:r>
              <a:rPr lang="en-US" sz="1200" dirty="0"/>
              <a:t>Release</a:t>
            </a:r>
          </a:p>
          <a:p>
            <a:r>
              <a:rPr lang="en-US" sz="1200" dirty="0"/>
              <a:t>Production</a:t>
            </a:r>
          </a:p>
          <a:p>
            <a:r>
              <a:rPr lang="en-US" sz="1200" dirty="0"/>
              <a:t>Retire</a:t>
            </a:r>
          </a:p>
          <a:p>
            <a:pPr lvl="1"/>
            <a:endParaRPr lang="en-US" sz="1200" dirty="0"/>
          </a:p>
          <a:p>
            <a:pPr lvl="1"/>
            <a:endParaRPr lang="en-US" sz="1200" dirty="0"/>
          </a:p>
        </p:txBody>
      </p:sp>
      <p:sp>
        <p:nvSpPr>
          <p:cNvPr id="44" name="Content Placeholder 2"/>
          <p:cNvSpPr txBox="1">
            <a:spLocks/>
          </p:cNvSpPr>
          <p:nvPr/>
        </p:nvSpPr>
        <p:spPr>
          <a:xfrm>
            <a:off x="7165516" y="40184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Simulations / Analysis</a:t>
            </a:r>
          </a:p>
          <a:p>
            <a:r>
              <a:rPr lang="en-US" sz="1200" dirty="0"/>
              <a:t>Virtual design</a:t>
            </a:r>
          </a:p>
          <a:p>
            <a:r>
              <a:rPr lang="en-US" sz="1200" dirty="0"/>
              <a:t>Virtual Testing</a:t>
            </a:r>
          </a:p>
          <a:p>
            <a:r>
              <a:rPr lang="en-US" sz="1200" dirty="0"/>
              <a:t>Virtual manufacturing</a:t>
            </a:r>
          </a:p>
          <a:p>
            <a:r>
              <a:rPr lang="en-US" sz="1200" dirty="0"/>
              <a:t>Risk assessment / certification of correctness</a:t>
            </a:r>
          </a:p>
          <a:p>
            <a:r>
              <a:rPr lang="en-US" sz="1200" dirty="0"/>
              <a:t>End-of-life</a:t>
            </a:r>
          </a:p>
          <a:p>
            <a:r>
              <a:rPr lang="en-US" sz="1200" dirty="0"/>
              <a:t>Costing</a:t>
            </a:r>
          </a:p>
          <a:p>
            <a:r>
              <a:rPr lang="en-US" sz="1200" dirty="0"/>
              <a:t>Trade-off studies</a:t>
            </a:r>
          </a:p>
          <a:p>
            <a:pPr lvl="1"/>
            <a:endParaRPr lang="en-US" sz="1200" dirty="0"/>
          </a:p>
          <a:p>
            <a:pPr lvl="1"/>
            <a:endParaRPr lang="en-US" sz="1200" dirty="0"/>
          </a:p>
        </p:txBody>
      </p:sp>
      <p:sp>
        <p:nvSpPr>
          <p:cNvPr id="46" name="Content Placeholder 2"/>
          <p:cNvSpPr txBox="1">
            <a:spLocks/>
          </p:cNvSpPr>
          <p:nvPr/>
        </p:nvSpPr>
        <p:spPr>
          <a:xfrm>
            <a:off x="6960670" y="10665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Assessments</a:t>
            </a:r>
          </a:p>
          <a:p>
            <a:r>
              <a:rPr lang="en-US" sz="1200" dirty="0"/>
              <a:t>Market</a:t>
            </a:r>
          </a:p>
          <a:p>
            <a:r>
              <a:rPr lang="en-US" sz="1200" dirty="0"/>
              <a:t>Requirements</a:t>
            </a:r>
          </a:p>
          <a:p>
            <a:r>
              <a:rPr lang="en-US" sz="1200" dirty="0"/>
              <a:t>Quality</a:t>
            </a:r>
          </a:p>
          <a:p>
            <a:r>
              <a:rPr lang="en-US" sz="1200" dirty="0"/>
              <a:t>Performance</a:t>
            </a:r>
          </a:p>
          <a:p>
            <a:pPr lvl="1"/>
            <a:endParaRPr lang="en-US" sz="1200" dirty="0"/>
          </a:p>
          <a:p>
            <a:pPr lvl="1"/>
            <a:endParaRPr lang="en-US" sz="1200" dirty="0"/>
          </a:p>
          <a:p>
            <a:pPr lvl="1"/>
            <a:endParaRPr lang="en-US" sz="1200" dirty="0"/>
          </a:p>
          <a:p>
            <a:pPr lvl="1"/>
            <a:endParaRPr lang="en-US" sz="1200" dirty="0"/>
          </a:p>
        </p:txBody>
      </p:sp>
      <p:sp>
        <p:nvSpPr>
          <p:cNvPr id="47" name="Content Placeholder 2"/>
          <p:cNvSpPr txBox="1">
            <a:spLocks/>
          </p:cNvSpPr>
          <p:nvPr/>
        </p:nvSpPr>
        <p:spPr>
          <a:xfrm>
            <a:off x="3261344" y="21124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i="1" u="sng" dirty="0">
                <a:effectLst>
                  <a:outerShdw blurRad="38100" dist="38100" dir="2700000" algn="tl">
                    <a:srgbClr val="000000">
                      <a:alpha val="43137"/>
                    </a:srgbClr>
                  </a:outerShdw>
                </a:effectLst>
              </a:rPr>
              <a:t>Enabling foundation</a:t>
            </a:r>
          </a:p>
          <a:p>
            <a:pPr lvl="1"/>
            <a:r>
              <a:rPr lang="en-US" sz="1200" b="1" i="1" dirty="0">
                <a:effectLst>
                  <a:outerShdw blurRad="38100" dist="38100" dir="2700000" algn="tl">
                    <a:srgbClr val="000000">
                      <a:alpha val="43137"/>
                    </a:srgbClr>
                  </a:outerShdw>
                </a:effectLst>
              </a:rPr>
              <a:t>Organization</a:t>
            </a:r>
          </a:p>
          <a:p>
            <a:pPr lvl="2"/>
            <a:r>
              <a:rPr lang="en-US" sz="1000" i="1" dirty="0"/>
              <a:t>Culture</a:t>
            </a:r>
          </a:p>
          <a:p>
            <a:pPr lvl="2"/>
            <a:r>
              <a:rPr lang="en-US" sz="1000" i="1" dirty="0"/>
              <a:t>Collaboration</a:t>
            </a:r>
          </a:p>
          <a:p>
            <a:pPr lvl="2"/>
            <a:r>
              <a:rPr lang="en-US" sz="1000" i="1" dirty="0"/>
              <a:t>Communication</a:t>
            </a:r>
          </a:p>
        </p:txBody>
      </p:sp>
      <p:sp>
        <p:nvSpPr>
          <p:cNvPr id="48" name="Content Placeholder 2"/>
          <p:cNvSpPr txBox="1">
            <a:spLocks/>
          </p:cNvSpPr>
          <p:nvPr/>
        </p:nvSpPr>
        <p:spPr>
          <a:xfrm>
            <a:off x="2286000" y="32703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Process</a:t>
            </a:r>
          </a:p>
          <a:p>
            <a:pPr lvl="2"/>
            <a:r>
              <a:rPr lang="en-US" sz="1000" i="1" dirty="0"/>
              <a:t>Integration</a:t>
            </a:r>
          </a:p>
          <a:p>
            <a:pPr lvl="2"/>
            <a:r>
              <a:rPr lang="en-US" sz="1000" i="1" dirty="0"/>
              <a:t>Traceability</a:t>
            </a:r>
          </a:p>
          <a:p>
            <a:pPr lvl="2"/>
            <a:r>
              <a:rPr lang="en-US" sz="1000" i="1" dirty="0"/>
              <a:t>Impact Analysis</a:t>
            </a:r>
          </a:p>
          <a:p>
            <a:pPr lvl="2"/>
            <a:r>
              <a:rPr lang="en-US" sz="1000" i="1" dirty="0"/>
              <a:t>Validation</a:t>
            </a:r>
          </a:p>
          <a:p>
            <a:pPr lvl="2"/>
            <a:r>
              <a:rPr lang="en-US" sz="1000" i="1" dirty="0"/>
              <a:t>Verification</a:t>
            </a:r>
          </a:p>
          <a:p>
            <a:pPr lvl="2"/>
            <a:r>
              <a:rPr lang="en-US" sz="1000" i="1" dirty="0"/>
              <a:t>Unification</a:t>
            </a:r>
          </a:p>
        </p:txBody>
      </p:sp>
      <p:sp>
        <p:nvSpPr>
          <p:cNvPr id="49" name="Content Placeholder 2"/>
          <p:cNvSpPr txBox="1">
            <a:spLocks/>
          </p:cNvSpPr>
          <p:nvPr/>
        </p:nvSpPr>
        <p:spPr>
          <a:xfrm>
            <a:off x="4222165" y="32598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Technology</a:t>
            </a:r>
          </a:p>
          <a:p>
            <a:pPr lvl="2"/>
            <a:r>
              <a:rPr lang="en-US" sz="1000" i="1" dirty="0"/>
              <a:t>Infrastructure</a:t>
            </a:r>
          </a:p>
          <a:p>
            <a:pPr lvl="2"/>
            <a:r>
              <a:rPr lang="en-US" sz="1000" i="1" dirty="0"/>
              <a:t>Tools</a:t>
            </a:r>
          </a:p>
          <a:p>
            <a:pPr lvl="2"/>
            <a:r>
              <a:rPr lang="en-US" sz="1000" i="1" dirty="0"/>
              <a:t>Common</a:t>
            </a:r>
          </a:p>
          <a:p>
            <a:pPr lvl="2"/>
            <a:r>
              <a:rPr lang="en-US" sz="1000" i="1" dirty="0"/>
              <a:t>Flexible</a:t>
            </a:r>
          </a:p>
          <a:p>
            <a:pPr lvl="2"/>
            <a:r>
              <a:rPr lang="en-US" sz="1000" i="1" dirty="0"/>
              <a:t>Advanced</a:t>
            </a:r>
          </a:p>
        </p:txBody>
      </p:sp>
      <p:sp>
        <p:nvSpPr>
          <p:cNvPr id="15" name="TextBox 14"/>
          <p:cNvSpPr txBox="1"/>
          <p:nvPr/>
        </p:nvSpPr>
        <p:spPr>
          <a:xfrm>
            <a:off x="228600" y="736937"/>
            <a:ext cx="3863557"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3D Models</a:t>
            </a:r>
          </a:p>
        </p:txBody>
      </p:sp>
      <p:sp>
        <p:nvSpPr>
          <p:cNvPr id="51" name="TextBox 50"/>
          <p:cNvSpPr txBox="1"/>
          <p:nvPr/>
        </p:nvSpPr>
        <p:spPr>
          <a:xfrm>
            <a:off x="1055205" y="3429000"/>
            <a:ext cx="313579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Big Data</a:t>
            </a:r>
          </a:p>
        </p:txBody>
      </p:sp>
      <p:sp>
        <p:nvSpPr>
          <p:cNvPr id="52" name="TextBox 51"/>
          <p:cNvSpPr txBox="1"/>
          <p:nvPr/>
        </p:nvSpPr>
        <p:spPr>
          <a:xfrm>
            <a:off x="1298964" y="4876800"/>
            <a:ext cx="615636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Internet of Things</a:t>
            </a:r>
          </a:p>
        </p:txBody>
      </p:sp>
      <p:sp>
        <p:nvSpPr>
          <p:cNvPr id="53" name="TextBox 52"/>
          <p:cNvSpPr txBox="1"/>
          <p:nvPr/>
        </p:nvSpPr>
        <p:spPr>
          <a:xfrm>
            <a:off x="672367" y="1981200"/>
            <a:ext cx="8355172"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Model-based </a:t>
            </a:r>
            <a:r>
              <a:rPr lang="en-US" sz="6000" dirty="0" smtClean="0">
                <a:solidFill>
                  <a:srgbClr val="FF0000"/>
                </a:solidFill>
                <a:effectLst>
                  <a:outerShdw blurRad="38100" dist="38100" dir="2700000" algn="tl">
                    <a:srgbClr val="000000">
                      <a:alpha val="43137"/>
                    </a:srgbClr>
                  </a:outerShdw>
                </a:effectLst>
              </a:rPr>
              <a:t>Enterprise</a:t>
            </a:r>
            <a:endParaRPr lang="en-US" sz="6000" dirty="0">
              <a:solidFill>
                <a:srgbClr val="FF0000"/>
              </a:solidFill>
              <a:effectLst>
                <a:outerShdw blurRad="38100" dist="38100" dir="2700000" algn="tl">
                  <a:srgbClr val="000000">
                    <a:alpha val="43137"/>
                  </a:srgbClr>
                </a:outerShdw>
              </a:effectLst>
            </a:endParaRPr>
          </a:p>
        </p:txBody>
      </p:sp>
      <p:sp>
        <p:nvSpPr>
          <p:cNvPr id="45" name="TextBox 44"/>
          <p:cNvSpPr txBox="1"/>
          <p:nvPr/>
        </p:nvSpPr>
        <p:spPr>
          <a:xfrm>
            <a:off x="2830298" y="6172200"/>
            <a:ext cx="3608680" cy="369332"/>
          </a:xfrm>
          <a:prstGeom prst="rect">
            <a:avLst/>
          </a:prstGeom>
          <a:noFill/>
        </p:spPr>
        <p:txBody>
          <a:bodyPr wrap="none" rtlCol="0">
            <a:spAutoFit/>
          </a:bodyPr>
          <a:lstStyle/>
          <a:p>
            <a:r>
              <a:rPr lang="en-US" dirty="0"/>
              <a:t>* Courtesy of Dana Holding Corp.</a:t>
            </a:r>
          </a:p>
        </p:txBody>
      </p:sp>
    </p:spTree>
    <p:extLst>
      <p:ext uri="{BB962C8B-B14F-4D97-AF65-F5344CB8AC3E}">
        <p14:creationId xmlns:p14="http://schemas.microsoft.com/office/powerpoint/2010/main" val="2976009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a:t>Objectives for SMSWG</a:t>
            </a:r>
            <a:endParaRPr lang="en-US" altLang="en-US"/>
          </a:p>
        </p:txBody>
      </p:sp>
      <p:sp>
        <p:nvSpPr>
          <p:cNvPr id="3" name="Content Placeholder 2"/>
          <p:cNvSpPr>
            <a:spLocks noGrp="1"/>
          </p:cNvSpPr>
          <p:nvPr>
            <p:ph idx="1"/>
          </p:nvPr>
        </p:nvSpPr>
        <p:spPr/>
        <p:txBody>
          <a:bodyPr>
            <a:normAutofit fontScale="92500" lnSpcReduction="10000"/>
          </a:bodyPr>
          <a:lstStyle/>
          <a:p>
            <a:pPr>
              <a:defRPr/>
            </a:pPr>
            <a:r>
              <a:rPr lang="en-US" altLang="en-US" dirty="0"/>
              <a:t>To address the challenges, SMSWG will define best practices and identify standards for both manufacturers and vendors to follow.</a:t>
            </a:r>
          </a:p>
          <a:p>
            <a:pPr>
              <a:defRPr/>
            </a:pPr>
            <a:r>
              <a:rPr lang="en-US" altLang="en-US" dirty="0"/>
              <a:t>SMSWG will focus on merging of engineering analysis with overall systems analysis to perform more realistic, accurate, and lifelike behavior modeling &amp; simulation.</a:t>
            </a:r>
          </a:p>
          <a:p>
            <a:pPr>
              <a:defRPr/>
            </a:pPr>
            <a:r>
              <a:rPr lang="en-US" altLang="en-US" dirty="0"/>
              <a:t>Successful execution will result in new opportunities for industries to fundamentally transform their business processes and reduce development cycle time and cost by providing an upfront optimization of the product for the complete product life cycle</a:t>
            </a:r>
            <a:endParaRPr lang="en-GB" altLang="en-US" dirty="0"/>
          </a:p>
          <a:p>
            <a:pPr marL="0" indent="0">
              <a:buFontTx/>
              <a:buNone/>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252FF54-4743-48AD-8391-341B82A43666}" type="slidenum">
              <a:rPr lang="en-US" altLang="en-US" sz="1200"/>
              <a:pPr eaLnBrk="1" hangingPunct="1">
                <a:spcBef>
                  <a:spcPct val="0"/>
                </a:spcBef>
                <a:buFontTx/>
                <a:buNone/>
              </a:pPr>
              <a:t>9</a:t>
            </a:fld>
            <a:endParaRPr lang="en-US" alt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1D1287-5CA6-4557-A427-AF8FC49C34A6}">
  <ds:schemaRefs>
    <ds:schemaRef ds:uri="http://schemas.microsoft.com/sharepoint/v3/contenttype/forms"/>
  </ds:schemaRefs>
</ds:datastoreItem>
</file>

<file path=customXml/itemProps2.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844E4-2AD4-4930-8A2A-DA4E816ADFDE}">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37f29cca-1843-4c53-b73d-c5541007d76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2830</TotalTime>
  <Words>1099</Words>
  <Application>Microsoft Office PowerPoint</Application>
  <PresentationFormat>On-screen Show (4:3)</PresentationFormat>
  <Paragraphs>209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2_Custom Design</vt:lpstr>
      <vt:lpstr>NAFEMS / INCOSE Systems Modeling &amp; Simulation Working Group</vt:lpstr>
      <vt:lpstr>Systems Modeling and Simulation Working Group (SMSWG) Mission</vt:lpstr>
      <vt:lpstr>Formation of the SMSWG</vt:lpstr>
      <vt:lpstr>NAFEMS Motivation www.nafems.org</vt:lpstr>
      <vt:lpstr>INCOSE Motivation www.incose.org</vt:lpstr>
      <vt:lpstr>Challenges for industry</vt:lpstr>
      <vt:lpstr>System Modeling and Simulation</vt:lpstr>
      <vt:lpstr>Engineering Areas / Disciplines throughout the Life Cycle*</vt:lpstr>
      <vt:lpstr>Objectives for SMSWG</vt:lpstr>
      <vt:lpstr>Framework of Activities</vt:lpstr>
      <vt:lpstr>Main Events – WG </vt:lpstr>
      <vt:lpstr>NAFEMS Website Page</vt:lpstr>
      <vt:lpstr>NAFEMS Members-Only Site</vt:lpstr>
      <vt:lpstr>INCOSE MBSE Wiki Page</vt:lpstr>
      <vt:lpstr>Governance</vt:lpstr>
      <vt:lpstr>SMSWG Members</vt:lpstr>
      <vt:lpstr>How to join and learn more about this Volunteer Community</vt:lpstr>
      <vt:lpstr>Tomorrow’s (and Today’s) Meeting</vt:lpstr>
      <vt:lpstr>Tomorrow’s (and Today’s) Meeting</vt:lpstr>
    </vt:vector>
  </TitlesOfParts>
  <Company>Procter &amp; Gamble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Burkhart Roger M</cp:lastModifiedBy>
  <cp:revision>311</cp:revision>
  <dcterms:created xsi:type="dcterms:W3CDTF">2009-05-12T18:47:40Z</dcterms:created>
  <dcterms:modified xsi:type="dcterms:W3CDTF">2017-01-29T22:49:00Z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