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1" r:id="rId3"/>
    <p:sldMasterId id="2147483677" r:id="rId4"/>
    <p:sldMasterId id="2147483724" r:id="rId5"/>
    <p:sldMasterId id="2147483737" r:id="rId6"/>
    <p:sldMasterId id="2147483749" r:id="rId7"/>
    <p:sldMasterId id="2147483759" r:id="rId8"/>
    <p:sldMasterId id="2147483769" r:id="rId9"/>
    <p:sldMasterId id="2147483791" r:id="rId10"/>
    <p:sldMasterId id="2147483800" r:id="rId11"/>
    <p:sldMasterId id="2147483785" r:id="rId12"/>
    <p:sldMasterId id="2147483809" r:id="rId13"/>
    <p:sldMasterId id="2147483818" r:id="rId14"/>
    <p:sldMasterId id="2147483827" r:id="rId15"/>
    <p:sldMasterId id="2147483836" r:id="rId16"/>
    <p:sldMasterId id="2147483845" r:id="rId17"/>
    <p:sldMasterId id="2147483854" r:id="rId18"/>
    <p:sldMasterId id="2147483863" r:id="rId19"/>
    <p:sldMasterId id="2147483866" r:id="rId20"/>
    <p:sldMasterId id="2147483869" r:id="rId21"/>
    <p:sldMasterId id="2147483872" r:id="rId22"/>
    <p:sldMasterId id="2147483878" r:id="rId23"/>
    <p:sldMasterId id="2147483882" r:id="rId24"/>
    <p:sldMasterId id="2147483894" r:id="rId25"/>
  </p:sldMasterIdLst>
  <p:notesMasterIdLst>
    <p:notesMasterId r:id="rId42"/>
  </p:notesMasterIdLst>
  <p:sldIdLst>
    <p:sldId id="1133" r:id="rId26"/>
    <p:sldId id="1189" r:id="rId27"/>
    <p:sldId id="1206" r:id="rId28"/>
    <p:sldId id="1192" r:id="rId29"/>
    <p:sldId id="1193" r:id="rId30"/>
    <p:sldId id="1194" r:id="rId31"/>
    <p:sldId id="1195" r:id="rId32"/>
    <p:sldId id="1197" r:id="rId33"/>
    <p:sldId id="1199" r:id="rId34"/>
    <p:sldId id="1126" r:id="rId35"/>
    <p:sldId id="1200" r:id="rId36"/>
    <p:sldId id="1201" r:id="rId37"/>
    <p:sldId id="1213" r:id="rId38"/>
    <p:sldId id="1211" r:id="rId39"/>
    <p:sldId id="1212" r:id="rId40"/>
    <p:sldId id="1204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rrero, Jaime A.  CIV NAVAIR AIR-4.1" initials="J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F08"/>
    <a:srgbClr val="FFCC66"/>
    <a:srgbClr val="FFFFCC"/>
    <a:srgbClr val="00C057"/>
    <a:srgbClr val="CEEAB0"/>
    <a:srgbClr val="00CC5C"/>
    <a:srgbClr val="FFE07D"/>
    <a:srgbClr val="FFCC99"/>
    <a:srgbClr val="16AAA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6" autoAdjust="0"/>
    <p:restoredTop sz="92932" autoAdjust="0"/>
  </p:normalViewPr>
  <p:slideViewPr>
    <p:cSldViewPr snapToGrid="0">
      <p:cViewPr varScale="1">
        <p:scale>
          <a:sx n="53" d="100"/>
          <a:sy n="53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12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59BA65-7758-486C-995F-FD02EFEF6288}" type="datetimeFigureOut">
              <a:rPr lang="en-US" smtClean="0"/>
              <a:t>8/13/18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B656B7-0CAA-4EC4-87C3-21FF67EF2F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Image. I&amp;I =</a:t>
            </a:r>
            <a:r>
              <a:rPr lang="en-US" baseline="0" dirty="0"/>
              <a:t> Tactical to technical:  Fleet operators work with engineers to develop viable CONEMPS and associated kill-chains to achieve a prescribed objective.</a:t>
            </a:r>
          </a:p>
          <a:p>
            <a:endParaRPr lang="en-US" baseline="0" dirty="0"/>
          </a:p>
          <a:p>
            <a:r>
              <a:rPr lang="en-US" baseline="0" dirty="0"/>
              <a:t>2</a:t>
            </a:r>
            <a:r>
              <a:rPr lang="en-US" baseline="30000" dirty="0"/>
              <a:t>nd</a:t>
            </a:r>
            <a:r>
              <a:rPr lang="en-US" baseline="0" dirty="0"/>
              <a:t> Image – also I&amp;I:  CONEMPS/Kill-chains transcribed into detailed engineering in the form of System-of-System (SoS) models (aka DoDAF views).  These describe, in detail, the functional flows, information exchanges and performance required by constituents systems.</a:t>
            </a:r>
          </a:p>
          <a:p>
            <a:endParaRPr lang="en-US" baseline="0" dirty="0"/>
          </a:p>
          <a:p>
            <a:r>
              <a:rPr lang="en-US" baseline="0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Image:  SET:  The SoS models inform the individual constituent system (allocating required performance and interfaces needed for kill-chain wholeness).  New systems are then developed using MBSE (see below).  This results in a high-fidelity digital representation of the system.</a:t>
            </a:r>
          </a:p>
          <a:p>
            <a:endParaRPr lang="en-US" baseline="0" dirty="0"/>
          </a:p>
          <a:p>
            <a:r>
              <a:rPr lang="en-US" baseline="0" dirty="0"/>
              <a:t>4</a:t>
            </a:r>
            <a:r>
              <a:rPr lang="en-US" baseline="30000" dirty="0"/>
              <a:t>th</a:t>
            </a:r>
            <a:r>
              <a:rPr lang="en-US" baseline="0" dirty="0"/>
              <a:t> Image:  CBT&amp;E:  This digital representation forms the “Constructive” foundation for an emerging LVC environment.  As a new system goes through development, hardware-in-the-loop and operator-in-the-loop (“Virtual”) M&amp;S tools become available.  Coupled eventually with full system (aircraft, weapon, “Live”) there is now an ability to effectively conduct CBT&amp;E in an environment that accurately simulates the mission TACSIT.   Capabilities (the “C” in CBT&amp;E) can then be verified, vice simply testing compliance with spec requirements.</a:t>
            </a:r>
          </a:p>
          <a:p>
            <a:endParaRPr lang="en-US" baseline="0" dirty="0"/>
          </a:p>
          <a:p>
            <a:r>
              <a:rPr lang="en-US" baseline="0" dirty="0"/>
              <a:t>5</a:t>
            </a:r>
            <a:r>
              <a:rPr lang="en-US" baseline="30000" dirty="0"/>
              <a:t>th</a:t>
            </a:r>
            <a:r>
              <a:rPr lang="en-US" baseline="0" dirty="0"/>
              <a:t> Image:  LVC Training:  Once development is complete, the M&amp;S environment is adjusted to fully represent the production system.  This LVC environment is used to provide integrated training (like we’ve done at Fallon).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54B5-D3AE-4E79-AB45-727B023120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0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154B5-D3AE-4E79-AB45-727B02312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9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56B7-0CAA-4EC4-87C3-21FF67EF2F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8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27250" y="192088"/>
            <a:ext cx="2760663" cy="2070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91057" indent="-29105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Structure: </a:t>
            </a:r>
            <a:r>
              <a:rPr lang="en-US" dirty="0"/>
              <a:t>Specification of hierarchies, interconnection, model organization</a:t>
            </a:r>
          </a:p>
          <a:p>
            <a:pPr marL="291057" indent="-291057">
              <a:buFont typeface="Arial" panose="020B0604020202020204" pitchFamily="34" charset="0"/>
              <a:buChar char="•"/>
            </a:pPr>
            <a:endParaRPr lang="en-US" dirty="0"/>
          </a:p>
          <a:p>
            <a:pPr marL="291057" indent="-29105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Behavior: </a:t>
            </a:r>
            <a:r>
              <a:rPr lang="en-US" dirty="0"/>
              <a:t>Specification of sequences of actions, life cycle of a block, message based behavior</a:t>
            </a:r>
          </a:p>
          <a:p>
            <a:pPr marL="291057" indent="-291057">
              <a:buFont typeface="Arial" panose="020B0604020202020204" pitchFamily="34" charset="0"/>
              <a:buChar char="•"/>
            </a:pPr>
            <a:endParaRPr lang="en-US" dirty="0"/>
          </a:p>
          <a:p>
            <a:pPr marL="291057" indent="-29105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Requirements: </a:t>
            </a:r>
            <a:r>
              <a:rPr lang="en-US" dirty="0"/>
              <a:t>Specification of requirements and relationships among model elements</a:t>
            </a:r>
          </a:p>
          <a:p>
            <a:pPr marL="291057" indent="-291057">
              <a:buFont typeface="Arial" panose="020B0604020202020204" pitchFamily="34" charset="0"/>
              <a:buChar char="•"/>
            </a:pPr>
            <a:endParaRPr lang="en-US" dirty="0"/>
          </a:p>
          <a:p>
            <a:pPr marL="291057" indent="-29105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Parametrics: </a:t>
            </a:r>
            <a:r>
              <a:rPr lang="en-US" dirty="0"/>
              <a:t>Expresses constraints, enables integration of engineering analysis and design models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4" rIns="93166" bIns="46584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6974" indent="-291144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4574" indent="-232914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0406" indent="-232914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6236" indent="-232914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2066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7894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3725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59556" indent="-2329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66A4B2B-CE1E-CD43-962D-4F9C4D973D5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5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56B7-0CAA-4EC4-87C3-21FF67EF2F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Gov’t interaction</a:t>
            </a:r>
          </a:p>
          <a:p>
            <a:pPr marL="171441" indent="-171441">
              <a:buFontTx/>
              <a:buChar char="-"/>
            </a:pPr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When it makes sense – critical decision, high risk, etc..</a:t>
            </a:r>
          </a:p>
          <a:p>
            <a:pPr marL="171441" indent="-171441">
              <a:buFontTx/>
              <a:buChar char="-"/>
            </a:pPr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Personnel who add</a:t>
            </a: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 value to the decision</a:t>
            </a:r>
          </a:p>
          <a:p>
            <a:pPr marL="171441" indent="-171441">
              <a:buFontTx/>
              <a:buChar char="-"/>
            </a:pP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On the developer’s timeline</a:t>
            </a:r>
          </a:p>
          <a:p>
            <a:pPr marL="171441" indent="-171441">
              <a:buFontTx/>
              <a:buChar char="-"/>
            </a:pP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Via IDE</a:t>
            </a:r>
          </a:p>
          <a:p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	</a:t>
            </a:r>
            <a:endParaRPr lang="en-US" b="1" dirty="0">
              <a:solidFill>
                <a:srgbClr val="5F497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56B7-0CAA-4EC4-87C3-21FF67EF2F7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1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SSOT – Single-Source-of-Truth</a:t>
            </a:r>
          </a:p>
          <a:p>
            <a:r>
              <a:rPr lang="en-US" dirty="0"/>
              <a:t>Data Models</a:t>
            </a:r>
          </a:p>
          <a:p>
            <a:r>
              <a:rPr lang="en-US" baseline="0" dirty="0"/>
              <a:t>      - PM – Process Model (SE)</a:t>
            </a:r>
          </a:p>
          <a:p>
            <a:r>
              <a:rPr lang="en-US" baseline="0" dirty="0"/>
              <a:t>      - RM – Reference Model (Ontology)</a:t>
            </a:r>
          </a:p>
          <a:p>
            <a:r>
              <a:rPr lang="en-US" baseline="0" dirty="0"/>
              <a:t>      - KM – Knowledge Model (Generic)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MANGL - </a:t>
            </a:r>
            <a:r>
              <a:rPr lang="en-US" dirty="0"/>
              <a:t>MAGTF Agile Networking Ground Link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FVL – Future Vertical Lift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NACES</a:t>
            </a:r>
            <a:r>
              <a:rPr lang="en-US" baseline="0" dirty="0"/>
              <a:t> – Navy Aircrew common Ejection Seat</a:t>
            </a:r>
            <a:endParaRPr lang="en-US" sz="1200" b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SETR – SE Technical Review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NGAD – Next Generation Air Dominance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&amp; V - Verification &amp; Validation </a:t>
            </a:r>
            <a:endParaRPr lang="en-US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Element 1 – Mission Area Modeling &amp; Effectiveness Analysis </a:t>
            </a:r>
            <a:r>
              <a:rPr lang="en-US" b="0" dirty="0"/>
              <a:t>(</a:t>
            </a:r>
            <a:r>
              <a:rPr lang="en-US" sz="1200" b="0" dirty="0">
                <a:solidFill>
                  <a:srgbClr val="002060"/>
                </a:solidFill>
              </a:rPr>
              <a:t>Mission Effectiveness Optimization</a:t>
            </a:r>
            <a:r>
              <a:rPr lang="en-US" sz="1200" b="0" baseline="0" dirty="0">
                <a:solidFill>
                  <a:schemeClr val="tx1"/>
                </a:solidFill>
              </a:rPr>
              <a:t>; </a:t>
            </a:r>
            <a:r>
              <a:rPr lang="en-US" sz="1200" b="0" dirty="0">
                <a:solidFill>
                  <a:srgbClr val="002060"/>
                </a:solidFill>
              </a:rPr>
              <a:t>Right-size the CDD – very few KPPs, all tied to mission effectives)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Element 2 – Initial System</a:t>
            </a:r>
            <a:r>
              <a:rPr lang="en-US" baseline="0" dirty="0"/>
              <a:t> Model &amp; Requirements/Behavior </a:t>
            </a:r>
            <a:r>
              <a:rPr lang="en-US" b="0" baseline="0" dirty="0"/>
              <a:t>Analysis  (</a:t>
            </a:r>
            <a:r>
              <a:rPr lang="en-US" sz="1200" b="0" dirty="0">
                <a:solidFill>
                  <a:srgbClr val="002060"/>
                </a:solidFill>
              </a:rPr>
              <a:t>Instantiate System Spec in a SysML</a:t>
            </a:r>
            <a:r>
              <a:rPr lang="en-US" sz="1200" b="0" baseline="0" dirty="0">
                <a:solidFill>
                  <a:srgbClr val="002060"/>
                </a:solidFill>
              </a:rPr>
              <a:t> </a:t>
            </a:r>
            <a:r>
              <a:rPr lang="en-US" sz="1200" b="0" dirty="0">
                <a:solidFill>
                  <a:srgbClr val="002060"/>
                </a:solidFill>
              </a:rPr>
              <a:t>model)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Element 3 – System Model, Design, &amp; Early V&amp;V (</a:t>
            </a:r>
            <a:r>
              <a:rPr lang="en-US" sz="1200" b="0" dirty="0">
                <a:solidFill>
                  <a:srgbClr val="002060"/>
                </a:solidFill>
              </a:rPr>
              <a:t>Instantiate &amp; Validate Design in Models; </a:t>
            </a:r>
            <a:r>
              <a:rPr lang="en-US" sz="1200" dirty="0"/>
              <a:t>Early T&amp;E focused on model validation – allow models to do heavy lifting</a:t>
            </a:r>
            <a:r>
              <a:rPr lang="en-US" sz="1200" b="0" dirty="0">
                <a:solidFill>
                  <a:srgbClr val="002060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2060"/>
                </a:solidFill>
              </a:rPr>
              <a:t>Element 4 -  System Implementation and V&amp;V (Move Rapidly to Mfg. Substantiation &amp; Insight via Modeling Environment)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56B7-0CAA-4EC4-87C3-21FF67EF2F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4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Gov’t interaction</a:t>
            </a:r>
          </a:p>
          <a:p>
            <a:pPr marL="171431" indent="-171431">
              <a:buFontTx/>
              <a:buChar char="-"/>
            </a:pPr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When it makes sense – critical decision, high risk, etc..</a:t>
            </a:r>
          </a:p>
          <a:p>
            <a:pPr marL="171431" indent="-171431">
              <a:buFontTx/>
              <a:buChar char="-"/>
            </a:pPr>
            <a:r>
              <a:rPr lang="en-US" b="1" dirty="0">
                <a:solidFill>
                  <a:srgbClr val="5F497A">
                    <a:lumMod val="50000"/>
                  </a:srgbClr>
                </a:solidFill>
              </a:rPr>
              <a:t>Personnel who add</a:t>
            </a: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 value to the decision</a:t>
            </a:r>
          </a:p>
          <a:p>
            <a:pPr marL="171431" indent="-171431">
              <a:buFontTx/>
              <a:buChar char="-"/>
            </a:pP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On the developer’s timeline</a:t>
            </a:r>
          </a:p>
          <a:p>
            <a:pPr marL="171431" indent="-171431">
              <a:buFontTx/>
              <a:buChar char="-"/>
            </a:pPr>
            <a:r>
              <a:rPr lang="en-US" b="1" baseline="0" dirty="0">
                <a:solidFill>
                  <a:srgbClr val="5F497A">
                    <a:lumMod val="50000"/>
                  </a:srgbClr>
                </a:solidFill>
              </a:rPr>
              <a:t>Via IDE</a:t>
            </a:r>
          </a:p>
          <a:p>
            <a:endParaRPr lang="en-US" b="1" baseline="0" dirty="0">
              <a:solidFill>
                <a:srgbClr val="5F497A">
                  <a:lumMod val="50000"/>
                </a:srgbClr>
              </a:solidFill>
            </a:endParaRPr>
          </a:p>
          <a:p>
            <a:r>
              <a:rPr lang="en-US" dirty="0"/>
              <a:t>How SET Can Reduce Development Cycle Time</a:t>
            </a:r>
            <a:endParaRPr lang="en-US" b="1" baseline="0" dirty="0">
              <a:solidFill>
                <a:srgbClr val="5F497A">
                  <a:lumMod val="50000"/>
                </a:srgbClr>
              </a:solidFill>
            </a:endParaRP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Right-size CDD</a:t>
            </a:r>
          </a:p>
          <a:p>
            <a:pPr lvl="1"/>
            <a:r>
              <a:rPr lang="en-US" sz="1800" dirty="0"/>
              <a:t>Narrow top of the requirements pyramid</a:t>
            </a:r>
          </a:p>
          <a:p>
            <a:pPr lvl="1"/>
            <a:r>
              <a:rPr lang="en-US" sz="1800" dirty="0"/>
              <a:t>Off-load requirements to other elements of SoS and via TTPs (CONOPS)</a:t>
            </a:r>
          </a:p>
          <a:p>
            <a:pPr lvl="1"/>
            <a:r>
              <a:rPr lang="en-US" sz="1800" dirty="0"/>
              <a:t>KPPs must be tied to mission effectiveness, Ao or Cost 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Eliminate/reduce SETR events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Eliminate/reduce CDRLs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MDAO enabled by HPC and multi-physics computational tools allows rapid optimization and design trades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Continual use of mission effectiveness modeling in design trade – reduce technical churn going after 100% compliance when 80% will satisfy mission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Allow asynchronous design and manufacture release decisions – Gov’t involved real-time via IDE in production release decisions</a:t>
            </a:r>
          </a:p>
          <a:p>
            <a:pPr marL="465861" indent="-465861">
              <a:buFont typeface="+mj-lt"/>
              <a:buAutoNum type="arabicPeriod"/>
            </a:pPr>
            <a:r>
              <a:rPr lang="en-US" sz="2000" dirty="0"/>
              <a:t>Early T&amp;E focused on model validation – allow models to do heavy lifting</a:t>
            </a:r>
          </a:p>
          <a:p>
            <a:endParaRPr lang="en-US" b="1" dirty="0">
              <a:solidFill>
                <a:srgbClr val="5F497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56B7-0CAA-4EC4-87C3-21FF67EF2F7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1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016" indent="-219016"/>
            <a:r>
              <a:rPr lang="en-AU" dirty="0"/>
              <a:t>Research feeds SET Capability Development.</a:t>
            </a:r>
          </a:p>
          <a:p>
            <a:pPr marL="219016" indent="-219016"/>
            <a:endParaRPr lang="en-AU" dirty="0"/>
          </a:p>
          <a:p>
            <a:pPr marL="219016" indent="-219016"/>
            <a:r>
              <a:rPr lang="en-AU" dirty="0"/>
              <a:t>SET Capability Development – Develop a modelling</a:t>
            </a:r>
            <a:r>
              <a:rPr lang="en-AU" baseline="0" dirty="0"/>
              <a:t> foundation that include Process, Methods, Tools, Training, and Environment.  An Integrated Modelling Environment characterizes the modelling foundation. </a:t>
            </a:r>
          </a:p>
          <a:p>
            <a:pPr marL="219016" indent="-219016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56B7-0CAA-4EC4-87C3-21FF67EF2F7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1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39A7C-FDB7-4A21-8B37-B67F7907E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1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22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4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82169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578393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129F-84F5-468A-B8A3-1C157FFBA0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747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4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9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10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1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606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40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044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257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378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6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9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525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227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8455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878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30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74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17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"/>
            <a:ext cx="83058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129F-84F5-468A-B8A3-1C157FFBA0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2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3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3" y="1463045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1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1" y="1463045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046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4" y="8"/>
            <a:ext cx="8207376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1009-1288-4B47-851C-37D8C681CC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5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"/>
            <a:ext cx="83058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129F-84F5-468A-B8A3-1C157FFBA0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807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4" y="8"/>
            <a:ext cx="8207376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1009-1288-4B47-851C-37D8C681CC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50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"/>
            <a:ext cx="83058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129F-84F5-468A-B8A3-1C157FFBA0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300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4" y="8"/>
            <a:ext cx="8207376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1009-1288-4B47-851C-37D8C681CC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16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"/>
            <a:ext cx="82169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2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59075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625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09" y="0"/>
            <a:ext cx="8207375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80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92125" y="1036638"/>
            <a:ext cx="8159750" cy="545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0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1090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578393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FEA68BCC-0F3E-439C-B995-213763C7CE01}" type="slidenum">
              <a:rPr lang="en-US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08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3165" y="6578393"/>
            <a:ext cx="2133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370A6-3480-4F7F-87FC-7083FE72B023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9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483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"/>
            <a:ext cx="64008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4"/>
            <a:ext cx="8229600" cy="5089843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0570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effectLst/>
              </a:defRPr>
            </a:lvl1pPr>
          </a:lstStyle>
          <a:p>
            <a:r>
              <a:rPr lang="en-US" dirty="0"/>
              <a:t>NAWCAD Release 2018-274. 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7745946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"/>
            <a:ext cx="6400804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0570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effectLst/>
              </a:defRPr>
            </a:lvl1pPr>
          </a:lstStyle>
          <a:p>
            <a:r>
              <a:rPr lang="en-US" dirty="0"/>
              <a:t>NAWCAD Release 2018-274. 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8392430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3217" y="1522415"/>
            <a:ext cx="4084637" cy="4556125"/>
          </a:xfrm>
        </p:spPr>
        <p:txBody>
          <a:bodyPr/>
          <a:lstStyle>
            <a:lvl1pPr marL="0" indent="0">
              <a:buNone/>
              <a:defRPr sz="2200" b="1"/>
            </a:lvl1pPr>
            <a:lvl2pPr marL="227013" indent="0">
              <a:buNone/>
              <a:defRPr sz="2000" b="1" i="1">
                <a:solidFill>
                  <a:srgbClr val="0070C0"/>
                </a:solidFill>
              </a:defRPr>
            </a:lvl2pPr>
            <a:lvl3pPr marL="571500" indent="-228600">
              <a:defRPr sz="1800"/>
            </a:lvl3pPr>
            <a:lvl4pPr marL="914400" indent="-228600">
              <a:defRPr sz="1800"/>
            </a:lvl4pPr>
            <a:lvl5pPr marL="12573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73617" y="1522415"/>
            <a:ext cx="4084637" cy="4556125"/>
          </a:xfrm>
        </p:spPr>
        <p:txBody>
          <a:bodyPr/>
          <a:lstStyle>
            <a:lvl1pPr marL="0" indent="0">
              <a:buNone/>
              <a:defRPr sz="2200" b="1"/>
            </a:lvl1pPr>
            <a:lvl2pPr marL="227013" indent="0">
              <a:buNone/>
              <a:defRPr sz="2000" b="1" i="1">
                <a:solidFill>
                  <a:srgbClr val="0070C0"/>
                </a:solidFill>
              </a:defRPr>
            </a:lvl2pPr>
            <a:lvl3pPr marL="571500" indent="-228600">
              <a:defRPr sz="1800"/>
            </a:lvl3pPr>
            <a:lvl4pPr marL="914400" indent="-228600">
              <a:defRPr sz="1800"/>
            </a:lvl4pPr>
            <a:lvl5pPr marL="12573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0570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effectLst/>
              </a:defRPr>
            </a:lvl1pPr>
          </a:lstStyle>
          <a:p>
            <a:r>
              <a:rPr lang="en-US" dirty="0"/>
              <a:t>NAWCAD Release 2018-274. 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5745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Banner - Blue Blank Banner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062163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ogo final desig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90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72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5631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435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588" y="1535113"/>
            <a:ext cx="3713162" cy="223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5113"/>
            <a:ext cx="3713163" cy="223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837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1448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184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5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40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0024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1044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29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152400"/>
            <a:ext cx="2024062" cy="3617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588" y="152400"/>
            <a:ext cx="5921375" cy="3617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0307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Banner - Blue Blank Banner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062163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57400" y="6586538"/>
            <a:ext cx="4038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1200">
                <a:solidFill>
                  <a:srgbClr val="FF0000"/>
                </a:solidFill>
              </a:rPr>
              <a:t>DRAFT - USN PREDECISIONAL </a:t>
            </a:r>
            <a:r>
              <a:rPr lang="en-US" altLang="en-US" sz="1200">
                <a:solidFill>
                  <a:srgbClr val="FF0000"/>
                </a:solidFill>
                <a:latin typeface="Tahoma" pitchFamily="34" charset="0"/>
              </a:rPr>
              <a:t>–</a:t>
            </a:r>
            <a:r>
              <a:rPr lang="en-US" altLang="en-US" sz="1200">
                <a:solidFill>
                  <a:srgbClr val="FF0000"/>
                </a:solidFill>
              </a:rPr>
              <a:t> DISTRIBUTION 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94113" y="6003925"/>
            <a:ext cx="5449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000">
                <a:latin typeface="Helvetica" pitchFamily="34" charset="0"/>
              </a:rPr>
              <a:t>Distribution Statement C:  Distribution authorized to US government agencies and their contratcors;  Critical Technologies; XX Month Year.  Older requests for this document shall be refered to NAE CTO, PAX River, MD</a:t>
            </a:r>
          </a:p>
        </p:txBody>
      </p:sp>
      <p:pic>
        <p:nvPicPr>
          <p:cNvPr id="5" name="Picture 5" descr="logo final desig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ElogoJan08_fina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734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2644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8844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588" y="1535113"/>
            <a:ext cx="3713162" cy="223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5113"/>
            <a:ext cx="3713163" cy="223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5543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254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30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86400" y="4983171"/>
            <a:ext cx="182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6400" y="5715007"/>
            <a:ext cx="182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rot="5400000" flipH="1" flipV="1">
            <a:off x="6995319" y="347424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rot="5400000" flipH="1" flipV="1">
            <a:off x="6995319" y="4937919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Picture 2" descr="Wav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Rope_from_illth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983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Rope_from_illth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33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NAVAIR-Seal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14313"/>
            <a:ext cx="29813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486390" y="5166341"/>
            <a:ext cx="3200400" cy="27432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486390" y="5897850"/>
            <a:ext cx="3200400" cy="27432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132292" y="4709146"/>
            <a:ext cx="1371600" cy="274320"/>
          </a:xfrm>
          <a:prstGeom prst="rect">
            <a:avLst/>
          </a:prstGeom>
        </p:spPr>
        <p:txBody>
          <a:bodyPr anchor="b"/>
          <a:lstStyle>
            <a:lvl1pPr algn="r">
              <a:buFontTx/>
              <a:buNone/>
              <a:defRPr sz="1100" b="1" i="1" baseline="0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486390" y="5440655"/>
            <a:ext cx="3200400" cy="27432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486390" y="6172170"/>
            <a:ext cx="3200400" cy="27432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21078"/>
            <a:ext cx="8229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2240"/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486390" y="4709146"/>
            <a:ext cx="1371600" cy="274320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z="1100" b="1" i="1" baseline="0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54" y="5250480"/>
            <a:ext cx="3661259" cy="1188720"/>
          </a:xfrm>
        </p:spPr>
        <p:txBody>
          <a:bodyPr/>
          <a:lstStyle>
            <a:lvl1pPr marL="0" indent="0">
              <a:buNone/>
              <a:defRPr sz="8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86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32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5752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396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084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152400"/>
            <a:ext cx="2024062" cy="3617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588" y="152400"/>
            <a:ext cx="5921375" cy="3617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41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41" y="8"/>
            <a:ext cx="7288742" cy="752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408"/>
            <a:ext cx="8229600" cy="5148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40" y="8"/>
            <a:ext cx="7772400" cy="7524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408"/>
            <a:ext cx="8229600" cy="5148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1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408"/>
            <a:ext cx="4038600" cy="5148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9040" y="8"/>
            <a:ext cx="7772400" cy="7524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123" y="0"/>
            <a:ext cx="872878" cy="8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578393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1009-1288-4B47-851C-37D8C681CC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992354" y="32443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2017-892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3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727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6561"/>
            <a:ext cx="4040188" cy="4439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03727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86561"/>
            <a:ext cx="4041775" cy="44396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9040" y="8"/>
            <a:ext cx="7772400" cy="7524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04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9040" y="8"/>
            <a:ext cx="7772400" cy="7524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9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6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048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C295B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94"/>
            <a:ext cx="5111750" cy="54771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66938"/>
            <a:ext cx="3008313" cy="43897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6388" y="6570663"/>
            <a:ext cx="914400" cy="27305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4F8AE58-1B3D-43FC-A762-D4E3F5758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4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287"/>
            <a:ext cx="5486400" cy="38842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91377"/>
            <a:ext cx="914400" cy="27305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BACFC42-115D-46E2-8EA5-2AB60BAAD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07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Wav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8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Rope_from_illth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33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Rope_from_illth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AVAIR_Logo-Blue_depth_130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6657983"/>
            <a:ext cx="1169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588279"/>
            <a:ext cx="8229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2240"/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3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256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44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3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1" indent="0">
              <a:buNone/>
              <a:defRPr sz="1600" b="1"/>
            </a:lvl7pPr>
            <a:lvl8pPr marL="3199269" indent="0">
              <a:buNone/>
              <a:defRPr sz="1600" b="1"/>
            </a:lvl8pPr>
            <a:lvl9pPr marL="365630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3" y="1463045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4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1" indent="0">
              <a:buNone/>
              <a:defRPr sz="1600" b="1"/>
            </a:lvl7pPr>
            <a:lvl8pPr marL="3199269" indent="0">
              <a:buNone/>
              <a:defRPr sz="1600" b="1"/>
            </a:lvl8pPr>
            <a:lvl9pPr marL="365630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4" y="1463045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6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"/>
            <a:ext cx="83058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129F-84F5-468A-B8A3-1C157FFBA0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410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96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5680" y="6622259"/>
            <a:ext cx="2895600" cy="214312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200"/>
            </a:lvl1pPr>
          </a:lstStyle>
          <a:p>
            <a:pPr defTabSz="914078"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078">
              <a:defRPr/>
            </a:pPr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714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038" indent="0">
              <a:buNone/>
              <a:defRPr sz="1800"/>
            </a:lvl2pPr>
            <a:lvl3pPr marL="914078" indent="0">
              <a:buNone/>
              <a:defRPr sz="1600"/>
            </a:lvl3pPr>
            <a:lvl4pPr marL="1371114" indent="0">
              <a:buNone/>
              <a:defRPr sz="1400"/>
            </a:lvl4pPr>
            <a:lvl5pPr marL="1828155" indent="0">
              <a:buNone/>
              <a:defRPr sz="1400"/>
            </a:lvl5pPr>
            <a:lvl6pPr marL="2285193" indent="0">
              <a:buNone/>
              <a:defRPr sz="1400"/>
            </a:lvl6pPr>
            <a:lvl7pPr marL="2742231" indent="0">
              <a:buNone/>
              <a:defRPr sz="1400"/>
            </a:lvl7pPr>
            <a:lvl8pPr marL="3199269" indent="0">
              <a:buNone/>
              <a:defRPr sz="1400"/>
            </a:lvl8pPr>
            <a:lvl9pPr marL="3656307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635" y="6610405"/>
            <a:ext cx="2895600" cy="214312"/>
          </a:xfrm>
          <a:prstGeom prst="rect">
            <a:avLst/>
          </a:prstGeom>
          <a:ln>
            <a:noFill/>
          </a:ln>
        </p:spPr>
        <p:txBody>
          <a:bodyPr lIns="91407" tIns="45704" rIns="91407" bIns="45704"/>
          <a:lstStyle>
            <a:lvl1pPr>
              <a:defRPr sz="1200" b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</a:lstStyle>
          <a:p>
            <a:pPr defTabSz="914078"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078">
              <a:defRPr/>
            </a:pPr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43585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8134" y="21516"/>
            <a:ext cx="6531430" cy="6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136635" y="6610405"/>
            <a:ext cx="2895600" cy="214312"/>
          </a:xfrm>
          <a:prstGeom prst="rect">
            <a:avLst/>
          </a:prstGeom>
          <a:ln>
            <a:noFill/>
          </a:ln>
        </p:spPr>
        <p:txBody>
          <a:bodyPr lIns="91407" tIns="45704" rIns="91407" bIns="45704"/>
          <a:lstStyle>
            <a:lvl1pPr>
              <a:defRPr sz="1200" b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</a:lstStyle>
          <a:p>
            <a:pPr defTabSz="914078"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3705904" y="768568"/>
            <a:ext cx="5282005" cy="2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0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i="1" dirty="0">
                <a:solidFill>
                  <a:srgbClr val="002060"/>
                </a:solidFill>
              </a:rPr>
              <a:t>International Workshop, 25 Jan </a:t>
            </a:r>
            <a:r>
              <a:rPr lang="en-US" sz="1000" b="1" i="1" dirty="0">
                <a:solidFill>
                  <a:srgbClr val="002060"/>
                </a:solidFill>
              </a:rPr>
              <a:t>–</a:t>
            </a:r>
            <a:r>
              <a:rPr lang="en-GB" sz="1000" b="1" i="1" dirty="0">
                <a:solidFill>
                  <a:srgbClr val="002060"/>
                </a:solidFill>
              </a:rPr>
              <a:t> 26 Jan 2014, Torrance, CA, USA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078">
              <a:defRPr/>
            </a:pPr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09521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48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81750"/>
            <a:ext cx="8001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078"/>
            <a:r>
              <a:rPr lang="en-US" altLang="en-US" dirty="0">
                <a:solidFill>
                  <a:srgbClr val="002060"/>
                </a:solidFill>
              </a:rPr>
              <a:t>INCOSE IW08 MBSE Workshop	page </a:t>
            </a:r>
            <a:fld id="{34DAC7B8-A1F9-4B58-80E3-BA4888A2FBBC}" type="slidenum">
              <a:rPr lang="en-US" altLang="en-US">
                <a:solidFill>
                  <a:srgbClr val="002060"/>
                </a:solidFill>
              </a:rPr>
              <a:pPr defTabSz="914078"/>
              <a:t>‹#›</a:t>
            </a:fld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1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8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83930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3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3" y="8035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1" indent="0">
              <a:buNone/>
              <a:defRPr sz="1600" b="1"/>
            </a:lvl7pPr>
            <a:lvl8pPr marL="3199269" indent="0">
              <a:buNone/>
              <a:defRPr sz="1600" b="1"/>
            </a:lvl8pPr>
            <a:lvl9pPr marL="365630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3" y="1463045"/>
            <a:ext cx="4040188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4" y="8035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4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1" indent="0">
              <a:buNone/>
              <a:defRPr sz="1600" b="1"/>
            </a:lvl7pPr>
            <a:lvl8pPr marL="3199269" indent="0">
              <a:buNone/>
              <a:defRPr sz="1600" b="1"/>
            </a:lvl8pPr>
            <a:lvl9pPr marL="365630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34" y="1463045"/>
            <a:ext cx="4041775" cy="46631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25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04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4" y="8"/>
            <a:ext cx="8207376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62600" y="658502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1009-1288-4B47-851C-37D8C681CC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2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2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5680" y="6622259"/>
            <a:ext cx="2895600" cy="214312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200"/>
            </a:lvl1pPr>
          </a:lstStyle>
          <a:p>
            <a:pPr defTabSz="914078"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078">
              <a:defRPr/>
            </a:pPr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21961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038" indent="0">
              <a:buNone/>
              <a:defRPr sz="1800"/>
            </a:lvl2pPr>
            <a:lvl3pPr marL="914078" indent="0">
              <a:buNone/>
              <a:defRPr sz="1600"/>
            </a:lvl3pPr>
            <a:lvl4pPr marL="1371114" indent="0">
              <a:buNone/>
              <a:defRPr sz="1400"/>
            </a:lvl4pPr>
            <a:lvl5pPr marL="1828155" indent="0">
              <a:buNone/>
              <a:defRPr sz="1400"/>
            </a:lvl5pPr>
            <a:lvl6pPr marL="2285193" indent="0">
              <a:buNone/>
              <a:defRPr sz="1400"/>
            </a:lvl6pPr>
            <a:lvl7pPr marL="2742231" indent="0">
              <a:buNone/>
              <a:defRPr sz="1400"/>
            </a:lvl7pPr>
            <a:lvl8pPr marL="3199269" indent="0">
              <a:buNone/>
              <a:defRPr sz="1400"/>
            </a:lvl8pPr>
            <a:lvl9pPr marL="3656307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635" y="6610405"/>
            <a:ext cx="2895600" cy="214312"/>
          </a:xfrm>
          <a:prstGeom prst="rect">
            <a:avLst/>
          </a:prstGeom>
          <a:ln>
            <a:noFill/>
          </a:ln>
        </p:spPr>
        <p:txBody>
          <a:bodyPr lIns="91407" tIns="45704" rIns="91407" bIns="45704"/>
          <a:lstStyle>
            <a:lvl1pPr>
              <a:defRPr sz="1200" b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</a:lstStyle>
          <a:p>
            <a:pPr defTabSz="914078"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5675" y="6604000"/>
            <a:ext cx="2133600" cy="254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078">
              <a:defRPr/>
            </a:pPr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626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8134" y="21516"/>
            <a:ext cx="6531430" cy="6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3705904" y="768568"/>
            <a:ext cx="5282005" cy="2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0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i="1" dirty="0">
                <a:solidFill>
                  <a:srgbClr val="002060"/>
                </a:solidFill>
              </a:rPr>
              <a:t>International Workshop, 25 Jan </a:t>
            </a:r>
            <a:r>
              <a:rPr lang="en-US" sz="1000" b="1" i="1" dirty="0">
                <a:solidFill>
                  <a:srgbClr val="002060"/>
                </a:solidFill>
              </a:rPr>
              <a:t>–</a:t>
            </a:r>
            <a:r>
              <a:rPr lang="en-GB" sz="1000" b="1" i="1" dirty="0">
                <a:solidFill>
                  <a:srgbClr val="002060"/>
                </a:solidFill>
              </a:rPr>
              <a:t> 26 Jan 2014, Torrance, CA, USA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27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48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37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1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70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775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8" y="5130808"/>
            <a:ext cx="2916237" cy="284479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8" y="5831851"/>
            <a:ext cx="2916237" cy="284479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70"/>
            <a:ext cx="1250950" cy="22320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1"/>
            <a:ext cx="2946400" cy="2333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1"/>
            <a:ext cx="2946400" cy="2333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736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54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9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39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1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9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3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903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74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7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30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36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26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1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536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06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3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6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95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8" y="5130808"/>
            <a:ext cx="2916237" cy="284479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8" y="5831851"/>
            <a:ext cx="2916237" cy="284479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70"/>
            <a:ext cx="1250950" cy="22320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1"/>
            <a:ext cx="2946400" cy="2333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1"/>
            <a:ext cx="2946400" cy="2333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624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6582575"/>
            <a:ext cx="1752600" cy="2849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60CD45-12DD-4B6F-A4B9-59CB40E983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59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49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9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55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47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895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3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068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68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39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6582575"/>
            <a:ext cx="1752600" cy="2849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A1E9DF-B0D0-4CAB-944F-AC19A81BE1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92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29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87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2507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2887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6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5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0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78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7400" y="6582575"/>
            <a:ext cx="1752600" cy="2849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A68BCC-0F3E-439C-B995-213763C7CE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553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605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19" y="9"/>
            <a:ext cx="7667578" cy="712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917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3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5364"/>
            <a:ext cx="40386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1E9DF-B0D0-4CAB-944F-AC19A81BE1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26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0"/>
            <a:ext cx="7835900" cy="7524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7"/>
            <a:ext cx="8229600" cy="5089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40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7A1009-1288-4B47-851C-37D8C681CC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323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9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3165" y="6604000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CCEC2F-292A-42E5-974D-580C8638080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604" y="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584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518150" y="4978410"/>
            <a:ext cx="2235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18150" y="5680085"/>
            <a:ext cx="18478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6985794" y="34551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6985794" y="4915694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17515" y="513081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517515" y="5831850"/>
            <a:ext cx="2916237" cy="284479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324725" y="4734569"/>
            <a:ext cx="1250950" cy="223203"/>
          </a:xfrm>
          <a:prstGeom prst="rect">
            <a:avLst/>
          </a:prstGeom>
        </p:spPr>
        <p:txBody>
          <a:bodyPr/>
          <a:lstStyle>
            <a:lvl1pPr>
              <a:defRPr sz="1100" b="1" i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517516" y="543561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517516" y="6136650"/>
            <a:ext cx="2946400" cy="233363"/>
          </a:xfrm>
          <a:prstGeom prst="rect">
            <a:avLst/>
          </a:prstGeom>
        </p:spPr>
        <p:txBody>
          <a:bodyPr/>
          <a:lstStyle>
            <a:lvl1pPr>
              <a:defRPr sz="9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5713165" y="6593367"/>
            <a:ext cx="2133600" cy="25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8DA12-9F9E-4EA9-A7A8-DF09F97F822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40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1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11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13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14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15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6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17.xml"/><Relationship Id="rId1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theme" Target="../theme/theme18.xml"/><Relationship Id="rId1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7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theme" Target="../theme/theme2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8.xml"/><Relationship Id="rId9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theme" Target="../theme/theme23.xml"/><Relationship Id="rId9" Type="http://schemas.microsoft.com/office/2007/relationships/hdphoto" Target="../media/hdphoto1.wdp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7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41753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13603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6273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894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Rope_from_illth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276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Rope_from_illth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40127"/>
            <a:ext cx="8229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2240"/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1" name="Picture 10" descr="NAVAIR_Logo-Blue_depth_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657986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AVAIR-Seal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6" y="214313"/>
            <a:ext cx="298132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2400" y="6597268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1C295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NAVAIR Public Release </a:t>
            </a:r>
            <a:r>
              <a:rPr lang="en-US" sz="9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30466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5pPr>
      <a:lvl6pPr marL="4570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6pPr>
      <a:lvl7pPr marL="9140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7pPr>
      <a:lvl8pPr marL="137111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1C2240"/>
          </a:solidFill>
          <a:latin typeface="+mn-lt"/>
          <a:ea typeface="+mn-ea"/>
          <a:cs typeface="MS PGothic"/>
        </a:defRPr>
      </a:lvl1pPr>
      <a:lvl2pPr marL="742687" indent="-28564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MS PGothic"/>
        </a:defRPr>
      </a:lvl2pPr>
      <a:lvl3pPr marL="1142595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MS PGothic"/>
        </a:defRPr>
      </a:lvl3pPr>
      <a:lvl4pPr marL="1599636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2056673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2513712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78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82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9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6814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NAVAIR Public Release 2014-459.  Distribution Statement A – “Approved for public release; distribution is unlimited”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7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576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34080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5839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4517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429" y="-9525"/>
            <a:ext cx="82835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NAVAIR Public Release 2017-892.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4769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429" y="-9525"/>
            <a:ext cx="82835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79656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429" y="-9525"/>
            <a:ext cx="82835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NAVAIR Public Release 2017-892.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41005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429" y="-9525"/>
            <a:ext cx="82835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NAVAIR Public Release 2017-892.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3853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2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2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5" y="2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0" y="6577914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498"/>
            <a:ext cx="9148895" cy="57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ave_v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9017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4"/>
            <a:ext cx="6400804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9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0570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NAWCAD Release 2018-274. Distribution Statement A - Approved for public release; distribution is unlimited.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0"/>
            <a:ext cx="914400" cy="914400"/>
          </a:xfrm>
          <a:prstGeom prst="rect">
            <a:avLst/>
          </a:prstGeom>
        </p:spPr>
      </p:pic>
      <p:sp>
        <p:nvSpPr>
          <p:cNvPr id="17" name="Parallelogram 16"/>
          <p:cNvSpPr/>
          <p:nvPr/>
        </p:nvSpPr>
        <p:spPr bwMode="auto">
          <a:xfrm>
            <a:off x="8534401" y="6422408"/>
            <a:ext cx="752474" cy="457200"/>
          </a:xfrm>
          <a:prstGeom prst="parallelogram">
            <a:avLst>
              <a:gd name="adj" fmla="val 29148"/>
            </a:avLst>
          </a:prstGeom>
          <a:solidFill>
            <a:srgbClr val="1C295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ctr" defTabSz="89535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" y="6784359"/>
            <a:ext cx="8639175" cy="91440"/>
          </a:xfrm>
          <a:prstGeom prst="rect">
            <a:avLst/>
          </a:prstGeom>
          <a:solidFill>
            <a:srgbClr val="1C2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583304" y="6507480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E8E735-4EBC-4912-AB65-AC26D27B13E1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9"/>
          <p:cNvPicPr>
            <a:picLocks noChangeArrowheads="1"/>
          </p:cNvPicPr>
          <p:nvPr userDrawn="1"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914400" y="1187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4648" r="4648" b="4079"/>
          <a:stretch/>
        </p:blipFill>
        <p:spPr>
          <a:xfrm>
            <a:off x="0" y="11875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8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logo final desig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7302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1" y="150018"/>
            <a:ext cx="7418388" cy="4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12" tIns="26987" rIns="61912" bIns="2698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63588" y="1535113"/>
            <a:ext cx="75787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91440" rIns="90487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4" descr="NAV_AIR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6546850"/>
            <a:ext cx="1600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gray">
          <a:xfrm>
            <a:off x="3822700" y="6477000"/>
            <a:ext cx="1524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54864" rIns="45720" bIns="0">
            <a:spAutoFit/>
          </a:bodyPr>
          <a:lstStyle>
            <a:lvl1pPr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fld id="{F7E7BB9B-27F9-4825-9EA4-901838107525}" type="slidenum">
              <a:rPr lang="en-US" altLang="en-US" sz="1400" b="0" smtClean="0">
                <a:solidFill>
                  <a:srgbClr val="000066"/>
                </a:solidFill>
                <a:latin typeface="Tahoma" pitchFamily="34" charset="0"/>
              </a:rPr>
              <a:pPr>
                <a:lnSpc>
                  <a:spcPct val="85000"/>
                </a:lnSpc>
                <a:defRPr/>
              </a:pPr>
              <a:t>‹#›</a:t>
            </a:fld>
            <a:endParaRPr lang="en-US" altLang="en-US" sz="1400" b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5029200" y="6629400"/>
            <a:ext cx="2209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600" b="0">
                <a:solidFill>
                  <a:srgbClr val="000066"/>
                </a:solidFill>
              </a:rPr>
              <a:t>RESTRICTED DISTRIBUTION</a:t>
            </a: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52400" y="990600"/>
            <a:ext cx="87820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228600" y="6399213"/>
            <a:ext cx="8782050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9050"/>
            <a:ext cx="1981200" cy="895350"/>
            <a:chOff x="157744" y="0"/>
            <a:chExt cx="1981200" cy="89535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44" y="0"/>
              <a:ext cx="19812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83" y="23812"/>
              <a:ext cx="10287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58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2pPr>
      <a:lvl3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3pPr>
      <a:lvl4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4pPr>
      <a:lvl5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5pPr>
      <a:lvl6pPr marL="4572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6pPr>
      <a:lvl7pPr marL="9144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7pPr>
      <a:lvl8pPr marL="13716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8pPr>
      <a:lvl9pPr marL="18288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9pPr>
    </p:titleStyle>
    <p:bodyStyle>
      <a:lvl1pPr marL="223838" indent="-2238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2238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844550" indent="-168275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131888" indent="-1730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4pPr>
      <a:lvl5pPr marL="13589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18161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2733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27305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1877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150018"/>
            <a:ext cx="6804025" cy="4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12" tIns="26987" rIns="61912" bIns="2698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63588" y="1535113"/>
            <a:ext cx="75787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91440" rIns="90487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4" descr="NAV_AIR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6546850"/>
            <a:ext cx="1600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3822700" y="6477000"/>
            <a:ext cx="1524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54864" rIns="45720" bIns="0">
            <a:spAutoFit/>
          </a:bodyPr>
          <a:lstStyle>
            <a:lvl1pPr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defTabSz="895350"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fld id="{5E2C06AA-ED3A-43F9-A4B1-EC0921A0E3E1}" type="slidenum">
              <a:rPr lang="en-US" altLang="en-US" sz="1400" b="0" smtClean="0">
                <a:solidFill>
                  <a:srgbClr val="000066"/>
                </a:solidFill>
                <a:latin typeface="Tahoma" pitchFamily="34" charset="0"/>
              </a:rPr>
              <a:pPr>
                <a:lnSpc>
                  <a:spcPct val="85000"/>
                </a:lnSpc>
                <a:defRPr/>
              </a:pPr>
              <a:t>‹#›</a:t>
            </a:fld>
            <a:endParaRPr lang="en-US" altLang="en-US" sz="1400" b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2400" y="914400"/>
            <a:ext cx="87820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28600" y="6399213"/>
            <a:ext cx="8782050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981200" cy="895350"/>
            <a:chOff x="157744" y="0"/>
            <a:chExt cx="1981200" cy="89535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44" y="0"/>
              <a:ext cx="19812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83" y="23812"/>
              <a:ext cx="10287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238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2pPr>
      <a:lvl3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3pPr>
      <a:lvl4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4pPr>
      <a:lvl5pPr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5pPr>
      <a:lvl6pPr marL="4572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6pPr>
      <a:lvl7pPr marL="9144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7pPr>
      <a:lvl8pPr marL="13716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8pPr>
      <a:lvl9pPr marL="1828800" algn="ctr" defTabSz="895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  <a:cs typeface="Tahoma" pitchFamily="34" charset="0"/>
        </a:defRPr>
      </a:lvl9pPr>
    </p:titleStyle>
    <p:bodyStyle>
      <a:lvl1pPr marL="223838" indent="-2238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2238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844550" indent="-168275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131888" indent="-173038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-"/>
        <a:defRPr>
          <a:solidFill>
            <a:schemeClr val="tx1"/>
          </a:solidFill>
          <a:latin typeface="+mn-lt"/>
        </a:defRPr>
      </a:lvl4pPr>
      <a:lvl5pPr marL="13589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18161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2733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27305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187700" indent="-112713" algn="l" defTabSz="89535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894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Rope_from_illth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276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Rope_from_illth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40127"/>
            <a:ext cx="8229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2240"/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1" name="Picture 10" descr="NAVAIR_Logo-Blue_depth_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657986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AVAIR-Seal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6" y="214313"/>
            <a:ext cx="298132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2400" y="6597268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NAVAIR Public Release </a:t>
            </a:r>
            <a:r>
              <a:rPr lang="en-US" sz="9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17105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MS PGothic" pitchFamily="34" charset="-128"/>
          <a:cs typeface="MS PGothic"/>
        </a:defRPr>
      </a:lvl5pPr>
      <a:lvl6pPr marL="4570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6pPr>
      <a:lvl7pPr marL="9140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7pPr>
      <a:lvl8pPr marL="137111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1C2240"/>
          </a:solidFill>
          <a:latin typeface="+mn-lt"/>
          <a:ea typeface="+mn-ea"/>
          <a:cs typeface="MS PGothic"/>
        </a:defRPr>
      </a:lvl1pPr>
      <a:lvl2pPr marL="742687" indent="-28564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MS PGothic"/>
        </a:defRPr>
      </a:lvl2pPr>
      <a:lvl3pPr marL="1142595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MS PGothic"/>
        </a:defRPr>
      </a:lvl3pPr>
      <a:lvl4pPr marL="1599636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2056673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2513712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78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828" indent="-22851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9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ve_Bottom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1617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Wave_v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Rope_from_illthi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Rope_from_illthi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NAVAIR_logo_Whit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29400"/>
            <a:ext cx="1171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NAVAIR-Sea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"/>
            <a:ext cx="8229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6868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10458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0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Wave_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Rope_from_illthin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99" y="140978"/>
            <a:ext cx="7800975" cy="50514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000"/>
            <a:ext cx="8229600" cy="52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2" descr="Wave_Bottom_v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Rope_from_illthin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NAVAIR-Seal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4466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0" descr="NAVAIR_logo_Whit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29400"/>
            <a:ext cx="1171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30327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rgbClr val="1C295B"/>
          </a:solidFill>
          <a:latin typeface="+mn-lt"/>
          <a:ea typeface="+mn-ea"/>
          <a:cs typeface="Arial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4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rgbClr val="1C295B"/>
          </a:solidFill>
          <a:latin typeface="+mn-lt"/>
          <a:ea typeface="+mn-ea"/>
          <a:cs typeface="Arial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rgbClr val="1C295B"/>
          </a:solidFill>
          <a:latin typeface="+mn-lt"/>
          <a:ea typeface="+mn-ea"/>
          <a:cs typeface="Arial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1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8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9525"/>
            <a:ext cx="8229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0" descr="NAVAIR_logo_Whit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71291"/>
            <a:ext cx="2064950" cy="28671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5679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Wave_v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Rope_from_illthi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3" y="39695"/>
            <a:ext cx="8229601" cy="646113"/>
          </a:xfrm>
          <a:prstGeom prst="rect">
            <a:avLst/>
          </a:prstGeom>
        </p:spPr>
        <p:txBody>
          <a:bodyPr vert="horz" lIns="91407" tIns="0" rIns="91407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001"/>
            <a:ext cx="8229600" cy="524224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2" descr="Wave_Bottom_v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3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Rope_from_illthin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NAVAIR-Seal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NAVAIR_logo_Whit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27505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95614"/>
            <a:ext cx="2064950" cy="230495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31357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8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dt="0"/>
  <p:txStyles>
    <p:titleStyle>
      <a:lvl1pPr algn="ctr" defTabSz="91407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780" marR="0" indent="-342780" algn="l" defTabSz="914078" rtl="0" eaLnBrk="1" fontAlgn="auto" latinLnBrk="0" hangingPunct="1">
        <a:lnSpc>
          <a:spcPct val="90000"/>
        </a:lnSpc>
        <a:spcBef>
          <a:spcPts val="1597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rgbClr val="1C295B"/>
          </a:solidFill>
          <a:latin typeface="+mn-lt"/>
          <a:ea typeface="+mn-ea"/>
          <a:cs typeface="Arial" pitchFamily="34" charset="0"/>
        </a:defRPr>
      </a:lvl1pPr>
      <a:lvl2pPr marL="742687" marR="0" indent="-285649" algn="l" defTabSz="914078" rtl="0" eaLnBrk="1" fontAlgn="auto" latinLnBrk="0" hangingPunct="1">
        <a:lnSpc>
          <a:spcPct val="90000"/>
        </a:lnSpc>
        <a:spcBef>
          <a:spcPts val="14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rgbClr val="1C295B"/>
          </a:solidFill>
          <a:latin typeface="+mn-lt"/>
          <a:ea typeface="+mn-ea"/>
          <a:cs typeface="Arial" pitchFamily="34" charset="0"/>
        </a:defRPr>
      </a:lvl2pPr>
      <a:lvl3pPr marL="1142595" marR="0" indent="-228519" algn="l" defTabSz="9140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rgbClr val="1C295B"/>
          </a:solidFill>
          <a:latin typeface="+mn-lt"/>
          <a:ea typeface="+mn-ea"/>
          <a:cs typeface="Arial" pitchFamily="34" charset="0"/>
        </a:defRPr>
      </a:lvl3pPr>
      <a:lvl4pPr marL="1599636" marR="0" indent="-228519" algn="l" defTabSz="914078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4pPr>
      <a:lvl5pPr marL="2056673" marR="0" indent="-228519" algn="l" defTabSz="9140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5pPr>
      <a:lvl6pPr marL="2513712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8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8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9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34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99" y="140981"/>
            <a:ext cx="7800975" cy="505143"/>
          </a:xfrm>
          <a:prstGeom prst="rect">
            <a:avLst/>
          </a:prstGeom>
        </p:spPr>
        <p:txBody>
          <a:bodyPr vert="horz" lIns="91407" tIns="0" rIns="91407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001"/>
            <a:ext cx="8229600" cy="524224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2" descr="Wave_Bottom_v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3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Rope_from_illthi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NAVAIR-Seal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NAVAIR_logo_Whit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27505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95614"/>
            <a:ext cx="2064950" cy="230495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40768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dt="0"/>
  <p:txStyles>
    <p:titleStyle>
      <a:lvl1pPr algn="ctr" defTabSz="91407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780" marR="0" indent="-342780" algn="l" defTabSz="914078" rtl="0" eaLnBrk="1" fontAlgn="auto" latinLnBrk="0" hangingPunct="1">
        <a:lnSpc>
          <a:spcPct val="90000"/>
        </a:lnSpc>
        <a:spcBef>
          <a:spcPts val="1597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rgbClr val="1C295B"/>
          </a:solidFill>
          <a:latin typeface="+mn-lt"/>
          <a:ea typeface="+mn-ea"/>
          <a:cs typeface="Arial" pitchFamily="34" charset="0"/>
        </a:defRPr>
      </a:lvl1pPr>
      <a:lvl2pPr marL="742687" marR="0" indent="-285649" algn="l" defTabSz="914078" rtl="0" eaLnBrk="1" fontAlgn="auto" latinLnBrk="0" hangingPunct="1">
        <a:lnSpc>
          <a:spcPct val="90000"/>
        </a:lnSpc>
        <a:spcBef>
          <a:spcPts val="14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rgbClr val="1C295B"/>
          </a:solidFill>
          <a:latin typeface="+mn-lt"/>
          <a:ea typeface="+mn-ea"/>
          <a:cs typeface="Arial" pitchFamily="34" charset="0"/>
        </a:defRPr>
      </a:lvl2pPr>
      <a:lvl3pPr marL="1142595" marR="0" indent="-228519" algn="l" defTabSz="9140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rgbClr val="1C295B"/>
          </a:solidFill>
          <a:latin typeface="+mn-lt"/>
          <a:ea typeface="+mn-ea"/>
          <a:cs typeface="Arial" pitchFamily="34" charset="0"/>
        </a:defRPr>
      </a:lvl3pPr>
      <a:lvl4pPr marL="1599636" marR="0" indent="-228519" algn="l" defTabSz="914078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4pPr>
      <a:lvl5pPr marL="2056673" marR="0" indent="-228519" algn="l" defTabSz="9140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5pPr>
      <a:lvl6pPr marL="2513712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8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8" indent="-228519" algn="l" defTabSz="9140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9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CA9C8">
                <a:alpha val="64998"/>
              </a:srgbClr>
            </a:gs>
            <a:gs pos="51000">
              <a:schemeClr val="bg1"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_Bottom_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1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Wave_v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2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Rope_from_illthin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1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NAVAIR_logo_Whit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2" y="6654800"/>
            <a:ext cx="1171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NAVAIR-Seal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629" y="10"/>
            <a:ext cx="82073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5838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30366" y="6599962"/>
            <a:ext cx="5562600" cy="21431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MS PGothic"/>
                <a:cs typeface="MS P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9329"/>
            <a:ext cx="2064950" cy="258038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bg1"/>
                </a:solidFill>
              </a:rPr>
              <a:t>NAVAIR Public Release </a:t>
            </a:r>
            <a:r>
              <a: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2017-892</a:t>
            </a:r>
            <a:r>
              <a:rPr lang="en-US" sz="900" b="1" dirty="0">
                <a:solidFill>
                  <a:schemeClr val="bg1"/>
                </a:solidFill>
              </a:rPr>
              <a:t>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15157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71blNCgpCo" TargetMode="External"/><Relationship Id="rId2" Type="http://schemas.openxmlformats.org/officeDocument/2006/relationships/hyperlink" Target="https://youtu.be/ppTq1n2cTVY" TargetMode="Externa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 txBox="1">
            <a:spLocks/>
          </p:cNvSpPr>
          <p:nvPr/>
        </p:nvSpPr>
        <p:spPr>
          <a:xfrm>
            <a:off x="304807" y="3622101"/>
            <a:ext cx="8686799" cy="680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03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9140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137111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1828155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800" kern="0" dirty="0">
                <a:latin typeface="Arial" charset="0"/>
                <a:ea typeface="MS PGothic" charset="0"/>
              </a:rPr>
              <a:t>SE Transformation - “</a:t>
            </a:r>
            <a:r>
              <a:rPr lang="en-GB" sz="2800" i="1" kern="0" dirty="0">
                <a:latin typeface="Arial" charset="0"/>
                <a:ea typeface="MS PGothic" charset="0"/>
              </a:rPr>
              <a:t>Shaping our Future…” </a:t>
            </a:r>
            <a:endParaRPr lang="en-US" sz="2800" i="1" kern="0" dirty="0">
              <a:latin typeface="Arial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8150" y="4817047"/>
            <a:ext cx="2235200" cy="261578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defTabSz="9140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1C2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8150" y="5518722"/>
            <a:ext cx="1847850" cy="261578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defTabSz="9140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1C2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rot="5400000" flipH="1" flipV="1">
            <a:off x="6985794" y="3901281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lIns="91407" tIns="45704" rIns="91407" bIns="45704" anchor="ctr"/>
          <a:lstStyle/>
          <a:p>
            <a:pPr defTabSz="9140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rot="5400000" flipH="1" flipV="1">
            <a:off x="6985794" y="4891880"/>
            <a:ext cx="0" cy="3017838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lIns="91407" tIns="45704" rIns="91407" bIns="45704" anchor="ctr"/>
          <a:lstStyle/>
          <a:p>
            <a:pPr defTabSz="9140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5517518" y="5001248"/>
            <a:ext cx="3093082" cy="288356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1C2240"/>
                </a:solidFill>
                <a:latin typeface="Arial Narrow" pitchFamily="34" charset="0"/>
                <a:ea typeface="+mn-ea"/>
                <a:cs typeface="MS PGothic"/>
              </a:defRPr>
            </a:lvl1pPr>
            <a:lvl2pPr marL="742687" indent="-28564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1142595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599636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2056673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2513712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8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2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9063" indent="-119063"/>
            <a:r>
              <a:rPr 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NDIA 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517522" y="5670487"/>
            <a:ext cx="3260725" cy="322361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1C2240"/>
                </a:solidFill>
                <a:latin typeface="Arial Narrow" pitchFamily="34" charset="0"/>
                <a:ea typeface="+mn-ea"/>
                <a:cs typeface="MS PGothic"/>
              </a:defRPr>
            </a:lvl1pPr>
            <a:lvl2pPr marL="742687" indent="-28564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1142595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599636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2056673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2513712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8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2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Dave Cohen</a:t>
            </a:r>
          </a:p>
          <a:p>
            <a:endParaRPr lang="en-US" sz="1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Placeholder 14"/>
          <p:cNvSpPr txBox="1">
            <a:spLocks/>
          </p:cNvSpPr>
          <p:nvPr/>
        </p:nvSpPr>
        <p:spPr>
          <a:xfrm>
            <a:off x="7028953" y="4514869"/>
            <a:ext cx="1749294" cy="226094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defRPr sz="1100" b="1" i="1" baseline="0">
                <a:solidFill>
                  <a:srgbClr val="1C2240"/>
                </a:solidFill>
                <a:latin typeface="+mn-lt"/>
                <a:ea typeface="+mn-ea"/>
                <a:cs typeface="MS PGothic"/>
              </a:defRPr>
            </a:lvl1pPr>
            <a:lvl2pPr marL="742687" indent="-28564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1142595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599636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2056673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2513712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8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2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en-US" sz="1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August 2018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5522844" y="5975412"/>
            <a:ext cx="3468761" cy="212839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defRPr sz="900" b="0">
                <a:solidFill>
                  <a:srgbClr val="1C2240"/>
                </a:solidFill>
                <a:latin typeface="+mj-lt"/>
                <a:ea typeface="+mn-ea"/>
                <a:cs typeface="MS PGothic"/>
              </a:defRPr>
            </a:lvl1pPr>
            <a:lvl2pPr marL="742687" indent="-28564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1142595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599636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2056673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2513712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0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8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28" indent="-22851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1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Systems Engineering Dept., AIR-4.1</a:t>
            </a:r>
          </a:p>
          <a:p>
            <a:endParaRPr lang="en-US" sz="11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ight Arrow 158"/>
          <p:cNvSpPr/>
          <p:nvPr/>
        </p:nvSpPr>
        <p:spPr>
          <a:xfrm>
            <a:off x="1123741" y="1853139"/>
            <a:ext cx="7716690" cy="4249174"/>
          </a:xfrm>
          <a:prstGeom prst="rightArrow">
            <a:avLst>
              <a:gd name="adj1" fmla="val 86313"/>
              <a:gd name="adj2" fmla="val 2110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47000"/>
                </a:schemeClr>
              </a:gs>
              <a:gs pos="50000">
                <a:schemeClr val="bg1">
                  <a:lumMod val="85000"/>
                  <a:alpha val="34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65982" y="1138596"/>
            <a:ext cx="7343220" cy="7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787834" y="1802516"/>
            <a:ext cx="1029" cy="4591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94665" y="6309673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V9.0</a:t>
            </a:r>
          </a:p>
        </p:txBody>
      </p:sp>
      <p:cxnSp>
        <p:nvCxnSpPr>
          <p:cNvPr id="91" name="Straight Connector 90"/>
          <p:cNvCxnSpPr>
            <a:stCxn id="191" idx="2"/>
          </p:cNvCxnSpPr>
          <p:nvPr/>
        </p:nvCxnSpPr>
        <p:spPr>
          <a:xfrm>
            <a:off x="3111507" y="1011675"/>
            <a:ext cx="1502287" cy="143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3413971" y="240934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Training Content Development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419722" y="4010025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Coaching &amp; Mentoring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419722" y="3476625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Workshops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419722" y="2943225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Training Delivery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50406" y="2072694"/>
            <a:ext cx="1431161" cy="3770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dk1"/>
                </a:solidFill>
              </a:rPr>
              <a:t>KEY AREAS OF RESEARCH: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Model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Model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Ontology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MDAO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Multi-Physics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Model Visualization</a:t>
            </a:r>
            <a:endParaRPr lang="en-US" sz="900" b="1" dirty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dk1"/>
                </a:solidFill>
              </a:rPr>
              <a:t>Roadmap &amp;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dk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67788" y="1879527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Contract Language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375472" y="2416497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Tech Data / Acq. Artifacts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6205863" y="1802520"/>
            <a:ext cx="0" cy="24422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3426250" y="507350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Outreach</a:t>
            </a:r>
          </a:p>
        </p:txBody>
      </p:sp>
      <p:cxnSp>
        <p:nvCxnSpPr>
          <p:cNvPr id="158" name="Straight Connector 157"/>
          <p:cNvCxnSpPr>
            <a:stCxn id="6" idx="2"/>
            <a:endCxn id="125" idx="0"/>
          </p:cNvCxnSpPr>
          <p:nvPr/>
        </p:nvCxnSpPr>
        <p:spPr>
          <a:xfrm>
            <a:off x="864717" y="1791684"/>
            <a:ext cx="1264" cy="281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8917" y="1243044"/>
            <a:ext cx="1371600" cy="54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SET Research Team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644958" y="1243045"/>
            <a:ext cx="1371600" cy="54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Modeling </a:t>
            </a:r>
            <a:r>
              <a:rPr lang="en-US" sz="1000" b="1" dirty="0" err="1">
                <a:solidFill>
                  <a:schemeClr val="tx1"/>
                </a:solidFill>
              </a:rPr>
              <a:t>Envn’t</a:t>
            </a:r>
            <a:r>
              <a:rPr lang="en-US" sz="1000" b="1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47025" y="1243152"/>
            <a:ext cx="1371600" cy="54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Policy, Contract, Legal Team 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3267677" y="2637941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267782" y="3161157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268796" y="3710872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268898" y="4222513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272804" y="4780040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272909" y="5302310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215099" y="2118587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6216222" y="2645109"/>
            <a:ext cx="154543" cy="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862086" y="1138592"/>
            <a:ext cx="0" cy="107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92" idx="2"/>
          </p:cNvCxnSpPr>
          <p:nvPr/>
        </p:nvCxnSpPr>
        <p:spPr>
          <a:xfrm>
            <a:off x="4102107" y="1022732"/>
            <a:ext cx="435487" cy="1324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94" idx="2"/>
          </p:cNvCxnSpPr>
          <p:nvPr/>
        </p:nvCxnSpPr>
        <p:spPr>
          <a:xfrm flipH="1">
            <a:off x="4588403" y="1022732"/>
            <a:ext cx="1342504" cy="1402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1931129" y="401336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Ref. Model V&amp;V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375472" y="2942388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Acquisition Policy</a:t>
            </a:r>
          </a:p>
        </p:txBody>
      </p:sp>
      <p:cxnSp>
        <p:nvCxnSpPr>
          <p:cNvPr id="104" name="Straight Connector 103"/>
          <p:cNvCxnSpPr>
            <a:endCxn id="102" idx="1"/>
          </p:cNvCxnSpPr>
          <p:nvPr/>
        </p:nvCxnSpPr>
        <p:spPr>
          <a:xfrm>
            <a:off x="6217372" y="3170988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410008" y="1885950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Initial Training</a:t>
            </a:r>
          </a:p>
          <a:p>
            <a:pPr algn="ctr"/>
            <a:endParaRPr lang="en-US" sz="900" b="1" i="1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3267365" y="2118136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069013" y="42607"/>
            <a:ext cx="4941391" cy="947057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 Lead			                   SET Action Officer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267365" y="1802519"/>
            <a:ext cx="5544" cy="35029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15356" y="1252227"/>
            <a:ext cx="1371600" cy="54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Workforce/Culture Team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938285" y="508676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Data Models</a:t>
            </a:r>
          </a:p>
          <a:p>
            <a:pPr algn="ctr"/>
            <a:r>
              <a:rPr lang="en-US" sz="900" b="1" dirty="0"/>
              <a:t>PM/KM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940268" y="6161708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Model </a:t>
            </a:r>
          </a:p>
          <a:p>
            <a:pPr algn="ctr"/>
            <a:r>
              <a:rPr lang="en-US" sz="900" b="1" dirty="0"/>
              <a:t>Visualization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936880" y="4565577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Collaboration </a:t>
            </a:r>
          </a:p>
          <a:p>
            <a:pPr algn="ctr"/>
            <a:r>
              <a:rPr lang="en-US" sz="900" b="1" dirty="0"/>
              <a:t>Center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938494" y="562016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Data Standards &amp;</a:t>
            </a:r>
          </a:p>
          <a:p>
            <a:pPr algn="ctr"/>
            <a:r>
              <a:rPr lang="en-US" sz="900" b="1" dirty="0"/>
              <a:t>RM - Ontology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471814" y="6160213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Decision Framework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791854" y="2639866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91956" y="3163082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92970" y="3712797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793072" y="4224438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796981" y="4781965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797083" y="5304235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799156" y="5836005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91539" y="2120061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922254" y="188129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IT Infrastructure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27156" y="347777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/>
          </a:p>
          <a:p>
            <a:pPr algn="ctr"/>
            <a:r>
              <a:rPr lang="en-US" sz="900" b="1" dirty="0"/>
              <a:t>Modeling Methodology</a:t>
            </a:r>
          </a:p>
          <a:p>
            <a:pPr algn="ctr"/>
            <a:endParaRPr lang="en-US" sz="900" b="1" dirty="0"/>
          </a:p>
        </p:txBody>
      </p:sp>
      <p:sp>
        <p:nvSpPr>
          <p:cNvPr id="95" name="Rectangle 94"/>
          <p:cNvSpPr/>
          <p:nvPr/>
        </p:nvSpPr>
        <p:spPr>
          <a:xfrm>
            <a:off x="1924986" y="2937286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Model Repository SSOT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924986" y="2408750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Modeling Tool-Set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426511" y="4549364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Skill/Performance Model</a:t>
            </a:r>
          </a:p>
        </p:txBody>
      </p:sp>
      <p:cxnSp>
        <p:nvCxnSpPr>
          <p:cNvPr id="103" name="Straight Connector 102"/>
          <p:cNvCxnSpPr>
            <a:stCxn id="223" idx="3"/>
            <a:endCxn id="153" idx="1"/>
          </p:cNvCxnSpPr>
          <p:nvPr/>
        </p:nvCxnSpPr>
        <p:spPr>
          <a:xfrm>
            <a:off x="1660534" y="6388821"/>
            <a:ext cx="279734" cy="14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925566" y="5078319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Instructions, SWP &amp; Guides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919815" y="3482527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Source Selection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4753981" y="1802520"/>
            <a:ext cx="18501" cy="45933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906380" y="188001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SE Process Model “as-is / “to-be”</a:t>
            </a:r>
            <a:endParaRPr lang="en-US" sz="700" b="1" dirty="0"/>
          </a:p>
        </p:txBody>
      </p:sp>
      <p:sp>
        <p:nvSpPr>
          <p:cNvPr id="128" name="Rectangle 127"/>
          <p:cNvSpPr/>
          <p:nvPr/>
        </p:nvSpPr>
        <p:spPr>
          <a:xfrm>
            <a:off x="4585617" y="1243152"/>
            <a:ext cx="1371600" cy="54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Process &amp; Methodology Team 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4758509" y="2107767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11" idx="1"/>
          </p:cNvCxnSpPr>
          <p:nvPr/>
        </p:nvCxnSpPr>
        <p:spPr>
          <a:xfrm flipV="1">
            <a:off x="4759521" y="3711130"/>
            <a:ext cx="160294" cy="5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4926807" y="5624382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V&amp;V Process 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4762956" y="5852982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379775" y="3481698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IP/Proprietary Data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6216962" y="3710298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6377523" y="4010642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Requirements Policy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6214710" y="4239242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911693" y="239771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System Modeling (Spec)</a:t>
            </a:r>
          </a:p>
        </p:txBody>
      </p:sp>
      <p:cxnSp>
        <p:nvCxnSpPr>
          <p:cNvPr id="149" name="Straight Connector 148"/>
          <p:cNvCxnSpPr>
            <a:endCxn id="148" idx="1"/>
          </p:cNvCxnSpPr>
          <p:nvPr/>
        </p:nvCxnSpPr>
        <p:spPr>
          <a:xfrm>
            <a:off x="4758993" y="2625011"/>
            <a:ext cx="152700" cy="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4925260" y="4013675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Gov’t/Prime Collaboration</a:t>
            </a:r>
          </a:p>
        </p:txBody>
      </p:sp>
      <p:cxnSp>
        <p:nvCxnSpPr>
          <p:cNvPr id="151" name="Straight Connector 150"/>
          <p:cNvCxnSpPr>
            <a:endCxn id="150" idx="1"/>
          </p:cNvCxnSpPr>
          <p:nvPr/>
        </p:nvCxnSpPr>
        <p:spPr>
          <a:xfrm flipV="1">
            <a:off x="4759096" y="4242287"/>
            <a:ext cx="166164" cy="24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4925260" y="4551595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Model-centric Technical Review</a:t>
            </a:r>
          </a:p>
        </p:txBody>
      </p:sp>
      <p:cxnSp>
        <p:nvCxnSpPr>
          <p:cNvPr id="154" name="Straight Connector 153"/>
          <p:cNvCxnSpPr>
            <a:endCxn id="152" idx="1"/>
          </p:cNvCxnSpPr>
          <p:nvPr/>
        </p:nvCxnSpPr>
        <p:spPr>
          <a:xfrm flipV="1">
            <a:off x="4763230" y="4780195"/>
            <a:ext cx="162030" cy="1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921352" y="2935631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Dev. Modeling Methodology</a:t>
            </a:r>
          </a:p>
        </p:txBody>
      </p:sp>
      <p:cxnSp>
        <p:nvCxnSpPr>
          <p:cNvPr id="156" name="Straight Connector 155"/>
          <p:cNvCxnSpPr>
            <a:endCxn id="155" idx="1"/>
          </p:cNvCxnSpPr>
          <p:nvPr/>
        </p:nvCxnSpPr>
        <p:spPr>
          <a:xfrm flipV="1">
            <a:off x="4762901" y="3164243"/>
            <a:ext cx="158451" cy="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09" idx="1"/>
          </p:cNvCxnSpPr>
          <p:nvPr/>
        </p:nvCxnSpPr>
        <p:spPr>
          <a:xfrm>
            <a:off x="4763230" y="5305425"/>
            <a:ext cx="162336" cy="14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93" idx="2"/>
          </p:cNvCxnSpPr>
          <p:nvPr/>
        </p:nvCxnSpPr>
        <p:spPr>
          <a:xfrm flipH="1">
            <a:off x="4563164" y="1015446"/>
            <a:ext cx="478738" cy="1397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17809" y="76545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Element 1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708409" y="776511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Element 2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648204" y="769225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Element 3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537209" y="776511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Element 4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7844163" y="1889052"/>
            <a:ext cx="118872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SET Element Links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7851847" y="2426022"/>
            <a:ext cx="118872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SET - CBT&amp;E Link</a:t>
            </a:r>
          </a:p>
        </p:txBody>
      </p:sp>
      <p:cxnSp>
        <p:nvCxnSpPr>
          <p:cNvPr id="214" name="Straight Connector 213"/>
          <p:cNvCxnSpPr/>
          <p:nvPr/>
        </p:nvCxnSpPr>
        <p:spPr>
          <a:xfrm>
            <a:off x="7682238" y="1812041"/>
            <a:ext cx="0" cy="19077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7523400" y="1252677"/>
            <a:ext cx="137160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SET Framework Links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7691474" y="2128112"/>
            <a:ext cx="1450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7692597" y="2654634"/>
            <a:ext cx="154543" cy="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8199589" y="1146422"/>
            <a:ext cx="0" cy="97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7851847" y="2951913"/>
            <a:ext cx="118872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SET - LVC Link</a:t>
            </a:r>
          </a:p>
        </p:txBody>
      </p:sp>
      <p:cxnSp>
        <p:nvCxnSpPr>
          <p:cNvPr id="220" name="Straight Connector 219"/>
          <p:cNvCxnSpPr>
            <a:endCxn id="219" idx="1"/>
          </p:cNvCxnSpPr>
          <p:nvPr/>
        </p:nvCxnSpPr>
        <p:spPr>
          <a:xfrm>
            <a:off x="7693747" y="3180513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7856150" y="3491223"/>
            <a:ext cx="118872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SET - I&amp;I Link</a:t>
            </a:r>
          </a:p>
        </p:txBody>
      </p:sp>
      <p:cxnSp>
        <p:nvCxnSpPr>
          <p:cNvPr id="222" name="Straight Connector 221"/>
          <p:cNvCxnSpPr>
            <a:endCxn id="221" idx="1"/>
          </p:cNvCxnSpPr>
          <p:nvPr/>
        </p:nvCxnSpPr>
        <p:spPr>
          <a:xfrm>
            <a:off x="7682239" y="3719823"/>
            <a:ext cx="1739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4936332" y="6167307"/>
            <a:ext cx="118872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Surrogate</a:t>
            </a:r>
          </a:p>
        </p:txBody>
      </p:sp>
      <p:cxnSp>
        <p:nvCxnSpPr>
          <p:cNvPr id="240" name="Straight Connector 239"/>
          <p:cNvCxnSpPr/>
          <p:nvPr/>
        </p:nvCxnSpPr>
        <p:spPr>
          <a:xfrm>
            <a:off x="4772481" y="6395907"/>
            <a:ext cx="158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" name="Picture 24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42222" r="-308" b="31650"/>
          <a:stretch/>
        </p:blipFill>
        <p:spPr bwMode="auto">
          <a:xfrm>
            <a:off x="2621843" y="271757"/>
            <a:ext cx="3702759" cy="56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ent-Up Arrow 70"/>
          <p:cNvSpPr/>
          <p:nvPr/>
        </p:nvSpPr>
        <p:spPr>
          <a:xfrm rot="16200000">
            <a:off x="2584049" y="1734090"/>
            <a:ext cx="1728387" cy="1257677"/>
          </a:xfrm>
          <a:prstGeom prst="bentUpArrow">
            <a:avLst>
              <a:gd name="adj1" fmla="val 7744"/>
              <a:gd name="adj2" fmla="val 8822"/>
              <a:gd name="adj3" fmla="val 244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Bent-Up Arrow 71"/>
          <p:cNvSpPr/>
          <p:nvPr/>
        </p:nvSpPr>
        <p:spPr>
          <a:xfrm flipV="1">
            <a:off x="2804989" y="2133600"/>
            <a:ext cx="601855" cy="1027534"/>
          </a:xfrm>
          <a:prstGeom prst="bentUpArrow">
            <a:avLst>
              <a:gd name="adj1" fmla="val 13701"/>
              <a:gd name="adj2" fmla="val 19625"/>
              <a:gd name="adj3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10800000" flipH="1">
            <a:off x="8628" y="2425763"/>
            <a:ext cx="7001772" cy="4051236"/>
          </a:xfrm>
          <a:prstGeom prst="bentArrow">
            <a:avLst>
              <a:gd name="adj1" fmla="val 22545"/>
              <a:gd name="adj2" fmla="val 15117"/>
              <a:gd name="adj3" fmla="val 24268"/>
              <a:gd name="adj4" fmla="val 3093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553201" y="3388412"/>
            <a:ext cx="336734" cy="207235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SET Framework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8439" y="2711970"/>
            <a:ext cx="1081751" cy="3850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035" y="273604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CDD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19334" y="3547179"/>
            <a:ext cx="619866" cy="1699814"/>
            <a:chOff x="8169906" y="3573515"/>
            <a:chExt cx="619866" cy="1699814"/>
          </a:xfrm>
        </p:grpSpPr>
        <p:sp>
          <p:nvSpPr>
            <p:cNvPr id="60" name="Rectangle 59"/>
            <p:cNvSpPr/>
            <p:nvPr/>
          </p:nvSpPr>
          <p:spPr>
            <a:xfrm>
              <a:off x="8169906" y="3573515"/>
              <a:ext cx="619866" cy="16998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5400000">
              <a:off x="7684388" y="4111343"/>
              <a:ext cx="1539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Integrated Test Vehicle #1</a:t>
              </a:r>
            </a:p>
          </p:txBody>
        </p:sp>
      </p:grpSp>
      <p:sp>
        <p:nvSpPr>
          <p:cNvPr id="130" name="Right Arrow 129"/>
          <p:cNvSpPr/>
          <p:nvPr/>
        </p:nvSpPr>
        <p:spPr>
          <a:xfrm>
            <a:off x="5732758" y="3502607"/>
            <a:ext cx="2420642" cy="31723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Right Arrow 130"/>
          <p:cNvSpPr/>
          <p:nvPr/>
        </p:nvSpPr>
        <p:spPr>
          <a:xfrm>
            <a:off x="5652303" y="4042205"/>
            <a:ext cx="1438516" cy="29481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Right Arrow 131"/>
          <p:cNvSpPr/>
          <p:nvPr/>
        </p:nvSpPr>
        <p:spPr>
          <a:xfrm>
            <a:off x="5651140" y="4549546"/>
            <a:ext cx="2135118" cy="31412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Right Arrow 132"/>
          <p:cNvSpPr/>
          <p:nvPr/>
        </p:nvSpPr>
        <p:spPr>
          <a:xfrm>
            <a:off x="5642445" y="5080050"/>
            <a:ext cx="1971193" cy="2893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86367" y="3520220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Design &amp; Manufacture Release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1009810" y="2414849"/>
            <a:ext cx="214442" cy="2971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307" y="5835004"/>
            <a:ext cx="373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MDAO*/SET-BASED DESIGN 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5951811" y="4426794"/>
            <a:ext cx="1566917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Integration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663" y="6324608"/>
            <a:ext cx="309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 Multi-Disciplinary Analysis &amp; Optimization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6181" y="3227115"/>
            <a:ext cx="5767348" cy="2538866"/>
          </a:xfrm>
          <a:prstGeom prst="roundRect">
            <a:avLst/>
          </a:prstGeom>
          <a:solidFill>
            <a:srgbClr val="FFD3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1" y="3506876"/>
            <a:ext cx="5058770" cy="1689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640473" y="3583084"/>
            <a:ext cx="2500989" cy="1560919"/>
            <a:chOff x="3657600" y="2362200"/>
            <a:chExt cx="1828800" cy="1828800"/>
          </a:xfrm>
        </p:grpSpPr>
        <p:sp>
          <p:nvSpPr>
            <p:cNvPr id="62" name="Rounded Rectangle 61"/>
            <p:cNvSpPr/>
            <p:nvPr/>
          </p:nvSpPr>
          <p:spPr>
            <a:xfrm>
              <a:off x="3657600" y="23622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002060"/>
                  </a:solidFill>
                </a:rPr>
                <a:t>Mechanical Design Models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657600" y="28194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002060"/>
                  </a:solidFill>
                </a:rPr>
                <a:t>Electrical Design Models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57600" y="3276600"/>
              <a:ext cx="1827978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002060"/>
                  </a:solidFill>
                </a:rPr>
                <a:t>Software Design Models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657600" y="37338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002060"/>
                  </a:solidFill>
                </a:rPr>
                <a:t>Testing Methods &amp; Models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34920" y="5253739"/>
            <a:ext cx="3195708" cy="400110"/>
            <a:chOff x="2362200" y="4323613"/>
            <a:chExt cx="3505200" cy="526006"/>
          </a:xfrm>
        </p:grpSpPr>
        <p:sp>
          <p:nvSpPr>
            <p:cNvPr id="58" name="Flowchart: Alternate Process 57"/>
            <p:cNvSpPr/>
            <p:nvPr/>
          </p:nvSpPr>
          <p:spPr>
            <a:xfrm rot="5400000">
              <a:off x="3871584" y="2834016"/>
              <a:ext cx="486432" cy="3505200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762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3881733" y="3702974"/>
              <a:ext cx="526006" cy="17672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US" sz="1400" dirty="0">
                  <a:solidFill>
                    <a:srgbClr val="002060"/>
                  </a:solidFill>
                </a:rPr>
                <a:t>Analysis Tools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6116" y="1671941"/>
            <a:ext cx="15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Re-balance as required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3200408"/>
            <a:ext cx="209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Single Source of Truth</a:t>
            </a:r>
          </a:p>
        </p:txBody>
      </p:sp>
      <p:pic>
        <p:nvPicPr>
          <p:cNvPr id="73" name="Picture 2" descr="C:\Users\jaime.guerrero\Downloads\sysml-mod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520190"/>
            <a:ext cx="1989609" cy="162783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8435627" y="625660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V5.0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" y="770034"/>
            <a:ext cx="2757600" cy="16221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62004" y="1485941"/>
            <a:ext cx="11544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E36C09">
                    <a:lumMod val="75000"/>
                  </a:srgbClr>
                </a:solidFill>
              </a:rPr>
              <a:t>Element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014" y="4214689"/>
            <a:ext cx="11544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E36C09">
                    <a:lumMod val="75000"/>
                  </a:srgbClr>
                </a:solidFill>
              </a:defRPr>
            </a:lvl1pPr>
          </a:lstStyle>
          <a:p>
            <a:r>
              <a:rPr lang="en-US" dirty="0"/>
              <a:t>Element 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60398" y="4178870"/>
            <a:ext cx="11544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E36C09">
                    <a:lumMod val="75000"/>
                  </a:srgbClr>
                </a:solidFill>
              </a:defRPr>
            </a:lvl1pPr>
          </a:lstStyle>
          <a:p>
            <a:r>
              <a:rPr lang="en-US" dirty="0"/>
              <a:t>Element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22721" y="3166646"/>
            <a:ext cx="11544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E36C09">
                    <a:lumMod val="75000"/>
                  </a:srgbClr>
                </a:solidFill>
              </a:defRPr>
            </a:lvl1pPr>
          </a:lstStyle>
          <a:p>
            <a:r>
              <a:rPr lang="en-US" dirty="0"/>
              <a:t>Element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8079" y="835754"/>
            <a:ext cx="4549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Breaking Framework up into 4 Elements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I&amp;I Work – Develop ICTBs which inform CDDs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Instantiate System Spec in SysML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Decompose and Allocate rapidly, and instantiate subsystem design in models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Accelerate design-to-manufacture release thru continuous interaction with Single Source of Truth</a:t>
            </a:r>
          </a:p>
        </p:txBody>
      </p:sp>
    </p:spTree>
    <p:extLst>
      <p:ext uri="{BB962C8B-B14F-4D97-AF65-F5344CB8AC3E}">
        <p14:creationId xmlns:p14="http://schemas.microsoft.com/office/powerpoint/2010/main" val="9947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828800" y="5231028"/>
            <a:ext cx="44196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>
                    <a:lumMod val="75000"/>
                    <a:lumOff val="25000"/>
                  </a:srgbClr>
                </a:solidFill>
              </a:rPr>
              <a:t>Pilots – MANGL, MCAS, NACES, NGAD Eng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57401" y="5550243"/>
            <a:ext cx="4422434" cy="228600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>
                    <a:lumMod val="75000"/>
                    <a:lumOff val="25000"/>
                  </a:srgbClr>
                </a:solidFill>
              </a:rPr>
              <a:t>Experiment – Surrogate System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36241" y="2626437"/>
            <a:ext cx="1371600" cy="411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SET Capability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“Roll-out” Strategy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579" y="1951212"/>
            <a:ext cx="6321622" cy="237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SE Transformation Research (by the SERC)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3578" y="2636314"/>
            <a:ext cx="1371600" cy="411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SET Capability Development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2441378" y="2617970"/>
            <a:ext cx="304800" cy="26528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4288523" y="2608445"/>
            <a:ext cx="304800" cy="26528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6096000" y="2637725"/>
            <a:ext cx="304800" cy="26528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7689" y="3456164"/>
            <a:ext cx="6307512" cy="27216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SET Operation &amp; Maintenance (SEDIC/4.1)</a:t>
            </a:r>
          </a:p>
        </p:txBody>
      </p:sp>
      <p:sp>
        <p:nvSpPr>
          <p:cNvPr id="20" name="Flowchart: Multidocument 19"/>
          <p:cNvSpPr/>
          <p:nvPr/>
        </p:nvSpPr>
        <p:spPr>
          <a:xfrm>
            <a:off x="3355778" y="1017761"/>
            <a:ext cx="838200" cy="4572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</a:rPr>
              <a:t>Research </a:t>
            </a:r>
            <a:r>
              <a:rPr lang="en-US" sz="600" dirty="0">
                <a:solidFill>
                  <a:srgbClr val="0070C0"/>
                </a:solidFill>
              </a:rPr>
              <a:t>State-of-the=art</a:t>
            </a:r>
          </a:p>
        </p:txBody>
      </p:sp>
      <p:sp>
        <p:nvSpPr>
          <p:cNvPr id="21" name="Flowchart: Multidocument 20"/>
          <p:cNvSpPr/>
          <p:nvPr/>
        </p:nvSpPr>
        <p:spPr>
          <a:xfrm>
            <a:off x="1145978" y="1017761"/>
            <a:ext cx="838200" cy="4572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</a:rPr>
              <a:t>Research Literature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9778" y="4273588"/>
            <a:ext cx="3276600" cy="22860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rgbClr val="0070C0"/>
                </a:solidFill>
              </a:rPr>
              <a:t>Pilot  – MQ-25A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2422" y="4596714"/>
            <a:ext cx="3369640" cy="243632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>
                    <a:lumMod val="75000"/>
                    <a:lumOff val="25000"/>
                  </a:srgbClr>
                </a:solidFill>
              </a:rPr>
              <a:t>Pilot  – V-22 COD “Virtual” Technical Reviews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35028" y="4926228"/>
            <a:ext cx="3570372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>
                    <a:lumMod val="75000"/>
                    <a:lumOff val="25000"/>
                  </a:srgbClr>
                </a:solidFill>
              </a:rPr>
              <a:t>Pilots – FVL, Triton Training Device</a:t>
            </a:r>
          </a:p>
        </p:txBody>
      </p:sp>
      <p:sp>
        <p:nvSpPr>
          <p:cNvPr id="27" name="7-Point Star 26"/>
          <p:cNvSpPr/>
          <p:nvPr/>
        </p:nvSpPr>
        <p:spPr>
          <a:xfrm>
            <a:off x="5794178" y="1019175"/>
            <a:ext cx="1219200" cy="457200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0070C0"/>
                </a:solidFill>
              </a:rPr>
              <a:t>Research Collaboration</a:t>
            </a:r>
          </a:p>
        </p:txBody>
      </p:sp>
      <p:cxnSp>
        <p:nvCxnSpPr>
          <p:cNvPr id="30" name="Straight Arrow Connector 29"/>
          <p:cNvCxnSpPr>
            <a:stCxn id="10" idx="2"/>
          </p:cNvCxnSpPr>
          <p:nvPr/>
        </p:nvCxnSpPr>
        <p:spPr>
          <a:xfrm>
            <a:off x="2593778" y="2883259"/>
            <a:ext cx="0" cy="31365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51378" y="2903006"/>
            <a:ext cx="0" cy="31167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40923" y="2864906"/>
            <a:ext cx="5763" cy="31548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5000" y="2094875"/>
            <a:ext cx="0" cy="531554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317678" y="2188992"/>
            <a:ext cx="0" cy="428977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546028" y="2065511"/>
            <a:ext cx="0" cy="55245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393628" y="1474962"/>
            <a:ext cx="0" cy="59054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60578" y="1474969"/>
            <a:ext cx="0" cy="44732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03778" y="1474962"/>
            <a:ext cx="0" cy="590549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33604" y="2371748"/>
            <a:ext cx="911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36C09">
                    <a:lumMod val="50000"/>
                  </a:srgbClr>
                </a:solidFill>
              </a:rPr>
              <a:t>Increment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0372" y="2341744"/>
            <a:ext cx="101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36C09">
                    <a:lumMod val="50000"/>
                  </a:srgbClr>
                </a:solidFill>
              </a:rPr>
              <a:t>Increment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70379" y="2380216"/>
            <a:ext cx="91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36C09">
                    <a:lumMod val="50000"/>
                  </a:srgbClr>
                </a:solidFill>
              </a:rPr>
              <a:t>Increment 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614830" y="3047999"/>
            <a:ext cx="0" cy="1246362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00200" y="3897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B050"/>
                </a:solidFill>
              </a:rPr>
              <a:t>Lessons Learned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00600" y="38943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B050"/>
                </a:solidFill>
              </a:rPr>
              <a:t>Lessons Learned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38943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00B050"/>
                </a:solidFill>
              </a:rPr>
              <a:t>Lessons Learned</a:t>
            </a:r>
          </a:p>
        </p:txBody>
      </p:sp>
      <p:cxnSp>
        <p:nvCxnSpPr>
          <p:cNvPr id="57" name="Straight Arrow Connector 56"/>
          <p:cNvCxnSpPr>
            <a:stCxn id="23" idx="0"/>
          </p:cNvCxnSpPr>
          <p:nvPr/>
        </p:nvCxnSpPr>
        <p:spPr>
          <a:xfrm flipH="1" flipV="1">
            <a:off x="2971800" y="2188984"/>
            <a:ext cx="5442" cy="240773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54362" y="3048000"/>
            <a:ext cx="8238" cy="2599038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triped Right Arrow 60"/>
          <p:cNvSpPr/>
          <p:nvPr/>
        </p:nvSpPr>
        <p:spPr>
          <a:xfrm>
            <a:off x="2517581" y="5970769"/>
            <a:ext cx="6093021" cy="430039"/>
          </a:xfrm>
          <a:prstGeom prst="stripedRightArrow">
            <a:avLst>
              <a:gd name="adj1" fmla="val 70455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67000">
                <a:srgbClr val="F6FACD"/>
              </a:gs>
              <a:gs pos="41000">
                <a:srgbClr val="FFFF99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>
                    <a:lumMod val="90000"/>
                    <a:lumOff val="10000"/>
                  </a:srgbClr>
                </a:solidFill>
              </a:rPr>
              <a:t>NAVAIR Enterprise Deployment</a:t>
            </a:r>
          </a:p>
        </p:txBody>
      </p:sp>
      <p:sp>
        <p:nvSpPr>
          <p:cNvPr id="66" name="Left Brace 65"/>
          <p:cNvSpPr/>
          <p:nvPr/>
        </p:nvSpPr>
        <p:spPr>
          <a:xfrm>
            <a:off x="612578" y="1922285"/>
            <a:ext cx="304800" cy="19720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476361" y="2629541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Development &amp;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 Implementation</a:t>
            </a:r>
          </a:p>
        </p:txBody>
      </p:sp>
      <p:sp>
        <p:nvSpPr>
          <p:cNvPr id="69" name="Left Brace 68"/>
          <p:cNvSpPr/>
          <p:nvPr/>
        </p:nvSpPr>
        <p:spPr>
          <a:xfrm>
            <a:off x="612578" y="4109338"/>
            <a:ext cx="304800" cy="22914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-759867" y="5193700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Infusion &amp; Deployment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5832" y="1371603"/>
            <a:ext cx="15680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</a:rPr>
              <a:t>SET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Implementation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Roadmap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78308" y="3340898"/>
            <a:ext cx="167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</a:rPr>
              <a:t>TOOLS</a:t>
            </a:r>
            <a:r>
              <a:rPr lang="en-US" sz="900" b="1" dirty="0">
                <a:solidFill>
                  <a:srgbClr val="002060"/>
                </a:solidFill>
              </a:rPr>
              <a:t> </a:t>
            </a:r>
            <a:r>
              <a:rPr lang="en-US" sz="800" b="1" dirty="0">
                <a:solidFill>
                  <a:srgbClr val="002060"/>
                </a:solidFill>
              </a:rPr>
              <a:t>– Licenses, Sustainment, etc..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Collaboration Center , IT, CM, SW Releases, etc..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Process Documentation - instruction, SWP, SSP, Guides</a:t>
            </a:r>
          </a:p>
          <a:p>
            <a:r>
              <a:rPr lang="en-US" sz="900" b="1" u="sng" dirty="0">
                <a:solidFill>
                  <a:srgbClr val="002060"/>
                </a:solidFill>
              </a:rPr>
              <a:t>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Help Desk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70171" y="2286000"/>
            <a:ext cx="177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</a:rPr>
              <a:t>INTEGRATED MODELING ENVIRONMENT(IME)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Modelling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Modelling Tool-set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Modelling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Model Repository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Collaboration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8313" y="4716218"/>
            <a:ext cx="17525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</a:rPr>
              <a:t>PILOTS &amp; DEMONSTRATIONS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Collaborative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Technical Review Framework (e.g. MDAO)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System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2060"/>
                </a:solidFill>
              </a:rPr>
              <a:t>Engineering Data in Models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77000" y="2636315"/>
            <a:ext cx="762000" cy="4116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SET Cap. Dev.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62062" y="2636314"/>
            <a:ext cx="1371600" cy="411693"/>
          </a:xfrm>
          <a:prstGeom prst="rect">
            <a:avLst/>
          </a:prstGeom>
          <a:solidFill>
            <a:srgbClr val="33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SET Capability Development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77551" y="629159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V7.0</a:t>
            </a: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Surrogate Pilot focus on </a:t>
            </a:r>
            <a:r>
              <a:rPr lang="en-US" sz="2200" i="1" u="sng" dirty="0"/>
              <a:t>Execution</a:t>
            </a:r>
            <a:r>
              <a:rPr lang="en-US" sz="2200" dirty="0"/>
              <a:t> of SET Framework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" y="2133600"/>
            <a:ext cx="703648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590800" cy="1584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  <a:effectLst/>
        </p:spPr>
      </p:pic>
      <p:sp>
        <p:nvSpPr>
          <p:cNvPr id="5" name="Striped Right Arrow 4"/>
          <p:cNvSpPr/>
          <p:nvPr/>
        </p:nvSpPr>
        <p:spPr>
          <a:xfrm rot="2047845">
            <a:off x="1553194" y="2523473"/>
            <a:ext cx="762000" cy="6096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1084" y="857250"/>
            <a:ext cx="3583032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Surrogate Pilot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Modeling Environment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real-time Collaboration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Authoritative Source of Truth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F129F-84F5-468A-B8A3-1C157FFBA0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8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"/>
            <a:ext cx="7150100" cy="752475"/>
          </a:xfrm>
        </p:spPr>
        <p:txBody>
          <a:bodyPr/>
          <a:lstStyle/>
          <a:p>
            <a:r>
              <a:rPr lang="en-US" dirty="0"/>
              <a:t>SET Increment 1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0" y="6601636"/>
            <a:ext cx="2133600" cy="254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F129F-84F5-468A-B8A3-1C157FFBA0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NAVAIR Public Release 2017-892.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47818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Workforce &amp; Culture</a:t>
            </a:r>
            <a:br>
              <a:rPr lang="en-US" dirty="0"/>
            </a:br>
            <a:r>
              <a:rPr lang="en-US" dirty="0"/>
              <a:t>Training - Increment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94750" cy="3135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Training Courses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0CD45-12DD-4B6F-A4B9-59CB40E983C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388" name="Group 16387"/>
          <p:cNvGrpSpPr/>
          <p:nvPr/>
        </p:nvGrpSpPr>
        <p:grpSpPr>
          <a:xfrm>
            <a:off x="141767" y="1295400"/>
            <a:ext cx="9078433" cy="914400"/>
            <a:chOff x="65567" y="1295400"/>
            <a:chExt cx="9078433" cy="914400"/>
          </a:xfrm>
        </p:grpSpPr>
        <p:sp>
          <p:nvSpPr>
            <p:cNvPr id="9" name="Rectangle 8"/>
            <p:cNvSpPr/>
            <p:nvPr/>
          </p:nvSpPr>
          <p:spPr>
            <a:xfrm>
              <a:off x="65567" y="1295400"/>
              <a:ext cx="891018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0" t="27143" r="13856" b="40417"/>
            <a:stretch/>
          </p:blipFill>
          <p:spPr>
            <a:xfrm>
              <a:off x="152400" y="1447800"/>
              <a:ext cx="1407318" cy="54952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9200" y="1383475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Architecture and Systems Engineering: Models and Methods to Manage Complex Systems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1452518"/>
              <a:ext cx="35814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Four Course Professional Certificate Program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 Weeks On-line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190 Employees Completed/Enrolled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1767" y="2540000"/>
            <a:ext cx="891018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27355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Essentials for Understanding SysML Models/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Hands-On Essentials for Creating SysML Models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2233" r="11944" b="54434"/>
          <a:stretch/>
        </p:blipFill>
        <p:spPr bwMode="auto">
          <a:xfrm>
            <a:off x="161235" y="2820802"/>
            <a:ext cx="1474683" cy="4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638800" y="2692972"/>
            <a:ext cx="3581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Week On-site (20/class)</a:t>
            </a:r>
          </a:p>
          <a:p>
            <a:pPr marL="2333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 &amp; Tool Training</a:t>
            </a:r>
          </a:p>
          <a:p>
            <a:pPr marL="2333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 Employees Trained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385" name="Group 16384"/>
          <p:cNvGrpSpPr/>
          <p:nvPr/>
        </p:nvGrpSpPr>
        <p:grpSpPr>
          <a:xfrm>
            <a:off x="141767" y="3784600"/>
            <a:ext cx="9078433" cy="914400"/>
            <a:chOff x="65567" y="3429000"/>
            <a:chExt cx="9078433" cy="914400"/>
          </a:xfrm>
        </p:grpSpPr>
        <p:sp>
          <p:nvSpPr>
            <p:cNvPr id="29" name="Rectangle 28"/>
            <p:cNvSpPr/>
            <p:nvPr/>
          </p:nvSpPr>
          <p:spPr>
            <a:xfrm>
              <a:off x="65567" y="3429000"/>
              <a:ext cx="891018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9200" y="373380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SysML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" t="12233" r="11944" b="54434"/>
            <a:stretch/>
          </p:blipFill>
          <p:spPr bwMode="auto">
            <a:xfrm>
              <a:off x="85035" y="3709802"/>
              <a:ext cx="1474683" cy="47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562600" y="3581972"/>
              <a:ext cx="35814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One Week On-site/ 8 Week Distance Learning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Language &amp; Tool Training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 Employees Trained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384" name="Group 16383"/>
          <p:cNvGrpSpPr/>
          <p:nvPr/>
        </p:nvGrpSpPr>
        <p:grpSpPr>
          <a:xfrm>
            <a:off x="141767" y="5029200"/>
            <a:ext cx="9078433" cy="914400"/>
            <a:chOff x="76200" y="5029200"/>
            <a:chExt cx="9078433" cy="914400"/>
          </a:xfrm>
        </p:grpSpPr>
        <p:sp>
          <p:nvSpPr>
            <p:cNvPr id="33" name="Rectangle 32"/>
            <p:cNvSpPr/>
            <p:nvPr/>
          </p:nvSpPr>
          <p:spPr>
            <a:xfrm>
              <a:off x="76200" y="5029200"/>
              <a:ext cx="891018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29833" y="533400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SysML Language Training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73233" y="5182172"/>
              <a:ext cx="35814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 – 40 Hour Online Course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Self Paced/ On-Demand </a:t>
              </a:r>
            </a:p>
            <a:p>
              <a:pPr marL="233363" marR="0" lvl="1" indent="-2333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Process of Contracting Effort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AutoShape 12" descr="Image result for TB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utoShape 14" descr="Image result for TB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AutoShape 16" descr="Image result for TB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627168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NAVAIR Public Release 2018-194.  Distribution Statement A – “Approved for public release; distribution is unlimited”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32408"/>
            <a:ext cx="1143000" cy="7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1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29" y="59537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NAVAIR AIR-00 Digital Engineering Video: </a:t>
            </a:r>
            <a:r>
              <a:rPr lang="en-US" sz="1400" u="sng" dirty="0">
                <a:solidFill>
                  <a:srgbClr val="002060"/>
                </a:solidFill>
                <a:hlinkClick r:id="rId2"/>
              </a:rPr>
              <a:t>https://youtu.be/ppTq1n2cTVY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SET MBSE Video: </a:t>
            </a:r>
            <a:r>
              <a:rPr lang="en-US" sz="1400" u="sng" dirty="0">
                <a:solidFill>
                  <a:srgbClr val="002060"/>
                </a:solidFill>
                <a:hlinkClick r:id="rId3"/>
              </a:rPr>
              <a:t>https://youtu.be/171blNCgpCo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jaime.guerrero\Downloads\Q-and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15" y="1828800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3094"/>
          <p:cNvSpPr/>
          <p:nvPr/>
        </p:nvSpPr>
        <p:spPr>
          <a:xfrm>
            <a:off x="5482907" y="811245"/>
            <a:ext cx="3557381" cy="4616091"/>
          </a:xfrm>
          <a:prstGeom prst="rect">
            <a:avLst/>
          </a:prstGeom>
          <a:solidFill>
            <a:srgbClr val="FFE07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2" name="Elbow Connector 91"/>
          <p:cNvCxnSpPr/>
          <p:nvPr/>
        </p:nvCxnSpPr>
        <p:spPr>
          <a:xfrm rot="5400000" flipH="1" flipV="1">
            <a:off x="7262249" y="3341141"/>
            <a:ext cx="1669357" cy="748635"/>
          </a:xfrm>
          <a:prstGeom prst="bentConnector3">
            <a:avLst>
              <a:gd name="adj1" fmla="val 13664"/>
            </a:avLst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5400000">
            <a:off x="7157987" y="3018112"/>
            <a:ext cx="1705407" cy="423860"/>
          </a:xfrm>
          <a:prstGeom prst="bentConnector3">
            <a:avLst>
              <a:gd name="adj1" fmla="val 99902"/>
            </a:avLst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3902435" y="1502870"/>
            <a:ext cx="1810330" cy="1350605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477660"/>
            <a:ext cx="2565218" cy="168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" y="4179034"/>
            <a:ext cx="2565219" cy="172783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4" t="51116" r="27981"/>
          <a:stretch/>
        </p:blipFill>
        <p:spPr bwMode="auto">
          <a:xfrm>
            <a:off x="6722903" y="3978283"/>
            <a:ext cx="1088136" cy="14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07" y="3208810"/>
            <a:ext cx="227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36C09">
                    <a:lumMod val="75000"/>
                  </a:srgbClr>
                </a:solidFill>
              </a:rPr>
              <a:t>Integrated Warfare Analysis </a:t>
            </a:r>
            <a:r>
              <a:rPr lang="en-US" sz="1200" b="1" dirty="0">
                <a:solidFill>
                  <a:srgbClr val="002060"/>
                </a:solidFill>
              </a:rPr>
              <a:t>establishes CONEMPS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and Effects-Chains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71" y="5906869"/>
            <a:ext cx="256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CONEMPS and Effects Chains are modeled at the System of Systems (SoS) level</a:t>
            </a:r>
          </a:p>
        </p:txBody>
      </p:sp>
      <p:sp>
        <p:nvSpPr>
          <p:cNvPr id="5" name="Isosceles Triangle 4"/>
          <p:cNvSpPr/>
          <p:nvPr/>
        </p:nvSpPr>
        <p:spPr>
          <a:xfrm flipV="1">
            <a:off x="1003794" y="3826861"/>
            <a:ext cx="658368" cy="329184"/>
          </a:xfrm>
          <a:prstGeom prst="triangle">
            <a:avLst>
              <a:gd name="adj" fmla="val 51170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19" descr="C:\Users\jaime.guerrero\Downloads\SysM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25" y="4221474"/>
            <a:ext cx="828883" cy="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 8"/>
          <p:cNvSpPr/>
          <p:nvPr/>
        </p:nvSpPr>
        <p:spPr>
          <a:xfrm>
            <a:off x="2871156" y="2468660"/>
            <a:ext cx="2501153" cy="3220744"/>
          </a:xfrm>
          <a:prstGeom prst="can">
            <a:avLst>
              <a:gd name="adj" fmla="val 2141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62" y="3350959"/>
            <a:ext cx="2109729" cy="19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71800" y="3059668"/>
            <a:ext cx="218065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SYSTEM MODELS</a:t>
            </a:r>
          </a:p>
        </p:txBody>
      </p:sp>
      <p:sp>
        <p:nvSpPr>
          <p:cNvPr id="28" name="Isosceles Triangle 27"/>
          <p:cNvSpPr/>
          <p:nvPr/>
        </p:nvSpPr>
        <p:spPr>
          <a:xfrm rot="16200000" flipV="1">
            <a:off x="2447866" y="4997208"/>
            <a:ext cx="654485" cy="330024"/>
          </a:xfrm>
          <a:prstGeom prst="triangle">
            <a:avLst>
              <a:gd name="adj" fmla="val 5117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2335" y="1163372"/>
            <a:ext cx="2479089" cy="29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42371" y="1163372"/>
            <a:ext cx="1097914" cy="29583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r="80888" b="55327"/>
          <a:stretch/>
        </p:blipFill>
        <p:spPr bwMode="auto">
          <a:xfrm>
            <a:off x="5461949" y="1454768"/>
            <a:ext cx="1178984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8" t="43015" r="45163" b="15724"/>
          <a:stretch/>
        </p:blipFill>
        <p:spPr bwMode="auto">
          <a:xfrm>
            <a:off x="6722903" y="2726489"/>
            <a:ext cx="1088136" cy="11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23964" r="63512" b="38018"/>
          <a:stretch/>
        </p:blipFill>
        <p:spPr bwMode="auto">
          <a:xfrm>
            <a:off x="6723763" y="1454768"/>
            <a:ext cx="1086416" cy="108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2" t="11583" b="15981"/>
          <a:stretch/>
        </p:blipFill>
        <p:spPr bwMode="auto">
          <a:xfrm>
            <a:off x="7964405" y="1436670"/>
            <a:ext cx="1097913" cy="143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841972" y="-82889"/>
            <a:ext cx="8283426" cy="82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i="1" dirty="0">
                <a:solidFill>
                  <a:prstClr val="white"/>
                </a:solidFill>
              </a:rPr>
              <a:t>Capability Based Acquisition - Outpacing the Threat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Digital Thread enables rapid delivery of Integrated Capabilities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2906" y="1176321"/>
            <a:ext cx="115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6923C">
                    <a:lumMod val="50000"/>
                  </a:srgbClr>
                </a:solidFill>
              </a:rPr>
              <a:t>Constructive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7797" y="1176321"/>
            <a:ext cx="1102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6923C">
                    <a:lumMod val="50000"/>
                  </a:srgbClr>
                </a:solidFill>
              </a:rPr>
              <a:t>Virtual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1423" y="1176321"/>
            <a:ext cx="1088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>
                    <a:lumMod val="95000"/>
                  </a:prstClr>
                </a:solidFill>
              </a:rPr>
              <a:t>Live</a:t>
            </a:r>
          </a:p>
        </p:txBody>
      </p:sp>
      <p:sp>
        <p:nvSpPr>
          <p:cNvPr id="49" name="Isosceles Triangle 48"/>
          <p:cNvSpPr/>
          <p:nvPr/>
        </p:nvSpPr>
        <p:spPr>
          <a:xfrm rot="16200000" flipV="1">
            <a:off x="6595340" y="1963801"/>
            <a:ext cx="256200" cy="165012"/>
          </a:xfrm>
          <a:prstGeom prst="triangle">
            <a:avLst>
              <a:gd name="adj" fmla="val 51170"/>
            </a:avLst>
          </a:prstGeom>
          <a:solidFill>
            <a:srgbClr val="0049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flipV="1">
            <a:off x="7138871" y="2532350"/>
            <a:ext cx="256200" cy="165012"/>
          </a:xfrm>
          <a:prstGeom prst="triangle">
            <a:avLst>
              <a:gd name="adj" fmla="val 51170"/>
            </a:avLst>
          </a:prstGeom>
          <a:solidFill>
            <a:srgbClr val="0049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flipV="1">
            <a:off x="7138871" y="3799457"/>
            <a:ext cx="256200" cy="165012"/>
          </a:xfrm>
          <a:prstGeom prst="triangle">
            <a:avLst>
              <a:gd name="adj" fmla="val 51170"/>
            </a:avLst>
          </a:prstGeom>
          <a:solidFill>
            <a:srgbClr val="0049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14" y="5497302"/>
            <a:ext cx="1349619" cy="96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Isosceles Triangle 120"/>
          <p:cNvSpPr/>
          <p:nvPr/>
        </p:nvSpPr>
        <p:spPr>
          <a:xfrm flipV="1">
            <a:off x="7714091" y="5465493"/>
            <a:ext cx="658368" cy="329184"/>
          </a:xfrm>
          <a:prstGeom prst="triangle">
            <a:avLst>
              <a:gd name="adj" fmla="val 5117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96" name="TextBox 3095"/>
          <p:cNvSpPr txBox="1"/>
          <p:nvPr/>
        </p:nvSpPr>
        <p:spPr>
          <a:xfrm>
            <a:off x="7162800" y="5761305"/>
            <a:ext cx="210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LVC-based training </a:t>
            </a:r>
            <a:r>
              <a:rPr lang="en-US" sz="1200" b="1" dirty="0">
                <a:solidFill>
                  <a:srgbClr val="002060"/>
                </a:solidFill>
              </a:rPr>
              <a:t>maximizes Fleet proficiency</a:t>
            </a:r>
          </a:p>
        </p:txBody>
      </p:sp>
      <p:pic>
        <p:nvPicPr>
          <p:cNvPr id="123" name="Picture 19" descr="C:\Users\jaime.guerrero\Downloads\SysM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24" y="3978283"/>
            <a:ext cx="743204" cy="7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0192" y="1429290"/>
            <a:ext cx="26381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System models form “Constructive” basis for LVC M&amp;S environment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0118" y="839845"/>
            <a:ext cx="2701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2903" y="798696"/>
            <a:ext cx="388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Capabilities-Based T&amp;E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" y="5353032"/>
            <a:ext cx="2069828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SoS MODEL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22387" y="5654145"/>
            <a:ext cx="23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Systems are developed in a Model-Based environment</a:t>
            </a:r>
            <a:endParaRPr lang="en-US" sz="1600" b="1" dirty="0">
              <a:solidFill>
                <a:srgbClr val="E36C09">
                  <a:lumMod val="75000"/>
                </a:srgbClr>
              </a:solidFill>
            </a:endParaRP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56073" y="2557046"/>
            <a:ext cx="298525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SE TRANSFORMATION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549" y="10674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 &amp; I</a:t>
            </a:r>
          </a:p>
        </p:txBody>
      </p:sp>
    </p:spTree>
    <p:extLst>
      <p:ext uri="{BB962C8B-B14F-4D97-AF65-F5344CB8AC3E}">
        <p14:creationId xmlns:p14="http://schemas.microsoft.com/office/powerpoint/2010/main" val="3436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Industry-Government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089843"/>
          </a:xfrm>
        </p:spPr>
        <p:txBody>
          <a:bodyPr/>
          <a:lstStyle/>
          <a:p>
            <a:r>
              <a:rPr lang="en-US" b="0" dirty="0"/>
              <a:t>SET applies to Government and Industry</a:t>
            </a:r>
          </a:p>
          <a:p>
            <a:pPr lvl="1"/>
            <a:r>
              <a:rPr lang="en-US" sz="2000" dirty="0"/>
              <a:t>Commercial cycle time is a function of development and production activities</a:t>
            </a:r>
          </a:p>
          <a:p>
            <a:pPr lvl="1"/>
            <a:r>
              <a:rPr lang="en-US" sz="2000" b="0" dirty="0"/>
              <a:t>DoD cycle times add the activities associated with Government oversight responsibilities</a:t>
            </a:r>
          </a:p>
          <a:p>
            <a:pPr lvl="1"/>
            <a:r>
              <a:rPr lang="en-US" sz="2000" dirty="0"/>
              <a:t>Both must be addressed to achieve the necessary reduction</a:t>
            </a:r>
            <a:endParaRPr lang="en-US" sz="2000" b="0" dirty="0"/>
          </a:p>
          <a:p>
            <a:endParaRPr lang="en-US" b="0" dirty="0"/>
          </a:p>
          <a:p>
            <a:r>
              <a:rPr lang="en-US" dirty="0"/>
              <a:t>Government</a:t>
            </a:r>
            <a:r>
              <a:rPr lang="en-US" b="0" dirty="0"/>
              <a:t> must reassess its role in the acquisition process and the methods for executing that role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Criteria for gov’t involvement/oversight (not every decision)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involved, must be on developer’s timeline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Must bring value to the decision – not just positional authority </a:t>
            </a:r>
          </a:p>
          <a:p>
            <a:endParaRPr lang="en-US" b="0" dirty="0"/>
          </a:p>
          <a:p>
            <a:r>
              <a:rPr lang="en-US" dirty="0"/>
              <a:t>Industry</a:t>
            </a:r>
            <a:r>
              <a:rPr lang="en-US" b="0" dirty="0"/>
              <a:t> must fully leverage advances in HPC-enabled models and participate in establishing a collaborative, integrated digital environment which enables continuous interaction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20879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F129F-84F5-468A-B8A3-1C157FFBA0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 descr="C:\Users\jaime.guerrero\Downloads\Gov-Industry Partnershi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2836"/>
            <a:ext cx="1676400" cy="8549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27168"/>
            <a:ext cx="6629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NAVAIR Public Release 2017-370.  Distribution Statement A – “Approved for public release; distribution is unlimited”</a:t>
            </a:r>
          </a:p>
        </p:txBody>
      </p:sp>
    </p:spTree>
    <p:extLst>
      <p:ext uri="{BB962C8B-B14F-4D97-AF65-F5344CB8AC3E}">
        <p14:creationId xmlns:p14="http://schemas.microsoft.com/office/powerpoint/2010/main" val="26035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Elements of SE Transformation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88108"/>
            <a:ext cx="2064950" cy="286717"/>
          </a:xfrm>
        </p:spPr>
        <p:txBody>
          <a:bodyPr/>
          <a:lstStyle/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5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Specification as a Model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5394939" y="1295304"/>
            <a:ext cx="3520462" cy="175429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70C0"/>
                </a:solidFill>
              </a:rPr>
              <a:t>A system model is </a:t>
            </a:r>
            <a:r>
              <a:rPr lang="en-US" sz="1800" dirty="0">
                <a:solidFill>
                  <a:srgbClr val="002060"/>
                </a:solidFill>
              </a:rPr>
              <a:t>an interconnected set of model elements that represent key system aspects including structure, behavior, requirements, and parametrics</a:t>
            </a:r>
          </a:p>
        </p:txBody>
      </p:sp>
      <p:pic>
        <p:nvPicPr>
          <p:cNvPr id="4098" name="Picture 2" descr="C:\Users\jaime.guerrero\Downloads\sysml-mod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8597"/>
            <a:ext cx="4648200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jaime.guerrero\Downloads\SysM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00200"/>
            <a:ext cx="6477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94939" y="3428912"/>
            <a:ext cx="3520462" cy="258529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70C0"/>
                </a:solidFill>
              </a:rPr>
              <a:t>In SET, </a:t>
            </a:r>
            <a:r>
              <a:rPr lang="en-US" sz="1800" dirty="0">
                <a:solidFill>
                  <a:srgbClr val="002060"/>
                </a:solidFill>
              </a:rPr>
              <a:t>the System Spec (Performance Spec) would be instantiated in a model (using SysML).  It will be developed in a collaborative workspace by a cross-functional team.  The model will then be placed on the development contract vice a paper spec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5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143" y="1219190"/>
            <a:ext cx="2658461" cy="2312277"/>
          </a:xfrm>
          <a:prstGeom prst="rect">
            <a:avLst/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Model – As An Integration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A1009-1288-4B47-851C-37D8C681CC24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0" t="16818" r="4192" b="26879"/>
          <a:stretch/>
        </p:blipFill>
        <p:spPr bwMode="auto">
          <a:xfrm>
            <a:off x="5550780" y="914390"/>
            <a:ext cx="1345324" cy="261707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4855784" y="1523982"/>
            <a:ext cx="649668" cy="2469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0800000">
            <a:off x="4845555" y="2724787"/>
            <a:ext cx="635404" cy="2293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1390842" y="2748447"/>
            <a:ext cx="641130" cy="24699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1390842" y="1447782"/>
            <a:ext cx="609600" cy="286406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50772" y="1371582"/>
            <a:ext cx="1295400" cy="5334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External Requirements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50772" y="2590782"/>
            <a:ext cx="1295400" cy="6096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System Document &amp; Specification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7572" y="3599971"/>
            <a:ext cx="4724400" cy="1276819"/>
            <a:chOff x="1117572" y="3599963"/>
            <a:chExt cx="4724400" cy="1276819"/>
          </a:xfrm>
        </p:grpSpPr>
        <p:sp>
          <p:nvSpPr>
            <p:cNvPr id="32" name="Left-Right Arrow 31"/>
            <p:cNvSpPr/>
            <p:nvPr/>
          </p:nvSpPr>
          <p:spPr>
            <a:xfrm rot="17983872">
              <a:off x="1612599" y="3774746"/>
              <a:ext cx="609600" cy="286406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 rot="17634680">
              <a:off x="2684908" y="3768670"/>
              <a:ext cx="609600" cy="286406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 rot="14429323">
              <a:off x="3703171" y="3762359"/>
              <a:ext cx="609600" cy="286406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14172345">
              <a:off x="4740626" y="3761560"/>
              <a:ext cx="609600" cy="286406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48" name="Rounded Rectangle 2047"/>
            <p:cNvSpPr/>
            <p:nvPr/>
          </p:nvSpPr>
          <p:spPr>
            <a:xfrm>
              <a:off x="1117572" y="4343382"/>
              <a:ext cx="990600" cy="5334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Mechanical Design Models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336772" y="4343382"/>
              <a:ext cx="990600" cy="5334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Electrical Design Models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32172" y="4343382"/>
              <a:ext cx="990600" cy="5334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Software Design Models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1372" y="4343382"/>
              <a:ext cx="990600" cy="5334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Testing Methods &amp; Models</a:t>
              </a:r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2057400" y="4950013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</a:rPr>
              <a:t>System Framework for Design 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1269976" y="3106569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Viewpoint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93774" y="990582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Traceability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Rationale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43450" y="1200072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Analysis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Needs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7346" y="295267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</a:rPr>
              <a:t>Performance </a:t>
            </a:r>
          </a:p>
          <a:p>
            <a:pPr algn="ctr"/>
            <a:r>
              <a:rPr lang="en-US" sz="900" b="1" dirty="0">
                <a:solidFill>
                  <a:srgbClr val="002060"/>
                </a:solidFill>
              </a:rPr>
              <a:t>Estimates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4" y="8498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System Model </a:t>
            </a:r>
          </a:p>
        </p:txBody>
      </p:sp>
      <p:pic>
        <p:nvPicPr>
          <p:cNvPr id="38" name="Picture 2" descr="C:\Users\jaime.guerrero\Downloads\sysml-mod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26" y="1312015"/>
            <a:ext cx="2494043" cy="21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jaime.guerrero\Downloads\SysM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4" y="775638"/>
            <a:ext cx="425803" cy="44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7021287" y="773536"/>
            <a:ext cx="2065566" cy="332395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</a:rPr>
              <a:t>The system model is </a:t>
            </a:r>
            <a:r>
              <a:rPr lang="en-US" sz="1400" dirty="0">
                <a:solidFill>
                  <a:srgbClr val="002060"/>
                </a:solidFill>
              </a:rPr>
              <a:t>linked “upstream” to mission effectiveness models and CONEMPS, and “downstream” to decomposed and allocated sub-system requirements and associated designs.  It is also linked to verification tools (FEM, CFD) which validate it’s fidelity and utility for intended purpose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838200" y="5410208"/>
            <a:ext cx="5769004" cy="9540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</a:rPr>
              <a:t>The system model </a:t>
            </a:r>
            <a:r>
              <a:rPr lang="en-US" sz="1400" dirty="0">
                <a:solidFill>
                  <a:srgbClr val="002060"/>
                </a:solidFill>
              </a:rPr>
              <a:t>flows down, and is interconnected with the subsystem requirements and emerging designs.  These design are instantiated in different models based on their governing physics (stress/strain, fluids, electro-magnetic, etc.)</a:t>
            </a:r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8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1036867"/>
            <a:ext cx="5508171" cy="51108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457201" y="1312341"/>
            <a:ext cx="1195388" cy="3505200"/>
          </a:xfrm>
          <a:prstGeom prst="flowChartAlternateProcess">
            <a:avLst/>
          </a:prstGeom>
          <a:solidFill>
            <a:srgbClr val="FFFF9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9604" y="1471342"/>
            <a:ext cx="867545" cy="461665"/>
          </a:xfrm>
          <a:prstGeom prst="rect">
            <a:avLst/>
          </a:prstGeom>
          <a:solidFill>
            <a:srgbClr val="FFD347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Human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Readable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7204" y="2379873"/>
            <a:ext cx="430887" cy="16843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600" dirty="0">
                <a:solidFill>
                  <a:srgbClr val="002060"/>
                </a:solidFill>
              </a:rPr>
              <a:t>Review Artifacts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4428940" y="1305748"/>
            <a:ext cx="1195388" cy="35052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Authoritative Source of Truth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129F-84F5-468A-B8A3-1C157FFBA07F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lowchart: Magnetic Disk 4"/>
          <p:cNvSpPr>
            <a:spLocks noChangeAspect="1"/>
          </p:cNvSpPr>
          <p:nvPr/>
        </p:nvSpPr>
        <p:spPr>
          <a:xfrm>
            <a:off x="2133600" y="-432692"/>
            <a:ext cx="1676400" cy="6781800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1000">
                <a:srgbClr val="9CB86E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4200000" lon="0" rev="0"/>
            </a:camera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3865" y="1464749"/>
            <a:ext cx="86754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Machine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Readable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4394" y="2151273"/>
            <a:ext cx="430887" cy="176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dirty="0">
                <a:solidFill>
                  <a:srgbClr val="002060"/>
                </a:solidFill>
              </a:rPr>
              <a:t>Analysis Tools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57404" y="1981224"/>
            <a:ext cx="1771957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SYSTEM MODEL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956665" y="3395027"/>
            <a:ext cx="3092086" cy="2708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Ability to </a:t>
            </a:r>
            <a:r>
              <a:rPr lang="en-US" sz="1400" b="1" i="1" dirty="0">
                <a:solidFill>
                  <a:srgbClr val="0070C0"/>
                </a:solidFill>
              </a:rPr>
              <a:t>interrogate the design information </a:t>
            </a:r>
            <a:r>
              <a:rPr lang="en-US" sz="1400" b="1" dirty="0">
                <a:solidFill>
                  <a:srgbClr val="002060"/>
                </a:solidFill>
              </a:rPr>
              <a:t>and extract data into the format necessary for the given task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</a:rPr>
              <a:t>Leverages </a:t>
            </a:r>
            <a:r>
              <a:rPr lang="en-US" sz="1100" b="1" dirty="0">
                <a:solidFill>
                  <a:srgbClr val="0070C0"/>
                </a:solidFill>
              </a:rPr>
              <a:t>formalism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</a:rPr>
              <a:t>Transformation rules are </a:t>
            </a:r>
            <a:r>
              <a:rPr lang="en-US" sz="1100" b="1" i="1" dirty="0">
                <a:solidFill>
                  <a:srgbClr val="0070C0"/>
                </a:solidFill>
              </a:rPr>
              <a:t>reusable</a:t>
            </a:r>
            <a:r>
              <a:rPr lang="en-US" sz="1100" b="1" i="1" dirty="0">
                <a:solidFill>
                  <a:srgbClr val="002060"/>
                </a:solidFill>
              </a:rPr>
              <a:t> 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</a:rPr>
              <a:t>Provides </a:t>
            </a:r>
            <a:r>
              <a:rPr lang="en-US" sz="1100" b="1" i="1" dirty="0">
                <a:solidFill>
                  <a:srgbClr val="0070C0"/>
                </a:solidFill>
              </a:rPr>
              <a:t>machine and human readable formats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Leverage the model by reviewing </a:t>
            </a:r>
            <a:r>
              <a:rPr lang="en-US" sz="1400" b="1" i="1" dirty="0">
                <a:solidFill>
                  <a:srgbClr val="0070C0"/>
                </a:solidFill>
              </a:rPr>
              <a:t>the model itself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Stakeholders </a:t>
            </a:r>
            <a:r>
              <a:rPr lang="en-US" sz="1400" b="1" i="1" dirty="0">
                <a:solidFill>
                  <a:srgbClr val="0070C0"/>
                </a:solidFill>
              </a:rPr>
              <a:t>focus on the  views of the system model </a:t>
            </a:r>
            <a:r>
              <a:rPr lang="en-US" sz="1400" b="1" dirty="0">
                <a:solidFill>
                  <a:srgbClr val="002060"/>
                </a:solidFill>
              </a:rPr>
              <a:t>that address their concerns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91446" y="5063650"/>
            <a:ext cx="2465545" cy="83096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>
                    <a:lumMod val="90000"/>
                    <a:lumOff val="10000"/>
                  </a:srgbClr>
                </a:solidFill>
              </a:rPr>
              <a:t>Single-Source-of-Truth </a:t>
            </a:r>
          </a:p>
          <a:p>
            <a:pPr algn="ctr"/>
            <a:r>
              <a:rPr lang="en-US" sz="1600" b="1" dirty="0">
                <a:solidFill>
                  <a:srgbClr val="002060">
                    <a:lumMod val="90000"/>
                    <a:lumOff val="10000"/>
                  </a:srgbClr>
                </a:solidFill>
              </a:rPr>
              <a:t>Repository</a:t>
            </a:r>
          </a:p>
          <a:p>
            <a:pPr algn="ctr"/>
            <a:r>
              <a:rPr lang="en-US" sz="1600" b="1" dirty="0">
                <a:solidFill>
                  <a:srgbClr val="002060">
                    <a:lumMod val="90000"/>
                    <a:lumOff val="10000"/>
                  </a:srgbClr>
                </a:solidFill>
              </a:rPr>
              <a:t>(Gov’t/Prime)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87" y="2579928"/>
            <a:ext cx="1600201" cy="15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Data 15"/>
          <p:cNvSpPr/>
          <p:nvPr/>
        </p:nvSpPr>
        <p:spPr>
          <a:xfrm rot="715691" flipH="1">
            <a:off x="2203394" y="2567075"/>
            <a:ext cx="304800" cy="3048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65876" y="2436299"/>
            <a:ext cx="1295400" cy="10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46876" y="2528626"/>
            <a:ext cx="1132743" cy="7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346876" y="2900084"/>
            <a:ext cx="1132743" cy="16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65880" y="2820078"/>
            <a:ext cx="1257299" cy="13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Data 41"/>
          <p:cNvSpPr/>
          <p:nvPr/>
        </p:nvSpPr>
        <p:spPr>
          <a:xfrm rot="741789" flipH="1">
            <a:off x="907999" y="2483897"/>
            <a:ext cx="533400" cy="5334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291" y="2520486"/>
            <a:ext cx="51809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Table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View</a:t>
            </a:r>
          </a:p>
        </p:txBody>
      </p:sp>
      <p:sp>
        <p:nvSpPr>
          <p:cNvPr id="58" name="Flowchart: Data 57"/>
          <p:cNvSpPr/>
          <p:nvPr/>
        </p:nvSpPr>
        <p:spPr>
          <a:xfrm rot="715691" flipH="1">
            <a:off x="2159789" y="3211501"/>
            <a:ext cx="304800" cy="3048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22271" y="3080725"/>
            <a:ext cx="1295400" cy="10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03271" y="3173052"/>
            <a:ext cx="1132743" cy="7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325072" y="3544510"/>
            <a:ext cx="1132743" cy="16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44077" y="3464501"/>
            <a:ext cx="1257299" cy="13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Data 62"/>
          <p:cNvSpPr/>
          <p:nvPr/>
        </p:nvSpPr>
        <p:spPr>
          <a:xfrm rot="741789" flipH="1">
            <a:off x="864394" y="3128323"/>
            <a:ext cx="533400" cy="5334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6862" y="3164920"/>
            <a:ext cx="543740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>
                <a:solidFill>
                  <a:srgbClr val="002060"/>
                </a:solidFill>
              </a:rPr>
              <a:t>Diagram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View</a:t>
            </a:r>
          </a:p>
        </p:txBody>
      </p:sp>
      <p:sp>
        <p:nvSpPr>
          <p:cNvPr id="66" name="Flowchart: Data 65"/>
          <p:cNvSpPr/>
          <p:nvPr/>
        </p:nvSpPr>
        <p:spPr>
          <a:xfrm rot="715691" flipH="1">
            <a:off x="2451213" y="3706801"/>
            <a:ext cx="304800" cy="3048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918422" y="3684070"/>
            <a:ext cx="1570527" cy="10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9896" y="3742639"/>
            <a:ext cx="1437542" cy="142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333498" y="4039818"/>
            <a:ext cx="1393938" cy="396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52501" y="3959797"/>
            <a:ext cx="1518494" cy="35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Data 70"/>
          <p:cNvSpPr/>
          <p:nvPr/>
        </p:nvSpPr>
        <p:spPr>
          <a:xfrm rot="741789" flipH="1">
            <a:off x="851018" y="3852223"/>
            <a:ext cx="533400" cy="533400"/>
          </a:xfrm>
          <a:prstGeom prst="flowChartInputOutput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4668" y="3888812"/>
            <a:ext cx="56137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Graph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View</a:t>
            </a:r>
          </a:p>
        </p:txBody>
      </p:sp>
      <p:sp>
        <p:nvSpPr>
          <p:cNvPr id="10" name="Flowchart: Data 9"/>
          <p:cNvSpPr/>
          <p:nvPr/>
        </p:nvSpPr>
        <p:spPr>
          <a:xfrm rot="20884309">
            <a:off x="3404277" y="2586125"/>
            <a:ext cx="304800" cy="30480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80501" y="2302949"/>
            <a:ext cx="1476375" cy="24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80501" y="2836341"/>
            <a:ext cx="1323975" cy="32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13801" y="2302949"/>
            <a:ext cx="1362075" cy="30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13801" y="2836341"/>
            <a:ext cx="1209675" cy="7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Data 31"/>
          <p:cNvSpPr/>
          <p:nvPr/>
        </p:nvSpPr>
        <p:spPr>
          <a:xfrm rot="20884309">
            <a:off x="3405003" y="3341532"/>
            <a:ext cx="304800" cy="30480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681227" y="3058356"/>
            <a:ext cx="1476375" cy="24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81227" y="3591748"/>
            <a:ext cx="1323975" cy="32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14527" y="3058356"/>
            <a:ext cx="1362075" cy="30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414527" y="3591748"/>
            <a:ext cx="1209675" cy="7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Data 32"/>
          <p:cNvSpPr/>
          <p:nvPr/>
        </p:nvSpPr>
        <p:spPr>
          <a:xfrm rot="21354863">
            <a:off x="4624202" y="3058348"/>
            <a:ext cx="533400" cy="53340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lowchart: Data 16"/>
          <p:cNvSpPr/>
          <p:nvPr/>
        </p:nvSpPr>
        <p:spPr>
          <a:xfrm rot="21354863">
            <a:off x="4623476" y="2302941"/>
            <a:ext cx="533400" cy="53340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6840" y="2332224"/>
            <a:ext cx="47481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XML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7315" y="3091253"/>
            <a:ext cx="47481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RDF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</a:rPr>
              <a:t>View</a:t>
            </a:r>
          </a:p>
        </p:txBody>
      </p:sp>
      <p:pic>
        <p:nvPicPr>
          <p:cNvPr id="52" name="Picture 19" descr="C:\Users\jaime.guerrero\Downloads\SysM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23" y="3297810"/>
            <a:ext cx="393031" cy="4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95" y="4082851"/>
            <a:ext cx="2667453" cy="74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956665" y="1293386"/>
            <a:ext cx="3034936" cy="11695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ea typeface="MS PGothic" charset="0"/>
                <a:cs typeface="MS PGothic" charset="0"/>
              </a:rPr>
              <a:t>The entire set of models and tools is held in a single repository and becomes the Single-Source-of-Truth for the duration of system development</a:t>
            </a:r>
          </a:p>
        </p:txBody>
      </p:sp>
      <p:sp>
        <p:nvSpPr>
          <p:cNvPr id="55" name="Slide Number Placeholder 3"/>
          <p:cNvSpPr txBox="1">
            <a:spLocks/>
          </p:cNvSpPr>
          <p:nvPr/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9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 Arrow 4"/>
          <p:cNvSpPr/>
          <p:nvPr/>
        </p:nvSpPr>
        <p:spPr>
          <a:xfrm rot="10800000" flipH="1">
            <a:off x="-17396" y="2414841"/>
            <a:ext cx="7001772" cy="3896086"/>
          </a:xfrm>
          <a:prstGeom prst="bentArrow">
            <a:avLst>
              <a:gd name="adj1" fmla="val 22545"/>
              <a:gd name="adj2" fmla="val 15117"/>
              <a:gd name="adj3" fmla="val 24268"/>
              <a:gd name="adj4" fmla="val 3093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631273" y="3388412"/>
            <a:ext cx="336734" cy="207235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SET Framework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8439" y="2791104"/>
            <a:ext cx="1081751" cy="3850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035" y="281517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CDD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71050" y="3547179"/>
            <a:ext cx="619866" cy="1699814"/>
            <a:chOff x="8169906" y="3573515"/>
            <a:chExt cx="619866" cy="1699814"/>
          </a:xfrm>
        </p:grpSpPr>
        <p:sp>
          <p:nvSpPr>
            <p:cNvPr id="60" name="Rectangle 59"/>
            <p:cNvSpPr/>
            <p:nvPr/>
          </p:nvSpPr>
          <p:spPr>
            <a:xfrm>
              <a:off x="8169906" y="3573515"/>
              <a:ext cx="619866" cy="16998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5400000">
              <a:off x="7684388" y="4111343"/>
              <a:ext cx="1539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Integrated Test Vehicle #1</a:t>
              </a:r>
            </a:p>
          </p:txBody>
        </p:sp>
      </p:grpSp>
      <p:sp>
        <p:nvSpPr>
          <p:cNvPr id="130" name="Right Arrow 129"/>
          <p:cNvSpPr/>
          <p:nvPr/>
        </p:nvSpPr>
        <p:spPr>
          <a:xfrm>
            <a:off x="5653183" y="3502607"/>
            <a:ext cx="2420642" cy="31723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Right Arrow 130"/>
          <p:cNvSpPr/>
          <p:nvPr/>
        </p:nvSpPr>
        <p:spPr>
          <a:xfrm>
            <a:off x="5652303" y="4042205"/>
            <a:ext cx="1438516" cy="29481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Right Arrow 131"/>
          <p:cNvSpPr/>
          <p:nvPr/>
        </p:nvSpPr>
        <p:spPr>
          <a:xfrm>
            <a:off x="5651140" y="4549546"/>
            <a:ext cx="2135118" cy="31412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Right Arrow 132"/>
          <p:cNvSpPr/>
          <p:nvPr/>
        </p:nvSpPr>
        <p:spPr>
          <a:xfrm>
            <a:off x="5642445" y="5080050"/>
            <a:ext cx="1971193" cy="2893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06792" y="3520220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Design &amp; Manufacture Release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1009810" y="2414841"/>
            <a:ext cx="214442" cy="348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307" y="5635980"/>
            <a:ext cx="373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MDAO*/SET-BASED DESIGN 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6032457" y="4326451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Integration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663" y="6235122"/>
            <a:ext cx="309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 Multi-Disciplinary Analysis &amp; 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838200"/>
            <a:ext cx="449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Elimination of paper CDRL artifacts and large-scale design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Continuous insight/oversight via digital collaborative environment and interaction with the Single Source of Truth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6181" y="3176142"/>
            <a:ext cx="5617300" cy="2353475"/>
          </a:xfrm>
          <a:prstGeom prst="roundRect">
            <a:avLst/>
          </a:prstGeom>
          <a:solidFill>
            <a:srgbClr val="FFE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1432" y="3390336"/>
            <a:ext cx="5134968" cy="1651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3" y="3428191"/>
            <a:ext cx="2002626" cy="16046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grpSp>
        <p:nvGrpSpPr>
          <p:cNvPr id="55" name="Group 54"/>
          <p:cNvGrpSpPr/>
          <p:nvPr/>
        </p:nvGrpSpPr>
        <p:grpSpPr>
          <a:xfrm>
            <a:off x="2827145" y="3466536"/>
            <a:ext cx="2500989" cy="1560919"/>
            <a:chOff x="3657600" y="2362200"/>
            <a:chExt cx="1828800" cy="1828800"/>
          </a:xfrm>
        </p:grpSpPr>
        <p:sp>
          <p:nvSpPr>
            <p:cNvPr id="62" name="Rounded Rectangle 61"/>
            <p:cNvSpPr/>
            <p:nvPr/>
          </p:nvSpPr>
          <p:spPr>
            <a:xfrm>
              <a:off x="3657600" y="23622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rgbClr val="002060"/>
                  </a:solidFill>
                </a:rPr>
                <a:t>Mechanical Design Models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657600" y="28194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rgbClr val="002060"/>
                  </a:solidFill>
                </a:rPr>
                <a:t>Electrical Design Models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57600" y="3276600"/>
              <a:ext cx="1827978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rgbClr val="002060"/>
                  </a:solidFill>
                </a:rPr>
                <a:t>Software Design Models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657600" y="3733800"/>
              <a:ext cx="1828800" cy="457200"/>
            </a:xfrm>
            <a:prstGeom prst="round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rgbClr val="002060"/>
                  </a:solidFill>
                </a:rPr>
                <a:t>Testing Methods &amp; Models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72409" y="5078680"/>
            <a:ext cx="3195708" cy="415180"/>
            <a:chOff x="2362200" y="4343400"/>
            <a:chExt cx="3505200" cy="486432"/>
          </a:xfrm>
        </p:grpSpPr>
        <p:sp>
          <p:nvSpPr>
            <p:cNvPr id="58" name="Flowchart: Alternate Process 57"/>
            <p:cNvSpPr/>
            <p:nvPr/>
          </p:nvSpPr>
          <p:spPr>
            <a:xfrm rot="5400000">
              <a:off x="3871584" y="2834016"/>
              <a:ext cx="486432" cy="3505200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762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3937392" y="3702974"/>
              <a:ext cx="414686" cy="17672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US" sz="1100" dirty="0">
                  <a:solidFill>
                    <a:srgbClr val="002060"/>
                  </a:solidFill>
                </a:rPr>
                <a:t>Analysis Tools</a:t>
              </a:r>
            </a:p>
          </p:txBody>
        </p:sp>
      </p:grpSp>
      <p:sp>
        <p:nvSpPr>
          <p:cNvPr id="79" name="Oval Callout 78"/>
          <p:cNvSpPr/>
          <p:nvPr/>
        </p:nvSpPr>
        <p:spPr>
          <a:xfrm>
            <a:off x="63153" y="3067841"/>
            <a:ext cx="1255333" cy="783013"/>
          </a:xfrm>
          <a:prstGeom prst="wedgeEllipseCallout">
            <a:avLst>
              <a:gd name="adj1" fmla="val 47967"/>
              <a:gd name="adj2" fmla="val 40914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</a:rPr>
              <a:t>Instantiate System Spec in a model</a:t>
            </a:r>
          </a:p>
        </p:txBody>
      </p:sp>
      <p:sp>
        <p:nvSpPr>
          <p:cNvPr id="80" name="Oval Callout 79"/>
          <p:cNvSpPr/>
          <p:nvPr/>
        </p:nvSpPr>
        <p:spPr>
          <a:xfrm>
            <a:off x="4527269" y="2856822"/>
            <a:ext cx="1255333" cy="783013"/>
          </a:xfrm>
          <a:prstGeom prst="wedgeEllipseCallout">
            <a:avLst>
              <a:gd name="adj1" fmla="val -48499"/>
              <a:gd name="adj2" fmla="val 37758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</a:rPr>
              <a:t>Instantiate and validate design in models</a:t>
            </a:r>
          </a:p>
        </p:txBody>
      </p:sp>
      <p:sp>
        <p:nvSpPr>
          <p:cNvPr id="82" name="Oval Callout 81"/>
          <p:cNvSpPr/>
          <p:nvPr/>
        </p:nvSpPr>
        <p:spPr>
          <a:xfrm>
            <a:off x="7060414" y="5224715"/>
            <a:ext cx="1465748" cy="943808"/>
          </a:xfrm>
          <a:prstGeom prst="wedgeEllipseCallout">
            <a:avLst>
              <a:gd name="adj1" fmla="val -58684"/>
              <a:gd name="adj2" fmla="val -51705"/>
            </a:avLst>
          </a:prstGeom>
          <a:solidFill>
            <a:srgbClr val="FFFF99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</a:rPr>
              <a:t>Move rapidly to mfg. Substantiation and insight via modeling environment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5" y="789216"/>
            <a:ext cx="2882227" cy="16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Oval Callout 48"/>
          <p:cNvSpPr/>
          <p:nvPr/>
        </p:nvSpPr>
        <p:spPr>
          <a:xfrm>
            <a:off x="1454920" y="2312916"/>
            <a:ext cx="1255333" cy="783013"/>
          </a:xfrm>
          <a:prstGeom prst="wedgeEllipseCallout">
            <a:avLst>
              <a:gd name="adj1" fmla="val -48499"/>
              <a:gd name="adj2" fmla="val 37758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</a:rPr>
              <a:t>Right-size CDD – very few KPPs, all tied to mission effectives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1644" y="3153742"/>
            <a:ext cx="2108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SINGLE SOURCE OF TRUTH</a:t>
            </a:r>
          </a:p>
        </p:txBody>
      </p:sp>
      <p:sp>
        <p:nvSpPr>
          <p:cNvPr id="43" name="Bent-Up Arrow 42"/>
          <p:cNvSpPr/>
          <p:nvPr/>
        </p:nvSpPr>
        <p:spPr>
          <a:xfrm rot="16200000">
            <a:off x="2636132" y="1682006"/>
            <a:ext cx="1624221" cy="1257677"/>
          </a:xfrm>
          <a:prstGeom prst="bentUpArrow">
            <a:avLst>
              <a:gd name="adj1" fmla="val 7744"/>
              <a:gd name="adj2" fmla="val 8822"/>
              <a:gd name="adj3" fmla="val 244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Bent-Up Arrow 43"/>
          <p:cNvSpPr/>
          <p:nvPr/>
        </p:nvSpPr>
        <p:spPr>
          <a:xfrm flipV="1">
            <a:off x="2804989" y="2133600"/>
            <a:ext cx="601855" cy="1027534"/>
          </a:xfrm>
          <a:prstGeom prst="bentUpArrow">
            <a:avLst>
              <a:gd name="adj1" fmla="val 13701"/>
              <a:gd name="adj2" fmla="val 19625"/>
              <a:gd name="adj3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56116" y="1671941"/>
            <a:ext cx="15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Re-balance as required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2875573" y="932703"/>
            <a:ext cx="1062541" cy="553617"/>
          </a:xfrm>
          <a:prstGeom prst="wedgeEllipseCallout">
            <a:avLst>
              <a:gd name="adj1" fmla="val -71721"/>
              <a:gd name="adj2" fmla="val 49799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</a:rPr>
              <a:t>Mission Effectiveness optimization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91201" y="6606365"/>
            <a:ext cx="2064950" cy="2286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23F129F-84F5-468A-B8A3-1C157FFBA07F}" type="slidenum">
              <a:rPr lang="en-US" b="1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9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838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NAVAIR is Executing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1" y="6599983"/>
            <a:ext cx="2064950" cy="286717"/>
          </a:xfrm>
        </p:spPr>
        <p:txBody>
          <a:bodyPr/>
          <a:lstStyle/>
          <a:p>
            <a:pPr>
              <a:defRPr/>
            </a:pPr>
            <a:fld id="{E23F129F-84F5-468A-B8A3-1C157FFBA0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35640"/>
      </p:ext>
    </p:extLst>
  </p:cSld>
  <p:clrMapOvr>
    <a:masterClrMapping/>
  </p:clrMapOvr>
</p:sld>
</file>

<file path=ppt/theme/theme1.xml><?xml version="1.0" encoding="utf-8"?>
<a:theme xmlns:a="http://schemas.openxmlformats.org/drawingml/2006/main" name="4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NAVAIR_PPT_Template_Apr11">
  <a:themeElements>
    <a:clrScheme name="NAVAIR Colors">
      <a:dk1>
        <a:srgbClr val="1C295B"/>
      </a:dk1>
      <a:lt1>
        <a:sysClr val="window" lastClr="FFFFFF"/>
      </a:lt1>
      <a:dk2>
        <a:srgbClr val="1C295B"/>
      </a:dk2>
      <a:lt2>
        <a:srgbClr val="EEECE1"/>
      </a:lt2>
      <a:accent1>
        <a:srgbClr val="CCD2E2"/>
      </a:accent1>
      <a:accent2>
        <a:srgbClr val="6778A9"/>
      </a:accent2>
      <a:accent3>
        <a:srgbClr val="76923C"/>
      </a:accent3>
      <a:accent4>
        <a:srgbClr val="5F497A"/>
      </a:accent4>
      <a:accent5>
        <a:srgbClr val="366092"/>
      </a:accent5>
      <a:accent6>
        <a:srgbClr val="AA5106"/>
      </a:accent6>
      <a:hlink>
        <a:srgbClr val="6778A9"/>
      </a:hlink>
      <a:folHlink>
        <a:srgbClr val="BFC6DB"/>
      </a:folHlink>
    </a:clrScheme>
    <a:fontScheme name="NAVAIR Arial">
      <a:majorFont>
        <a:latin typeface="Arial"/>
        <a:ea typeface="MS PGothic"/>
        <a:cs typeface=""/>
      </a:majorFont>
      <a:minorFont>
        <a:latin typeface="Arial Narrow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99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1C295B"/>
        </a:hlink>
        <a:folHlink>
          <a:srgbClr val="4145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0000"/>
          </a:solidFill>
        </a:ln>
      </a:spPr>
      <a:bodyPr rtlCol="0" anchor="ctr"/>
      <a:lstStyle>
        <a:defPPr>
          <a:defRPr dirty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CTO Template- OCT 2010">
  <a:themeElements>
    <a:clrScheme name="CTO Template- OCT 2010 9">
      <a:dk1>
        <a:srgbClr val="000000"/>
      </a:dk1>
      <a:lt1>
        <a:srgbClr val="FFFFFF"/>
      </a:lt1>
      <a:dk2>
        <a:srgbClr val="000066"/>
      </a:dk2>
      <a:lt2>
        <a:srgbClr val="0099CC"/>
      </a:lt2>
      <a:accent1>
        <a:srgbClr val="EAEAEA"/>
      </a:accent1>
      <a:accent2>
        <a:srgbClr val="CCECFF"/>
      </a:accent2>
      <a:accent3>
        <a:srgbClr val="FFFFFF"/>
      </a:accent3>
      <a:accent4>
        <a:srgbClr val="000000"/>
      </a:accent4>
      <a:accent5>
        <a:srgbClr val="F3F3F3"/>
      </a:accent5>
      <a:accent6>
        <a:srgbClr val="B9D6E7"/>
      </a:accent6>
      <a:hlink>
        <a:srgbClr val="009999"/>
      </a:hlink>
      <a:folHlink>
        <a:srgbClr val="800000"/>
      </a:folHlink>
    </a:clrScheme>
    <a:fontScheme name="CTO Template- OCT 2010">
      <a:majorFont>
        <a:latin typeface="Tahoma"/>
        <a:ea typeface=""/>
        <a:cs typeface="Tahoma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ahoma" pitchFamily="34" charset="0"/>
          </a:defRPr>
        </a:defPPr>
      </a:lstStyle>
    </a:lnDef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l" defTabSz="89535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Pct val="100000"/>
          <a:buFontTx/>
          <a:buChar char="•"/>
          <a:tabLst/>
          <a:defRPr kumimoji="0" sz="24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defRPr>
        </a:defPPr>
      </a:lstStyle>
    </a:txDef>
  </a:objectDefaults>
  <a:extraClrSchemeLst>
    <a:extraClrScheme>
      <a:clrScheme name="CTO Template- OCT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 Template- OCT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8">
        <a:dk1>
          <a:srgbClr val="000000"/>
        </a:dk1>
        <a:lt1>
          <a:srgbClr val="FFFFFF"/>
        </a:lt1>
        <a:dk2>
          <a:srgbClr val="000099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009999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 Template- OCT 2010 9">
        <a:dk1>
          <a:srgbClr val="000000"/>
        </a:dk1>
        <a:lt1>
          <a:srgbClr val="FFFFFF"/>
        </a:lt1>
        <a:dk2>
          <a:srgbClr val="000066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009999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NAVAIR Sec 219 Implementation Proposal May 09 v5">
  <a:themeElements>
    <a:clrScheme name="2_NAVAIR Sec 219 Implementation Proposal May 09 v5 9">
      <a:dk1>
        <a:srgbClr val="000000"/>
      </a:dk1>
      <a:lt1>
        <a:srgbClr val="FFFFFF"/>
      </a:lt1>
      <a:dk2>
        <a:srgbClr val="000066"/>
      </a:dk2>
      <a:lt2>
        <a:srgbClr val="0099CC"/>
      </a:lt2>
      <a:accent1>
        <a:srgbClr val="EAEAEA"/>
      </a:accent1>
      <a:accent2>
        <a:srgbClr val="CCECFF"/>
      </a:accent2>
      <a:accent3>
        <a:srgbClr val="FFFFFF"/>
      </a:accent3>
      <a:accent4>
        <a:srgbClr val="000000"/>
      </a:accent4>
      <a:accent5>
        <a:srgbClr val="F3F3F3"/>
      </a:accent5>
      <a:accent6>
        <a:srgbClr val="B9D6E7"/>
      </a:accent6>
      <a:hlink>
        <a:srgbClr val="009999"/>
      </a:hlink>
      <a:folHlink>
        <a:srgbClr val="800000"/>
      </a:folHlink>
    </a:clrScheme>
    <a:fontScheme name="2_NAVAIR Sec 219 Implementation Proposal May 09 v5">
      <a:majorFont>
        <a:latin typeface="Tahoma"/>
        <a:ea typeface=""/>
        <a:cs typeface="Tahoma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ahoma" pitchFamily="34" charset="0"/>
          </a:defRPr>
        </a:defPPr>
      </a:lstStyle>
    </a:lnDef>
  </a:objectDefaults>
  <a:extraClrSchemeLst>
    <a:extraClrScheme>
      <a:clrScheme name="2_NAVAIR Sec 219 Implementation Proposal May 09 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VAIR Sec 219 Implementation Proposal May 09 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8">
        <a:dk1>
          <a:srgbClr val="000000"/>
        </a:dk1>
        <a:lt1>
          <a:srgbClr val="FFFFFF"/>
        </a:lt1>
        <a:dk2>
          <a:srgbClr val="000099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009999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VAIR Sec 219 Implementation Proposal May 09 v5 9">
        <a:dk1>
          <a:srgbClr val="000000"/>
        </a:dk1>
        <a:lt1>
          <a:srgbClr val="FFFFFF"/>
        </a:lt1>
        <a:dk2>
          <a:srgbClr val="000066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009999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VAIR_PPT_Template_Apr11">
  <a:themeElements>
    <a:clrScheme name="NAVAIR Colors">
      <a:dk1>
        <a:srgbClr val="1C295B"/>
      </a:dk1>
      <a:lt1>
        <a:sysClr val="window" lastClr="FFFFFF"/>
      </a:lt1>
      <a:dk2>
        <a:srgbClr val="1C295B"/>
      </a:dk2>
      <a:lt2>
        <a:srgbClr val="EEECE1"/>
      </a:lt2>
      <a:accent1>
        <a:srgbClr val="CCD2E2"/>
      </a:accent1>
      <a:accent2>
        <a:srgbClr val="6778A9"/>
      </a:accent2>
      <a:accent3>
        <a:srgbClr val="76923C"/>
      </a:accent3>
      <a:accent4>
        <a:srgbClr val="5F497A"/>
      </a:accent4>
      <a:accent5>
        <a:srgbClr val="366092"/>
      </a:accent5>
      <a:accent6>
        <a:srgbClr val="AA5106"/>
      </a:accent6>
      <a:hlink>
        <a:srgbClr val="6778A9"/>
      </a:hlink>
      <a:folHlink>
        <a:srgbClr val="BFC6DB"/>
      </a:folHlink>
    </a:clrScheme>
    <a:fontScheme name="NAVAIR Arial">
      <a:majorFont>
        <a:latin typeface="Arial"/>
        <a:ea typeface="MS PGothic"/>
        <a:cs typeface=""/>
      </a:majorFont>
      <a:minorFont>
        <a:latin typeface="Arial Narrow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1"/>
          </a:outerShdw>
        </a:effectLst>
      </a:spPr>
      <a:bodyPr vert="horz" wrap="square" lIns="90487" tIns="91440" rIns="90487" bIns="91440" numCol="1" anchor="t" anchorCtr="0" compatLnSpc="1">
        <a:prstTxWarp prst="textNoShape">
          <a:avLst/>
        </a:prstTxWarp>
        <a:spAutoFit/>
      </a:bodyPr>
      <a:lstStyle>
        <a:defPPr marL="223838" marR="0" indent="-223838" algn="ctr" defTabSz="895350" rtl="0" eaLnBrk="0" fontAlgn="base" latinLnBrk="0" hangingPunct="0">
          <a:lnSpc>
            <a:spcPct val="90000"/>
          </a:lnSpc>
          <a:spcBef>
            <a:spcPct val="15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99"/>
        </a:dk2>
        <a:lt2>
          <a:srgbClr val="0099CC"/>
        </a:lt2>
        <a:accent1>
          <a:srgbClr val="EAEAEA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D6E7"/>
        </a:accent6>
        <a:hlink>
          <a:srgbClr val="1C295B"/>
        </a:hlink>
        <a:folHlink>
          <a:srgbClr val="4145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hite with Seal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8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White with Seal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White with Seal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Blue Banner">
  <a:themeElements>
    <a:clrScheme name="NAVAIR colors">
      <a:dk1>
        <a:srgbClr val="002060"/>
      </a:dk1>
      <a:lt1>
        <a:sysClr val="window" lastClr="FFFFFF"/>
      </a:lt1>
      <a:dk2>
        <a:srgbClr val="002060"/>
      </a:dk2>
      <a:lt2>
        <a:srgbClr val="EEECE1"/>
      </a:lt2>
      <a:accent1>
        <a:srgbClr val="17365D"/>
      </a:accent1>
      <a:accent2>
        <a:srgbClr val="8DB3E2"/>
      </a:accent2>
      <a:accent3>
        <a:srgbClr val="76923C"/>
      </a:accent3>
      <a:accent4>
        <a:srgbClr val="5F497A"/>
      </a:accent4>
      <a:accent5>
        <a:srgbClr val="366092"/>
      </a:accent5>
      <a:accent6>
        <a:srgbClr val="E36C09"/>
      </a:accent6>
      <a:hlink>
        <a:srgbClr val="BFBFBF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83564</TotalTime>
  <Words>2001</Words>
  <Application>Microsoft Macintosh PowerPoint</Application>
  <PresentationFormat>On-screen Show (4:3)</PresentationFormat>
  <Paragraphs>357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16</vt:i4>
      </vt:variant>
    </vt:vector>
  </HeadingPairs>
  <TitlesOfParts>
    <vt:vector size="48" baseType="lpstr">
      <vt:lpstr>MS PGothic</vt:lpstr>
      <vt:lpstr>Arial</vt:lpstr>
      <vt:lpstr>Arial Narrow</vt:lpstr>
      <vt:lpstr>Calibri</vt:lpstr>
      <vt:lpstr>Courier New</vt:lpstr>
      <vt:lpstr>Helvetica</vt:lpstr>
      <vt:lpstr>Tahoma</vt:lpstr>
      <vt:lpstr>4_Blue Banner</vt:lpstr>
      <vt:lpstr>Blue Banner</vt:lpstr>
      <vt:lpstr>NAVAIR_PPT_Template_Apr11</vt:lpstr>
      <vt:lpstr>1_Blue Banner</vt:lpstr>
      <vt:lpstr>1_White with Seal</vt:lpstr>
      <vt:lpstr>8_Blue Banner</vt:lpstr>
      <vt:lpstr>2_White with Seal</vt:lpstr>
      <vt:lpstr>3_White with Seal</vt:lpstr>
      <vt:lpstr>5_Blue Banner</vt:lpstr>
      <vt:lpstr>6_Blue Banner</vt:lpstr>
      <vt:lpstr>7_Blue Banner</vt:lpstr>
      <vt:lpstr>1_NAVAIR_PPT_Template_Apr11</vt:lpstr>
      <vt:lpstr>9_Blue Banner</vt:lpstr>
      <vt:lpstr>10_Blue Banner</vt:lpstr>
      <vt:lpstr>11_Blue Banner</vt:lpstr>
      <vt:lpstr>12_Blue Banner</vt:lpstr>
      <vt:lpstr>13_Blue Banner</vt:lpstr>
      <vt:lpstr>14_Blue Banner</vt:lpstr>
      <vt:lpstr>2_Blue Banner</vt:lpstr>
      <vt:lpstr>3_Blue Banner</vt:lpstr>
      <vt:lpstr>15_Blue Banner</vt:lpstr>
      <vt:lpstr>16_Blue Banner</vt:lpstr>
      <vt:lpstr>17_Blue Banner</vt:lpstr>
      <vt:lpstr>CTO Template- OCT 2010</vt:lpstr>
      <vt:lpstr>2_NAVAIR Sec 219 Implementation Proposal May 09 v5</vt:lpstr>
      <vt:lpstr>PowerPoint Presentation</vt:lpstr>
      <vt:lpstr>PowerPoint Presentation</vt:lpstr>
      <vt:lpstr>Industry-Government Partnership</vt:lpstr>
      <vt:lpstr>PowerPoint Presentation</vt:lpstr>
      <vt:lpstr>System Specification as a Model</vt:lpstr>
      <vt:lpstr>System Model – As An Integration Framework</vt:lpstr>
      <vt:lpstr>Authoritative Source of Truth</vt:lpstr>
      <vt:lpstr>SET Framework</vt:lpstr>
      <vt:lpstr>PowerPoint Presentation</vt:lpstr>
      <vt:lpstr>PowerPoint Presentation</vt:lpstr>
      <vt:lpstr>SET Framework</vt:lpstr>
      <vt:lpstr>SET “Roll-out” Strategy</vt:lpstr>
      <vt:lpstr>Surrogate Pilot focus on Execution of SET Framework</vt:lpstr>
      <vt:lpstr>SET Increment 1 Deliverables</vt:lpstr>
      <vt:lpstr>Workforce &amp; Culture Training - Increment 1</vt:lpstr>
      <vt:lpstr>PowerPoint Presentation</vt:lpstr>
    </vt:vector>
  </TitlesOfParts>
  <Company>NMCI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Transformation - Shaping Our Future</dc:title>
  <dc:creator>Guerrero, Jaime A.  CIV NAVAIR AIR-4.1</dc:creator>
  <cp:lastModifiedBy>Schreiber, Chris (US)</cp:lastModifiedBy>
  <cp:revision>1760</cp:revision>
  <cp:lastPrinted>2017-09-28T13:53:48Z</cp:lastPrinted>
  <dcterms:created xsi:type="dcterms:W3CDTF">2016-04-06T18:18:33Z</dcterms:created>
  <dcterms:modified xsi:type="dcterms:W3CDTF">2018-08-13T20:31:52Z</dcterms:modified>
</cp:coreProperties>
</file>