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314" r:id="rId5"/>
    <p:sldId id="330" r:id="rId6"/>
    <p:sldId id="333" r:id="rId7"/>
    <p:sldId id="332" r:id="rId8"/>
    <p:sldId id="368" r:id="rId9"/>
    <p:sldId id="367" r:id="rId10"/>
    <p:sldId id="365" r:id="rId11"/>
    <p:sldId id="315" r:id="rId12"/>
    <p:sldId id="381" r:id="rId13"/>
    <p:sldId id="384" r:id="rId14"/>
    <p:sldId id="386" r:id="rId15"/>
    <p:sldId id="385" r:id="rId16"/>
    <p:sldId id="349" r:id="rId17"/>
    <p:sldId id="350" r:id="rId18"/>
    <p:sldId id="382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rgbClr val="120C8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B"/>
    <a:srgbClr val="CBCED5"/>
    <a:srgbClr val="FFE79D"/>
    <a:srgbClr val="ED6A50"/>
    <a:srgbClr val="91100E"/>
    <a:srgbClr val="00376F"/>
    <a:srgbClr val="F9E300"/>
    <a:srgbClr val="E3FF00"/>
    <a:srgbClr val="4F6800"/>
    <a:srgbClr val="120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A3EC4C4-B26F-4459-8CA9-BADE76A4B0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AD96BC-68CB-49C9-8C95-FDE85A3938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4E8FF19-268C-4D00-A5E4-99D7AEBB8E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049719E1-E4DA-4A37-9D04-E391BA1DCA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C49B8E-FAED-4CCF-BECE-855B7B31136D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2FF2EE3-E691-476C-B1B3-294DD40399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050C53-4192-4622-84B6-91DAF9E39F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246D6E-6940-4BF5-8414-460F02D99C3C}" type="datetimeFigureOut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8CC033F-4F66-4904-A1BF-0611FA022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C20CEF9B-ED21-40A0-B961-5FBA2586D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C6562-93F4-4E45-8A83-27D28AC418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84649E-EAEF-4ECE-8010-706B4F5C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5C5271-4BD5-4207-BC5D-B9F8C75F3011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71DEFE4-0011-4402-940E-8DDE422721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7000" y="6365875"/>
            <a:ext cx="3810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36000" bIns="46800">
            <a:spAutoFit/>
          </a:bodyPr>
          <a:lstStyle>
            <a:lvl1pPr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chemeClr val="tx1"/>
                </a:solidFill>
              </a:rPr>
              <a:t>© 2018 FMI Modelica Association Project | www.fmi-standard.org</a:t>
            </a:r>
          </a:p>
        </p:txBody>
      </p: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38667541-B5B8-4C69-81E2-52FB2703D136}"/>
              </a:ext>
            </a:extLst>
          </p:cNvPr>
          <p:cNvCxnSpPr/>
          <p:nvPr userDrawn="1"/>
        </p:nvCxnSpPr>
        <p:spPr bwMode="auto">
          <a:xfrm>
            <a:off x="0" y="2642394"/>
            <a:ext cx="9144000" cy="0"/>
          </a:xfrm>
          <a:prstGeom prst="line">
            <a:avLst/>
          </a:prstGeom>
          <a:noFill/>
          <a:ln w="104775" cap="flat" cmpd="sng" algn="ctr">
            <a:gradFill flip="none" rotWithShape="1">
              <a:gsLst>
                <a:gs pos="0">
                  <a:srgbClr val="FFE79D"/>
                </a:gs>
                <a:gs pos="50000">
                  <a:srgbClr val="ED6A50"/>
                </a:gs>
                <a:gs pos="100000">
                  <a:srgbClr val="91100E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Grafik 10">
            <a:extLst>
              <a:ext uri="{FF2B5EF4-FFF2-40B4-BE49-F238E27FC236}">
                <a16:creationId xmlns:a16="http://schemas.microsoft.com/office/drawing/2014/main" id="{26764F18-0A8F-479A-AB27-051A4C577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98463"/>
            <a:ext cx="49117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6154" y="3448808"/>
            <a:ext cx="7316787" cy="511442"/>
          </a:xfrm>
        </p:spPr>
        <p:txBody>
          <a:bodyPr bIns="43200">
            <a:spAutoFit/>
          </a:bodyPr>
          <a:lstStyle>
            <a:lvl1pPr algn="ctr">
              <a:defRPr lang="de-DE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6154" y="4760007"/>
            <a:ext cx="7316787" cy="1256510"/>
          </a:xfrm>
        </p:spPr>
        <p:txBody>
          <a:bodyPr/>
          <a:lstStyle>
            <a:lvl1pPr>
              <a:lnSpc>
                <a:spcPct val="95000"/>
              </a:lnSpc>
              <a:spcAft>
                <a:spcPct val="0"/>
              </a:spcAft>
              <a:defRPr lang="de-DE" sz="18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3551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89" y="1461331"/>
            <a:ext cx="8252808" cy="476000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8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97013"/>
            <a:ext cx="4028256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7013"/>
            <a:ext cx="4100513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2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47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7379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5938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F4554CF7-7F69-4C7C-9FB4-B8ADCB28D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703263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Page master title</a:t>
            </a:r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3860A3CB-06E6-41BF-ADD7-05167D610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71613"/>
            <a:ext cx="82804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5BB7AB3C-F3D9-46FC-B1CC-2993DF04AF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175" y="6391275"/>
            <a:ext cx="38115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36000" bIns="46800">
            <a:spAutoFit/>
          </a:bodyPr>
          <a:lstStyle>
            <a:lvl1pPr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chemeClr val="tx1"/>
                </a:solidFill>
              </a:rPr>
              <a:t>© 2018 FMI Modelica Association Project | www.fmi-standard.org</a:t>
            </a:r>
          </a:p>
        </p:txBody>
      </p:sp>
      <p:sp>
        <p:nvSpPr>
          <p:cNvPr id="1030" name="Rectangle 8">
            <a:extLst>
              <a:ext uri="{FF2B5EF4-FFF2-40B4-BE49-F238E27FC236}">
                <a16:creationId xmlns:a16="http://schemas.microsoft.com/office/drawing/2014/main" id="{EE41ECA9-E2F4-44F8-9E67-55A05D55C5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69300" y="6391275"/>
            <a:ext cx="3857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36000" bIns="46800">
            <a:spAutoFit/>
          </a:bodyPr>
          <a:lstStyle>
            <a:lvl1pPr eaLnBrk="0" hangingPunct="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4F24E1E4-CC0F-41EF-A59F-1DDE0FAC5CE3}" type="slidenum">
              <a:rPr lang="de-DE" altLang="en-US" sz="1000" smtClean="0">
                <a:solidFill>
                  <a:schemeClr val="tx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DE" altLang="en-US" sz="1000" dirty="0">
              <a:solidFill>
                <a:schemeClr val="tx1"/>
              </a:solidFill>
            </a:endParaRPr>
          </a:p>
        </p:txBody>
      </p:sp>
      <p:cxnSp>
        <p:nvCxnSpPr>
          <p:cNvPr id="2" name="Gerade Verbindung 17">
            <a:extLst>
              <a:ext uri="{FF2B5EF4-FFF2-40B4-BE49-F238E27FC236}">
                <a16:creationId xmlns:a16="http://schemas.microsoft.com/office/drawing/2014/main" id="{18E504F3-06F8-46D7-AF28-1C29179496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68313" y="6342063"/>
            <a:ext cx="8269287" cy="0"/>
          </a:xfrm>
          <a:prstGeom prst="line">
            <a:avLst/>
          </a:prstGeom>
          <a:noFill/>
          <a:ln w="25400" algn="ctr">
            <a:solidFill>
              <a:srgbClr val="003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Grafik 19">
            <a:extLst>
              <a:ext uri="{FF2B5EF4-FFF2-40B4-BE49-F238E27FC236}">
                <a16:creationId xmlns:a16="http://schemas.microsoft.com/office/drawing/2014/main" id="{E57106F3-57DE-4C7E-87D0-0FE3A4D6F0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28600"/>
            <a:ext cx="1096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Gerade Verbindung 25">
            <a:extLst>
              <a:ext uri="{FF2B5EF4-FFF2-40B4-BE49-F238E27FC236}">
                <a16:creationId xmlns:a16="http://schemas.microsoft.com/office/drawing/2014/main" id="{1D3B3A52-8C58-4FE9-B00A-AE9CC8C6E83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68313" y="595313"/>
            <a:ext cx="7135812" cy="0"/>
          </a:xfrm>
          <a:prstGeom prst="line">
            <a:avLst/>
          </a:prstGeom>
          <a:noFill/>
          <a:ln w="25400" algn="ctr">
            <a:solidFill>
              <a:srgbClr val="003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0" r:id="rId2"/>
    <p:sldLayoutId id="2147485411" r:id="rId3"/>
    <p:sldLayoutId id="2147485412" r:id="rId4"/>
    <p:sldLayoutId id="2147485413" r:id="rId5"/>
    <p:sldLayoutId id="2147485414" r:id="rId6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0000"/>
        </a:spcAft>
        <a:buSzPct val="75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3525" algn="l" rtl="0" eaLnBrk="0" fontAlgn="base" hangingPunct="0">
        <a:spcBef>
          <a:spcPct val="0"/>
        </a:spcBef>
        <a:spcAft>
          <a:spcPct val="30000"/>
        </a:spcAft>
        <a:buClr>
          <a:srgbClr val="120C80"/>
        </a:buClr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536575" indent="-265113" algn="l" rtl="0" eaLnBrk="0" fontAlgn="base" hangingPunct="0">
        <a:spcBef>
          <a:spcPct val="0"/>
        </a:spcBef>
        <a:spcAft>
          <a:spcPct val="30000"/>
        </a:spcAft>
        <a:buClr>
          <a:srgbClr val="120C80"/>
        </a:buClr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803275" indent="-265113" algn="l" defTabSz="896938" rtl="0" eaLnBrk="0" fontAlgn="base" hangingPunct="0">
        <a:spcBef>
          <a:spcPct val="0"/>
        </a:spcBef>
        <a:spcAft>
          <a:spcPct val="30000"/>
        </a:spcAft>
        <a:buClr>
          <a:schemeClr val="bg2"/>
        </a:buClr>
        <a:buSzPct val="85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982663" indent="-177800" algn="l" rtl="0" eaLnBrk="0" fontAlgn="base" hangingPunct="0">
        <a:spcBef>
          <a:spcPct val="0"/>
        </a:spcBef>
        <a:spcAft>
          <a:spcPct val="30000"/>
        </a:spcAft>
        <a:buClr>
          <a:schemeClr val="bg2"/>
        </a:buClr>
        <a:buSzPct val="75000"/>
        <a:buChar char="-"/>
        <a:defRPr sz="1400">
          <a:solidFill>
            <a:schemeClr val="tx1"/>
          </a:solidFill>
          <a:latin typeface="+mn-lt"/>
        </a:defRPr>
      </a:lvl5pPr>
      <a:lvl6pPr marL="1533525" indent="-177800" algn="l" rtl="0" eaLnBrk="1" fontAlgn="base" hangingPunct="1">
        <a:spcBef>
          <a:spcPct val="0"/>
        </a:spcBef>
        <a:spcAft>
          <a:spcPct val="30000"/>
        </a:spcAft>
        <a:buClr>
          <a:schemeClr val="bg2"/>
        </a:buClr>
        <a:buSzPct val="75000"/>
        <a:buChar char="-"/>
        <a:defRPr sz="1400">
          <a:solidFill>
            <a:schemeClr val="tx1"/>
          </a:solidFill>
          <a:latin typeface="+mn-lt"/>
        </a:defRPr>
      </a:lvl6pPr>
      <a:lvl7pPr marL="1990725" indent="-177800" algn="l" rtl="0" eaLnBrk="1" fontAlgn="base" hangingPunct="1">
        <a:spcBef>
          <a:spcPct val="0"/>
        </a:spcBef>
        <a:spcAft>
          <a:spcPct val="30000"/>
        </a:spcAft>
        <a:buClr>
          <a:schemeClr val="bg2"/>
        </a:buClr>
        <a:buSzPct val="75000"/>
        <a:buChar char="-"/>
        <a:defRPr sz="1400">
          <a:solidFill>
            <a:schemeClr val="tx1"/>
          </a:solidFill>
          <a:latin typeface="+mn-lt"/>
        </a:defRPr>
      </a:lvl7pPr>
      <a:lvl8pPr marL="2447925" indent="-177800" algn="l" rtl="0" eaLnBrk="1" fontAlgn="base" hangingPunct="1">
        <a:spcBef>
          <a:spcPct val="0"/>
        </a:spcBef>
        <a:spcAft>
          <a:spcPct val="30000"/>
        </a:spcAft>
        <a:buClr>
          <a:schemeClr val="bg2"/>
        </a:buClr>
        <a:buSzPct val="75000"/>
        <a:buChar char="-"/>
        <a:defRPr sz="1400">
          <a:solidFill>
            <a:schemeClr val="tx1"/>
          </a:solidFill>
          <a:latin typeface="+mn-lt"/>
        </a:defRPr>
      </a:lvl8pPr>
      <a:lvl9pPr marL="2905125" indent="-177800" algn="l" rtl="0" eaLnBrk="1" fontAlgn="base" hangingPunct="1">
        <a:spcBef>
          <a:spcPct val="0"/>
        </a:spcBef>
        <a:spcAft>
          <a:spcPct val="30000"/>
        </a:spcAft>
        <a:buClr>
          <a:schemeClr val="bg2"/>
        </a:buClr>
        <a:buSzPct val="75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i-standard.org/faq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fmi-standar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c.fmi-standard.org/" TargetMode="External"/><Relationship Id="rId5" Type="http://schemas.openxmlformats.org/officeDocument/2006/relationships/hyperlink" Target="http://www.fmi-standard.org/tools" TargetMode="External"/><Relationship Id="rId4" Type="http://schemas.openxmlformats.org/officeDocument/2006/relationships/hyperlink" Target="http://www.fmi-standard.org/download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vn.fmi-standard.org/fmi/branches/public/docs/DevProcess/FMI_DevelopmentProcess_1.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mi-standard.org/tool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qtronic.de/doc/SiL_at_Daimler_2011.pdf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rostep-ivip-symposium.org/fileadmin/Veranstaltungen/symposium17/Presentations/Presentation_Aloth_ESI-ITI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7D45A9C-10BB-464D-9C6F-3FA994BCDA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6313" y="2659264"/>
            <a:ext cx="7316787" cy="2090336"/>
          </a:xfrm>
        </p:spPr>
        <p:txBody>
          <a:bodyPr/>
          <a:lstStyle/>
          <a:p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FMI - </a:t>
            </a:r>
            <a:r>
              <a:rPr lang="en-US" sz="3600" b="0" dirty="0" smtClean="0"/>
              <a:t>Status and Outlook</a:t>
            </a:r>
            <a:endParaRPr lang="en-US" altLang="en-US" sz="3600" b="0" dirty="0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960A593D-A2D4-4002-BBF4-34EFC62E7E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8663" y="5325009"/>
            <a:ext cx="8167687" cy="419806"/>
          </a:xfrm>
        </p:spPr>
        <p:txBody>
          <a:bodyPr/>
          <a:lstStyle/>
          <a:p>
            <a:pPr marL="0" indent="0">
              <a:tabLst>
                <a:tab pos="1520825" algn="l"/>
              </a:tabLst>
              <a:defRPr/>
            </a:pP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/>
              <a:t>Junghanns	(</a:t>
            </a:r>
            <a:r>
              <a:rPr lang="en-US" dirty="0" err="1"/>
              <a:t>QTronic</a:t>
            </a:r>
            <a:r>
              <a:rPr lang="en-US" dirty="0"/>
              <a:t> GmbH)	</a:t>
            </a:r>
            <a:r>
              <a:rPr lang="en-US" dirty="0" smtClean="0"/>
              <a:t>	FMI </a:t>
            </a:r>
            <a:r>
              <a:rPr lang="en-US" dirty="0"/>
              <a:t>Project Leader</a:t>
            </a:r>
          </a:p>
          <a:p>
            <a:pPr marL="0" indent="0">
              <a:tabLst>
                <a:tab pos="1520825" algn="l"/>
              </a:tabLst>
              <a:defRPr/>
            </a:pPr>
            <a:r>
              <a:rPr lang="en-US" dirty="0"/>
              <a:t>T. Blochwitz	(ESI ITI GmbH)	</a:t>
            </a:r>
            <a:r>
              <a:rPr lang="en-US" dirty="0" smtClean="0"/>
              <a:t>	FMI </a:t>
            </a:r>
            <a:r>
              <a:rPr lang="en-US" dirty="0"/>
              <a:t>Deputy Project Leader</a:t>
            </a:r>
          </a:p>
          <a:p>
            <a:pPr marL="0" indent="0">
              <a:tabLst>
                <a:tab pos="1520825" algn="l"/>
              </a:tabLst>
              <a:defRPr/>
            </a:pPr>
            <a:r>
              <a:rPr lang="en-US" u="sng" dirty="0" smtClean="0"/>
              <a:t>C. Bertsch</a:t>
            </a:r>
            <a:r>
              <a:rPr lang="en-US" dirty="0" smtClean="0"/>
              <a:t>	(Robert Bosch GmbH) 	FMI Steering Committee </a:t>
            </a:r>
            <a:r>
              <a:rPr lang="en-US" dirty="0"/>
              <a:t>M</a:t>
            </a:r>
            <a:r>
              <a:rPr lang="en-US" dirty="0" smtClean="0"/>
              <a:t>ember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089" y="1461331"/>
            <a:ext cx="8247450" cy="4760007"/>
          </a:xfrm>
        </p:spPr>
        <p:txBody>
          <a:bodyPr/>
          <a:lstStyle/>
          <a:p>
            <a:r>
              <a:rPr lang="en-GB" b="1" dirty="0" smtClean="0"/>
              <a:t>FMI Steering Committee</a:t>
            </a:r>
          </a:p>
          <a:p>
            <a:pPr lvl="1"/>
            <a:r>
              <a:rPr lang="en-US" dirty="0"/>
              <a:t>defines FMI policy, strategy, feature roadmap, and future FMI releases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embers: BOSCH</a:t>
            </a:r>
            <a:r>
              <a:rPr lang="en-US" dirty="0"/>
              <a:t>, </a:t>
            </a:r>
            <a:r>
              <a:rPr lang="en-US" dirty="0" err="1"/>
              <a:t>Dassault</a:t>
            </a:r>
            <a:r>
              <a:rPr lang="en-US" dirty="0"/>
              <a:t> </a:t>
            </a:r>
            <a:r>
              <a:rPr lang="en-US" dirty="0" err="1"/>
              <a:t>Systemes</a:t>
            </a:r>
            <a:r>
              <a:rPr lang="en-US" dirty="0"/>
              <a:t>, </a:t>
            </a:r>
            <a:r>
              <a:rPr lang="en-US" dirty="0" err="1"/>
              <a:t>dSPACE</a:t>
            </a:r>
            <a:r>
              <a:rPr lang="en-US" dirty="0"/>
              <a:t>, ESI ITI, IFP EN, </a:t>
            </a:r>
            <a:r>
              <a:rPr lang="en-US" dirty="0" err="1"/>
              <a:t>Maplesoft</a:t>
            </a:r>
            <a:r>
              <a:rPr lang="en-US" dirty="0"/>
              <a:t>, </a:t>
            </a:r>
            <a:r>
              <a:rPr lang="en-US" dirty="0" err="1"/>
              <a:t>Modelon</a:t>
            </a:r>
            <a:r>
              <a:rPr lang="en-US" dirty="0"/>
              <a:t>, </a:t>
            </a:r>
            <a:r>
              <a:rPr lang="en-US" dirty="0" err="1"/>
              <a:t>QTronic</a:t>
            </a:r>
            <a:r>
              <a:rPr lang="en-US" dirty="0"/>
              <a:t>, Siemens </a:t>
            </a:r>
            <a:r>
              <a:rPr lang="en-US" dirty="0" smtClean="0"/>
              <a:t>PLM</a:t>
            </a:r>
          </a:p>
          <a:p>
            <a:pPr lvl="1"/>
            <a:endParaRPr lang="en-GB" dirty="0"/>
          </a:p>
          <a:p>
            <a:r>
              <a:rPr lang="en-GB" b="1" dirty="0" smtClean="0"/>
              <a:t>FMI Advisory Board</a:t>
            </a:r>
          </a:p>
          <a:p>
            <a:pPr lvl="1"/>
            <a:r>
              <a:rPr lang="en-US" dirty="0" smtClean="0"/>
              <a:t>contributes </a:t>
            </a:r>
            <a:r>
              <a:rPr lang="en-US" dirty="0"/>
              <a:t>to the design of FMI</a:t>
            </a:r>
          </a:p>
          <a:p>
            <a:pPr lvl="1"/>
            <a:r>
              <a:rPr lang="en-US" dirty="0" smtClean="0"/>
              <a:t>members: ABB</a:t>
            </a:r>
            <a:r>
              <a:rPr lang="en-US" dirty="0"/>
              <a:t>, AVL, DLR, Fraunhofer (IIS/EAS First, SCAI), Open Modelica Consortium, PMSF, TLK </a:t>
            </a:r>
            <a:r>
              <a:rPr lang="en-US" dirty="0" err="1"/>
              <a:t>Thermo</a:t>
            </a:r>
            <a:r>
              <a:rPr lang="en-US" dirty="0"/>
              <a:t>, TWT, University of Halle, Wolfram </a:t>
            </a:r>
            <a:r>
              <a:rPr lang="en-US" dirty="0" err="1" smtClean="0"/>
              <a:t>MathCore</a:t>
            </a:r>
            <a:endParaRPr lang="en-US" dirty="0" smtClean="0"/>
          </a:p>
          <a:p>
            <a:pPr lvl="1"/>
            <a:endParaRPr lang="en-US" dirty="0" smtClean="0"/>
          </a:p>
          <a:p>
            <a:pPr marL="1588" lvl="1" indent="0">
              <a:buNone/>
            </a:pPr>
            <a:r>
              <a:rPr lang="en-US" sz="2000" b="1" dirty="0"/>
              <a:t>Working </a:t>
            </a:r>
            <a:r>
              <a:rPr lang="en-US" sz="2000" b="1" dirty="0" smtClean="0"/>
              <a:t>Groups</a:t>
            </a:r>
            <a:endParaRPr lang="en-US" sz="2000" b="1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evelop FMI change proposals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72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fmi-standard.org</a:t>
            </a:r>
            <a:endParaRPr lang="en-US" altLang="en-US" dirty="0"/>
          </a:p>
          <a:p>
            <a:pPr lvl="1"/>
            <a:r>
              <a:rPr lang="en-US" altLang="en-US" dirty="0" smtClean="0">
                <a:hlinkClick r:id="rId3"/>
              </a:rPr>
              <a:t>FAQ</a:t>
            </a:r>
            <a:r>
              <a:rPr lang="en-US" altLang="en-US" dirty="0" smtClean="0"/>
              <a:t>,</a:t>
            </a:r>
            <a:endParaRPr lang="en-US" altLang="en-US" dirty="0"/>
          </a:p>
          <a:p>
            <a:pPr lvl="1"/>
            <a:r>
              <a:rPr lang="en-US" altLang="en-US" dirty="0">
                <a:hlinkClick r:id="rId4"/>
              </a:rPr>
              <a:t>Download</a:t>
            </a:r>
            <a:r>
              <a:rPr lang="en-US" altLang="en-US" dirty="0"/>
              <a:t> specifications</a:t>
            </a:r>
          </a:p>
          <a:p>
            <a:pPr lvl="1"/>
            <a:r>
              <a:rPr lang="en-US" altLang="en-US" dirty="0">
                <a:hlinkClick r:id="rId5"/>
              </a:rPr>
              <a:t>List of </a:t>
            </a:r>
            <a:r>
              <a:rPr lang="en-US" altLang="en-US" dirty="0" smtClean="0">
                <a:hlinkClick r:id="rId5"/>
              </a:rPr>
              <a:t>tools</a:t>
            </a:r>
            <a:r>
              <a:rPr lang="en-US" altLang="en-US" dirty="0" smtClean="0"/>
              <a:t> and </a:t>
            </a:r>
            <a:r>
              <a:rPr lang="en-US" altLang="en-US" dirty="0"/>
              <a:t>cross check </a:t>
            </a:r>
            <a:r>
              <a:rPr lang="en-US" altLang="en-US" dirty="0" smtClean="0"/>
              <a:t>results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FMI Cross Check </a:t>
            </a:r>
            <a:r>
              <a:rPr lang="de-DE" dirty="0" err="1" smtClean="0"/>
              <a:t>infrastructure</a:t>
            </a:r>
            <a:endParaRPr lang="de-DE" dirty="0"/>
          </a:p>
          <a:p>
            <a:pPr lvl="1"/>
            <a:r>
              <a:rPr lang="en-US" altLang="en-US" dirty="0" smtClean="0"/>
              <a:t>Initiated based on user feedback</a:t>
            </a:r>
            <a:endParaRPr lang="de-DE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Ambiguities </a:t>
            </a:r>
            <a:r>
              <a:rPr lang="en-US" altLang="en-US" dirty="0"/>
              <a:t>in specification, feature requests etc.:</a:t>
            </a:r>
          </a:p>
          <a:p>
            <a:pPr lvl="1"/>
            <a:r>
              <a:rPr lang="en-US" altLang="en-US" dirty="0"/>
              <a:t>Public error tracking system </a:t>
            </a:r>
            <a:r>
              <a:rPr lang="en-US" altLang="en-US" dirty="0" smtClean="0">
                <a:hlinkClick r:id="rId6"/>
              </a:rPr>
              <a:t>trac.fmi-standard.org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(soon: </a:t>
            </a:r>
            <a:r>
              <a:rPr lang="en-US" altLang="en-US" dirty="0" err="1" smtClean="0">
                <a:sym typeface="Wingdings" panose="05000000000000000000" pitchFamily="2" charset="2"/>
              </a:rPr>
              <a:t>Github</a:t>
            </a:r>
            <a:r>
              <a:rPr lang="en-US" altLang="en-US" dirty="0" smtClean="0">
                <a:sym typeface="Wingdings" panose="05000000000000000000" pitchFamily="2" charset="2"/>
              </a:rPr>
              <a:t> issues)</a:t>
            </a:r>
            <a:endParaRPr lang="en-US" altLang="en-US" dirty="0"/>
          </a:p>
          <a:p>
            <a:pPr lvl="1"/>
            <a:r>
              <a:rPr lang="en-US" altLang="en-US" dirty="0" smtClean="0"/>
              <a:t>Contact </a:t>
            </a:r>
            <a:r>
              <a:rPr lang="en-US" altLang="en-US" dirty="0"/>
              <a:t>your FMI-tool vendor</a:t>
            </a:r>
          </a:p>
          <a:p>
            <a:pPr lvl="1"/>
            <a:endParaRPr lang="en-US" altLang="en-US" dirty="0"/>
          </a:p>
          <a:p>
            <a:endParaRPr lang="de-D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Infrastructure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0967" y="1461331"/>
            <a:ext cx="3224571" cy="2587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412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According </a:t>
            </a:r>
            <a:r>
              <a:rPr lang="en-US" dirty="0" smtClean="0"/>
              <a:t>to FMI Project </a:t>
            </a:r>
            <a:r>
              <a:rPr lang="en-US" dirty="0" smtClean="0"/>
              <a:t>rules and  </a:t>
            </a:r>
            <a:r>
              <a:rPr lang="en-US" dirty="0" smtClean="0">
                <a:hlinkClick r:id="rId2"/>
              </a:rPr>
              <a:t>FMI Development </a:t>
            </a:r>
            <a:r>
              <a:rPr lang="en-US" dirty="0" smtClean="0">
                <a:hlinkClick r:id="rId2"/>
              </a:rPr>
              <a:t>process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Contributors have to sign a Corporate Contributor License Agreement (CCLA)</a:t>
            </a:r>
            <a:endParaRPr lang="en-US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b="1" dirty="0" smtClean="0"/>
              <a:t>Maintenance </a:t>
            </a:r>
            <a:r>
              <a:rPr lang="en-US" b="1" dirty="0"/>
              <a:t>Release FMI </a:t>
            </a:r>
            <a:r>
              <a:rPr lang="en-US" b="1" dirty="0" smtClean="0"/>
              <a:t>2.0.1</a:t>
            </a:r>
            <a:endParaRPr lang="en-US" dirty="0" smtClean="0"/>
          </a:p>
          <a:p>
            <a:pPr lvl="2"/>
            <a:r>
              <a:rPr lang="en-US" dirty="0" smtClean="0"/>
              <a:t>in development</a:t>
            </a:r>
            <a:r>
              <a:rPr lang="en-US" dirty="0" smtClean="0"/>
              <a:t>:</a:t>
            </a:r>
            <a:endParaRPr lang="en-US" dirty="0"/>
          </a:p>
          <a:p>
            <a:pPr lvl="2"/>
            <a:r>
              <a:rPr lang="en-US" sz="1600" dirty="0" smtClean="0"/>
              <a:t>No </a:t>
            </a:r>
            <a:r>
              <a:rPr lang="en-US" sz="1600" dirty="0"/>
              <a:t>new features, but corrections and </a:t>
            </a:r>
            <a:r>
              <a:rPr lang="en-US" sz="1600" dirty="0" smtClean="0"/>
              <a:t>clarifications</a:t>
            </a:r>
          </a:p>
          <a:p>
            <a:pPr marL="608013" lvl="1" indent="-342900"/>
            <a:endParaRPr lang="en-US" sz="1600" dirty="0"/>
          </a:p>
          <a:p>
            <a:pPr lvl="1"/>
            <a:r>
              <a:rPr lang="en-US" sz="1800" b="1" dirty="0" smtClean="0"/>
              <a:t>Next </a:t>
            </a:r>
            <a:r>
              <a:rPr lang="en-US" sz="1800" b="1" dirty="0" smtClean="0"/>
              <a:t>major version: FMI 3.0</a:t>
            </a:r>
            <a:endParaRPr lang="en-US" sz="1800" b="1" dirty="0"/>
          </a:p>
          <a:p>
            <a:pPr lvl="2"/>
            <a:r>
              <a:rPr lang="en-US" dirty="0"/>
              <a:t>New features to be formulated as FMI Change Proposals (FCP)</a:t>
            </a:r>
          </a:p>
          <a:p>
            <a:pPr lvl="2"/>
            <a:r>
              <a:rPr lang="en-US" dirty="0"/>
              <a:t>FCPs developed by </a:t>
            </a:r>
            <a:r>
              <a:rPr lang="en-US" dirty="0" smtClean="0"/>
              <a:t>six working </a:t>
            </a:r>
            <a:r>
              <a:rPr lang="en-US" dirty="0"/>
              <a:t>groups </a:t>
            </a:r>
            <a:endParaRPr lang="en-US" dirty="0" smtClean="0"/>
          </a:p>
          <a:p>
            <a:pPr lvl="2"/>
            <a:r>
              <a:rPr lang="en-US" dirty="0" smtClean="0"/>
              <a:t>Currently harmonization </a:t>
            </a:r>
            <a:r>
              <a:rPr lang="en-US" dirty="0"/>
              <a:t>/ merging of FMI Change </a:t>
            </a:r>
            <a:r>
              <a:rPr lang="en-US" dirty="0" smtClean="0"/>
              <a:t>proposals:</a:t>
            </a:r>
            <a:br>
              <a:rPr lang="en-US" dirty="0" smtClean="0"/>
            </a:br>
            <a:r>
              <a:rPr lang="en-US" dirty="0" smtClean="0"/>
              <a:t>main </a:t>
            </a:r>
            <a:r>
              <a:rPr lang="en-US" dirty="0"/>
              <a:t>focus of next FMI Design meeting Oct 23</a:t>
            </a:r>
            <a:r>
              <a:rPr lang="en-US" baseline="30000" dirty="0"/>
              <a:t>rd</a:t>
            </a:r>
            <a:r>
              <a:rPr lang="en-US" dirty="0"/>
              <a:t>/24</a:t>
            </a:r>
            <a:r>
              <a:rPr lang="en-US" baseline="30000" dirty="0"/>
              <a:t>th</a:t>
            </a:r>
            <a:r>
              <a:rPr lang="en-US" dirty="0"/>
              <a:t> in </a:t>
            </a:r>
            <a:r>
              <a:rPr lang="en-US" dirty="0" err="1"/>
              <a:t>Roanne</a:t>
            </a:r>
            <a:r>
              <a:rPr lang="en-US" dirty="0"/>
              <a:t>, </a:t>
            </a:r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Test </a:t>
            </a:r>
            <a:r>
              <a:rPr lang="en-US" dirty="0"/>
              <a:t>implementations starting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84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nhaltsplatzhalter 2">
            <a:extLst>
              <a:ext uri="{FF2B5EF4-FFF2-40B4-BE49-F238E27FC236}">
                <a16:creationId xmlns:a16="http://schemas.microsoft.com/office/drawing/2014/main" id="{A1C145F1-54DA-4D97-85CA-3FE1EC7350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089" y="1461331"/>
            <a:ext cx="8252808" cy="4760007"/>
          </a:xfrm>
        </p:spPr>
        <p:txBody>
          <a:bodyPr/>
          <a:lstStyle/>
          <a:p>
            <a:pPr marL="1588" lvl="1" indent="0">
              <a:buNone/>
            </a:pPr>
            <a:r>
              <a:rPr lang="en-US" altLang="en-US" sz="2000" b="1" dirty="0"/>
              <a:t>Ports and Icons:</a:t>
            </a:r>
            <a:r>
              <a:rPr lang="en-US" altLang="en-US" sz="1600" b="1" dirty="0"/>
              <a:t> </a:t>
            </a:r>
            <a:r>
              <a:rPr lang="en-US" altLang="en-US" sz="1600" dirty="0"/>
              <a:t>Help the user to build consistent </a:t>
            </a:r>
            <a:r>
              <a:rPr lang="en-US" altLang="en-US" sz="1600" dirty="0" smtClean="0"/>
              <a:t>systems</a:t>
            </a:r>
            <a:br>
              <a:rPr lang="en-US" altLang="en-US" sz="1600" dirty="0" smtClean="0"/>
            </a:br>
            <a:r>
              <a:rPr lang="en-US" altLang="en-US" sz="1600" dirty="0" smtClean="0"/>
              <a:t> </a:t>
            </a:r>
            <a:r>
              <a:rPr lang="en-US" altLang="en-US" sz="1600" dirty="0"/>
              <a:t>from FMUs by grouping inputs and outputs to </a:t>
            </a:r>
            <a:r>
              <a:rPr lang="en-US" altLang="en-US" sz="1600" dirty="0" smtClean="0"/>
              <a:t>connectors</a:t>
            </a:r>
          </a:p>
          <a:p>
            <a:pPr marL="1588" lvl="1" indent="0">
              <a:buNone/>
            </a:pPr>
            <a:endParaRPr lang="en-US" altLang="en-US" sz="800" dirty="0"/>
          </a:p>
          <a:p>
            <a:r>
              <a:rPr lang="en-US" altLang="en-US" b="1" dirty="0"/>
              <a:t>Array variables:</a:t>
            </a:r>
            <a:r>
              <a:rPr lang="en-US" altLang="en-US" sz="1600" b="1" dirty="0"/>
              <a:t> </a:t>
            </a:r>
            <a:r>
              <a:rPr lang="en-US" altLang="en-US" sz="1600" dirty="0"/>
              <a:t>Allow FMUs to communicate multi-dimensional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variables </a:t>
            </a:r>
            <a:r>
              <a:rPr lang="en-US" altLang="en-US" sz="1600" dirty="0"/>
              <a:t>and change their sizes using structural </a:t>
            </a:r>
            <a:r>
              <a:rPr lang="en-US" altLang="en-US" sz="1600" dirty="0" smtClean="0"/>
              <a:t>parameters</a:t>
            </a:r>
          </a:p>
          <a:p>
            <a:endParaRPr lang="en-US" altLang="en-US" sz="800" dirty="0"/>
          </a:p>
          <a:p>
            <a:r>
              <a:rPr lang="en-US" altLang="en-US" b="1" dirty="0"/>
              <a:t>Clocks and Hybrid Co-Simulation:</a:t>
            </a:r>
            <a:r>
              <a:rPr lang="en-US" altLang="en-US" sz="1600" b="1" dirty="0"/>
              <a:t> </a:t>
            </a:r>
            <a:r>
              <a:rPr lang="en-US" altLang="en-US" sz="1600" dirty="0"/>
              <a:t>Introduces clocks for synchronization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of </a:t>
            </a:r>
            <a:r>
              <a:rPr lang="en-US" altLang="en-US" sz="1600" dirty="0"/>
              <a:t>variables changes across FMUs; Co-Simulation with </a:t>
            </a:r>
            <a:r>
              <a:rPr lang="en-US" altLang="en-US" sz="1600" dirty="0" smtClean="0"/>
              <a:t>events</a:t>
            </a:r>
          </a:p>
          <a:p>
            <a:endParaRPr lang="en-US" altLang="en-US" sz="800" b="1" dirty="0"/>
          </a:p>
          <a:p>
            <a:r>
              <a:rPr lang="en-US" altLang="en-US" b="1" dirty="0"/>
              <a:t>Binary Data Type:</a:t>
            </a:r>
            <a:r>
              <a:rPr lang="en-US" altLang="en-US" sz="1600" b="1" dirty="0"/>
              <a:t> </a:t>
            </a:r>
            <a:r>
              <a:rPr lang="en-US" altLang="en-US" sz="1600" dirty="0"/>
              <a:t>Adds an opaque binary data type to FMU variables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to </a:t>
            </a:r>
            <a:r>
              <a:rPr lang="en-US" altLang="en-US" sz="1600" dirty="0"/>
              <a:t>allow, for instance, efficiently exchanging of complex sensor </a:t>
            </a:r>
            <a:r>
              <a:rPr lang="en-US" altLang="en-US" sz="1600" dirty="0" smtClean="0"/>
              <a:t>data</a:t>
            </a:r>
          </a:p>
          <a:p>
            <a:endParaRPr lang="en-US" altLang="en-US" sz="800" b="1" dirty="0"/>
          </a:p>
          <a:p>
            <a:r>
              <a:rPr lang="en-US" altLang="en-US" b="1" dirty="0"/>
              <a:t>Intermediate Output Values (FMI for Co-Simulation):</a:t>
            </a:r>
            <a:r>
              <a:rPr lang="en-US" altLang="en-US" sz="1600" b="1" dirty="0"/>
              <a:t> </a:t>
            </a:r>
            <a:r>
              <a:rPr lang="en-US" altLang="en-US" sz="1600" dirty="0"/>
              <a:t>Allow access to intermediate output values between communication time points from the FMU to disclose relevant subsystem behavior for analysis or advanced co-simulation master </a:t>
            </a:r>
            <a:r>
              <a:rPr lang="en-US" altLang="en-US" sz="1600" dirty="0" smtClean="0"/>
              <a:t>algorithms</a:t>
            </a:r>
          </a:p>
          <a:p>
            <a:endParaRPr lang="en-US" altLang="en-US" sz="800" b="1" dirty="0"/>
          </a:p>
          <a:p>
            <a:r>
              <a:rPr lang="en-US" altLang="en-US" b="1" dirty="0"/>
              <a:t>Source code FMUs: </a:t>
            </a:r>
            <a:r>
              <a:rPr lang="en-US" altLang="en-US" sz="1600" dirty="0"/>
              <a:t>Adding more information to the modelDescription.xml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file </a:t>
            </a:r>
            <a:r>
              <a:rPr lang="en-US" altLang="en-US" sz="1600" dirty="0"/>
              <a:t>to improve automatic import and compilation of source code FMUs</a:t>
            </a:r>
            <a:endParaRPr lang="en-US" altLang="en-US" dirty="0"/>
          </a:p>
        </p:txBody>
      </p:sp>
      <p:sp>
        <p:nvSpPr>
          <p:cNvPr id="27651" name="Titel 1">
            <a:extLst>
              <a:ext uri="{FF2B5EF4-FFF2-40B4-BE49-F238E27FC236}">
                <a16:creationId xmlns:a16="http://schemas.microsoft.com/office/drawing/2014/main" id="{061A91F3-C82D-49B2-A4B5-05D981788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FMI 3.0 Alpha Feature List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F1FD2799-6686-4018-ABD1-48D68B18C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1462088"/>
            <a:ext cx="8251825" cy="4759325"/>
          </a:xfrm>
        </p:spPr>
        <p:txBody>
          <a:bodyPr/>
          <a:lstStyle/>
          <a:p>
            <a:pPr lvl="1"/>
            <a:r>
              <a:rPr lang="en-US" altLang="en-US" dirty="0" smtClean="0"/>
              <a:t>FMI </a:t>
            </a:r>
            <a:r>
              <a:rPr lang="en-US" altLang="en-US" dirty="0"/>
              <a:t>is a </a:t>
            </a:r>
            <a:r>
              <a:rPr lang="en-US" altLang="en-US" dirty="0" smtClean="0"/>
              <a:t>to</a:t>
            </a:r>
            <a:r>
              <a:rPr lang="en-US" altLang="en-US" dirty="0" smtClean="0"/>
              <a:t>ol </a:t>
            </a:r>
            <a:r>
              <a:rPr lang="en-US" altLang="en-US" dirty="0"/>
              <a:t>independent </a:t>
            </a:r>
            <a:r>
              <a:rPr lang="en-US" altLang="en-US" dirty="0" smtClean="0"/>
              <a:t>standard </a:t>
            </a:r>
            <a:r>
              <a:rPr lang="en-US" altLang="en-US" dirty="0" smtClean="0"/>
              <a:t>for </a:t>
            </a:r>
            <a:r>
              <a:rPr lang="en-US" altLang="en-US" dirty="0"/>
              <a:t>Model Exchange and Co-Simulation</a:t>
            </a:r>
          </a:p>
          <a:p>
            <a:pPr lvl="1"/>
            <a:r>
              <a:rPr lang="en-US" altLang="en-US" dirty="0" smtClean="0"/>
              <a:t>Developed </a:t>
            </a:r>
            <a:r>
              <a:rPr lang="en-US" altLang="en-US" dirty="0"/>
              <a:t>in close cooperation between leading </a:t>
            </a:r>
            <a:r>
              <a:rPr lang="en-US" altLang="en-US" dirty="0" smtClean="0"/>
              <a:t>CAE </a:t>
            </a:r>
            <a:r>
              <a:rPr lang="en-US" altLang="en-US" dirty="0"/>
              <a:t>tool </a:t>
            </a:r>
            <a:r>
              <a:rPr lang="en-US" altLang="en-US" dirty="0" smtClean="0"/>
              <a:t>vendors:</a:t>
            </a:r>
            <a:br>
              <a:rPr lang="en-US" altLang="en-US" dirty="0" smtClean="0"/>
            </a:br>
            <a:r>
              <a:rPr lang="en-US" altLang="en-US" dirty="0" smtClean="0"/>
              <a:t>initially in </a:t>
            </a:r>
            <a:r>
              <a:rPr lang="en-US" altLang="en-US" dirty="0"/>
              <a:t>a European publicly funded project, </a:t>
            </a:r>
            <a:r>
              <a:rPr lang="en-US" altLang="en-US" dirty="0" smtClean="0"/>
              <a:t>now getting </a:t>
            </a:r>
            <a:r>
              <a:rPr lang="en-US" altLang="en-US" dirty="0"/>
              <a:t>adopted </a:t>
            </a:r>
            <a:r>
              <a:rPr lang="en-US" altLang="en-US" dirty="0" smtClean="0"/>
              <a:t>worldwide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Proof </a:t>
            </a:r>
            <a:r>
              <a:rPr lang="en-US" altLang="en-US" dirty="0"/>
              <a:t>of concept in industrial use cases during </a:t>
            </a:r>
            <a:r>
              <a:rPr lang="en-US" altLang="en-US" dirty="0" smtClean="0"/>
              <a:t>development</a:t>
            </a:r>
          </a:p>
          <a:p>
            <a:pPr lvl="1"/>
            <a:r>
              <a:rPr lang="en-US" altLang="en-US" dirty="0" smtClean="0"/>
              <a:t>Fast </a:t>
            </a:r>
            <a:r>
              <a:rPr lang="en-US" altLang="en-US" dirty="0"/>
              <a:t>adoption by tool vendors (100+ tools with FMI support)</a:t>
            </a:r>
          </a:p>
          <a:p>
            <a:pPr lvl="1"/>
            <a:r>
              <a:rPr lang="en-US" altLang="en-US" dirty="0"/>
              <a:t>Used in industry and research</a:t>
            </a:r>
          </a:p>
          <a:p>
            <a:pPr lvl="1"/>
            <a:r>
              <a:rPr lang="en-US" altLang="en-US" dirty="0"/>
              <a:t>Open and free access to FMI specification and additional </a:t>
            </a:r>
            <a:r>
              <a:rPr lang="en-US" altLang="en-US" dirty="0" smtClean="0"/>
              <a:t>material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b="1" dirty="0" smtClean="0"/>
              <a:t>FMI lives from the initiative of tool vendors, research institutes and users: Please get involved!</a:t>
            </a:r>
            <a:endParaRPr lang="en-US" altLang="en-US" b="1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8675" name="Rectangle 8">
            <a:extLst>
              <a:ext uri="{FF2B5EF4-FFF2-40B4-BE49-F238E27FC236}">
                <a16:creationId xmlns:a16="http://schemas.microsoft.com/office/drawing/2014/main" id="{89DD8B2B-AE27-4E48-8FFA-05A7A5F0D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Question/Comments?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38326"/>
            <a:ext cx="8564563" cy="35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DB7D71-C1B0-4692-95FE-02048E76CE8C}"/>
              </a:ext>
            </a:extLst>
          </p:cNvPr>
          <p:cNvSpPr/>
          <p:nvPr/>
        </p:nvSpPr>
        <p:spPr bwMode="auto">
          <a:xfrm>
            <a:off x="604407" y="1461331"/>
            <a:ext cx="7112001" cy="20955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0000" tIns="46800" rIns="36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B1CE5CDB-4D47-4F83-A5EC-61FFE1DE4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1588" lvl="1" indent="0">
              <a:buNone/>
            </a:pPr>
            <a:endParaRPr lang="en-US" dirty="0"/>
          </a:p>
          <a:p>
            <a:pPr marL="1588" lvl="1" indent="0">
              <a:buNone/>
            </a:pPr>
            <a:endParaRPr lang="en-US" dirty="0"/>
          </a:p>
          <a:p>
            <a:pPr marL="1588" lvl="1" indent="0">
              <a:buNone/>
            </a:pPr>
            <a:r>
              <a:rPr lang="en-US" dirty="0"/>
              <a:t>Challenges for Functional Mock-up:</a:t>
            </a:r>
          </a:p>
          <a:p>
            <a:pPr lvl="1"/>
            <a:r>
              <a:rPr lang="en-US" dirty="0"/>
              <a:t>Different tools and languages are involved</a:t>
            </a:r>
          </a:p>
          <a:p>
            <a:pPr lvl="1"/>
            <a:r>
              <a:rPr lang="en-US" dirty="0"/>
              <a:t>No standards for model interface and co-simulation available</a:t>
            </a:r>
          </a:p>
          <a:p>
            <a:pPr lvl="1"/>
            <a:r>
              <a:rPr lang="en-US" dirty="0"/>
              <a:t>Protection of model IP and know-how of supplier</a:t>
            </a:r>
            <a:endParaRPr lang="de-DE" dirty="0"/>
          </a:p>
          <a:p>
            <a:pPr marL="1588" lvl="1" indent="0">
              <a:buNone/>
            </a:pPr>
            <a:endParaRPr lang="de-DE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52DAC9F4-0746-46B6-94EE-0B39EBF4B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/>
              <a:t>Motivation in 2008</a:t>
            </a:r>
          </a:p>
        </p:txBody>
      </p:sp>
      <p:pic>
        <p:nvPicPr>
          <p:cNvPr id="3" name="Bild 1">
            <a:extLst>
              <a:ext uri="{FF2B5EF4-FFF2-40B4-BE49-F238E27FC236}">
                <a16:creationId xmlns:a16="http://schemas.microsoft.com/office/drawing/2014/main" id="{16A1E44F-C62E-45AC-AF33-92C66F6E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450" y="1678818"/>
            <a:ext cx="5959475" cy="17303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>
            <a:extLst>
              <a:ext uri="{FF2B5EF4-FFF2-40B4-BE49-F238E27FC236}">
                <a16:creationId xmlns:a16="http://schemas.microsoft.com/office/drawing/2014/main" id="{DB8B7B37-DA78-45B3-BA75-9F17159BF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altLang="en-US" dirty="0"/>
              <a:t>FMI for Model Exchange</a:t>
            </a:r>
          </a:p>
          <a:p>
            <a:pPr lvl="1"/>
            <a:endParaRPr lang="fr-FR" altLang="en-US" dirty="0"/>
          </a:p>
          <a:p>
            <a:pPr lvl="1"/>
            <a:endParaRPr lang="fr-FR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marL="271462" lvl="2" indent="0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fr-FR" altLang="en-US" dirty="0"/>
          </a:p>
          <a:p>
            <a:pPr lvl="1"/>
            <a:r>
              <a:rPr lang="fr-FR" altLang="en-US" dirty="0"/>
              <a:t>FMI for Co-Simulation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12290" name="Rectangle 8">
            <a:extLst>
              <a:ext uri="{FF2B5EF4-FFF2-40B4-BE49-F238E27FC236}">
                <a16:creationId xmlns:a16="http://schemas.microsoft.com/office/drawing/2014/main" id="{7E608BF1-682F-4AB2-9CBE-0BE44A3FE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FMI – Main Design Idea</a:t>
            </a:r>
          </a:p>
        </p:txBody>
      </p:sp>
      <p:grpSp>
        <p:nvGrpSpPr>
          <p:cNvPr id="12292" name="Group 14">
            <a:extLst>
              <a:ext uri="{FF2B5EF4-FFF2-40B4-BE49-F238E27FC236}">
                <a16:creationId xmlns:a16="http://schemas.microsoft.com/office/drawing/2014/main" id="{064D1207-DC20-4EAF-B4EC-DB8827160D76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937871"/>
            <a:ext cx="1871663" cy="712788"/>
            <a:chOff x="1792" y="2976"/>
            <a:chExt cx="1179" cy="449"/>
          </a:xfrm>
        </p:grpSpPr>
        <p:sp>
          <p:nvSpPr>
            <p:cNvPr id="12357" name="Text Box 15">
              <a:extLst>
                <a:ext uri="{FF2B5EF4-FFF2-40B4-BE49-F238E27FC236}">
                  <a16:creationId xmlns:a16="http://schemas.microsoft.com/office/drawing/2014/main" id="{37B3E6B2-F636-4BE0-BCA4-72AD92B20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DCCD5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F9E300"/>
                  </a:solidFill>
                </a:rPr>
                <a:t>Slave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61" name="Text Box 16">
              <a:extLst>
                <a:ext uri="{FF2B5EF4-FFF2-40B4-BE49-F238E27FC236}">
                  <a16:creationId xmlns:a16="http://schemas.microsoft.com/office/drawing/2014/main" id="{A7F85D51-01A7-4A62-8901-EDF5E5802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3202"/>
              <a:ext cx="544" cy="179"/>
            </a:xfrm>
            <a:prstGeom prst="rect">
              <a:avLst/>
            </a:prstGeom>
            <a:solidFill>
              <a:srgbClr val="E30916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  <p:sp>
          <p:nvSpPr>
            <p:cNvPr id="62" name="Text Box 17">
              <a:extLst>
                <a:ext uri="{FF2B5EF4-FFF2-40B4-BE49-F238E27FC236}">
                  <a16:creationId xmlns:a16="http://schemas.microsoft.com/office/drawing/2014/main" id="{1EFA3ADD-4968-422D-A3F8-0D4EA66F8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202"/>
              <a:ext cx="544" cy="179"/>
            </a:xfrm>
            <a:prstGeom prst="rect">
              <a:avLst/>
            </a:prstGeom>
            <a:solidFill>
              <a:srgbClr val="5C7F92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latin typeface="Arial" charset="0"/>
                  <a:cs typeface="Arial" charset="0"/>
                </a:rPr>
                <a:t>Solver</a:t>
              </a:r>
            </a:p>
          </p:txBody>
        </p:sp>
      </p:grpSp>
      <p:grpSp>
        <p:nvGrpSpPr>
          <p:cNvPr id="12293" name="Group 21">
            <a:extLst>
              <a:ext uri="{FF2B5EF4-FFF2-40B4-BE49-F238E27FC236}">
                <a16:creationId xmlns:a16="http://schemas.microsoft.com/office/drawing/2014/main" id="{E86F9280-AD33-4219-BB6A-B2F25CAE3C6A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1937871"/>
            <a:ext cx="1871662" cy="712788"/>
            <a:chOff x="1792" y="2976"/>
            <a:chExt cx="1179" cy="449"/>
          </a:xfrm>
        </p:grpSpPr>
        <p:sp>
          <p:nvSpPr>
            <p:cNvPr id="12355" name="Text Box 22">
              <a:extLst>
                <a:ext uri="{FF2B5EF4-FFF2-40B4-BE49-F238E27FC236}">
                  <a16:creationId xmlns:a16="http://schemas.microsoft.com/office/drawing/2014/main" id="{439FBE09-6A20-4164-9057-9DD0F03F3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000000"/>
                  </a:solidFill>
                </a:rPr>
                <a:t>FMU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69B876FA-B7BF-4EE2-BC6B-B6AF117E4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" y="3202"/>
              <a:ext cx="544" cy="17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</p:grpSp>
      <p:grpSp>
        <p:nvGrpSpPr>
          <p:cNvPr id="12294" name="Gruppieren 44">
            <a:extLst>
              <a:ext uri="{FF2B5EF4-FFF2-40B4-BE49-F238E27FC236}">
                <a16:creationId xmlns:a16="http://schemas.microsoft.com/office/drawing/2014/main" id="{FFBD5A8F-E18B-49C6-9030-C55D305FF711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134721"/>
            <a:ext cx="766763" cy="287338"/>
            <a:chOff x="2898758" y="3922916"/>
            <a:chExt cx="766615" cy="287337"/>
          </a:xfrm>
        </p:grpSpPr>
        <p:grpSp>
          <p:nvGrpSpPr>
            <p:cNvPr id="12347" name="Group 7">
              <a:extLst>
                <a:ext uri="{FF2B5EF4-FFF2-40B4-BE49-F238E27FC236}">
                  <a16:creationId xmlns:a16="http://schemas.microsoft.com/office/drawing/2014/main" id="{E0E247A2-CF97-4411-A9E7-40A3E98F3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8" y="3922916"/>
              <a:ext cx="436563" cy="287337"/>
              <a:chOff x="1310" y="3150"/>
              <a:chExt cx="275" cy="181"/>
            </a:xfrm>
          </p:grpSpPr>
          <p:cxnSp>
            <p:nvCxnSpPr>
              <p:cNvPr id="12351" name="AutoShape 8">
                <a:extLst>
                  <a:ext uri="{FF2B5EF4-FFF2-40B4-BE49-F238E27FC236}">
                    <a16:creationId xmlns:a16="http://schemas.microsoft.com/office/drawing/2014/main" id="{39F0B405-B586-44D1-A82A-C7262B1097EE}"/>
                  </a:ext>
                </a:extLst>
              </p:cNvPr>
              <p:cNvCxnSpPr>
                <a:cxnSpLocks noChangeShapeType="1"/>
                <a:endCxn id="12353" idx="2"/>
              </p:cNvCxnSpPr>
              <p:nvPr/>
            </p:nvCxnSpPr>
            <p:spPr bwMode="auto">
              <a:xfrm flipV="1">
                <a:off x="1310" y="3252"/>
                <a:ext cx="125" cy="0"/>
              </a:xfrm>
              <a:prstGeom prst="straightConnector1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352" name="Group 9">
                <a:extLst>
                  <a:ext uri="{FF2B5EF4-FFF2-40B4-BE49-F238E27FC236}">
                    <a16:creationId xmlns:a16="http://schemas.microsoft.com/office/drawing/2014/main" id="{9AE0451A-D729-42B5-876C-F1FBF2C25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150"/>
                <a:ext cx="150" cy="181"/>
                <a:chOff x="3407" y="2944"/>
                <a:chExt cx="150" cy="181"/>
              </a:xfrm>
            </p:grpSpPr>
            <p:sp>
              <p:nvSpPr>
                <p:cNvPr id="12353" name="Oval 10">
                  <a:extLst>
                    <a:ext uri="{FF2B5EF4-FFF2-40B4-BE49-F238E27FC236}">
                      <a16:creationId xmlns:a16="http://schemas.microsoft.com/office/drawing/2014/main" id="{D2AF9979-065F-4BFB-A915-CD6A377E0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7" y="2978"/>
                  <a:ext cx="136" cy="136"/>
                </a:xfrm>
                <a:prstGeom prst="ellips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54" name="Rectangle 11">
                  <a:extLst>
                    <a:ext uri="{FF2B5EF4-FFF2-40B4-BE49-F238E27FC236}">
                      <a16:creationId xmlns:a16="http://schemas.microsoft.com/office/drawing/2014/main" id="{440669B3-A492-48D7-9CEA-B0A46B715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" y="2944"/>
                  <a:ext cx="74" cy="1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348" name="Gruppieren 50">
              <a:extLst>
                <a:ext uri="{FF2B5EF4-FFF2-40B4-BE49-F238E27FC236}">
                  <a16:creationId xmlns:a16="http://schemas.microsoft.com/office/drawing/2014/main" id="{7A6E5003-E711-46A3-95F4-AA56C0281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937" y="3968967"/>
              <a:ext cx="427436" cy="215912"/>
              <a:chOff x="3237937" y="3968967"/>
              <a:chExt cx="427436" cy="215912"/>
            </a:xfrm>
          </p:grpSpPr>
          <p:cxnSp>
            <p:nvCxnSpPr>
              <p:cNvPr id="12349" name="AutoShape 19">
                <a:extLst>
                  <a:ext uri="{FF2B5EF4-FFF2-40B4-BE49-F238E27FC236}">
                    <a16:creationId xmlns:a16="http://schemas.microsoft.com/office/drawing/2014/main" id="{963D5F99-9935-43FE-9EDA-A11F7A2FD2E2}"/>
                  </a:ext>
                </a:extLst>
              </p:cNvPr>
              <p:cNvCxnSpPr>
                <a:cxnSpLocks noChangeShapeType="1"/>
                <a:stCxn id="12350" idx="6"/>
                <a:endCxn id="12355" idx="1"/>
              </p:cNvCxnSpPr>
              <p:nvPr/>
            </p:nvCxnSpPr>
            <p:spPr bwMode="auto">
              <a:xfrm flipV="1">
                <a:off x="3453837" y="4069581"/>
                <a:ext cx="211536" cy="7343"/>
              </a:xfrm>
              <a:prstGeom prst="straightConnector1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350" name="Oval 20">
                <a:extLst>
                  <a:ext uri="{FF2B5EF4-FFF2-40B4-BE49-F238E27FC236}">
                    <a16:creationId xmlns:a16="http://schemas.microsoft.com/office/drawing/2014/main" id="{021CA310-DE3A-437B-A481-0280EAFC2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937" y="3968967"/>
                <a:ext cx="215900" cy="215912"/>
              </a:xfrm>
              <a:prstGeom prst="ellips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Aft>
                    <a:spcPct val="30000"/>
                  </a:spcAft>
                  <a:buSzPct val="7500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Aft>
                    <a:spcPct val="30000"/>
                  </a:spcAft>
                  <a:buClr>
                    <a:srgbClr val="120C80"/>
                  </a:buClr>
                  <a:buSzPct val="10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Aft>
                    <a:spcPct val="30000"/>
                  </a:spcAft>
                  <a:buClr>
                    <a:srgbClr val="120C80"/>
                  </a:buClr>
                  <a:buSzPct val="90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96938">
                  <a:spcAft>
                    <a:spcPct val="30000"/>
                  </a:spcAft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" name="Text Box 29">
            <a:extLst>
              <a:ext uri="{FF2B5EF4-FFF2-40B4-BE49-F238E27FC236}">
                <a16:creationId xmlns:a16="http://schemas.microsoft.com/office/drawing/2014/main" id="{796272E2-FE81-4847-B88F-ADFD3610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410946"/>
            <a:ext cx="5381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333399"/>
                </a:solidFill>
                <a:latin typeface="Arial" charset="0"/>
                <a:cs typeface="Arial" charset="0"/>
              </a:rPr>
              <a:t>FMI</a:t>
            </a:r>
          </a:p>
        </p:txBody>
      </p:sp>
      <p:grpSp>
        <p:nvGrpSpPr>
          <p:cNvPr id="12296" name="Gruppieren 46">
            <a:extLst>
              <a:ext uri="{FF2B5EF4-FFF2-40B4-BE49-F238E27FC236}">
                <a16:creationId xmlns:a16="http://schemas.microsoft.com/office/drawing/2014/main" id="{3E16CCC4-5399-4677-B865-D67346D6615A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1937871"/>
            <a:ext cx="1871662" cy="1584325"/>
            <a:chOff x="1026550" y="3726066"/>
            <a:chExt cx="1871662" cy="1557829"/>
          </a:xfrm>
        </p:grpSpPr>
        <p:sp>
          <p:nvSpPr>
            <p:cNvPr id="12345" name="Text Box 25">
              <a:extLst>
                <a:ext uri="{FF2B5EF4-FFF2-40B4-BE49-F238E27FC236}">
                  <a16:creationId xmlns:a16="http://schemas.microsoft.com/office/drawing/2014/main" id="{22CC1642-FD32-4D59-A417-4B7C2ED6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550" y="3726066"/>
              <a:ext cx="1871662" cy="1557829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000000"/>
                  </a:solidFill>
                </a:rPr>
                <a:t>Tool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49" name="Text Box 24">
              <a:extLst>
                <a:ext uri="{FF2B5EF4-FFF2-40B4-BE49-F238E27FC236}">
                  <a16:creationId xmlns:a16="http://schemas.microsoft.com/office/drawing/2014/main" id="{5BCE1991-2501-4E3F-BB1B-CC6B2AA11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787" y="4517469"/>
              <a:ext cx="865188" cy="28565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Arial" charset="0"/>
                  <a:cs typeface="Arial" charset="0"/>
                </a:rPr>
                <a:t>Solver</a:t>
              </a:r>
            </a:p>
          </p:txBody>
        </p:sp>
      </p:grpSp>
      <p:grpSp>
        <p:nvGrpSpPr>
          <p:cNvPr id="12297" name="Group 14_">
            <a:extLst>
              <a:ext uri="{FF2B5EF4-FFF2-40B4-BE49-F238E27FC236}">
                <a16:creationId xmlns:a16="http://schemas.microsoft.com/office/drawing/2014/main" id="{624C5B84-AD34-4FED-967B-6A12992CE380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217163"/>
            <a:ext cx="1871663" cy="711200"/>
            <a:chOff x="1792" y="2976"/>
            <a:chExt cx="1179" cy="449"/>
          </a:xfrm>
        </p:grpSpPr>
        <p:sp>
          <p:nvSpPr>
            <p:cNvPr id="12342" name="Text Box 15">
              <a:extLst>
                <a:ext uri="{FF2B5EF4-FFF2-40B4-BE49-F238E27FC236}">
                  <a16:creationId xmlns:a16="http://schemas.microsoft.com/office/drawing/2014/main" id="{B4F34041-9297-4A12-AEE2-7324C564D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DCCD5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F9E300"/>
                  </a:solidFill>
                </a:rPr>
                <a:t>Slave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103426FE-E551-4DA3-8178-F707BA3A6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3202"/>
              <a:ext cx="544" cy="179"/>
            </a:xfrm>
            <a:prstGeom prst="rect">
              <a:avLst/>
            </a:prstGeom>
            <a:solidFill>
              <a:srgbClr val="E30916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  <p:sp>
          <p:nvSpPr>
            <p:cNvPr id="82" name="Text Box 17">
              <a:extLst>
                <a:ext uri="{FF2B5EF4-FFF2-40B4-BE49-F238E27FC236}">
                  <a16:creationId xmlns:a16="http://schemas.microsoft.com/office/drawing/2014/main" id="{BADF9D79-BB5C-40BB-9AD0-592A4115B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202"/>
              <a:ext cx="544" cy="179"/>
            </a:xfrm>
            <a:prstGeom prst="rect">
              <a:avLst/>
            </a:prstGeom>
            <a:solidFill>
              <a:srgbClr val="5C7F92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latin typeface="Arial" charset="0"/>
                  <a:cs typeface="Arial" charset="0"/>
                </a:rPr>
                <a:t>Solver</a:t>
              </a:r>
            </a:p>
          </p:txBody>
        </p:sp>
      </p:grpSp>
      <p:grpSp>
        <p:nvGrpSpPr>
          <p:cNvPr id="12298" name="Group 21_">
            <a:extLst>
              <a:ext uri="{FF2B5EF4-FFF2-40B4-BE49-F238E27FC236}">
                <a16:creationId xmlns:a16="http://schemas.microsoft.com/office/drawing/2014/main" id="{6A76CCBE-FBE8-42F7-8271-7EEEA02840E6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4217163"/>
            <a:ext cx="1871662" cy="711200"/>
            <a:chOff x="1792" y="2976"/>
            <a:chExt cx="1179" cy="449"/>
          </a:xfrm>
        </p:grpSpPr>
        <p:sp>
          <p:nvSpPr>
            <p:cNvPr id="12339" name="Text Box 22">
              <a:extLst>
                <a:ext uri="{FF2B5EF4-FFF2-40B4-BE49-F238E27FC236}">
                  <a16:creationId xmlns:a16="http://schemas.microsoft.com/office/drawing/2014/main" id="{CF96A9F4-662A-4087-A516-351C20210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000000"/>
                  </a:solidFill>
                </a:rPr>
                <a:t>FMU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78" name="Text Box 23">
              <a:extLst>
                <a:ext uri="{FF2B5EF4-FFF2-40B4-BE49-F238E27FC236}">
                  <a16:creationId xmlns:a16="http://schemas.microsoft.com/office/drawing/2014/main" id="{26B08CE5-D24D-48F1-B568-645A54157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3202"/>
              <a:ext cx="544" cy="17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  <p:sp>
          <p:nvSpPr>
            <p:cNvPr id="79" name="Text Box 24">
              <a:extLst>
                <a:ext uri="{FF2B5EF4-FFF2-40B4-BE49-F238E27FC236}">
                  <a16:creationId xmlns:a16="http://schemas.microsoft.com/office/drawing/2014/main" id="{FCCA4404-4F01-4B5B-BB9C-FF81A70BF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202"/>
              <a:ext cx="544" cy="17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Arial" charset="0"/>
                  <a:cs typeface="Arial" charset="0"/>
                </a:rPr>
                <a:t>Solver</a:t>
              </a:r>
            </a:p>
          </p:txBody>
        </p:sp>
      </p:grpSp>
      <p:grpSp>
        <p:nvGrpSpPr>
          <p:cNvPr id="12299" name="Gruppieren 65">
            <a:extLst>
              <a:ext uri="{FF2B5EF4-FFF2-40B4-BE49-F238E27FC236}">
                <a16:creationId xmlns:a16="http://schemas.microsoft.com/office/drawing/2014/main" id="{F9E65F2B-FC60-4835-8391-E1666A052536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4414013"/>
            <a:ext cx="766763" cy="285750"/>
            <a:chOff x="2898758" y="3922916"/>
            <a:chExt cx="766615" cy="287337"/>
          </a:xfrm>
        </p:grpSpPr>
        <p:grpSp>
          <p:nvGrpSpPr>
            <p:cNvPr id="12331" name="Group 7">
              <a:extLst>
                <a:ext uri="{FF2B5EF4-FFF2-40B4-BE49-F238E27FC236}">
                  <a16:creationId xmlns:a16="http://schemas.microsoft.com/office/drawing/2014/main" id="{486ECF3A-573B-4CEF-AB24-A56F3BBF4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8" y="3922916"/>
              <a:ext cx="436563" cy="287337"/>
              <a:chOff x="1310" y="3150"/>
              <a:chExt cx="275" cy="181"/>
            </a:xfrm>
          </p:grpSpPr>
          <p:cxnSp>
            <p:nvCxnSpPr>
              <p:cNvPr id="12335" name="AutoShape 8">
                <a:extLst>
                  <a:ext uri="{FF2B5EF4-FFF2-40B4-BE49-F238E27FC236}">
                    <a16:creationId xmlns:a16="http://schemas.microsoft.com/office/drawing/2014/main" id="{57A4A551-8667-449E-A7CE-A9769481AF89}"/>
                  </a:ext>
                </a:extLst>
              </p:cNvPr>
              <p:cNvCxnSpPr>
                <a:cxnSpLocks noChangeShapeType="1"/>
                <a:endCxn id="12337" idx="2"/>
              </p:cNvCxnSpPr>
              <p:nvPr/>
            </p:nvCxnSpPr>
            <p:spPr bwMode="auto">
              <a:xfrm flipV="1">
                <a:off x="1310" y="3252"/>
                <a:ext cx="125" cy="0"/>
              </a:xfrm>
              <a:prstGeom prst="straightConnector1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336" name="Group 9">
                <a:extLst>
                  <a:ext uri="{FF2B5EF4-FFF2-40B4-BE49-F238E27FC236}">
                    <a16:creationId xmlns:a16="http://schemas.microsoft.com/office/drawing/2014/main" id="{EADABC58-E32C-4F10-AC20-B469EDB59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150"/>
                <a:ext cx="150" cy="181"/>
                <a:chOff x="3407" y="2944"/>
                <a:chExt cx="150" cy="181"/>
              </a:xfrm>
            </p:grpSpPr>
            <p:sp>
              <p:nvSpPr>
                <p:cNvPr id="12337" name="Oval 10">
                  <a:extLst>
                    <a:ext uri="{FF2B5EF4-FFF2-40B4-BE49-F238E27FC236}">
                      <a16:creationId xmlns:a16="http://schemas.microsoft.com/office/drawing/2014/main" id="{F2938D2C-E986-41D7-92A5-D8A71ACEA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7" y="2978"/>
                  <a:ext cx="136" cy="136"/>
                </a:xfrm>
                <a:prstGeom prst="ellipse">
                  <a:avLst/>
                </a:prstGeom>
                <a:noFill/>
                <a:ln w="28575">
                  <a:solidFill>
                    <a:srgbClr val="F84E5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38" name="Rectangle 11">
                  <a:extLst>
                    <a:ext uri="{FF2B5EF4-FFF2-40B4-BE49-F238E27FC236}">
                      <a16:creationId xmlns:a16="http://schemas.microsoft.com/office/drawing/2014/main" id="{CB3318F8-FAF5-472F-98A1-60DD6C471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" y="2944"/>
                  <a:ext cx="74" cy="1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332" name="Gruppieren 69">
              <a:extLst>
                <a:ext uri="{FF2B5EF4-FFF2-40B4-BE49-F238E27FC236}">
                  <a16:creationId xmlns:a16="http://schemas.microsoft.com/office/drawing/2014/main" id="{0EF54F4A-8AFB-449A-B754-BF65A006C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937" y="3968967"/>
              <a:ext cx="427436" cy="215912"/>
              <a:chOff x="3237937" y="3968967"/>
              <a:chExt cx="427436" cy="215912"/>
            </a:xfrm>
          </p:grpSpPr>
          <p:cxnSp>
            <p:nvCxnSpPr>
              <p:cNvPr id="12333" name="AutoShape 19">
                <a:extLst>
                  <a:ext uri="{FF2B5EF4-FFF2-40B4-BE49-F238E27FC236}">
                    <a16:creationId xmlns:a16="http://schemas.microsoft.com/office/drawing/2014/main" id="{84609CCB-C537-432D-B201-7A18D3E16FC5}"/>
                  </a:ext>
                </a:extLst>
              </p:cNvPr>
              <p:cNvCxnSpPr>
                <a:cxnSpLocks noChangeShapeType="1"/>
                <a:stCxn id="12334" idx="6"/>
                <a:endCxn id="12339" idx="1"/>
              </p:cNvCxnSpPr>
              <p:nvPr/>
            </p:nvCxnSpPr>
            <p:spPr bwMode="auto">
              <a:xfrm flipV="1">
                <a:off x="3453837" y="4069597"/>
                <a:ext cx="211536" cy="7326"/>
              </a:xfrm>
              <a:prstGeom prst="straightConnector1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334" name="Oval 20">
                <a:extLst>
                  <a:ext uri="{FF2B5EF4-FFF2-40B4-BE49-F238E27FC236}">
                    <a16:creationId xmlns:a16="http://schemas.microsoft.com/office/drawing/2014/main" id="{FCBB67DC-4728-42CA-B328-DA925811E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937" y="3968967"/>
                <a:ext cx="215900" cy="215912"/>
              </a:xfrm>
              <a:prstGeom prst="ellipse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Aft>
                    <a:spcPct val="30000"/>
                  </a:spcAft>
                  <a:buSzPct val="7500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Aft>
                    <a:spcPct val="30000"/>
                  </a:spcAft>
                  <a:buClr>
                    <a:srgbClr val="120C80"/>
                  </a:buClr>
                  <a:buSzPct val="10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Aft>
                    <a:spcPct val="30000"/>
                  </a:spcAft>
                  <a:buClr>
                    <a:srgbClr val="120C80"/>
                  </a:buClr>
                  <a:buSzPct val="90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96938">
                  <a:spcAft>
                    <a:spcPct val="30000"/>
                  </a:spcAft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7" name="Text Box 29_">
            <a:extLst>
              <a:ext uri="{FF2B5EF4-FFF2-40B4-BE49-F238E27FC236}">
                <a16:creationId xmlns:a16="http://schemas.microsoft.com/office/drawing/2014/main" id="{B453A803-A2C7-42FD-B750-9CA9B62E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4690238"/>
            <a:ext cx="504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84E5A"/>
                </a:solidFill>
                <a:latin typeface="Arial" charset="0"/>
                <a:cs typeface="Arial" charset="0"/>
              </a:rPr>
              <a:t>FMI</a:t>
            </a:r>
          </a:p>
        </p:txBody>
      </p:sp>
      <p:sp>
        <p:nvSpPr>
          <p:cNvPr id="68" name="Text Box 25">
            <a:extLst>
              <a:ext uri="{FF2B5EF4-FFF2-40B4-BE49-F238E27FC236}">
                <a16:creationId xmlns:a16="http://schemas.microsoft.com/office/drawing/2014/main" id="{68A27A0F-C0A9-445B-836E-9CDE937E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217163"/>
            <a:ext cx="1871662" cy="1600200"/>
          </a:xfrm>
          <a:prstGeom prst="rect">
            <a:avLst/>
          </a:prstGeom>
          <a:solidFill>
            <a:srgbClr val="EAEAEA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Tool</a:t>
            </a:r>
          </a:p>
        </p:txBody>
      </p:sp>
      <p:sp>
        <p:nvSpPr>
          <p:cNvPr id="12302" name="Textfeld 1">
            <a:extLst>
              <a:ext uri="{FF2B5EF4-FFF2-40B4-BE49-F238E27FC236}">
                <a16:creationId xmlns:a16="http://schemas.microsoft.com/office/drawing/2014/main" id="{AFAE7ABB-5A6A-4532-A661-3845AF00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584276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30000"/>
              </a:spcAft>
              <a:buSzPct val="75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30000"/>
              </a:spcAft>
              <a:buClr>
                <a:srgbClr val="120C8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Clr>
                <a:srgbClr val="120C8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Aft>
                <a:spcPct val="30000"/>
              </a:spcAft>
              <a:buClr>
                <a:schemeClr val="bg2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</a:pPr>
            <a:r>
              <a:rPr lang="de-DE" altLang="en-US" sz="1400"/>
              <a:t>Master</a:t>
            </a:r>
            <a:endParaRPr lang="en-US" altLang="en-US" sz="1400"/>
          </a:p>
        </p:txBody>
      </p:sp>
      <p:grpSp>
        <p:nvGrpSpPr>
          <p:cNvPr id="12303" name="Group 21__">
            <a:extLst>
              <a:ext uri="{FF2B5EF4-FFF2-40B4-BE49-F238E27FC236}">
                <a16:creationId xmlns:a16="http://schemas.microsoft.com/office/drawing/2014/main" id="{05B251AA-C20B-4720-8E5B-AAC88627302E}"/>
              </a:ext>
            </a:extLst>
          </p:cNvPr>
          <p:cNvGrpSpPr>
            <a:grpSpLocks/>
          </p:cNvGrpSpPr>
          <p:nvPr/>
        </p:nvGrpSpPr>
        <p:grpSpPr bwMode="auto">
          <a:xfrm>
            <a:off x="3694113" y="2810996"/>
            <a:ext cx="1871662" cy="711200"/>
            <a:chOff x="1792" y="2976"/>
            <a:chExt cx="1179" cy="449"/>
          </a:xfrm>
        </p:grpSpPr>
        <p:sp>
          <p:nvSpPr>
            <p:cNvPr id="12329" name="Text Box 22">
              <a:extLst>
                <a:ext uri="{FF2B5EF4-FFF2-40B4-BE49-F238E27FC236}">
                  <a16:creationId xmlns:a16="http://schemas.microsoft.com/office/drawing/2014/main" id="{7895459D-3E9A-4E90-80E5-36D904A86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000000"/>
                  </a:solidFill>
                </a:rPr>
                <a:t>FMU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64" name="Text Box 23">
              <a:extLst>
                <a:ext uri="{FF2B5EF4-FFF2-40B4-BE49-F238E27FC236}">
                  <a16:creationId xmlns:a16="http://schemas.microsoft.com/office/drawing/2014/main" id="{E764CD5A-8608-437B-8CFD-610AD0833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" y="3202"/>
              <a:ext cx="544" cy="17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</p:grpSp>
      <p:grpSp>
        <p:nvGrpSpPr>
          <p:cNvPr id="12304" name="Gruppieren 44_">
            <a:extLst>
              <a:ext uri="{FF2B5EF4-FFF2-40B4-BE49-F238E27FC236}">
                <a16:creationId xmlns:a16="http://schemas.microsoft.com/office/drawing/2014/main" id="{63147B6B-EA2B-40CB-A9E7-F070E19123A6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3006259"/>
            <a:ext cx="765175" cy="287337"/>
            <a:chOff x="2898758" y="3922916"/>
            <a:chExt cx="766615" cy="287337"/>
          </a:xfrm>
        </p:grpSpPr>
        <p:grpSp>
          <p:nvGrpSpPr>
            <p:cNvPr id="12321" name="Group 7">
              <a:extLst>
                <a:ext uri="{FF2B5EF4-FFF2-40B4-BE49-F238E27FC236}">
                  <a16:creationId xmlns:a16="http://schemas.microsoft.com/office/drawing/2014/main" id="{7298EF79-3F5A-46DE-8AFC-0A66E0AF44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8" y="3922916"/>
              <a:ext cx="436563" cy="287337"/>
              <a:chOff x="1310" y="3150"/>
              <a:chExt cx="275" cy="181"/>
            </a:xfrm>
          </p:grpSpPr>
          <p:cxnSp>
            <p:nvCxnSpPr>
              <p:cNvPr id="12325" name="AutoShape 8">
                <a:extLst>
                  <a:ext uri="{FF2B5EF4-FFF2-40B4-BE49-F238E27FC236}">
                    <a16:creationId xmlns:a16="http://schemas.microsoft.com/office/drawing/2014/main" id="{58B13814-EF25-4514-948D-45591D4A568A}"/>
                  </a:ext>
                </a:extLst>
              </p:cNvPr>
              <p:cNvCxnSpPr>
                <a:cxnSpLocks noChangeShapeType="1"/>
                <a:endCxn id="12327" idx="2"/>
              </p:cNvCxnSpPr>
              <p:nvPr/>
            </p:nvCxnSpPr>
            <p:spPr bwMode="auto">
              <a:xfrm flipV="1">
                <a:off x="1310" y="3252"/>
                <a:ext cx="125" cy="0"/>
              </a:xfrm>
              <a:prstGeom prst="straightConnector1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326" name="Group 9">
                <a:extLst>
                  <a:ext uri="{FF2B5EF4-FFF2-40B4-BE49-F238E27FC236}">
                    <a16:creationId xmlns:a16="http://schemas.microsoft.com/office/drawing/2014/main" id="{1831AE62-C3B9-40F3-93C7-4E7FAC4D6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150"/>
                <a:ext cx="150" cy="181"/>
                <a:chOff x="3407" y="2944"/>
                <a:chExt cx="150" cy="181"/>
              </a:xfrm>
            </p:grpSpPr>
            <p:sp>
              <p:nvSpPr>
                <p:cNvPr id="12327" name="Oval 10">
                  <a:extLst>
                    <a:ext uri="{FF2B5EF4-FFF2-40B4-BE49-F238E27FC236}">
                      <a16:creationId xmlns:a16="http://schemas.microsoft.com/office/drawing/2014/main" id="{6F2CF2F8-6869-4C23-9AB6-6896B69FB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7" y="2978"/>
                  <a:ext cx="136" cy="136"/>
                </a:xfrm>
                <a:prstGeom prst="ellips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28" name="Rectangle 11">
                  <a:extLst>
                    <a:ext uri="{FF2B5EF4-FFF2-40B4-BE49-F238E27FC236}">
                      <a16:creationId xmlns:a16="http://schemas.microsoft.com/office/drawing/2014/main" id="{D1A73E98-B8E7-4723-92D1-FD5AA8524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" y="2944"/>
                  <a:ext cx="74" cy="1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322" name="Gruppieren 50">
              <a:extLst>
                <a:ext uri="{FF2B5EF4-FFF2-40B4-BE49-F238E27FC236}">
                  <a16:creationId xmlns:a16="http://schemas.microsoft.com/office/drawing/2014/main" id="{9E994D7B-A1A6-4F52-A1B8-2FD52C13B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937" y="3968967"/>
              <a:ext cx="427436" cy="215912"/>
              <a:chOff x="3237937" y="3968967"/>
              <a:chExt cx="427436" cy="215912"/>
            </a:xfrm>
          </p:grpSpPr>
          <p:cxnSp>
            <p:nvCxnSpPr>
              <p:cNvPr id="12323" name="AutoShape 19">
                <a:extLst>
                  <a:ext uri="{FF2B5EF4-FFF2-40B4-BE49-F238E27FC236}">
                    <a16:creationId xmlns:a16="http://schemas.microsoft.com/office/drawing/2014/main" id="{37ECE25D-C9C2-4B83-88BC-D841424D083C}"/>
                  </a:ext>
                </a:extLst>
              </p:cNvPr>
              <p:cNvCxnSpPr>
                <a:cxnSpLocks noChangeShapeType="1"/>
                <a:stCxn id="12324" idx="6"/>
                <a:endCxn id="12329" idx="1"/>
              </p:cNvCxnSpPr>
              <p:nvPr/>
            </p:nvCxnSpPr>
            <p:spPr bwMode="auto">
              <a:xfrm flipV="1">
                <a:off x="3453837" y="4070374"/>
                <a:ext cx="211536" cy="6549"/>
              </a:xfrm>
              <a:prstGeom prst="straightConnector1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324" name="Oval 20">
                <a:extLst>
                  <a:ext uri="{FF2B5EF4-FFF2-40B4-BE49-F238E27FC236}">
                    <a16:creationId xmlns:a16="http://schemas.microsoft.com/office/drawing/2014/main" id="{814AE80B-3C30-41DA-9F23-E7143ED55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937" y="3968967"/>
                <a:ext cx="215900" cy="215912"/>
              </a:xfrm>
              <a:prstGeom prst="ellips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Aft>
                    <a:spcPct val="30000"/>
                  </a:spcAft>
                  <a:buSzPct val="7500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Aft>
                    <a:spcPct val="30000"/>
                  </a:spcAft>
                  <a:buClr>
                    <a:srgbClr val="120C80"/>
                  </a:buClr>
                  <a:buSzPct val="10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Aft>
                    <a:spcPct val="30000"/>
                  </a:spcAft>
                  <a:buClr>
                    <a:srgbClr val="120C80"/>
                  </a:buClr>
                  <a:buSzPct val="90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96938">
                  <a:spcAft>
                    <a:spcPct val="30000"/>
                  </a:spcAft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6" name="Text Box 29__">
            <a:extLst>
              <a:ext uri="{FF2B5EF4-FFF2-40B4-BE49-F238E27FC236}">
                <a16:creationId xmlns:a16="http://schemas.microsoft.com/office/drawing/2014/main" id="{A7C7406C-2313-4444-ABA3-D6B47231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3284071"/>
            <a:ext cx="5381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333399"/>
                </a:solidFill>
                <a:latin typeface="Arial" charset="0"/>
                <a:cs typeface="Arial" charset="0"/>
              </a:rPr>
              <a:t>FMI</a:t>
            </a:r>
          </a:p>
        </p:txBody>
      </p:sp>
      <p:grpSp>
        <p:nvGrpSpPr>
          <p:cNvPr id="12306" name="Group 21___">
            <a:extLst>
              <a:ext uri="{FF2B5EF4-FFF2-40B4-BE49-F238E27FC236}">
                <a16:creationId xmlns:a16="http://schemas.microsoft.com/office/drawing/2014/main" id="{92A3EA9E-5B8A-461E-9BF0-5FB721E91E34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5104576"/>
            <a:ext cx="1871662" cy="712787"/>
            <a:chOff x="1792" y="2976"/>
            <a:chExt cx="1179" cy="449"/>
          </a:xfrm>
        </p:grpSpPr>
        <p:sp>
          <p:nvSpPr>
            <p:cNvPr id="12318" name="Text Box 22">
              <a:extLst>
                <a:ext uri="{FF2B5EF4-FFF2-40B4-BE49-F238E27FC236}">
                  <a16:creationId xmlns:a16="http://schemas.microsoft.com/office/drawing/2014/main" id="{A5686D45-6402-4980-A2F9-293DE975E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BE0E3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Aft>
                  <a:spcPct val="30000"/>
                </a:spcAft>
                <a:buSzPct val="7500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30000"/>
                </a:spcAft>
                <a:buClr>
                  <a:srgbClr val="120C80"/>
                </a:buClr>
                <a:buSzPct val="10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30000"/>
                </a:spcAft>
                <a:buClr>
                  <a:srgbClr val="120C80"/>
                </a:buClr>
                <a:buSzPct val="9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6938">
                <a:spcAft>
                  <a:spcPct val="30000"/>
                </a:spcAft>
                <a:buClr>
                  <a:schemeClr val="bg2"/>
                </a:buClr>
                <a:buSzPct val="85000"/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bg2"/>
                </a:buClr>
                <a:buSzPct val="75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r>
                <a:rPr lang="en-US" altLang="en-US" sz="1600">
                  <a:solidFill>
                    <a:srgbClr val="000000"/>
                  </a:solidFill>
                </a:rPr>
                <a:t>FMU</a:t>
              </a:r>
            </a:p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SzTx/>
              </a:pPr>
              <a:endParaRPr lang="en-US" altLang="en-US" sz="1600">
                <a:solidFill>
                  <a:srgbClr val="F9E300"/>
                </a:solidFill>
              </a:endParaRPr>
            </a:p>
          </p:txBody>
        </p:sp>
        <p:sp>
          <p:nvSpPr>
            <p:cNvPr id="83" name="Text Box 23">
              <a:extLst>
                <a:ext uri="{FF2B5EF4-FFF2-40B4-BE49-F238E27FC236}">
                  <a16:creationId xmlns:a16="http://schemas.microsoft.com/office/drawing/2014/main" id="{A491CE6F-6E65-4697-AF96-F85A7AC77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3202"/>
              <a:ext cx="544" cy="179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Model</a:t>
              </a:r>
            </a:p>
          </p:txBody>
        </p:sp>
        <p:sp>
          <p:nvSpPr>
            <p:cNvPr id="84" name="Text Box 24">
              <a:extLst>
                <a:ext uri="{FF2B5EF4-FFF2-40B4-BE49-F238E27FC236}">
                  <a16:creationId xmlns:a16="http://schemas.microsoft.com/office/drawing/2014/main" id="{8B54B302-2D8E-4BC3-8FF7-A82977674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202"/>
              <a:ext cx="544" cy="17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Arial" charset="0"/>
                  <a:cs typeface="Arial" charset="0"/>
                </a:rPr>
                <a:t>Solver</a:t>
              </a:r>
            </a:p>
          </p:txBody>
        </p:sp>
      </p:grpSp>
      <p:grpSp>
        <p:nvGrpSpPr>
          <p:cNvPr id="12307" name="Gruppieren 65_">
            <a:extLst>
              <a:ext uri="{FF2B5EF4-FFF2-40B4-BE49-F238E27FC236}">
                <a16:creationId xmlns:a16="http://schemas.microsoft.com/office/drawing/2014/main" id="{C7B9E376-881E-437D-9EDE-43B08E716BEF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5301426"/>
            <a:ext cx="766763" cy="287337"/>
            <a:chOff x="2898758" y="3922916"/>
            <a:chExt cx="766615" cy="287337"/>
          </a:xfrm>
        </p:grpSpPr>
        <p:grpSp>
          <p:nvGrpSpPr>
            <p:cNvPr id="12310" name="Group 7">
              <a:extLst>
                <a:ext uri="{FF2B5EF4-FFF2-40B4-BE49-F238E27FC236}">
                  <a16:creationId xmlns:a16="http://schemas.microsoft.com/office/drawing/2014/main" id="{AEF9EF91-2E75-4664-97AE-B750A1F69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8758" y="3922916"/>
              <a:ext cx="436563" cy="287337"/>
              <a:chOff x="1310" y="3150"/>
              <a:chExt cx="275" cy="181"/>
            </a:xfrm>
          </p:grpSpPr>
          <p:cxnSp>
            <p:nvCxnSpPr>
              <p:cNvPr id="12314" name="AutoShape 8">
                <a:extLst>
                  <a:ext uri="{FF2B5EF4-FFF2-40B4-BE49-F238E27FC236}">
                    <a16:creationId xmlns:a16="http://schemas.microsoft.com/office/drawing/2014/main" id="{FEA61CB1-F3CD-4234-88E8-29FF87EA145D}"/>
                  </a:ext>
                </a:extLst>
              </p:cNvPr>
              <p:cNvCxnSpPr>
                <a:cxnSpLocks noChangeShapeType="1"/>
                <a:endCxn id="12316" idx="2"/>
              </p:cNvCxnSpPr>
              <p:nvPr/>
            </p:nvCxnSpPr>
            <p:spPr bwMode="auto">
              <a:xfrm>
                <a:off x="1310" y="3251"/>
                <a:ext cx="125" cy="1"/>
              </a:xfrm>
              <a:prstGeom prst="straightConnector1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2315" name="Group 9">
                <a:extLst>
                  <a:ext uri="{FF2B5EF4-FFF2-40B4-BE49-F238E27FC236}">
                    <a16:creationId xmlns:a16="http://schemas.microsoft.com/office/drawing/2014/main" id="{54B6456B-312C-4C8F-B8DF-71D4D285C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150"/>
                <a:ext cx="150" cy="181"/>
                <a:chOff x="3407" y="2944"/>
                <a:chExt cx="150" cy="181"/>
              </a:xfrm>
            </p:grpSpPr>
            <p:sp>
              <p:nvSpPr>
                <p:cNvPr id="12316" name="Oval 10">
                  <a:extLst>
                    <a:ext uri="{FF2B5EF4-FFF2-40B4-BE49-F238E27FC236}">
                      <a16:creationId xmlns:a16="http://schemas.microsoft.com/office/drawing/2014/main" id="{64C22192-69E5-410D-98CE-884274A71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7" y="2978"/>
                  <a:ext cx="136" cy="136"/>
                </a:xfrm>
                <a:prstGeom prst="ellipse">
                  <a:avLst/>
                </a:prstGeom>
                <a:noFill/>
                <a:ln w="28575">
                  <a:solidFill>
                    <a:srgbClr val="F84E5A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17" name="Rectangle 11">
                  <a:extLst>
                    <a:ext uri="{FF2B5EF4-FFF2-40B4-BE49-F238E27FC236}">
                      <a16:creationId xmlns:a16="http://schemas.microsoft.com/office/drawing/2014/main" id="{5AB5C40E-5CA7-4070-864D-B5BC9D66E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" y="2944"/>
                  <a:ext cx="74" cy="1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Aft>
                      <a:spcPct val="30000"/>
                    </a:spcAft>
                    <a:buSzPct val="75000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Aft>
                      <a:spcPct val="30000"/>
                    </a:spcAft>
                    <a:buClr>
                      <a:srgbClr val="120C80"/>
                    </a:buClr>
                    <a:buSzPct val="100000"/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Aft>
                      <a:spcPct val="30000"/>
                    </a:spcAft>
                    <a:buClr>
                      <a:srgbClr val="120C80"/>
                    </a:buClr>
                    <a:buSzPct val="90000"/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96938">
                    <a:spcAft>
                      <a:spcPct val="30000"/>
                    </a:spcAft>
                    <a:buClr>
                      <a:schemeClr val="bg2"/>
                    </a:buClr>
                    <a:buSzPct val="85000"/>
                    <a:buFont typeface="Wingdings" panose="05000000000000000000" pitchFamily="2" charset="2"/>
                    <a:buChar char="§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bg2"/>
                    </a:buClr>
                    <a:buSzPct val="75000"/>
                    <a:buChar char="-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SzTx/>
                  </a:pPr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311" name="Gruppieren 69">
              <a:extLst>
                <a:ext uri="{FF2B5EF4-FFF2-40B4-BE49-F238E27FC236}">
                  <a16:creationId xmlns:a16="http://schemas.microsoft.com/office/drawing/2014/main" id="{27B2E071-DEA8-4D66-A206-53034C04D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7937" y="3968967"/>
              <a:ext cx="427436" cy="215912"/>
              <a:chOff x="3237937" y="3968967"/>
              <a:chExt cx="427436" cy="215912"/>
            </a:xfrm>
          </p:grpSpPr>
          <p:cxnSp>
            <p:nvCxnSpPr>
              <p:cNvPr id="12312" name="AutoShape 19">
                <a:extLst>
                  <a:ext uri="{FF2B5EF4-FFF2-40B4-BE49-F238E27FC236}">
                    <a16:creationId xmlns:a16="http://schemas.microsoft.com/office/drawing/2014/main" id="{6CA69595-A541-464D-B241-685487149E0B}"/>
                  </a:ext>
                </a:extLst>
              </p:cNvPr>
              <p:cNvCxnSpPr>
                <a:cxnSpLocks noChangeShapeType="1"/>
                <a:stCxn id="12313" idx="6"/>
                <a:endCxn id="12318" idx="1"/>
              </p:cNvCxnSpPr>
              <p:nvPr/>
            </p:nvCxnSpPr>
            <p:spPr bwMode="auto">
              <a:xfrm flipV="1">
                <a:off x="3453837" y="4069581"/>
                <a:ext cx="211536" cy="7342"/>
              </a:xfrm>
              <a:prstGeom prst="straightConnector1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313" name="Oval 20">
                <a:extLst>
                  <a:ext uri="{FF2B5EF4-FFF2-40B4-BE49-F238E27FC236}">
                    <a16:creationId xmlns:a16="http://schemas.microsoft.com/office/drawing/2014/main" id="{B3B084F3-9D30-491F-AEC0-D89042938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937" y="3968967"/>
                <a:ext cx="215900" cy="215912"/>
              </a:xfrm>
              <a:prstGeom prst="ellipse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Aft>
                    <a:spcPct val="30000"/>
                  </a:spcAft>
                  <a:buSzPct val="7500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Aft>
                    <a:spcPct val="30000"/>
                  </a:spcAft>
                  <a:buClr>
                    <a:srgbClr val="120C80"/>
                  </a:buClr>
                  <a:buSzPct val="100000"/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Aft>
                    <a:spcPct val="30000"/>
                  </a:spcAft>
                  <a:buClr>
                    <a:srgbClr val="120C80"/>
                  </a:buClr>
                  <a:buSzPct val="90000"/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96938">
                  <a:spcAft>
                    <a:spcPct val="30000"/>
                  </a:spcAft>
                  <a:buClr>
                    <a:schemeClr val="bg2"/>
                  </a:buClr>
                  <a:buSzPct val="85000"/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bg2"/>
                  </a:buClr>
                  <a:buSzPct val="75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SzTx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4" name="Text Box 29___">
            <a:extLst>
              <a:ext uri="{FF2B5EF4-FFF2-40B4-BE49-F238E27FC236}">
                <a16:creationId xmlns:a16="http://schemas.microsoft.com/office/drawing/2014/main" id="{42676CD1-B657-4BEA-89D9-0A9EC38F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5577651"/>
            <a:ext cx="504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84E5A"/>
                </a:solidFill>
                <a:latin typeface="Arial" charset="0"/>
                <a:cs typeface="Arial" charset="0"/>
              </a:rPr>
              <a:t>FMI</a:t>
            </a:r>
          </a:p>
        </p:txBody>
      </p:sp>
      <p:sp>
        <p:nvSpPr>
          <p:cNvPr id="12309" name="Textfeld 83">
            <a:extLst>
              <a:ext uri="{FF2B5EF4-FFF2-40B4-BE49-F238E27FC236}">
                <a16:creationId xmlns:a16="http://schemas.microsoft.com/office/drawing/2014/main" id="{FFCEF88D-6A76-4068-8224-3568D6A4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58427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30000"/>
              </a:spcAft>
              <a:buSzPct val="75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30000"/>
              </a:spcAft>
              <a:buClr>
                <a:srgbClr val="120C8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Clr>
                <a:srgbClr val="120C8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Aft>
                <a:spcPct val="30000"/>
              </a:spcAft>
              <a:buClr>
                <a:schemeClr val="bg2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</a:pPr>
            <a:r>
              <a:rPr lang="de-DE" altLang="en-US" sz="1400"/>
              <a:t>Slaves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>
            <a:extLst>
              <a:ext uri="{FF2B5EF4-FFF2-40B4-BE49-F238E27FC236}">
                <a16:creationId xmlns:a16="http://schemas.microsoft.com/office/drawing/2014/main" id="{DAADBDFD-0EA2-44F5-9A2B-F8BF09C17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/>
              <a:t>A component which implements the interface is called a</a:t>
            </a:r>
            <a:br>
              <a:rPr lang="en-US" altLang="en-US" dirty="0"/>
            </a:br>
            <a:r>
              <a:rPr lang="en-US" altLang="en-US" dirty="0"/>
              <a:t>Functional Mockup Unit (FMU)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Separation of:</a:t>
            </a:r>
          </a:p>
          <a:p>
            <a:pPr lvl="2"/>
            <a:r>
              <a:rPr lang="en-US" altLang="en-US" dirty="0"/>
              <a:t>Description of interface data: XML file</a:t>
            </a:r>
          </a:p>
          <a:p>
            <a:pPr lvl="2"/>
            <a:r>
              <a:rPr lang="en-US" altLang="en-US" dirty="0"/>
              <a:t>Functionality: Application Programming Interface (API) in C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An FMU is a zipped file (*.</a:t>
            </a:r>
            <a:r>
              <a:rPr lang="en-US" altLang="en-US" dirty="0" err="1"/>
              <a:t>fmu</a:t>
            </a:r>
            <a:r>
              <a:rPr lang="en-US" altLang="en-US" dirty="0"/>
              <a:t>) containing: </a:t>
            </a:r>
          </a:p>
          <a:p>
            <a:pPr lvl="2"/>
            <a:r>
              <a:rPr lang="en-US" altLang="en-US" dirty="0"/>
              <a:t>modelDescription.xml</a:t>
            </a:r>
          </a:p>
          <a:p>
            <a:pPr lvl="2"/>
            <a:r>
              <a:rPr lang="en-US" altLang="en-US" dirty="0"/>
              <a:t>Implementation in source and/or binary form</a:t>
            </a:r>
          </a:p>
          <a:p>
            <a:pPr lvl="2"/>
            <a:r>
              <a:rPr lang="en-US" altLang="en-US" dirty="0"/>
              <a:t>Additional data and functionality</a:t>
            </a:r>
          </a:p>
        </p:txBody>
      </p:sp>
      <p:sp>
        <p:nvSpPr>
          <p:cNvPr id="11266" name="Rectangle 8">
            <a:extLst>
              <a:ext uri="{FF2B5EF4-FFF2-40B4-BE49-F238E27FC236}">
                <a16:creationId xmlns:a16="http://schemas.microsoft.com/office/drawing/2014/main" id="{9370D167-3927-418D-8413-1278165E3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FMI – Main Design Idea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92F8229F-1BF5-47A0-8C11-65982F00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24" y="3291158"/>
            <a:ext cx="17653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nhaltsplatzhalter 2">
            <a:extLst>
              <a:ext uri="{FF2B5EF4-FFF2-40B4-BE49-F238E27FC236}">
                <a16:creationId xmlns:a16="http://schemas.microsoft.com/office/drawing/2014/main" id="{FB399003-77DB-456A-9217-66C33DE8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368082"/>
            <a:ext cx="8251825" cy="4947260"/>
          </a:xfrm>
        </p:spPr>
        <p:txBody>
          <a:bodyPr/>
          <a:lstStyle/>
          <a:p>
            <a:pPr marL="1587" lvl="1" indent="0" eaLnBrk="1" hangingPunct="1">
              <a:buNone/>
              <a:defRPr/>
            </a:pPr>
            <a:r>
              <a:rPr lang="en-US" altLang="en-US" sz="2000" dirty="0"/>
              <a:t>See </a:t>
            </a:r>
            <a:r>
              <a:rPr lang="en-US" altLang="en-US" sz="2000" dirty="0">
                <a:hlinkClick r:id="rId2"/>
              </a:rPr>
              <a:t>http://fmi-standard.org/tools/</a:t>
            </a:r>
            <a:endParaRPr lang="en-US" altLang="en-US" sz="2000" dirty="0"/>
          </a:p>
          <a:p>
            <a:pPr lvl="1" eaLnBrk="1" hangingPunct="1">
              <a:defRPr/>
            </a:pPr>
            <a:r>
              <a:rPr lang="en-US" altLang="en-US" dirty="0"/>
              <a:t>All fields of modelling and simulation</a:t>
            </a:r>
          </a:p>
          <a:p>
            <a:pPr lvl="1" eaLnBrk="1" hangingPunct="1">
              <a:defRPr/>
            </a:pPr>
            <a:r>
              <a:rPr lang="en-US" altLang="en-US" dirty="0"/>
              <a:t>All development stages</a:t>
            </a:r>
          </a:p>
          <a:p>
            <a:pPr lvl="1" eaLnBrk="1" hangingPunct="1">
              <a:defRPr/>
            </a:pPr>
            <a:r>
              <a:rPr lang="en-US" altLang="en-US" dirty="0"/>
              <a:t>Test and verification</a:t>
            </a:r>
          </a:p>
          <a:p>
            <a:pPr lvl="1" eaLnBrk="1" hangingPunct="1">
              <a:defRPr/>
            </a:pPr>
            <a:r>
              <a:rPr lang="en-US" altLang="en-US" dirty="0"/>
              <a:t>Optimization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Some statistics: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/>
          </a:p>
          <a:p>
            <a:pPr lvl="1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de-DE" altLang="en-US" dirty="0">
              <a:solidFill>
                <a:srgbClr val="000000"/>
              </a:solidFill>
            </a:endParaRPr>
          </a:p>
        </p:txBody>
      </p:sp>
      <p:sp>
        <p:nvSpPr>
          <p:cNvPr id="25603" name="Titel 1">
            <a:extLst>
              <a:ext uri="{FF2B5EF4-FFF2-40B4-BE49-F238E27FC236}">
                <a16:creationId xmlns:a16="http://schemas.microsoft.com/office/drawing/2014/main" id="{AB6F781B-B8EA-447E-9C5B-1DC92280D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Tools </a:t>
            </a:r>
            <a:r>
              <a:rPr lang="de-DE" altLang="en-US" dirty="0" err="1"/>
              <a:t>supporting</a:t>
            </a:r>
            <a:r>
              <a:rPr lang="de-DE" altLang="en-US" dirty="0"/>
              <a:t> FMI - 2018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Inhaltsplatzhalter 1">
            <a:extLst>
              <a:ext uri="{FF2B5EF4-FFF2-40B4-BE49-F238E27FC236}">
                <a16:creationId xmlns:a16="http://schemas.microsoft.com/office/drawing/2014/main" id="{4E7572C8-5876-4C5A-A145-32960B2B8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321866"/>
              </p:ext>
            </p:extLst>
          </p:nvPr>
        </p:nvGraphicFramePr>
        <p:xfrm>
          <a:off x="587930" y="4057286"/>
          <a:ext cx="7860745" cy="11373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5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FMI Tools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2011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2012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2013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2014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2015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2017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2018</a:t>
                      </a:r>
                      <a:endParaRPr lang="de-DE" sz="1800" dirty="0"/>
                    </a:p>
                  </a:txBody>
                  <a:tcPr marL="91431" marR="91431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2">
                <a:tc>
                  <a:txBody>
                    <a:bodyPr/>
                    <a:lstStyle/>
                    <a:p>
                      <a:r>
                        <a:rPr lang="de-DE" sz="1800" dirty="0"/>
                        <a:t>Support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15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32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37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47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80/42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87/52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108</a:t>
                      </a:r>
                    </a:p>
                  </a:txBody>
                  <a:tcPr marL="91431" marR="91431" marT="45732" marB="45732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2">
                <a:tc>
                  <a:txBody>
                    <a:bodyPr/>
                    <a:lstStyle/>
                    <a:p>
                      <a:r>
                        <a:rPr lang="de-DE" sz="1800" dirty="0" err="1"/>
                        <a:t>Planned</a:t>
                      </a:r>
                      <a:endParaRPr lang="de-DE" sz="1800" dirty="0"/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9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7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10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6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</a:p>
                  </a:txBody>
                  <a:tcPr marL="91431" marR="91431" marT="45732" marB="4573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6</a:t>
                      </a:r>
                    </a:p>
                  </a:txBody>
                  <a:tcPr marL="91431" marR="91431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D97E2104-A6AA-450C-B453-633E6C52DE95}"/>
              </a:ext>
            </a:extLst>
          </p:cNvPr>
          <p:cNvSpPr/>
          <p:nvPr/>
        </p:nvSpPr>
        <p:spPr bwMode="auto">
          <a:xfrm>
            <a:off x="2862844" y="5168469"/>
            <a:ext cx="188008" cy="247828"/>
          </a:xfrm>
          <a:prstGeom prst="up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36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rgbClr val="120C8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0F28DC-A416-47B1-901B-D0E2C99C82E7}"/>
              </a:ext>
            </a:extLst>
          </p:cNvPr>
          <p:cNvSpPr txBox="1"/>
          <p:nvPr/>
        </p:nvSpPr>
        <p:spPr>
          <a:xfrm>
            <a:off x="1589520" y="5435004"/>
            <a:ext cx="273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During MODELISAR project,</a:t>
            </a:r>
            <a:br>
              <a:rPr lang="en-GB" sz="1200" dirty="0"/>
            </a:br>
            <a:r>
              <a:rPr lang="en-GB" sz="1200" dirty="0"/>
              <a:t>partners and non-partners</a:t>
            </a:r>
          </a:p>
        </p:txBody>
      </p:sp>
    </p:spTree>
    <p:extLst>
      <p:ext uri="{BB962C8B-B14F-4D97-AF65-F5344CB8AC3E}">
        <p14:creationId xmlns:p14="http://schemas.microsoft.com/office/powerpoint/2010/main" val="294953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6C838FE-8A4B-4152-BF39-77D2E491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703262"/>
            <a:ext cx="8280400" cy="779181"/>
          </a:xfrm>
        </p:spPr>
        <p:txBody>
          <a:bodyPr/>
          <a:lstStyle/>
          <a:p>
            <a:r>
              <a:rPr lang="de-DE" dirty="0"/>
              <a:t>FMI Use Cases:</a:t>
            </a:r>
            <a:br>
              <a:rPr lang="de-DE" dirty="0"/>
            </a:br>
            <a:r>
              <a:rPr lang="de-DE" dirty="0"/>
              <a:t>Development in Automotive Control Software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5612F1-97B2-40CA-BF78-6CE48EE89D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35" y="2435137"/>
            <a:ext cx="873393" cy="4268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F8E8C3-E68A-45C4-9792-61EB7CF10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66" y="2438015"/>
            <a:ext cx="873393" cy="426809"/>
          </a:xfrm>
          <a:prstGeom prst="rect">
            <a:avLst/>
          </a:prstGeom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7E5757C4-0939-4E39-B187-19EE7D9089A7}"/>
              </a:ext>
            </a:extLst>
          </p:cNvPr>
          <p:cNvSpPr txBox="1">
            <a:spLocks/>
          </p:cNvSpPr>
          <p:nvPr/>
        </p:nvSpPr>
        <p:spPr bwMode="auto">
          <a:xfrm>
            <a:off x="465138" y="1701708"/>
            <a:ext cx="8252808" cy="449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0000"/>
              </a:spcAft>
              <a:buSzPct val="75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13" indent="-2635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20C8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36575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120C8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803275" indent="-265113" algn="l" defTabSz="896938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982663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1533525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1990725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2447925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2905125" indent="-1778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bg2"/>
              </a:buClr>
              <a:buSzPct val="7500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/>
            <a:r>
              <a:rPr lang="en-US" kern="0" dirty="0"/>
              <a:t>Engineers develop controllers with virtual systems combined of FMUs from different sources, e.g. Silver, </a:t>
            </a:r>
            <a:r>
              <a:rPr lang="en-US" kern="0" dirty="0" err="1"/>
              <a:t>SimulationX</a:t>
            </a:r>
            <a:r>
              <a:rPr lang="en-US" kern="0" dirty="0"/>
              <a:t>, </a:t>
            </a:r>
            <a:r>
              <a:rPr lang="en-US" kern="0" dirty="0" err="1"/>
              <a:t>Dymola</a:t>
            </a:r>
            <a:r>
              <a:rPr lang="en-US" kern="0" dirty="0"/>
              <a:t>,…</a:t>
            </a:r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091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endParaRPr lang="en-US" sz="1800" kern="0" dirty="0"/>
          </a:p>
          <a:p>
            <a:pPr marL="608013" lvl="1" indent="-342900"/>
            <a:r>
              <a:rPr lang="en-US" sz="1600" kern="0" dirty="0"/>
              <a:t>Read more: E. </a:t>
            </a:r>
            <a:r>
              <a:rPr lang="en-US" sz="1600" kern="0" dirty="0" err="1"/>
              <a:t>Chrisofakis</a:t>
            </a:r>
            <a:r>
              <a:rPr lang="en-US" sz="1600" kern="0" dirty="0"/>
              <a:t> et. al.: </a:t>
            </a:r>
            <a:r>
              <a:rPr lang="en-US" sz="1600" i="1" kern="0" dirty="0"/>
              <a:t>Simulation-based development of automotive control software with Modelica.</a:t>
            </a:r>
            <a:r>
              <a:rPr lang="en-US" sz="1600" kern="0" dirty="0"/>
              <a:t> 8th International Modelica Conference,</a:t>
            </a:r>
            <a:br>
              <a:rPr lang="en-US" sz="1600" kern="0" dirty="0"/>
            </a:br>
            <a:r>
              <a:rPr lang="en-US" sz="1600" kern="0" dirty="0"/>
              <a:t>20-22.03.2011, Dresden, Germany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>
                <a:hlinkClick r:id="rId3"/>
              </a:rPr>
              <a:t>http://qtronic.de/doc/SiL_at_Daimler_2011.pdf</a:t>
            </a:r>
            <a:endParaRPr lang="en-US" sz="1600" kern="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1A774880-5B37-4CB2-9571-8632087B1109}"/>
              </a:ext>
            </a:extLst>
          </p:cNvPr>
          <p:cNvSpPr/>
          <p:nvPr/>
        </p:nvSpPr>
        <p:spPr>
          <a:xfrm>
            <a:off x="941132" y="4519679"/>
            <a:ext cx="7201048" cy="415600"/>
          </a:xfrm>
          <a:custGeom>
            <a:avLst>
              <a:gd name="f0" fmla="val 6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5BE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2628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Lucida Sans" pitchFamily="2"/>
              </a:rPr>
              <a:t>Silver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DE24720-9863-4EEE-8235-038C09E0744F}"/>
              </a:ext>
            </a:extLst>
          </p:cNvPr>
          <p:cNvSpPr/>
          <p:nvPr/>
        </p:nvSpPr>
        <p:spPr>
          <a:xfrm>
            <a:off x="1028335" y="4376382"/>
            <a:ext cx="1853268" cy="230448"/>
          </a:xfrm>
          <a:custGeom>
            <a:avLst>
              <a:gd name="f0" fmla="val 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00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87000"/>
              </a:lnSpc>
              <a:spcBef>
                <a:spcPts val="887"/>
              </a:spcBef>
              <a:spcAft>
                <a:spcPts val="887"/>
              </a:spcAft>
              <a:buNone/>
              <a:tabLst/>
            </a:pP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configurable</a:t>
            </a:r>
            <a:r>
              <a:rPr lang="en-GB" sz="10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GUI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57A28FB-CB76-4C05-8898-0546A9A488FA}"/>
              </a:ext>
            </a:extLst>
          </p:cNvPr>
          <p:cNvSpPr/>
          <p:nvPr/>
        </p:nvSpPr>
        <p:spPr>
          <a:xfrm>
            <a:off x="3014427" y="2945350"/>
            <a:ext cx="1119900" cy="14401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D3615E-4514-4151-B3E3-C804AF7451BF}"/>
              </a:ext>
            </a:extLst>
          </p:cNvPr>
          <p:cNvSpPr txBox="1"/>
          <p:nvPr/>
        </p:nvSpPr>
        <p:spPr>
          <a:xfrm>
            <a:off x="3144241" y="2919942"/>
            <a:ext cx="877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virtual</a:t>
            </a:r>
            <a:r>
              <a:rPr lang="de-DE" sz="1000" b="1" dirty="0">
                <a:solidFill>
                  <a:srgbClr val="0075BE"/>
                </a:solidFill>
              </a:rPr>
              <a:t> ECU</a:t>
            </a:r>
            <a:endParaRPr lang="en-GB" sz="1000" b="1" dirty="0">
              <a:solidFill>
                <a:srgbClr val="0075BE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8ECFC5-A0F0-49BC-AF80-C9BB69CE8880}"/>
              </a:ext>
            </a:extLst>
          </p:cNvPr>
          <p:cNvSpPr/>
          <p:nvPr/>
        </p:nvSpPr>
        <p:spPr>
          <a:xfrm>
            <a:off x="3038746" y="3117384"/>
            <a:ext cx="1068632" cy="673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tx1"/>
              </a:solidFill>
            </a:endParaRPr>
          </a:p>
          <a:p>
            <a:pPr algn="ctr"/>
            <a:endParaRPr lang="de-DE" sz="1050" dirty="0">
              <a:solidFill>
                <a:schemeClr val="tx1"/>
              </a:solidFill>
            </a:endParaRPr>
          </a:p>
          <a:p>
            <a:pPr algn="ctr"/>
            <a:r>
              <a:rPr lang="de-DE" sz="700" dirty="0">
                <a:solidFill>
                  <a:schemeClr val="tx1"/>
                </a:solidFill>
              </a:rPr>
              <a:t>RTOS</a:t>
            </a:r>
            <a:r>
              <a:rPr lang="de-DE" sz="900" dirty="0">
                <a:solidFill>
                  <a:schemeClr val="tx1"/>
                </a:solidFill>
              </a:rPr>
              <a:t/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emulation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4E0E9A1-61BB-4665-8F42-074E4F06A4E4}"/>
              </a:ext>
            </a:extLst>
          </p:cNvPr>
          <p:cNvSpPr/>
          <p:nvPr/>
        </p:nvSpPr>
        <p:spPr>
          <a:xfrm>
            <a:off x="3038746" y="3802998"/>
            <a:ext cx="1068632" cy="247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4 GB</a:t>
            </a:r>
            <a:br>
              <a:rPr lang="de-DE" sz="700" dirty="0">
                <a:solidFill>
                  <a:schemeClr val="tx1"/>
                </a:solidFill>
              </a:rPr>
            </a:br>
            <a:r>
              <a:rPr lang="de-DE" sz="700" dirty="0">
                <a:solidFill>
                  <a:schemeClr val="tx1"/>
                </a:solidFill>
              </a:rPr>
              <a:t>virtual </a:t>
            </a:r>
            <a:r>
              <a:rPr lang="de-DE" sz="700" dirty="0" err="1">
                <a:solidFill>
                  <a:schemeClr val="tx1"/>
                </a:solidFill>
              </a:rPr>
              <a:t>memory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6A8B53F-9F0A-4AB6-A248-73ACDF889B22}"/>
              </a:ext>
            </a:extLst>
          </p:cNvPr>
          <p:cNvSpPr/>
          <p:nvPr/>
        </p:nvSpPr>
        <p:spPr>
          <a:xfrm>
            <a:off x="3697743" y="4059431"/>
            <a:ext cx="409635" cy="13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XCP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927E16A-46A1-4D8A-AF42-F044D828A778}"/>
              </a:ext>
            </a:extLst>
          </p:cNvPr>
          <p:cNvSpPr/>
          <p:nvPr/>
        </p:nvSpPr>
        <p:spPr>
          <a:xfrm>
            <a:off x="3697744" y="4197717"/>
            <a:ext cx="409634" cy="16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>
                <a:solidFill>
                  <a:schemeClr val="tx1"/>
                </a:solidFill>
              </a:rPr>
              <a:t>flash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1088873-4603-4866-84FA-1FF8B46D9E86}"/>
              </a:ext>
            </a:extLst>
          </p:cNvPr>
          <p:cNvSpPr/>
          <p:nvPr/>
        </p:nvSpPr>
        <p:spPr>
          <a:xfrm>
            <a:off x="3038746" y="4056956"/>
            <a:ext cx="682662" cy="296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A2L</a:t>
            </a:r>
            <a:br>
              <a:rPr lang="de-DE" sz="7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conversion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CE96DAA-7049-4D58-AE45-D45C92B9C407}"/>
              </a:ext>
            </a:extLst>
          </p:cNvPr>
          <p:cNvSpPr/>
          <p:nvPr/>
        </p:nvSpPr>
        <p:spPr>
          <a:xfrm>
            <a:off x="3220047" y="3177586"/>
            <a:ext cx="706030" cy="296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ECU</a:t>
            </a:r>
            <a:r>
              <a:rPr lang="de-DE" sz="800" dirty="0">
                <a:solidFill>
                  <a:schemeClr val="tx1"/>
                </a:solidFill>
              </a:rPr>
              <a:t/>
            </a:r>
            <a:br>
              <a:rPr lang="de-DE" sz="8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functions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AAD6A31-6C46-4815-A7C8-38C13454C8E5}"/>
              </a:ext>
            </a:extLst>
          </p:cNvPr>
          <p:cNvSpPr/>
          <p:nvPr/>
        </p:nvSpPr>
        <p:spPr>
          <a:xfrm>
            <a:off x="4254682" y="2945350"/>
            <a:ext cx="1142565" cy="14401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BC3BF68-B821-4491-9716-087B2568B1A8}"/>
              </a:ext>
            </a:extLst>
          </p:cNvPr>
          <p:cNvSpPr txBox="1"/>
          <p:nvPr/>
        </p:nvSpPr>
        <p:spPr>
          <a:xfrm>
            <a:off x="4385666" y="2918354"/>
            <a:ext cx="882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virtual</a:t>
            </a:r>
            <a:r>
              <a:rPr lang="de-DE" sz="1000" b="1" dirty="0">
                <a:solidFill>
                  <a:srgbClr val="0075BE"/>
                </a:solidFill>
              </a:rPr>
              <a:t> ECU</a:t>
            </a:r>
            <a:endParaRPr lang="en-GB" sz="1000" b="1" dirty="0">
              <a:solidFill>
                <a:srgbClr val="0075BE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31269CB-D059-4A58-BCD7-5336A46273AC}"/>
              </a:ext>
            </a:extLst>
          </p:cNvPr>
          <p:cNvSpPr/>
          <p:nvPr/>
        </p:nvSpPr>
        <p:spPr>
          <a:xfrm>
            <a:off x="4287386" y="3117384"/>
            <a:ext cx="1068632" cy="673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>
              <a:solidFill>
                <a:schemeClr val="tx1"/>
              </a:solidFill>
            </a:endParaRPr>
          </a:p>
          <a:p>
            <a:pPr algn="ctr"/>
            <a:endParaRPr lang="de-DE" sz="1050" dirty="0">
              <a:solidFill>
                <a:schemeClr val="tx1"/>
              </a:solidFill>
            </a:endParaRPr>
          </a:p>
          <a:p>
            <a:pPr algn="ctr"/>
            <a:r>
              <a:rPr lang="de-DE" sz="700" dirty="0">
                <a:solidFill>
                  <a:schemeClr val="tx1"/>
                </a:solidFill>
              </a:rPr>
              <a:t>RTOS</a:t>
            </a:r>
            <a:r>
              <a:rPr lang="de-DE" sz="900" dirty="0">
                <a:solidFill>
                  <a:schemeClr val="tx1"/>
                </a:solidFill>
              </a:rPr>
              <a:t/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emulation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BAD1871-EF5B-467A-8CCB-2AF73BC562A8}"/>
              </a:ext>
            </a:extLst>
          </p:cNvPr>
          <p:cNvSpPr/>
          <p:nvPr/>
        </p:nvSpPr>
        <p:spPr>
          <a:xfrm>
            <a:off x="4287386" y="3802998"/>
            <a:ext cx="1068632" cy="247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4 GB</a:t>
            </a:r>
            <a:br>
              <a:rPr lang="de-DE" sz="7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virtual</a:t>
            </a:r>
            <a:r>
              <a:rPr lang="de-DE" sz="700" dirty="0">
                <a:solidFill>
                  <a:schemeClr val="tx1"/>
                </a:solidFill>
              </a:rPr>
              <a:t> </a:t>
            </a:r>
            <a:r>
              <a:rPr lang="de-DE" sz="700" dirty="0" err="1">
                <a:solidFill>
                  <a:schemeClr val="tx1"/>
                </a:solidFill>
              </a:rPr>
              <a:t>memory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B720243-31CA-4FC4-B2CB-21ECB562E4BF}"/>
              </a:ext>
            </a:extLst>
          </p:cNvPr>
          <p:cNvSpPr/>
          <p:nvPr/>
        </p:nvSpPr>
        <p:spPr>
          <a:xfrm>
            <a:off x="4946383" y="4059431"/>
            <a:ext cx="409635" cy="13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XCP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0359CC7-7634-40C7-913E-0B1456A63706}"/>
              </a:ext>
            </a:extLst>
          </p:cNvPr>
          <p:cNvSpPr/>
          <p:nvPr/>
        </p:nvSpPr>
        <p:spPr>
          <a:xfrm>
            <a:off x="4946384" y="4197717"/>
            <a:ext cx="409634" cy="16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 err="1">
                <a:solidFill>
                  <a:schemeClr val="tx1"/>
                </a:solidFill>
              </a:rPr>
              <a:t>flash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D5DF8B2-CC24-4D0F-B680-9D7D44087579}"/>
              </a:ext>
            </a:extLst>
          </p:cNvPr>
          <p:cNvSpPr/>
          <p:nvPr/>
        </p:nvSpPr>
        <p:spPr>
          <a:xfrm>
            <a:off x="4287386" y="4056956"/>
            <a:ext cx="688822" cy="296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A2L</a:t>
            </a:r>
            <a:br>
              <a:rPr lang="de-DE" sz="7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conversion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1A77D27-C5BC-44FA-9B54-D9A09D85D2A2}"/>
              </a:ext>
            </a:extLst>
          </p:cNvPr>
          <p:cNvSpPr/>
          <p:nvPr/>
        </p:nvSpPr>
        <p:spPr>
          <a:xfrm>
            <a:off x="4468687" y="3177586"/>
            <a:ext cx="706030" cy="296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chemeClr val="tx1"/>
                </a:solidFill>
              </a:rPr>
              <a:t>SWCs</a:t>
            </a:r>
            <a:r>
              <a:rPr lang="de-DE" sz="800" dirty="0">
                <a:solidFill>
                  <a:schemeClr val="tx1"/>
                </a:solidFill>
              </a:rPr>
              <a:t/>
            </a:r>
            <a:br>
              <a:rPr lang="de-DE" sz="800" dirty="0">
                <a:solidFill>
                  <a:schemeClr val="tx1"/>
                </a:solidFill>
              </a:rPr>
            </a:br>
            <a:r>
              <a:rPr lang="de-DE" sz="700" dirty="0" err="1">
                <a:solidFill>
                  <a:schemeClr val="tx1"/>
                </a:solidFill>
              </a:rPr>
              <a:t>BSw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599CEA9-5224-42E7-A6D6-B26C5AB5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22825" y="3006044"/>
            <a:ext cx="1242002" cy="7086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F051F23-9323-486F-A4AC-D25B2394E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35" y="3565854"/>
            <a:ext cx="1853173" cy="817523"/>
          </a:xfrm>
          <a:prstGeom prst="rect">
            <a:avLst/>
          </a:prstGeom>
        </p:spPr>
      </p:pic>
      <p:sp>
        <p:nvSpPr>
          <p:cNvPr id="30" name="Gerader Verbinder 29">
            <a:extLst>
              <a:ext uri="{FF2B5EF4-FFF2-40B4-BE49-F238E27FC236}">
                <a16:creationId xmlns:a16="http://schemas.microsoft.com/office/drawing/2014/main" id="{57B9AC35-4324-4973-BF48-CE80245E1CDD}"/>
              </a:ext>
            </a:extLst>
          </p:cNvPr>
          <p:cNvSpPr/>
          <p:nvPr/>
        </p:nvSpPr>
        <p:spPr>
          <a:xfrm flipH="1">
            <a:off x="6134713" y="3680561"/>
            <a:ext cx="6048" cy="739438"/>
          </a:xfrm>
          <a:prstGeom prst="line">
            <a:avLst/>
          </a:prstGeom>
          <a:noFill/>
          <a:ln w="57240">
            <a:solidFill>
              <a:srgbClr val="666666"/>
            </a:solidFill>
            <a:prstDash val="solid"/>
            <a:miter/>
            <a:headEnd type="arrow"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FEB0F8D2-B54B-4C7E-879B-0EED6500E3AB}"/>
              </a:ext>
            </a:extLst>
          </p:cNvPr>
          <p:cNvSpPr/>
          <p:nvPr/>
        </p:nvSpPr>
        <p:spPr>
          <a:xfrm>
            <a:off x="7254944" y="4376909"/>
            <a:ext cx="420480" cy="257994"/>
          </a:xfrm>
          <a:custGeom>
            <a:avLst>
              <a:gd name="f0" fmla="val 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00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87000"/>
              </a:lnSpc>
              <a:spcBef>
                <a:spcPts val="887"/>
              </a:spcBef>
              <a:spcAft>
                <a:spcPts val="887"/>
              </a:spcAft>
              <a:buNone/>
              <a:tabLst/>
            </a:pP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FMI</a:t>
            </a:r>
            <a:endParaRPr lang="en-GB" sz="1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F934128-4974-4988-B466-61EA7ABB92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7248" y="3004153"/>
            <a:ext cx="1242002" cy="7086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33" name="Gerader Verbinder 32">
            <a:extLst>
              <a:ext uri="{FF2B5EF4-FFF2-40B4-BE49-F238E27FC236}">
                <a16:creationId xmlns:a16="http://schemas.microsoft.com/office/drawing/2014/main" id="{4F82EE7D-927E-4ADF-8B8F-C4D0AB39635E}"/>
              </a:ext>
            </a:extLst>
          </p:cNvPr>
          <p:cNvSpPr/>
          <p:nvPr/>
        </p:nvSpPr>
        <p:spPr>
          <a:xfrm flipH="1">
            <a:off x="7459136" y="3678670"/>
            <a:ext cx="6048" cy="739438"/>
          </a:xfrm>
          <a:prstGeom prst="line">
            <a:avLst/>
          </a:prstGeom>
          <a:noFill/>
          <a:ln w="57240">
            <a:solidFill>
              <a:srgbClr val="666666"/>
            </a:solidFill>
            <a:prstDash val="solid"/>
            <a:miter/>
            <a:headEnd type="arrow"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199B487-BE54-49BA-8C98-78F2ED7106F5}"/>
              </a:ext>
            </a:extLst>
          </p:cNvPr>
          <p:cNvSpPr txBox="1"/>
          <p:nvPr/>
        </p:nvSpPr>
        <p:spPr>
          <a:xfrm>
            <a:off x="5705306" y="2761168"/>
            <a:ext cx="877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Dymola</a:t>
            </a:r>
            <a:endParaRPr lang="en-GB" sz="1000" b="1" dirty="0">
              <a:solidFill>
                <a:srgbClr val="0075BE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846C6F4-82F3-457C-A836-9FDDE637BCED}"/>
              </a:ext>
            </a:extLst>
          </p:cNvPr>
          <p:cNvSpPr txBox="1"/>
          <p:nvPr/>
        </p:nvSpPr>
        <p:spPr>
          <a:xfrm>
            <a:off x="6955588" y="2761168"/>
            <a:ext cx="986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SimulationX</a:t>
            </a:r>
            <a:endParaRPr lang="en-GB" sz="1000" b="1" dirty="0">
              <a:solidFill>
                <a:srgbClr val="0075BE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24263C8-48E6-4FA5-9F80-C59BE427FFF0}"/>
              </a:ext>
            </a:extLst>
          </p:cNvPr>
          <p:cNvSpPr txBox="1"/>
          <p:nvPr/>
        </p:nvSpPr>
        <p:spPr>
          <a:xfrm>
            <a:off x="3308275" y="2659753"/>
            <a:ext cx="834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Silver</a:t>
            </a:r>
            <a:endParaRPr lang="en-GB" sz="1000" b="1" dirty="0">
              <a:solidFill>
                <a:srgbClr val="0075BE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B23A31C-7B72-4E5D-9DE2-A711DCEECF8C}"/>
              </a:ext>
            </a:extLst>
          </p:cNvPr>
          <p:cNvSpPr txBox="1"/>
          <p:nvPr/>
        </p:nvSpPr>
        <p:spPr>
          <a:xfrm>
            <a:off x="4516058" y="2659753"/>
            <a:ext cx="785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5BE"/>
                </a:solidFill>
              </a:rPr>
              <a:t>Silver</a:t>
            </a:r>
            <a:endParaRPr lang="en-GB" sz="1000" b="1" dirty="0">
              <a:solidFill>
                <a:srgbClr val="0075BE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3D42A82-DD15-4587-B8A2-12A13263D6D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68738" y="2521573"/>
            <a:ext cx="615574" cy="16093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87B5394-D94A-49F9-B8C7-A62CEC1F46A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237385" y="2521457"/>
            <a:ext cx="1060102" cy="1604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4F857EC-B341-4503-B126-7038F13D5F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4048"/>
          <a:stretch/>
        </p:blipFill>
        <p:spPr>
          <a:xfrm>
            <a:off x="7305629" y="4390682"/>
            <a:ext cx="315711" cy="230448"/>
          </a:xfrm>
          <a:prstGeom prst="rect">
            <a:avLst/>
          </a:prstGeom>
        </p:spPr>
      </p:pic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28E7850-4CB6-4792-8B7E-494B2A45BFE6}"/>
              </a:ext>
            </a:extLst>
          </p:cNvPr>
          <p:cNvSpPr/>
          <p:nvPr/>
        </p:nvSpPr>
        <p:spPr>
          <a:xfrm>
            <a:off x="5926172" y="4376909"/>
            <a:ext cx="420480" cy="257994"/>
          </a:xfrm>
          <a:custGeom>
            <a:avLst>
              <a:gd name="f0" fmla="val 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00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87000"/>
              </a:lnSpc>
              <a:spcBef>
                <a:spcPts val="887"/>
              </a:spcBef>
              <a:spcAft>
                <a:spcPts val="887"/>
              </a:spcAft>
              <a:buNone/>
              <a:tabLst/>
            </a:pP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FMI</a:t>
            </a:r>
            <a:endParaRPr lang="en-GB" sz="1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C51A5A00-9BE1-497A-BF49-F4A3C0119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4048"/>
          <a:stretch/>
        </p:blipFill>
        <p:spPr>
          <a:xfrm>
            <a:off x="5976857" y="4390682"/>
            <a:ext cx="315711" cy="230448"/>
          </a:xfrm>
          <a:prstGeom prst="rect">
            <a:avLst/>
          </a:prstGeom>
        </p:spPr>
      </p:pic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62BE6C3A-8663-440F-A156-5AAC23D8E76D}"/>
              </a:ext>
            </a:extLst>
          </p:cNvPr>
          <p:cNvSpPr/>
          <p:nvPr/>
        </p:nvSpPr>
        <p:spPr>
          <a:xfrm>
            <a:off x="4594597" y="4373976"/>
            <a:ext cx="420480" cy="257994"/>
          </a:xfrm>
          <a:custGeom>
            <a:avLst>
              <a:gd name="f0" fmla="val 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00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87000"/>
              </a:lnSpc>
              <a:spcBef>
                <a:spcPts val="887"/>
              </a:spcBef>
              <a:spcAft>
                <a:spcPts val="887"/>
              </a:spcAft>
              <a:buNone/>
              <a:tabLst/>
            </a:pP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FMI</a:t>
            </a:r>
            <a:endParaRPr lang="en-GB" sz="1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E5F7A83A-8A29-45B5-A3CE-8D9571C3B9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4048"/>
          <a:stretch/>
        </p:blipFill>
        <p:spPr>
          <a:xfrm>
            <a:off x="4645282" y="4387749"/>
            <a:ext cx="315711" cy="230448"/>
          </a:xfrm>
          <a:prstGeom prst="rect">
            <a:avLst/>
          </a:prstGeom>
        </p:spPr>
      </p:pic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9929DC08-A51C-43F4-B94D-D861819E1A89}"/>
              </a:ext>
            </a:extLst>
          </p:cNvPr>
          <p:cNvSpPr/>
          <p:nvPr/>
        </p:nvSpPr>
        <p:spPr>
          <a:xfrm>
            <a:off x="3442977" y="4381643"/>
            <a:ext cx="420480" cy="257994"/>
          </a:xfrm>
          <a:custGeom>
            <a:avLst>
              <a:gd name="f0" fmla="val 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33333"/>
          </a:solidFill>
          <a:ln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8000" rIns="0" bIns="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87000"/>
              </a:lnSpc>
              <a:spcBef>
                <a:spcPts val="887"/>
              </a:spcBef>
              <a:spcAft>
                <a:spcPts val="887"/>
              </a:spcAft>
              <a:buNone/>
              <a:tabLst/>
            </a:pPr>
            <a:r>
              <a:rPr lang="en-GB" sz="1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Lucida Sans Unicode" pitchFamily="2"/>
              </a:rPr>
              <a:t>FMI</a:t>
            </a:r>
            <a:endParaRPr lang="en-GB" sz="1200" b="0" i="0" u="none" strike="noStrike" kern="1200" dirty="0">
              <a:ln>
                <a:noFill/>
              </a:ln>
              <a:solidFill>
                <a:srgbClr val="FFFFFF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1248D9D-B865-4FD6-9545-66160A65C4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14048"/>
          <a:stretch/>
        </p:blipFill>
        <p:spPr>
          <a:xfrm>
            <a:off x="3493662" y="4395416"/>
            <a:ext cx="315711" cy="2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2B47E5-172B-46F7-B3D6-0E9B72C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Hardware-in-</a:t>
            </a:r>
            <a:r>
              <a:rPr lang="de-DE" dirty="0" err="1"/>
              <a:t>the</a:t>
            </a:r>
            <a:r>
              <a:rPr lang="de-DE" dirty="0"/>
              <a:t>-loop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elevator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r>
              <a:rPr lang="de-DE" sz="1600" dirty="0"/>
              <a:t>Read </a:t>
            </a:r>
            <a:r>
              <a:rPr lang="de-DE" sz="1600" dirty="0" err="1"/>
              <a:t>more</a:t>
            </a:r>
            <a:r>
              <a:rPr lang="de-DE" sz="1600" dirty="0"/>
              <a:t>:“</a:t>
            </a:r>
            <a:r>
              <a:rPr lang="en-US" sz="1600" dirty="0"/>
              <a:t>Efficient safeguarding of elevator functionalities through virtual commissioning” </a:t>
            </a:r>
            <a:r>
              <a:rPr lang="en-US" sz="1600" dirty="0" err="1"/>
              <a:t>ProSTEP</a:t>
            </a:r>
            <a:r>
              <a:rPr lang="en-US" sz="1600" dirty="0"/>
              <a:t> </a:t>
            </a:r>
            <a:r>
              <a:rPr lang="en-US" sz="1600" dirty="0" err="1"/>
              <a:t>iViP</a:t>
            </a:r>
            <a:r>
              <a:rPr lang="en-US" sz="1600" dirty="0"/>
              <a:t> Symposium 2017</a:t>
            </a:r>
            <a:br>
              <a:rPr lang="en-US" sz="1600" dirty="0"/>
            </a:br>
            <a:r>
              <a:rPr lang="en-US" sz="1100" dirty="0">
                <a:hlinkClick r:id="rId2"/>
              </a:rPr>
              <a:t>http://www.prostep-ivip-symposium.org/fileadmin/Veranstaltungen/symposium17/Presentations/Presentation_Aloth_ESI-ITI.pdf</a:t>
            </a:r>
            <a:r>
              <a:rPr lang="en-US" sz="1100" dirty="0"/>
              <a:t> </a:t>
            </a:r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E8CB8D-B5D7-45B0-95CB-27069E28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FMI Use Cases: Industry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A2E4FFBF-A1ED-4FD5-B6BC-1F3FEEBF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6" y="1833977"/>
            <a:ext cx="9144000" cy="35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0">
            <a:extLst>
              <a:ext uri="{FF2B5EF4-FFF2-40B4-BE49-F238E27FC236}">
                <a16:creationId xmlns:a16="http://schemas.microsoft.com/office/drawing/2014/main" id="{BB6AA8CF-AEAA-49D4-A5DE-5E60F5C8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3" y="1436688"/>
            <a:ext cx="8251825" cy="4759325"/>
          </a:xfrm>
        </p:spPr>
        <p:txBody>
          <a:bodyPr/>
          <a:lstStyle/>
          <a:p>
            <a:pPr lvl="2"/>
            <a:r>
              <a:rPr lang="en-US" altLang="en-US" dirty="0"/>
              <a:t>Standardized, open, vendor-neutral API</a:t>
            </a:r>
          </a:p>
          <a:p>
            <a:pPr lvl="2"/>
            <a:r>
              <a:rPr lang="en-US" altLang="en-US" dirty="0"/>
              <a:t>Convenient container for handling simulation artefacts: storing, sharing, archiving…</a:t>
            </a:r>
          </a:p>
          <a:p>
            <a:pPr lvl="2"/>
            <a:r>
              <a:rPr lang="en-US" altLang="en-US" dirty="0"/>
              <a:t>Free simulation users from modeling/generation tool knowledge</a:t>
            </a:r>
          </a:p>
          <a:p>
            <a:pPr lvl="2"/>
            <a:r>
              <a:rPr lang="en-US" altLang="en-US" dirty="0"/>
              <a:t>Reduce IP </a:t>
            </a:r>
            <a:r>
              <a:rPr lang="en-US" altLang="en-US" dirty="0" smtClean="0"/>
              <a:t>sharing</a:t>
            </a:r>
          </a:p>
          <a:p>
            <a:pPr lvl="2"/>
            <a:r>
              <a:rPr lang="en-US" altLang="en-US" dirty="0" smtClean="0"/>
              <a:t>Long-term archiving of model possible – independent of tool versions</a:t>
            </a:r>
            <a:endParaRPr lang="en-US" altLang="en-US" dirty="0"/>
          </a:p>
          <a:p>
            <a:pPr lvl="2"/>
            <a:endParaRPr lang="en-US" altLang="en-US" dirty="0"/>
          </a:p>
          <a:p>
            <a:pPr lvl="2"/>
            <a:r>
              <a:rPr lang="en-US" altLang="en-US" dirty="0"/>
              <a:t>A new quality of simulation is attainable now, because:</a:t>
            </a:r>
          </a:p>
          <a:p>
            <a:pPr lvl="3"/>
            <a:r>
              <a:rPr lang="en-US" altLang="en-US" dirty="0"/>
              <a:t>Producing, sharing and using simulation components is simpler than ever</a:t>
            </a:r>
          </a:p>
          <a:p>
            <a:pPr lvl="3"/>
            <a:r>
              <a:rPr lang="en-US" altLang="en-US" dirty="0"/>
              <a:t>Coupling multi-disciplinary simulations is now more efficient than ever</a:t>
            </a:r>
          </a:p>
          <a:p>
            <a:pPr lvl="2"/>
            <a:endParaRPr lang="de-DE" altLang="de-DE" dirty="0"/>
          </a:p>
          <a:p>
            <a:pPr lvl="2"/>
            <a:endParaRPr lang="en-US" altLang="en-US" dirty="0"/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6CB93527-4FC5-4064-B97E-15EE32108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FMI is great: Why we love it!</a:t>
            </a:r>
          </a:p>
        </p:txBody>
      </p:sp>
      <p:pic>
        <p:nvPicPr>
          <p:cNvPr id="8196" name="Grafik 10">
            <a:extLst>
              <a:ext uri="{FF2B5EF4-FFF2-40B4-BE49-F238E27FC236}">
                <a16:creationId xmlns:a16="http://schemas.microsoft.com/office/drawing/2014/main" id="{72DCF3B8-8959-45B5-8AEF-0AC001D9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344988"/>
            <a:ext cx="13795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Grafik 11">
            <a:extLst>
              <a:ext uri="{FF2B5EF4-FFF2-40B4-BE49-F238E27FC236}">
                <a16:creationId xmlns:a16="http://schemas.microsoft.com/office/drawing/2014/main" id="{8AB39C21-2825-43AC-816F-AE5A88FBA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449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feld 3">
            <a:extLst>
              <a:ext uri="{FF2B5EF4-FFF2-40B4-BE49-F238E27FC236}">
                <a16:creationId xmlns:a16="http://schemas.microsoft.com/office/drawing/2014/main" id="{583A4CBC-BAAC-4484-BAE0-59D3689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897563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Before FMI</a:t>
            </a:r>
          </a:p>
        </p:txBody>
      </p:sp>
      <p:sp>
        <p:nvSpPr>
          <p:cNvPr id="8199" name="Textfeld 12">
            <a:extLst>
              <a:ext uri="{FF2B5EF4-FFF2-40B4-BE49-F238E27FC236}">
                <a16:creationId xmlns:a16="http://schemas.microsoft.com/office/drawing/2014/main" id="{42B8FFE7-FE21-4D8B-9356-BF12E659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97563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With FMI</a:t>
            </a:r>
          </a:p>
        </p:txBody>
      </p:sp>
      <p:sp>
        <p:nvSpPr>
          <p:cNvPr id="8200" name="Textfeld 12_">
            <a:extLst>
              <a:ext uri="{FF2B5EF4-FFF2-40B4-BE49-F238E27FC236}">
                <a16:creationId xmlns:a16="http://schemas.microsoft.com/office/drawing/2014/main" id="{3950C2DA-0BBC-4F4F-8789-56A42562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913438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What we want</a:t>
            </a:r>
          </a:p>
        </p:txBody>
      </p:sp>
      <p:pic>
        <p:nvPicPr>
          <p:cNvPr id="8201" name="Grafik 6">
            <a:extLst>
              <a:ext uri="{FF2B5EF4-FFF2-40B4-BE49-F238E27FC236}">
                <a16:creationId xmlns:a16="http://schemas.microsoft.com/office/drawing/2014/main" id="{6E64CDB7-7737-442C-8BA7-B18612755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238625"/>
            <a:ext cx="248761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1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0">
            <a:extLst>
              <a:ext uri="{FF2B5EF4-FFF2-40B4-BE49-F238E27FC236}">
                <a16:creationId xmlns:a16="http://schemas.microsoft.com/office/drawing/2014/main" id="{2467FDBD-AE97-42DC-A5A5-D02EC083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13" y="1428750"/>
            <a:ext cx="8251825" cy="4759325"/>
          </a:xfrm>
        </p:spPr>
        <p:txBody>
          <a:bodyPr/>
          <a:lstStyle/>
          <a:p>
            <a:pPr lvl="2">
              <a:defRPr/>
            </a:pPr>
            <a:r>
              <a:rPr lang="en-US" altLang="en-US" dirty="0">
                <a:solidFill>
                  <a:srgbClr val="002060"/>
                </a:solidFill>
              </a:rPr>
              <a:t>Implementation quality is a continuous effort: new tools, new standard versions</a:t>
            </a:r>
          </a:p>
          <a:p>
            <a:pPr lvl="2">
              <a:defRPr/>
            </a:pPr>
            <a:r>
              <a:rPr lang="en-US" altLang="en-US" dirty="0">
                <a:solidFill>
                  <a:srgbClr val="002060"/>
                </a:solidFill>
              </a:rPr>
              <a:t>License issues: license-free generation? Digital rights managements?</a:t>
            </a:r>
          </a:p>
          <a:p>
            <a:pPr lvl="2">
              <a:defRPr/>
            </a:pPr>
            <a:r>
              <a:rPr lang="en-US" altLang="en-US" dirty="0">
                <a:solidFill>
                  <a:srgbClr val="002060"/>
                </a:solidFill>
              </a:rPr>
              <a:t>Numeric challenges remain:</a:t>
            </a:r>
          </a:p>
          <a:p>
            <a:pPr lvl="3">
              <a:defRPr/>
            </a:pPr>
            <a:r>
              <a:rPr lang="en-US" altLang="en-US" dirty="0">
                <a:solidFill>
                  <a:srgbClr val="002060"/>
                </a:solidFill>
              </a:rPr>
              <a:t>Splitting systems into components increases numeric problems</a:t>
            </a:r>
          </a:p>
          <a:p>
            <a:pPr lvl="3">
              <a:defRPr/>
            </a:pPr>
            <a:r>
              <a:rPr lang="en-US" altLang="en-US" dirty="0">
                <a:solidFill>
                  <a:srgbClr val="002060"/>
                </a:solidFill>
              </a:rPr>
              <a:t>Pressure towards Co-Simulation: simpler handling, but time delays introduce errors</a:t>
            </a:r>
          </a:p>
          <a:p>
            <a:pPr lvl="3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Stability </a:t>
            </a:r>
            <a:r>
              <a:rPr lang="en-US" altLang="en-US" dirty="0">
                <a:solidFill>
                  <a:srgbClr val="002060"/>
                </a:solidFill>
              </a:rPr>
              <a:t>and speed of simulations still depend on solver technology</a:t>
            </a:r>
          </a:p>
          <a:p>
            <a:pPr lvl="2">
              <a:defRPr/>
            </a:pPr>
            <a:r>
              <a:rPr lang="en-US" altLang="en-US" dirty="0">
                <a:solidFill>
                  <a:srgbClr val="002060"/>
                </a:solidFill>
              </a:rPr>
              <a:t>We need to educate users and management</a:t>
            </a:r>
          </a:p>
          <a:p>
            <a:pPr lvl="3">
              <a:defRPr/>
            </a:pPr>
            <a:r>
              <a:rPr lang="en-US" altLang="en-US" dirty="0">
                <a:solidFill>
                  <a:srgbClr val="002060"/>
                </a:solidFill>
              </a:rPr>
              <a:t>Experts are still needed</a:t>
            </a:r>
          </a:p>
          <a:p>
            <a:pPr lvl="3">
              <a:defRPr/>
            </a:pPr>
            <a:r>
              <a:rPr lang="en-US" altLang="en-US" dirty="0">
                <a:solidFill>
                  <a:srgbClr val="002060"/>
                </a:solidFill>
              </a:rPr>
              <a:t>Goals need to stay realistic</a:t>
            </a:r>
          </a:p>
          <a:p>
            <a:pPr lvl="3">
              <a:defRPr/>
            </a:pPr>
            <a:endParaRPr lang="en-US" altLang="en-US" dirty="0">
              <a:solidFill>
                <a:srgbClr val="002060"/>
              </a:solidFill>
            </a:endParaRPr>
          </a:p>
          <a:p>
            <a:pPr lvl="3"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7919388-260B-4B73-9DAA-6E1EBF86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FMI is great: But not magic!</a:t>
            </a:r>
          </a:p>
        </p:txBody>
      </p:sp>
      <p:pic>
        <p:nvPicPr>
          <p:cNvPr id="9220" name="Grafik 10">
            <a:extLst>
              <a:ext uri="{FF2B5EF4-FFF2-40B4-BE49-F238E27FC236}">
                <a16:creationId xmlns:a16="http://schemas.microsoft.com/office/drawing/2014/main" id="{AC097978-A6E8-46A9-B04D-2317619B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4344988"/>
            <a:ext cx="13795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rafik 11">
            <a:extLst>
              <a:ext uri="{FF2B5EF4-FFF2-40B4-BE49-F238E27FC236}">
                <a16:creationId xmlns:a16="http://schemas.microsoft.com/office/drawing/2014/main" id="{2F646CE7-AAC4-4335-8AD0-9C18F5C1F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449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feld 3">
            <a:extLst>
              <a:ext uri="{FF2B5EF4-FFF2-40B4-BE49-F238E27FC236}">
                <a16:creationId xmlns:a16="http://schemas.microsoft.com/office/drawing/2014/main" id="{B123DB5D-F7BF-465A-BD72-06E183FE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897563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Before FMI</a:t>
            </a:r>
          </a:p>
        </p:txBody>
      </p:sp>
      <p:sp>
        <p:nvSpPr>
          <p:cNvPr id="9223" name="Textfeld 12">
            <a:extLst>
              <a:ext uri="{FF2B5EF4-FFF2-40B4-BE49-F238E27FC236}">
                <a16:creationId xmlns:a16="http://schemas.microsoft.com/office/drawing/2014/main" id="{D4B025C4-95AA-4E79-93EB-248D8E79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5897563"/>
            <a:ext cx="1514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With FMI</a:t>
            </a:r>
          </a:p>
        </p:txBody>
      </p:sp>
      <p:pic>
        <p:nvPicPr>
          <p:cNvPr id="9224" name="Grafik 2">
            <a:extLst>
              <a:ext uri="{FF2B5EF4-FFF2-40B4-BE49-F238E27FC236}">
                <a16:creationId xmlns:a16="http://schemas.microsoft.com/office/drawing/2014/main" id="{A9E14EB0-DF01-4F55-BE82-6C902C4C2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462463"/>
            <a:ext cx="195103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Grafik 1">
            <a:extLst>
              <a:ext uri="{FF2B5EF4-FFF2-40B4-BE49-F238E27FC236}">
                <a16:creationId xmlns:a16="http://schemas.microsoft.com/office/drawing/2014/main" id="{A2036222-D261-4CE8-902B-0AA1AB426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206875"/>
            <a:ext cx="19685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feld 12_">
            <a:extLst>
              <a:ext uri="{FF2B5EF4-FFF2-40B4-BE49-F238E27FC236}">
                <a16:creationId xmlns:a16="http://schemas.microsoft.com/office/drawing/2014/main" id="{80F5A2B5-3EBF-43A3-A112-1F5D1B05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5900738"/>
            <a:ext cx="2119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120C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/>
              <a:t>What some of us get</a:t>
            </a:r>
          </a:p>
        </p:txBody>
      </p:sp>
    </p:spTree>
    <p:extLst>
      <p:ext uri="{BB962C8B-B14F-4D97-AF65-F5344CB8AC3E}">
        <p14:creationId xmlns:p14="http://schemas.microsoft.com/office/powerpoint/2010/main" val="235040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isar Template - HighRes">
  <a:themeElements>
    <a:clrScheme name="FMI Colors">
      <a:dk1>
        <a:srgbClr val="00376F"/>
      </a:dk1>
      <a:lt1>
        <a:srgbClr val="FFFFFF"/>
      </a:lt1>
      <a:dk2>
        <a:srgbClr val="00376F"/>
      </a:dk2>
      <a:lt2>
        <a:srgbClr val="00376F"/>
      </a:lt2>
      <a:accent1>
        <a:srgbClr val="E8450B"/>
      </a:accent1>
      <a:accent2>
        <a:srgbClr val="006BAB"/>
      </a:accent2>
      <a:accent3>
        <a:srgbClr val="0099D9"/>
      </a:accent3>
      <a:accent4>
        <a:srgbClr val="000000"/>
      </a:accent4>
      <a:accent5>
        <a:srgbClr val="E5E6E8"/>
      </a:accent5>
      <a:accent6>
        <a:srgbClr val="6A6C6E"/>
      </a:accent6>
      <a:hlink>
        <a:srgbClr val="AFB2B4"/>
      </a:hlink>
      <a:folHlink>
        <a:srgbClr val="006BAB"/>
      </a:folHlink>
    </a:clrScheme>
    <a:fontScheme name="Modelisar Template - Varian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0000" tIns="46800" rIns="36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20C8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0000" tIns="46800" rIns="36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120C8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elisar Template - Variant3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FCAD8E6222F478CF98AE6458717E4" ma:contentTypeVersion="0" ma:contentTypeDescription="Create a new document." ma:contentTypeScope="" ma:versionID="ae4c969974cdc097ec4092e4953e579e">
  <xsd:schema xmlns:xsd="http://www.w3.org/2001/XMLSchema" xmlns:p="http://schemas.microsoft.com/office/2006/metadata/properties" targetNamespace="http://schemas.microsoft.com/office/2006/metadata/properties" ma:root="true" ma:fieldsID="9684e7e44b4b32ae9d4fdaa413507a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1F46978-6192-4FFC-888B-0028188B92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98091-6A2F-4F66-B077-A7EC5C5CED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DDF4F8-48B7-40A7-A044-30F13F7F8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Modelisar Template - HighRes</Template>
  <TotalTime>0</TotalTime>
  <Words>664</Words>
  <Application>Microsoft Office PowerPoint</Application>
  <PresentationFormat>On-screen Show (4:3)</PresentationFormat>
  <Paragraphs>236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Arial</vt:lpstr>
      <vt:lpstr>Calibri</vt:lpstr>
      <vt:lpstr>Lucida Sans</vt:lpstr>
      <vt:lpstr>Lucida Sans Unicode</vt:lpstr>
      <vt:lpstr>Wingdings</vt:lpstr>
      <vt:lpstr>Modelisar Template - HighRes</vt:lpstr>
      <vt:lpstr>   FMI - Status and Outlook</vt:lpstr>
      <vt:lpstr>Motivation in 2008</vt:lpstr>
      <vt:lpstr>FMI – Main Design Idea</vt:lpstr>
      <vt:lpstr>FMI – Main Design Idea</vt:lpstr>
      <vt:lpstr>Tools supporting FMI - 2018</vt:lpstr>
      <vt:lpstr>FMI Use Cases: Development in Automotive Control Software</vt:lpstr>
      <vt:lpstr>FMI Use Cases: Industry</vt:lpstr>
      <vt:lpstr>FMI is great: Why we love it!</vt:lpstr>
      <vt:lpstr>FMI is great: But not magic!</vt:lpstr>
      <vt:lpstr>Organizational</vt:lpstr>
      <vt:lpstr>Infrastructure</vt:lpstr>
      <vt:lpstr>Development of the standard</vt:lpstr>
      <vt:lpstr>FMI 3.0 Alpha Feature List</vt:lpstr>
      <vt:lpstr>Conclusions</vt:lpstr>
      <vt:lpstr>Question/Comments?</vt:lpstr>
    </vt:vector>
  </TitlesOfParts>
  <Company>FMI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FMI Project</dc:creator>
  <cp:lastModifiedBy>Bertsch Christian (CR/AEE3)</cp:lastModifiedBy>
  <cp:revision>748</cp:revision>
  <cp:lastPrinted>2018-05-11T13:45:15Z</cp:lastPrinted>
  <dcterms:created xsi:type="dcterms:W3CDTF">2010-12-02T13:14:33Z</dcterms:created>
  <dcterms:modified xsi:type="dcterms:W3CDTF">2018-10-10T19:57:03Z</dcterms:modified>
</cp:coreProperties>
</file>