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313" r:id="rId3"/>
    <p:sldId id="307" r:id="rId4"/>
    <p:sldId id="308" r:id="rId5"/>
    <p:sldId id="301" r:id="rId6"/>
    <p:sldId id="310" r:id="rId7"/>
    <p:sldId id="311" r:id="rId8"/>
    <p:sldId id="302" r:id="rId9"/>
    <p:sldId id="309" r:id="rId10"/>
    <p:sldId id="285" r:id="rId11"/>
    <p:sldId id="286" r:id="rId12"/>
    <p:sldId id="259" r:id="rId13"/>
    <p:sldId id="287" r:id="rId14"/>
    <p:sldId id="305" r:id="rId15"/>
    <p:sldId id="289" r:id="rId16"/>
    <p:sldId id="303" r:id="rId17"/>
    <p:sldId id="293" r:id="rId18"/>
    <p:sldId id="312" r:id="rId19"/>
    <p:sldId id="298" r:id="rId20"/>
    <p:sldId id="296" r:id="rId21"/>
    <p:sldId id="294" r:id="rId22"/>
    <p:sldId id="295" r:id="rId23"/>
    <p:sldId id="297" r:id="rId24"/>
    <p:sldId id="300" r:id="rId25"/>
    <p:sldId id="299" r:id="rId26"/>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437" y="67"/>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1/20/2018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1/20/2018</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en-US" dirty="0"/>
              <a:t>Just as much bringing SE to IE as IE to SE;</a:t>
            </a:r>
          </a:p>
        </p:txBody>
      </p:sp>
      <p:sp>
        <p:nvSpPr>
          <p:cNvPr id="4" name="Slide Number Placeholder 3"/>
          <p:cNvSpPr>
            <a:spLocks noGrp="1"/>
          </p:cNvSpPr>
          <p:nvPr>
            <p:ph type="sldNum" sz="quarter" idx="10"/>
          </p:nvPr>
        </p:nvSpPr>
        <p:spPr/>
        <p:txBody>
          <a:bodyPr/>
          <a:lstStyle/>
          <a:p>
            <a:fld id="{9CB85D96-4FDB-7148-B18B-46402D7060DF}" type="slidenum">
              <a:rPr lang="en-US" smtClean="0"/>
              <a:t>3</a:t>
            </a:fld>
            <a:endParaRPr lang="en-US"/>
          </a:p>
        </p:txBody>
      </p:sp>
    </p:spTree>
    <p:extLst>
      <p:ext uri="{BB962C8B-B14F-4D97-AF65-F5344CB8AC3E}">
        <p14:creationId xmlns:p14="http://schemas.microsoft.com/office/powerpoint/2010/main" val="344144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Ultimately,</a:t>
            </a:r>
            <a:r>
              <a:rPr lang="en-US" baseline="0" dirty="0"/>
              <a:t> SysML gets extended and specialized to create a </a:t>
            </a:r>
            <a:r>
              <a:rPr lang="en-US" u="sng" baseline="0" dirty="0"/>
              <a:t>language</a:t>
            </a:r>
            <a:r>
              <a:rPr lang="en-US" u="none" baseline="0" dirty="0"/>
              <a:t> for describing classes of DELS, and the corresponding reference models provide the </a:t>
            </a:r>
            <a:r>
              <a:rPr lang="en-US" u="sng" baseline="0" dirty="0"/>
              <a:t>schema</a:t>
            </a:r>
            <a:r>
              <a:rPr lang="en-US" u="none" baseline="0" dirty="0"/>
              <a:t> for capturing instance information.</a:t>
            </a:r>
          </a:p>
          <a:p>
            <a:endParaRPr lang="en-US" u="none" baseline="0" dirty="0"/>
          </a:p>
          <a:p>
            <a:r>
              <a:rPr lang="en-US" u="none" baseline="0" dirty="0"/>
              <a:t>I think we construct our reference models and architectures just like anyone else does, we start by observing and classifying real systems and then abstracting the commonalities out and pushing them up into higher layers.</a:t>
            </a:r>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20</a:t>
            </a:fld>
            <a:endParaRPr lang="en-US"/>
          </a:p>
        </p:txBody>
      </p:sp>
    </p:spTree>
    <p:extLst>
      <p:ext uri="{BB962C8B-B14F-4D97-AF65-F5344CB8AC3E}">
        <p14:creationId xmlns:p14="http://schemas.microsoft.com/office/powerpoint/2010/main" val="4830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B85D96-4FDB-7148-B18B-46402D7060DF}" type="slidenum">
              <a:rPr lang="en-US" smtClean="0"/>
              <a:t>24</a:t>
            </a:fld>
            <a:endParaRPr lang="en-US"/>
          </a:p>
        </p:txBody>
      </p:sp>
    </p:spTree>
    <p:extLst>
      <p:ext uri="{BB962C8B-B14F-4D97-AF65-F5344CB8AC3E}">
        <p14:creationId xmlns:p14="http://schemas.microsoft.com/office/powerpoint/2010/main" val="68473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the same old traditional “easy” manufacturing plant design. “lean” isn’t enough</a:t>
            </a:r>
          </a:p>
          <a:p>
            <a:r>
              <a:rPr lang="en-US" dirty="0"/>
              <a:t>Complexity, Multi-disciplinary, &amp; Software!</a:t>
            </a:r>
          </a:p>
        </p:txBody>
      </p:sp>
      <p:sp>
        <p:nvSpPr>
          <p:cNvPr id="4" name="Slide Number Placeholder 3"/>
          <p:cNvSpPr>
            <a:spLocks noGrp="1"/>
          </p:cNvSpPr>
          <p:nvPr>
            <p:ph type="sldNum" sz="quarter" idx="10"/>
          </p:nvPr>
        </p:nvSpPr>
        <p:spPr/>
        <p:txBody>
          <a:bodyPr/>
          <a:lstStyle/>
          <a:p>
            <a:fld id="{9CB85D96-4FDB-7148-B18B-46402D7060DF}" type="slidenum">
              <a:rPr lang="en-US" smtClean="0"/>
              <a:t>4</a:t>
            </a:fld>
            <a:endParaRPr lang="en-US"/>
          </a:p>
        </p:txBody>
      </p:sp>
    </p:spTree>
    <p:extLst>
      <p:ext uri="{BB962C8B-B14F-4D97-AF65-F5344CB8AC3E}">
        <p14:creationId xmlns:p14="http://schemas.microsoft.com/office/powerpoint/2010/main" val="247708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Formal specification: how do we talk about and exchange our models</a:t>
            </a:r>
          </a:p>
          <a:p>
            <a:r>
              <a:rPr lang="en-US" dirty="0"/>
              <a:t>Analysis Automation:</a:t>
            </a:r>
            <a:r>
              <a:rPr lang="en-US" baseline="0" dirty="0"/>
              <a:t> why do we build our analysis models by hand</a:t>
            </a:r>
          </a:p>
          <a:p>
            <a:endParaRPr lang="en-US" baseline="0" dirty="0"/>
          </a:p>
          <a:p>
            <a:r>
              <a:rPr lang="en-US" baseline="0" dirty="0"/>
              <a:t>Nailing down the first two would allow us to focus on design methods and provide pathway to teaching students the methodology</a:t>
            </a:r>
          </a:p>
          <a:p>
            <a:endParaRPr lang="en-US" baseline="0" dirty="0"/>
          </a:p>
          <a:p>
            <a:r>
              <a:rPr lang="en-US" baseline="0" dirty="0"/>
              <a:t>Transition MBSE methods and tools to DELS domain</a:t>
            </a:r>
          </a:p>
          <a:p>
            <a:endParaRPr lang="en-US" baseline="0" dirty="0"/>
          </a:p>
          <a:p>
            <a:pPr marL="0" marR="0" lvl="0" indent="0" algn="l" defTabSz="609768" rtl="0" eaLnBrk="1" fontAlgn="auto" latinLnBrk="0" hangingPunct="1">
              <a:lnSpc>
                <a:spcPct val="100000"/>
              </a:lnSpc>
              <a:spcBef>
                <a:spcPts val="0"/>
              </a:spcBef>
              <a:spcAft>
                <a:spcPts val="0"/>
              </a:spcAft>
              <a:buClrTx/>
              <a:buSzTx/>
              <a:buFontTx/>
              <a:buNone/>
              <a:tabLst/>
              <a:defRPr/>
            </a:pPr>
            <a:r>
              <a:rPr lang="en-US" sz="1600" dirty="0"/>
              <a:t>We’ve had industrial partners tell us that the system model we built was the first time a particular system had been documented, or most complete documentation of a particular system.</a:t>
            </a:r>
          </a:p>
          <a:p>
            <a:pPr marL="1128713" lvl="3" indent="-214313">
              <a:spcBef>
                <a:spcPts val="0"/>
              </a:spcBef>
              <a:buFont typeface="Arial" panose="020B0604020202020204" pitchFamily="34" charset="0"/>
              <a:buChar char="•"/>
            </a:pPr>
            <a:r>
              <a:rPr lang="en-US" sz="2000" dirty="0"/>
              <a:t>Why do we make particular assumptions or abstractions?</a:t>
            </a:r>
          </a:p>
          <a:p>
            <a:pPr marL="1128713" lvl="3" indent="-214313">
              <a:spcBef>
                <a:spcPts val="0"/>
              </a:spcBef>
              <a:buFont typeface="Arial" panose="020B0604020202020204" pitchFamily="34" charset="0"/>
              <a:buChar char="•"/>
            </a:pPr>
            <a:r>
              <a:rPr lang="en-US" sz="2000" dirty="0"/>
              <a:t>Why can a method be applied to a different but similar problem?</a:t>
            </a:r>
          </a:p>
          <a:p>
            <a:pPr marL="1128713" lvl="3" indent="-214313">
              <a:spcBef>
                <a:spcPts val="0"/>
              </a:spcBef>
              <a:buFont typeface="Arial" panose="020B0604020202020204" pitchFamily="34" charset="0"/>
              <a:buChar char="•"/>
            </a:pPr>
            <a:r>
              <a:rPr lang="en-US" sz="2000" dirty="0"/>
              <a:t>Taxonomy of extensions and mapping to applicable use cases</a:t>
            </a:r>
          </a:p>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5</a:t>
            </a:fld>
            <a:endParaRPr lang="en-US"/>
          </a:p>
        </p:txBody>
      </p:sp>
    </p:spTree>
    <p:extLst>
      <p:ext uri="{BB962C8B-B14F-4D97-AF65-F5344CB8AC3E}">
        <p14:creationId xmlns:p14="http://schemas.microsoft.com/office/powerpoint/2010/main" val="347009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Model-based would possibly enable concurrent design of production system along with product design</a:t>
            </a:r>
          </a:p>
        </p:txBody>
      </p:sp>
      <p:sp>
        <p:nvSpPr>
          <p:cNvPr id="4" name="Slide Number Placeholder 3"/>
          <p:cNvSpPr>
            <a:spLocks noGrp="1"/>
          </p:cNvSpPr>
          <p:nvPr>
            <p:ph type="sldNum" sz="quarter" idx="10"/>
          </p:nvPr>
        </p:nvSpPr>
        <p:spPr/>
        <p:txBody>
          <a:bodyPr/>
          <a:lstStyle/>
          <a:p>
            <a:fld id="{9CB85D96-4FDB-7148-B18B-46402D7060DF}" type="slidenum">
              <a:rPr lang="en-US" smtClean="0"/>
              <a:t>6</a:t>
            </a:fld>
            <a:endParaRPr lang="en-US"/>
          </a:p>
        </p:txBody>
      </p:sp>
    </p:spTree>
    <p:extLst>
      <p:ext uri="{BB962C8B-B14F-4D97-AF65-F5344CB8AC3E}">
        <p14:creationId xmlns:p14="http://schemas.microsoft.com/office/powerpoint/2010/main" val="283262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Greenfield design isn’t common, but we do little design activities all the time</a:t>
            </a:r>
          </a:p>
          <a:p>
            <a:r>
              <a:rPr lang="en-US" dirty="0"/>
              <a:t>Amazon opened 26 new warehouses in 2016</a:t>
            </a:r>
          </a:p>
        </p:txBody>
      </p:sp>
      <p:sp>
        <p:nvSpPr>
          <p:cNvPr id="4" name="Slide Number Placeholder 3"/>
          <p:cNvSpPr>
            <a:spLocks noGrp="1"/>
          </p:cNvSpPr>
          <p:nvPr>
            <p:ph type="sldNum" sz="quarter" idx="10"/>
          </p:nvPr>
        </p:nvSpPr>
        <p:spPr/>
        <p:txBody>
          <a:bodyPr/>
          <a:lstStyle/>
          <a:p>
            <a:fld id="{9CB85D96-4FDB-7148-B18B-46402D7060DF}" type="slidenum">
              <a:rPr lang="en-US" smtClean="0"/>
              <a:t>7</a:t>
            </a:fld>
            <a:endParaRPr lang="en-US"/>
          </a:p>
        </p:txBody>
      </p:sp>
    </p:spTree>
    <p:extLst>
      <p:ext uri="{BB962C8B-B14F-4D97-AF65-F5344CB8AC3E}">
        <p14:creationId xmlns:p14="http://schemas.microsoft.com/office/powerpoint/2010/main" val="80116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56058F2-8E21-4732-A1DD-532C3479D90E}" type="slidenum">
              <a:rPr lang="en-US" smtClean="0"/>
              <a:t>8</a:t>
            </a:fld>
            <a:endParaRPr lang="en-US"/>
          </a:p>
        </p:txBody>
      </p:sp>
    </p:spTree>
    <p:extLst>
      <p:ext uri="{BB962C8B-B14F-4D97-AF65-F5344CB8AC3E}">
        <p14:creationId xmlns:p14="http://schemas.microsoft.com/office/powerpoint/2010/main" val="408541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language; integration framework</a:t>
            </a:r>
          </a:p>
        </p:txBody>
      </p:sp>
      <p:sp>
        <p:nvSpPr>
          <p:cNvPr id="4" name="Slide Number Placeholder 3"/>
          <p:cNvSpPr>
            <a:spLocks noGrp="1"/>
          </p:cNvSpPr>
          <p:nvPr>
            <p:ph type="sldNum" sz="quarter" idx="10"/>
          </p:nvPr>
        </p:nvSpPr>
        <p:spPr/>
        <p:txBody>
          <a:bodyPr/>
          <a:lstStyle/>
          <a:p>
            <a:fld id="{9CB85D96-4FDB-7148-B18B-46402D7060DF}" type="slidenum">
              <a:rPr lang="en-US" smtClean="0"/>
              <a:t>9</a:t>
            </a:fld>
            <a:endParaRPr lang="en-US"/>
          </a:p>
        </p:txBody>
      </p:sp>
    </p:spTree>
    <p:extLst>
      <p:ext uri="{BB962C8B-B14F-4D97-AF65-F5344CB8AC3E}">
        <p14:creationId xmlns:p14="http://schemas.microsoft.com/office/powerpoint/2010/main" val="390929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B85D96-4FDB-7148-B18B-46402D7060DF}" type="slidenum">
              <a:rPr lang="en-US" smtClean="0"/>
              <a:t>10</a:t>
            </a:fld>
            <a:endParaRPr lang="en-US"/>
          </a:p>
        </p:txBody>
      </p:sp>
    </p:spTree>
    <p:extLst>
      <p:ext uri="{BB962C8B-B14F-4D97-AF65-F5344CB8AC3E}">
        <p14:creationId xmlns:p14="http://schemas.microsoft.com/office/powerpoint/2010/main" val="74855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CB85D96-4FDB-7148-B18B-46402D7060DF}" type="slidenum">
              <a:rPr lang="en-US" smtClean="0"/>
              <a:t>11</a:t>
            </a:fld>
            <a:endParaRPr lang="en-US"/>
          </a:p>
        </p:txBody>
      </p:sp>
    </p:spTree>
    <p:extLst>
      <p:ext uri="{BB962C8B-B14F-4D97-AF65-F5344CB8AC3E}">
        <p14:creationId xmlns:p14="http://schemas.microsoft.com/office/powerpoint/2010/main" val="360434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/IW2018</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354" y="502041"/>
            <a:ext cx="5850317" cy="1935480"/>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5D304-54AD-464A-B504-2DB2CC3F1960}" type="datetime4">
              <a:rPr lang="en-US" smtClean="0"/>
              <a:t>January 20,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DCFBF-FC40-4E8C-8239-4487A7E01D08}" type="datetime4">
              <a:rPr lang="en-US" smtClean="0"/>
              <a:t>January 20,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/IW2018</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771" y="1738339"/>
            <a:ext cx="5850317" cy="1935480"/>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CE5F1-652C-4DAC-B2B6-0E9241201FC8}" type="datetime4">
              <a:rPr lang="en-US" smtClean="0"/>
              <a:t>January 20,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CC7224-0E9C-4AC6-A21A-0DECA86A5351}" type="datetime4">
              <a:rPr lang="en-US" smtClean="0"/>
              <a:t>January 20,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B0EA4F-1802-42E1-95D4-94AC0ED2B4D6}" type="datetime4">
              <a:rPr lang="en-US" smtClean="0"/>
              <a:t>January 20, 2018</a:t>
            </a:fld>
            <a:endParaRPr lang="en-US"/>
          </a:p>
        </p:txBody>
      </p:sp>
      <p:sp>
        <p:nvSpPr>
          <p:cNvPr id="6" name="Footer Placeholder 5"/>
          <p:cNvSpPr>
            <a:spLocks noGrp="1"/>
          </p:cNvSpPr>
          <p:nvPr>
            <p:ph type="ftr" sz="quarter" idx="11"/>
          </p:nvPr>
        </p:nvSpPr>
        <p:spPr/>
        <p:txBody>
          <a:bodyPr/>
          <a:lstStyle/>
          <a:p>
            <a:r>
              <a:rPr lang="en-US" dirty="0" err="1"/>
              <a:t>www.incose.org</a:t>
            </a:r>
            <a:r>
              <a:rPr lang="en-US" dirty="0"/>
              <a:t>/IW2018</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1B027-3E29-4E64-A667-2F2602D1D388}" type="datetime4">
              <a:rPr lang="en-US" smtClean="0"/>
              <a:t>January 20, 2018</a:t>
            </a:fld>
            <a:endParaRPr lang="en-US"/>
          </a:p>
        </p:txBody>
      </p:sp>
      <p:sp>
        <p:nvSpPr>
          <p:cNvPr id="8" name="Footer Placeholder 7"/>
          <p:cNvSpPr>
            <a:spLocks noGrp="1"/>
          </p:cNvSpPr>
          <p:nvPr>
            <p:ph type="ftr" sz="quarter" idx="11"/>
          </p:nvPr>
        </p:nvSpPr>
        <p:spPr/>
        <p:txBody>
          <a:bodyPr/>
          <a:lstStyle/>
          <a:p>
            <a:r>
              <a:rPr lang="en-US" dirty="0" err="1"/>
              <a:t>www.incose.org</a:t>
            </a:r>
            <a:r>
              <a:rPr lang="en-US" dirty="0"/>
              <a:t>/IW2018</a:t>
            </a:r>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AD4EDC-7F0A-40CB-B987-488E2263411F}" type="datetime4">
              <a:rPr lang="en-US" smtClean="0"/>
              <a:t>January 20, 2018</a:t>
            </a:fld>
            <a:endParaRPr lang="en-US"/>
          </a:p>
        </p:txBody>
      </p:sp>
      <p:sp>
        <p:nvSpPr>
          <p:cNvPr id="4" name="Footer Placeholder 3"/>
          <p:cNvSpPr>
            <a:spLocks noGrp="1"/>
          </p:cNvSpPr>
          <p:nvPr>
            <p:ph type="ftr" sz="quarter" idx="11"/>
          </p:nvPr>
        </p:nvSpPr>
        <p:spPr/>
        <p:txBody>
          <a:bodyPr/>
          <a:lstStyle/>
          <a:p>
            <a:r>
              <a:rPr lang="en-US" dirty="0" err="1"/>
              <a:t>www.incose.org</a:t>
            </a:r>
            <a:r>
              <a:rPr lang="en-US" dirty="0"/>
              <a:t>/IW2018</a:t>
            </a:r>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78DC6-F5A1-4879-A9D7-258397370F15}" type="datetime4">
              <a:rPr lang="en-US" smtClean="0"/>
              <a:t>January 20, 2018</a:t>
            </a:fld>
            <a:endParaRPr lang="en-US"/>
          </a:p>
        </p:txBody>
      </p:sp>
      <p:sp>
        <p:nvSpPr>
          <p:cNvPr id="3" name="Footer Placeholder 2"/>
          <p:cNvSpPr>
            <a:spLocks noGrp="1"/>
          </p:cNvSpPr>
          <p:nvPr>
            <p:ph type="ftr" sz="quarter" idx="11"/>
          </p:nvPr>
        </p:nvSpPr>
        <p:spPr/>
        <p:txBody>
          <a:bodyPr/>
          <a:lstStyle/>
          <a:p>
            <a:r>
              <a:rPr lang="en-US" dirty="0" err="1"/>
              <a:t>www.incose.org</a:t>
            </a:r>
            <a:r>
              <a:rPr lang="en-US" dirty="0"/>
              <a:t>/IW2018</a:t>
            </a:r>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DECBC3E4-F4BD-45FE-8BE4-409BF2406934}" type="datetime4">
              <a:rPr lang="en-US" smtClean="0"/>
              <a:t>January 20, 2018</a:t>
            </a:fld>
            <a:endParaRPr lang="en-US"/>
          </a:p>
        </p:txBody>
      </p:sp>
      <p:sp>
        <p:nvSpPr>
          <p:cNvPr id="6" name="Footer Placeholder 5"/>
          <p:cNvSpPr>
            <a:spLocks noGrp="1"/>
          </p:cNvSpPr>
          <p:nvPr>
            <p:ph type="ftr" sz="quarter" idx="11"/>
          </p:nvPr>
        </p:nvSpPr>
        <p:spPr/>
        <p:txBody>
          <a:bodyPr/>
          <a:lstStyle/>
          <a:p>
            <a:r>
              <a:rPr lang="en-US" dirty="0" err="1"/>
              <a:t>www.incose.org</a:t>
            </a:r>
            <a:r>
              <a:rPr lang="en-US" dirty="0"/>
              <a:t>/IW2018</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DEA484E6-EDFB-44A9-9240-E473455BB538}" type="datetime4">
              <a:rPr lang="en-US" smtClean="0"/>
              <a:t>January 20, 2018</a:t>
            </a:fld>
            <a:endParaRPr lang="en-US"/>
          </a:p>
        </p:txBody>
      </p:sp>
      <p:sp>
        <p:nvSpPr>
          <p:cNvPr id="6" name="Footer Placeholder 5"/>
          <p:cNvSpPr>
            <a:spLocks noGrp="1"/>
          </p:cNvSpPr>
          <p:nvPr>
            <p:ph type="ftr" sz="quarter" idx="11"/>
          </p:nvPr>
        </p:nvSpPr>
        <p:spPr/>
        <p:txBody>
          <a:bodyPr/>
          <a:lstStyle/>
          <a:p>
            <a:r>
              <a:rPr lang="en-US" dirty="0" err="1"/>
              <a:t>www.incose.org</a:t>
            </a:r>
            <a:r>
              <a:rPr lang="en-US" dirty="0"/>
              <a:t>/IW2018</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14825664-B5BE-4734-993E-6E4B3DFE0B17}" type="datetime4">
              <a:rPr lang="en-US" smtClean="0"/>
              <a:t>January 20, 2018</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dirty="0" err="1"/>
              <a:t>www.incose.org</a:t>
            </a:r>
            <a:r>
              <a:rPr lang="en-US" dirty="0"/>
              <a:t>/IW2018</a:t>
            </a:r>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timothy.sprock@nist.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Production and Logistics Systems Modeling Challenge Team</a:t>
            </a:r>
          </a:p>
        </p:txBody>
      </p:sp>
      <p:sp>
        <p:nvSpPr>
          <p:cNvPr id="6" name="Subtitle 5">
            <a:extLst>
              <a:ext uri="{FF2B5EF4-FFF2-40B4-BE49-F238E27FC236}">
                <a16:creationId xmlns:a16="http://schemas.microsoft.com/office/drawing/2014/main" id="{8B87264A-74BC-4207-BF7E-790E8B6B21C2}"/>
              </a:ext>
            </a:extLst>
          </p:cNvPr>
          <p:cNvSpPr txBox="1">
            <a:spLocks/>
          </p:cNvSpPr>
          <p:nvPr/>
        </p:nvSpPr>
        <p:spPr>
          <a:xfrm>
            <a:off x="360363" y="5532382"/>
            <a:ext cx="11376025" cy="726387"/>
          </a:xfrm>
          <a:prstGeom prst="rect">
            <a:avLst/>
          </a:prstGeom>
          <a:noFill/>
        </p:spPr>
        <p:txBody>
          <a:bodyPr vert="horz" wrap="square" lIns="121954" tIns="60977" rIns="121954" bIns="60977" rtlCol="0" anchor="b">
            <a:sp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dirty="0"/>
              <a:t>Timothy Sprock</a:t>
            </a:r>
            <a:r>
              <a:rPr lang="en-US" sz="2000" baseline="30000" dirty="0"/>
              <a:t>a</a:t>
            </a:r>
            <a:r>
              <a:rPr lang="en-US" sz="2000" dirty="0"/>
              <a:t>,</a:t>
            </a:r>
            <a:r>
              <a:rPr lang="en-US" sz="2000" baseline="30000" dirty="0"/>
              <a:t>  </a:t>
            </a:r>
            <a:r>
              <a:rPr lang="en-US" sz="2000" dirty="0"/>
              <a:t>Leon </a:t>
            </a:r>
            <a:r>
              <a:rPr lang="en-US" sz="2000" dirty="0" err="1"/>
              <a:t>McGinnis</a:t>
            </a:r>
            <a:r>
              <a:rPr lang="en-US" sz="2000" baseline="30000" dirty="0" err="1"/>
              <a:t>b</a:t>
            </a:r>
            <a:r>
              <a:rPr lang="en-US" sz="2000" dirty="0"/>
              <a:t>, &amp; Conrad </a:t>
            </a:r>
            <a:r>
              <a:rPr lang="en-US" sz="2000" dirty="0" err="1"/>
              <a:t>Bock</a:t>
            </a:r>
            <a:r>
              <a:rPr lang="en-US" sz="2000" baseline="30000" dirty="0" err="1"/>
              <a:t>a</a:t>
            </a:r>
            <a:r>
              <a:rPr lang="en-US" sz="2000" dirty="0"/>
              <a:t> </a:t>
            </a:r>
            <a:endParaRPr lang="en-US" sz="2000" baseline="30000" dirty="0"/>
          </a:p>
          <a:p>
            <a:r>
              <a:rPr lang="en-US" sz="1800" baseline="30000" dirty="0"/>
              <a:t>	</a:t>
            </a:r>
            <a:r>
              <a:rPr lang="en-US" sz="1600" baseline="30000" dirty="0"/>
              <a:t>a </a:t>
            </a:r>
            <a:r>
              <a:rPr lang="en-US" sz="1600" dirty="0"/>
              <a:t>National Institute of Standards and Technology, </a:t>
            </a:r>
            <a:r>
              <a:rPr lang="en-US" sz="1600" baseline="30000" dirty="0"/>
              <a:t>b </a:t>
            </a:r>
            <a:r>
              <a:rPr lang="en-US" sz="1600" dirty="0"/>
              <a:t>Georgia Tech</a:t>
            </a:r>
            <a:endParaRPr lang="en-US" sz="1800" baseline="30000" dirty="0"/>
          </a:p>
        </p:txBody>
      </p:sp>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spcBef>
                <a:spcPts val="400"/>
              </a:spcBef>
            </a:pPr>
            <a:r>
              <a:rPr lang="en-US" sz="3200" dirty="0"/>
              <a:t>INCOSE can have a big impact on this domain</a:t>
            </a:r>
          </a:p>
        </p:txBody>
      </p:sp>
      <p:sp>
        <p:nvSpPr>
          <p:cNvPr id="6" name="Content Placeholder 5"/>
          <p:cNvSpPr>
            <a:spLocks noGrp="1"/>
          </p:cNvSpPr>
          <p:nvPr>
            <p:ph idx="1"/>
          </p:nvPr>
        </p:nvSpPr>
        <p:spPr>
          <a:xfrm>
            <a:off x="609918" y="1230407"/>
            <a:ext cx="10978515" cy="4895758"/>
          </a:xfrm>
        </p:spPr>
        <p:txBody>
          <a:bodyPr>
            <a:noAutofit/>
          </a:bodyPr>
          <a:lstStyle/>
          <a:p>
            <a:pPr>
              <a:spcBef>
                <a:spcPts val="400"/>
              </a:spcBef>
              <a:buFont typeface="Arial" panose="020B0604020202020204" pitchFamily="34" charset="0"/>
              <a:buChar char="•"/>
            </a:pPr>
            <a:r>
              <a:rPr lang="en-US" sz="2800" dirty="0"/>
              <a:t>In the design of logistics systems, we don’t have good SE tools and practices</a:t>
            </a:r>
          </a:p>
          <a:p>
            <a:pPr>
              <a:spcBef>
                <a:spcPts val="400"/>
              </a:spcBef>
              <a:buFont typeface="Arial" panose="020B0604020202020204" pitchFamily="34" charset="0"/>
              <a:buChar char="•"/>
            </a:pPr>
            <a:r>
              <a:rPr lang="en-US" sz="2800" dirty="0"/>
              <a:t>In addition to the SE best practices, MBSE has been transformative! </a:t>
            </a:r>
          </a:p>
          <a:p>
            <a:pPr>
              <a:spcBef>
                <a:spcPts val="400"/>
              </a:spcBef>
              <a:buFont typeface="Arial" panose="020B0604020202020204" pitchFamily="34" charset="0"/>
              <a:buChar char="•"/>
            </a:pPr>
            <a:r>
              <a:rPr lang="en-US" sz="2800" dirty="0"/>
              <a:t>Explicit modeling and design methods </a:t>
            </a:r>
          </a:p>
          <a:p>
            <a:pPr lvl="1">
              <a:spcBef>
                <a:spcPts val="400"/>
              </a:spcBef>
            </a:pPr>
            <a:r>
              <a:rPr lang="en-US" sz="2400" dirty="0"/>
              <a:t>Consensus on how we talk about our artifacts and design them</a:t>
            </a:r>
          </a:p>
          <a:p>
            <a:pPr>
              <a:spcBef>
                <a:spcPts val="400"/>
              </a:spcBef>
              <a:buFont typeface="Arial" panose="020B0604020202020204" pitchFamily="34" charset="0"/>
              <a:buChar char="•"/>
            </a:pPr>
            <a:r>
              <a:rPr lang="en-US" sz="2800" dirty="0"/>
              <a:t>What are the things we need to do to have an impact:</a:t>
            </a:r>
          </a:p>
          <a:p>
            <a:pPr lvl="1">
              <a:spcBef>
                <a:spcPts val="400"/>
              </a:spcBef>
              <a:buFont typeface="Arial" panose="020B0604020202020204" pitchFamily="34" charset="0"/>
              <a:buChar char="•"/>
            </a:pPr>
            <a:r>
              <a:rPr lang="en-US" sz="2400" dirty="0"/>
              <a:t>Reference models, common design process, conforming and supporting analysis models and tools.</a:t>
            </a:r>
          </a:p>
          <a:p>
            <a:pPr lvl="1">
              <a:spcBef>
                <a:spcPts val="400"/>
              </a:spcBef>
              <a:buFont typeface="Arial" panose="020B0604020202020204" pitchFamily="34" charset="0"/>
              <a:buChar char="•"/>
            </a:pPr>
            <a:r>
              <a:rPr lang="en-US" sz="2400" dirty="0"/>
              <a:t>Build a community around a shared vision of DELS MBSE</a:t>
            </a:r>
          </a:p>
        </p:txBody>
      </p:sp>
      <p:sp>
        <p:nvSpPr>
          <p:cNvPr id="2" name="Date Placeholder 1"/>
          <p:cNvSpPr>
            <a:spLocks noGrp="1"/>
          </p:cNvSpPr>
          <p:nvPr>
            <p:ph type="dt" sz="half" idx="10"/>
          </p:nvPr>
        </p:nvSpPr>
        <p:spPr/>
        <p:txBody>
          <a:bodyPr/>
          <a:lstStyle/>
          <a:p>
            <a:fld id="{5A88A113-6912-4331-B780-A6B3A21ED1A9}" type="datetime4">
              <a:rPr lang="en-US" smtClean="0"/>
              <a:t>January 20, 2018</a:t>
            </a:fld>
            <a:endParaRPr lang="en-US" dirty="0"/>
          </a:p>
        </p:txBody>
      </p:sp>
      <p:sp>
        <p:nvSpPr>
          <p:cNvPr id="3" name="Slide Number Placeholder 2"/>
          <p:cNvSpPr>
            <a:spLocks noGrp="1"/>
          </p:cNvSpPr>
          <p:nvPr>
            <p:ph type="sldNum" sz="quarter" idx="12"/>
          </p:nvPr>
        </p:nvSpPr>
        <p:spPr/>
        <p:txBody>
          <a:bodyPr/>
          <a:lstStyle/>
          <a:p>
            <a:fld id="{924B41C4-1474-8D42-B330-D2828683839D}" type="slidenum">
              <a:rPr lang="en-US" smtClean="0"/>
              <a:t>10</a:t>
            </a:fld>
            <a:endParaRPr lang="en-US"/>
          </a:p>
        </p:txBody>
      </p:sp>
    </p:spTree>
    <p:extLst>
      <p:ext uri="{BB962C8B-B14F-4D97-AF65-F5344CB8AC3E}">
        <p14:creationId xmlns:p14="http://schemas.microsoft.com/office/powerpoint/2010/main" val="260239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A8BF80-F636-4E0C-839E-6225C5DBABC6}" type="datetime4">
              <a:rPr lang="en-US" smtClean="0"/>
              <a:t>January 20, 2018</a:t>
            </a:fld>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11</a:t>
            </a:fld>
            <a:endParaRPr lang="en-US"/>
          </a:p>
        </p:txBody>
      </p:sp>
      <p:sp>
        <p:nvSpPr>
          <p:cNvPr id="5" name="Content Placeholder 4"/>
          <p:cNvSpPr>
            <a:spLocks noGrp="1"/>
          </p:cNvSpPr>
          <p:nvPr>
            <p:ph idx="4294967295"/>
          </p:nvPr>
        </p:nvSpPr>
        <p:spPr>
          <a:xfrm>
            <a:off x="1494472" y="3487851"/>
            <a:ext cx="9272588" cy="1835150"/>
          </a:xfrm>
        </p:spPr>
        <p:txBody>
          <a:bodyPr anchor="ctr">
            <a:normAutofit fontScale="47500" lnSpcReduction="20000"/>
          </a:bodyPr>
          <a:lstStyle/>
          <a:p>
            <a:pPr marL="0" indent="0" algn="ctr">
              <a:buNone/>
            </a:pPr>
            <a:r>
              <a:rPr lang="en-US" sz="5900" b="1" dirty="0"/>
              <a:t>Monday @ 1:00pm in Boardroom 2</a:t>
            </a:r>
          </a:p>
          <a:p>
            <a:pPr marL="0" indent="0" algn="ctr">
              <a:buNone/>
            </a:pPr>
            <a:endParaRPr lang="en-US" sz="4400" dirty="0"/>
          </a:p>
          <a:p>
            <a:pPr marL="0" indent="0" algn="ctr">
              <a:buNone/>
            </a:pPr>
            <a:r>
              <a:rPr lang="en-US" sz="4400" dirty="0"/>
              <a:t>timothy.sprock@nist.gov</a:t>
            </a:r>
          </a:p>
          <a:p>
            <a:pPr marL="0" indent="0" algn="ctr">
              <a:buNone/>
            </a:pPr>
            <a:r>
              <a:rPr lang="en-US" sz="4200" dirty="0"/>
              <a:t>leon.mcginnis@isye.gatech.edu</a:t>
            </a:r>
          </a:p>
          <a:p>
            <a:pPr marL="0" indent="0" algn="ctr">
              <a:buNone/>
            </a:pPr>
            <a:r>
              <a:rPr lang="en-US" sz="4200" dirty="0"/>
              <a:t>conrad.bock@nist.gov</a:t>
            </a:r>
          </a:p>
        </p:txBody>
      </p:sp>
      <p:sp>
        <p:nvSpPr>
          <p:cNvPr id="6" name="TextBox 5"/>
          <p:cNvSpPr txBox="1"/>
          <p:nvPr/>
        </p:nvSpPr>
        <p:spPr>
          <a:xfrm>
            <a:off x="1326356" y="623976"/>
            <a:ext cx="9608820" cy="2308324"/>
          </a:xfrm>
          <a:prstGeom prst="rect">
            <a:avLst/>
          </a:prstGeom>
          <a:noFill/>
        </p:spPr>
        <p:txBody>
          <a:bodyPr wrap="square" rtlCol="0">
            <a:spAutoFit/>
          </a:bodyPr>
          <a:lstStyle/>
          <a:p>
            <a:pPr algn="ctr"/>
            <a:r>
              <a:rPr lang="en-US" dirty="0"/>
              <a:t>It’s (long past) time to bring the power of (model based) systems engineering to production systems and global supply chains!</a:t>
            </a:r>
          </a:p>
          <a:p>
            <a:pPr algn="ctr"/>
            <a:endParaRPr lang="en-US" dirty="0"/>
          </a:p>
          <a:p>
            <a:pPr algn="ctr"/>
            <a:r>
              <a:rPr lang="en-US" dirty="0"/>
              <a:t>What does it take to do that?</a:t>
            </a:r>
          </a:p>
          <a:p>
            <a:pPr algn="ctr"/>
            <a:endParaRPr lang="en-US" dirty="0"/>
          </a:p>
          <a:p>
            <a:pPr algn="ctr"/>
            <a:r>
              <a:rPr lang="en-US" dirty="0"/>
              <a:t>Where are we in the journey?</a:t>
            </a:r>
          </a:p>
        </p:txBody>
      </p:sp>
    </p:spTree>
    <p:extLst>
      <p:ext uri="{BB962C8B-B14F-4D97-AF65-F5344CB8AC3E}">
        <p14:creationId xmlns:p14="http://schemas.microsoft.com/office/powerpoint/2010/main" val="344519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Production and Logistics Systems Modeling Challenge Team</a:t>
            </a:r>
          </a:p>
        </p:txBody>
      </p:sp>
      <p:sp>
        <p:nvSpPr>
          <p:cNvPr id="6" name="Subtitle 5">
            <a:extLst>
              <a:ext uri="{FF2B5EF4-FFF2-40B4-BE49-F238E27FC236}">
                <a16:creationId xmlns:a16="http://schemas.microsoft.com/office/drawing/2014/main" id="{8B87264A-74BC-4207-BF7E-790E8B6B21C2}"/>
              </a:ext>
            </a:extLst>
          </p:cNvPr>
          <p:cNvSpPr txBox="1">
            <a:spLocks/>
          </p:cNvSpPr>
          <p:nvPr/>
        </p:nvSpPr>
        <p:spPr>
          <a:xfrm>
            <a:off x="360363" y="5532382"/>
            <a:ext cx="11376025" cy="726387"/>
          </a:xfrm>
          <a:prstGeom prst="rect">
            <a:avLst/>
          </a:prstGeom>
          <a:noFill/>
        </p:spPr>
        <p:txBody>
          <a:bodyPr vert="horz" wrap="square" lIns="121954" tIns="60977" rIns="121954" bIns="60977" rtlCol="0" anchor="b">
            <a:sp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dirty="0"/>
              <a:t>Timothy Sprock</a:t>
            </a:r>
            <a:r>
              <a:rPr lang="en-US" sz="2000" baseline="30000" dirty="0"/>
              <a:t>a</a:t>
            </a:r>
            <a:r>
              <a:rPr lang="en-US" sz="2000" dirty="0"/>
              <a:t>,</a:t>
            </a:r>
            <a:r>
              <a:rPr lang="en-US" sz="2000" baseline="30000" dirty="0"/>
              <a:t>  </a:t>
            </a:r>
            <a:r>
              <a:rPr lang="en-US" sz="2000" dirty="0"/>
              <a:t>Leon </a:t>
            </a:r>
            <a:r>
              <a:rPr lang="en-US" sz="2000" dirty="0" err="1"/>
              <a:t>McGinnis</a:t>
            </a:r>
            <a:r>
              <a:rPr lang="en-US" sz="2000" baseline="30000" dirty="0" err="1"/>
              <a:t>b</a:t>
            </a:r>
            <a:r>
              <a:rPr lang="en-US" sz="2000" dirty="0"/>
              <a:t>, &amp; Conrad </a:t>
            </a:r>
            <a:r>
              <a:rPr lang="en-US" sz="2000" dirty="0" err="1"/>
              <a:t>Bock</a:t>
            </a:r>
            <a:r>
              <a:rPr lang="en-US" sz="2000" baseline="30000" dirty="0" err="1"/>
              <a:t>a</a:t>
            </a:r>
            <a:r>
              <a:rPr lang="en-US" sz="2000" dirty="0"/>
              <a:t> </a:t>
            </a:r>
            <a:endParaRPr lang="en-US" sz="2000" baseline="30000" dirty="0"/>
          </a:p>
          <a:p>
            <a:r>
              <a:rPr lang="en-US" sz="1800" baseline="30000" dirty="0"/>
              <a:t>	</a:t>
            </a:r>
            <a:r>
              <a:rPr lang="en-US" sz="1600" baseline="30000" dirty="0"/>
              <a:t>a </a:t>
            </a:r>
            <a:r>
              <a:rPr lang="en-US" sz="1600" dirty="0"/>
              <a:t>National Institute of Standards and Technology, </a:t>
            </a:r>
            <a:r>
              <a:rPr lang="en-US" sz="1600" baseline="30000" dirty="0"/>
              <a:t>b </a:t>
            </a:r>
            <a:r>
              <a:rPr lang="en-US" sz="1600" dirty="0"/>
              <a:t>Georgia Tech</a:t>
            </a:r>
            <a:endParaRPr lang="en-US" sz="1800" baseline="30000" dirty="0"/>
          </a:p>
        </p:txBody>
      </p:sp>
    </p:spTree>
    <p:extLst>
      <p:ext uri="{BB962C8B-B14F-4D97-AF65-F5344CB8AC3E}">
        <p14:creationId xmlns:p14="http://schemas.microsoft.com/office/powerpoint/2010/main" val="3397016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A0F0-9D3D-490F-998A-872445E1682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D934988-B1B9-44DC-BF96-1B728D26E296}"/>
              </a:ext>
            </a:extLst>
          </p:cNvPr>
          <p:cNvSpPr>
            <a:spLocks noGrp="1"/>
          </p:cNvSpPr>
          <p:nvPr>
            <p:ph idx="1"/>
          </p:nvPr>
        </p:nvSpPr>
        <p:spPr/>
        <p:txBody>
          <a:bodyPr>
            <a:normAutofit/>
          </a:bodyPr>
          <a:lstStyle/>
          <a:p>
            <a:r>
              <a:rPr lang="en-US" sz="2400" dirty="0"/>
              <a:t>Charter Overview</a:t>
            </a:r>
          </a:p>
          <a:p>
            <a:r>
              <a:rPr lang="en-US" sz="2400" dirty="0"/>
              <a:t>Reference Models for Semiconductor Wafer Fabrication </a:t>
            </a:r>
            <a:br>
              <a:rPr lang="en-US" sz="2400" dirty="0"/>
            </a:br>
            <a:r>
              <a:rPr lang="en-US" sz="2400" dirty="0"/>
              <a:t>		– Leon McGinnis, Georgia Tech</a:t>
            </a:r>
          </a:p>
          <a:p>
            <a:r>
              <a:rPr lang="en-US" sz="2400" dirty="0"/>
              <a:t>System Analysis Integration: Value Stream Mapping </a:t>
            </a:r>
            <a:br>
              <a:rPr lang="en-US" sz="2400" dirty="0"/>
            </a:br>
            <a:r>
              <a:rPr lang="en-US" sz="2400" dirty="0"/>
              <a:t>		– George Thiers, </a:t>
            </a:r>
            <a:r>
              <a:rPr lang="en-US" sz="2400" dirty="0" err="1"/>
              <a:t>Modgeno</a:t>
            </a:r>
            <a:r>
              <a:rPr lang="en-US" sz="2400" dirty="0"/>
              <a:t>, Inc.</a:t>
            </a:r>
          </a:p>
          <a:p>
            <a:r>
              <a:rPr lang="en-US" sz="2400" dirty="0"/>
              <a:t>Roadmap:</a:t>
            </a:r>
          </a:p>
          <a:p>
            <a:pPr lvl="1"/>
            <a:r>
              <a:rPr lang="en-US" sz="1800" dirty="0"/>
              <a:t>Document existing models and make them available</a:t>
            </a:r>
          </a:p>
          <a:p>
            <a:pPr lvl="1"/>
            <a:r>
              <a:rPr lang="en-US" sz="1800" dirty="0"/>
              <a:t>Identify a Case Study: System Modeling Example </a:t>
            </a:r>
          </a:p>
          <a:p>
            <a:pPr lvl="1"/>
            <a:r>
              <a:rPr lang="en-US" sz="1800" dirty="0"/>
              <a:t>Identify Potential Liaisons</a:t>
            </a:r>
          </a:p>
          <a:p>
            <a:endParaRPr lang="en-US" sz="2400" dirty="0"/>
          </a:p>
          <a:p>
            <a:endParaRPr lang="en-US" sz="2400" dirty="0"/>
          </a:p>
        </p:txBody>
      </p:sp>
      <p:sp>
        <p:nvSpPr>
          <p:cNvPr id="4" name="Date Placeholder 3">
            <a:extLst>
              <a:ext uri="{FF2B5EF4-FFF2-40B4-BE49-F238E27FC236}">
                <a16:creationId xmlns:a16="http://schemas.microsoft.com/office/drawing/2014/main" id="{0FF0A60E-9817-4205-BB27-31A549968EF4}"/>
              </a:ext>
            </a:extLst>
          </p:cNvPr>
          <p:cNvSpPr>
            <a:spLocks noGrp="1"/>
          </p:cNvSpPr>
          <p:nvPr>
            <p:ph type="dt" sz="half" idx="10"/>
          </p:nvPr>
        </p:nvSpPr>
        <p:spPr/>
        <p:txBody>
          <a:bodyPr/>
          <a:lstStyle/>
          <a:p>
            <a:fld id="{0B97D561-1A83-4BFE-8F51-AC8415678D4A}" type="datetime4">
              <a:rPr lang="en-US" smtClean="0"/>
              <a:t>January 20, 2018</a:t>
            </a:fld>
            <a:endParaRPr lang="en-US"/>
          </a:p>
        </p:txBody>
      </p:sp>
      <p:sp>
        <p:nvSpPr>
          <p:cNvPr id="6" name="Slide Number Placeholder 5">
            <a:extLst>
              <a:ext uri="{FF2B5EF4-FFF2-40B4-BE49-F238E27FC236}">
                <a16:creationId xmlns:a16="http://schemas.microsoft.com/office/drawing/2014/main" id="{C40B181C-DF2D-4865-B7DB-2FDE84E6E2CB}"/>
              </a:ext>
            </a:extLst>
          </p:cNvPr>
          <p:cNvSpPr>
            <a:spLocks noGrp="1"/>
          </p:cNvSpPr>
          <p:nvPr>
            <p:ph type="sldNum" sz="quarter" idx="12"/>
          </p:nvPr>
        </p:nvSpPr>
        <p:spPr/>
        <p:txBody>
          <a:bodyPr/>
          <a:lstStyle/>
          <a:p>
            <a:fld id="{924B41C4-1474-8D42-B330-D2828683839D}" type="slidenum">
              <a:rPr lang="en-US" smtClean="0"/>
              <a:t>14</a:t>
            </a:fld>
            <a:endParaRPr lang="en-US"/>
          </a:p>
        </p:txBody>
      </p:sp>
    </p:spTree>
    <p:extLst>
      <p:ext uri="{BB962C8B-B14F-4D97-AF65-F5344CB8AC3E}">
        <p14:creationId xmlns:p14="http://schemas.microsoft.com/office/powerpoint/2010/main" val="363507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424B-640F-45BE-8E6E-03CD124C154C}"/>
              </a:ext>
            </a:extLst>
          </p:cNvPr>
          <p:cNvSpPr>
            <a:spLocks noGrp="1"/>
          </p:cNvSpPr>
          <p:nvPr>
            <p:ph type="title"/>
          </p:nvPr>
        </p:nvSpPr>
        <p:spPr/>
        <p:txBody>
          <a:bodyPr>
            <a:normAutofit fontScale="90000"/>
          </a:bodyPr>
          <a:lstStyle/>
          <a:p>
            <a:r>
              <a:rPr lang="en-US" dirty="0"/>
              <a:t>Production and Logistics Systems Modeling Charter Overview</a:t>
            </a:r>
          </a:p>
        </p:txBody>
      </p:sp>
      <p:sp>
        <p:nvSpPr>
          <p:cNvPr id="3" name="Content Placeholder 2">
            <a:extLst>
              <a:ext uri="{FF2B5EF4-FFF2-40B4-BE49-F238E27FC236}">
                <a16:creationId xmlns:a16="http://schemas.microsoft.com/office/drawing/2014/main" id="{164DB9CA-3AA0-4574-91EC-68BDB7755944}"/>
              </a:ext>
            </a:extLst>
          </p:cNvPr>
          <p:cNvSpPr>
            <a:spLocks noGrp="1"/>
          </p:cNvSpPr>
          <p:nvPr>
            <p:ph idx="1"/>
          </p:nvPr>
        </p:nvSpPr>
        <p:spPr/>
        <p:txBody>
          <a:bodyPr>
            <a:normAutofit/>
          </a:bodyPr>
          <a:lstStyle/>
          <a:p>
            <a:r>
              <a:rPr lang="en-US" sz="2800" dirty="0"/>
              <a:t>http://www.omgwiki.org/MBSE/doku.php?id=mbse:prodlog</a:t>
            </a:r>
          </a:p>
        </p:txBody>
      </p:sp>
      <p:sp>
        <p:nvSpPr>
          <p:cNvPr id="4" name="Date Placeholder 3">
            <a:extLst>
              <a:ext uri="{FF2B5EF4-FFF2-40B4-BE49-F238E27FC236}">
                <a16:creationId xmlns:a16="http://schemas.microsoft.com/office/drawing/2014/main" id="{95300ED5-7B37-491F-AE6F-6A6AED594923}"/>
              </a:ext>
            </a:extLst>
          </p:cNvPr>
          <p:cNvSpPr>
            <a:spLocks noGrp="1"/>
          </p:cNvSpPr>
          <p:nvPr>
            <p:ph type="dt" sz="half" idx="10"/>
          </p:nvPr>
        </p:nvSpPr>
        <p:spPr/>
        <p:txBody>
          <a:bodyPr/>
          <a:lstStyle/>
          <a:p>
            <a:fld id="{CA763C3C-969E-41BC-894D-87A8E06D638F}" type="datetime4">
              <a:rPr lang="en-US" smtClean="0"/>
              <a:t>January 20, 2018</a:t>
            </a:fld>
            <a:endParaRPr lang="en-US"/>
          </a:p>
        </p:txBody>
      </p:sp>
      <p:sp>
        <p:nvSpPr>
          <p:cNvPr id="6" name="Slide Number Placeholder 5">
            <a:extLst>
              <a:ext uri="{FF2B5EF4-FFF2-40B4-BE49-F238E27FC236}">
                <a16:creationId xmlns:a16="http://schemas.microsoft.com/office/drawing/2014/main" id="{E3CBD465-4A85-48F5-B9F9-67D748C825A5}"/>
              </a:ext>
            </a:extLst>
          </p:cNvPr>
          <p:cNvSpPr>
            <a:spLocks noGrp="1"/>
          </p:cNvSpPr>
          <p:nvPr>
            <p:ph type="sldNum" sz="quarter" idx="12"/>
          </p:nvPr>
        </p:nvSpPr>
        <p:spPr/>
        <p:txBody>
          <a:bodyPr/>
          <a:lstStyle/>
          <a:p>
            <a:fld id="{924B41C4-1474-8D42-B330-D2828683839D}" type="slidenum">
              <a:rPr lang="en-US" smtClean="0"/>
              <a:t>15</a:t>
            </a:fld>
            <a:endParaRPr lang="en-US"/>
          </a:p>
        </p:txBody>
      </p:sp>
      <p:pic>
        <p:nvPicPr>
          <p:cNvPr id="7" name="Picture 6">
            <a:extLst>
              <a:ext uri="{FF2B5EF4-FFF2-40B4-BE49-F238E27FC236}">
                <a16:creationId xmlns:a16="http://schemas.microsoft.com/office/drawing/2014/main" id="{1F0A118D-A673-476B-82B4-D0CF4BFD5B4D}"/>
              </a:ext>
            </a:extLst>
          </p:cNvPr>
          <p:cNvPicPr>
            <a:picLocks noChangeAspect="1"/>
          </p:cNvPicPr>
          <p:nvPr/>
        </p:nvPicPr>
        <p:blipFill>
          <a:blip r:embed="rId2"/>
          <a:stretch>
            <a:fillRect/>
          </a:stretch>
        </p:blipFill>
        <p:spPr>
          <a:xfrm>
            <a:off x="1595717" y="2249286"/>
            <a:ext cx="8391338" cy="4107065"/>
          </a:xfrm>
          <a:prstGeom prst="rect">
            <a:avLst/>
          </a:prstGeom>
        </p:spPr>
      </p:pic>
    </p:spTree>
    <p:extLst>
      <p:ext uri="{BB962C8B-B14F-4D97-AF65-F5344CB8AC3E}">
        <p14:creationId xmlns:p14="http://schemas.microsoft.com/office/powerpoint/2010/main" val="378518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A0F0-9D3D-490F-998A-872445E1682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D934988-B1B9-44DC-BF96-1B728D26E296}"/>
              </a:ext>
            </a:extLst>
          </p:cNvPr>
          <p:cNvSpPr>
            <a:spLocks noGrp="1"/>
          </p:cNvSpPr>
          <p:nvPr>
            <p:ph idx="1"/>
          </p:nvPr>
        </p:nvSpPr>
        <p:spPr/>
        <p:txBody>
          <a:bodyPr>
            <a:normAutofit/>
          </a:bodyPr>
          <a:lstStyle/>
          <a:p>
            <a:r>
              <a:rPr lang="en-US" sz="2400" dirty="0"/>
              <a:t>Charter Overview</a:t>
            </a:r>
          </a:p>
          <a:p>
            <a:r>
              <a:rPr lang="en-US" sz="2400" b="1" dirty="0"/>
              <a:t>Reference Models for Semiconductor Wafer Fabrication </a:t>
            </a:r>
            <a:br>
              <a:rPr lang="en-US" sz="2400" b="1" dirty="0"/>
            </a:br>
            <a:r>
              <a:rPr lang="en-US" sz="2400" b="1" dirty="0"/>
              <a:t>		– Leon McGinnis, Georgia Tech</a:t>
            </a:r>
          </a:p>
          <a:p>
            <a:r>
              <a:rPr lang="en-US" sz="2400" dirty="0"/>
              <a:t>System Analysis Integration: Value Stream Mapping </a:t>
            </a:r>
            <a:br>
              <a:rPr lang="en-US" sz="2400" dirty="0"/>
            </a:br>
            <a:r>
              <a:rPr lang="en-US" sz="2400" dirty="0"/>
              <a:t>		– George Thiers, </a:t>
            </a:r>
            <a:r>
              <a:rPr lang="en-US" sz="2400" dirty="0" err="1"/>
              <a:t>Modgeno</a:t>
            </a:r>
            <a:r>
              <a:rPr lang="en-US" sz="2400" dirty="0"/>
              <a:t>, Inc.</a:t>
            </a:r>
          </a:p>
          <a:p>
            <a:r>
              <a:rPr lang="en-US" sz="2400" dirty="0"/>
              <a:t>Roadmap:</a:t>
            </a:r>
          </a:p>
          <a:p>
            <a:pPr lvl="1"/>
            <a:r>
              <a:rPr lang="en-US" sz="1800" dirty="0"/>
              <a:t>Document existing models and make them available</a:t>
            </a:r>
          </a:p>
          <a:p>
            <a:pPr lvl="1"/>
            <a:r>
              <a:rPr lang="en-US" sz="1800" dirty="0"/>
              <a:t>Identify a Case Study: System Modeling Example </a:t>
            </a:r>
          </a:p>
          <a:p>
            <a:pPr lvl="1"/>
            <a:r>
              <a:rPr lang="en-US" sz="1800" dirty="0"/>
              <a:t>Identify Potential Liaisons</a:t>
            </a:r>
          </a:p>
          <a:p>
            <a:endParaRPr lang="en-US" sz="2400" dirty="0"/>
          </a:p>
          <a:p>
            <a:endParaRPr lang="en-US" sz="2400" dirty="0"/>
          </a:p>
        </p:txBody>
      </p:sp>
      <p:sp>
        <p:nvSpPr>
          <p:cNvPr id="4" name="Date Placeholder 3">
            <a:extLst>
              <a:ext uri="{FF2B5EF4-FFF2-40B4-BE49-F238E27FC236}">
                <a16:creationId xmlns:a16="http://schemas.microsoft.com/office/drawing/2014/main" id="{0FF0A60E-9817-4205-BB27-31A549968EF4}"/>
              </a:ext>
            </a:extLst>
          </p:cNvPr>
          <p:cNvSpPr>
            <a:spLocks noGrp="1"/>
          </p:cNvSpPr>
          <p:nvPr>
            <p:ph type="dt" sz="half" idx="10"/>
          </p:nvPr>
        </p:nvSpPr>
        <p:spPr/>
        <p:txBody>
          <a:bodyPr/>
          <a:lstStyle/>
          <a:p>
            <a:fld id="{95B6C972-E6B9-4B7B-A991-BC4529DB2BA3}" type="datetime4">
              <a:rPr lang="en-US" smtClean="0"/>
              <a:t>January 20, 2018</a:t>
            </a:fld>
            <a:endParaRPr lang="en-US"/>
          </a:p>
        </p:txBody>
      </p:sp>
      <p:sp>
        <p:nvSpPr>
          <p:cNvPr id="6" name="Slide Number Placeholder 5">
            <a:extLst>
              <a:ext uri="{FF2B5EF4-FFF2-40B4-BE49-F238E27FC236}">
                <a16:creationId xmlns:a16="http://schemas.microsoft.com/office/drawing/2014/main" id="{C40B181C-DF2D-4865-B7DB-2FDE84E6E2CB}"/>
              </a:ext>
            </a:extLst>
          </p:cNvPr>
          <p:cNvSpPr>
            <a:spLocks noGrp="1"/>
          </p:cNvSpPr>
          <p:nvPr>
            <p:ph type="sldNum" sz="quarter" idx="12"/>
          </p:nvPr>
        </p:nvSpPr>
        <p:spPr/>
        <p:txBody>
          <a:bodyPr/>
          <a:lstStyle/>
          <a:p>
            <a:fld id="{924B41C4-1474-8D42-B330-D2828683839D}" type="slidenum">
              <a:rPr lang="en-US" smtClean="0"/>
              <a:t>16</a:t>
            </a:fld>
            <a:endParaRPr lang="en-US"/>
          </a:p>
        </p:txBody>
      </p:sp>
    </p:spTree>
    <p:extLst>
      <p:ext uri="{BB962C8B-B14F-4D97-AF65-F5344CB8AC3E}">
        <p14:creationId xmlns:p14="http://schemas.microsoft.com/office/powerpoint/2010/main" val="178944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A0F0-9D3D-490F-998A-872445E1682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D934988-B1B9-44DC-BF96-1B728D26E296}"/>
              </a:ext>
            </a:extLst>
          </p:cNvPr>
          <p:cNvSpPr>
            <a:spLocks noGrp="1"/>
          </p:cNvSpPr>
          <p:nvPr>
            <p:ph idx="1"/>
          </p:nvPr>
        </p:nvSpPr>
        <p:spPr/>
        <p:txBody>
          <a:bodyPr>
            <a:normAutofit/>
          </a:bodyPr>
          <a:lstStyle/>
          <a:p>
            <a:r>
              <a:rPr lang="en-US" sz="2400" dirty="0"/>
              <a:t>Charter Overview</a:t>
            </a:r>
          </a:p>
          <a:p>
            <a:r>
              <a:rPr lang="en-US" sz="2400" dirty="0"/>
              <a:t>Reference Models for Semiconductor Wafer Fabrication </a:t>
            </a:r>
            <a:br>
              <a:rPr lang="en-US" sz="2400" dirty="0"/>
            </a:br>
            <a:r>
              <a:rPr lang="en-US" sz="2400" dirty="0"/>
              <a:t>		– Leon McGinnis, Georgia Tech</a:t>
            </a:r>
          </a:p>
          <a:p>
            <a:r>
              <a:rPr lang="en-US" sz="2400" b="1" dirty="0"/>
              <a:t>System Analysis Integration: Value Stream Mapping </a:t>
            </a:r>
            <a:br>
              <a:rPr lang="en-US" sz="2400" b="1" dirty="0"/>
            </a:br>
            <a:r>
              <a:rPr lang="en-US" sz="2400" b="1" dirty="0"/>
              <a:t>		– George Thiers, </a:t>
            </a:r>
            <a:r>
              <a:rPr lang="en-US" sz="2400" b="1" dirty="0" err="1"/>
              <a:t>Modgeno</a:t>
            </a:r>
            <a:r>
              <a:rPr lang="en-US" sz="2400" b="1" dirty="0"/>
              <a:t>, Inc.</a:t>
            </a:r>
          </a:p>
          <a:p>
            <a:r>
              <a:rPr lang="en-US" sz="2400" dirty="0"/>
              <a:t>Roadmap:</a:t>
            </a:r>
          </a:p>
          <a:p>
            <a:pPr lvl="1"/>
            <a:r>
              <a:rPr lang="en-US" sz="1800" dirty="0"/>
              <a:t>Document existing models and make them available</a:t>
            </a:r>
          </a:p>
          <a:p>
            <a:pPr lvl="1"/>
            <a:r>
              <a:rPr lang="en-US" sz="1800" dirty="0"/>
              <a:t>Identify a Case Study: System Modeling Example </a:t>
            </a:r>
          </a:p>
          <a:p>
            <a:pPr lvl="1"/>
            <a:r>
              <a:rPr lang="en-US" sz="1800" dirty="0"/>
              <a:t>Identify Potential Liaisons</a:t>
            </a:r>
          </a:p>
          <a:p>
            <a:endParaRPr lang="en-US" sz="2400" dirty="0"/>
          </a:p>
          <a:p>
            <a:endParaRPr lang="en-US" sz="2400" dirty="0"/>
          </a:p>
        </p:txBody>
      </p:sp>
      <p:sp>
        <p:nvSpPr>
          <p:cNvPr id="4" name="Date Placeholder 3">
            <a:extLst>
              <a:ext uri="{FF2B5EF4-FFF2-40B4-BE49-F238E27FC236}">
                <a16:creationId xmlns:a16="http://schemas.microsoft.com/office/drawing/2014/main" id="{0FF0A60E-9817-4205-BB27-31A549968EF4}"/>
              </a:ext>
            </a:extLst>
          </p:cNvPr>
          <p:cNvSpPr>
            <a:spLocks noGrp="1"/>
          </p:cNvSpPr>
          <p:nvPr>
            <p:ph type="dt" sz="half" idx="10"/>
          </p:nvPr>
        </p:nvSpPr>
        <p:spPr/>
        <p:txBody>
          <a:bodyPr/>
          <a:lstStyle/>
          <a:p>
            <a:fld id="{9868324F-CD31-4509-AB6C-E2B8BE8CCDE0}" type="datetime4">
              <a:rPr lang="en-US" smtClean="0"/>
              <a:t>January 20, 2018</a:t>
            </a:fld>
            <a:endParaRPr lang="en-US"/>
          </a:p>
        </p:txBody>
      </p:sp>
      <p:sp>
        <p:nvSpPr>
          <p:cNvPr id="6" name="Slide Number Placeholder 5">
            <a:extLst>
              <a:ext uri="{FF2B5EF4-FFF2-40B4-BE49-F238E27FC236}">
                <a16:creationId xmlns:a16="http://schemas.microsoft.com/office/drawing/2014/main" id="{C40B181C-DF2D-4865-B7DB-2FDE84E6E2CB}"/>
              </a:ext>
            </a:extLst>
          </p:cNvPr>
          <p:cNvSpPr>
            <a:spLocks noGrp="1"/>
          </p:cNvSpPr>
          <p:nvPr>
            <p:ph type="sldNum" sz="quarter" idx="12"/>
          </p:nvPr>
        </p:nvSpPr>
        <p:spPr/>
        <p:txBody>
          <a:bodyPr/>
          <a:lstStyle/>
          <a:p>
            <a:fld id="{924B41C4-1474-8D42-B330-D2828683839D}" type="slidenum">
              <a:rPr lang="en-US" smtClean="0"/>
              <a:t>17</a:t>
            </a:fld>
            <a:endParaRPr lang="en-US"/>
          </a:p>
        </p:txBody>
      </p:sp>
    </p:spTree>
    <p:extLst>
      <p:ext uri="{BB962C8B-B14F-4D97-AF65-F5344CB8AC3E}">
        <p14:creationId xmlns:p14="http://schemas.microsoft.com/office/powerpoint/2010/main" val="352124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A0F0-9D3D-490F-998A-872445E1682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D934988-B1B9-44DC-BF96-1B728D26E296}"/>
              </a:ext>
            </a:extLst>
          </p:cNvPr>
          <p:cNvSpPr>
            <a:spLocks noGrp="1"/>
          </p:cNvSpPr>
          <p:nvPr>
            <p:ph idx="1"/>
          </p:nvPr>
        </p:nvSpPr>
        <p:spPr/>
        <p:txBody>
          <a:bodyPr>
            <a:normAutofit/>
          </a:bodyPr>
          <a:lstStyle/>
          <a:p>
            <a:r>
              <a:rPr lang="en-US" sz="2400" dirty="0"/>
              <a:t>Charter Overview</a:t>
            </a:r>
          </a:p>
          <a:p>
            <a:r>
              <a:rPr lang="en-US" sz="2400" dirty="0"/>
              <a:t>Reference Models for Semiconductor Wafer Fabrication </a:t>
            </a:r>
            <a:br>
              <a:rPr lang="en-US" sz="2400" dirty="0"/>
            </a:br>
            <a:r>
              <a:rPr lang="en-US" sz="2400" dirty="0"/>
              <a:t>		– Leon McGinnis, Georgia Tech</a:t>
            </a:r>
          </a:p>
          <a:p>
            <a:r>
              <a:rPr lang="en-US" sz="2400" dirty="0"/>
              <a:t>System Analysis Integration: Value Stream Mapping </a:t>
            </a:r>
            <a:br>
              <a:rPr lang="en-US" sz="2400" dirty="0"/>
            </a:br>
            <a:r>
              <a:rPr lang="en-US" sz="2400" dirty="0"/>
              <a:t>		– George Thiers, </a:t>
            </a:r>
            <a:r>
              <a:rPr lang="en-US" sz="2400" dirty="0" err="1"/>
              <a:t>Modgeno</a:t>
            </a:r>
            <a:r>
              <a:rPr lang="en-US" sz="2400" dirty="0"/>
              <a:t>, Inc.</a:t>
            </a:r>
          </a:p>
          <a:p>
            <a:r>
              <a:rPr lang="en-US" sz="2400" b="1" dirty="0"/>
              <a:t>Roadmap:</a:t>
            </a:r>
          </a:p>
          <a:p>
            <a:pPr lvl="1"/>
            <a:r>
              <a:rPr lang="en-US" sz="1800" b="1" dirty="0"/>
              <a:t>Document existing models and make them available</a:t>
            </a:r>
          </a:p>
          <a:p>
            <a:pPr lvl="1"/>
            <a:r>
              <a:rPr lang="en-US" sz="1800" b="1" dirty="0"/>
              <a:t>Identify a Case Study: System Modeling Example </a:t>
            </a:r>
          </a:p>
          <a:p>
            <a:pPr lvl="1"/>
            <a:r>
              <a:rPr lang="en-US" sz="1800" b="1" dirty="0"/>
              <a:t>Identify Potential Liaisons</a:t>
            </a:r>
          </a:p>
          <a:p>
            <a:endParaRPr lang="en-US" sz="2400" dirty="0"/>
          </a:p>
          <a:p>
            <a:endParaRPr lang="en-US" sz="2400" dirty="0"/>
          </a:p>
        </p:txBody>
      </p:sp>
      <p:sp>
        <p:nvSpPr>
          <p:cNvPr id="4" name="Date Placeholder 3">
            <a:extLst>
              <a:ext uri="{FF2B5EF4-FFF2-40B4-BE49-F238E27FC236}">
                <a16:creationId xmlns:a16="http://schemas.microsoft.com/office/drawing/2014/main" id="{0FF0A60E-9817-4205-BB27-31A549968EF4}"/>
              </a:ext>
            </a:extLst>
          </p:cNvPr>
          <p:cNvSpPr>
            <a:spLocks noGrp="1"/>
          </p:cNvSpPr>
          <p:nvPr>
            <p:ph type="dt" sz="half" idx="10"/>
          </p:nvPr>
        </p:nvSpPr>
        <p:spPr/>
        <p:txBody>
          <a:bodyPr/>
          <a:lstStyle/>
          <a:p>
            <a:fld id="{9868324F-CD31-4509-AB6C-E2B8BE8CCDE0}" type="datetime4">
              <a:rPr lang="en-US" smtClean="0"/>
              <a:t>January 20, 2018</a:t>
            </a:fld>
            <a:endParaRPr lang="en-US"/>
          </a:p>
        </p:txBody>
      </p:sp>
      <p:sp>
        <p:nvSpPr>
          <p:cNvPr id="6" name="Slide Number Placeholder 5">
            <a:extLst>
              <a:ext uri="{FF2B5EF4-FFF2-40B4-BE49-F238E27FC236}">
                <a16:creationId xmlns:a16="http://schemas.microsoft.com/office/drawing/2014/main" id="{C40B181C-DF2D-4865-B7DB-2FDE84E6E2CB}"/>
              </a:ext>
            </a:extLst>
          </p:cNvPr>
          <p:cNvSpPr>
            <a:spLocks noGrp="1"/>
          </p:cNvSpPr>
          <p:nvPr>
            <p:ph type="sldNum" sz="quarter" idx="12"/>
          </p:nvPr>
        </p:nvSpPr>
        <p:spPr/>
        <p:txBody>
          <a:bodyPr/>
          <a:lstStyle/>
          <a:p>
            <a:fld id="{924B41C4-1474-8D42-B330-D2828683839D}" type="slidenum">
              <a:rPr lang="en-US" smtClean="0"/>
              <a:t>18</a:t>
            </a:fld>
            <a:endParaRPr lang="en-US"/>
          </a:p>
        </p:txBody>
      </p:sp>
    </p:spTree>
    <p:extLst>
      <p:ext uri="{BB962C8B-B14F-4D97-AF65-F5344CB8AC3E}">
        <p14:creationId xmlns:p14="http://schemas.microsoft.com/office/powerpoint/2010/main" val="301595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A16B-A631-4CEB-A79A-38EB1A607A92}"/>
              </a:ext>
            </a:extLst>
          </p:cNvPr>
          <p:cNvSpPr>
            <a:spLocks noGrp="1"/>
          </p:cNvSpPr>
          <p:nvPr>
            <p:ph type="title"/>
          </p:nvPr>
        </p:nvSpPr>
        <p:spPr/>
        <p:txBody>
          <a:bodyPr/>
          <a:lstStyle/>
          <a:p>
            <a:r>
              <a:rPr lang="en-US" dirty="0"/>
              <a:t>Roadmap – Document Existing Models</a:t>
            </a:r>
          </a:p>
        </p:txBody>
      </p:sp>
      <p:sp>
        <p:nvSpPr>
          <p:cNvPr id="3" name="Content Placeholder 2">
            <a:extLst>
              <a:ext uri="{FF2B5EF4-FFF2-40B4-BE49-F238E27FC236}">
                <a16:creationId xmlns:a16="http://schemas.microsoft.com/office/drawing/2014/main" id="{352CD236-3567-4B9E-8E34-DF00EEE17DFB}"/>
              </a:ext>
            </a:extLst>
          </p:cNvPr>
          <p:cNvSpPr>
            <a:spLocks noGrp="1"/>
          </p:cNvSpPr>
          <p:nvPr>
            <p:ph idx="1"/>
          </p:nvPr>
        </p:nvSpPr>
        <p:spPr/>
        <p:txBody>
          <a:bodyPr>
            <a:normAutofit lnSpcReduction="10000"/>
          </a:bodyPr>
          <a:lstStyle/>
          <a:p>
            <a:r>
              <a:rPr lang="en-US" sz="2800" dirty="0"/>
              <a:t>Cleanup and Document Existing Models (Ongoing)</a:t>
            </a:r>
          </a:p>
          <a:p>
            <a:pPr lvl="1"/>
            <a:r>
              <a:rPr lang="en-US" sz="2800" dirty="0"/>
              <a:t>Supply Chain, (Aerospace) Manufacturing, Warehousing</a:t>
            </a:r>
          </a:p>
          <a:p>
            <a:pPr lvl="1"/>
            <a:r>
              <a:rPr lang="en-US" sz="2800" dirty="0"/>
              <a:t>Wafer Fabrication, Pharmaceutical Fulfillment </a:t>
            </a:r>
          </a:p>
          <a:p>
            <a:pPr lvl="1"/>
            <a:r>
              <a:rPr lang="en-US" sz="2800" dirty="0"/>
              <a:t>Discrete Event Logistics Systems (DELS) Abstraction</a:t>
            </a:r>
          </a:p>
          <a:p>
            <a:pPr lvl="1"/>
            <a:r>
              <a:rPr lang="en-US" sz="2800" dirty="0"/>
              <a:t>Transition from </a:t>
            </a:r>
            <a:r>
              <a:rPr lang="en-US" sz="2800" dirty="0" err="1"/>
              <a:t>mdzip</a:t>
            </a:r>
            <a:r>
              <a:rPr lang="en-US" sz="2800" dirty="0"/>
              <a:t> to </a:t>
            </a:r>
            <a:r>
              <a:rPr lang="en-US" sz="2800" dirty="0" err="1"/>
              <a:t>xmi</a:t>
            </a:r>
            <a:r>
              <a:rPr lang="en-US" sz="2800" dirty="0"/>
              <a:t> format</a:t>
            </a:r>
          </a:p>
          <a:p>
            <a:endParaRPr lang="en-US" sz="2800" dirty="0"/>
          </a:p>
          <a:p>
            <a:r>
              <a:rPr lang="en-US" sz="2800" dirty="0"/>
              <a:t>https://github.com/usnistgov/DiscreteEventLogisticsSystems</a:t>
            </a:r>
          </a:p>
          <a:p>
            <a:r>
              <a:rPr lang="en-US" sz="2800" dirty="0"/>
              <a:t>Email me at </a:t>
            </a:r>
            <a:r>
              <a:rPr lang="en-US" sz="2800" dirty="0">
                <a:hlinkClick r:id="rId2"/>
              </a:rPr>
              <a:t>timothy.sprock@nist.gov</a:t>
            </a:r>
            <a:r>
              <a:rPr lang="en-US" sz="2800" dirty="0"/>
              <a:t> for access </a:t>
            </a:r>
          </a:p>
          <a:p>
            <a:pPr lvl="1"/>
            <a:r>
              <a:rPr lang="en-US" sz="2200" dirty="0"/>
              <a:t>(need </a:t>
            </a:r>
            <a:r>
              <a:rPr lang="en-US" sz="2200" dirty="0" err="1"/>
              <a:t>github</a:t>
            </a:r>
            <a:r>
              <a:rPr lang="en-US" sz="2200" dirty="0"/>
              <a:t> account)</a:t>
            </a:r>
          </a:p>
          <a:p>
            <a:endParaRPr lang="en-US" sz="2800" dirty="0"/>
          </a:p>
        </p:txBody>
      </p:sp>
      <p:sp>
        <p:nvSpPr>
          <p:cNvPr id="4" name="Date Placeholder 3">
            <a:extLst>
              <a:ext uri="{FF2B5EF4-FFF2-40B4-BE49-F238E27FC236}">
                <a16:creationId xmlns:a16="http://schemas.microsoft.com/office/drawing/2014/main" id="{4FAC1CC1-3CE5-44DA-9147-CA315F182B0D}"/>
              </a:ext>
            </a:extLst>
          </p:cNvPr>
          <p:cNvSpPr>
            <a:spLocks noGrp="1"/>
          </p:cNvSpPr>
          <p:nvPr>
            <p:ph type="dt" sz="half" idx="10"/>
          </p:nvPr>
        </p:nvSpPr>
        <p:spPr/>
        <p:txBody>
          <a:bodyPr/>
          <a:lstStyle/>
          <a:p>
            <a:fld id="{5DB9DD71-966F-4640-8768-00B436602E1B}" type="datetime4">
              <a:rPr lang="en-US" smtClean="0"/>
              <a:t>January 20, 2018</a:t>
            </a:fld>
            <a:endParaRPr lang="en-US"/>
          </a:p>
        </p:txBody>
      </p:sp>
      <p:sp>
        <p:nvSpPr>
          <p:cNvPr id="6" name="Slide Number Placeholder 5">
            <a:extLst>
              <a:ext uri="{FF2B5EF4-FFF2-40B4-BE49-F238E27FC236}">
                <a16:creationId xmlns:a16="http://schemas.microsoft.com/office/drawing/2014/main" id="{3C47F200-51DD-44A1-AED6-CAFFEE9D3E0E}"/>
              </a:ext>
            </a:extLst>
          </p:cNvPr>
          <p:cNvSpPr>
            <a:spLocks noGrp="1"/>
          </p:cNvSpPr>
          <p:nvPr>
            <p:ph type="sldNum" sz="quarter" idx="12"/>
          </p:nvPr>
        </p:nvSpPr>
        <p:spPr/>
        <p:txBody>
          <a:bodyPr/>
          <a:lstStyle/>
          <a:p>
            <a:fld id="{924B41C4-1474-8D42-B330-D2828683839D}" type="slidenum">
              <a:rPr lang="en-US" smtClean="0"/>
              <a:t>19</a:t>
            </a:fld>
            <a:endParaRPr lang="en-US"/>
          </a:p>
        </p:txBody>
      </p:sp>
    </p:spTree>
    <p:extLst>
      <p:ext uri="{BB962C8B-B14F-4D97-AF65-F5344CB8AC3E}">
        <p14:creationId xmlns:p14="http://schemas.microsoft.com/office/powerpoint/2010/main" val="14576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B232-7AAB-42F4-A7A4-BA49F9D10B5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4C24C2E-DC4B-4978-A2AE-BB7713BA5D61}"/>
              </a:ext>
            </a:extLst>
          </p:cNvPr>
          <p:cNvSpPr>
            <a:spLocks noGrp="1"/>
          </p:cNvSpPr>
          <p:nvPr>
            <p:ph idx="1"/>
          </p:nvPr>
        </p:nvSpPr>
        <p:spPr/>
        <p:txBody>
          <a:bodyPr/>
          <a:lstStyle/>
          <a:p>
            <a:r>
              <a:rPr lang="en-US" dirty="0"/>
              <a:t>Who are we?</a:t>
            </a:r>
          </a:p>
          <a:p>
            <a:r>
              <a:rPr lang="en-US" dirty="0"/>
              <a:t>Challenges: why do we exist?</a:t>
            </a:r>
          </a:p>
          <a:p>
            <a:r>
              <a:rPr lang="en-US" dirty="0"/>
              <a:t>Collaboration Paradigm</a:t>
            </a:r>
          </a:p>
          <a:p>
            <a:r>
              <a:rPr lang="en-US" dirty="0"/>
              <a:t>Making Models and MBSE </a:t>
            </a:r>
            <a:r>
              <a:rPr lang="en-US" dirty="0" err="1"/>
              <a:t>Ubiqutious</a:t>
            </a:r>
            <a:endParaRPr lang="en-US" dirty="0"/>
          </a:p>
        </p:txBody>
      </p:sp>
      <p:sp>
        <p:nvSpPr>
          <p:cNvPr id="4" name="Date Placeholder 3">
            <a:extLst>
              <a:ext uri="{FF2B5EF4-FFF2-40B4-BE49-F238E27FC236}">
                <a16:creationId xmlns:a16="http://schemas.microsoft.com/office/drawing/2014/main" id="{AA88E717-DE95-4A1C-BDD1-065E75EB2B81}"/>
              </a:ext>
            </a:extLst>
          </p:cNvPr>
          <p:cNvSpPr>
            <a:spLocks noGrp="1"/>
          </p:cNvSpPr>
          <p:nvPr>
            <p:ph type="dt" sz="half" idx="10"/>
          </p:nvPr>
        </p:nvSpPr>
        <p:spPr/>
        <p:txBody>
          <a:bodyPr/>
          <a:lstStyle/>
          <a:p>
            <a:fld id="{82ACE5F1-652C-4DAC-B2B6-0E9241201FC8}" type="datetime4">
              <a:rPr lang="en-US" smtClean="0"/>
              <a:t>January 21, 2018</a:t>
            </a:fld>
            <a:endParaRPr lang="en-US"/>
          </a:p>
        </p:txBody>
      </p:sp>
      <p:sp>
        <p:nvSpPr>
          <p:cNvPr id="5" name="Slide Number Placeholder 4">
            <a:extLst>
              <a:ext uri="{FF2B5EF4-FFF2-40B4-BE49-F238E27FC236}">
                <a16:creationId xmlns:a16="http://schemas.microsoft.com/office/drawing/2014/main" id="{DC83E69C-5CE9-437D-A176-78650724B91C}"/>
              </a:ext>
            </a:extLst>
          </p:cNvPr>
          <p:cNvSpPr>
            <a:spLocks noGrp="1"/>
          </p:cNvSpPr>
          <p:nvPr>
            <p:ph type="sldNum" sz="quarter" idx="12"/>
          </p:nvPr>
        </p:nvSpPr>
        <p:spPr/>
        <p:txBody>
          <a:bodyPr/>
          <a:lstStyle/>
          <a:p>
            <a:fld id="{924B41C4-1474-8D42-B330-D2828683839D}" type="slidenum">
              <a:rPr lang="en-US" smtClean="0"/>
              <a:t>2</a:t>
            </a:fld>
            <a:endParaRPr lang="en-US"/>
          </a:p>
        </p:txBody>
      </p:sp>
    </p:spTree>
    <p:extLst>
      <p:ext uri="{BB962C8B-B14F-4D97-AF65-F5344CB8AC3E}">
        <p14:creationId xmlns:p14="http://schemas.microsoft.com/office/powerpoint/2010/main" val="364453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4618389" y="1170628"/>
            <a:ext cx="95250" cy="302375"/>
            <a:chOff x="3703320" y="1116330"/>
            <a:chExt cx="175260" cy="626348"/>
          </a:xfrm>
        </p:grpSpPr>
        <p:sp>
          <p:nvSpPr>
            <p:cNvPr id="6" name="Isosceles Triangle 5"/>
            <p:cNvSpPr/>
            <p:nvPr/>
          </p:nvSpPr>
          <p:spPr>
            <a:xfrm>
              <a:off x="3703320" y="1116330"/>
              <a:ext cx="175260" cy="160020"/>
            </a:xfrm>
            <a:prstGeom prst="triangl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a:stCxn id="6" idx="3"/>
            </p:cNvCxnSpPr>
            <p:nvPr/>
          </p:nvCxnSpPr>
          <p:spPr>
            <a:xfrm flipH="1">
              <a:off x="3790948" y="1276350"/>
              <a:ext cx="2" cy="4663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4252872" y="377658"/>
            <a:ext cx="805703" cy="214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SysML</a:t>
            </a:r>
          </a:p>
        </p:txBody>
      </p:sp>
      <p:sp>
        <p:nvSpPr>
          <p:cNvPr id="9" name="Rectangle 8"/>
          <p:cNvSpPr/>
          <p:nvPr/>
        </p:nvSpPr>
        <p:spPr>
          <a:xfrm>
            <a:off x="2180901" y="116170"/>
            <a:ext cx="59436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M2</a:t>
            </a:r>
          </a:p>
        </p:txBody>
      </p:sp>
      <p:cxnSp>
        <p:nvCxnSpPr>
          <p:cNvPr id="10" name="Straight Arrow Connector 9"/>
          <p:cNvCxnSpPr/>
          <p:nvPr/>
        </p:nvCxnSpPr>
        <p:spPr>
          <a:xfrm flipV="1">
            <a:off x="4651885" y="624052"/>
            <a:ext cx="7676" cy="299085"/>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89079" y="869368"/>
            <a:ext cx="5076891" cy="795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180901" y="1075694"/>
            <a:ext cx="59436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M1</a:t>
            </a:r>
          </a:p>
        </p:txBody>
      </p:sp>
      <p:sp>
        <p:nvSpPr>
          <p:cNvPr id="13" name="Rectangle 12"/>
          <p:cNvSpPr/>
          <p:nvPr/>
        </p:nvSpPr>
        <p:spPr>
          <a:xfrm>
            <a:off x="4252872" y="137819"/>
            <a:ext cx="805703" cy="226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UML</a:t>
            </a:r>
          </a:p>
        </p:txBody>
      </p:sp>
      <p:sp>
        <p:nvSpPr>
          <p:cNvPr id="14" name="Right Brace 13"/>
          <p:cNvSpPr/>
          <p:nvPr/>
        </p:nvSpPr>
        <p:spPr>
          <a:xfrm>
            <a:off x="7722129" y="67256"/>
            <a:ext cx="294129" cy="76406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973696" y="38972"/>
            <a:ext cx="1984303" cy="769441"/>
          </a:xfrm>
          <a:prstGeom prst="rect">
            <a:avLst/>
          </a:prstGeom>
          <a:noFill/>
        </p:spPr>
        <p:txBody>
          <a:bodyPr wrap="square" rtlCol="0">
            <a:spAutoFit/>
          </a:bodyPr>
          <a:lstStyle/>
          <a:p>
            <a:r>
              <a:rPr lang="en-US" sz="1600" u="sng" dirty="0"/>
              <a:t>Language Layer</a:t>
            </a:r>
          </a:p>
          <a:p>
            <a:pPr marL="285750" indent="-285750">
              <a:buFont typeface="Arial" panose="020B0604020202020204" pitchFamily="34" charset="0"/>
              <a:buChar char="•"/>
            </a:pPr>
            <a:r>
              <a:rPr lang="en-US" sz="1400" dirty="0"/>
              <a:t>May also include a TFN &amp; DELS DSL</a:t>
            </a:r>
            <a:endParaRPr lang="en-US" sz="1600" dirty="0"/>
          </a:p>
        </p:txBody>
      </p:sp>
      <p:sp>
        <p:nvSpPr>
          <p:cNvPr id="16" name="Rectangle 15"/>
          <p:cNvSpPr/>
          <p:nvPr/>
        </p:nvSpPr>
        <p:spPr>
          <a:xfrm>
            <a:off x="4299488" y="942237"/>
            <a:ext cx="712470" cy="23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TFN</a:t>
            </a:r>
          </a:p>
        </p:txBody>
      </p:sp>
      <p:sp>
        <p:nvSpPr>
          <p:cNvPr id="17" name="Rectangle 16"/>
          <p:cNvSpPr/>
          <p:nvPr/>
        </p:nvSpPr>
        <p:spPr>
          <a:xfrm>
            <a:off x="4299488" y="1436212"/>
            <a:ext cx="712470" cy="23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DELS</a:t>
            </a:r>
          </a:p>
        </p:txBody>
      </p:sp>
      <p:sp>
        <p:nvSpPr>
          <p:cNvPr id="18" name="TextBox 17"/>
          <p:cNvSpPr txBox="1"/>
          <p:nvPr/>
        </p:nvSpPr>
        <p:spPr>
          <a:xfrm>
            <a:off x="5135461" y="900601"/>
            <a:ext cx="154305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t>Networks, </a:t>
            </a:r>
          </a:p>
          <a:p>
            <a:pPr marL="171450" indent="-171450">
              <a:buFont typeface="Arial" panose="020B0604020202020204" pitchFamily="34" charset="0"/>
              <a:buChar char="•"/>
            </a:pPr>
            <a:r>
              <a:rPr lang="en-US" sz="1200" dirty="0"/>
              <a:t>Flow Networks, &amp; </a:t>
            </a:r>
          </a:p>
          <a:p>
            <a:pPr marL="171450" indent="-171450">
              <a:buFont typeface="Arial" panose="020B0604020202020204" pitchFamily="34" charset="0"/>
              <a:buChar char="•"/>
            </a:pPr>
            <a:r>
              <a:rPr lang="en-US" sz="1200" dirty="0"/>
              <a:t>Process Networks </a:t>
            </a:r>
          </a:p>
          <a:p>
            <a:pPr marL="171450" indent="-171450">
              <a:buFont typeface="Arial" panose="020B0604020202020204" pitchFamily="34" charset="0"/>
              <a:buChar char="•"/>
            </a:pPr>
            <a:r>
              <a:rPr lang="en-US" sz="1200" dirty="0"/>
              <a:t>+ Tokens</a:t>
            </a:r>
          </a:p>
        </p:txBody>
      </p:sp>
      <p:sp>
        <p:nvSpPr>
          <p:cNvPr id="19" name="Right Brace 18"/>
          <p:cNvSpPr/>
          <p:nvPr/>
        </p:nvSpPr>
        <p:spPr>
          <a:xfrm>
            <a:off x="7722129" y="877325"/>
            <a:ext cx="302894" cy="1156117"/>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973696" y="767249"/>
            <a:ext cx="2811781" cy="1661993"/>
          </a:xfrm>
          <a:prstGeom prst="rect">
            <a:avLst/>
          </a:prstGeom>
          <a:noFill/>
        </p:spPr>
        <p:txBody>
          <a:bodyPr wrap="square" rtlCol="0">
            <a:spAutoFit/>
          </a:bodyPr>
          <a:lstStyle/>
          <a:p>
            <a:r>
              <a:rPr lang="en-US" sz="1600" u="sng" dirty="0"/>
              <a:t>Top of M1 </a:t>
            </a:r>
          </a:p>
          <a:p>
            <a:pPr marL="285750" indent="-285750">
              <a:buFont typeface="Arial" panose="020B0604020202020204" pitchFamily="34" charset="0"/>
              <a:buChar char="•"/>
            </a:pPr>
            <a:r>
              <a:rPr lang="en-US" sz="1600" b="1" dirty="0">
                <a:solidFill>
                  <a:prstClr val="black"/>
                </a:solidFill>
              </a:rPr>
              <a:t>DELS Reference model</a:t>
            </a:r>
          </a:p>
          <a:p>
            <a:pPr marL="285750" indent="-285750">
              <a:buFont typeface="Arial" panose="020B0604020202020204" pitchFamily="34" charset="0"/>
              <a:buChar char="•"/>
            </a:pPr>
            <a:r>
              <a:rPr lang="en-US" sz="1400" dirty="0">
                <a:solidFill>
                  <a:prstClr val="black"/>
                </a:solidFill>
              </a:rPr>
              <a:t>Network Abstractions</a:t>
            </a:r>
          </a:p>
          <a:p>
            <a:pPr marL="285750" indent="-285750">
              <a:buFont typeface="Arial" panose="020B0604020202020204" pitchFamily="34" charset="0"/>
              <a:buChar char="•"/>
            </a:pPr>
            <a:r>
              <a:rPr lang="en-US" sz="1400" dirty="0">
                <a:solidFill>
                  <a:prstClr val="black"/>
                </a:solidFill>
              </a:rPr>
              <a:t>PPRF Domain Ontology</a:t>
            </a:r>
          </a:p>
          <a:p>
            <a:pPr marL="285750" indent="-285750">
              <a:buFont typeface="Arial" panose="020B0604020202020204" pitchFamily="34" charset="0"/>
              <a:buChar char="•"/>
            </a:pPr>
            <a:r>
              <a:rPr lang="en-US" sz="1400" dirty="0">
                <a:solidFill>
                  <a:prstClr val="black"/>
                </a:solidFill>
              </a:rPr>
              <a:t>PPRF Taxonomies &amp; Model Libraries</a:t>
            </a:r>
          </a:p>
          <a:p>
            <a:pPr marL="285750" indent="-285750">
              <a:buFont typeface="Arial" panose="020B0604020202020204" pitchFamily="34" charset="0"/>
              <a:buChar char="•"/>
            </a:pPr>
            <a:r>
              <a:rPr lang="en-US" sz="1400" dirty="0">
                <a:solidFill>
                  <a:prstClr val="black"/>
                </a:solidFill>
              </a:rPr>
              <a:t>Control Patterns</a:t>
            </a:r>
            <a:endParaRPr lang="en-US" sz="1600" dirty="0"/>
          </a:p>
        </p:txBody>
      </p:sp>
      <p:sp>
        <p:nvSpPr>
          <p:cNvPr id="21" name="TextBox 20"/>
          <p:cNvSpPr txBox="1"/>
          <p:nvPr/>
        </p:nvSpPr>
        <p:spPr>
          <a:xfrm>
            <a:off x="3072441" y="1390028"/>
            <a:ext cx="154305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t>PPRF + Task</a:t>
            </a:r>
          </a:p>
          <a:p>
            <a:pPr marL="171450" indent="-171450">
              <a:buFont typeface="Arial" panose="020B0604020202020204" pitchFamily="34" charset="0"/>
              <a:buChar char="•"/>
            </a:pPr>
            <a:r>
              <a:rPr lang="en-US" sz="1200" dirty="0"/>
              <a:t>Control</a:t>
            </a:r>
          </a:p>
        </p:txBody>
      </p:sp>
      <p:grpSp>
        <p:nvGrpSpPr>
          <p:cNvPr id="22" name="Group 21"/>
          <p:cNvGrpSpPr/>
          <p:nvPr/>
        </p:nvGrpSpPr>
        <p:grpSpPr>
          <a:xfrm>
            <a:off x="4602227" y="1700525"/>
            <a:ext cx="106992" cy="375541"/>
            <a:chOff x="3703320" y="1116330"/>
            <a:chExt cx="175260" cy="892757"/>
          </a:xfrm>
        </p:grpSpPr>
        <p:sp>
          <p:nvSpPr>
            <p:cNvPr id="23" name="Isosceles Triangle 22"/>
            <p:cNvSpPr/>
            <p:nvPr/>
          </p:nvSpPr>
          <p:spPr>
            <a:xfrm>
              <a:off x="3703320" y="1116330"/>
              <a:ext cx="175260" cy="160020"/>
            </a:xfrm>
            <a:prstGeom prst="triangl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a:stCxn id="23" idx="3"/>
            </p:cNvCxnSpPr>
            <p:nvPr/>
          </p:nvCxnSpPr>
          <p:spPr>
            <a:xfrm>
              <a:off x="3790950" y="1276350"/>
              <a:ext cx="0" cy="7327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5449898" y="2070949"/>
            <a:ext cx="1649730" cy="275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02560" y="2047240"/>
            <a:ext cx="2762579" cy="2370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11655" y="2246592"/>
            <a:ext cx="977755" cy="365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Storage Systems</a:t>
            </a:r>
          </a:p>
        </p:txBody>
      </p:sp>
      <p:sp>
        <p:nvSpPr>
          <p:cNvPr id="28" name="Rectangle 27"/>
          <p:cNvSpPr/>
          <p:nvPr/>
        </p:nvSpPr>
        <p:spPr>
          <a:xfrm>
            <a:off x="3364022" y="2246670"/>
            <a:ext cx="1321221" cy="365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Production Systems</a:t>
            </a:r>
          </a:p>
        </p:txBody>
      </p:sp>
      <p:sp>
        <p:nvSpPr>
          <p:cNvPr id="29" name="Rectangle 28"/>
          <p:cNvSpPr/>
          <p:nvPr/>
        </p:nvSpPr>
        <p:spPr>
          <a:xfrm>
            <a:off x="4859855" y="2246670"/>
            <a:ext cx="1381336" cy="365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Transportation Systems</a:t>
            </a:r>
          </a:p>
        </p:txBody>
      </p:sp>
      <p:sp>
        <p:nvSpPr>
          <p:cNvPr id="30" name="Rectangle 29"/>
          <p:cNvSpPr/>
          <p:nvPr/>
        </p:nvSpPr>
        <p:spPr>
          <a:xfrm>
            <a:off x="6415803" y="2236547"/>
            <a:ext cx="1311236" cy="365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Supply Chain Systems</a:t>
            </a:r>
          </a:p>
        </p:txBody>
      </p:sp>
      <p:sp>
        <p:nvSpPr>
          <p:cNvPr id="31" name="Diamond 30"/>
          <p:cNvSpPr/>
          <p:nvPr/>
        </p:nvSpPr>
        <p:spPr>
          <a:xfrm>
            <a:off x="7008188" y="2589108"/>
            <a:ext cx="91440" cy="116919"/>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p:cNvCxnSpPr>
            <a:stCxn id="31" idx="2"/>
            <a:endCxn id="29" idx="2"/>
          </p:cNvCxnSpPr>
          <p:nvPr/>
        </p:nvCxnSpPr>
        <p:spPr>
          <a:xfrm rot="5400000" flipH="1">
            <a:off x="6255187" y="1907306"/>
            <a:ext cx="94058" cy="1503385"/>
          </a:xfrm>
          <a:prstGeom prst="bentConnector3">
            <a:avLst>
              <a:gd name="adj1" fmla="val -243042"/>
            </a:avLst>
          </a:prstGeom>
          <a:ln>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sp>
        <p:nvSpPr>
          <p:cNvPr id="33" name="Diamond 32"/>
          <p:cNvSpPr/>
          <p:nvPr/>
        </p:nvSpPr>
        <p:spPr>
          <a:xfrm>
            <a:off x="7204402" y="2585297"/>
            <a:ext cx="91440" cy="116919"/>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Elbow Connector 33"/>
          <p:cNvCxnSpPr>
            <a:stCxn id="33" idx="2"/>
            <a:endCxn id="28" idx="2"/>
          </p:cNvCxnSpPr>
          <p:nvPr/>
        </p:nvCxnSpPr>
        <p:spPr>
          <a:xfrm rot="5400000" flipH="1">
            <a:off x="5592254" y="1044349"/>
            <a:ext cx="90247" cy="3225489"/>
          </a:xfrm>
          <a:prstGeom prst="bentConnector3">
            <a:avLst>
              <a:gd name="adj1" fmla="val -253305"/>
            </a:avLst>
          </a:prstGeom>
          <a:ln>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sp>
        <p:nvSpPr>
          <p:cNvPr id="35" name="Diamond 34"/>
          <p:cNvSpPr/>
          <p:nvPr/>
        </p:nvSpPr>
        <p:spPr>
          <a:xfrm>
            <a:off x="7381568" y="2591722"/>
            <a:ext cx="91440" cy="116919"/>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Elbow Connector 35"/>
          <p:cNvCxnSpPr>
            <a:stCxn id="35" idx="2"/>
            <a:endCxn id="27" idx="2"/>
          </p:cNvCxnSpPr>
          <p:nvPr/>
        </p:nvCxnSpPr>
        <p:spPr>
          <a:xfrm rot="5400000" flipH="1">
            <a:off x="5015536" y="296889"/>
            <a:ext cx="96750" cy="4726755"/>
          </a:xfrm>
          <a:prstGeom prst="bentConnector3">
            <a:avLst>
              <a:gd name="adj1" fmla="val -236279"/>
            </a:avLst>
          </a:prstGeom>
          <a:ln>
            <a:solidFill>
              <a:schemeClr val="tx1"/>
            </a:solidFill>
            <a:tailEnd type="stealth"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2700532" y="2047240"/>
            <a:ext cx="1" cy="199352"/>
          </a:xfrm>
          <a:prstGeom prst="straightConnector1">
            <a:avLst/>
          </a:prstGeom>
          <a:ln>
            <a:solidFill>
              <a:schemeClr val="tx1"/>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8" idx="0"/>
          </p:cNvCxnSpPr>
          <p:nvPr/>
        </p:nvCxnSpPr>
        <p:spPr>
          <a:xfrm>
            <a:off x="4024633" y="2059094"/>
            <a:ext cx="0" cy="187576"/>
          </a:xfrm>
          <a:prstGeom prst="straightConnector1">
            <a:avLst/>
          </a:prstGeom>
          <a:ln>
            <a:solidFill>
              <a:schemeClr val="tx1"/>
            </a:solidFill>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0"/>
          </p:cNvCxnSpPr>
          <p:nvPr/>
        </p:nvCxnSpPr>
        <p:spPr>
          <a:xfrm>
            <a:off x="5550523" y="2073706"/>
            <a:ext cx="0" cy="172964"/>
          </a:xfrm>
          <a:prstGeom prst="straightConnector1">
            <a:avLst/>
          </a:prstGeom>
          <a:ln>
            <a:solidFill>
              <a:schemeClr val="tx1"/>
            </a:solidFill>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0"/>
          </p:cNvCxnSpPr>
          <p:nvPr/>
        </p:nvCxnSpPr>
        <p:spPr>
          <a:xfrm>
            <a:off x="7071421" y="2073706"/>
            <a:ext cx="0" cy="162841"/>
          </a:xfrm>
          <a:prstGeom prst="straightConnector1">
            <a:avLst/>
          </a:prstGeom>
          <a:ln>
            <a:solidFill>
              <a:schemeClr val="tx1"/>
            </a:solidFill>
            <a:tailEnd type="none" w="med" len="sm"/>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a:off x="7722129" y="2043565"/>
            <a:ext cx="302894" cy="314940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7973696" y="2462426"/>
            <a:ext cx="2976245" cy="1723549"/>
          </a:xfrm>
          <a:prstGeom prst="rect">
            <a:avLst/>
          </a:prstGeom>
          <a:noFill/>
        </p:spPr>
        <p:txBody>
          <a:bodyPr wrap="square" rtlCol="0">
            <a:spAutoFit/>
          </a:bodyPr>
          <a:lstStyle/>
          <a:p>
            <a:r>
              <a:rPr lang="en-US" sz="1600" u="sng" dirty="0"/>
              <a:t>Middle of M1</a:t>
            </a:r>
          </a:p>
          <a:p>
            <a:pPr marL="285750" indent="-285750">
              <a:buFont typeface="Arial" panose="020B0604020202020204" pitchFamily="34" charset="0"/>
              <a:buChar char="•"/>
            </a:pPr>
            <a:r>
              <a:rPr lang="en-US" sz="1600" b="1" dirty="0"/>
              <a:t>(sub-) Domain-specific reference models and architectures</a:t>
            </a:r>
          </a:p>
          <a:p>
            <a:pPr marL="285750" indent="-285750">
              <a:buFont typeface="Arial" panose="020B0604020202020204" pitchFamily="34" charset="0"/>
              <a:buChar char="•"/>
            </a:pPr>
            <a:r>
              <a:rPr lang="en-US" sz="1400" dirty="0"/>
              <a:t>Generalization Set aligns with STORE, MAKE, &amp; MOVE processes</a:t>
            </a:r>
          </a:p>
        </p:txBody>
      </p:sp>
      <p:grpSp>
        <p:nvGrpSpPr>
          <p:cNvPr id="43" name="Group 42"/>
          <p:cNvGrpSpPr/>
          <p:nvPr/>
        </p:nvGrpSpPr>
        <p:grpSpPr>
          <a:xfrm>
            <a:off x="2489079" y="2635554"/>
            <a:ext cx="95250" cy="505921"/>
            <a:chOff x="3703320" y="1116330"/>
            <a:chExt cx="175260" cy="1047979"/>
          </a:xfrm>
        </p:grpSpPr>
        <p:sp>
          <p:nvSpPr>
            <p:cNvPr id="44" name="Isosceles Triangle 43"/>
            <p:cNvSpPr/>
            <p:nvPr/>
          </p:nvSpPr>
          <p:spPr>
            <a:xfrm>
              <a:off x="3703320" y="1116330"/>
              <a:ext cx="175260" cy="160020"/>
            </a:xfrm>
            <a:prstGeom prst="triangl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a:stCxn id="44" idx="3"/>
            </p:cNvCxnSpPr>
            <p:nvPr/>
          </p:nvCxnSpPr>
          <p:spPr>
            <a:xfrm flipH="1">
              <a:off x="3787445" y="1276350"/>
              <a:ext cx="3505" cy="8879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2177410" y="3119198"/>
            <a:ext cx="1237370" cy="1600438"/>
          </a:xfrm>
          <a:prstGeom prst="rect">
            <a:avLst/>
          </a:prstGeom>
          <a:noFill/>
        </p:spPr>
        <p:txBody>
          <a:bodyPr wrap="square" rtlCol="0">
            <a:spAutoFit/>
          </a:bodyPr>
          <a:lstStyle/>
          <a:p>
            <a:pPr marL="115888" indent="-115888">
              <a:buFont typeface="Arial" panose="020B0604020202020204" pitchFamily="34" charset="0"/>
              <a:buChar char="•"/>
            </a:pPr>
            <a:r>
              <a:rPr lang="en-US" sz="1400" dirty="0"/>
              <a:t>Warehouse</a:t>
            </a:r>
          </a:p>
          <a:p>
            <a:pPr marL="115888" indent="-115888">
              <a:buFont typeface="Arial" panose="020B0604020202020204" pitchFamily="34" charset="0"/>
              <a:buChar char="•"/>
            </a:pPr>
            <a:r>
              <a:rPr lang="en-US" sz="1400" dirty="0"/>
              <a:t>Fulfillment systems</a:t>
            </a:r>
          </a:p>
          <a:p>
            <a:pPr marL="115888" indent="-115888">
              <a:buFont typeface="Arial" panose="020B0604020202020204" pitchFamily="34" charset="0"/>
              <a:buChar char="•"/>
            </a:pPr>
            <a:r>
              <a:rPr lang="en-US" sz="1400" dirty="0"/>
              <a:t>ASRS</a:t>
            </a:r>
          </a:p>
          <a:p>
            <a:pPr marL="115888" indent="-115888">
              <a:buFont typeface="Arial" panose="020B0604020202020204" pitchFamily="34" charset="0"/>
              <a:buChar char="•"/>
            </a:pPr>
            <a:r>
              <a:rPr lang="en-US" sz="1400" dirty="0" err="1"/>
              <a:t>Crossdocks</a:t>
            </a:r>
            <a:endParaRPr lang="en-US" sz="1400" dirty="0"/>
          </a:p>
          <a:p>
            <a:pPr marL="115888" indent="-115888">
              <a:buFont typeface="Arial" panose="020B0604020202020204" pitchFamily="34" charset="0"/>
              <a:buChar char="•"/>
            </a:pPr>
            <a:r>
              <a:rPr lang="en-US" sz="1400" dirty="0"/>
              <a:t>HVS</a:t>
            </a:r>
          </a:p>
          <a:p>
            <a:pPr marL="115888" indent="-115888">
              <a:buFont typeface="Arial" panose="020B0604020202020204" pitchFamily="34" charset="0"/>
              <a:buChar char="•"/>
            </a:pPr>
            <a:r>
              <a:rPr lang="en-US" sz="1400" dirty="0"/>
              <a:t>…</a:t>
            </a:r>
          </a:p>
        </p:txBody>
      </p:sp>
      <p:sp>
        <p:nvSpPr>
          <p:cNvPr id="47" name="TextBox 46"/>
          <p:cNvSpPr txBox="1"/>
          <p:nvPr/>
        </p:nvSpPr>
        <p:spPr>
          <a:xfrm>
            <a:off x="3538702" y="3108603"/>
            <a:ext cx="1499615" cy="2246769"/>
          </a:xfrm>
          <a:prstGeom prst="rect">
            <a:avLst/>
          </a:prstGeom>
          <a:noFill/>
        </p:spPr>
        <p:txBody>
          <a:bodyPr wrap="square" rtlCol="0">
            <a:spAutoFit/>
          </a:bodyPr>
          <a:lstStyle/>
          <a:p>
            <a:pPr marL="115888" indent="-115888">
              <a:buFont typeface="Arial" panose="020B0604020202020204" pitchFamily="34" charset="0"/>
              <a:buChar char="•"/>
            </a:pPr>
            <a:r>
              <a:rPr lang="en-US" sz="1400" dirty="0"/>
              <a:t>Flow shops, Open shops, Job shops</a:t>
            </a:r>
          </a:p>
          <a:p>
            <a:pPr marL="115888" indent="-115888">
              <a:buFont typeface="Arial" panose="020B0604020202020204" pitchFamily="34" charset="0"/>
              <a:buChar char="•"/>
            </a:pPr>
            <a:r>
              <a:rPr lang="en-US" sz="1400" dirty="0"/>
              <a:t>Production lines</a:t>
            </a:r>
          </a:p>
          <a:p>
            <a:pPr marL="115888" indent="-115888">
              <a:buFont typeface="Arial" panose="020B0604020202020204" pitchFamily="34" charset="0"/>
              <a:buChar char="•"/>
            </a:pPr>
            <a:r>
              <a:rPr lang="en-US" sz="1400" dirty="0"/>
              <a:t>Work Cells</a:t>
            </a:r>
          </a:p>
          <a:p>
            <a:pPr marL="115888" indent="-115888">
              <a:buFont typeface="Arial" panose="020B0604020202020204" pitchFamily="34" charset="0"/>
              <a:buChar char="•"/>
            </a:pPr>
            <a:r>
              <a:rPr lang="en-US" sz="1400" dirty="0"/>
              <a:t>Aerospace</a:t>
            </a:r>
          </a:p>
          <a:p>
            <a:pPr marL="115888" indent="-115888">
              <a:buFont typeface="Arial" panose="020B0604020202020204" pitchFamily="34" charset="0"/>
              <a:buChar char="•"/>
            </a:pPr>
            <a:r>
              <a:rPr lang="en-US" sz="1400" dirty="0"/>
              <a:t>Automotive</a:t>
            </a:r>
          </a:p>
          <a:p>
            <a:pPr marL="115888" indent="-115888">
              <a:buFont typeface="Arial" panose="020B0604020202020204" pitchFamily="34" charset="0"/>
              <a:buChar char="•"/>
            </a:pPr>
            <a:r>
              <a:rPr lang="en-US" sz="1400" dirty="0"/>
              <a:t>Semiconductor</a:t>
            </a:r>
          </a:p>
          <a:p>
            <a:pPr marL="115888" indent="-115888">
              <a:buFont typeface="Arial" panose="020B0604020202020204" pitchFamily="34" charset="0"/>
              <a:buChar char="•"/>
            </a:pPr>
            <a:r>
              <a:rPr lang="en-US" sz="1400" dirty="0"/>
              <a:t>…</a:t>
            </a:r>
          </a:p>
        </p:txBody>
      </p:sp>
      <p:sp>
        <p:nvSpPr>
          <p:cNvPr id="48" name="TextBox 47"/>
          <p:cNvSpPr txBox="1"/>
          <p:nvPr/>
        </p:nvSpPr>
        <p:spPr>
          <a:xfrm>
            <a:off x="5064468" y="3108603"/>
            <a:ext cx="1121284" cy="1815882"/>
          </a:xfrm>
          <a:prstGeom prst="rect">
            <a:avLst/>
          </a:prstGeom>
          <a:noFill/>
        </p:spPr>
        <p:txBody>
          <a:bodyPr wrap="square" rtlCol="0">
            <a:spAutoFit/>
          </a:bodyPr>
          <a:lstStyle/>
          <a:p>
            <a:pPr marL="115888" indent="-115888">
              <a:buFont typeface="Arial" panose="020B0604020202020204" pitchFamily="34" charset="0"/>
              <a:buChar char="•"/>
            </a:pPr>
            <a:r>
              <a:rPr lang="en-US" sz="1400" dirty="0"/>
              <a:t>Material Handling Systems</a:t>
            </a:r>
          </a:p>
          <a:p>
            <a:pPr marL="115888" indent="-115888">
              <a:buFont typeface="Arial" panose="020B0604020202020204" pitchFamily="34" charset="0"/>
              <a:buChar char="•"/>
            </a:pPr>
            <a:r>
              <a:rPr lang="en-US" sz="1400" dirty="0"/>
              <a:t>AMHS, AGVs, conveyors</a:t>
            </a:r>
          </a:p>
          <a:p>
            <a:pPr marL="115888" indent="-115888">
              <a:buFont typeface="Arial" panose="020B0604020202020204" pitchFamily="34" charset="0"/>
              <a:buChar char="•"/>
            </a:pPr>
            <a:r>
              <a:rPr lang="en-US" sz="1400" dirty="0"/>
              <a:t>Trucking</a:t>
            </a:r>
          </a:p>
          <a:p>
            <a:pPr marL="115888" indent="-115888">
              <a:buFont typeface="Arial" panose="020B0604020202020204" pitchFamily="34" charset="0"/>
              <a:buChar char="•"/>
            </a:pPr>
            <a:r>
              <a:rPr lang="en-US" sz="1400" dirty="0"/>
              <a:t>…</a:t>
            </a:r>
          </a:p>
        </p:txBody>
      </p:sp>
      <p:grpSp>
        <p:nvGrpSpPr>
          <p:cNvPr id="49" name="Group 48"/>
          <p:cNvGrpSpPr/>
          <p:nvPr/>
        </p:nvGrpSpPr>
        <p:grpSpPr>
          <a:xfrm>
            <a:off x="4259259" y="2611891"/>
            <a:ext cx="95250" cy="505921"/>
            <a:chOff x="3703320" y="1116330"/>
            <a:chExt cx="175260" cy="1047979"/>
          </a:xfrm>
        </p:grpSpPr>
        <p:sp>
          <p:nvSpPr>
            <p:cNvPr id="50" name="Isosceles Triangle 49"/>
            <p:cNvSpPr/>
            <p:nvPr/>
          </p:nvSpPr>
          <p:spPr>
            <a:xfrm>
              <a:off x="3703320" y="1116330"/>
              <a:ext cx="175260" cy="160020"/>
            </a:xfrm>
            <a:prstGeom prst="triangl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a:stCxn id="50" idx="3"/>
            </p:cNvCxnSpPr>
            <p:nvPr/>
          </p:nvCxnSpPr>
          <p:spPr>
            <a:xfrm flipH="1">
              <a:off x="3787445" y="1276350"/>
              <a:ext cx="3505" cy="8879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5335950" y="2611968"/>
            <a:ext cx="95250" cy="505921"/>
            <a:chOff x="3703320" y="1116330"/>
            <a:chExt cx="175260" cy="1047979"/>
          </a:xfrm>
        </p:grpSpPr>
        <p:sp>
          <p:nvSpPr>
            <p:cNvPr id="53" name="Isosceles Triangle 52"/>
            <p:cNvSpPr/>
            <p:nvPr/>
          </p:nvSpPr>
          <p:spPr>
            <a:xfrm>
              <a:off x="3703320" y="1116330"/>
              <a:ext cx="175260" cy="160020"/>
            </a:xfrm>
            <a:prstGeom prst="triangl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Connector 53"/>
            <p:cNvCxnSpPr>
              <a:stCxn id="53" idx="3"/>
            </p:cNvCxnSpPr>
            <p:nvPr/>
          </p:nvCxnSpPr>
          <p:spPr>
            <a:xfrm flipH="1">
              <a:off x="3787445" y="1276350"/>
              <a:ext cx="3505" cy="8879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5216660" y="4884803"/>
            <a:ext cx="553998" cy="369332"/>
          </a:xfrm>
          <a:prstGeom prst="rect">
            <a:avLst/>
          </a:prstGeom>
          <a:noFill/>
        </p:spPr>
        <p:txBody>
          <a:bodyPr vert="vert" wrap="square" rtlCol="0" anchor="ctr">
            <a:spAutoFit/>
          </a:bodyPr>
          <a:lstStyle/>
          <a:p>
            <a:pPr algn="ctr"/>
            <a:r>
              <a:rPr lang="en-US" dirty="0"/>
              <a:t>…</a:t>
            </a:r>
          </a:p>
        </p:txBody>
      </p:sp>
      <p:grpSp>
        <p:nvGrpSpPr>
          <p:cNvPr id="59" name="Group 58"/>
          <p:cNvGrpSpPr/>
          <p:nvPr/>
        </p:nvGrpSpPr>
        <p:grpSpPr>
          <a:xfrm>
            <a:off x="4608098" y="5251464"/>
            <a:ext cx="95250" cy="365713"/>
            <a:chOff x="3703320" y="1116330"/>
            <a:chExt cx="175260" cy="757548"/>
          </a:xfrm>
        </p:grpSpPr>
        <p:sp>
          <p:nvSpPr>
            <p:cNvPr id="60" name="Isosceles Triangle 59"/>
            <p:cNvSpPr/>
            <p:nvPr/>
          </p:nvSpPr>
          <p:spPr>
            <a:xfrm>
              <a:off x="3703320" y="1116330"/>
              <a:ext cx="175260" cy="160020"/>
            </a:xfrm>
            <a:prstGeom prst="triangl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Connector 60"/>
            <p:cNvCxnSpPr>
              <a:stCxn id="60" idx="3"/>
            </p:cNvCxnSpPr>
            <p:nvPr/>
          </p:nvCxnSpPr>
          <p:spPr>
            <a:xfrm flipH="1">
              <a:off x="3783936" y="1276350"/>
              <a:ext cx="7014" cy="5975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4125757" y="5619933"/>
            <a:ext cx="1059932" cy="433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Systems Models</a:t>
            </a:r>
          </a:p>
        </p:txBody>
      </p:sp>
      <p:cxnSp>
        <p:nvCxnSpPr>
          <p:cNvPr id="63" name="Straight Connector 62"/>
          <p:cNvCxnSpPr/>
          <p:nvPr/>
        </p:nvCxnSpPr>
        <p:spPr>
          <a:xfrm>
            <a:off x="2211655" y="6208466"/>
            <a:ext cx="5362264" cy="1143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Right Brace 63"/>
          <p:cNvSpPr/>
          <p:nvPr/>
        </p:nvSpPr>
        <p:spPr>
          <a:xfrm>
            <a:off x="7724698" y="4976962"/>
            <a:ext cx="300325" cy="1197917"/>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8096210" y="5315171"/>
            <a:ext cx="2976245" cy="1261884"/>
          </a:xfrm>
          <a:prstGeom prst="rect">
            <a:avLst/>
          </a:prstGeom>
          <a:noFill/>
        </p:spPr>
        <p:txBody>
          <a:bodyPr wrap="square" rtlCol="0">
            <a:spAutoFit/>
          </a:bodyPr>
          <a:lstStyle/>
          <a:p>
            <a:r>
              <a:rPr lang="en-US" sz="1600" u="sng" dirty="0"/>
              <a:t>Bottom of M1</a:t>
            </a:r>
          </a:p>
          <a:p>
            <a:pPr marL="285750" indent="-285750">
              <a:buFont typeface="Arial" panose="020B0604020202020204" pitchFamily="34" charset="0"/>
              <a:buChar char="•"/>
            </a:pPr>
            <a:r>
              <a:rPr lang="en-US" sz="1600" b="1" dirty="0"/>
              <a:t>System Models</a:t>
            </a:r>
          </a:p>
          <a:p>
            <a:pPr marL="285750" indent="-285750">
              <a:buFont typeface="Arial" panose="020B0604020202020204" pitchFamily="34" charset="0"/>
              <a:buChar char="•"/>
            </a:pPr>
            <a:r>
              <a:rPr lang="en-US" sz="1400" dirty="0"/>
              <a:t>“as-built” or “specification” models</a:t>
            </a:r>
          </a:p>
          <a:p>
            <a:endParaRPr lang="en-US" sz="1600" dirty="0"/>
          </a:p>
        </p:txBody>
      </p:sp>
      <p:sp>
        <p:nvSpPr>
          <p:cNvPr id="66" name="Rectangle 65"/>
          <p:cNvSpPr/>
          <p:nvPr/>
        </p:nvSpPr>
        <p:spPr>
          <a:xfrm>
            <a:off x="2180901" y="6279022"/>
            <a:ext cx="59436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M0</a:t>
            </a:r>
          </a:p>
        </p:txBody>
      </p:sp>
      <p:sp>
        <p:nvSpPr>
          <p:cNvPr id="67" name="TextBox 66"/>
          <p:cNvSpPr txBox="1"/>
          <p:nvPr/>
        </p:nvSpPr>
        <p:spPr>
          <a:xfrm>
            <a:off x="3167601" y="6263574"/>
            <a:ext cx="4128241" cy="584775"/>
          </a:xfrm>
          <a:prstGeom prst="rect">
            <a:avLst/>
          </a:prstGeom>
          <a:noFill/>
        </p:spPr>
        <p:txBody>
          <a:bodyPr wrap="square" rtlCol="0">
            <a:spAutoFit/>
          </a:bodyPr>
          <a:lstStyle/>
          <a:p>
            <a:r>
              <a:rPr lang="en-US" sz="1600" dirty="0"/>
              <a:t>Actual </a:t>
            </a:r>
            <a:r>
              <a:rPr lang="en-US" sz="1600" i="1" dirty="0"/>
              <a:t>real</a:t>
            </a:r>
            <a:r>
              <a:rPr lang="en-US" sz="1600" dirty="0"/>
              <a:t> systems (or simulations of them)</a:t>
            </a:r>
            <a:endParaRPr lang="en-US" sz="1400" dirty="0"/>
          </a:p>
          <a:p>
            <a:endParaRPr lang="en-US" sz="1600" dirty="0"/>
          </a:p>
        </p:txBody>
      </p:sp>
      <p:cxnSp>
        <p:nvCxnSpPr>
          <p:cNvPr id="68" name="Straight Arrow Connector 67"/>
          <p:cNvCxnSpPr/>
          <p:nvPr/>
        </p:nvCxnSpPr>
        <p:spPr>
          <a:xfrm flipV="1">
            <a:off x="4651885" y="6046017"/>
            <a:ext cx="7676" cy="299085"/>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24B41C4-1474-8D42-B330-D2828683839D}" type="slidenum">
              <a:rPr lang="en-US" smtClean="0"/>
              <a:pPr/>
              <a:t>20</a:t>
            </a:fld>
            <a:endParaRPr lang="en-US"/>
          </a:p>
        </p:txBody>
      </p:sp>
      <p:sp>
        <p:nvSpPr>
          <p:cNvPr id="72" name="TextBox 71"/>
          <p:cNvSpPr txBox="1"/>
          <p:nvPr/>
        </p:nvSpPr>
        <p:spPr>
          <a:xfrm>
            <a:off x="6344643" y="3063669"/>
            <a:ext cx="1458594" cy="1600438"/>
          </a:xfrm>
          <a:prstGeom prst="rect">
            <a:avLst/>
          </a:prstGeom>
          <a:noFill/>
        </p:spPr>
        <p:txBody>
          <a:bodyPr wrap="square" rtlCol="0">
            <a:spAutoFit/>
          </a:bodyPr>
          <a:lstStyle/>
          <a:p>
            <a:pPr marL="115888" indent="-115888">
              <a:buFont typeface="Arial" panose="020B0604020202020204" pitchFamily="34" charset="0"/>
              <a:buChar char="•"/>
            </a:pPr>
            <a:r>
              <a:rPr lang="en-US" sz="1400" dirty="0"/>
              <a:t>Healthcare systems</a:t>
            </a:r>
          </a:p>
          <a:p>
            <a:pPr marL="115888" indent="-115888">
              <a:buFont typeface="Arial" panose="020B0604020202020204" pitchFamily="34" charset="0"/>
              <a:buChar char="•"/>
            </a:pPr>
            <a:r>
              <a:rPr lang="en-US" sz="1400" dirty="0"/>
              <a:t>Sustainment System</a:t>
            </a:r>
          </a:p>
          <a:p>
            <a:pPr marL="115888" indent="-115888">
              <a:buFont typeface="Arial" panose="020B0604020202020204" pitchFamily="34" charset="0"/>
              <a:buChar char="•"/>
            </a:pPr>
            <a:r>
              <a:rPr lang="en-US" sz="1400" dirty="0"/>
              <a:t>Reverse / </a:t>
            </a:r>
            <a:r>
              <a:rPr lang="en-US" sz="1400" dirty="0" err="1"/>
              <a:t>Reman</a:t>
            </a:r>
            <a:r>
              <a:rPr lang="en-US" sz="1400" dirty="0"/>
              <a:t> Systems</a:t>
            </a:r>
          </a:p>
        </p:txBody>
      </p:sp>
      <p:grpSp>
        <p:nvGrpSpPr>
          <p:cNvPr id="73" name="Group 72"/>
          <p:cNvGrpSpPr/>
          <p:nvPr/>
        </p:nvGrpSpPr>
        <p:grpSpPr>
          <a:xfrm>
            <a:off x="6603519" y="2611891"/>
            <a:ext cx="95250" cy="505921"/>
            <a:chOff x="3703320" y="1116330"/>
            <a:chExt cx="175260" cy="1047979"/>
          </a:xfrm>
        </p:grpSpPr>
        <p:sp>
          <p:nvSpPr>
            <p:cNvPr id="74" name="Isosceles Triangle 73"/>
            <p:cNvSpPr/>
            <p:nvPr/>
          </p:nvSpPr>
          <p:spPr>
            <a:xfrm>
              <a:off x="3703320" y="1116330"/>
              <a:ext cx="175260" cy="160020"/>
            </a:xfrm>
            <a:prstGeom prst="triangl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5" name="Straight Connector 74"/>
            <p:cNvCxnSpPr>
              <a:stCxn id="74" idx="3"/>
            </p:cNvCxnSpPr>
            <p:nvPr/>
          </p:nvCxnSpPr>
          <p:spPr>
            <a:xfrm flipH="1">
              <a:off x="3787445" y="1276350"/>
              <a:ext cx="3505" cy="8879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Date Placeholder 56">
            <a:extLst>
              <a:ext uri="{FF2B5EF4-FFF2-40B4-BE49-F238E27FC236}">
                <a16:creationId xmlns:a16="http://schemas.microsoft.com/office/drawing/2014/main" id="{C9D4CB1D-DF34-43DE-9FDB-FC1F3713C6ED}"/>
              </a:ext>
            </a:extLst>
          </p:cNvPr>
          <p:cNvSpPr>
            <a:spLocks noGrp="1"/>
          </p:cNvSpPr>
          <p:nvPr>
            <p:ph type="dt" sz="half" idx="10"/>
          </p:nvPr>
        </p:nvSpPr>
        <p:spPr/>
        <p:txBody>
          <a:bodyPr/>
          <a:lstStyle/>
          <a:p>
            <a:fld id="{F1D7DF8E-88AB-4703-9390-07184006E707}" type="datetime4">
              <a:rPr lang="en-US" smtClean="0"/>
              <a:t>January 20, 2018</a:t>
            </a:fld>
            <a:endParaRPr lang="en-US"/>
          </a:p>
        </p:txBody>
      </p:sp>
    </p:spTree>
    <p:extLst>
      <p:ext uri="{BB962C8B-B14F-4D97-AF65-F5344CB8AC3E}">
        <p14:creationId xmlns:p14="http://schemas.microsoft.com/office/powerpoint/2010/main" val="266330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57DF-EDA5-4DCA-9C8B-E94FF26EFD61}"/>
              </a:ext>
            </a:extLst>
          </p:cNvPr>
          <p:cNvSpPr>
            <a:spLocks noGrp="1"/>
          </p:cNvSpPr>
          <p:nvPr>
            <p:ph type="title"/>
          </p:nvPr>
        </p:nvSpPr>
        <p:spPr/>
        <p:txBody>
          <a:bodyPr>
            <a:normAutofit/>
          </a:bodyPr>
          <a:lstStyle/>
          <a:p>
            <a:r>
              <a:rPr lang="en-US" dirty="0"/>
              <a:t>Roadmap - Identify a Case Study</a:t>
            </a:r>
          </a:p>
        </p:txBody>
      </p:sp>
      <p:sp>
        <p:nvSpPr>
          <p:cNvPr id="3" name="Content Placeholder 2">
            <a:extLst>
              <a:ext uri="{FF2B5EF4-FFF2-40B4-BE49-F238E27FC236}">
                <a16:creationId xmlns:a16="http://schemas.microsoft.com/office/drawing/2014/main" id="{E4362C5D-9C7E-4FDC-A72B-8E45019F5575}"/>
              </a:ext>
            </a:extLst>
          </p:cNvPr>
          <p:cNvSpPr>
            <a:spLocks noGrp="1"/>
          </p:cNvSpPr>
          <p:nvPr>
            <p:ph idx="1"/>
          </p:nvPr>
        </p:nvSpPr>
        <p:spPr/>
        <p:txBody>
          <a:bodyPr>
            <a:normAutofit/>
          </a:bodyPr>
          <a:lstStyle/>
          <a:p>
            <a:r>
              <a:rPr lang="en-US" sz="2600" dirty="0"/>
              <a:t>“… advancing the practice and adoption of formal system modeling and model-based systems engineering methodologies in production and logistics systems development and operations.”</a:t>
            </a:r>
          </a:p>
          <a:p>
            <a:endParaRPr lang="en-US" sz="2600" dirty="0"/>
          </a:p>
          <a:p>
            <a:r>
              <a:rPr lang="en-US" sz="2600" dirty="0"/>
              <a:t>“Do you have any examples to get me started?”</a:t>
            </a:r>
          </a:p>
          <a:p>
            <a:endParaRPr lang="en-US" sz="2600" dirty="0"/>
          </a:p>
          <a:p>
            <a:r>
              <a:rPr lang="en-US" sz="2600" dirty="0"/>
              <a:t>Sandy </a:t>
            </a:r>
            <a:r>
              <a:rPr lang="en-US" sz="2600" dirty="0" err="1"/>
              <a:t>Friedenthal</a:t>
            </a:r>
            <a:r>
              <a:rPr lang="en-US" sz="2600" dirty="0"/>
              <a:t> &amp; Chris Oster – “Architecting Spacecraft with SysML: A Model-based Systems Engineering Approach”</a:t>
            </a:r>
          </a:p>
          <a:p>
            <a:pPr lvl="1"/>
            <a:r>
              <a:rPr lang="en-US" sz="2000" dirty="0"/>
              <a:t>http://sysml-models.com/spacecraft/index.html</a:t>
            </a:r>
          </a:p>
        </p:txBody>
      </p:sp>
      <p:sp>
        <p:nvSpPr>
          <p:cNvPr id="4" name="Date Placeholder 3">
            <a:extLst>
              <a:ext uri="{FF2B5EF4-FFF2-40B4-BE49-F238E27FC236}">
                <a16:creationId xmlns:a16="http://schemas.microsoft.com/office/drawing/2014/main" id="{BAA9FFF5-06BC-406D-9F49-62FB0EECE49A}"/>
              </a:ext>
            </a:extLst>
          </p:cNvPr>
          <p:cNvSpPr>
            <a:spLocks noGrp="1"/>
          </p:cNvSpPr>
          <p:nvPr>
            <p:ph type="dt" sz="half" idx="10"/>
          </p:nvPr>
        </p:nvSpPr>
        <p:spPr/>
        <p:txBody>
          <a:bodyPr/>
          <a:lstStyle/>
          <a:p>
            <a:fld id="{CE78C07C-99BE-4E71-93B6-B97BAF074B45}" type="datetime4">
              <a:rPr lang="en-US" smtClean="0"/>
              <a:t>January 20, 2018</a:t>
            </a:fld>
            <a:endParaRPr lang="en-US"/>
          </a:p>
        </p:txBody>
      </p:sp>
      <p:sp>
        <p:nvSpPr>
          <p:cNvPr id="6" name="Slide Number Placeholder 5">
            <a:extLst>
              <a:ext uri="{FF2B5EF4-FFF2-40B4-BE49-F238E27FC236}">
                <a16:creationId xmlns:a16="http://schemas.microsoft.com/office/drawing/2014/main" id="{D228A6DC-7513-457F-A89C-52EEA7036CAD}"/>
              </a:ext>
            </a:extLst>
          </p:cNvPr>
          <p:cNvSpPr>
            <a:spLocks noGrp="1"/>
          </p:cNvSpPr>
          <p:nvPr>
            <p:ph type="sldNum" sz="quarter" idx="12"/>
          </p:nvPr>
        </p:nvSpPr>
        <p:spPr/>
        <p:txBody>
          <a:bodyPr/>
          <a:lstStyle/>
          <a:p>
            <a:fld id="{924B41C4-1474-8D42-B330-D2828683839D}" type="slidenum">
              <a:rPr lang="en-US" smtClean="0"/>
              <a:t>21</a:t>
            </a:fld>
            <a:endParaRPr lang="en-US"/>
          </a:p>
        </p:txBody>
      </p:sp>
    </p:spTree>
    <p:extLst>
      <p:ext uri="{BB962C8B-B14F-4D97-AF65-F5344CB8AC3E}">
        <p14:creationId xmlns:p14="http://schemas.microsoft.com/office/powerpoint/2010/main" val="322412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EC5E-0705-4AC3-A79C-3DEE68E8678C}"/>
              </a:ext>
            </a:extLst>
          </p:cNvPr>
          <p:cNvSpPr>
            <a:spLocks noGrp="1"/>
          </p:cNvSpPr>
          <p:nvPr>
            <p:ph type="title"/>
          </p:nvPr>
        </p:nvSpPr>
        <p:spPr/>
        <p:txBody>
          <a:bodyPr>
            <a:normAutofit/>
          </a:bodyPr>
          <a:lstStyle/>
          <a:p>
            <a:r>
              <a:rPr lang="en-US" dirty="0"/>
              <a:t>Roadmap - Identify a Case Study</a:t>
            </a:r>
          </a:p>
        </p:txBody>
      </p:sp>
      <p:sp>
        <p:nvSpPr>
          <p:cNvPr id="3" name="Content Placeholder 2">
            <a:extLst>
              <a:ext uri="{FF2B5EF4-FFF2-40B4-BE49-F238E27FC236}">
                <a16:creationId xmlns:a16="http://schemas.microsoft.com/office/drawing/2014/main" id="{BC70919D-AB22-411B-874E-277C553B2FFB}"/>
              </a:ext>
            </a:extLst>
          </p:cNvPr>
          <p:cNvSpPr>
            <a:spLocks noGrp="1"/>
          </p:cNvSpPr>
          <p:nvPr>
            <p:ph idx="1"/>
          </p:nvPr>
        </p:nvSpPr>
        <p:spPr/>
        <p:txBody>
          <a:bodyPr>
            <a:normAutofit/>
          </a:bodyPr>
          <a:lstStyle/>
          <a:p>
            <a:r>
              <a:rPr lang="en-US" dirty="0"/>
              <a:t>Include all SysML diagrams and syntax</a:t>
            </a:r>
          </a:p>
          <a:p>
            <a:r>
              <a:rPr lang="en-US" dirty="0"/>
              <a:t>Domain-specific concepts:</a:t>
            </a:r>
          </a:p>
          <a:p>
            <a:pPr lvl="1"/>
            <a:r>
              <a:rPr lang="en-US" dirty="0"/>
              <a:t>Product, Process, Resource, &amp; Facility</a:t>
            </a:r>
          </a:p>
          <a:p>
            <a:pPr lvl="1"/>
            <a:r>
              <a:rPr lang="en-US" dirty="0"/>
              <a:t>How do you control your system?</a:t>
            </a:r>
          </a:p>
          <a:p>
            <a:pPr lvl="1"/>
            <a:r>
              <a:rPr lang="en-US" dirty="0"/>
              <a:t>What do you want to know about the system?</a:t>
            </a:r>
          </a:p>
          <a:p>
            <a:pPr lvl="1"/>
            <a:r>
              <a:rPr lang="en-US" dirty="0"/>
              <a:t>System Architecture</a:t>
            </a:r>
          </a:p>
          <a:p>
            <a:pPr lvl="1"/>
            <a:endParaRPr lang="en-US" dirty="0"/>
          </a:p>
          <a:p>
            <a:endParaRPr lang="en-US" dirty="0"/>
          </a:p>
        </p:txBody>
      </p:sp>
      <p:sp>
        <p:nvSpPr>
          <p:cNvPr id="4" name="Date Placeholder 3">
            <a:extLst>
              <a:ext uri="{FF2B5EF4-FFF2-40B4-BE49-F238E27FC236}">
                <a16:creationId xmlns:a16="http://schemas.microsoft.com/office/drawing/2014/main" id="{E8EE5668-F515-44F8-8AD0-49AE4DF6ADBA}"/>
              </a:ext>
            </a:extLst>
          </p:cNvPr>
          <p:cNvSpPr>
            <a:spLocks noGrp="1"/>
          </p:cNvSpPr>
          <p:nvPr>
            <p:ph type="dt" sz="half" idx="10"/>
          </p:nvPr>
        </p:nvSpPr>
        <p:spPr/>
        <p:txBody>
          <a:bodyPr/>
          <a:lstStyle/>
          <a:p>
            <a:fld id="{E9F4508E-937D-43F2-AF8F-68C59CE8A6CA}" type="datetime4">
              <a:rPr lang="en-US" smtClean="0"/>
              <a:t>January 20, 2018</a:t>
            </a:fld>
            <a:endParaRPr lang="en-US"/>
          </a:p>
        </p:txBody>
      </p:sp>
      <p:sp>
        <p:nvSpPr>
          <p:cNvPr id="6" name="Slide Number Placeholder 5">
            <a:extLst>
              <a:ext uri="{FF2B5EF4-FFF2-40B4-BE49-F238E27FC236}">
                <a16:creationId xmlns:a16="http://schemas.microsoft.com/office/drawing/2014/main" id="{A78289C8-7FAF-45F0-B7FC-DFBFC963EB1F}"/>
              </a:ext>
            </a:extLst>
          </p:cNvPr>
          <p:cNvSpPr>
            <a:spLocks noGrp="1"/>
          </p:cNvSpPr>
          <p:nvPr>
            <p:ph type="sldNum" sz="quarter" idx="12"/>
          </p:nvPr>
        </p:nvSpPr>
        <p:spPr/>
        <p:txBody>
          <a:bodyPr/>
          <a:lstStyle/>
          <a:p>
            <a:fld id="{924B41C4-1474-8D42-B330-D2828683839D}" type="slidenum">
              <a:rPr lang="en-US" smtClean="0"/>
              <a:t>22</a:t>
            </a:fld>
            <a:endParaRPr lang="en-US"/>
          </a:p>
        </p:txBody>
      </p:sp>
    </p:spTree>
    <p:extLst>
      <p:ext uri="{BB962C8B-B14F-4D97-AF65-F5344CB8AC3E}">
        <p14:creationId xmlns:p14="http://schemas.microsoft.com/office/powerpoint/2010/main" val="96757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396087-ADA9-4D37-8D00-F32BD9708CCF}"/>
              </a:ext>
            </a:extLst>
          </p:cNvPr>
          <p:cNvSpPr>
            <a:spLocks noGrp="1"/>
          </p:cNvSpPr>
          <p:nvPr>
            <p:ph type="title"/>
          </p:nvPr>
        </p:nvSpPr>
        <p:spPr/>
        <p:txBody>
          <a:bodyPr/>
          <a:lstStyle/>
          <a:p>
            <a:r>
              <a:rPr lang="en-US" dirty="0"/>
              <a:t>Roadmap - Liaisons</a:t>
            </a:r>
          </a:p>
        </p:txBody>
      </p:sp>
      <p:sp>
        <p:nvSpPr>
          <p:cNvPr id="9" name="Content Placeholder 8">
            <a:extLst>
              <a:ext uri="{FF2B5EF4-FFF2-40B4-BE49-F238E27FC236}">
                <a16:creationId xmlns:a16="http://schemas.microsoft.com/office/drawing/2014/main" id="{01067C24-94E1-4BE1-A2C4-2C8E6195B960}"/>
              </a:ext>
            </a:extLst>
          </p:cNvPr>
          <p:cNvSpPr>
            <a:spLocks noGrp="1"/>
          </p:cNvSpPr>
          <p:nvPr>
            <p:ph idx="1"/>
          </p:nvPr>
        </p:nvSpPr>
        <p:spPr/>
        <p:txBody>
          <a:bodyPr/>
          <a:lstStyle/>
          <a:p>
            <a:r>
              <a:rPr lang="en-US" dirty="0" err="1"/>
              <a:t>ManTIS</a:t>
            </a:r>
            <a:endParaRPr lang="en-US" dirty="0"/>
          </a:p>
          <a:p>
            <a:r>
              <a:rPr lang="en-US" dirty="0"/>
              <a:t>IISE</a:t>
            </a:r>
          </a:p>
          <a:p>
            <a:r>
              <a:rPr lang="en-US" dirty="0"/>
              <a:t>SDOs</a:t>
            </a:r>
          </a:p>
          <a:p>
            <a:r>
              <a:rPr lang="en-US" dirty="0"/>
              <a:t>Others?</a:t>
            </a:r>
          </a:p>
        </p:txBody>
      </p:sp>
      <p:sp>
        <p:nvSpPr>
          <p:cNvPr id="5" name="Date Placeholder 4">
            <a:extLst>
              <a:ext uri="{FF2B5EF4-FFF2-40B4-BE49-F238E27FC236}">
                <a16:creationId xmlns:a16="http://schemas.microsoft.com/office/drawing/2014/main" id="{007C260A-2B02-4D81-9B3B-76E619E3B531}"/>
              </a:ext>
            </a:extLst>
          </p:cNvPr>
          <p:cNvSpPr>
            <a:spLocks noGrp="1"/>
          </p:cNvSpPr>
          <p:nvPr>
            <p:ph type="dt" sz="half" idx="10"/>
          </p:nvPr>
        </p:nvSpPr>
        <p:spPr/>
        <p:txBody>
          <a:bodyPr/>
          <a:lstStyle/>
          <a:p>
            <a:fld id="{665A88E0-7AE5-4758-AD15-ECA66C6BB752}" type="datetime4">
              <a:rPr lang="en-US" smtClean="0"/>
              <a:t>January 20, 2018</a:t>
            </a:fld>
            <a:endParaRPr lang="en-US"/>
          </a:p>
        </p:txBody>
      </p:sp>
      <p:sp>
        <p:nvSpPr>
          <p:cNvPr id="7" name="Slide Number Placeholder 6">
            <a:extLst>
              <a:ext uri="{FF2B5EF4-FFF2-40B4-BE49-F238E27FC236}">
                <a16:creationId xmlns:a16="http://schemas.microsoft.com/office/drawing/2014/main" id="{88BB75F6-3A7A-4B8B-A674-55BB630CD4D5}"/>
              </a:ext>
            </a:extLst>
          </p:cNvPr>
          <p:cNvSpPr>
            <a:spLocks noGrp="1"/>
          </p:cNvSpPr>
          <p:nvPr>
            <p:ph type="sldNum" sz="quarter" idx="12"/>
          </p:nvPr>
        </p:nvSpPr>
        <p:spPr/>
        <p:txBody>
          <a:bodyPr/>
          <a:lstStyle/>
          <a:p>
            <a:fld id="{924B41C4-1474-8D42-B330-D2828683839D}" type="slidenum">
              <a:rPr lang="en-US" smtClean="0"/>
              <a:t>23</a:t>
            </a:fld>
            <a:endParaRPr lang="en-US"/>
          </a:p>
        </p:txBody>
      </p:sp>
    </p:spTree>
    <p:extLst>
      <p:ext uri="{BB962C8B-B14F-4D97-AF65-F5344CB8AC3E}">
        <p14:creationId xmlns:p14="http://schemas.microsoft.com/office/powerpoint/2010/main" val="148549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68ED3A-7FE1-43AA-8481-5A23F57857E7}" type="datetime4">
              <a:rPr lang="en-US" smtClean="0"/>
              <a:t>January 20, 2018</a:t>
            </a:fld>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24</a:t>
            </a:fld>
            <a:endParaRPr lang="en-US"/>
          </a:p>
        </p:txBody>
      </p:sp>
      <p:sp>
        <p:nvSpPr>
          <p:cNvPr id="5" name="Content Placeholder 4"/>
          <p:cNvSpPr>
            <a:spLocks noGrp="1"/>
          </p:cNvSpPr>
          <p:nvPr>
            <p:ph idx="4294967295"/>
          </p:nvPr>
        </p:nvSpPr>
        <p:spPr>
          <a:xfrm>
            <a:off x="1554236" y="678910"/>
            <a:ext cx="9272588" cy="1835150"/>
          </a:xfrm>
        </p:spPr>
        <p:txBody>
          <a:bodyPr anchor="ctr">
            <a:normAutofit fontScale="62500" lnSpcReduction="20000"/>
          </a:bodyPr>
          <a:lstStyle/>
          <a:p>
            <a:pPr marL="0" indent="0" algn="ctr">
              <a:buNone/>
            </a:pPr>
            <a:r>
              <a:rPr lang="en-US" sz="4400" dirty="0"/>
              <a:t>Contact Us:</a:t>
            </a:r>
          </a:p>
          <a:p>
            <a:pPr marL="0" indent="0" algn="ctr">
              <a:buNone/>
            </a:pPr>
            <a:r>
              <a:rPr lang="en-US" sz="4400" dirty="0"/>
              <a:t>timothy.sprock@nist.gov</a:t>
            </a:r>
          </a:p>
          <a:p>
            <a:pPr marL="0" indent="0" algn="ctr">
              <a:buNone/>
            </a:pPr>
            <a:r>
              <a:rPr lang="en-US" sz="4200" dirty="0"/>
              <a:t>leon.mcginnis@isye.gatech.edu</a:t>
            </a:r>
          </a:p>
          <a:p>
            <a:pPr marL="0" indent="0" algn="ctr">
              <a:buNone/>
            </a:pPr>
            <a:r>
              <a:rPr lang="en-US" sz="4200" dirty="0"/>
              <a:t>conrad.bock@nist.gov</a:t>
            </a:r>
          </a:p>
        </p:txBody>
      </p:sp>
      <p:sp>
        <p:nvSpPr>
          <p:cNvPr id="7" name="Content Placeholder 4">
            <a:extLst>
              <a:ext uri="{FF2B5EF4-FFF2-40B4-BE49-F238E27FC236}">
                <a16:creationId xmlns:a16="http://schemas.microsoft.com/office/drawing/2014/main" id="{A7535478-17AE-44D8-B572-141049E37C1C}"/>
              </a:ext>
            </a:extLst>
          </p:cNvPr>
          <p:cNvSpPr txBox="1">
            <a:spLocks/>
          </p:cNvSpPr>
          <p:nvPr/>
        </p:nvSpPr>
        <p:spPr>
          <a:xfrm>
            <a:off x="906013" y="3312125"/>
            <a:ext cx="10569034" cy="1835150"/>
          </a:xfrm>
          <a:prstGeom prst="rect">
            <a:avLst/>
          </a:prstGeom>
        </p:spPr>
        <p:txBody>
          <a:bodyPr vert="horz" lIns="121954" tIns="60977" rIns="121954" bIns="60977" rtlCol="0" anchor="ctr">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a:buNone/>
            </a:pPr>
            <a:r>
              <a:rPr lang="en-US" sz="2800" dirty="0"/>
              <a:t>Links:</a:t>
            </a:r>
          </a:p>
          <a:p>
            <a:pPr marL="0" indent="0" algn="ctr">
              <a:buNone/>
            </a:pPr>
            <a:r>
              <a:rPr lang="en-US" sz="2800" dirty="0"/>
              <a:t>http://www.omgwiki.org/MBSE/doku.php?id=mbse:prodlog</a:t>
            </a:r>
          </a:p>
          <a:p>
            <a:pPr marL="0" indent="0" algn="ctr">
              <a:buNone/>
            </a:pPr>
            <a:r>
              <a:rPr lang="en-US" sz="2800" dirty="0"/>
              <a:t>https://github.com/usnistgov/DiscreteEventLogisticsSystems</a:t>
            </a:r>
          </a:p>
          <a:p>
            <a:pPr marL="0" indent="0" algn="ctr">
              <a:buFont typeface="Arial"/>
              <a:buNone/>
            </a:pPr>
            <a:endParaRPr lang="en-US" sz="2800" dirty="0"/>
          </a:p>
        </p:txBody>
      </p:sp>
    </p:spTree>
    <p:extLst>
      <p:ext uri="{BB962C8B-B14F-4D97-AF65-F5344CB8AC3E}">
        <p14:creationId xmlns:p14="http://schemas.microsoft.com/office/powerpoint/2010/main" val="212099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089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A1C0-6B17-45AE-8B57-BA62DDA28DB6}"/>
              </a:ext>
            </a:extLst>
          </p:cNvPr>
          <p:cNvSpPr>
            <a:spLocks noGrp="1"/>
          </p:cNvSpPr>
          <p:nvPr>
            <p:ph type="title"/>
          </p:nvPr>
        </p:nvSpPr>
        <p:spPr/>
        <p:txBody>
          <a:bodyPr/>
          <a:lstStyle/>
          <a:p>
            <a:r>
              <a:rPr lang="en-US" dirty="0"/>
              <a:t>Challenge Team Purpose</a:t>
            </a:r>
          </a:p>
        </p:txBody>
      </p:sp>
      <p:sp>
        <p:nvSpPr>
          <p:cNvPr id="3" name="Content Placeholder 2">
            <a:extLst>
              <a:ext uri="{FF2B5EF4-FFF2-40B4-BE49-F238E27FC236}">
                <a16:creationId xmlns:a16="http://schemas.microsoft.com/office/drawing/2014/main" id="{A501D66F-C20E-4E21-B9F7-67DAE5334F1A}"/>
              </a:ext>
            </a:extLst>
          </p:cNvPr>
          <p:cNvSpPr>
            <a:spLocks noGrp="1"/>
          </p:cNvSpPr>
          <p:nvPr>
            <p:ph idx="1"/>
          </p:nvPr>
        </p:nvSpPr>
        <p:spPr/>
        <p:txBody>
          <a:bodyPr>
            <a:normAutofit fontScale="77500" lnSpcReduction="20000"/>
          </a:bodyPr>
          <a:lstStyle/>
          <a:p>
            <a:pPr marL="0" indent="0">
              <a:buNone/>
            </a:pPr>
            <a:r>
              <a:rPr lang="en-US" dirty="0"/>
              <a:t>Increase the availability of reference models, awareness of these models and methods, and successful use of </a:t>
            </a:r>
            <a:r>
              <a:rPr lang="en-US" u="sng" dirty="0"/>
              <a:t>MBSE in the production, logistics, and industrial engineering</a:t>
            </a:r>
            <a:r>
              <a:rPr lang="en-US" dirty="0"/>
              <a:t> communities.</a:t>
            </a:r>
          </a:p>
          <a:p>
            <a:pPr marL="0" indent="0">
              <a:buNone/>
            </a:pPr>
            <a:endParaRPr lang="en-US" dirty="0"/>
          </a:p>
          <a:p>
            <a:pPr marL="0" indent="0">
              <a:buNone/>
            </a:pPr>
            <a:r>
              <a:rPr lang="en-US" sz="3400" dirty="0"/>
              <a:t>Specific challenges in providing a foundation to production and logistics [systems] engineering are the lack of:</a:t>
            </a:r>
          </a:p>
          <a:p>
            <a:pPr lvl="1"/>
            <a:r>
              <a:rPr lang="en-US" sz="2900" dirty="0"/>
              <a:t>Standard reference models</a:t>
            </a:r>
          </a:p>
          <a:p>
            <a:pPr lvl="1"/>
            <a:r>
              <a:rPr lang="en-US" sz="2900" dirty="0"/>
              <a:t>Well-structured engineering design methodologies</a:t>
            </a:r>
          </a:p>
          <a:p>
            <a:pPr lvl="1"/>
            <a:r>
              <a:rPr lang="en-US" sz="2900" dirty="0"/>
              <a:t>Integrated analysis models and tools available to support design and operational decision-making.</a:t>
            </a:r>
          </a:p>
          <a:p>
            <a:endParaRPr lang="en-US" dirty="0"/>
          </a:p>
        </p:txBody>
      </p:sp>
      <p:sp>
        <p:nvSpPr>
          <p:cNvPr id="4" name="Date Placeholder 3">
            <a:extLst>
              <a:ext uri="{FF2B5EF4-FFF2-40B4-BE49-F238E27FC236}">
                <a16:creationId xmlns:a16="http://schemas.microsoft.com/office/drawing/2014/main" id="{64921216-C5CA-4A5F-B092-4472D9B3F3E2}"/>
              </a:ext>
            </a:extLst>
          </p:cNvPr>
          <p:cNvSpPr>
            <a:spLocks noGrp="1"/>
          </p:cNvSpPr>
          <p:nvPr>
            <p:ph type="dt" sz="half" idx="10"/>
          </p:nvPr>
        </p:nvSpPr>
        <p:spPr/>
        <p:txBody>
          <a:bodyPr/>
          <a:lstStyle/>
          <a:p>
            <a:fld id="{82ACE5F1-652C-4DAC-B2B6-0E9241201FC8}" type="datetime4">
              <a:rPr lang="en-US" smtClean="0"/>
              <a:t>January 20, 2018</a:t>
            </a:fld>
            <a:endParaRPr lang="en-US"/>
          </a:p>
        </p:txBody>
      </p:sp>
      <p:sp>
        <p:nvSpPr>
          <p:cNvPr id="5" name="Slide Number Placeholder 4">
            <a:extLst>
              <a:ext uri="{FF2B5EF4-FFF2-40B4-BE49-F238E27FC236}">
                <a16:creationId xmlns:a16="http://schemas.microsoft.com/office/drawing/2014/main" id="{1250FDBF-6EE4-4AD0-9663-7377E13937F6}"/>
              </a:ext>
            </a:extLst>
          </p:cNvPr>
          <p:cNvSpPr>
            <a:spLocks noGrp="1"/>
          </p:cNvSpPr>
          <p:nvPr>
            <p:ph type="sldNum" sz="quarter" idx="12"/>
          </p:nvPr>
        </p:nvSpPr>
        <p:spPr/>
        <p:txBody>
          <a:bodyPr/>
          <a:lstStyle/>
          <a:p>
            <a:fld id="{924B41C4-1474-8D42-B330-D2828683839D}" type="slidenum">
              <a:rPr lang="en-US" smtClean="0"/>
              <a:t>3</a:t>
            </a:fld>
            <a:endParaRPr lang="en-US"/>
          </a:p>
        </p:txBody>
      </p:sp>
    </p:spTree>
    <p:extLst>
      <p:ext uri="{BB962C8B-B14F-4D97-AF65-F5344CB8AC3E}">
        <p14:creationId xmlns:p14="http://schemas.microsoft.com/office/powerpoint/2010/main" val="386202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1FDF-A19F-49A3-968C-406711C8C30B}"/>
              </a:ext>
            </a:extLst>
          </p:cNvPr>
          <p:cNvSpPr>
            <a:spLocks noGrp="1"/>
          </p:cNvSpPr>
          <p:nvPr>
            <p:ph type="title"/>
          </p:nvPr>
        </p:nvSpPr>
        <p:spPr/>
        <p:txBody>
          <a:bodyPr>
            <a:normAutofit/>
          </a:bodyPr>
          <a:lstStyle/>
          <a:p>
            <a:r>
              <a:rPr lang="en-US" sz="4000" dirty="0"/>
              <a:t>Production and Logistics Modeling Drivers</a:t>
            </a:r>
          </a:p>
        </p:txBody>
      </p:sp>
      <p:sp>
        <p:nvSpPr>
          <p:cNvPr id="3" name="Content Placeholder 2">
            <a:extLst>
              <a:ext uri="{FF2B5EF4-FFF2-40B4-BE49-F238E27FC236}">
                <a16:creationId xmlns:a16="http://schemas.microsoft.com/office/drawing/2014/main" id="{F1EAF575-31B0-42B4-8B3E-F0739959FA82}"/>
              </a:ext>
            </a:extLst>
          </p:cNvPr>
          <p:cNvSpPr>
            <a:spLocks noGrp="1"/>
          </p:cNvSpPr>
          <p:nvPr>
            <p:ph idx="1"/>
          </p:nvPr>
        </p:nvSpPr>
        <p:spPr>
          <a:xfrm>
            <a:off x="609918" y="1231901"/>
            <a:ext cx="10978515" cy="4525963"/>
          </a:xfrm>
        </p:spPr>
        <p:txBody>
          <a:bodyPr>
            <a:normAutofit/>
          </a:bodyPr>
          <a:lstStyle/>
          <a:p>
            <a:r>
              <a:rPr lang="en-US" sz="3600" dirty="0"/>
              <a:t>Heterogenous System Integration </a:t>
            </a:r>
          </a:p>
          <a:p>
            <a:pPr lvl="1"/>
            <a:r>
              <a:rPr lang="en-US" sz="3200" dirty="0"/>
              <a:t>Move away from dedicated (</a:t>
            </a:r>
            <a:r>
              <a:rPr lang="en-US" sz="3200" dirty="0" err="1"/>
              <a:t>silo’d</a:t>
            </a:r>
            <a:r>
              <a:rPr lang="en-US" sz="3200" dirty="0"/>
              <a:t>) domains</a:t>
            </a:r>
          </a:p>
          <a:p>
            <a:pPr lvl="1"/>
            <a:r>
              <a:rPr lang="en-US" sz="3200" dirty="0"/>
              <a:t>Design, planning, and operational Control</a:t>
            </a:r>
          </a:p>
          <a:p>
            <a:r>
              <a:rPr lang="en-US" sz="3600" dirty="0"/>
              <a:t>“Smart” Systems</a:t>
            </a:r>
          </a:p>
          <a:p>
            <a:pPr lvl="1"/>
            <a:r>
              <a:rPr lang="en-US" sz="3200" dirty="0"/>
              <a:t>Cyber-physical components</a:t>
            </a:r>
          </a:p>
          <a:p>
            <a:pPr lvl="1"/>
            <a:r>
              <a:rPr lang="en-US" sz="3200" dirty="0"/>
              <a:t>Multi-disciplinary design</a:t>
            </a:r>
          </a:p>
          <a:p>
            <a:r>
              <a:rPr lang="en-US" sz="3800" dirty="0"/>
              <a:t>Evolving quickly</a:t>
            </a:r>
          </a:p>
        </p:txBody>
      </p:sp>
      <p:sp>
        <p:nvSpPr>
          <p:cNvPr id="4" name="Date Placeholder 3">
            <a:extLst>
              <a:ext uri="{FF2B5EF4-FFF2-40B4-BE49-F238E27FC236}">
                <a16:creationId xmlns:a16="http://schemas.microsoft.com/office/drawing/2014/main" id="{3C900E8B-633D-4A0C-8BFB-CC3A6FACD7E2}"/>
              </a:ext>
            </a:extLst>
          </p:cNvPr>
          <p:cNvSpPr>
            <a:spLocks noGrp="1"/>
          </p:cNvSpPr>
          <p:nvPr>
            <p:ph type="dt" sz="half" idx="10"/>
          </p:nvPr>
        </p:nvSpPr>
        <p:spPr/>
        <p:txBody>
          <a:bodyPr/>
          <a:lstStyle/>
          <a:p>
            <a:fld id="{82ACE5F1-652C-4DAC-B2B6-0E9241201FC8}" type="datetime4">
              <a:rPr lang="en-US" smtClean="0"/>
              <a:t>January 20, 2018</a:t>
            </a:fld>
            <a:endParaRPr lang="en-US"/>
          </a:p>
        </p:txBody>
      </p:sp>
      <p:sp>
        <p:nvSpPr>
          <p:cNvPr id="5" name="Slide Number Placeholder 4">
            <a:extLst>
              <a:ext uri="{FF2B5EF4-FFF2-40B4-BE49-F238E27FC236}">
                <a16:creationId xmlns:a16="http://schemas.microsoft.com/office/drawing/2014/main" id="{F6A0C91E-64CF-414D-B861-202D76C3BE28}"/>
              </a:ext>
            </a:extLst>
          </p:cNvPr>
          <p:cNvSpPr>
            <a:spLocks noGrp="1"/>
          </p:cNvSpPr>
          <p:nvPr>
            <p:ph type="sldNum" sz="quarter" idx="12"/>
          </p:nvPr>
        </p:nvSpPr>
        <p:spPr/>
        <p:txBody>
          <a:bodyPr/>
          <a:lstStyle/>
          <a:p>
            <a:fld id="{924B41C4-1474-8D42-B330-D2828683839D}" type="slidenum">
              <a:rPr lang="en-US" smtClean="0"/>
              <a:t>4</a:t>
            </a:fld>
            <a:endParaRPr lang="en-US"/>
          </a:p>
        </p:txBody>
      </p:sp>
    </p:spTree>
    <p:extLst>
      <p:ext uri="{BB962C8B-B14F-4D97-AF65-F5344CB8AC3E}">
        <p14:creationId xmlns:p14="http://schemas.microsoft.com/office/powerpoint/2010/main" val="293094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Model-Based Methods </a:t>
            </a:r>
          </a:p>
        </p:txBody>
      </p:sp>
      <p:sp>
        <p:nvSpPr>
          <p:cNvPr id="5" name="Content Placeholder 4"/>
          <p:cNvSpPr>
            <a:spLocks noGrp="1"/>
          </p:cNvSpPr>
          <p:nvPr>
            <p:ph idx="1"/>
          </p:nvPr>
        </p:nvSpPr>
        <p:spPr>
          <a:xfrm>
            <a:off x="609918" y="1295401"/>
            <a:ext cx="11170602" cy="4830764"/>
          </a:xfrm>
        </p:spPr>
        <p:txBody>
          <a:bodyPr>
            <a:noAutofit/>
          </a:bodyPr>
          <a:lstStyle/>
          <a:p>
            <a:pPr marL="157163" indent="-214313">
              <a:lnSpc>
                <a:spcPct val="114000"/>
              </a:lnSpc>
              <a:spcBef>
                <a:spcPts val="0"/>
              </a:spcBef>
              <a:buFont typeface="Arial" panose="020B0604020202020204" pitchFamily="34" charset="0"/>
              <a:buChar char="•"/>
            </a:pPr>
            <a:r>
              <a:rPr lang="en-US" sz="2400" dirty="0"/>
              <a:t>Current methods and tools are limited for production systems engineering</a:t>
            </a:r>
          </a:p>
          <a:p>
            <a:pPr marL="690709" lvl="1" indent="-214313">
              <a:lnSpc>
                <a:spcPct val="114000"/>
              </a:lnSpc>
              <a:spcBef>
                <a:spcPts val="0"/>
              </a:spcBef>
              <a:buFont typeface="Arial" panose="020B0604020202020204" pitchFamily="34" charset="0"/>
              <a:buChar char="•"/>
            </a:pPr>
            <a:r>
              <a:rPr lang="en-US" sz="2400" dirty="0"/>
              <a:t>Formal specification &amp; analysis automation</a:t>
            </a:r>
          </a:p>
          <a:p>
            <a:pPr marL="690709" lvl="1" indent="-214313">
              <a:lnSpc>
                <a:spcPct val="114000"/>
              </a:lnSpc>
              <a:spcBef>
                <a:spcPts val="0"/>
              </a:spcBef>
              <a:buFont typeface="Arial" panose="020B0604020202020204" pitchFamily="34" charset="0"/>
              <a:buChar char="•"/>
            </a:pPr>
            <a:r>
              <a:rPr lang="en-US" sz="2400" dirty="0"/>
              <a:t>Design and teaching</a:t>
            </a:r>
          </a:p>
          <a:p>
            <a:pPr marL="157163" indent="-214313">
              <a:lnSpc>
                <a:spcPct val="114000"/>
              </a:lnSpc>
              <a:spcBef>
                <a:spcPts val="0"/>
              </a:spcBef>
              <a:buFont typeface="Arial" panose="020B0604020202020204" pitchFamily="34" charset="0"/>
              <a:buChar char="•"/>
            </a:pPr>
            <a:r>
              <a:rPr lang="en-US" sz="2400" dirty="0"/>
              <a:t>Documentation &amp; Organization of Knowledge</a:t>
            </a:r>
          </a:p>
          <a:p>
            <a:pPr marL="785813" lvl="2" indent="-214313">
              <a:lnSpc>
                <a:spcPct val="114000"/>
              </a:lnSpc>
              <a:spcBef>
                <a:spcPts val="0"/>
              </a:spcBef>
            </a:pPr>
            <a:r>
              <a:rPr lang="en-US" sz="2400" dirty="0"/>
              <a:t>Existing Systems Models (industry)</a:t>
            </a:r>
          </a:p>
          <a:p>
            <a:pPr marL="785813" lvl="2" indent="-214313">
              <a:lnSpc>
                <a:spcPct val="114000"/>
              </a:lnSpc>
              <a:spcBef>
                <a:spcPts val="0"/>
              </a:spcBef>
            </a:pPr>
            <a:r>
              <a:rPr lang="en-US" sz="2400" dirty="0"/>
              <a:t>Existing Analysis Models (academia)</a:t>
            </a:r>
          </a:p>
          <a:p>
            <a:pPr marL="157163" indent="-214313">
              <a:lnSpc>
                <a:spcPct val="114000"/>
              </a:lnSpc>
              <a:spcBef>
                <a:spcPts val="0"/>
              </a:spcBef>
              <a:buFont typeface="Arial" panose="020B0604020202020204" pitchFamily="34" charset="0"/>
              <a:buChar char="•"/>
            </a:pPr>
            <a:r>
              <a:rPr lang="en-US" sz="2400" dirty="0"/>
              <a:t>Bridge between system and analysis models</a:t>
            </a:r>
          </a:p>
          <a:p>
            <a:pPr marL="690709" lvl="1" indent="-214313">
              <a:lnSpc>
                <a:spcPct val="114000"/>
              </a:lnSpc>
              <a:spcBef>
                <a:spcPts val="0"/>
              </a:spcBef>
              <a:buFont typeface="Arial" panose="020B0604020202020204" pitchFamily="34" charset="0"/>
              <a:buChar char="•"/>
            </a:pPr>
            <a:r>
              <a:rPr lang="en-US" sz="2400" dirty="0"/>
              <a:t>Interoperability between different analysis models of the same system</a:t>
            </a:r>
          </a:p>
          <a:p>
            <a:pPr marL="690709" lvl="1" indent="-214313">
              <a:lnSpc>
                <a:spcPct val="114000"/>
              </a:lnSpc>
              <a:spcBef>
                <a:spcPts val="0"/>
              </a:spcBef>
              <a:buFont typeface="Arial" panose="020B0604020202020204" pitchFamily="34" charset="0"/>
              <a:buChar char="•"/>
            </a:pPr>
            <a:r>
              <a:rPr lang="en-US" sz="2400" dirty="0"/>
              <a:t>Greater reusability of analysis: collaboration and automation</a:t>
            </a:r>
          </a:p>
          <a:p>
            <a:pPr marL="690709" lvl="1" indent="-214313">
              <a:lnSpc>
                <a:spcPct val="114000"/>
              </a:lnSpc>
              <a:spcBef>
                <a:spcPts val="0"/>
              </a:spcBef>
              <a:buFont typeface="Arial" panose="020B0604020202020204" pitchFamily="34" charset="0"/>
              <a:buChar char="•"/>
            </a:pPr>
            <a:r>
              <a:rPr lang="en-US" sz="2400" dirty="0"/>
              <a:t>Modeling &amp; Simulation Interoperability (MSI); Systems Analysis Integration (SAI)</a:t>
            </a:r>
          </a:p>
          <a:p>
            <a:pPr>
              <a:lnSpc>
                <a:spcPct val="114000"/>
              </a:lnSpc>
              <a:spcBef>
                <a:spcPts val="0"/>
              </a:spcBef>
            </a:pPr>
            <a:endParaRPr lang="en-US" sz="2400" dirty="0"/>
          </a:p>
        </p:txBody>
      </p:sp>
      <p:sp>
        <p:nvSpPr>
          <p:cNvPr id="3" name="Date Placeholder 2"/>
          <p:cNvSpPr>
            <a:spLocks noGrp="1"/>
          </p:cNvSpPr>
          <p:nvPr>
            <p:ph type="dt" sz="half" idx="10"/>
          </p:nvPr>
        </p:nvSpPr>
        <p:spPr/>
        <p:txBody>
          <a:bodyPr/>
          <a:lstStyle/>
          <a:p>
            <a:fld id="{7DBE0BB1-A305-44F3-A205-AF9E84331617}" type="datetime4">
              <a:rPr lang="en-US" smtClean="0"/>
              <a:t>January 20, 2018</a:t>
            </a:fld>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5</a:t>
            </a:fld>
            <a:endParaRPr lang="en-US"/>
          </a:p>
        </p:txBody>
      </p:sp>
    </p:spTree>
    <p:extLst>
      <p:ext uri="{BB962C8B-B14F-4D97-AF65-F5344CB8AC3E}">
        <p14:creationId xmlns:p14="http://schemas.microsoft.com/office/powerpoint/2010/main" val="388575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7B5F-939E-4710-80B8-FF2C46F6738B}"/>
              </a:ext>
            </a:extLst>
          </p:cNvPr>
          <p:cNvSpPr>
            <a:spLocks noGrp="1"/>
          </p:cNvSpPr>
          <p:nvPr>
            <p:ph type="title"/>
          </p:nvPr>
        </p:nvSpPr>
        <p:spPr>
          <a:xfrm>
            <a:off x="0" y="0"/>
            <a:ext cx="10978515" cy="1143000"/>
          </a:xfrm>
        </p:spPr>
        <p:txBody>
          <a:bodyPr/>
          <a:lstStyle/>
          <a:p>
            <a:r>
              <a:rPr lang="en-US" dirty="0"/>
              <a:t>Integrated Production System Design?</a:t>
            </a:r>
          </a:p>
        </p:txBody>
      </p:sp>
      <p:sp>
        <p:nvSpPr>
          <p:cNvPr id="5" name="Slide Number Placeholder 4">
            <a:extLst>
              <a:ext uri="{FF2B5EF4-FFF2-40B4-BE49-F238E27FC236}">
                <a16:creationId xmlns:a16="http://schemas.microsoft.com/office/drawing/2014/main" id="{BCECBFF7-CC81-4003-A3DE-1A06AB290A11}"/>
              </a:ext>
            </a:extLst>
          </p:cNvPr>
          <p:cNvSpPr>
            <a:spLocks noGrp="1"/>
          </p:cNvSpPr>
          <p:nvPr>
            <p:ph type="sldNum" sz="quarter" idx="12"/>
          </p:nvPr>
        </p:nvSpPr>
        <p:spPr/>
        <p:txBody>
          <a:bodyPr/>
          <a:lstStyle/>
          <a:p>
            <a:fld id="{924B41C4-1474-8D42-B330-D2828683839D}" type="slidenum">
              <a:rPr lang="en-US" smtClean="0"/>
              <a:t>6</a:t>
            </a:fld>
            <a:endParaRPr lang="en-US"/>
          </a:p>
        </p:txBody>
      </p:sp>
      <p:pic>
        <p:nvPicPr>
          <p:cNvPr id="1026" name="Picture 2" descr="File:Fig 2 Life Cycle Stages Vee KF.png">
            <a:extLst>
              <a:ext uri="{FF2B5EF4-FFF2-40B4-BE49-F238E27FC236}">
                <a16:creationId xmlns:a16="http://schemas.microsoft.com/office/drawing/2014/main" id="{1949BFFD-EF13-428F-8818-C356E41AF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146" y="799520"/>
            <a:ext cx="7620000" cy="5667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8BFDB20-31D9-4E93-B90A-82FB10D2666A}"/>
              </a:ext>
            </a:extLst>
          </p:cNvPr>
          <p:cNvSpPr/>
          <p:nvPr/>
        </p:nvSpPr>
        <p:spPr>
          <a:xfrm>
            <a:off x="50079" y="6466895"/>
            <a:ext cx="9842066" cy="369332"/>
          </a:xfrm>
          <a:prstGeom prst="rect">
            <a:avLst/>
          </a:prstGeom>
        </p:spPr>
        <p:txBody>
          <a:bodyPr wrap="square">
            <a:spAutoFit/>
          </a:bodyPr>
          <a:lstStyle/>
          <a:p>
            <a:r>
              <a:rPr lang="en-US" sz="1800" dirty="0"/>
              <a:t>http://sebokwiki.org/wiki/System_Life_Cycle_Process_Models:_Vee</a:t>
            </a:r>
          </a:p>
        </p:txBody>
      </p:sp>
      <p:sp>
        <p:nvSpPr>
          <p:cNvPr id="3" name="Rectangle 2">
            <a:extLst>
              <a:ext uri="{FF2B5EF4-FFF2-40B4-BE49-F238E27FC236}">
                <a16:creationId xmlns:a16="http://schemas.microsoft.com/office/drawing/2014/main" id="{F9BCF7E0-BFA4-4CB8-B66F-C9D024DACDEF}"/>
              </a:ext>
            </a:extLst>
          </p:cNvPr>
          <p:cNvSpPr/>
          <p:nvPr/>
        </p:nvSpPr>
        <p:spPr>
          <a:xfrm>
            <a:off x="3956050" y="4610100"/>
            <a:ext cx="43942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458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BDDB-27F6-4489-B385-46B7378C27E5}"/>
              </a:ext>
            </a:extLst>
          </p:cNvPr>
          <p:cNvSpPr>
            <a:spLocks noGrp="1"/>
          </p:cNvSpPr>
          <p:nvPr>
            <p:ph type="title"/>
          </p:nvPr>
        </p:nvSpPr>
        <p:spPr/>
        <p:txBody>
          <a:bodyPr/>
          <a:lstStyle/>
          <a:p>
            <a:r>
              <a:rPr lang="en-US" dirty="0"/>
              <a:t>(Re-)Design Scenarios</a:t>
            </a:r>
          </a:p>
        </p:txBody>
      </p:sp>
      <p:sp>
        <p:nvSpPr>
          <p:cNvPr id="3" name="Content Placeholder 2">
            <a:extLst>
              <a:ext uri="{FF2B5EF4-FFF2-40B4-BE49-F238E27FC236}">
                <a16:creationId xmlns:a16="http://schemas.microsoft.com/office/drawing/2014/main" id="{3748B7A5-6A4E-4187-BD7F-0B9850547D78}"/>
              </a:ext>
            </a:extLst>
          </p:cNvPr>
          <p:cNvSpPr>
            <a:spLocks noGrp="1"/>
          </p:cNvSpPr>
          <p:nvPr>
            <p:ph idx="1"/>
          </p:nvPr>
        </p:nvSpPr>
        <p:spPr/>
        <p:txBody>
          <a:bodyPr>
            <a:normAutofit/>
          </a:bodyPr>
          <a:lstStyle/>
          <a:p>
            <a:r>
              <a:rPr lang="en-US" dirty="0"/>
              <a:t>New product – </a:t>
            </a:r>
            <a:r>
              <a:rPr lang="en-US" sz="3500" dirty="0"/>
              <a:t>Can the supply chain &amp; factory support it? In addition to existing products, as a replacement?</a:t>
            </a:r>
            <a:endParaRPr lang="en-US" dirty="0"/>
          </a:p>
          <a:p>
            <a:r>
              <a:rPr lang="en-US" dirty="0"/>
              <a:t>New Technologies – </a:t>
            </a:r>
            <a:r>
              <a:rPr lang="en-US" sz="3500" dirty="0"/>
              <a:t>Automation: material handling, storage systems … How “big”?</a:t>
            </a:r>
            <a:endParaRPr lang="en-US" dirty="0"/>
          </a:p>
          <a:p>
            <a:r>
              <a:rPr lang="en-US" dirty="0"/>
              <a:t>New Control Strategies – </a:t>
            </a:r>
            <a:r>
              <a:rPr lang="en-US" sz="3500" dirty="0"/>
              <a:t>Releasing work into plant, assigning most specialized workers</a:t>
            </a:r>
            <a:endParaRPr lang="en-US" dirty="0"/>
          </a:p>
        </p:txBody>
      </p:sp>
      <p:sp>
        <p:nvSpPr>
          <p:cNvPr id="4" name="Date Placeholder 3">
            <a:extLst>
              <a:ext uri="{FF2B5EF4-FFF2-40B4-BE49-F238E27FC236}">
                <a16:creationId xmlns:a16="http://schemas.microsoft.com/office/drawing/2014/main" id="{48EE6495-D7B7-40F6-8A1F-2A1F0B8CBE68}"/>
              </a:ext>
            </a:extLst>
          </p:cNvPr>
          <p:cNvSpPr>
            <a:spLocks noGrp="1"/>
          </p:cNvSpPr>
          <p:nvPr>
            <p:ph type="dt" sz="half" idx="10"/>
          </p:nvPr>
        </p:nvSpPr>
        <p:spPr/>
        <p:txBody>
          <a:bodyPr/>
          <a:lstStyle/>
          <a:p>
            <a:fld id="{82ACE5F1-652C-4DAC-B2B6-0E9241201FC8}" type="datetime4">
              <a:rPr lang="en-US" smtClean="0"/>
              <a:t>January 20, 2018</a:t>
            </a:fld>
            <a:endParaRPr lang="en-US"/>
          </a:p>
        </p:txBody>
      </p:sp>
      <p:sp>
        <p:nvSpPr>
          <p:cNvPr id="5" name="Slide Number Placeholder 4">
            <a:extLst>
              <a:ext uri="{FF2B5EF4-FFF2-40B4-BE49-F238E27FC236}">
                <a16:creationId xmlns:a16="http://schemas.microsoft.com/office/drawing/2014/main" id="{13DC049F-0500-41EB-893D-30821F8D4500}"/>
              </a:ext>
            </a:extLst>
          </p:cNvPr>
          <p:cNvSpPr>
            <a:spLocks noGrp="1"/>
          </p:cNvSpPr>
          <p:nvPr>
            <p:ph type="sldNum" sz="quarter" idx="12"/>
          </p:nvPr>
        </p:nvSpPr>
        <p:spPr/>
        <p:txBody>
          <a:bodyPr/>
          <a:lstStyle/>
          <a:p>
            <a:fld id="{924B41C4-1474-8D42-B330-D2828683839D}" type="slidenum">
              <a:rPr lang="en-US" smtClean="0"/>
              <a:t>7</a:t>
            </a:fld>
            <a:endParaRPr lang="en-US"/>
          </a:p>
        </p:txBody>
      </p:sp>
    </p:spTree>
    <p:extLst>
      <p:ext uri="{BB962C8B-B14F-4D97-AF65-F5344CB8AC3E}">
        <p14:creationId xmlns:p14="http://schemas.microsoft.com/office/powerpoint/2010/main" val="324316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Mechanisms for development collaboration</a:t>
            </a:r>
          </a:p>
        </p:txBody>
      </p:sp>
      <p:pic>
        <p:nvPicPr>
          <p:cNvPr id="6" name="Content Placeholder 5"/>
          <p:cNvPicPr>
            <a:picLocks noGrp="1" noChangeAspect="1"/>
          </p:cNvPicPr>
          <p:nvPr>
            <p:ph idx="1"/>
          </p:nvPr>
        </p:nvPicPr>
        <p:blipFill>
          <a:blip r:embed="rId3"/>
          <a:stretch>
            <a:fillRect/>
          </a:stretch>
        </p:blipFill>
        <p:spPr>
          <a:xfrm>
            <a:off x="2530475" y="1077378"/>
            <a:ext cx="7137400" cy="5808407"/>
          </a:xfrm>
          <a:prstGeom prst="rect">
            <a:avLst/>
          </a:prstGeom>
        </p:spPr>
      </p:pic>
      <p:sp>
        <p:nvSpPr>
          <p:cNvPr id="3" name="Date Placeholder 2"/>
          <p:cNvSpPr>
            <a:spLocks noGrp="1"/>
          </p:cNvSpPr>
          <p:nvPr>
            <p:ph type="dt" sz="half" idx="10"/>
          </p:nvPr>
        </p:nvSpPr>
        <p:spPr/>
        <p:txBody>
          <a:bodyPr/>
          <a:lstStyle/>
          <a:p>
            <a:fld id="{E78F8D81-B1FB-4764-A658-6054334A7909}" type="datetime4">
              <a:rPr lang="en-US" smtClean="0"/>
              <a:t>January 20, 2018</a:t>
            </a:fld>
            <a:endParaRPr lang="en-US" dirty="0"/>
          </a:p>
        </p:txBody>
      </p:sp>
      <p:sp>
        <p:nvSpPr>
          <p:cNvPr id="4" name="Slide Number Placeholder 3"/>
          <p:cNvSpPr>
            <a:spLocks noGrp="1"/>
          </p:cNvSpPr>
          <p:nvPr>
            <p:ph type="sldNum" sz="quarter" idx="12"/>
          </p:nvPr>
        </p:nvSpPr>
        <p:spPr/>
        <p:txBody>
          <a:bodyPr/>
          <a:lstStyle/>
          <a:p>
            <a:pPr>
              <a:defRPr/>
            </a:pPr>
            <a:fld id="{79B9E78F-ABFD-44CE-894E-3D6432B5FCE3}" type="slidenum">
              <a:rPr lang="en-US" smtClean="0"/>
              <a:pPr>
                <a:defRPr/>
              </a:pPr>
              <a:t>8</a:t>
            </a:fld>
            <a:endParaRPr lang="en-US" dirty="0"/>
          </a:p>
        </p:txBody>
      </p:sp>
      <p:sp>
        <p:nvSpPr>
          <p:cNvPr id="5" name="Cloud 4">
            <a:extLst>
              <a:ext uri="{FF2B5EF4-FFF2-40B4-BE49-F238E27FC236}">
                <a16:creationId xmlns:a16="http://schemas.microsoft.com/office/drawing/2014/main" id="{083B403C-3929-412B-891D-A7569492E2C1}"/>
              </a:ext>
            </a:extLst>
          </p:cNvPr>
          <p:cNvSpPr/>
          <p:nvPr/>
        </p:nvSpPr>
        <p:spPr>
          <a:xfrm>
            <a:off x="3664017" y="1981199"/>
            <a:ext cx="1328306" cy="823191"/>
          </a:xfrm>
          <a:prstGeom prst="clou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b="1" dirty="0">
                <a:solidFill>
                  <a:schemeClr val="tx1"/>
                </a:solidFill>
              </a:rPr>
              <a:t>Practitioners</a:t>
            </a:r>
          </a:p>
        </p:txBody>
      </p:sp>
    </p:spTree>
    <p:extLst>
      <p:ext uri="{BB962C8B-B14F-4D97-AF65-F5344CB8AC3E}">
        <p14:creationId xmlns:p14="http://schemas.microsoft.com/office/powerpoint/2010/main" val="324526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99DA-568D-41FA-8CEA-48088BA3E1B9}"/>
              </a:ext>
            </a:extLst>
          </p:cNvPr>
          <p:cNvSpPr>
            <a:spLocks noGrp="1"/>
          </p:cNvSpPr>
          <p:nvPr>
            <p:ph type="title"/>
          </p:nvPr>
        </p:nvSpPr>
        <p:spPr/>
        <p:txBody>
          <a:bodyPr>
            <a:normAutofit fontScale="90000"/>
          </a:bodyPr>
          <a:lstStyle/>
          <a:p>
            <a:r>
              <a:rPr lang="en-US" dirty="0"/>
              <a:t>Ubiquitous System Models: Where to start?</a:t>
            </a:r>
          </a:p>
        </p:txBody>
      </p:sp>
      <p:sp>
        <p:nvSpPr>
          <p:cNvPr id="3" name="Content Placeholder 2">
            <a:extLst>
              <a:ext uri="{FF2B5EF4-FFF2-40B4-BE49-F238E27FC236}">
                <a16:creationId xmlns:a16="http://schemas.microsoft.com/office/drawing/2014/main" id="{E21FAFF3-5D2D-4A69-B75F-8E65F04EEA75}"/>
              </a:ext>
            </a:extLst>
          </p:cNvPr>
          <p:cNvSpPr>
            <a:spLocks noGrp="1"/>
          </p:cNvSpPr>
          <p:nvPr>
            <p:ph idx="1"/>
          </p:nvPr>
        </p:nvSpPr>
        <p:spPr/>
        <p:txBody>
          <a:bodyPr/>
          <a:lstStyle/>
          <a:p>
            <a:r>
              <a:rPr lang="en-US" dirty="0"/>
              <a:t>Product, Process, Resource, &amp; Facility</a:t>
            </a:r>
          </a:p>
          <a:p>
            <a:r>
              <a:rPr lang="en-US" dirty="0"/>
              <a:t>How do you control your system?</a:t>
            </a:r>
          </a:p>
          <a:p>
            <a:r>
              <a:rPr lang="en-US" dirty="0"/>
              <a:t>What do you want to know about the system?</a:t>
            </a:r>
          </a:p>
        </p:txBody>
      </p:sp>
      <p:sp>
        <p:nvSpPr>
          <p:cNvPr id="4" name="Date Placeholder 3">
            <a:extLst>
              <a:ext uri="{FF2B5EF4-FFF2-40B4-BE49-F238E27FC236}">
                <a16:creationId xmlns:a16="http://schemas.microsoft.com/office/drawing/2014/main" id="{C7276081-2380-4052-8D7D-149534FDFD01}"/>
              </a:ext>
            </a:extLst>
          </p:cNvPr>
          <p:cNvSpPr>
            <a:spLocks noGrp="1"/>
          </p:cNvSpPr>
          <p:nvPr>
            <p:ph type="dt" sz="half" idx="10"/>
          </p:nvPr>
        </p:nvSpPr>
        <p:spPr/>
        <p:txBody>
          <a:bodyPr/>
          <a:lstStyle/>
          <a:p>
            <a:fld id="{82ACE5F1-652C-4DAC-B2B6-0E9241201FC8}" type="datetime4">
              <a:rPr lang="en-US" smtClean="0"/>
              <a:t>January 20, 2018</a:t>
            </a:fld>
            <a:endParaRPr lang="en-US"/>
          </a:p>
        </p:txBody>
      </p:sp>
      <p:sp>
        <p:nvSpPr>
          <p:cNvPr id="5" name="Slide Number Placeholder 4">
            <a:extLst>
              <a:ext uri="{FF2B5EF4-FFF2-40B4-BE49-F238E27FC236}">
                <a16:creationId xmlns:a16="http://schemas.microsoft.com/office/drawing/2014/main" id="{0D88A9D2-831C-4DC1-995F-E31BEA4249F5}"/>
              </a:ext>
            </a:extLst>
          </p:cNvPr>
          <p:cNvSpPr>
            <a:spLocks noGrp="1"/>
          </p:cNvSpPr>
          <p:nvPr>
            <p:ph type="sldNum" sz="quarter" idx="12"/>
          </p:nvPr>
        </p:nvSpPr>
        <p:spPr/>
        <p:txBody>
          <a:bodyPr/>
          <a:lstStyle/>
          <a:p>
            <a:fld id="{924B41C4-1474-8D42-B330-D2828683839D}" type="slidenum">
              <a:rPr lang="en-US" smtClean="0"/>
              <a:t>9</a:t>
            </a:fld>
            <a:endParaRPr lang="en-US"/>
          </a:p>
        </p:txBody>
      </p:sp>
    </p:spTree>
    <p:extLst>
      <p:ext uri="{BB962C8B-B14F-4D97-AF65-F5344CB8AC3E}">
        <p14:creationId xmlns:p14="http://schemas.microsoft.com/office/powerpoint/2010/main" val="3258702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W2017 slide" id="{F804B6AD-FA24-44B4-AFCB-E09BCC2CEB7C}" vid="{214AA202-365A-4BA2-832A-F2F4F89C1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iw2018-slide</Template>
  <TotalTime>7135</TotalTime>
  <Words>1270</Words>
  <Application>Microsoft Office PowerPoint</Application>
  <PresentationFormat>Custom</PresentationFormat>
  <Paragraphs>264</Paragraphs>
  <Slides>25</Slides>
  <Notes>11</Notes>
  <HiddenSlides>13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Open Sans Light</vt:lpstr>
      <vt:lpstr>IW2018 slide</vt:lpstr>
      <vt:lpstr>Production and Logistics Systems Modeling Challenge Team</vt:lpstr>
      <vt:lpstr>Overview</vt:lpstr>
      <vt:lpstr>Challenge Team Purpose</vt:lpstr>
      <vt:lpstr>Production and Logistics Modeling Drivers</vt:lpstr>
      <vt:lpstr>Need for Model-Based Methods </vt:lpstr>
      <vt:lpstr>Integrated Production System Design?</vt:lpstr>
      <vt:lpstr>(Re-)Design Scenarios</vt:lpstr>
      <vt:lpstr>Mechanisms for development collaboration</vt:lpstr>
      <vt:lpstr>Ubiquitous System Models: Where to start?</vt:lpstr>
      <vt:lpstr>INCOSE can have a big impact on this domain</vt:lpstr>
      <vt:lpstr>PowerPoint Presentation</vt:lpstr>
      <vt:lpstr>PowerPoint Presentation</vt:lpstr>
      <vt:lpstr>Production and Logistics Systems Modeling Challenge Team</vt:lpstr>
      <vt:lpstr>Agenda</vt:lpstr>
      <vt:lpstr>Production and Logistics Systems Modeling Charter Overview</vt:lpstr>
      <vt:lpstr>Agenda</vt:lpstr>
      <vt:lpstr>Agenda</vt:lpstr>
      <vt:lpstr>Agenda</vt:lpstr>
      <vt:lpstr>Roadmap – Document Existing Models</vt:lpstr>
      <vt:lpstr>PowerPoint Presentation</vt:lpstr>
      <vt:lpstr>Roadmap - Identify a Case Study</vt:lpstr>
      <vt:lpstr>Roadmap - Identify a Case Study</vt:lpstr>
      <vt:lpstr>Roadmap - Liaisons</vt:lpstr>
      <vt:lpstr>PowerPoint Presentation</vt:lpstr>
      <vt:lpstr>PowerPoint Presentation</vt:lpstr>
    </vt:vector>
  </TitlesOfParts>
  <Manager/>
  <Company>Worcester Polytechnic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Sprock, Timothy A. (Fed)</dc:creator>
  <cp:keywords/>
  <dc:description/>
  <cp:lastModifiedBy>Sprock, Timothy A. (Fed)</cp:lastModifiedBy>
  <cp:revision>43</cp:revision>
  <dcterms:created xsi:type="dcterms:W3CDTF">2018-01-16T15:41:47Z</dcterms:created>
  <dcterms:modified xsi:type="dcterms:W3CDTF">2018-01-21T15:37:16Z</dcterms:modified>
  <cp:category/>
</cp:coreProperties>
</file>