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theme/themeOverride2.xml" ContentType="application/vnd.openxmlformats-officedocument.themeOverride+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theme/themeOverride3.xml" ContentType="application/vnd.openxmlformats-officedocument.themeOverride+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Masters/slideMaster6.xml" ContentType="application/vnd.openxmlformats-officedocument.presentationml.slideMaster+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diagrams/quickStyle1.xml" ContentType="application/vnd.openxmlformats-officedocument.drawingml.diagramStyle+xml"/>
  <Override PartName="/ppt/theme/themeOverride4.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1" r:id="rId2"/>
    <p:sldMasterId id="2147483652" r:id="rId3"/>
    <p:sldMasterId id="2147483653" r:id="rId4"/>
    <p:sldMasterId id="2147483654" r:id="rId5"/>
    <p:sldMasterId id="2147483655" r:id="rId6"/>
  </p:sldMasterIdLst>
  <p:notesMasterIdLst>
    <p:notesMasterId r:id="rId39"/>
  </p:notesMasterIdLst>
  <p:sldIdLst>
    <p:sldId id="256" r:id="rId7"/>
    <p:sldId id="304" r:id="rId8"/>
    <p:sldId id="305" r:id="rId9"/>
    <p:sldId id="273" r:id="rId10"/>
    <p:sldId id="306" r:id="rId11"/>
    <p:sldId id="307" r:id="rId12"/>
    <p:sldId id="308" r:id="rId13"/>
    <p:sldId id="262" r:id="rId14"/>
    <p:sldId id="263" r:id="rId15"/>
    <p:sldId id="266" r:id="rId16"/>
    <p:sldId id="309" r:id="rId17"/>
    <p:sldId id="310" r:id="rId18"/>
    <p:sldId id="311" r:id="rId19"/>
    <p:sldId id="312" r:id="rId20"/>
    <p:sldId id="313" r:id="rId21"/>
    <p:sldId id="314" r:id="rId22"/>
    <p:sldId id="315" r:id="rId23"/>
    <p:sldId id="316" r:id="rId24"/>
    <p:sldId id="317" r:id="rId25"/>
    <p:sldId id="318" r:id="rId26"/>
    <p:sldId id="319" r:id="rId27"/>
    <p:sldId id="269" r:id="rId28"/>
    <p:sldId id="291" r:id="rId29"/>
    <p:sldId id="292" r:id="rId30"/>
    <p:sldId id="286" r:id="rId31"/>
    <p:sldId id="287" r:id="rId32"/>
    <p:sldId id="320" r:id="rId33"/>
    <p:sldId id="296" r:id="rId34"/>
    <p:sldId id="301" r:id="rId35"/>
    <p:sldId id="321" r:id="rId36"/>
    <p:sldId id="322" r:id="rId37"/>
    <p:sldId id="298" r:id="rId38"/>
  </p:sldIdLst>
  <p:sldSz cx="9144000" cy="6858000" type="screen4x3"/>
  <p:notesSz cx="6934200" cy="922020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99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9" d="100"/>
          <a:sy n="89" d="100"/>
        </p:scale>
        <p:origin x="-102" y="-54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CD4593-46F0-4C21-A3E6-2E9452F9FFD6}" type="doc">
      <dgm:prSet loTypeId="urn:microsoft.com/office/officeart/2005/8/layout/hChevron3" loCatId="process" qsTypeId="urn:microsoft.com/office/officeart/2005/8/quickstyle/simple5" qsCatId="simple" csTypeId="urn:microsoft.com/office/officeart/2005/8/colors/accent1_4" csCatId="accent1" phldr="1"/>
      <dgm:spPr/>
    </dgm:pt>
    <dgm:pt modelId="{EBE82423-A829-4B8F-963E-21168BDA6319}">
      <dgm:prSet phldrT="[Text]" custT="1"/>
      <dgm:spPr/>
      <dgm:t>
        <a:bodyPr/>
        <a:lstStyle/>
        <a:p>
          <a:r>
            <a:rPr lang="en-US" sz="1000" dirty="0" smtClean="0"/>
            <a:t>Preliminary</a:t>
          </a:r>
          <a:endParaRPr lang="en-US" sz="1000" dirty="0"/>
        </a:p>
      </dgm:t>
    </dgm:pt>
    <dgm:pt modelId="{24A6F25D-FADC-48DC-B1BF-71F8D03CAA0B}" type="parTrans" cxnId="{4C43FFA1-3830-4CD0-B0CC-83B3C63D5D6E}">
      <dgm:prSet/>
      <dgm:spPr/>
      <dgm:t>
        <a:bodyPr/>
        <a:lstStyle/>
        <a:p>
          <a:endParaRPr lang="en-US" sz="1800"/>
        </a:p>
      </dgm:t>
    </dgm:pt>
    <dgm:pt modelId="{0CC8F7DE-D5FA-4606-8F3E-1C78E898DC6A}" type="sibTrans" cxnId="{4C43FFA1-3830-4CD0-B0CC-83B3C63D5D6E}">
      <dgm:prSet/>
      <dgm:spPr/>
      <dgm:t>
        <a:bodyPr/>
        <a:lstStyle/>
        <a:p>
          <a:endParaRPr lang="en-US" sz="1800"/>
        </a:p>
      </dgm:t>
    </dgm:pt>
    <dgm:pt modelId="{2FCFEBB8-2AFF-48D9-8B96-4F0733780D8A}">
      <dgm:prSet phldrT="[Text]" custT="1"/>
      <dgm:spPr/>
      <dgm:t>
        <a:bodyPr/>
        <a:lstStyle/>
        <a:p>
          <a:r>
            <a:rPr lang="en-US" sz="1000" baseline="0" dirty="0" smtClean="0"/>
            <a:t>Detailed </a:t>
          </a:r>
          <a:endParaRPr lang="en-US" sz="1000" baseline="0" dirty="0"/>
        </a:p>
      </dgm:t>
    </dgm:pt>
    <dgm:pt modelId="{B20EBE4B-6FD3-4DBD-9CDA-DC17106C2E51}" type="parTrans" cxnId="{C2764A23-9165-4E49-82D4-9463D09E4730}">
      <dgm:prSet/>
      <dgm:spPr/>
      <dgm:t>
        <a:bodyPr/>
        <a:lstStyle/>
        <a:p>
          <a:endParaRPr lang="en-US" sz="1800"/>
        </a:p>
      </dgm:t>
    </dgm:pt>
    <dgm:pt modelId="{D7A98960-C504-4E3D-89CF-06B6138463EB}" type="sibTrans" cxnId="{C2764A23-9165-4E49-82D4-9463D09E4730}">
      <dgm:prSet/>
      <dgm:spPr/>
      <dgm:t>
        <a:bodyPr/>
        <a:lstStyle/>
        <a:p>
          <a:endParaRPr lang="en-US" sz="1800"/>
        </a:p>
      </dgm:t>
    </dgm:pt>
    <dgm:pt modelId="{3DBBA937-2E43-4538-BE03-F7F8B1207A07}">
      <dgm:prSet phldrT="[Text]" custT="1"/>
      <dgm:spPr/>
      <dgm:t>
        <a:bodyPr/>
        <a:lstStyle/>
        <a:p>
          <a:r>
            <a:rPr lang="en-US" sz="1000" baseline="0" dirty="0" smtClean="0"/>
            <a:t>Validation  (Test)</a:t>
          </a:r>
          <a:endParaRPr lang="en-US" sz="1000" baseline="0" dirty="0"/>
        </a:p>
      </dgm:t>
    </dgm:pt>
    <dgm:pt modelId="{CA545767-C89C-4A59-9D3C-33903C23FE8A}" type="parTrans" cxnId="{258B521B-4DB8-4AB0-ABC4-256BF3768FCE}">
      <dgm:prSet/>
      <dgm:spPr/>
      <dgm:t>
        <a:bodyPr/>
        <a:lstStyle/>
        <a:p>
          <a:endParaRPr lang="en-US" sz="1800"/>
        </a:p>
      </dgm:t>
    </dgm:pt>
    <dgm:pt modelId="{2CF64125-6B19-4802-9D21-494AE37E3A29}" type="sibTrans" cxnId="{258B521B-4DB8-4AB0-ABC4-256BF3768FCE}">
      <dgm:prSet/>
      <dgm:spPr/>
      <dgm:t>
        <a:bodyPr/>
        <a:lstStyle/>
        <a:p>
          <a:endParaRPr lang="en-US" sz="1800"/>
        </a:p>
      </dgm:t>
    </dgm:pt>
    <dgm:pt modelId="{96E586ED-6A40-4B61-B418-A0EB693FA4FE}">
      <dgm:prSet phldrT="[Text]" custT="1"/>
      <dgm:spPr/>
      <dgm:t>
        <a:bodyPr/>
        <a:lstStyle/>
        <a:p>
          <a:r>
            <a:rPr lang="en-US" sz="1000" dirty="0" smtClean="0"/>
            <a:t>Conceptual</a:t>
          </a:r>
          <a:endParaRPr lang="en-US" sz="1000" dirty="0"/>
        </a:p>
      </dgm:t>
    </dgm:pt>
    <dgm:pt modelId="{1A67EA93-886D-43ED-B7FC-6CC4EB8F51E1}" type="sibTrans" cxnId="{0792A737-A672-47B1-A5E2-C3417062F35F}">
      <dgm:prSet/>
      <dgm:spPr/>
      <dgm:t>
        <a:bodyPr/>
        <a:lstStyle/>
        <a:p>
          <a:endParaRPr lang="en-US" sz="1800"/>
        </a:p>
      </dgm:t>
    </dgm:pt>
    <dgm:pt modelId="{85A86F90-1FF7-44B8-B499-8563D4081FE0}" type="parTrans" cxnId="{0792A737-A672-47B1-A5E2-C3417062F35F}">
      <dgm:prSet/>
      <dgm:spPr/>
      <dgm:t>
        <a:bodyPr/>
        <a:lstStyle/>
        <a:p>
          <a:endParaRPr lang="en-US" sz="1800"/>
        </a:p>
      </dgm:t>
    </dgm:pt>
    <dgm:pt modelId="{C5D2D9C1-87A0-4563-A297-50778D0301EB}">
      <dgm:prSet phldrT="[Text]" custT="1"/>
      <dgm:spPr/>
      <dgm:t>
        <a:bodyPr/>
        <a:lstStyle/>
        <a:p>
          <a:r>
            <a:rPr lang="en-US" sz="1000" dirty="0" smtClean="0"/>
            <a:t>FEOB</a:t>
          </a:r>
          <a:endParaRPr lang="en-US" sz="1000" dirty="0"/>
        </a:p>
      </dgm:t>
    </dgm:pt>
    <dgm:pt modelId="{6C94CD94-1360-4A22-B535-A7B15F6DA74A}" type="parTrans" cxnId="{E4EEB8FA-6049-47BE-AA05-B15166F8C3C0}">
      <dgm:prSet/>
      <dgm:spPr/>
      <dgm:t>
        <a:bodyPr/>
        <a:lstStyle/>
        <a:p>
          <a:endParaRPr lang="en-US"/>
        </a:p>
      </dgm:t>
    </dgm:pt>
    <dgm:pt modelId="{D16B5529-D49E-4779-974B-3D4C627572E5}" type="sibTrans" cxnId="{E4EEB8FA-6049-47BE-AA05-B15166F8C3C0}">
      <dgm:prSet/>
      <dgm:spPr/>
      <dgm:t>
        <a:bodyPr/>
        <a:lstStyle/>
        <a:p>
          <a:endParaRPr lang="en-US"/>
        </a:p>
      </dgm:t>
    </dgm:pt>
    <dgm:pt modelId="{14665D4A-FB6C-4D30-858E-A20D3A53F71C}">
      <dgm:prSet phldrT="[Text]" custT="1"/>
      <dgm:spPr/>
      <dgm:t>
        <a:bodyPr/>
        <a:lstStyle/>
        <a:p>
          <a:r>
            <a:rPr lang="en-US" sz="1000" baseline="0" dirty="0" smtClean="0"/>
            <a:t>Manufacture</a:t>
          </a:r>
          <a:endParaRPr lang="en-US" sz="1000" baseline="0" dirty="0"/>
        </a:p>
      </dgm:t>
    </dgm:pt>
    <dgm:pt modelId="{C5920117-C93A-4088-BE18-A98E9CC53E0D}" type="parTrans" cxnId="{B57C4C1B-9BEC-47A5-98B3-B308AA22FB05}">
      <dgm:prSet/>
      <dgm:spPr/>
      <dgm:t>
        <a:bodyPr/>
        <a:lstStyle/>
        <a:p>
          <a:endParaRPr lang="en-US"/>
        </a:p>
      </dgm:t>
    </dgm:pt>
    <dgm:pt modelId="{CC07F79E-BCAF-4594-95F1-ED1305FF16DD}" type="sibTrans" cxnId="{B57C4C1B-9BEC-47A5-98B3-B308AA22FB05}">
      <dgm:prSet/>
      <dgm:spPr/>
      <dgm:t>
        <a:bodyPr/>
        <a:lstStyle/>
        <a:p>
          <a:endParaRPr lang="en-US"/>
        </a:p>
      </dgm:t>
    </dgm:pt>
    <dgm:pt modelId="{25EC9EA9-AD9C-49FD-BC65-C7E746634533}">
      <dgm:prSet phldrT="[Text]" custT="1"/>
      <dgm:spPr/>
      <dgm:t>
        <a:bodyPr/>
        <a:lstStyle/>
        <a:p>
          <a:r>
            <a:rPr lang="en-US" sz="1000" baseline="0" dirty="0" smtClean="0"/>
            <a:t>In Use</a:t>
          </a:r>
          <a:endParaRPr lang="en-US" sz="1000" baseline="0" dirty="0"/>
        </a:p>
      </dgm:t>
    </dgm:pt>
    <dgm:pt modelId="{98EA9323-B742-4037-9CF8-51A276508AA0}" type="parTrans" cxnId="{59602D37-6269-4DC7-AE29-7DC7B618326C}">
      <dgm:prSet/>
      <dgm:spPr/>
      <dgm:t>
        <a:bodyPr/>
        <a:lstStyle/>
        <a:p>
          <a:endParaRPr lang="en-US"/>
        </a:p>
      </dgm:t>
    </dgm:pt>
    <dgm:pt modelId="{058A20EB-F7B6-441F-8265-AB488853E4E5}" type="sibTrans" cxnId="{59602D37-6269-4DC7-AE29-7DC7B618326C}">
      <dgm:prSet/>
      <dgm:spPr/>
      <dgm:t>
        <a:bodyPr/>
        <a:lstStyle/>
        <a:p>
          <a:endParaRPr lang="en-US"/>
        </a:p>
      </dgm:t>
    </dgm:pt>
    <dgm:pt modelId="{5B20443A-B83B-4970-B4C4-35A123BCC349}" type="pres">
      <dgm:prSet presAssocID="{C2CD4593-46F0-4C21-A3E6-2E9452F9FFD6}" presName="Name0" presStyleCnt="0">
        <dgm:presLayoutVars>
          <dgm:dir/>
          <dgm:resizeHandles val="exact"/>
        </dgm:presLayoutVars>
      </dgm:prSet>
      <dgm:spPr/>
    </dgm:pt>
    <dgm:pt modelId="{45610FBC-513D-4848-B10A-FBDED24818F0}" type="pres">
      <dgm:prSet presAssocID="{C5D2D9C1-87A0-4563-A297-50778D0301EB}" presName="parTxOnly" presStyleLbl="node1" presStyleIdx="0" presStyleCnt="7" custScaleX="62449">
        <dgm:presLayoutVars>
          <dgm:bulletEnabled val="1"/>
        </dgm:presLayoutVars>
      </dgm:prSet>
      <dgm:spPr/>
      <dgm:t>
        <a:bodyPr/>
        <a:lstStyle/>
        <a:p>
          <a:endParaRPr lang="en-US"/>
        </a:p>
      </dgm:t>
    </dgm:pt>
    <dgm:pt modelId="{9EFDE600-F267-41A7-BFA6-117FE45FD0FB}" type="pres">
      <dgm:prSet presAssocID="{D16B5529-D49E-4779-974B-3D4C627572E5}" presName="parSpace" presStyleCnt="0"/>
      <dgm:spPr/>
    </dgm:pt>
    <dgm:pt modelId="{D1D8865E-66D0-40A3-9485-F17A34D7B0AF}" type="pres">
      <dgm:prSet presAssocID="{96E586ED-6A40-4B61-B418-A0EB693FA4FE}" presName="parTxOnly" presStyleLbl="node1" presStyleIdx="1" presStyleCnt="7" custScaleX="80427">
        <dgm:presLayoutVars>
          <dgm:bulletEnabled val="1"/>
        </dgm:presLayoutVars>
      </dgm:prSet>
      <dgm:spPr/>
      <dgm:t>
        <a:bodyPr/>
        <a:lstStyle/>
        <a:p>
          <a:endParaRPr lang="en-US"/>
        </a:p>
      </dgm:t>
    </dgm:pt>
    <dgm:pt modelId="{6A5D5979-5920-430E-A2B7-B32B457945F4}" type="pres">
      <dgm:prSet presAssocID="{1A67EA93-886D-43ED-B7FC-6CC4EB8F51E1}" presName="parSpace" presStyleCnt="0"/>
      <dgm:spPr/>
    </dgm:pt>
    <dgm:pt modelId="{BF11B8B2-5E08-4F2D-8F40-51234095B666}" type="pres">
      <dgm:prSet presAssocID="{EBE82423-A829-4B8F-963E-21168BDA6319}" presName="parTxOnly" presStyleLbl="node1" presStyleIdx="2" presStyleCnt="7" custScaleX="83607">
        <dgm:presLayoutVars>
          <dgm:bulletEnabled val="1"/>
        </dgm:presLayoutVars>
      </dgm:prSet>
      <dgm:spPr/>
      <dgm:t>
        <a:bodyPr/>
        <a:lstStyle/>
        <a:p>
          <a:endParaRPr lang="en-US"/>
        </a:p>
      </dgm:t>
    </dgm:pt>
    <dgm:pt modelId="{918351F6-6684-4CEE-AC83-096CE458E01A}" type="pres">
      <dgm:prSet presAssocID="{0CC8F7DE-D5FA-4606-8F3E-1C78E898DC6A}" presName="parSpace" presStyleCnt="0"/>
      <dgm:spPr/>
    </dgm:pt>
    <dgm:pt modelId="{00CACE4F-2F70-41BC-BFEA-B8F6B31DEBB0}" type="pres">
      <dgm:prSet presAssocID="{2FCFEBB8-2AFF-48D9-8B96-4F0733780D8A}" presName="parTxOnly" presStyleLbl="node1" presStyleIdx="3" presStyleCnt="7" custScaleX="72509" custLinFactNeighborX="-1566" custLinFactNeighborY="340">
        <dgm:presLayoutVars>
          <dgm:bulletEnabled val="1"/>
        </dgm:presLayoutVars>
      </dgm:prSet>
      <dgm:spPr/>
      <dgm:t>
        <a:bodyPr/>
        <a:lstStyle/>
        <a:p>
          <a:endParaRPr lang="en-US"/>
        </a:p>
      </dgm:t>
    </dgm:pt>
    <dgm:pt modelId="{9054EF61-D089-4BDF-A927-A0EF73CC077D}" type="pres">
      <dgm:prSet presAssocID="{D7A98960-C504-4E3D-89CF-06B6138463EB}" presName="parSpace" presStyleCnt="0"/>
      <dgm:spPr/>
    </dgm:pt>
    <dgm:pt modelId="{FEAA922A-168D-4D75-9360-962A38D778F7}" type="pres">
      <dgm:prSet presAssocID="{3DBBA937-2E43-4538-BE03-F7F8B1207A07}" presName="parTxOnly" presStyleLbl="node1" presStyleIdx="4" presStyleCnt="7" custScaleX="76381">
        <dgm:presLayoutVars>
          <dgm:bulletEnabled val="1"/>
        </dgm:presLayoutVars>
      </dgm:prSet>
      <dgm:spPr/>
      <dgm:t>
        <a:bodyPr/>
        <a:lstStyle/>
        <a:p>
          <a:endParaRPr lang="en-US"/>
        </a:p>
      </dgm:t>
    </dgm:pt>
    <dgm:pt modelId="{982FD147-9F99-42DD-A264-14D823726FDC}" type="pres">
      <dgm:prSet presAssocID="{2CF64125-6B19-4802-9D21-494AE37E3A29}" presName="parSpace" presStyleCnt="0"/>
      <dgm:spPr/>
    </dgm:pt>
    <dgm:pt modelId="{37F13D1A-9F94-4DC3-AB87-9E974498E388}" type="pres">
      <dgm:prSet presAssocID="{14665D4A-FB6C-4D30-858E-A20D3A53F71C}" presName="parTxOnly" presStyleLbl="node1" presStyleIdx="5" presStyleCnt="7">
        <dgm:presLayoutVars>
          <dgm:bulletEnabled val="1"/>
        </dgm:presLayoutVars>
      </dgm:prSet>
      <dgm:spPr/>
      <dgm:t>
        <a:bodyPr/>
        <a:lstStyle/>
        <a:p>
          <a:endParaRPr lang="en-US"/>
        </a:p>
      </dgm:t>
    </dgm:pt>
    <dgm:pt modelId="{EACDF164-DDFE-453A-B1D9-43F3FEDEDBF7}" type="pres">
      <dgm:prSet presAssocID="{CC07F79E-BCAF-4594-95F1-ED1305FF16DD}" presName="parSpace" presStyleCnt="0"/>
      <dgm:spPr/>
    </dgm:pt>
    <dgm:pt modelId="{441B1A50-74C4-464D-9CEF-8ACF750E9DBF}" type="pres">
      <dgm:prSet presAssocID="{25EC9EA9-AD9C-49FD-BC65-C7E746634533}" presName="parTxOnly" presStyleLbl="node1" presStyleIdx="6" presStyleCnt="7">
        <dgm:presLayoutVars>
          <dgm:bulletEnabled val="1"/>
        </dgm:presLayoutVars>
      </dgm:prSet>
      <dgm:spPr/>
      <dgm:t>
        <a:bodyPr/>
        <a:lstStyle/>
        <a:p>
          <a:endParaRPr lang="en-US"/>
        </a:p>
      </dgm:t>
    </dgm:pt>
  </dgm:ptLst>
  <dgm:cxnLst>
    <dgm:cxn modelId="{DF67A7F9-E0F2-4ACC-B167-9B86F0EC1D5F}" type="presOf" srcId="{96E586ED-6A40-4B61-B418-A0EB693FA4FE}" destId="{D1D8865E-66D0-40A3-9485-F17A34D7B0AF}" srcOrd="0" destOrd="0" presId="urn:microsoft.com/office/officeart/2005/8/layout/hChevron3"/>
    <dgm:cxn modelId="{258B521B-4DB8-4AB0-ABC4-256BF3768FCE}" srcId="{C2CD4593-46F0-4C21-A3E6-2E9452F9FFD6}" destId="{3DBBA937-2E43-4538-BE03-F7F8B1207A07}" srcOrd="4" destOrd="0" parTransId="{CA545767-C89C-4A59-9D3C-33903C23FE8A}" sibTransId="{2CF64125-6B19-4802-9D21-494AE37E3A29}"/>
    <dgm:cxn modelId="{59602D37-6269-4DC7-AE29-7DC7B618326C}" srcId="{C2CD4593-46F0-4C21-A3E6-2E9452F9FFD6}" destId="{25EC9EA9-AD9C-49FD-BC65-C7E746634533}" srcOrd="6" destOrd="0" parTransId="{98EA9323-B742-4037-9CF8-51A276508AA0}" sibTransId="{058A20EB-F7B6-441F-8265-AB488853E4E5}"/>
    <dgm:cxn modelId="{4C43FFA1-3830-4CD0-B0CC-83B3C63D5D6E}" srcId="{C2CD4593-46F0-4C21-A3E6-2E9452F9FFD6}" destId="{EBE82423-A829-4B8F-963E-21168BDA6319}" srcOrd="2" destOrd="0" parTransId="{24A6F25D-FADC-48DC-B1BF-71F8D03CAA0B}" sibTransId="{0CC8F7DE-D5FA-4606-8F3E-1C78E898DC6A}"/>
    <dgm:cxn modelId="{B57C4C1B-9BEC-47A5-98B3-B308AA22FB05}" srcId="{C2CD4593-46F0-4C21-A3E6-2E9452F9FFD6}" destId="{14665D4A-FB6C-4D30-858E-A20D3A53F71C}" srcOrd="5" destOrd="0" parTransId="{C5920117-C93A-4088-BE18-A98E9CC53E0D}" sibTransId="{CC07F79E-BCAF-4594-95F1-ED1305FF16DD}"/>
    <dgm:cxn modelId="{D3CA51B9-F9AE-48D3-86DA-97114DDD69AE}" type="presOf" srcId="{25EC9EA9-AD9C-49FD-BC65-C7E746634533}" destId="{441B1A50-74C4-464D-9CEF-8ACF750E9DBF}" srcOrd="0" destOrd="0" presId="urn:microsoft.com/office/officeart/2005/8/layout/hChevron3"/>
    <dgm:cxn modelId="{5BB8D1A6-591E-42CE-9636-2CBA84271799}" type="presOf" srcId="{C5D2D9C1-87A0-4563-A297-50778D0301EB}" destId="{45610FBC-513D-4848-B10A-FBDED24818F0}" srcOrd="0" destOrd="0" presId="urn:microsoft.com/office/officeart/2005/8/layout/hChevron3"/>
    <dgm:cxn modelId="{7D0C6E66-49FD-4391-9D2B-EA96752B2308}" type="presOf" srcId="{EBE82423-A829-4B8F-963E-21168BDA6319}" destId="{BF11B8B2-5E08-4F2D-8F40-51234095B666}" srcOrd="0" destOrd="0" presId="urn:microsoft.com/office/officeart/2005/8/layout/hChevron3"/>
    <dgm:cxn modelId="{CFD778A1-5621-48EE-8E8D-A362DF9915BC}" type="presOf" srcId="{3DBBA937-2E43-4538-BE03-F7F8B1207A07}" destId="{FEAA922A-168D-4D75-9360-962A38D778F7}" srcOrd="0" destOrd="0" presId="urn:microsoft.com/office/officeart/2005/8/layout/hChevron3"/>
    <dgm:cxn modelId="{C2764A23-9165-4E49-82D4-9463D09E4730}" srcId="{C2CD4593-46F0-4C21-A3E6-2E9452F9FFD6}" destId="{2FCFEBB8-2AFF-48D9-8B96-4F0733780D8A}" srcOrd="3" destOrd="0" parTransId="{B20EBE4B-6FD3-4DBD-9CDA-DC17106C2E51}" sibTransId="{D7A98960-C504-4E3D-89CF-06B6138463EB}"/>
    <dgm:cxn modelId="{E4EEB8FA-6049-47BE-AA05-B15166F8C3C0}" srcId="{C2CD4593-46F0-4C21-A3E6-2E9452F9FFD6}" destId="{C5D2D9C1-87A0-4563-A297-50778D0301EB}" srcOrd="0" destOrd="0" parTransId="{6C94CD94-1360-4A22-B535-A7B15F6DA74A}" sibTransId="{D16B5529-D49E-4779-974B-3D4C627572E5}"/>
    <dgm:cxn modelId="{08A3B0F0-0699-4E34-BEC0-1546CC978D6C}" type="presOf" srcId="{2FCFEBB8-2AFF-48D9-8B96-4F0733780D8A}" destId="{00CACE4F-2F70-41BC-BFEA-B8F6B31DEBB0}" srcOrd="0" destOrd="0" presId="urn:microsoft.com/office/officeart/2005/8/layout/hChevron3"/>
    <dgm:cxn modelId="{CE27DCBA-F069-4959-8CEE-C2AAA0D42440}" type="presOf" srcId="{C2CD4593-46F0-4C21-A3E6-2E9452F9FFD6}" destId="{5B20443A-B83B-4970-B4C4-35A123BCC349}" srcOrd="0" destOrd="0" presId="urn:microsoft.com/office/officeart/2005/8/layout/hChevron3"/>
    <dgm:cxn modelId="{A5226E9A-F525-48ED-BEBE-75B7FD119852}" type="presOf" srcId="{14665D4A-FB6C-4D30-858E-A20D3A53F71C}" destId="{37F13D1A-9F94-4DC3-AB87-9E974498E388}" srcOrd="0" destOrd="0" presId="urn:microsoft.com/office/officeart/2005/8/layout/hChevron3"/>
    <dgm:cxn modelId="{0792A737-A672-47B1-A5E2-C3417062F35F}" srcId="{C2CD4593-46F0-4C21-A3E6-2E9452F9FFD6}" destId="{96E586ED-6A40-4B61-B418-A0EB693FA4FE}" srcOrd="1" destOrd="0" parTransId="{85A86F90-1FF7-44B8-B499-8563D4081FE0}" sibTransId="{1A67EA93-886D-43ED-B7FC-6CC4EB8F51E1}"/>
    <dgm:cxn modelId="{41BB6A1E-33D0-4C06-AB75-4F23AA4D972A}" type="presParOf" srcId="{5B20443A-B83B-4970-B4C4-35A123BCC349}" destId="{45610FBC-513D-4848-B10A-FBDED24818F0}" srcOrd="0" destOrd="0" presId="urn:microsoft.com/office/officeart/2005/8/layout/hChevron3"/>
    <dgm:cxn modelId="{C87A1C3D-2789-4A28-BA3C-292C9DCFD148}" type="presParOf" srcId="{5B20443A-B83B-4970-B4C4-35A123BCC349}" destId="{9EFDE600-F267-41A7-BFA6-117FE45FD0FB}" srcOrd="1" destOrd="0" presId="urn:microsoft.com/office/officeart/2005/8/layout/hChevron3"/>
    <dgm:cxn modelId="{5A739011-B281-4560-A2F6-88DDCAB50A67}" type="presParOf" srcId="{5B20443A-B83B-4970-B4C4-35A123BCC349}" destId="{D1D8865E-66D0-40A3-9485-F17A34D7B0AF}" srcOrd="2" destOrd="0" presId="urn:microsoft.com/office/officeart/2005/8/layout/hChevron3"/>
    <dgm:cxn modelId="{3B29576B-1629-42C6-B71D-C81C84DEA6A1}" type="presParOf" srcId="{5B20443A-B83B-4970-B4C4-35A123BCC349}" destId="{6A5D5979-5920-430E-A2B7-B32B457945F4}" srcOrd="3" destOrd="0" presId="urn:microsoft.com/office/officeart/2005/8/layout/hChevron3"/>
    <dgm:cxn modelId="{4DCC801D-C8B0-4339-8F2E-EFB738C73906}" type="presParOf" srcId="{5B20443A-B83B-4970-B4C4-35A123BCC349}" destId="{BF11B8B2-5E08-4F2D-8F40-51234095B666}" srcOrd="4" destOrd="0" presId="urn:microsoft.com/office/officeart/2005/8/layout/hChevron3"/>
    <dgm:cxn modelId="{6888D6A2-D8AD-4BA8-AD7E-154D152B4932}" type="presParOf" srcId="{5B20443A-B83B-4970-B4C4-35A123BCC349}" destId="{918351F6-6684-4CEE-AC83-096CE458E01A}" srcOrd="5" destOrd="0" presId="urn:microsoft.com/office/officeart/2005/8/layout/hChevron3"/>
    <dgm:cxn modelId="{CA7E0A5B-ABF7-4D00-976F-9A479BBDD4A8}" type="presParOf" srcId="{5B20443A-B83B-4970-B4C4-35A123BCC349}" destId="{00CACE4F-2F70-41BC-BFEA-B8F6B31DEBB0}" srcOrd="6" destOrd="0" presId="urn:microsoft.com/office/officeart/2005/8/layout/hChevron3"/>
    <dgm:cxn modelId="{0243F18C-E867-4EDB-BF3A-23DA81A8507E}" type="presParOf" srcId="{5B20443A-B83B-4970-B4C4-35A123BCC349}" destId="{9054EF61-D089-4BDF-A927-A0EF73CC077D}" srcOrd="7" destOrd="0" presId="urn:microsoft.com/office/officeart/2005/8/layout/hChevron3"/>
    <dgm:cxn modelId="{7F79E02D-CE47-4990-B189-D3034E5C2544}" type="presParOf" srcId="{5B20443A-B83B-4970-B4C4-35A123BCC349}" destId="{FEAA922A-168D-4D75-9360-962A38D778F7}" srcOrd="8" destOrd="0" presId="urn:microsoft.com/office/officeart/2005/8/layout/hChevron3"/>
    <dgm:cxn modelId="{EFAF7E66-584F-4939-B330-E9321C98D6E8}" type="presParOf" srcId="{5B20443A-B83B-4970-B4C4-35A123BCC349}" destId="{982FD147-9F99-42DD-A264-14D823726FDC}" srcOrd="9" destOrd="0" presId="urn:microsoft.com/office/officeart/2005/8/layout/hChevron3"/>
    <dgm:cxn modelId="{4872338B-5BC8-46C7-948B-D684C396D114}" type="presParOf" srcId="{5B20443A-B83B-4970-B4C4-35A123BCC349}" destId="{37F13D1A-9F94-4DC3-AB87-9E974498E388}" srcOrd="10" destOrd="0" presId="urn:microsoft.com/office/officeart/2005/8/layout/hChevron3"/>
    <dgm:cxn modelId="{6906E195-8B4F-48D4-9668-FAE07153FFFD}" type="presParOf" srcId="{5B20443A-B83B-4970-B4C4-35A123BCC349}" destId="{EACDF164-DDFE-453A-B1D9-43F3FEDEDBF7}" srcOrd="11" destOrd="0" presId="urn:microsoft.com/office/officeart/2005/8/layout/hChevron3"/>
    <dgm:cxn modelId="{8E46AB14-8B35-4FFA-A7EA-07FAD4CB27A2}" type="presParOf" srcId="{5B20443A-B83B-4970-B4C4-35A123BCC349}" destId="{441B1A50-74C4-464D-9CEF-8ACF750E9DBF}" srcOrd="12" destOrd="0" presId="urn:microsoft.com/office/officeart/2005/8/layout/hChevron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5DBF0B-D018-4520-B4FB-EF9FA68BEEA1}" type="doc">
      <dgm:prSet loTypeId="urn:microsoft.com/office/officeart/2005/8/layout/cycle3" loCatId="cycle" qsTypeId="urn:microsoft.com/office/officeart/2005/8/quickstyle/simple1#2" qsCatId="simple" csTypeId="urn:microsoft.com/office/officeart/2005/8/colors/accent1_2#2" csCatId="accent1" phldr="1"/>
      <dgm:spPr/>
      <dgm:t>
        <a:bodyPr/>
        <a:lstStyle/>
        <a:p>
          <a:endParaRPr lang="en-US"/>
        </a:p>
      </dgm:t>
    </dgm:pt>
    <dgm:pt modelId="{05EDE1EE-FEED-4659-AD48-1DA00D6548EA}">
      <dgm:prSet phldrT="[Text]"/>
      <dgm:spPr>
        <a:noFill/>
        <a:ln>
          <a:noFill/>
        </a:ln>
      </dgm:spPr>
      <dgm:t>
        <a:bodyPr/>
        <a:lstStyle/>
        <a:p>
          <a:endParaRPr lang="en-US" dirty="0"/>
        </a:p>
      </dgm:t>
    </dgm:pt>
    <dgm:pt modelId="{A7DB9718-C7FC-4E66-8674-587B2BE3AA78}" type="parTrans" cxnId="{2A6650DC-0105-4FD6-BB14-D8D98B0AC5BE}">
      <dgm:prSet/>
      <dgm:spPr/>
      <dgm:t>
        <a:bodyPr/>
        <a:lstStyle/>
        <a:p>
          <a:endParaRPr lang="en-US"/>
        </a:p>
      </dgm:t>
    </dgm:pt>
    <dgm:pt modelId="{9BB29B3D-F6A1-4989-9499-673A3CFCA0E6}" type="sibTrans" cxnId="{2A6650DC-0105-4FD6-BB14-D8D98B0AC5BE}">
      <dgm:prSet/>
      <dgm:spPr/>
      <dgm:t>
        <a:bodyPr/>
        <a:lstStyle/>
        <a:p>
          <a:endParaRPr lang="en-US"/>
        </a:p>
      </dgm:t>
    </dgm:pt>
    <dgm:pt modelId="{2ABE393E-DD96-4B03-B118-39A6FE3A258E}">
      <dgm:prSet phldrT="[Text]"/>
      <dgm:spPr>
        <a:noFill/>
        <a:ln>
          <a:noFill/>
        </a:ln>
      </dgm:spPr>
      <dgm:t>
        <a:bodyPr/>
        <a:lstStyle/>
        <a:p>
          <a:endParaRPr lang="en-US" dirty="0"/>
        </a:p>
      </dgm:t>
    </dgm:pt>
    <dgm:pt modelId="{695AC60A-4D87-47F2-83AC-B74E3074D854}" type="parTrans" cxnId="{F3985B49-4452-4756-BBFF-11F6DF169881}">
      <dgm:prSet/>
      <dgm:spPr/>
      <dgm:t>
        <a:bodyPr/>
        <a:lstStyle/>
        <a:p>
          <a:endParaRPr lang="en-US"/>
        </a:p>
      </dgm:t>
    </dgm:pt>
    <dgm:pt modelId="{ABDB3828-9C5B-4CE3-80B2-92B4FCB619E5}" type="sibTrans" cxnId="{F3985B49-4452-4756-BBFF-11F6DF169881}">
      <dgm:prSet/>
      <dgm:spPr/>
      <dgm:t>
        <a:bodyPr/>
        <a:lstStyle/>
        <a:p>
          <a:endParaRPr lang="en-US"/>
        </a:p>
      </dgm:t>
    </dgm:pt>
    <dgm:pt modelId="{63CB3272-73F3-45D6-ABD2-FA64BBE47EB0}">
      <dgm:prSet phldrT="[Text]"/>
      <dgm:spPr>
        <a:noFill/>
        <a:ln>
          <a:noFill/>
        </a:ln>
      </dgm:spPr>
      <dgm:t>
        <a:bodyPr/>
        <a:lstStyle/>
        <a:p>
          <a:endParaRPr lang="en-US" dirty="0"/>
        </a:p>
      </dgm:t>
    </dgm:pt>
    <dgm:pt modelId="{3E4CA005-E557-4AB7-B285-CDD95DB8CF84}" type="parTrans" cxnId="{FFFEFE26-5802-477D-9305-C342974AE91A}">
      <dgm:prSet/>
      <dgm:spPr/>
      <dgm:t>
        <a:bodyPr/>
        <a:lstStyle/>
        <a:p>
          <a:endParaRPr lang="en-US"/>
        </a:p>
      </dgm:t>
    </dgm:pt>
    <dgm:pt modelId="{4DA1299C-317F-47EC-B2A9-10178E1423CE}" type="sibTrans" cxnId="{FFFEFE26-5802-477D-9305-C342974AE91A}">
      <dgm:prSet/>
      <dgm:spPr/>
      <dgm:t>
        <a:bodyPr/>
        <a:lstStyle/>
        <a:p>
          <a:endParaRPr lang="en-US"/>
        </a:p>
      </dgm:t>
    </dgm:pt>
    <dgm:pt modelId="{DE65629E-0EE2-4082-889B-D7E23A23D4A1}">
      <dgm:prSet phldrT="[Text]"/>
      <dgm:spPr>
        <a:noFill/>
        <a:ln>
          <a:noFill/>
        </a:ln>
      </dgm:spPr>
      <dgm:t>
        <a:bodyPr/>
        <a:lstStyle/>
        <a:p>
          <a:endParaRPr lang="en-US" dirty="0"/>
        </a:p>
      </dgm:t>
    </dgm:pt>
    <dgm:pt modelId="{85EA572B-381A-4C75-9CFC-027E28112389}" type="parTrans" cxnId="{24E70A62-5F0A-4121-83C2-DBAA75548862}">
      <dgm:prSet/>
      <dgm:spPr/>
      <dgm:t>
        <a:bodyPr/>
        <a:lstStyle/>
        <a:p>
          <a:endParaRPr lang="en-US"/>
        </a:p>
      </dgm:t>
    </dgm:pt>
    <dgm:pt modelId="{7247022A-21DE-4B19-BBDC-A90EAC1020D3}" type="sibTrans" cxnId="{24E70A62-5F0A-4121-83C2-DBAA75548862}">
      <dgm:prSet/>
      <dgm:spPr/>
      <dgm:t>
        <a:bodyPr/>
        <a:lstStyle/>
        <a:p>
          <a:endParaRPr lang="en-US"/>
        </a:p>
      </dgm:t>
    </dgm:pt>
    <dgm:pt modelId="{06FBDE0A-863B-44D8-AB51-613BBFE74365}">
      <dgm:prSet phldrT="[Text]"/>
      <dgm:spPr>
        <a:noFill/>
        <a:ln>
          <a:noFill/>
        </a:ln>
      </dgm:spPr>
      <dgm:t>
        <a:bodyPr/>
        <a:lstStyle/>
        <a:p>
          <a:endParaRPr lang="en-US" dirty="0"/>
        </a:p>
      </dgm:t>
    </dgm:pt>
    <dgm:pt modelId="{E7729FAB-0011-4EBF-9C72-DBF69B5C69C2}" type="parTrans" cxnId="{CDDD4B7C-D04E-47A3-9C8D-1645027D6589}">
      <dgm:prSet/>
      <dgm:spPr/>
      <dgm:t>
        <a:bodyPr/>
        <a:lstStyle/>
        <a:p>
          <a:endParaRPr lang="en-US"/>
        </a:p>
      </dgm:t>
    </dgm:pt>
    <dgm:pt modelId="{C12E5642-CAAF-4C3E-8B52-DD761C069611}" type="sibTrans" cxnId="{CDDD4B7C-D04E-47A3-9C8D-1645027D6589}">
      <dgm:prSet/>
      <dgm:spPr/>
      <dgm:t>
        <a:bodyPr/>
        <a:lstStyle/>
        <a:p>
          <a:endParaRPr lang="en-US"/>
        </a:p>
      </dgm:t>
    </dgm:pt>
    <dgm:pt modelId="{0C407A06-01DF-440F-9153-E3A6DDDCA259}">
      <dgm:prSet phldrT="[Text]"/>
      <dgm:spPr>
        <a:noFill/>
        <a:ln>
          <a:noFill/>
        </a:ln>
      </dgm:spPr>
      <dgm:t>
        <a:bodyPr/>
        <a:lstStyle/>
        <a:p>
          <a:endParaRPr lang="en-US" dirty="0"/>
        </a:p>
      </dgm:t>
    </dgm:pt>
    <dgm:pt modelId="{6C0CCB89-E8E7-4C84-BB31-0C098B07DCAA}" type="parTrans" cxnId="{6A5AED7C-C631-40B3-AA91-51C54265F3D2}">
      <dgm:prSet/>
      <dgm:spPr/>
      <dgm:t>
        <a:bodyPr/>
        <a:lstStyle/>
        <a:p>
          <a:endParaRPr lang="en-US"/>
        </a:p>
      </dgm:t>
    </dgm:pt>
    <dgm:pt modelId="{4EB0BA8A-8C29-436F-AFC3-5AF32A252672}" type="sibTrans" cxnId="{6A5AED7C-C631-40B3-AA91-51C54265F3D2}">
      <dgm:prSet/>
      <dgm:spPr/>
      <dgm:t>
        <a:bodyPr/>
        <a:lstStyle/>
        <a:p>
          <a:endParaRPr lang="en-US"/>
        </a:p>
      </dgm:t>
    </dgm:pt>
    <dgm:pt modelId="{C65255E8-58EB-47A2-B6C0-9FAAD3FD8185}">
      <dgm:prSet phldrT="[Text]"/>
      <dgm:spPr>
        <a:noFill/>
        <a:ln>
          <a:noFill/>
        </a:ln>
      </dgm:spPr>
      <dgm:t>
        <a:bodyPr/>
        <a:lstStyle/>
        <a:p>
          <a:endParaRPr lang="en-US" dirty="0"/>
        </a:p>
      </dgm:t>
    </dgm:pt>
    <dgm:pt modelId="{C3CED8AB-6542-4488-B1CB-873612A9019A}" type="parTrans" cxnId="{277ACC6D-03A9-40AA-B01B-2994FA47A702}">
      <dgm:prSet/>
      <dgm:spPr/>
      <dgm:t>
        <a:bodyPr/>
        <a:lstStyle/>
        <a:p>
          <a:endParaRPr lang="en-US"/>
        </a:p>
      </dgm:t>
    </dgm:pt>
    <dgm:pt modelId="{815842D2-7D47-48D0-9564-0B406E2BB2D7}" type="sibTrans" cxnId="{277ACC6D-03A9-40AA-B01B-2994FA47A702}">
      <dgm:prSet/>
      <dgm:spPr/>
      <dgm:t>
        <a:bodyPr/>
        <a:lstStyle/>
        <a:p>
          <a:endParaRPr lang="en-US"/>
        </a:p>
      </dgm:t>
    </dgm:pt>
    <dgm:pt modelId="{5CF3FE5F-9F9D-4FCC-AC45-29A237CBCA74}">
      <dgm:prSet phldrT="[Text]"/>
      <dgm:spPr>
        <a:noFill/>
        <a:ln>
          <a:noFill/>
        </a:ln>
      </dgm:spPr>
      <dgm:t>
        <a:bodyPr/>
        <a:lstStyle/>
        <a:p>
          <a:endParaRPr lang="en-US" dirty="0"/>
        </a:p>
      </dgm:t>
    </dgm:pt>
    <dgm:pt modelId="{624104DE-742F-4544-8167-3A3751FD8446}" type="parTrans" cxnId="{C8526A61-59CD-498A-A6FD-48D628A97376}">
      <dgm:prSet/>
      <dgm:spPr/>
      <dgm:t>
        <a:bodyPr/>
        <a:lstStyle/>
        <a:p>
          <a:endParaRPr lang="en-US"/>
        </a:p>
      </dgm:t>
    </dgm:pt>
    <dgm:pt modelId="{B42CAD5B-0219-40C3-8078-5A3C062FBE6C}" type="sibTrans" cxnId="{C8526A61-59CD-498A-A6FD-48D628A97376}">
      <dgm:prSet/>
      <dgm:spPr/>
      <dgm:t>
        <a:bodyPr/>
        <a:lstStyle/>
        <a:p>
          <a:endParaRPr lang="en-US"/>
        </a:p>
      </dgm:t>
    </dgm:pt>
    <dgm:pt modelId="{E7AA4E07-97EF-4A4F-9055-FF1765387B80}" type="pres">
      <dgm:prSet presAssocID="{DE5DBF0B-D018-4520-B4FB-EF9FA68BEEA1}" presName="Name0" presStyleCnt="0">
        <dgm:presLayoutVars>
          <dgm:dir/>
          <dgm:resizeHandles val="exact"/>
        </dgm:presLayoutVars>
      </dgm:prSet>
      <dgm:spPr/>
      <dgm:t>
        <a:bodyPr/>
        <a:lstStyle/>
        <a:p>
          <a:endParaRPr lang="en-US"/>
        </a:p>
      </dgm:t>
    </dgm:pt>
    <dgm:pt modelId="{4F2E7519-2CF7-4ED3-B9F4-8E98E287E08D}" type="pres">
      <dgm:prSet presAssocID="{DE5DBF0B-D018-4520-B4FB-EF9FA68BEEA1}" presName="cycle" presStyleCnt="0"/>
      <dgm:spPr/>
    </dgm:pt>
    <dgm:pt modelId="{84C415D4-2719-46A9-B960-51388DEEC18B}" type="pres">
      <dgm:prSet presAssocID="{05EDE1EE-FEED-4659-AD48-1DA00D6548EA}" presName="nodeFirstNode" presStyleLbl="node1" presStyleIdx="0" presStyleCnt="8">
        <dgm:presLayoutVars>
          <dgm:bulletEnabled val="1"/>
        </dgm:presLayoutVars>
      </dgm:prSet>
      <dgm:spPr/>
      <dgm:t>
        <a:bodyPr/>
        <a:lstStyle/>
        <a:p>
          <a:endParaRPr lang="en-US"/>
        </a:p>
      </dgm:t>
    </dgm:pt>
    <dgm:pt modelId="{C45C9700-40DD-4A63-9BC2-D33083DC49C5}" type="pres">
      <dgm:prSet presAssocID="{9BB29B3D-F6A1-4989-9499-673A3CFCA0E6}" presName="sibTransFirstNode" presStyleLbl="bgShp" presStyleIdx="0" presStyleCnt="1"/>
      <dgm:spPr/>
      <dgm:t>
        <a:bodyPr/>
        <a:lstStyle/>
        <a:p>
          <a:endParaRPr lang="en-US"/>
        </a:p>
      </dgm:t>
    </dgm:pt>
    <dgm:pt modelId="{BAF996C3-B1B7-402A-81E0-F0EFEDBAF9A9}" type="pres">
      <dgm:prSet presAssocID="{2ABE393E-DD96-4B03-B118-39A6FE3A258E}" presName="nodeFollowingNodes" presStyleLbl="node1" presStyleIdx="1" presStyleCnt="8">
        <dgm:presLayoutVars>
          <dgm:bulletEnabled val="1"/>
        </dgm:presLayoutVars>
      </dgm:prSet>
      <dgm:spPr/>
      <dgm:t>
        <a:bodyPr/>
        <a:lstStyle/>
        <a:p>
          <a:endParaRPr lang="en-US"/>
        </a:p>
      </dgm:t>
    </dgm:pt>
    <dgm:pt modelId="{F8F4DC6B-E706-4F40-960A-2DE5B624FF28}" type="pres">
      <dgm:prSet presAssocID="{63CB3272-73F3-45D6-ABD2-FA64BBE47EB0}" presName="nodeFollowingNodes" presStyleLbl="node1" presStyleIdx="2" presStyleCnt="8">
        <dgm:presLayoutVars>
          <dgm:bulletEnabled val="1"/>
        </dgm:presLayoutVars>
      </dgm:prSet>
      <dgm:spPr/>
      <dgm:t>
        <a:bodyPr/>
        <a:lstStyle/>
        <a:p>
          <a:endParaRPr lang="en-US"/>
        </a:p>
      </dgm:t>
    </dgm:pt>
    <dgm:pt modelId="{656EBFEE-62D1-4AA0-9839-DB2D94C259F5}" type="pres">
      <dgm:prSet presAssocID="{DE65629E-0EE2-4082-889B-D7E23A23D4A1}" presName="nodeFollowingNodes" presStyleLbl="node1" presStyleIdx="3" presStyleCnt="8">
        <dgm:presLayoutVars>
          <dgm:bulletEnabled val="1"/>
        </dgm:presLayoutVars>
      </dgm:prSet>
      <dgm:spPr/>
      <dgm:t>
        <a:bodyPr/>
        <a:lstStyle/>
        <a:p>
          <a:endParaRPr lang="en-US"/>
        </a:p>
      </dgm:t>
    </dgm:pt>
    <dgm:pt modelId="{E3511DC7-DF58-4B29-84D6-BB56E12A0135}" type="pres">
      <dgm:prSet presAssocID="{06FBDE0A-863B-44D8-AB51-613BBFE74365}" presName="nodeFollowingNodes" presStyleLbl="node1" presStyleIdx="4" presStyleCnt="8">
        <dgm:presLayoutVars>
          <dgm:bulletEnabled val="1"/>
        </dgm:presLayoutVars>
      </dgm:prSet>
      <dgm:spPr/>
      <dgm:t>
        <a:bodyPr/>
        <a:lstStyle/>
        <a:p>
          <a:endParaRPr lang="en-US"/>
        </a:p>
      </dgm:t>
    </dgm:pt>
    <dgm:pt modelId="{AC8411CD-5C48-4AA5-A656-D90FE6E9E9E6}" type="pres">
      <dgm:prSet presAssocID="{C65255E8-58EB-47A2-B6C0-9FAAD3FD8185}" presName="nodeFollowingNodes" presStyleLbl="node1" presStyleIdx="5" presStyleCnt="8">
        <dgm:presLayoutVars>
          <dgm:bulletEnabled val="1"/>
        </dgm:presLayoutVars>
      </dgm:prSet>
      <dgm:spPr/>
      <dgm:t>
        <a:bodyPr/>
        <a:lstStyle/>
        <a:p>
          <a:endParaRPr lang="en-US"/>
        </a:p>
      </dgm:t>
    </dgm:pt>
    <dgm:pt modelId="{CE6FFB4F-7E21-47F5-B2DB-EE4BAF1833F3}" type="pres">
      <dgm:prSet presAssocID="{5CF3FE5F-9F9D-4FCC-AC45-29A237CBCA74}" presName="nodeFollowingNodes" presStyleLbl="node1" presStyleIdx="6" presStyleCnt="8">
        <dgm:presLayoutVars>
          <dgm:bulletEnabled val="1"/>
        </dgm:presLayoutVars>
      </dgm:prSet>
      <dgm:spPr/>
      <dgm:t>
        <a:bodyPr/>
        <a:lstStyle/>
        <a:p>
          <a:endParaRPr lang="en-US"/>
        </a:p>
      </dgm:t>
    </dgm:pt>
    <dgm:pt modelId="{6A849E31-0DDD-42C9-BCD9-3DE25889CCE4}" type="pres">
      <dgm:prSet presAssocID="{0C407A06-01DF-440F-9153-E3A6DDDCA259}" presName="nodeFollowingNodes" presStyleLbl="node1" presStyleIdx="7" presStyleCnt="8">
        <dgm:presLayoutVars>
          <dgm:bulletEnabled val="1"/>
        </dgm:presLayoutVars>
      </dgm:prSet>
      <dgm:spPr/>
      <dgm:t>
        <a:bodyPr/>
        <a:lstStyle/>
        <a:p>
          <a:endParaRPr lang="en-US"/>
        </a:p>
      </dgm:t>
    </dgm:pt>
  </dgm:ptLst>
  <dgm:cxnLst>
    <dgm:cxn modelId="{236BAB56-2E7D-479B-9052-1185DD5F0BFA}" type="presOf" srcId="{05EDE1EE-FEED-4659-AD48-1DA00D6548EA}" destId="{84C415D4-2719-46A9-B960-51388DEEC18B}" srcOrd="0" destOrd="0" presId="urn:microsoft.com/office/officeart/2005/8/layout/cycle3"/>
    <dgm:cxn modelId="{08EC15DE-D3AB-4601-9566-7ECF9747BE69}" type="presOf" srcId="{DE5DBF0B-D018-4520-B4FB-EF9FA68BEEA1}" destId="{E7AA4E07-97EF-4A4F-9055-FF1765387B80}" srcOrd="0" destOrd="0" presId="urn:microsoft.com/office/officeart/2005/8/layout/cycle3"/>
    <dgm:cxn modelId="{7D4C85A8-C60A-4FE9-B3A9-13E418AD5272}" type="presOf" srcId="{63CB3272-73F3-45D6-ABD2-FA64BBE47EB0}" destId="{F8F4DC6B-E706-4F40-960A-2DE5B624FF28}" srcOrd="0" destOrd="0" presId="urn:microsoft.com/office/officeart/2005/8/layout/cycle3"/>
    <dgm:cxn modelId="{2280AA00-9C03-4906-B500-4F2C9A28C9B4}" type="presOf" srcId="{C65255E8-58EB-47A2-B6C0-9FAAD3FD8185}" destId="{AC8411CD-5C48-4AA5-A656-D90FE6E9E9E6}" srcOrd="0" destOrd="0" presId="urn:microsoft.com/office/officeart/2005/8/layout/cycle3"/>
    <dgm:cxn modelId="{2A6650DC-0105-4FD6-BB14-D8D98B0AC5BE}" srcId="{DE5DBF0B-D018-4520-B4FB-EF9FA68BEEA1}" destId="{05EDE1EE-FEED-4659-AD48-1DA00D6548EA}" srcOrd="0" destOrd="0" parTransId="{A7DB9718-C7FC-4E66-8674-587B2BE3AA78}" sibTransId="{9BB29B3D-F6A1-4989-9499-673A3CFCA0E6}"/>
    <dgm:cxn modelId="{24E70A62-5F0A-4121-83C2-DBAA75548862}" srcId="{DE5DBF0B-D018-4520-B4FB-EF9FA68BEEA1}" destId="{DE65629E-0EE2-4082-889B-D7E23A23D4A1}" srcOrd="3" destOrd="0" parTransId="{85EA572B-381A-4C75-9CFC-027E28112389}" sibTransId="{7247022A-21DE-4B19-BBDC-A90EAC1020D3}"/>
    <dgm:cxn modelId="{CDDD4B7C-D04E-47A3-9C8D-1645027D6589}" srcId="{DE5DBF0B-D018-4520-B4FB-EF9FA68BEEA1}" destId="{06FBDE0A-863B-44D8-AB51-613BBFE74365}" srcOrd="4" destOrd="0" parTransId="{E7729FAB-0011-4EBF-9C72-DBF69B5C69C2}" sibTransId="{C12E5642-CAAF-4C3E-8B52-DD761C069611}"/>
    <dgm:cxn modelId="{8F93A032-EB92-4812-8302-2E7055A181A9}" type="presOf" srcId="{2ABE393E-DD96-4B03-B118-39A6FE3A258E}" destId="{BAF996C3-B1B7-402A-81E0-F0EFEDBAF9A9}" srcOrd="0" destOrd="0" presId="urn:microsoft.com/office/officeart/2005/8/layout/cycle3"/>
    <dgm:cxn modelId="{FFFEFE26-5802-477D-9305-C342974AE91A}" srcId="{DE5DBF0B-D018-4520-B4FB-EF9FA68BEEA1}" destId="{63CB3272-73F3-45D6-ABD2-FA64BBE47EB0}" srcOrd="2" destOrd="0" parTransId="{3E4CA005-E557-4AB7-B285-CDD95DB8CF84}" sibTransId="{4DA1299C-317F-47EC-B2A9-10178E1423CE}"/>
    <dgm:cxn modelId="{C09C9039-1238-4E4D-9270-23C70AF7C66F}" type="presOf" srcId="{5CF3FE5F-9F9D-4FCC-AC45-29A237CBCA74}" destId="{CE6FFB4F-7E21-47F5-B2DB-EE4BAF1833F3}" srcOrd="0" destOrd="0" presId="urn:microsoft.com/office/officeart/2005/8/layout/cycle3"/>
    <dgm:cxn modelId="{F3985B49-4452-4756-BBFF-11F6DF169881}" srcId="{DE5DBF0B-D018-4520-B4FB-EF9FA68BEEA1}" destId="{2ABE393E-DD96-4B03-B118-39A6FE3A258E}" srcOrd="1" destOrd="0" parTransId="{695AC60A-4D87-47F2-83AC-B74E3074D854}" sibTransId="{ABDB3828-9C5B-4CE3-80B2-92B4FCB619E5}"/>
    <dgm:cxn modelId="{4FE24D80-5370-4884-B787-234BC7061042}" type="presOf" srcId="{06FBDE0A-863B-44D8-AB51-613BBFE74365}" destId="{E3511DC7-DF58-4B29-84D6-BB56E12A0135}" srcOrd="0" destOrd="0" presId="urn:microsoft.com/office/officeart/2005/8/layout/cycle3"/>
    <dgm:cxn modelId="{EF8E6779-0D66-4063-A532-A9FCDABA24F7}" type="presOf" srcId="{0C407A06-01DF-440F-9153-E3A6DDDCA259}" destId="{6A849E31-0DDD-42C9-BCD9-3DE25889CCE4}" srcOrd="0" destOrd="0" presId="urn:microsoft.com/office/officeart/2005/8/layout/cycle3"/>
    <dgm:cxn modelId="{1E898BCC-59BB-40D8-9045-C283E3E1FC24}" type="presOf" srcId="{DE65629E-0EE2-4082-889B-D7E23A23D4A1}" destId="{656EBFEE-62D1-4AA0-9839-DB2D94C259F5}" srcOrd="0" destOrd="0" presId="urn:microsoft.com/office/officeart/2005/8/layout/cycle3"/>
    <dgm:cxn modelId="{277ACC6D-03A9-40AA-B01B-2994FA47A702}" srcId="{DE5DBF0B-D018-4520-B4FB-EF9FA68BEEA1}" destId="{C65255E8-58EB-47A2-B6C0-9FAAD3FD8185}" srcOrd="5" destOrd="0" parTransId="{C3CED8AB-6542-4488-B1CB-873612A9019A}" sibTransId="{815842D2-7D47-48D0-9564-0B406E2BB2D7}"/>
    <dgm:cxn modelId="{C8526A61-59CD-498A-A6FD-48D628A97376}" srcId="{DE5DBF0B-D018-4520-B4FB-EF9FA68BEEA1}" destId="{5CF3FE5F-9F9D-4FCC-AC45-29A237CBCA74}" srcOrd="6" destOrd="0" parTransId="{624104DE-742F-4544-8167-3A3751FD8446}" sibTransId="{B42CAD5B-0219-40C3-8078-5A3C062FBE6C}"/>
    <dgm:cxn modelId="{C733FE8F-29AE-4FE3-90FE-5795C6E82A03}" type="presOf" srcId="{9BB29B3D-F6A1-4989-9499-673A3CFCA0E6}" destId="{C45C9700-40DD-4A63-9BC2-D33083DC49C5}" srcOrd="0" destOrd="0" presId="urn:microsoft.com/office/officeart/2005/8/layout/cycle3"/>
    <dgm:cxn modelId="{6A5AED7C-C631-40B3-AA91-51C54265F3D2}" srcId="{DE5DBF0B-D018-4520-B4FB-EF9FA68BEEA1}" destId="{0C407A06-01DF-440F-9153-E3A6DDDCA259}" srcOrd="7" destOrd="0" parTransId="{6C0CCB89-E8E7-4C84-BB31-0C098B07DCAA}" sibTransId="{4EB0BA8A-8C29-436F-AFC3-5AF32A252672}"/>
    <dgm:cxn modelId="{007EC6F4-5C03-4970-9A4E-BDD1E1A14D2D}" type="presParOf" srcId="{E7AA4E07-97EF-4A4F-9055-FF1765387B80}" destId="{4F2E7519-2CF7-4ED3-B9F4-8E98E287E08D}" srcOrd="0" destOrd="0" presId="urn:microsoft.com/office/officeart/2005/8/layout/cycle3"/>
    <dgm:cxn modelId="{AC3B8B3E-2C12-46A5-85C2-0297A31889D7}" type="presParOf" srcId="{4F2E7519-2CF7-4ED3-B9F4-8E98E287E08D}" destId="{84C415D4-2719-46A9-B960-51388DEEC18B}" srcOrd="0" destOrd="0" presId="urn:microsoft.com/office/officeart/2005/8/layout/cycle3"/>
    <dgm:cxn modelId="{2D942BFE-FB2E-462E-AB35-34CAFC1EF1A4}" type="presParOf" srcId="{4F2E7519-2CF7-4ED3-B9F4-8E98E287E08D}" destId="{C45C9700-40DD-4A63-9BC2-D33083DC49C5}" srcOrd="1" destOrd="0" presId="urn:microsoft.com/office/officeart/2005/8/layout/cycle3"/>
    <dgm:cxn modelId="{8BA7E533-9A4E-4890-88CF-ECDEB6E3C6DC}" type="presParOf" srcId="{4F2E7519-2CF7-4ED3-B9F4-8E98E287E08D}" destId="{BAF996C3-B1B7-402A-81E0-F0EFEDBAF9A9}" srcOrd="2" destOrd="0" presId="urn:microsoft.com/office/officeart/2005/8/layout/cycle3"/>
    <dgm:cxn modelId="{DB50EDF1-5BD8-42AC-8654-C8CF7860BDD7}" type="presParOf" srcId="{4F2E7519-2CF7-4ED3-B9F4-8E98E287E08D}" destId="{F8F4DC6B-E706-4F40-960A-2DE5B624FF28}" srcOrd="3" destOrd="0" presId="urn:microsoft.com/office/officeart/2005/8/layout/cycle3"/>
    <dgm:cxn modelId="{F0703863-E3EE-439F-BDA5-2D9EBD62B5A0}" type="presParOf" srcId="{4F2E7519-2CF7-4ED3-B9F4-8E98E287E08D}" destId="{656EBFEE-62D1-4AA0-9839-DB2D94C259F5}" srcOrd="4" destOrd="0" presId="urn:microsoft.com/office/officeart/2005/8/layout/cycle3"/>
    <dgm:cxn modelId="{2905A027-17E3-453B-98E4-3621203DAD7F}" type="presParOf" srcId="{4F2E7519-2CF7-4ED3-B9F4-8E98E287E08D}" destId="{E3511DC7-DF58-4B29-84D6-BB56E12A0135}" srcOrd="5" destOrd="0" presId="urn:microsoft.com/office/officeart/2005/8/layout/cycle3"/>
    <dgm:cxn modelId="{EAC0FA6F-8029-4C18-800F-2C53BC6198AF}" type="presParOf" srcId="{4F2E7519-2CF7-4ED3-B9F4-8E98E287E08D}" destId="{AC8411CD-5C48-4AA5-A656-D90FE6E9E9E6}" srcOrd="6" destOrd="0" presId="urn:microsoft.com/office/officeart/2005/8/layout/cycle3"/>
    <dgm:cxn modelId="{76885249-C4CC-480E-A613-2307AEE4B2FC}" type="presParOf" srcId="{4F2E7519-2CF7-4ED3-B9F4-8E98E287E08D}" destId="{CE6FFB4F-7E21-47F5-B2DB-EE4BAF1833F3}" srcOrd="7" destOrd="0" presId="urn:microsoft.com/office/officeart/2005/8/layout/cycle3"/>
    <dgm:cxn modelId="{277EBC1E-EA0D-4A84-8D60-531E288765CC}" type="presParOf" srcId="{4F2E7519-2CF7-4ED3-B9F4-8E98E287E08D}" destId="{6A849E31-0DDD-42C9-BCD9-3DE25889CCE4}" srcOrd="8" destOrd="0" presId="urn:microsoft.com/office/officeart/2005/8/layout/cycle3"/>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CD4593-46F0-4C21-A3E6-2E9452F9FFD6}" type="doc">
      <dgm:prSet loTypeId="urn:microsoft.com/office/officeart/2005/8/layout/hChevron3" loCatId="process" qsTypeId="urn:microsoft.com/office/officeart/2005/8/quickstyle/simple5" qsCatId="simple" csTypeId="urn:microsoft.com/office/officeart/2005/8/colors/accent1_4" csCatId="accent1" phldr="1"/>
      <dgm:spPr/>
    </dgm:pt>
    <dgm:pt modelId="{EBE82423-A829-4B8F-963E-21168BDA6319}">
      <dgm:prSet phldrT="[Text]" custT="1"/>
      <dgm:spPr/>
      <dgm:t>
        <a:bodyPr/>
        <a:lstStyle/>
        <a:p>
          <a:r>
            <a:rPr lang="en-US" sz="1000" dirty="0" smtClean="0"/>
            <a:t>Preliminary</a:t>
          </a:r>
          <a:endParaRPr lang="en-US" sz="1000" dirty="0"/>
        </a:p>
      </dgm:t>
    </dgm:pt>
    <dgm:pt modelId="{24A6F25D-FADC-48DC-B1BF-71F8D03CAA0B}" type="parTrans" cxnId="{4C43FFA1-3830-4CD0-B0CC-83B3C63D5D6E}">
      <dgm:prSet/>
      <dgm:spPr/>
      <dgm:t>
        <a:bodyPr/>
        <a:lstStyle/>
        <a:p>
          <a:endParaRPr lang="en-US" sz="1800"/>
        </a:p>
      </dgm:t>
    </dgm:pt>
    <dgm:pt modelId="{0CC8F7DE-D5FA-4606-8F3E-1C78E898DC6A}" type="sibTrans" cxnId="{4C43FFA1-3830-4CD0-B0CC-83B3C63D5D6E}">
      <dgm:prSet/>
      <dgm:spPr/>
      <dgm:t>
        <a:bodyPr/>
        <a:lstStyle/>
        <a:p>
          <a:endParaRPr lang="en-US" sz="1800"/>
        </a:p>
      </dgm:t>
    </dgm:pt>
    <dgm:pt modelId="{2FCFEBB8-2AFF-48D9-8B96-4F0733780D8A}">
      <dgm:prSet phldrT="[Text]" custT="1"/>
      <dgm:spPr/>
      <dgm:t>
        <a:bodyPr/>
        <a:lstStyle/>
        <a:p>
          <a:r>
            <a:rPr lang="en-US" sz="1000" baseline="0" dirty="0" smtClean="0"/>
            <a:t>Detailed </a:t>
          </a:r>
          <a:endParaRPr lang="en-US" sz="1000" baseline="0" dirty="0"/>
        </a:p>
      </dgm:t>
    </dgm:pt>
    <dgm:pt modelId="{B20EBE4B-6FD3-4DBD-9CDA-DC17106C2E51}" type="parTrans" cxnId="{C2764A23-9165-4E49-82D4-9463D09E4730}">
      <dgm:prSet/>
      <dgm:spPr/>
      <dgm:t>
        <a:bodyPr/>
        <a:lstStyle/>
        <a:p>
          <a:endParaRPr lang="en-US" sz="1800"/>
        </a:p>
      </dgm:t>
    </dgm:pt>
    <dgm:pt modelId="{D7A98960-C504-4E3D-89CF-06B6138463EB}" type="sibTrans" cxnId="{C2764A23-9165-4E49-82D4-9463D09E4730}">
      <dgm:prSet/>
      <dgm:spPr/>
      <dgm:t>
        <a:bodyPr/>
        <a:lstStyle/>
        <a:p>
          <a:endParaRPr lang="en-US" sz="1800"/>
        </a:p>
      </dgm:t>
    </dgm:pt>
    <dgm:pt modelId="{3DBBA937-2E43-4538-BE03-F7F8B1207A07}">
      <dgm:prSet phldrT="[Text]" custT="1"/>
      <dgm:spPr/>
      <dgm:t>
        <a:bodyPr/>
        <a:lstStyle/>
        <a:p>
          <a:r>
            <a:rPr lang="en-US" sz="1000" baseline="0" dirty="0" smtClean="0"/>
            <a:t>Validation  (Test)</a:t>
          </a:r>
          <a:endParaRPr lang="en-US" sz="1000" baseline="0" dirty="0"/>
        </a:p>
      </dgm:t>
    </dgm:pt>
    <dgm:pt modelId="{CA545767-C89C-4A59-9D3C-33903C23FE8A}" type="parTrans" cxnId="{258B521B-4DB8-4AB0-ABC4-256BF3768FCE}">
      <dgm:prSet/>
      <dgm:spPr/>
      <dgm:t>
        <a:bodyPr/>
        <a:lstStyle/>
        <a:p>
          <a:endParaRPr lang="en-US" sz="1800"/>
        </a:p>
      </dgm:t>
    </dgm:pt>
    <dgm:pt modelId="{2CF64125-6B19-4802-9D21-494AE37E3A29}" type="sibTrans" cxnId="{258B521B-4DB8-4AB0-ABC4-256BF3768FCE}">
      <dgm:prSet/>
      <dgm:spPr/>
      <dgm:t>
        <a:bodyPr/>
        <a:lstStyle/>
        <a:p>
          <a:endParaRPr lang="en-US" sz="1800"/>
        </a:p>
      </dgm:t>
    </dgm:pt>
    <dgm:pt modelId="{96E586ED-6A40-4B61-B418-A0EB693FA4FE}">
      <dgm:prSet phldrT="[Text]" custT="1"/>
      <dgm:spPr/>
      <dgm:t>
        <a:bodyPr/>
        <a:lstStyle/>
        <a:p>
          <a:r>
            <a:rPr lang="en-US" sz="1000" dirty="0" smtClean="0"/>
            <a:t>Conceptual</a:t>
          </a:r>
          <a:endParaRPr lang="en-US" sz="1000" dirty="0"/>
        </a:p>
      </dgm:t>
    </dgm:pt>
    <dgm:pt modelId="{1A67EA93-886D-43ED-B7FC-6CC4EB8F51E1}" type="sibTrans" cxnId="{0792A737-A672-47B1-A5E2-C3417062F35F}">
      <dgm:prSet/>
      <dgm:spPr/>
      <dgm:t>
        <a:bodyPr/>
        <a:lstStyle/>
        <a:p>
          <a:endParaRPr lang="en-US" sz="1800"/>
        </a:p>
      </dgm:t>
    </dgm:pt>
    <dgm:pt modelId="{85A86F90-1FF7-44B8-B499-8563D4081FE0}" type="parTrans" cxnId="{0792A737-A672-47B1-A5E2-C3417062F35F}">
      <dgm:prSet/>
      <dgm:spPr/>
      <dgm:t>
        <a:bodyPr/>
        <a:lstStyle/>
        <a:p>
          <a:endParaRPr lang="en-US" sz="1800"/>
        </a:p>
      </dgm:t>
    </dgm:pt>
    <dgm:pt modelId="{C5D2D9C1-87A0-4563-A297-50778D0301EB}">
      <dgm:prSet phldrT="[Text]" custT="1"/>
      <dgm:spPr/>
      <dgm:t>
        <a:bodyPr/>
        <a:lstStyle/>
        <a:p>
          <a:r>
            <a:rPr lang="en-US" sz="1000" dirty="0" smtClean="0"/>
            <a:t>FEOB</a:t>
          </a:r>
          <a:endParaRPr lang="en-US" sz="1000" dirty="0"/>
        </a:p>
      </dgm:t>
    </dgm:pt>
    <dgm:pt modelId="{6C94CD94-1360-4A22-B535-A7B15F6DA74A}" type="parTrans" cxnId="{E4EEB8FA-6049-47BE-AA05-B15166F8C3C0}">
      <dgm:prSet/>
      <dgm:spPr/>
      <dgm:t>
        <a:bodyPr/>
        <a:lstStyle/>
        <a:p>
          <a:endParaRPr lang="en-US"/>
        </a:p>
      </dgm:t>
    </dgm:pt>
    <dgm:pt modelId="{D16B5529-D49E-4779-974B-3D4C627572E5}" type="sibTrans" cxnId="{E4EEB8FA-6049-47BE-AA05-B15166F8C3C0}">
      <dgm:prSet/>
      <dgm:spPr/>
      <dgm:t>
        <a:bodyPr/>
        <a:lstStyle/>
        <a:p>
          <a:endParaRPr lang="en-US"/>
        </a:p>
      </dgm:t>
    </dgm:pt>
    <dgm:pt modelId="{14665D4A-FB6C-4D30-858E-A20D3A53F71C}">
      <dgm:prSet phldrT="[Text]" custT="1"/>
      <dgm:spPr/>
      <dgm:t>
        <a:bodyPr/>
        <a:lstStyle/>
        <a:p>
          <a:r>
            <a:rPr lang="en-US" sz="1000" baseline="0" dirty="0" smtClean="0"/>
            <a:t>Manufacture</a:t>
          </a:r>
          <a:endParaRPr lang="en-US" sz="1000" baseline="0" dirty="0"/>
        </a:p>
      </dgm:t>
    </dgm:pt>
    <dgm:pt modelId="{C5920117-C93A-4088-BE18-A98E9CC53E0D}" type="parTrans" cxnId="{B57C4C1B-9BEC-47A5-98B3-B308AA22FB05}">
      <dgm:prSet/>
      <dgm:spPr/>
      <dgm:t>
        <a:bodyPr/>
        <a:lstStyle/>
        <a:p>
          <a:endParaRPr lang="en-US"/>
        </a:p>
      </dgm:t>
    </dgm:pt>
    <dgm:pt modelId="{CC07F79E-BCAF-4594-95F1-ED1305FF16DD}" type="sibTrans" cxnId="{B57C4C1B-9BEC-47A5-98B3-B308AA22FB05}">
      <dgm:prSet/>
      <dgm:spPr/>
      <dgm:t>
        <a:bodyPr/>
        <a:lstStyle/>
        <a:p>
          <a:endParaRPr lang="en-US"/>
        </a:p>
      </dgm:t>
    </dgm:pt>
    <dgm:pt modelId="{25EC9EA9-AD9C-49FD-BC65-C7E746634533}">
      <dgm:prSet phldrT="[Text]" custT="1"/>
      <dgm:spPr/>
      <dgm:t>
        <a:bodyPr/>
        <a:lstStyle/>
        <a:p>
          <a:r>
            <a:rPr lang="en-US" sz="1000" baseline="0" dirty="0" smtClean="0"/>
            <a:t>In Use</a:t>
          </a:r>
          <a:endParaRPr lang="en-US" sz="1000" baseline="0" dirty="0"/>
        </a:p>
      </dgm:t>
    </dgm:pt>
    <dgm:pt modelId="{98EA9323-B742-4037-9CF8-51A276508AA0}" type="parTrans" cxnId="{59602D37-6269-4DC7-AE29-7DC7B618326C}">
      <dgm:prSet/>
      <dgm:spPr/>
      <dgm:t>
        <a:bodyPr/>
        <a:lstStyle/>
        <a:p>
          <a:endParaRPr lang="en-US"/>
        </a:p>
      </dgm:t>
    </dgm:pt>
    <dgm:pt modelId="{058A20EB-F7B6-441F-8265-AB488853E4E5}" type="sibTrans" cxnId="{59602D37-6269-4DC7-AE29-7DC7B618326C}">
      <dgm:prSet/>
      <dgm:spPr/>
      <dgm:t>
        <a:bodyPr/>
        <a:lstStyle/>
        <a:p>
          <a:endParaRPr lang="en-US"/>
        </a:p>
      </dgm:t>
    </dgm:pt>
    <dgm:pt modelId="{5B20443A-B83B-4970-B4C4-35A123BCC349}" type="pres">
      <dgm:prSet presAssocID="{C2CD4593-46F0-4C21-A3E6-2E9452F9FFD6}" presName="Name0" presStyleCnt="0">
        <dgm:presLayoutVars>
          <dgm:dir/>
          <dgm:resizeHandles val="exact"/>
        </dgm:presLayoutVars>
      </dgm:prSet>
      <dgm:spPr/>
    </dgm:pt>
    <dgm:pt modelId="{45610FBC-513D-4848-B10A-FBDED24818F0}" type="pres">
      <dgm:prSet presAssocID="{C5D2D9C1-87A0-4563-A297-50778D0301EB}" presName="parTxOnly" presStyleLbl="node1" presStyleIdx="0" presStyleCnt="7" custScaleX="62449">
        <dgm:presLayoutVars>
          <dgm:bulletEnabled val="1"/>
        </dgm:presLayoutVars>
      </dgm:prSet>
      <dgm:spPr/>
      <dgm:t>
        <a:bodyPr/>
        <a:lstStyle/>
        <a:p>
          <a:endParaRPr lang="en-US"/>
        </a:p>
      </dgm:t>
    </dgm:pt>
    <dgm:pt modelId="{9EFDE600-F267-41A7-BFA6-117FE45FD0FB}" type="pres">
      <dgm:prSet presAssocID="{D16B5529-D49E-4779-974B-3D4C627572E5}" presName="parSpace" presStyleCnt="0"/>
      <dgm:spPr/>
    </dgm:pt>
    <dgm:pt modelId="{D1D8865E-66D0-40A3-9485-F17A34D7B0AF}" type="pres">
      <dgm:prSet presAssocID="{96E586ED-6A40-4B61-B418-A0EB693FA4FE}" presName="parTxOnly" presStyleLbl="node1" presStyleIdx="1" presStyleCnt="7" custScaleX="80427">
        <dgm:presLayoutVars>
          <dgm:bulletEnabled val="1"/>
        </dgm:presLayoutVars>
      </dgm:prSet>
      <dgm:spPr/>
      <dgm:t>
        <a:bodyPr/>
        <a:lstStyle/>
        <a:p>
          <a:endParaRPr lang="en-US"/>
        </a:p>
      </dgm:t>
    </dgm:pt>
    <dgm:pt modelId="{6A5D5979-5920-430E-A2B7-B32B457945F4}" type="pres">
      <dgm:prSet presAssocID="{1A67EA93-886D-43ED-B7FC-6CC4EB8F51E1}" presName="parSpace" presStyleCnt="0"/>
      <dgm:spPr/>
    </dgm:pt>
    <dgm:pt modelId="{BF11B8B2-5E08-4F2D-8F40-51234095B666}" type="pres">
      <dgm:prSet presAssocID="{EBE82423-A829-4B8F-963E-21168BDA6319}" presName="parTxOnly" presStyleLbl="node1" presStyleIdx="2" presStyleCnt="7" custScaleX="83607">
        <dgm:presLayoutVars>
          <dgm:bulletEnabled val="1"/>
        </dgm:presLayoutVars>
      </dgm:prSet>
      <dgm:spPr/>
      <dgm:t>
        <a:bodyPr/>
        <a:lstStyle/>
        <a:p>
          <a:endParaRPr lang="en-US"/>
        </a:p>
      </dgm:t>
    </dgm:pt>
    <dgm:pt modelId="{918351F6-6684-4CEE-AC83-096CE458E01A}" type="pres">
      <dgm:prSet presAssocID="{0CC8F7DE-D5FA-4606-8F3E-1C78E898DC6A}" presName="parSpace" presStyleCnt="0"/>
      <dgm:spPr/>
    </dgm:pt>
    <dgm:pt modelId="{00CACE4F-2F70-41BC-BFEA-B8F6B31DEBB0}" type="pres">
      <dgm:prSet presAssocID="{2FCFEBB8-2AFF-48D9-8B96-4F0733780D8A}" presName="parTxOnly" presStyleLbl="node1" presStyleIdx="3" presStyleCnt="7" custScaleX="72509" custLinFactNeighborX="-1566" custLinFactNeighborY="340">
        <dgm:presLayoutVars>
          <dgm:bulletEnabled val="1"/>
        </dgm:presLayoutVars>
      </dgm:prSet>
      <dgm:spPr/>
      <dgm:t>
        <a:bodyPr/>
        <a:lstStyle/>
        <a:p>
          <a:endParaRPr lang="en-US"/>
        </a:p>
      </dgm:t>
    </dgm:pt>
    <dgm:pt modelId="{9054EF61-D089-4BDF-A927-A0EF73CC077D}" type="pres">
      <dgm:prSet presAssocID="{D7A98960-C504-4E3D-89CF-06B6138463EB}" presName="parSpace" presStyleCnt="0"/>
      <dgm:spPr/>
    </dgm:pt>
    <dgm:pt modelId="{FEAA922A-168D-4D75-9360-962A38D778F7}" type="pres">
      <dgm:prSet presAssocID="{3DBBA937-2E43-4538-BE03-F7F8B1207A07}" presName="parTxOnly" presStyleLbl="node1" presStyleIdx="4" presStyleCnt="7" custScaleX="76381">
        <dgm:presLayoutVars>
          <dgm:bulletEnabled val="1"/>
        </dgm:presLayoutVars>
      </dgm:prSet>
      <dgm:spPr/>
      <dgm:t>
        <a:bodyPr/>
        <a:lstStyle/>
        <a:p>
          <a:endParaRPr lang="en-US"/>
        </a:p>
      </dgm:t>
    </dgm:pt>
    <dgm:pt modelId="{982FD147-9F99-42DD-A264-14D823726FDC}" type="pres">
      <dgm:prSet presAssocID="{2CF64125-6B19-4802-9D21-494AE37E3A29}" presName="parSpace" presStyleCnt="0"/>
      <dgm:spPr/>
    </dgm:pt>
    <dgm:pt modelId="{37F13D1A-9F94-4DC3-AB87-9E974498E388}" type="pres">
      <dgm:prSet presAssocID="{14665D4A-FB6C-4D30-858E-A20D3A53F71C}" presName="parTxOnly" presStyleLbl="node1" presStyleIdx="5" presStyleCnt="7">
        <dgm:presLayoutVars>
          <dgm:bulletEnabled val="1"/>
        </dgm:presLayoutVars>
      </dgm:prSet>
      <dgm:spPr/>
      <dgm:t>
        <a:bodyPr/>
        <a:lstStyle/>
        <a:p>
          <a:endParaRPr lang="en-US"/>
        </a:p>
      </dgm:t>
    </dgm:pt>
    <dgm:pt modelId="{EACDF164-DDFE-453A-B1D9-43F3FEDEDBF7}" type="pres">
      <dgm:prSet presAssocID="{CC07F79E-BCAF-4594-95F1-ED1305FF16DD}" presName="parSpace" presStyleCnt="0"/>
      <dgm:spPr/>
    </dgm:pt>
    <dgm:pt modelId="{441B1A50-74C4-464D-9CEF-8ACF750E9DBF}" type="pres">
      <dgm:prSet presAssocID="{25EC9EA9-AD9C-49FD-BC65-C7E746634533}" presName="parTxOnly" presStyleLbl="node1" presStyleIdx="6" presStyleCnt="7">
        <dgm:presLayoutVars>
          <dgm:bulletEnabled val="1"/>
        </dgm:presLayoutVars>
      </dgm:prSet>
      <dgm:spPr/>
      <dgm:t>
        <a:bodyPr/>
        <a:lstStyle/>
        <a:p>
          <a:endParaRPr lang="en-US"/>
        </a:p>
      </dgm:t>
    </dgm:pt>
  </dgm:ptLst>
  <dgm:cxnLst>
    <dgm:cxn modelId="{87C796B7-E7B3-4D8A-A594-266180B447A3}" type="presOf" srcId="{C5D2D9C1-87A0-4563-A297-50778D0301EB}" destId="{45610FBC-513D-4848-B10A-FBDED24818F0}" srcOrd="0" destOrd="0" presId="urn:microsoft.com/office/officeart/2005/8/layout/hChevron3"/>
    <dgm:cxn modelId="{258B521B-4DB8-4AB0-ABC4-256BF3768FCE}" srcId="{C2CD4593-46F0-4C21-A3E6-2E9452F9FFD6}" destId="{3DBBA937-2E43-4538-BE03-F7F8B1207A07}" srcOrd="4" destOrd="0" parTransId="{CA545767-C89C-4A59-9D3C-33903C23FE8A}" sibTransId="{2CF64125-6B19-4802-9D21-494AE37E3A29}"/>
    <dgm:cxn modelId="{59602D37-6269-4DC7-AE29-7DC7B618326C}" srcId="{C2CD4593-46F0-4C21-A3E6-2E9452F9FFD6}" destId="{25EC9EA9-AD9C-49FD-BC65-C7E746634533}" srcOrd="6" destOrd="0" parTransId="{98EA9323-B742-4037-9CF8-51A276508AA0}" sibTransId="{058A20EB-F7B6-441F-8265-AB488853E4E5}"/>
    <dgm:cxn modelId="{4C43FFA1-3830-4CD0-B0CC-83B3C63D5D6E}" srcId="{C2CD4593-46F0-4C21-A3E6-2E9452F9FFD6}" destId="{EBE82423-A829-4B8F-963E-21168BDA6319}" srcOrd="2" destOrd="0" parTransId="{24A6F25D-FADC-48DC-B1BF-71F8D03CAA0B}" sibTransId="{0CC8F7DE-D5FA-4606-8F3E-1C78E898DC6A}"/>
    <dgm:cxn modelId="{B57C4C1B-9BEC-47A5-98B3-B308AA22FB05}" srcId="{C2CD4593-46F0-4C21-A3E6-2E9452F9FFD6}" destId="{14665D4A-FB6C-4D30-858E-A20D3A53F71C}" srcOrd="5" destOrd="0" parTransId="{C5920117-C93A-4088-BE18-A98E9CC53E0D}" sibTransId="{CC07F79E-BCAF-4594-95F1-ED1305FF16DD}"/>
    <dgm:cxn modelId="{C2764A23-9165-4E49-82D4-9463D09E4730}" srcId="{C2CD4593-46F0-4C21-A3E6-2E9452F9FFD6}" destId="{2FCFEBB8-2AFF-48D9-8B96-4F0733780D8A}" srcOrd="3" destOrd="0" parTransId="{B20EBE4B-6FD3-4DBD-9CDA-DC17106C2E51}" sibTransId="{D7A98960-C504-4E3D-89CF-06B6138463EB}"/>
    <dgm:cxn modelId="{E4EEB8FA-6049-47BE-AA05-B15166F8C3C0}" srcId="{C2CD4593-46F0-4C21-A3E6-2E9452F9FFD6}" destId="{C5D2D9C1-87A0-4563-A297-50778D0301EB}" srcOrd="0" destOrd="0" parTransId="{6C94CD94-1360-4A22-B535-A7B15F6DA74A}" sibTransId="{D16B5529-D49E-4779-974B-3D4C627572E5}"/>
    <dgm:cxn modelId="{5019CE53-1957-4FFC-9944-A881B6E326A0}" type="presOf" srcId="{EBE82423-A829-4B8F-963E-21168BDA6319}" destId="{BF11B8B2-5E08-4F2D-8F40-51234095B666}" srcOrd="0" destOrd="0" presId="urn:microsoft.com/office/officeart/2005/8/layout/hChevron3"/>
    <dgm:cxn modelId="{B03EAEAA-E299-45CB-BE78-51B3066248E5}" type="presOf" srcId="{C2CD4593-46F0-4C21-A3E6-2E9452F9FFD6}" destId="{5B20443A-B83B-4970-B4C4-35A123BCC349}" srcOrd="0" destOrd="0" presId="urn:microsoft.com/office/officeart/2005/8/layout/hChevron3"/>
    <dgm:cxn modelId="{AB9F67F0-7D20-4201-8A30-811E9E99426E}" type="presOf" srcId="{14665D4A-FB6C-4D30-858E-A20D3A53F71C}" destId="{37F13D1A-9F94-4DC3-AB87-9E974498E388}" srcOrd="0" destOrd="0" presId="urn:microsoft.com/office/officeart/2005/8/layout/hChevron3"/>
    <dgm:cxn modelId="{E0660600-8F57-4F36-B9F9-72C6B62E66FB}" type="presOf" srcId="{2FCFEBB8-2AFF-48D9-8B96-4F0733780D8A}" destId="{00CACE4F-2F70-41BC-BFEA-B8F6B31DEBB0}" srcOrd="0" destOrd="0" presId="urn:microsoft.com/office/officeart/2005/8/layout/hChevron3"/>
    <dgm:cxn modelId="{A69884FA-B382-46C7-A951-7D9F513B7C15}" type="presOf" srcId="{3DBBA937-2E43-4538-BE03-F7F8B1207A07}" destId="{FEAA922A-168D-4D75-9360-962A38D778F7}" srcOrd="0" destOrd="0" presId="urn:microsoft.com/office/officeart/2005/8/layout/hChevron3"/>
    <dgm:cxn modelId="{39746D02-F64D-4814-BACD-8DF45464C586}" type="presOf" srcId="{96E586ED-6A40-4B61-B418-A0EB693FA4FE}" destId="{D1D8865E-66D0-40A3-9485-F17A34D7B0AF}" srcOrd="0" destOrd="0" presId="urn:microsoft.com/office/officeart/2005/8/layout/hChevron3"/>
    <dgm:cxn modelId="{0792A737-A672-47B1-A5E2-C3417062F35F}" srcId="{C2CD4593-46F0-4C21-A3E6-2E9452F9FFD6}" destId="{96E586ED-6A40-4B61-B418-A0EB693FA4FE}" srcOrd="1" destOrd="0" parTransId="{85A86F90-1FF7-44B8-B499-8563D4081FE0}" sibTransId="{1A67EA93-886D-43ED-B7FC-6CC4EB8F51E1}"/>
    <dgm:cxn modelId="{A43895CE-2434-4B29-A883-FA84CE71914A}" type="presOf" srcId="{25EC9EA9-AD9C-49FD-BC65-C7E746634533}" destId="{441B1A50-74C4-464D-9CEF-8ACF750E9DBF}" srcOrd="0" destOrd="0" presId="urn:microsoft.com/office/officeart/2005/8/layout/hChevron3"/>
    <dgm:cxn modelId="{0A8F51E6-D22E-4C2A-851F-9ED47BE5CD8F}" type="presParOf" srcId="{5B20443A-B83B-4970-B4C4-35A123BCC349}" destId="{45610FBC-513D-4848-B10A-FBDED24818F0}" srcOrd="0" destOrd="0" presId="urn:microsoft.com/office/officeart/2005/8/layout/hChevron3"/>
    <dgm:cxn modelId="{EFD9E974-36C4-446F-A811-8DA55E0A219C}" type="presParOf" srcId="{5B20443A-B83B-4970-B4C4-35A123BCC349}" destId="{9EFDE600-F267-41A7-BFA6-117FE45FD0FB}" srcOrd="1" destOrd="0" presId="urn:microsoft.com/office/officeart/2005/8/layout/hChevron3"/>
    <dgm:cxn modelId="{780FA976-5ADA-4094-844D-82843A3F2949}" type="presParOf" srcId="{5B20443A-B83B-4970-B4C4-35A123BCC349}" destId="{D1D8865E-66D0-40A3-9485-F17A34D7B0AF}" srcOrd="2" destOrd="0" presId="urn:microsoft.com/office/officeart/2005/8/layout/hChevron3"/>
    <dgm:cxn modelId="{2C9FBFC1-3677-4162-A8C4-8AE4741E1713}" type="presParOf" srcId="{5B20443A-B83B-4970-B4C4-35A123BCC349}" destId="{6A5D5979-5920-430E-A2B7-B32B457945F4}" srcOrd="3" destOrd="0" presId="urn:microsoft.com/office/officeart/2005/8/layout/hChevron3"/>
    <dgm:cxn modelId="{E33515ED-887C-46DA-85D3-1B8F04A821EA}" type="presParOf" srcId="{5B20443A-B83B-4970-B4C4-35A123BCC349}" destId="{BF11B8B2-5E08-4F2D-8F40-51234095B666}" srcOrd="4" destOrd="0" presId="urn:microsoft.com/office/officeart/2005/8/layout/hChevron3"/>
    <dgm:cxn modelId="{D3484ADC-C1CA-4E16-B8AC-E76C8BF41F22}" type="presParOf" srcId="{5B20443A-B83B-4970-B4C4-35A123BCC349}" destId="{918351F6-6684-4CEE-AC83-096CE458E01A}" srcOrd="5" destOrd="0" presId="urn:microsoft.com/office/officeart/2005/8/layout/hChevron3"/>
    <dgm:cxn modelId="{C50FD853-3F3E-477C-AF6E-BE0B6C820489}" type="presParOf" srcId="{5B20443A-B83B-4970-B4C4-35A123BCC349}" destId="{00CACE4F-2F70-41BC-BFEA-B8F6B31DEBB0}" srcOrd="6" destOrd="0" presId="urn:microsoft.com/office/officeart/2005/8/layout/hChevron3"/>
    <dgm:cxn modelId="{A9106121-F193-4E8F-B2F1-E1F363E68E6B}" type="presParOf" srcId="{5B20443A-B83B-4970-B4C4-35A123BCC349}" destId="{9054EF61-D089-4BDF-A927-A0EF73CC077D}" srcOrd="7" destOrd="0" presId="urn:microsoft.com/office/officeart/2005/8/layout/hChevron3"/>
    <dgm:cxn modelId="{C98BC156-5477-49C9-ADFB-5E6490BFA76B}" type="presParOf" srcId="{5B20443A-B83B-4970-B4C4-35A123BCC349}" destId="{FEAA922A-168D-4D75-9360-962A38D778F7}" srcOrd="8" destOrd="0" presId="urn:microsoft.com/office/officeart/2005/8/layout/hChevron3"/>
    <dgm:cxn modelId="{10DD0523-9EA4-44C3-9594-5495C50E0BE4}" type="presParOf" srcId="{5B20443A-B83B-4970-B4C4-35A123BCC349}" destId="{982FD147-9F99-42DD-A264-14D823726FDC}" srcOrd="9" destOrd="0" presId="urn:microsoft.com/office/officeart/2005/8/layout/hChevron3"/>
    <dgm:cxn modelId="{7C145913-3E03-419B-8AE1-BD665E0CAF82}" type="presParOf" srcId="{5B20443A-B83B-4970-B4C4-35A123BCC349}" destId="{37F13D1A-9F94-4DC3-AB87-9E974498E388}" srcOrd="10" destOrd="0" presId="urn:microsoft.com/office/officeart/2005/8/layout/hChevron3"/>
    <dgm:cxn modelId="{A1CEDE55-0C03-4A1B-92A2-F4B5D5443CBE}" type="presParOf" srcId="{5B20443A-B83B-4970-B4C4-35A123BCC349}" destId="{EACDF164-DDFE-453A-B1D9-43F3FEDEDBF7}" srcOrd="11" destOrd="0" presId="urn:microsoft.com/office/officeart/2005/8/layout/hChevron3"/>
    <dgm:cxn modelId="{8CA26FE3-5FB2-402A-8605-5EC649F8E8AB}" type="presParOf" srcId="{5B20443A-B83B-4970-B4C4-35A123BCC349}" destId="{441B1A50-74C4-464D-9CEF-8ACF750E9DBF}" srcOrd="12" destOrd="0" presId="urn:microsoft.com/office/officeart/2005/8/layout/hChevron3"/>
  </dgm:cxnLst>
  <dgm:bg/>
  <dgm:whole/>
  <dgm:extLst>
    <a:ext uri="http://schemas.microsoft.com/office/drawing/2008/diagram">
      <dsp:dataModelExt xmlns:dsp="http://schemas.microsoft.com/office/drawing/2008/diagram" xmlns="" relId="rId1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810A5F-E98D-4BC4-BF17-344609F56D37}" type="doc">
      <dgm:prSet loTypeId="urn:microsoft.com/office/officeart/2005/8/layout/radial6" loCatId="relationship" qsTypeId="urn:microsoft.com/office/officeart/2005/8/quickstyle/3d3" qsCatId="3D" csTypeId="urn:microsoft.com/office/officeart/2005/8/colors/colorful1" csCatId="colorful" phldr="1"/>
      <dgm:spPr/>
      <dgm:t>
        <a:bodyPr/>
        <a:lstStyle/>
        <a:p>
          <a:endParaRPr lang="en-US"/>
        </a:p>
      </dgm:t>
    </dgm:pt>
    <dgm:pt modelId="{09D8F4C4-3ED3-420B-8266-2A0E6BAC69D1}">
      <dgm:prSet phldrT="[Text]" custT="1"/>
      <dgm:spPr>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i="0" dirty="0" smtClean="0"/>
            <a:t>Decision Support</a:t>
          </a:r>
        </a:p>
        <a:p>
          <a:pPr marL="0" marR="0" indent="0" defTabSz="914400" eaLnBrk="1" fontAlgn="auto" latinLnBrk="0" hangingPunct="1">
            <a:lnSpc>
              <a:spcPct val="100000"/>
            </a:lnSpc>
            <a:spcBef>
              <a:spcPts val="0"/>
            </a:spcBef>
            <a:spcAft>
              <a:spcPts val="0"/>
            </a:spcAft>
            <a:buClrTx/>
            <a:buSzTx/>
            <a:buFontTx/>
            <a:buNone/>
            <a:tabLst/>
            <a:defRPr/>
          </a:pPr>
          <a:endParaRPr lang="en-US" sz="2000" i="0" dirty="0" smtClean="0"/>
        </a:p>
        <a:p>
          <a:pPr defTabSz="889000">
            <a:lnSpc>
              <a:spcPct val="90000"/>
            </a:lnSpc>
            <a:spcBef>
              <a:spcPct val="0"/>
            </a:spcBef>
            <a:spcAft>
              <a:spcPct val="35000"/>
            </a:spcAft>
          </a:pPr>
          <a:r>
            <a:rPr lang="en-US" sz="2000" b="1" i="1" dirty="0" smtClean="0">
              <a:solidFill>
                <a:srgbClr val="FFFF00"/>
              </a:solidFill>
              <a:effectLst>
                <a:outerShdw blurRad="38100" dist="38100" dir="2700000" algn="tl">
                  <a:srgbClr val="000000">
                    <a:alpha val="43137"/>
                  </a:srgbClr>
                </a:outerShdw>
              </a:effectLst>
            </a:rPr>
            <a:t>Result</a:t>
          </a:r>
        </a:p>
      </dgm:t>
    </dgm:pt>
    <dgm:pt modelId="{D1F93EB7-7920-44AA-9356-D0A95E4D2477}" type="parTrans" cxnId="{2D2E113B-8F77-4498-86D8-C1C95161FC56}">
      <dgm:prSet/>
      <dgm:spPr/>
      <dgm:t>
        <a:bodyPr/>
        <a:lstStyle/>
        <a:p>
          <a:endParaRPr lang="en-US"/>
        </a:p>
      </dgm:t>
    </dgm:pt>
    <dgm:pt modelId="{FCA632A4-CA56-4D81-8689-A4041497F739}" type="sibTrans" cxnId="{2D2E113B-8F77-4498-86D8-C1C95161FC56}">
      <dgm:prSet/>
      <dgm:spPr>
        <a:solidFill>
          <a:srgbClr val="FF0000"/>
        </a:solidFill>
      </dgm:spPr>
      <dgm:t>
        <a:bodyPr/>
        <a:lstStyle/>
        <a:p>
          <a:endParaRPr lang="en-US"/>
        </a:p>
      </dgm:t>
    </dgm:pt>
    <dgm:pt modelId="{E164E149-B2AE-440B-AEF2-05F1929DDFE7}">
      <dgm:prSet phldrT="[Text]" custT="1"/>
      <dgm:spPr>
        <a:solidFill>
          <a:srgbClr val="FF99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t>Process Management</a:t>
          </a:r>
        </a:p>
        <a:p>
          <a:pPr marL="0" marR="0" indent="0" defTabSz="914400" eaLnBrk="1" fontAlgn="auto" latinLnBrk="0" hangingPunct="1">
            <a:lnSpc>
              <a:spcPct val="100000"/>
            </a:lnSpc>
            <a:spcBef>
              <a:spcPts val="0"/>
            </a:spcBef>
            <a:spcAft>
              <a:spcPts val="0"/>
            </a:spcAft>
            <a:buClrTx/>
            <a:buSzTx/>
            <a:buFontTx/>
            <a:buNone/>
            <a:tabLst/>
            <a:defRPr/>
          </a:pPr>
          <a:endParaRPr lang="en-US" sz="1600" dirty="0" smtClean="0"/>
        </a:p>
        <a:p>
          <a:pPr defTabSz="889000">
            <a:lnSpc>
              <a:spcPct val="90000"/>
            </a:lnSpc>
            <a:spcBef>
              <a:spcPct val="0"/>
            </a:spcBef>
            <a:spcAft>
              <a:spcPct val="35000"/>
            </a:spcAft>
          </a:pPr>
          <a:r>
            <a:rPr lang="en-US" sz="2000" b="1" i="1" dirty="0" smtClean="0">
              <a:solidFill>
                <a:srgbClr val="FFFF00"/>
              </a:solidFill>
              <a:effectLst>
                <a:outerShdw blurRad="38100" dist="38100" dir="2700000" algn="tl">
                  <a:srgbClr val="000000">
                    <a:alpha val="43137"/>
                  </a:srgbClr>
                </a:outerShdw>
              </a:effectLst>
            </a:rPr>
            <a:t>Scenario</a:t>
          </a:r>
        </a:p>
      </dgm:t>
    </dgm:pt>
    <dgm:pt modelId="{09C406B5-CE18-4287-8F18-235768002E5B}" type="parTrans" cxnId="{6AC75F52-AF25-4B36-9987-8495F8727F95}">
      <dgm:prSet/>
      <dgm:spPr/>
      <dgm:t>
        <a:bodyPr/>
        <a:lstStyle/>
        <a:p>
          <a:endParaRPr lang="en-US"/>
        </a:p>
      </dgm:t>
    </dgm:pt>
    <dgm:pt modelId="{38AE37B2-3500-456A-99BE-23FF76627779}" type="sibTrans" cxnId="{6AC75F52-AF25-4B36-9987-8495F8727F95}">
      <dgm:prSet/>
      <dgm:spPr>
        <a:solidFill>
          <a:srgbClr val="FF9900"/>
        </a:solidFill>
      </dgm:spPr>
      <dgm:t>
        <a:bodyPr/>
        <a:lstStyle/>
        <a:p>
          <a:endParaRPr lang="en-US"/>
        </a:p>
      </dgm:t>
    </dgm:pt>
    <dgm:pt modelId="{11041339-8FFF-430E-84C2-BBE77D7E6FDF}">
      <dgm:prSet phldrT="[Text]" custT="1"/>
      <dgm:spPr>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lIns="0" rIns="0"/>
        <a:lstStyle/>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t>Data Management</a:t>
          </a:r>
        </a:p>
        <a:p>
          <a:pPr marL="0" marR="0" indent="0" defTabSz="914400" eaLnBrk="1" fontAlgn="auto" latinLnBrk="0" hangingPunct="1">
            <a:lnSpc>
              <a:spcPct val="100000"/>
            </a:lnSpc>
            <a:spcBef>
              <a:spcPts val="0"/>
            </a:spcBef>
            <a:spcAft>
              <a:spcPts val="0"/>
            </a:spcAft>
            <a:buClrTx/>
            <a:buSzTx/>
            <a:buFontTx/>
            <a:buNone/>
            <a:tabLst/>
            <a:defRPr/>
          </a:pPr>
          <a:endParaRPr lang="en-US" sz="1800" dirty="0" smtClean="0"/>
        </a:p>
        <a:p>
          <a:pPr defTabSz="889000">
            <a:lnSpc>
              <a:spcPct val="90000"/>
            </a:lnSpc>
            <a:spcBef>
              <a:spcPct val="0"/>
            </a:spcBef>
            <a:spcAft>
              <a:spcPct val="35000"/>
            </a:spcAft>
          </a:pPr>
          <a:r>
            <a:rPr lang="en-US" sz="2000" b="1" i="1" dirty="0" smtClean="0">
              <a:solidFill>
                <a:srgbClr val="FFFF00"/>
              </a:solidFill>
              <a:effectLst>
                <a:outerShdw blurRad="38100" dist="38100" dir="2700000" algn="tl">
                  <a:srgbClr val="000000">
                    <a:alpha val="43137"/>
                  </a:srgbClr>
                </a:outerShdw>
              </a:effectLst>
            </a:rPr>
            <a:t>Model</a:t>
          </a:r>
        </a:p>
      </dgm:t>
    </dgm:pt>
    <dgm:pt modelId="{7B8C3BA0-9C98-4ECA-9BB2-7D8AB4E9A049}" type="parTrans" cxnId="{33F66221-28D7-4986-9445-EB2B18CC4267}">
      <dgm:prSet/>
      <dgm:spPr/>
      <dgm:t>
        <a:bodyPr/>
        <a:lstStyle/>
        <a:p>
          <a:endParaRPr lang="en-US"/>
        </a:p>
      </dgm:t>
    </dgm:pt>
    <dgm:pt modelId="{9FCE2D05-B60D-4890-8006-F4332B47AFAB}" type="sibTrans" cxnId="{33F66221-28D7-4986-9445-EB2B18CC4267}">
      <dgm:prSet/>
      <dgm:spPr>
        <a:solidFill>
          <a:srgbClr val="00B050"/>
        </a:solidFill>
      </dgm:spPr>
      <dgm:t>
        <a:bodyPr/>
        <a:lstStyle/>
        <a:p>
          <a:endParaRPr lang="en-US"/>
        </a:p>
      </dgm:t>
    </dgm:pt>
    <dgm:pt modelId="{59DCFEAF-D24A-42B1-96BA-01DC95436E65}">
      <dgm:prSet phldrT="[Text]"/>
      <dgm:spPr>
        <a:solidFill>
          <a:srgbClr val="00B0F0"/>
        </a:solidFill>
      </dgm:spPr>
      <dgm:t>
        <a:bodyPr/>
        <a:lstStyle/>
        <a:p>
          <a:endParaRPr lang="en-US" dirty="0"/>
        </a:p>
      </dgm:t>
    </dgm:pt>
    <dgm:pt modelId="{006FA2C7-5413-4C13-8A70-CB2E86578489}" type="sibTrans" cxnId="{1A194309-5987-46B6-BE05-53B8C75EC6D3}">
      <dgm:prSet/>
      <dgm:spPr/>
      <dgm:t>
        <a:bodyPr/>
        <a:lstStyle/>
        <a:p>
          <a:endParaRPr lang="en-US"/>
        </a:p>
      </dgm:t>
    </dgm:pt>
    <dgm:pt modelId="{224DA09F-D035-4F7D-AC20-6BF1F9D1590D}" type="parTrans" cxnId="{1A194309-5987-46B6-BE05-53B8C75EC6D3}">
      <dgm:prSet/>
      <dgm:spPr/>
      <dgm:t>
        <a:bodyPr/>
        <a:lstStyle/>
        <a:p>
          <a:endParaRPr lang="en-US"/>
        </a:p>
      </dgm:t>
    </dgm:pt>
    <dgm:pt modelId="{BC5044BA-E2A5-4BCC-BA47-212314080441}" type="pres">
      <dgm:prSet presAssocID="{A4810A5F-E98D-4BC4-BF17-344609F56D37}" presName="Name0" presStyleCnt="0">
        <dgm:presLayoutVars>
          <dgm:chMax val="1"/>
          <dgm:dir/>
          <dgm:animLvl val="ctr"/>
          <dgm:resizeHandles val="exact"/>
        </dgm:presLayoutVars>
      </dgm:prSet>
      <dgm:spPr/>
      <dgm:t>
        <a:bodyPr/>
        <a:lstStyle/>
        <a:p>
          <a:endParaRPr lang="en-US"/>
        </a:p>
      </dgm:t>
    </dgm:pt>
    <dgm:pt modelId="{9529E8C3-7D4B-459A-A5D3-2358FC154A7B}" type="pres">
      <dgm:prSet presAssocID="{59DCFEAF-D24A-42B1-96BA-01DC95436E65}" presName="centerShape" presStyleLbl="node0" presStyleIdx="0" presStyleCnt="1" custScaleX="165812" custScaleY="165812"/>
      <dgm:spPr/>
      <dgm:t>
        <a:bodyPr/>
        <a:lstStyle/>
        <a:p>
          <a:endParaRPr lang="en-US"/>
        </a:p>
      </dgm:t>
    </dgm:pt>
    <dgm:pt modelId="{7775B56F-6272-42CC-827C-70023AABDAD4}" type="pres">
      <dgm:prSet presAssocID="{09D8F4C4-3ED3-420B-8266-2A0E6BAC69D1}" presName="node" presStyleLbl="node1" presStyleIdx="0" presStyleCnt="3" custScaleX="129611" custScaleY="129996" custRadScaleRad="102140">
        <dgm:presLayoutVars>
          <dgm:bulletEnabled val="1"/>
        </dgm:presLayoutVars>
      </dgm:prSet>
      <dgm:spPr/>
      <dgm:t>
        <a:bodyPr/>
        <a:lstStyle/>
        <a:p>
          <a:endParaRPr lang="en-US"/>
        </a:p>
      </dgm:t>
    </dgm:pt>
    <dgm:pt modelId="{BC5AE02A-822D-48B3-A571-9F1883B18E0B}" type="pres">
      <dgm:prSet presAssocID="{09D8F4C4-3ED3-420B-8266-2A0E6BAC69D1}" presName="dummy" presStyleCnt="0"/>
      <dgm:spPr/>
    </dgm:pt>
    <dgm:pt modelId="{C3CE7361-0DA1-49C2-B85E-F3AEDD680221}" type="pres">
      <dgm:prSet presAssocID="{FCA632A4-CA56-4D81-8689-A4041497F739}" presName="sibTrans" presStyleLbl="sibTrans2D1" presStyleIdx="0" presStyleCnt="3"/>
      <dgm:spPr/>
      <dgm:t>
        <a:bodyPr/>
        <a:lstStyle/>
        <a:p>
          <a:endParaRPr lang="en-US"/>
        </a:p>
      </dgm:t>
    </dgm:pt>
    <dgm:pt modelId="{85363108-7C6E-4C5F-96BB-230E531EF200}" type="pres">
      <dgm:prSet presAssocID="{E164E149-B2AE-440B-AEF2-05F1929DDFE7}" presName="node" presStyleLbl="node1" presStyleIdx="1" presStyleCnt="3" custScaleX="129611" custScaleY="129996">
        <dgm:presLayoutVars>
          <dgm:bulletEnabled val="1"/>
        </dgm:presLayoutVars>
      </dgm:prSet>
      <dgm:spPr/>
      <dgm:t>
        <a:bodyPr/>
        <a:lstStyle/>
        <a:p>
          <a:endParaRPr lang="en-US"/>
        </a:p>
      </dgm:t>
    </dgm:pt>
    <dgm:pt modelId="{6B7DFF05-A505-44FC-BC22-5B731BE84F3B}" type="pres">
      <dgm:prSet presAssocID="{E164E149-B2AE-440B-AEF2-05F1929DDFE7}" presName="dummy" presStyleCnt="0"/>
      <dgm:spPr/>
    </dgm:pt>
    <dgm:pt modelId="{806C2C7E-AF80-4FC2-A450-BCDC56691B12}" type="pres">
      <dgm:prSet presAssocID="{38AE37B2-3500-456A-99BE-23FF76627779}" presName="sibTrans" presStyleLbl="sibTrans2D1" presStyleIdx="1" presStyleCnt="3" custLinFactNeighborX="-33" custLinFactNeighborY="-475"/>
      <dgm:spPr/>
      <dgm:t>
        <a:bodyPr/>
        <a:lstStyle/>
        <a:p>
          <a:endParaRPr lang="en-US"/>
        </a:p>
      </dgm:t>
    </dgm:pt>
    <dgm:pt modelId="{763D880E-0A73-4D6D-B676-50C35F6C04AA}" type="pres">
      <dgm:prSet presAssocID="{11041339-8FFF-430E-84C2-BBE77D7E6FDF}" presName="node" presStyleLbl="node1" presStyleIdx="2" presStyleCnt="3" custScaleX="129611" custScaleY="129996">
        <dgm:presLayoutVars>
          <dgm:bulletEnabled val="1"/>
        </dgm:presLayoutVars>
      </dgm:prSet>
      <dgm:spPr/>
      <dgm:t>
        <a:bodyPr/>
        <a:lstStyle/>
        <a:p>
          <a:endParaRPr lang="en-US"/>
        </a:p>
      </dgm:t>
    </dgm:pt>
    <dgm:pt modelId="{8321B3F5-D397-4482-A873-C155CD841A96}" type="pres">
      <dgm:prSet presAssocID="{11041339-8FFF-430E-84C2-BBE77D7E6FDF}" presName="dummy" presStyleCnt="0"/>
      <dgm:spPr/>
    </dgm:pt>
    <dgm:pt modelId="{F8CC8383-66A3-4595-9084-39B31261E203}" type="pres">
      <dgm:prSet presAssocID="{9FCE2D05-B60D-4890-8006-F4332B47AFAB}" presName="sibTrans" presStyleLbl="sibTrans2D1" presStyleIdx="2" presStyleCnt="3"/>
      <dgm:spPr/>
      <dgm:t>
        <a:bodyPr/>
        <a:lstStyle/>
        <a:p>
          <a:endParaRPr lang="en-US"/>
        </a:p>
      </dgm:t>
    </dgm:pt>
  </dgm:ptLst>
  <dgm:cxnLst>
    <dgm:cxn modelId="{31819372-B8EE-4D3C-8FC2-8401132CCDC4}" type="presOf" srcId="{38AE37B2-3500-456A-99BE-23FF76627779}" destId="{806C2C7E-AF80-4FC2-A450-BCDC56691B12}" srcOrd="0" destOrd="0" presId="urn:microsoft.com/office/officeart/2005/8/layout/radial6"/>
    <dgm:cxn modelId="{6AC75F52-AF25-4B36-9987-8495F8727F95}" srcId="{59DCFEAF-D24A-42B1-96BA-01DC95436E65}" destId="{E164E149-B2AE-440B-AEF2-05F1929DDFE7}" srcOrd="1" destOrd="0" parTransId="{09C406B5-CE18-4287-8F18-235768002E5B}" sibTransId="{38AE37B2-3500-456A-99BE-23FF76627779}"/>
    <dgm:cxn modelId="{7A204A2C-D06E-41C5-ADBF-3EC284A4DD4F}" type="presOf" srcId="{09D8F4C4-3ED3-420B-8266-2A0E6BAC69D1}" destId="{7775B56F-6272-42CC-827C-70023AABDAD4}" srcOrd="0" destOrd="0" presId="urn:microsoft.com/office/officeart/2005/8/layout/radial6"/>
    <dgm:cxn modelId="{33F66221-28D7-4986-9445-EB2B18CC4267}" srcId="{59DCFEAF-D24A-42B1-96BA-01DC95436E65}" destId="{11041339-8FFF-430E-84C2-BBE77D7E6FDF}" srcOrd="2" destOrd="0" parTransId="{7B8C3BA0-9C98-4ECA-9BB2-7D8AB4E9A049}" sibTransId="{9FCE2D05-B60D-4890-8006-F4332B47AFAB}"/>
    <dgm:cxn modelId="{DE55B402-DA99-4D9F-A9C7-83DC468EF616}" type="presOf" srcId="{9FCE2D05-B60D-4890-8006-F4332B47AFAB}" destId="{F8CC8383-66A3-4595-9084-39B31261E203}" srcOrd="0" destOrd="0" presId="urn:microsoft.com/office/officeart/2005/8/layout/radial6"/>
    <dgm:cxn modelId="{1A194309-5987-46B6-BE05-53B8C75EC6D3}" srcId="{A4810A5F-E98D-4BC4-BF17-344609F56D37}" destId="{59DCFEAF-D24A-42B1-96BA-01DC95436E65}" srcOrd="0" destOrd="0" parTransId="{224DA09F-D035-4F7D-AC20-6BF1F9D1590D}" sibTransId="{006FA2C7-5413-4C13-8A70-CB2E86578489}"/>
    <dgm:cxn modelId="{53CB1207-BE3A-4196-A263-FAA05DBB294B}" type="presOf" srcId="{E164E149-B2AE-440B-AEF2-05F1929DDFE7}" destId="{85363108-7C6E-4C5F-96BB-230E531EF200}" srcOrd="0" destOrd="0" presId="urn:microsoft.com/office/officeart/2005/8/layout/radial6"/>
    <dgm:cxn modelId="{2D2E113B-8F77-4498-86D8-C1C95161FC56}" srcId="{59DCFEAF-D24A-42B1-96BA-01DC95436E65}" destId="{09D8F4C4-3ED3-420B-8266-2A0E6BAC69D1}" srcOrd="0" destOrd="0" parTransId="{D1F93EB7-7920-44AA-9356-D0A95E4D2477}" sibTransId="{FCA632A4-CA56-4D81-8689-A4041497F739}"/>
    <dgm:cxn modelId="{6BCC5C61-A786-4416-B36A-C0E192DFAD00}" type="presOf" srcId="{A4810A5F-E98D-4BC4-BF17-344609F56D37}" destId="{BC5044BA-E2A5-4BCC-BA47-212314080441}" srcOrd="0" destOrd="0" presId="urn:microsoft.com/office/officeart/2005/8/layout/radial6"/>
    <dgm:cxn modelId="{E5C6CD83-4EA9-49AA-81DA-28C975DA9237}" type="presOf" srcId="{FCA632A4-CA56-4D81-8689-A4041497F739}" destId="{C3CE7361-0DA1-49C2-B85E-F3AEDD680221}" srcOrd="0" destOrd="0" presId="urn:microsoft.com/office/officeart/2005/8/layout/radial6"/>
    <dgm:cxn modelId="{A375460D-2067-4CB5-9288-320046A1FDA6}" type="presOf" srcId="{59DCFEAF-D24A-42B1-96BA-01DC95436E65}" destId="{9529E8C3-7D4B-459A-A5D3-2358FC154A7B}" srcOrd="0" destOrd="0" presId="urn:microsoft.com/office/officeart/2005/8/layout/radial6"/>
    <dgm:cxn modelId="{5BABA5F5-67C3-4DC7-97FE-98FAA7F699BC}" type="presOf" srcId="{11041339-8FFF-430E-84C2-BBE77D7E6FDF}" destId="{763D880E-0A73-4D6D-B676-50C35F6C04AA}" srcOrd="0" destOrd="0" presId="urn:microsoft.com/office/officeart/2005/8/layout/radial6"/>
    <dgm:cxn modelId="{4805FAC1-9A75-4FEC-9B55-9050AA1CF9C5}" type="presParOf" srcId="{BC5044BA-E2A5-4BCC-BA47-212314080441}" destId="{9529E8C3-7D4B-459A-A5D3-2358FC154A7B}" srcOrd="0" destOrd="0" presId="urn:microsoft.com/office/officeart/2005/8/layout/radial6"/>
    <dgm:cxn modelId="{2E5F8017-9491-4874-BB09-69B404CB66DC}" type="presParOf" srcId="{BC5044BA-E2A5-4BCC-BA47-212314080441}" destId="{7775B56F-6272-42CC-827C-70023AABDAD4}" srcOrd="1" destOrd="0" presId="urn:microsoft.com/office/officeart/2005/8/layout/radial6"/>
    <dgm:cxn modelId="{6838D200-48F6-456C-86D2-BED79FBD3C35}" type="presParOf" srcId="{BC5044BA-E2A5-4BCC-BA47-212314080441}" destId="{BC5AE02A-822D-48B3-A571-9F1883B18E0B}" srcOrd="2" destOrd="0" presId="urn:microsoft.com/office/officeart/2005/8/layout/radial6"/>
    <dgm:cxn modelId="{AB49FA8D-DC62-4002-A552-C59157D9B9B9}" type="presParOf" srcId="{BC5044BA-E2A5-4BCC-BA47-212314080441}" destId="{C3CE7361-0DA1-49C2-B85E-F3AEDD680221}" srcOrd="3" destOrd="0" presId="urn:microsoft.com/office/officeart/2005/8/layout/radial6"/>
    <dgm:cxn modelId="{5041B49C-4235-466F-8C79-9CC9D7F2EEA7}" type="presParOf" srcId="{BC5044BA-E2A5-4BCC-BA47-212314080441}" destId="{85363108-7C6E-4C5F-96BB-230E531EF200}" srcOrd="4" destOrd="0" presId="urn:microsoft.com/office/officeart/2005/8/layout/radial6"/>
    <dgm:cxn modelId="{30414B2A-C9CC-4F73-9C4E-95231A69ADDA}" type="presParOf" srcId="{BC5044BA-E2A5-4BCC-BA47-212314080441}" destId="{6B7DFF05-A505-44FC-BC22-5B731BE84F3B}" srcOrd="5" destOrd="0" presId="urn:microsoft.com/office/officeart/2005/8/layout/radial6"/>
    <dgm:cxn modelId="{5E599514-2CD8-435A-8641-1D5C1B93E8DF}" type="presParOf" srcId="{BC5044BA-E2A5-4BCC-BA47-212314080441}" destId="{806C2C7E-AF80-4FC2-A450-BCDC56691B12}" srcOrd="6" destOrd="0" presId="urn:microsoft.com/office/officeart/2005/8/layout/radial6"/>
    <dgm:cxn modelId="{A45232E3-E599-45A1-B697-091BFA54AEFB}" type="presParOf" srcId="{BC5044BA-E2A5-4BCC-BA47-212314080441}" destId="{763D880E-0A73-4D6D-B676-50C35F6C04AA}" srcOrd="7" destOrd="0" presId="urn:microsoft.com/office/officeart/2005/8/layout/radial6"/>
    <dgm:cxn modelId="{7077B968-44EF-47FA-9FE2-E35BEDFCCCDA}" type="presParOf" srcId="{BC5044BA-E2A5-4BCC-BA47-212314080441}" destId="{8321B3F5-D397-4482-A873-C155CD841A96}" srcOrd="8" destOrd="0" presId="urn:microsoft.com/office/officeart/2005/8/layout/radial6"/>
    <dgm:cxn modelId="{C2EF8BDD-5E1B-4032-AE2A-FF4A8A0A16DC}" type="presParOf" srcId="{BC5044BA-E2A5-4BCC-BA47-212314080441}" destId="{F8CC8383-66A3-4595-9084-39B31261E203}" srcOrd="9" destOrd="0" presId="urn:microsoft.com/office/officeart/2005/8/layout/radial6"/>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1200">
                <a:cs typeface="+mn-cs"/>
              </a:defRPr>
            </a:lvl1pPr>
          </a:lstStyle>
          <a:p>
            <a:pPr>
              <a:defRPr/>
            </a:pPr>
            <a:endParaRPr lang="en-US"/>
          </a:p>
        </p:txBody>
      </p:sp>
      <p:sp>
        <p:nvSpPr>
          <p:cNvPr id="15363" name="Rectangle 3"/>
          <p:cNvSpPr>
            <a:spLocks noGrp="1" noChangeArrowheads="1"/>
          </p:cNvSpPr>
          <p:nvPr>
            <p:ph type="dt" idx="1"/>
          </p:nvPr>
        </p:nvSpPr>
        <p:spPr bwMode="auto">
          <a:xfrm>
            <a:off x="3927475" y="0"/>
            <a:ext cx="30051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200">
                <a:cs typeface="+mn-cs"/>
              </a:defRPr>
            </a:lvl1pPr>
          </a:lstStyle>
          <a:p>
            <a:pPr>
              <a:defRPr/>
            </a:pPr>
            <a:endParaRPr lang="en-US"/>
          </a:p>
        </p:txBody>
      </p:sp>
      <p:sp>
        <p:nvSpPr>
          <p:cNvPr id="37892" name="Rectangle 4"/>
          <p:cNvSpPr>
            <a:spLocks noGrp="1" noRo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93738" y="4379913"/>
            <a:ext cx="5546725" cy="41481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758238"/>
            <a:ext cx="30051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a:cs typeface="+mn-cs"/>
              </a:defRPr>
            </a:lvl1pPr>
          </a:lstStyle>
          <a:p>
            <a:pPr>
              <a:defRPr/>
            </a:pPr>
            <a:endParaRPr lang="en-US"/>
          </a:p>
        </p:txBody>
      </p:sp>
      <p:sp>
        <p:nvSpPr>
          <p:cNvPr id="15367" name="Rectangle 7"/>
          <p:cNvSpPr>
            <a:spLocks noGrp="1" noChangeArrowheads="1"/>
          </p:cNvSpPr>
          <p:nvPr>
            <p:ph type="sldNum" sz="quarter" idx="5"/>
          </p:nvPr>
        </p:nvSpPr>
        <p:spPr bwMode="auto">
          <a:xfrm>
            <a:off x="3927475" y="8758238"/>
            <a:ext cx="30051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cs typeface="+mn-cs"/>
              </a:defRPr>
            </a:lvl1pPr>
          </a:lstStyle>
          <a:p>
            <a:pPr>
              <a:defRPr/>
            </a:pPr>
            <a:fld id="{373CC17D-43B7-452D-B28A-D6922A91F70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DC0DC2B9-FDF1-47B7-B1AA-A4A8CADDF575}" type="slidenum">
              <a:rPr lang="en-US" smtClean="0">
                <a:cs typeface="Arial" charset="0"/>
              </a:rPr>
              <a:pPr/>
              <a:t>4</a:t>
            </a:fld>
            <a:endParaRPr lang="en-US" smtClean="0">
              <a:cs typeface="Arial" charset="0"/>
            </a:endParaRPr>
          </a:p>
        </p:txBody>
      </p:sp>
      <p:sp>
        <p:nvSpPr>
          <p:cNvPr id="49154"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anchor="b"/>
          <a:lstStyle/>
          <a:p>
            <a:pPr algn="r"/>
            <a:fld id="{F40DD8A3-B483-45B8-B346-FC416A89383D}" type="slidenum">
              <a:rPr lang="en-US" sz="1200"/>
              <a:pPr algn="r"/>
              <a:t>4</a:t>
            </a:fld>
            <a:endParaRPr lang="en-US" sz="1200"/>
          </a:p>
        </p:txBody>
      </p:sp>
      <p:sp>
        <p:nvSpPr>
          <p:cNvPr id="49155" name="Slide Image Placeholder 1"/>
          <p:cNvSpPr>
            <a:spLocks noGrp="1" noRot="1" noChangeAspect="1" noTextEdit="1"/>
          </p:cNvSpPr>
          <p:nvPr>
            <p:ph type="sldImg"/>
          </p:nvPr>
        </p:nvSpPr>
        <p:spPr>
          <a:ln/>
        </p:spPr>
      </p:sp>
      <p:sp>
        <p:nvSpPr>
          <p:cNvPr id="49156" name="Notes Placeholder 2"/>
          <p:cNvSpPr>
            <a:spLocks noGrp="1"/>
          </p:cNvSpPr>
          <p:nvPr>
            <p:ph type="body" idx="1"/>
          </p:nvPr>
        </p:nvSpPr>
        <p:spPr>
          <a:noFill/>
          <a:ln/>
        </p:spPr>
        <p:txBody>
          <a:bodyPr/>
          <a:lstStyle/>
          <a:p>
            <a:pPr eaLnBrk="1" hangingPunct="1"/>
            <a:endParaRPr lang="en-US" smtClean="0"/>
          </a:p>
        </p:txBody>
      </p:sp>
      <p:sp>
        <p:nvSpPr>
          <p:cNvPr id="49157" name="Slide Number Placeholder 3"/>
          <p:cNvSpPr txBox="1">
            <a:spLocks noGrp="1"/>
          </p:cNvSpPr>
          <p:nvPr/>
        </p:nvSpPr>
        <p:spPr bwMode="auto">
          <a:xfrm>
            <a:off x="3927475" y="8758238"/>
            <a:ext cx="3005138" cy="460375"/>
          </a:xfrm>
          <a:prstGeom prst="rect">
            <a:avLst/>
          </a:prstGeom>
          <a:noFill/>
          <a:ln w="9525">
            <a:noFill/>
            <a:miter lim="800000"/>
            <a:headEnd/>
            <a:tailEnd/>
          </a:ln>
        </p:spPr>
        <p:txBody>
          <a:bodyPr anchor="b"/>
          <a:lstStyle/>
          <a:p>
            <a:pPr algn="r"/>
            <a:fld id="{1A15F30B-73B5-4EDB-88AB-F1760127EC10}" type="slidenum">
              <a:rPr lang="en-US" sz="1200"/>
              <a:pPr algn="r"/>
              <a:t>4</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1431" tIns="45716" rIns="91431" bIns="45716" anchor="b"/>
          <a:lstStyle/>
          <a:p>
            <a:pPr algn="r"/>
            <a:fld id="{437065E3-7FEA-4D2A-86F1-FC31DC6B6D97}" type="slidenum">
              <a:rPr lang="en-US" sz="1200"/>
              <a:pPr algn="r"/>
              <a:t>7</a:t>
            </a:fld>
            <a:endParaRPr lang="en-US" sz="1200"/>
          </a:p>
        </p:txBody>
      </p:sp>
      <p:sp>
        <p:nvSpPr>
          <p:cNvPr id="86019"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1431" tIns="45716" rIns="91431" bIns="45716" anchor="b"/>
          <a:lstStyle/>
          <a:p>
            <a:pPr algn="r"/>
            <a:fld id="{43D95543-8FA0-4842-9F7A-2307CEEBF0B1}" type="slidenum">
              <a:rPr lang="en-US" sz="1200"/>
              <a:pPr algn="r"/>
              <a:t>7</a:t>
            </a:fld>
            <a:endParaRPr lang="en-US" sz="1200"/>
          </a:p>
        </p:txBody>
      </p:sp>
      <p:sp>
        <p:nvSpPr>
          <p:cNvPr id="86020"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1431" tIns="45716" rIns="91431" bIns="45716" anchor="b"/>
          <a:lstStyle/>
          <a:p>
            <a:pPr algn="r"/>
            <a:fld id="{2D4D641F-6D55-423E-BC80-A43406F1A930}" type="slidenum">
              <a:rPr lang="en-US" sz="1200"/>
              <a:pPr algn="r"/>
              <a:t>7</a:t>
            </a:fld>
            <a:endParaRPr lang="en-US" sz="1200"/>
          </a:p>
        </p:txBody>
      </p:sp>
      <p:sp>
        <p:nvSpPr>
          <p:cNvPr id="86021" name="Rectangle 2"/>
          <p:cNvSpPr>
            <a:spLocks noGrp="1" noRot="1" noChangeAspect="1" noChangeArrowheads="1" noTextEdit="1"/>
          </p:cNvSpPr>
          <p:nvPr>
            <p:ph type="sldImg"/>
          </p:nvPr>
        </p:nvSpPr>
        <p:spPr>
          <a:xfrm>
            <a:off x="1165225" y="692150"/>
            <a:ext cx="4603750" cy="3452813"/>
          </a:xfrm>
          <a:ln/>
        </p:spPr>
      </p:sp>
      <p:sp>
        <p:nvSpPr>
          <p:cNvPr id="86022" name="Rectangle 3"/>
          <p:cNvSpPr>
            <a:spLocks noGrp="1" noChangeArrowheads="1"/>
          </p:cNvSpPr>
          <p:nvPr>
            <p:ph type="body" idx="1"/>
          </p:nvPr>
        </p:nvSpPr>
        <p:spPr>
          <a:xfrm>
            <a:off x="925513" y="4379913"/>
            <a:ext cx="5083175" cy="4148137"/>
          </a:xfrm>
          <a:noFill/>
          <a:ln/>
        </p:spPr>
        <p:txBody>
          <a:bodyPr lIns="91232" tIns="45616" rIns="91232" bIns="45616"/>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C7090AF1-7A17-47F3-9551-E731497DC16F}" type="slidenum">
              <a:rPr lang="en-US" smtClean="0">
                <a:cs typeface="Arial" charset="0"/>
              </a:rPr>
              <a:pPr/>
              <a:t>10</a:t>
            </a:fld>
            <a:endParaRPr lang="en-US" smtClean="0">
              <a:cs typeface="Arial" charset="0"/>
            </a:endParaRPr>
          </a:p>
        </p:txBody>
      </p:sp>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eaLnBrk="1" hangingPunct="1">
              <a:lnSpc>
                <a:spcPct val="90000"/>
              </a:lnSpc>
            </a:pPr>
            <a:r>
              <a:rPr lang="en-US" b="1" smtClean="0"/>
              <a:t>Start</a:t>
            </a:r>
          </a:p>
          <a:p>
            <a:pPr eaLnBrk="1" hangingPunct="1">
              <a:lnSpc>
                <a:spcPct val="90000"/>
              </a:lnSpc>
            </a:pPr>
            <a:r>
              <a:rPr lang="en-US" smtClean="0"/>
              <a:t>Global Company with 96 facilities in 26 different countries</a:t>
            </a:r>
          </a:p>
          <a:p>
            <a:pPr eaLnBrk="1" hangingPunct="1">
              <a:lnSpc>
                <a:spcPct val="90000"/>
              </a:lnSpc>
            </a:pPr>
            <a:endParaRPr lang="en-US" smtClean="0"/>
          </a:p>
          <a:p>
            <a:pPr eaLnBrk="1" hangingPunct="1">
              <a:lnSpc>
                <a:spcPct val="90000"/>
              </a:lnSpc>
            </a:pPr>
            <a:r>
              <a:rPr lang="en-US" b="1" smtClean="0"/>
              <a:t>Build #1</a:t>
            </a:r>
          </a:p>
          <a:p>
            <a:pPr eaLnBrk="1" hangingPunct="1">
              <a:lnSpc>
                <a:spcPct val="90000"/>
              </a:lnSpc>
            </a:pPr>
            <a:r>
              <a:rPr lang="en-US" smtClean="0"/>
              <a:t>Our customers, projects, and our resource are all viewed globally at Dana.  Projects are assigned to the global engineering team based on work load and expertise – leveraging our Global knowledge base</a:t>
            </a:r>
          </a:p>
          <a:p>
            <a:pPr eaLnBrk="1" hangingPunct="1">
              <a:lnSpc>
                <a:spcPct val="90000"/>
              </a:lnSpc>
            </a:pPr>
            <a:endParaRPr lang="en-US" b="1" smtClean="0"/>
          </a:p>
          <a:p>
            <a:pPr eaLnBrk="1" hangingPunct="1">
              <a:lnSpc>
                <a:spcPct val="90000"/>
              </a:lnSpc>
            </a:pPr>
            <a:r>
              <a:rPr lang="en-US" b="1" smtClean="0"/>
              <a:t>Build #2 - Transforming vision into reality</a:t>
            </a:r>
          </a:p>
          <a:p>
            <a:pPr eaLnBrk="1" hangingPunct="1">
              <a:lnSpc>
                <a:spcPct val="90000"/>
              </a:lnSpc>
            </a:pPr>
            <a:r>
              <a:rPr lang="en-US" smtClean="0"/>
              <a:t>Our project teams consist of application engineers who work with developers, designers, manufacturing and quality experts, logistics specialists, and buyers to find the best solution.  In this way, the expertise of each participant is taken into account from the beginning. This close collaboration exemplifies the value we place on our relationship with our customers.</a:t>
            </a:r>
          </a:p>
          <a:p>
            <a:pPr eaLnBrk="1" hangingPunct="1">
              <a:lnSpc>
                <a:spcPct val="90000"/>
              </a:lnSpc>
            </a:pPr>
            <a:endParaRPr lang="en-US" smtClean="0"/>
          </a:p>
          <a:p>
            <a:pPr eaLnBrk="1" hangingPunct="1">
              <a:lnSpc>
                <a:spcPct val="90000"/>
              </a:lnSpc>
            </a:pPr>
            <a:r>
              <a:rPr lang="en-US" smtClean="0"/>
              <a:t>Dana’s Vision of SLM is that it will aid us in the achievement of an integrated, collaborative engineering environment</a:t>
            </a:r>
          </a:p>
        </p:txBody>
      </p:sp>
      <p:sp>
        <p:nvSpPr>
          <p:cNvPr id="46084" name="Slide Number Placeholder 3"/>
          <p:cNvSpPr txBox="1">
            <a:spLocks noGrp="1"/>
          </p:cNvSpPr>
          <p:nvPr/>
        </p:nvSpPr>
        <p:spPr bwMode="auto">
          <a:xfrm>
            <a:off x="3927475" y="8758238"/>
            <a:ext cx="3005138" cy="460375"/>
          </a:xfrm>
          <a:prstGeom prst="rect">
            <a:avLst/>
          </a:prstGeom>
          <a:noFill/>
          <a:ln w="9525">
            <a:noFill/>
            <a:miter lim="800000"/>
            <a:headEnd/>
            <a:tailEnd/>
          </a:ln>
        </p:spPr>
        <p:txBody>
          <a:bodyPr anchor="b"/>
          <a:lstStyle/>
          <a:p>
            <a:pPr algn="r"/>
            <a:fld id="{8BD64564-87E3-4FF0-BCBD-BC3C1495E724}" type="slidenum">
              <a:rPr lang="en-US" sz="1200"/>
              <a:pPr algn="r"/>
              <a:t>10</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1431" tIns="45716" rIns="91431" bIns="45716" anchor="b"/>
          <a:lstStyle/>
          <a:p>
            <a:pPr algn="r"/>
            <a:fld id="{F916E77E-F451-4762-BCB4-E16968DA4255}" type="slidenum">
              <a:rPr lang="en-US" sz="1200"/>
              <a:pPr algn="r"/>
              <a:t>11</a:t>
            </a:fld>
            <a:endParaRPr lang="en-US" sz="1200"/>
          </a:p>
        </p:txBody>
      </p:sp>
      <p:sp>
        <p:nvSpPr>
          <p:cNvPr id="88067" name="Slide Image Placeholder 1"/>
          <p:cNvSpPr>
            <a:spLocks noGrp="1" noRot="1" noChangeAspect="1" noTextEdit="1"/>
          </p:cNvSpPr>
          <p:nvPr>
            <p:ph type="sldImg"/>
          </p:nvPr>
        </p:nvSpPr>
        <p:spPr>
          <a:ln/>
        </p:spPr>
      </p:sp>
      <p:sp>
        <p:nvSpPr>
          <p:cNvPr id="88068" name="Notes Placeholder 2"/>
          <p:cNvSpPr>
            <a:spLocks noGrp="1"/>
          </p:cNvSpPr>
          <p:nvPr>
            <p:ph type="body" idx="1"/>
          </p:nvPr>
        </p:nvSpPr>
        <p:spPr>
          <a:noFill/>
          <a:ln/>
        </p:spPr>
        <p:txBody>
          <a:bodyPr lIns="91431" tIns="45716" rIns="91431" bIns="45716"/>
          <a:lstStyle/>
          <a:p>
            <a:r>
              <a:rPr lang="en-US" smtClean="0"/>
              <a:t>As the lifecycle progresses, simulations typically move:</a:t>
            </a:r>
          </a:p>
          <a:p>
            <a:endParaRPr lang="en-US" smtClean="0"/>
          </a:p>
          <a:p>
            <a:r>
              <a:rPr lang="en-US" smtClean="0"/>
              <a:t> 1) System to sub system to component</a:t>
            </a:r>
          </a:p>
          <a:p>
            <a:r>
              <a:rPr lang="en-US" smtClean="0"/>
              <a:t> 2) from lower to higher fidelity</a:t>
            </a:r>
          </a:p>
          <a:p>
            <a:r>
              <a:rPr lang="en-US" smtClean="0"/>
              <a:t> 3) From Requirement to Functional to Logical to Physical focused</a:t>
            </a:r>
          </a:p>
          <a:p>
            <a:endParaRPr lang="en-US" smtClean="0"/>
          </a:p>
          <a:p>
            <a:r>
              <a:rPr lang="en-US" smtClean="0"/>
              <a:t>&lt;click&gt;</a:t>
            </a:r>
          </a:p>
          <a:p>
            <a:endParaRPr lang="en-US" smtClean="0"/>
          </a:p>
          <a:p>
            <a:r>
              <a:rPr lang="en-US" smtClean="0"/>
              <a:t>As integration begins, you can see that simulations predict behavior at all system levels</a:t>
            </a:r>
          </a:p>
          <a:p>
            <a:endParaRPr lang="en-US" smtClean="0"/>
          </a:p>
          <a:p>
            <a:pPr>
              <a:spcBef>
                <a:spcPct val="0"/>
              </a:spcBef>
            </a:pPr>
            <a:r>
              <a:rPr lang="en-US" smtClean="0"/>
              <a:t>&lt;click&gt;</a:t>
            </a:r>
          </a:p>
          <a:p>
            <a:endParaRPr lang="en-US" smtClean="0"/>
          </a:p>
          <a:p>
            <a:endParaRPr lang="en-US" smtClean="0"/>
          </a:p>
          <a:p>
            <a:r>
              <a:rPr lang="en-US" smtClean="0"/>
              <a:t>Through validation, manufacturing and in use stages, both test results and simulations are preformed and correlated; thus improving both product performance and simulation accuracy.</a:t>
            </a:r>
          </a:p>
          <a:p>
            <a:endParaRPr lang="en-US" smtClean="0"/>
          </a:p>
          <a:p>
            <a:endParaRPr lang="en-US" smtClean="0"/>
          </a:p>
        </p:txBody>
      </p:sp>
      <p:sp>
        <p:nvSpPr>
          <p:cNvPr id="88069" name="Slide Number Placeholder 3"/>
          <p:cNvSpPr txBox="1">
            <a:spLocks noGrp="1"/>
          </p:cNvSpPr>
          <p:nvPr/>
        </p:nvSpPr>
        <p:spPr bwMode="auto">
          <a:xfrm>
            <a:off x="3927475" y="8758238"/>
            <a:ext cx="3005138" cy="460375"/>
          </a:xfrm>
          <a:prstGeom prst="rect">
            <a:avLst/>
          </a:prstGeom>
          <a:noFill/>
          <a:ln w="9525">
            <a:noFill/>
            <a:miter lim="800000"/>
            <a:headEnd/>
            <a:tailEnd/>
          </a:ln>
        </p:spPr>
        <p:txBody>
          <a:bodyPr lIns="91431" tIns="45716" rIns="91431" bIns="45716" anchor="b"/>
          <a:lstStyle/>
          <a:p>
            <a:pPr algn="r"/>
            <a:fld id="{07ECB667-1716-4828-A403-ED90609F2E24}" type="slidenum">
              <a:rPr lang="en-US" sz="1200"/>
              <a:pPr algn="r"/>
              <a:t>11</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lIns="92309" tIns="46154" rIns="92309" bIns="46154"/>
          <a:lstStyle/>
          <a:p>
            <a:pPr>
              <a:lnSpc>
                <a:spcPct val="90000"/>
              </a:lnSpc>
              <a:spcBef>
                <a:spcPct val="0"/>
              </a:spcBef>
            </a:pPr>
            <a:endParaRPr lang="en-US" smtClean="0"/>
          </a:p>
          <a:p>
            <a:pPr>
              <a:lnSpc>
                <a:spcPct val="90000"/>
              </a:lnSpc>
              <a:spcBef>
                <a:spcPct val="0"/>
              </a:spcBef>
            </a:pPr>
            <a:r>
              <a:rPr lang="en-US" smtClean="0"/>
              <a:t>1 – Collaboration – Based on ENVOIA’s enterprise architecture SLM leverages this functionality to connect simulation stakeholders from various locations all working on a common platform.  A workspace concept exists that acts as a sandbox for the team, where they can share data and interact with each other.  This is only realistically possible if there is a “single” version of the engineering data – assuring all parties are working with the “right” version of data.  Of course this access is all subject to security access controls, and role definitions to limit departments, teams, and individual stakeholders so that they have the right level of access to the material they need to work with.</a:t>
            </a:r>
          </a:p>
          <a:p>
            <a:pPr>
              <a:lnSpc>
                <a:spcPct val="90000"/>
              </a:lnSpc>
              <a:spcBef>
                <a:spcPct val="0"/>
              </a:spcBef>
            </a:pPr>
            <a:endParaRPr lang="en-US" smtClean="0"/>
          </a:p>
        </p:txBody>
      </p:sp>
      <p:sp>
        <p:nvSpPr>
          <p:cNvPr id="99332" name="Slide Number Placeholder 3"/>
          <p:cNvSpPr txBox="1">
            <a:spLocks noGrp="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40AE10F2-90B9-404A-B500-CCD87D7C9E78}" type="slidenum">
              <a:rPr lang="en-US" sz="1200">
                <a:latin typeface="Calibri" pitchFamily="34" charset="0"/>
              </a:rPr>
              <a:pPr algn="r" defTabSz="922338"/>
              <a:t>21</a:t>
            </a:fld>
            <a:endParaRPr lang="en-US"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fld id="{34EADA18-9EEE-490D-A683-E2B74D739CFF}" type="slidenum">
              <a:rPr lang="en-US" smtClean="0">
                <a:cs typeface="Arial" charset="0"/>
              </a:rPr>
              <a:pPr/>
              <a:t>26</a:t>
            </a:fld>
            <a:endParaRPr lang="en-US" smtClean="0">
              <a:cs typeface="Arial" charset="0"/>
            </a:endParaRPr>
          </a:p>
        </p:txBody>
      </p:sp>
      <p:sp>
        <p:nvSpPr>
          <p:cNvPr id="62466"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anchor="b"/>
          <a:lstStyle/>
          <a:p>
            <a:pPr algn="r"/>
            <a:fld id="{19EC7BC0-AC2F-41B7-A656-C78D094D8F4F}" type="slidenum">
              <a:rPr lang="en-US" sz="1200"/>
              <a:pPr algn="r"/>
              <a:t>26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lIns="92309" tIns="46154" rIns="92309" bIns="46154"/>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0050" y="236538"/>
            <a:ext cx="2212975" cy="62198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7950" y="236538"/>
            <a:ext cx="6489700" cy="62198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C8ABE5A8-A109-4677-8B4E-22425656931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F1A5EF2F-54AE-475A-B227-75EB3034B52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997D7A0C-D7B1-49F2-A819-18533C0016E3}"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9388" y="1196975"/>
            <a:ext cx="4314825" cy="5259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196975"/>
            <a:ext cx="4316412" cy="5259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12DCEC98-E2C8-4EBE-8207-8F38EF2DE6A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84D1A366-8E45-4E24-A969-95CC5B83A90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F4B7CF29-289E-4C13-BEF3-D7B883BFE3A1}"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14CFEB3-C6BE-4D63-ADD7-89CD79574174}"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0E8855C-4A89-485D-8B4A-AB3A8E53899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891F1CF-A790-4A13-8133-27102B405B00}"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FFAE8BA-D7B6-44ED-8A3A-F16C25A35DD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0050" y="236538"/>
            <a:ext cx="2212975" cy="62198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7950" y="236538"/>
            <a:ext cx="6489700" cy="62198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9E65444D-F382-4A48-BB63-1C83728074A9}"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7950" y="236538"/>
            <a:ext cx="7272338" cy="673100"/>
          </a:xfrm>
        </p:spPr>
        <p:txBody>
          <a:bodyPr/>
          <a:lstStyle/>
          <a:p>
            <a:r>
              <a:rPr lang="en-US"/>
              <a:t>Click to edit Master title style</a:t>
            </a:r>
          </a:p>
        </p:txBody>
      </p:sp>
      <p:sp>
        <p:nvSpPr>
          <p:cNvPr id="3" name="Content Placeholder 2"/>
          <p:cNvSpPr>
            <a:spLocks noGrp="1"/>
          </p:cNvSpPr>
          <p:nvPr>
            <p:ph sz="half" idx="1"/>
          </p:nvPr>
        </p:nvSpPr>
        <p:spPr>
          <a:xfrm>
            <a:off x="179388" y="1196975"/>
            <a:ext cx="4314825" cy="5259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6613" y="1196975"/>
            <a:ext cx="4316412" cy="5259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8075613" y="6524625"/>
            <a:ext cx="884237" cy="215900"/>
          </a:xfrm>
        </p:spPr>
        <p:txBody>
          <a:bodyPr/>
          <a:lstStyle>
            <a:lvl1pPr>
              <a:defRPr/>
            </a:lvl1pPr>
          </a:lstStyle>
          <a:p>
            <a:pPr>
              <a:defRPr/>
            </a:pPr>
            <a:fld id="{05420B0B-5E8B-45B7-9AFA-C637A400A2D2}"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3"/>
          <p:cNvSpPr>
            <a:spLocks noGrp="1" noChangeArrowheads="1"/>
          </p:cNvSpPr>
          <p:nvPr>
            <p:ph type="sldNum" sz="quarter" idx="10"/>
          </p:nvPr>
        </p:nvSpPr>
        <p:spPr>
          <a:ln/>
        </p:spPr>
        <p:txBody>
          <a:bodyPr/>
          <a:lstStyle>
            <a:lvl1pPr>
              <a:defRPr/>
            </a:lvl1pPr>
          </a:lstStyle>
          <a:p>
            <a:pPr>
              <a:defRPr/>
            </a:pPr>
            <a:fld id="{75F73625-FBA5-48B2-B71A-91481AA91B90}"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ln/>
        </p:spPr>
        <p:txBody>
          <a:bodyPr/>
          <a:lstStyle>
            <a:lvl1pPr>
              <a:defRPr/>
            </a:lvl1pPr>
          </a:lstStyle>
          <a:p>
            <a:pPr>
              <a:defRPr/>
            </a:pPr>
            <a:fld id="{A8609469-5986-4555-B3F0-2B283930406B}"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fld id="{66A41046-2D0F-4269-928F-E39F51747B09}"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9388" y="1196975"/>
            <a:ext cx="4316412"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96975"/>
            <a:ext cx="4316413"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sldNum" sz="quarter" idx="10"/>
          </p:nvPr>
        </p:nvSpPr>
        <p:spPr>
          <a:ln/>
        </p:spPr>
        <p:txBody>
          <a:bodyPr/>
          <a:lstStyle>
            <a:lvl1pPr>
              <a:defRPr/>
            </a:lvl1pPr>
          </a:lstStyle>
          <a:p>
            <a:pPr>
              <a:defRPr/>
            </a:pPr>
            <a:fld id="{24D80B65-4CAF-4CEF-A2E0-96ACE2BDE1EF}"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sldNum" sz="quarter" idx="10"/>
          </p:nvPr>
        </p:nvSpPr>
        <p:spPr>
          <a:ln/>
        </p:spPr>
        <p:txBody>
          <a:bodyPr/>
          <a:lstStyle>
            <a:lvl1pPr>
              <a:defRPr/>
            </a:lvl1pPr>
          </a:lstStyle>
          <a:p>
            <a:pPr>
              <a:defRPr/>
            </a:pPr>
            <a:fld id="{19EF7ECC-0134-44D5-948E-6A1A72222F46}"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sldNum" sz="quarter" idx="10"/>
          </p:nvPr>
        </p:nvSpPr>
        <p:spPr>
          <a:ln/>
        </p:spPr>
        <p:txBody>
          <a:bodyPr/>
          <a:lstStyle>
            <a:lvl1pPr>
              <a:defRPr/>
            </a:lvl1pPr>
          </a:lstStyle>
          <a:p>
            <a:pPr>
              <a:defRPr/>
            </a:pPr>
            <a:fld id="{FA597FB8-D65D-419A-889A-21482722B1A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91F590F4-9BA8-4955-A6F2-6395787C61C4}"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13A8FEE9-389C-40F3-A135-D6DA44422EC2}"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83198AA1-E2F9-412A-AF8F-9915B77E8048}"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ln/>
        </p:spPr>
        <p:txBody>
          <a:bodyPr/>
          <a:lstStyle>
            <a:lvl1pPr>
              <a:defRPr/>
            </a:lvl1pPr>
          </a:lstStyle>
          <a:p>
            <a:pPr>
              <a:defRPr/>
            </a:pPr>
            <a:fld id="{05EED886-8090-4749-8317-148FCA5DEE36}"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1638" y="236538"/>
            <a:ext cx="2212975" cy="62166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7950" y="236538"/>
            <a:ext cx="6491288" cy="6216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ln/>
        </p:spPr>
        <p:txBody>
          <a:bodyPr/>
          <a:lstStyle>
            <a:lvl1pPr>
              <a:defRPr/>
            </a:lvl1pPr>
          </a:lstStyle>
          <a:p>
            <a:pPr>
              <a:defRPr/>
            </a:pPr>
            <a:fld id="{099AAB65-49AC-4ACA-83E5-331E09A45021}"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F988BA4-DD8F-43CE-B1B5-B285BAC3A706}" type="datetimeFigureOut">
              <a:rPr lang="en-GB"/>
              <a:pPr>
                <a:defRPr/>
              </a:pPr>
              <a:t>25/01/2013</a:t>
            </a:fld>
            <a:endParaRPr lang="en-GB" dirty="0"/>
          </a:p>
        </p:txBody>
      </p:sp>
      <p:sp>
        <p:nvSpPr>
          <p:cNvPr id="5" name="Slide Number Placeholder 4"/>
          <p:cNvSpPr>
            <a:spLocks noGrp="1"/>
          </p:cNvSpPr>
          <p:nvPr>
            <p:ph type="sldNum" sz="quarter" idx="11"/>
          </p:nvPr>
        </p:nvSpPr>
        <p:spPr/>
        <p:txBody>
          <a:bodyPr/>
          <a:lstStyle>
            <a:lvl1pPr>
              <a:defRPr/>
            </a:lvl1pPr>
          </a:lstStyle>
          <a:p>
            <a:pPr>
              <a:defRPr/>
            </a:pPr>
            <a:fld id="{ED6DBE49-283F-4E3B-8099-A0B8D6FF3113}" type="slidenum">
              <a:rPr lang="en-GB"/>
              <a:pPr>
                <a:defRPr/>
              </a:pPr>
              <a:t>‹#›</a:t>
            </a:fld>
            <a:endParaRPr lang="en-GB"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3A2EEE-F620-4190-BF8C-AEB68775F3C5}" type="datetimeFigureOut">
              <a:rPr lang="en-GB"/>
              <a:pPr>
                <a:defRPr/>
              </a:pPr>
              <a:t>25/01/2013</a:t>
            </a:fld>
            <a:endParaRPr lang="en-GB" dirty="0"/>
          </a:p>
        </p:txBody>
      </p:sp>
      <p:sp>
        <p:nvSpPr>
          <p:cNvPr id="5" name="Slide Number Placeholder 4"/>
          <p:cNvSpPr>
            <a:spLocks noGrp="1"/>
          </p:cNvSpPr>
          <p:nvPr>
            <p:ph type="sldNum" sz="quarter" idx="11"/>
          </p:nvPr>
        </p:nvSpPr>
        <p:spPr/>
        <p:txBody>
          <a:bodyPr/>
          <a:lstStyle>
            <a:lvl1pPr>
              <a:defRPr/>
            </a:lvl1pPr>
          </a:lstStyle>
          <a:p>
            <a:pPr>
              <a:defRPr/>
            </a:pPr>
            <a:fld id="{1B01A0D5-033A-42E2-BE00-356CCDFE610B}" type="slidenum">
              <a:rPr lang="en-GB"/>
              <a:pPr>
                <a:defRPr/>
              </a:pPr>
              <a:t>‹#›</a:t>
            </a:fld>
            <a:endParaRPr lang="en-GB"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1350D50-31B6-4296-95D8-0B2A7A068DBF}" type="datetimeFigureOut">
              <a:rPr lang="en-GB"/>
              <a:pPr>
                <a:defRPr/>
              </a:pPr>
              <a:t>25/01/2013</a:t>
            </a:fld>
            <a:endParaRPr lang="en-GB" dirty="0"/>
          </a:p>
        </p:txBody>
      </p:sp>
      <p:sp>
        <p:nvSpPr>
          <p:cNvPr id="5" name="Slide Number Placeholder 4"/>
          <p:cNvSpPr>
            <a:spLocks noGrp="1"/>
          </p:cNvSpPr>
          <p:nvPr>
            <p:ph type="sldNum" sz="quarter" idx="11"/>
          </p:nvPr>
        </p:nvSpPr>
        <p:spPr/>
        <p:txBody>
          <a:bodyPr/>
          <a:lstStyle>
            <a:lvl1pPr>
              <a:defRPr/>
            </a:lvl1pPr>
          </a:lstStyle>
          <a:p>
            <a:pPr>
              <a:defRPr/>
            </a:pPr>
            <a:fld id="{074C464A-123A-46F9-8F8D-48562E0D697A}" type="slidenum">
              <a:rPr lang="en-GB"/>
              <a:pPr>
                <a:defRPr/>
              </a:pPr>
              <a:t>‹#›</a:t>
            </a:fld>
            <a:endParaRPr lang="en-GB"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0DFB2D4E-869C-467B-A376-957C39C2EDD0}" type="datetimeFigureOut">
              <a:rPr lang="en-GB"/>
              <a:pPr>
                <a:defRPr/>
              </a:pPr>
              <a:t>25/01/2013</a:t>
            </a:fld>
            <a:endParaRPr lang="en-GB" dirty="0"/>
          </a:p>
        </p:txBody>
      </p:sp>
      <p:sp>
        <p:nvSpPr>
          <p:cNvPr id="6" name="Slide Number Placeholder 5"/>
          <p:cNvSpPr>
            <a:spLocks noGrp="1"/>
          </p:cNvSpPr>
          <p:nvPr>
            <p:ph type="sldNum" sz="quarter" idx="11"/>
          </p:nvPr>
        </p:nvSpPr>
        <p:spPr/>
        <p:txBody>
          <a:bodyPr/>
          <a:lstStyle>
            <a:lvl1pPr>
              <a:defRPr/>
            </a:lvl1pPr>
          </a:lstStyle>
          <a:p>
            <a:pPr>
              <a:defRPr/>
            </a:pPr>
            <a:fld id="{DB2407B4-3E22-4B69-ADFE-373C5195D27D}" type="slidenum">
              <a:rPr lang="en-GB"/>
              <a:pPr>
                <a:defRPr/>
              </a:pPr>
              <a:t>‹#›</a:t>
            </a:fld>
            <a:endParaRPr lang="en-GB"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AE2E345F-404F-48F6-A9FE-B1B56503A93D}" type="datetimeFigureOut">
              <a:rPr lang="en-GB"/>
              <a:pPr>
                <a:defRPr/>
              </a:pPr>
              <a:t>25/01/2013</a:t>
            </a:fld>
            <a:endParaRPr lang="en-GB" dirty="0"/>
          </a:p>
        </p:txBody>
      </p:sp>
      <p:sp>
        <p:nvSpPr>
          <p:cNvPr id="8" name="Slide Number Placeholder 7"/>
          <p:cNvSpPr>
            <a:spLocks noGrp="1"/>
          </p:cNvSpPr>
          <p:nvPr>
            <p:ph type="sldNum" sz="quarter" idx="11"/>
          </p:nvPr>
        </p:nvSpPr>
        <p:spPr/>
        <p:txBody>
          <a:bodyPr/>
          <a:lstStyle>
            <a:lvl1pPr>
              <a:defRPr/>
            </a:lvl1pPr>
          </a:lstStyle>
          <a:p>
            <a:pPr>
              <a:defRPr/>
            </a:pPr>
            <a:fld id="{56B96C86-D580-42D7-8CE1-6012DE0BF10B}"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9388" y="1196975"/>
            <a:ext cx="4314825" cy="5259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196975"/>
            <a:ext cx="4316412" cy="5259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9864F11-85D8-4C33-AA02-30661F934AEA}" type="datetimeFigureOut">
              <a:rPr lang="en-GB"/>
              <a:pPr>
                <a:defRPr/>
              </a:pPr>
              <a:t>25/01/2013</a:t>
            </a:fld>
            <a:endParaRPr lang="en-GB" dirty="0"/>
          </a:p>
        </p:txBody>
      </p:sp>
      <p:sp>
        <p:nvSpPr>
          <p:cNvPr id="4" name="Slide Number Placeholder 3"/>
          <p:cNvSpPr>
            <a:spLocks noGrp="1"/>
          </p:cNvSpPr>
          <p:nvPr>
            <p:ph type="sldNum" sz="quarter" idx="11"/>
          </p:nvPr>
        </p:nvSpPr>
        <p:spPr/>
        <p:txBody>
          <a:bodyPr/>
          <a:lstStyle>
            <a:lvl1pPr>
              <a:defRPr/>
            </a:lvl1pPr>
          </a:lstStyle>
          <a:p>
            <a:pPr>
              <a:defRPr/>
            </a:pPr>
            <a:fld id="{E40D7858-3A5B-4564-A502-E5B443B1D208}" type="slidenum">
              <a:rPr lang="en-GB"/>
              <a:pPr>
                <a:defRPr/>
              </a:pPr>
              <a:t>‹#›</a:t>
            </a:fld>
            <a:endParaRPr lang="en-GB"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407425D5-4F42-42C2-9A70-ED4584F9A133}" type="datetimeFigureOut">
              <a:rPr lang="en-GB"/>
              <a:pPr>
                <a:defRPr/>
              </a:pPr>
              <a:t>25/01/2013</a:t>
            </a:fld>
            <a:endParaRPr lang="en-GB" dirty="0"/>
          </a:p>
        </p:txBody>
      </p:sp>
      <p:sp>
        <p:nvSpPr>
          <p:cNvPr id="3" name="Slide Number Placeholder 2"/>
          <p:cNvSpPr>
            <a:spLocks noGrp="1"/>
          </p:cNvSpPr>
          <p:nvPr>
            <p:ph type="sldNum" sz="quarter" idx="11"/>
          </p:nvPr>
        </p:nvSpPr>
        <p:spPr/>
        <p:txBody>
          <a:bodyPr/>
          <a:lstStyle>
            <a:lvl1pPr>
              <a:defRPr/>
            </a:lvl1pPr>
          </a:lstStyle>
          <a:p>
            <a:pPr>
              <a:defRPr/>
            </a:pPr>
            <a:fld id="{8C556C7D-CD06-4509-A303-18EE4873A08C}" type="slidenum">
              <a:rPr lang="en-GB"/>
              <a:pPr>
                <a:defRPr/>
              </a:pPr>
              <a:t>‹#›</a:t>
            </a:fld>
            <a:endParaRPr lang="en-GB"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BFE21661-EC23-4717-997D-1E357E570303}" type="datetimeFigureOut">
              <a:rPr lang="en-GB"/>
              <a:pPr>
                <a:defRPr/>
              </a:pPr>
              <a:t>25/01/2013</a:t>
            </a:fld>
            <a:endParaRPr lang="en-GB" dirty="0"/>
          </a:p>
        </p:txBody>
      </p:sp>
      <p:sp>
        <p:nvSpPr>
          <p:cNvPr id="6" name="Slide Number Placeholder 5"/>
          <p:cNvSpPr>
            <a:spLocks noGrp="1"/>
          </p:cNvSpPr>
          <p:nvPr>
            <p:ph type="sldNum" sz="quarter" idx="11"/>
          </p:nvPr>
        </p:nvSpPr>
        <p:spPr/>
        <p:txBody>
          <a:bodyPr/>
          <a:lstStyle>
            <a:lvl1pPr>
              <a:defRPr/>
            </a:lvl1pPr>
          </a:lstStyle>
          <a:p>
            <a:pPr>
              <a:defRPr/>
            </a:pPr>
            <a:fld id="{63EBE0BF-EEF9-400C-B8E0-E0109EE164CA}" type="slidenum">
              <a:rPr lang="en-GB"/>
              <a:pPr>
                <a:defRPr/>
              </a:pPr>
              <a:t>‹#›</a:t>
            </a:fld>
            <a:endParaRPr lang="en-GB"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CA03E4EB-7CD4-4B99-B666-1F0F7A1F13BA}" type="datetimeFigureOut">
              <a:rPr lang="en-GB"/>
              <a:pPr>
                <a:defRPr/>
              </a:pPr>
              <a:t>25/01/2013</a:t>
            </a:fld>
            <a:endParaRPr lang="en-GB" dirty="0"/>
          </a:p>
        </p:txBody>
      </p:sp>
      <p:sp>
        <p:nvSpPr>
          <p:cNvPr id="6" name="Slide Number Placeholder 5"/>
          <p:cNvSpPr>
            <a:spLocks noGrp="1"/>
          </p:cNvSpPr>
          <p:nvPr>
            <p:ph type="sldNum" sz="quarter" idx="11"/>
          </p:nvPr>
        </p:nvSpPr>
        <p:spPr/>
        <p:txBody>
          <a:bodyPr/>
          <a:lstStyle>
            <a:lvl1pPr>
              <a:defRPr/>
            </a:lvl1pPr>
          </a:lstStyle>
          <a:p>
            <a:pPr>
              <a:defRPr/>
            </a:pPr>
            <a:fld id="{D9B1B025-60F3-4F73-8748-D673F26F078C}" type="slidenum">
              <a:rPr lang="en-GB"/>
              <a:pPr>
                <a:defRPr/>
              </a:pPr>
              <a:t>‹#›</a:t>
            </a:fld>
            <a:endParaRPr lang="en-GB"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1567D98-F354-4D7F-B5AE-23BF20DB1A3E}" type="datetimeFigureOut">
              <a:rPr lang="en-GB"/>
              <a:pPr>
                <a:defRPr/>
              </a:pPr>
              <a:t>25/01/2013</a:t>
            </a:fld>
            <a:endParaRPr lang="en-GB" dirty="0"/>
          </a:p>
        </p:txBody>
      </p:sp>
      <p:sp>
        <p:nvSpPr>
          <p:cNvPr id="5" name="Slide Number Placeholder 4"/>
          <p:cNvSpPr>
            <a:spLocks noGrp="1"/>
          </p:cNvSpPr>
          <p:nvPr>
            <p:ph type="sldNum" sz="quarter" idx="11"/>
          </p:nvPr>
        </p:nvSpPr>
        <p:spPr/>
        <p:txBody>
          <a:bodyPr/>
          <a:lstStyle>
            <a:lvl1pPr>
              <a:defRPr/>
            </a:lvl1pPr>
          </a:lstStyle>
          <a:p>
            <a:pPr>
              <a:defRPr/>
            </a:pPr>
            <a:fld id="{8519B065-ACC8-489B-B645-31D1316B34DD}" type="slidenum">
              <a:rPr lang="en-GB"/>
              <a:pPr>
                <a:defRPr/>
              </a:pPr>
              <a:t>‹#›</a:t>
            </a:fld>
            <a:endParaRPr lang="en-GB"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71FCE4C-B6F7-4585-9475-F32CC6109538}" type="datetimeFigureOut">
              <a:rPr lang="en-GB"/>
              <a:pPr>
                <a:defRPr/>
              </a:pPr>
              <a:t>25/01/2013</a:t>
            </a:fld>
            <a:endParaRPr lang="en-GB" dirty="0"/>
          </a:p>
        </p:txBody>
      </p:sp>
      <p:sp>
        <p:nvSpPr>
          <p:cNvPr id="5" name="Slide Number Placeholder 4"/>
          <p:cNvSpPr>
            <a:spLocks noGrp="1"/>
          </p:cNvSpPr>
          <p:nvPr>
            <p:ph type="sldNum" sz="quarter" idx="11"/>
          </p:nvPr>
        </p:nvSpPr>
        <p:spPr/>
        <p:txBody>
          <a:bodyPr/>
          <a:lstStyle>
            <a:lvl1pPr>
              <a:defRPr/>
            </a:lvl1pPr>
          </a:lstStyle>
          <a:p>
            <a:pPr>
              <a:defRPr/>
            </a:pPr>
            <a:fld id="{9DB344E7-46A3-4483-A4AD-B0BEB32529BF}" type="slidenum">
              <a:rPr lang="en-GB"/>
              <a:pPr>
                <a:defRPr/>
              </a:pPr>
              <a:t>‹#›</a:t>
            </a:fld>
            <a:endParaRPr lang="en-GB"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3344A4-457B-497A-A6BC-B62CBB3E00FD}"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EC02BD-B432-44F6-8242-4E2076FFA293}"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FD4E1A-EF9C-401D-A67B-85BCCFDC5A0E}"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292B622-998D-438D-B49A-B4F64F11EAF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474EF005-0A95-42F3-B943-DA7274A51A71}"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9CA894F0-7EA4-44E4-A22F-93F600EBF98B}"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9005F02C-3971-458C-8D12-D3F66988CB3F}"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73E2509-58B0-47A3-83AD-BE8820B35760}"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B29E0A5-195E-4E3A-8E3A-95A8C50C193E}"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B04012-8E56-4BBE-8395-FFFEA0579ACD}"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AB338F-ECB2-43BC-9A36-21AE2C842757}" type="slidenum">
              <a:rPr lang="en-US"/>
              <a:pPr>
                <a:defRPr/>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FF36E98-3676-4CCB-8DA3-2BCA7370C367}" type="datetimeFigureOut">
              <a:rPr lang="en-GB"/>
              <a:pPr>
                <a:defRPr/>
              </a:pPr>
              <a:t>25/01/2013</a:t>
            </a:fld>
            <a:endParaRPr lang="en-GB" dirty="0"/>
          </a:p>
        </p:txBody>
      </p:sp>
      <p:sp>
        <p:nvSpPr>
          <p:cNvPr id="5" name="Slide Number Placeholder 4"/>
          <p:cNvSpPr>
            <a:spLocks noGrp="1"/>
          </p:cNvSpPr>
          <p:nvPr>
            <p:ph type="sldNum" sz="quarter" idx="11"/>
          </p:nvPr>
        </p:nvSpPr>
        <p:spPr/>
        <p:txBody>
          <a:bodyPr/>
          <a:lstStyle>
            <a:lvl1pPr>
              <a:defRPr/>
            </a:lvl1pPr>
          </a:lstStyle>
          <a:p>
            <a:pPr>
              <a:defRPr/>
            </a:pPr>
            <a:fld id="{B6F047DC-9BE8-443E-A2AA-698035E28A6A}" type="slidenum">
              <a:rPr lang="en-GB"/>
              <a:pPr>
                <a:defRPr/>
              </a:pPr>
              <a:t>‹#›</a:t>
            </a:fld>
            <a:endParaRPr lang="en-GB"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3588CAC-6597-40F6-83F9-992C7DF8F2C4}" type="datetimeFigureOut">
              <a:rPr lang="en-GB"/>
              <a:pPr>
                <a:defRPr/>
              </a:pPr>
              <a:t>25/01/2013</a:t>
            </a:fld>
            <a:endParaRPr lang="en-GB" dirty="0"/>
          </a:p>
        </p:txBody>
      </p:sp>
      <p:sp>
        <p:nvSpPr>
          <p:cNvPr id="5" name="Slide Number Placeholder 4"/>
          <p:cNvSpPr>
            <a:spLocks noGrp="1"/>
          </p:cNvSpPr>
          <p:nvPr>
            <p:ph type="sldNum" sz="quarter" idx="11"/>
          </p:nvPr>
        </p:nvSpPr>
        <p:spPr/>
        <p:txBody>
          <a:bodyPr/>
          <a:lstStyle>
            <a:lvl1pPr>
              <a:defRPr/>
            </a:lvl1pPr>
          </a:lstStyle>
          <a:p>
            <a:pPr>
              <a:defRPr/>
            </a:pPr>
            <a:fld id="{C01B22B1-BB5D-4ACF-A614-A8FBA0C1FB03}" type="slidenum">
              <a:rPr lang="en-GB"/>
              <a:pPr>
                <a:defRPr/>
              </a:pPr>
              <a:t>‹#›</a:t>
            </a:fld>
            <a:endParaRPr lang="en-GB"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63F4475-9515-460B-838C-9BF132E0ADA8}" type="datetimeFigureOut">
              <a:rPr lang="en-GB"/>
              <a:pPr>
                <a:defRPr/>
              </a:pPr>
              <a:t>25/01/2013</a:t>
            </a:fld>
            <a:endParaRPr lang="en-GB" dirty="0"/>
          </a:p>
        </p:txBody>
      </p:sp>
      <p:sp>
        <p:nvSpPr>
          <p:cNvPr id="5" name="Slide Number Placeholder 4"/>
          <p:cNvSpPr>
            <a:spLocks noGrp="1"/>
          </p:cNvSpPr>
          <p:nvPr>
            <p:ph type="sldNum" sz="quarter" idx="11"/>
          </p:nvPr>
        </p:nvSpPr>
        <p:spPr/>
        <p:txBody>
          <a:bodyPr/>
          <a:lstStyle>
            <a:lvl1pPr>
              <a:defRPr/>
            </a:lvl1pPr>
          </a:lstStyle>
          <a:p>
            <a:pPr>
              <a:defRPr/>
            </a:pPr>
            <a:fld id="{401A1C88-6F88-42DA-9F9B-DEE7AB1E1AEE}"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8319849A-6CF4-4DB6-B011-6AD54904CD41}" type="datetimeFigureOut">
              <a:rPr lang="en-GB"/>
              <a:pPr>
                <a:defRPr/>
              </a:pPr>
              <a:t>25/01/2013</a:t>
            </a:fld>
            <a:endParaRPr lang="en-GB" dirty="0"/>
          </a:p>
        </p:txBody>
      </p:sp>
      <p:sp>
        <p:nvSpPr>
          <p:cNvPr id="6" name="Slide Number Placeholder 5"/>
          <p:cNvSpPr>
            <a:spLocks noGrp="1"/>
          </p:cNvSpPr>
          <p:nvPr>
            <p:ph type="sldNum" sz="quarter" idx="11"/>
          </p:nvPr>
        </p:nvSpPr>
        <p:spPr/>
        <p:txBody>
          <a:bodyPr/>
          <a:lstStyle>
            <a:lvl1pPr>
              <a:defRPr/>
            </a:lvl1pPr>
          </a:lstStyle>
          <a:p>
            <a:pPr>
              <a:defRPr/>
            </a:pPr>
            <a:fld id="{59C42BDC-B270-4CDA-BEC2-1B5B4BEA4ED1}" type="slidenum">
              <a:rPr lang="en-GB"/>
              <a:pPr>
                <a:defRPr/>
              </a:pPr>
              <a:t>‹#›</a:t>
            </a:fld>
            <a:endParaRPr lang="en-GB"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AC917C2D-2365-4D49-847A-1DA335C46FAB}" type="datetimeFigureOut">
              <a:rPr lang="en-GB"/>
              <a:pPr>
                <a:defRPr/>
              </a:pPr>
              <a:t>25/01/2013</a:t>
            </a:fld>
            <a:endParaRPr lang="en-GB" dirty="0"/>
          </a:p>
        </p:txBody>
      </p:sp>
      <p:sp>
        <p:nvSpPr>
          <p:cNvPr id="8" name="Slide Number Placeholder 7"/>
          <p:cNvSpPr>
            <a:spLocks noGrp="1"/>
          </p:cNvSpPr>
          <p:nvPr>
            <p:ph type="sldNum" sz="quarter" idx="11"/>
          </p:nvPr>
        </p:nvSpPr>
        <p:spPr/>
        <p:txBody>
          <a:bodyPr/>
          <a:lstStyle>
            <a:lvl1pPr>
              <a:defRPr/>
            </a:lvl1pPr>
          </a:lstStyle>
          <a:p>
            <a:pPr>
              <a:defRPr/>
            </a:pPr>
            <a:fld id="{C487A19E-CE30-49AF-8F68-0A3AE95CCC95}" type="slidenum">
              <a:rPr lang="en-GB"/>
              <a:pPr>
                <a:defRPr/>
              </a:pPr>
              <a:t>‹#›</a:t>
            </a:fld>
            <a:endParaRPr lang="en-GB"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7E8015EE-F361-4450-A98D-7EBCDCBD321F}" type="datetimeFigureOut">
              <a:rPr lang="en-GB"/>
              <a:pPr>
                <a:defRPr/>
              </a:pPr>
              <a:t>25/01/2013</a:t>
            </a:fld>
            <a:endParaRPr lang="en-GB" dirty="0"/>
          </a:p>
        </p:txBody>
      </p:sp>
      <p:sp>
        <p:nvSpPr>
          <p:cNvPr id="4" name="Slide Number Placeholder 3"/>
          <p:cNvSpPr>
            <a:spLocks noGrp="1"/>
          </p:cNvSpPr>
          <p:nvPr>
            <p:ph type="sldNum" sz="quarter" idx="11"/>
          </p:nvPr>
        </p:nvSpPr>
        <p:spPr/>
        <p:txBody>
          <a:bodyPr/>
          <a:lstStyle>
            <a:lvl1pPr>
              <a:defRPr/>
            </a:lvl1pPr>
          </a:lstStyle>
          <a:p>
            <a:pPr>
              <a:defRPr/>
            </a:pPr>
            <a:fld id="{2F9FA96B-7870-45AA-B56B-1DBE42698EBC}" type="slidenum">
              <a:rPr lang="en-GB"/>
              <a:pPr>
                <a:defRPr/>
              </a:pPr>
              <a:t>‹#›</a:t>
            </a:fld>
            <a:endParaRPr lang="en-GB"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11C5F79-EAB0-4107-9B1A-36CCA8E6A112}" type="datetimeFigureOut">
              <a:rPr lang="en-GB"/>
              <a:pPr>
                <a:defRPr/>
              </a:pPr>
              <a:t>25/01/2013</a:t>
            </a:fld>
            <a:endParaRPr lang="en-GB" dirty="0"/>
          </a:p>
        </p:txBody>
      </p:sp>
      <p:sp>
        <p:nvSpPr>
          <p:cNvPr id="3" name="Slide Number Placeholder 2"/>
          <p:cNvSpPr>
            <a:spLocks noGrp="1"/>
          </p:cNvSpPr>
          <p:nvPr>
            <p:ph type="sldNum" sz="quarter" idx="11"/>
          </p:nvPr>
        </p:nvSpPr>
        <p:spPr/>
        <p:txBody>
          <a:bodyPr/>
          <a:lstStyle>
            <a:lvl1pPr>
              <a:defRPr/>
            </a:lvl1pPr>
          </a:lstStyle>
          <a:p>
            <a:pPr>
              <a:defRPr/>
            </a:pPr>
            <a:fld id="{5E499619-74F6-4C6C-8FF8-DF1988BBA39F}" type="slidenum">
              <a:rPr lang="en-GB"/>
              <a:pPr>
                <a:defRPr/>
              </a:pPr>
              <a:t>‹#›</a:t>
            </a:fld>
            <a:endParaRPr lang="en-GB"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2DD230C1-779A-4639-A98C-41F9F9B154B8}" type="datetimeFigureOut">
              <a:rPr lang="en-GB"/>
              <a:pPr>
                <a:defRPr/>
              </a:pPr>
              <a:t>25/01/2013</a:t>
            </a:fld>
            <a:endParaRPr lang="en-GB" dirty="0"/>
          </a:p>
        </p:txBody>
      </p:sp>
      <p:sp>
        <p:nvSpPr>
          <p:cNvPr id="6" name="Slide Number Placeholder 5"/>
          <p:cNvSpPr>
            <a:spLocks noGrp="1"/>
          </p:cNvSpPr>
          <p:nvPr>
            <p:ph type="sldNum" sz="quarter" idx="11"/>
          </p:nvPr>
        </p:nvSpPr>
        <p:spPr/>
        <p:txBody>
          <a:bodyPr/>
          <a:lstStyle>
            <a:lvl1pPr>
              <a:defRPr/>
            </a:lvl1pPr>
          </a:lstStyle>
          <a:p>
            <a:pPr>
              <a:defRPr/>
            </a:pPr>
            <a:fld id="{DAF0B1D7-4588-4A9A-ABD3-3EBC2A4DF8EA}" type="slidenum">
              <a:rPr lang="en-GB"/>
              <a:pPr>
                <a:defRPr/>
              </a:pPr>
              <a:t>‹#›</a:t>
            </a:fld>
            <a:endParaRPr lang="en-GB"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A37A9DFA-279C-4623-B02F-242CF8A5D8EE}" type="datetimeFigureOut">
              <a:rPr lang="en-GB"/>
              <a:pPr>
                <a:defRPr/>
              </a:pPr>
              <a:t>25/01/2013</a:t>
            </a:fld>
            <a:endParaRPr lang="en-GB" dirty="0"/>
          </a:p>
        </p:txBody>
      </p:sp>
      <p:sp>
        <p:nvSpPr>
          <p:cNvPr id="6" name="Slide Number Placeholder 5"/>
          <p:cNvSpPr>
            <a:spLocks noGrp="1"/>
          </p:cNvSpPr>
          <p:nvPr>
            <p:ph type="sldNum" sz="quarter" idx="11"/>
          </p:nvPr>
        </p:nvSpPr>
        <p:spPr/>
        <p:txBody>
          <a:bodyPr/>
          <a:lstStyle>
            <a:lvl1pPr>
              <a:defRPr/>
            </a:lvl1pPr>
          </a:lstStyle>
          <a:p>
            <a:pPr>
              <a:defRPr/>
            </a:pPr>
            <a:fld id="{F707ECD8-5B4F-47DC-A4FB-54386536189A}" type="slidenum">
              <a:rPr lang="en-GB"/>
              <a:pPr>
                <a:defRPr/>
              </a:pPr>
              <a:t>‹#›</a:t>
            </a:fld>
            <a:endParaRPr lang="en-GB"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7E73440-FF9C-4067-9D7C-E7CF23811C70}" type="datetimeFigureOut">
              <a:rPr lang="en-GB"/>
              <a:pPr>
                <a:defRPr/>
              </a:pPr>
              <a:t>25/01/2013</a:t>
            </a:fld>
            <a:endParaRPr lang="en-GB" dirty="0"/>
          </a:p>
        </p:txBody>
      </p:sp>
      <p:sp>
        <p:nvSpPr>
          <p:cNvPr id="5" name="Slide Number Placeholder 4"/>
          <p:cNvSpPr>
            <a:spLocks noGrp="1"/>
          </p:cNvSpPr>
          <p:nvPr>
            <p:ph type="sldNum" sz="quarter" idx="11"/>
          </p:nvPr>
        </p:nvSpPr>
        <p:spPr/>
        <p:txBody>
          <a:bodyPr/>
          <a:lstStyle>
            <a:lvl1pPr>
              <a:defRPr/>
            </a:lvl1pPr>
          </a:lstStyle>
          <a:p>
            <a:pPr>
              <a:defRPr/>
            </a:pPr>
            <a:fld id="{578ED445-7199-48F1-8CE5-D64B546B03BF}" type="slidenum">
              <a:rPr lang="en-GB"/>
              <a:pPr>
                <a:defRPr/>
              </a:pPr>
              <a:t>‹#›</a:t>
            </a:fld>
            <a:endParaRPr lang="en-GB"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52080EB-9431-4FED-B95E-F31394218DC2}" type="datetimeFigureOut">
              <a:rPr lang="en-GB"/>
              <a:pPr>
                <a:defRPr/>
              </a:pPr>
              <a:t>25/01/2013</a:t>
            </a:fld>
            <a:endParaRPr lang="en-GB" dirty="0"/>
          </a:p>
        </p:txBody>
      </p:sp>
      <p:sp>
        <p:nvSpPr>
          <p:cNvPr id="5" name="Slide Number Placeholder 4"/>
          <p:cNvSpPr>
            <a:spLocks noGrp="1"/>
          </p:cNvSpPr>
          <p:nvPr>
            <p:ph type="sldNum" sz="quarter" idx="11"/>
          </p:nvPr>
        </p:nvSpPr>
        <p:spPr/>
        <p:txBody>
          <a:bodyPr/>
          <a:lstStyle>
            <a:lvl1pPr>
              <a:defRPr/>
            </a:lvl1pPr>
          </a:lstStyle>
          <a:p>
            <a:pPr>
              <a:defRPr/>
            </a:pPr>
            <a:fld id="{51213F6B-9067-4699-9B65-B1AE8291CD1D}"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5.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7.jpe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6.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4.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15"/>
          <p:cNvSpPr>
            <a:spLocks noChangeArrowheads="1"/>
          </p:cNvSpPr>
          <p:nvPr/>
        </p:nvSpPr>
        <p:spPr bwMode="auto">
          <a:xfrm>
            <a:off x="0" y="3365500"/>
            <a:ext cx="6429375" cy="2420938"/>
          </a:xfrm>
          <a:prstGeom prst="rect">
            <a:avLst/>
          </a:prstGeom>
          <a:gradFill rotWithShape="1">
            <a:gsLst>
              <a:gs pos="0">
                <a:schemeClr val="bg2"/>
              </a:gs>
              <a:gs pos="100000">
                <a:srgbClr val="0293F4"/>
              </a:gs>
            </a:gsLst>
            <a:lin ang="5400000" scaled="1"/>
          </a:gradFill>
          <a:ln w="25400" algn="ctr">
            <a:noFill/>
            <a:miter lim="800000"/>
            <a:headEnd/>
            <a:tailEnd/>
          </a:ln>
          <a:effectLst/>
        </p:spPr>
        <p:txBody>
          <a:bodyPr anchor="ctr"/>
          <a:lstStyle/>
          <a:p>
            <a:pPr algn="ctr">
              <a:defRPr/>
            </a:pPr>
            <a:endParaRPr lang="en-US" sz="1800">
              <a:solidFill>
                <a:srgbClr val="FFFFFF"/>
              </a:solidFill>
              <a:latin typeface="Arial" pitchFamily="34" charset="0"/>
              <a:cs typeface="Arial" pitchFamily="34" charset="0"/>
            </a:endParaRPr>
          </a:p>
        </p:txBody>
      </p:sp>
      <p:sp>
        <p:nvSpPr>
          <p:cNvPr id="16" name="Rectangle 24"/>
          <p:cNvSpPr>
            <a:spLocks noChangeArrowheads="1"/>
          </p:cNvSpPr>
          <p:nvPr/>
        </p:nvSpPr>
        <p:spPr bwMode="auto">
          <a:xfrm>
            <a:off x="0" y="5807075"/>
            <a:ext cx="9144000" cy="73025"/>
          </a:xfrm>
          <a:prstGeom prst="rect">
            <a:avLst/>
          </a:prstGeom>
          <a:gradFill rotWithShape="0">
            <a:gsLst>
              <a:gs pos="0">
                <a:schemeClr val="bg2"/>
              </a:gs>
              <a:gs pos="100000">
                <a:schemeClr val="accent1"/>
              </a:gs>
            </a:gsLst>
            <a:lin ang="16200000" scaled="1"/>
          </a:gradFill>
          <a:ln w="25400" algn="ctr">
            <a:noFill/>
            <a:miter lim="800000"/>
            <a:headEnd/>
            <a:tailEnd/>
          </a:ln>
        </p:spPr>
        <p:txBody>
          <a:bodyPr anchor="ctr"/>
          <a:lstStyle/>
          <a:p>
            <a:pPr algn="ctr">
              <a:defRPr/>
            </a:pPr>
            <a:endParaRPr lang="en-US" sz="1800">
              <a:solidFill>
                <a:srgbClr val="FFFFFF"/>
              </a:solidFill>
              <a:latin typeface="Arial" pitchFamily="34" charset="0"/>
              <a:cs typeface="Arial" pitchFamily="34" charset="0"/>
            </a:endParaRPr>
          </a:p>
        </p:txBody>
      </p:sp>
      <p:sp>
        <p:nvSpPr>
          <p:cNvPr id="17" name="Rectangle 25"/>
          <p:cNvSpPr>
            <a:spLocks noChangeArrowheads="1"/>
          </p:cNvSpPr>
          <p:nvPr/>
        </p:nvSpPr>
        <p:spPr bwMode="auto">
          <a:xfrm>
            <a:off x="0" y="2941638"/>
            <a:ext cx="9144000" cy="403225"/>
          </a:xfrm>
          <a:prstGeom prst="rect">
            <a:avLst/>
          </a:prstGeom>
          <a:gradFill rotWithShape="0">
            <a:gsLst>
              <a:gs pos="0">
                <a:schemeClr val="tx2"/>
              </a:gs>
              <a:gs pos="100000">
                <a:srgbClr val="052E65"/>
              </a:gs>
            </a:gsLst>
            <a:lin ang="5400000" scaled="1"/>
          </a:gradFill>
          <a:ln w="9525" algn="ctr">
            <a:noFill/>
            <a:miter lim="800000"/>
            <a:headEnd/>
            <a:tailEnd/>
          </a:ln>
          <a:effectLst/>
        </p:spPr>
        <p:txBody>
          <a:bodyPr anchor="ctr"/>
          <a:lstStyle/>
          <a:p>
            <a:pPr algn="ctr">
              <a:defRPr/>
            </a:pPr>
            <a:endParaRPr lang="en-US" sz="1800">
              <a:solidFill>
                <a:srgbClr val="FFFFFF"/>
              </a:solidFill>
              <a:latin typeface="Arial" pitchFamily="34" charset="0"/>
              <a:cs typeface="Arial" pitchFamily="34" charset="0"/>
            </a:endParaRPr>
          </a:p>
        </p:txBody>
      </p:sp>
      <p:sp>
        <p:nvSpPr>
          <p:cNvPr id="18" name="Rectangle 26"/>
          <p:cNvSpPr>
            <a:spLocks noChangeArrowheads="1"/>
          </p:cNvSpPr>
          <p:nvPr/>
        </p:nvSpPr>
        <p:spPr bwMode="auto">
          <a:xfrm>
            <a:off x="6457950" y="3365500"/>
            <a:ext cx="2686050" cy="2420938"/>
          </a:xfrm>
          <a:prstGeom prst="rect">
            <a:avLst/>
          </a:prstGeom>
          <a:gradFill rotWithShape="0">
            <a:gsLst>
              <a:gs pos="0">
                <a:schemeClr val="tx2"/>
              </a:gs>
              <a:gs pos="100000">
                <a:srgbClr val="052E65"/>
              </a:gs>
            </a:gsLst>
            <a:lin ang="5400000" scaled="1"/>
          </a:gradFill>
          <a:ln w="9525" algn="ctr">
            <a:noFill/>
            <a:miter lim="800000"/>
            <a:headEnd/>
            <a:tailEnd/>
          </a:ln>
          <a:effectLst/>
        </p:spPr>
        <p:txBody>
          <a:bodyPr anchor="ctr"/>
          <a:lstStyle/>
          <a:p>
            <a:pPr algn="ctr">
              <a:defRPr/>
            </a:pPr>
            <a:endParaRPr lang="en-US" sz="1800">
              <a:solidFill>
                <a:srgbClr val="FFFFFF"/>
              </a:solidFill>
              <a:latin typeface="Arial" pitchFamily="34" charset="0"/>
              <a:cs typeface="Arial" pitchFamily="34" charset="0"/>
            </a:endParaRPr>
          </a:p>
        </p:txBody>
      </p:sp>
      <p:sp>
        <p:nvSpPr>
          <p:cNvPr id="19" name="TextBox 27"/>
          <p:cNvSpPr txBox="1">
            <a:spLocks noChangeArrowheads="1"/>
          </p:cNvSpPr>
          <p:nvPr/>
        </p:nvSpPr>
        <p:spPr bwMode="white">
          <a:xfrm>
            <a:off x="6491288" y="3481388"/>
            <a:ext cx="2619375" cy="2189162"/>
          </a:xfrm>
          <a:prstGeom prst="rect">
            <a:avLst/>
          </a:prstGeom>
          <a:noFill/>
          <a:ln w="9525">
            <a:noFill/>
            <a:miter lim="800000"/>
            <a:headEnd/>
            <a:tailEnd/>
          </a:ln>
        </p:spPr>
        <p:txBody>
          <a:bodyPr anchor="ctr"/>
          <a:lstStyle/>
          <a:p>
            <a:pPr algn="ctr">
              <a:spcBef>
                <a:spcPct val="20000"/>
              </a:spcBef>
              <a:buClr>
                <a:srgbClr val="315585"/>
              </a:buClr>
              <a:buFont typeface="Arial" pitchFamily="34" charset="0"/>
              <a:buNone/>
              <a:defRPr/>
            </a:pPr>
            <a:r>
              <a:rPr lang="en-US" sz="1200">
                <a:solidFill>
                  <a:schemeClr val="bg1"/>
                </a:solidFill>
                <a:latin typeface="Arial" pitchFamily="34" charset="0"/>
                <a:cs typeface="Arial" pitchFamily="34" charset="0"/>
              </a:rPr>
              <a:t>Honesty &amp; Integrity</a:t>
            </a:r>
          </a:p>
          <a:p>
            <a:pPr algn="ctr">
              <a:spcBef>
                <a:spcPct val="20000"/>
              </a:spcBef>
              <a:buClr>
                <a:srgbClr val="315585"/>
              </a:buClr>
              <a:buFont typeface="Arial" pitchFamily="34" charset="0"/>
              <a:buNone/>
              <a:defRPr/>
            </a:pPr>
            <a:endParaRPr lang="en-US" sz="1200">
              <a:solidFill>
                <a:schemeClr val="bg1"/>
              </a:solidFill>
              <a:latin typeface="Arial" pitchFamily="34" charset="0"/>
              <a:cs typeface="Arial" pitchFamily="34" charset="0"/>
            </a:endParaRPr>
          </a:p>
          <a:p>
            <a:pPr algn="ctr">
              <a:spcBef>
                <a:spcPct val="20000"/>
              </a:spcBef>
              <a:buClr>
                <a:srgbClr val="315585"/>
              </a:buClr>
              <a:buFont typeface="Arial" pitchFamily="34" charset="0"/>
              <a:buNone/>
              <a:defRPr/>
            </a:pPr>
            <a:r>
              <a:rPr lang="en-US" sz="1200">
                <a:solidFill>
                  <a:schemeClr val="bg1"/>
                </a:solidFill>
                <a:latin typeface="Arial" pitchFamily="34" charset="0"/>
                <a:cs typeface="Arial" pitchFamily="34" charset="0"/>
              </a:rPr>
              <a:t>Good Corporate Citizen</a:t>
            </a:r>
          </a:p>
          <a:p>
            <a:pPr algn="ctr">
              <a:spcBef>
                <a:spcPct val="20000"/>
              </a:spcBef>
              <a:buClr>
                <a:srgbClr val="315585"/>
              </a:buClr>
              <a:buFont typeface="Arial" pitchFamily="34" charset="0"/>
              <a:buNone/>
              <a:defRPr/>
            </a:pPr>
            <a:endParaRPr lang="en-US" sz="1200">
              <a:solidFill>
                <a:schemeClr val="bg1"/>
              </a:solidFill>
              <a:latin typeface="Arial" pitchFamily="34" charset="0"/>
              <a:cs typeface="Arial" pitchFamily="34" charset="0"/>
            </a:endParaRPr>
          </a:p>
          <a:p>
            <a:pPr algn="ctr">
              <a:spcBef>
                <a:spcPct val="20000"/>
              </a:spcBef>
              <a:buClr>
                <a:srgbClr val="315585"/>
              </a:buClr>
              <a:buFont typeface="Arial" pitchFamily="34" charset="0"/>
              <a:buNone/>
              <a:defRPr/>
            </a:pPr>
            <a:r>
              <a:rPr lang="en-US" sz="1200">
                <a:solidFill>
                  <a:schemeClr val="bg1"/>
                </a:solidFill>
                <a:latin typeface="Arial" pitchFamily="34" charset="0"/>
                <a:cs typeface="Arial" pitchFamily="34" charset="0"/>
              </a:rPr>
              <a:t>Open Communication</a:t>
            </a:r>
          </a:p>
          <a:p>
            <a:pPr algn="ctr">
              <a:spcBef>
                <a:spcPct val="20000"/>
              </a:spcBef>
              <a:buClr>
                <a:srgbClr val="315585"/>
              </a:buClr>
              <a:buFont typeface="Arial" pitchFamily="34" charset="0"/>
              <a:buNone/>
              <a:defRPr/>
            </a:pPr>
            <a:endParaRPr lang="en-US" sz="1200">
              <a:solidFill>
                <a:schemeClr val="bg1"/>
              </a:solidFill>
              <a:latin typeface="Arial" pitchFamily="34" charset="0"/>
              <a:cs typeface="Arial" pitchFamily="34" charset="0"/>
            </a:endParaRPr>
          </a:p>
          <a:p>
            <a:pPr algn="ctr">
              <a:spcBef>
                <a:spcPct val="20000"/>
              </a:spcBef>
              <a:buClr>
                <a:srgbClr val="315585"/>
              </a:buClr>
              <a:buFont typeface="Arial" pitchFamily="34" charset="0"/>
              <a:buNone/>
              <a:defRPr/>
            </a:pPr>
            <a:r>
              <a:rPr lang="en-US" sz="1200">
                <a:solidFill>
                  <a:schemeClr val="bg1"/>
                </a:solidFill>
                <a:latin typeface="Arial" pitchFamily="34" charset="0"/>
                <a:cs typeface="Arial" pitchFamily="34" charset="0"/>
              </a:rPr>
              <a:t>Continuous Improvement</a:t>
            </a:r>
          </a:p>
        </p:txBody>
      </p:sp>
      <p:grpSp>
        <p:nvGrpSpPr>
          <p:cNvPr id="1031" name="Group 16"/>
          <p:cNvGrpSpPr>
            <a:grpSpLocks/>
          </p:cNvGrpSpPr>
          <p:nvPr/>
        </p:nvGrpSpPr>
        <p:grpSpPr bwMode="auto">
          <a:xfrm>
            <a:off x="179388" y="476250"/>
            <a:ext cx="3443287" cy="2085975"/>
            <a:chOff x="7555517" y="5907234"/>
            <a:chExt cx="1467931" cy="889063"/>
          </a:xfrm>
        </p:grpSpPr>
        <p:pic>
          <p:nvPicPr>
            <p:cNvPr id="1035" name="Picture 2" descr="Z:\3. Client Projects\3.4 D\Dana\ABCD_1234\4. Asset Management\Logos\Dana.png"/>
            <p:cNvPicPr>
              <a:picLocks noChangeAspect="1" noChangeArrowheads="1"/>
            </p:cNvPicPr>
            <p:nvPr userDrawn="1"/>
          </p:nvPicPr>
          <p:blipFill>
            <a:blip r:embed="rId13"/>
            <a:srcRect/>
            <a:stretch>
              <a:fillRect/>
            </a:stretch>
          </p:blipFill>
          <p:spPr bwMode="auto">
            <a:xfrm>
              <a:off x="7689659" y="6038390"/>
              <a:ext cx="1202821" cy="630970"/>
            </a:xfrm>
            <a:prstGeom prst="rect">
              <a:avLst/>
            </a:prstGeom>
            <a:noFill/>
            <a:ln w="9525">
              <a:noFill/>
              <a:miter lim="800000"/>
              <a:headEnd/>
              <a:tailEnd/>
            </a:ln>
          </p:spPr>
        </p:pic>
        <p:grpSp>
          <p:nvGrpSpPr>
            <p:cNvPr id="22" name="Group 19"/>
            <p:cNvGrpSpPr/>
            <p:nvPr userDrawn="1"/>
          </p:nvGrpSpPr>
          <p:grpSpPr>
            <a:xfrm>
              <a:off x="7555517" y="5907234"/>
              <a:ext cx="1467931" cy="889063"/>
              <a:chOff x="7555517" y="5907234"/>
              <a:chExt cx="1467931" cy="889063"/>
            </a:xfrm>
            <a:noFill/>
          </p:grpSpPr>
          <p:sp>
            <p:nvSpPr>
              <p:cNvPr id="23" name="Rectangle 22"/>
              <p:cNvSpPr/>
              <p:nvPr/>
            </p:nvSpPr>
            <p:spPr>
              <a:xfrm>
                <a:off x="7555517" y="5907234"/>
                <a:ext cx="1467931" cy="130968"/>
              </a:xfrm>
              <a:prstGeom prst="rect">
                <a:avLst/>
              </a:prstGeom>
              <a:grpFill/>
              <a:ln w="6350" cap="flat" cmpd="sng" algn="ctr">
                <a:noFill/>
                <a:prstDash val="dash"/>
              </a:ln>
              <a:effectLst/>
            </p:spPr>
            <p:txBody>
              <a:bodyPr anchor="ctr"/>
              <a:lstStyle/>
              <a:p>
                <a:pPr algn="ctr" fontAlgn="auto">
                  <a:spcBef>
                    <a:spcPts val="0"/>
                  </a:spcBef>
                  <a:spcAft>
                    <a:spcPts val="0"/>
                  </a:spcAft>
                  <a:defRPr/>
                </a:pPr>
                <a:endParaRPr lang="en-GB" sz="1800" kern="0">
                  <a:solidFill>
                    <a:sysClr val="window" lastClr="FFFFFF"/>
                  </a:solidFill>
                  <a:latin typeface="Arial"/>
                  <a:cs typeface="+mn-cs"/>
                </a:endParaRPr>
              </a:p>
            </p:txBody>
          </p:sp>
          <p:sp>
            <p:nvSpPr>
              <p:cNvPr id="24" name="Rectangle 23"/>
              <p:cNvSpPr/>
              <p:nvPr/>
            </p:nvSpPr>
            <p:spPr>
              <a:xfrm>
                <a:off x="7555517" y="6665140"/>
                <a:ext cx="1467931" cy="130968"/>
              </a:xfrm>
              <a:prstGeom prst="rect">
                <a:avLst/>
              </a:prstGeom>
              <a:grpFill/>
              <a:ln w="6350" cap="flat" cmpd="sng" algn="ctr">
                <a:noFill/>
                <a:prstDash val="dash"/>
              </a:ln>
              <a:effectLst/>
            </p:spPr>
            <p:txBody>
              <a:bodyPr anchor="ctr"/>
              <a:lstStyle/>
              <a:p>
                <a:pPr algn="ctr" fontAlgn="auto">
                  <a:spcBef>
                    <a:spcPts val="0"/>
                  </a:spcBef>
                  <a:spcAft>
                    <a:spcPts val="0"/>
                  </a:spcAft>
                  <a:defRPr/>
                </a:pPr>
                <a:endParaRPr lang="en-GB" sz="1800" kern="0">
                  <a:solidFill>
                    <a:sysClr val="window" lastClr="FFFFFF"/>
                  </a:solidFill>
                  <a:latin typeface="Arial"/>
                  <a:cs typeface="+mn-cs"/>
                </a:endParaRPr>
              </a:p>
            </p:txBody>
          </p:sp>
          <p:sp>
            <p:nvSpPr>
              <p:cNvPr id="25" name="Rectangle 24"/>
              <p:cNvSpPr/>
              <p:nvPr/>
            </p:nvSpPr>
            <p:spPr>
              <a:xfrm rot="16200000">
                <a:off x="7176469" y="6286282"/>
                <a:ext cx="889063" cy="130968"/>
              </a:xfrm>
              <a:prstGeom prst="rect">
                <a:avLst/>
              </a:prstGeom>
              <a:grpFill/>
              <a:ln w="6350" cap="flat" cmpd="sng" algn="ctr">
                <a:noFill/>
                <a:prstDash val="dash"/>
              </a:ln>
              <a:effectLst/>
            </p:spPr>
            <p:txBody>
              <a:bodyPr anchor="ctr"/>
              <a:lstStyle/>
              <a:p>
                <a:pPr algn="ctr" fontAlgn="auto">
                  <a:spcBef>
                    <a:spcPts val="0"/>
                  </a:spcBef>
                  <a:spcAft>
                    <a:spcPts val="0"/>
                  </a:spcAft>
                  <a:defRPr/>
                </a:pPr>
                <a:endParaRPr lang="en-GB" sz="1800" kern="0">
                  <a:solidFill>
                    <a:sysClr val="window" lastClr="FFFFFF"/>
                  </a:solidFill>
                  <a:latin typeface="Arial"/>
                  <a:cs typeface="+mn-cs"/>
                </a:endParaRPr>
              </a:p>
            </p:txBody>
          </p:sp>
          <p:sp>
            <p:nvSpPr>
              <p:cNvPr id="26" name="Rectangle 25"/>
              <p:cNvSpPr/>
              <p:nvPr/>
            </p:nvSpPr>
            <p:spPr>
              <a:xfrm rot="16200000">
                <a:off x="8513432" y="6286282"/>
                <a:ext cx="889063" cy="130968"/>
              </a:xfrm>
              <a:prstGeom prst="rect">
                <a:avLst/>
              </a:prstGeom>
              <a:grpFill/>
              <a:ln w="6350" cap="flat" cmpd="sng" algn="ctr">
                <a:noFill/>
                <a:prstDash val="dash"/>
              </a:ln>
              <a:effectLst/>
            </p:spPr>
            <p:txBody>
              <a:bodyPr anchor="ctr"/>
              <a:lstStyle/>
              <a:p>
                <a:pPr algn="ctr" fontAlgn="auto">
                  <a:spcBef>
                    <a:spcPts val="0"/>
                  </a:spcBef>
                  <a:spcAft>
                    <a:spcPts val="0"/>
                  </a:spcAft>
                  <a:defRPr/>
                </a:pPr>
                <a:endParaRPr lang="en-GB" sz="1800" kern="0">
                  <a:solidFill>
                    <a:sysClr val="window" lastClr="FFFFFF"/>
                  </a:solidFill>
                  <a:latin typeface="Arial"/>
                  <a:cs typeface="+mn-cs"/>
                </a:endParaRPr>
              </a:p>
            </p:txBody>
          </p:sp>
        </p:grpSp>
      </p:grpSp>
      <p:sp>
        <p:nvSpPr>
          <p:cNvPr id="27" name="Rectangle 10"/>
          <p:cNvSpPr>
            <a:spLocks noChangeArrowheads="1"/>
          </p:cNvSpPr>
          <p:nvPr/>
        </p:nvSpPr>
        <p:spPr bwMode="auto">
          <a:xfrm>
            <a:off x="336550" y="6435725"/>
            <a:ext cx="8502650" cy="336550"/>
          </a:xfrm>
          <a:prstGeom prst="rect">
            <a:avLst/>
          </a:prstGeom>
          <a:noFill/>
          <a:ln w="9525">
            <a:noFill/>
            <a:miter lim="800000"/>
            <a:headEnd/>
            <a:tailEnd/>
          </a:ln>
          <a:effectLst/>
        </p:spPr>
        <p:txBody>
          <a:bodyPr>
            <a:spAutoFit/>
          </a:bodyPr>
          <a:lstStyle/>
          <a:p>
            <a:pPr>
              <a:defRPr/>
            </a:pPr>
            <a:r>
              <a:rPr lang="en-US" sz="800">
                <a:latin typeface="Arial" pitchFamily="34" charset="0"/>
                <a:cs typeface="Arial" pitchFamily="34" charset="0"/>
              </a:rPr>
              <a:t>© 2012 Dana Limited. This presentation contains copyrighted and confidential information of Dana Holding Corporation and/or its subsidiaries. Those having access to this work </a:t>
            </a:r>
            <a:br>
              <a:rPr lang="en-US" sz="800">
                <a:latin typeface="Arial" pitchFamily="34" charset="0"/>
                <a:cs typeface="Arial" pitchFamily="34" charset="0"/>
              </a:rPr>
            </a:br>
            <a:r>
              <a:rPr lang="en-US" sz="800">
                <a:latin typeface="Arial" pitchFamily="34" charset="0"/>
                <a:cs typeface="Arial" pitchFamily="34" charset="0"/>
              </a:rPr>
              <a:t>   may not copy it, use it, or disclose the information contained within it without written authorization of Dana Holding Corporation. Unauthorized use may result in prosecution.</a:t>
            </a:r>
            <a:endParaRPr lang="en-US" sz="1800">
              <a:latin typeface="Arial" pitchFamily="34" charset="0"/>
              <a:cs typeface="Arial" pitchFamily="34" charset="0"/>
            </a:endParaRPr>
          </a:p>
        </p:txBody>
      </p:sp>
      <p:sp>
        <p:nvSpPr>
          <p:cNvPr id="1033" name="Rectangle 2"/>
          <p:cNvSpPr>
            <a:spLocks noGrp="1" noChangeArrowheads="1"/>
          </p:cNvSpPr>
          <p:nvPr>
            <p:ph type="title"/>
          </p:nvPr>
        </p:nvSpPr>
        <p:spPr bwMode="white">
          <a:xfrm>
            <a:off x="107950" y="236538"/>
            <a:ext cx="7272338" cy="6731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4" name="Rectangle 34"/>
          <p:cNvSpPr>
            <a:spLocks noGrp="1" noChangeArrowheads="1"/>
          </p:cNvSpPr>
          <p:nvPr>
            <p:ph type="body" idx="1"/>
          </p:nvPr>
        </p:nvSpPr>
        <p:spPr bwMode="auto">
          <a:xfrm>
            <a:off x="179388" y="1196975"/>
            <a:ext cx="8783637" cy="5259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6" r:id="rId1"/>
    <p:sldLayoutId id="2147483665" r:id="rId2"/>
    <p:sldLayoutId id="2147483664" r:id="rId3"/>
    <p:sldLayoutId id="2147483663" r:id="rId4"/>
    <p:sldLayoutId id="2147483662" r:id="rId5"/>
    <p:sldLayoutId id="2147483661" r:id="rId6"/>
    <p:sldLayoutId id="2147483660" r:id="rId7"/>
    <p:sldLayoutId id="2147483659" r:id="rId8"/>
    <p:sldLayoutId id="2147483658" r:id="rId9"/>
    <p:sldLayoutId id="2147483657" r:id="rId10"/>
    <p:sldLayoutId id="2147483656" r:id="rId11"/>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cs typeface="Arial" charset="0"/>
        </a:defRPr>
      </a:lvl2pPr>
      <a:lvl3pPr algn="l" rtl="0" eaLnBrk="0" fontAlgn="base" hangingPunct="0">
        <a:spcBef>
          <a:spcPct val="0"/>
        </a:spcBef>
        <a:spcAft>
          <a:spcPct val="0"/>
        </a:spcAft>
        <a:defRPr sz="2400">
          <a:solidFill>
            <a:schemeClr val="bg1"/>
          </a:solidFill>
          <a:latin typeface="Arial" charset="0"/>
          <a:cs typeface="Arial" charset="0"/>
        </a:defRPr>
      </a:lvl3pPr>
      <a:lvl4pPr algn="l" rtl="0" eaLnBrk="0" fontAlgn="base" hangingPunct="0">
        <a:spcBef>
          <a:spcPct val="0"/>
        </a:spcBef>
        <a:spcAft>
          <a:spcPct val="0"/>
        </a:spcAft>
        <a:defRPr sz="2400">
          <a:solidFill>
            <a:schemeClr val="bg1"/>
          </a:solidFill>
          <a:latin typeface="Arial" charset="0"/>
          <a:cs typeface="Arial" charset="0"/>
        </a:defRPr>
      </a:lvl4pPr>
      <a:lvl5pPr algn="l" rtl="0" eaLnBrk="0" fontAlgn="base" hangingPunct="0">
        <a:spcBef>
          <a:spcPct val="0"/>
        </a:spcBef>
        <a:spcAft>
          <a:spcPct val="0"/>
        </a:spcAft>
        <a:defRPr sz="2400">
          <a:solidFill>
            <a:schemeClr val="bg1"/>
          </a:solidFill>
          <a:latin typeface="Arial" charset="0"/>
          <a:cs typeface="Arial" charset="0"/>
        </a:defRPr>
      </a:lvl5pPr>
      <a:lvl6pPr marL="457200" algn="l" rtl="0" eaLnBrk="0" fontAlgn="base" hangingPunct="0">
        <a:spcBef>
          <a:spcPct val="0"/>
        </a:spcBef>
        <a:spcAft>
          <a:spcPct val="0"/>
        </a:spcAft>
        <a:defRPr sz="2400">
          <a:solidFill>
            <a:schemeClr val="bg1"/>
          </a:solidFill>
          <a:latin typeface="Arial" charset="0"/>
          <a:cs typeface="Arial" charset="0"/>
        </a:defRPr>
      </a:lvl6pPr>
      <a:lvl7pPr marL="914400" algn="l" rtl="0" eaLnBrk="0" fontAlgn="base" hangingPunct="0">
        <a:spcBef>
          <a:spcPct val="0"/>
        </a:spcBef>
        <a:spcAft>
          <a:spcPct val="0"/>
        </a:spcAft>
        <a:defRPr sz="2400">
          <a:solidFill>
            <a:schemeClr val="bg1"/>
          </a:solidFill>
          <a:latin typeface="Arial" charset="0"/>
          <a:cs typeface="Arial" charset="0"/>
        </a:defRPr>
      </a:lvl7pPr>
      <a:lvl8pPr marL="1371600" algn="l" rtl="0" eaLnBrk="0" fontAlgn="base" hangingPunct="0">
        <a:spcBef>
          <a:spcPct val="0"/>
        </a:spcBef>
        <a:spcAft>
          <a:spcPct val="0"/>
        </a:spcAft>
        <a:defRPr sz="2400">
          <a:solidFill>
            <a:schemeClr val="bg1"/>
          </a:solidFill>
          <a:latin typeface="Arial" charset="0"/>
          <a:cs typeface="Arial" charset="0"/>
        </a:defRPr>
      </a:lvl8pPr>
      <a:lvl9pPr marL="1828800" algn="l" rtl="0" eaLnBrk="0" fontAlgn="base" hangingPunct="0">
        <a:spcBef>
          <a:spcPct val="0"/>
        </a:spcBef>
        <a:spcAft>
          <a:spcPct val="0"/>
        </a:spcAft>
        <a:defRPr sz="24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Clr>
          <a:schemeClr val="tx2"/>
        </a:buClr>
        <a:buFont typeface="Arial"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4F81BD"/>
        </a:buClr>
        <a:buFont typeface="Arial" charset="0"/>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hlink"/>
        </a:buClr>
        <a:buFont typeface="Arial" charset="0"/>
        <a:buChar char="►"/>
        <a:defRPr>
          <a:solidFill>
            <a:schemeClr val="tx1"/>
          </a:solidFill>
          <a:latin typeface="+mn-lt"/>
          <a:cs typeface="+mn-cs"/>
        </a:defRPr>
      </a:lvl3pPr>
      <a:lvl4pPr marL="1600200" indent="-228600" algn="l" rtl="0" eaLnBrk="0" fontAlgn="base" hangingPunct="0">
        <a:spcBef>
          <a:spcPct val="20000"/>
        </a:spcBef>
        <a:spcAft>
          <a:spcPct val="0"/>
        </a:spcAft>
        <a:buClr>
          <a:schemeClr val="accent2"/>
        </a:buClr>
        <a:buFont typeface="Arial" charset="0"/>
        <a:buChar char="►"/>
        <a:defRPr sz="1600">
          <a:solidFill>
            <a:schemeClr val="tx1"/>
          </a:solidFill>
          <a:latin typeface="+mn-lt"/>
          <a:cs typeface="+mn-cs"/>
        </a:defRPr>
      </a:lvl4pPr>
      <a:lvl5pPr marL="2057400" indent="-228600" algn="l" rtl="0" eaLnBrk="0" fontAlgn="base" hangingPunct="0">
        <a:spcBef>
          <a:spcPct val="20000"/>
        </a:spcBef>
        <a:spcAft>
          <a:spcPct val="0"/>
        </a:spcAft>
        <a:buClr>
          <a:srgbClr val="4BACC6"/>
        </a:buClr>
        <a:buFont typeface="Arial" charset="0"/>
        <a:buChar char="►"/>
        <a:defRPr sz="1400">
          <a:solidFill>
            <a:schemeClr val="tx1"/>
          </a:solidFill>
          <a:latin typeface="+mn-lt"/>
          <a:cs typeface="+mn-cs"/>
        </a:defRPr>
      </a:lvl5pPr>
      <a:lvl6pPr marL="2514600" indent="-228600" algn="l" rtl="0" eaLnBrk="0" fontAlgn="base" hangingPunct="0">
        <a:spcBef>
          <a:spcPct val="20000"/>
        </a:spcBef>
        <a:spcAft>
          <a:spcPct val="0"/>
        </a:spcAft>
        <a:buClr>
          <a:srgbClr val="4BACC6"/>
        </a:buClr>
        <a:buFont typeface="Arial" charset="0"/>
        <a:buChar char="►"/>
        <a:defRPr sz="1400">
          <a:solidFill>
            <a:schemeClr val="tx1"/>
          </a:solidFill>
          <a:latin typeface="+mn-lt"/>
          <a:cs typeface="+mn-cs"/>
        </a:defRPr>
      </a:lvl6pPr>
      <a:lvl7pPr marL="2971800" indent="-228600" algn="l" rtl="0" eaLnBrk="0" fontAlgn="base" hangingPunct="0">
        <a:spcBef>
          <a:spcPct val="20000"/>
        </a:spcBef>
        <a:spcAft>
          <a:spcPct val="0"/>
        </a:spcAft>
        <a:buClr>
          <a:srgbClr val="4BACC6"/>
        </a:buClr>
        <a:buFont typeface="Arial" charset="0"/>
        <a:buChar char="►"/>
        <a:defRPr sz="1400">
          <a:solidFill>
            <a:schemeClr val="tx1"/>
          </a:solidFill>
          <a:latin typeface="+mn-lt"/>
          <a:cs typeface="+mn-cs"/>
        </a:defRPr>
      </a:lvl7pPr>
      <a:lvl8pPr marL="3429000" indent="-228600" algn="l" rtl="0" eaLnBrk="0" fontAlgn="base" hangingPunct="0">
        <a:spcBef>
          <a:spcPct val="20000"/>
        </a:spcBef>
        <a:spcAft>
          <a:spcPct val="0"/>
        </a:spcAft>
        <a:buClr>
          <a:srgbClr val="4BACC6"/>
        </a:buClr>
        <a:buFont typeface="Arial" charset="0"/>
        <a:buChar char="►"/>
        <a:defRPr sz="1400">
          <a:solidFill>
            <a:schemeClr val="tx1"/>
          </a:solidFill>
          <a:latin typeface="+mn-lt"/>
          <a:cs typeface="+mn-cs"/>
        </a:defRPr>
      </a:lvl8pPr>
      <a:lvl9pPr marL="3886200" indent="-228600" algn="l" rtl="0" eaLnBrk="0" fontAlgn="base" hangingPunct="0">
        <a:spcBef>
          <a:spcPct val="20000"/>
        </a:spcBef>
        <a:spcAft>
          <a:spcPct val="0"/>
        </a:spcAft>
        <a:buClr>
          <a:srgbClr val="4BACC6"/>
        </a:buClr>
        <a:buFont typeface="Arial" charset="0"/>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99" name="Freeform 9"/>
          <p:cNvSpPr>
            <a:spLocks/>
          </p:cNvSpPr>
          <p:nvPr/>
        </p:nvSpPr>
        <p:spPr bwMode="auto">
          <a:xfrm>
            <a:off x="-1588" y="171450"/>
            <a:ext cx="7543801" cy="803275"/>
          </a:xfrm>
          <a:custGeom>
            <a:avLst/>
            <a:gdLst>
              <a:gd name="T0" fmla="*/ 0 w 4732"/>
              <a:gd name="T1" fmla="*/ 0 h 503"/>
              <a:gd name="T2" fmla="*/ 7543350 w 4732"/>
              <a:gd name="T3" fmla="*/ 0 h 503"/>
              <a:gd name="T4" fmla="*/ 7543350 w 4732"/>
              <a:gd name="T5" fmla="*/ 801840 h 503"/>
              <a:gd name="T6" fmla="*/ 0 w 4732"/>
              <a:gd name="T7" fmla="*/ 801840 h 503"/>
              <a:gd name="T8" fmla="*/ 0 w 4732"/>
              <a:gd name="T9" fmla="*/ 0 h 503"/>
              <a:gd name="T10" fmla="*/ 0 w 4732"/>
              <a:gd name="T11" fmla="*/ 0 h 5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32" h="503">
                <a:moveTo>
                  <a:pt x="0" y="0"/>
                </a:moveTo>
                <a:lnTo>
                  <a:pt x="4732" y="0"/>
                </a:lnTo>
                <a:lnTo>
                  <a:pt x="4732" y="503"/>
                </a:lnTo>
                <a:lnTo>
                  <a:pt x="0" y="503"/>
                </a:lnTo>
                <a:lnTo>
                  <a:pt x="0" y="0"/>
                </a:lnTo>
                <a:close/>
              </a:path>
            </a:pathLst>
          </a:custGeom>
          <a:gradFill rotWithShape="1">
            <a:gsLst>
              <a:gs pos="0">
                <a:schemeClr val="bg2"/>
              </a:gs>
              <a:gs pos="100000">
                <a:srgbClr val="0293F4"/>
              </a:gs>
            </a:gsLst>
            <a:lin ang="5400000" scaled="1"/>
          </a:gradFill>
          <a:ln w="25400" cap="flat" cmpd="sng" algn="ctr">
            <a:noFill/>
            <a:prstDash val="solid"/>
            <a:round/>
            <a:headEnd/>
            <a:tailEnd/>
          </a:ln>
        </p:spPr>
        <p:txBody>
          <a:bodyPr anchor="ctr"/>
          <a:lstStyle/>
          <a:p>
            <a:pPr algn="ctr">
              <a:defRPr/>
            </a:pPr>
            <a:endParaRPr lang="en-US">
              <a:solidFill>
                <a:schemeClr val="bg1"/>
              </a:solidFill>
              <a:latin typeface="Arial" pitchFamily="34" charset="0"/>
              <a:cs typeface="Arial" pitchFamily="34" charset="0"/>
            </a:endParaRPr>
          </a:p>
        </p:txBody>
      </p:sp>
      <p:sp>
        <p:nvSpPr>
          <p:cNvPr id="7190" name="TextBox 18"/>
          <p:cNvSpPr txBox="1">
            <a:spLocks noChangeArrowheads="1"/>
          </p:cNvSpPr>
          <p:nvPr/>
        </p:nvSpPr>
        <p:spPr bwMode="auto">
          <a:xfrm>
            <a:off x="0" y="6524625"/>
            <a:ext cx="2592388" cy="261938"/>
          </a:xfrm>
          <a:prstGeom prst="rect">
            <a:avLst/>
          </a:prstGeom>
          <a:noFill/>
          <a:ln w="9525">
            <a:noFill/>
            <a:miter lim="800000"/>
            <a:headEnd/>
            <a:tailEnd/>
          </a:ln>
        </p:spPr>
        <p:txBody>
          <a:bodyPr>
            <a:spAutoFit/>
          </a:bodyPr>
          <a:lstStyle/>
          <a:p>
            <a:pPr>
              <a:defRPr/>
            </a:pPr>
            <a:r>
              <a:rPr lang="en-US" sz="1100">
                <a:latin typeface="Arial" pitchFamily="34" charset="0"/>
                <a:cs typeface="Arial" pitchFamily="34" charset="0"/>
              </a:rPr>
              <a:t>© Dana 2012</a:t>
            </a:r>
          </a:p>
        </p:txBody>
      </p:sp>
      <p:grpSp>
        <p:nvGrpSpPr>
          <p:cNvPr id="13316" name="Group 6"/>
          <p:cNvGrpSpPr>
            <a:grpSpLocks/>
          </p:cNvGrpSpPr>
          <p:nvPr/>
        </p:nvGrpSpPr>
        <p:grpSpPr bwMode="auto">
          <a:xfrm>
            <a:off x="-1588" y="0"/>
            <a:ext cx="9145588" cy="1033463"/>
            <a:chOff x="36513" y="5459413"/>
            <a:chExt cx="9107488" cy="1028701"/>
          </a:xfrm>
        </p:grpSpPr>
        <p:sp>
          <p:nvSpPr>
            <p:cNvPr id="7192" name="Freeform 6"/>
            <p:cNvSpPr>
              <a:spLocks/>
            </p:cNvSpPr>
            <p:nvPr userDrawn="1"/>
          </p:nvSpPr>
          <p:spPr bwMode="auto">
            <a:xfrm>
              <a:off x="7561534" y="5630073"/>
              <a:ext cx="1582467" cy="799574"/>
            </a:xfrm>
            <a:custGeom>
              <a:avLst/>
              <a:gdLst>
                <a:gd name="T0" fmla="*/ 0 w 997"/>
                <a:gd name="T1" fmla="*/ 0 h 503"/>
                <a:gd name="T2" fmla="*/ 1582738 w 997"/>
                <a:gd name="T3" fmla="*/ 0 h 503"/>
                <a:gd name="T4" fmla="*/ 1582738 w 997"/>
                <a:gd name="T5" fmla="*/ 798513 h 503"/>
                <a:gd name="T6" fmla="*/ 0 w 997"/>
                <a:gd name="T7" fmla="*/ 798513 h 503"/>
                <a:gd name="T8" fmla="*/ 0 w 997"/>
                <a:gd name="T9" fmla="*/ 0 h 503"/>
                <a:gd name="T10" fmla="*/ 0 w 997"/>
                <a:gd name="T11" fmla="*/ 0 h 5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97" h="503">
                  <a:moveTo>
                    <a:pt x="0" y="0"/>
                  </a:moveTo>
                  <a:lnTo>
                    <a:pt x="997" y="0"/>
                  </a:lnTo>
                  <a:lnTo>
                    <a:pt x="997" y="503"/>
                  </a:lnTo>
                  <a:lnTo>
                    <a:pt x="0" y="503"/>
                  </a:lnTo>
                  <a:lnTo>
                    <a:pt x="0" y="0"/>
                  </a:lnTo>
                  <a:close/>
                </a:path>
              </a:pathLst>
            </a:custGeom>
            <a:gradFill rotWithShape="0">
              <a:gsLst>
                <a:gs pos="0">
                  <a:schemeClr val="tx2"/>
                </a:gs>
                <a:gs pos="100000">
                  <a:srgbClr val="052E65"/>
                </a:gs>
              </a:gsLst>
              <a:lin ang="5400000" scaled="1"/>
            </a:gradFill>
            <a:ln w="9525">
              <a:noFill/>
              <a:round/>
              <a:headEnd/>
              <a:tailEnd/>
            </a:ln>
          </p:spPr>
          <p:txBody>
            <a:bodyPr anchor="ctr"/>
            <a:lstStyle/>
            <a:p>
              <a:pPr algn="ctr">
                <a:defRPr/>
              </a:pPr>
              <a:endParaRPr lang="en-US">
                <a:solidFill>
                  <a:schemeClr val="bg1"/>
                </a:solidFill>
                <a:latin typeface="Arial" pitchFamily="34" charset="0"/>
                <a:cs typeface="Arial" pitchFamily="34" charset="0"/>
              </a:endParaRPr>
            </a:p>
          </p:txBody>
        </p:sp>
        <p:sp>
          <p:nvSpPr>
            <p:cNvPr id="7193" name="Freeform 7"/>
            <p:cNvSpPr>
              <a:spLocks/>
            </p:cNvSpPr>
            <p:nvPr userDrawn="1"/>
          </p:nvSpPr>
          <p:spPr bwMode="auto">
            <a:xfrm>
              <a:off x="36513" y="5459413"/>
              <a:ext cx="9107488" cy="158019"/>
            </a:xfrm>
            <a:custGeom>
              <a:avLst/>
              <a:gdLst>
                <a:gd name="T0" fmla="*/ 0 w 5737"/>
                <a:gd name="T1" fmla="*/ 0 h 100"/>
                <a:gd name="T2" fmla="*/ 9107488 w 5737"/>
                <a:gd name="T3" fmla="*/ 0 h 100"/>
                <a:gd name="T4" fmla="*/ 9107488 w 5737"/>
                <a:gd name="T5" fmla="*/ 158750 h 100"/>
                <a:gd name="T6" fmla="*/ 0 w 5737"/>
                <a:gd name="T7" fmla="*/ 158750 h 100"/>
                <a:gd name="T8" fmla="*/ 0 w 5737"/>
                <a:gd name="T9" fmla="*/ 0 h 100"/>
                <a:gd name="T10" fmla="*/ 0 w 5737"/>
                <a:gd name="T11" fmla="*/ 0 h 1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37" h="100">
                  <a:moveTo>
                    <a:pt x="0" y="0"/>
                  </a:moveTo>
                  <a:lnTo>
                    <a:pt x="5737" y="0"/>
                  </a:lnTo>
                  <a:lnTo>
                    <a:pt x="5737" y="100"/>
                  </a:lnTo>
                  <a:lnTo>
                    <a:pt x="0" y="100"/>
                  </a:lnTo>
                  <a:lnTo>
                    <a:pt x="0" y="0"/>
                  </a:lnTo>
                  <a:close/>
                </a:path>
              </a:pathLst>
            </a:custGeom>
            <a:gradFill rotWithShape="0">
              <a:gsLst>
                <a:gs pos="0">
                  <a:schemeClr val="tx2"/>
                </a:gs>
                <a:gs pos="100000">
                  <a:srgbClr val="052E65"/>
                </a:gs>
              </a:gsLst>
              <a:lin ang="5400000" scaled="1"/>
            </a:gradFill>
            <a:ln w="9525">
              <a:noFill/>
              <a:round/>
              <a:headEnd/>
              <a:tailEnd/>
            </a:ln>
          </p:spPr>
          <p:txBody>
            <a:bodyPr anchor="ctr"/>
            <a:lstStyle/>
            <a:p>
              <a:pPr algn="ctr">
                <a:defRPr/>
              </a:pPr>
              <a:endParaRPr lang="en-US">
                <a:solidFill>
                  <a:schemeClr val="bg1"/>
                </a:solidFill>
                <a:latin typeface="Arial" pitchFamily="34" charset="0"/>
                <a:cs typeface="Arial" pitchFamily="34" charset="0"/>
              </a:endParaRPr>
            </a:p>
          </p:txBody>
        </p:sp>
        <p:sp>
          <p:nvSpPr>
            <p:cNvPr id="7194" name="Freeform 8"/>
            <p:cNvSpPr>
              <a:spLocks/>
            </p:cNvSpPr>
            <p:nvPr userDrawn="1"/>
          </p:nvSpPr>
          <p:spPr bwMode="auto">
            <a:xfrm>
              <a:off x="38094" y="6442288"/>
              <a:ext cx="9105907" cy="45826"/>
            </a:xfrm>
            <a:custGeom>
              <a:avLst/>
              <a:gdLst>
                <a:gd name="T0" fmla="*/ 0 w 5760"/>
                <a:gd name="T1" fmla="*/ 0 h 29"/>
                <a:gd name="T2" fmla="*/ 9106058 w 5760"/>
                <a:gd name="T3" fmla="*/ 0 h 29"/>
                <a:gd name="T4" fmla="*/ 9106058 w 5760"/>
                <a:gd name="T5" fmla="*/ 46038 h 29"/>
                <a:gd name="T6" fmla="*/ 0 w 5760"/>
                <a:gd name="T7" fmla="*/ 46038 h 29"/>
                <a:gd name="T8" fmla="*/ 0 w 5760"/>
                <a:gd name="T9" fmla="*/ 0 h 29"/>
                <a:gd name="T10" fmla="*/ 0 w 5760"/>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29">
                  <a:moveTo>
                    <a:pt x="0" y="0"/>
                  </a:moveTo>
                  <a:lnTo>
                    <a:pt x="5760" y="0"/>
                  </a:lnTo>
                  <a:lnTo>
                    <a:pt x="5760" y="29"/>
                  </a:lnTo>
                  <a:lnTo>
                    <a:pt x="0" y="29"/>
                  </a:lnTo>
                  <a:lnTo>
                    <a:pt x="0" y="0"/>
                  </a:lnTo>
                  <a:close/>
                </a:path>
              </a:pathLst>
            </a:custGeom>
            <a:solidFill>
              <a:srgbClr val="016296"/>
            </a:solidFill>
            <a:ln w="9525">
              <a:noFill/>
              <a:round/>
              <a:headEnd/>
              <a:tailEnd/>
            </a:ln>
          </p:spPr>
          <p:txBody>
            <a:bodyPr anchor="ctr"/>
            <a:lstStyle/>
            <a:p>
              <a:pPr algn="ctr">
                <a:defRPr/>
              </a:pPr>
              <a:endParaRPr lang="en-US">
                <a:solidFill>
                  <a:schemeClr val="bg1"/>
                </a:solidFill>
                <a:latin typeface="Arial" pitchFamily="34" charset="0"/>
                <a:cs typeface="Arial" pitchFamily="34" charset="0"/>
              </a:endParaRPr>
            </a:p>
          </p:txBody>
        </p:sp>
      </p:grpSp>
      <p:grpSp>
        <p:nvGrpSpPr>
          <p:cNvPr id="13317" name="Group 35"/>
          <p:cNvGrpSpPr>
            <a:grpSpLocks/>
          </p:cNvGrpSpPr>
          <p:nvPr/>
        </p:nvGrpSpPr>
        <p:grpSpPr bwMode="auto">
          <a:xfrm>
            <a:off x="0" y="6750050"/>
            <a:ext cx="9144000" cy="128588"/>
            <a:chOff x="0" y="4252"/>
            <a:chExt cx="5760" cy="81"/>
          </a:xfrm>
        </p:grpSpPr>
        <p:sp>
          <p:nvSpPr>
            <p:cNvPr id="7196" name="Rectangle 11"/>
            <p:cNvSpPr>
              <a:spLocks noChangeArrowheads="1"/>
            </p:cNvSpPr>
            <p:nvPr/>
          </p:nvSpPr>
          <p:spPr bwMode="auto">
            <a:xfrm>
              <a:off x="0" y="4252"/>
              <a:ext cx="5760" cy="41"/>
            </a:xfrm>
            <a:prstGeom prst="rect">
              <a:avLst/>
            </a:prstGeom>
            <a:solidFill>
              <a:schemeClr val="bg2"/>
            </a:solidFill>
            <a:ln w="25400" algn="ctr">
              <a:noFill/>
              <a:miter lim="800000"/>
              <a:headEnd/>
              <a:tailEnd/>
            </a:ln>
          </p:spPr>
          <p:txBody>
            <a:bodyPr anchor="ctr"/>
            <a:lstStyle/>
            <a:p>
              <a:pPr algn="ctr">
                <a:defRPr/>
              </a:pPr>
              <a:endParaRPr lang="en-US" sz="1800">
                <a:solidFill>
                  <a:srgbClr val="FFFFFF"/>
                </a:solidFill>
                <a:latin typeface="Arial" pitchFamily="34" charset="0"/>
                <a:cs typeface="Arial" pitchFamily="34" charset="0"/>
              </a:endParaRPr>
            </a:p>
          </p:txBody>
        </p:sp>
        <p:sp>
          <p:nvSpPr>
            <p:cNvPr id="7197" name="Rectangle 12"/>
            <p:cNvSpPr>
              <a:spLocks noChangeArrowheads="1"/>
            </p:cNvSpPr>
            <p:nvPr/>
          </p:nvSpPr>
          <p:spPr bwMode="auto">
            <a:xfrm>
              <a:off x="0" y="4293"/>
              <a:ext cx="5760" cy="40"/>
            </a:xfrm>
            <a:prstGeom prst="rect">
              <a:avLst/>
            </a:prstGeom>
            <a:solidFill>
              <a:schemeClr val="tx2"/>
            </a:solidFill>
            <a:ln w="25400" algn="ctr">
              <a:noFill/>
              <a:miter lim="800000"/>
              <a:headEnd/>
              <a:tailEnd/>
            </a:ln>
          </p:spPr>
          <p:txBody>
            <a:bodyPr anchor="ctr"/>
            <a:lstStyle/>
            <a:p>
              <a:pPr algn="ctr">
                <a:defRPr/>
              </a:pPr>
              <a:endParaRPr lang="en-US" sz="1800">
                <a:solidFill>
                  <a:srgbClr val="FFFFFF"/>
                </a:solidFill>
                <a:latin typeface="Arial" pitchFamily="34" charset="0"/>
                <a:cs typeface="Arial" pitchFamily="34" charset="0"/>
              </a:endParaRPr>
            </a:p>
          </p:txBody>
        </p:sp>
      </p:grpSp>
      <p:pic>
        <p:nvPicPr>
          <p:cNvPr id="13318" name="Picture 2" descr="Z:\3. Client Projects\3.4 D\Dana\ABCD_1234\4. Asset Management\Logos\Dana.png"/>
          <p:cNvPicPr>
            <a:picLocks noChangeAspect="1" noChangeArrowheads="1"/>
          </p:cNvPicPr>
          <p:nvPr/>
        </p:nvPicPr>
        <p:blipFill>
          <a:blip r:embed="rId14"/>
          <a:srcRect/>
          <a:stretch>
            <a:fillRect/>
          </a:stretch>
        </p:blipFill>
        <p:spPr bwMode="auto">
          <a:xfrm>
            <a:off x="7831138" y="300038"/>
            <a:ext cx="1038225" cy="544512"/>
          </a:xfrm>
          <a:prstGeom prst="rect">
            <a:avLst/>
          </a:prstGeom>
          <a:noFill/>
          <a:ln w="9525">
            <a:noFill/>
            <a:miter lim="800000"/>
            <a:headEnd/>
            <a:tailEnd/>
          </a:ln>
        </p:spPr>
      </p:pic>
      <p:sp>
        <p:nvSpPr>
          <p:cNvPr id="13319" name="Rectangle 2"/>
          <p:cNvSpPr>
            <a:spLocks noGrp="1" noChangeArrowheads="1"/>
          </p:cNvSpPr>
          <p:nvPr>
            <p:ph type="title"/>
          </p:nvPr>
        </p:nvSpPr>
        <p:spPr bwMode="white">
          <a:xfrm>
            <a:off x="107950" y="236538"/>
            <a:ext cx="7272338" cy="6731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4" name="Rectangle 6"/>
          <p:cNvSpPr>
            <a:spLocks noGrp="1" noChangeArrowheads="1"/>
          </p:cNvSpPr>
          <p:nvPr>
            <p:ph type="sldNum" sz="quarter" idx="4"/>
          </p:nvPr>
        </p:nvSpPr>
        <p:spPr bwMode="auto">
          <a:xfrm>
            <a:off x="8075613" y="6524625"/>
            <a:ext cx="884237" cy="21590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lgn="r">
              <a:defRPr sz="1100">
                <a:solidFill>
                  <a:schemeClr val="tx1"/>
                </a:solidFill>
                <a:latin typeface="+mn-lt"/>
                <a:cs typeface="+mn-cs"/>
              </a:defRPr>
            </a:lvl1pPr>
          </a:lstStyle>
          <a:p>
            <a:pPr>
              <a:defRPr/>
            </a:pPr>
            <a:fld id="{79EEC5D7-DF9B-4051-81E3-DEC69885E855}" type="slidenum">
              <a:rPr lang="en-US"/>
              <a:pPr>
                <a:defRPr/>
              </a:pPr>
              <a:t>‹#›</a:t>
            </a:fld>
            <a:endParaRPr lang="en-US"/>
          </a:p>
        </p:txBody>
      </p:sp>
      <p:sp>
        <p:nvSpPr>
          <p:cNvPr id="13321" name="Rectangle 34"/>
          <p:cNvSpPr>
            <a:spLocks noGrp="1" noChangeArrowheads="1"/>
          </p:cNvSpPr>
          <p:nvPr>
            <p:ph type="body" idx="1"/>
          </p:nvPr>
        </p:nvSpPr>
        <p:spPr bwMode="auto">
          <a:xfrm>
            <a:off x="179388" y="1196975"/>
            <a:ext cx="8783637" cy="5259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3322" name="Picture 2"/>
          <p:cNvPicPr>
            <a:picLocks noChangeAspect="1" noChangeArrowheads="1"/>
          </p:cNvPicPr>
          <p:nvPr userDrawn="1"/>
        </p:nvPicPr>
        <p:blipFill>
          <a:blip r:embed="rId15">
            <a:clrChange>
              <a:clrFrom>
                <a:srgbClr val="FFFFFE"/>
              </a:clrFrom>
              <a:clrTo>
                <a:srgbClr val="FFFFFE">
                  <a:alpha val="0"/>
                </a:srgbClr>
              </a:clrTo>
            </a:clrChange>
          </a:blip>
          <a:srcRect/>
          <a:stretch>
            <a:fillRect/>
          </a:stretch>
        </p:blipFill>
        <p:spPr bwMode="auto">
          <a:xfrm>
            <a:off x="923925" y="6480175"/>
            <a:ext cx="850900" cy="2889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7"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7" r:id="rId11"/>
    <p:sldLayoutId id="2147483722" r:id="rId12"/>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cs typeface="Arial" charset="0"/>
        </a:defRPr>
      </a:lvl2pPr>
      <a:lvl3pPr algn="l" rtl="0" eaLnBrk="0" fontAlgn="base" hangingPunct="0">
        <a:spcBef>
          <a:spcPct val="0"/>
        </a:spcBef>
        <a:spcAft>
          <a:spcPct val="0"/>
        </a:spcAft>
        <a:defRPr sz="2400">
          <a:solidFill>
            <a:schemeClr val="bg1"/>
          </a:solidFill>
          <a:latin typeface="Arial" charset="0"/>
          <a:cs typeface="Arial" charset="0"/>
        </a:defRPr>
      </a:lvl3pPr>
      <a:lvl4pPr algn="l" rtl="0" eaLnBrk="0" fontAlgn="base" hangingPunct="0">
        <a:spcBef>
          <a:spcPct val="0"/>
        </a:spcBef>
        <a:spcAft>
          <a:spcPct val="0"/>
        </a:spcAft>
        <a:defRPr sz="2400">
          <a:solidFill>
            <a:schemeClr val="bg1"/>
          </a:solidFill>
          <a:latin typeface="Arial" charset="0"/>
          <a:cs typeface="Arial" charset="0"/>
        </a:defRPr>
      </a:lvl4pPr>
      <a:lvl5pPr algn="l" rtl="0" eaLnBrk="0" fontAlgn="base" hangingPunct="0">
        <a:spcBef>
          <a:spcPct val="0"/>
        </a:spcBef>
        <a:spcAft>
          <a:spcPct val="0"/>
        </a:spcAft>
        <a:defRPr sz="2400">
          <a:solidFill>
            <a:schemeClr val="bg1"/>
          </a:solidFill>
          <a:latin typeface="Arial" charset="0"/>
          <a:cs typeface="Arial" charset="0"/>
        </a:defRPr>
      </a:lvl5pPr>
      <a:lvl6pPr marL="457200" algn="l" rtl="0" eaLnBrk="0" fontAlgn="base" hangingPunct="0">
        <a:spcBef>
          <a:spcPct val="0"/>
        </a:spcBef>
        <a:spcAft>
          <a:spcPct val="0"/>
        </a:spcAft>
        <a:defRPr sz="2400">
          <a:solidFill>
            <a:schemeClr val="bg1"/>
          </a:solidFill>
          <a:latin typeface="Arial" charset="0"/>
          <a:cs typeface="Arial" charset="0"/>
        </a:defRPr>
      </a:lvl6pPr>
      <a:lvl7pPr marL="914400" algn="l" rtl="0" eaLnBrk="0" fontAlgn="base" hangingPunct="0">
        <a:spcBef>
          <a:spcPct val="0"/>
        </a:spcBef>
        <a:spcAft>
          <a:spcPct val="0"/>
        </a:spcAft>
        <a:defRPr sz="2400">
          <a:solidFill>
            <a:schemeClr val="bg1"/>
          </a:solidFill>
          <a:latin typeface="Arial" charset="0"/>
          <a:cs typeface="Arial" charset="0"/>
        </a:defRPr>
      </a:lvl7pPr>
      <a:lvl8pPr marL="1371600" algn="l" rtl="0" eaLnBrk="0" fontAlgn="base" hangingPunct="0">
        <a:spcBef>
          <a:spcPct val="0"/>
        </a:spcBef>
        <a:spcAft>
          <a:spcPct val="0"/>
        </a:spcAft>
        <a:defRPr sz="2400">
          <a:solidFill>
            <a:schemeClr val="bg1"/>
          </a:solidFill>
          <a:latin typeface="Arial" charset="0"/>
          <a:cs typeface="Arial" charset="0"/>
        </a:defRPr>
      </a:lvl8pPr>
      <a:lvl9pPr marL="1828800" algn="l" rtl="0" eaLnBrk="0" fontAlgn="base" hangingPunct="0">
        <a:spcBef>
          <a:spcPct val="0"/>
        </a:spcBef>
        <a:spcAft>
          <a:spcPct val="0"/>
        </a:spcAft>
        <a:defRPr sz="24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Clr>
          <a:schemeClr val="tx2"/>
        </a:buClr>
        <a:buFont typeface="Arial"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4F81BD"/>
        </a:buClr>
        <a:buFont typeface="Arial" charset="0"/>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hlink"/>
        </a:buClr>
        <a:buFont typeface="Arial" charset="0"/>
        <a:buChar char="►"/>
        <a:defRPr>
          <a:solidFill>
            <a:schemeClr val="tx1"/>
          </a:solidFill>
          <a:latin typeface="+mn-lt"/>
          <a:cs typeface="+mn-cs"/>
        </a:defRPr>
      </a:lvl3pPr>
      <a:lvl4pPr marL="1600200" indent="-228600" algn="l" rtl="0" eaLnBrk="0" fontAlgn="base" hangingPunct="0">
        <a:spcBef>
          <a:spcPct val="20000"/>
        </a:spcBef>
        <a:spcAft>
          <a:spcPct val="0"/>
        </a:spcAft>
        <a:buClr>
          <a:schemeClr val="accent2"/>
        </a:buClr>
        <a:buFont typeface="Arial" charset="0"/>
        <a:buChar char="►"/>
        <a:defRPr sz="1600">
          <a:solidFill>
            <a:schemeClr val="tx1"/>
          </a:solidFill>
          <a:latin typeface="+mn-lt"/>
          <a:cs typeface="+mn-cs"/>
        </a:defRPr>
      </a:lvl4pPr>
      <a:lvl5pPr marL="2057400" indent="-228600" algn="l" rtl="0" eaLnBrk="0" fontAlgn="base" hangingPunct="0">
        <a:spcBef>
          <a:spcPct val="20000"/>
        </a:spcBef>
        <a:spcAft>
          <a:spcPct val="0"/>
        </a:spcAft>
        <a:buClr>
          <a:srgbClr val="4BACC6"/>
        </a:buClr>
        <a:buFont typeface="Arial" charset="0"/>
        <a:buChar char="►"/>
        <a:defRPr sz="1400">
          <a:solidFill>
            <a:schemeClr val="tx1"/>
          </a:solidFill>
          <a:latin typeface="+mn-lt"/>
          <a:cs typeface="+mn-cs"/>
        </a:defRPr>
      </a:lvl5pPr>
      <a:lvl6pPr marL="2514600" indent="-228600" algn="l" rtl="0" eaLnBrk="0" fontAlgn="base" hangingPunct="0">
        <a:spcBef>
          <a:spcPct val="20000"/>
        </a:spcBef>
        <a:spcAft>
          <a:spcPct val="0"/>
        </a:spcAft>
        <a:buClr>
          <a:srgbClr val="4BACC6"/>
        </a:buClr>
        <a:buFont typeface="Arial" charset="0"/>
        <a:buChar char="►"/>
        <a:defRPr sz="1400">
          <a:solidFill>
            <a:schemeClr val="tx1"/>
          </a:solidFill>
          <a:latin typeface="+mn-lt"/>
          <a:cs typeface="+mn-cs"/>
        </a:defRPr>
      </a:lvl6pPr>
      <a:lvl7pPr marL="2971800" indent="-228600" algn="l" rtl="0" eaLnBrk="0" fontAlgn="base" hangingPunct="0">
        <a:spcBef>
          <a:spcPct val="20000"/>
        </a:spcBef>
        <a:spcAft>
          <a:spcPct val="0"/>
        </a:spcAft>
        <a:buClr>
          <a:srgbClr val="4BACC6"/>
        </a:buClr>
        <a:buFont typeface="Arial" charset="0"/>
        <a:buChar char="►"/>
        <a:defRPr sz="1400">
          <a:solidFill>
            <a:schemeClr val="tx1"/>
          </a:solidFill>
          <a:latin typeface="+mn-lt"/>
          <a:cs typeface="+mn-cs"/>
        </a:defRPr>
      </a:lvl7pPr>
      <a:lvl8pPr marL="3429000" indent="-228600" algn="l" rtl="0" eaLnBrk="0" fontAlgn="base" hangingPunct="0">
        <a:spcBef>
          <a:spcPct val="20000"/>
        </a:spcBef>
        <a:spcAft>
          <a:spcPct val="0"/>
        </a:spcAft>
        <a:buClr>
          <a:srgbClr val="4BACC6"/>
        </a:buClr>
        <a:buFont typeface="Arial" charset="0"/>
        <a:buChar char="►"/>
        <a:defRPr sz="1400">
          <a:solidFill>
            <a:schemeClr val="tx1"/>
          </a:solidFill>
          <a:latin typeface="+mn-lt"/>
          <a:cs typeface="+mn-cs"/>
        </a:defRPr>
      </a:lvl8pPr>
      <a:lvl9pPr marL="3886200" indent="-228600" algn="l" rtl="0" eaLnBrk="0" fontAlgn="base" hangingPunct="0">
        <a:spcBef>
          <a:spcPct val="20000"/>
        </a:spcBef>
        <a:spcAft>
          <a:spcPct val="0"/>
        </a:spcAft>
        <a:buClr>
          <a:srgbClr val="4BACC6"/>
        </a:buClr>
        <a:buFont typeface="Arial" charset="0"/>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TextBox 18"/>
          <p:cNvSpPr txBox="1">
            <a:spLocks noChangeArrowheads="1"/>
          </p:cNvSpPr>
          <p:nvPr/>
        </p:nvSpPr>
        <p:spPr bwMode="auto">
          <a:xfrm>
            <a:off x="0" y="6524625"/>
            <a:ext cx="2592388" cy="261938"/>
          </a:xfrm>
          <a:prstGeom prst="rect">
            <a:avLst/>
          </a:prstGeom>
          <a:noFill/>
          <a:ln w="9525">
            <a:noFill/>
            <a:miter lim="800000"/>
            <a:headEnd/>
            <a:tailEnd/>
          </a:ln>
        </p:spPr>
        <p:txBody>
          <a:bodyPr>
            <a:spAutoFit/>
          </a:bodyPr>
          <a:lstStyle/>
          <a:p>
            <a:pPr>
              <a:defRPr/>
            </a:pPr>
            <a:r>
              <a:rPr lang="en-US" sz="1100">
                <a:latin typeface="Arial" pitchFamily="34" charset="0"/>
                <a:cs typeface="Arial" pitchFamily="34" charset="0"/>
              </a:rPr>
              <a:t>© Dana 2012</a:t>
            </a:r>
          </a:p>
        </p:txBody>
      </p:sp>
      <p:grpSp>
        <p:nvGrpSpPr>
          <p:cNvPr id="25603" name="Group 6"/>
          <p:cNvGrpSpPr>
            <a:grpSpLocks/>
          </p:cNvGrpSpPr>
          <p:nvPr/>
        </p:nvGrpSpPr>
        <p:grpSpPr bwMode="auto">
          <a:xfrm>
            <a:off x="-1588" y="0"/>
            <a:ext cx="9145588" cy="1033463"/>
            <a:chOff x="36513" y="5459413"/>
            <a:chExt cx="9107488" cy="1028701"/>
          </a:xfrm>
        </p:grpSpPr>
        <p:sp>
          <p:nvSpPr>
            <p:cNvPr id="18436" name="Freeform 6"/>
            <p:cNvSpPr>
              <a:spLocks/>
            </p:cNvSpPr>
            <p:nvPr userDrawn="1"/>
          </p:nvSpPr>
          <p:spPr bwMode="auto">
            <a:xfrm>
              <a:off x="7561534" y="5630073"/>
              <a:ext cx="1582467" cy="799574"/>
            </a:xfrm>
            <a:custGeom>
              <a:avLst/>
              <a:gdLst>
                <a:gd name="T0" fmla="*/ 0 w 997"/>
                <a:gd name="T1" fmla="*/ 0 h 503"/>
                <a:gd name="T2" fmla="*/ 1582738 w 997"/>
                <a:gd name="T3" fmla="*/ 0 h 503"/>
                <a:gd name="T4" fmla="*/ 1582738 w 997"/>
                <a:gd name="T5" fmla="*/ 798513 h 503"/>
                <a:gd name="T6" fmla="*/ 0 w 997"/>
                <a:gd name="T7" fmla="*/ 798513 h 503"/>
                <a:gd name="T8" fmla="*/ 0 w 997"/>
                <a:gd name="T9" fmla="*/ 0 h 503"/>
                <a:gd name="T10" fmla="*/ 0 w 997"/>
                <a:gd name="T11" fmla="*/ 0 h 5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97" h="503">
                  <a:moveTo>
                    <a:pt x="0" y="0"/>
                  </a:moveTo>
                  <a:lnTo>
                    <a:pt x="997" y="0"/>
                  </a:lnTo>
                  <a:lnTo>
                    <a:pt x="997" y="503"/>
                  </a:lnTo>
                  <a:lnTo>
                    <a:pt x="0" y="503"/>
                  </a:lnTo>
                  <a:lnTo>
                    <a:pt x="0" y="0"/>
                  </a:lnTo>
                  <a:close/>
                </a:path>
              </a:pathLst>
            </a:custGeom>
            <a:gradFill rotWithShape="0">
              <a:gsLst>
                <a:gs pos="0">
                  <a:schemeClr val="tx2"/>
                </a:gs>
                <a:gs pos="100000">
                  <a:srgbClr val="052E65"/>
                </a:gs>
              </a:gsLst>
              <a:lin ang="5400000" scaled="1"/>
            </a:gradFill>
            <a:ln w="9525" cap="flat" cmpd="sng">
              <a:noFill/>
              <a:prstDash val="solid"/>
              <a:round/>
              <a:headEnd type="none" w="med" len="med"/>
              <a:tailEnd type="none" w="med" len="med"/>
            </a:ln>
            <a:effectLst/>
          </p:spPr>
          <p:txBody>
            <a:bodyPr anchor="ctr"/>
            <a:lstStyle/>
            <a:p>
              <a:pPr algn="ctr">
                <a:defRPr/>
              </a:pPr>
              <a:endParaRPr lang="en-US">
                <a:solidFill>
                  <a:schemeClr val="bg1"/>
                </a:solidFill>
                <a:latin typeface="Arial" pitchFamily="34" charset="0"/>
                <a:cs typeface="Arial" pitchFamily="34" charset="0"/>
              </a:endParaRPr>
            </a:p>
          </p:txBody>
        </p:sp>
        <p:sp>
          <p:nvSpPr>
            <p:cNvPr id="18437" name="Freeform 7"/>
            <p:cNvSpPr>
              <a:spLocks/>
            </p:cNvSpPr>
            <p:nvPr userDrawn="1"/>
          </p:nvSpPr>
          <p:spPr bwMode="auto">
            <a:xfrm>
              <a:off x="36513" y="5459413"/>
              <a:ext cx="9107488" cy="158019"/>
            </a:xfrm>
            <a:custGeom>
              <a:avLst/>
              <a:gdLst>
                <a:gd name="T0" fmla="*/ 0 w 5737"/>
                <a:gd name="T1" fmla="*/ 0 h 100"/>
                <a:gd name="T2" fmla="*/ 9107488 w 5737"/>
                <a:gd name="T3" fmla="*/ 0 h 100"/>
                <a:gd name="T4" fmla="*/ 9107488 w 5737"/>
                <a:gd name="T5" fmla="*/ 158750 h 100"/>
                <a:gd name="T6" fmla="*/ 0 w 5737"/>
                <a:gd name="T7" fmla="*/ 158750 h 100"/>
                <a:gd name="T8" fmla="*/ 0 w 5737"/>
                <a:gd name="T9" fmla="*/ 0 h 100"/>
                <a:gd name="T10" fmla="*/ 0 w 5737"/>
                <a:gd name="T11" fmla="*/ 0 h 1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37" h="100">
                  <a:moveTo>
                    <a:pt x="0" y="0"/>
                  </a:moveTo>
                  <a:lnTo>
                    <a:pt x="5737" y="0"/>
                  </a:lnTo>
                  <a:lnTo>
                    <a:pt x="5737" y="100"/>
                  </a:lnTo>
                  <a:lnTo>
                    <a:pt x="0" y="100"/>
                  </a:lnTo>
                  <a:lnTo>
                    <a:pt x="0" y="0"/>
                  </a:lnTo>
                  <a:close/>
                </a:path>
              </a:pathLst>
            </a:custGeom>
            <a:gradFill rotWithShape="0">
              <a:gsLst>
                <a:gs pos="0">
                  <a:schemeClr val="tx2"/>
                </a:gs>
                <a:gs pos="100000">
                  <a:srgbClr val="052E65"/>
                </a:gs>
              </a:gsLst>
              <a:lin ang="5400000" scaled="1"/>
            </a:gradFill>
            <a:ln w="9525" cap="flat" cmpd="sng">
              <a:noFill/>
              <a:prstDash val="solid"/>
              <a:round/>
              <a:headEnd type="none" w="med" len="med"/>
              <a:tailEnd type="none" w="med" len="med"/>
            </a:ln>
            <a:effectLst/>
          </p:spPr>
          <p:txBody>
            <a:bodyPr anchor="ctr"/>
            <a:lstStyle/>
            <a:p>
              <a:pPr algn="ctr">
                <a:defRPr/>
              </a:pPr>
              <a:endParaRPr lang="en-US">
                <a:solidFill>
                  <a:schemeClr val="bg1"/>
                </a:solidFill>
                <a:latin typeface="Arial" pitchFamily="34" charset="0"/>
                <a:cs typeface="Arial" pitchFamily="34" charset="0"/>
              </a:endParaRPr>
            </a:p>
          </p:txBody>
        </p:sp>
        <p:sp>
          <p:nvSpPr>
            <p:cNvPr id="18438" name="Freeform 8"/>
            <p:cNvSpPr>
              <a:spLocks/>
            </p:cNvSpPr>
            <p:nvPr userDrawn="1"/>
          </p:nvSpPr>
          <p:spPr bwMode="auto">
            <a:xfrm>
              <a:off x="38094" y="6442288"/>
              <a:ext cx="9105907" cy="45826"/>
            </a:xfrm>
            <a:custGeom>
              <a:avLst/>
              <a:gdLst>
                <a:gd name="T0" fmla="*/ 0 w 5760"/>
                <a:gd name="T1" fmla="*/ 0 h 29"/>
                <a:gd name="T2" fmla="*/ 9106058 w 5760"/>
                <a:gd name="T3" fmla="*/ 0 h 29"/>
                <a:gd name="T4" fmla="*/ 9106058 w 5760"/>
                <a:gd name="T5" fmla="*/ 46038 h 29"/>
                <a:gd name="T6" fmla="*/ 0 w 5760"/>
                <a:gd name="T7" fmla="*/ 46038 h 29"/>
                <a:gd name="T8" fmla="*/ 0 w 5760"/>
                <a:gd name="T9" fmla="*/ 0 h 29"/>
                <a:gd name="T10" fmla="*/ 0 w 5760"/>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29">
                  <a:moveTo>
                    <a:pt x="0" y="0"/>
                  </a:moveTo>
                  <a:lnTo>
                    <a:pt x="5760" y="0"/>
                  </a:lnTo>
                  <a:lnTo>
                    <a:pt x="5760" y="29"/>
                  </a:lnTo>
                  <a:lnTo>
                    <a:pt x="0" y="29"/>
                  </a:lnTo>
                  <a:lnTo>
                    <a:pt x="0" y="0"/>
                  </a:lnTo>
                  <a:close/>
                </a:path>
              </a:pathLst>
            </a:custGeom>
            <a:solidFill>
              <a:srgbClr val="016296"/>
            </a:solidFill>
            <a:ln w="9525">
              <a:noFill/>
              <a:round/>
              <a:headEnd/>
              <a:tailEnd/>
            </a:ln>
          </p:spPr>
          <p:txBody>
            <a:bodyPr anchor="ctr"/>
            <a:lstStyle/>
            <a:p>
              <a:pPr algn="ctr">
                <a:defRPr/>
              </a:pPr>
              <a:endParaRPr lang="en-US">
                <a:solidFill>
                  <a:schemeClr val="bg1"/>
                </a:solidFill>
                <a:latin typeface="Arial" pitchFamily="34" charset="0"/>
                <a:cs typeface="Arial" pitchFamily="34" charset="0"/>
              </a:endParaRPr>
            </a:p>
          </p:txBody>
        </p:sp>
      </p:grpSp>
      <p:grpSp>
        <p:nvGrpSpPr>
          <p:cNvPr id="25604" name="Group 15"/>
          <p:cNvGrpSpPr>
            <a:grpSpLocks/>
          </p:cNvGrpSpPr>
          <p:nvPr/>
        </p:nvGrpSpPr>
        <p:grpSpPr bwMode="auto">
          <a:xfrm>
            <a:off x="0" y="6750050"/>
            <a:ext cx="9144000" cy="128588"/>
            <a:chOff x="0" y="4252"/>
            <a:chExt cx="5760" cy="81"/>
          </a:xfrm>
        </p:grpSpPr>
        <p:sp>
          <p:nvSpPr>
            <p:cNvPr id="18440" name="Rectangle 11"/>
            <p:cNvSpPr>
              <a:spLocks noChangeArrowheads="1"/>
            </p:cNvSpPr>
            <p:nvPr/>
          </p:nvSpPr>
          <p:spPr bwMode="auto">
            <a:xfrm>
              <a:off x="0" y="4252"/>
              <a:ext cx="5760" cy="41"/>
            </a:xfrm>
            <a:prstGeom prst="rect">
              <a:avLst/>
            </a:prstGeom>
            <a:solidFill>
              <a:schemeClr val="bg2"/>
            </a:solidFill>
            <a:ln w="25400" algn="ctr">
              <a:noFill/>
              <a:miter lim="800000"/>
              <a:headEnd/>
              <a:tailEnd/>
            </a:ln>
          </p:spPr>
          <p:txBody>
            <a:bodyPr anchor="ctr"/>
            <a:lstStyle/>
            <a:p>
              <a:pPr algn="ctr">
                <a:defRPr/>
              </a:pPr>
              <a:endParaRPr lang="en-US" sz="1800">
                <a:solidFill>
                  <a:srgbClr val="FFFFFF"/>
                </a:solidFill>
                <a:latin typeface="Arial" pitchFamily="34" charset="0"/>
                <a:cs typeface="Arial" pitchFamily="34" charset="0"/>
              </a:endParaRPr>
            </a:p>
          </p:txBody>
        </p:sp>
        <p:sp>
          <p:nvSpPr>
            <p:cNvPr id="18441" name="Rectangle 12"/>
            <p:cNvSpPr>
              <a:spLocks noChangeArrowheads="1"/>
            </p:cNvSpPr>
            <p:nvPr/>
          </p:nvSpPr>
          <p:spPr bwMode="auto">
            <a:xfrm>
              <a:off x="0" y="4293"/>
              <a:ext cx="5760" cy="40"/>
            </a:xfrm>
            <a:prstGeom prst="rect">
              <a:avLst/>
            </a:prstGeom>
            <a:solidFill>
              <a:schemeClr val="tx2"/>
            </a:solidFill>
            <a:ln w="25400" algn="ctr">
              <a:noFill/>
              <a:miter lim="800000"/>
              <a:headEnd/>
              <a:tailEnd/>
            </a:ln>
          </p:spPr>
          <p:txBody>
            <a:bodyPr anchor="ctr"/>
            <a:lstStyle/>
            <a:p>
              <a:pPr algn="ctr">
                <a:defRPr/>
              </a:pPr>
              <a:endParaRPr lang="en-US" sz="1800">
                <a:solidFill>
                  <a:srgbClr val="FFFFFF"/>
                </a:solidFill>
                <a:latin typeface="Arial" pitchFamily="34" charset="0"/>
                <a:cs typeface="Arial" pitchFamily="34" charset="0"/>
              </a:endParaRPr>
            </a:p>
          </p:txBody>
        </p:sp>
      </p:grpSp>
      <p:pic>
        <p:nvPicPr>
          <p:cNvPr id="25605" name="Picture 2" descr="Z:\3. Client Projects\3.4 D\Dana\ABCD_1234\4. Asset Management\Logos\Dana.png"/>
          <p:cNvPicPr>
            <a:picLocks noChangeAspect="1" noChangeArrowheads="1"/>
          </p:cNvPicPr>
          <p:nvPr/>
        </p:nvPicPr>
        <p:blipFill>
          <a:blip r:embed="rId13"/>
          <a:srcRect/>
          <a:stretch>
            <a:fillRect/>
          </a:stretch>
        </p:blipFill>
        <p:spPr bwMode="auto">
          <a:xfrm>
            <a:off x="7831138" y="300038"/>
            <a:ext cx="1038225" cy="544512"/>
          </a:xfrm>
          <a:prstGeom prst="rect">
            <a:avLst/>
          </a:prstGeom>
          <a:noFill/>
          <a:ln w="9525">
            <a:noFill/>
            <a:miter lim="800000"/>
            <a:headEnd/>
            <a:tailEnd/>
          </a:ln>
        </p:spPr>
      </p:pic>
      <p:sp>
        <p:nvSpPr>
          <p:cNvPr id="25606" name="Rectangle 12"/>
          <p:cNvSpPr>
            <a:spLocks noGrp="1" noChangeArrowheads="1"/>
          </p:cNvSpPr>
          <p:nvPr>
            <p:ph type="title"/>
          </p:nvPr>
        </p:nvSpPr>
        <p:spPr bwMode="white">
          <a:xfrm>
            <a:off x="107950" y="236538"/>
            <a:ext cx="7272338" cy="6731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45" name="Rectangle 13"/>
          <p:cNvSpPr>
            <a:spLocks noGrp="1" noChangeArrowheads="1"/>
          </p:cNvSpPr>
          <p:nvPr>
            <p:ph type="sldNum" sz="quarter" idx="4"/>
          </p:nvPr>
        </p:nvSpPr>
        <p:spPr bwMode="auto">
          <a:xfrm>
            <a:off x="8075613" y="6524625"/>
            <a:ext cx="884237" cy="21590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lgn="r">
              <a:defRPr sz="1100">
                <a:solidFill>
                  <a:schemeClr val="tx1"/>
                </a:solidFill>
                <a:latin typeface="+mn-lt"/>
                <a:cs typeface="+mn-cs"/>
              </a:defRPr>
            </a:lvl1pPr>
          </a:lstStyle>
          <a:p>
            <a:pPr>
              <a:defRPr/>
            </a:pPr>
            <a:fld id="{59C77119-07F4-4B70-9F46-94B7EE2B7470}" type="slidenum">
              <a:rPr lang="en-US"/>
              <a:pPr>
                <a:defRPr/>
              </a:pPr>
              <a:t>‹#›</a:t>
            </a:fld>
            <a:endParaRPr lang="en-US"/>
          </a:p>
        </p:txBody>
      </p:sp>
      <p:sp>
        <p:nvSpPr>
          <p:cNvPr id="18446" name="Rectangle 14"/>
          <p:cNvSpPr>
            <a:spLocks noChangeArrowheads="1"/>
          </p:cNvSpPr>
          <p:nvPr/>
        </p:nvSpPr>
        <p:spPr bwMode="white">
          <a:xfrm>
            <a:off x="0" y="990600"/>
            <a:ext cx="9144000" cy="206375"/>
          </a:xfrm>
          <a:prstGeom prst="rect">
            <a:avLst/>
          </a:prstGeom>
          <a:solidFill>
            <a:schemeClr val="bg1"/>
          </a:solidFill>
          <a:ln w="9525">
            <a:noFill/>
            <a:miter lim="800000"/>
            <a:headEnd/>
            <a:tailEnd/>
          </a:ln>
          <a:effectLst/>
        </p:spPr>
        <p:txBody>
          <a:bodyPr wrap="none" anchor="ctr"/>
          <a:lstStyle/>
          <a:p>
            <a:pPr algn="ctr">
              <a:defRPr/>
            </a:pPr>
            <a:endParaRPr lang="en-US">
              <a:solidFill>
                <a:schemeClr val="bg1"/>
              </a:solidFill>
              <a:latin typeface="Arial" pitchFamily="34" charset="0"/>
              <a:cs typeface="Arial" pitchFamily="34" charset="0"/>
            </a:endParaRPr>
          </a:p>
        </p:txBody>
      </p:sp>
      <p:sp>
        <p:nvSpPr>
          <p:cNvPr id="25609" name="Rectangle 11"/>
          <p:cNvSpPr>
            <a:spLocks noGrp="1" noChangeArrowheads="1"/>
          </p:cNvSpPr>
          <p:nvPr>
            <p:ph type="body" idx="1"/>
          </p:nvPr>
        </p:nvSpPr>
        <p:spPr bwMode="auto">
          <a:xfrm>
            <a:off x="179388" y="1196975"/>
            <a:ext cx="8785225" cy="525621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88" r:id="rId1"/>
    <p:sldLayoutId id="2147483687" r:id="rId2"/>
    <p:sldLayoutId id="2147483686" r:id="rId3"/>
    <p:sldLayoutId id="2147483685" r:id="rId4"/>
    <p:sldLayoutId id="2147483684" r:id="rId5"/>
    <p:sldLayoutId id="2147483683" r:id="rId6"/>
    <p:sldLayoutId id="2147483682" r:id="rId7"/>
    <p:sldLayoutId id="2147483681" r:id="rId8"/>
    <p:sldLayoutId id="2147483680" r:id="rId9"/>
    <p:sldLayoutId id="2147483679" r:id="rId10"/>
    <p:sldLayoutId id="2147483678" r:id="rId11"/>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cs typeface="Arial" charset="0"/>
        </a:defRPr>
      </a:lvl2pPr>
      <a:lvl3pPr algn="l" rtl="0" eaLnBrk="0" fontAlgn="base" hangingPunct="0">
        <a:spcBef>
          <a:spcPct val="0"/>
        </a:spcBef>
        <a:spcAft>
          <a:spcPct val="0"/>
        </a:spcAft>
        <a:defRPr sz="2400">
          <a:solidFill>
            <a:schemeClr val="bg1"/>
          </a:solidFill>
          <a:latin typeface="Arial" charset="0"/>
          <a:cs typeface="Arial" charset="0"/>
        </a:defRPr>
      </a:lvl3pPr>
      <a:lvl4pPr algn="l" rtl="0" eaLnBrk="0" fontAlgn="base" hangingPunct="0">
        <a:spcBef>
          <a:spcPct val="0"/>
        </a:spcBef>
        <a:spcAft>
          <a:spcPct val="0"/>
        </a:spcAft>
        <a:defRPr sz="2400">
          <a:solidFill>
            <a:schemeClr val="bg1"/>
          </a:solidFill>
          <a:latin typeface="Arial" charset="0"/>
          <a:cs typeface="Arial" charset="0"/>
        </a:defRPr>
      </a:lvl4pPr>
      <a:lvl5pPr algn="l" rtl="0" eaLnBrk="0" fontAlgn="base" hangingPunct="0">
        <a:spcBef>
          <a:spcPct val="0"/>
        </a:spcBef>
        <a:spcAft>
          <a:spcPct val="0"/>
        </a:spcAft>
        <a:defRPr sz="2400">
          <a:solidFill>
            <a:schemeClr val="bg1"/>
          </a:solidFill>
          <a:latin typeface="Arial" charset="0"/>
          <a:cs typeface="Arial" charset="0"/>
        </a:defRPr>
      </a:lvl5pPr>
      <a:lvl6pPr marL="457200" algn="l" rtl="0" eaLnBrk="0" fontAlgn="base" hangingPunct="0">
        <a:spcBef>
          <a:spcPct val="0"/>
        </a:spcBef>
        <a:spcAft>
          <a:spcPct val="0"/>
        </a:spcAft>
        <a:defRPr sz="2400">
          <a:solidFill>
            <a:schemeClr val="bg1"/>
          </a:solidFill>
          <a:latin typeface="Arial" charset="0"/>
          <a:cs typeface="Arial" charset="0"/>
        </a:defRPr>
      </a:lvl6pPr>
      <a:lvl7pPr marL="914400" algn="l" rtl="0" eaLnBrk="0" fontAlgn="base" hangingPunct="0">
        <a:spcBef>
          <a:spcPct val="0"/>
        </a:spcBef>
        <a:spcAft>
          <a:spcPct val="0"/>
        </a:spcAft>
        <a:defRPr sz="2400">
          <a:solidFill>
            <a:schemeClr val="bg1"/>
          </a:solidFill>
          <a:latin typeface="Arial" charset="0"/>
          <a:cs typeface="Arial" charset="0"/>
        </a:defRPr>
      </a:lvl7pPr>
      <a:lvl8pPr marL="1371600" algn="l" rtl="0" eaLnBrk="0" fontAlgn="base" hangingPunct="0">
        <a:spcBef>
          <a:spcPct val="0"/>
        </a:spcBef>
        <a:spcAft>
          <a:spcPct val="0"/>
        </a:spcAft>
        <a:defRPr sz="2400">
          <a:solidFill>
            <a:schemeClr val="bg1"/>
          </a:solidFill>
          <a:latin typeface="Arial" charset="0"/>
          <a:cs typeface="Arial" charset="0"/>
        </a:defRPr>
      </a:lvl8pPr>
      <a:lvl9pPr marL="1828800" algn="l" rtl="0" eaLnBrk="0" fontAlgn="base" hangingPunct="0">
        <a:spcBef>
          <a:spcPct val="0"/>
        </a:spcBef>
        <a:spcAft>
          <a:spcPct val="0"/>
        </a:spcAft>
        <a:defRPr sz="24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Clr>
          <a:schemeClr val="tx2"/>
        </a:buClr>
        <a:buFont typeface="Arial"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4F81BD"/>
        </a:buClr>
        <a:buFont typeface="Arial" charset="0"/>
        <a:buChar char="►"/>
        <a:defRPr sz="2000">
          <a:solidFill>
            <a:schemeClr val="tx1"/>
          </a:solidFill>
          <a:latin typeface="+mn-lt"/>
          <a:cs typeface="+mn-cs"/>
        </a:defRPr>
      </a:lvl2pPr>
      <a:lvl3pPr marL="1143000" indent="-228600" algn="l" rtl="0" eaLnBrk="0" fontAlgn="base" hangingPunct="0">
        <a:spcBef>
          <a:spcPct val="20000"/>
        </a:spcBef>
        <a:spcAft>
          <a:spcPct val="0"/>
        </a:spcAft>
        <a:buClr>
          <a:srgbClr val="9BBB59"/>
        </a:buClr>
        <a:buFont typeface="Arial" charset="0"/>
        <a:buChar char="►"/>
        <a:defRPr>
          <a:solidFill>
            <a:schemeClr val="tx1"/>
          </a:solidFill>
          <a:latin typeface="+mn-lt"/>
          <a:cs typeface="+mn-cs"/>
        </a:defRPr>
      </a:lvl3pPr>
      <a:lvl4pPr marL="1600200" indent="-228600" algn="l" rtl="0" eaLnBrk="0" fontAlgn="base" hangingPunct="0">
        <a:spcBef>
          <a:spcPct val="20000"/>
        </a:spcBef>
        <a:spcAft>
          <a:spcPct val="0"/>
        </a:spcAft>
        <a:buClr>
          <a:srgbClr val="C0504D"/>
        </a:buClr>
        <a:buFont typeface="Arial" charset="0"/>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accent1"/>
        </a:buClr>
        <a:buFont typeface="Arial" charset="0"/>
        <a:buChar char="►"/>
        <a:defRPr sz="1400">
          <a:solidFill>
            <a:schemeClr val="tx1"/>
          </a:solidFill>
          <a:latin typeface="+mn-lt"/>
          <a:cs typeface="+mn-cs"/>
        </a:defRPr>
      </a:lvl5pPr>
      <a:lvl6pPr marL="2514600" indent="-228600" algn="l" rtl="0" eaLnBrk="0" fontAlgn="base" hangingPunct="0">
        <a:spcBef>
          <a:spcPct val="20000"/>
        </a:spcBef>
        <a:spcAft>
          <a:spcPct val="0"/>
        </a:spcAft>
        <a:buClr>
          <a:schemeClr val="accent1"/>
        </a:buClr>
        <a:buFont typeface="Arial" charset="0"/>
        <a:buChar char="►"/>
        <a:defRPr sz="1400">
          <a:solidFill>
            <a:schemeClr val="tx1"/>
          </a:solidFill>
          <a:latin typeface="+mn-lt"/>
          <a:cs typeface="+mn-cs"/>
        </a:defRPr>
      </a:lvl6pPr>
      <a:lvl7pPr marL="2971800" indent="-228600" algn="l" rtl="0" eaLnBrk="0" fontAlgn="base" hangingPunct="0">
        <a:spcBef>
          <a:spcPct val="20000"/>
        </a:spcBef>
        <a:spcAft>
          <a:spcPct val="0"/>
        </a:spcAft>
        <a:buClr>
          <a:schemeClr val="accent1"/>
        </a:buClr>
        <a:buFont typeface="Arial" charset="0"/>
        <a:buChar char="►"/>
        <a:defRPr sz="1400">
          <a:solidFill>
            <a:schemeClr val="tx1"/>
          </a:solidFill>
          <a:latin typeface="+mn-lt"/>
          <a:cs typeface="+mn-cs"/>
        </a:defRPr>
      </a:lvl7pPr>
      <a:lvl8pPr marL="3429000" indent="-228600" algn="l" rtl="0" eaLnBrk="0" fontAlgn="base" hangingPunct="0">
        <a:spcBef>
          <a:spcPct val="20000"/>
        </a:spcBef>
        <a:spcAft>
          <a:spcPct val="0"/>
        </a:spcAft>
        <a:buClr>
          <a:schemeClr val="accent1"/>
        </a:buClr>
        <a:buFont typeface="Arial" charset="0"/>
        <a:buChar char="►"/>
        <a:defRPr sz="1400">
          <a:solidFill>
            <a:schemeClr val="tx1"/>
          </a:solidFill>
          <a:latin typeface="+mn-lt"/>
          <a:cs typeface="+mn-cs"/>
        </a:defRPr>
      </a:lvl8pPr>
      <a:lvl9pPr marL="3886200" indent="-228600" algn="l" rtl="0" eaLnBrk="0" fontAlgn="base" hangingPunct="0">
        <a:spcBef>
          <a:spcPct val="20000"/>
        </a:spcBef>
        <a:spcAft>
          <a:spcPct val="0"/>
        </a:spcAft>
        <a:buClr>
          <a:schemeClr val="accent1"/>
        </a:buClr>
        <a:buFont typeface="Arial" charset="0"/>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450" name="Picture 6"/>
          <p:cNvPicPr>
            <a:picLocks noChangeAspect="1"/>
          </p:cNvPicPr>
          <p:nvPr/>
        </p:nvPicPr>
        <p:blipFill>
          <a:blip r:embed="rId13">
            <a:lum bright="70000" contrast="-70000"/>
          </a:blip>
          <a:srcRect/>
          <a:stretch>
            <a:fillRect/>
          </a:stretch>
        </p:blipFill>
        <p:spPr bwMode="auto">
          <a:xfrm>
            <a:off x="0" y="3114675"/>
            <a:ext cx="2514600" cy="3743325"/>
          </a:xfrm>
          <a:prstGeom prst="rect">
            <a:avLst/>
          </a:prstGeom>
          <a:noFill/>
          <a:ln w="9525">
            <a:noFill/>
            <a:miter lim="800000"/>
            <a:headEnd/>
            <a:tailEnd/>
          </a:ln>
        </p:spPr>
      </p:pic>
      <p:pic>
        <p:nvPicPr>
          <p:cNvPr id="104451" name="Picture 2"/>
          <p:cNvPicPr>
            <a:picLocks noChangeAspect="1" noChangeArrowheads="1"/>
          </p:cNvPicPr>
          <p:nvPr/>
        </p:nvPicPr>
        <p:blipFill>
          <a:blip r:embed="rId14"/>
          <a:srcRect/>
          <a:stretch>
            <a:fillRect/>
          </a:stretch>
        </p:blipFill>
        <p:spPr bwMode="auto">
          <a:xfrm>
            <a:off x="7164388" y="6229350"/>
            <a:ext cx="1860550" cy="631825"/>
          </a:xfrm>
          <a:prstGeom prst="rect">
            <a:avLst/>
          </a:prstGeom>
          <a:noFill/>
          <a:ln w="9525">
            <a:noFill/>
            <a:miter lim="800000"/>
            <a:headEnd/>
            <a:tailEnd/>
          </a:ln>
        </p:spPr>
      </p:pic>
      <p:sp>
        <p:nvSpPr>
          <p:cNvPr id="9" name="Footer Placeholder 4"/>
          <p:cNvSpPr txBox="1">
            <a:spLocks/>
          </p:cNvSpPr>
          <p:nvPr/>
        </p:nvSpPr>
        <p:spPr>
          <a:xfrm>
            <a:off x="3175" y="6343650"/>
            <a:ext cx="2981325" cy="365125"/>
          </a:xfrm>
          <a:prstGeom prst="rect">
            <a:avLst/>
          </a:prstGeom>
        </p:spPr>
        <p:txBody>
          <a:bodyPr anchor="ctr"/>
          <a:lstStyle>
            <a:defPPr>
              <a:defRPr lang="en-US"/>
            </a:defPPr>
            <a:lvl1pPr marL="0" algn="ctr"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dirty="0" smtClean="0">
                <a:solidFill>
                  <a:prstClr val="black"/>
                </a:solidFill>
              </a:rPr>
              <a:t>www.nafems.org</a:t>
            </a:r>
            <a:endParaRPr lang="en-GB" dirty="0">
              <a:solidFill>
                <a:prstClr val="black"/>
              </a:solidFill>
            </a:endParaRPr>
          </a:p>
        </p:txBody>
      </p:sp>
      <p:sp>
        <p:nvSpPr>
          <p:cNvPr id="104453"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4454"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base">
              <a:spcBef>
                <a:spcPct val="0"/>
              </a:spcBef>
              <a:spcAft>
                <a:spcPct val="0"/>
              </a:spcAft>
              <a:defRPr sz="1200">
                <a:solidFill>
                  <a:prstClr val="black">
                    <a:tint val="75000"/>
                  </a:prstClr>
                </a:solidFill>
                <a:latin typeface="Arial" charset="0"/>
                <a:cs typeface="Arial" charset="0"/>
              </a:defRPr>
            </a:lvl1pPr>
          </a:lstStyle>
          <a:p>
            <a:pPr>
              <a:defRPr/>
            </a:pPr>
            <a:fld id="{C2C156FF-B05E-4105-9364-4D551D1DDBC9}" type="datetimeFigureOut">
              <a:rPr lang="en-GB"/>
              <a:pPr>
                <a:defRPr/>
              </a:pPr>
              <a:t>25/01/2013</a:t>
            </a:fld>
            <a:endParaRPr lang="en-GB" dirty="0"/>
          </a:p>
        </p:txBody>
      </p:sp>
      <p:sp>
        <p:nvSpPr>
          <p:cNvPr id="11" name="Slide Number Placeholder 5"/>
          <p:cNvSpPr>
            <a:spLocks noGrp="1"/>
          </p:cNvSpPr>
          <p:nvPr>
            <p:ph type="sldNum" sz="quarter" idx="4"/>
          </p:nvPr>
        </p:nvSpPr>
        <p:spPr>
          <a:xfrm>
            <a:off x="4178300" y="6343650"/>
            <a:ext cx="874713" cy="365125"/>
          </a:xfrm>
          <a:prstGeom prst="rect">
            <a:avLst/>
          </a:prstGeom>
        </p:spPr>
        <p:txBody>
          <a:bodyPr vert="horz" lIns="91440" tIns="45720" rIns="91440" bIns="45720" rtlCol="0" anchor="ctr"/>
          <a:lstStyle>
            <a:lvl1pPr algn="ctr" fontAlgn="base">
              <a:spcBef>
                <a:spcPct val="0"/>
              </a:spcBef>
              <a:spcAft>
                <a:spcPct val="0"/>
              </a:spcAft>
              <a:defRPr sz="1200">
                <a:solidFill>
                  <a:prstClr val="black">
                    <a:tint val="75000"/>
                  </a:prstClr>
                </a:solidFill>
                <a:latin typeface="Arial" charset="0"/>
                <a:cs typeface="Arial" charset="0"/>
              </a:defRPr>
            </a:lvl1pPr>
          </a:lstStyle>
          <a:p>
            <a:pPr>
              <a:defRPr/>
            </a:pPr>
            <a:fld id="{E8E2896C-CAE8-4801-A5B7-F9ABD2A9AC84}"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p:dissolve/>
  </p:transition>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522" name="Picture 6" descr="corner triangle.jpg"/>
          <p:cNvPicPr>
            <a:picLocks noChangeAspect="1"/>
          </p:cNvPicPr>
          <p:nvPr/>
        </p:nvPicPr>
        <p:blipFill>
          <a:blip r:embed="rId13"/>
          <a:srcRect/>
          <a:stretch>
            <a:fillRect/>
          </a:stretch>
        </p:blipFill>
        <p:spPr bwMode="auto">
          <a:xfrm>
            <a:off x="0" y="0"/>
            <a:ext cx="2270125" cy="2209800"/>
          </a:xfrm>
          <a:prstGeom prst="rect">
            <a:avLst/>
          </a:prstGeom>
          <a:noFill/>
          <a:ln w="9525">
            <a:noFill/>
            <a:miter lim="800000"/>
            <a:headEnd/>
            <a:tailEnd/>
          </a:ln>
        </p:spPr>
      </p:pic>
      <p:pic>
        <p:nvPicPr>
          <p:cNvPr id="107523" name="Picture 8" descr="NAFEMS logo hi res.JPG"/>
          <p:cNvPicPr>
            <a:picLocks noChangeAspect="1"/>
          </p:cNvPicPr>
          <p:nvPr/>
        </p:nvPicPr>
        <p:blipFill>
          <a:blip r:embed="rId14"/>
          <a:srcRect/>
          <a:stretch>
            <a:fillRect/>
          </a:stretch>
        </p:blipFill>
        <p:spPr bwMode="auto">
          <a:xfrm>
            <a:off x="4910138" y="0"/>
            <a:ext cx="4233862" cy="1308100"/>
          </a:xfrm>
          <a:prstGeom prst="rect">
            <a:avLst/>
          </a:prstGeom>
          <a:noFill/>
          <a:ln w="9525">
            <a:noFill/>
            <a:miter lim="800000"/>
            <a:headEnd/>
            <a:tailEnd/>
          </a:ln>
        </p:spPr>
      </p:pic>
      <p:pic>
        <p:nvPicPr>
          <p:cNvPr id="107524" name="Picture 7" descr="collage.jpg"/>
          <p:cNvPicPr>
            <a:picLocks noChangeAspect="1"/>
          </p:cNvPicPr>
          <p:nvPr/>
        </p:nvPicPr>
        <p:blipFill>
          <a:blip r:embed="rId15"/>
          <a:srcRect/>
          <a:stretch>
            <a:fillRect/>
          </a:stretch>
        </p:blipFill>
        <p:spPr bwMode="auto">
          <a:xfrm>
            <a:off x="0" y="4495800"/>
            <a:ext cx="9144000" cy="2362200"/>
          </a:xfrm>
          <a:prstGeom prst="rect">
            <a:avLst/>
          </a:prstGeom>
          <a:noFill/>
          <a:ln w="9525">
            <a:noFill/>
            <a:miter lim="800000"/>
            <a:headEnd/>
            <a:tailEnd/>
          </a:ln>
        </p:spPr>
      </p:pic>
      <p:sp>
        <p:nvSpPr>
          <p:cNvPr id="107525"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7526"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 name="Rectangle 5"/>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4" name="Rectangle 6"/>
          <p:cNvSpPr>
            <a:spLocks noGrp="1" noChangeArrowheads="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5" name="Rectangle 7"/>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E500319E-D980-4A13-A2EA-326DEE0D924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a:solidFill>
            <a:srgbClr val="CC0000"/>
          </a:solidFill>
          <a:latin typeface="+mj-lt"/>
          <a:ea typeface="+mj-ea"/>
          <a:cs typeface="+mj-cs"/>
        </a:defRPr>
      </a:lvl1pPr>
      <a:lvl2pPr algn="ctr" rtl="0" eaLnBrk="0" fontAlgn="base" hangingPunct="0">
        <a:spcBef>
          <a:spcPct val="0"/>
        </a:spcBef>
        <a:spcAft>
          <a:spcPct val="0"/>
        </a:spcAft>
        <a:defRPr sz="4400">
          <a:solidFill>
            <a:srgbClr val="CC0000"/>
          </a:solidFill>
          <a:latin typeface="Arial" charset="0"/>
          <a:cs typeface="Arial" charset="0"/>
        </a:defRPr>
      </a:lvl2pPr>
      <a:lvl3pPr algn="ctr" rtl="0" eaLnBrk="0" fontAlgn="base" hangingPunct="0">
        <a:spcBef>
          <a:spcPct val="0"/>
        </a:spcBef>
        <a:spcAft>
          <a:spcPct val="0"/>
        </a:spcAft>
        <a:defRPr sz="4400">
          <a:solidFill>
            <a:srgbClr val="CC0000"/>
          </a:solidFill>
          <a:latin typeface="Arial" charset="0"/>
          <a:cs typeface="Arial" charset="0"/>
        </a:defRPr>
      </a:lvl3pPr>
      <a:lvl4pPr algn="ctr" rtl="0" eaLnBrk="0" fontAlgn="base" hangingPunct="0">
        <a:spcBef>
          <a:spcPct val="0"/>
        </a:spcBef>
        <a:spcAft>
          <a:spcPct val="0"/>
        </a:spcAft>
        <a:defRPr sz="4400">
          <a:solidFill>
            <a:srgbClr val="CC0000"/>
          </a:solidFill>
          <a:latin typeface="Arial" charset="0"/>
          <a:cs typeface="Arial" charset="0"/>
        </a:defRPr>
      </a:lvl4pPr>
      <a:lvl5pPr algn="ctr" rtl="0" eaLnBrk="0" fontAlgn="base" hangingPunct="0">
        <a:spcBef>
          <a:spcPct val="0"/>
        </a:spcBef>
        <a:spcAft>
          <a:spcPct val="0"/>
        </a:spcAft>
        <a:defRPr sz="4400">
          <a:solidFill>
            <a:srgbClr val="CC0000"/>
          </a:solidFill>
          <a:latin typeface="Arial" charset="0"/>
          <a:cs typeface="Arial" charset="0"/>
        </a:defRPr>
      </a:lvl5pPr>
      <a:lvl6pPr marL="457200" algn="ctr" rtl="0" eaLnBrk="0" fontAlgn="base" hangingPunct="0">
        <a:spcBef>
          <a:spcPct val="0"/>
        </a:spcBef>
        <a:spcAft>
          <a:spcPct val="0"/>
        </a:spcAft>
        <a:defRPr sz="4400">
          <a:solidFill>
            <a:srgbClr val="CC0000"/>
          </a:solidFill>
          <a:latin typeface="Arial" charset="0"/>
          <a:cs typeface="Arial" charset="0"/>
        </a:defRPr>
      </a:lvl6pPr>
      <a:lvl7pPr marL="914400" algn="ctr" rtl="0" eaLnBrk="0" fontAlgn="base" hangingPunct="0">
        <a:spcBef>
          <a:spcPct val="0"/>
        </a:spcBef>
        <a:spcAft>
          <a:spcPct val="0"/>
        </a:spcAft>
        <a:defRPr sz="4400">
          <a:solidFill>
            <a:srgbClr val="CC0000"/>
          </a:solidFill>
          <a:latin typeface="Arial" charset="0"/>
          <a:cs typeface="Arial" charset="0"/>
        </a:defRPr>
      </a:lvl7pPr>
      <a:lvl8pPr marL="1371600" algn="ctr" rtl="0" eaLnBrk="0" fontAlgn="base" hangingPunct="0">
        <a:spcBef>
          <a:spcPct val="0"/>
        </a:spcBef>
        <a:spcAft>
          <a:spcPct val="0"/>
        </a:spcAft>
        <a:defRPr sz="4400">
          <a:solidFill>
            <a:srgbClr val="CC0000"/>
          </a:solidFill>
          <a:latin typeface="Arial" charset="0"/>
          <a:cs typeface="Arial" charset="0"/>
        </a:defRPr>
      </a:lvl8pPr>
      <a:lvl9pPr marL="1828800" algn="ctr" rtl="0" eaLnBrk="0" fontAlgn="base" hangingPunct="0">
        <a:spcBef>
          <a:spcPct val="0"/>
        </a:spcBef>
        <a:spcAft>
          <a:spcPct val="0"/>
        </a:spcAft>
        <a:defRPr sz="4400">
          <a:solidFill>
            <a:srgbClr val="CC0000"/>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0" fontAlgn="base" hangingPunct="0">
        <a:spcBef>
          <a:spcPct val="20000"/>
        </a:spcBef>
        <a:spcAft>
          <a:spcPct val="0"/>
        </a:spcAft>
        <a:buChar char="»"/>
        <a:defRPr sz="2000">
          <a:solidFill>
            <a:schemeClr val="tx1"/>
          </a:solidFill>
          <a:latin typeface="+mn-lt"/>
          <a:cs typeface="+mn-cs"/>
        </a:defRPr>
      </a:lvl6pPr>
      <a:lvl7pPr marL="2971800" indent="-228600" algn="l" rtl="0" eaLnBrk="0" fontAlgn="base" hangingPunct="0">
        <a:spcBef>
          <a:spcPct val="20000"/>
        </a:spcBef>
        <a:spcAft>
          <a:spcPct val="0"/>
        </a:spcAft>
        <a:buChar char="»"/>
        <a:defRPr sz="2000">
          <a:solidFill>
            <a:schemeClr val="tx1"/>
          </a:solidFill>
          <a:latin typeface="+mn-lt"/>
          <a:cs typeface="+mn-cs"/>
        </a:defRPr>
      </a:lvl7pPr>
      <a:lvl8pPr marL="3429000" indent="-228600" algn="l" rtl="0" eaLnBrk="0" fontAlgn="base" hangingPunct="0">
        <a:spcBef>
          <a:spcPct val="20000"/>
        </a:spcBef>
        <a:spcAft>
          <a:spcPct val="0"/>
        </a:spcAft>
        <a:buChar char="»"/>
        <a:defRPr sz="2000">
          <a:solidFill>
            <a:schemeClr val="tx1"/>
          </a:solidFill>
          <a:latin typeface="+mn-lt"/>
          <a:cs typeface="+mn-cs"/>
        </a:defRPr>
      </a:lvl8pPr>
      <a:lvl9pPr marL="3886200" indent="-228600" algn="l" rtl="0" eaLnBrk="0" fontAlgn="base" hangingPunct="0">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9570" name="Picture 6"/>
          <p:cNvPicPr>
            <a:picLocks noChangeAspect="1"/>
          </p:cNvPicPr>
          <p:nvPr/>
        </p:nvPicPr>
        <p:blipFill>
          <a:blip r:embed="rId13">
            <a:lum bright="70000" contrast="-70000"/>
          </a:blip>
          <a:srcRect/>
          <a:stretch>
            <a:fillRect/>
          </a:stretch>
        </p:blipFill>
        <p:spPr bwMode="auto">
          <a:xfrm>
            <a:off x="0" y="3114675"/>
            <a:ext cx="2514600" cy="3743325"/>
          </a:xfrm>
          <a:prstGeom prst="rect">
            <a:avLst/>
          </a:prstGeom>
          <a:noFill/>
          <a:ln w="9525">
            <a:noFill/>
            <a:miter lim="800000"/>
            <a:headEnd/>
            <a:tailEnd/>
          </a:ln>
        </p:spPr>
      </p:pic>
      <p:pic>
        <p:nvPicPr>
          <p:cNvPr id="109571" name="Picture 2"/>
          <p:cNvPicPr>
            <a:picLocks noChangeAspect="1" noChangeArrowheads="1"/>
          </p:cNvPicPr>
          <p:nvPr/>
        </p:nvPicPr>
        <p:blipFill>
          <a:blip r:embed="rId14"/>
          <a:srcRect/>
          <a:stretch>
            <a:fillRect/>
          </a:stretch>
        </p:blipFill>
        <p:spPr bwMode="auto">
          <a:xfrm>
            <a:off x="7164388" y="6229350"/>
            <a:ext cx="1860550" cy="631825"/>
          </a:xfrm>
          <a:prstGeom prst="rect">
            <a:avLst/>
          </a:prstGeom>
          <a:noFill/>
          <a:ln w="9525">
            <a:noFill/>
            <a:miter lim="800000"/>
            <a:headEnd/>
            <a:tailEnd/>
          </a:ln>
        </p:spPr>
      </p:pic>
      <p:sp>
        <p:nvSpPr>
          <p:cNvPr id="9" name="Footer Placeholder 4"/>
          <p:cNvSpPr txBox="1">
            <a:spLocks/>
          </p:cNvSpPr>
          <p:nvPr/>
        </p:nvSpPr>
        <p:spPr>
          <a:xfrm>
            <a:off x="3175" y="6343650"/>
            <a:ext cx="2981325" cy="365125"/>
          </a:xfrm>
          <a:prstGeom prst="rect">
            <a:avLst/>
          </a:prstGeom>
        </p:spPr>
        <p:txBody>
          <a:bodyPr anchor="ctr"/>
          <a:lstStyle>
            <a:defPPr>
              <a:defRPr lang="en-US"/>
            </a:defPPr>
            <a:lvl1pPr marL="0" algn="ctr"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dirty="0" smtClean="0">
                <a:solidFill>
                  <a:prstClr val="black"/>
                </a:solidFill>
              </a:rPr>
              <a:t>www.nafems.org</a:t>
            </a:r>
            <a:endParaRPr lang="en-GB" dirty="0">
              <a:solidFill>
                <a:prstClr val="black"/>
              </a:solidFill>
            </a:endParaRPr>
          </a:p>
        </p:txBody>
      </p:sp>
      <p:sp>
        <p:nvSpPr>
          <p:cNvPr id="109573"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9574"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base">
              <a:spcBef>
                <a:spcPct val="0"/>
              </a:spcBef>
              <a:spcAft>
                <a:spcPct val="0"/>
              </a:spcAft>
              <a:defRPr sz="1200">
                <a:solidFill>
                  <a:prstClr val="black">
                    <a:tint val="75000"/>
                  </a:prstClr>
                </a:solidFill>
                <a:latin typeface="Arial" charset="0"/>
                <a:cs typeface="Arial" charset="0"/>
              </a:defRPr>
            </a:lvl1pPr>
          </a:lstStyle>
          <a:p>
            <a:pPr>
              <a:defRPr/>
            </a:pPr>
            <a:fld id="{4319C3AE-47C6-453F-94EB-F19049BD4E86}" type="datetimeFigureOut">
              <a:rPr lang="en-GB"/>
              <a:pPr>
                <a:defRPr/>
              </a:pPr>
              <a:t>25/01/2013</a:t>
            </a:fld>
            <a:endParaRPr lang="en-GB" dirty="0"/>
          </a:p>
        </p:txBody>
      </p:sp>
      <p:sp>
        <p:nvSpPr>
          <p:cNvPr id="11" name="Slide Number Placeholder 5"/>
          <p:cNvSpPr>
            <a:spLocks noGrp="1"/>
          </p:cNvSpPr>
          <p:nvPr>
            <p:ph type="sldNum" sz="quarter" idx="4"/>
          </p:nvPr>
        </p:nvSpPr>
        <p:spPr>
          <a:xfrm>
            <a:off x="4178300" y="6343650"/>
            <a:ext cx="874713" cy="365125"/>
          </a:xfrm>
          <a:prstGeom prst="rect">
            <a:avLst/>
          </a:prstGeom>
        </p:spPr>
        <p:txBody>
          <a:bodyPr vert="horz" lIns="91440" tIns="45720" rIns="91440" bIns="45720" rtlCol="0" anchor="ctr"/>
          <a:lstStyle>
            <a:lvl1pPr algn="ctr" fontAlgn="base">
              <a:spcBef>
                <a:spcPct val="0"/>
              </a:spcBef>
              <a:spcAft>
                <a:spcPct val="0"/>
              </a:spcAft>
              <a:defRPr sz="1200">
                <a:solidFill>
                  <a:prstClr val="black">
                    <a:tint val="75000"/>
                  </a:prstClr>
                </a:solidFill>
                <a:latin typeface="Arial" charset="0"/>
                <a:cs typeface="Arial" charset="0"/>
              </a:defRPr>
            </a:lvl1pPr>
          </a:lstStyle>
          <a:p>
            <a:pPr>
              <a:defRPr/>
            </a:pPr>
            <a:fld id="{46BE0A53-D9B2-4B7E-B4AD-1EB6AA5A358D}"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dissolve/>
  </p:transition>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5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13" Type="http://schemas.microsoft.com/office/2007/relationships/diagramDrawing" Target="../diagrams/drawing2.xml"/><Relationship Id="rId18" Type="http://schemas.openxmlformats.org/officeDocument/2006/relationships/image" Target="../media/image46.png"/><Relationship Id="rId3" Type="http://schemas.openxmlformats.org/officeDocument/2006/relationships/image" Target="../media/image36.png"/><Relationship Id="rId21" Type="http://schemas.openxmlformats.org/officeDocument/2006/relationships/image" Target="../media/image49.png"/><Relationship Id="rId7" Type="http://schemas.openxmlformats.org/officeDocument/2006/relationships/image" Target="../media/image40.jpeg"/><Relationship Id="rId12" Type="http://schemas.openxmlformats.org/officeDocument/2006/relationships/diagramColors" Target="../diagrams/colors2.xml"/><Relationship Id="rId17" Type="http://schemas.openxmlformats.org/officeDocument/2006/relationships/image" Target="../media/image45.png"/><Relationship Id="rId2" Type="http://schemas.openxmlformats.org/officeDocument/2006/relationships/notesSlide" Target="../notesSlides/notesSlide3.xml"/><Relationship Id="rId16" Type="http://schemas.openxmlformats.org/officeDocument/2006/relationships/image" Target="../media/image44.png"/><Relationship Id="rId20" Type="http://schemas.openxmlformats.org/officeDocument/2006/relationships/image" Target="../media/image48.png"/><Relationship Id="rId1" Type="http://schemas.openxmlformats.org/officeDocument/2006/relationships/slideLayout" Target="../slideLayouts/slideLayout18.xml"/><Relationship Id="rId6" Type="http://schemas.openxmlformats.org/officeDocument/2006/relationships/image" Target="../media/image39.jpeg"/><Relationship Id="rId11" Type="http://schemas.openxmlformats.org/officeDocument/2006/relationships/diagramQuickStyle" Target="../diagrams/quickStyle2.xml"/><Relationship Id="rId24" Type="http://schemas.openxmlformats.org/officeDocument/2006/relationships/image" Target="../media/image52.png"/><Relationship Id="rId5" Type="http://schemas.openxmlformats.org/officeDocument/2006/relationships/image" Target="../media/image38.jpeg"/><Relationship Id="rId15" Type="http://schemas.openxmlformats.org/officeDocument/2006/relationships/image" Target="../media/image43.png"/><Relationship Id="rId23" Type="http://schemas.openxmlformats.org/officeDocument/2006/relationships/image" Target="../media/image51.png"/><Relationship Id="rId10" Type="http://schemas.openxmlformats.org/officeDocument/2006/relationships/diagramLayout" Target="../diagrams/layout2.xml"/><Relationship Id="rId19" Type="http://schemas.openxmlformats.org/officeDocument/2006/relationships/image" Target="../media/image47.png"/><Relationship Id="rId4" Type="http://schemas.openxmlformats.org/officeDocument/2006/relationships/image" Target="../media/image37.png"/><Relationship Id="rId9" Type="http://schemas.openxmlformats.org/officeDocument/2006/relationships/diagramData" Target="../diagrams/data2.xml"/><Relationship Id="rId14" Type="http://schemas.openxmlformats.org/officeDocument/2006/relationships/image" Target="../media/image42.png"/><Relationship Id="rId22" Type="http://schemas.openxmlformats.org/officeDocument/2006/relationships/image" Target="../media/image50.png"/></Relationships>
</file>

<file path=ppt/slides/_rels/slide11.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diagramQuickStyle" Target="../diagrams/quickStyle3.xml"/><Relationship Id="rId3" Type="http://schemas.openxmlformats.org/officeDocument/2006/relationships/image" Target="../media/image53.png"/><Relationship Id="rId7" Type="http://schemas.openxmlformats.org/officeDocument/2006/relationships/image" Target="../media/image57.jpeg"/><Relationship Id="rId12" Type="http://schemas.openxmlformats.org/officeDocument/2006/relationships/diagramLayout" Target="../diagrams/layout3.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56.png"/><Relationship Id="rId11" Type="http://schemas.openxmlformats.org/officeDocument/2006/relationships/diagramData" Target="../diagrams/data3.xml"/><Relationship Id="rId5" Type="http://schemas.openxmlformats.org/officeDocument/2006/relationships/image" Target="../media/image55.png"/><Relationship Id="rId15" Type="http://schemas.microsoft.com/office/2007/relationships/diagramDrawing" Target="../diagrams/drawing3.xml"/><Relationship Id="rId10" Type="http://schemas.openxmlformats.org/officeDocument/2006/relationships/image" Target="../media/image60.jpeg"/><Relationship Id="rId4" Type="http://schemas.openxmlformats.org/officeDocument/2006/relationships/image" Target="../media/image54.png"/><Relationship Id="rId9" Type="http://schemas.openxmlformats.org/officeDocument/2006/relationships/image" Target="../media/image59.jpeg"/><Relationship Id="rId14" Type="http://schemas.openxmlformats.org/officeDocument/2006/relationships/diagramColors" Target="../diagrams/colors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8" Type="http://schemas.openxmlformats.org/officeDocument/2006/relationships/image" Target="../media/image67.png"/><Relationship Id="rId13" Type="http://schemas.microsoft.com/office/2007/relationships/diagramDrawing" Target="../diagrams/drawing4.xml"/><Relationship Id="rId18" Type="http://schemas.openxmlformats.org/officeDocument/2006/relationships/image" Target="../media/image72.png"/><Relationship Id="rId3" Type="http://schemas.openxmlformats.org/officeDocument/2006/relationships/image" Target="../media/image62.jpeg"/><Relationship Id="rId7" Type="http://schemas.openxmlformats.org/officeDocument/2006/relationships/image" Target="../media/image66.png"/><Relationship Id="rId12" Type="http://schemas.openxmlformats.org/officeDocument/2006/relationships/diagramColors" Target="../diagrams/colors4.xml"/><Relationship Id="rId17" Type="http://schemas.openxmlformats.org/officeDocument/2006/relationships/image" Target="../media/image71.png"/><Relationship Id="rId2" Type="http://schemas.openxmlformats.org/officeDocument/2006/relationships/notesSlide" Target="../notesSlides/notesSlide5.xml"/><Relationship Id="rId16" Type="http://schemas.openxmlformats.org/officeDocument/2006/relationships/image" Target="../media/image70.png"/><Relationship Id="rId1" Type="http://schemas.openxmlformats.org/officeDocument/2006/relationships/slideLayout" Target="../slideLayouts/slideLayout18.xml"/><Relationship Id="rId6" Type="http://schemas.openxmlformats.org/officeDocument/2006/relationships/image" Target="../media/image65.png"/><Relationship Id="rId11" Type="http://schemas.openxmlformats.org/officeDocument/2006/relationships/diagramQuickStyle" Target="../diagrams/quickStyle4.xml"/><Relationship Id="rId5" Type="http://schemas.openxmlformats.org/officeDocument/2006/relationships/image" Target="../media/image64.png"/><Relationship Id="rId15" Type="http://schemas.openxmlformats.org/officeDocument/2006/relationships/image" Target="../media/image69.png"/><Relationship Id="rId10" Type="http://schemas.openxmlformats.org/officeDocument/2006/relationships/diagramLayout" Target="../diagrams/layout4.xml"/><Relationship Id="rId19" Type="http://schemas.openxmlformats.org/officeDocument/2006/relationships/image" Target="../media/image73.png"/><Relationship Id="rId4" Type="http://schemas.openxmlformats.org/officeDocument/2006/relationships/image" Target="../media/image63.png"/><Relationship Id="rId9" Type="http://schemas.openxmlformats.org/officeDocument/2006/relationships/diagramData" Target="../diagrams/data4.xml"/><Relationship Id="rId14" Type="http://schemas.openxmlformats.org/officeDocument/2006/relationships/image" Target="../media/image68.png"/></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emf"/><Relationship Id="rId1" Type="http://schemas.openxmlformats.org/officeDocument/2006/relationships/slideLayout" Target="../slideLayouts/slideLayout18.xml"/><Relationship Id="rId5" Type="http://schemas.openxmlformats.org/officeDocument/2006/relationships/image" Target="../media/image78.png"/><Relationship Id="rId4" Type="http://schemas.openxmlformats.org/officeDocument/2006/relationships/image" Target="../media/image77.png"/></Relationships>
</file>

<file path=ppt/slides/_rels/slide2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jpeg"/><Relationship Id="rId1" Type="http://schemas.openxmlformats.org/officeDocument/2006/relationships/slideLayout" Target="../slideLayouts/slideLayout18.xml"/><Relationship Id="rId4" Type="http://schemas.openxmlformats.org/officeDocument/2006/relationships/image" Target="../media/image81.png"/></Relationships>
</file>

<file path=ppt/slides/_rels/slide2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58.xml"/><Relationship Id="rId1" Type="http://schemas.openxmlformats.org/officeDocument/2006/relationships/themeOverride" Target="../theme/themeOverride3.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hemeOverride" Target="../theme/themeOverride4.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slideLayout" Target="../slideLayouts/slideLayout18.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video" Target="file:///C:\Popielas\Allg\publications\SIMULIA\Abaqus\RUM%20Japan%20110210\general%20lecture%20-%20SLM\forming4.avi" TargetMode="Externa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jpeg"/><Relationship Id="rId9" Type="http://schemas.openxmlformats.org/officeDocument/2006/relationships/image" Target="../media/image15.pn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ctrTitle" idx="4294967295"/>
          </p:nvPr>
        </p:nvSpPr>
        <p:spPr>
          <a:xfrm>
            <a:off x="477838" y="2587625"/>
            <a:ext cx="7902575" cy="1470025"/>
          </a:xfrm>
        </p:spPr>
        <p:txBody>
          <a:bodyPr/>
          <a:lstStyle/>
          <a:p>
            <a:pPr eaLnBrk="1" hangingPunct="1"/>
            <a:r>
              <a:rPr lang="en-US" b="1"/>
              <a:t>CAE and SDM and Beyond</a:t>
            </a:r>
          </a:p>
        </p:txBody>
      </p:sp>
      <p:sp>
        <p:nvSpPr>
          <p:cNvPr id="38914" name="Rectangle 3"/>
          <p:cNvSpPr>
            <a:spLocks noGrp="1" noChangeArrowheads="1"/>
          </p:cNvSpPr>
          <p:nvPr>
            <p:ph type="subTitle" idx="4294967295"/>
          </p:nvPr>
        </p:nvSpPr>
        <p:spPr>
          <a:xfrm>
            <a:off x="633413" y="4092575"/>
            <a:ext cx="7712075" cy="1304925"/>
          </a:xfrm>
        </p:spPr>
        <p:txBody>
          <a:bodyPr/>
          <a:lstStyle/>
          <a:p>
            <a:pPr marL="0" indent="0" eaLnBrk="1" hangingPunct="1">
              <a:buFontTx/>
              <a:buNone/>
            </a:pPr>
            <a:r>
              <a:rPr lang="en-US" sz="2400"/>
              <a:t>Frank Popielas, </a:t>
            </a:r>
          </a:p>
          <a:p>
            <a:pPr marL="0" indent="0" eaLnBrk="1" hangingPunct="1">
              <a:buFontTx/>
              <a:buNone/>
            </a:pPr>
            <a:r>
              <a:rPr lang="en-US" sz="2400"/>
              <a:t>Member NAFEMS Steering Committee Americas</a:t>
            </a:r>
          </a:p>
          <a:p>
            <a:pPr marL="0" indent="0" eaLnBrk="1" hangingPunct="1">
              <a:buFontTx/>
              <a:buNone/>
            </a:pPr>
            <a:r>
              <a:rPr lang="en-US" sz="2000"/>
              <a:t>January 28, 2013</a:t>
            </a: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idx="4294967295"/>
          </p:nvPr>
        </p:nvSpPr>
        <p:spPr/>
        <p:txBody>
          <a:bodyPr/>
          <a:lstStyle/>
          <a:p>
            <a:pPr eaLnBrk="1" hangingPunct="1"/>
            <a:r>
              <a:rPr lang="en-US" smtClean="0"/>
              <a:t>Design that’s right the first time:</a:t>
            </a:r>
            <a:br>
              <a:rPr lang="en-US" smtClean="0"/>
            </a:br>
            <a:r>
              <a:rPr lang="en-US" smtClean="0"/>
              <a:t>Dana’s Philosophy</a:t>
            </a:r>
          </a:p>
        </p:txBody>
      </p:sp>
      <p:cxnSp>
        <p:nvCxnSpPr>
          <p:cNvPr id="34" name="Straight Connector 33"/>
          <p:cNvCxnSpPr/>
          <p:nvPr/>
        </p:nvCxnSpPr>
        <p:spPr>
          <a:xfrm flipV="1">
            <a:off x="1816100" y="4025900"/>
            <a:ext cx="1841500" cy="938213"/>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45091" name="Picture 9" descr="accels_no_masses"/>
          <p:cNvPicPr>
            <a:picLocks noChangeAspect="1" noChangeArrowheads="1"/>
          </p:cNvPicPr>
          <p:nvPr/>
        </p:nvPicPr>
        <p:blipFill>
          <a:blip r:embed="rId3">
            <a:clrChange>
              <a:clrFrom>
                <a:srgbClr val="FEFFFF"/>
              </a:clrFrom>
              <a:clrTo>
                <a:srgbClr val="FEFFFF">
                  <a:alpha val="0"/>
                </a:srgbClr>
              </a:clrTo>
            </a:clrChange>
          </a:blip>
          <a:srcRect l="16867" t="22438" r="9639" b="5070"/>
          <a:stretch>
            <a:fillRect/>
          </a:stretch>
        </p:blipFill>
        <p:spPr bwMode="auto">
          <a:xfrm>
            <a:off x="681038" y="4965700"/>
            <a:ext cx="1062037" cy="730250"/>
          </a:xfrm>
          <a:prstGeom prst="rect">
            <a:avLst/>
          </a:prstGeom>
          <a:noFill/>
          <a:ln w="9525">
            <a:noFill/>
            <a:miter lim="800000"/>
            <a:headEnd/>
            <a:tailEnd/>
          </a:ln>
        </p:spPr>
      </p:pic>
      <p:cxnSp>
        <p:nvCxnSpPr>
          <p:cNvPr id="37" name="Straight Connector 36"/>
          <p:cNvCxnSpPr/>
          <p:nvPr/>
        </p:nvCxnSpPr>
        <p:spPr>
          <a:xfrm rot="10800000" flipV="1">
            <a:off x="5748338" y="2255838"/>
            <a:ext cx="1887537" cy="120015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45089" name="Picture 12" descr="pic-1"/>
          <p:cNvPicPr>
            <a:picLocks noChangeAspect="1" noChangeArrowheads="1"/>
          </p:cNvPicPr>
          <p:nvPr/>
        </p:nvPicPr>
        <p:blipFill>
          <a:blip r:embed="rId4">
            <a:clrChange>
              <a:clrFrom>
                <a:srgbClr val="FEFFFF"/>
              </a:clrFrom>
              <a:clrTo>
                <a:srgbClr val="FEFFFF">
                  <a:alpha val="0"/>
                </a:srgbClr>
              </a:clrTo>
            </a:clrChange>
          </a:blip>
          <a:srcRect l="9026" r="6764" b="1350"/>
          <a:stretch>
            <a:fillRect/>
          </a:stretch>
        </p:blipFill>
        <p:spPr bwMode="auto">
          <a:xfrm>
            <a:off x="7564438" y="1590675"/>
            <a:ext cx="1084262" cy="831850"/>
          </a:xfrm>
          <a:prstGeom prst="rect">
            <a:avLst/>
          </a:prstGeom>
          <a:noFill/>
          <a:ln w="9525">
            <a:noFill/>
            <a:miter lim="800000"/>
            <a:headEnd/>
            <a:tailEnd/>
          </a:ln>
        </p:spPr>
      </p:pic>
      <p:cxnSp>
        <p:nvCxnSpPr>
          <p:cNvPr id="41" name="Straight Connector 40"/>
          <p:cNvCxnSpPr/>
          <p:nvPr/>
        </p:nvCxnSpPr>
        <p:spPr>
          <a:xfrm rot="10800000">
            <a:off x="4667250" y="3443288"/>
            <a:ext cx="2790825" cy="1354137"/>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45087" name="Picture 6" descr="rockergsk"/>
          <p:cNvPicPr>
            <a:picLocks noChangeAspect="1" noChangeArrowheads="1"/>
          </p:cNvPicPr>
          <p:nvPr/>
        </p:nvPicPr>
        <p:blipFill>
          <a:blip r:embed="rId5">
            <a:clrChange>
              <a:clrFrom>
                <a:srgbClr val="FEFFFF"/>
              </a:clrFrom>
              <a:clrTo>
                <a:srgbClr val="FEFFFF">
                  <a:alpha val="0"/>
                </a:srgbClr>
              </a:clrTo>
            </a:clrChange>
          </a:blip>
          <a:srcRect/>
          <a:stretch>
            <a:fillRect/>
          </a:stretch>
        </p:blipFill>
        <p:spPr bwMode="auto">
          <a:xfrm>
            <a:off x="7181850" y="4505325"/>
            <a:ext cx="1643063" cy="1082675"/>
          </a:xfrm>
          <a:prstGeom prst="rect">
            <a:avLst/>
          </a:prstGeom>
          <a:noFill/>
          <a:ln w="9525">
            <a:noFill/>
            <a:miter lim="800000"/>
            <a:headEnd/>
            <a:tailEnd/>
          </a:ln>
        </p:spPr>
      </p:pic>
      <p:cxnSp>
        <p:nvCxnSpPr>
          <p:cNvPr id="32" name="Straight Connector 31"/>
          <p:cNvCxnSpPr>
            <a:stCxn id="26" idx="3"/>
          </p:cNvCxnSpPr>
          <p:nvPr/>
        </p:nvCxnSpPr>
        <p:spPr>
          <a:xfrm>
            <a:off x="1771650" y="3597275"/>
            <a:ext cx="1684338" cy="1270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45085" name="Picture 5" descr="Cover"/>
          <p:cNvPicPr>
            <a:picLocks noChangeAspect="1" noChangeArrowheads="1"/>
          </p:cNvPicPr>
          <p:nvPr/>
        </p:nvPicPr>
        <p:blipFill>
          <a:blip r:embed="rId6">
            <a:clrChange>
              <a:clrFrom>
                <a:srgbClr val="FEFFFF"/>
              </a:clrFrom>
              <a:clrTo>
                <a:srgbClr val="FEFFFF">
                  <a:alpha val="0"/>
                </a:srgbClr>
              </a:clrTo>
            </a:clrChange>
          </a:blip>
          <a:srcRect/>
          <a:stretch>
            <a:fillRect/>
          </a:stretch>
        </p:blipFill>
        <p:spPr bwMode="auto">
          <a:xfrm>
            <a:off x="247650" y="3078163"/>
            <a:ext cx="1524000" cy="1038225"/>
          </a:xfrm>
          <a:prstGeom prst="rect">
            <a:avLst/>
          </a:prstGeom>
          <a:noFill/>
          <a:ln w="9525">
            <a:noFill/>
            <a:miter lim="800000"/>
            <a:headEnd/>
            <a:tailEnd/>
          </a:ln>
        </p:spPr>
      </p:pic>
      <p:cxnSp>
        <p:nvCxnSpPr>
          <p:cNvPr id="39" name="Straight Connector 38"/>
          <p:cNvCxnSpPr>
            <a:stCxn id="27" idx="1"/>
          </p:cNvCxnSpPr>
          <p:nvPr/>
        </p:nvCxnSpPr>
        <p:spPr>
          <a:xfrm rot="10800000" flipV="1">
            <a:off x="5343525" y="3595688"/>
            <a:ext cx="2200275" cy="5080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45083" name="Picture 7" descr="CHG1"/>
          <p:cNvPicPr>
            <a:picLocks noChangeAspect="1" noChangeArrowheads="1"/>
          </p:cNvPicPr>
          <p:nvPr/>
        </p:nvPicPr>
        <p:blipFill>
          <a:blip r:embed="rId7">
            <a:clrChange>
              <a:clrFrom>
                <a:srgbClr val="FEFFFF"/>
              </a:clrFrom>
              <a:clrTo>
                <a:srgbClr val="FEFFFF">
                  <a:alpha val="0"/>
                </a:srgbClr>
              </a:clrTo>
            </a:clrChange>
          </a:blip>
          <a:srcRect l="6250" t="13614" r="3125" b="19119"/>
          <a:stretch>
            <a:fillRect/>
          </a:stretch>
        </p:blipFill>
        <p:spPr bwMode="auto">
          <a:xfrm>
            <a:off x="7543800" y="3209925"/>
            <a:ext cx="1600200" cy="773113"/>
          </a:xfrm>
          <a:prstGeom prst="rect">
            <a:avLst/>
          </a:prstGeom>
          <a:noFill/>
          <a:ln w="9525">
            <a:noFill/>
            <a:miter lim="800000"/>
            <a:headEnd/>
            <a:tailEnd/>
          </a:ln>
        </p:spPr>
      </p:pic>
      <p:cxnSp>
        <p:nvCxnSpPr>
          <p:cNvPr id="30" name="Straight Connector 29"/>
          <p:cNvCxnSpPr/>
          <p:nvPr/>
        </p:nvCxnSpPr>
        <p:spPr>
          <a:xfrm>
            <a:off x="2054225" y="2220913"/>
            <a:ext cx="1614488" cy="1163637"/>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45081" name="Picture 11" descr="Rocker Cover1"/>
          <p:cNvPicPr>
            <a:picLocks noChangeAspect="1" noChangeArrowheads="1"/>
          </p:cNvPicPr>
          <p:nvPr/>
        </p:nvPicPr>
        <p:blipFill>
          <a:blip r:embed="rId8">
            <a:clrChange>
              <a:clrFrom>
                <a:srgbClr val="FEFFFF"/>
              </a:clrFrom>
              <a:clrTo>
                <a:srgbClr val="FEFFFF">
                  <a:alpha val="0"/>
                </a:srgbClr>
              </a:clrTo>
            </a:clrChange>
          </a:blip>
          <a:srcRect l="20700" t="52100" r="23701"/>
          <a:stretch>
            <a:fillRect/>
          </a:stretch>
        </p:blipFill>
        <p:spPr bwMode="auto">
          <a:xfrm>
            <a:off x="762000" y="1425575"/>
            <a:ext cx="1295400" cy="736600"/>
          </a:xfrm>
          <a:prstGeom prst="rect">
            <a:avLst/>
          </a:prstGeom>
          <a:noFill/>
          <a:ln w="9525">
            <a:noFill/>
            <a:miter lim="800000"/>
            <a:headEnd/>
            <a:tailEnd/>
          </a:ln>
        </p:spPr>
      </p:pic>
      <p:graphicFrame>
        <p:nvGraphicFramePr>
          <p:cNvPr id="18" name="Diagram 17"/>
          <p:cNvGraphicFramePr/>
          <p:nvPr/>
        </p:nvGraphicFramePr>
        <p:xfrm>
          <a:off x="1182497" y="1297145"/>
          <a:ext cx="7136893" cy="470481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45071" name="Picture 5"/>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5080000" y="4959350"/>
            <a:ext cx="863600" cy="814388"/>
          </a:xfrm>
          <a:prstGeom prst="rect">
            <a:avLst/>
          </a:prstGeom>
          <a:noFill/>
          <a:ln w="9525">
            <a:noFill/>
            <a:miter lim="800000"/>
            <a:headEnd/>
            <a:tailEnd/>
          </a:ln>
        </p:spPr>
      </p:pic>
      <p:pic>
        <p:nvPicPr>
          <p:cNvPr id="45072" name="Picture 3"/>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4278313" y="1106488"/>
            <a:ext cx="989012" cy="998537"/>
          </a:xfrm>
          <a:prstGeom prst="rect">
            <a:avLst/>
          </a:prstGeom>
          <a:noFill/>
          <a:ln w="9525">
            <a:noFill/>
            <a:miter lim="800000"/>
            <a:headEnd/>
            <a:tailEnd/>
          </a:ln>
        </p:spPr>
      </p:pic>
      <p:pic>
        <p:nvPicPr>
          <p:cNvPr id="45073" name="Picture 4"/>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bwMode="auto">
          <a:xfrm>
            <a:off x="6107113" y="4246563"/>
            <a:ext cx="912812" cy="766762"/>
          </a:xfrm>
          <a:prstGeom prst="rect">
            <a:avLst/>
          </a:prstGeom>
          <a:noFill/>
          <a:ln w="9525">
            <a:noFill/>
            <a:miter lim="800000"/>
            <a:headEnd/>
            <a:tailEnd/>
          </a:ln>
        </p:spPr>
      </p:pic>
      <p:pic>
        <p:nvPicPr>
          <p:cNvPr id="45074" name="Picture 4"/>
          <p:cNvPicPr>
            <a:picLocks noChangeAspect="1" noChangeArrowheads="1"/>
          </p:cNvPicPr>
          <p:nvPr/>
        </p:nvPicPr>
        <p:blipFill>
          <a:blip r:embed="rId17">
            <a:clrChange>
              <a:clrFrom>
                <a:srgbClr val="FFFFFF"/>
              </a:clrFrom>
              <a:clrTo>
                <a:srgbClr val="FFFFFF">
                  <a:alpha val="0"/>
                </a:srgbClr>
              </a:clrTo>
            </a:clrChange>
          </a:blip>
          <a:srcRect/>
          <a:stretch>
            <a:fillRect/>
          </a:stretch>
        </p:blipFill>
        <p:spPr bwMode="auto">
          <a:xfrm>
            <a:off x="5821363" y="1573213"/>
            <a:ext cx="882650" cy="776287"/>
          </a:xfrm>
          <a:prstGeom prst="rect">
            <a:avLst/>
          </a:prstGeom>
          <a:noFill/>
          <a:ln w="9525">
            <a:noFill/>
            <a:miter lim="800000"/>
            <a:headEnd/>
            <a:tailEnd/>
          </a:ln>
        </p:spPr>
      </p:pic>
      <p:pic>
        <p:nvPicPr>
          <p:cNvPr id="45075" name="Picture 6"/>
          <p:cNvPicPr>
            <a:picLocks noChangeAspect="1" noChangeArrowheads="1"/>
          </p:cNvPicPr>
          <p:nvPr/>
        </p:nvPicPr>
        <p:blipFill>
          <a:blip r:embed="rId18">
            <a:clrChange>
              <a:clrFrom>
                <a:srgbClr val="F4F5F7"/>
              </a:clrFrom>
              <a:clrTo>
                <a:srgbClr val="F4F5F7">
                  <a:alpha val="0"/>
                </a:srgbClr>
              </a:clrTo>
            </a:clrChange>
          </a:blip>
          <a:srcRect/>
          <a:stretch>
            <a:fillRect/>
          </a:stretch>
        </p:blipFill>
        <p:spPr bwMode="auto">
          <a:xfrm>
            <a:off x="6510338" y="3038475"/>
            <a:ext cx="901700" cy="920750"/>
          </a:xfrm>
          <a:prstGeom prst="rect">
            <a:avLst/>
          </a:prstGeom>
          <a:noFill/>
          <a:ln w="9525">
            <a:noFill/>
            <a:miter lim="800000"/>
            <a:headEnd/>
            <a:tailEnd/>
          </a:ln>
        </p:spPr>
      </p:pic>
      <p:pic>
        <p:nvPicPr>
          <p:cNvPr id="45076" name="Picture 7"/>
          <p:cNvPicPr>
            <a:picLocks noChangeAspect="1" noChangeArrowheads="1"/>
          </p:cNvPicPr>
          <p:nvPr/>
        </p:nvPicPr>
        <p:blipFill>
          <a:blip r:embed="rId19">
            <a:clrChange>
              <a:clrFrom>
                <a:srgbClr val="EEEFF1"/>
              </a:clrFrom>
              <a:clrTo>
                <a:srgbClr val="EEEFF1">
                  <a:alpha val="0"/>
                </a:srgbClr>
              </a:clrTo>
            </a:clrChange>
          </a:blip>
          <a:srcRect l="1582" t="9137" r="4993"/>
          <a:stretch>
            <a:fillRect/>
          </a:stretch>
        </p:blipFill>
        <p:spPr bwMode="auto">
          <a:xfrm>
            <a:off x="3546475" y="4946650"/>
            <a:ext cx="879475" cy="758825"/>
          </a:xfrm>
          <a:prstGeom prst="rect">
            <a:avLst/>
          </a:prstGeom>
          <a:noFill/>
          <a:ln w="9525">
            <a:noFill/>
            <a:miter lim="800000"/>
            <a:headEnd/>
            <a:tailEnd/>
          </a:ln>
        </p:spPr>
      </p:pic>
      <p:pic>
        <p:nvPicPr>
          <p:cNvPr id="45077" name="Picture 8"/>
          <p:cNvPicPr>
            <a:picLocks noChangeAspect="1" noChangeArrowheads="1"/>
          </p:cNvPicPr>
          <p:nvPr/>
        </p:nvPicPr>
        <p:blipFill>
          <a:blip r:embed="rId20">
            <a:clrChange>
              <a:clrFrom>
                <a:srgbClr val="FFFFFF"/>
              </a:clrFrom>
              <a:clrTo>
                <a:srgbClr val="FFFFFF">
                  <a:alpha val="0"/>
                </a:srgbClr>
              </a:clrTo>
            </a:clrChange>
          </a:blip>
          <a:srcRect/>
          <a:stretch>
            <a:fillRect/>
          </a:stretch>
        </p:blipFill>
        <p:spPr bwMode="auto">
          <a:xfrm>
            <a:off x="1955800" y="2714625"/>
            <a:ext cx="922338" cy="781050"/>
          </a:xfrm>
          <a:prstGeom prst="rect">
            <a:avLst/>
          </a:prstGeom>
          <a:noFill/>
          <a:ln w="9525">
            <a:noFill/>
            <a:miter lim="800000"/>
            <a:headEnd/>
            <a:tailEnd/>
          </a:ln>
        </p:spPr>
      </p:pic>
      <p:pic>
        <p:nvPicPr>
          <p:cNvPr id="45078" name="Picture 8"/>
          <p:cNvPicPr>
            <a:picLocks noChangeAspect="1" noChangeArrowheads="1"/>
          </p:cNvPicPr>
          <p:nvPr/>
        </p:nvPicPr>
        <p:blipFill>
          <a:blip r:embed="rId21">
            <a:clrChange>
              <a:clrFrom>
                <a:srgbClr val="FFFFFF"/>
              </a:clrFrom>
              <a:clrTo>
                <a:srgbClr val="FFFFFF">
                  <a:alpha val="0"/>
                </a:srgbClr>
              </a:clrTo>
            </a:clrChange>
          </a:blip>
          <a:srcRect/>
          <a:stretch>
            <a:fillRect/>
          </a:stretch>
        </p:blipFill>
        <p:spPr bwMode="auto">
          <a:xfrm>
            <a:off x="2225675" y="4102100"/>
            <a:ext cx="919163" cy="1036638"/>
          </a:xfrm>
          <a:prstGeom prst="rect">
            <a:avLst/>
          </a:prstGeom>
          <a:noFill/>
          <a:ln w="9525">
            <a:noFill/>
            <a:miter lim="800000"/>
            <a:headEnd/>
            <a:tailEnd/>
          </a:ln>
        </p:spPr>
      </p:pic>
      <p:pic>
        <p:nvPicPr>
          <p:cNvPr id="45079" name="Picture 9"/>
          <p:cNvPicPr>
            <a:picLocks noChangeAspect="1" noChangeArrowheads="1"/>
          </p:cNvPicPr>
          <p:nvPr/>
        </p:nvPicPr>
        <p:blipFill>
          <a:blip r:embed="rId22">
            <a:clrChange>
              <a:clrFrom>
                <a:srgbClr val="FFFFFF"/>
              </a:clrFrom>
              <a:clrTo>
                <a:srgbClr val="FFFFFF">
                  <a:alpha val="0"/>
                </a:srgbClr>
              </a:clrTo>
            </a:clrChange>
          </a:blip>
          <a:srcRect l="3996" t="2785" r="3581"/>
          <a:stretch>
            <a:fillRect/>
          </a:stretch>
        </p:blipFill>
        <p:spPr bwMode="auto">
          <a:xfrm>
            <a:off x="2790825" y="1511300"/>
            <a:ext cx="815975" cy="720725"/>
          </a:xfrm>
          <a:prstGeom prst="rect">
            <a:avLst/>
          </a:prstGeom>
          <a:noFill/>
          <a:ln w="9525">
            <a:noFill/>
            <a:miter lim="800000"/>
            <a:headEnd/>
            <a:tailEnd/>
          </a:ln>
        </p:spPr>
      </p:pic>
      <p:pic>
        <p:nvPicPr>
          <p:cNvPr id="38923" name="Picture 11"/>
          <p:cNvPicPr>
            <a:picLocks noChangeAspect="1" noChangeArrowheads="1"/>
          </p:cNvPicPr>
          <p:nvPr/>
        </p:nvPicPr>
        <p:blipFill>
          <a:blip r:embed="rId23"/>
          <a:srcRect/>
          <a:stretch>
            <a:fillRect/>
          </a:stretch>
        </p:blipFill>
        <p:spPr bwMode="auto">
          <a:xfrm>
            <a:off x="2826325" y="2809694"/>
            <a:ext cx="3640974" cy="1606312"/>
          </a:xfrm>
          <a:prstGeom prst="ellipse">
            <a:avLst/>
          </a:prstGeom>
          <a:ln>
            <a:noFill/>
          </a:ln>
          <a:effectLst>
            <a:softEdge rad="112500"/>
          </a:effectLst>
        </p:spPr>
      </p:pic>
      <p:pic>
        <p:nvPicPr>
          <p:cNvPr id="22" name="Picture 4" descr="cummins-ism"/>
          <p:cNvPicPr>
            <a:picLocks noChangeAspect="1" noChangeArrowheads="1"/>
          </p:cNvPicPr>
          <p:nvPr/>
        </p:nvPicPr>
        <p:blipFill>
          <a:blip r:embed="rId24">
            <a:clrChange>
              <a:clrFrom>
                <a:srgbClr val="FEFFFF"/>
              </a:clrFrom>
              <a:clrTo>
                <a:srgbClr val="FEFFFF">
                  <a:alpha val="0"/>
                </a:srgbClr>
              </a:clrTo>
            </a:clrChange>
          </a:blip>
          <a:srcRect l="6363" t="2959" r="14970" b="2959"/>
          <a:stretch>
            <a:fillRect/>
          </a:stretch>
        </p:blipFill>
        <p:spPr bwMode="auto">
          <a:xfrm>
            <a:off x="3543300" y="2730500"/>
            <a:ext cx="2062163" cy="1801813"/>
          </a:xfrm>
          <a:prstGeom prst="rect">
            <a:avLst/>
          </a:prstGeom>
          <a:noFill/>
          <a:ln w="9525">
            <a:noFill/>
            <a:miter lim="800000"/>
            <a:headEnd/>
            <a:tailEnd/>
          </a:ln>
        </p:spPr>
      </p:pic>
      <p:sp>
        <p:nvSpPr>
          <p:cNvPr id="45067" name="Rectangle 20"/>
          <p:cNvSpPr>
            <a:spLocks noChangeArrowheads="1"/>
          </p:cNvSpPr>
          <p:nvPr/>
        </p:nvSpPr>
        <p:spPr bwMode="auto">
          <a:xfrm>
            <a:off x="808038" y="5994400"/>
            <a:ext cx="7848600" cy="369888"/>
          </a:xfrm>
          <a:prstGeom prst="rect">
            <a:avLst/>
          </a:prstGeom>
          <a:solidFill>
            <a:schemeClr val="bg1"/>
          </a:solidFill>
          <a:ln w="9525">
            <a:noFill/>
            <a:miter lim="800000"/>
            <a:headEnd/>
            <a:tailEnd/>
          </a:ln>
        </p:spPr>
        <p:txBody>
          <a:bodyPr>
            <a:spAutoFit/>
          </a:bodyPr>
          <a:lstStyle/>
          <a:p>
            <a:pPr algn="ctr"/>
            <a:r>
              <a:rPr lang="en-US" sz="1800" b="1"/>
              <a:t>Global Footprint – 96 Facilities / 26 Countries</a:t>
            </a:r>
          </a:p>
        </p:txBody>
      </p:sp>
      <p:sp>
        <p:nvSpPr>
          <p:cNvPr id="20" name="Rectangle 19"/>
          <p:cNvSpPr>
            <a:spLocks noChangeArrowheads="1"/>
          </p:cNvSpPr>
          <p:nvPr/>
        </p:nvSpPr>
        <p:spPr bwMode="auto">
          <a:xfrm>
            <a:off x="831850" y="5984875"/>
            <a:ext cx="7766050" cy="368300"/>
          </a:xfrm>
          <a:prstGeom prst="rect">
            <a:avLst/>
          </a:prstGeom>
          <a:solidFill>
            <a:schemeClr val="bg1"/>
          </a:solidFill>
          <a:ln w="9525">
            <a:noFill/>
            <a:miter lim="800000"/>
            <a:headEnd/>
            <a:tailEnd/>
          </a:ln>
        </p:spPr>
        <p:txBody>
          <a:bodyPr>
            <a:spAutoFit/>
          </a:bodyPr>
          <a:lstStyle/>
          <a:p>
            <a:pPr algn="ctr"/>
            <a:r>
              <a:rPr lang="en-US" sz="1800" b="1"/>
              <a:t>Global Customer Base / Global Projects / Global Resource</a:t>
            </a:r>
          </a:p>
        </p:txBody>
      </p:sp>
      <p:sp>
        <p:nvSpPr>
          <p:cNvPr id="5" name="Rectangle 4"/>
          <p:cNvSpPr>
            <a:spLocks noChangeArrowheads="1"/>
          </p:cNvSpPr>
          <p:nvPr/>
        </p:nvSpPr>
        <p:spPr bwMode="auto">
          <a:xfrm>
            <a:off x="784225" y="5984875"/>
            <a:ext cx="7896225" cy="368300"/>
          </a:xfrm>
          <a:prstGeom prst="rect">
            <a:avLst/>
          </a:prstGeom>
          <a:solidFill>
            <a:schemeClr val="bg1"/>
          </a:solidFill>
          <a:ln w="9525">
            <a:noFill/>
            <a:miter lim="800000"/>
            <a:headEnd/>
            <a:tailEnd/>
          </a:ln>
        </p:spPr>
        <p:txBody>
          <a:bodyPr>
            <a:spAutoFit/>
          </a:bodyPr>
          <a:lstStyle/>
          <a:p>
            <a:pPr algn="ctr"/>
            <a:r>
              <a:rPr lang="en-US" sz="1800" b="1"/>
              <a:t>Common Process – Optimum Design – Competitive Advantage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childTnLst>
                          </p:cTn>
                        </p:par>
                        <p:par>
                          <p:cTn id="8" fill="hold">
                            <p:stCondLst>
                              <p:cond delay="2000"/>
                            </p:stCondLst>
                            <p:childTnLst>
                              <p:par>
                                <p:cTn id="9" presetID="10" presetClass="exit" presetSubtype="0" fill="hold" nodeType="afterEffect">
                                  <p:stCondLst>
                                    <p:cond delay="3000"/>
                                  </p:stCondLst>
                                  <p:childTnLst>
                                    <p:animEffect transition="out" filter="fade">
                                      <p:cBhvr>
                                        <p:cTn id="10" dur="2000"/>
                                        <p:tgtEl>
                                          <p:spTgt spid="22"/>
                                        </p:tgtEl>
                                      </p:cBhvr>
                                    </p:animEffect>
                                    <p:set>
                                      <p:cBhvr>
                                        <p:cTn id="11" dur="1" fill="hold">
                                          <p:stCondLst>
                                            <p:cond delay="1999"/>
                                          </p:stCondLst>
                                        </p:cTn>
                                        <p:tgtEl>
                                          <p:spTgt spid="22"/>
                                        </p:tgtEl>
                                        <p:attrNameLst>
                                          <p:attrName>style.visibility</p:attrName>
                                        </p:attrNameLst>
                                      </p:cBhvr>
                                      <p:to>
                                        <p:strVal val="hidden"/>
                                      </p:to>
                                    </p:set>
                                  </p:childTnLst>
                                </p:cTn>
                              </p:par>
                              <p:par>
                                <p:cTn id="12" presetID="10" presetClass="entr" presetSubtype="0" fill="hold" grpId="0" nodeType="withEffect">
                                  <p:stCondLst>
                                    <p:cond delay="300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2000"/>
                                        <p:tgtEl>
                                          <p:spTgt spid="2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AutoShape 48"/>
          <p:cNvSpPr>
            <a:spLocks noChangeArrowheads="1"/>
          </p:cNvSpPr>
          <p:nvPr/>
        </p:nvSpPr>
        <p:spPr bwMode="auto">
          <a:xfrm>
            <a:off x="3886200" y="1328738"/>
            <a:ext cx="5105400" cy="4343400"/>
          </a:xfrm>
          <a:prstGeom prst="parallelogram">
            <a:avLst>
              <a:gd name="adj" fmla="val 73990"/>
            </a:avLst>
          </a:prstGeom>
          <a:solidFill>
            <a:schemeClr val="bg1">
              <a:lumMod val="75000"/>
            </a:schemeClr>
          </a:solidFill>
          <a:ln w="9525">
            <a:noFill/>
            <a:miter lim="800000"/>
            <a:headEnd/>
            <a:tailEnd/>
          </a:ln>
        </p:spPr>
        <p:txBody>
          <a:bodyPr wrap="none" anchor="ctr"/>
          <a:lstStyle/>
          <a:p>
            <a:pPr>
              <a:defRPr/>
            </a:pPr>
            <a:endParaRPr lang="fr-FR" sz="1800">
              <a:cs typeface="+mn-cs"/>
            </a:endParaRPr>
          </a:p>
        </p:txBody>
      </p:sp>
      <p:sp>
        <p:nvSpPr>
          <p:cNvPr id="21" name="AutoShape 48"/>
          <p:cNvSpPr>
            <a:spLocks noChangeArrowheads="1"/>
          </p:cNvSpPr>
          <p:nvPr/>
        </p:nvSpPr>
        <p:spPr bwMode="auto">
          <a:xfrm flipH="1">
            <a:off x="381000" y="1328738"/>
            <a:ext cx="5105400" cy="4343400"/>
          </a:xfrm>
          <a:prstGeom prst="parallelogram">
            <a:avLst>
              <a:gd name="adj" fmla="val 73990"/>
            </a:avLst>
          </a:prstGeom>
          <a:solidFill>
            <a:schemeClr val="bg1">
              <a:lumMod val="75000"/>
            </a:schemeClr>
          </a:solidFill>
          <a:ln w="9525">
            <a:noFill/>
            <a:miter lim="800000"/>
            <a:headEnd/>
            <a:tailEnd/>
          </a:ln>
        </p:spPr>
        <p:txBody>
          <a:bodyPr wrap="none" anchor="ctr"/>
          <a:lstStyle/>
          <a:p>
            <a:pPr>
              <a:defRPr/>
            </a:pPr>
            <a:endParaRPr lang="fr-FR" sz="1800">
              <a:cs typeface="+mn-cs"/>
            </a:endParaRPr>
          </a:p>
        </p:txBody>
      </p:sp>
      <p:pic>
        <p:nvPicPr>
          <p:cNvPr id="18" name="Picture 1"/>
          <p:cNvPicPr>
            <a:picLocks noChangeAspect="1" noChangeArrowheads="1"/>
          </p:cNvPicPr>
          <p:nvPr/>
        </p:nvPicPr>
        <p:blipFill>
          <a:blip r:embed="rId3">
            <a:clrChange>
              <a:clrFrom>
                <a:srgbClr val="15317E"/>
              </a:clrFrom>
              <a:clrTo>
                <a:srgbClr val="15317E">
                  <a:alpha val="0"/>
                </a:srgbClr>
              </a:clrTo>
            </a:clrChange>
          </a:blip>
          <a:srcRect/>
          <a:stretch>
            <a:fillRect/>
          </a:stretch>
        </p:blipFill>
        <p:spPr bwMode="auto">
          <a:xfrm>
            <a:off x="2438400" y="5181600"/>
            <a:ext cx="908050" cy="623888"/>
          </a:xfrm>
          <a:prstGeom prst="rect">
            <a:avLst/>
          </a:prstGeom>
          <a:noFill/>
          <a:ln w="9525">
            <a:noFill/>
            <a:miter lim="800000"/>
            <a:headEnd/>
            <a:tailEnd/>
          </a:ln>
        </p:spPr>
      </p:pic>
      <p:sp>
        <p:nvSpPr>
          <p:cNvPr id="27" name="Rectangle 3"/>
          <p:cNvSpPr>
            <a:spLocks noChangeArrowheads="1"/>
          </p:cNvSpPr>
          <p:nvPr/>
        </p:nvSpPr>
        <p:spPr bwMode="auto">
          <a:xfrm>
            <a:off x="2027238" y="2776538"/>
            <a:ext cx="1079500" cy="338137"/>
          </a:xfrm>
          <a:prstGeom prst="rect">
            <a:avLst/>
          </a:prstGeom>
          <a:noFill/>
          <a:ln w="9525">
            <a:noFill/>
            <a:miter lim="800000"/>
            <a:headEnd/>
            <a:tailEnd/>
          </a:ln>
        </p:spPr>
        <p:txBody>
          <a:bodyPr wrap="none">
            <a:spAutoFit/>
          </a:bodyPr>
          <a:lstStyle/>
          <a:p>
            <a:r>
              <a:rPr lang="en-US" sz="1600" b="1">
                <a:solidFill>
                  <a:schemeClr val="bg1"/>
                </a:solidFill>
              </a:rPr>
              <a:t>Functional</a:t>
            </a:r>
          </a:p>
        </p:txBody>
      </p:sp>
      <p:sp>
        <p:nvSpPr>
          <p:cNvPr id="28" name="Rectangle 5"/>
          <p:cNvSpPr>
            <a:spLocks noChangeArrowheads="1"/>
          </p:cNvSpPr>
          <p:nvPr/>
        </p:nvSpPr>
        <p:spPr bwMode="auto">
          <a:xfrm>
            <a:off x="981075" y="1550988"/>
            <a:ext cx="1339850" cy="339725"/>
          </a:xfrm>
          <a:prstGeom prst="rect">
            <a:avLst/>
          </a:prstGeom>
          <a:noFill/>
          <a:ln w="9525">
            <a:noFill/>
            <a:miter lim="800000"/>
            <a:headEnd/>
            <a:tailEnd/>
          </a:ln>
        </p:spPr>
        <p:txBody>
          <a:bodyPr wrap="none">
            <a:spAutoFit/>
          </a:bodyPr>
          <a:lstStyle/>
          <a:p>
            <a:pPr algn="ctr"/>
            <a:r>
              <a:rPr lang="en-US" sz="1600" b="1">
                <a:solidFill>
                  <a:schemeClr val="bg1"/>
                </a:solidFill>
              </a:rPr>
              <a:t>Requirement </a:t>
            </a:r>
          </a:p>
        </p:txBody>
      </p:sp>
      <p:sp>
        <p:nvSpPr>
          <p:cNvPr id="30" name="Rectangle 17"/>
          <p:cNvSpPr>
            <a:spLocks noChangeArrowheads="1"/>
          </p:cNvSpPr>
          <p:nvPr/>
        </p:nvSpPr>
        <p:spPr bwMode="auto">
          <a:xfrm>
            <a:off x="2879725" y="3878263"/>
            <a:ext cx="765175" cy="338137"/>
          </a:xfrm>
          <a:prstGeom prst="rect">
            <a:avLst/>
          </a:prstGeom>
          <a:noFill/>
          <a:ln w="9525">
            <a:noFill/>
            <a:miter lim="800000"/>
            <a:headEnd/>
            <a:tailEnd/>
          </a:ln>
        </p:spPr>
        <p:txBody>
          <a:bodyPr wrap="none">
            <a:spAutoFit/>
          </a:bodyPr>
          <a:lstStyle/>
          <a:p>
            <a:r>
              <a:rPr lang="en-US" sz="1600" b="1">
                <a:solidFill>
                  <a:schemeClr val="bg1"/>
                </a:solidFill>
              </a:rPr>
              <a:t>Logical</a:t>
            </a:r>
          </a:p>
        </p:txBody>
      </p:sp>
      <p:sp>
        <p:nvSpPr>
          <p:cNvPr id="29" name="Rectangle 16"/>
          <p:cNvSpPr>
            <a:spLocks noChangeArrowheads="1"/>
          </p:cNvSpPr>
          <p:nvPr/>
        </p:nvSpPr>
        <p:spPr bwMode="auto">
          <a:xfrm>
            <a:off x="3429000" y="4897438"/>
            <a:ext cx="865188" cy="338137"/>
          </a:xfrm>
          <a:prstGeom prst="rect">
            <a:avLst/>
          </a:prstGeom>
          <a:noFill/>
          <a:ln w="9525">
            <a:noFill/>
            <a:miter lim="800000"/>
            <a:headEnd/>
            <a:tailEnd/>
          </a:ln>
        </p:spPr>
        <p:txBody>
          <a:bodyPr wrap="none">
            <a:spAutoFit/>
          </a:bodyPr>
          <a:lstStyle/>
          <a:p>
            <a:r>
              <a:rPr lang="en-US" sz="1600" b="1">
                <a:solidFill>
                  <a:schemeClr val="bg1"/>
                </a:solidFill>
              </a:rPr>
              <a:t>Physical</a:t>
            </a:r>
          </a:p>
        </p:txBody>
      </p:sp>
      <p:pic>
        <p:nvPicPr>
          <p:cNvPr id="62" name="Picture 4" descr="C:\Engineous\FY10\Presentations\Arm_Stress.tif"/>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581400" y="5099050"/>
            <a:ext cx="685800" cy="658813"/>
          </a:xfrm>
          <a:prstGeom prst="rect">
            <a:avLst/>
          </a:prstGeom>
          <a:noFill/>
          <a:ln w="9525">
            <a:noFill/>
            <a:miter lim="800000"/>
            <a:headEnd/>
            <a:tailEnd/>
          </a:ln>
        </p:spPr>
      </p:pic>
      <p:grpSp>
        <p:nvGrpSpPr>
          <p:cNvPr id="2" name="Group 43"/>
          <p:cNvGrpSpPr>
            <a:grpSpLocks/>
          </p:cNvGrpSpPr>
          <p:nvPr/>
        </p:nvGrpSpPr>
        <p:grpSpPr bwMode="auto">
          <a:xfrm>
            <a:off x="2738438" y="1662113"/>
            <a:ext cx="3970337" cy="1811337"/>
            <a:chOff x="2667000" y="1600200"/>
            <a:chExt cx="4038600" cy="1600200"/>
          </a:xfrm>
        </p:grpSpPr>
        <p:cxnSp>
          <p:nvCxnSpPr>
            <p:cNvPr id="61" name="Straight Connector 60"/>
            <p:cNvCxnSpPr/>
            <p:nvPr/>
          </p:nvCxnSpPr>
          <p:spPr>
            <a:xfrm>
              <a:off x="2667000" y="1600200"/>
              <a:ext cx="4038600" cy="0"/>
            </a:xfrm>
            <a:prstGeom prst="line">
              <a:avLst/>
            </a:prstGeom>
            <a:ln>
              <a:solidFill>
                <a:srgbClr val="00206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199882" y="2438868"/>
              <a:ext cx="2972836" cy="0"/>
            </a:xfrm>
            <a:prstGeom prst="line">
              <a:avLst/>
            </a:prstGeom>
            <a:ln>
              <a:solidFill>
                <a:srgbClr val="00206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810274" y="3200400"/>
              <a:ext cx="1676156" cy="0"/>
            </a:xfrm>
            <a:prstGeom prst="line">
              <a:avLst/>
            </a:prstGeom>
            <a:ln>
              <a:solidFill>
                <a:srgbClr val="00206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80" name="Rectangle 36"/>
          <p:cNvSpPr>
            <a:spLocks noChangeArrowheads="1"/>
          </p:cNvSpPr>
          <p:nvPr/>
        </p:nvSpPr>
        <p:spPr bwMode="auto">
          <a:xfrm>
            <a:off x="4259263" y="2078038"/>
            <a:ext cx="850900" cy="369887"/>
          </a:xfrm>
          <a:prstGeom prst="rect">
            <a:avLst/>
          </a:prstGeom>
          <a:noFill/>
          <a:ln w="9525">
            <a:noFill/>
            <a:miter lim="800000"/>
            <a:headEnd/>
            <a:tailEnd/>
          </a:ln>
        </p:spPr>
        <p:txBody>
          <a:bodyPr wrap="none">
            <a:spAutoFit/>
          </a:bodyPr>
          <a:lstStyle/>
          <a:p>
            <a:r>
              <a:rPr lang="en-US" sz="1800">
                <a:solidFill>
                  <a:srgbClr val="808080"/>
                </a:solidFill>
              </a:rPr>
              <a:t>System</a:t>
            </a:r>
          </a:p>
        </p:txBody>
      </p:sp>
      <p:sp>
        <p:nvSpPr>
          <p:cNvPr id="81" name="Rectangle 36"/>
          <p:cNvSpPr>
            <a:spLocks noChangeArrowheads="1"/>
          </p:cNvSpPr>
          <p:nvPr/>
        </p:nvSpPr>
        <p:spPr bwMode="auto">
          <a:xfrm>
            <a:off x="4048125" y="2851150"/>
            <a:ext cx="1271588" cy="369888"/>
          </a:xfrm>
          <a:prstGeom prst="rect">
            <a:avLst/>
          </a:prstGeom>
          <a:noFill/>
          <a:ln w="9525">
            <a:noFill/>
            <a:miter lim="800000"/>
            <a:headEnd/>
            <a:tailEnd/>
          </a:ln>
        </p:spPr>
        <p:txBody>
          <a:bodyPr wrap="none">
            <a:spAutoFit/>
          </a:bodyPr>
          <a:lstStyle/>
          <a:p>
            <a:r>
              <a:rPr lang="en-US" sz="1800">
                <a:solidFill>
                  <a:srgbClr val="808080"/>
                </a:solidFill>
              </a:rPr>
              <a:t>Subsystems</a:t>
            </a:r>
          </a:p>
        </p:txBody>
      </p:sp>
      <p:sp>
        <p:nvSpPr>
          <p:cNvPr id="82" name="Rectangle 36"/>
          <p:cNvSpPr>
            <a:spLocks noChangeArrowheads="1"/>
          </p:cNvSpPr>
          <p:nvPr/>
        </p:nvSpPr>
        <p:spPr bwMode="auto">
          <a:xfrm>
            <a:off x="4038600" y="3678238"/>
            <a:ext cx="1381125" cy="369887"/>
          </a:xfrm>
          <a:prstGeom prst="rect">
            <a:avLst/>
          </a:prstGeom>
          <a:noFill/>
          <a:ln w="9525">
            <a:noFill/>
            <a:miter lim="800000"/>
            <a:headEnd/>
            <a:tailEnd/>
          </a:ln>
        </p:spPr>
        <p:txBody>
          <a:bodyPr wrap="none">
            <a:spAutoFit/>
          </a:bodyPr>
          <a:lstStyle/>
          <a:p>
            <a:r>
              <a:rPr lang="en-US" sz="1800">
                <a:solidFill>
                  <a:srgbClr val="808080"/>
                </a:solidFill>
              </a:rPr>
              <a:t>Components</a:t>
            </a:r>
          </a:p>
        </p:txBody>
      </p:sp>
      <p:sp>
        <p:nvSpPr>
          <p:cNvPr id="83" name="Rectangle 36"/>
          <p:cNvSpPr>
            <a:spLocks noChangeArrowheads="1"/>
          </p:cNvSpPr>
          <p:nvPr/>
        </p:nvSpPr>
        <p:spPr bwMode="auto">
          <a:xfrm>
            <a:off x="3733800" y="1316038"/>
            <a:ext cx="1901825" cy="369887"/>
          </a:xfrm>
          <a:prstGeom prst="rect">
            <a:avLst/>
          </a:prstGeom>
          <a:noFill/>
          <a:ln w="9525">
            <a:noFill/>
            <a:miter lim="800000"/>
            <a:headEnd/>
            <a:tailEnd/>
          </a:ln>
        </p:spPr>
        <p:txBody>
          <a:bodyPr wrap="none">
            <a:spAutoFit/>
          </a:bodyPr>
          <a:lstStyle/>
          <a:p>
            <a:r>
              <a:rPr lang="en-US" sz="1800">
                <a:solidFill>
                  <a:srgbClr val="808080"/>
                </a:solidFill>
              </a:rPr>
              <a:t>Voice of Customer</a:t>
            </a:r>
          </a:p>
        </p:txBody>
      </p:sp>
      <p:grpSp>
        <p:nvGrpSpPr>
          <p:cNvPr id="3" name="Group 41"/>
          <p:cNvGrpSpPr>
            <a:grpSpLocks/>
          </p:cNvGrpSpPr>
          <p:nvPr/>
        </p:nvGrpSpPr>
        <p:grpSpPr bwMode="auto">
          <a:xfrm>
            <a:off x="0" y="2001838"/>
            <a:ext cx="3505200" cy="3784600"/>
            <a:chOff x="152400" y="1752600"/>
            <a:chExt cx="3505200" cy="3785175"/>
          </a:xfrm>
        </p:grpSpPr>
        <p:cxnSp>
          <p:nvCxnSpPr>
            <p:cNvPr id="7" name="Straight Arrow Connector 6"/>
            <p:cNvCxnSpPr/>
            <p:nvPr/>
          </p:nvCxnSpPr>
          <p:spPr>
            <a:xfrm rot="16200000" flipH="1">
              <a:off x="418816" y="2248184"/>
              <a:ext cx="3734367" cy="274320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87060" name="Rectangle 36"/>
            <p:cNvSpPr>
              <a:spLocks noChangeArrowheads="1"/>
            </p:cNvSpPr>
            <p:nvPr/>
          </p:nvSpPr>
          <p:spPr bwMode="auto">
            <a:xfrm rot="3214797">
              <a:off x="703142" y="3291478"/>
              <a:ext cx="2005677" cy="646331"/>
            </a:xfrm>
            <a:prstGeom prst="rect">
              <a:avLst/>
            </a:prstGeom>
            <a:noFill/>
            <a:ln w="9525">
              <a:noFill/>
              <a:miter lim="800000"/>
              <a:headEnd/>
              <a:tailEnd/>
            </a:ln>
          </p:spPr>
          <p:txBody>
            <a:bodyPr wrap="none">
              <a:spAutoFit/>
            </a:bodyPr>
            <a:lstStyle/>
            <a:p>
              <a:pPr algn="ctr"/>
              <a:r>
                <a:rPr lang="en-US" sz="1800" b="1">
                  <a:solidFill>
                    <a:srgbClr val="808080"/>
                  </a:solidFill>
                </a:rPr>
                <a:t>Simulation</a:t>
              </a:r>
            </a:p>
            <a:p>
              <a:pPr algn="ctr"/>
              <a:r>
                <a:rPr lang="en-US" sz="1800" b="1">
                  <a:solidFill>
                    <a:srgbClr val="808080"/>
                  </a:solidFill>
                </a:rPr>
                <a:t>(Decomposition)</a:t>
              </a:r>
            </a:p>
          </p:txBody>
        </p:sp>
        <p:sp>
          <p:nvSpPr>
            <p:cNvPr id="88" name="Rectangle 36"/>
            <p:cNvSpPr>
              <a:spLocks noChangeArrowheads="1"/>
            </p:cNvSpPr>
            <p:nvPr/>
          </p:nvSpPr>
          <p:spPr bwMode="auto">
            <a:xfrm>
              <a:off x="2279650" y="4953486"/>
              <a:ext cx="809625" cy="584289"/>
            </a:xfrm>
            <a:prstGeom prst="rect">
              <a:avLst/>
            </a:prstGeom>
            <a:noFill/>
            <a:ln w="9525">
              <a:noFill/>
              <a:miter lim="800000"/>
              <a:headEnd/>
              <a:tailEnd/>
            </a:ln>
          </p:spPr>
          <p:txBody>
            <a:bodyPr wrap="none">
              <a:spAutoFit/>
            </a:bodyPr>
            <a:lstStyle/>
            <a:p>
              <a:pPr algn="ctr">
                <a:defRPr/>
              </a:pPr>
              <a:r>
                <a:rPr lang="en-US" sz="1600" b="1" dirty="0">
                  <a:solidFill>
                    <a:schemeClr val="tx2">
                      <a:lumMod val="75000"/>
                    </a:schemeClr>
                  </a:solidFill>
                  <a:cs typeface="+mn-cs"/>
                </a:rPr>
                <a:t>High</a:t>
              </a:r>
            </a:p>
            <a:p>
              <a:pPr algn="ctr">
                <a:defRPr/>
              </a:pPr>
              <a:r>
                <a:rPr lang="en-US" sz="1600" b="1" dirty="0">
                  <a:solidFill>
                    <a:schemeClr val="tx2">
                      <a:lumMod val="75000"/>
                    </a:schemeClr>
                  </a:solidFill>
                  <a:cs typeface="+mn-cs"/>
                </a:rPr>
                <a:t>Fidelity</a:t>
              </a:r>
            </a:p>
          </p:txBody>
        </p:sp>
        <p:sp>
          <p:nvSpPr>
            <p:cNvPr id="89" name="Rectangle 36"/>
            <p:cNvSpPr>
              <a:spLocks noChangeArrowheads="1"/>
            </p:cNvSpPr>
            <p:nvPr/>
          </p:nvSpPr>
          <p:spPr bwMode="auto">
            <a:xfrm>
              <a:off x="152400" y="1905023"/>
              <a:ext cx="809625" cy="584289"/>
            </a:xfrm>
            <a:prstGeom prst="rect">
              <a:avLst/>
            </a:prstGeom>
            <a:noFill/>
            <a:ln w="9525">
              <a:noFill/>
              <a:miter lim="800000"/>
              <a:headEnd/>
              <a:tailEnd/>
            </a:ln>
          </p:spPr>
          <p:txBody>
            <a:bodyPr wrap="none">
              <a:spAutoFit/>
            </a:bodyPr>
            <a:lstStyle/>
            <a:p>
              <a:pPr algn="ctr">
                <a:defRPr/>
              </a:pPr>
              <a:r>
                <a:rPr lang="en-US" sz="1600" b="1" dirty="0">
                  <a:solidFill>
                    <a:schemeClr val="tx2">
                      <a:lumMod val="75000"/>
                    </a:schemeClr>
                  </a:solidFill>
                  <a:cs typeface="+mn-cs"/>
                </a:rPr>
                <a:t>Low</a:t>
              </a:r>
            </a:p>
            <a:p>
              <a:pPr algn="ctr">
                <a:defRPr/>
              </a:pPr>
              <a:r>
                <a:rPr lang="en-US" sz="1600" b="1" dirty="0">
                  <a:solidFill>
                    <a:schemeClr val="tx2">
                      <a:lumMod val="75000"/>
                    </a:schemeClr>
                  </a:solidFill>
                  <a:cs typeface="+mn-cs"/>
                </a:rPr>
                <a:t>Fidelity</a:t>
              </a:r>
            </a:p>
          </p:txBody>
        </p:sp>
      </p:grpSp>
      <p:cxnSp>
        <p:nvCxnSpPr>
          <p:cNvPr id="95" name="Straight Arrow Connector 94"/>
          <p:cNvCxnSpPr/>
          <p:nvPr/>
        </p:nvCxnSpPr>
        <p:spPr>
          <a:xfrm rot="5400000" flipH="1" flipV="1">
            <a:off x="5448300" y="2268538"/>
            <a:ext cx="3886200" cy="289560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98" name="Rectangle 36"/>
          <p:cNvSpPr>
            <a:spLocks noChangeArrowheads="1"/>
          </p:cNvSpPr>
          <p:nvPr/>
        </p:nvSpPr>
        <p:spPr bwMode="auto">
          <a:xfrm rot="-3276997">
            <a:off x="6727031" y="4053682"/>
            <a:ext cx="1509713" cy="400050"/>
          </a:xfrm>
          <a:prstGeom prst="rect">
            <a:avLst/>
          </a:prstGeom>
          <a:noFill/>
          <a:ln w="9525">
            <a:noFill/>
            <a:miter lim="800000"/>
            <a:headEnd/>
            <a:tailEnd/>
          </a:ln>
        </p:spPr>
        <p:txBody>
          <a:bodyPr wrap="none">
            <a:spAutoFit/>
          </a:bodyPr>
          <a:lstStyle/>
          <a:p>
            <a:r>
              <a:rPr lang="en-US" sz="2000" b="1">
                <a:solidFill>
                  <a:srgbClr val="808080"/>
                </a:solidFill>
              </a:rPr>
              <a:t>Integration</a:t>
            </a:r>
          </a:p>
        </p:txBody>
      </p:sp>
      <p:pic>
        <p:nvPicPr>
          <p:cNvPr id="111620" name="Picture 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371600" y="5181600"/>
            <a:ext cx="774700" cy="642938"/>
          </a:xfrm>
          <a:prstGeom prst="rect">
            <a:avLst/>
          </a:prstGeom>
          <a:noFill/>
          <a:ln w="9525">
            <a:noFill/>
            <a:miter lim="800000"/>
            <a:headEnd/>
            <a:tailEnd/>
          </a:ln>
        </p:spPr>
      </p:pic>
      <p:grpSp>
        <p:nvGrpSpPr>
          <p:cNvPr id="4" name="Group 42"/>
          <p:cNvGrpSpPr>
            <a:grpSpLocks/>
          </p:cNvGrpSpPr>
          <p:nvPr/>
        </p:nvGrpSpPr>
        <p:grpSpPr bwMode="auto">
          <a:xfrm>
            <a:off x="4953000" y="935038"/>
            <a:ext cx="3683000" cy="4470400"/>
            <a:chOff x="4953000" y="685800"/>
            <a:chExt cx="3682999" cy="4470975"/>
          </a:xfrm>
        </p:grpSpPr>
        <p:grpSp>
          <p:nvGrpSpPr>
            <p:cNvPr id="87067" name="Group 36"/>
            <p:cNvGrpSpPr>
              <a:grpSpLocks/>
            </p:cNvGrpSpPr>
            <p:nvPr/>
          </p:nvGrpSpPr>
          <p:grpSpPr bwMode="auto">
            <a:xfrm>
              <a:off x="7162800" y="685800"/>
              <a:ext cx="1473199" cy="1102145"/>
              <a:chOff x="7162800" y="685800"/>
              <a:chExt cx="1473199" cy="1102145"/>
            </a:xfrm>
          </p:grpSpPr>
          <p:sp>
            <p:nvSpPr>
              <p:cNvPr id="87068" name="Rectangle 5"/>
              <p:cNvSpPr>
                <a:spLocks noChangeArrowheads="1"/>
              </p:cNvSpPr>
              <p:nvPr/>
            </p:nvSpPr>
            <p:spPr bwMode="auto">
              <a:xfrm>
                <a:off x="7162800" y="1264725"/>
                <a:ext cx="1119217" cy="523220"/>
              </a:xfrm>
              <a:prstGeom prst="rect">
                <a:avLst/>
              </a:prstGeom>
              <a:noFill/>
              <a:ln w="9525">
                <a:noFill/>
                <a:miter lim="800000"/>
                <a:headEnd/>
                <a:tailEnd/>
              </a:ln>
            </p:spPr>
            <p:txBody>
              <a:bodyPr wrap="none">
                <a:spAutoFit/>
              </a:bodyPr>
              <a:lstStyle/>
              <a:p>
                <a:pPr algn="ctr"/>
                <a:r>
                  <a:rPr lang="en-US" sz="1400" b="1">
                    <a:solidFill>
                      <a:schemeClr val="bg1"/>
                    </a:solidFill>
                  </a:rPr>
                  <a:t>Customer</a:t>
                </a:r>
              </a:p>
              <a:p>
                <a:pPr algn="ctr"/>
                <a:r>
                  <a:rPr lang="en-US" sz="1400" b="1">
                    <a:solidFill>
                      <a:schemeClr val="bg1"/>
                    </a:solidFill>
                  </a:rPr>
                  <a:t>experience</a:t>
                </a:r>
              </a:p>
            </p:txBody>
          </p:sp>
          <p:pic>
            <p:nvPicPr>
              <p:cNvPr id="87069" name="Picture 41"/>
              <p:cNvPicPr>
                <a:picLocks noChangeAspect="1" noChangeArrowheads="1"/>
              </p:cNvPicPr>
              <p:nvPr/>
            </p:nvPicPr>
            <p:blipFill>
              <a:blip r:embed="rId6"/>
              <a:srcRect/>
              <a:stretch>
                <a:fillRect/>
              </a:stretch>
            </p:blipFill>
            <p:spPr bwMode="auto">
              <a:xfrm>
                <a:off x="7467600" y="685800"/>
                <a:ext cx="1168399" cy="685800"/>
              </a:xfrm>
              <a:prstGeom prst="rect">
                <a:avLst/>
              </a:prstGeom>
              <a:noFill/>
              <a:ln w="9525">
                <a:noFill/>
                <a:miter lim="800000"/>
                <a:headEnd/>
                <a:tailEnd/>
              </a:ln>
            </p:spPr>
          </p:pic>
        </p:grpSp>
        <p:grpSp>
          <p:nvGrpSpPr>
            <p:cNvPr id="87070" name="Group 38"/>
            <p:cNvGrpSpPr>
              <a:grpSpLocks/>
            </p:cNvGrpSpPr>
            <p:nvPr/>
          </p:nvGrpSpPr>
          <p:grpSpPr bwMode="auto">
            <a:xfrm>
              <a:off x="6141525" y="1752600"/>
              <a:ext cx="1869166" cy="841177"/>
              <a:chOff x="6293925" y="1752600"/>
              <a:chExt cx="1869166" cy="841177"/>
            </a:xfrm>
          </p:grpSpPr>
          <p:pic>
            <p:nvPicPr>
              <p:cNvPr id="87071" name="Picture 3" descr="BMW CRASH"/>
              <p:cNvPicPr>
                <a:picLocks noChangeAspect="1" noChangeArrowheads="1"/>
              </p:cNvPicPr>
              <p:nvPr/>
            </p:nvPicPr>
            <p:blipFill>
              <a:blip r:embed="rId7"/>
              <a:srcRect/>
              <a:stretch>
                <a:fillRect/>
              </a:stretch>
            </p:blipFill>
            <p:spPr bwMode="auto">
              <a:xfrm>
                <a:off x="6934200" y="1752600"/>
                <a:ext cx="1025383" cy="533400"/>
              </a:xfrm>
              <a:prstGeom prst="rect">
                <a:avLst/>
              </a:prstGeom>
              <a:noFill/>
              <a:ln w="9525">
                <a:noFill/>
                <a:miter lim="800000"/>
                <a:headEnd/>
                <a:tailEnd/>
              </a:ln>
            </p:spPr>
          </p:pic>
          <p:sp>
            <p:nvSpPr>
              <p:cNvPr id="87072" name="Rectangle 5"/>
              <p:cNvSpPr>
                <a:spLocks noChangeArrowheads="1"/>
              </p:cNvSpPr>
              <p:nvPr/>
            </p:nvSpPr>
            <p:spPr bwMode="auto">
              <a:xfrm>
                <a:off x="6293925" y="2286000"/>
                <a:ext cx="1869166" cy="307777"/>
              </a:xfrm>
              <a:prstGeom prst="rect">
                <a:avLst/>
              </a:prstGeom>
              <a:noFill/>
              <a:ln w="9525">
                <a:noFill/>
                <a:miter lim="800000"/>
                <a:headEnd/>
                <a:tailEnd/>
              </a:ln>
            </p:spPr>
            <p:txBody>
              <a:bodyPr wrap="none">
                <a:spAutoFit/>
              </a:bodyPr>
              <a:lstStyle/>
              <a:p>
                <a:pPr algn="ctr"/>
                <a:r>
                  <a:rPr lang="en-US" sz="1400" b="1">
                    <a:solidFill>
                      <a:schemeClr val="bg1"/>
                    </a:solidFill>
                  </a:rPr>
                  <a:t>System Acceptance</a:t>
                </a:r>
              </a:p>
            </p:txBody>
          </p:sp>
        </p:grpSp>
        <p:grpSp>
          <p:nvGrpSpPr>
            <p:cNvPr id="87073" name="Group 40"/>
            <p:cNvGrpSpPr>
              <a:grpSpLocks/>
            </p:cNvGrpSpPr>
            <p:nvPr/>
          </p:nvGrpSpPr>
          <p:grpSpPr bwMode="auto">
            <a:xfrm>
              <a:off x="4953000" y="3886200"/>
              <a:ext cx="1416793" cy="1270575"/>
              <a:chOff x="5105400" y="3886200"/>
              <a:chExt cx="1416793" cy="1270575"/>
            </a:xfrm>
          </p:grpSpPr>
          <p:pic>
            <p:nvPicPr>
              <p:cNvPr id="87074" name="Picture 1"/>
              <p:cNvPicPr>
                <a:picLocks noChangeAspect="1" noChangeArrowheads="1"/>
              </p:cNvPicPr>
              <p:nvPr/>
            </p:nvPicPr>
            <p:blipFill>
              <a:blip r:embed="rId8"/>
              <a:srcRect/>
              <a:stretch>
                <a:fillRect/>
              </a:stretch>
            </p:blipFill>
            <p:spPr bwMode="auto">
              <a:xfrm>
                <a:off x="5257800" y="3886200"/>
                <a:ext cx="1264393" cy="647700"/>
              </a:xfrm>
              <a:prstGeom prst="rect">
                <a:avLst/>
              </a:prstGeom>
              <a:noFill/>
              <a:ln w="9525">
                <a:noFill/>
                <a:miter lim="800000"/>
                <a:headEnd/>
                <a:tailEnd/>
              </a:ln>
            </p:spPr>
          </p:pic>
          <p:sp>
            <p:nvSpPr>
              <p:cNvPr id="87075" name="Rectangle 16"/>
              <p:cNvSpPr>
                <a:spLocks noChangeArrowheads="1"/>
              </p:cNvSpPr>
              <p:nvPr/>
            </p:nvSpPr>
            <p:spPr bwMode="auto">
              <a:xfrm>
                <a:off x="5105400" y="4572000"/>
                <a:ext cx="1126014" cy="584775"/>
              </a:xfrm>
              <a:prstGeom prst="rect">
                <a:avLst/>
              </a:prstGeom>
              <a:noFill/>
              <a:ln w="9525">
                <a:noFill/>
                <a:miter lim="800000"/>
                <a:headEnd/>
                <a:tailEnd/>
              </a:ln>
            </p:spPr>
            <p:txBody>
              <a:bodyPr wrap="none">
                <a:spAutoFit/>
              </a:bodyPr>
              <a:lstStyle/>
              <a:p>
                <a:pPr algn="ctr"/>
                <a:r>
                  <a:rPr lang="en-US" sz="1600" b="1">
                    <a:solidFill>
                      <a:schemeClr val="bg1"/>
                    </a:solidFill>
                  </a:rPr>
                  <a:t>Integration</a:t>
                </a:r>
              </a:p>
              <a:p>
                <a:pPr algn="ctr"/>
                <a:r>
                  <a:rPr lang="en-US" sz="1600" b="1">
                    <a:solidFill>
                      <a:schemeClr val="bg1"/>
                    </a:solidFill>
                  </a:rPr>
                  <a:t>Test</a:t>
                </a:r>
              </a:p>
            </p:txBody>
          </p:sp>
        </p:grpSp>
        <p:grpSp>
          <p:nvGrpSpPr>
            <p:cNvPr id="87076" name="Group 39"/>
            <p:cNvGrpSpPr>
              <a:grpSpLocks/>
            </p:cNvGrpSpPr>
            <p:nvPr/>
          </p:nvGrpSpPr>
          <p:grpSpPr bwMode="auto">
            <a:xfrm>
              <a:off x="5562600" y="2590800"/>
              <a:ext cx="1738312" cy="1176754"/>
              <a:chOff x="5715000" y="2590800"/>
              <a:chExt cx="1738312" cy="1176754"/>
            </a:xfrm>
          </p:grpSpPr>
          <p:pic>
            <p:nvPicPr>
              <p:cNvPr id="87077" name="Picture 2"/>
              <p:cNvPicPr>
                <a:picLocks noChangeAspect="1" noChangeArrowheads="1"/>
              </p:cNvPicPr>
              <p:nvPr/>
            </p:nvPicPr>
            <p:blipFill>
              <a:blip r:embed="rId9"/>
              <a:srcRect/>
              <a:stretch>
                <a:fillRect/>
              </a:stretch>
            </p:blipFill>
            <p:spPr bwMode="auto">
              <a:xfrm>
                <a:off x="6172200" y="2590800"/>
                <a:ext cx="1281112" cy="772177"/>
              </a:xfrm>
              <a:prstGeom prst="rect">
                <a:avLst/>
              </a:prstGeom>
              <a:noFill/>
              <a:ln w="9525">
                <a:noFill/>
                <a:miter lim="800000"/>
                <a:headEnd/>
                <a:tailEnd/>
              </a:ln>
            </p:spPr>
          </p:pic>
          <p:sp>
            <p:nvSpPr>
              <p:cNvPr id="87078" name="Rectangle 16"/>
              <p:cNvSpPr>
                <a:spLocks noChangeArrowheads="1"/>
              </p:cNvSpPr>
              <p:nvPr/>
            </p:nvSpPr>
            <p:spPr bwMode="auto">
              <a:xfrm>
                <a:off x="5715000" y="3429000"/>
                <a:ext cx="1461683" cy="338554"/>
              </a:xfrm>
              <a:prstGeom prst="rect">
                <a:avLst/>
              </a:prstGeom>
              <a:noFill/>
              <a:ln w="9525">
                <a:noFill/>
                <a:miter lim="800000"/>
                <a:headEnd/>
                <a:tailEnd/>
              </a:ln>
            </p:spPr>
            <p:txBody>
              <a:bodyPr wrap="none">
                <a:spAutoFit/>
              </a:bodyPr>
              <a:lstStyle/>
              <a:p>
                <a:pPr algn="ctr"/>
                <a:r>
                  <a:rPr lang="en-US" sz="1600" b="1">
                    <a:solidFill>
                      <a:schemeClr val="bg1"/>
                    </a:solidFill>
                  </a:rPr>
                  <a:t>Subsystem test</a:t>
                </a:r>
              </a:p>
            </p:txBody>
          </p:sp>
        </p:grpSp>
      </p:grpSp>
      <p:pic>
        <p:nvPicPr>
          <p:cNvPr id="36" name="Picture 2" descr="C:\Documents and Settings\xrv\Local Settings\Temporary Internet Files\Content.IE5\ET2V61KH\MPj04431050000[1].jpg"/>
          <p:cNvPicPr>
            <a:picLocks noChangeAspect="1" noChangeArrowheads="1"/>
          </p:cNvPicPr>
          <p:nvPr/>
        </p:nvPicPr>
        <p:blipFill>
          <a:blip r:embed="rId10"/>
          <a:srcRect/>
          <a:stretch>
            <a:fillRect/>
          </a:stretch>
        </p:blipFill>
        <p:spPr bwMode="auto">
          <a:xfrm>
            <a:off x="533400" y="5334000"/>
            <a:ext cx="457200" cy="457200"/>
          </a:xfrm>
          <a:prstGeom prst="rect">
            <a:avLst/>
          </a:prstGeom>
          <a:noFill/>
          <a:ln w="9525">
            <a:noFill/>
            <a:miter lim="800000"/>
            <a:headEnd/>
            <a:tailEnd/>
          </a:ln>
        </p:spPr>
      </p:pic>
      <p:sp>
        <p:nvSpPr>
          <p:cNvPr id="38" name="Rectangle 2"/>
          <p:cNvSpPr>
            <a:spLocks noGrp="1" noChangeArrowheads="1"/>
          </p:cNvSpPr>
          <p:nvPr>
            <p:ph type="title" idx="4294967295"/>
          </p:nvPr>
        </p:nvSpPr>
        <p:spPr>
          <a:xfrm>
            <a:off x="93663" y="225425"/>
            <a:ext cx="7743825" cy="671513"/>
          </a:xfrm>
        </p:spPr>
        <p:txBody>
          <a:bodyPr>
            <a:normAutofit/>
          </a:bodyPr>
          <a:lstStyle/>
          <a:p>
            <a:r>
              <a:rPr lang="en-US" sz="2100" smtClean="0"/>
              <a:t>Simulation drives decisions throughout the product lifecycle</a:t>
            </a:r>
          </a:p>
        </p:txBody>
      </p:sp>
      <p:grpSp>
        <p:nvGrpSpPr>
          <p:cNvPr id="10" name="Group 46"/>
          <p:cNvGrpSpPr>
            <a:grpSpLocks/>
          </p:cNvGrpSpPr>
          <p:nvPr/>
        </p:nvGrpSpPr>
        <p:grpSpPr bwMode="auto">
          <a:xfrm>
            <a:off x="2286000" y="1339850"/>
            <a:ext cx="4791075" cy="3267075"/>
            <a:chOff x="2285999" y="1066800"/>
            <a:chExt cx="4402376" cy="3220200"/>
          </a:xfrm>
        </p:grpSpPr>
        <p:sp>
          <p:nvSpPr>
            <p:cNvPr id="45" name="Isosceles Triangle 44"/>
            <p:cNvSpPr/>
            <p:nvPr/>
          </p:nvSpPr>
          <p:spPr bwMode="auto">
            <a:xfrm flipV="1">
              <a:off x="2285999" y="1066800"/>
              <a:ext cx="4402376" cy="3220200"/>
            </a:xfrm>
            <a:prstGeom prst="triangle">
              <a:avLst/>
            </a:prstGeom>
            <a:solidFill>
              <a:schemeClr val="accent1">
                <a:alpha val="58000"/>
              </a:schemeClr>
            </a:solidFill>
            <a:ln w="28575">
              <a:solidFill>
                <a:schemeClr val="tx1"/>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sz="1800" dirty="0"/>
            </a:p>
          </p:txBody>
        </p:sp>
        <p:sp>
          <p:nvSpPr>
            <p:cNvPr id="87083" name="TextBox 45"/>
            <p:cNvSpPr txBox="1">
              <a:spLocks noChangeArrowheads="1"/>
            </p:cNvSpPr>
            <p:nvPr/>
          </p:nvSpPr>
          <p:spPr bwMode="auto">
            <a:xfrm>
              <a:off x="3200400" y="1600200"/>
              <a:ext cx="3082511" cy="830997"/>
            </a:xfrm>
            <a:prstGeom prst="rect">
              <a:avLst/>
            </a:prstGeom>
            <a:noFill/>
            <a:ln w="9525">
              <a:noFill/>
              <a:miter lim="800000"/>
              <a:headEnd/>
              <a:tailEnd/>
            </a:ln>
          </p:spPr>
          <p:txBody>
            <a:bodyPr wrap="none">
              <a:spAutoFit/>
            </a:bodyPr>
            <a:lstStyle/>
            <a:p>
              <a:pPr marL="346075" indent="-346075" algn="ctr"/>
              <a:r>
                <a:rPr lang="en-US" b="1">
                  <a:solidFill>
                    <a:schemeClr val="bg1"/>
                  </a:solidFill>
                </a:rPr>
                <a:t>Simulation and Test</a:t>
              </a:r>
            </a:p>
            <a:p>
              <a:pPr marL="346075" indent="-346075" algn="ctr"/>
              <a:r>
                <a:rPr lang="en-US" b="1">
                  <a:solidFill>
                    <a:schemeClr val="bg1"/>
                  </a:solidFill>
                </a:rPr>
                <a:t>Correlation</a:t>
              </a:r>
            </a:p>
          </p:txBody>
        </p:sp>
      </p:grpSp>
      <p:grpSp>
        <p:nvGrpSpPr>
          <p:cNvPr id="11" name="Group 51"/>
          <p:cNvGrpSpPr>
            <a:grpSpLocks/>
          </p:cNvGrpSpPr>
          <p:nvPr/>
        </p:nvGrpSpPr>
        <p:grpSpPr bwMode="auto">
          <a:xfrm>
            <a:off x="4114800" y="2687638"/>
            <a:ext cx="1219200" cy="1143000"/>
            <a:chOff x="7315200" y="4038600"/>
            <a:chExt cx="1219200" cy="1143000"/>
          </a:xfrm>
        </p:grpSpPr>
        <p:sp>
          <p:nvSpPr>
            <p:cNvPr id="50" name="Circular Arrow 49"/>
            <p:cNvSpPr/>
            <p:nvPr/>
          </p:nvSpPr>
          <p:spPr bwMode="auto">
            <a:xfrm>
              <a:off x="7315200" y="4038600"/>
              <a:ext cx="1219200" cy="1066800"/>
            </a:xfrm>
            <a:prstGeom prst="circularArrow">
              <a:avLst/>
            </a:prstGeom>
            <a:solidFill>
              <a:schemeClr val="bg1"/>
            </a:solidFill>
            <a:ln w="25400">
              <a:solidFill>
                <a:schemeClr val="tx2"/>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sz="1800"/>
            </a:p>
          </p:txBody>
        </p:sp>
        <p:sp>
          <p:nvSpPr>
            <p:cNvPr id="51" name="Circular Arrow 50"/>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2"/>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sz="1800"/>
            </a:p>
          </p:txBody>
        </p:sp>
      </p:grpSp>
      <p:graphicFrame>
        <p:nvGraphicFramePr>
          <p:cNvPr id="49" name="Diagram 48"/>
          <p:cNvGraphicFramePr/>
          <p:nvPr/>
        </p:nvGraphicFramePr>
        <p:xfrm>
          <a:off x="336550" y="5796982"/>
          <a:ext cx="8458200" cy="78581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52" name="Oval 51"/>
          <p:cNvSpPr/>
          <p:nvPr/>
        </p:nvSpPr>
        <p:spPr>
          <a:xfrm rot="19258224">
            <a:off x="2675311" y="3467204"/>
            <a:ext cx="1797434" cy="2096271"/>
          </a:xfrm>
          <a:prstGeom prst="ellipse">
            <a:avLst/>
          </a:prstGeom>
          <a:solidFill>
            <a:srgbClr val="FF0000">
              <a:alpha val="37000"/>
            </a:srgb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3" name="Oval 52"/>
          <p:cNvSpPr/>
          <p:nvPr/>
        </p:nvSpPr>
        <p:spPr>
          <a:xfrm rot="19562680">
            <a:off x="1567665" y="831472"/>
            <a:ext cx="2155354" cy="5050938"/>
          </a:xfrm>
          <a:prstGeom prst="ellipse">
            <a:avLst/>
          </a:prstGeom>
          <a:solidFill>
            <a:srgbClr val="FF0000">
              <a:alpha val="37000"/>
            </a:srgb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dissolve">
                                      <p:cBhvr>
                                        <p:cTn id="7" dur="500"/>
                                        <p:tgtEl>
                                          <p:spTgt spid="62"/>
                                        </p:tgtEl>
                                      </p:cBhvr>
                                    </p:animEffect>
                                  </p:childTnLst>
                                </p:cTn>
                              </p:par>
                              <p:par>
                                <p:cTn id="8" presetID="9"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par>
                                <p:cTn id="11" presetID="9" presetClass="entr" presetSubtype="0" fill="hold" nodeType="withEffect">
                                  <p:stCondLst>
                                    <p:cond delay="0"/>
                                  </p:stCondLst>
                                  <p:childTnLst>
                                    <p:set>
                                      <p:cBhvr>
                                        <p:cTn id="12" dur="1" fill="hold">
                                          <p:stCondLst>
                                            <p:cond delay="0"/>
                                          </p:stCondLst>
                                        </p:cTn>
                                        <p:tgtEl>
                                          <p:spTgt spid="111620"/>
                                        </p:tgtEl>
                                        <p:attrNameLst>
                                          <p:attrName>style.visibility</p:attrName>
                                        </p:attrNameLst>
                                      </p:cBhvr>
                                      <p:to>
                                        <p:strVal val="visible"/>
                                      </p:to>
                                    </p:set>
                                    <p:animEffect transition="in" filter="dissolve">
                                      <p:cBhvr>
                                        <p:cTn id="13" dur="500"/>
                                        <p:tgtEl>
                                          <p:spTgt spid="111620"/>
                                        </p:tgtEl>
                                      </p:cBhvr>
                                    </p:animEffect>
                                  </p:childTnLst>
                                </p:cTn>
                              </p:par>
                              <p:par>
                                <p:cTn id="14" presetID="9" presetClass="entr" presetSubtype="0"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dissolve">
                                      <p:cBhvr>
                                        <p:cTn id="16" dur="500"/>
                                        <p:tgtEl>
                                          <p:spTgt spid="36"/>
                                        </p:tgtEl>
                                      </p:cBhvr>
                                    </p:animEffect>
                                  </p:childTnLst>
                                </p:cTn>
                              </p:par>
                            </p:childTnLst>
                          </p:cTn>
                        </p:par>
                        <p:par>
                          <p:cTn id="17" fill="hold">
                            <p:stCondLst>
                              <p:cond delay="500"/>
                            </p:stCondLst>
                            <p:childTnLst>
                              <p:par>
                                <p:cTn id="18" presetID="49" presetClass="path" presetSubtype="0" accel="50000" decel="50000" fill="hold" nodeType="afterEffect">
                                  <p:stCondLst>
                                    <p:cond delay="0"/>
                                  </p:stCondLst>
                                  <p:childTnLst>
                                    <p:animMotion origin="layout" path="M -3.33333E-6 -7.77058E-7 L 0.0783 -0.61286 " pathEditMode="relative" rAng="0" ptsTypes="AA">
                                      <p:cBhvr>
                                        <p:cTn id="19" dur="2000" fill="hold"/>
                                        <p:tgtEl>
                                          <p:spTgt spid="36"/>
                                        </p:tgtEl>
                                        <p:attrNameLst>
                                          <p:attrName>ppt_x</p:attrName>
                                          <p:attrName>ppt_y</p:attrName>
                                        </p:attrNameLst>
                                      </p:cBhvr>
                                      <p:rCtr x="39" y="-306"/>
                                    </p:animMotion>
                                  </p:childTnLst>
                                </p:cTn>
                              </p:par>
                              <p:par>
                                <p:cTn id="20" presetID="64" presetClass="path" presetSubtype="0" accel="50000" decel="50000" fill="hold" nodeType="withEffect">
                                  <p:stCondLst>
                                    <p:cond delay="0"/>
                                  </p:stCondLst>
                                  <p:childTnLst>
                                    <p:animMotion origin="layout" path="M -1.11111E-6 -4.81481E-6 L 0.05399 -0.4449 " pathEditMode="relative" rAng="0" ptsTypes="AA">
                                      <p:cBhvr>
                                        <p:cTn id="21" dur="2000" fill="hold"/>
                                        <p:tgtEl>
                                          <p:spTgt spid="111620"/>
                                        </p:tgtEl>
                                        <p:attrNameLst>
                                          <p:attrName>ppt_x</p:attrName>
                                          <p:attrName>ppt_y</p:attrName>
                                        </p:attrNameLst>
                                      </p:cBhvr>
                                      <p:rCtr x="27" y="-222"/>
                                    </p:animMotion>
                                  </p:childTnLst>
                                </p:cTn>
                              </p:par>
                              <p:par>
                                <p:cTn id="22" presetID="64" presetClass="path" presetSubtype="0" accel="50000" decel="50000" fill="hold" nodeType="withEffect">
                                  <p:stCondLst>
                                    <p:cond delay="0"/>
                                  </p:stCondLst>
                                  <p:childTnLst>
                                    <p:animMotion origin="layout" path="M 5.55556E-7 4.07407E-6 L 0.02674 -0.2794 " pathEditMode="relative" rAng="0" ptsTypes="AA">
                                      <p:cBhvr>
                                        <p:cTn id="23" dur="2000" fill="hold"/>
                                        <p:tgtEl>
                                          <p:spTgt spid="18"/>
                                        </p:tgtEl>
                                        <p:attrNameLst>
                                          <p:attrName>ppt_x</p:attrName>
                                          <p:attrName>ppt_y</p:attrName>
                                        </p:attrNameLst>
                                      </p:cBhvr>
                                      <p:rCtr x="13" y="-140"/>
                                    </p:animMotion>
                                  </p:childTnLst>
                                </p:cTn>
                              </p:par>
                              <p:par>
                                <p:cTn id="24" presetID="64" presetClass="path" presetSubtype="0" accel="50000" decel="50000" fill="hold" nodeType="withEffect">
                                  <p:stCondLst>
                                    <p:cond delay="0"/>
                                  </p:stCondLst>
                                  <p:childTnLst>
                                    <p:animMotion origin="layout" path="M 3.33333E-6 -3.05273E-6 L -0.00851 -0.12789 " pathEditMode="relative" rAng="0" ptsTypes="AA">
                                      <p:cBhvr>
                                        <p:cTn id="25" dur="2000" fill="hold"/>
                                        <p:tgtEl>
                                          <p:spTgt spid="62"/>
                                        </p:tgtEl>
                                        <p:attrNameLst>
                                          <p:attrName>ppt_x</p:attrName>
                                          <p:attrName>ppt_y</p:attrName>
                                        </p:attrNameLst>
                                      </p:cBhvr>
                                      <p:rCtr x="-4" y="-64"/>
                                    </p:animMotion>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up)">
                                      <p:cBhvr>
                                        <p:cTn id="32" dur="500"/>
                                        <p:tgtEl>
                                          <p:spTgt spid="3"/>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down)">
                                      <p:cBhvr>
                                        <p:cTn id="45" dur="500"/>
                                        <p:tgtEl>
                                          <p:spTgt spid="48"/>
                                        </p:tgtEl>
                                      </p:cBhvr>
                                    </p:animEffect>
                                  </p:childTnLst>
                                </p:cTn>
                              </p:par>
                              <p:par>
                                <p:cTn id="46" presetID="22" presetClass="entr" presetSubtype="4" fill="hold" nodeType="withEffect">
                                  <p:stCondLst>
                                    <p:cond delay="0"/>
                                  </p:stCondLst>
                                  <p:childTnLst>
                                    <p:set>
                                      <p:cBhvr>
                                        <p:cTn id="47" dur="1" fill="hold">
                                          <p:stCondLst>
                                            <p:cond delay="0"/>
                                          </p:stCondLst>
                                        </p:cTn>
                                        <p:tgtEl>
                                          <p:spTgt spid="95"/>
                                        </p:tgtEl>
                                        <p:attrNameLst>
                                          <p:attrName>style.visibility</p:attrName>
                                        </p:attrNameLst>
                                      </p:cBhvr>
                                      <p:to>
                                        <p:strVal val="visible"/>
                                      </p:to>
                                    </p:set>
                                    <p:animEffect transition="in" filter="wipe(down)">
                                      <p:cBhvr>
                                        <p:cTn id="48" dur="500"/>
                                        <p:tgtEl>
                                          <p:spTgt spid="95"/>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98"/>
                                        </p:tgtEl>
                                        <p:attrNameLst>
                                          <p:attrName>style.visibility</p:attrName>
                                        </p:attrNameLst>
                                      </p:cBhvr>
                                      <p:to>
                                        <p:strVal val="visible"/>
                                      </p:to>
                                    </p:set>
                                    <p:animEffect transition="in" filter="wipe(down)">
                                      <p:cBhvr>
                                        <p:cTn id="51" dur="500"/>
                                        <p:tgtEl>
                                          <p:spTgt spid="98"/>
                                        </p:tgtEl>
                                      </p:cBhvr>
                                    </p:animEffect>
                                  </p:childTnLst>
                                </p:cTn>
                              </p:par>
                              <p:par>
                                <p:cTn id="52" presetID="22" presetClass="entr" presetSubtype="4" fill="hold"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down)">
                                      <p:cBhvr>
                                        <p:cTn id="54" dur="500"/>
                                        <p:tgtEl>
                                          <p:spTgt spid="4"/>
                                        </p:tgtEl>
                                      </p:cBhvr>
                                    </p:animEffec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fade">
                                      <p:cBhvr>
                                        <p:cTn id="58" dur="2000"/>
                                        <p:tgtEl>
                                          <p:spTgt spid="8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fade">
                                      <p:cBhvr>
                                        <p:cTn id="61" dur="2000"/>
                                        <p:tgtEl>
                                          <p:spTgt spid="8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2"/>
                                        </p:tgtEl>
                                        <p:attrNameLst>
                                          <p:attrName>style.visibility</p:attrName>
                                        </p:attrNameLst>
                                      </p:cBhvr>
                                      <p:to>
                                        <p:strVal val="visible"/>
                                      </p:to>
                                    </p:set>
                                    <p:animEffect transition="in" filter="fade">
                                      <p:cBhvr>
                                        <p:cTn id="64" dur="2000"/>
                                        <p:tgtEl>
                                          <p:spTgt spid="8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fade">
                                      <p:cBhvr>
                                        <p:cTn id="67" dur="2000"/>
                                        <p:tgtEl>
                                          <p:spTgt spid="83"/>
                                        </p:tgtEl>
                                      </p:cBhvr>
                                    </p:animEffect>
                                  </p:childTnLst>
                                </p:cTn>
                              </p:par>
                              <p:par>
                                <p:cTn id="68" presetID="10" presetClass="entr" presetSubtype="0" fill="hold" nodeType="with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fade">
                                      <p:cBhvr>
                                        <p:cTn id="70" dur="2000"/>
                                        <p:tgtEl>
                                          <p:spTgt spid="2"/>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up)">
                                      <p:cBhvr>
                                        <p:cTn id="75" dur="500"/>
                                        <p:tgtEl>
                                          <p:spTgt spid="10"/>
                                        </p:tgtEl>
                                      </p:cBhvr>
                                    </p:animEffect>
                                  </p:childTnLst>
                                </p:cTn>
                              </p:par>
                              <p:par>
                                <p:cTn id="76" presetID="35" presetClass="entr" presetSubtype="0" fill="hold"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1000"/>
                                        <p:tgtEl>
                                          <p:spTgt spid="11"/>
                                        </p:tgtEl>
                                      </p:cBhvr>
                                    </p:animEffect>
                                    <p:anim calcmode="lin" valueType="num">
                                      <p:cBhvr>
                                        <p:cTn id="79" dur="1000" fill="hold"/>
                                        <p:tgtEl>
                                          <p:spTgt spid="11"/>
                                        </p:tgtEl>
                                        <p:attrNameLst>
                                          <p:attrName>style.rotation</p:attrName>
                                        </p:attrNameLst>
                                      </p:cBhvr>
                                      <p:tavLst>
                                        <p:tav tm="0">
                                          <p:val>
                                            <p:fltVal val="720"/>
                                          </p:val>
                                        </p:tav>
                                        <p:tav tm="100000">
                                          <p:val>
                                            <p:fltVal val="0"/>
                                          </p:val>
                                        </p:tav>
                                      </p:tavLst>
                                    </p:anim>
                                    <p:anim calcmode="lin" valueType="num">
                                      <p:cBhvr>
                                        <p:cTn id="80" dur="1000" fill="hold"/>
                                        <p:tgtEl>
                                          <p:spTgt spid="11"/>
                                        </p:tgtEl>
                                        <p:attrNameLst>
                                          <p:attrName>ppt_h</p:attrName>
                                        </p:attrNameLst>
                                      </p:cBhvr>
                                      <p:tavLst>
                                        <p:tav tm="0">
                                          <p:val>
                                            <p:fltVal val="0"/>
                                          </p:val>
                                        </p:tav>
                                        <p:tav tm="100000">
                                          <p:val>
                                            <p:strVal val="#ppt_h"/>
                                          </p:val>
                                        </p:tav>
                                      </p:tavLst>
                                    </p:anim>
                                    <p:anim calcmode="lin" valueType="num">
                                      <p:cBhvr>
                                        <p:cTn id="81" dur="1000" fill="hold"/>
                                        <p:tgtEl>
                                          <p:spTgt spid="11"/>
                                        </p:tgtEl>
                                        <p:attrNameLst>
                                          <p:attrName>ppt_w</p:attrName>
                                        </p:attrNameLst>
                                      </p:cBhvr>
                                      <p:tavLst>
                                        <p:tav tm="0">
                                          <p:val>
                                            <p:fltVal val="0"/>
                                          </p:val>
                                        </p:tav>
                                        <p:tav tm="100000">
                                          <p:val>
                                            <p:strVal val="#ppt_w"/>
                                          </p:val>
                                        </p:tav>
                                      </p:tavLst>
                                    </p:anim>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nodeType="click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dissolve">
                                      <p:cBhvr>
                                        <p:cTn id="86" dur="500"/>
                                        <p:tgtEl>
                                          <p:spTgt spid="52"/>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2000"/>
                                        <p:tgtEl>
                                          <p:spTgt spid="52"/>
                                        </p:tgtEl>
                                      </p:cBhvr>
                                    </p:animEffect>
                                    <p:set>
                                      <p:cBhvr>
                                        <p:cTn id="91" dur="1" fill="hold">
                                          <p:stCondLst>
                                            <p:cond delay="1999"/>
                                          </p:stCondLst>
                                        </p:cTn>
                                        <p:tgtEl>
                                          <p:spTgt spid="52"/>
                                        </p:tgtEl>
                                        <p:attrNameLst>
                                          <p:attrName>style.visibility</p:attrName>
                                        </p:attrNameLst>
                                      </p:cBhvr>
                                      <p:to>
                                        <p:strVal val="hidden"/>
                                      </p:to>
                                    </p:set>
                                  </p:childTnLst>
                                </p:cTn>
                              </p:par>
                              <p:par>
                                <p:cTn id="92" presetID="9" presetClass="entr" presetSubtype="0" fill="hold" nodeType="withEffect">
                                  <p:stCondLst>
                                    <p:cond delay="0"/>
                                  </p:stCondLst>
                                  <p:childTnLst>
                                    <p:set>
                                      <p:cBhvr>
                                        <p:cTn id="93" dur="1" fill="hold">
                                          <p:stCondLst>
                                            <p:cond delay="0"/>
                                          </p:stCondLst>
                                        </p:cTn>
                                        <p:tgtEl>
                                          <p:spTgt spid="53"/>
                                        </p:tgtEl>
                                        <p:attrNameLst>
                                          <p:attrName>style.visibility</p:attrName>
                                        </p:attrNameLst>
                                      </p:cBhvr>
                                      <p:to>
                                        <p:strVal val="visible"/>
                                      </p:to>
                                    </p:set>
                                    <p:animEffect transition="in" filter="dissolve">
                                      <p:cBhvr>
                                        <p:cTn id="9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21" grpId="0" animBg="1"/>
      <p:bldP spid="27" grpId="0"/>
      <p:bldP spid="28" grpId="0"/>
      <p:bldP spid="30" grpId="0"/>
      <p:bldP spid="29" grpId="0"/>
      <p:bldP spid="80" grpId="0"/>
      <p:bldP spid="81" grpId="0"/>
      <p:bldP spid="82" grpId="0"/>
      <p:bldP spid="83"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smtClean="0"/>
              <a:t>Market trends</a:t>
            </a:r>
          </a:p>
        </p:txBody>
      </p:sp>
      <p:sp>
        <p:nvSpPr>
          <p:cNvPr id="89091" name="Rectangle 3"/>
          <p:cNvSpPr>
            <a:spLocks noGrp="1" noChangeArrowheads="1"/>
          </p:cNvSpPr>
          <p:nvPr>
            <p:ph type="body" idx="1"/>
          </p:nvPr>
        </p:nvSpPr>
        <p:spPr/>
        <p:txBody>
          <a:bodyPr/>
          <a:lstStyle/>
          <a:p>
            <a:r>
              <a:rPr lang="en-US" smtClean="0"/>
              <a:t>Simulation data management</a:t>
            </a:r>
          </a:p>
          <a:p>
            <a:r>
              <a:rPr lang="en-US" smtClean="0"/>
              <a:t>Optimization tools </a:t>
            </a:r>
          </a:p>
          <a:p>
            <a:r>
              <a:rPr lang="en-US" smtClean="0"/>
              <a:t>CAE for manufacturing</a:t>
            </a:r>
          </a:p>
          <a:p>
            <a:r>
              <a:rPr lang="en-US" smtClean="0"/>
              <a:t>System engineering tools</a:t>
            </a:r>
          </a:p>
          <a:p>
            <a:r>
              <a:rPr lang="en-US" smtClean="0"/>
              <a:t>Transparency</a:t>
            </a:r>
          </a:p>
          <a:p>
            <a:r>
              <a:rPr lang="en-US" smtClean="0"/>
              <a:t>Real-time access to data </a:t>
            </a:r>
          </a:p>
          <a:p>
            <a:r>
              <a:rPr lang="en-US" smtClean="0"/>
              <a:t>Cloud computing</a:t>
            </a:r>
          </a:p>
          <a:p>
            <a:r>
              <a:rPr lang="en-US" smtClean="0"/>
              <a:t>….</a:t>
            </a:r>
          </a:p>
          <a:p>
            <a:endParaRPr lang="en-US" smtClean="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228600" y="3429000"/>
            <a:ext cx="6019800" cy="1470025"/>
          </a:xfrm>
        </p:spPr>
        <p:txBody>
          <a:bodyPr/>
          <a:lstStyle/>
          <a:p>
            <a:r>
              <a:rPr lang="en-US" smtClean="0"/>
              <a:t>CAE and it’s current and future Role</a:t>
            </a:r>
            <a:r>
              <a:rPr lang="en-US" sz="2000" smtClean="0"/>
              <a:t/>
            </a:r>
            <a:br>
              <a:rPr lang="en-US" sz="2000" smtClean="0"/>
            </a:br>
            <a:r>
              <a:rPr lang="en-US" sz="2000" i="1" smtClean="0"/>
              <a:t>- Virtual Engineering Approach</a:t>
            </a:r>
            <a:br>
              <a:rPr lang="en-US" sz="2000" i="1" smtClean="0"/>
            </a:br>
            <a:r>
              <a:rPr lang="en-US" sz="2000" i="1" smtClean="0"/>
              <a:t>- HPC / CAE Network Architecture</a:t>
            </a:r>
            <a:br>
              <a:rPr lang="en-US" sz="2000" i="1" smtClean="0"/>
            </a:br>
            <a:r>
              <a:rPr lang="en-US" sz="2000" i="1" smtClean="0"/>
              <a:t>- Supporting Tools</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smtClean="0"/>
              <a:t>Current State of CAE</a:t>
            </a:r>
          </a:p>
        </p:txBody>
      </p:sp>
      <p:sp>
        <p:nvSpPr>
          <p:cNvPr id="91139" name="Rectangle 3"/>
          <p:cNvSpPr>
            <a:spLocks noGrp="1" noChangeArrowheads="1"/>
          </p:cNvSpPr>
          <p:nvPr>
            <p:ph type="body" idx="1"/>
          </p:nvPr>
        </p:nvSpPr>
        <p:spPr/>
        <p:txBody>
          <a:bodyPr/>
          <a:lstStyle/>
          <a:p>
            <a:pPr>
              <a:lnSpc>
                <a:spcPct val="90000"/>
              </a:lnSpc>
            </a:pPr>
            <a:r>
              <a:rPr lang="en-US" smtClean="0"/>
              <a:t>Pockets of simulation around CAE analysts</a:t>
            </a:r>
          </a:p>
          <a:p>
            <a:pPr>
              <a:lnSpc>
                <a:spcPct val="90000"/>
              </a:lnSpc>
            </a:pPr>
            <a:r>
              <a:rPr lang="en-US" smtClean="0"/>
              <a:t>Very little interaction with / incorporation of other engineering areas in simulation activities for most of the companies</a:t>
            </a:r>
          </a:p>
          <a:p>
            <a:pPr>
              <a:lnSpc>
                <a:spcPct val="90000"/>
              </a:lnSpc>
            </a:pPr>
            <a:r>
              <a:rPr lang="en-US" smtClean="0"/>
              <a:t>CAE still handled as a tool for top experienced and trained engineers</a:t>
            </a:r>
          </a:p>
          <a:p>
            <a:pPr>
              <a:lnSpc>
                <a:spcPct val="90000"/>
              </a:lnSpc>
            </a:pPr>
            <a:r>
              <a:rPr lang="en-US" smtClean="0"/>
              <a:t>Within CAE team:</a:t>
            </a:r>
          </a:p>
          <a:p>
            <a:pPr lvl="1">
              <a:lnSpc>
                <a:spcPct val="90000"/>
              </a:lnSpc>
            </a:pPr>
            <a:r>
              <a:rPr lang="en-US" smtClean="0"/>
              <a:t>Too much one-off approach</a:t>
            </a:r>
          </a:p>
          <a:p>
            <a:pPr lvl="1">
              <a:lnSpc>
                <a:spcPct val="90000"/>
              </a:lnSpc>
            </a:pPr>
            <a:r>
              <a:rPr lang="en-US" smtClean="0"/>
              <a:t>Looked at like science</a:t>
            </a:r>
          </a:p>
          <a:p>
            <a:pPr lvl="1">
              <a:lnSpc>
                <a:spcPct val="90000"/>
              </a:lnSpc>
            </a:pPr>
            <a:r>
              <a:rPr lang="en-US" smtClean="0"/>
              <a:t>Not enough team work</a:t>
            </a:r>
          </a:p>
          <a:p>
            <a:pPr lvl="1">
              <a:lnSpc>
                <a:spcPct val="90000"/>
              </a:lnSpc>
            </a:pPr>
            <a:r>
              <a:rPr lang="en-US" smtClean="0"/>
              <a:t>Spending most time on requests instead of development work</a:t>
            </a:r>
          </a:p>
          <a:p>
            <a:pPr>
              <a:lnSpc>
                <a:spcPct val="90000"/>
              </a:lnSpc>
            </a:pPr>
            <a:r>
              <a:rPr lang="en-US" smtClean="0"/>
              <a:t>Coordination within companies not enough</a:t>
            </a:r>
          </a:p>
          <a:p>
            <a:pPr>
              <a:lnSpc>
                <a:spcPct val="90000"/>
              </a:lnSpc>
              <a:buFont typeface="Arial" charset="0"/>
              <a:buNone/>
            </a:pPr>
            <a:endParaRPr lang="en-US" smtClean="0"/>
          </a:p>
          <a:p>
            <a:pPr>
              <a:lnSpc>
                <a:spcPct val="90000"/>
              </a:lnSpc>
              <a:buFont typeface="Arial" charset="0"/>
              <a:buNone/>
            </a:pPr>
            <a:r>
              <a:rPr lang="en-US" i="1" smtClean="0">
                <a:effectLst>
                  <a:outerShdw blurRad="38100" dist="38100" dir="2700000" algn="tl">
                    <a:srgbClr val="C0C0C0"/>
                  </a:outerShdw>
                </a:effectLst>
              </a:rPr>
              <a:t>Leaders in industry made and are making CAE mainstream in their organizations already</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p:txBody>
          <a:bodyPr/>
          <a:lstStyle/>
          <a:p>
            <a:r>
              <a:rPr lang="en-US" smtClean="0"/>
              <a:t>Huge Variety of Software Tools: Example Set </a:t>
            </a:r>
          </a:p>
        </p:txBody>
      </p:sp>
      <p:sp>
        <p:nvSpPr>
          <p:cNvPr id="92163" name="Rectangle 3"/>
          <p:cNvSpPr>
            <a:spLocks noGrp="1" noChangeArrowheads="1"/>
          </p:cNvSpPr>
          <p:nvPr>
            <p:ph type="body" idx="4294967295"/>
          </p:nvPr>
        </p:nvSpPr>
        <p:spPr>
          <a:xfrm>
            <a:off x="228600" y="1219200"/>
            <a:ext cx="4876800" cy="4953000"/>
          </a:xfrm>
          <a:noFill/>
        </p:spPr>
        <p:txBody>
          <a:bodyPr/>
          <a:lstStyle/>
          <a:p>
            <a:pPr>
              <a:lnSpc>
                <a:spcPct val="80000"/>
              </a:lnSpc>
            </a:pPr>
            <a:r>
              <a:rPr lang="en-US" sz="1800" b="1" smtClean="0"/>
              <a:t>Solvers </a:t>
            </a:r>
          </a:p>
          <a:p>
            <a:pPr lvl="1">
              <a:lnSpc>
                <a:spcPct val="80000"/>
              </a:lnSpc>
            </a:pPr>
            <a:r>
              <a:rPr lang="en-US" sz="1800" smtClean="0"/>
              <a:t>Abaqus (FEA) </a:t>
            </a:r>
          </a:p>
          <a:p>
            <a:pPr lvl="1">
              <a:lnSpc>
                <a:spcPct val="80000"/>
              </a:lnSpc>
            </a:pPr>
            <a:r>
              <a:rPr lang="en-US" sz="1800" smtClean="0"/>
              <a:t>HW-Suite (FEA, NVH,…..) </a:t>
            </a:r>
          </a:p>
          <a:p>
            <a:pPr lvl="1">
              <a:lnSpc>
                <a:spcPct val="80000"/>
              </a:lnSpc>
            </a:pPr>
            <a:r>
              <a:rPr lang="en-US" sz="1800" smtClean="0"/>
              <a:t>CFD:</a:t>
            </a:r>
          </a:p>
          <a:p>
            <a:pPr lvl="2">
              <a:lnSpc>
                <a:spcPct val="80000"/>
              </a:lnSpc>
              <a:buClrTx/>
              <a:buFont typeface="Wingdings" pitchFamily="2" charset="2"/>
              <a:buChar char="§"/>
            </a:pPr>
            <a:r>
              <a:rPr lang="en-US" smtClean="0"/>
              <a:t>StarCCM+ (core solver)</a:t>
            </a:r>
          </a:p>
          <a:p>
            <a:pPr lvl="2">
              <a:lnSpc>
                <a:spcPct val="80000"/>
              </a:lnSpc>
              <a:buClrTx/>
              <a:buFont typeface="Wingdings" pitchFamily="2" charset="2"/>
              <a:buChar char="§"/>
            </a:pPr>
            <a:r>
              <a:rPr lang="en-US" smtClean="0"/>
              <a:t>FlowVision (oil metering for valve stem seals)</a:t>
            </a:r>
          </a:p>
          <a:p>
            <a:pPr lvl="1">
              <a:lnSpc>
                <a:spcPct val="80000"/>
              </a:lnSpc>
            </a:pPr>
            <a:r>
              <a:rPr lang="en-US" sz="1800" smtClean="0"/>
              <a:t>MoldFlow (molding)</a:t>
            </a:r>
          </a:p>
          <a:p>
            <a:pPr lvl="1">
              <a:lnSpc>
                <a:spcPct val="80000"/>
              </a:lnSpc>
            </a:pPr>
            <a:r>
              <a:rPr lang="en-US" sz="1800" smtClean="0"/>
              <a:t>RadTherm (Thermal)</a:t>
            </a:r>
          </a:p>
          <a:p>
            <a:pPr lvl="1">
              <a:lnSpc>
                <a:spcPct val="80000"/>
              </a:lnSpc>
            </a:pPr>
            <a:r>
              <a:rPr lang="en-US" sz="1800" smtClean="0"/>
              <a:t>FE-Safe (durability)</a:t>
            </a:r>
          </a:p>
          <a:p>
            <a:pPr lvl="1">
              <a:lnSpc>
                <a:spcPct val="80000"/>
              </a:lnSpc>
            </a:pPr>
            <a:r>
              <a:rPr lang="en-US" sz="1800" smtClean="0"/>
              <a:t>RADIOSS (NVH)</a:t>
            </a:r>
          </a:p>
          <a:p>
            <a:pPr lvl="1">
              <a:lnSpc>
                <a:spcPct val="80000"/>
              </a:lnSpc>
              <a:buFont typeface="Arial" charset="0"/>
              <a:buNone/>
            </a:pPr>
            <a:endParaRPr lang="en-US" sz="1800" smtClean="0"/>
          </a:p>
          <a:p>
            <a:pPr>
              <a:lnSpc>
                <a:spcPct val="80000"/>
              </a:lnSpc>
            </a:pPr>
            <a:r>
              <a:rPr lang="en-US" sz="1800" b="1" smtClean="0"/>
              <a:t>Optimization</a:t>
            </a:r>
          </a:p>
          <a:p>
            <a:pPr lvl="1">
              <a:lnSpc>
                <a:spcPct val="80000"/>
              </a:lnSpc>
            </a:pPr>
            <a:r>
              <a:rPr lang="en-US" sz="1800" smtClean="0"/>
              <a:t>OptiStruct </a:t>
            </a:r>
          </a:p>
          <a:p>
            <a:pPr lvl="1">
              <a:lnSpc>
                <a:spcPct val="80000"/>
              </a:lnSpc>
            </a:pPr>
            <a:r>
              <a:rPr lang="en-US" sz="1800" smtClean="0"/>
              <a:t>ATOM</a:t>
            </a:r>
          </a:p>
          <a:p>
            <a:pPr lvl="1">
              <a:lnSpc>
                <a:spcPct val="80000"/>
              </a:lnSpc>
            </a:pPr>
            <a:r>
              <a:rPr lang="en-US" sz="1800" smtClean="0"/>
              <a:t>Hyperstudy</a:t>
            </a:r>
          </a:p>
          <a:p>
            <a:pPr lvl="1">
              <a:lnSpc>
                <a:spcPct val="80000"/>
              </a:lnSpc>
            </a:pPr>
            <a:r>
              <a:rPr lang="en-US" sz="1800" smtClean="0"/>
              <a:t>Isight</a:t>
            </a:r>
          </a:p>
        </p:txBody>
      </p:sp>
      <p:sp>
        <p:nvSpPr>
          <p:cNvPr id="92164" name="Rectangle 4"/>
          <p:cNvSpPr>
            <a:spLocks noChangeArrowheads="1"/>
          </p:cNvSpPr>
          <p:nvPr/>
        </p:nvSpPr>
        <p:spPr bwMode="auto">
          <a:xfrm>
            <a:off x="4876800" y="1219200"/>
            <a:ext cx="3886200" cy="4724400"/>
          </a:xfrm>
          <a:prstGeom prst="rect">
            <a:avLst/>
          </a:prstGeom>
          <a:noFill/>
          <a:ln w="9525" algn="ctr">
            <a:noFill/>
            <a:miter lim="800000"/>
            <a:headEnd/>
            <a:tailEnd/>
          </a:ln>
          <a:effectLst/>
        </p:spPr>
        <p:txBody>
          <a:bodyPr/>
          <a:lstStyle/>
          <a:p>
            <a:pPr marL="342900" indent="-342900" eaLnBrk="0" hangingPunct="0">
              <a:lnSpc>
                <a:spcPct val="80000"/>
              </a:lnSpc>
              <a:spcBef>
                <a:spcPct val="20000"/>
              </a:spcBef>
              <a:buClr>
                <a:schemeClr val="tx2"/>
              </a:buClr>
              <a:buFont typeface="Arial" charset="0"/>
              <a:buChar char="►"/>
            </a:pPr>
            <a:r>
              <a:rPr lang="en-US" sz="1800" b="1"/>
              <a:t>Fluid-Structure Interaction</a:t>
            </a:r>
          </a:p>
          <a:p>
            <a:pPr marL="742950" lvl="1" indent="-285750" eaLnBrk="0" hangingPunct="0">
              <a:lnSpc>
                <a:spcPct val="80000"/>
              </a:lnSpc>
              <a:spcBef>
                <a:spcPct val="20000"/>
              </a:spcBef>
              <a:buClr>
                <a:srgbClr val="4F81BD"/>
              </a:buClr>
              <a:buFont typeface="Arial" charset="0"/>
              <a:buChar char="►"/>
            </a:pPr>
            <a:r>
              <a:rPr lang="en-US" sz="1800"/>
              <a:t>direct coupling with Abaqus for both CFD codes</a:t>
            </a:r>
          </a:p>
          <a:p>
            <a:pPr marL="342900" indent="-342900" eaLnBrk="0" hangingPunct="0">
              <a:lnSpc>
                <a:spcPct val="80000"/>
              </a:lnSpc>
              <a:spcBef>
                <a:spcPct val="20000"/>
              </a:spcBef>
              <a:buClr>
                <a:schemeClr val="tx2"/>
              </a:buClr>
              <a:buFont typeface="Arial" charset="0"/>
              <a:buChar char="►"/>
            </a:pPr>
            <a:r>
              <a:rPr lang="en-US" sz="1800" b="1"/>
              <a:t>Preprocessor</a:t>
            </a:r>
          </a:p>
          <a:p>
            <a:pPr marL="742950" lvl="1" indent="-285750" eaLnBrk="0" hangingPunct="0">
              <a:lnSpc>
                <a:spcPct val="80000"/>
              </a:lnSpc>
              <a:spcBef>
                <a:spcPct val="20000"/>
              </a:spcBef>
              <a:buClr>
                <a:srgbClr val="4F81BD"/>
              </a:buClr>
              <a:buFont typeface="Arial" charset="0"/>
              <a:buChar char="►"/>
            </a:pPr>
            <a:r>
              <a:rPr lang="en-US" sz="1800"/>
              <a:t> Hypermesh</a:t>
            </a:r>
          </a:p>
          <a:p>
            <a:pPr marL="742950" lvl="1" indent="-285750" eaLnBrk="0" hangingPunct="0">
              <a:lnSpc>
                <a:spcPct val="80000"/>
              </a:lnSpc>
              <a:spcBef>
                <a:spcPct val="20000"/>
              </a:spcBef>
              <a:buClr>
                <a:srgbClr val="4F81BD"/>
              </a:buClr>
              <a:buFont typeface="Arial" charset="0"/>
              <a:buChar char="►"/>
            </a:pPr>
            <a:r>
              <a:rPr lang="en-US" sz="1800"/>
              <a:t> CAE (Abaqus)</a:t>
            </a:r>
          </a:p>
          <a:p>
            <a:pPr marL="742950" lvl="1" indent="-285750" eaLnBrk="0" hangingPunct="0">
              <a:lnSpc>
                <a:spcPct val="80000"/>
              </a:lnSpc>
              <a:spcBef>
                <a:spcPct val="20000"/>
              </a:spcBef>
              <a:buClr>
                <a:srgbClr val="4F81BD"/>
              </a:buClr>
              <a:buFont typeface="Arial" charset="0"/>
              <a:buChar char="►"/>
            </a:pPr>
            <a:r>
              <a:rPr lang="en-US" sz="1800"/>
              <a:t> Simlab</a:t>
            </a:r>
          </a:p>
          <a:p>
            <a:pPr marL="342900" indent="-342900" eaLnBrk="0" hangingPunct="0">
              <a:lnSpc>
                <a:spcPct val="80000"/>
              </a:lnSpc>
              <a:spcBef>
                <a:spcPct val="20000"/>
              </a:spcBef>
              <a:buClr>
                <a:schemeClr val="tx2"/>
              </a:buClr>
              <a:buFont typeface="Arial" charset="0"/>
              <a:buChar char="►"/>
            </a:pPr>
            <a:r>
              <a:rPr lang="en-US" sz="1800" b="1"/>
              <a:t>Postprocessor</a:t>
            </a:r>
          </a:p>
          <a:p>
            <a:pPr marL="742950" lvl="1" indent="-285750" eaLnBrk="0" hangingPunct="0">
              <a:lnSpc>
                <a:spcPct val="80000"/>
              </a:lnSpc>
              <a:spcBef>
                <a:spcPct val="20000"/>
              </a:spcBef>
              <a:buClr>
                <a:srgbClr val="4F81BD"/>
              </a:buClr>
              <a:buFont typeface="Arial" charset="0"/>
              <a:buChar char="►"/>
            </a:pPr>
            <a:r>
              <a:rPr lang="en-US" sz="1800"/>
              <a:t> Viewer (Abaqus)</a:t>
            </a:r>
          </a:p>
          <a:p>
            <a:pPr marL="342900" indent="-342900" eaLnBrk="0" hangingPunct="0">
              <a:lnSpc>
                <a:spcPct val="80000"/>
              </a:lnSpc>
              <a:spcBef>
                <a:spcPct val="20000"/>
              </a:spcBef>
              <a:buClr>
                <a:schemeClr val="tx2"/>
              </a:buClr>
              <a:buFont typeface="Arial" charset="0"/>
              <a:buChar char="►"/>
            </a:pPr>
            <a:r>
              <a:rPr lang="en-US" sz="1800" b="1"/>
              <a:t>Matlab</a:t>
            </a:r>
          </a:p>
          <a:p>
            <a:pPr marL="342900" indent="-342900" eaLnBrk="0" hangingPunct="0">
              <a:lnSpc>
                <a:spcPct val="80000"/>
              </a:lnSpc>
              <a:spcBef>
                <a:spcPct val="20000"/>
              </a:spcBef>
              <a:buClr>
                <a:schemeClr val="tx2"/>
              </a:buClr>
              <a:buFont typeface="Arial" charset="0"/>
              <a:buChar char="►"/>
            </a:pPr>
            <a:r>
              <a:rPr lang="en-US" sz="1800" b="1"/>
              <a:t>Flowmaster</a:t>
            </a:r>
          </a:p>
        </p:txBody>
      </p:sp>
      <p:sp>
        <p:nvSpPr>
          <p:cNvPr id="92165" name="Rectangle 7"/>
          <p:cNvSpPr>
            <a:spLocks noChangeArrowheads="1"/>
          </p:cNvSpPr>
          <p:nvPr/>
        </p:nvSpPr>
        <p:spPr bwMode="auto">
          <a:xfrm>
            <a:off x="1981200" y="5410200"/>
            <a:ext cx="4876800" cy="1066800"/>
          </a:xfrm>
          <a:prstGeom prst="rect">
            <a:avLst/>
          </a:prstGeom>
          <a:noFill/>
          <a:ln w="9525" algn="ctr">
            <a:noFill/>
            <a:miter lim="800000"/>
            <a:headEnd/>
            <a:tailEnd/>
          </a:ln>
        </p:spPr>
        <p:txBody>
          <a:bodyPr/>
          <a:lstStyle/>
          <a:p>
            <a:pPr marL="396875" indent="-396875">
              <a:lnSpc>
                <a:spcPct val="90000"/>
              </a:lnSpc>
              <a:spcBef>
                <a:spcPct val="20000"/>
              </a:spcBef>
              <a:buClr>
                <a:srgbClr val="0099CC"/>
              </a:buClr>
              <a:buSzPct val="125000"/>
              <a:buFont typeface="Webdings" pitchFamily="18" charset="2"/>
              <a:buChar char="4"/>
            </a:pPr>
            <a:endParaRPr lang="en-US"/>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idx="4294967295"/>
          </p:nvPr>
        </p:nvSpPr>
        <p:spPr>
          <a:xfrm>
            <a:off x="152400" y="0"/>
            <a:ext cx="6837363" cy="1143000"/>
          </a:xfrm>
        </p:spPr>
        <p:txBody>
          <a:bodyPr/>
          <a:lstStyle/>
          <a:p>
            <a:r>
              <a:rPr lang="en-US" sz="2200" smtClean="0"/>
              <a:t>Types of Analysis / Simulations: Example Set </a:t>
            </a:r>
          </a:p>
        </p:txBody>
      </p:sp>
      <p:sp>
        <p:nvSpPr>
          <p:cNvPr id="93187" name="Rectangle 3"/>
          <p:cNvSpPr>
            <a:spLocks noGrp="1" noChangeArrowheads="1"/>
          </p:cNvSpPr>
          <p:nvPr>
            <p:ph type="body" sz="half" idx="4294967295"/>
          </p:nvPr>
        </p:nvSpPr>
        <p:spPr>
          <a:xfrm>
            <a:off x="533400" y="1371600"/>
            <a:ext cx="4113213" cy="4830763"/>
          </a:xfrm>
          <a:noFill/>
        </p:spPr>
        <p:txBody>
          <a:bodyPr/>
          <a:lstStyle/>
          <a:p>
            <a:pPr>
              <a:lnSpc>
                <a:spcPct val="90000"/>
              </a:lnSpc>
            </a:pPr>
            <a:r>
              <a:rPr lang="en-US" sz="2000" b="1" smtClean="0"/>
              <a:t>Stress</a:t>
            </a:r>
          </a:p>
          <a:p>
            <a:pPr>
              <a:lnSpc>
                <a:spcPct val="90000"/>
              </a:lnSpc>
            </a:pPr>
            <a:r>
              <a:rPr lang="en-US" sz="2000" b="1" smtClean="0"/>
              <a:t>Strain</a:t>
            </a:r>
          </a:p>
          <a:p>
            <a:pPr>
              <a:lnSpc>
                <a:spcPct val="90000"/>
              </a:lnSpc>
            </a:pPr>
            <a:r>
              <a:rPr lang="en-US" sz="2000" b="1" smtClean="0"/>
              <a:t>Life / Durability</a:t>
            </a:r>
          </a:p>
          <a:p>
            <a:pPr>
              <a:lnSpc>
                <a:spcPct val="90000"/>
              </a:lnSpc>
            </a:pPr>
            <a:r>
              <a:rPr lang="en-US" sz="2000" b="1" smtClean="0"/>
              <a:t>Load balance</a:t>
            </a:r>
          </a:p>
          <a:p>
            <a:pPr>
              <a:lnSpc>
                <a:spcPct val="90000"/>
              </a:lnSpc>
            </a:pPr>
            <a:r>
              <a:rPr lang="en-US" sz="2000" b="1" smtClean="0"/>
              <a:t>NVH:</a:t>
            </a:r>
          </a:p>
          <a:p>
            <a:pPr lvl="1">
              <a:lnSpc>
                <a:spcPct val="90000"/>
              </a:lnSpc>
            </a:pPr>
            <a:r>
              <a:rPr lang="en-US" sz="1800" smtClean="0"/>
              <a:t>Modal</a:t>
            </a:r>
          </a:p>
          <a:p>
            <a:pPr lvl="1">
              <a:lnSpc>
                <a:spcPct val="90000"/>
              </a:lnSpc>
            </a:pPr>
            <a:r>
              <a:rPr lang="en-US" sz="1800" smtClean="0"/>
              <a:t>Harmonic</a:t>
            </a:r>
          </a:p>
          <a:p>
            <a:pPr lvl="1">
              <a:lnSpc>
                <a:spcPct val="90000"/>
              </a:lnSpc>
            </a:pPr>
            <a:r>
              <a:rPr lang="en-US" sz="1800" smtClean="0"/>
              <a:t>Sound/Absorption level</a:t>
            </a:r>
          </a:p>
          <a:p>
            <a:pPr>
              <a:lnSpc>
                <a:spcPct val="90000"/>
              </a:lnSpc>
            </a:pPr>
            <a:r>
              <a:rPr lang="en-US" sz="2000" b="1" smtClean="0"/>
              <a:t>Thermal:</a:t>
            </a:r>
          </a:p>
          <a:p>
            <a:pPr lvl="1">
              <a:lnSpc>
                <a:spcPct val="90000"/>
              </a:lnSpc>
            </a:pPr>
            <a:r>
              <a:rPr lang="en-US" sz="1800" smtClean="0"/>
              <a:t>Conductivity</a:t>
            </a:r>
          </a:p>
          <a:p>
            <a:pPr lvl="1">
              <a:lnSpc>
                <a:spcPct val="90000"/>
              </a:lnSpc>
            </a:pPr>
            <a:r>
              <a:rPr lang="en-US" sz="1800" smtClean="0"/>
              <a:t>Convection</a:t>
            </a:r>
          </a:p>
          <a:p>
            <a:pPr lvl="1">
              <a:lnSpc>
                <a:spcPct val="90000"/>
              </a:lnSpc>
            </a:pPr>
            <a:r>
              <a:rPr lang="en-US" sz="1800" smtClean="0"/>
              <a:t>Radiation</a:t>
            </a:r>
          </a:p>
          <a:p>
            <a:pPr lvl="1">
              <a:lnSpc>
                <a:spcPct val="90000"/>
              </a:lnSpc>
            </a:pPr>
            <a:r>
              <a:rPr lang="en-US" sz="1800" smtClean="0"/>
              <a:t>Heat Transfer</a:t>
            </a:r>
          </a:p>
          <a:p>
            <a:pPr>
              <a:lnSpc>
                <a:spcPct val="90000"/>
              </a:lnSpc>
            </a:pPr>
            <a:r>
              <a:rPr lang="en-US" sz="2000" b="1" smtClean="0"/>
              <a:t>Air- and oil separation</a:t>
            </a:r>
            <a:endParaRPr lang="en-US" sz="2000" smtClean="0"/>
          </a:p>
        </p:txBody>
      </p:sp>
      <p:sp>
        <p:nvSpPr>
          <p:cNvPr id="93188" name="Rectangle 4"/>
          <p:cNvSpPr>
            <a:spLocks noGrp="1" noChangeArrowheads="1"/>
          </p:cNvSpPr>
          <p:nvPr>
            <p:ph type="body" sz="half" idx="4294967295"/>
          </p:nvPr>
        </p:nvSpPr>
        <p:spPr>
          <a:xfrm>
            <a:off x="4725988" y="1358900"/>
            <a:ext cx="4113212" cy="4830763"/>
          </a:xfrm>
        </p:spPr>
        <p:txBody>
          <a:bodyPr/>
          <a:lstStyle/>
          <a:p>
            <a:r>
              <a:rPr lang="en-US" sz="2000" b="1" smtClean="0"/>
              <a:t>Oil metering</a:t>
            </a:r>
          </a:p>
          <a:p>
            <a:r>
              <a:rPr lang="en-US" sz="2000" b="1" smtClean="0"/>
              <a:t>Oil slosh</a:t>
            </a:r>
          </a:p>
          <a:p>
            <a:pPr lvl="1"/>
            <a:r>
              <a:rPr lang="en-US" sz="1800" b="1" smtClean="0"/>
              <a:t>Oil pan</a:t>
            </a:r>
          </a:p>
          <a:p>
            <a:pPr lvl="1"/>
            <a:r>
              <a:rPr lang="en-US" sz="1800" b="1" smtClean="0"/>
              <a:t>Engine</a:t>
            </a:r>
          </a:p>
          <a:p>
            <a:r>
              <a:rPr lang="en-US" sz="2000" b="1" smtClean="0"/>
              <a:t>Molding</a:t>
            </a:r>
          </a:p>
          <a:p>
            <a:pPr lvl="1"/>
            <a:r>
              <a:rPr lang="en-US" sz="1800" smtClean="0"/>
              <a:t>Texture</a:t>
            </a:r>
          </a:p>
          <a:p>
            <a:pPr lvl="1"/>
            <a:r>
              <a:rPr lang="en-US" sz="1800" smtClean="0"/>
              <a:t>Warpage</a:t>
            </a:r>
          </a:p>
          <a:p>
            <a:r>
              <a:rPr lang="en-US" sz="2000" b="1" smtClean="0"/>
              <a:t>Optimization</a:t>
            </a:r>
          </a:p>
          <a:p>
            <a:r>
              <a:rPr lang="en-US" sz="2000" b="1" smtClean="0"/>
              <a:t>Formability</a:t>
            </a:r>
          </a:p>
          <a:p>
            <a:r>
              <a:rPr lang="en-US" sz="2000" b="1" smtClean="0"/>
              <a:t>System simulation</a:t>
            </a:r>
          </a:p>
          <a:p>
            <a:r>
              <a:rPr lang="en-US" sz="2000" b="1" smtClean="0"/>
              <a:t>System Engineering</a:t>
            </a:r>
          </a:p>
          <a:p>
            <a:endParaRPr lang="en-US" sz="2000" b="1" smtClean="0"/>
          </a:p>
        </p:txBody>
      </p:sp>
      <p:sp>
        <p:nvSpPr>
          <p:cNvPr id="93189" name="Text Box 5"/>
          <p:cNvSpPr txBox="1">
            <a:spLocks noChangeArrowheads="1"/>
          </p:cNvSpPr>
          <p:nvPr/>
        </p:nvSpPr>
        <p:spPr bwMode="auto">
          <a:xfrm>
            <a:off x="685800" y="5948363"/>
            <a:ext cx="7356475" cy="376237"/>
          </a:xfrm>
          <a:prstGeom prst="rect">
            <a:avLst/>
          </a:prstGeom>
          <a:solidFill>
            <a:schemeClr val="bg1"/>
          </a:solidFill>
          <a:ln w="9525">
            <a:solidFill>
              <a:schemeClr val="tx1"/>
            </a:solidFill>
            <a:miter lim="800000"/>
            <a:headEnd/>
            <a:tailEnd/>
          </a:ln>
          <a:effectLst/>
        </p:spPr>
        <p:txBody>
          <a:bodyPr wrap="none">
            <a:spAutoFit/>
          </a:bodyPr>
          <a:lstStyle/>
          <a:p>
            <a:r>
              <a:rPr lang="en-US" sz="1800" b="1"/>
              <a:t>Decision criteria established for all products and simulation types</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smtClean="0"/>
              <a:t>Future State of CAE</a:t>
            </a:r>
          </a:p>
        </p:txBody>
      </p:sp>
      <p:sp>
        <p:nvSpPr>
          <p:cNvPr id="94211" name="Rectangle 3"/>
          <p:cNvSpPr>
            <a:spLocks noGrp="1" noChangeArrowheads="1"/>
          </p:cNvSpPr>
          <p:nvPr>
            <p:ph type="body" idx="1"/>
          </p:nvPr>
        </p:nvSpPr>
        <p:spPr/>
        <p:txBody>
          <a:bodyPr/>
          <a:lstStyle/>
          <a:p>
            <a:r>
              <a:rPr lang="en-US" smtClean="0"/>
              <a:t>CAE is mainstream</a:t>
            </a:r>
          </a:p>
          <a:p>
            <a:r>
              <a:rPr lang="en-US" smtClean="0"/>
              <a:t>Simulation activities are taking place throughout all engineering</a:t>
            </a:r>
          </a:p>
          <a:p>
            <a:pPr lvl="1"/>
            <a:r>
              <a:rPr lang="en-US" smtClean="0"/>
              <a:t>Different workflows have been established</a:t>
            </a:r>
          </a:p>
          <a:p>
            <a:pPr lvl="2"/>
            <a:r>
              <a:rPr lang="en-US" smtClean="0"/>
              <a:t>Ad-hoc</a:t>
            </a:r>
          </a:p>
          <a:p>
            <a:pPr lvl="2"/>
            <a:r>
              <a:rPr lang="en-US" smtClean="0"/>
              <a:t>Guided</a:t>
            </a:r>
          </a:p>
          <a:p>
            <a:pPr lvl="2"/>
            <a:r>
              <a:rPr lang="en-US" smtClean="0"/>
              <a:t>Automated</a:t>
            </a:r>
          </a:p>
          <a:p>
            <a:r>
              <a:rPr lang="en-US" smtClean="0"/>
              <a:t>CAE team:</a:t>
            </a:r>
          </a:p>
          <a:p>
            <a:pPr lvl="1"/>
            <a:r>
              <a:rPr lang="en-US" smtClean="0"/>
              <a:t>Works as a team</a:t>
            </a:r>
          </a:p>
          <a:p>
            <a:pPr lvl="1"/>
            <a:r>
              <a:rPr lang="en-US" smtClean="0"/>
              <a:t>Focuses on requests which require manual interaction and deep knowledge and understanding of CAE and it’s tools</a:t>
            </a:r>
          </a:p>
          <a:p>
            <a:pPr lvl="1"/>
            <a:r>
              <a:rPr lang="en-US" smtClean="0"/>
              <a:t>Spending about have if their time on developing new simulation techniques, expansion of CAE into all engineering </a:t>
            </a:r>
          </a:p>
          <a:p>
            <a:r>
              <a:rPr lang="en-US" smtClean="0"/>
              <a:t>Everything is transparent and at everyone's fingertips</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smtClean="0"/>
              <a:t>Current State of Infrastructure</a:t>
            </a:r>
          </a:p>
        </p:txBody>
      </p:sp>
      <p:sp>
        <p:nvSpPr>
          <p:cNvPr id="95235" name="Rectangle 3"/>
          <p:cNvSpPr>
            <a:spLocks noGrp="1" noChangeArrowheads="1"/>
          </p:cNvSpPr>
          <p:nvPr>
            <p:ph type="body" idx="1"/>
          </p:nvPr>
        </p:nvSpPr>
        <p:spPr/>
        <p:txBody>
          <a:bodyPr/>
          <a:lstStyle/>
          <a:p>
            <a:r>
              <a:rPr lang="en-US" smtClean="0"/>
              <a:t>High performance Work Stations for CAE analysts</a:t>
            </a:r>
          </a:p>
          <a:p>
            <a:r>
              <a:rPr lang="en-US" smtClean="0"/>
              <a:t>Pockets of High Performance Computing (HPC)</a:t>
            </a:r>
          </a:p>
          <a:p>
            <a:r>
              <a:rPr lang="en-US" smtClean="0"/>
              <a:t>Network bandwidth too slow to handle huge amount of data traffic</a:t>
            </a:r>
          </a:p>
          <a:p>
            <a:r>
              <a:rPr lang="en-US" smtClean="0"/>
              <a:t>High-end laptops for mobility</a:t>
            </a:r>
          </a:p>
          <a:p>
            <a:r>
              <a:rPr lang="en-US" smtClean="0"/>
              <a:t>Storage usually attached to HPC clusters</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smtClean="0"/>
              <a:t>Future Direction</a:t>
            </a:r>
          </a:p>
        </p:txBody>
      </p:sp>
      <p:sp>
        <p:nvSpPr>
          <p:cNvPr id="96259" name="Rectangle 3"/>
          <p:cNvSpPr>
            <a:spLocks noGrp="1" noChangeArrowheads="1"/>
          </p:cNvSpPr>
          <p:nvPr>
            <p:ph type="body" idx="1"/>
          </p:nvPr>
        </p:nvSpPr>
        <p:spPr>
          <a:noFill/>
          <a:ln/>
        </p:spPr>
        <p:txBody>
          <a:bodyPr/>
          <a:lstStyle/>
          <a:p>
            <a:r>
              <a:rPr lang="en-US" smtClean="0"/>
              <a:t>All CAE storage located at a single regional datacenter</a:t>
            </a:r>
          </a:p>
          <a:p>
            <a:r>
              <a:rPr lang="en-US" smtClean="0"/>
              <a:t>The entire workflow is enabled through high throughput data links and locality</a:t>
            </a:r>
          </a:p>
          <a:p>
            <a:r>
              <a:rPr lang="en-US" smtClean="0"/>
              <a:t>Users connect to virtual sessions on workstation hosts physically present at the data center, enabling them to be directly connected to the storage</a:t>
            </a:r>
          </a:p>
          <a:p>
            <a:r>
              <a:rPr lang="en-US" smtClean="0"/>
              <a:t>Collaboration is simpler, since all sites share space on the same storage solution</a:t>
            </a:r>
          </a:p>
          <a:p>
            <a:r>
              <a:rPr lang="en-US" smtClean="0"/>
              <a:t>Simulations are created in and never leave the data center</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p:cNvSpPr txBox="1">
            <a:spLocks noGrp="1"/>
          </p:cNvSpPr>
          <p:nvPr/>
        </p:nvSpPr>
        <p:spPr bwMode="auto">
          <a:xfrm>
            <a:off x="8075613" y="6524625"/>
            <a:ext cx="884237" cy="215900"/>
          </a:xfrm>
          <a:prstGeom prst="rect">
            <a:avLst/>
          </a:prstGeom>
          <a:noFill/>
          <a:ln w="9525" algn="ctr">
            <a:noFill/>
            <a:miter lim="800000"/>
            <a:headEnd/>
            <a:tailEnd/>
          </a:ln>
        </p:spPr>
        <p:txBody>
          <a:bodyPr anchor="ctr"/>
          <a:lstStyle/>
          <a:p>
            <a:pPr algn="r"/>
            <a:fld id="{A6C2B7BF-9F07-4690-8975-D3F605BB8875}" type="slidenum">
              <a:rPr lang="en-US" sz="1100"/>
              <a:pPr algn="r"/>
              <a:t>2</a:t>
            </a:fld>
            <a:endParaRPr lang="en-US" sz="1100"/>
          </a:p>
        </p:txBody>
      </p:sp>
      <p:sp>
        <p:nvSpPr>
          <p:cNvPr id="77827" name="Rectangle 2"/>
          <p:cNvSpPr>
            <a:spLocks noGrp="1" noChangeArrowheads="1"/>
          </p:cNvSpPr>
          <p:nvPr>
            <p:ph type="title" idx="4294967295"/>
          </p:nvPr>
        </p:nvSpPr>
        <p:spPr>
          <a:xfrm>
            <a:off x="446088" y="209550"/>
            <a:ext cx="8229600" cy="1143000"/>
          </a:xfrm>
        </p:spPr>
        <p:txBody>
          <a:bodyPr/>
          <a:lstStyle/>
          <a:p>
            <a:pPr eaLnBrk="1" hangingPunct="1"/>
            <a:r>
              <a:rPr lang="en-US"/>
              <a:t>Content*</a:t>
            </a:r>
          </a:p>
        </p:txBody>
      </p:sp>
      <p:sp>
        <p:nvSpPr>
          <p:cNvPr id="77828" name="Rectangle 3"/>
          <p:cNvSpPr>
            <a:spLocks noGrp="1" noChangeArrowheads="1"/>
          </p:cNvSpPr>
          <p:nvPr>
            <p:ph type="body" idx="4294967295"/>
          </p:nvPr>
        </p:nvSpPr>
        <p:spPr>
          <a:xfrm>
            <a:off x="457200" y="1244600"/>
            <a:ext cx="8229600" cy="4525963"/>
          </a:xfrm>
        </p:spPr>
        <p:txBody>
          <a:bodyPr/>
          <a:lstStyle/>
          <a:p>
            <a:pPr eaLnBrk="1" hangingPunct="1"/>
            <a:r>
              <a:rPr lang="en-US"/>
              <a:t>General Market:</a:t>
            </a:r>
          </a:p>
          <a:p>
            <a:pPr lvl="1" eaLnBrk="1" hangingPunct="1"/>
            <a:r>
              <a:rPr lang="en-US"/>
              <a:t>Current State</a:t>
            </a:r>
          </a:p>
          <a:p>
            <a:pPr lvl="1" eaLnBrk="1" hangingPunct="1"/>
            <a:r>
              <a:rPr lang="en-US"/>
              <a:t>Needs and Trends</a:t>
            </a:r>
          </a:p>
          <a:p>
            <a:pPr eaLnBrk="1" hangingPunct="1"/>
            <a:r>
              <a:rPr lang="en-US"/>
              <a:t>CAE and it’s current and future Role</a:t>
            </a:r>
          </a:p>
          <a:p>
            <a:pPr lvl="1" eaLnBrk="1" hangingPunct="1"/>
            <a:r>
              <a:rPr lang="en-US"/>
              <a:t>Virtual Engineering Approach</a:t>
            </a:r>
          </a:p>
          <a:p>
            <a:pPr lvl="1" eaLnBrk="1" hangingPunct="1"/>
            <a:r>
              <a:rPr lang="en-US"/>
              <a:t>HPC / CAE Network Architecture</a:t>
            </a:r>
          </a:p>
          <a:p>
            <a:pPr lvl="1" eaLnBrk="1" hangingPunct="1"/>
            <a:r>
              <a:rPr lang="en-US"/>
              <a:t>Supporting Tools – The Role of SDM</a:t>
            </a:r>
          </a:p>
          <a:p>
            <a:pPr eaLnBrk="1" hangingPunct="1"/>
            <a:r>
              <a:rPr lang="en-US"/>
              <a:t>Conclusions</a:t>
            </a:r>
          </a:p>
          <a:p>
            <a:pPr eaLnBrk="1" hangingPunct="1"/>
            <a:endParaRPr lang="en-US"/>
          </a:p>
        </p:txBody>
      </p:sp>
      <p:sp>
        <p:nvSpPr>
          <p:cNvPr id="77829" name="Text Box 5"/>
          <p:cNvSpPr txBox="1">
            <a:spLocks noChangeArrowheads="1"/>
          </p:cNvSpPr>
          <p:nvPr/>
        </p:nvSpPr>
        <p:spPr bwMode="auto">
          <a:xfrm>
            <a:off x="211138" y="5743575"/>
            <a:ext cx="8405812" cy="549275"/>
          </a:xfrm>
          <a:prstGeom prst="rect">
            <a:avLst/>
          </a:prstGeom>
          <a:noFill/>
          <a:ln w="9525">
            <a:noFill/>
            <a:miter lim="800000"/>
            <a:headEnd/>
            <a:tailEnd/>
          </a:ln>
          <a:effectLst/>
        </p:spPr>
        <p:txBody>
          <a:bodyPr>
            <a:spAutoFit/>
          </a:bodyPr>
          <a:lstStyle/>
          <a:p>
            <a:r>
              <a:rPr lang="en-US" sz="1000"/>
              <a:t>* Based on the following papers:</a:t>
            </a:r>
          </a:p>
          <a:p>
            <a:pPr>
              <a:buFontTx/>
              <a:buChar char="-"/>
            </a:pPr>
            <a:r>
              <a:rPr lang="en-US" sz="1000"/>
              <a:t> Frank Popielas: “CAE and its Role 2020 and beyond for the Engineering Community”, NAFEMS NA Congress, Washington D.C., 2012</a:t>
            </a:r>
          </a:p>
          <a:p>
            <a:pPr>
              <a:buFontTx/>
              <a:buChar char="-"/>
            </a:pPr>
            <a:r>
              <a:rPr lang="en-US" sz="1000"/>
              <a:t> Rohit Ramkumar, et al: “Simulation Life Cycle Management - Game Changer in the CAE World “, NAFEMS NA Congress, Washington D.C., 2012</a:t>
            </a:r>
          </a:p>
        </p:txBody>
      </p:sp>
    </p:spTree>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smtClean="0"/>
              <a:t>Simulations Never Leave the Datacenter</a:t>
            </a:r>
          </a:p>
        </p:txBody>
      </p:sp>
      <p:sp>
        <p:nvSpPr>
          <p:cNvPr id="97283" name="Rectangle 3"/>
          <p:cNvSpPr>
            <a:spLocks noGrp="1" noChangeArrowheads="1"/>
          </p:cNvSpPr>
          <p:nvPr>
            <p:ph type="body" sz="half" idx="2"/>
          </p:nvPr>
        </p:nvSpPr>
        <p:spPr>
          <a:xfrm>
            <a:off x="4651375" y="1196975"/>
            <a:ext cx="4311650" cy="5259388"/>
          </a:xfrm>
        </p:spPr>
        <p:txBody>
          <a:bodyPr/>
          <a:lstStyle/>
          <a:p>
            <a:r>
              <a:rPr lang="en-US" sz="1800" smtClean="0"/>
              <a:t>One Regional (for example NA) cluster provides greater capacity than individual clusters for same spend via the resource manager and hardware optimization</a:t>
            </a:r>
          </a:p>
          <a:p>
            <a:r>
              <a:rPr lang="en-US" sz="1800" smtClean="0"/>
              <a:t>Files move on high speed data links, faster than possible over LAN/WAN technologies</a:t>
            </a:r>
          </a:p>
          <a:p>
            <a:r>
              <a:rPr lang="en-US" sz="1800" smtClean="0"/>
              <a:t>Global Resource Manager smartly places work where it will get done the fastest for its priority</a:t>
            </a:r>
          </a:p>
        </p:txBody>
      </p:sp>
      <p:grpSp>
        <p:nvGrpSpPr>
          <p:cNvPr id="97284" name="Group 4"/>
          <p:cNvGrpSpPr>
            <a:grpSpLocks/>
          </p:cNvGrpSpPr>
          <p:nvPr/>
        </p:nvGrpSpPr>
        <p:grpSpPr bwMode="auto">
          <a:xfrm>
            <a:off x="179388" y="1258888"/>
            <a:ext cx="4311650" cy="5135562"/>
            <a:chOff x="113" y="793"/>
            <a:chExt cx="2716" cy="3235"/>
          </a:xfrm>
        </p:grpSpPr>
        <p:pic>
          <p:nvPicPr>
            <p:cNvPr id="97285" name="Picture 5" descr="Present architecture2page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13" y="793"/>
              <a:ext cx="2716" cy="3235"/>
            </a:xfrm>
            <a:prstGeom prst="rect">
              <a:avLst/>
            </a:prstGeom>
            <a:noFill/>
            <a:ln w="9525">
              <a:noFill/>
              <a:miter lim="800000"/>
              <a:headEnd/>
              <a:tailEnd/>
            </a:ln>
          </p:spPr>
        </p:pic>
        <p:sp>
          <p:nvSpPr>
            <p:cNvPr id="97286" name="Rectangle 6"/>
            <p:cNvSpPr>
              <a:spLocks noChangeArrowheads="1"/>
            </p:cNvSpPr>
            <p:nvPr/>
          </p:nvSpPr>
          <p:spPr bwMode="auto">
            <a:xfrm>
              <a:off x="282" y="960"/>
              <a:ext cx="336" cy="144"/>
            </a:xfrm>
            <a:prstGeom prst="rect">
              <a:avLst/>
            </a:prstGeom>
            <a:solidFill>
              <a:srgbClr val="D1E5FB"/>
            </a:solidFill>
            <a:ln w="25400" algn="ctr">
              <a:noFill/>
              <a:miter lim="800000"/>
              <a:headEnd/>
              <a:tailEnd/>
            </a:ln>
            <a:effectLst/>
          </p:spPr>
          <p:txBody>
            <a:bodyPr wrap="none" anchor="ctr"/>
            <a:lstStyle/>
            <a:p>
              <a:pPr algn="ctr"/>
              <a:r>
                <a:rPr lang="en-US" sz="800"/>
                <a:t>Location 1</a:t>
              </a:r>
            </a:p>
          </p:txBody>
        </p:sp>
        <p:sp>
          <p:nvSpPr>
            <p:cNvPr id="97287" name="Rectangle 7"/>
            <p:cNvSpPr>
              <a:spLocks noChangeArrowheads="1"/>
            </p:cNvSpPr>
            <p:nvPr/>
          </p:nvSpPr>
          <p:spPr bwMode="auto">
            <a:xfrm>
              <a:off x="912" y="960"/>
              <a:ext cx="432" cy="144"/>
            </a:xfrm>
            <a:prstGeom prst="rect">
              <a:avLst/>
            </a:prstGeom>
            <a:solidFill>
              <a:srgbClr val="D1E5FB"/>
            </a:solidFill>
            <a:ln w="25400" algn="ctr">
              <a:noFill/>
              <a:miter lim="800000"/>
              <a:headEnd/>
              <a:tailEnd/>
            </a:ln>
            <a:effectLst/>
          </p:spPr>
          <p:txBody>
            <a:bodyPr wrap="none" anchor="ctr"/>
            <a:lstStyle/>
            <a:p>
              <a:pPr algn="ctr"/>
              <a:r>
                <a:rPr lang="en-US" sz="800"/>
                <a:t>Location 2</a:t>
              </a:r>
            </a:p>
          </p:txBody>
        </p:sp>
        <p:sp>
          <p:nvSpPr>
            <p:cNvPr id="97288" name="Rectangle 8"/>
            <p:cNvSpPr>
              <a:spLocks noChangeArrowheads="1"/>
            </p:cNvSpPr>
            <p:nvPr/>
          </p:nvSpPr>
          <p:spPr bwMode="auto">
            <a:xfrm>
              <a:off x="1584" y="960"/>
              <a:ext cx="432" cy="144"/>
            </a:xfrm>
            <a:prstGeom prst="rect">
              <a:avLst/>
            </a:prstGeom>
            <a:solidFill>
              <a:srgbClr val="D1E5FB"/>
            </a:solidFill>
            <a:ln w="25400" algn="ctr">
              <a:noFill/>
              <a:miter lim="800000"/>
              <a:headEnd/>
              <a:tailEnd/>
            </a:ln>
            <a:effectLst/>
          </p:spPr>
          <p:txBody>
            <a:bodyPr wrap="none" anchor="ctr"/>
            <a:lstStyle/>
            <a:p>
              <a:pPr algn="ctr"/>
              <a:r>
                <a:rPr lang="en-US" sz="800"/>
                <a:t>Location 3</a:t>
              </a:r>
            </a:p>
          </p:txBody>
        </p:sp>
        <p:sp>
          <p:nvSpPr>
            <p:cNvPr id="97289" name="Rectangle 9"/>
            <p:cNvSpPr>
              <a:spLocks noChangeArrowheads="1"/>
            </p:cNvSpPr>
            <p:nvPr/>
          </p:nvSpPr>
          <p:spPr bwMode="auto">
            <a:xfrm>
              <a:off x="2304" y="960"/>
              <a:ext cx="384" cy="144"/>
            </a:xfrm>
            <a:prstGeom prst="rect">
              <a:avLst/>
            </a:prstGeom>
            <a:solidFill>
              <a:srgbClr val="D1E5FB"/>
            </a:solidFill>
            <a:ln w="25400" algn="ctr">
              <a:noFill/>
              <a:miter lim="800000"/>
              <a:headEnd/>
              <a:tailEnd/>
            </a:ln>
            <a:effectLst/>
          </p:spPr>
          <p:txBody>
            <a:bodyPr wrap="none" anchor="ctr"/>
            <a:lstStyle/>
            <a:p>
              <a:pPr algn="ctr"/>
              <a:r>
                <a:rPr lang="en-US" sz="800"/>
                <a:t>Location 4</a:t>
              </a:r>
            </a:p>
          </p:txBody>
        </p:sp>
        <p:sp>
          <p:nvSpPr>
            <p:cNvPr id="97290" name="Text Box 10"/>
            <p:cNvSpPr txBox="1">
              <a:spLocks noChangeArrowheads="1"/>
            </p:cNvSpPr>
            <p:nvPr/>
          </p:nvSpPr>
          <p:spPr bwMode="auto">
            <a:xfrm>
              <a:off x="1380" y="2928"/>
              <a:ext cx="319" cy="212"/>
            </a:xfrm>
            <a:prstGeom prst="rect">
              <a:avLst/>
            </a:prstGeom>
            <a:solidFill>
              <a:srgbClr val="33CAFF"/>
            </a:solidFill>
            <a:ln w="25400" algn="ctr">
              <a:noFill/>
              <a:miter lim="800000"/>
              <a:headEnd/>
              <a:tailEnd/>
            </a:ln>
            <a:effectLst/>
          </p:spPr>
          <p:txBody>
            <a:bodyPr>
              <a:spAutoFit/>
            </a:bodyPr>
            <a:lstStyle/>
            <a:p>
              <a:pPr algn="ctr"/>
              <a:r>
                <a:rPr lang="en-US" sz="800"/>
                <a:t>Private</a:t>
              </a:r>
            </a:p>
            <a:p>
              <a:pPr algn="ctr"/>
              <a:r>
                <a:rPr lang="en-US" sz="800"/>
                <a:t>Cloud</a:t>
              </a:r>
            </a:p>
          </p:txBody>
        </p:sp>
        <p:sp>
          <p:nvSpPr>
            <p:cNvPr id="97291" name="Rectangle 11"/>
            <p:cNvSpPr>
              <a:spLocks noChangeArrowheads="1"/>
            </p:cNvSpPr>
            <p:nvPr/>
          </p:nvSpPr>
          <p:spPr bwMode="auto">
            <a:xfrm>
              <a:off x="507" y="3123"/>
              <a:ext cx="96" cy="48"/>
            </a:xfrm>
            <a:prstGeom prst="rect">
              <a:avLst/>
            </a:prstGeom>
            <a:solidFill>
              <a:srgbClr val="F0CF0A"/>
            </a:solidFill>
            <a:ln w="25400" algn="ctr">
              <a:solidFill>
                <a:srgbClr val="F0CF0A"/>
              </a:solidFill>
              <a:miter lim="800000"/>
              <a:headEnd/>
              <a:tailEnd/>
            </a:ln>
            <a:effectLst/>
          </p:spPr>
          <p:txBody>
            <a:bodyPr wrap="none" anchor="ctr"/>
            <a:lstStyle/>
            <a:p>
              <a:endParaRPr lang="en-US"/>
            </a:p>
          </p:txBody>
        </p:sp>
        <p:sp>
          <p:nvSpPr>
            <p:cNvPr id="97292" name="Rectangle 12"/>
            <p:cNvSpPr>
              <a:spLocks noChangeArrowheads="1"/>
            </p:cNvSpPr>
            <p:nvPr/>
          </p:nvSpPr>
          <p:spPr bwMode="auto">
            <a:xfrm>
              <a:off x="645" y="3120"/>
              <a:ext cx="96" cy="48"/>
            </a:xfrm>
            <a:prstGeom prst="rect">
              <a:avLst/>
            </a:prstGeom>
            <a:solidFill>
              <a:srgbClr val="F0CF0A"/>
            </a:solidFill>
            <a:ln w="25400" algn="ctr">
              <a:solidFill>
                <a:srgbClr val="F0CF0A"/>
              </a:solidFill>
              <a:miter lim="800000"/>
              <a:headEnd/>
              <a:tailEnd/>
            </a:ln>
            <a:effectLst/>
          </p:spPr>
          <p:txBody>
            <a:bodyPr wrap="none" anchor="ctr"/>
            <a:lstStyle/>
            <a:p>
              <a:endParaRPr lang="en-US"/>
            </a:p>
          </p:txBody>
        </p:sp>
        <p:sp>
          <p:nvSpPr>
            <p:cNvPr id="97293" name="Rectangle 13"/>
            <p:cNvSpPr>
              <a:spLocks noChangeArrowheads="1"/>
            </p:cNvSpPr>
            <p:nvPr/>
          </p:nvSpPr>
          <p:spPr bwMode="auto">
            <a:xfrm>
              <a:off x="897" y="3120"/>
              <a:ext cx="96" cy="48"/>
            </a:xfrm>
            <a:prstGeom prst="rect">
              <a:avLst/>
            </a:prstGeom>
            <a:solidFill>
              <a:srgbClr val="F0CF0A"/>
            </a:solidFill>
            <a:ln w="25400" algn="ctr">
              <a:solidFill>
                <a:srgbClr val="F0CF0A"/>
              </a:solidFill>
              <a:miter lim="800000"/>
              <a:headEnd/>
              <a:tailEnd/>
            </a:ln>
            <a:effectLst/>
          </p:spPr>
          <p:txBody>
            <a:bodyPr wrap="none" anchor="ctr"/>
            <a:lstStyle/>
            <a:p>
              <a:endParaRPr lang="en-US"/>
            </a:p>
          </p:txBody>
        </p:sp>
        <p:sp>
          <p:nvSpPr>
            <p:cNvPr id="97294" name="Rectangle 14"/>
            <p:cNvSpPr>
              <a:spLocks noChangeArrowheads="1"/>
            </p:cNvSpPr>
            <p:nvPr/>
          </p:nvSpPr>
          <p:spPr bwMode="auto">
            <a:xfrm>
              <a:off x="774" y="3102"/>
              <a:ext cx="96" cy="96"/>
            </a:xfrm>
            <a:prstGeom prst="rect">
              <a:avLst/>
            </a:prstGeom>
            <a:solidFill>
              <a:srgbClr val="F0CF0A"/>
            </a:solidFill>
            <a:ln w="25400" algn="ctr">
              <a:solidFill>
                <a:srgbClr val="F0CF0A"/>
              </a:solidFill>
              <a:miter lim="800000"/>
              <a:headEnd/>
              <a:tailEnd/>
            </a:ln>
            <a:effectLst/>
          </p:spPr>
          <p:txBody>
            <a:bodyPr wrap="none" anchor="ctr"/>
            <a:lstStyle/>
            <a:p>
              <a:endParaRPr lang="en-US"/>
            </a:p>
          </p:txBody>
        </p:sp>
        <p:sp>
          <p:nvSpPr>
            <p:cNvPr id="97295" name="Rectangle 15"/>
            <p:cNvSpPr>
              <a:spLocks noChangeArrowheads="1"/>
            </p:cNvSpPr>
            <p:nvPr/>
          </p:nvSpPr>
          <p:spPr bwMode="auto">
            <a:xfrm>
              <a:off x="2229" y="2997"/>
              <a:ext cx="288" cy="87"/>
            </a:xfrm>
            <a:prstGeom prst="rect">
              <a:avLst/>
            </a:prstGeom>
            <a:solidFill>
              <a:srgbClr val="FFCC99"/>
            </a:solidFill>
            <a:ln w="25400" algn="ctr">
              <a:noFill/>
              <a:miter lim="800000"/>
              <a:headEnd/>
              <a:tailEnd/>
            </a:ln>
            <a:effectLst/>
          </p:spPr>
          <p:txBody>
            <a:bodyPr wrap="none" anchor="ctr"/>
            <a:lstStyle/>
            <a:p>
              <a:endParaRPr lang="en-US"/>
            </a:p>
          </p:txBody>
        </p:sp>
      </p:gr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
          <p:cNvGrpSpPr>
            <a:grpSpLocks/>
          </p:cNvGrpSpPr>
          <p:nvPr/>
        </p:nvGrpSpPr>
        <p:grpSpPr bwMode="auto">
          <a:xfrm>
            <a:off x="0" y="1287463"/>
            <a:ext cx="3640138" cy="2778125"/>
            <a:chOff x="0" y="990600"/>
            <a:chExt cx="3639756" cy="2778151"/>
          </a:xfrm>
        </p:grpSpPr>
        <p:sp>
          <p:nvSpPr>
            <p:cNvPr id="98307" name="AutoShape 2"/>
            <p:cNvSpPr>
              <a:spLocks noChangeArrowheads="1"/>
            </p:cNvSpPr>
            <p:nvPr/>
          </p:nvSpPr>
          <p:spPr bwMode="auto">
            <a:xfrm rot="7139003" flipV="1">
              <a:off x="1351251" y="1480246"/>
              <a:ext cx="2402295" cy="217471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chemeClr val="bg1">
                    <a:alpha val="62000"/>
                  </a:schemeClr>
                </a:gs>
                <a:gs pos="100000">
                  <a:srgbClr val="003399"/>
                </a:gs>
              </a:gsLst>
              <a:lin ang="5400000" scaled="1"/>
            </a:gradFill>
            <a:ln w="3175" algn="ctr">
              <a:noFill/>
              <a:miter lim="800000"/>
              <a:headEnd/>
              <a:tailEnd/>
            </a:ln>
          </p:spPr>
          <p:txBody>
            <a:bodyPr wrap="none" lIns="90000" tIns="46800" rIns="36000" bIns="46800" anchor="ctr"/>
            <a:lstStyle/>
            <a:p>
              <a:endParaRPr lang="en-US"/>
            </a:p>
          </p:txBody>
        </p:sp>
        <p:pic>
          <p:nvPicPr>
            <p:cNvPr id="98308" name="Picture 3" descr="global_map_flat_blue"/>
            <p:cNvPicPr>
              <a:picLocks noChangeAspect="1" noChangeArrowheads="1"/>
            </p:cNvPicPr>
            <p:nvPr/>
          </p:nvPicPr>
          <p:blipFill>
            <a:blip r:embed="rId3">
              <a:clrChange>
                <a:clrFrom>
                  <a:srgbClr val="FFFFFF"/>
                </a:clrFrom>
                <a:clrTo>
                  <a:srgbClr val="FFFFFF">
                    <a:alpha val="0"/>
                  </a:srgbClr>
                </a:clrTo>
              </a:clrChange>
              <a:lum bright="32000" contrast="12000"/>
            </a:blip>
            <a:srcRect b="473"/>
            <a:stretch>
              <a:fillRect/>
            </a:stretch>
          </p:blipFill>
          <p:spPr bwMode="auto">
            <a:xfrm>
              <a:off x="0" y="990600"/>
              <a:ext cx="2996103" cy="1858520"/>
            </a:xfrm>
            <a:prstGeom prst="rect">
              <a:avLst/>
            </a:prstGeom>
            <a:noFill/>
            <a:ln w="9525">
              <a:noFill/>
              <a:miter lim="800000"/>
              <a:headEnd/>
              <a:tailEnd/>
            </a:ln>
          </p:spPr>
        </p:pic>
        <p:pic>
          <p:nvPicPr>
            <p:cNvPr id="98309"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81000" y="1066800"/>
              <a:ext cx="2996499" cy="1578800"/>
            </a:xfrm>
            <a:prstGeom prst="rect">
              <a:avLst/>
            </a:prstGeom>
            <a:noFill/>
            <a:ln w="9525">
              <a:noFill/>
              <a:miter lim="800000"/>
              <a:headEnd/>
              <a:tailEnd/>
            </a:ln>
          </p:spPr>
        </p:pic>
      </p:grpSp>
      <p:grpSp>
        <p:nvGrpSpPr>
          <p:cNvPr id="98310" name="Group 11"/>
          <p:cNvGrpSpPr>
            <a:grpSpLocks/>
          </p:cNvGrpSpPr>
          <p:nvPr/>
        </p:nvGrpSpPr>
        <p:grpSpPr bwMode="auto">
          <a:xfrm>
            <a:off x="290513" y="3632200"/>
            <a:ext cx="1857375" cy="2979738"/>
            <a:chOff x="228600" y="3581400"/>
            <a:chExt cx="1857715" cy="2980144"/>
          </a:xfrm>
        </p:grpSpPr>
        <p:sp>
          <p:nvSpPr>
            <p:cNvPr id="165" name="Freeform 10"/>
            <p:cNvSpPr>
              <a:spLocks/>
            </p:cNvSpPr>
            <p:nvPr/>
          </p:nvSpPr>
          <p:spPr bwMode="auto">
            <a:xfrm rot="10377668">
              <a:off x="1019320" y="4478460"/>
              <a:ext cx="1066995" cy="1781418"/>
            </a:xfrm>
            <a:custGeom>
              <a:avLst/>
              <a:gdLst/>
              <a:ahLst/>
              <a:cxnLst>
                <a:cxn ang="0">
                  <a:pos x="0" y="928"/>
                </a:cxn>
                <a:cxn ang="0">
                  <a:pos x="589" y="0"/>
                </a:cxn>
                <a:cxn ang="0">
                  <a:pos x="589" y="3418"/>
                </a:cxn>
                <a:cxn ang="0">
                  <a:pos x="1" y="2765"/>
                </a:cxn>
                <a:cxn ang="0">
                  <a:pos x="0" y="928"/>
                </a:cxn>
              </a:cxnLst>
              <a:rect l="0" t="0" r="r" b="b"/>
              <a:pathLst>
                <a:path w="589" h="3418">
                  <a:moveTo>
                    <a:pt x="0" y="928"/>
                  </a:moveTo>
                  <a:lnTo>
                    <a:pt x="589" y="0"/>
                  </a:lnTo>
                  <a:lnTo>
                    <a:pt x="589" y="3418"/>
                  </a:lnTo>
                  <a:lnTo>
                    <a:pt x="1" y="2765"/>
                  </a:lnTo>
                  <a:lnTo>
                    <a:pt x="0" y="928"/>
                  </a:lnTo>
                  <a:close/>
                </a:path>
              </a:pathLst>
            </a:custGeom>
            <a:gradFill rotWithShape="1">
              <a:gsLst>
                <a:gs pos="0">
                  <a:schemeClr val="accent4">
                    <a:lumMod val="60000"/>
                    <a:lumOff val="40000"/>
                  </a:schemeClr>
                </a:gs>
                <a:gs pos="100000">
                  <a:srgbClr val="339966">
                    <a:gamma/>
                    <a:tint val="0"/>
                    <a:invGamma/>
                  </a:srgbClr>
                </a:gs>
              </a:gsLst>
              <a:lin ang="0" scaled="1"/>
            </a:gradFill>
            <a:ln w="12700" cap="flat" cmpd="sng">
              <a:noFill/>
              <a:prstDash val="solid"/>
              <a:round/>
              <a:headEnd type="none" w="med" len="med"/>
              <a:tailEnd type="none" w="med" len="med"/>
            </a:ln>
            <a:effectLst/>
          </p:spPr>
          <p:txBody>
            <a:bodyPr lIns="90000" tIns="46800" rIns="36000" bIns="46800" anchor="ctr"/>
            <a:lstStyle/>
            <a:p>
              <a:pPr fontAlgn="auto">
                <a:spcBef>
                  <a:spcPts val="0"/>
                </a:spcBef>
                <a:spcAft>
                  <a:spcPts val="0"/>
                </a:spcAft>
                <a:defRPr/>
              </a:pPr>
              <a:endParaRPr lang="en-US" sz="1800">
                <a:solidFill>
                  <a:srgbClr val="28288A"/>
                </a:solidFill>
                <a:latin typeface="Calibri"/>
                <a:cs typeface="+mn-cs"/>
              </a:endParaRPr>
            </a:p>
          </p:txBody>
        </p:sp>
        <p:pic>
          <p:nvPicPr>
            <p:cNvPr id="98312" name="Picture 7" descr="SimulationObject"/>
            <p:cNvPicPr>
              <a:picLocks noChangeAspect="1" noChangeArrowheads="1"/>
            </p:cNvPicPr>
            <p:nvPr/>
          </p:nvPicPr>
          <p:blipFill>
            <a:blip r:embed="rId5"/>
            <a:srcRect/>
            <a:stretch>
              <a:fillRect/>
            </a:stretch>
          </p:blipFill>
          <p:spPr bwMode="auto">
            <a:xfrm>
              <a:off x="228600" y="4495800"/>
              <a:ext cx="1352541" cy="1447800"/>
            </a:xfrm>
            <a:prstGeom prst="rect">
              <a:avLst/>
            </a:prstGeom>
            <a:noFill/>
            <a:ln w="9525">
              <a:noFill/>
              <a:miter lim="800000"/>
              <a:headEnd/>
              <a:tailEnd/>
            </a:ln>
          </p:spPr>
        </p:pic>
        <p:pic>
          <p:nvPicPr>
            <p:cNvPr id="98313" name="Picture 3"/>
            <p:cNvPicPr>
              <a:picLocks noChangeAspect="1" noChangeArrowheads="1"/>
            </p:cNvPicPr>
            <p:nvPr/>
          </p:nvPicPr>
          <p:blipFill>
            <a:blip r:embed="rId6"/>
            <a:srcRect/>
            <a:stretch>
              <a:fillRect/>
            </a:stretch>
          </p:blipFill>
          <p:spPr bwMode="auto">
            <a:xfrm>
              <a:off x="228600" y="3581400"/>
              <a:ext cx="1447800" cy="821375"/>
            </a:xfrm>
            <a:prstGeom prst="rect">
              <a:avLst/>
            </a:prstGeom>
            <a:noFill/>
            <a:ln w="9525">
              <a:noFill/>
              <a:miter lim="800000"/>
              <a:headEnd/>
              <a:tailEnd/>
            </a:ln>
          </p:spPr>
        </p:pic>
        <p:pic>
          <p:nvPicPr>
            <p:cNvPr id="98314" name="Picture 7"/>
            <p:cNvPicPr>
              <a:picLocks noChangeAspect="1" noChangeArrowheads="1"/>
            </p:cNvPicPr>
            <p:nvPr/>
          </p:nvPicPr>
          <p:blipFill>
            <a:blip r:embed="rId7"/>
            <a:srcRect/>
            <a:stretch>
              <a:fillRect/>
            </a:stretch>
          </p:blipFill>
          <p:spPr bwMode="auto">
            <a:xfrm>
              <a:off x="381000" y="6172200"/>
              <a:ext cx="762000" cy="354542"/>
            </a:xfrm>
            <a:prstGeom prst="rect">
              <a:avLst/>
            </a:prstGeom>
            <a:noFill/>
            <a:ln w="9525">
              <a:noFill/>
              <a:miter lim="800000"/>
              <a:headEnd/>
              <a:tailEnd/>
            </a:ln>
          </p:spPr>
        </p:pic>
        <p:pic>
          <p:nvPicPr>
            <p:cNvPr id="98315" name="Picture 5" descr="C:\Engineous\FY10\Presentations\bearing_posrforce.tif"/>
            <p:cNvPicPr>
              <a:picLocks noChangeAspect="1" noChangeArrowheads="1"/>
            </p:cNvPicPr>
            <p:nvPr/>
          </p:nvPicPr>
          <p:blipFill>
            <a:blip r:embed="rId8"/>
            <a:srcRect/>
            <a:stretch>
              <a:fillRect/>
            </a:stretch>
          </p:blipFill>
          <p:spPr bwMode="auto">
            <a:xfrm>
              <a:off x="1295400" y="5943600"/>
              <a:ext cx="733501" cy="617944"/>
            </a:xfrm>
            <a:prstGeom prst="rect">
              <a:avLst/>
            </a:prstGeom>
            <a:noFill/>
            <a:ln w="9525">
              <a:noFill/>
              <a:miter lim="800000"/>
              <a:headEnd/>
              <a:tailEnd/>
            </a:ln>
          </p:spPr>
        </p:pic>
      </p:grpSp>
      <p:graphicFrame>
        <p:nvGraphicFramePr>
          <p:cNvPr id="162" name="Diagram 161"/>
          <p:cNvGraphicFramePr/>
          <p:nvPr/>
        </p:nvGraphicFramePr>
        <p:xfrm>
          <a:off x="1066800" y="1211262"/>
          <a:ext cx="7391400" cy="5461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98317" name="Group 17"/>
          <p:cNvGrpSpPr>
            <a:grpSpLocks/>
          </p:cNvGrpSpPr>
          <p:nvPr/>
        </p:nvGrpSpPr>
        <p:grpSpPr bwMode="auto">
          <a:xfrm>
            <a:off x="7162800" y="3443288"/>
            <a:ext cx="1981200" cy="2895600"/>
            <a:chOff x="7162800" y="3124200"/>
            <a:chExt cx="1981200" cy="2895600"/>
          </a:xfrm>
        </p:grpSpPr>
        <p:sp>
          <p:nvSpPr>
            <p:cNvPr id="98318" name="AutoShape 9"/>
            <p:cNvSpPr>
              <a:spLocks noChangeArrowheads="1"/>
            </p:cNvSpPr>
            <p:nvPr/>
          </p:nvSpPr>
          <p:spPr bwMode="auto">
            <a:xfrm rot="3927097">
              <a:off x="6888352" y="3978156"/>
              <a:ext cx="1617663" cy="1050925"/>
            </a:xfrm>
            <a:custGeom>
              <a:avLst/>
              <a:gdLst>
                <a:gd name="T0" fmla="*/ 2147483647 w 21600"/>
                <a:gd name="T1" fmla="*/ 1243878662 h 21600"/>
                <a:gd name="T2" fmla="*/ 2147483647 w 21600"/>
                <a:gd name="T3" fmla="*/ 2147483647 h 21600"/>
                <a:gd name="T4" fmla="*/ 1134140423 w 21600"/>
                <a:gd name="T5" fmla="*/ 1243878662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chemeClr val="bg1">
                    <a:alpha val="43999"/>
                  </a:schemeClr>
                </a:gs>
                <a:gs pos="100000">
                  <a:srgbClr val="FF9900"/>
                </a:gs>
              </a:gsLst>
              <a:lin ang="5400000" scaled="1"/>
            </a:gradFill>
            <a:ln w="3175" algn="ctr">
              <a:noFill/>
              <a:miter lim="800000"/>
              <a:headEnd/>
              <a:tailEnd/>
            </a:ln>
          </p:spPr>
          <p:txBody>
            <a:bodyPr wrap="none" lIns="90000" tIns="46800" rIns="36000" bIns="46800" anchor="ctr"/>
            <a:lstStyle/>
            <a:p>
              <a:endParaRPr lang="en-US"/>
            </a:p>
          </p:txBody>
        </p:sp>
        <p:pic>
          <p:nvPicPr>
            <p:cNvPr id="98319" name="Picture 14" descr="Fig2"/>
            <p:cNvPicPr>
              <a:picLocks noChangeAspect="1"/>
            </p:cNvPicPr>
            <p:nvPr/>
          </p:nvPicPr>
          <p:blipFill>
            <a:blip r:embed="rId14">
              <a:clrChange>
                <a:clrFrom>
                  <a:srgbClr val="FFFFFF"/>
                </a:clrFrom>
                <a:clrTo>
                  <a:srgbClr val="FFFFFF">
                    <a:alpha val="0"/>
                  </a:srgbClr>
                </a:clrTo>
              </a:clrChange>
            </a:blip>
            <a:srcRect/>
            <a:stretch>
              <a:fillRect/>
            </a:stretch>
          </p:blipFill>
          <p:spPr bwMode="auto">
            <a:xfrm>
              <a:off x="7162800" y="5410200"/>
              <a:ext cx="1821123" cy="609600"/>
            </a:xfrm>
            <a:prstGeom prst="rect">
              <a:avLst/>
            </a:prstGeom>
            <a:noFill/>
            <a:ln w="9525">
              <a:noFill/>
              <a:miter lim="800000"/>
              <a:headEnd/>
              <a:tailEnd/>
            </a:ln>
          </p:spPr>
        </p:pic>
        <p:pic>
          <p:nvPicPr>
            <p:cNvPr id="98320" name="Picture 2"/>
            <p:cNvPicPr>
              <a:picLocks noChangeAspect="1" noChangeArrowheads="1"/>
            </p:cNvPicPr>
            <p:nvPr/>
          </p:nvPicPr>
          <p:blipFill>
            <a:blip r:embed="rId15"/>
            <a:srcRect/>
            <a:stretch>
              <a:fillRect/>
            </a:stretch>
          </p:blipFill>
          <p:spPr bwMode="auto">
            <a:xfrm>
              <a:off x="7772400" y="3962400"/>
              <a:ext cx="1371600" cy="954157"/>
            </a:xfrm>
            <a:prstGeom prst="rect">
              <a:avLst/>
            </a:prstGeom>
            <a:noFill/>
            <a:ln w="9525">
              <a:noFill/>
              <a:miter lim="800000"/>
              <a:headEnd/>
              <a:tailEnd/>
            </a:ln>
          </p:spPr>
        </p:pic>
        <p:pic>
          <p:nvPicPr>
            <p:cNvPr id="98321" name="Picture 11"/>
            <p:cNvPicPr>
              <a:picLocks noChangeAspect="1" noChangeArrowheads="1"/>
            </p:cNvPicPr>
            <p:nvPr/>
          </p:nvPicPr>
          <p:blipFill>
            <a:blip r:embed="rId16"/>
            <a:srcRect/>
            <a:stretch>
              <a:fillRect/>
            </a:stretch>
          </p:blipFill>
          <p:spPr bwMode="auto">
            <a:xfrm>
              <a:off x="7239000" y="3124200"/>
              <a:ext cx="1447800" cy="706305"/>
            </a:xfrm>
            <a:prstGeom prst="rect">
              <a:avLst/>
            </a:prstGeom>
            <a:noFill/>
            <a:ln w="9525">
              <a:noFill/>
              <a:miter lim="800000"/>
              <a:headEnd/>
              <a:tailEnd/>
            </a:ln>
          </p:spPr>
        </p:pic>
      </p:grpSp>
      <p:grpSp>
        <p:nvGrpSpPr>
          <p:cNvPr id="98322" name="Group 26"/>
          <p:cNvGrpSpPr>
            <a:grpSpLocks/>
          </p:cNvGrpSpPr>
          <p:nvPr/>
        </p:nvGrpSpPr>
        <p:grpSpPr bwMode="auto">
          <a:xfrm>
            <a:off x="5575300" y="1111250"/>
            <a:ext cx="1808163" cy="1768475"/>
            <a:chOff x="5507492" y="696825"/>
            <a:chExt cx="1807708" cy="1768059"/>
          </a:xfrm>
        </p:grpSpPr>
        <p:sp>
          <p:nvSpPr>
            <p:cNvPr id="98323" name="AutoShape 3"/>
            <p:cNvSpPr>
              <a:spLocks noChangeArrowheads="1"/>
            </p:cNvSpPr>
            <p:nvPr/>
          </p:nvSpPr>
          <p:spPr bwMode="auto">
            <a:xfrm rot="4721369">
              <a:off x="5217773" y="986544"/>
              <a:ext cx="1630363" cy="1050925"/>
            </a:xfrm>
            <a:custGeom>
              <a:avLst/>
              <a:gdLst>
                <a:gd name="T0" fmla="*/ 2147483647 w 21600"/>
                <a:gd name="T1" fmla="*/ 1243878662 h 21600"/>
                <a:gd name="T2" fmla="*/ 2147483647 w 21600"/>
                <a:gd name="T3" fmla="*/ 2147483647 h 21600"/>
                <a:gd name="T4" fmla="*/ 1161059269 w 21600"/>
                <a:gd name="T5" fmla="*/ 1243878662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chemeClr val="bg1">
                    <a:alpha val="43999"/>
                  </a:schemeClr>
                </a:gs>
                <a:gs pos="100000">
                  <a:srgbClr val="FF0000"/>
                </a:gs>
              </a:gsLst>
              <a:lin ang="5400000" scaled="1"/>
            </a:gradFill>
            <a:ln w="3175" algn="ctr">
              <a:noFill/>
              <a:miter lim="800000"/>
              <a:headEnd/>
              <a:tailEnd/>
            </a:ln>
          </p:spPr>
          <p:txBody>
            <a:bodyPr wrap="none" lIns="90000" tIns="46800" rIns="36000" bIns="46800" anchor="ctr"/>
            <a:lstStyle/>
            <a:p>
              <a:endParaRPr lang="en-US"/>
            </a:p>
          </p:txBody>
        </p:sp>
        <p:pic>
          <p:nvPicPr>
            <p:cNvPr id="98324" name="Picture 4" descr="C:\Engineous\FY10\Presentations\delphiMode1.gif"/>
            <p:cNvPicPr>
              <a:picLocks noChangeAspect="1" noChangeArrowheads="1" noCrop="1"/>
            </p:cNvPicPr>
            <p:nvPr/>
          </p:nvPicPr>
          <p:blipFill>
            <a:blip r:embed="rId17"/>
            <a:srcRect/>
            <a:stretch>
              <a:fillRect/>
            </a:stretch>
          </p:blipFill>
          <p:spPr bwMode="auto">
            <a:xfrm>
              <a:off x="5638800" y="762000"/>
              <a:ext cx="773926" cy="685800"/>
            </a:xfrm>
            <a:prstGeom prst="rect">
              <a:avLst/>
            </a:prstGeom>
            <a:noFill/>
            <a:ln w="3175">
              <a:solidFill>
                <a:schemeClr val="tx1"/>
              </a:solidFill>
              <a:miter lim="800000"/>
              <a:headEnd/>
              <a:tailEnd/>
            </a:ln>
          </p:spPr>
        </p:pic>
        <p:pic>
          <p:nvPicPr>
            <p:cNvPr id="98325" name="Picture 7"/>
            <p:cNvPicPr>
              <a:picLocks noChangeAspect="1" noChangeArrowheads="1"/>
            </p:cNvPicPr>
            <p:nvPr/>
          </p:nvPicPr>
          <p:blipFill>
            <a:blip r:embed="rId18"/>
            <a:srcRect/>
            <a:stretch>
              <a:fillRect/>
            </a:stretch>
          </p:blipFill>
          <p:spPr bwMode="auto">
            <a:xfrm>
              <a:off x="6172200" y="1219200"/>
              <a:ext cx="712381" cy="640605"/>
            </a:xfrm>
            <a:prstGeom prst="rect">
              <a:avLst/>
            </a:prstGeom>
            <a:noFill/>
            <a:ln w="9525">
              <a:solidFill>
                <a:schemeClr val="tx1"/>
              </a:solidFill>
              <a:miter lim="800000"/>
              <a:headEnd/>
              <a:tailEnd/>
            </a:ln>
          </p:spPr>
        </p:pic>
        <p:pic>
          <p:nvPicPr>
            <p:cNvPr id="98326" name="Picture 8"/>
            <p:cNvPicPr>
              <a:picLocks noChangeAspect="1" noChangeArrowheads="1"/>
            </p:cNvPicPr>
            <p:nvPr/>
          </p:nvPicPr>
          <p:blipFill>
            <a:blip r:embed="rId19"/>
            <a:srcRect/>
            <a:stretch>
              <a:fillRect/>
            </a:stretch>
          </p:blipFill>
          <p:spPr bwMode="auto">
            <a:xfrm>
              <a:off x="6553200" y="1752600"/>
              <a:ext cx="762000" cy="712284"/>
            </a:xfrm>
            <a:prstGeom prst="rect">
              <a:avLst/>
            </a:prstGeom>
            <a:noFill/>
            <a:ln w="9525">
              <a:solidFill>
                <a:schemeClr val="tx1"/>
              </a:solidFill>
              <a:miter lim="800000"/>
              <a:headEnd/>
              <a:tailEnd/>
            </a:ln>
          </p:spPr>
        </p:pic>
      </p:grpSp>
      <p:sp>
        <p:nvSpPr>
          <p:cNvPr id="30" name="TextBox 29"/>
          <p:cNvSpPr txBox="1">
            <a:spLocks noChangeArrowheads="1"/>
          </p:cNvSpPr>
          <p:nvPr/>
        </p:nvSpPr>
        <p:spPr bwMode="auto">
          <a:xfrm>
            <a:off x="3429000" y="3733800"/>
            <a:ext cx="2813050" cy="595313"/>
          </a:xfrm>
          <a:prstGeom prst="rect">
            <a:avLst/>
          </a:prstGeom>
          <a:noFill/>
          <a:ln w="9525">
            <a:noFill/>
            <a:miter lim="800000"/>
            <a:headEnd/>
            <a:tailEnd/>
          </a:ln>
        </p:spPr>
        <p:txBody>
          <a:bodyPr>
            <a:spAutoFit/>
          </a:bodyPr>
          <a:lstStyle/>
          <a:p>
            <a:pPr marL="346075" indent="-346075"/>
            <a:r>
              <a:rPr lang="en-US" sz="3300">
                <a:solidFill>
                  <a:schemeClr val="bg1"/>
                </a:solidFill>
                <a:latin typeface="Calibri" pitchFamily="34" charset="0"/>
              </a:rPr>
              <a:t> Collaboration</a:t>
            </a:r>
          </a:p>
        </p:txBody>
      </p:sp>
      <p:sp>
        <p:nvSpPr>
          <p:cNvPr id="25" name="Rectangle 2"/>
          <p:cNvSpPr txBox="1">
            <a:spLocks noChangeArrowheads="1"/>
          </p:cNvSpPr>
          <p:nvPr/>
        </p:nvSpPr>
        <p:spPr>
          <a:xfrm>
            <a:off x="122238" y="88900"/>
            <a:ext cx="7272337" cy="673100"/>
          </a:xfrm>
          <a:prstGeom prst="rect">
            <a:avLst/>
          </a:prstGeom>
        </p:spPr>
        <p:txBody>
          <a:bodyPr/>
          <a:lstStyle/>
          <a:p>
            <a:pPr eaLnBrk="0" hangingPunct="0"/>
            <a:r>
              <a:rPr lang="en-US" sz="2800">
                <a:solidFill>
                  <a:schemeClr val="bg1"/>
                </a:solidFill>
              </a:rPr>
              <a:t>Simulation Lifecycle Management and Engineering Community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idx="4294967295"/>
          </p:nvPr>
        </p:nvSpPr>
        <p:spPr/>
        <p:txBody>
          <a:bodyPr/>
          <a:lstStyle/>
          <a:p>
            <a:pPr eaLnBrk="1" hangingPunct="1"/>
            <a:r>
              <a:rPr lang="en-US" smtClean="0"/>
              <a:t>What is Dana’s interest in SLM</a:t>
            </a:r>
          </a:p>
        </p:txBody>
      </p:sp>
      <p:sp>
        <p:nvSpPr>
          <p:cNvPr id="57346" name="Rectangle 3"/>
          <p:cNvSpPr>
            <a:spLocks noGrp="1" noChangeArrowheads="1"/>
          </p:cNvSpPr>
          <p:nvPr>
            <p:ph type="body" idx="4294967295"/>
          </p:nvPr>
        </p:nvSpPr>
        <p:spPr>
          <a:xfrm>
            <a:off x="188913" y="1449388"/>
            <a:ext cx="8496300" cy="4830762"/>
          </a:xfrm>
        </p:spPr>
        <p:txBody>
          <a:bodyPr/>
          <a:lstStyle/>
          <a:p>
            <a:pPr eaLnBrk="1" hangingPunct="1"/>
            <a:r>
              <a:rPr lang="en-US" smtClean="0"/>
              <a:t>Dana global footprint</a:t>
            </a:r>
          </a:p>
          <a:p>
            <a:pPr lvl="1" eaLnBrk="1" hangingPunct="1"/>
            <a:r>
              <a:rPr lang="en-US" smtClean="0"/>
              <a:t>Technical Centers in all Regions</a:t>
            </a:r>
          </a:p>
          <a:p>
            <a:pPr lvl="1" eaLnBrk="1" hangingPunct="1"/>
            <a:r>
              <a:rPr lang="en-US" smtClean="0"/>
              <a:t>Manufacturing</a:t>
            </a:r>
          </a:p>
          <a:p>
            <a:pPr lvl="1" eaLnBrk="1" hangingPunct="1"/>
            <a:r>
              <a:rPr lang="en-US" smtClean="0"/>
              <a:t>Application engineering</a:t>
            </a:r>
          </a:p>
          <a:p>
            <a:pPr lvl="1" eaLnBrk="1" hangingPunct="1"/>
            <a:r>
              <a:rPr lang="en-US" smtClean="0"/>
              <a:t>Sales</a:t>
            </a:r>
          </a:p>
          <a:p>
            <a:pPr eaLnBrk="1" hangingPunct="1"/>
            <a:r>
              <a:rPr lang="en-US" smtClean="0"/>
              <a:t>Supporting customers in over 125 countries</a:t>
            </a:r>
          </a:p>
          <a:p>
            <a:pPr eaLnBrk="1" hangingPunct="1"/>
            <a:r>
              <a:rPr lang="en-US" smtClean="0"/>
              <a:t>Almost 50% of business outside of North America</a:t>
            </a:r>
          </a:p>
          <a:p>
            <a:pPr eaLnBrk="1" hangingPunct="1"/>
            <a:r>
              <a:rPr lang="en-US" smtClean="0"/>
              <a:t>Global supply base to our local / global business</a:t>
            </a:r>
          </a:p>
        </p:txBody>
      </p:sp>
      <p:pic>
        <p:nvPicPr>
          <p:cNvPr id="4" name="Picture 11"/>
          <p:cNvPicPr>
            <a:picLocks noChangeAspect="1" noChangeArrowheads="1"/>
          </p:cNvPicPr>
          <p:nvPr/>
        </p:nvPicPr>
        <p:blipFill>
          <a:blip r:embed="rId2"/>
          <a:srcRect/>
          <a:stretch>
            <a:fillRect/>
          </a:stretch>
        </p:blipFill>
        <p:spPr bwMode="auto">
          <a:xfrm>
            <a:off x="5417026" y="1650670"/>
            <a:ext cx="3580016" cy="1793174"/>
          </a:xfrm>
          <a:prstGeom prst="ellipse">
            <a:avLst/>
          </a:prstGeom>
          <a:ln>
            <a:noFill/>
          </a:ln>
          <a:effectLst>
            <a:softEdge rad="112500"/>
          </a:effectLst>
        </p:spPr>
      </p:pic>
      <p:sp>
        <p:nvSpPr>
          <p:cNvPr id="6" name="Rectangle 5"/>
          <p:cNvSpPr/>
          <p:nvPr/>
        </p:nvSpPr>
        <p:spPr>
          <a:xfrm>
            <a:off x="148384" y="5876786"/>
            <a:ext cx="8805616" cy="430887"/>
          </a:xfrm>
          <a:prstGeom prst="rect">
            <a:avLst/>
          </a:prstGeom>
          <a:noFill/>
        </p:spPr>
        <p:txBody>
          <a:bodyPr wrap="none">
            <a:spAutoFit/>
          </a:bodyPr>
          <a:lstStyle/>
          <a:p>
            <a:pPr algn="ctr">
              <a:defRPr/>
            </a:pPr>
            <a:r>
              <a:rPr lang="en-US" sz="22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n-cs"/>
              </a:rPr>
              <a:t>Connect Resources – Share Information – Engage the Customer</a:t>
            </a:r>
            <a:endParaRPr lang="en-US" sz="2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n-cs"/>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p:cNvPicPr>
            <a:picLocks noChangeAspect="1" noChangeArrowheads="1"/>
          </p:cNvPicPr>
          <p:nvPr/>
        </p:nvPicPr>
        <p:blipFill>
          <a:blip r:embed="rId2"/>
          <a:srcRect/>
          <a:stretch>
            <a:fillRect/>
          </a:stretch>
        </p:blipFill>
        <p:spPr bwMode="auto">
          <a:xfrm>
            <a:off x="0" y="0"/>
            <a:ext cx="9144000" cy="6159500"/>
          </a:xfrm>
          <a:prstGeom prst="rect">
            <a:avLst/>
          </a:prstGeom>
          <a:noFill/>
          <a:ln w="9525">
            <a:noFill/>
            <a:miter lim="800000"/>
            <a:headEnd/>
            <a:tailEnd/>
          </a:ln>
        </p:spPr>
      </p:pic>
      <p:sp>
        <p:nvSpPr>
          <p:cNvPr id="58370" name="TextBox 2"/>
          <p:cNvSpPr txBox="1">
            <a:spLocks noChangeArrowheads="1"/>
          </p:cNvSpPr>
          <p:nvPr/>
        </p:nvSpPr>
        <p:spPr bwMode="auto">
          <a:xfrm>
            <a:off x="76200" y="6488113"/>
            <a:ext cx="9067800" cy="379412"/>
          </a:xfrm>
          <a:prstGeom prst="rect">
            <a:avLst/>
          </a:prstGeom>
          <a:solidFill>
            <a:schemeClr val="bg1"/>
          </a:solidFill>
          <a:ln w="12700">
            <a:solidFill>
              <a:schemeClr val="tx1"/>
            </a:solidFill>
            <a:miter lim="800000"/>
            <a:headEnd/>
            <a:tailEnd/>
          </a:ln>
        </p:spPr>
        <p:txBody>
          <a:bodyPr>
            <a:spAutoFit/>
          </a:bodyPr>
          <a:lstStyle/>
          <a:p>
            <a:r>
              <a:rPr lang="en-US" sz="1800" b="1">
                <a:latin typeface="Calibri" pitchFamily="34" charset="0"/>
              </a:rPr>
              <a:t>80% of Simulation Work In Process Simulation data is not tracked in a PDM/PLM system</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idx="4294967295"/>
          </p:nvPr>
        </p:nvSpPr>
        <p:spPr/>
        <p:txBody>
          <a:bodyPr/>
          <a:lstStyle/>
          <a:p>
            <a:pPr eaLnBrk="1" hangingPunct="1"/>
            <a:r>
              <a:rPr lang="en-US" smtClean="0"/>
              <a:t> SLM Program Scope</a:t>
            </a:r>
          </a:p>
        </p:txBody>
      </p:sp>
      <p:sp>
        <p:nvSpPr>
          <p:cNvPr id="59394" name="Rectangle 3"/>
          <p:cNvSpPr>
            <a:spLocks noGrp="1" noChangeArrowheads="1"/>
          </p:cNvSpPr>
          <p:nvPr>
            <p:ph type="body" idx="4294967295"/>
          </p:nvPr>
        </p:nvSpPr>
        <p:spPr>
          <a:xfrm>
            <a:off x="2478088" y="2665413"/>
            <a:ext cx="3435350" cy="2051050"/>
          </a:xfrm>
        </p:spPr>
        <p:txBody>
          <a:bodyPr/>
          <a:lstStyle/>
          <a:p>
            <a:pPr eaLnBrk="1" hangingPunct="1">
              <a:lnSpc>
                <a:spcPct val="80000"/>
              </a:lnSpc>
            </a:pPr>
            <a:r>
              <a:rPr lang="en-US" sz="300" smtClean="0"/>
              <a:t>The proposed SLM solution is capable of:</a:t>
            </a:r>
          </a:p>
          <a:p>
            <a:pPr lvl="1" eaLnBrk="1" hangingPunct="1">
              <a:lnSpc>
                <a:spcPct val="80000"/>
              </a:lnSpc>
            </a:pPr>
            <a:r>
              <a:rPr lang="en-US" sz="900" smtClean="0"/>
              <a:t>Providing the necessary </a:t>
            </a:r>
            <a:r>
              <a:rPr lang="en-US" sz="900" i="1" u="sng" smtClean="0"/>
              <a:t>organizational structure</a:t>
            </a:r>
            <a:r>
              <a:rPr lang="en-US" sz="900" smtClean="0"/>
              <a:t> and </a:t>
            </a:r>
            <a:r>
              <a:rPr lang="en-US" sz="900" i="1" u="sng" smtClean="0"/>
              <a:t>flexibility</a:t>
            </a:r>
            <a:r>
              <a:rPr lang="en-US" sz="900" smtClean="0"/>
              <a:t> to capture and manage simulation process flows, </a:t>
            </a:r>
          </a:p>
          <a:p>
            <a:pPr lvl="1" eaLnBrk="1" hangingPunct="1">
              <a:lnSpc>
                <a:spcPct val="80000"/>
              </a:lnSpc>
            </a:pPr>
            <a:r>
              <a:rPr lang="en-US" sz="900" smtClean="0"/>
              <a:t>Allowing </a:t>
            </a:r>
            <a:r>
              <a:rPr lang="en-US" sz="900" i="1" u="sng" smtClean="0"/>
              <a:t>automation</a:t>
            </a:r>
            <a:r>
              <a:rPr lang="en-US" sz="900" smtClean="0"/>
              <a:t> of redundant tasks, </a:t>
            </a:r>
          </a:p>
          <a:p>
            <a:pPr lvl="1" eaLnBrk="1" hangingPunct="1">
              <a:lnSpc>
                <a:spcPct val="80000"/>
              </a:lnSpc>
            </a:pPr>
            <a:r>
              <a:rPr lang="en-US" sz="900" i="1" u="sng" smtClean="0"/>
              <a:t>Integrating</a:t>
            </a:r>
            <a:r>
              <a:rPr lang="en-US" sz="900" smtClean="0"/>
              <a:t> with existing and future software requirements. </a:t>
            </a:r>
          </a:p>
          <a:p>
            <a:pPr lvl="1" eaLnBrk="1" hangingPunct="1">
              <a:lnSpc>
                <a:spcPct val="80000"/>
              </a:lnSpc>
            </a:pPr>
            <a:r>
              <a:rPr lang="en-US" sz="900" smtClean="0"/>
              <a:t>Creating a </a:t>
            </a:r>
            <a:r>
              <a:rPr lang="en-US" sz="900" i="1" u="sng" smtClean="0"/>
              <a:t>centrally-managed structure</a:t>
            </a:r>
            <a:r>
              <a:rPr lang="en-US" sz="900" smtClean="0"/>
              <a:t> for simulation data and activities, </a:t>
            </a:r>
          </a:p>
          <a:p>
            <a:pPr lvl="1" eaLnBrk="1" hangingPunct="1">
              <a:lnSpc>
                <a:spcPct val="80000"/>
              </a:lnSpc>
            </a:pPr>
            <a:r>
              <a:rPr lang="en-US" sz="900" smtClean="0"/>
              <a:t>Ability to </a:t>
            </a:r>
            <a:r>
              <a:rPr lang="en-US" sz="900" i="1" u="sng" smtClean="0"/>
              <a:t>capture and manage</a:t>
            </a:r>
            <a:r>
              <a:rPr lang="en-US" sz="900" smtClean="0"/>
              <a:t> simulation workflows, </a:t>
            </a:r>
          </a:p>
          <a:p>
            <a:pPr lvl="1" eaLnBrk="1" hangingPunct="1">
              <a:lnSpc>
                <a:spcPct val="80000"/>
              </a:lnSpc>
            </a:pPr>
            <a:r>
              <a:rPr lang="en-US" sz="900" smtClean="0"/>
              <a:t>Ability to </a:t>
            </a:r>
            <a:r>
              <a:rPr lang="en-US" sz="900" i="1" u="sng" smtClean="0"/>
              <a:t>trace</a:t>
            </a:r>
            <a:r>
              <a:rPr lang="en-US" sz="900" smtClean="0"/>
              <a:t> data and </a:t>
            </a:r>
            <a:r>
              <a:rPr lang="en-US" sz="900" i="1" u="sng" smtClean="0"/>
              <a:t>track</a:t>
            </a:r>
            <a:r>
              <a:rPr lang="en-US" sz="900" smtClean="0"/>
              <a:t> design changes, </a:t>
            </a:r>
          </a:p>
          <a:p>
            <a:pPr lvl="1" eaLnBrk="1" hangingPunct="1">
              <a:lnSpc>
                <a:spcPct val="80000"/>
              </a:lnSpc>
            </a:pPr>
            <a:r>
              <a:rPr lang="en-US" sz="900" i="1" u="sng" smtClean="0"/>
              <a:t>Common</a:t>
            </a:r>
            <a:r>
              <a:rPr lang="en-US" sz="900" smtClean="0"/>
              <a:t> hardware and software </a:t>
            </a:r>
            <a:r>
              <a:rPr lang="en-US" sz="900" i="1" u="sng" smtClean="0"/>
              <a:t>approac</a:t>
            </a:r>
            <a:r>
              <a:rPr lang="en-US" sz="900" smtClean="0"/>
              <a:t>h, and a </a:t>
            </a:r>
            <a:r>
              <a:rPr lang="en-US" sz="900" i="1" u="sng" smtClean="0"/>
              <a:t>searchable</a:t>
            </a:r>
            <a:r>
              <a:rPr lang="en-US" sz="900" smtClean="0"/>
              <a:t> storage location for </a:t>
            </a:r>
            <a:r>
              <a:rPr lang="en-US" sz="900" i="1" u="sng" smtClean="0"/>
              <a:t>all</a:t>
            </a:r>
            <a:r>
              <a:rPr lang="en-US" sz="900" smtClean="0"/>
              <a:t> simulation data. </a:t>
            </a:r>
          </a:p>
          <a:p>
            <a:pPr lvl="1" eaLnBrk="1" hangingPunct="1">
              <a:lnSpc>
                <a:spcPct val="80000"/>
              </a:lnSpc>
            </a:pPr>
            <a:r>
              <a:rPr lang="en-US" sz="900" smtClean="0"/>
              <a:t>Facilitating a </a:t>
            </a:r>
            <a:r>
              <a:rPr lang="en-US" sz="900" i="1" u="sng" smtClean="0"/>
              <a:t>collaborative environment</a:t>
            </a:r>
            <a:r>
              <a:rPr lang="en-US" sz="900" smtClean="0"/>
              <a:t> for a </a:t>
            </a:r>
            <a:r>
              <a:rPr lang="en-US" sz="900" i="1" u="sng" smtClean="0"/>
              <a:t>24/7 engineering</a:t>
            </a:r>
            <a:r>
              <a:rPr lang="en-US" sz="900" smtClean="0"/>
              <a:t> approach for all CAE activities </a:t>
            </a:r>
            <a:r>
              <a:rPr lang="en-US" sz="900" i="1" u="sng" smtClean="0"/>
              <a:t>globally</a:t>
            </a:r>
            <a:r>
              <a:rPr lang="en-US" sz="900" smtClean="0"/>
              <a:t>, resulting in the ability to better allocate resources for significant time and cost savings. </a:t>
            </a:r>
          </a:p>
        </p:txBody>
      </p:sp>
      <p:pic>
        <p:nvPicPr>
          <p:cNvPr id="59395" name="Picture 4"/>
          <p:cNvPicPr>
            <a:picLocks noChangeAspect="1" noChangeArrowheads="1"/>
          </p:cNvPicPr>
          <p:nvPr/>
        </p:nvPicPr>
        <p:blipFill>
          <a:blip r:embed="rId2"/>
          <a:srcRect/>
          <a:stretch>
            <a:fillRect/>
          </a:stretch>
        </p:blipFill>
        <p:spPr bwMode="auto">
          <a:xfrm>
            <a:off x="0" y="1473200"/>
            <a:ext cx="8394700" cy="4843463"/>
          </a:xfrm>
          <a:prstGeom prst="rect">
            <a:avLst/>
          </a:prstGeom>
          <a:solidFill>
            <a:schemeClr val="bg1"/>
          </a:solidFill>
          <a:ln w="9525" algn="ctr">
            <a:noFill/>
            <a:miter lim="800000"/>
            <a:headEnd/>
            <a:tailEnd/>
          </a:ln>
        </p:spPr>
      </p:pic>
      <p:pic>
        <p:nvPicPr>
          <p:cNvPr id="59396" name="Picture 3"/>
          <p:cNvPicPr>
            <a:picLocks noChangeAspect="1" noChangeArrowheads="1"/>
          </p:cNvPicPr>
          <p:nvPr/>
        </p:nvPicPr>
        <p:blipFill>
          <a:blip r:embed="rId3">
            <a:clrChange>
              <a:clrFrom>
                <a:srgbClr val="FFFFFF"/>
              </a:clrFrom>
              <a:clrTo>
                <a:srgbClr val="FFFFFF">
                  <a:alpha val="0"/>
                </a:srgbClr>
              </a:clrTo>
            </a:clrChange>
          </a:blip>
          <a:srcRect t="13683"/>
          <a:stretch>
            <a:fillRect/>
          </a:stretch>
        </p:blipFill>
        <p:spPr bwMode="auto">
          <a:xfrm>
            <a:off x="6713538" y="3405188"/>
            <a:ext cx="2374900" cy="1139825"/>
          </a:xfrm>
          <a:prstGeom prst="rect">
            <a:avLst/>
          </a:prstGeom>
          <a:noFill/>
          <a:ln w="9525">
            <a:noFill/>
            <a:miter lim="800000"/>
            <a:headEnd/>
            <a:tailEnd/>
          </a:ln>
        </p:spPr>
      </p:pic>
      <p:pic>
        <p:nvPicPr>
          <p:cNvPr id="59397" name="Picture 3"/>
          <p:cNvPicPr>
            <a:picLocks noChangeAspect="1" noChangeArrowheads="1"/>
          </p:cNvPicPr>
          <p:nvPr/>
        </p:nvPicPr>
        <p:blipFill>
          <a:blip r:embed="rId4">
            <a:clrChange>
              <a:clrFrom>
                <a:srgbClr val="FFFFFF"/>
              </a:clrFrom>
              <a:clrTo>
                <a:srgbClr val="FFFFFF">
                  <a:alpha val="0"/>
                </a:srgbClr>
              </a:clrTo>
            </a:clrChange>
          </a:blip>
          <a:srcRect l="12082" t="36020" r="3416"/>
          <a:stretch>
            <a:fillRect/>
          </a:stretch>
        </p:blipFill>
        <p:spPr bwMode="auto">
          <a:xfrm>
            <a:off x="2860675" y="6169025"/>
            <a:ext cx="3943350" cy="515938"/>
          </a:xfrm>
          <a:prstGeom prst="rect">
            <a:avLst/>
          </a:prstGeom>
          <a:noFill/>
          <a:ln w="9525">
            <a:noFill/>
            <a:miter lim="800000"/>
            <a:headEnd/>
            <a:tailEnd/>
          </a:ln>
        </p:spPr>
      </p:pic>
      <p:pic>
        <p:nvPicPr>
          <p:cNvPr id="59398" name="Picture 8"/>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060950" y="579438"/>
            <a:ext cx="2278063" cy="103981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idx="4294967295"/>
          </p:nvPr>
        </p:nvSpPr>
        <p:spPr>
          <a:xfrm>
            <a:off x="239713" y="258763"/>
            <a:ext cx="7010400" cy="550862"/>
          </a:xfrm>
        </p:spPr>
        <p:txBody>
          <a:bodyPr lIns="0" tIns="0" rIns="0" bIns="0" anchor="b"/>
          <a:lstStyle/>
          <a:p>
            <a:pPr eaLnBrk="1" hangingPunct="1"/>
            <a:r>
              <a:rPr lang="en-US" smtClean="0"/>
              <a:t>Simulation Process Maturity</a:t>
            </a:r>
          </a:p>
        </p:txBody>
      </p:sp>
      <p:cxnSp>
        <p:nvCxnSpPr>
          <p:cNvPr id="10" name="Straight Connector 9"/>
          <p:cNvCxnSpPr/>
          <p:nvPr/>
        </p:nvCxnSpPr>
        <p:spPr>
          <a:xfrm>
            <a:off x="1068388" y="1203325"/>
            <a:ext cx="6538912" cy="7938"/>
          </a:xfrm>
          <a:prstGeom prst="line">
            <a:avLst/>
          </a:prstGeom>
          <a:ln w="38100">
            <a:solidFill>
              <a:srgbClr val="120C8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V="1">
            <a:off x="2820988" y="1203325"/>
            <a:ext cx="152400" cy="0"/>
          </a:xfrm>
          <a:prstGeom prst="line">
            <a:avLst/>
          </a:prstGeom>
          <a:ln w="38100">
            <a:solidFill>
              <a:srgbClr val="120C8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V="1">
            <a:off x="992188" y="1203325"/>
            <a:ext cx="152400" cy="0"/>
          </a:xfrm>
          <a:prstGeom prst="line">
            <a:avLst/>
          </a:prstGeom>
          <a:ln w="38100">
            <a:solidFill>
              <a:srgbClr val="120C8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V="1">
            <a:off x="4344988" y="1203325"/>
            <a:ext cx="152400" cy="0"/>
          </a:xfrm>
          <a:prstGeom prst="line">
            <a:avLst/>
          </a:prstGeom>
          <a:ln w="38100">
            <a:solidFill>
              <a:srgbClr val="120C8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V="1">
            <a:off x="6021388" y="1203325"/>
            <a:ext cx="152400" cy="0"/>
          </a:xfrm>
          <a:prstGeom prst="line">
            <a:avLst/>
          </a:prstGeom>
          <a:ln w="38100">
            <a:solidFill>
              <a:srgbClr val="120C80"/>
            </a:solidFill>
          </a:ln>
        </p:spPr>
        <p:style>
          <a:lnRef idx="1">
            <a:schemeClr val="accent1"/>
          </a:lnRef>
          <a:fillRef idx="0">
            <a:schemeClr val="accent1"/>
          </a:fillRef>
          <a:effectRef idx="0">
            <a:schemeClr val="accent1"/>
          </a:effectRef>
          <a:fontRef idx="minor">
            <a:schemeClr val="tx1"/>
          </a:fontRef>
        </p:style>
      </p:cxnSp>
      <p:sp>
        <p:nvSpPr>
          <p:cNvPr id="60423" name="Content Placeholder 2"/>
          <p:cNvSpPr txBox="1">
            <a:spLocks/>
          </p:cNvSpPr>
          <p:nvPr/>
        </p:nvSpPr>
        <p:spPr bwMode="auto">
          <a:xfrm>
            <a:off x="1504950" y="1279525"/>
            <a:ext cx="1066800" cy="304800"/>
          </a:xfrm>
          <a:prstGeom prst="rect">
            <a:avLst/>
          </a:prstGeom>
          <a:noFill/>
          <a:ln w="9525">
            <a:noFill/>
            <a:miter lim="800000"/>
            <a:headEnd/>
            <a:tailEnd/>
          </a:ln>
        </p:spPr>
        <p:txBody>
          <a:bodyPr/>
          <a:lstStyle/>
          <a:p>
            <a:pPr marL="342900" indent="-342900" algn="ctr">
              <a:spcBef>
                <a:spcPct val="20000"/>
              </a:spcBef>
              <a:buSzPct val="70000"/>
            </a:pPr>
            <a:r>
              <a:rPr lang="en-US" sz="1100" b="1">
                <a:solidFill>
                  <a:srgbClr val="28288A"/>
                </a:solidFill>
              </a:rPr>
              <a:t>Ad-Hoc</a:t>
            </a:r>
          </a:p>
        </p:txBody>
      </p:sp>
      <p:sp>
        <p:nvSpPr>
          <p:cNvPr id="60424" name="Content Placeholder 2"/>
          <p:cNvSpPr txBox="1">
            <a:spLocks/>
          </p:cNvSpPr>
          <p:nvPr/>
        </p:nvSpPr>
        <p:spPr bwMode="auto">
          <a:xfrm>
            <a:off x="3148013" y="1279525"/>
            <a:ext cx="1066800" cy="304800"/>
          </a:xfrm>
          <a:prstGeom prst="rect">
            <a:avLst/>
          </a:prstGeom>
          <a:noFill/>
          <a:ln w="9525">
            <a:noFill/>
            <a:miter lim="800000"/>
            <a:headEnd/>
            <a:tailEnd/>
          </a:ln>
        </p:spPr>
        <p:txBody>
          <a:bodyPr/>
          <a:lstStyle/>
          <a:p>
            <a:pPr marL="342900" indent="-342900" algn="ctr">
              <a:spcBef>
                <a:spcPct val="20000"/>
              </a:spcBef>
              <a:buSzPct val="70000"/>
            </a:pPr>
            <a:r>
              <a:rPr lang="en-US" sz="1100" b="1">
                <a:solidFill>
                  <a:srgbClr val="28288A"/>
                </a:solidFill>
              </a:rPr>
              <a:t>Standard</a:t>
            </a:r>
          </a:p>
        </p:txBody>
      </p:sp>
      <p:pic>
        <p:nvPicPr>
          <p:cNvPr id="60425" name="Picture 6" descr="workflow"/>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264275" y="1793875"/>
            <a:ext cx="2003425" cy="939800"/>
          </a:xfrm>
          <a:prstGeom prst="rect">
            <a:avLst/>
          </a:prstGeom>
          <a:noFill/>
          <a:ln w="9525">
            <a:noFill/>
            <a:miter lim="800000"/>
            <a:headEnd/>
            <a:tailEnd/>
          </a:ln>
        </p:spPr>
      </p:pic>
      <p:pic>
        <p:nvPicPr>
          <p:cNvPr id="60426" name="Picture 1223"/>
          <p:cNvPicPr>
            <a:picLocks noChangeAspect="1" noChangeArrowheads="1"/>
          </p:cNvPicPr>
          <p:nvPr/>
        </p:nvPicPr>
        <p:blipFill>
          <a:blip r:embed="rId3"/>
          <a:srcRect l="30141" t="18777" r="50079" b="33554"/>
          <a:stretch>
            <a:fillRect/>
          </a:stretch>
        </p:blipFill>
        <p:spPr bwMode="auto">
          <a:xfrm>
            <a:off x="1065213" y="1557338"/>
            <a:ext cx="754062" cy="1185862"/>
          </a:xfrm>
          <a:prstGeom prst="rect">
            <a:avLst/>
          </a:prstGeom>
          <a:noFill/>
          <a:ln w="9525">
            <a:noFill/>
            <a:miter lim="800000"/>
            <a:headEnd/>
            <a:tailEnd/>
          </a:ln>
        </p:spPr>
      </p:pic>
      <p:pic>
        <p:nvPicPr>
          <p:cNvPr id="60427" name="Picture 104" descr="sim proc.png"/>
          <p:cNvPicPr>
            <a:picLocks noChangeAspect="1"/>
          </p:cNvPicPr>
          <p:nvPr/>
        </p:nvPicPr>
        <p:blipFill>
          <a:blip r:embed="rId4"/>
          <a:srcRect/>
          <a:stretch>
            <a:fillRect/>
          </a:stretch>
        </p:blipFill>
        <p:spPr bwMode="auto">
          <a:xfrm>
            <a:off x="3244850" y="1798638"/>
            <a:ext cx="2084388" cy="831850"/>
          </a:xfrm>
          <a:prstGeom prst="rect">
            <a:avLst/>
          </a:prstGeom>
          <a:noFill/>
          <a:ln w="9525">
            <a:noFill/>
            <a:miter lim="800000"/>
            <a:headEnd/>
            <a:tailEnd/>
          </a:ln>
        </p:spPr>
      </p:pic>
      <p:cxnSp>
        <p:nvCxnSpPr>
          <p:cNvPr id="60" name="Straight Connector 59"/>
          <p:cNvCxnSpPr/>
          <p:nvPr/>
        </p:nvCxnSpPr>
        <p:spPr>
          <a:xfrm rot="16200000" flipV="1">
            <a:off x="7539038" y="1212850"/>
            <a:ext cx="152400" cy="0"/>
          </a:xfrm>
          <a:prstGeom prst="line">
            <a:avLst/>
          </a:prstGeom>
          <a:ln w="38100">
            <a:solidFill>
              <a:srgbClr val="120C80"/>
            </a:solidFill>
          </a:ln>
        </p:spPr>
        <p:style>
          <a:lnRef idx="1">
            <a:schemeClr val="accent1"/>
          </a:lnRef>
          <a:fillRef idx="0">
            <a:schemeClr val="accent1"/>
          </a:fillRef>
          <a:effectRef idx="0">
            <a:schemeClr val="accent1"/>
          </a:effectRef>
          <a:fontRef idx="minor">
            <a:schemeClr val="tx1"/>
          </a:fontRef>
        </p:style>
      </p:cxnSp>
      <p:sp>
        <p:nvSpPr>
          <p:cNvPr id="60429" name="Content Placeholder 2"/>
          <p:cNvSpPr txBox="1">
            <a:spLocks/>
          </p:cNvSpPr>
          <p:nvPr/>
        </p:nvSpPr>
        <p:spPr bwMode="auto">
          <a:xfrm>
            <a:off x="6310313" y="1289050"/>
            <a:ext cx="1066800" cy="304800"/>
          </a:xfrm>
          <a:prstGeom prst="rect">
            <a:avLst/>
          </a:prstGeom>
          <a:noFill/>
          <a:ln w="9525">
            <a:noFill/>
            <a:miter lim="800000"/>
            <a:headEnd/>
            <a:tailEnd/>
          </a:ln>
        </p:spPr>
        <p:txBody>
          <a:bodyPr/>
          <a:lstStyle/>
          <a:p>
            <a:pPr marL="342900" indent="-342900" algn="ctr">
              <a:spcBef>
                <a:spcPct val="20000"/>
              </a:spcBef>
              <a:buSzPct val="70000"/>
            </a:pPr>
            <a:r>
              <a:rPr lang="en-US" sz="1100" b="1">
                <a:solidFill>
                  <a:srgbClr val="28288A"/>
                </a:solidFill>
              </a:rPr>
              <a:t>Automated</a:t>
            </a:r>
          </a:p>
        </p:txBody>
      </p:sp>
      <p:sp>
        <p:nvSpPr>
          <p:cNvPr id="60430" name="Content Placeholder 2"/>
          <p:cNvSpPr txBox="1">
            <a:spLocks/>
          </p:cNvSpPr>
          <p:nvPr/>
        </p:nvSpPr>
        <p:spPr bwMode="auto">
          <a:xfrm>
            <a:off x="4732338" y="1289050"/>
            <a:ext cx="1066800" cy="304800"/>
          </a:xfrm>
          <a:prstGeom prst="rect">
            <a:avLst/>
          </a:prstGeom>
          <a:noFill/>
          <a:ln w="9525">
            <a:noFill/>
            <a:miter lim="800000"/>
            <a:headEnd/>
            <a:tailEnd/>
          </a:ln>
        </p:spPr>
        <p:txBody>
          <a:bodyPr/>
          <a:lstStyle/>
          <a:p>
            <a:pPr marL="342900" indent="-342900" algn="ctr">
              <a:spcBef>
                <a:spcPct val="20000"/>
              </a:spcBef>
              <a:buSzPct val="70000"/>
            </a:pPr>
            <a:r>
              <a:rPr lang="en-US" sz="1100" b="1">
                <a:solidFill>
                  <a:srgbClr val="28288A"/>
                </a:solidFill>
              </a:rPr>
              <a:t>Guided</a:t>
            </a:r>
          </a:p>
        </p:txBody>
      </p:sp>
      <p:sp>
        <p:nvSpPr>
          <p:cNvPr id="44" name="Rounded Rectangle 43"/>
          <p:cNvSpPr/>
          <p:nvPr/>
        </p:nvSpPr>
        <p:spPr>
          <a:xfrm>
            <a:off x="166540" y="2821649"/>
            <a:ext cx="2441542" cy="1542959"/>
          </a:xfrm>
          <a:prstGeom prst="round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400" dirty="0"/>
              <a:t>Centralized</a:t>
            </a:r>
          </a:p>
          <a:p>
            <a:pPr algn="ctr">
              <a:defRPr/>
            </a:pPr>
            <a:r>
              <a:rPr lang="en-US" sz="1400" dirty="0"/>
              <a:t>Searchable</a:t>
            </a:r>
          </a:p>
          <a:p>
            <a:pPr algn="ctr">
              <a:defRPr/>
            </a:pPr>
            <a:r>
              <a:rPr lang="en-US" sz="1400" dirty="0"/>
              <a:t>Attributed</a:t>
            </a:r>
          </a:p>
          <a:p>
            <a:pPr algn="ctr">
              <a:defRPr/>
            </a:pPr>
            <a:r>
              <a:rPr lang="en-US" sz="1400" dirty="0"/>
              <a:t>Traceability</a:t>
            </a:r>
          </a:p>
          <a:p>
            <a:pPr algn="ctr">
              <a:defRPr/>
            </a:pPr>
            <a:r>
              <a:rPr lang="en-US" sz="1400" dirty="0"/>
              <a:t>Pedigree</a:t>
            </a:r>
          </a:p>
          <a:p>
            <a:pPr algn="ctr">
              <a:defRPr/>
            </a:pPr>
            <a:r>
              <a:rPr lang="en-US" sz="1400" dirty="0"/>
              <a:t>Secure</a:t>
            </a:r>
          </a:p>
        </p:txBody>
      </p:sp>
      <p:sp>
        <p:nvSpPr>
          <p:cNvPr id="51" name="Rounded Rectangle 50"/>
          <p:cNvSpPr/>
          <p:nvPr/>
        </p:nvSpPr>
        <p:spPr>
          <a:xfrm>
            <a:off x="6125852" y="2823220"/>
            <a:ext cx="2441542" cy="1542959"/>
          </a:xfrm>
          <a:prstGeom prst="round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400" dirty="0"/>
              <a:t>Centralized</a:t>
            </a:r>
          </a:p>
          <a:p>
            <a:pPr algn="ctr">
              <a:defRPr/>
            </a:pPr>
            <a:r>
              <a:rPr lang="en-US" sz="1400" dirty="0"/>
              <a:t>Searchable</a:t>
            </a:r>
          </a:p>
          <a:p>
            <a:pPr algn="ctr">
              <a:defRPr/>
            </a:pPr>
            <a:r>
              <a:rPr lang="en-US" sz="1400" dirty="0"/>
              <a:t>Attributed</a:t>
            </a:r>
          </a:p>
          <a:p>
            <a:pPr algn="ctr">
              <a:defRPr/>
            </a:pPr>
            <a:r>
              <a:rPr lang="en-US" sz="1400" dirty="0"/>
              <a:t>Traceability</a:t>
            </a:r>
          </a:p>
          <a:p>
            <a:pPr algn="ctr">
              <a:defRPr/>
            </a:pPr>
            <a:r>
              <a:rPr lang="en-US" sz="1400" dirty="0"/>
              <a:t>Pedigree</a:t>
            </a:r>
          </a:p>
          <a:p>
            <a:pPr algn="ctr">
              <a:defRPr/>
            </a:pPr>
            <a:r>
              <a:rPr lang="en-US" sz="1400" dirty="0"/>
              <a:t>Secure</a:t>
            </a:r>
          </a:p>
        </p:txBody>
      </p:sp>
      <p:sp>
        <p:nvSpPr>
          <p:cNvPr id="52" name="Rounded Rectangle 51"/>
          <p:cNvSpPr/>
          <p:nvPr/>
        </p:nvSpPr>
        <p:spPr>
          <a:xfrm>
            <a:off x="3101419" y="2815365"/>
            <a:ext cx="2441542" cy="1542959"/>
          </a:xfrm>
          <a:prstGeom prst="round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400" dirty="0"/>
              <a:t>Centralized</a:t>
            </a:r>
          </a:p>
          <a:p>
            <a:pPr algn="ctr">
              <a:defRPr/>
            </a:pPr>
            <a:r>
              <a:rPr lang="en-US" sz="1400" dirty="0"/>
              <a:t>Searchable</a:t>
            </a:r>
          </a:p>
          <a:p>
            <a:pPr algn="ctr">
              <a:defRPr/>
            </a:pPr>
            <a:r>
              <a:rPr lang="en-US" sz="1400" dirty="0"/>
              <a:t>Attributed</a:t>
            </a:r>
          </a:p>
          <a:p>
            <a:pPr algn="ctr">
              <a:defRPr/>
            </a:pPr>
            <a:r>
              <a:rPr lang="en-US" sz="1400" dirty="0"/>
              <a:t>Traceability</a:t>
            </a:r>
          </a:p>
          <a:p>
            <a:pPr algn="ctr">
              <a:defRPr/>
            </a:pPr>
            <a:r>
              <a:rPr lang="en-US" sz="1400" dirty="0"/>
              <a:t>Pedigree</a:t>
            </a:r>
          </a:p>
          <a:p>
            <a:pPr algn="ctr">
              <a:defRPr/>
            </a:pPr>
            <a:r>
              <a:rPr lang="en-US" sz="1400" dirty="0"/>
              <a:t>Secure</a:t>
            </a:r>
          </a:p>
        </p:txBody>
      </p:sp>
      <p:sp>
        <p:nvSpPr>
          <p:cNvPr id="48" name="Rounded Rectangle 47"/>
          <p:cNvSpPr/>
          <p:nvPr/>
        </p:nvSpPr>
        <p:spPr>
          <a:xfrm>
            <a:off x="3098706" y="4275423"/>
            <a:ext cx="2458413" cy="1116707"/>
          </a:xfrm>
          <a:prstGeom prst="roundRect">
            <a:avLst/>
          </a:prstGeom>
          <a:solidFill>
            <a:srgbClr val="0033CC"/>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1400" dirty="0"/>
          </a:p>
          <a:p>
            <a:pPr algn="ctr">
              <a:defRPr/>
            </a:pPr>
            <a:r>
              <a:rPr lang="en-US" sz="1400" dirty="0"/>
              <a:t>Knowledge Capture</a:t>
            </a:r>
          </a:p>
          <a:p>
            <a:pPr algn="ctr">
              <a:defRPr/>
            </a:pPr>
            <a:r>
              <a:rPr lang="en-US" sz="1400" dirty="0"/>
              <a:t>Best Practices</a:t>
            </a:r>
          </a:p>
          <a:p>
            <a:pPr algn="ctr">
              <a:defRPr/>
            </a:pPr>
            <a:r>
              <a:rPr lang="en-US" sz="1400" dirty="0"/>
              <a:t>Consistency</a:t>
            </a:r>
          </a:p>
          <a:p>
            <a:pPr algn="ctr">
              <a:defRPr/>
            </a:pPr>
            <a:r>
              <a:rPr lang="en-US" sz="1400" dirty="0"/>
              <a:t>Resource Utilization</a:t>
            </a:r>
          </a:p>
          <a:p>
            <a:pPr algn="ctr">
              <a:defRPr/>
            </a:pPr>
            <a:endParaRPr lang="en-US" sz="1400" dirty="0"/>
          </a:p>
        </p:txBody>
      </p:sp>
      <p:sp>
        <p:nvSpPr>
          <p:cNvPr id="53" name="Rounded Rectangle 52"/>
          <p:cNvSpPr/>
          <p:nvPr/>
        </p:nvSpPr>
        <p:spPr>
          <a:xfrm>
            <a:off x="6107432" y="4286421"/>
            <a:ext cx="2458413" cy="1116707"/>
          </a:xfrm>
          <a:prstGeom prst="roundRect">
            <a:avLst/>
          </a:prstGeom>
          <a:solidFill>
            <a:srgbClr val="0033CC"/>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1400" dirty="0"/>
          </a:p>
          <a:p>
            <a:pPr algn="ctr">
              <a:defRPr/>
            </a:pPr>
            <a:r>
              <a:rPr lang="en-US" sz="1400" dirty="0"/>
              <a:t>Knowledge Capture</a:t>
            </a:r>
          </a:p>
          <a:p>
            <a:pPr algn="ctr">
              <a:defRPr/>
            </a:pPr>
            <a:r>
              <a:rPr lang="en-US" sz="1400" dirty="0"/>
              <a:t>Best Practices</a:t>
            </a:r>
          </a:p>
          <a:p>
            <a:pPr algn="ctr">
              <a:defRPr/>
            </a:pPr>
            <a:r>
              <a:rPr lang="en-US" sz="1400" dirty="0"/>
              <a:t>Consistency</a:t>
            </a:r>
          </a:p>
          <a:p>
            <a:pPr algn="ctr">
              <a:defRPr/>
            </a:pPr>
            <a:r>
              <a:rPr lang="en-US" sz="1400" dirty="0"/>
              <a:t>Resource Utilization</a:t>
            </a:r>
          </a:p>
          <a:p>
            <a:pPr algn="ctr">
              <a:defRPr/>
            </a:pPr>
            <a:endParaRPr lang="en-US" sz="1400" dirty="0"/>
          </a:p>
        </p:txBody>
      </p:sp>
      <p:sp>
        <p:nvSpPr>
          <p:cNvPr id="50" name="Rounded Rectangle 49"/>
          <p:cNvSpPr/>
          <p:nvPr/>
        </p:nvSpPr>
        <p:spPr>
          <a:xfrm>
            <a:off x="6101185" y="5374708"/>
            <a:ext cx="2458413" cy="667872"/>
          </a:xfrm>
          <a:prstGeom prst="roundRect">
            <a:avLst/>
          </a:prstGeom>
          <a:solidFill>
            <a:srgbClr val="6699FF"/>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1400" dirty="0"/>
          </a:p>
          <a:p>
            <a:pPr algn="ctr">
              <a:defRPr/>
            </a:pPr>
            <a:r>
              <a:rPr lang="en-US" sz="1400" dirty="0"/>
              <a:t>Productivity</a:t>
            </a:r>
          </a:p>
          <a:p>
            <a:pPr algn="ctr">
              <a:defRPr/>
            </a:pPr>
            <a:r>
              <a:rPr lang="en-US" sz="1400" dirty="0"/>
              <a:t>Design Exploration</a:t>
            </a:r>
          </a:p>
          <a:p>
            <a:pPr algn="ctr">
              <a:defRPr/>
            </a:pPr>
            <a:endParaRPr lang="en-US" sz="1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2000"/>
                                        <p:tgtEl>
                                          <p:spTgt spid="5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2000"/>
                                        <p:tgtEl>
                                          <p:spTgt spid="4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2000"/>
                                        <p:tgtEl>
                                          <p:spTgt spid="51"/>
                                        </p:tgtEl>
                                      </p:cBhvr>
                                    </p:animEffect>
                                  </p:childTnLst>
                                </p:cTn>
                              </p:par>
                              <p:par>
                                <p:cTn id="17" presetID="10"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2000"/>
                                        <p:tgtEl>
                                          <p:spTgt spid="5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idx="4294967295"/>
          </p:nvPr>
        </p:nvSpPr>
        <p:spPr>
          <a:xfrm>
            <a:off x="138113" y="193675"/>
            <a:ext cx="6807200" cy="800100"/>
          </a:xfrm>
        </p:spPr>
        <p:txBody>
          <a:bodyPr/>
          <a:lstStyle/>
          <a:p>
            <a:pPr eaLnBrk="1" hangingPunct="1"/>
            <a:r>
              <a:rPr lang="en-US" smtClean="0"/>
              <a:t>Simulation Lifecycle Management</a:t>
            </a:r>
          </a:p>
        </p:txBody>
      </p:sp>
      <p:pic>
        <p:nvPicPr>
          <p:cNvPr id="61442" name="Picture 3"/>
          <p:cNvPicPr>
            <a:picLocks noChangeAspect="1" noChangeArrowheads="1"/>
          </p:cNvPicPr>
          <p:nvPr/>
        </p:nvPicPr>
        <p:blipFill>
          <a:blip r:embed="rId3"/>
          <a:srcRect/>
          <a:stretch>
            <a:fillRect/>
          </a:stretch>
        </p:blipFill>
        <p:spPr bwMode="auto">
          <a:xfrm>
            <a:off x="577850" y="1130300"/>
            <a:ext cx="8089900" cy="5275263"/>
          </a:xfrm>
          <a:prstGeom prst="rect">
            <a:avLst/>
          </a:prstGeom>
          <a:noFill/>
          <a:ln w="9525">
            <a:noFill/>
            <a:miter lim="800000"/>
            <a:headEnd/>
            <a:tailEnd/>
          </a:ln>
        </p:spPr>
      </p:pic>
      <p:sp>
        <p:nvSpPr>
          <p:cNvPr id="61443" name="Line 4"/>
          <p:cNvSpPr>
            <a:spLocks noChangeShapeType="1"/>
          </p:cNvSpPr>
          <p:nvPr/>
        </p:nvSpPr>
        <p:spPr bwMode="auto">
          <a:xfrm>
            <a:off x="342900" y="2733675"/>
            <a:ext cx="639763" cy="501650"/>
          </a:xfrm>
          <a:prstGeom prst="line">
            <a:avLst/>
          </a:prstGeom>
          <a:noFill/>
          <a:ln w="9525">
            <a:solidFill>
              <a:schemeClr val="tx1"/>
            </a:solidFill>
            <a:round/>
            <a:headEnd/>
            <a:tailEnd type="triangle" w="med" len="med"/>
          </a:ln>
        </p:spPr>
        <p:txBody>
          <a:bodyPr/>
          <a:lstStyle/>
          <a:p>
            <a:endParaRPr lang="en-US"/>
          </a:p>
        </p:txBody>
      </p:sp>
      <p:sp>
        <p:nvSpPr>
          <p:cNvPr id="61444" name="Text Box 5"/>
          <p:cNvSpPr txBox="1">
            <a:spLocks noChangeArrowheads="1"/>
          </p:cNvSpPr>
          <p:nvPr/>
        </p:nvSpPr>
        <p:spPr bwMode="auto">
          <a:xfrm>
            <a:off x="0" y="2117725"/>
            <a:ext cx="1495425" cy="641350"/>
          </a:xfrm>
          <a:prstGeom prst="rect">
            <a:avLst/>
          </a:prstGeom>
          <a:noFill/>
          <a:ln w="9525">
            <a:noFill/>
            <a:miter lim="800000"/>
            <a:headEnd/>
            <a:tailEnd/>
          </a:ln>
        </p:spPr>
        <p:txBody>
          <a:bodyPr>
            <a:spAutoFit/>
          </a:bodyPr>
          <a:lstStyle/>
          <a:p>
            <a:pPr>
              <a:spcBef>
                <a:spcPct val="50000"/>
              </a:spcBef>
            </a:pPr>
            <a:r>
              <a:rPr lang="en-US" sz="1800" b="1"/>
              <a:t>Activities in Analysis</a:t>
            </a:r>
          </a:p>
        </p:txBody>
      </p:sp>
      <p:sp>
        <p:nvSpPr>
          <p:cNvPr id="61445" name="Text Box 6"/>
          <p:cNvSpPr txBox="1">
            <a:spLocks noChangeArrowheads="1"/>
          </p:cNvSpPr>
          <p:nvPr/>
        </p:nvSpPr>
        <p:spPr bwMode="auto">
          <a:xfrm>
            <a:off x="1803400" y="2119313"/>
            <a:ext cx="1495425" cy="915987"/>
          </a:xfrm>
          <a:prstGeom prst="rect">
            <a:avLst/>
          </a:prstGeom>
          <a:noFill/>
          <a:ln w="9525">
            <a:noFill/>
            <a:miter lim="800000"/>
            <a:headEnd/>
            <a:tailEnd/>
          </a:ln>
        </p:spPr>
        <p:txBody>
          <a:bodyPr>
            <a:spAutoFit/>
          </a:bodyPr>
          <a:lstStyle/>
          <a:p>
            <a:pPr>
              <a:spcBef>
                <a:spcPct val="50000"/>
              </a:spcBef>
            </a:pPr>
            <a:r>
              <a:rPr lang="en-US" sz="1800" b="1"/>
              <a:t>CAD Geometry Input Files</a:t>
            </a:r>
          </a:p>
        </p:txBody>
      </p:sp>
      <p:sp>
        <p:nvSpPr>
          <p:cNvPr id="61446" name="Line 7"/>
          <p:cNvSpPr>
            <a:spLocks noChangeShapeType="1"/>
          </p:cNvSpPr>
          <p:nvPr/>
        </p:nvSpPr>
        <p:spPr bwMode="auto">
          <a:xfrm>
            <a:off x="3006725" y="2743200"/>
            <a:ext cx="273050" cy="211138"/>
          </a:xfrm>
          <a:prstGeom prst="line">
            <a:avLst/>
          </a:prstGeom>
          <a:noFill/>
          <a:ln w="9525">
            <a:solidFill>
              <a:schemeClr val="tx1"/>
            </a:solidFill>
            <a:round/>
            <a:headEnd/>
            <a:tailEnd type="triangle" w="med" len="med"/>
          </a:ln>
        </p:spPr>
        <p:txBody>
          <a:bodyPr/>
          <a:lstStyle/>
          <a:p>
            <a:endParaRPr lang="en-US"/>
          </a:p>
        </p:txBody>
      </p:sp>
      <p:sp>
        <p:nvSpPr>
          <p:cNvPr id="61447" name="Text Box 8"/>
          <p:cNvSpPr txBox="1">
            <a:spLocks noChangeArrowheads="1"/>
          </p:cNvSpPr>
          <p:nvPr/>
        </p:nvSpPr>
        <p:spPr bwMode="auto">
          <a:xfrm>
            <a:off x="3152775" y="4875213"/>
            <a:ext cx="1495425" cy="641350"/>
          </a:xfrm>
          <a:prstGeom prst="rect">
            <a:avLst/>
          </a:prstGeom>
          <a:noFill/>
          <a:ln w="9525">
            <a:noFill/>
            <a:miter lim="800000"/>
            <a:headEnd/>
            <a:tailEnd/>
          </a:ln>
        </p:spPr>
        <p:txBody>
          <a:bodyPr>
            <a:spAutoFit/>
          </a:bodyPr>
          <a:lstStyle/>
          <a:p>
            <a:pPr>
              <a:spcBef>
                <a:spcPct val="50000"/>
              </a:spcBef>
            </a:pPr>
            <a:r>
              <a:rPr lang="en-US" sz="1800" b="1"/>
              <a:t>Final PDF Report</a:t>
            </a:r>
          </a:p>
        </p:txBody>
      </p:sp>
      <p:sp>
        <p:nvSpPr>
          <p:cNvPr id="61448" name="Line 9"/>
          <p:cNvSpPr>
            <a:spLocks noChangeShapeType="1"/>
          </p:cNvSpPr>
          <p:nvPr/>
        </p:nvSpPr>
        <p:spPr bwMode="auto">
          <a:xfrm flipV="1">
            <a:off x="4060825" y="4448175"/>
            <a:ext cx="88900" cy="458788"/>
          </a:xfrm>
          <a:prstGeom prst="line">
            <a:avLst/>
          </a:prstGeom>
          <a:noFill/>
          <a:ln w="9525">
            <a:solidFill>
              <a:schemeClr val="tx1"/>
            </a:solidFill>
            <a:round/>
            <a:headEnd/>
            <a:tailEnd type="triangle" w="med" len="med"/>
          </a:ln>
        </p:spPr>
        <p:txBody>
          <a:bodyPr/>
          <a:lstStyle/>
          <a:p>
            <a:endParaRPr lang="en-US"/>
          </a:p>
        </p:txBody>
      </p:sp>
      <p:sp>
        <p:nvSpPr>
          <p:cNvPr id="61449" name="Text Box 10"/>
          <p:cNvSpPr txBox="1">
            <a:spLocks noChangeArrowheads="1"/>
          </p:cNvSpPr>
          <p:nvPr/>
        </p:nvSpPr>
        <p:spPr bwMode="auto">
          <a:xfrm>
            <a:off x="6269038" y="1420813"/>
            <a:ext cx="1495425" cy="641350"/>
          </a:xfrm>
          <a:prstGeom prst="rect">
            <a:avLst/>
          </a:prstGeom>
          <a:noFill/>
          <a:ln w="9525">
            <a:noFill/>
            <a:miter lim="800000"/>
            <a:headEnd/>
            <a:tailEnd/>
          </a:ln>
        </p:spPr>
        <p:txBody>
          <a:bodyPr>
            <a:spAutoFit/>
          </a:bodyPr>
          <a:lstStyle/>
          <a:p>
            <a:pPr>
              <a:spcBef>
                <a:spcPct val="50000"/>
              </a:spcBef>
            </a:pPr>
            <a:r>
              <a:rPr lang="en-US" sz="1800" b="1"/>
              <a:t>Description of Files</a:t>
            </a:r>
          </a:p>
        </p:txBody>
      </p:sp>
      <p:sp>
        <p:nvSpPr>
          <p:cNvPr id="61450" name="Text Box 11"/>
          <p:cNvSpPr txBox="1">
            <a:spLocks noChangeArrowheads="1"/>
          </p:cNvSpPr>
          <p:nvPr/>
        </p:nvSpPr>
        <p:spPr bwMode="auto">
          <a:xfrm>
            <a:off x="4749800" y="4810125"/>
            <a:ext cx="5003800" cy="779463"/>
          </a:xfrm>
          <a:prstGeom prst="rect">
            <a:avLst/>
          </a:prstGeom>
          <a:noFill/>
          <a:ln w="9525">
            <a:noFill/>
            <a:miter lim="800000"/>
            <a:headEnd/>
            <a:tailEnd/>
          </a:ln>
        </p:spPr>
        <p:txBody>
          <a:bodyPr>
            <a:spAutoFit/>
          </a:bodyPr>
          <a:lstStyle/>
          <a:p>
            <a:pPr>
              <a:spcBef>
                <a:spcPct val="50000"/>
              </a:spcBef>
            </a:pPr>
            <a:r>
              <a:rPr lang="en-US" sz="1800" b="1"/>
              <a:t>File Images</a:t>
            </a:r>
          </a:p>
          <a:p>
            <a:pPr>
              <a:spcBef>
                <a:spcPct val="50000"/>
              </a:spcBef>
            </a:pPr>
            <a:r>
              <a:rPr lang="en-US" sz="1800" b="1"/>
              <a:t>(displayed by passing mouse over box)</a:t>
            </a:r>
          </a:p>
        </p:txBody>
      </p:sp>
      <p:sp>
        <p:nvSpPr>
          <p:cNvPr id="61451" name="Line 12"/>
          <p:cNvSpPr>
            <a:spLocks noChangeShapeType="1"/>
          </p:cNvSpPr>
          <p:nvPr/>
        </p:nvSpPr>
        <p:spPr bwMode="auto">
          <a:xfrm>
            <a:off x="6708775" y="2005013"/>
            <a:ext cx="228600" cy="650875"/>
          </a:xfrm>
          <a:prstGeom prst="line">
            <a:avLst/>
          </a:prstGeom>
          <a:noFill/>
          <a:ln w="9525">
            <a:solidFill>
              <a:schemeClr val="tx1"/>
            </a:solidFill>
            <a:round/>
            <a:headEnd/>
            <a:tailEnd type="triangle" w="med" len="med"/>
          </a:ln>
        </p:spPr>
        <p:txBody>
          <a:bodyPr/>
          <a:lstStyle/>
          <a:p>
            <a:endParaRPr lang="en-US"/>
          </a:p>
        </p:txBody>
      </p:sp>
      <p:sp>
        <p:nvSpPr>
          <p:cNvPr id="61452" name="Line 13"/>
          <p:cNvSpPr>
            <a:spLocks noChangeShapeType="1"/>
          </p:cNvSpPr>
          <p:nvPr/>
        </p:nvSpPr>
        <p:spPr bwMode="auto">
          <a:xfrm flipV="1">
            <a:off x="6181725" y="3182938"/>
            <a:ext cx="280988" cy="1811337"/>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a:xfrm>
            <a:off x="0" y="0"/>
            <a:ext cx="7315200" cy="1143000"/>
          </a:xfrm>
        </p:spPr>
        <p:txBody>
          <a:bodyPr/>
          <a:lstStyle/>
          <a:p>
            <a:r>
              <a:rPr lang="en-US" smtClean="0">
                <a:latin typeface="Calibri" pitchFamily="34" charset="0"/>
              </a:rPr>
              <a:t>3DLive Turntable View for CHG Project</a:t>
            </a:r>
          </a:p>
        </p:txBody>
      </p:sp>
      <p:pic>
        <p:nvPicPr>
          <p:cNvPr id="100355" name="Picture 4"/>
          <p:cNvPicPr>
            <a:picLocks noChangeAspect="1" noChangeArrowheads="1"/>
          </p:cNvPicPr>
          <p:nvPr/>
        </p:nvPicPr>
        <p:blipFill>
          <a:blip r:embed="rId3"/>
          <a:srcRect/>
          <a:stretch>
            <a:fillRect/>
          </a:stretch>
        </p:blipFill>
        <p:spPr bwMode="auto">
          <a:xfrm>
            <a:off x="946150" y="1046163"/>
            <a:ext cx="7739063" cy="5664200"/>
          </a:xfrm>
          <a:prstGeom prst="rect">
            <a:avLst/>
          </a:prstGeom>
          <a:noFill/>
          <a:ln w="9525">
            <a:noFill/>
            <a:miter lim="800000"/>
            <a:headEnd/>
            <a:tailEnd/>
          </a:ln>
        </p:spPr>
      </p:pic>
      <p:sp>
        <p:nvSpPr>
          <p:cNvPr id="6" name="Rectangle 3"/>
          <p:cNvSpPr txBox="1">
            <a:spLocks noChangeArrowheads="1"/>
          </p:cNvSpPr>
          <p:nvPr/>
        </p:nvSpPr>
        <p:spPr bwMode="auto">
          <a:xfrm>
            <a:off x="276225" y="5048250"/>
            <a:ext cx="3535363" cy="407988"/>
          </a:xfrm>
          <a:prstGeom prst="rect">
            <a:avLst/>
          </a:prstGeom>
          <a:noFill/>
          <a:ln w="9525">
            <a:noFill/>
            <a:miter lim="800000"/>
            <a:headEnd/>
            <a:tailEnd/>
          </a:ln>
        </p:spPr>
        <p:txBody>
          <a:bodyPr/>
          <a:lstStyle/>
          <a:p>
            <a:pPr marL="342900" indent="-342900" eaLnBrk="0" hangingPunct="0">
              <a:lnSpc>
                <a:spcPct val="80000"/>
              </a:lnSpc>
              <a:spcBef>
                <a:spcPct val="20000"/>
              </a:spcBef>
              <a:buClr>
                <a:schemeClr val="tx2"/>
              </a:buClr>
              <a:buFont typeface="Arial" charset="0"/>
              <a:buChar char="►"/>
              <a:defRPr/>
            </a:pPr>
            <a:r>
              <a:rPr lang="en-US" sz="1400" b="1" kern="0" dirty="0">
                <a:latin typeface="+mn-lt"/>
                <a:cs typeface="+mn-cs"/>
              </a:rPr>
              <a:t>Easy visual navigation through different analysis results</a:t>
            </a:r>
          </a:p>
          <a:p>
            <a:pPr marL="342900" indent="-342900" eaLnBrk="0" hangingPunct="0">
              <a:lnSpc>
                <a:spcPct val="80000"/>
              </a:lnSpc>
              <a:spcBef>
                <a:spcPct val="20000"/>
              </a:spcBef>
              <a:buClr>
                <a:schemeClr val="tx2"/>
              </a:buClr>
              <a:buFont typeface="Arial" charset="0"/>
              <a:buChar char="►"/>
              <a:defRPr/>
            </a:pPr>
            <a:r>
              <a:rPr lang="en-US" sz="1400" b="1" kern="0" dirty="0">
                <a:latin typeface="+mn-lt"/>
                <a:cs typeface="+mn-cs"/>
              </a:rPr>
              <a:t>Clicking on object for more detailed information</a:t>
            </a:r>
          </a:p>
        </p:txBody>
      </p:sp>
      <p:grpSp>
        <p:nvGrpSpPr>
          <p:cNvPr id="49157" name="Group 5"/>
          <p:cNvGrpSpPr>
            <a:grpSpLocks/>
          </p:cNvGrpSpPr>
          <p:nvPr/>
        </p:nvGrpSpPr>
        <p:grpSpPr bwMode="auto">
          <a:xfrm>
            <a:off x="2646363" y="1357313"/>
            <a:ext cx="4073525" cy="1323975"/>
            <a:chOff x="1847" y="1305"/>
            <a:chExt cx="2740" cy="948"/>
          </a:xfrm>
        </p:grpSpPr>
        <p:sp>
          <p:nvSpPr>
            <p:cNvPr id="100358" name="Text Box 6"/>
            <p:cNvSpPr txBox="1">
              <a:spLocks noChangeArrowheads="1"/>
            </p:cNvSpPr>
            <p:nvPr/>
          </p:nvSpPr>
          <p:spPr bwMode="auto">
            <a:xfrm>
              <a:off x="2545" y="1305"/>
              <a:ext cx="2042" cy="948"/>
            </a:xfrm>
            <a:prstGeom prst="rect">
              <a:avLst/>
            </a:prstGeom>
            <a:solidFill>
              <a:schemeClr val="bg1"/>
            </a:solidFill>
            <a:ln w="9525" algn="ctr">
              <a:solidFill>
                <a:schemeClr val="tx1"/>
              </a:solidFill>
              <a:miter lim="800000"/>
              <a:headEnd/>
              <a:tailEnd/>
            </a:ln>
          </p:spPr>
          <p:txBody>
            <a:bodyPr>
              <a:spAutoFit/>
            </a:bodyPr>
            <a:lstStyle/>
            <a:p>
              <a:r>
                <a:rPr lang="en-US" sz="1600"/>
                <a:t>Expanding CAE activities into:</a:t>
              </a:r>
            </a:p>
            <a:p>
              <a:pPr>
                <a:buFontTx/>
                <a:buChar char="•"/>
              </a:pPr>
              <a:r>
                <a:rPr lang="en-US" sz="1600"/>
                <a:t> Application engineering</a:t>
              </a:r>
            </a:p>
            <a:p>
              <a:pPr>
                <a:buFontTx/>
                <a:buChar char="•"/>
              </a:pPr>
              <a:r>
                <a:rPr lang="en-US" sz="1600"/>
                <a:t> Prototype area</a:t>
              </a:r>
            </a:p>
            <a:p>
              <a:pPr>
                <a:buFontTx/>
                <a:buChar char="•"/>
              </a:pPr>
              <a:r>
                <a:rPr lang="en-US" sz="1600"/>
                <a:t> Testing (material data input)</a:t>
              </a:r>
            </a:p>
            <a:p>
              <a:pPr>
                <a:buFontTx/>
                <a:buChar char="•"/>
              </a:pPr>
              <a:r>
                <a:rPr lang="en-US" sz="1600"/>
                <a:t> Management interaction</a:t>
              </a:r>
            </a:p>
          </p:txBody>
        </p:sp>
        <p:sp>
          <p:nvSpPr>
            <p:cNvPr id="100359" name="Line 7"/>
            <p:cNvSpPr>
              <a:spLocks noChangeShapeType="1"/>
            </p:cNvSpPr>
            <p:nvPr/>
          </p:nvSpPr>
          <p:spPr bwMode="auto">
            <a:xfrm>
              <a:off x="1847" y="1576"/>
              <a:ext cx="694" cy="33"/>
            </a:xfrm>
            <a:prstGeom prst="line">
              <a:avLst/>
            </a:prstGeom>
            <a:noFill/>
            <a:ln w="9525">
              <a:solidFill>
                <a:srgbClr val="FF0000"/>
              </a:solidFill>
              <a:round/>
              <a:headEnd/>
              <a:tailEnd type="triangle" w="med" len="med"/>
            </a:ln>
          </p:spPr>
          <p:txBody>
            <a:bodyPr>
              <a:spAutoFit/>
            </a:bodyPr>
            <a:lstStyle/>
            <a:p>
              <a:endParaRPr 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9157"/>
                                        </p:tgtEl>
                                        <p:attrNameLst>
                                          <p:attrName>style.visibility</p:attrName>
                                        </p:attrNameLst>
                                      </p:cBhvr>
                                      <p:to>
                                        <p:strVal val="visible"/>
                                      </p:to>
                                    </p:set>
                                    <p:anim calcmode="lin" valueType="num">
                                      <p:cBhvr additive="base">
                                        <p:cTn id="7" dur="500" fill="hold"/>
                                        <p:tgtEl>
                                          <p:spTgt spid="49157"/>
                                        </p:tgtEl>
                                        <p:attrNameLst>
                                          <p:attrName>ppt_x</p:attrName>
                                        </p:attrNameLst>
                                      </p:cBhvr>
                                      <p:tavLst>
                                        <p:tav tm="0">
                                          <p:val>
                                            <p:strVal val="0-#ppt_w/2"/>
                                          </p:val>
                                        </p:tav>
                                        <p:tav tm="100000">
                                          <p:val>
                                            <p:strVal val="#ppt_x"/>
                                          </p:val>
                                        </p:tav>
                                      </p:tavLst>
                                    </p:anim>
                                    <p:anim calcmode="lin" valueType="num">
                                      <p:cBhvr additive="base">
                                        <p:cTn id="8" dur="500" fill="hold"/>
                                        <p:tgtEl>
                                          <p:spTgt spid="491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idx="4294967295"/>
          </p:nvPr>
        </p:nvSpPr>
        <p:spPr/>
        <p:txBody>
          <a:bodyPr/>
          <a:lstStyle/>
          <a:p>
            <a:pPr eaLnBrk="1" hangingPunct="1"/>
            <a:r>
              <a:rPr lang="en-US" smtClean="0"/>
              <a:t>SLM beyond CAE</a:t>
            </a:r>
          </a:p>
        </p:txBody>
      </p:sp>
      <p:sp>
        <p:nvSpPr>
          <p:cNvPr id="70658" name="Rectangle 3"/>
          <p:cNvSpPr>
            <a:spLocks noGrp="1" noChangeArrowheads="1"/>
          </p:cNvSpPr>
          <p:nvPr>
            <p:ph type="body" idx="4294967295"/>
          </p:nvPr>
        </p:nvSpPr>
        <p:spPr>
          <a:xfrm>
            <a:off x="215900" y="1295400"/>
            <a:ext cx="8726488" cy="5216525"/>
          </a:xfrm>
        </p:spPr>
        <p:txBody>
          <a:bodyPr/>
          <a:lstStyle/>
          <a:p>
            <a:pPr eaLnBrk="1" hangingPunct="1">
              <a:lnSpc>
                <a:spcPct val="90000"/>
              </a:lnSpc>
            </a:pPr>
            <a:r>
              <a:rPr lang="en-US" smtClean="0"/>
              <a:t>Integration of other functions through SLM</a:t>
            </a:r>
          </a:p>
          <a:p>
            <a:pPr eaLnBrk="1" hangingPunct="1">
              <a:lnSpc>
                <a:spcPct val="90000"/>
              </a:lnSpc>
            </a:pPr>
            <a:r>
              <a:rPr lang="en-US" smtClean="0"/>
              <a:t>Experimental link:</a:t>
            </a:r>
          </a:p>
          <a:p>
            <a:pPr lvl="1" eaLnBrk="1" hangingPunct="1">
              <a:lnSpc>
                <a:spcPct val="90000"/>
              </a:lnSpc>
            </a:pPr>
            <a:r>
              <a:rPr lang="en-US" smtClean="0"/>
              <a:t>Material data input generation</a:t>
            </a:r>
          </a:p>
          <a:p>
            <a:pPr lvl="1" eaLnBrk="1" hangingPunct="1">
              <a:lnSpc>
                <a:spcPct val="90000"/>
              </a:lnSpc>
            </a:pPr>
            <a:r>
              <a:rPr lang="en-US" smtClean="0"/>
              <a:t>Testing </a:t>
            </a:r>
          </a:p>
          <a:p>
            <a:pPr lvl="2" eaLnBrk="1" hangingPunct="1">
              <a:lnSpc>
                <a:spcPct val="90000"/>
              </a:lnSpc>
            </a:pPr>
            <a:r>
              <a:rPr lang="en-US" smtClean="0"/>
              <a:t>Correlation </a:t>
            </a:r>
          </a:p>
          <a:p>
            <a:pPr lvl="2" eaLnBrk="1" hangingPunct="1">
              <a:lnSpc>
                <a:spcPct val="90000"/>
              </a:lnSpc>
            </a:pPr>
            <a:r>
              <a:rPr lang="en-US" smtClean="0"/>
              <a:t>Validation</a:t>
            </a:r>
          </a:p>
          <a:p>
            <a:pPr eaLnBrk="1" hangingPunct="1">
              <a:lnSpc>
                <a:spcPct val="90000"/>
              </a:lnSpc>
            </a:pPr>
            <a:r>
              <a:rPr lang="en-US" smtClean="0"/>
              <a:t>Manufacturing link</a:t>
            </a:r>
          </a:p>
          <a:p>
            <a:pPr eaLnBrk="1" hangingPunct="1">
              <a:lnSpc>
                <a:spcPct val="90000"/>
              </a:lnSpc>
            </a:pPr>
            <a:r>
              <a:rPr lang="en-US" smtClean="0"/>
              <a:t>…….</a:t>
            </a:r>
          </a:p>
          <a:p>
            <a:pPr eaLnBrk="1" hangingPunct="1">
              <a:lnSpc>
                <a:spcPct val="90000"/>
              </a:lnSpc>
              <a:buFont typeface="Arial" charset="0"/>
              <a:buNone/>
            </a:pPr>
            <a:r>
              <a:rPr lang="en-US" sz="3200" i="1" smtClean="0">
                <a:solidFill>
                  <a:srgbClr val="0099CC"/>
                </a:solidFill>
                <a:sym typeface="Symbol" pitchFamily="18" charset="2"/>
              </a:rPr>
              <a:t></a:t>
            </a:r>
          </a:p>
          <a:p>
            <a:pPr eaLnBrk="1" hangingPunct="1">
              <a:lnSpc>
                <a:spcPct val="90000"/>
              </a:lnSpc>
            </a:pPr>
            <a:r>
              <a:rPr lang="en-US" i="1" smtClean="0"/>
              <a:t>SLM used everywhere where CAE content is created, used, or reviewed to support product development decisions</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idx="4294967295"/>
          </p:nvPr>
        </p:nvSpPr>
        <p:spPr/>
        <p:txBody>
          <a:bodyPr/>
          <a:lstStyle/>
          <a:p>
            <a:pPr eaLnBrk="1" hangingPunct="1"/>
            <a:r>
              <a:rPr lang="en-US" smtClean="0"/>
              <a:t>….. SLM and Society</a:t>
            </a:r>
          </a:p>
        </p:txBody>
      </p:sp>
      <p:sp>
        <p:nvSpPr>
          <p:cNvPr id="75778" name="Rectangle 3"/>
          <p:cNvSpPr>
            <a:spLocks noGrp="1" noChangeArrowheads="1"/>
          </p:cNvSpPr>
          <p:nvPr>
            <p:ph type="body" idx="4294967295"/>
          </p:nvPr>
        </p:nvSpPr>
        <p:spPr/>
        <p:txBody>
          <a:bodyPr/>
          <a:lstStyle/>
          <a:p>
            <a:pPr eaLnBrk="1" hangingPunct="1">
              <a:lnSpc>
                <a:spcPct val="90000"/>
              </a:lnSpc>
            </a:pPr>
            <a:r>
              <a:rPr lang="en-US" smtClean="0"/>
              <a:t>SLM is changing:</a:t>
            </a:r>
          </a:p>
          <a:p>
            <a:pPr lvl="1" eaLnBrk="1" hangingPunct="1">
              <a:lnSpc>
                <a:spcPct val="90000"/>
              </a:lnSpc>
            </a:pPr>
            <a:r>
              <a:rPr lang="en-US" smtClean="0"/>
              <a:t>The way we do business in the simulation domain</a:t>
            </a:r>
          </a:p>
          <a:p>
            <a:pPr lvl="2" eaLnBrk="1" hangingPunct="1">
              <a:lnSpc>
                <a:spcPct val="90000"/>
              </a:lnSpc>
            </a:pPr>
            <a:r>
              <a:rPr lang="en-US" smtClean="0"/>
              <a:t>… and beyond</a:t>
            </a:r>
          </a:p>
          <a:p>
            <a:pPr lvl="1" eaLnBrk="1" hangingPunct="1">
              <a:lnSpc>
                <a:spcPct val="90000"/>
              </a:lnSpc>
            </a:pPr>
            <a:r>
              <a:rPr lang="en-US" smtClean="0"/>
              <a:t>How we communicate </a:t>
            </a:r>
          </a:p>
          <a:p>
            <a:pPr lvl="2" eaLnBrk="1" hangingPunct="1">
              <a:lnSpc>
                <a:spcPct val="90000"/>
              </a:lnSpc>
            </a:pPr>
            <a:r>
              <a:rPr lang="en-US" smtClean="0"/>
              <a:t>Real-time</a:t>
            </a:r>
          </a:p>
          <a:p>
            <a:pPr lvl="2" eaLnBrk="1" hangingPunct="1">
              <a:lnSpc>
                <a:spcPct val="90000"/>
              </a:lnSpc>
            </a:pPr>
            <a:r>
              <a:rPr lang="en-US" smtClean="0"/>
              <a:t>Visual intuitive</a:t>
            </a:r>
          </a:p>
          <a:p>
            <a:pPr lvl="2" eaLnBrk="1" hangingPunct="1">
              <a:lnSpc>
                <a:spcPct val="90000"/>
              </a:lnSpc>
            </a:pPr>
            <a:r>
              <a:rPr lang="en-US" smtClean="0"/>
              <a:t>Between engineering disciplines and other areas</a:t>
            </a:r>
          </a:p>
          <a:p>
            <a:pPr eaLnBrk="1" hangingPunct="1">
              <a:lnSpc>
                <a:spcPct val="90000"/>
              </a:lnSpc>
            </a:pPr>
            <a:r>
              <a:rPr lang="en-US" smtClean="0"/>
              <a:t>We have to re-evaluate the meaning of doing business with each other:</a:t>
            </a:r>
          </a:p>
          <a:p>
            <a:pPr lvl="1" eaLnBrk="1" hangingPunct="1">
              <a:lnSpc>
                <a:spcPct val="90000"/>
              </a:lnSpc>
            </a:pPr>
            <a:r>
              <a:rPr lang="en-US" smtClean="0"/>
              <a:t>What is a product really</a:t>
            </a:r>
          </a:p>
          <a:p>
            <a:pPr lvl="1" eaLnBrk="1" hangingPunct="1">
              <a:lnSpc>
                <a:spcPct val="90000"/>
              </a:lnSpc>
            </a:pPr>
            <a:r>
              <a:rPr lang="en-US" smtClean="0"/>
              <a:t>Links between customers – supplier – end user</a:t>
            </a:r>
          </a:p>
          <a:p>
            <a:pPr eaLnBrk="1" hangingPunct="1">
              <a:lnSpc>
                <a:spcPct val="90000"/>
              </a:lnSpc>
            </a:pPr>
            <a:r>
              <a:rPr lang="en-US" smtClean="0"/>
              <a:t>……</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228600" y="3429000"/>
            <a:ext cx="6019800" cy="1470025"/>
          </a:xfrm>
        </p:spPr>
        <p:txBody>
          <a:bodyPr/>
          <a:lstStyle/>
          <a:p>
            <a:r>
              <a:rPr lang="en-US" smtClean="0"/>
              <a:t>General Market:</a:t>
            </a:r>
            <a:br>
              <a:rPr lang="en-US" smtClean="0"/>
            </a:br>
            <a:r>
              <a:rPr lang="en-US" sz="2000" i="1" smtClean="0"/>
              <a:t>Current State, Needs, Trends</a:t>
            </a:r>
            <a:br>
              <a:rPr lang="en-US" sz="2000" i="1" smtClean="0"/>
            </a:br>
            <a:r>
              <a:rPr lang="en-US" sz="2000" i="1" smtClean="0"/>
              <a:t>and how can we shape it</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smtClean="0"/>
              <a:t>Virtual Community</a:t>
            </a:r>
          </a:p>
        </p:txBody>
      </p:sp>
      <p:sp>
        <p:nvSpPr>
          <p:cNvPr id="102403" name="Rectangle 3"/>
          <p:cNvSpPr>
            <a:spLocks noGrp="1" noChangeArrowheads="1"/>
          </p:cNvSpPr>
          <p:nvPr>
            <p:ph type="body" idx="1"/>
          </p:nvPr>
        </p:nvSpPr>
        <p:spPr/>
        <p:txBody>
          <a:bodyPr/>
          <a:lstStyle/>
          <a:p>
            <a:r>
              <a:rPr lang="en-US" smtClean="0"/>
              <a:t>Easy access from anywhere</a:t>
            </a:r>
          </a:p>
          <a:p>
            <a:r>
              <a:rPr lang="en-US" smtClean="0"/>
              <a:t>Transparent </a:t>
            </a:r>
          </a:p>
          <a:p>
            <a:r>
              <a:rPr lang="en-US" smtClean="0"/>
              <a:t>Information available for everyone who needs access at any time</a:t>
            </a:r>
          </a:p>
          <a:p>
            <a:r>
              <a:rPr lang="en-US" smtClean="0"/>
              <a:t>Virtual Engineering Communities </a:t>
            </a:r>
          </a:p>
          <a:p>
            <a:r>
              <a:rPr lang="en-US" smtClean="0"/>
              <a:t>Tablets are being used to access systems</a:t>
            </a:r>
          </a:p>
          <a:p>
            <a:r>
              <a:rPr lang="en-US" smtClean="0"/>
              <a:t>Apps for the simulation space will start to dominate</a:t>
            </a:r>
          </a:p>
          <a:p>
            <a:r>
              <a:rPr lang="en-US" smtClean="0"/>
              <a:t>…</a:t>
            </a:r>
          </a:p>
          <a:p>
            <a:endParaRPr lang="en-US" smtClean="0"/>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p:cNvSpPr>
          <p:nvPr>
            <p:ph type="title"/>
          </p:nvPr>
        </p:nvSpPr>
        <p:spPr/>
        <p:txBody>
          <a:bodyPr/>
          <a:lstStyle/>
          <a:p>
            <a:r>
              <a:rPr lang="en-US"/>
              <a:t>Conclusions</a:t>
            </a:r>
          </a:p>
        </p:txBody>
      </p:sp>
      <p:sp>
        <p:nvSpPr>
          <p:cNvPr id="103427" name="Rectangle 3"/>
          <p:cNvSpPr>
            <a:spLocks noGrp="1"/>
          </p:cNvSpPr>
          <p:nvPr>
            <p:ph type="body" idx="1"/>
          </p:nvPr>
        </p:nvSpPr>
        <p:spPr/>
        <p:txBody>
          <a:bodyPr/>
          <a:lstStyle/>
          <a:p>
            <a:pPr>
              <a:lnSpc>
                <a:spcPct val="80000"/>
              </a:lnSpc>
            </a:pPr>
            <a:r>
              <a:rPr lang="en-US" sz="2800"/>
              <a:t>A new world and understanding of CAE is developing</a:t>
            </a:r>
          </a:p>
          <a:p>
            <a:pPr lvl="1">
              <a:lnSpc>
                <a:spcPct val="80000"/>
              </a:lnSpc>
            </a:pPr>
            <a:r>
              <a:rPr lang="en-US" sz="2400"/>
              <a:t>All areas of engineering are becoming involved</a:t>
            </a:r>
          </a:p>
          <a:p>
            <a:pPr lvl="1">
              <a:lnSpc>
                <a:spcPct val="80000"/>
              </a:lnSpc>
            </a:pPr>
            <a:r>
              <a:rPr lang="en-US" sz="2400"/>
              <a:t>Virtual Engineering is the direction</a:t>
            </a:r>
          </a:p>
          <a:p>
            <a:pPr lvl="1">
              <a:lnSpc>
                <a:spcPct val="80000"/>
              </a:lnSpc>
            </a:pPr>
            <a:r>
              <a:rPr lang="en-US" sz="2400" b="1" i="1" u="sng">
                <a:effectLst>
                  <a:outerShdw blurRad="38100" dist="38100" dir="2700000" algn="tl">
                    <a:srgbClr val="C0C0C0"/>
                  </a:outerShdw>
                </a:effectLst>
              </a:rPr>
              <a:t>System Modeling and Simulation</a:t>
            </a:r>
            <a:r>
              <a:rPr lang="en-US" sz="2400" i="1"/>
              <a:t> </a:t>
            </a:r>
            <a:r>
              <a:rPr lang="en-US" sz="2400"/>
              <a:t>will be at the heart of this</a:t>
            </a:r>
            <a:endParaRPr lang="en-US" sz="2400" i="1"/>
          </a:p>
          <a:p>
            <a:pPr>
              <a:lnSpc>
                <a:spcPct val="80000"/>
              </a:lnSpc>
            </a:pPr>
            <a:r>
              <a:rPr lang="en-US" sz="2800"/>
              <a:t>Simulation is part of everyone’s life</a:t>
            </a:r>
          </a:p>
          <a:p>
            <a:pPr>
              <a:lnSpc>
                <a:spcPct val="80000"/>
              </a:lnSpc>
            </a:pPr>
            <a:r>
              <a:rPr lang="en-US" sz="2800"/>
              <a:t>Job descriptions need to be re-written</a:t>
            </a:r>
          </a:p>
          <a:p>
            <a:pPr>
              <a:lnSpc>
                <a:spcPct val="80000"/>
              </a:lnSpc>
              <a:buFont typeface="Arial" charset="0"/>
              <a:buNone/>
            </a:pPr>
            <a:endParaRPr lang="en-US" sz="2800"/>
          </a:p>
          <a:p>
            <a:pPr>
              <a:lnSpc>
                <a:spcPct val="80000"/>
              </a:lnSpc>
              <a:buFont typeface="Arial" charset="0"/>
              <a:buNone/>
            </a:pPr>
            <a:endParaRPr lang="en-US" sz="2800"/>
          </a:p>
          <a:p>
            <a:pPr algn="ctr">
              <a:lnSpc>
                <a:spcPct val="80000"/>
              </a:lnSpc>
              <a:buFont typeface="Arial" charset="0"/>
              <a:buNone/>
            </a:pPr>
            <a:r>
              <a:rPr lang="en-US" sz="2800" i="1" u="sng"/>
              <a:t>The World of </a:t>
            </a:r>
            <a:r>
              <a:rPr lang="en-US" sz="4000" i="1" u="sng">
                <a:effectLst>
                  <a:outerShdw blurRad="38100" dist="38100" dir="2700000" algn="tl">
                    <a:srgbClr val="C0C0C0"/>
                  </a:outerShdw>
                </a:effectLst>
              </a:rPr>
              <a:t>iCAE </a:t>
            </a:r>
            <a:r>
              <a:rPr lang="en-US" sz="2800" i="1" u="sng"/>
              <a:t>is around the corner</a:t>
            </a:r>
          </a:p>
        </p:txBody>
      </p:sp>
    </p:spTree>
  </p:cSld>
  <p:clrMapOvr>
    <a:overrideClrMapping bg1="lt1" tx1="dk1" bg2="lt2" tx2="dk2" accent1="accent1" accent2="accent2" accent3="accent3" accent4="accent4" accent5="accent5" accent6="accent6" hlink="hlink" folHlink="folHlink"/>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ctrTitle" idx="4294967295"/>
          </p:nvPr>
        </p:nvSpPr>
        <p:spPr>
          <a:xfrm>
            <a:off x="695325" y="2874963"/>
            <a:ext cx="7772400" cy="1443037"/>
          </a:xfrm>
        </p:spPr>
        <p:txBody>
          <a:bodyPr/>
          <a:lstStyle/>
          <a:p>
            <a:pPr eaLnBrk="1" hangingPunct="1"/>
            <a:r>
              <a:rPr lang="en-US" sz="5400"/>
              <a:t>Thank You!</a:t>
            </a:r>
          </a:p>
        </p:txBody>
      </p:sp>
    </p:spTree>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idx="4294967295"/>
          </p:nvPr>
        </p:nvSpPr>
        <p:spPr/>
        <p:txBody>
          <a:bodyPr/>
          <a:lstStyle/>
          <a:p>
            <a:pPr eaLnBrk="1" hangingPunct="1"/>
            <a:r>
              <a:rPr lang="en-US" smtClean="0"/>
              <a:t>Engineering Approach</a:t>
            </a:r>
          </a:p>
        </p:txBody>
      </p:sp>
      <p:sp>
        <p:nvSpPr>
          <p:cNvPr id="48130" name="Rectangle 3"/>
          <p:cNvSpPr>
            <a:spLocks noGrp="1" noChangeArrowheads="1"/>
          </p:cNvSpPr>
          <p:nvPr>
            <p:ph type="body" idx="4294967295"/>
          </p:nvPr>
        </p:nvSpPr>
        <p:spPr/>
        <p:txBody>
          <a:bodyPr/>
          <a:lstStyle/>
          <a:p>
            <a:pPr eaLnBrk="1" hangingPunct="1"/>
            <a:r>
              <a:rPr lang="en-US" smtClean="0"/>
              <a:t>It is the way we coordinate our engineering activities to generate results</a:t>
            </a:r>
          </a:p>
          <a:p>
            <a:pPr eaLnBrk="1" hangingPunct="1"/>
            <a:r>
              <a:rPr lang="en-US" smtClean="0"/>
              <a:t>It spans over a wide range of milestones:</a:t>
            </a:r>
          </a:p>
          <a:p>
            <a:pPr lvl="1" eaLnBrk="1" hangingPunct="1"/>
            <a:r>
              <a:rPr lang="en-US" smtClean="0"/>
              <a:t>Goal definition</a:t>
            </a:r>
          </a:p>
          <a:p>
            <a:pPr lvl="1" eaLnBrk="1" hangingPunct="1"/>
            <a:r>
              <a:rPr lang="en-US" smtClean="0"/>
              <a:t>Idea inception</a:t>
            </a:r>
          </a:p>
          <a:p>
            <a:pPr lvl="1" eaLnBrk="1" hangingPunct="1"/>
            <a:r>
              <a:rPr lang="en-US" smtClean="0"/>
              <a:t>Product development</a:t>
            </a:r>
          </a:p>
          <a:p>
            <a:pPr lvl="1" eaLnBrk="1" hangingPunct="1"/>
            <a:r>
              <a:rPr lang="en-US" smtClean="0"/>
              <a:t>Product introduction</a:t>
            </a:r>
          </a:p>
          <a:p>
            <a:pPr lvl="1" eaLnBrk="1" hangingPunct="1"/>
            <a:r>
              <a:rPr lang="en-US" smtClean="0"/>
              <a:t>Mass production</a:t>
            </a:r>
          </a:p>
          <a:p>
            <a:pPr lvl="1" eaLnBrk="1" hangingPunct="1"/>
            <a:r>
              <a:rPr lang="en-US" smtClean="0"/>
              <a:t>In-field service</a:t>
            </a:r>
          </a:p>
        </p:txBody>
      </p:sp>
      <p:sp>
        <p:nvSpPr>
          <p:cNvPr id="48131" name="Arc 5"/>
          <p:cNvSpPr>
            <a:spLocks/>
          </p:cNvSpPr>
          <p:nvPr/>
        </p:nvSpPr>
        <p:spPr bwMode="auto">
          <a:xfrm rot="19685234" flipH="1">
            <a:off x="568325" y="3001963"/>
            <a:ext cx="287338" cy="436562"/>
          </a:xfrm>
          <a:custGeom>
            <a:avLst/>
            <a:gdLst>
              <a:gd name="T0" fmla="*/ 0 w 21460"/>
              <a:gd name="T1" fmla="*/ 0 h 21600"/>
              <a:gd name="T2" fmla="*/ 2147483647 w 21460"/>
              <a:gd name="T3" fmla="*/ 2147483647 h 21600"/>
              <a:gd name="T4" fmla="*/ 0 w 21460"/>
              <a:gd name="T5" fmla="*/ 2147483647 h 21600"/>
              <a:gd name="T6" fmla="*/ 0 60000 65536"/>
              <a:gd name="T7" fmla="*/ 0 60000 65536"/>
              <a:gd name="T8" fmla="*/ 0 60000 65536"/>
              <a:gd name="T9" fmla="*/ 0 w 21460"/>
              <a:gd name="T10" fmla="*/ 0 h 21600"/>
              <a:gd name="T11" fmla="*/ 21460 w 21460"/>
              <a:gd name="T12" fmla="*/ 21600 h 21600"/>
            </a:gdLst>
            <a:ahLst/>
            <a:cxnLst>
              <a:cxn ang="T6">
                <a:pos x="T0" y="T1"/>
              </a:cxn>
              <a:cxn ang="T7">
                <a:pos x="T2" y="T3"/>
              </a:cxn>
              <a:cxn ang="T8">
                <a:pos x="T4" y="T5"/>
              </a:cxn>
            </a:cxnLst>
            <a:rect l="T9" t="T10" r="T11" b="T12"/>
            <a:pathLst>
              <a:path w="21460" h="21600" fill="none" extrusionOk="0">
                <a:moveTo>
                  <a:pt x="-1" y="0"/>
                </a:moveTo>
                <a:cubicBezTo>
                  <a:pt x="10978" y="0"/>
                  <a:pt x="20210" y="8235"/>
                  <a:pt x="21459" y="19143"/>
                </a:cubicBezTo>
              </a:path>
              <a:path w="21460" h="21600" stroke="0" extrusionOk="0">
                <a:moveTo>
                  <a:pt x="-1" y="0"/>
                </a:moveTo>
                <a:cubicBezTo>
                  <a:pt x="10978" y="0"/>
                  <a:pt x="20210" y="8235"/>
                  <a:pt x="21459" y="19143"/>
                </a:cubicBezTo>
                <a:lnTo>
                  <a:pt x="0" y="21600"/>
                </a:lnTo>
                <a:close/>
              </a:path>
            </a:pathLst>
          </a:custGeom>
          <a:noFill/>
          <a:ln w="9525">
            <a:solidFill>
              <a:schemeClr val="tx1"/>
            </a:solidFill>
            <a:round/>
            <a:headEnd type="triangle" w="med" len="med"/>
            <a:tailEnd type="triangle" w="med" len="med"/>
          </a:ln>
        </p:spPr>
        <p:txBody>
          <a:bodyPr wrap="none" anchor="ctr"/>
          <a:lstStyle/>
          <a:p>
            <a:endParaRPr lang="en-US"/>
          </a:p>
        </p:txBody>
      </p:sp>
      <p:sp>
        <p:nvSpPr>
          <p:cNvPr id="48132" name="Arc 5"/>
          <p:cNvSpPr>
            <a:spLocks/>
          </p:cNvSpPr>
          <p:nvPr/>
        </p:nvSpPr>
        <p:spPr bwMode="auto">
          <a:xfrm rot="8220186" flipH="1">
            <a:off x="3375025" y="2967038"/>
            <a:ext cx="342900" cy="436562"/>
          </a:xfrm>
          <a:custGeom>
            <a:avLst/>
            <a:gdLst>
              <a:gd name="T0" fmla="*/ 0 w 21460"/>
              <a:gd name="T1" fmla="*/ 0 h 21600"/>
              <a:gd name="T2" fmla="*/ 2147483647 w 21460"/>
              <a:gd name="T3" fmla="*/ 2147483647 h 21600"/>
              <a:gd name="T4" fmla="*/ 0 w 21460"/>
              <a:gd name="T5" fmla="*/ 2147483647 h 21600"/>
              <a:gd name="T6" fmla="*/ 0 60000 65536"/>
              <a:gd name="T7" fmla="*/ 0 60000 65536"/>
              <a:gd name="T8" fmla="*/ 0 60000 65536"/>
              <a:gd name="T9" fmla="*/ 0 w 21460"/>
              <a:gd name="T10" fmla="*/ 0 h 21600"/>
              <a:gd name="T11" fmla="*/ 21460 w 21460"/>
              <a:gd name="T12" fmla="*/ 21600 h 21600"/>
            </a:gdLst>
            <a:ahLst/>
            <a:cxnLst>
              <a:cxn ang="T6">
                <a:pos x="T0" y="T1"/>
              </a:cxn>
              <a:cxn ang="T7">
                <a:pos x="T2" y="T3"/>
              </a:cxn>
              <a:cxn ang="T8">
                <a:pos x="T4" y="T5"/>
              </a:cxn>
            </a:cxnLst>
            <a:rect l="T9" t="T10" r="T11" b="T12"/>
            <a:pathLst>
              <a:path w="21460" h="21600" fill="none" extrusionOk="0">
                <a:moveTo>
                  <a:pt x="-1" y="0"/>
                </a:moveTo>
                <a:cubicBezTo>
                  <a:pt x="10978" y="0"/>
                  <a:pt x="20210" y="8235"/>
                  <a:pt x="21459" y="19143"/>
                </a:cubicBezTo>
              </a:path>
              <a:path w="21460" h="21600" stroke="0" extrusionOk="0">
                <a:moveTo>
                  <a:pt x="-1" y="0"/>
                </a:moveTo>
                <a:cubicBezTo>
                  <a:pt x="10978" y="0"/>
                  <a:pt x="20210" y="8235"/>
                  <a:pt x="21459" y="19143"/>
                </a:cubicBezTo>
                <a:lnTo>
                  <a:pt x="0" y="21600"/>
                </a:lnTo>
                <a:close/>
              </a:path>
            </a:pathLst>
          </a:custGeom>
          <a:noFill/>
          <a:ln w="9525">
            <a:solidFill>
              <a:schemeClr val="tx1"/>
            </a:solidFill>
            <a:round/>
            <a:headEnd type="triangle" w="med" len="med"/>
            <a:tailEnd type="triangle" w="med" len="med"/>
          </a:ln>
        </p:spPr>
        <p:txBody>
          <a:bodyPr wrap="none" anchor="ctr"/>
          <a:lstStyle/>
          <a:p>
            <a:endParaRPr lang="en-US"/>
          </a:p>
        </p:txBody>
      </p:sp>
      <p:graphicFrame>
        <p:nvGraphicFramePr>
          <p:cNvPr id="7" name="Diagram 6"/>
          <p:cNvGraphicFramePr/>
          <p:nvPr/>
        </p:nvGraphicFramePr>
        <p:xfrm>
          <a:off x="381000" y="5691182"/>
          <a:ext cx="8458200" cy="785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8134" name="Picture 15"/>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4503738" y="3532188"/>
            <a:ext cx="4333875" cy="94456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64" name="Group 16"/>
          <p:cNvGrpSpPr>
            <a:grpSpLocks/>
          </p:cNvGrpSpPr>
          <p:nvPr/>
        </p:nvGrpSpPr>
        <p:grpSpPr bwMode="auto">
          <a:xfrm>
            <a:off x="4267200" y="4572000"/>
            <a:ext cx="4114800" cy="2133600"/>
            <a:chOff x="1309" y="1592"/>
            <a:chExt cx="2797" cy="1452"/>
          </a:xfrm>
        </p:grpSpPr>
        <p:grpSp>
          <p:nvGrpSpPr>
            <p:cNvPr id="82947" name="Group 8"/>
            <p:cNvGrpSpPr>
              <a:grpSpLocks/>
            </p:cNvGrpSpPr>
            <p:nvPr/>
          </p:nvGrpSpPr>
          <p:grpSpPr bwMode="auto">
            <a:xfrm>
              <a:off x="1309" y="1592"/>
              <a:ext cx="2797" cy="1452"/>
              <a:chOff x="351" y="2235"/>
              <a:chExt cx="2797" cy="1452"/>
            </a:xfrm>
          </p:grpSpPr>
          <p:grpSp>
            <p:nvGrpSpPr>
              <p:cNvPr id="82948" name="Group 9"/>
              <p:cNvGrpSpPr>
                <a:grpSpLocks/>
              </p:cNvGrpSpPr>
              <p:nvPr/>
            </p:nvGrpSpPr>
            <p:grpSpPr bwMode="auto">
              <a:xfrm>
                <a:off x="351" y="2235"/>
                <a:ext cx="2797" cy="1452"/>
                <a:chOff x="351" y="2467"/>
                <a:chExt cx="2797" cy="1452"/>
              </a:xfrm>
            </p:grpSpPr>
            <p:sp>
              <p:nvSpPr>
                <p:cNvPr id="82949" name="Rectangle 10"/>
                <p:cNvSpPr>
                  <a:spLocks noChangeArrowheads="1"/>
                </p:cNvSpPr>
                <p:nvPr/>
              </p:nvSpPr>
              <p:spPr bwMode="auto">
                <a:xfrm>
                  <a:off x="351" y="2467"/>
                  <a:ext cx="2797" cy="1452"/>
                </a:xfrm>
                <a:prstGeom prst="rect">
                  <a:avLst/>
                </a:prstGeom>
                <a:solidFill>
                  <a:schemeClr val="bg1"/>
                </a:solidFill>
                <a:ln w="9525" algn="ctr">
                  <a:solidFill>
                    <a:schemeClr val="tx1"/>
                  </a:solidFill>
                  <a:miter lim="800000"/>
                  <a:headEnd/>
                  <a:tailEnd/>
                </a:ln>
              </p:spPr>
              <p:txBody>
                <a:bodyPr wrap="none" anchor="ctr"/>
                <a:lstStyle/>
                <a:p>
                  <a:pPr>
                    <a:lnSpc>
                      <a:spcPct val="80000"/>
                    </a:lnSpc>
                    <a:spcBef>
                      <a:spcPct val="20000"/>
                    </a:spcBef>
                    <a:buClr>
                      <a:srgbClr val="0099CC"/>
                    </a:buClr>
                    <a:buSzPct val="125000"/>
                    <a:buFont typeface="Webdings" pitchFamily="18" charset="2"/>
                    <a:buChar char="4"/>
                  </a:pPr>
                  <a:endParaRPr lang="en-US"/>
                </a:p>
              </p:txBody>
            </p:sp>
            <p:sp>
              <p:nvSpPr>
                <p:cNvPr id="82950" name="Freeform 11"/>
                <p:cNvSpPr>
                  <a:spLocks/>
                </p:cNvSpPr>
                <p:nvPr/>
              </p:nvSpPr>
              <p:spPr bwMode="auto">
                <a:xfrm>
                  <a:off x="358" y="2866"/>
                  <a:ext cx="2783" cy="1038"/>
                </a:xfrm>
                <a:custGeom>
                  <a:avLst/>
                  <a:gdLst>
                    <a:gd name="T0" fmla="*/ 0 w 2783"/>
                    <a:gd name="T1" fmla="*/ 1038 h 1038"/>
                    <a:gd name="T2" fmla="*/ 329 w 2783"/>
                    <a:gd name="T3" fmla="*/ 851 h 1038"/>
                    <a:gd name="T4" fmla="*/ 576 w 2783"/>
                    <a:gd name="T5" fmla="*/ 349 h 1038"/>
                    <a:gd name="T6" fmla="*/ 823 w 2783"/>
                    <a:gd name="T7" fmla="*/ 80 h 1038"/>
                    <a:gd name="T8" fmla="*/ 1145 w 2783"/>
                    <a:gd name="T9" fmla="*/ 20 h 1038"/>
                    <a:gd name="T10" fmla="*/ 1414 w 2783"/>
                    <a:gd name="T11" fmla="*/ 200 h 1038"/>
                    <a:gd name="T12" fmla="*/ 1638 w 2783"/>
                    <a:gd name="T13" fmla="*/ 529 h 1038"/>
                    <a:gd name="T14" fmla="*/ 2057 w 2783"/>
                    <a:gd name="T15" fmla="*/ 686 h 1038"/>
                    <a:gd name="T16" fmla="*/ 2633 w 2783"/>
                    <a:gd name="T17" fmla="*/ 791 h 1038"/>
                    <a:gd name="T18" fmla="*/ 2783 w 2783"/>
                    <a:gd name="T19" fmla="*/ 791 h 10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83"/>
                    <a:gd name="T31" fmla="*/ 0 h 1038"/>
                    <a:gd name="T32" fmla="*/ 2783 w 2783"/>
                    <a:gd name="T33" fmla="*/ 1038 h 10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83" h="1038">
                      <a:moveTo>
                        <a:pt x="0" y="1038"/>
                      </a:moveTo>
                      <a:cubicBezTo>
                        <a:pt x="116" y="1002"/>
                        <a:pt x="233" y="966"/>
                        <a:pt x="329" y="851"/>
                      </a:cubicBezTo>
                      <a:cubicBezTo>
                        <a:pt x="425" y="736"/>
                        <a:pt x="494" y="477"/>
                        <a:pt x="576" y="349"/>
                      </a:cubicBezTo>
                      <a:cubicBezTo>
                        <a:pt x="658" y="221"/>
                        <a:pt x="728" y="135"/>
                        <a:pt x="823" y="80"/>
                      </a:cubicBezTo>
                      <a:cubicBezTo>
                        <a:pt x="918" y="25"/>
                        <a:pt x="1047" y="0"/>
                        <a:pt x="1145" y="20"/>
                      </a:cubicBezTo>
                      <a:cubicBezTo>
                        <a:pt x="1243" y="40"/>
                        <a:pt x="1332" y="115"/>
                        <a:pt x="1414" y="200"/>
                      </a:cubicBezTo>
                      <a:cubicBezTo>
                        <a:pt x="1496" y="285"/>
                        <a:pt x="1531" y="448"/>
                        <a:pt x="1638" y="529"/>
                      </a:cubicBezTo>
                      <a:cubicBezTo>
                        <a:pt x="1745" y="610"/>
                        <a:pt x="1891" y="642"/>
                        <a:pt x="2057" y="686"/>
                      </a:cubicBezTo>
                      <a:cubicBezTo>
                        <a:pt x="2223" y="730"/>
                        <a:pt x="2512" y="774"/>
                        <a:pt x="2633" y="791"/>
                      </a:cubicBezTo>
                      <a:cubicBezTo>
                        <a:pt x="2754" y="808"/>
                        <a:pt x="2768" y="799"/>
                        <a:pt x="2783" y="791"/>
                      </a:cubicBezTo>
                    </a:path>
                  </a:pathLst>
                </a:custGeom>
                <a:noFill/>
                <a:ln w="9525" cap="flat" cmpd="sng">
                  <a:solidFill>
                    <a:schemeClr val="tx1"/>
                  </a:solidFill>
                  <a:prstDash val="solid"/>
                  <a:round/>
                  <a:headEnd type="none" w="med" len="med"/>
                  <a:tailEnd type="none" w="med" len="med"/>
                </a:ln>
              </p:spPr>
              <p:txBody>
                <a:bodyPr/>
                <a:lstStyle/>
                <a:p>
                  <a:endParaRPr lang="en-US"/>
                </a:p>
              </p:txBody>
            </p:sp>
          </p:grpSp>
          <p:sp>
            <p:nvSpPr>
              <p:cNvPr id="82951" name="Text Box 12"/>
              <p:cNvSpPr txBox="1">
                <a:spLocks noChangeArrowheads="1"/>
              </p:cNvSpPr>
              <p:nvPr/>
            </p:nvSpPr>
            <p:spPr bwMode="auto">
              <a:xfrm>
                <a:off x="1311" y="3501"/>
                <a:ext cx="997" cy="162"/>
              </a:xfrm>
              <a:prstGeom prst="rect">
                <a:avLst/>
              </a:prstGeom>
              <a:noFill/>
              <a:ln w="9525" algn="ctr">
                <a:noFill/>
                <a:miter lim="800000"/>
                <a:headEnd/>
                <a:tailEnd/>
              </a:ln>
            </p:spPr>
            <p:txBody>
              <a:bodyPr wrap="none">
                <a:spAutoFit/>
              </a:bodyPr>
              <a:lstStyle/>
              <a:p>
                <a:pPr marL="342900" indent="-342900">
                  <a:lnSpc>
                    <a:spcPct val="80000"/>
                  </a:lnSpc>
                  <a:spcBef>
                    <a:spcPct val="20000"/>
                  </a:spcBef>
                  <a:buClr>
                    <a:srgbClr val="0099CC"/>
                  </a:buClr>
                  <a:buSzPct val="125000"/>
                  <a:buFont typeface="Webdings" pitchFamily="18" charset="2"/>
                  <a:buNone/>
                </a:pPr>
                <a:r>
                  <a:rPr lang="en-US" sz="1200"/>
                  <a:t>Development cycle</a:t>
                </a:r>
              </a:p>
            </p:txBody>
          </p:sp>
          <p:sp>
            <p:nvSpPr>
              <p:cNvPr id="82952" name="Text Box 13"/>
              <p:cNvSpPr txBox="1">
                <a:spLocks noChangeArrowheads="1"/>
              </p:cNvSpPr>
              <p:nvPr/>
            </p:nvSpPr>
            <p:spPr bwMode="auto">
              <a:xfrm rot="-5400000">
                <a:off x="-15" y="2776"/>
                <a:ext cx="1005" cy="162"/>
              </a:xfrm>
              <a:prstGeom prst="rect">
                <a:avLst/>
              </a:prstGeom>
              <a:noFill/>
              <a:ln w="9525" algn="ctr">
                <a:noFill/>
                <a:miter lim="800000"/>
                <a:headEnd/>
                <a:tailEnd/>
              </a:ln>
            </p:spPr>
            <p:txBody>
              <a:bodyPr wrap="none">
                <a:spAutoFit/>
              </a:bodyPr>
              <a:lstStyle/>
              <a:p>
                <a:pPr marL="342900" indent="-342900">
                  <a:lnSpc>
                    <a:spcPct val="80000"/>
                  </a:lnSpc>
                  <a:spcBef>
                    <a:spcPct val="20000"/>
                  </a:spcBef>
                  <a:buClr>
                    <a:srgbClr val="0099CC"/>
                  </a:buClr>
                  <a:buSzPct val="125000"/>
                  <a:buFont typeface="Webdings" pitchFamily="18" charset="2"/>
                  <a:buNone/>
                </a:pPr>
                <a:r>
                  <a:rPr lang="en-US" sz="1200"/>
                  <a:t>Development costs</a:t>
                </a:r>
              </a:p>
            </p:txBody>
          </p:sp>
        </p:grpSp>
        <p:sp>
          <p:nvSpPr>
            <p:cNvPr id="82953" name="Text Box 15"/>
            <p:cNvSpPr txBox="1">
              <a:spLocks noChangeArrowheads="1"/>
            </p:cNvSpPr>
            <p:nvPr/>
          </p:nvSpPr>
          <p:spPr bwMode="auto">
            <a:xfrm>
              <a:off x="3355" y="1680"/>
              <a:ext cx="687" cy="178"/>
            </a:xfrm>
            <a:prstGeom prst="rect">
              <a:avLst/>
            </a:prstGeom>
            <a:noFill/>
            <a:ln w="9525" algn="ctr">
              <a:noFill/>
              <a:miter lim="800000"/>
              <a:headEnd/>
              <a:tailEnd/>
            </a:ln>
          </p:spPr>
          <p:txBody>
            <a:bodyPr wrap="none">
              <a:spAutoFit/>
            </a:bodyPr>
            <a:lstStyle/>
            <a:p>
              <a:pPr marL="342900" indent="-342900">
                <a:lnSpc>
                  <a:spcPct val="80000"/>
                </a:lnSpc>
                <a:spcBef>
                  <a:spcPct val="20000"/>
                </a:spcBef>
                <a:buClr>
                  <a:srgbClr val="0099CC"/>
                </a:buClr>
                <a:buSzPct val="125000"/>
                <a:buFont typeface="Webdings" pitchFamily="18" charset="2"/>
                <a:buNone/>
              </a:pPr>
              <a:r>
                <a:rPr lang="en-US" sz="1400" i="1"/>
                <a:t>Traditional</a:t>
              </a:r>
            </a:p>
          </p:txBody>
        </p:sp>
      </p:grpSp>
      <p:sp>
        <p:nvSpPr>
          <p:cNvPr id="82954" name="Rectangle 2"/>
          <p:cNvSpPr>
            <a:spLocks noGrp="1" noChangeArrowheads="1"/>
          </p:cNvSpPr>
          <p:nvPr>
            <p:ph type="title" idx="4294967295"/>
          </p:nvPr>
        </p:nvSpPr>
        <p:spPr/>
        <p:txBody>
          <a:bodyPr/>
          <a:lstStyle/>
          <a:p>
            <a:r>
              <a:rPr lang="en-US" sz="2800" smtClean="0"/>
              <a:t>Market needs</a:t>
            </a:r>
          </a:p>
        </p:txBody>
      </p:sp>
      <p:sp>
        <p:nvSpPr>
          <p:cNvPr id="82955" name="Rectangle 3"/>
          <p:cNvSpPr>
            <a:spLocks noGrp="1" noChangeArrowheads="1"/>
          </p:cNvSpPr>
          <p:nvPr>
            <p:ph type="body" idx="4294967295"/>
          </p:nvPr>
        </p:nvSpPr>
        <p:spPr>
          <a:xfrm>
            <a:off x="179388" y="1066800"/>
            <a:ext cx="8783637" cy="5259388"/>
          </a:xfrm>
        </p:spPr>
        <p:txBody>
          <a:bodyPr/>
          <a:lstStyle/>
          <a:p>
            <a:r>
              <a:rPr lang="en-US" smtClean="0"/>
              <a:t>Working with customer upfront in very early project stage </a:t>
            </a:r>
            <a:r>
              <a:rPr lang="en-US" sz="1800" smtClean="0"/>
              <a:t>(providing simulations with quotations rather than after business award)</a:t>
            </a:r>
          </a:p>
          <a:p>
            <a:r>
              <a:rPr lang="en-US" smtClean="0"/>
              <a:t>Reducing time-to-market</a:t>
            </a:r>
          </a:p>
          <a:p>
            <a:pPr lvl="1"/>
            <a:r>
              <a:rPr lang="en-US" smtClean="0"/>
              <a:t>Improving turn-around in simulation</a:t>
            </a:r>
          </a:p>
          <a:p>
            <a:pPr lvl="1"/>
            <a:r>
              <a:rPr lang="en-US" smtClean="0"/>
              <a:t>Covering more details in simulation</a:t>
            </a:r>
          </a:p>
          <a:p>
            <a:pPr lvl="1"/>
            <a:r>
              <a:rPr lang="en-US" smtClean="0"/>
              <a:t>Improving simulation quality</a:t>
            </a:r>
          </a:p>
          <a:p>
            <a:r>
              <a:rPr lang="en-US" smtClean="0"/>
              <a:t>Reducing overhead cost per project</a:t>
            </a:r>
          </a:p>
          <a:p>
            <a:r>
              <a:rPr lang="en-US" smtClean="0"/>
              <a:t>Quality and performance guarantee of product at any point of time in development / product cycle</a:t>
            </a:r>
          </a:p>
          <a:p>
            <a:r>
              <a:rPr lang="en-US" smtClean="0"/>
              <a:t>System Engineering</a:t>
            </a:r>
          </a:p>
        </p:txBody>
      </p:sp>
      <p:grpSp>
        <p:nvGrpSpPr>
          <p:cNvPr id="82956" name="Group 12"/>
          <p:cNvGrpSpPr>
            <a:grpSpLocks/>
          </p:cNvGrpSpPr>
          <p:nvPr/>
        </p:nvGrpSpPr>
        <p:grpSpPr bwMode="auto">
          <a:xfrm>
            <a:off x="4343400" y="4648200"/>
            <a:ext cx="3962400" cy="2000250"/>
            <a:chOff x="2736" y="2928"/>
            <a:chExt cx="2496" cy="1260"/>
          </a:xfrm>
        </p:grpSpPr>
        <p:grpSp>
          <p:nvGrpSpPr>
            <p:cNvPr id="30777" name="Group 57"/>
            <p:cNvGrpSpPr>
              <a:grpSpLocks/>
            </p:cNvGrpSpPr>
            <p:nvPr/>
          </p:nvGrpSpPr>
          <p:grpSpPr bwMode="auto">
            <a:xfrm>
              <a:off x="2736" y="2928"/>
              <a:ext cx="2496" cy="1260"/>
              <a:chOff x="2700" y="845"/>
              <a:chExt cx="2798" cy="1452"/>
            </a:xfrm>
          </p:grpSpPr>
          <p:grpSp>
            <p:nvGrpSpPr>
              <p:cNvPr id="82958" name="Group 58"/>
              <p:cNvGrpSpPr>
                <a:grpSpLocks/>
              </p:cNvGrpSpPr>
              <p:nvPr/>
            </p:nvGrpSpPr>
            <p:grpSpPr bwMode="auto">
              <a:xfrm>
                <a:off x="2700" y="845"/>
                <a:ext cx="2798" cy="1452"/>
                <a:chOff x="2700" y="845"/>
                <a:chExt cx="2798" cy="1452"/>
              </a:xfrm>
            </p:grpSpPr>
            <p:sp>
              <p:nvSpPr>
                <p:cNvPr id="82959" name="Rectangle 59"/>
                <p:cNvSpPr>
                  <a:spLocks noChangeArrowheads="1"/>
                </p:cNvSpPr>
                <p:nvPr/>
              </p:nvSpPr>
              <p:spPr bwMode="auto">
                <a:xfrm>
                  <a:off x="2701" y="845"/>
                  <a:ext cx="2797" cy="1452"/>
                </a:xfrm>
                <a:prstGeom prst="rect">
                  <a:avLst/>
                </a:prstGeom>
                <a:solidFill>
                  <a:schemeClr val="bg1"/>
                </a:solidFill>
                <a:ln w="9525" algn="ctr">
                  <a:solidFill>
                    <a:schemeClr val="tx1"/>
                  </a:solidFill>
                  <a:miter lim="800000"/>
                  <a:headEnd/>
                  <a:tailEnd/>
                </a:ln>
              </p:spPr>
              <p:txBody>
                <a:bodyPr wrap="none" anchor="ctr"/>
                <a:lstStyle/>
                <a:p>
                  <a:pPr>
                    <a:lnSpc>
                      <a:spcPct val="80000"/>
                    </a:lnSpc>
                    <a:spcBef>
                      <a:spcPct val="20000"/>
                    </a:spcBef>
                    <a:buClr>
                      <a:srgbClr val="0099CC"/>
                    </a:buClr>
                    <a:buSzPct val="125000"/>
                    <a:buFont typeface="Webdings" pitchFamily="18" charset="2"/>
                    <a:buChar char="4"/>
                  </a:pPr>
                  <a:endParaRPr lang="en-US"/>
                </a:p>
              </p:txBody>
            </p:sp>
            <p:sp>
              <p:nvSpPr>
                <p:cNvPr id="82960" name="Freeform 60"/>
                <p:cNvSpPr>
                  <a:spLocks/>
                </p:cNvSpPr>
                <p:nvPr/>
              </p:nvSpPr>
              <p:spPr bwMode="auto">
                <a:xfrm>
                  <a:off x="2700" y="1267"/>
                  <a:ext cx="2798" cy="1015"/>
                </a:xfrm>
                <a:custGeom>
                  <a:avLst/>
                  <a:gdLst>
                    <a:gd name="T0" fmla="*/ 0 w 2798"/>
                    <a:gd name="T1" fmla="*/ 1015 h 1015"/>
                    <a:gd name="T2" fmla="*/ 1145 w 2798"/>
                    <a:gd name="T3" fmla="*/ 798 h 1015"/>
                    <a:gd name="T4" fmla="*/ 1541 w 2798"/>
                    <a:gd name="T5" fmla="*/ 476 h 1015"/>
                    <a:gd name="T6" fmla="*/ 1743 w 2798"/>
                    <a:gd name="T7" fmla="*/ 102 h 1015"/>
                    <a:gd name="T8" fmla="*/ 2260 w 2798"/>
                    <a:gd name="T9" fmla="*/ 72 h 1015"/>
                    <a:gd name="T10" fmla="*/ 2469 w 2798"/>
                    <a:gd name="T11" fmla="*/ 536 h 1015"/>
                    <a:gd name="T12" fmla="*/ 2626 w 2798"/>
                    <a:gd name="T13" fmla="*/ 708 h 1015"/>
                    <a:gd name="T14" fmla="*/ 2798 w 2798"/>
                    <a:gd name="T15" fmla="*/ 730 h 1015"/>
                    <a:gd name="T16" fmla="*/ 0 60000 65536"/>
                    <a:gd name="T17" fmla="*/ 0 60000 65536"/>
                    <a:gd name="T18" fmla="*/ 0 60000 65536"/>
                    <a:gd name="T19" fmla="*/ 0 60000 65536"/>
                    <a:gd name="T20" fmla="*/ 0 60000 65536"/>
                    <a:gd name="T21" fmla="*/ 0 60000 65536"/>
                    <a:gd name="T22" fmla="*/ 0 60000 65536"/>
                    <a:gd name="T23" fmla="*/ 0 60000 65536"/>
                    <a:gd name="T24" fmla="*/ 0 w 2798"/>
                    <a:gd name="T25" fmla="*/ 0 h 1015"/>
                    <a:gd name="T26" fmla="*/ 2798 w 2798"/>
                    <a:gd name="T27" fmla="*/ 1015 h 10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98" h="1015">
                      <a:moveTo>
                        <a:pt x="0" y="1015"/>
                      </a:moveTo>
                      <a:cubicBezTo>
                        <a:pt x="444" y="951"/>
                        <a:pt x="888" y="888"/>
                        <a:pt x="1145" y="798"/>
                      </a:cubicBezTo>
                      <a:cubicBezTo>
                        <a:pt x="1402" y="708"/>
                        <a:pt x="1441" y="592"/>
                        <a:pt x="1541" y="476"/>
                      </a:cubicBezTo>
                      <a:cubicBezTo>
                        <a:pt x="1641" y="360"/>
                        <a:pt x="1623" y="169"/>
                        <a:pt x="1743" y="102"/>
                      </a:cubicBezTo>
                      <a:cubicBezTo>
                        <a:pt x="1863" y="35"/>
                        <a:pt x="2139" y="0"/>
                        <a:pt x="2260" y="72"/>
                      </a:cubicBezTo>
                      <a:cubicBezTo>
                        <a:pt x="2381" y="144"/>
                        <a:pt x="2408" y="430"/>
                        <a:pt x="2469" y="536"/>
                      </a:cubicBezTo>
                      <a:cubicBezTo>
                        <a:pt x="2530" y="642"/>
                        <a:pt x="2571" y="676"/>
                        <a:pt x="2626" y="708"/>
                      </a:cubicBezTo>
                      <a:cubicBezTo>
                        <a:pt x="2681" y="740"/>
                        <a:pt x="2739" y="735"/>
                        <a:pt x="2798" y="730"/>
                      </a:cubicBezTo>
                    </a:path>
                  </a:pathLst>
                </a:custGeom>
                <a:noFill/>
                <a:ln w="9525" cap="flat" cmpd="sng">
                  <a:solidFill>
                    <a:schemeClr val="tx1"/>
                  </a:solidFill>
                  <a:prstDash val="solid"/>
                  <a:round/>
                  <a:headEnd type="none" w="med" len="med"/>
                  <a:tailEnd type="none" w="med" len="med"/>
                </a:ln>
              </p:spPr>
              <p:txBody>
                <a:bodyPr/>
                <a:lstStyle/>
                <a:p>
                  <a:endParaRPr lang="en-US"/>
                </a:p>
              </p:txBody>
            </p:sp>
          </p:grpSp>
          <p:sp>
            <p:nvSpPr>
              <p:cNvPr id="82961" name="Text Box 61"/>
              <p:cNvSpPr txBox="1">
                <a:spLocks noChangeArrowheads="1"/>
              </p:cNvSpPr>
              <p:nvPr/>
            </p:nvSpPr>
            <p:spPr bwMode="auto">
              <a:xfrm>
                <a:off x="3763" y="2108"/>
                <a:ext cx="1036" cy="173"/>
              </a:xfrm>
              <a:prstGeom prst="rect">
                <a:avLst/>
              </a:prstGeom>
              <a:noFill/>
              <a:ln w="9525" algn="ctr">
                <a:noFill/>
                <a:miter lim="800000"/>
                <a:headEnd/>
                <a:tailEnd/>
              </a:ln>
            </p:spPr>
            <p:txBody>
              <a:bodyPr wrap="none">
                <a:spAutoFit/>
              </a:bodyPr>
              <a:lstStyle/>
              <a:p>
                <a:pPr marL="342900" indent="-342900">
                  <a:lnSpc>
                    <a:spcPct val="80000"/>
                  </a:lnSpc>
                  <a:spcBef>
                    <a:spcPct val="20000"/>
                  </a:spcBef>
                  <a:buClr>
                    <a:srgbClr val="0099CC"/>
                  </a:buClr>
                  <a:buSzPct val="125000"/>
                  <a:buFont typeface="Webdings" pitchFamily="18" charset="2"/>
                  <a:buNone/>
                </a:pPr>
                <a:r>
                  <a:rPr lang="en-US" sz="1200"/>
                  <a:t>Development cycle</a:t>
                </a:r>
              </a:p>
            </p:txBody>
          </p:sp>
          <p:sp>
            <p:nvSpPr>
              <p:cNvPr id="82962" name="Text Box 62"/>
              <p:cNvSpPr txBox="1">
                <a:spLocks noChangeArrowheads="1"/>
              </p:cNvSpPr>
              <p:nvPr/>
            </p:nvSpPr>
            <p:spPr bwMode="auto">
              <a:xfrm rot="-5400000">
                <a:off x="2309" y="1408"/>
                <a:ext cx="1071" cy="168"/>
              </a:xfrm>
              <a:prstGeom prst="rect">
                <a:avLst/>
              </a:prstGeom>
              <a:noFill/>
              <a:ln w="9525" algn="ctr">
                <a:noFill/>
                <a:miter lim="800000"/>
                <a:headEnd/>
                <a:tailEnd/>
              </a:ln>
            </p:spPr>
            <p:txBody>
              <a:bodyPr wrap="none">
                <a:spAutoFit/>
              </a:bodyPr>
              <a:lstStyle/>
              <a:p>
                <a:pPr marL="342900" indent="-342900">
                  <a:lnSpc>
                    <a:spcPct val="80000"/>
                  </a:lnSpc>
                  <a:spcBef>
                    <a:spcPct val="20000"/>
                  </a:spcBef>
                  <a:buClr>
                    <a:srgbClr val="0099CC"/>
                  </a:buClr>
                  <a:buSzPct val="125000"/>
                  <a:buFont typeface="Webdings" pitchFamily="18" charset="2"/>
                  <a:buNone/>
                </a:pPr>
                <a:r>
                  <a:rPr lang="en-US" sz="1200"/>
                  <a:t>Development costs</a:t>
                </a:r>
              </a:p>
            </p:txBody>
          </p:sp>
        </p:grpSp>
        <p:sp>
          <p:nvSpPr>
            <p:cNvPr id="82963" name="Text Box 19"/>
            <p:cNvSpPr txBox="1">
              <a:spLocks noChangeArrowheads="1"/>
            </p:cNvSpPr>
            <p:nvPr/>
          </p:nvSpPr>
          <p:spPr bwMode="auto">
            <a:xfrm>
              <a:off x="4693" y="2976"/>
              <a:ext cx="463" cy="173"/>
            </a:xfrm>
            <a:prstGeom prst="rect">
              <a:avLst/>
            </a:prstGeom>
            <a:noFill/>
            <a:ln w="25400" algn="ctr">
              <a:noFill/>
              <a:miter lim="800000"/>
              <a:headEnd/>
              <a:tailEnd/>
            </a:ln>
            <a:effectLst/>
          </p:spPr>
          <p:txBody>
            <a:bodyPr wrap="none">
              <a:spAutoFit/>
            </a:bodyPr>
            <a:lstStyle/>
            <a:p>
              <a:pPr algn="ctr"/>
              <a:r>
                <a:rPr lang="en-US" sz="1200" b="1" i="1"/>
                <a:t>Modern</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7664"/>
                                        </p:tgtEl>
                                        <p:attrNameLst>
                                          <p:attrName>style.visibility</p:attrName>
                                        </p:attrNameLst>
                                      </p:cBhvr>
                                      <p:to>
                                        <p:strVal val="hidden"/>
                                      </p:to>
                                    </p:set>
                                  </p:childTnLst>
                                </p:cTn>
                              </p:par>
                              <p:par>
                                <p:cTn id="7" presetID="2" presetClass="entr" presetSubtype="8" fill="hold" nodeType="withEffect">
                                  <p:stCondLst>
                                    <p:cond delay="0"/>
                                  </p:stCondLst>
                                  <p:childTnLst>
                                    <p:set>
                                      <p:cBhvr>
                                        <p:cTn id="8" dur="1" fill="hold">
                                          <p:stCondLst>
                                            <p:cond delay="0"/>
                                          </p:stCondLst>
                                        </p:cTn>
                                        <p:tgtEl>
                                          <p:spTgt spid="82956"/>
                                        </p:tgtEl>
                                        <p:attrNameLst>
                                          <p:attrName>style.visibility</p:attrName>
                                        </p:attrNameLst>
                                      </p:cBhvr>
                                      <p:to>
                                        <p:strVal val="visible"/>
                                      </p:to>
                                    </p:set>
                                    <p:anim calcmode="lin" valueType="num">
                                      <p:cBhvr additive="base">
                                        <p:cTn id="9" dur="500" fill="hold"/>
                                        <p:tgtEl>
                                          <p:spTgt spid="82956"/>
                                        </p:tgtEl>
                                        <p:attrNameLst>
                                          <p:attrName>ppt_x</p:attrName>
                                        </p:attrNameLst>
                                      </p:cBhvr>
                                      <p:tavLst>
                                        <p:tav tm="0">
                                          <p:val>
                                            <p:strVal val="0-#ppt_w/2"/>
                                          </p:val>
                                        </p:tav>
                                        <p:tav tm="100000">
                                          <p:val>
                                            <p:strVal val="#ppt_x"/>
                                          </p:val>
                                        </p:tav>
                                      </p:tavLst>
                                    </p:anim>
                                    <p:anim calcmode="lin" valueType="num">
                                      <p:cBhvr additive="base">
                                        <p:cTn id="10" dur="500" fill="hold"/>
                                        <p:tgtEl>
                                          <p:spTgt spid="829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p:txBody>
          <a:bodyPr/>
          <a:lstStyle/>
          <a:p>
            <a:r>
              <a:rPr lang="en-US" smtClean="0"/>
              <a:t>Drivers of Competitiveness in Engineering </a:t>
            </a:r>
          </a:p>
        </p:txBody>
      </p:sp>
      <p:sp>
        <p:nvSpPr>
          <p:cNvPr id="83971" name="Rectangle 3"/>
          <p:cNvSpPr>
            <a:spLocks noGrp="1" noChangeArrowheads="1"/>
          </p:cNvSpPr>
          <p:nvPr>
            <p:ph type="body" idx="4294967295"/>
          </p:nvPr>
        </p:nvSpPr>
        <p:spPr/>
        <p:txBody>
          <a:bodyPr/>
          <a:lstStyle/>
          <a:p>
            <a:pPr>
              <a:lnSpc>
                <a:spcPct val="90000"/>
              </a:lnSpc>
            </a:pPr>
            <a:r>
              <a:rPr lang="en-US" sz="2000" smtClean="0"/>
              <a:t>Design / Manufacturing:</a:t>
            </a:r>
          </a:p>
          <a:p>
            <a:pPr lvl="1">
              <a:lnSpc>
                <a:spcPct val="90000"/>
              </a:lnSpc>
            </a:pPr>
            <a:r>
              <a:rPr lang="en-US" sz="1800" smtClean="0"/>
              <a:t>Single feature focus: like a new design feature or material</a:t>
            </a:r>
          </a:p>
          <a:p>
            <a:pPr lvl="1">
              <a:lnSpc>
                <a:spcPct val="90000"/>
              </a:lnSpc>
            </a:pPr>
            <a:r>
              <a:rPr lang="en-US" sz="1800" smtClean="0"/>
              <a:t>Reduced costs: like tooling</a:t>
            </a:r>
          </a:p>
          <a:p>
            <a:pPr lvl="1">
              <a:lnSpc>
                <a:spcPct val="90000"/>
              </a:lnSpc>
            </a:pPr>
            <a:r>
              <a:rPr lang="en-US" sz="1800" smtClean="0"/>
              <a:t>Larger material variety</a:t>
            </a:r>
          </a:p>
          <a:p>
            <a:pPr>
              <a:lnSpc>
                <a:spcPct val="90000"/>
              </a:lnSpc>
            </a:pPr>
            <a:r>
              <a:rPr lang="en-US" sz="2000" u="sng" smtClean="0"/>
              <a:t>Support Technology</a:t>
            </a:r>
          </a:p>
          <a:p>
            <a:pPr lvl="1">
              <a:lnSpc>
                <a:spcPct val="90000"/>
              </a:lnSpc>
            </a:pPr>
            <a:r>
              <a:rPr lang="en-US" sz="1800" smtClean="0"/>
              <a:t>System engineering</a:t>
            </a:r>
          </a:p>
          <a:p>
            <a:pPr lvl="1">
              <a:lnSpc>
                <a:spcPct val="90000"/>
              </a:lnSpc>
            </a:pPr>
            <a:r>
              <a:rPr lang="en-US" sz="1800" smtClean="0"/>
              <a:t>Simulation driven design, testing, manufacturing with direct link to customer</a:t>
            </a:r>
          </a:p>
          <a:p>
            <a:pPr lvl="1">
              <a:lnSpc>
                <a:spcPct val="90000"/>
              </a:lnSpc>
            </a:pPr>
            <a:r>
              <a:rPr lang="en-US" sz="1800" smtClean="0"/>
              <a:t>Further improved engineering support in all regions</a:t>
            </a:r>
          </a:p>
          <a:p>
            <a:pPr>
              <a:lnSpc>
                <a:spcPct val="90000"/>
              </a:lnSpc>
            </a:pPr>
            <a:r>
              <a:rPr lang="en-US" sz="2000" b="1" u="sng" smtClean="0"/>
              <a:t>Partnership with customer</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661988" y="4295775"/>
            <a:ext cx="1843087" cy="1981200"/>
            <a:chOff x="662437" y="4295727"/>
            <a:chExt cx="1843257" cy="1981200"/>
          </a:xfrm>
        </p:grpSpPr>
        <p:sp>
          <p:nvSpPr>
            <p:cNvPr id="16388" name="Rectangle 4"/>
            <p:cNvSpPr>
              <a:spLocks noChangeArrowheads="1"/>
            </p:cNvSpPr>
            <p:nvPr/>
          </p:nvSpPr>
          <p:spPr bwMode="auto">
            <a:xfrm>
              <a:off x="662437" y="4295727"/>
              <a:ext cx="1828800" cy="1981200"/>
            </a:xfrm>
            <a:prstGeom prst="rect">
              <a:avLst/>
            </a:prstGeom>
            <a:gradFill rotWithShape="0">
              <a:gsLst>
                <a:gs pos="0">
                  <a:schemeClr val="folHlink">
                    <a:gamma/>
                    <a:shade val="82745"/>
                    <a:invGamma/>
                  </a:schemeClr>
                </a:gs>
                <a:gs pos="100000">
                  <a:schemeClr val="folHlink"/>
                </a:gs>
              </a:gsLst>
              <a:lin ang="5400000" scaled="1"/>
            </a:gradFill>
            <a:ln w="9525">
              <a:noFill/>
              <a:miter lim="800000"/>
              <a:headEnd/>
              <a:tailEnd/>
            </a:ln>
            <a:effectLst>
              <a:softEdge rad="63500"/>
            </a:effectLst>
          </p:spPr>
          <p:txBody>
            <a:bodyPr wrap="none" anchor="ctr"/>
            <a:lstStyle/>
            <a:p>
              <a:pPr>
                <a:defRPr/>
              </a:pPr>
              <a:endParaRPr lang="en-US" sz="2000">
                <a:cs typeface="+mn-cs"/>
              </a:endParaRPr>
            </a:p>
          </p:txBody>
        </p:sp>
        <p:sp>
          <p:nvSpPr>
            <p:cNvPr id="84998" name="Rectangle 8"/>
            <p:cNvSpPr>
              <a:spLocks noChangeArrowheads="1"/>
            </p:cNvSpPr>
            <p:nvPr/>
          </p:nvSpPr>
          <p:spPr bwMode="auto">
            <a:xfrm>
              <a:off x="1500637" y="5591127"/>
              <a:ext cx="228600" cy="304800"/>
            </a:xfrm>
            <a:prstGeom prst="rect">
              <a:avLst/>
            </a:prstGeom>
            <a:solidFill>
              <a:schemeClr val="tx1"/>
            </a:solidFill>
            <a:ln w="6350">
              <a:solidFill>
                <a:schemeClr val="bg2"/>
              </a:solidFill>
              <a:miter lim="800000"/>
              <a:headEnd/>
              <a:tailEnd/>
            </a:ln>
          </p:spPr>
          <p:txBody>
            <a:bodyPr wrap="none" anchor="ctr"/>
            <a:lstStyle/>
            <a:p>
              <a:endParaRPr lang="en-US" sz="2000"/>
            </a:p>
          </p:txBody>
        </p:sp>
        <p:sp>
          <p:nvSpPr>
            <p:cNvPr id="84999" name="Text Box 17"/>
            <p:cNvSpPr txBox="1">
              <a:spLocks noChangeArrowheads="1"/>
            </p:cNvSpPr>
            <p:nvPr/>
          </p:nvSpPr>
          <p:spPr bwMode="auto">
            <a:xfrm>
              <a:off x="780799" y="5830015"/>
              <a:ext cx="1724895" cy="400110"/>
            </a:xfrm>
            <a:prstGeom prst="rect">
              <a:avLst/>
            </a:prstGeom>
            <a:noFill/>
            <a:ln w="9525">
              <a:noFill/>
              <a:miter lim="800000"/>
              <a:headEnd/>
              <a:tailEnd/>
            </a:ln>
          </p:spPr>
          <p:txBody>
            <a:bodyPr>
              <a:spAutoFit/>
            </a:bodyPr>
            <a:lstStyle/>
            <a:p>
              <a:pPr eaLnBrk="0" hangingPunct="0">
                <a:spcBef>
                  <a:spcPct val="50000"/>
                </a:spcBef>
              </a:pPr>
              <a:r>
                <a:rPr lang="en-US" sz="2000" b="1">
                  <a:latin typeface="Arial Narrow" pitchFamily="34" charset="0"/>
                </a:rPr>
                <a:t>Product Design</a:t>
              </a:r>
            </a:p>
          </p:txBody>
        </p:sp>
        <p:sp>
          <p:nvSpPr>
            <p:cNvPr id="85000" name="Text Box 28"/>
            <p:cNvSpPr txBox="1">
              <a:spLocks noChangeArrowheads="1"/>
            </p:cNvSpPr>
            <p:nvPr/>
          </p:nvSpPr>
          <p:spPr bwMode="auto">
            <a:xfrm>
              <a:off x="738637" y="4371927"/>
              <a:ext cx="1752600" cy="400110"/>
            </a:xfrm>
            <a:prstGeom prst="rect">
              <a:avLst/>
            </a:prstGeom>
            <a:noFill/>
            <a:ln w="9525">
              <a:noFill/>
              <a:miter lim="800000"/>
              <a:headEnd/>
              <a:tailEnd/>
            </a:ln>
          </p:spPr>
          <p:txBody>
            <a:bodyPr>
              <a:spAutoFit/>
            </a:bodyPr>
            <a:lstStyle/>
            <a:p>
              <a:pPr algn="ctr" eaLnBrk="0" hangingPunct="0">
                <a:spcBef>
                  <a:spcPct val="50000"/>
                </a:spcBef>
              </a:pPr>
              <a:r>
                <a:rPr lang="en-US" sz="2000" b="1" i="1"/>
                <a:t>Supplier</a:t>
              </a:r>
            </a:p>
          </p:txBody>
        </p:sp>
      </p:grpSp>
      <p:grpSp>
        <p:nvGrpSpPr>
          <p:cNvPr id="3" name="Group 58"/>
          <p:cNvGrpSpPr>
            <a:grpSpLocks/>
          </p:cNvGrpSpPr>
          <p:nvPr/>
        </p:nvGrpSpPr>
        <p:grpSpPr bwMode="auto">
          <a:xfrm>
            <a:off x="5003800" y="1047750"/>
            <a:ext cx="3914775" cy="5229225"/>
            <a:chOff x="5003426" y="1048465"/>
            <a:chExt cx="3914944" cy="5228462"/>
          </a:xfrm>
        </p:grpSpPr>
        <p:grpSp>
          <p:nvGrpSpPr>
            <p:cNvPr id="85002" name="Group 44"/>
            <p:cNvGrpSpPr>
              <a:grpSpLocks/>
            </p:cNvGrpSpPr>
            <p:nvPr/>
          </p:nvGrpSpPr>
          <p:grpSpPr bwMode="auto">
            <a:xfrm>
              <a:off x="5003426" y="1323927"/>
              <a:ext cx="3914944" cy="4953000"/>
              <a:chOff x="5003426" y="1323927"/>
              <a:chExt cx="3914944" cy="4953000"/>
            </a:xfrm>
          </p:grpSpPr>
          <p:sp>
            <p:nvSpPr>
              <p:cNvPr id="11266" name="Rectangle 2"/>
              <p:cNvSpPr>
                <a:spLocks noChangeArrowheads="1"/>
              </p:cNvSpPr>
              <p:nvPr/>
            </p:nvSpPr>
            <p:spPr bwMode="auto">
              <a:xfrm>
                <a:off x="5003426" y="1323927"/>
                <a:ext cx="3914944" cy="4953000"/>
              </a:xfrm>
              <a:prstGeom prst="rect">
                <a:avLst/>
              </a:prstGeom>
              <a:gradFill rotWithShape="0">
                <a:gsLst>
                  <a:gs pos="0">
                    <a:srgbClr val="54D32A"/>
                  </a:gs>
                  <a:gs pos="100000">
                    <a:srgbClr val="66FF33"/>
                  </a:gs>
                </a:gsLst>
                <a:lin ang="5400000" scaled="1"/>
              </a:gradFill>
              <a:ln w="9525">
                <a:noFill/>
                <a:miter lim="800000"/>
                <a:headEnd/>
                <a:tailEnd/>
              </a:ln>
              <a:effectLst>
                <a:softEdge rad="63500"/>
              </a:effectLst>
            </p:spPr>
            <p:txBody>
              <a:bodyPr wrap="none" anchor="ctr"/>
              <a:lstStyle/>
              <a:p>
                <a:pPr>
                  <a:defRPr/>
                </a:pPr>
                <a:endParaRPr lang="en-US" sz="1800">
                  <a:cs typeface="+mn-cs"/>
                </a:endParaRPr>
              </a:p>
            </p:txBody>
          </p:sp>
          <p:sp>
            <p:nvSpPr>
              <p:cNvPr id="85006" name="Rectangle 11"/>
              <p:cNvSpPr>
                <a:spLocks noChangeArrowheads="1"/>
              </p:cNvSpPr>
              <p:nvPr/>
            </p:nvSpPr>
            <p:spPr bwMode="auto">
              <a:xfrm>
                <a:off x="5234437" y="4371927"/>
                <a:ext cx="228600" cy="304800"/>
              </a:xfrm>
              <a:prstGeom prst="rect">
                <a:avLst/>
              </a:prstGeom>
              <a:solidFill>
                <a:schemeClr val="tx1"/>
              </a:solidFill>
              <a:ln w="6350">
                <a:solidFill>
                  <a:schemeClr val="bg2"/>
                </a:solidFill>
                <a:miter lim="800000"/>
                <a:headEnd/>
                <a:tailEnd/>
              </a:ln>
            </p:spPr>
            <p:txBody>
              <a:bodyPr wrap="none" anchor="ctr"/>
              <a:lstStyle/>
              <a:p>
                <a:endParaRPr lang="en-US" sz="1800"/>
              </a:p>
            </p:txBody>
          </p:sp>
          <p:sp>
            <p:nvSpPr>
              <p:cNvPr id="85007" name="Rectangle 19"/>
              <p:cNvSpPr>
                <a:spLocks noChangeArrowheads="1"/>
              </p:cNvSpPr>
              <p:nvPr/>
            </p:nvSpPr>
            <p:spPr bwMode="auto">
              <a:xfrm>
                <a:off x="6148837" y="3457527"/>
                <a:ext cx="228600" cy="304800"/>
              </a:xfrm>
              <a:prstGeom prst="rect">
                <a:avLst/>
              </a:prstGeom>
              <a:solidFill>
                <a:schemeClr val="tx1"/>
              </a:solidFill>
              <a:ln w="6350">
                <a:solidFill>
                  <a:schemeClr val="bg2"/>
                </a:solidFill>
                <a:miter lim="800000"/>
                <a:headEnd/>
                <a:tailEnd/>
              </a:ln>
            </p:spPr>
            <p:txBody>
              <a:bodyPr wrap="none" anchor="ctr"/>
              <a:lstStyle/>
              <a:p>
                <a:endParaRPr lang="en-US" sz="1800"/>
              </a:p>
            </p:txBody>
          </p:sp>
          <p:sp>
            <p:nvSpPr>
              <p:cNvPr id="85008" name="Text Box 20"/>
              <p:cNvSpPr txBox="1">
                <a:spLocks noChangeArrowheads="1"/>
              </p:cNvSpPr>
              <p:nvPr/>
            </p:nvSpPr>
            <p:spPr bwMode="auto">
              <a:xfrm>
                <a:off x="6377437" y="3533727"/>
                <a:ext cx="2438400" cy="400110"/>
              </a:xfrm>
              <a:prstGeom prst="rect">
                <a:avLst/>
              </a:prstGeom>
              <a:noFill/>
              <a:ln w="9525">
                <a:noFill/>
                <a:miter lim="800000"/>
                <a:headEnd/>
                <a:tailEnd/>
              </a:ln>
            </p:spPr>
            <p:txBody>
              <a:bodyPr>
                <a:spAutoFit/>
              </a:bodyPr>
              <a:lstStyle/>
              <a:p>
                <a:pPr eaLnBrk="0" hangingPunct="0">
                  <a:spcBef>
                    <a:spcPct val="50000"/>
                  </a:spcBef>
                </a:pPr>
                <a:r>
                  <a:rPr lang="en-US" sz="2000" b="1">
                    <a:solidFill>
                      <a:srgbClr val="C00000"/>
                    </a:solidFill>
                    <a:latin typeface="Arial Narrow" pitchFamily="34" charset="0"/>
                  </a:rPr>
                  <a:t>System</a:t>
                </a:r>
                <a:r>
                  <a:rPr lang="en-US" sz="2000" b="1">
                    <a:latin typeface="Arial Narrow" pitchFamily="34" charset="0"/>
                  </a:rPr>
                  <a:t> Testing</a:t>
                </a:r>
              </a:p>
            </p:txBody>
          </p:sp>
          <p:sp>
            <p:nvSpPr>
              <p:cNvPr id="85009" name="Rectangle 23"/>
              <p:cNvSpPr>
                <a:spLocks noChangeArrowheads="1"/>
              </p:cNvSpPr>
              <p:nvPr/>
            </p:nvSpPr>
            <p:spPr bwMode="auto">
              <a:xfrm>
                <a:off x="5691637" y="3914727"/>
                <a:ext cx="228600" cy="304800"/>
              </a:xfrm>
              <a:prstGeom prst="rect">
                <a:avLst/>
              </a:prstGeom>
              <a:solidFill>
                <a:schemeClr val="tx1"/>
              </a:solidFill>
              <a:ln w="6350">
                <a:solidFill>
                  <a:schemeClr val="bg2"/>
                </a:solidFill>
                <a:miter lim="800000"/>
                <a:headEnd/>
                <a:tailEnd/>
              </a:ln>
            </p:spPr>
            <p:txBody>
              <a:bodyPr wrap="none" anchor="ctr"/>
              <a:lstStyle/>
              <a:p>
                <a:endParaRPr lang="en-US" sz="1800"/>
              </a:p>
            </p:txBody>
          </p:sp>
          <p:sp>
            <p:nvSpPr>
              <p:cNvPr id="85010" name="Text Box 24"/>
              <p:cNvSpPr txBox="1">
                <a:spLocks noChangeArrowheads="1"/>
              </p:cNvSpPr>
              <p:nvPr/>
            </p:nvSpPr>
            <p:spPr bwMode="auto">
              <a:xfrm>
                <a:off x="5996437" y="3914727"/>
                <a:ext cx="2819400" cy="400110"/>
              </a:xfrm>
              <a:prstGeom prst="rect">
                <a:avLst/>
              </a:prstGeom>
              <a:noFill/>
              <a:ln w="9525">
                <a:noFill/>
                <a:miter lim="800000"/>
                <a:headEnd/>
                <a:tailEnd/>
              </a:ln>
            </p:spPr>
            <p:txBody>
              <a:bodyPr>
                <a:spAutoFit/>
              </a:bodyPr>
              <a:lstStyle/>
              <a:p>
                <a:pPr eaLnBrk="0" hangingPunct="0">
                  <a:spcBef>
                    <a:spcPct val="50000"/>
                  </a:spcBef>
                </a:pPr>
                <a:r>
                  <a:rPr lang="en-US" sz="2000" b="1">
                    <a:solidFill>
                      <a:srgbClr val="C00000"/>
                    </a:solidFill>
                    <a:latin typeface="Arial Narrow" pitchFamily="34" charset="0"/>
                  </a:rPr>
                  <a:t>System</a:t>
                </a:r>
                <a:r>
                  <a:rPr lang="en-US" sz="2000" b="1">
                    <a:latin typeface="Arial Narrow" pitchFamily="34" charset="0"/>
                  </a:rPr>
                  <a:t> Design</a:t>
                </a:r>
              </a:p>
            </p:txBody>
          </p:sp>
          <p:sp>
            <p:nvSpPr>
              <p:cNvPr id="85011" name="Text Box 27"/>
              <p:cNvSpPr txBox="1">
                <a:spLocks noChangeArrowheads="1"/>
              </p:cNvSpPr>
              <p:nvPr/>
            </p:nvSpPr>
            <p:spPr bwMode="auto">
              <a:xfrm>
                <a:off x="5609337" y="4333827"/>
                <a:ext cx="2438400" cy="400110"/>
              </a:xfrm>
              <a:prstGeom prst="rect">
                <a:avLst/>
              </a:prstGeom>
              <a:noFill/>
              <a:ln w="9525">
                <a:noFill/>
                <a:miter lim="800000"/>
                <a:headEnd/>
                <a:tailEnd/>
              </a:ln>
            </p:spPr>
            <p:txBody>
              <a:bodyPr>
                <a:spAutoFit/>
              </a:bodyPr>
              <a:lstStyle/>
              <a:p>
                <a:pPr eaLnBrk="0" hangingPunct="0">
                  <a:spcBef>
                    <a:spcPct val="50000"/>
                  </a:spcBef>
                </a:pPr>
                <a:r>
                  <a:rPr lang="en-US" sz="2000" b="1">
                    <a:latin typeface="Arial Narrow" pitchFamily="34" charset="0"/>
                  </a:rPr>
                  <a:t>Dyno Testing</a:t>
                </a:r>
              </a:p>
            </p:txBody>
          </p:sp>
        </p:grpSp>
        <p:sp>
          <p:nvSpPr>
            <p:cNvPr id="11294" name="Text Box 30"/>
            <p:cNvSpPr txBox="1">
              <a:spLocks noChangeArrowheads="1"/>
            </p:cNvSpPr>
            <p:nvPr/>
          </p:nvSpPr>
          <p:spPr bwMode="auto">
            <a:xfrm>
              <a:off x="5004250" y="1048465"/>
              <a:ext cx="3914119" cy="469900"/>
            </a:xfrm>
            <a:prstGeom prst="rect">
              <a:avLst/>
            </a:prstGeom>
            <a:gradFill rotWithShape="0">
              <a:gsLst>
                <a:gs pos="0">
                  <a:srgbClr val="54D32A"/>
                </a:gs>
                <a:gs pos="100000">
                  <a:srgbClr val="66FF33"/>
                </a:gs>
              </a:gsLst>
              <a:lin ang="5400000" scaled="1"/>
            </a:gradFill>
            <a:ln w="9525" algn="ctr">
              <a:noFill/>
              <a:miter lim="800000"/>
              <a:headEnd/>
              <a:tailEnd/>
            </a:ln>
            <a:effectLst>
              <a:softEdge rad="63500"/>
            </a:effectLst>
          </p:spPr>
          <p:txBody>
            <a:bodyPr wrap="none" anchor="ctr"/>
            <a:lstStyle/>
            <a:p>
              <a:pPr algn="ctr" eaLnBrk="0" hangingPunct="0">
                <a:defRPr/>
              </a:pPr>
              <a:r>
                <a:rPr lang="en-US" b="1" i="1">
                  <a:cs typeface="+mn-cs"/>
                </a:rPr>
                <a:t>Development Partner</a:t>
              </a:r>
            </a:p>
          </p:txBody>
        </p:sp>
      </p:grpSp>
      <p:grpSp>
        <p:nvGrpSpPr>
          <p:cNvPr id="5" name="Group 59"/>
          <p:cNvGrpSpPr>
            <a:grpSpLocks/>
          </p:cNvGrpSpPr>
          <p:nvPr/>
        </p:nvGrpSpPr>
        <p:grpSpPr bwMode="auto">
          <a:xfrm>
            <a:off x="2403475" y="3076575"/>
            <a:ext cx="6716713" cy="3200400"/>
            <a:chOff x="2403719" y="3076527"/>
            <a:chExt cx="6716918" cy="3200400"/>
          </a:xfrm>
        </p:grpSpPr>
        <p:sp>
          <p:nvSpPr>
            <p:cNvPr id="16387" name="Rectangle 3"/>
            <p:cNvSpPr>
              <a:spLocks noChangeArrowheads="1"/>
            </p:cNvSpPr>
            <p:nvPr/>
          </p:nvSpPr>
          <p:spPr bwMode="auto">
            <a:xfrm>
              <a:off x="2491237" y="3076527"/>
              <a:ext cx="2514600" cy="3200400"/>
            </a:xfrm>
            <a:prstGeom prst="rect">
              <a:avLst/>
            </a:prstGeom>
            <a:gradFill rotWithShape="0">
              <a:gsLst>
                <a:gs pos="0">
                  <a:schemeClr val="accent1">
                    <a:gamma/>
                    <a:shade val="85882"/>
                    <a:invGamma/>
                  </a:schemeClr>
                </a:gs>
                <a:gs pos="100000">
                  <a:schemeClr val="accent1"/>
                </a:gs>
              </a:gsLst>
              <a:lin ang="5400000" scaled="1"/>
            </a:gradFill>
            <a:ln w="9525">
              <a:noFill/>
              <a:miter lim="800000"/>
              <a:headEnd/>
              <a:tailEnd/>
            </a:ln>
            <a:effectLst>
              <a:softEdge rad="63500"/>
            </a:effectLst>
          </p:spPr>
          <p:txBody>
            <a:bodyPr wrap="none" anchor="ctr"/>
            <a:lstStyle/>
            <a:p>
              <a:pPr>
                <a:defRPr/>
              </a:pPr>
              <a:endParaRPr lang="en-US" sz="1800">
                <a:cs typeface="+mn-cs"/>
              </a:endParaRPr>
            </a:p>
          </p:txBody>
        </p:sp>
        <p:sp>
          <p:nvSpPr>
            <p:cNvPr id="85019" name="Text Box 29"/>
            <p:cNvSpPr txBox="1">
              <a:spLocks noChangeArrowheads="1"/>
            </p:cNvSpPr>
            <p:nvPr/>
          </p:nvSpPr>
          <p:spPr bwMode="auto">
            <a:xfrm>
              <a:off x="2567437" y="3152727"/>
              <a:ext cx="2438400" cy="830997"/>
            </a:xfrm>
            <a:prstGeom prst="rect">
              <a:avLst/>
            </a:prstGeom>
            <a:noFill/>
            <a:ln w="9525">
              <a:noFill/>
              <a:miter lim="800000"/>
              <a:headEnd/>
              <a:tailEnd/>
            </a:ln>
          </p:spPr>
          <p:txBody>
            <a:bodyPr>
              <a:spAutoFit/>
            </a:bodyPr>
            <a:lstStyle/>
            <a:p>
              <a:pPr algn="ctr" eaLnBrk="0" hangingPunct="0">
                <a:spcBef>
                  <a:spcPct val="50000"/>
                </a:spcBef>
              </a:pPr>
              <a:r>
                <a:rPr lang="en-US" b="1" i="1"/>
                <a:t>Full Service Supplier</a:t>
              </a:r>
            </a:p>
          </p:txBody>
        </p:sp>
        <p:grpSp>
          <p:nvGrpSpPr>
            <p:cNvPr id="85020" name="Group 43"/>
            <p:cNvGrpSpPr>
              <a:grpSpLocks/>
            </p:cNvGrpSpPr>
            <p:nvPr/>
          </p:nvGrpSpPr>
          <p:grpSpPr bwMode="auto">
            <a:xfrm>
              <a:off x="2403719" y="4657677"/>
              <a:ext cx="6716918" cy="1373887"/>
              <a:chOff x="2403719" y="4657677"/>
              <a:chExt cx="6716918" cy="1373887"/>
            </a:xfrm>
          </p:grpSpPr>
          <p:sp>
            <p:nvSpPr>
              <p:cNvPr id="85021" name="Rectangle 9"/>
              <p:cNvSpPr>
                <a:spLocks noChangeArrowheads="1"/>
              </p:cNvSpPr>
              <p:nvPr/>
            </p:nvSpPr>
            <p:spPr bwMode="auto">
              <a:xfrm>
                <a:off x="2415037" y="5362527"/>
                <a:ext cx="228600" cy="304800"/>
              </a:xfrm>
              <a:prstGeom prst="rect">
                <a:avLst/>
              </a:prstGeom>
              <a:solidFill>
                <a:schemeClr val="tx1"/>
              </a:solidFill>
              <a:ln w="6350">
                <a:solidFill>
                  <a:schemeClr val="bg2"/>
                </a:solidFill>
                <a:miter lim="800000"/>
                <a:headEnd/>
                <a:tailEnd/>
              </a:ln>
            </p:spPr>
            <p:txBody>
              <a:bodyPr wrap="none" anchor="ctr"/>
              <a:lstStyle/>
              <a:p>
                <a:endParaRPr lang="en-US" sz="1800"/>
              </a:p>
            </p:txBody>
          </p:sp>
          <p:sp>
            <p:nvSpPr>
              <p:cNvPr id="85022" name="Rectangle 10"/>
              <p:cNvSpPr>
                <a:spLocks noChangeArrowheads="1"/>
              </p:cNvSpPr>
              <p:nvPr/>
            </p:nvSpPr>
            <p:spPr bwMode="auto">
              <a:xfrm>
                <a:off x="3253237" y="5210127"/>
                <a:ext cx="228600" cy="304800"/>
              </a:xfrm>
              <a:prstGeom prst="rect">
                <a:avLst/>
              </a:prstGeom>
              <a:solidFill>
                <a:schemeClr val="tx1"/>
              </a:solidFill>
              <a:ln w="6350">
                <a:solidFill>
                  <a:schemeClr val="bg2"/>
                </a:solidFill>
                <a:miter lim="800000"/>
                <a:headEnd/>
                <a:tailEnd/>
              </a:ln>
            </p:spPr>
            <p:txBody>
              <a:bodyPr wrap="none" anchor="ctr"/>
              <a:lstStyle/>
              <a:p>
                <a:endParaRPr lang="en-US" sz="1800"/>
              </a:p>
            </p:txBody>
          </p:sp>
          <p:sp>
            <p:nvSpPr>
              <p:cNvPr id="85023" name="Text Box 14"/>
              <p:cNvSpPr txBox="1">
                <a:spLocks noChangeArrowheads="1"/>
              </p:cNvSpPr>
              <p:nvPr/>
            </p:nvSpPr>
            <p:spPr bwMode="auto">
              <a:xfrm>
                <a:off x="2403719" y="5631454"/>
                <a:ext cx="2895600" cy="400110"/>
              </a:xfrm>
              <a:prstGeom prst="rect">
                <a:avLst/>
              </a:prstGeom>
              <a:noFill/>
              <a:ln w="9525">
                <a:noFill/>
                <a:miter lim="800000"/>
                <a:headEnd/>
                <a:tailEnd/>
              </a:ln>
            </p:spPr>
            <p:txBody>
              <a:bodyPr>
                <a:spAutoFit/>
              </a:bodyPr>
              <a:lstStyle/>
              <a:p>
                <a:pPr eaLnBrk="0" hangingPunct="0">
                  <a:spcBef>
                    <a:spcPct val="50000"/>
                  </a:spcBef>
                </a:pPr>
                <a:r>
                  <a:rPr lang="en-US" sz="2000" b="1">
                    <a:latin typeface="Arial Narrow" pitchFamily="34" charset="0"/>
                  </a:rPr>
                  <a:t>Product Testing</a:t>
                </a:r>
              </a:p>
            </p:txBody>
          </p:sp>
          <p:sp>
            <p:nvSpPr>
              <p:cNvPr id="85024" name="Text Box 18"/>
              <p:cNvSpPr txBox="1">
                <a:spLocks noChangeArrowheads="1"/>
              </p:cNvSpPr>
              <p:nvPr/>
            </p:nvSpPr>
            <p:spPr bwMode="auto">
              <a:xfrm>
                <a:off x="3447287" y="5326715"/>
                <a:ext cx="2743200" cy="400110"/>
              </a:xfrm>
              <a:prstGeom prst="rect">
                <a:avLst/>
              </a:prstGeom>
              <a:noFill/>
              <a:ln w="9525">
                <a:noFill/>
                <a:miter lim="800000"/>
                <a:headEnd/>
                <a:tailEnd/>
              </a:ln>
            </p:spPr>
            <p:txBody>
              <a:bodyPr>
                <a:spAutoFit/>
              </a:bodyPr>
              <a:lstStyle/>
              <a:p>
                <a:pPr eaLnBrk="0" hangingPunct="0">
                  <a:spcBef>
                    <a:spcPct val="50000"/>
                  </a:spcBef>
                </a:pPr>
                <a:r>
                  <a:rPr lang="en-US" sz="2000" b="1">
                    <a:latin typeface="Arial Narrow" pitchFamily="34" charset="0"/>
                  </a:rPr>
                  <a:t>On Site Engineers</a:t>
                </a:r>
              </a:p>
            </p:txBody>
          </p:sp>
          <p:sp>
            <p:nvSpPr>
              <p:cNvPr id="85025" name="Rectangle 31"/>
              <p:cNvSpPr>
                <a:spLocks noChangeArrowheads="1"/>
              </p:cNvSpPr>
              <p:nvPr/>
            </p:nvSpPr>
            <p:spPr bwMode="auto">
              <a:xfrm>
                <a:off x="4853437" y="4676727"/>
                <a:ext cx="228600" cy="304800"/>
              </a:xfrm>
              <a:prstGeom prst="rect">
                <a:avLst/>
              </a:prstGeom>
              <a:solidFill>
                <a:schemeClr val="tx1"/>
              </a:solidFill>
              <a:ln w="6350">
                <a:solidFill>
                  <a:schemeClr val="bg2"/>
                </a:solidFill>
                <a:miter lim="800000"/>
                <a:headEnd/>
                <a:tailEnd/>
              </a:ln>
            </p:spPr>
            <p:txBody>
              <a:bodyPr wrap="none" anchor="ctr"/>
              <a:lstStyle/>
              <a:p>
                <a:endParaRPr lang="en-US" sz="1800"/>
              </a:p>
            </p:txBody>
          </p:sp>
          <p:sp>
            <p:nvSpPr>
              <p:cNvPr id="85026" name="Text Box 32"/>
              <p:cNvSpPr txBox="1">
                <a:spLocks noChangeArrowheads="1"/>
              </p:cNvSpPr>
              <p:nvPr/>
            </p:nvSpPr>
            <p:spPr bwMode="auto">
              <a:xfrm>
                <a:off x="4449512" y="5028265"/>
                <a:ext cx="1981200" cy="400110"/>
              </a:xfrm>
              <a:prstGeom prst="rect">
                <a:avLst/>
              </a:prstGeom>
              <a:noFill/>
              <a:ln w="9525">
                <a:noFill/>
                <a:miter lim="800000"/>
                <a:headEnd/>
                <a:tailEnd/>
              </a:ln>
            </p:spPr>
            <p:txBody>
              <a:bodyPr>
                <a:spAutoFit/>
              </a:bodyPr>
              <a:lstStyle/>
              <a:p>
                <a:pPr eaLnBrk="0" hangingPunct="0">
                  <a:spcBef>
                    <a:spcPct val="50000"/>
                  </a:spcBef>
                </a:pPr>
                <a:r>
                  <a:rPr lang="en-US" sz="2000" b="1">
                    <a:latin typeface="Arial Narrow" pitchFamily="34" charset="0"/>
                  </a:rPr>
                  <a:t>Product FEA</a:t>
                </a:r>
              </a:p>
            </p:txBody>
          </p:sp>
          <p:sp>
            <p:nvSpPr>
              <p:cNvPr id="85027" name="Rectangle 33"/>
              <p:cNvSpPr>
                <a:spLocks noChangeArrowheads="1"/>
              </p:cNvSpPr>
              <p:nvPr/>
            </p:nvSpPr>
            <p:spPr bwMode="auto">
              <a:xfrm>
                <a:off x="4167637" y="4905327"/>
                <a:ext cx="228600" cy="304800"/>
              </a:xfrm>
              <a:prstGeom prst="rect">
                <a:avLst/>
              </a:prstGeom>
              <a:solidFill>
                <a:schemeClr val="tx1"/>
              </a:solidFill>
              <a:ln w="6350">
                <a:solidFill>
                  <a:schemeClr val="bg2"/>
                </a:solidFill>
                <a:miter lim="800000"/>
                <a:headEnd/>
                <a:tailEnd/>
              </a:ln>
            </p:spPr>
            <p:txBody>
              <a:bodyPr wrap="none" anchor="ctr"/>
              <a:lstStyle/>
              <a:p>
                <a:endParaRPr lang="en-US" sz="1800"/>
              </a:p>
            </p:txBody>
          </p:sp>
          <p:sp>
            <p:nvSpPr>
              <p:cNvPr id="85028" name="Text Box 34"/>
              <p:cNvSpPr txBox="1">
                <a:spLocks noChangeArrowheads="1"/>
              </p:cNvSpPr>
              <p:nvPr/>
            </p:nvSpPr>
            <p:spPr bwMode="auto">
              <a:xfrm>
                <a:off x="5158237" y="4657677"/>
                <a:ext cx="3962400" cy="400110"/>
              </a:xfrm>
              <a:prstGeom prst="rect">
                <a:avLst/>
              </a:prstGeom>
              <a:noFill/>
              <a:ln w="9525">
                <a:noFill/>
                <a:miter lim="800000"/>
                <a:headEnd/>
                <a:tailEnd/>
              </a:ln>
            </p:spPr>
            <p:txBody>
              <a:bodyPr>
                <a:spAutoFit/>
              </a:bodyPr>
              <a:lstStyle/>
              <a:p>
                <a:pPr eaLnBrk="0" hangingPunct="0">
                  <a:spcBef>
                    <a:spcPct val="50000"/>
                  </a:spcBef>
                </a:pPr>
                <a:r>
                  <a:rPr lang="en-US" sz="2000" b="1">
                    <a:latin typeface="Arial Narrow" pitchFamily="34" charset="0"/>
                  </a:rPr>
                  <a:t>Dedicated Program Managers</a:t>
                </a:r>
              </a:p>
            </p:txBody>
          </p:sp>
        </p:grpSp>
      </p:grpSp>
      <p:sp>
        <p:nvSpPr>
          <p:cNvPr id="85029" name="Rectangle 35"/>
          <p:cNvSpPr>
            <a:spLocks noGrp="1" noChangeArrowheads="1"/>
          </p:cNvSpPr>
          <p:nvPr>
            <p:ph type="title" idx="4294967295"/>
          </p:nvPr>
        </p:nvSpPr>
        <p:spPr>
          <a:xfrm>
            <a:off x="155575" y="168275"/>
            <a:ext cx="8424863" cy="776288"/>
          </a:xfrm>
        </p:spPr>
        <p:txBody>
          <a:bodyPr/>
          <a:lstStyle/>
          <a:p>
            <a:pPr eaLnBrk="1" hangingPunct="1"/>
            <a:r>
              <a:rPr lang="en-US" b="1" smtClean="0">
                <a:solidFill>
                  <a:srgbClr val="FFC000"/>
                </a:solidFill>
              </a:rPr>
              <a:t>Supplier</a:t>
            </a:r>
            <a:r>
              <a:rPr lang="en-US" b="1" smtClean="0"/>
              <a:t> to </a:t>
            </a:r>
            <a:r>
              <a:rPr lang="en-US" b="1" smtClean="0">
                <a:solidFill>
                  <a:srgbClr val="92D050"/>
                </a:solidFill>
              </a:rPr>
              <a:t>Development Partner</a:t>
            </a:r>
          </a:p>
        </p:txBody>
      </p:sp>
      <p:sp>
        <p:nvSpPr>
          <p:cNvPr id="11303" name="Line 39"/>
          <p:cNvSpPr>
            <a:spLocks noChangeShapeType="1"/>
          </p:cNvSpPr>
          <p:nvPr/>
        </p:nvSpPr>
        <p:spPr bwMode="auto">
          <a:xfrm flipV="1">
            <a:off x="5106988" y="3451225"/>
            <a:ext cx="3751262" cy="6350"/>
          </a:xfrm>
          <a:prstGeom prst="line">
            <a:avLst/>
          </a:prstGeom>
          <a:noFill/>
          <a:ln w="63500">
            <a:solidFill>
              <a:srgbClr val="C00000"/>
            </a:solidFill>
            <a:prstDash val="sysDot"/>
            <a:round/>
            <a:headEnd/>
            <a:tailEnd type="triangle" w="med" len="med"/>
          </a:ln>
        </p:spPr>
        <p:txBody>
          <a:bodyPr/>
          <a:lstStyle/>
          <a:p>
            <a:endParaRPr lang="en-US"/>
          </a:p>
        </p:txBody>
      </p:sp>
      <p:sp>
        <p:nvSpPr>
          <p:cNvPr id="85031" name="Freeform 7"/>
          <p:cNvSpPr>
            <a:spLocks/>
          </p:cNvSpPr>
          <p:nvPr/>
        </p:nvSpPr>
        <p:spPr bwMode="auto">
          <a:xfrm>
            <a:off x="1119188" y="1381125"/>
            <a:ext cx="6975475" cy="4362450"/>
          </a:xfrm>
          <a:custGeom>
            <a:avLst/>
            <a:gdLst>
              <a:gd name="T0" fmla="*/ 0 w 4128"/>
              <a:gd name="T1" fmla="*/ 2147483647 h 2352"/>
              <a:gd name="T2" fmla="*/ 2147483647 w 4128"/>
              <a:gd name="T3" fmla="*/ 2147483647 h 2352"/>
              <a:gd name="T4" fmla="*/ 2147483647 w 4128"/>
              <a:gd name="T5" fmla="*/ 2147483647 h 2352"/>
              <a:gd name="T6" fmla="*/ 2147483647 w 4128"/>
              <a:gd name="T7" fmla="*/ 2147483647 h 2352"/>
              <a:gd name="T8" fmla="*/ 2147483647 w 4128"/>
              <a:gd name="T9" fmla="*/ 2147483647 h 2352"/>
              <a:gd name="T10" fmla="*/ 2147483647 w 4128"/>
              <a:gd name="T11" fmla="*/ 2147483647 h 2352"/>
              <a:gd name="T12" fmla="*/ 2147483647 w 4128"/>
              <a:gd name="T13" fmla="*/ 2147483647 h 2352"/>
              <a:gd name="T14" fmla="*/ 2147483647 w 4128"/>
              <a:gd name="T15" fmla="*/ 2147483647 h 2352"/>
              <a:gd name="T16" fmla="*/ 2147483647 w 4128"/>
              <a:gd name="T17" fmla="*/ 2147483647 h 2352"/>
              <a:gd name="T18" fmla="*/ 2147483647 w 4128"/>
              <a:gd name="T19" fmla="*/ 2147483647 h 2352"/>
              <a:gd name="T20" fmla="*/ 2147483647 w 4128"/>
              <a:gd name="T21" fmla="*/ 2147483647 h 2352"/>
              <a:gd name="T22" fmla="*/ 2147483647 w 4128"/>
              <a:gd name="T23" fmla="*/ 0 h 23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28"/>
              <a:gd name="T37" fmla="*/ 0 h 2352"/>
              <a:gd name="T38" fmla="*/ 4128 w 4128"/>
              <a:gd name="T39" fmla="*/ 2352 h 23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28" h="2352">
                <a:moveTo>
                  <a:pt x="0" y="2352"/>
                </a:moveTo>
                <a:cubicBezTo>
                  <a:pt x="156" y="2340"/>
                  <a:pt x="312" y="2328"/>
                  <a:pt x="480" y="2304"/>
                </a:cubicBezTo>
                <a:cubicBezTo>
                  <a:pt x="648" y="2280"/>
                  <a:pt x="840" y="2240"/>
                  <a:pt x="1008" y="2208"/>
                </a:cubicBezTo>
                <a:cubicBezTo>
                  <a:pt x="1176" y="2176"/>
                  <a:pt x="1312" y="2152"/>
                  <a:pt x="1488" y="2112"/>
                </a:cubicBezTo>
                <a:cubicBezTo>
                  <a:pt x="1664" y="2072"/>
                  <a:pt x="1904" y="2024"/>
                  <a:pt x="2064" y="1968"/>
                </a:cubicBezTo>
                <a:cubicBezTo>
                  <a:pt x="2224" y="1912"/>
                  <a:pt x="2344" y="1840"/>
                  <a:pt x="2448" y="1776"/>
                </a:cubicBezTo>
                <a:cubicBezTo>
                  <a:pt x="2552" y="1712"/>
                  <a:pt x="2568" y="1696"/>
                  <a:pt x="2688" y="1584"/>
                </a:cubicBezTo>
                <a:cubicBezTo>
                  <a:pt x="2808" y="1472"/>
                  <a:pt x="3040" y="1240"/>
                  <a:pt x="3168" y="1104"/>
                </a:cubicBezTo>
                <a:cubicBezTo>
                  <a:pt x="3296" y="968"/>
                  <a:pt x="3360" y="880"/>
                  <a:pt x="3456" y="768"/>
                </a:cubicBezTo>
                <a:cubicBezTo>
                  <a:pt x="3552" y="656"/>
                  <a:pt x="3648" y="544"/>
                  <a:pt x="3744" y="432"/>
                </a:cubicBezTo>
                <a:cubicBezTo>
                  <a:pt x="3840" y="320"/>
                  <a:pt x="3968" y="168"/>
                  <a:pt x="4032" y="96"/>
                </a:cubicBezTo>
                <a:cubicBezTo>
                  <a:pt x="4096" y="24"/>
                  <a:pt x="4112" y="12"/>
                  <a:pt x="4128" y="0"/>
                </a:cubicBezTo>
              </a:path>
            </a:pathLst>
          </a:custGeom>
          <a:noFill/>
          <a:ln w="57150">
            <a:solidFill>
              <a:schemeClr val="tx1"/>
            </a:solidFill>
            <a:round/>
            <a:headEnd/>
            <a:tailEnd/>
          </a:ln>
        </p:spPr>
        <p:txBody>
          <a:bodyPr/>
          <a:lstStyle/>
          <a:p>
            <a:endParaRPr lang="en-US"/>
          </a:p>
        </p:txBody>
      </p:sp>
      <p:grpSp>
        <p:nvGrpSpPr>
          <p:cNvPr id="85032" name="Group 41"/>
          <p:cNvGrpSpPr>
            <a:grpSpLocks/>
          </p:cNvGrpSpPr>
          <p:nvPr/>
        </p:nvGrpSpPr>
        <p:grpSpPr bwMode="auto">
          <a:xfrm>
            <a:off x="71438" y="1354138"/>
            <a:ext cx="9048750" cy="5494337"/>
            <a:chOff x="71250" y="1354090"/>
            <a:chExt cx="9049387" cy="5494210"/>
          </a:xfrm>
        </p:grpSpPr>
        <p:sp>
          <p:nvSpPr>
            <p:cNvPr id="85033" name="Text Box 5"/>
            <p:cNvSpPr txBox="1">
              <a:spLocks noChangeArrowheads="1"/>
            </p:cNvSpPr>
            <p:nvPr/>
          </p:nvSpPr>
          <p:spPr bwMode="auto">
            <a:xfrm rot="10800000">
              <a:off x="71250" y="2958690"/>
              <a:ext cx="549275" cy="2247900"/>
            </a:xfrm>
            <a:prstGeom prst="rect">
              <a:avLst/>
            </a:prstGeom>
            <a:noFill/>
            <a:ln w="9525">
              <a:noFill/>
              <a:miter lim="800000"/>
              <a:headEnd/>
              <a:tailEnd/>
            </a:ln>
          </p:spPr>
          <p:txBody>
            <a:bodyPr vert="eaVert">
              <a:spAutoFit/>
            </a:bodyPr>
            <a:lstStyle/>
            <a:p>
              <a:pPr algn="ctr" eaLnBrk="0" hangingPunct="0">
                <a:spcBef>
                  <a:spcPct val="50000"/>
                </a:spcBef>
              </a:pPr>
              <a:r>
                <a:rPr lang="en-US" b="1">
                  <a:solidFill>
                    <a:schemeClr val="tx2"/>
                  </a:solidFill>
                </a:rPr>
                <a:t>Value</a:t>
              </a:r>
            </a:p>
          </p:txBody>
        </p:sp>
        <p:sp>
          <p:nvSpPr>
            <p:cNvPr id="85034" name="Text Box 6"/>
            <p:cNvSpPr txBox="1">
              <a:spLocks noChangeArrowheads="1"/>
            </p:cNvSpPr>
            <p:nvPr/>
          </p:nvSpPr>
          <p:spPr bwMode="auto">
            <a:xfrm rot="-5366869">
              <a:off x="4577137" y="5004804"/>
              <a:ext cx="553998" cy="3132994"/>
            </a:xfrm>
            <a:prstGeom prst="rect">
              <a:avLst/>
            </a:prstGeom>
            <a:noFill/>
            <a:ln w="9525">
              <a:noFill/>
              <a:miter lim="800000"/>
              <a:headEnd/>
              <a:tailEnd/>
            </a:ln>
          </p:spPr>
          <p:txBody>
            <a:bodyPr vert="eaVert">
              <a:spAutoFit/>
            </a:bodyPr>
            <a:lstStyle/>
            <a:p>
              <a:pPr eaLnBrk="0" hangingPunct="0">
                <a:spcBef>
                  <a:spcPct val="50000"/>
                </a:spcBef>
              </a:pPr>
              <a:r>
                <a:rPr lang="en-US" b="1">
                  <a:solidFill>
                    <a:schemeClr val="tx2"/>
                  </a:solidFill>
                </a:rPr>
                <a:t>Collaborative Tiers</a:t>
              </a:r>
            </a:p>
          </p:txBody>
        </p:sp>
        <p:sp>
          <p:nvSpPr>
            <p:cNvPr id="85035" name="Line 21"/>
            <p:cNvSpPr>
              <a:spLocks noChangeShapeType="1"/>
            </p:cNvSpPr>
            <p:nvPr/>
          </p:nvSpPr>
          <p:spPr bwMode="auto">
            <a:xfrm flipV="1">
              <a:off x="662437" y="1354090"/>
              <a:ext cx="0" cy="4922837"/>
            </a:xfrm>
            <a:prstGeom prst="line">
              <a:avLst/>
            </a:prstGeom>
            <a:noFill/>
            <a:ln w="57150">
              <a:solidFill>
                <a:schemeClr val="tx2"/>
              </a:solidFill>
              <a:round/>
              <a:headEnd/>
              <a:tailEnd type="triangle" w="med" len="med"/>
            </a:ln>
          </p:spPr>
          <p:txBody>
            <a:bodyPr/>
            <a:lstStyle/>
            <a:p>
              <a:endParaRPr lang="en-US"/>
            </a:p>
          </p:txBody>
        </p:sp>
        <p:sp>
          <p:nvSpPr>
            <p:cNvPr id="85036" name="Line 22"/>
            <p:cNvSpPr>
              <a:spLocks noChangeShapeType="1"/>
            </p:cNvSpPr>
            <p:nvPr/>
          </p:nvSpPr>
          <p:spPr bwMode="auto">
            <a:xfrm>
              <a:off x="662437" y="6276927"/>
              <a:ext cx="8458200" cy="0"/>
            </a:xfrm>
            <a:prstGeom prst="line">
              <a:avLst/>
            </a:prstGeom>
            <a:noFill/>
            <a:ln w="57150">
              <a:solidFill>
                <a:schemeClr val="tx2"/>
              </a:solidFill>
              <a:round/>
              <a:headEnd/>
              <a:tailEnd type="triangle" w="med" len="med"/>
            </a:ln>
          </p:spPr>
          <p:txBody>
            <a:bodyPr/>
            <a:lstStyle/>
            <a:p>
              <a:endParaRPr lang="en-US"/>
            </a:p>
          </p:txBody>
        </p:sp>
      </p:grpSp>
      <p:grpSp>
        <p:nvGrpSpPr>
          <p:cNvPr id="8" name="Group 45"/>
          <p:cNvGrpSpPr>
            <a:grpSpLocks/>
          </p:cNvGrpSpPr>
          <p:nvPr/>
        </p:nvGrpSpPr>
        <p:grpSpPr bwMode="auto">
          <a:xfrm>
            <a:off x="6453188" y="1506538"/>
            <a:ext cx="2397125" cy="1970087"/>
            <a:chOff x="6453637" y="1506207"/>
            <a:chExt cx="2397531" cy="1970430"/>
          </a:xfrm>
        </p:grpSpPr>
        <p:sp>
          <p:nvSpPr>
            <p:cNvPr id="85038" name="Rectangle 12"/>
            <p:cNvSpPr>
              <a:spLocks noChangeArrowheads="1"/>
            </p:cNvSpPr>
            <p:nvPr/>
          </p:nvSpPr>
          <p:spPr bwMode="auto">
            <a:xfrm>
              <a:off x="6836225" y="2659015"/>
              <a:ext cx="228600" cy="304800"/>
            </a:xfrm>
            <a:prstGeom prst="rect">
              <a:avLst/>
            </a:prstGeom>
            <a:solidFill>
              <a:schemeClr val="tx1"/>
            </a:solidFill>
            <a:ln w="6350">
              <a:solidFill>
                <a:schemeClr val="bg2"/>
              </a:solidFill>
              <a:miter lim="800000"/>
              <a:headEnd/>
              <a:tailEnd/>
            </a:ln>
          </p:spPr>
          <p:txBody>
            <a:bodyPr wrap="none" anchor="ctr"/>
            <a:lstStyle/>
            <a:p>
              <a:endParaRPr lang="en-US" sz="1800"/>
            </a:p>
          </p:txBody>
        </p:sp>
        <p:sp>
          <p:nvSpPr>
            <p:cNvPr id="85039" name="Rectangle 13"/>
            <p:cNvSpPr>
              <a:spLocks noChangeArrowheads="1"/>
            </p:cNvSpPr>
            <p:nvPr/>
          </p:nvSpPr>
          <p:spPr bwMode="auto">
            <a:xfrm>
              <a:off x="7318825" y="2085927"/>
              <a:ext cx="228600" cy="304800"/>
            </a:xfrm>
            <a:prstGeom prst="rect">
              <a:avLst/>
            </a:prstGeom>
            <a:solidFill>
              <a:schemeClr val="tx1"/>
            </a:solidFill>
            <a:ln w="6350">
              <a:solidFill>
                <a:schemeClr val="bg2"/>
              </a:solidFill>
              <a:miter lim="800000"/>
              <a:headEnd/>
              <a:tailEnd/>
            </a:ln>
          </p:spPr>
          <p:txBody>
            <a:bodyPr wrap="none" anchor="ctr"/>
            <a:lstStyle/>
            <a:p>
              <a:endParaRPr lang="en-US" sz="1800"/>
            </a:p>
          </p:txBody>
        </p:sp>
        <p:sp>
          <p:nvSpPr>
            <p:cNvPr id="85040" name="Text Box 15"/>
            <p:cNvSpPr txBox="1">
              <a:spLocks noChangeArrowheads="1"/>
            </p:cNvSpPr>
            <p:nvPr/>
          </p:nvSpPr>
          <p:spPr bwMode="auto">
            <a:xfrm>
              <a:off x="6695437" y="3076527"/>
              <a:ext cx="1981200" cy="400110"/>
            </a:xfrm>
            <a:prstGeom prst="rect">
              <a:avLst/>
            </a:prstGeom>
            <a:noFill/>
            <a:ln w="9525">
              <a:noFill/>
              <a:miter lim="800000"/>
              <a:headEnd/>
              <a:tailEnd/>
            </a:ln>
          </p:spPr>
          <p:txBody>
            <a:bodyPr>
              <a:spAutoFit/>
            </a:bodyPr>
            <a:lstStyle/>
            <a:p>
              <a:pPr eaLnBrk="0" hangingPunct="0">
                <a:spcBef>
                  <a:spcPct val="50000"/>
                </a:spcBef>
              </a:pPr>
              <a:r>
                <a:rPr lang="en-US" sz="2000" b="1" i="1">
                  <a:solidFill>
                    <a:srgbClr val="C00000"/>
                  </a:solidFill>
                  <a:latin typeface="Arial Narrow" pitchFamily="34" charset="0"/>
                </a:rPr>
                <a:t>System CAE</a:t>
              </a:r>
            </a:p>
          </p:txBody>
        </p:sp>
        <p:sp>
          <p:nvSpPr>
            <p:cNvPr id="85041" name="Text Box 16"/>
            <p:cNvSpPr txBox="1">
              <a:spLocks noChangeArrowheads="1"/>
            </p:cNvSpPr>
            <p:nvPr/>
          </p:nvSpPr>
          <p:spPr bwMode="auto">
            <a:xfrm>
              <a:off x="6696788" y="2759303"/>
              <a:ext cx="1993901" cy="400110"/>
            </a:xfrm>
            <a:prstGeom prst="rect">
              <a:avLst/>
            </a:prstGeom>
            <a:noFill/>
            <a:ln w="9525">
              <a:noFill/>
              <a:miter lim="800000"/>
              <a:headEnd/>
              <a:tailEnd/>
            </a:ln>
          </p:spPr>
          <p:txBody>
            <a:bodyPr>
              <a:spAutoFit/>
            </a:bodyPr>
            <a:lstStyle/>
            <a:p>
              <a:pPr algn="ctr" eaLnBrk="0" hangingPunct="0">
                <a:spcBef>
                  <a:spcPct val="50000"/>
                </a:spcBef>
              </a:pPr>
              <a:r>
                <a:rPr lang="en-US" sz="2000" b="1" i="1">
                  <a:solidFill>
                    <a:srgbClr val="C00000"/>
                  </a:solidFill>
                  <a:latin typeface="Arial Narrow" pitchFamily="34" charset="0"/>
                </a:rPr>
                <a:t>CAE for Mfg</a:t>
              </a:r>
            </a:p>
          </p:txBody>
        </p:sp>
        <p:sp>
          <p:nvSpPr>
            <p:cNvPr id="85042" name="Text Box 25"/>
            <p:cNvSpPr txBox="1">
              <a:spLocks noChangeArrowheads="1"/>
            </p:cNvSpPr>
            <p:nvPr/>
          </p:nvSpPr>
          <p:spPr bwMode="auto">
            <a:xfrm>
              <a:off x="7260492" y="2086631"/>
              <a:ext cx="1590676" cy="646331"/>
            </a:xfrm>
            <a:prstGeom prst="rect">
              <a:avLst/>
            </a:prstGeom>
            <a:noFill/>
            <a:ln w="9525">
              <a:noFill/>
              <a:miter lim="800000"/>
              <a:headEnd/>
              <a:tailEnd/>
            </a:ln>
          </p:spPr>
          <p:txBody>
            <a:bodyPr>
              <a:spAutoFit/>
            </a:bodyPr>
            <a:lstStyle/>
            <a:p>
              <a:pPr eaLnBrk="0" hangingPunct="0">
                <a:lnSpc>
                  <a:spcPct val="90000"/>
                </a:lnSpc>
              </a:pPr>
              <a:r>
                <a:rPr lang="en-US" sz="2000" b="1" i="1">
                  <a:solidFill>
                    <a:srgbClr val="C00000"/>
                  </a:solidFill>
                  <a:latin typeface="Arial Narrow" pitchFamily="34" charset="0"/>
                </a:rPr>
                <a:t>      Analysis Driven Design</a:t>
              </a:r>
            </a:p>
          </p:txBody>
        </p:sp>
        <p:sp>
          <p:nvSpPr>
            <p:cNvPr id="85043" name="Rectangle 26"/>
            <p:cNvSpPr>
              <a:spLocks noChangeArrowheads="1"/>
            </p:cNvSpPr>
            <p:nvPr/>
          </p:nvSpPr>
          <p:spPr bwMode="auto">
            <a:xfrm>
              <a:off x="6453637" y="3076527"/>
              <a:ext cx="228600" cy="304800"/>
            </a:xfrm>
            <a:prstGeom prst="rect">
              <a:avLst/>
            </a:prstGeom>
            <a:solidFill>
              <a:schemeClr val="tx1"/>
            </a:solidFill>
            <a:ln w="6350">
              <a:solidFill>
                <a:schemeClr val="bg2"/>
              </a:solidFill>
              <a:miter lim="800000"/>
              <a:headEnd/>
              <a:tailEnd/>
            </a:ln>
          </p:spPr>
          <p:txBody>
            <a:bodyPr wrap="none" anchor="ctr"/>
            <a:lstStyle/>
            <a:p>
              <a:endParaRPr lang="en-US" sz="1800"/>
            </a:p>
          </p:txBody>
        </p:sp>
        <p:sp>
          <p:nvSpPr>
            <p:cNvPr id="85044" name="Rectangle 36"/>
            <p:cNvSpPr>
              <a:spLocks noChangeArrowheads="1"/>
            </p:cNvSpPr>
            <p:nvPr/>
          </p:nvSpPr>
          <p:spPr bwMode="auto">
            <a:xfrm>
              <a:off x="7721822" y="1550353"/>
              <a:ext cx="228600" cy="304800"/>
            </a:xfrm>
            <a:prstGeom prst="rect">
              <a:avLst/>
            </a:prstGeom>
            <a:solidFill>
              <a:schemeClr val="tx1"/>
            </a:solidFill>
            <a:ln w="6350">
              <a:solidFill>
                <a:schemeClr val="bg2"/>
              </a:solidFill>
              <a:miter lim="800000"/>
              <a:headEnd/>
              <a:tailEnd/>
            </a:ln>
          </p:spPr>
          <p:txBody>
            <a:bodyPr wrap="none" anchor="ctr"/>
            <a:lstStyle/>
            <a:p>
              <a:endParaRPr lang="en-US" sz="1800"/>
            </a:p>
          </p:txBody>
        </p:sp>
        <p:sp>
          <p:nvSpPr>
            <p:cNvPr id="85045" name="Text Box 37"/>
            <p:cNvSpPr txBox="1">
              <a:spLocks noChangeArrowheads="1"/>
            </p:cNvSpPr>
            <p:nvPr/>
          </p:nvSpPr>
          <p:spPr bwMode="auto">
            <a:xfrm>
              <a:off x="8037988" y="1506207"/>
              <a:ext cx="808203" cy="480131"/>
            </a:xfrm>
            <a:prstGeom prst="rect">
              <a:avLst/>
            </a:prstGeom>
            <a:noFill/>
            <a:ln w="9525">
              <a:noFill/>
              <a:miter lim="800000"/>
              <a:headEnd/>
              <a:tailEnd/>
            </a:ln>
          </p:spPr>
          <p:txBody>
            <a:bodyPr>
              <a:spAutoFit/>
            </a:bodyPr>
            <a:lstStyle/>
            <a:p>
              <a:pPr eaLnBrk="0" hangingPunct="0">
                <a:lnSpc>
                  <a:spcPct val="90000"/>
                </a:lnSpc>
              </a:pPr>
              <a:r>
                <a:rPr lang="en-US" sz="2800" b="1" i="1" u="sng">
                  <a:solidFill>
                    <a:srgbClr val="C00000"/>
                  </a:solidFill>
                  <a:latin typeface="Arial Narrow" pitchFamily="34" charset="0"/>
                </a:rPr>
                <a:t>SLM</a:t>
              </a:r>
            </a:p>
          </p:txBody>
        </p:sp>
      </p:grpSp>
      <p:grpSp>
        <p:nvGrpSpPr>
          <p:cNvPr id="9" name="Group 57"/>
          <p:cNvGrpSpPr>
            <a:grpSpLocks/>
          </p:cNvGrpSpPr>
          <p:nvPr/>
        </p:nvGrpSpPr>
        <p:grpSpPr bwMode="auto">
          <a:xfrm>
            <a:off x="1001713" y="1722438"/>
            <a:ext cx="6265862" cy="1543050"/>
            <a:chOff x="1002162" y="1721922"/>
            <a:chExt cx="6265537" cy="1543792"/>
          </a:xfrm>
        </p:grpSpPr>
        <p:sp>
          <p:nvSpPr>
            <p:cNvPr id="11302" name="Text Box 38"/>
            <p:cNvSpPr txBox="1">
              <a:spLocks noChangeArrowheads="1"/>
            </p:cNvSpPr>
            <p:nvPr/>
          </p:nvSpPr>
          <p:spPr bwMode="auto">
            <a:xfrm>
              <a:off x="1002162" y="1779540"/>
              <a:ext cx="3752850" cy="650875"/>
            </a:xfrm>
            <a:prstGeom prst="rect">
              <a:avLst/>
            </a:prstGeom>
            <a:ln>
              <a:headEnd/>
              <a:tailEnd/>
            </a:ln>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n-US" sz="1800" dirty="0"/>
                <a:t>CAE Development in Partnership with Customer</a:t>
              </a:r>
            </a:p>
          </p:txBody>
        </p:sp>
        <p:cxnSp>
          <p:nvCxnSpPr>
            <p:cNvPr id="48" name="Shape 47"/>
            <p:cNvCxnSpPr/>
            <p:nvPr/>
          </p:nvCxnSpPr>
          <p:spPr>
            <a:xfrm rot="5400000" flipH="1" flipV="1">
              <a:off x="5821458" y="664805"/>
              <a:ext cx="389124" cy="2503357"/>
            </a:xfrm>
            <a:prstGeom prst="curvedConnector2">
              <a:avLst/>
            </a:prstGeom>
            <a:ln w="47625">
              <a:tailEnd type="triangle" w="lg" len="med"/>
            </a:ln>
          </p:spPr>
          <p:style>
            <a:lnRef idx="1">
              <a:schemeClr val="accent1"/>
            </a:lnRef>
            <a:fillRef idx="0">
              <a:schemeClr val="accent1"/>
            </a:fillRef>
            <a:effectRef idx="0">
              <a:schemeClr val="accent1"/>
            </a:effectRef>
            <a:fontRef idx="minor">
              <a:schemeClr val="tx1"/>
            </a:fontRef>
          </p:style>
        </p:cxnSp>
        <p:cxnSp>
          <p:nvCxnSpPr>
            <p:cNvPr id="50" name="Shape 49"/>
            <p:cNvCxnSpPr/>
            <p:nvPr/>
          </p:nvCxnSpPr>
          <p:spPr>
            <a:xfrm rot="16200000" flipH="1">
              <a:off x="4928332" y="1947056"/>
              <a:ext cx="1154668" cy="1482648"/>
            </a:xfrm>
            <a:prstGeom prst="curvedConnector4">
              <a:avLst>
                <a:gd name="adj1" fmla="val 10245"/>
                <a:gd name="adj2" fmla="val 58300"/>
              </a:avLst>
            </a:prstGeom>
            <a:ln w="47625">
              <a:tailEnd type="triangle" w="lg" len="med"/>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303"/>
                                        </p:tgtEl>
                                        <p:attrNameLst>
                                          <p:attrName>style.visibility</p:attrName>
                                        </p:attrNameLst>
                                      </p:cBhvr>
                                      <p:to>
                                        <p:strVal val="visible"/>
                                      </p:to>
                                    </p:set>
                                    <p:animEffect transition="in" filter="wipe(left)">
                                      <p:cBhvr>
                                        <p:cTn id="22" dur="500"/>
                                        <p:tgtEl>
                                          <p:spTgt spid="11303"/>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0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p:txBody>
          <a:bodyPr/>
          <a:lstStyle/>
          <a:p>
            <a:pPr eaLnBrk="1" hangingPunct="1"/>
            <a:r>
              <a:rPr lang="en-US" smtClean="0"/>
              <a:t>Components</a:t>
            </a:r>
          </a:p>
        </p:txBody>
      </p:sp>
      <p:sp>
        <p:nvSpPr>
          <p:cNvPr id="43010" name="Rectangle 3"/>
          <p:cNvSpPr>
            <a:spLocks noGrp="1" noChangeArrowheads="1"/>
          </p:cNvSpPr>
          <p:nvPr>
            <p:ph type="body" idx="4294967295"/>
          </p:nvPr>
        </p:nvSpPr>
        <p:spPr>
          <a:xfrm>
            <a:off x="179388" y="1196975"/>
            <a:ext cx="8783637" cy="2900363"/>
          </a:xfrm>
        </p:spPr>
        <p:txBody>
          <a:bodyPr/>
          <a:lstStyle/>
          <a:p>
            <a:pPr eaLnBrk="1" hangingPunct="1">
              <a:lnSpc>
                <a:spcPct val="80000"/>
              </a:lnSpc>
            </a:pPr>
            <a:r>
              <a:rPr lang="en-US" sz="2000" smtClean="0"/>
              <a:t>Forming</a:t>
            </a:r>
          </a:p>
          <a:p>
            <a:pPr eaLnBrk="1" hangingPunct="1">
              <a:lnSpc>
                <a:spcPct val="80000"/>
              </a:lnSpc>
            </a:pPr>
            <a:r>
              <a:rPr lang="en-US" sz="2000" smtClean="0"/>
              <a:t>Stress</a:t>
            </a:r>
          </a:p>
          <a:p>
            <a:pPr eaLnBrk="1" hangingPunct="1">
              <a:lnSpc>
                <a:spcPct val="80000"/>
              </a:lnSpc>
            </a:pPr>
            <a:r>
              <a:rPr lang="en-US" sz="2000" smtClean="0"/>
              <a:t>Strain</a:t>
            </a:r>
          </a:p>
          <a:p>
            <a:pPr eaLnBrk="1" hangingPunct="1">
              <a:lnSpc>
                <a:spcPct val="80000"/>
              </a:lnSpc>
            </a:pPr>
            <a:r>
              <a:rPr lang="en-US" sz="2000" smtClean="0"/>
              <a:t>Life</a:t>
            </a:r>
          </a:p>
          <a:p>
            <a:pPr eaLnBrk="1" hangingPunct="1">
              <a:lnSpc>
                <a:spcPct val="80000"/>
              </a:lnSpc>
            </a:pPr>
            <a:r>
              <a:rPr lang="en-US" sz="2000" smtClean="0"/>
              <a:t>Load balance</a:t>
            </a:r>
          </a:p>
          <a:p>
            <a:pPr eaLnBrk="1" hangingPunct="1">
              <a:lnSpc>
                <a:spcPct val="80000"/>
              </a:lnSpc>
            </a:pPr>
            <a:r>
              <a:rPr lang="en-US" sz="2000" smtClean="0"/>
              <a:t>Manufacturability</a:t>
            </a:r>
          </a:p>
          <a:p>
            <a:pPr eaLnBrk="1" hangingPunct="1">
              <a:lnSpc>
                <a:spcPct val="80000"/>
              </a:lnSpc>
            </a:pPr>
            <a:r>
              <a:rPr lang="en-US" sz="2000" smtClean="0"/>
              <a:t>……</a:t>
            </a:r>
          </a:p>
          <a:p>
            <a:pPr lvl="1" eaLnBrk="1" hangingPunct="1">
              <a:lnSpc>
                <a:spcPct val="80000"/>
              </a:lnSpc>
            </a:pPr>
            <a:endParaRPr lang="en-US" sz="1800" smtClean="0"/>
          </a:p>
        </p:txBody>
      </p:sp>
      <p:pic>
        <p:nvPicPr>
          <p:cNvPr id="43011" name="Picture 4" descr="crr_rev_mxp3"/>
          <p:cNvPicPr>
            <a:picLocks noChangeAspect="1" noChangeArrowheads="1"/>
          </p:cNvPicPr>
          <p:nvPr/>
        </p:nvPicPr>
        <p:blipFill>
          <a:blip r:embed="rId3">
            <a:clrChange>
              <a:clrFrom>
                <a:srgbClr val="FFFFFF"/>
              </a:clrFrom>
              <a:clrTo>
                <a:srgbClr val="FFFFFF">
                  <a:alpha val="0"/>
                </a:srgbClr>
              </a:clrTo>
            </a:clrChange>
          </a:blip>
          <a:srcRect l="6154" t="17245" r="7692"/>
          <a:stretch>
            <a:fillRect/>
          </a:stretch>
        </p:blipFill>
        <p:spPr bwMode="auto">
          <a:xfrm>
            <a:off x="139700" y="3902075"/>
            <a:ext cx="2676525" cy="1833563"/>
          </a:xfrm>
          <a:prstGeom prst="rect">
            <a:avLst/>
          </a:prstGeom>
          <a:noFill/>
          <a:ln w="9525">
            <a:noFill/>
            <a:miter lim="800000"/>
            <a:headEnd/>
            <a:tailEnd/>
          </a:ln>
        </p:spPr>
      </p:pic>
      <p:sp>
        <p:nvSpPr>
          <p:cNvPr id="43012" name="Text Box 5"/>
          <p:cNvSpPr txBox="1">
            <a:spLocks noChangeArrowheads="1"/>
          </p:cNvSpPr>
          <p:nvPr/>
        </p:nvSpPr>
        <p:spPr bwMode="auto">
          <a:xfrm>
            <a:off x="152400" y="5616575"/>
            <a:ext cx="2057400" cy="366713"/>
          </a:xfrm>
          <a:prstGeom prst="rect">
            <a:avLst/>
          </a:prstGeom>
          <a:noFill/>
          <a:ln w="9525">
            <a:noFill/>
            <a:miter lim="800000"/>
            <a:headEnd/>
            <a:tailEnd/>
          </a:ln>
        </p:spPr>
        <p:txBody>
          <a:bodyPr>
            <a:spAutoFit/>
          </a:bodyPr>
          <a:lstStyle/>
          <a:p>
            <a:pPr>
              <a:spcBef>
                <a:spcPct val="50000"/>
              </a:spcBef>
            </a:pPr>
            <a:r>
              <a:rPr lang="en-US" sz="1800"/>
              <a:t>Axle Carrier</a:t>
            </a:r>
          </a:p>
        </p:txBody>
      </p:sp>
      <p:pic>
        <p:nvPicPr>
          <p:cNvPr id="43013" name="Picture 4" descr="026"/>
          <p:cNvPicPr>
            <a:picLocks noChangeAspect="1" noChangeArrowheads="1"/>
          </p:cNvPicPr>
          <p:nvPr/>
        </p:nvPicPr>
        <p:blipFill>
          <a:blip r:embed="rId4"/>
          <a:srcRect t="32463" b="39711"/>
          <a:stretch>
            <a:fillRect/>
          </a:stretch>
        </p:blipFill>
        <p:spPr bwMode="auto">
          <a:xfrm>
            <a:off x="5648325" y="2384425"/>
            <a:ext cx="3400425" cy="604838"/>
          </a:xfrm>
          <a:prstGeom prst="rect">
            <a:avLst/>
          </a:prstGeom>
          <a:noFill/>
          <a:ln w="9525">
            <a:noFill/>
            <a:miter lim="800000"/>
            <a:headEnd/>
            <a:tailEnd/>
          </a:ln>
        </p:spPr>
      </p:pic>
      <p:sp>
        <p:nvSpPr>
          <p:cNvPr id="43014" name="Text Box 7"/>
          <p:cNvSpPr txBox="1">
            <a:spLocks noChangeArrowheads="1"/>
          </p:cNvSpPr>
          <p:nvPr/>
        </p:nvSpPr>
        <p:spPr bwMode="auto">
          <a:xfrm>
            <a:off x="7604125" y="1346200"/>
            <a:ext cx="1539875" cy="641350"/>
          </a:xfrm>
          <a:prstGeom prst="rect">
            <a:avLst/>
          </a:prstGeom>
          <a:noFill/>
          <a:ln w="9525">
            <a:noFill/>
            <a:miter lim="800000"/>
            <a:headEnd/>
            <a:tailEnd/>
          </a:ln>
        </p:spPr>
        <p:txBody>
          <a:bodyPr>
            <a:spAutoFit/>
          </a:bodyPr>
          <a:lstStyle/>
          <a:p>
            <a:r>
              <a:rPr lang="en-US" sz="1800"/>
              <a:t>MLS gasket layer</a:t>
            </a:r>
          </a:p>
        </p:txBody>
      </p:sp>
      <p:pic>
        <p:nvPicPr>
          <p:cNvPr id="43015" name="Picture 4" descr="step2b"/>
          <p:cNvPicPr>
            <a:picLocks noChangeAspect="1" noChangeArrowheads="1"/>
          </p:cNvPicPr>
          <p:nvPr/>
        </p:nvPicPr>
        <p:blipFill>
          <a:blip r:embed="rId5"/>
          <a:srcRect l="15254" r="50000" b="2614"/>
          <a:stretch>
            <a:fillRect/>
          </a:stretch>
        </p:blipFill>
        <p:spPr bwMode="auto">
          <a:xfrm>
            <a:off x="5468938" y="190500"/>
            <a:ext cx="1941512" cy="2320925"/>
          </a:xfrm>
          <a:prstGeom prst="rect">
            <a:avLst/>
          </a:prstGeom>
          <a:solidFill>
            <a:schemeClr val="bg1"/>
          </a:solidFill>
          <a:ln w="19050">
            <a:solidFill>
              <a:srgbClr val="0000FF"/>
            </a:solidFill>
            <a:miter lim="800000"/>
            <a:headEnd/>
            <a:tailEnd/>
          </a:ln>
        </p:spPr>
      </p:pic>
      <p:sp>
        <p:nvSpPr>
          <p:cNvPr id="43016" name="Text Box 9"/>
          <p:cNvSpPr txBox="1">
            <a:spLocks noChangeArrowheads="1"/>
          </p:cNvSpPr>
          <p:nvPr/>
        </p:nvSpPr>
        <p:spPr bwMode="auto">
          <a:xfrm>
            <a:off x="8355013" y="2062163"/>
            <a:ext cx="476250" cy="366712"/>
          </a:xfrm>
          <a:prstGeom prst="rect">
            <a:avLst/>
          </a:prstGeom>
          <a:noFill/>
          <a:ln w="9525">
            <a:noFill/>
            <a:miter lim="800000"/>
            <a:headEnd/>
            <a:tailEnd/>
          </a:ln>
        </p:spPr>
        <p:txBody>
          <a:bodyPr wrap="none">
            <a:spAutoFit/>
          </a:bodyPr>
          <a:lstStyle/>
          <a:p>
            <a:r>
              <a:rPr lang="en-US" sz="1800"/>
              <a:t>2D</a:t>
            </a:r>
          </a:p>
        </p:txBody>
      </p:sp>
      <p:sp>
        <p:nvSpPr>
          <p:cNvPr id="43017" name="Text Box 10"/>
          <p:cNvSpPr txBox="1">
            <a:spLocks noChangeArrowheads="1"/>
          </p:cNvSpPr>
          <p:nvPr/>
        </p:nvSpPr>
        <p:spPr bwMode="auto">
          <a:xfrm>
            <a:off x="6172200" y="1243013"/>
            <a:ext cx="476250" cy="366712"/>
          </a:xfrm>
          <a:prstGeom prst="rect">
            <a:avLst/>
          </a:prstGeom>
          <a:noFill/>
          <a:ln w="9525">
            <a:noFill/>
            <a:miter lim="800000"/>
            <a:headEnd/>
            <a:tailEnd/>
          </a:ln>
        </p:spPr>
        <p:txBody>
          <a:bodyPr wrap="none">
            <a:spAutoFit/>
          </a:bodyPr>
          <a:lstStyle/>
          <a:p>
            <a:r>
              <a:rPr lang="en-US" sz="1800"/>
              <a:t>3D</a:t>
            </a:r>
          </a:p>
        </p:txBody>
      </p:sp>
      <p:pic>
        <p:nvPicPr>
          <p:cNvPr id="43018" name="Picture 1061" descr="t1"/>
          <p:cNvPicPr>
            <a:picLocks noChangeAspect="1" noChangeArrowheads="1"/>
          </p:cNvPicPr>
          <p:nvPr/>
        </p:nvPicPr>
        <p:blipFill>
          <a:blip r:embed="rId6"/>
          <a:srcRect l="74467"/>
          <a:stretch>
            <a:fillRect/>
          </a:stretch>
        </p:blipFill>
        <p:spPr bwMode="auto">
          <a:xfrm>
            <a:off x="4498975" y="4294188"/>
            <a:ext cx="525463" cy="1346200"/>
          </a:xfrm>
          <a:prstGeom prst="rect">
            <a:avLst/>
          </a:prstGeom>
          <a:noFill/>
          <a:ln w="9525">
            <a:noFill/>
            <a:miter lim="800000"/>
            <a:headEnd/>
            <a:tailEnd/>
          </a:ln>
        </p:spPr>
      </p:pic>
      <p:pic>
        <p:nvPicPr>
          <p:cNvPr id="43019" name="Picture 1077" descr="formedshape1"/>
          <p:cNvPicPr>
            <a:picLocks noChangeAspect="1" noChangeArrowheads="1"/>
          </p:cNvPicPr>
          <p:nvPr/>
        </p:nvPicPr>
        <p:blipFill>
          <a:blip r:embed="rId7">
            <a:clrChange>
              <a:clrFrom>
                <a:srgbClr val="FEFFFF"/>
              </a:clrFrom>
              <a:clrTo>
                <a:srgbClr val="FEFFFF">
                  <a:alpha val="0"/>
                </a:srgbClr>
              </a:clrTo>
            </a:clrChange>
          </a:blip>
          <a:srcRect l="9091" r="10909"/>
          <a:stretch>
            <a:fillRect/>
          </a:stretch>
        </p:blipFill>
        <p:spPr bwMode="auto">
          <a:xfrm>
            <a:off x="4538663" y="4727575"/>
            <a:ext cx="1577975" cy="1457325"/>
          </a:xfrm>
          <a:prstGeom prst="rect">
            <a:avLst/>
          </a:prstGeom>
          <a:noFill/>
          <a:ln w="9525">
            <a:noFill/>
            <a:miter lim="800000"/>
            <a:headEnd/>
            <a:tailEnd/>
          </a:ln>
        </p:spPr>
      </p:pic>
      <p:pic>
        <p:nvPicPr>
          <p:cNvPr id="43020" name="Picture 1037" descr="t1"/>
          <p:cNvPicPr>
            <a:picLocks noChangeAspect="1" noChangeArrowheads="1"/>
          </p:cNvPicPr>
          <p:nvPr/>
        </p:nvPicPr>
        <p:blipFill>
          <a:blip r:embed="rId8">
            <a:clrChange>
              <a:clrFrom>
                <a:srgbClr val="FEFFFF"/>
              </a:clrFrom>
              <a:clrTo>
                <a:srgbClr val="FEFFFF">
                  <a:alpha val="0"/>
                </a:srgbClr>
              </a:clrTo>
            </a:clrChange>
          </a:blip>
          <a:srcRect l="16635" t="6207" r="9435" b="5518"/>
          <a:stretch>
            <a:fillRect/>
          </a:stretch>
        </p:blipFill>
        <p:spPr bwMode="auto">
          <a:xfrm>
            <a:off x="4776788" y="3167063"/>
            <a:ext cx="1308100" cy="989012"/>
          </a:xfrm>
          <a:prstGeom prst="rect">
            <a:avLst/>
          </a:prstGeom>
          <a:noFill/>
          <a:ln w="9525">
            <a:noFill/>
            <a:miter lim="800000"/>
            <a:headEnd/>
            <a:tailEnd/>
          </a:ln>
        </p:spPr>
      </p:pic>
      <p:pic>
        <p:nvPicPr>
          <p:cNvPr id="43021" name="Picture 1046" descr="pre-beading"/>
          <p:cNvPicPr>
            <a:picLocks noChangeAspect="1" noChangeArrowheads="1"/>
          </p:cNvPicPr>
          <p:nvPr/>
        </p:nvPicPr>
        <p:blipFill>
          <a:blip r:embed="rId9">
            <a:clrChange>
              <a:clrFrom>
                <a:srgbClr val="FEFFFF"/>
              </a:clrFrom>
              <a:clrTo>
                <a:srgbClr val="FEFFFF">
                  <a:alpha val="0"/>
                </a:srgbClr>
              </a:clrTo>
            </a:clrChange>
          </a:blip>
          <a:srcRect l="5952" t="13461" r="8765" b="17308"/>
          <a:stretch>
            <a:fillRect/>
          </a:stretch>
        </p:blipFill>
        <p:spPr bwMode="auto">
          <a:xfrm>
            <a:off x="6988175" y="3279775"/>
            <a:ext cx="1577975" cy="946150"/>
          </a:xfrm>
          <a:prstGeom prst="rect">
            <a:avLst/>
          </a:prstGeom>
          <a:noFill/>
          <a:ln w="9525">
            <a:noFill/>
            <a:miter lim="800000"/>
            <a:headEnd/>
            <a:tailEnd/>
          </a:ln>
        </p:spPr>
      </p:pic>
      <p:pic>
        <p:nvPicPr>
          <p:cNvPr id="18449" name="forming4.avi">
            <a:hlinkClick r:id="" action="ppaction://media"/>
          </p:cNvPr>
          <p:cNvPicPr>
            <a:picLocks noRot="1" noChangeAspect="1" noChangeArrowheads="1"/>
          </p:cNvPicPr>
          <p:nvPr>
            <a:videoFile r:link="rId1"/>
          </p:nvPr>
        </p:nvPicPr>
        <p:blipFill>
          <a:blip r:embed="rId10"/>
          <a:srcRect l="17375" t="25215" r="20609" b="731"/>
          <a:stretch>
            <a:fillRect/>
          </a:stretch>
        </p:blipFill>
        <p:spPr bwMode="auto">
          <a:xfrm>
            <a:off x="7043738" y="4732338"/>
            <a:ext cx="1566862" cy="1381125"/>
          </a:xfrm>
          <a:prstGeom prst="rect">
            <a:avLst/>
          </a:prstGeom>
          <a:noFill/>
          <a:ln w="9525">
            <a:noFill/>
            <a:miter lim="800000"/>
            <a:headEnd/>
            <a:tailEnd/>
          </a:ln>
        </p:spPr>
      </p:pic>
      <p:sp>
        <p:nvSpPr>
          <p:cNvPr id="43023" name="Line 16"/>
          <p:cNvSpPr>
            <a:spLocks noChangeShapeType="1"/>
          </p:cNvSpPr>
          <p:nvPr/>
        </p:nvSpPr>
        <p:spPr bwMode="auto">
          <a:xfrm>
            <a:off x="6269038" y="3590925"/>
            <a:ext cx="631825" cy="0"/>
          </a:xfrm>
          <a:prstGeom prst="line">
            <a:avLst/>
          </a:prstGeom>
          <a:noFill/>
          <a:ln w="9525">
            <a:solidFill>
              <a:schemeClr val="tx1"/>
            </a:solidFill>
            <a:round/>
            <a:headEnd/>
            <a:tailEnd type="triangle" w="med" len="med"/>
          </a:ln>
        </p:spPr>
        <p:txBody>
          <a:bodyPr/>
          <a:lstStyle/>
          <a:p>
            <a:endParaRPr lang="en-US"/>
          </a:p>
        </p:txBody>
      </p:sp>
      <p:sp>
        <p:nvSpPr>
          <p:cNvPr id="43024" name="Line 17"/>
          <p:cNvSpPr>
            <a:spLocks noChangeShapeType="1"/>
          </p:cNvSpPr>
          <p:nvPr/>
        </p:nvSpPr>
        <p:spPr bwMode="auto">
          <a:xfrm>
            <a:off x="7750175" y="4211638"/>
            <a:ext cx="0" cy="631825"/>
          </a:xfrm>
          <a:prstGeom prst="line">
            <a:avLst/>
          </a:prstGeom>
          <a:noFill/>
          <a:ln w="9525">
            <a:solidFill>
              <a:schemeClr val="tx1"/>
            </a:solidFill>
            <a:round/>
            <a:headEnd/>
            <a:tailEnd type="triangle" w="med" len="med"/>
          </a:ln>
        </p:spPr>
        <p:txBody>
          <a:bodyPr/>
          <a:lstStyle/>
          <a:p>
            <a:endParaRPr lang="en-US"/>
          </a:p>
        </p:txBody>
      </p:sp>
      <p:sp>
        <p:nvSpPr>
          <p:cNvPr id="43025" name="Line 18"/>
          <p:cNvSpPr>
            <a:spLocks noChangeShapeType="1"/>
          </p:cNvSpPr>
          <p:nvPr/>
        </p:nvSpPr>
        <p:spPr bwMode="auto">
          <a:xfrm>
            <a:off x="5811838" y="5540375"/>
            <a:ext cx="1143000" cy="0"/>
          </a:xfrm>
          <a:prstGeom prst="line">
            <a:avLst/>
          </a:prstGeom>
          <a:noFill/>
          <a:ln w="9525">
            <a:solidFill>
              <a:schemeClr val="tx1"/>
            </a:solidFill>
            <a:round/>
            <a:headEnd type="triangle" w="med" len="med"/>
            <a:tailEnd type="triangle" w="med" len="med"/>
          </a:ln>
        </p:spPr>
        <p:txBody>
          <a:bodyPr/>
          <a:lstStyle/>
          <a:p>
            <a:endParaRPr lang="en-US"/>
          </a:p>
        </p:txBody>
      </p:sp>
      <p:sp>
        <p:nvSpPr>
          <p:cNvPr id="43026" name="Text Box 19"/>
          <p:cNvSpPr txBox="1">
            <a:spLocks noChangeArrowheads="1"/>
          </p:cNvSpPr>
          <p:nvPr/>
        </p:nvSpPr>
        <p:spPr bwMode="auto">
          <a:xfrm>
            <a:off x="5416550" y="4160838"/>
            <a:ext cx="2139950" cy="641350"/>
          </a:xfrm>
          <a:prstGeom prst="rect">
            <a:avLst/>
          </a:prstGeom>
          <a:noFill/>
          <a:ln w="9525">
            <a:noFill/>
            <a:miter lim="800000"/>
            <a:headEnd/>
            <a:tailEnd/>
          </a:ln>
        </p:spPr>
        <p:txBody>
          <a:bodyPr wrap="none">
            <a:spAutoFit/>
          </a:bodyPr>
          <a:lstStyle/>
          <a:p>
            <a:r>
              <a:rPr lang="en-US" sz="1800"/>
              <a:t>Thermal-Acoustical</a:t>
            </a:r>
          </a:p>
          <a:p>
            <a:r>
              <a:rPr lang="en-US" sz="1800"/>
              <a:t>Protective Shield</a:t>
            </a:r>
          </a:p>
        </p:txBody>
      </p:sp>
      <p:pic>
        <p:nvPicPr>
          <p:cNvPr id="43027" name="Picture 20"/>
          <p:cNvPicPr>
            <a:picLocks noChangeAspect="1" noChangeArrowheads="1"/>
          </p:cNvPicPr>
          <p:nvPr/>
        </p:nvPicPr>
        <p:blipFill>
          <a:blip r:embed="rId11">
            <a:clrChange>
              <a:clrFrom>
                <a:srgbClr val="FFFFFF"/>
              </a:clrFrom>
              <a:clrTo>
                <a:srgbClr val="FFFFFF">
                  <a:alpha val="0"/>
                </a:srgbClr>
              </a:clrTo>
            </a:clrChange>
          </a:blip>
          <a:srcRect b="8081"/>
          <a:stretch>
            <a:fillRect/>
          </a:stretch>
        </p:blipFill>
        <p:spPr bwMode="auto">
          <a:xfrm>
            <a:off x="3146425" y="4208463"/>
            <a:ext cx="765175" cy="2132012"/>
          </a:xfrm>
          <a:prstGeom prst="rect">
            <a:avLst/>
          </a:prstGeom>
          <a:noFill/>
          <a:ln w="9525">
            <a:noFill/>
            <a:miter lim="800000"/>
            <a:headEnd/>
            <a:tailEnd/>
          </a:ln>
        </p:spPr>
      </p:pic>
      <p:sp>
        <p:nvSpPr>
          <p:cNvPr id="43028" name="Text Box 22"/>
          <p:cNvSpPr txBox="1">
            <a:spLocks noChangeArrowheads="1"/>
          </p:cNvSpPr>
          <p:nvPr/>
        </p:nvSpPr>
        <p:spPr bwMode="auto">
          <a:xfrm>
            <a:off x="2532063" y="6350000"/>
            <a:ext cx="2127250" cy="366713"/>
          </a:xfrm>
          <a:prstGeom prst="rect">
            <a:avLst/>
          </a:prstGeom>
          <a:noFill/>
          <a:ln w="9525">
            <a:noFill/>
            <a:miter lim="800000"/>
            <a:headEnd/>
            <a:tailEnd/>
          </a:ln>
        </p:spPr>
        <p:txBody>
          <a:bodyPr wrap="none">
            <a:spAutoFit/>
          </a:bodyPr>
          <a:lstStyle/>
          <a:p>
            <a:r>
              <a:rPr lang="en-US" sz="1800"/>
              <a:t>Exhaust gas cooler</a:t>
            </a:r>
          </a:p>
        </p:txBody>
      </p:sp>
      <p:grpSp>
        <p:nvGrpSpPr>
          <p:cNvPr id="43029" name="Group 22"/>
          <p:cNvGrpSpPr>
            <a:grpSpLocks/>
          </p:cNvGrpSpPr>
          <p:nvPr/>
        </p:nvGrpSpPr>
        <p:grpSpPr bwMode="auto">
          <a:xfrm>
            <a:off x="2957513" y="1258888"/>
            <a:ext cx="2489200" cy="1655762"/>
            <a:chOff x="77" y="672"/>
            <a:chExt cx="5738" cy="3285"/>
          </a:xfrm>
        </p:grpSpPr>
        <p:pic>
          <p:nvPicPr>
            <p:cNvPr id="43030" name="Picture 3"/>
            <p:cNvPicPr>
              <a:picLocks noChangeAspect="1" noChangeArrowheads="1"/>
            </p:cNvPicPr>
            <p:nvPr/>
          </p:nvPicPr>
          <p:blipFill>
            <a:blip r:embed="rId12"/>
            <a:srcRect/>
            <a:stretch>
              <a:fillRect/>
            </a:stretch>
          </p:blipFill>
          <p:spPr bwMode="auto">
            <a:xfrm>
              <a:off x="144" y="672"/>
              <a:ext cx="2810" cy="1676"/>
            </a:xfrm>
            <a:prstGeom prst="rect">
              <a:avLst/>
            </a:prstGeom>
            <a:noFill/>
            <a:ln w="9525">
              <a:noFill/>
              <a:miter lim="800000"/>
              <a:headEnd/>
              <a:tailEnd/>
            </a:ln>
          </p:spPr>
        </p:pic>
        <p:pic>
          <p:nvPicPr>
            <p:cNvPr id="43031" name="Picture 4"/>
            <p:cNvPicPr>
              <a:picLocks noChangeAspect="1" noChangeArrowheads="1"/>
            </p:cNvPicPr>
            <p:nvPr/>
          </p:nvPicPr>
          <p:blipFill>
            <a:blip r:embed="rId13"/>
            <a:srcRect/>
            <a:stretch>
              <a:fillRect/>
            </a:stretch>
          </p:blipFill>
          <p:spPr bwMode="auto">
            <a:xfrm>
              <a:off x="77" y="2592"/>
              <a:ext cx="835" cy="1042"/>
            </a:xfrm>
            <a:prstGeom prst="rect">
              <a:avLst/>
            </a:prstGeom>
            <a:noFill/>
            <a:ln w="9525">
              <a:noFill/>
              <a:miter lim="800000"/>
              <a:headEnd/>
              <a:tailEnd/>
            </a:ln>
          </p:spPr>
        </p:pic>
        <p:pic>
          <p:nvPicPr>
            <p:cNvPr id="43032" name="Picture 5"/>
            <p:cNvPicPr>
              <a:picLocks noChangeAspect="1" noChangeArrowheads="1"/>
            </p:cNvPicPr>
            <p:nvPr/>
          </p:nvPicPr>
          <p:blipFill>
            <a:blip r:embed="rId14"/>
            <a:srcRect/>
            <a:stretch>
              <a:fillRect/>
            </a:stretch>
          </p:blipFill>
          <p:spPr bwMode="auto">
            <a:xfrm>
              <a:off x="816" y="2688"/>
              <a:ext cx="1192" cy="967"/>
            </a:xfrm>
            <a:prstGeom prst="rect">
              <a:avLst/>
            </a:prstGeom>
            <a:noFill/>
            <a:ln w="9525">
              <a:noFill/>
              <a:miter lim="800000"/>
              <a:headEnd/>
              <a:tailEnd/>
            </a:ln>
          </p:spPr>
        </p:pic>
        <p:pic>
          <p:nvPicPr>
            <p:cNvPr id="43033" name="Picture 6"/>
            <p:cNvPicPr>
              <a:picLocks noChangeAspect="1" noChangeArrowheads="1"/>
            </p:cNvPicPr>
            <p:nvPr/>
          </p:nvPicPr>
          <p:blipFill>
            <a:blip r:embed="rId15"/>
            <a:srcRect/>
            <a:stretch>
              <a:fillRect/>
            </a:stretch>
          </p:blipFill>
          <p:spPr bwMode="auto">
            <a:xfrm>
              <a:off x="1776" y="2928"/>
              <a:ext cx="1313" cy="1029"/>
            </a:xfrm>
            <a:prstGeom prst="rect">
              <a:avLst/>
            </a:prstGeom>
            <a:noFill/>
            <a:ln w="9525">
              <a:noFill/>
              <a:miter lim="800000"/>
              <a:headEnd/>
              <a:tailEnd/>
            </a:ln>
          </p:spPr>
        </p:pic>
        <p:sp>
          <p:nvSpPr>
            <p:cNvPr id="43034" name="Oval 7"/>
            <p:cNvSpPr>
              <a:spLocks noChangeArrowheads="1"/>
            </p:cNvSpPr>
            <p:nvPr/>
          </p:nvSpPr>
          <p:spPr bwMode="auto">
            <a:xfrm>
              <a:off x="1344" y="1920"/>
              <a:ext cx="192" cy="96"/>
            </a:xfrm>
            <a:prstGeom prst="ellipse">
              <a:avLst/>
            </a:prstGeom>
            <a:noFill/>
            <a:ln w="25400">
              <a:solidFill>
                <a:srgbClr val="FF0000"/>
              </a:solidFill>
              <a:round/>
              <a:headEnd/>
              <a:tailEnd/>
            </a:ln>
          </p:spPr>
          <p:txBody>
            <a:bodyPr wrap="none" anchor="ctr"/>
            <a:lstStyle/>
            <a:p>
              <a:endParaRPr lang="en-US" sz="1800" b="1"/>
            </a:p>
          </p:txBody>
        </p:sp>
        <p:sp>
          <p:nvSpPr>
            <p:cNvPr id="43035" name="Line 8"/>
            <p:cNvSpPr>
              <a:spLocks noChangeShapeType="1"/>
            </p:cNvSpPr>
            <p:nvPr/>
          </p:nvSpPr>
          <p:spPr bwMode="auto">
            <a:xfrm flipH="1">
              <a:off x="960" y="2016"/>
              <a:ext cx="384" cy="480"/>
            </a:xfrm>
            <a:prstGeom prst="line">
              <a:avLst/>
            </a:prstGeom>
            <a:noFill/>
            <a:ln w="38100">
              <a:solidFill>
                <a:srgbClr val="FF0000"/>
              </a:solidFill>
              <a:round/>
              <a:headEnd/>
              <a:tailEnd type="triangle" w="med" len="med"/>
            </a:ln>
          </p:spPr>
          <p:txBody>
            <a:bodyPr/>
            <a:lstStyle/>
            <a:p>
              <a:endParaRPr lang="en-US"/>
            </a:p>
          </p:txBody>
        </p:sp>
        <p:sp>
          <p:nvSpPr>
            <p:cNvPr id="43036" name="Line 9"/>
            <p:cNvSpPr>
              <a:spLocks noChangeShapeType="1"/>
            </p:cNvSpPr>
            <p:nvPr/>
          </p:nvSpPr>
          <p:spPr bwMode="auto">
            <a:xfrm>
              <a:off x="1536" y="2016"/>
              <a:ext cx="720" cy="768"/>
            </a:xfrm>
            <a:prstGeom prst="line">
              <a:avLst/>
            </a:prstGeom>
            <a:noFill/>
            <a:ln w="38100">
              <a:solidFill>
                <a:srgbClr val="FF0000"/>
              </a:solidFill>
              <a:round/>
              <a:headEnd/>
              <a:tailEnd type="triangle" w="med" len="med"/>
            </a:ln>
          </p:spPr>
          <p:txBody>
            <a:bodyPr/>
            <a:lstStyle/>
            <a:p>
              <a:endParaRPr lang="en-US"/>
            </a:p>
          </p:txBody>
        </p:sp>
        <p:pic>
          <p:nvPicPr>
            <p:cNvPr id="43037" name="Picture 10"/>
            <p:cNvPicPr>
              <a:picLocks noChangeAspect="1" noChangeArrowheads="1"/>
            </p:cNvPicPr>
            <p:nvPr/>
          </p:nvPicPr>
          <p:blipFill>
            <a:blip r:embed="rId16"/>
            <a:srcRect/>
            <a:stretch>
              <a:fillRect/>
            </a:stretch>
          </p:blipFill>
          <p:spPr bwMode="auto">
            <a:xfrm>
              <a:off x="3072" y="2400"/>
              <a:ext cx="864" cy="990"/>
            </a:xfrm>
            <a:prstGeom prst="rect">
              <a:avLst/>
            </a:prstGeom>
            <a:noFill/>
            <a:ln w="9525">
              <a:noFill/>
              <a:miter lim="800000"/>
              <a:headEnd/>
              <a:tailEnd/>
            </a:ln>
          </p:spPr>
        </p:pic>
        <p:pic>
          <p:nvPicPr>
            <p:cNvPr id="43038" name="Picture 11"/>
            <p:cNvPicPr>
              <a:picLocks noChangeAspect="1" noChangeArrowheads="1"/>
            </p:cNvPicPr>
            <p:nvPr/>
          </p:nvPicPr>
          <p:blipFill>
            <a:blip r:embed="rId17"/>
            <a:srcRect/>
            <a:stretch>
              <a:fillRect/>
            </a:stretch>
          </p:blipFill>
          <p:spPr bwMode="auto">
            <a:xfrm>
              <a:off x="3810" y="2496"/>
              <a:ext cx="1134" cy="864"/>
            </a:xfrm>
            <a:prstGeom prst="rect">
              <a:avLst/>
            </a:prstGeom>
            <a:noFill/>
            <a:ln w="9525">
              <a:noFill/>
              <a:miter lim="800000"/>
              <a:headEnd/>
              <a:tailEnd/>
            </a:ln>
          </p:spPr>
        </p:pic>
        <p:sp>
          <p:nvSpPr>
            <p:cNvPr id="43039" name="Oval 13"/>
            <p:cNvSpPr>
              <a:spLocks noChangeArrowheads="1"/>
            </p:cNvSpPr>
            <p:nvPr/>
          </p:nvSpPr>
          <p:spPr bwMode="auto">
            <a:xfrm>
              <a:off x="1200" y="1776"/>
              <a:ext cx="192" cy="96"/>
            </a:xfrm>
            <a:prstGeom prst="ellipse">
              <a:avLst/>
            </a:prstGeom>
            <a:noFill/>
            <a:ln w="25400">
              <a:solidFill>
                <a:srgbClr val="0000FF"/>
              </a:solidFill>
              <a:round/>
              <a:headEnd/>
              <a:tailEnd/>
            </a:ln>
          </p:spPr>
          <p:txBody>
            <a:bodyPr wrap="none" anchor="ctr"/>
            <a:lstStyle/>
            <a:p>
              <a:endParaRPr lang="en-US" sz="1800" b="1"/>
            </a:p>
          </p:txBody>
        </p:sp>
        <p:sp>
          <p:nvSpPr>
            <p:cNvPr id="43040" name="Freeform 14"/>
            <p:cNvSpPr>
              <a:spLocks/>
            </p:cNvSpPr>
            <p:nvPr/>
          </p:nvSpPr>
          <p:spPr bwMode="auto">
            <a:xfrm>
              <a:off x="1392" y="1824"/>
              <a:ext cx="1680" cy="864"/>
            </a:xfrm>
            <a:custGeom>
              <a:avLst/>
              <a:gdLst>
                <a:gd name="T0" fmla="*/ 0 w 1680"/>
                <a:gd name="T1" fmla="*/ 0 h 864"/>
                <a:gd name="T2" fmla="*/ 816 w 1680"/>
                <a:gd name="T3" fmla="*/ 288 h 864"/>
                <a:gd name="T4" fmla="*/ 1680 w 1680"/>
                <a:gd name="T5" fmla="*/ 864 h 864"/>
                <a:gd name="T6" fmla="*/ 0 60000 65536"/>
                <a:gd name="T7" fmla="*/ 0 60000 65536"/>
                <a:gd name="T8" fmla="*/ 0 60000 65536"/>
                <a:gd name="T9" fmla="*/ 0 w 1680"/>
                <a:gd name="T10" fmla="*/ 0 h 864"/>
                <a:gd name="T11" fmla="*/ 1680 w 1680"/>
                <a:gd name="T12" fmla="*/ 864 h 864"/>
              </a:gdLst>
              <a:ahLst/>
              <a:cxnLst>
                <a:cxn ang="T6">
                  <a:pos x="T0" y="T1"/>
                </a:cxn>
                <a:cxn ang="T7">
                  <a:pos x="T2" y="T3"/>
                </a:cxn>
                <a:cxn ang="T8">
                  <a:pos x="T4" y="T5"/>
                </a:cxn>
              </a:cxnLst>
              <a:rect l="T9" t="T10" r="T11" b="T12"/>
              <a:pathLst>
                <a:path w="1680" h="864">
                  <a:moveTo>
                    <a:pt x="0" y="0"/>
                  </a:moveTo>
                  <a:cubicBezTo>
                    <a:pt x="268" y="72"/>
                    <a:pt x="536" y="144"/>
                    <a:pt x="816" y="288"/>
                  </a:cubicBezTo>
                  <a:cubicBezTo>
                    <a:pt x="1096" y="432"/>
                    <a:pt x="1536" y="768"/>
                    <a:pt x="1680" y="864"/>
                  </a:cubicBezTo>
                </a:path>
              </a:pathLst>
            </a:custGeom>
            <a:noFill/>
            <a:ln w="38100">
              <a:solidFill>
                <a:srgbClr val="0000FF"/>
              </a:solidFill>
              <a:round/>
              <a:headEnd/>
              <a:tailEnd type="stealth" w="lg" len="lg"/>
            </a:ln>
          </p:spPr>
          <p:txBody>
            <a:bodyPr/>
            <a:lstStyle/>
            <a:p>
              <a:endParaRPr lang="en-US"/>
            </a:p>
          </p:txBody>
        </p:sp>
        <p:sp>
          <p:nvSpPr>
            <p:cNvPr id="43041" name="Oval 15"/>
            <p:cNvSpPr>
              <a:spLocks noChangeArrowheads="1"/>
            </p:cNvSpPr>
            <p:nvPr/>
          </p:nvSpPr>
          <p:spPr bwMode="auto">
            <a:xfrm>
              <a:off x="1056" y="1248"/>
              <a:ext cx="192" cy="144"/>
            </a:xfrm>
            <a:prstGeom prst="ellipse">
              <a:avLst/>
            </a:prstGeom>
            <a:noFill/>
            <a:ln w="38100">
              <a:solidFill>
                <a:srgbClr val="008000"/>
              </a:solidFill>
              <a:round/>
              <a:headEnd/>
              <a:tailEnd/>
            </a:ln>
          </p:spPr>
          <p:txBody>
            <a:bodyPr wrap="none" anchor="ctr"/>
            <a:lstStyle/>
            <a:p>
              <a:endParaRPr lang="en-US" sz="1800" b="1"/>
            </a:p>
          </p:txBody>
        </p:sp>
        <p:sp>
          <p:nvSpPr>
            <p:cNvPr id="43042" name="Freeform 16"/>
            <p:cNvSpPr>
              <a:spLocks/>
            </p:cNvSpPr>
            <p:nvPr/>
          </p:nvSpPr>
          <p:spPr bwMode="auto">
            <a:xfrm rot="-796826">
              <a:off x="1201" y="1013"/>
              <a:ext cx="1789" cy="328"/>
            </a:xfrm>
            <a:custGeom>
              <a:avLst/>
              <a:gdLst>
                <a:gd name="T0" fmla="*/ 0 w 528"/>
                <a:gd name="T1" fmla="*/ 28 h 392"/>
                <a:gd name="T2" fmla="*/ 25324 w 528"/>
                <a:gd name="T3" fmla="*/ 28 h 392"/>
                <a:gd name="T4" fmla="*/ 69595 w 528"/>
                <a:gd name="T5" fmla="*/ 192 h 392"/>
                <a:gd name="T6" fmla="*/ 0 60000 65536"/>
                <a:gd name="T7" fmla="*/ 0 60000 65536"/>
                <a:gd name="T8" fmla="*/ 0 60000 65536"/>
                <a:gd name="T9" fmla="*/ 0 w 528"/>
                <a:gd name="T10" fmla="*/ 0 h 392"/>
                <a:gd name="T11" fmla="*/ 528 w 528"/>
                <a:gd name="T12" fmla="*/ 392 h 392"/>
              </a:gdLst>
              <a:ahLst/>
              <a:cxnLst>
                <a:cxn ang="T6">
                  <a:pos x="T0" y="T1"/>
                </a:cxn>
                <a:cxn ang="T7">
                  <a:pos x="T2" y="T3"/>
                </a:cxn>
                <a:cxn ang="T8">
                  <a:pos x="T4" y="T5"/>
                </a:cxn>
              </a:cxnLst>
              <a:rect l="T9" t="T10" r="T11" b="T12"/>
              <a:pathLst>
                <a:path w="528" h="392">
                  <a:moveTo>
                    <a:pt x="0" y="56"/>
                  </a:moveTo>
                  <a:cubicBezTo>
                    <a:pt x="52" y="28"/>
                    <a:pt x="104" y="0"/>
                    <a:pt x="192" y="56"/>
                  </a:cubicBezTo>
                  <a:cubicBezTo>
                    <a:pt x="280" y="112"/>
                    <a:pt x="404" y="252"/>
                    <a:pt x="528" y="392"/>
                  </a:cubicBezTo>
                </a:path>
              </a:pathLst>
            </a:custGeom>
            <a:noFill/>
            <a:ln w="38100">
              <a:solidFill>
                <a:srgbClr val="008000"/>
              </a:solidFill>
              <a:round/>
              <a:headEnd/>
              <a:tailEnd type="stealth" w="lg" len="lg"/>
            </a:ln>
          </p:spPr>
          <p:txBody>
            <a:bodyPr/>
            <a:lstStyle/>
            <a:p>
              <a:endParaRPr lang="en-US"/>
            </a:p>
          </p:txBody>
        </p:sp>
        <p:pic>
          <p:nvPicPr>
            <p:cNvPr id="43043" name="Picture 17"/>
            <p:cNvPicPr>
              <a:picLocks noChangeAspect="1" noChangeArrowheads="1"/>
            </p:cNvPicPr>
            <p:nvPr/>
          </p:nvPicPr>
          <p:blipFill>
            <a:blip r:embed="rId18"/>
            <a:srcRect/>
            <a:stretch>
              <a:fillRect/>
            </a:stretch>
          </p:blipFill>
          <p:spPr bwMode="auto">
            <a:xfrm>
              <a:off x="2928" y="747"/>
              <a:ext cx="921" cy="993"/>
            </a:xfrm>
            <a:prstGeom prst="rect">
              <a:avLst/>
            </a:prstGeom>
            <a:noFill/>
            <a:ln w="9525">
              <a:noFill/>
              <a:miter lim="800000"/>
              <a:headEnd/>
              <a:tailEnd/>
            </a:ln>
          </p:spPr>
        </p:pic>
        <p:pic>
          <p:nvPicPr>
            <p:cNvPr id="43044" name="Picture 18"/>
            <p:cNvPicPr>
              <a:picLocks noChangeAspect="1" noChangeArrowheads="1"/>
            </p:cNvPicPr>
            <p:nvPr/>
          </p:nvPicPr>
          <p:blipFill>
            <a:blip r:embed="rId19"/>
            <a:srcRect/>
            <a:stretch>
              <a:fillRect/>
            </a:stretch>
          </p:blipFill>
          <p:spPr bwMode="auto">
            <a:xfrm>
              <a:off x="3744" y="747"/>
              <a:ext cx="1255" cy="948"/>
            </a:xfrm>
            <a:prstGeom prst="rect">
              <a:avLst/>
            </a:prstGeom>
            <a:noFill/>
            <a:ln w="9525">
              <a:noFill/>
              <a:miter lim="800000"/>
              <a:headEnd/>
              <a:tailEnd/>
            </a:ln>
          </p:spPr>
        </p:pic>
        <p:pic>
          <p:nvPicPr>
            <p:cNvPr id="43045" name="Picture 19"/>
            <p:cNvPicPr>
              <a:picLocks noChangeAspect="1" noChangeArrowheads="1"/>
            </p:cNvPicPr>
            <p:nvPr/>
          </p:nvPicPr>
          <p:blipFill>
            <a:blip r:embed="rId20"/>
            <a:srcRect/>
            <a:stretch>
              <a:fillRect/>
            </a:stretch>
          </p:blipFill>
          <p:spPr bwMode="auto">
            <a:xfrm>
              <a:off x="4560" y="1515"/>
              <a:ext cx="1255" cy="1038"/>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50" fill="hold"/>
                                        <p:tgtEl>
                                          <p:spTgt spid="1844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display="0">
                  <p:stCondLst>
                    <p:cond delay="indefinite"/>
                  </p:stCondLst>
                  <p:endCondLst>
                    <p:cond evt="onNext" delay="0">
                      <p:tgtEl>
                        <p:sldTgt/>
                      </p:tgtEl>
                    </p:cond>
                    <p:cond evt="onPrev" delay="0">
                      <p:tgtEl>
                        <p:sldTgt/>
                      </p:tgtEl>
                    </p:cond>
                  </p:endCondLst>
                </p:cTn>
                <p:tgtEl>
                  <p:spTgt spid="18449"/>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idx="4294967295"/>
          </p:nvPr>
        </p:nvSpPr>
        <p:spPr/>
        <p:txBody>
          <a:bodyPr/>
          <a:lstStyle/>
          <a:p>
            <a:pPr eaLnBrk="1" hangingPunct="1"/>
            <a:r>
              <a:rPr lang="en-US" smtClean="0"/>
              <a:t>System</a:t>
            </a:r>
          </a:p>
        </p:txBody>
      </p:sp>
      <p:sp>
        <p:nvSpPr>
          <p:cNvPr id="44034" name="Rectangle 3"/>
          <p:cNvSpPr>
            <a:spLocks noGrp="1" noChangeArrowheads="1"/>
          </p:cNvSpPr>
          <p:nvPr>
            <p:ph type="body" idx="4294967295"/>
          </p:nvPr>
        </p:nvSpPr>
        <p:spPr>
          <a:xfrm>
            <a:off x="179388" y="1196975"/>
            <a:ext cx="8783637" cy="2414588"/>
          </a:xfrm>
        </p:spPr>
        <p:txBody>
          <a:bodyPr/>
          <a:lstStyle/>
          <a:p>
            <a:pPr eaLnBrk="1" hangingPunct="1">
              <a:lnSpc>
                <a:spcPct val="80000"/>
              </a:lnSpc>
            </a:pPr>
            <a:r>
              <a:rPr lang="en-US" sz="2000" smtClean="0"/>
              <a:t>Stress</a:t>
            </a:r>
          </a:p>
          <a:p>
            <a:pPr eaLnBrk="1" hangingPunct="1">
              <a:lnSpc>
                <a:spcPct val="80000"/>
              </a:lnSpc>
            </a:pPr>
            <a:r>
              <a:rPr lang="en-US" sz="2000" smtClean="0"/>
              <a:t>Interaction</a:t>
            </a:r>
          </a:p>
          <a:p>
            <a:pPr eaLnBrk="1" hangingPunct="1">
              <a:lnSpc>
                <a:spcPct val="80000"/>
              </a:lnSpc>
            </a:pPr>
            <a:r>
              <a:rPr lang="en-US" sz="2000" smtClean="0"/>
              <a:t>Life</a:t>
            </a:r>
          </a:p>
          <a:p>
            <a:pPr eaLnBrk="1" hangingPunct="1">
              <a:lnSpc>
                <a:spcPct val="80000"/>
              </a:lnSpc>
            </a:pPr>
            <a:r>
              <a:rPr lang="en-US" sz="2000" smtClean="0"/>
              <a:t>Balance</a:t>
            </a:r>
          </a:p>
          <a:p>
            <a:pPr eaLnBrk="1" hangingPunct="1">
              <a:lnSpc>
                <a:spcPct val="80000"/>
              </a:lnSpc>
            </a:pPr>
            <a:r>
              <a:rPr lang="en-US" sz="2000" smtClean="0"/>
              <a:t>NVH</a:t>
            </a:r>
          </a:p>
          <a:p>
            <a:pPr eaLnBrk="1" hangingPunct="1">
              <a:lnSpc>
                <a:spcPct val="80000"/>
              </a:lnSpc>
            </a:pPr>
            <a:r>
              <a:rPr lang="en-US" sz="2000" smtClean="0"/>
              <a:t>……</a:t>
            </a:r>
          </a:p>
        </p:txBody>
      </p:sp>
      <p:pic>
        <p:nvPicPr>
          <p:cNvPr id="44035" name="Picture 4" descr="3"/>
          <p:cNvPicPr>
            <a:picLocks noChangeAspect="1" noChangeArrowheads="1"/>
          </p:cNvPicPr>
          <p:nvPr/>
        </p:nvPicPr>
        <p:blipFill>
          <a:blip r:embed="rId2">
            <a:clrChange>
              <a:clrFrom>
                <a:srgbClr val="FEFFFF"/>
              </a:clrFrom>
              <a:clrTo>
                <a:srgbClr val="FEFFFF">
                  <a:alpha val="0"/>
                </a:srgbClr>
              </a:clrTo>
            </a:clrChange>
          </a:blip>
          <a:srcRect r="7257"/>
          <a:stretch>
            <a:fillRect/>
          </a:stretch>
        </p:blipFill>
        <p:spPr bwMode="auto">
          <a:xfrm>
            <a:off x="2855913" y="439738"/>
            <a:ext cx="4330700" cy="3074987"/>
          </a:xfrm>
          <a:prstGeom prst="rect">
            <a:avLst/>
          </a:prstGeom>
          <a:noFill/>
          <a:ln w="9525">
            <a:noFill/>
            <a:miter lim="800000"/>
            <a:headEnd/>
            <a:tailEnd/>
          </a:ln>
        </p:spPr>
      </p:pic>
      <p:sp>
        <p:nvSpPr>
          <p:cNvPr id="44036" name="Text Box 17"/>
          <p:cNvSpPr txBox="1">
            <a:spLocks noChangeArrowheads="1"/>
          </p:cNvSpPr>
          <p:nvPr/>
        </p:nvSpPr>
        <p:spPr bwMode="auto">
          <a:xfrm>
            <a:off x="4171950" y="4756150"/>
            <a:ext cx="1657350" cy="366713"/>
          </a:xfrm>
          <a:prstGeom prst="rect">
            <a:avLst/>
          </a:prstGeom>
          <a:noFill/>
          <a:ln w="9525">
            <a:noFill/>
            <a:miter lim="800000"/>
            <a:headEnd/>
            <a:tailEnd/>
          </a:ln>
        </p:spPr>
        <p:txBody>
          <a:bodyPr wrap="none">
            <a:spAutoFit/>
          </a:bodyPr>
          <a:lstStyle/>
          <a:p>
            <a:r>
              <a:rPr lang="en-US" sz="1800"/>
              <a:t>Axle assembly</a:t>
            </a:r>
          </a:p>
        </p:txBody>
      </p:sp>
      <p:sp>
        <p:nvSpPr>
          <p:cNvPr id="44037" name="Text Box 18"/>
          <p:cNvSpPr txBox="1">
            <a:spLocks noChangeArrowheads="1"/>
          </p:cNvSpPr>
          <p:nvPr/>
        </p:nvSpPr>
        <p:spPr bwMode="auto">
          <a:xfrm>
            <a:off x="7086600" y="2051050"/>
            <a:ext cx="1276350" cy="366713"/>
          </a:xfrm>
          <a:prstGeom prst="rect">
            <a:avLst/>
          </a:prstGeom>
          <a:noFill/>
          <a:ln w="9525">
            <a:noFill/>
            <a:miter lim="800000"/>
            <a:headEnd/>
            <a:tailEnd/>
          </a:ln>
        </p:spPr>
        <p:txBody>
          <a:bodyPr wrap="none">
            <a:spAutoFit/>
          </a:bodyPr>
          <a:lstStyle/>
          <a:p>
            <a:r>
              <a:rPr lang="en-US" sz="1800"/>
              <a:t>Powertrain</a:t>
            </a:r>
          </a:p>
        </p:txBody>
      </p:sp>
      <p:pic>
        <p:nvPicPr>
          <p:cNvPr id="44038" name="Picture 20" descr="Axle_Bending_Mode"/>
          <p:cNvPicPr>
            <a:picLocks noChangeAspect="1" noChangeArrowheads="1"/>
          </p:cNvPicPr>
          <p:nvPr/>
        </p:nvPicPr>
        <p:blipFill>
          <a:blip r:embed="rId3">
            <a:lum bright="18000" contrast="18000"/>
          </a:blip>
          <a:srcRect/>
          <a:stretch>
            <a:fillRect/>
          </a:stretch>
        </p:blipFill>
        <p:spPr bwMode="auto">
          <a:xfrm>
            <a:off x="3405188" y="5464175"/>
            <a:ext cx="4799012" cy="1393825"/>
          </a:xfrm>
          <a:prstGeom prst="rect">
            <a:avLst/>
          </a:prstGeom>
          <a:noFill/>
          <a:ln w="9525">
            <a:noFill/>
            <a:miter lim="800000"/>
            <a:headEnd/>
            <a:tailEnd/>
          </a:ln>
        </p:spPr>
      </p:pic>
      <p:grpSp>
        <p:nvGrpSpPr>
          <p:cNvPr id="44039" name="Group 16"/>
          <p:cNvGrpSpPr>
            <a:grpSpLocks/>
          </p:cNvGrpSpPr>
          <p:nvPr/>
        </p:nvGrpSpPr>
        <p:grpSpPr bwMode="auto">
          <a:xfrm>
            <a:off x="-4763" y="3387725"/>
            <a:ext cx="4381501" cy="2838450"/>
            <a:chOff x="288" y="736"/>
            <a:chExt cx="5146" cy="2992"/>
          </a:xfrm>
        </p:grpSpPr>
        <p:pic>
          <p:nvPicPr>
            <p:cNvPr id="44041" name="Picture 17" descr="image8"/>
            <p:cNvPicPr>
              <a:picLocks noChangeAspect="1" noChangeArrowheads="1"/>
            </p:cNvPicPr>
            <p:nvPr/>
          </p:nvPicPr>
          <p:blipFill>
            <a:blip r:embed="rId4">
              <a:clrChange>
                <a:clrFrom>
                  <a:srgbClr val="FFFFFF"/>
                </a:clrFrom>
                <a:clrTo>
                  <a:srgbClr val="FFFFFF">
                    <a:alpha val="0"/>
                  </a:srgbClr>
                </a:clrTo>
              </a:clrChange>
              <a:lum contrast="-48000"/>
            </a:blip>
            <a:srcRect l="12796" t="16006" r="10999" b="10687"/>
            <a:stretch>
              <a:fillRect/>
            </a:stretch>
          </p:blipFill>
          <p:spPr bwMode="auto">
            <a:xfrm>
              <a:off x="569" y="952"/>
              <a:ext cx="2818" cy="1479"/>
            </a:xfrm>
            <a:prstGeom prst="rect">
              <a:avLst/>
            </a:prstGeom>
            <a:noFill/>
            <a:ln w="9525">
              <a:noFill/>
              <a:miter lim="800000"/>
              <a:headEnd/>
              <a:tailEnd/>
            </a:ln>
          </p:spPr>
        </p:pic>
        <p:sp>
          <p:nvSpPr>
            <p:cNvPr id="44042" name="Line 18"/>
            <p:cNvSpPr>
              <a:spLocks noChangeShapeType="1"/>
            </p:cNvSpPr>
            <p:nvPr/>
          </p:nvSpPr>
          <p:spPr bwMode="auto">
            <a:xfrm>
              <a:off x="2500" y="2360"/>
              <a:ext cx="316" cy="512"/>
            </a:xfrm>
            <a:prstGeom prst="line">
              <a:avLst/>
            </a:prstGeom>
            <a:noFill/>
            <a:ln w="76200">
              <a:solidFill>
                <a:srgbClr val="FF0066"/>
              </a:solidFill>
              <a:round/>
              <a:headEnd/>
              <a:tailEnd type="triangle" w="med" len="med"/>
            </a:ln>
          </p:spPr>
          <p:txBody>
            <a:bodyPr/>
            <a:lstStyle/>
            <a:p>
              <a:endParaRPr lang="en-US"/>
            </a:p>
          </p:txBody>
        </p:sp>
        <p:sp>
          <p:nvSpPr>
            <p:cNvPr id="44043" name="Line 19"/>
            <p:cNvSpPr>
              <a:spLocks noChangeShapeType="1"/>
            </p:cNvSpPr>
            <p:nvPr/>
          </p:nvSpPr>
          <p:spPr bwMode="auto">
            <a:xfrm flipH="1">
              <a:off x="1788" y="2280"/>
              <a:ext cx="192" cy="504"/>
            </a:xfrm>
            <a:prstGeom prst="line">
              <a:avLst/>
            </a:prstGeom>
            <a:noFill/>
            <a:ln w="76200">
              <a:solidFill>
                <a:srgbClr val="FF0066"/>
              </a:solidFill>
              <a:round/>
              <a:headEnd/>
              <a:tailEnd type="triangle" w="med" len="med"/>
            </a:ln>
          </p:spPr>
          <p:txBody>
            <a:bodyPr/>
            <a:lstStyle/>
            <a:p>
              <a:endParaRPr lang="en-US"/>
            </a:p>
          </p:txBody>
        </p:sp>
        <p:sp>
          <p:nvSpPr>
            <p:cNvPr id="44044" name="Line 20"/>
            <p:cNvSpPr>
              <a:spLocks noChangeShapeType="1"/>
            </p:cNvSpPr>
            <p:nvPr/>
          </p:nvSpPr>
          <p:spPr bwMode="auto">
            <a:xfrm>
              <a:off x="3456" y="1524"/>
              <a:ext cx="492" cy="40"/>
            </a:xfrm>
            <a:prstGeom prst="line">
              <a:avLst/>
            </a:prstGeom>
            <a:noFill/>
            <a:ln w="76200">
              <a:solidFill>
                <a:srgbClr val="FF0066"/>
              </a:solidFill>
              <a:round/>
              <a:headEnd/>
              <a:tailEnd type="triangle" w="med" len="med"/>
            </a:ln>
          </p:spPr>
          <p:txBody>
            <a:bodyPr/>
            <a:lstStyle/>
            <a:p>
              <a:endParaRPr lang="en-US"/>
            </a:p>
          </p:txBody>
        </p:sp>
        <p:sp>
          <p:nvSpPr>
            <p:cNvPr id="44045" name="Line 21"/>
            <p:cNvSpPr>
              <a:spLocks noChangeShapeType="1"/>
            </p:cNvSpPr>
            <p:nvPr/>
          </p:nvSpPr>
          <p:spPr bwMode="auto">
            <a:xfrm flipH="1">
              <a:off x="1104" y="2168"/>
              <a:ext cx="280" cy="328"/>
            </a:xfrm>
            <a:prstGeom prst="line">
              <a:avLst/>
            </a:prstGeom>
            <a:noFill/>
            <a:ln w="76200">
              <a:solidFill>
                <a:srgbClr val="FF0066"/>
              </a:solidFill>
              <a:round/>
              <a:headEnd/>
              <a:tailEnd type="triangle" w="med" len="med"/>
            </a:ln>
          </p:spPr>
          <p:txBody>
            <a:bodyPr/>
            <a:lstStyle/>
            <a:p>
              <a:endParaRPr lang="en-US"/>
            </a:p>
          </p:txBody>
        </p:sp>
        <p:sp>
          <p:nvSpPr>
            <p:cNvPr id="44046" name="Line 22"/>
            <p:cNvSpPr>
              <a:spLocks noChangeShapeType="1"/>
            </p:cNvSpPr>
            <p:nvPr/>
          </p:nvSpPr>
          <p:spPr bwMode="auto">
            <a:xfrm>
              <a:off x="3068" y="2140"/>
              <a:ext cx="604" cy="316"/>
            </a:xfrm>
            <a:prstGeom prst="line">
              <a:avLst/>
            </a:prstGeom>
            <a:noFill/>
            <a:ln w="76200">
              <a:solidFill>
                <a:srgbClr val="FF0066"/>
              </a:solidFill>
              <a:round/>
              <a:headEnd/>
              <a:tailEnd type="triangle" w="med" len="med"/>
            </a:ln>
          </p:spPr>
          <p:txBody>
            <a:bodyPr/>
            <a:lstStyle/>
            <a:p>
              <a:endParaRPr lang="en-US"/>
            </a:p>
          </p:txBody>
        </p:sp>
        <p:pic>
          <p:nvPicPr>
            <p:cNvPr id="44047" name="Picture 23" descr="1"/>
            <p:cNvPicPr>
              <a:picLocks noChangeAspect="1" noChangeArrowheads="1"/>
            </p:cNvPicPr>
            <p:nvPr/>
          </p:nvPicPr>
          <p:blipFill>
            <a:blip r:embed="rId5"/>
            <a:srcRect l="35751" t="28131" r="35521" b="35890"/>
            <a:stretch>
              <a:fillRect/>
            </a:stretch>
          </p:blipFill>
          <p:spPr bwMode="auto">
            <a:xfrm>
              <a:off x="1356" y="2844"/>
              <a:ext cx="1092" cy="707"/>
            </a:xfrm>
            <a:prstGeom prst="rect">
              <a:avLst/>
            </a:prstGeom>
            <a:noFill/>
            <a:ln w="9525">
              <a:noFill/>
              <a:miter lim="800000"/>
              <a:headEnd/>
              <a:tailEnd/>
            </a:ln>
          </p:spPr>
        </p:pic>
        <p:pic>
          <p:nvPicPr>
            <p:cNvPr id="44048" name="Picture 24" descr="2"/>
            <p:cNvPicPr>
              <a:picLocks noChangeAspect="1" noChangeArrowheads="1"/>
            </p:cNvPicPr>
            <p:nvPr/>
          </p:nvPicPr>
          <p:blipFill>
            <a:blip r:embed="rId6"/>
            <a:srcRect/>
            <a:stretch>
              <a:fillRect/>
            </a:stretch>
          </p:blipFill>
          <p:spPr bwMode="auto">
            <a:xfrm>
              <a:off x="3802" y="2352"/>
              <a:ext cx="1077" cy="832"/>
            </a:xfrm>
            <a:prstGeom prst="rect">
              <a:avLst/>
            </a:prstGeom>
            <a:noFill/>
            <a:ln w="9525">
              <a:noFill/>
              <a:miter lim="800000"/>
              <a:headEnd/>
              <a:tailEnd/>
            </a:ln>
          </p:spPr>
        </p:pic>
        <p:pic>
          <p:nvPicPr>
            <p:cNvPr id="44049" name="Picture 25" descr="3"/>
            <p:cNvPicPr>
              <a:picLocks noChangeAspect="1" noChangeArrowheads="1"/>
            </p:cNvPicPr>
            <p:nvPr/>
          </p:nvPicPr>
          <p:blipFill>
            <a:blip r:embed="rId7"/>
            <a:srcRect/>
            <a:stretch>
              <a:fillRect/>
            </a:stretch>
          </p:blipFill>
          <p:spPr bwMode="auto">
            <a:xfrm>
              <a:off x="2800" y="2896"/>
              <a:ext cx="836" cy="832"/>
            </a:xfrm>
            <a:prstGeom prst="rect">
              <a:avLst/>
            </a:prstGeom>
            <a:noFill/>
            <a:ln w="9525">
              <a:noFill/>
              <a:miter lim="800000"/>
              <a:headEnd/>
              <a:tailEnd/>
            </a:ln>
          </p:spPr>
        </p:pic>
        <p:pic>
          <p:nvPicPr>
            <p:cNvPr id="44050" name="Picture 26" descr="4"/>
            <p:cNvPicPr>
              <a:picLocks noChangeAspect="1" noChangeArrowheads="1"/>
            </p:cNvPicPr>
            <p:nvPr/>
          </p:nvPicPr>
          <p:blipFill>
            <a:blip r:embed="rId8"/>
            <a:srcRect/>
            <a:stretch>
              <a:fillRect/>
            </a:stretch>
          </p:blipFill>
          <p:spPr bwMode="auto">
            <a:xfrm>
              <a:off x="4198" y="976"/>
              <a:ext cx="938" cy="992"/>
            </a:xfrm>
            <a:prstGeom prst="rect">
              <a:avLst/>
            </a:prstGeom>
            <a:noFill/>
            <a:ln w="9525">
              <a:noFill/>
              <a:miter lim="800000"/>
              <a:headEnd/>
              <a:tailEnd/>
            </a:ln>
          </p:spPr>
        </p:pic>
        <p:pic>
          <p:nvPicPr>
            <p:cNvPr id="44051" name="Picture 27" descr="5"/>
            <p:cNvPicPr>
              <a:picLocks noChangeAspect="1" noChangeArrowheads="1"/>
            </p:cNvPicPr>
            <p:nvPr/>
          </p:nvPicPr>
          <p:blipFill>
            <a:blip r:embed="rId9"/>
            <a:srcRect/>
            <a:stretch>
              <a:fillRect/>
            </a:stretch>
          </p:blipFill>
          <p:spPr bwMode="auto">
            <a:xfrm>
              <a:off x="288" y="2524"/>
              <a:ext cx="1160" cy="637"/>
            </a:xfrm>
            <a:prstGeom prst="rect">
              <a:avLst/>
            </a:prstGeom>
            <a:noFill/>
            <a:ln w="9525">
              <a:noFill/>
              <a:miter lim="800000"/>
              <a:headEnd/>
              <a:tailEnd/>
            </a:ln>
          </p:spPr>
        </p:pic>
        <p:sp>
          <p:nvSpPr>
            <p:cNvPr id="44052" name="Text Box 28"/>
            <p:cNvSpPr txBox="1">
              <a:spLocks noChangeArrowheads="1"/>
            </p:cNvSpPr>
            <p:nvPr/>
          </p:nvSpPr>
          <p:spPr bwMode="auto">
            <a:xfrm>
              <a:off x="4237" y="736"/>
              <a:ext cx="1197" cy="418"/>
            </a:xfrm>
            <a:prstGeom prst="rect">
              <a:avLst/>
            </a:prstGeom>
            <a:noFill/>
            <a:ln w="9525" algn="ctr">
              <a:noFill/>
              <a:miter lim="800000"/>
              <a:headEnd/>
              <a:tailEnd/>
            </a:ln>
          </p:spPr>
          <p:txBody>
            <a:bodyPr>
              <a:spAutoFit/>
            </a:bodyPr>
            <a:lstStyle/>
            <a:p>
              <a:pPr eaLnBrk="0" hangingPunct="0">
                <a:spcBef>
                  <a:spcPct val="50000"/>
                </a:spcBef>
                <a:buClr>
                  <a:srgbClr val="000099"/>
                </a:buClr>
                <a:buSzPct val="75000"/>
                <a:buFont typeface="Monotype Sorts"/>
                <a:buNone/>
              </a:pPr>
              <a:endParaRPr lang="en-US" sz="2000">
                <a:solidFill>
                  <a:srgbClr val="292929"/>
                </a:solidFill>
              </a:endParaRPr>
            </a:p>
          </p:txBody>
        </p:sp>
      </p:grpSp>
      <p:pic>
        <p:nvPicPr>
          <p:cNvPr id="44040" name="Picture 5" descr="image884"/>
          <p:cNvPicPr>
            <a:picLocks noChangeAspect="1" noChangeArrowheads="1"/>
          </p:cNvPicPr>
          <p:nvPr/>
        </p:nvPicPr>
        <p:blipFill>
          <a:blip r:embed="rId10">
            <a:clrChange>
              <a:clrFrom>
                <a:srgbClr val="FFFFFF"/>
              </a:clrFrom>
              <a:clrTo>
                <a:srgbClr val="FFFFFF">
                  <a:alpha val="0"/>
                </a:srgbClr>
              </a:clrTo>
            </a:clrChange>
          </a:blip>
          <a:srcRect l="5862" r="25038"/>
          <a:stretch>
            <a:fillRect/>
          </a:stretch>
        </p:blipFill>
        <p:spPr bwMode="auto">
          <a:xfrm>
            <a:off x="6554788" y="3057525"/>
            <a:ext cx="1757362" cy="1968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3D TRANSITION" val="DemoDropin.p3d 0"/>
  <p:tag name="POWER3D OPTIONS" val="Fast "/>
  <p:tag name="POWER3D IMAGE0" val="PWRTRANS.TGA"/>
  <p:tag name="POWER3D SOUND" val="Drop In"/>
</p:tagLst>
</file>

<file path=ppt/theme/theme1.xml><?xml version="1.0" encoding="utf-8"?>
<a:theme xmlns:a="http://schemas.openxmlformats.org/drawingml/2006/main" name="1_Title Bar With Content">
  <a:themeElements>
    <a:clrScheme name="1_Title Bar With Content 16">
      <a:dk1>
        <a:srgbClr val="000000"/>
      </a:dk1>
      <a:lt1>
        <a:srgbClr val="F8F8F8"/>
      </a:lt1>
      <a:dk2>
        <a:srgbClr val="073E87"/>
      </a:dk2>
      <a:lt2>
        <a:srgbClr val="31B6EB"/>
      </a:lt2>
      <a:accent1>
        <a:srgbClr val="4BACC6"/>
      </a:accent1>
      <a:accent2>
        <a:srgbClr val="C0504D"/>
      </a:accent2>
      <a:accent3>
        <a:srgbClr val="FBFBFB"/>
      </a:accent3>
      <a:accent4>
        <a:srgbClr val="000000"/>
      </a:accent4>
      <a:accent5>
        <a:srgbClr val="B1D2DF"/>
      </a:accent5>
      <a:accent6>
        <a:srgbClr val="AE4845"/>
      </a:accent6>
      <a:hlink>
        <a:srgbClr val="9BBB59"/>
      </a:hlink>
      <a:folHlink>
        <a:srgbClr val="8064A2"/>
      </a:folHlink>
    </a:clrScheme>
    <a:fontScheme name="1_Title Bar With Conten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Title Bar With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Title Bar With Conte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Title Bar With Conte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Title Bar With Conte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Title Bar With Conte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Title Bar With Conte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Title Bar With Conte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Title Bar With Conte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Title Bar With Conte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Title Bar With Conte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Title Bar With Conte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Title Bar With Conte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Title Bar With Content 13">
        <a:dk1>
          <a:srgbClr val="000000"/>
        </a:dk1>
        <a:lt1>
          <a:srgbClr val="00FF00"/>
        </a:lt1>
        <a:dk2>
          <a:srgbClr val="052E65"/>
        </a:dk2>
        <a:lt2>
          <a:srgbClr val="0293E0"/>
        </a:lt2>
        <a:accent1>
          <a:srgbClr val="31B6FD"/>
        </a:accent1>
        <a:accent2>
          <a:srgbClr val="073E87"/>
        </a:accent2>
        <a:accent3>
          <a:srgbClr val="AAFFAA"/>
        </a:accent3>
        <a:accent4>
          <a:srgbClr val="000000"/>
        </a:accent4>
        <a:accent5>
          <a:srgbClr val="ADD7FE"/>
        </a:accent5>
        <a:accent6>
          <a:srgbClr val="06377A"/>
        </a:accent6>
        <a:hlink>
          <a:srgbClr val="0293E0"/>
        </a:hlink>
        <a:folHlink>
          <a:srgbClr val="052E65"/>
        </a:folHlink>
      </a:clrScheme>
      <a:clrMap bg1="lt1" tx1="dk1" bg2="lt2" tx2="dk2" accent1="accent1" accent2="accent2" accent3="accent3" accent4="accent4" accent5="accent5" accent6="accent6" hlink="hlink" folHlink="folHlink"/>
    </a:extraClrScheme>
    <a:extraClrScheme>
      <a:clrScheme name="1_Title Bar With Content 14">
        <a:dk1>
          <a:srgbClr val="000000"/>
        </a:dk1>
        <a:lt1>
          <a:srgbClr val="F8F8F8"/>
        </a:lt1>
        <a:dk2>
          <a:srgbClr val="052E65"/>
        </a:dk2>
        <a:lt2>
          <a:srgbClr val="0293E0"/>
        </a:lt2>
        <a:accent1>
          <a:srgbClr val="31B6FD"/>
        </a:accent1>
        <a:accent2>
          <a:srgbClr val="073E87"/>
        </a:accent2>
        <a:accent3>
          <a:srgbClr val="FBFBFB"/>
        </a:accent3>
        <a:accent4>
          <a:srgbClr val="000000"/>
        </a:accent4>
        <a:accent5>
          <a:srgbClr val="ADD7FE"/>
        </a:accent5>
        <a:accent6>
          <a:srgbClr val="06377A"/>
        </a:accent6>
        <a:hlink>
          <a:srgbClr val="0293E0"/>
        </a:hlink>
        <a:folHlink>
          <a:srgbClr val="052E65"/>
        </a:folHlink>
      </a:clrScheme>
      <a:clrMap bg1="lt1" tx1="dk1" bg2="lt2" tx2="dk2" accent1="accent1" accent2="accent2" accent3="accent3" accent4="accent4" accent5="accent5" accent6="accent6" hlink="hlink" folHlink="folHlink"/>
    </a:extraClrScheme>
    <a:extraClrScheme>
      <a:clrScheme name="1_Title Bar With Content 15">
        <a:dk1>
          <a:srgbClr val="000000"/>
        </a:dk1>
        <a:lt1>
          <a:srgbClr val="F8F8F8"/>
        </a:lt1>
        <a:dk2>
          <a:srgbClr val="052E65"/>
        </a:dk2>
        <a:lt2>
          <a:srgbClr val="0293E0"/>
        </a:lt2>
        <a:accent1>
          <a:srgbClr val="31B6FD"/>
        </a:accent1>
        <a:accent2>
          <a:srgbClr val="073E87"/>
        </a:accent2>
        <a:accent3>
          <a:srgbClr val="FBFBFB"/>
        </a:accent3>
        <a:accent4>
          <a:srgbClr val="000000"/>
        </a:accent4>
        <a:accent5>
          <a:srgbClr val="ADD7FE"/>
        </a:accent5>
        <a:accent6>
          <a:srgbClr val="06377A"/>
        </a:accent6>
        <a:hlink>
          <a:srgbClr val="9BBB59"/>
        </a:hlink>
        <a:folHlink>
          <a:srgbClr val="C0504D"/>
        </a:folHlink>
      </a:clrScheme>
      <a:clrMap bg1="lt1" tx1="dk1" bg2="lt2" tx2="dk2" accent1="accent1" accent2="accent2" accent3="accent3" accent4="accent4" accent5="accent5" accent6="accent6" hlink="hlink" folHlink="folHlink"/>
    </a:extraClrScheme>
    <a:extraClrScheme>
      <a:clrScheme name="1_Title Bar With Content 16">
        <a:dk1>
          <a:srgbClr val="000000"/>
        </a:dk1>
        <a:lt1>
          <a:srgbClr val="F8F8F8"/>
        </a:lt1>
        <a:dk2>
          <a:srgbClr val="073E87"/>
        </a:dk2>
        <a:lt2>
          <a:srgbClr val="31B6EB"/>
        </a:lt2>
        <a:accent1>
          <a:srgbClr val="4BACC6"/>
        </a:accent1>
        <a:accent2>
          <a:srgbClr val="C0504D"/>
        </a:accent2>
        <a:accent3>
          <a:srgbClr val="FBFBFB"/>
        </a:accent3>
        <a:accent4>
          <a:srgbClr val="000000"/>
        </a:accent4>
        <a:accent5>
          <a:srgbClr val="B1D2DF"/>
        </a:accent5>
        <a:accent6>
          <a:srgbClr val="AE4845"/>
        </a:accent6>
        <a:hlink>
          <a:srgbClr val="9BBB59"/>
        </a:hlink>
        <a:folHlink>
          <a:srgbClr val="8064A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Bar With Content">
  <a:themeElements>
    <a:clrScheme name="Title Bar With Content 16">
      <a:dk1>
        <a:srgbClr val="000000"/>
      </a:dk1>
      <a:lt1>
        <a:srgbClr val="F8F8F8"/>
      </a:lt1>
      <a:dk2>
        <a:srgbClr val="073E87"/>
      </a:dk2>
      <a:lt2>
        <a:srgbClr val="31B6EB"/>
      </a:lt2>
      <a:accent1>
        <a:srgbClr val="4BACC6"/>
      </a:accent1>
      <a:accent2>
        <a:srgbClr val="C0504D"/>
      </a:accent2>
      <a:accent3>
        <a:srgbClr val="FBFBFB"/>
      </a:accent3>
      <a:accent4>
        <a:srgbClr val="000000"/>
      </a:accent4>
      <a:accent5>
        <a:srgbClr val="B1D2DF"/>
      </a:accent5>
      <a:accent6>
        <a:srgbClr val="AE4845"/>
      </a:accent6>
      <a:hlink>
        <a:srgbClr val="9BBB59"/>
      </a:hlink>
      <a:folHlink>
        <a:srgbClr val="8064A2"/>
      </a:folHlink>
    </a:clrScheme>
    <a:fontScheme name="Title Bar With Conten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Bar With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Bar With Conte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Bar With Conte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Bar With Conte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Bar With Conte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Bar With Conte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Bar With Conte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Bar With Conte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Bar With Conte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Bar With Conte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Bar With Conte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Bar With Conte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itle Bar With Content 13">
        <a:dk1>
          <a:srgbClr val="000000"/>
        </a:dk1>
        <a:lt1>
          <a:srgbClr val="00FF00"/>
        </a:lt1>
        <a:dk2>
          <a:srgbClr val="052E65"/>
        </a:dk2>
        <a:lt2>
          <a:srgbClr val="0293E0"/>
        </a:lt2>
        <a:accent1>
          <a:srgbClr val="31B6FD"/>
        </a:accent1>
        <a:accent2>
          <a:srgbClr val="073E87"/>
        </a:accent2>
        <a:accent3>
          <a:srgbClr val="AAFFAA"/>
        </a:accent3>
        <a:accent4>
          <a:srgbClr val="000000"/>
        </a:accent4>
        <a:accent5>
          <a:srgbClr val="ADD7FE"/>
        </a:accent5>
        <a:accent6>
          <a:srgbClr val="06377A"/>
        </a:accent6>
        <a:hlink>
          <a:srgbClr val="0293E0"/>
        </a:hlink>
        <a:folHlink>
          <a:srgbClr val="052E65"/>
        </a:folHlink>
      </a:clrScheme>
      <a:clrMap bg1="lt1" tx1="dk1" bg2="lt2" tx2="dk2" accent1="accent1" accent2="accent2" accent3="accent3" accent4="accent4" accent5="accent5" accent6="accent6" hlink="hlink" folHlink="folHlink"/>
    </a:extraClrScheme>
    <a:extraClrScheme>
      <a:clrScheme name="Title Bar With Content 14">
        <a:dk1>
          <a:srgbClr val="000000"/>
        </a:dk1>
        <a:lt1>
          <a:srgbClr val="F8F8F8"/>
        </a:lt1>
        <a:dk2>
          <a:srgbClr val="052E65"/>
        </a:dk2>
        <a:lt2>
          <a:srgbClr val="0293E0"/>
        </a:lt2>
        <a:accent1>
          <a:srgbClr val="31B6FD"/>
        </a:accent1>
        <a:accent2>
          <a:srgbClr val="073E87"/>
        </a:accent2>
        <a:accent3>
          <a:srgbClr val="FBFBFB"/>
        </a:accent3>
        <a:accent4>
          <a:srgbClr val="000000"/>
        </a:accent4>
        <a:accent5>
          <a:srgbClr val="ADD7FE"/>
        </a:accent5>
        <a:accent6>
          <a:srgbClr val="06377A"/>
        </a:accent6>
        <a:hlink>
          <a:srgbClr val="0293E0"/>
        </a:hlink>
        <a:folHlink>
          <a:srgbClr val="052E65"/>
        </a:folHlink>
      </a:clrScheme>
      <a:clrMap bg1="lt1" tx1="dk1" bg2="lt2" tx2="dk2" accent1="accent1" accent2="accent2" accent3="accent3" accent4="accent4" accent5="accent5" accent6="accent6" hlink="hlink" folHlink="folHlink"/>
    </a:extraClrScheme>
    <a:extraClrScheme>
      <a:clrScheme name="Title Bar With Content 15">
        <a:dk1>
          <a:srgbClr val="000000"/>
        </a:dk1>
        <a:lt1>
          <a:srgbClr val="F8F8F8"/>
        </a:lt1>
        <a:dk2>
          <a:srgbClr val="052E65"/>
        </a:dk2>
        <a:lt2>
          <a:srgbClr val="0293E0"/>
        </a:lt2>
        <a:accent1>
          <a:srgbClr val="31B6FD"/>
        </a:accent1>
        <a:accent2>
          <a:srgbClr val="073E87"/>
        </a:accent2>
        <a:accent3>
          <a:srgbClr val="FBFBFB"/>
        </a:accent3>
        <a:accent4>
          <a:srgbClr val="000000"/>
        </a:accent4>
        <a:accent5>
          <a:srgbClr val="ADD7FE"/>
        </a:accent5>
        <a:accent6>
          <a:srgbClr val="06377A"/>
        </a:accent6>
        <a:hlink>
          <a:srgbClr val="9BBB59"/>
        </a:hlink>
        <a:folHlink>
          <a:srgbClr val="C0504D"/>
        </a:folHlink>
      </a:clrScheme>
      <a:clrMap bg1="lt1" tx1="dk1" bg2="lt2" tx2="dk2" accent1="accent1" accent2="accent2" accent3="accent3" accent4="accent4" accent5="accent5" accent6="accent6" hlink="hlink" folHlink="folHlink"/>
    </a:extraClrScheme>
    <a:extraClrScheme>
      <a:clrScheme name="Title Bar With Content 16">
        <a:dk1>
          <a:srgbClr val="000000"/>
        </a:dk1>
        <a:lt1>
          <a:srgbClr val="F8F8F8"/>
        </a:lt1>
        <a:dk2>
          <a:srgbClr val="073E87"/>
        </a:dk2>
        <a:lt2>
          <a:srgbClr val="31B6EB"/>
        </a:lt2>
        <a:accent1>
          <a:srgbClr val="4BACC6"/>
        </a:accent1>
        <a:accent2>
          <a:srgbClr val="C0504D"/>
        </a:accent2>
        <a:accent3>
          <a:srgbClr val="FBFBFB"/>
        </a:accent3>
        <a:accent4>
          <a:srgbClr val="000000"/>
        </a:accent4>
        <a:accent5>
          <a:srgbClr val="B1D2DF"/>
        </a:accent5>
        <a:accent6>
          <a:srgbClr val="AE4845"/>
        </a:accent6>
        <a:hlink>
          <a:srgbClr val="9BBB59"/>
        </a:hlink>
        <a:folHlink>
          <a:srgbClr val="8064A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ntent">
  <a:themeElements>
    <a:clrScheme name="Content 16">
      <a:dk1>
        <a:srgbClr val="000000"/>
      </a:dk1>
      <a:lt1>
        <a:srgbClr val="F8F8F8"/>
      </a:lt1>
      <a:dk2>
        <a:srgbClr val="073E87"/>
      </a:dk2>
      <a:lt2>
        <a:srgbClr val="31B6EB"/>
      </a:lt2>
      <a:accent1>
        <a:srgbClr val="4BACC6"/>
      </a:accent1>
      <a:accent2>
        <a:srgbClr val="C0504D"/>
      </a:accent2>
      <a:accent3>
        <a:srgbClr val="FBFBFB"/>
      </a:accent3>
      <a:accent4>
        <a:srgbClr val="000000"/>
      </a:accent4>
      <a:accent5>
        <a:srgbClr val="B1D2DF"/>
      </a:accent5>
      <a:accent6>
        <a:srgbClr val="AE4845"/>
      </a:accent6>
      <a:hlink>
        <a:srgbClr val="9BBB59"/>
      </a:hlink>
      <a:folHlink>
        <a:srgbClr val="8064A2"/>
      </a:folHlink>
    </a:clrScheme>
    <a:fontScheme name="Conten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te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te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te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te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te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te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te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te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te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te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te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ntent 13">
        <a:dk1>
          <a:srgbClr val="000000"/>
        </a:dk1>
        <a:lt1>
          <a:srgbClr val="00FF00"/>
        </a:lt1>
        <a:dk2>
          <a:srgbClr val="052E65"/>
        </a:dk2>
        <a:lt2>
          <a:srgbClr val="0293E0"/>
        </a:lt2>
        <a:accent1>
          <a:srgbClr val="31B6FD"/>
        </a:accent1>
        <a:accent2>
          <a:srgbClr val="073E87"/>
        </a:accent2>
        <a:accent3>
          <a:srgbClr val="AAFFAA"/>
        </a:accent3>
        <a:accent4>
          <a:srgbClr val="000000"/>
        </a:accent4>
        <a:accent5>
          <a:srgbClr val="ADD7FE"/>
        </a:accent5>
        <a:accent6>
          <a:srgbClr val="06377A"/>
        </a:accent6>
        <a:hlink>
          <a:srgbClr val="0293E0"/>
        </a:hlink>
        <a:folHlink>
          <a:srgbClr val="052E65"/>
        </a:folHlink>
      </a:clrScheme>
      <a:clrMap bg1="lt1" tx1="dk1" bg2="lt2" tx2="dk2" accent1="accent1" accent2="accent2" accent3="accent3" accent4="accent4" accent5="accent5" accent6="accent6" hlink="hlink" folHlink="folHlink"/>
    </a:extraClrScheme>
    <a:extraClrScheme>
      <a:clrScheme name="Content 14">
        <a:dk1>
          <a:srgbClr val="000000"/>
        </a:dk1>
        <a:lt1>
          <a:srgbClr val="F8F8F8"/>
        </a:lt1>
        <a:dk2>
          <a:srgbClr val="052E65"/>
        </a:dk2>
        <a:lt2>
          <a:srgbClr val="0293E0"/>
        </a:lt2>
        <a:accent1>
          <a:srgbClr val="31B6FD"/>
        </a:accent1>
        <a:accent2>
          <a:srgbClr val="073E87"/>
        </a:accent2>
        <a:accent3>
          <a:srgbClr val="FBFBFB"/>
        </a:accent3>
        <a:accent4>
          <a:srgbClr val="000000"/>
        </a:accent4>
        <a:accent5>
          <a:srgbClr val="ADD7FE"/>
        </a:accent5>
        <a:accent6>
          <a:srgbClr val="06377A"/>
        </a:accent6>
        <a:hlink>
          <a:srgbClr val="0293E0"/>
        </a:hlink>
        <a:folHlink>
          <a:srgbClr val="052E65"/>
        </a:folHlink>
      </a:clrScheme>
      <a:clrMap bg1="lt1" tx1="dk1" bg2="lt2" tx2="dk2" accent1="accent1" accent2="accent2" accent3="accent3" accent4="accent4" accent5="accent5" accent6="accent6" hlink="hlink" folHlink="folHlink"/>
    </a:extraClrScheme>
    <a:extraClrScheme>
      <a:clrScheme name="Content 15">
        <a:dk1>
          <a:srgbClr val="000000"/>
        </a:dk1>
        <a:lt1>
          <a:srgbClr val="F8F8F8"/>
        </a:lt1>
        <a:dk2>
          <a:srgbClr val="052E65"/>
        </a:dk2>
        <a:lt2>
          <a:srgbClr val="0293E0"/>
        </a:lt2>
        <a:accent1>
          <a:srgbClr val="31B6FD"/>
        </a:accent1>
        <a:accent2>
          <a:srgbClr val="073E87"/>
        </a:accent2>
        <a:accent3>
          <a:srgbClr val="FBFBFB"/>
        </a:accent3>
        <a:accent4>
          <a:srgbClr val="000000"/>
        </a:accent4>
        <a:accent5>
          <a:srgbClr val="ADD7FE"/>
        </a:accent5>
        <a:accent6>
          <a:srgbClr val="06377A"/>
        </a:accent6>
        <a:hlink>
          <a:srgbClr val="9BBB59"/>
        </a:hlink>
        <a:folHlink>
          <a:srgbClr val="C0504D"/>
        </a:folHlink>
      </a:clrScheme>
      <a:clrMap bg1="lt1" tx1="dk1" bg2="lt2" tx2="dk2" accent1="accent1" accent2="accent2" accent3="accent3" accent4="accent4" accent5="accent5" accent6="accent6" hlink="hlink" folHlink="folHlink"/>
    </a:extraClrScheme>
    <a:extraClrScheme>
      <a:clrScheme name="Content 16">
        <a:dk1>
          <a:srgbClr val="000000"/>
        </a:dk1>
        <a:lt1>
          <a:srgbClr val="F8F8F8"/>
        </a:lt1>
        <a:dk2>
          <a:srgbClr val="073E87"/>
        </a:dk2>
        <a:lt2>
          <a:srgbClr val="31B6EB"/>
        </a:lt2>
        <a:accent1>
          <a:srgbClr val="4BACC6"/>
        </a:accent1>
        <a:accent2>
          <a:srgbClr val="C0504D"/>
        </a:accent2>
        <a:accent3>
          <a:srgbClr val="FBFBFB"/>
        </a:accent3>
        <a:accent4>
          <a:srgbClr val="000000"/>
        </a:accent4>
        <a:accent5>
          <a:srgbClr val="B1D2DF"/>
        </a:accent5>
        <a:accent6>
          <a:srgbClr val="AE4845"/>
        </a:accent6>
        <a:hlink>
          <a:srgbClr val="9BBB59"/>
        </a:hlink>
        <a:folHlink>
          <a:srgbClr val="8064A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3.xml><?xml version="1.0" encoding="utf-8"?>
<a:themeOverride xmlns:a="http://schemas.openxmlformats.org/drawingml/2006/main">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4.xml><?xml version="1.0" encoding="utf-8"?>
<a:themeOverride xmlns:a="http://schemas.openxmlformats.org/drawingml/2006/main">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491</TotalTime>
  <Words>1615</Words>
  <Application>Microsoft PowerPoint</Application>
  <PresentationFormat>On-screen Show (4:3)</PresentationFormat>
  <Paragraphs>387</Paragraphs>
  <Slides>32</Slides>
  <Notes>7</Notes>
  <HiddenSlides>0</HiddenSlides>
  <MMClips>1</MMClips>
  <ScaleCrop>false</ScaleCrop>
  <HeadingPairs>
    <vt:vector size="6" baseType="variant">
      <vt:variant>
        <vt:lpstr>Fonts Used</vt:lpstr>
      </vt:variant>
      <vt:variant>
        <vt:i4>8</vt:i4>
      </vt:variant>
      <vt:variant>
        <vt:lpstr>Design Template</vt:lpstr>
      </vt:variant>
      <vt:variant>
        <vt:i4>6</vt:i4>
      </vt:variant>
      <vt:variant>
        <vt:lpstr>Slide Titles</vt:lpstr>
      </vt:variant>
      <vt:variant>
        <vt:i4>32</vt:i4>
      </vt:variant>
    </vt:vector>
  </HeadingPairs>
  <TitlesOfParts>
    <vt:vector size="46" baseType="lpstr">
      <vt:lpstr>Arial</vt:lpstr>
      <vt:lpstr>Monotype Sorts</vt:lpstr>
      <vt:lpstr>Webdings</vt:lpstr>
      <vt:lpstr>Symbol</vt:lpstr>
      <vt:lpstr>Calibri</vt:lpstr>
      <vt:lpstr>Arial Narrow</vt:lpstr>
      <vt:lpstr>Arial Black</vt:lpstr>
      <vt:lpstr>Wingdings</vt:lpstr>
      <vt:lpstr>1_Title Bar With Content</vt:lpstr>
      <vt:lpstr>Title Bar With Content</vt:lpstr>
      <vt:lpstr>Content</vt:lpstr>
      <vt:lpstr>Office Theme</vt:lpstr>
      <vt:lpstr>2_Custom Design</vt:lpstr>
      <vt:lpstr>1_Office Theme</vt:lpstr>
      <vt:lpstr>CAE and SDM and Beyond</vt:lpstr>
      <vt:lpstr>Content*</vt:lpstr>
      <vt:lpstr>General Market: Current State, Needs, Trends and how can we shape it</vt:lpstr>
      <vt:lpstr>Engineering Approach</vt:lpstr>
      <vt:lpstr>Market needs</vt:lpstr>
      <vt:lpstr>Drivers of Competitiveness in Engineering </vt:lpstr>
      <vt:lpstr>Supplier to Development Partner</vt:lpstr>
      <vt:lpstr>Components</vt:lpstr>
      <vt:lpstr>System</vt:lpstr>
      <vt:lpstr>Design that’s right the first time: Dana’s Philosophy</vt:lpstr>
      <vt:lpstr>Simulation drives decisions throughout the product lifecycle</vt:lpstr>
      <vt:lpstr>Market trends</vt:lpstr>
      <vt:lpstr>CAE and it’s current and future Role - Virtual Engineering Approach - HPC / CAE Network Architecture - Supporting Tools</vt:lpstr>
      <vt:lpstr>Current State of CAE</vt:lpstr>
      <vt:lpstr>Huge Variety of Software Tools: Example Set </vt:lpstr>
      <vt:lpstr>Types of Analysis / Simulations: Example Set </vt:lpstr>
      <vt:lpstr>Future State of CAE</vt:lpstr>
      <vt:lpstr>Current State of Infrastructure</vt:lpstr>
      <vt:lpstr>Future Direction</vt:lpstr>
      <vt:lpstr>Simulations Never Leave the Datacenter</vt:lpstr>
      <vt:lpstr>Slide 21</vt:lpstr>
      <vt:lpstr>What is Dana’s interest in SLM</vt:lpstr>
      <vt:lpstr>Slide 23</vt:lpstr>
      <vt:lpstr> SLM Program Scope</vt:lpstr>
      <vt:lpstr>Simulation Process Maturity</vt:lpstr>
      <vt:lpstr>Simulation Lifecycle Management</vt:lpstr>
      <vt:lpstr>3DLive Turntable View for CHG Project</vt:lpstr>
      <vt:lpstr>SLM beyond CAE</vt:lpstr>
      <vt:lpstr>….. SLM and Society</vt:lpstr>
      <vt:lpstr>Virtual Community</vt:lpstr>
      <vt:lpstr>Conclusions</vt:lpstr>
      <vt:lpstr>Thank You!</vt:lpstr>
    </vt:vector>
  </TitlesOfParts>
  <Company>Dana Holdings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Globalization of CAE and new Game changing Tools, like SLM</dc:title>
  <dc:creator>frank.popielas</dc:creator>
  <cp:lastModifiedBy>Frank.Popielas</cp:lastModifiedBy>
  <cp:revision>58</cp:revision>
  <dcterms:created xsi:type="dcterms:W3CDTF">2011-10-13T09:11:27Z</dcterms:created>
  <dcterms:modified xsi:type="dcterms:W3CDTF">2013-01-25T23:05:23Z</dcterms:modified>
</cp:coreProperties>
</file>