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4" r:id="rId1"/>
  </p:sldMasterIdLst>
  <p:notesMasterIdLst>
    <p:notesMasterId r:id="rId18"/>
  </p:notesMasterIdLst>
  <p:handoutMasterIdLst>
    <p:handoutMasterId r:id="rId19"/>
  </p:handoutMasterIdLst>
  <p:sldIdLst>
    <p:sldId id="580" r:id="rId2"/>
    <p:sldId id="928" r:id="rId3"/>
    <p:sldId id="920" r:id="rId4"/>
    <p:sldId id="902" r:id="rId5"/>
    <p:sldId id="903" r:id="rId6"/>
    <p:sldId id="930" r:id="rId7"/>
    <p:sldId id="924" r:id="rId8"/>
    <p:sldId id="932" r:id="rId9"/>
    <p:sldId id="913" r:id="rId10"/>
    <p:sldId id="915" r:id="rId11"/>
    <p:sldId id="911" r:id="rId12"/>
    <p:sldId id="927" r:id="rId13"/>
    <p:sldId id="912" r:id="rId14"/>
    <p:sldId id="916" r:id="rId15"/>
    <p:sldId id="926" r:id="rId16"/>
    <p:sldId id="909" r:id="rId1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pankar Ghosh" initials="DG" lastIdx="1" clrIdx="0"/>
  <p:cmAuthor id="1" name="g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1F1F1"/>
    <a:srgbClr val="EAEAEA"/>
    <a:srgbClr val="FFFFCC"/>
    <a:srgbClr val="D1D1F0"/>
    <a:srgbClr val="7F7F7F"/>
    <a:srgbClr val="A6A6A6"/>
    <a:srgbClr val="9999FF"/>
    <a:srgbClr val="FFFF00"/>
    <a:srgbClr val="C4B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098" autoAdjust="0"/>
    <p:restoredTop sz="85763" autoAdjust="0"/>
  </p:normalViewPr>
  <p:slideViewPr>
    <p:cSldViewPr snapToGrid="0">
      <p:cViewPr>
        <p:scale>
          <a:sx n="90" d="100"/>
          <a:sy n="90" d="100"/>
        </p:scale>
        <p:origin x="-2208" y="-258"/>
      </p:cViewPr>
      <p:guideLst>
        <p:guide orient="horz" pos="3120"/>
        <p:guide pos="2880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484" y="-120"/>
      </p:cViewPr>
      <p:guideLst>
        <p:guide orient="horz" pos="2908"/>
        <p:guide pos="219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2" rIns="92622" bIns="463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297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2" rIns="92622" bIns="463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81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2" rIns="92622" bIns="463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37600"/>
            <a:ext cx="29781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2" tIns="46312" rIns="92622" bIns="463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379F7B-9EF8-4FDB-B997-AEA6C1473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67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22" tIns="46312" rIns="92622" bIns="463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297815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22" tIns="46312" rIns="92622" bIns="463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88975"/>
            <a:ext cx="4597400" cy="344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68800"/>
            <a:ext cx="5118100" cy="4138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22" tIns="46312" rIns="92622" bIns="46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8150" cy="458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22" tIns="46312" rIns="92622" bIns="463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37600"/>
            <a:ext cx="2978150" cy="458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622" tIns="46312" rIns="92622" bIns="463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8EAEBBE-B6FF-4976-8163-B2A4CF3BB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6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AEBBE-B6FF-4976-8163-B2A4CF3BB2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AEBBE-B6FF-4976-8163-B2A4CF3BB2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22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91592-BBE2-4942-BC96-02DEF6ABFD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6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err="1" smtClean="0"/>
              <a:t>Sequay</a:t>
            </a:r>
            <a:r>
              <a:rPr lang="en-US" dirty="0" smtClean="0"/>
              <a:t> from previous slide.</a:t>
            </a:r>
            <a:r>
              <a:rPr lang="en-US" baseline="0" dirty="0" smtClean="0"/>
              <a:t> ModelCenter publishes the content. Now you can view it.</a:t>
            </a: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547A24-7618-4D2B-9E28-FBCDD879BA07}" type="slidenum">
              <a:rPr lang="en-US" smtClean="0">
                <a:latin typeface="Arial" pitchFamily="34" charset="0"/>
              </a:rPr>
              <a:pPr>
                <a:defRPr/>
              </a:pPr>
              <a:t>14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R&amp;D funding</a:t>
            </a:r>
            <a:r>
              <a:rPr lang="en-US" baseline="0" dirty="0" smtClean="0"/>
              <a:t> as part of last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AEBBE-B6FF-4976-8163-B2A4CF3BB2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46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AEBBE-B6FF-4976-8163-B2A4CF3BB2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7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key point here is that ModelCenter is not a simulation tool itself. ModelCenter is a framework that allows engineers to create their own automatable</a:t>
            </a:r>
            <a:r>
              <a:rPr lang="en-US" baseline="0" dirty="0" smtClean="0"/>
              <a:t> processes and </a:t>
            </a:r>
            <a:r>
              <a:rPr lang="en-US" dirty="0" smtClean="0"/>
              <a:t>make better use of the simulation tools they already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B69B-3855-4E7A-AB96-91A66C1715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8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1: Automate your</a:t>
            </a:r>
            <a:r>
              <a:rPr lang="en-US" baseline="0" dirty="0" smtClean="0"/>
              <a:t> simulation tools to form end to end workflows</a:t>
            </a:r>
          </a:p>
          <a:p>
            <a:r>
              <a:rPr lang="en-US" baseline="0" dirty="0" smtClean="0"/>
              <a:t>CAE: CATIA, NX, Pro/E</a:t>
            </a:r>
          </a:p>
          <a:p>
            <a:r>
              <a:rPr lang="en-US" baseline="0" dirty="0" smtClean="0"/>
              <a:t>Solvers: Nastran, Adams, </a:t>
            </a:r>
            <a:r>
              <a:rPr lang="en-US" baseline="0" dirty="0" err="1" smtClean="0"/>
              <a:t>Dyna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dirty="0" smtClean="0"/>
              <a:t>Math Tools: Excel, Matlab, Mathcad</a:t>
            </a:r>
          </a:p>
          <a:p>
            <a:endParaRPr lang="en-US" dirty="0" smtClean="0"/>
          </a:p>
          <a:p>
            <a:r>
              <a:rPr lang="en-US" dirty="0" smtClean="0"/>
              <a:t>2: Perform runs to systematically collect data</a:t>
            </a:r>
          </a:p>
          <a:p>
            <a:endParaRPr lang="en-US" dirty="0" smtClean="0"/>
          </a:p>
          <a:p>
            <a:r>
              <a:rPr lang="en-US" dirty="0" smtClean="0"/>
              <a:t>3. Analyze data to understand trade-offs, trends, locate best designs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7DD11-865D-4B6D-8F1E-4627A6120D7E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ModelCenter plus Analysis Server is still the easiest way for engineers to quickly integrate computer codes running on different computers</a:t>
            </a:r>
            <a:r>
              <a:rPr lang="en-US" baseline="0" dirty="0" smtClean="0"/>
              <a:t> and operating systems. Analysis Server is free with ModelCenter.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B69B-3855-4E7A-AB96-91A66C1715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0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B69B-3855-4E7A-AB96-91A66C1715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B69B-3855-4E7A-AB96-91A66C1715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B69B-3855-4E7A-AB96-91A66C17157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Typical Data/Model Capture process</a:t>
            </a:r>
            <a:r>
              <a:rPr lang="en-US" u="none" baseline="0" dirty="0" smtClean="0"/>
              <a:t> where Phoenix tools are utilized</a:t>
            </a:r>
            <a:endParaRPr lang="en-US" u="none" dirty="0" smtClean="0"/>
          </a:p>
          <a:p>
            <a:endParaRPr lang="en-US" u="sng" dirty="0" smtClean="0"/>
          </a:p>
          <a:p>
            <a:r>
              <a:rPr lang="en-US" u="sng" dirty="0" smtClean="0"/>
              <a:t>Legacy</a:t>
            </a:r>
            <a:r>
              <a:rPr lang="en-US" u="sng" baseline="0" dirty="0" smtClean="0"/>
              <a:t> Users</a:t>
            </a:r>
            <a:endParaRPr lang="en-US" u="sng" dirty="0" smtClean="0"/>
          </a:p>
          <a:p>
            <a:r>
              <a:rPr lang="en-US" dirty="0" smtClean="0"/>
              <a:t>Singe discipline:</a:t>
            </a:r>
            <a:r>
              <a:rPr lang="en-US" baseline="0" dirty="0" smtClean="0"/>
              <a:t> </a:t>
            </a:r>
            <a:r>
              <a:rPr lang="en-US" dirty="0" smtClean="0"/>
              <a:t>Automate the execution of a single code,</a:t>
            </a:r>
            <a:r>
              <a:rPr lang="en-US" baseline="0" dirty="0" smtClean="0"/>
              <a:t> and then run over and over again</a:t>
            </a:r>
          </a:p>
          <a:p>
            <a:r>
              <a:rPr lang="en-US" baseline="0" dirty="0" smtClean="0"/>
              <a:t>Multiple disciplines: Integrate codes from different disciplines to facilitate MDAO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Extension to Systems Engineering (new capability to support these users)</a:t>
            </a:r>
            <a:endParaRPr lang="en-US" baseline="0" dirty="0" smtClean="0"/>
          </a:p>
          <a:p>
            <a:r>
              <a:rPr lang="en-US" dirty="0" smtClean="0"/>
              <a:t>Connect</a:t>
            </a:r>
            <a:r>
              <a:rPr lang="en-US" baseline="0" dirty="0" smtClean="0"/>
              <a:t> descriptive models (architecture, behavior, requirements, parametrics) to engineering analysis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AEBBE-B6FF-4976-8163-B2A4CF3BB2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93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2400" dirty="0" smtClean="0"/>
              <a:t>Our tools allow</a:t>
            </a:r>
            <a:r>
              <a:rPr lang="en-US" sz="2400" baseline="0" dirty="0" smtClean="0"/>
              <a:t> end users to create even more </a:t>
            </a:r>
            <a:r>
              <a:rPr lang="en-US" sz="2400" baseline="0" dirty="0" err="1" smtClean="0"/>
              <a:t>wip</a:t>
            </a:r>
            <a:r>
              <a:rPr lang="en-US" sz="2400" baseline="0" dirty="0" smtClean="0"/>
              <a:t> data during the design process</a:t>
            </a:r>
          </a:p>
          <a:p>
            <a:pPr marL="171450" indent="-171450">
              <a:buFontTx/>
              <a:buChar char="-"/>
            </a:pPr>
            <a:endParaRPr lang="en-US" sz="2400" baseline="0" dirty="0" smtClean="0"/>
          </a:p>
          <a:p>
            <a:pPr marL="171450" indent="-171450">
              <a:buFontTx/>
              <a:buChar char="-"/>
            </a:pPr>
            <a:r>
              <a:rPr lang="en-US" sz="2400" baseline="0" dirty="0" smtClean="0"/>
              <a:t>Many of our users do not need or want to constantly interact with PDM/PLM applications during their everyday tasks</a:t>
            </a:r>
          </a:p>
          <a:p>
            <a:pPr marL="171450" indent="-171450">
              <a:buFontTx/>
              <a:buChar char="-"/>
            </a:pPr>
            <a:endParaRPr lang="en-US" sz="2400" baseline="0" dirty="0" smtClean="0"/>
          </a:p>
          <a:p>
            <a:pPr marL="171450" indent="-171450">
              <a:buFontTx/>
              <a:buChar char="-"/>
            </a:pPr>
            <a:r>
              <a:rPr lang="en-US" sz="2400" baseline="0" dirty="0" smtClean="0"/>
              <a:t>We provide comprehensive, fully documented APIs with all of our tools to make it as easy as possible to integrate with other content managers</a:t>
            </a:r>
          </a:p>
          <a:p>
            <a:pPr marL="628650" lvl="1" indent="-171450">
              <a:buFontTx/>
              <a:buChar char="-"/>
            </a:pPr>
            <a:r>
              <a:rPr lang="en-US" sz="2400" baseline="0" dirty="0" smtClean="0"/>
              <a:t>We build customer solutions for customers (we recently just finished a custom integration)</a:t>
            </a:r>
          </a:p>
          <a:p>
            <a:pPr marL="628650" lvl="1" indent="-171450">
              <a:buFontTx/>
              <a:buChar char="-"/>
            </a:pPr>
            <a:r>
              <a:rPr lang="en-US" sz="2400" baseline="0" dirty="0" smtClean="0"/>
              <a:t>We provide easy to use connectors</a:t>
            </a:r>
          </a:p>
          <a:p>
            <a:pPr marL="628650" lvl="1" indent="-171450">
              <a:buFontTx/>
              <a:buChar char="-"/>
            </a:pPr>
            <a:r>
              <a:rPr lang="en-US" sz="2400" baseline="0" dirty="0" smtClean="0"/>
              <a:t>The customer can create their own integrations with our APIs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AEBBE-B6FF-4976-8163-B2A4CF3BB2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1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289175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 descr="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6A6E5E-1D14-45FC-8BC1-67F6517B0F70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CD54B-2DC3-4323-B476-98A988B4D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cept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Freeform 22"/>
          <p:cNvSpPr>
            <a:spLocks noChangeAspect="1"/>
          </p:cNvSpPr>
          <p:nvPr/>
        </p:nvSpPr>
        <p:spPr bwMode="auto">
          <a:xfrm>
            <a:off x="0" y="893618"/>
            <a:ext cx="5980113" cy="5638800"/>
          </a:xfrm>
          <a:custGeom>
            <a:avLst/>
            <a:gdLst/>
            <a:ahLst/>
            <a:cxnLst>
              <a:cxn ang="0">
                <a:pos x="172" y="1653"/>
              </a:cxn>
              <a:cxn ang="0">
                <a:pos x="77" y="1598"/>
              </a:cxn>
              <a:cxn ang="0">
                <a:pos x="18" y="1511"/>
              </a:cxn>
              <a:cxn ang="0">
                <a:pos x="3" y="1413"/>
              </a:cxn>
              <a:cxn ang="0">
                <a:pos x="46" y="1339"/>
              </a:cxn>
              <a:cxn ang="0">
                <a:pos x="97" y="1374"/>
              </a:cxn>
              <a:cxn ang="0">
                <a:pos x="148" y="1449"/>
              </a:cxn>
              <a:cxn ang="0">
                <a:pos x="243" y="1433"/>
              </a:cxn>
              <a:cxn ang="0">
                <a:pos x="349" y="1350"/>
              </a:cxn>
              <a:cxn ang="0">
                <a:pos x="408" y="1229"/>
              </a:cxn>
              <a:cxn ang="0">
                <a:pos x="447" y="1056"/>
              </a:cxn>
              <a:cxn ang="0">
                <a:pos x="506" y="915"/>
              </a:cxn>
              <a:cxn ang="0">
                <a:pos x="612" y="813"/>
              </a:cxn>
              <a:cxn ang="0">
                <a:pos x="774" y="734"/>
              </a:cxn>
              <a:cxn ang="0">
                <a:pos x="955" y="695"/>
              </a:cxn>
              <a:cxn ang="0">
                <a:pos x="1018" y="671"/>
              </a:cxn>
              <a:cxn ang="0">
                <a:pos x="1049" y="640"/>
              </a:cxn>
              <a:cxn ang="0">
                <a:pos x="1084" y="593"/>
              </a:cxn>
              <a:cxn ang="0">
                <a:pos x="1143" y="526"/>
              </a:cxn>
              <a:cxn ang="0">
                <a:pos x="1250" y="467"/>
              </a:cxn>
              <a:cxn ang="0">
                <a:pos x="1372" y="436"/>
              </a:cxn>
              <a:cxn ang="0">
                <a:pos x="1486" y="436"/>
              </a:cxn>
              <a:cxn ang="0">
                <a:pos x="1560" y="444"/>
              </a:cxn>
              <a:cxn ang="0">
                <a:pos x="1478" y="569"/>
              </a:cxn>
              <a:cxn ang="0">
                <a:pos x="1324" y="895"/>
              </a:cxn>
              <a:cxn ang="0">
                <a:pos x="1293" y="1221"/>
              </a:cxn>
              <a:cxn ang="0">
                <a:pos x="1340" y="1484"/>
              </a:cxn>
              <a:cxn ang="0">
                <a:pos x="1431" y="1617"/>
              </a:cxn>
              <a:cxn ang="0">
                <a:pos x="2080" y="1566"/>
              </a:cxn>
              <a:cxn ang="0">
                <a:pos x="2516" y="1162"/>
              </a:cxn>
              <a:cxn ang="0">
                <a:pos x="2658" y="624"/>
              </a:cxn>
              <a:cxn ang="0">
                <a:pos x="2516" y="177"/>
              </a:cxn>
              <a:cxn ang="0">
                <a:pos x="2327" y="24"/>
              </a:cxn>
              <a:cxn ang="0">
                <a:pos x="2555" y="8"/>
              </a:cxn>
              <a:cxn ang="0">
                <a:pos x="2768" y="59"/>
              </a:cxn>
              <a:cxn ang="0">
                <a:pos x="2945" y="169"/>
              </a:cxn>
              <a:cxn ang="0">
                <a:pos x="3047" y="334"/>
              </a:cxn>
              <a:cxn ang="0">
                <a:pos x="3130" y="628"/>
              </a:cxn>
              <a:cxn ang="0">
                <a:pos x="3240" y="762"/>
              </a:cxn>
              <a:cxn ang="0">
                <a:pos x="3338" y="726"/>
              </a:cxn>
              <a:cxn ang="0">
                <a:pos x="3374" y="620"/>
              </a:cxn>
              <a:cxn ang="0">
                <a:pos x="3358" y="530"/>
              </a:cxn>
              <a:cxn ang="0">
                <a:pos x="3515" y="656"/>
              </a:cxn>
              <a:cxn ang="0">
                <a:pos x="3637" y="899"/>
              </a:cxn>
              <a:cxn ang="0">
                <a:pos x="3696" y="1205"/>
              </a:cxn>
              <a:cxn ang="0">
                <a:pos x="3661" y="1511"/>
              </a:cxn>
              <a:cxn ang="0">
                <a:pos x="3586" y="1653"/>
              </a:cxn>
              <a:cxn ang="0">
                <a:pos x="3523" y="1735"/>
              </a:cxn>
              <a:cxn ang="0">
                <a:pos x="3441" y="1845"/>
              </a:cxn>
              <a:cxn ang="0">
                <a:pos x="3370" y="1955"/>
              </a:cxn>
              <a:cxn ang="0">
                <a:pos x="3338" y="2030"/>
              </a:cxn>
              <a:cxn ang="0">
                <a:pos x="3370" y="2132"/>
              </a:cxn>
              <a:cxn ang="0">
                <a:pos x="3468" y="2187"/>
              </a:cxn>
              <a:cxn ang="0">
                <a:pos x="3582" y="2159"/>
              </a:cxn>
              <a:cxn ang="0">
                <a:pos x="3677" y="2014"/>
              </a:cxn>
              <a:cxn ang="0">
                <a:pos x="3747" y="2022"/>
              </a:cxn>
              <a:cxn ang="0">
                <a:pos x="3759" y="2387"/>
              </a:cxn>
              <a:cxn ang="0">
                <a:pos x="3637" y="2716"/>
              </a:cxn>
              <a:cxn ang="0">
                <a:pos x="3393" y="2983"/>
              </a:cxn>
              <a:cxn ang="0">
                <a:pos x="3043" y="3125"/>
              </a:cxn>
              <a:cxn ang="0">
                <a:pos x="2347" y="3262"/>
              </a:cxn>
              <a:cxn ang="0">
                <a:pos x="1875" y="3482"/>
              </a:cxn>
            </a:cxnLst>
            <a:rect l="0" t="0" r="r" b="b"/>
            <a:pathLst>
              <a:path w="3767" h="3552">
                <a:moveTo>
                  <a:pt x="3" y="1664"/>
                </a:moveTo>
                <a:lnTo>
                  <a:pt x="42" y="1668"/>
                </a:lnTo>
                <a:lnTo>
                  <a:pt x="73" y="1668"/>
                </a:lnTo>
                <a:lnTo>
                  <a:pt x="105" y="1668"/>
                </a:lnTo>
                <a:lnTo>
                  <a:pt x="129" y="1664"/>
                </a:lnTo>
                <a:lnTo>
                  <a:pt x="148" y="1657"/>
                </a:lnTo>
                <a:lnTo>
                  <a:pt x="172" y="1653"/>
                </a:lnTo>
                <a:lnTo>
                  <a:pt x="156" y="1649"/>
                </a:lnTo>
                <a:lnTo>
                  <a:pt x="144" y="1641"/>
                </a:lnTo>
                <a:lnTo>
                  <a:pt x="129" y="1637"/>
                </a:lnTo>
                <a:lnTo>
                  <a:pt x="113" y="1629"/>
                </a:lnTo>
                <a:lnTo>
                  <a:pt x="105" y="1617"/>
                </a:lnTo>
                <a:lnTo>
                  <a:pt x="89" y="1606"/>
                </a:lnTo>
                <a:lnTo>
                  <a:pt x="77" y="1598"/>
                </a:lnTo>
                <a:lnTo>
                  <a:pt x="66" y="1586"/>
                </a:lnTo>
                <a:lnTo>
                  <a:pt x="58" y="1578"/>
                </a:lnTo>
                <a:lnTo>
                  <a:pt x="46" y="1566"/>
                </a:lnTo>
                <a:lnTo>
                  <a:pt x="42" y="1551"/>
                </a:lnTo>
                <a:lnTo>
                  <a:pt x="30" y="1543"/>
                </a:lnTo>
                <a:lnTo>
                  <a:pt x="26" y="1527"/>
                </a:lnTo>
                <a:lnTo>
                  <a:pt x="18" y="1511"/>
                </a:lnTo>
                <a:lnTo>
                  <a:pt x="14" y="1500"/>
                </a:lnTo>
                <a:lnTo>
                  <a:pt x="11" y="1484"/>
                </a:lnTo>
                <a:lnTo>
                  <a:pt x="11" y="1468"/>
                </a:lnTo>
                <a:lnTo>
                  <a:pt x="3" y="1452"/>
                </a:lnTo>
                <a:lnTo>
                  <a:pt x="3" y="1445"/>
                </a:lnTo>
                <a:lnTo>
                  <a:pt x="3" y="1429"/>
                </a:lnTo>
                <a:lnTo>
                  <a:pt x="3" y="1413"/>
                </a:lnTo>
                <a:lnTo>
                  <a:pt x="11" y="1401"/>
                </a:lnTo>
                <a:lnTo>
                  <a:pt x="11" y="1390"/>
                </a:lnTo>
                <a:lnTo>
                  <a:pt x="14" y="1378"/>
                </a:lnTo>
                <a:lnTo>
                  <a:pt x="18" y="1366"/>
                </a:lnTo>
                <a:lnTo>
                  <a:pt x="30" y="1350"/>
                </a:lnTo>
                <a:lnTo>
                  <a:pt x="34" y="1343"/>
                </a:lnTo>
                <a:lnTo>
                  <a:pt x="46" y="1339"/>
                </a:lnTo>
                <a:lnTo>
                  <a:pt x="58" y="1327"/>
                </a:lnTo>
                <a:lnTo>
                  <a:pt x="66" y="1315"/>
                </a:lnTo>
                <a:lnTo>
                  <a:pt x="81" y="1311"/>
                </a:lnTo>
                <a:lnTo>
                  <a:pt x="97" y="1307"/>
                </a:lnTo>
                <a:lnTo>
                  <a:pt x="93" y="1331"/>
                </a:lnTo>
                <a:lnTo>
                  <a:pt x="93" y="1350"/>
                </a:lnTo>
                <a:lnTo>
                  <a:pt x="97" y="1374"/>
                </a:lnTo>
                <a:lnTo>
                  <a:pt x="97" y="1390"/>
                </a:lnTo>
                <a:lnTo>
                  <a:pt x="105" y="1401"/>
                </a:lnTo>
                <a:lnTo>
                  <a:pt x="109" y="1417"/>
                </a:lnTo>
                <a:lnTo>
                  <a:pt x="117" y="1429"/>
                </a:lnTo>
                <a:lnTo>
                  <a:pt x="129" y="1433"/>
                </a:lnTo>
                <a:lnTo>
                  <a:pt x="140" y="1445"/>
                </a:lnTo>
                <a:lnTo>
                  <a:pt x="148" y="1449"/>
                </a:lnTo>
                <a:lnTo>
                  <a:pt x="160" y="1449"/>
                </a:lnTo>
                <a:lnTo>
                  <a:pt x="176" y="1452"/>
                </a:lnTo>
                <a:lnTo>
                  <a:pt x="188" y="1449"/>
                </a:lnTo>
                <a:lnTo>
                  <a:pt x="203" y="1449"/>
                </a:lnTo>
                <a:lnTo>
                  <a:pt x="219" y="1445"/>
                </a:lnTo>
                <a:lnTo>
                  <a:pt x="227" y="1441"/>
                </a:lnTo>
                <a:lnTo>
                  <a:pt x="243" y="1433"/>
                </a:lnTo>
                <a:lnTo>
                  <a:pt x="258" y="1429"/>
                </a:lnTo>
                <a:lnTo>
                  <a:pt x="274" y="1417"/>
                </a:lnTo>
                <a:lnTo>
                  <a:pt x="290" y="1409"/>
                </a:lnTo>
                <a:lnTo>
                  <a:pt x="306" y="1397"/>
                </a:lnTo>
                <a:lnTo>
                  <a:pt x="317" y="1382"/>
                </a:lnTo>
                <a:lnTo>
                  <a:pt x="333" y="1366"/>
                </a:lnTo>
                <a:lnTo>
                  <a:pt x="349" y="1350"/>
                </a:lnTo>
                <a:lnTo>
                  <a:pt x="357" y="1339"/>
                </a:lnTo>
                <a:lnTo>
                  <a:pt x="368" y="1323"/>
                </a:lnTo>
                <a:lnTo>
                  <a:pt x="376" y="1307"/>
                </a:lnTo>
                <a:lnTo>
                  <a:pt x="388" y="1288"/>
                </a:lnTo>
                <a:lnTo>
                  <a:pt x="400" y="1272"/>
                </a:lnTo>
                <a:lnTo>
                  <a:pt x="404" y="1252"/>
                </a:lnTo>
                <a:lnTo>
                  <a:pt x="408" y="1229"/>
                </a:lnTo>
                <a:lnTo>
                  <a:pt x="416" y="1209"/>
                </a:lnTo>
                <a:lnTo>
                  <a:pt x="420" y="1186"/>
                </a:lnTo>
                <a:lnTo>
                  <a:pt x="424" y="1154"/>
                </a:lnTo>
                <a:lnTo>
                  <a:pt x="431" y="1127"/>
                </a:lnTo>
                <a:lnTo>
                  <a:pt x="435" y="1103"/>
                </a:lnTo>
                <a:lnTo>
                  <a:pt x="439" y="1076"/>
                </a:lnTo>
                <a:lnTo>
                  <a:pt x="447" y="1056"/>
                </a:lnTo>
                <a:lnTo>
                  <a:pt x="455" y="1032"/>
                </a:lnTo>
                <a:lnTo>
                  <a:pt x="463" y="1013"/>
                </a:lnTo>
                <a:lnTo>
                  <a:pt x="471" y="989"/>
                </a:lnTo>
                <a:lnTo>
                  <a:pt x="479" y="970"/>
                </a:lnTo>
                <a:lnTo>
                  <a:pt x="486" y="950"/>
                </a:lnTo>
                <a:lnTo>
                  <a:pt x="498" y="934"/>
                </a:lnTo>
                <a:lnTo>
                  <a:pt x="506" y="915"/>
                </a:lnTo>
                <a:lnTo>
                  <a:pt x="522" y="899"/>
                </a:lnTo>
                <a:lnTo>
                  <a:pt x="534" y="883"/>
                </a:lnTo>
                <a:lnTo>
                  <a:pt x="549" y="868"/>
                </a:lnTo>
                <a:lnTo>
                  <a:pt x="561" y="852"/>
                </a:lnTo>
                <a:lnTo>
                  <a:pt x="577" y="836"/>
                </a:lnTo>
                <a:lnTo>
                  <a:pt x="597" y="828"/>
                </a:lnTo>
                <a:lnTo>
                  <a:pt x="612" y="813"/>
                </a:lnTo>
                <a:lnTo>
                  <a:pt x="632" y="801"/>
                </a:lnTo>
                <a:lnTo>
                  <a:pt x="652" y="785"/>
                </a:lnTo>
                <a:lnTo>
                  <a:pt x="675" y="777"/>
                </a:lnTo>
                <a:lnTo>
                  <a:pt x="695" y="765"/>
                </a:lnTo>
                <a:lnTo>
                  <a:pt x="722" y="758"/>
                </a:lnTo>
                <a:lnTo>
                  <a:pt x="742" y="746"/>
                </a:lnTo>
                <a:lnTo>
                  <a:pt x="774" y="734"/>
                </a:lnTo>
                <a:lnTo>
                  <a:pt x="797" y="730"/>
                </a:lnTo>
                <a:lnTo>
                  <a:pt x="829" y="722"/>
                </a:lnTo>
                <a:lnTo>
                  <a:pt x="860" y="714"/>
                </a:lnTo>
                <a:lnTo>
                  <a:pt x="892" y="707"/>
                </a:lnTo>
                <a:lnTo>
                  <a:pt x="927" y="699"/>
                </a:lnTo>
                <a:lnTo>
                  <a:pt x="943" y="695"/>
                </a:lnTo>
                <a:lnTo>
                  <a:pt x="955" y="695"/>
                </a:lnTo>
                <a:lnTo>
                  <a:pt x="966" y="691"/>
                </a:lnTo>
                <a:lnTo>
                  <a:pt x="974" y="691"/>
                </a:lnTo>
                <a:lnTo>
                  <a:pt x="986" y="683"/>
                </a:lnTo>
                <a:lnTo>
                  <a:pt x="998" y="679"/>
                </a:lnTo>
                <a:lnTo>
                  <a:pt x="1002" y="679"/>
                </a:lnTo>
                <a:lnTo>
                  <a:pt x="1014" y="675"/>
                </a:lnTo>
                <a:lnTo>
                  <a:pt x="1018" y="671"/>
                </a:lnTo>
                <a:lnTo>
                  <a:pt x="1021" y="663"/>
                </a:lnTo>
                <a:lnTo>
                  <a:pt x="1025" y="659"/>
                </a:lnTo>
                <a:lnTo>
                  <a:pt x="1033" y="659"/>
                </a:lnTo>
                <a:lnTo>
                  <a:pt x="1037" y="656"/>
                </a:lnTo>
                <a:lnTo>
                  <a:pt x="1041" y="648"/>
                </a:lnTo>
                <a:lnTo>
                  <a:pt x="1049" y="644"/>
                </a:lnTo>
                <a:lnTo>
                  <a:pt x="1049" y="640"/>
                </a:lnTo>
                <a:lnTo>
                  <a:pt x="1053" y="628"/>
                </a:lnTo>
                <a:lnTo>
                  <a:pt x="1057" y="624"/>
                </a:lnTo>
                <a:lnTo>
                  <a:pt x="1065" y="620"/>
                </a:lnTo>
                <a:lnTo>
                  <a:pt x="1069" y="612"/>
                </a:lnTo>
                <a:lnTo>
                  <a:pt x="1073" y="605"/>
                </a:lnTo>
                <a:lnTo>
                  <a:pt x="1080" y="597"/>
                </a:lnTo>
                <a:lnTo>
                  <a:pt x="1084" y="593"/>
                </a:lnTo>
                <a:lnTo>
                  <a:pt x="1088" y="581"/>
                </a:lnTo>
                <a:lnTo>
                  <a:pt x="1096" y="573"/>
                </a:lnTo>
                <a:lnTo>
                  <a:pt x="1104" y="569"/>
                </a:lnTo>
                <a:lnTo>
                  <a:pt x="1112" y="557"/>
                </a:lnTo>
                <a:lnTo>
                  <a:pt x="1120" y="546"/>
                </a:lnTo>
                <a:lnTo>
                  <a:pt x="1132" y="538"/>
                </a:lnTo>
                <a:lnTo>
                  <a:pt x="1143" y="526"/>
                </a:lnTo>
                <a:lnTo>
                  <a:pt x="1155" y="518"/>
                </a:lnTo>
                <a:lnTo>
                  <a:pt x="1171" y="506"/>
                </a:lnTo>
                <a:lnTo>
                  <a:pt x="1183" y="495"/>
                </a:lnTo>
                <a:lnTo>
                  <a:pt x="1198" y="487"/>
                </a:lnTo>
                <a:lnTo>
                  <a:pt x="1218" y="475"/>
                </a:lnTo>
                <a:lnTo>
                  <a:pt x="1234" y="471"/>
                </a:lnTo>
                <a:lnTo>
                  <a:pt x="1250" y="467"/>
                </a:lnTo>
                <a:lnTo>
                  <a:pt x="1265" y="455"/>
                </a:lnTo>
                <a:lnTo>
                  <a:pt x="1285" y="451"/>
                </a:lnTo>
                <a:lnTo>
                  <a:pt x="1301" y="444"/>
                </a:lnTo>
                <a:lnTo>
                  <a:pt x="1316" y="444"/>
                </a:lnTo>
                <a:lnTo>
                  <a:pt x="1340" y="440"/>
                </a:lnTo>
                <a:lnTo>
                  <a:pt x="1356" y="440"/>
                </a:lnTo>
                <a:lnTo>
                  <a:pt x="1372" y="436"/>
                </a:lnTo>
                <a:lnTo>
                  <a:pt x="1391" y="436"/>
                </a:lnTo>
                <a:lnTo>
                  <a:pt x="1407" y="436"/>
                </a:lnTo>
                <a:lnTo>
                  <a:pt x="1423" y="436"/>
                </a:lnTo>
                <a:lnTo>
                  <a:pt x="1438" y="436"/>
                </a:lnTo>
                <a:lnTo>
                  <a:pt x="1454" y="436"/>
                </a:lnTo>
                <a:lnTo>
                  <a:pt x="1470" y="436"/>
                </a:lnTo>
                <a:lnTo>
                  <a:pt x="1486" y="436"/>
                </a:lnTo>
                <a:lnTo>
                  <a:pt x="1493" y="436"/>
                </a:lnTo>
                <a:lnTo>
                  <a:pt x="1509" y="436"/>
                </a:lnTo>
                <a:lnTo>
                  <a:pt x="1521" y="436"/>
                </a:lnTo>
                <a:lnTo>
                  <a:pt x="1537" y="440"/>
                </a:lnTo>
                <a:lnTo>
                  <a:pt x="1545" y="440"/>
                </a:lnTo>
                <a:lnTo>
                  <a:pt x="1552" y="440"/>
                </a:lnTo>
                <a:lnTo>
                  <a:pt x="1560" y="444"/>
                </a:lnTo>
                <a:lnTo>
                  <a:pt x="1572" y="444"/>
                </a:lnTo>
                <a:lnTo>
                  <a:pt x="1576" y="444"/>
                </a:lnTo>
                <a:lnTo>
                  <a:pt x="1584" y="444"/>
                </a:lnTo>
                <a:lnTo>
                  <a:pt x="1588" y="444"/>
                </a:lnTo>
                <a:lnTo>
                  <a:pt x="1545" y="487"/>
                </a:lnTo>
                <a:lnTo>
                  <a:pt x="1509" y="526"/>
                </a:lnTo>
                <a:lnTo>
                  <a:pt x="1478" y="569"/>
                </a:lnTo>
                <a:lnTo>
                  <a:pt x="1446" y="612"/>
                </a:lnTo>
                <a:lnTo>
                  <a:pt x="1423" y="659"/>
                </a:lnTo>
                <a:lnTo>
                  <a:pt x="1395" y="699"/>
                </a:lnTo>
                <a:lnTo>
                  <a:pt x="1375" y="750"/>
                </a:lnTo>
                <a:lnTo>
                  <a:pt x="1356" y="797"/>
                </a:lnTo>
                <a:lnTo>
                  <a:pt x="1340" y="844"/>
                </a:lnTo>
                <a:lnTo>
                  <a:pt x="1324" y="895"/>
                </a:lnTo>
                <a:lnTo>
                  <a:pt x="1313" y="938"/>
                </a:lnTo>
                <a:lnTo>
                  <a:pt x="1301" y="989"/>
                </a:lnTo>
                <a:lnTo>
                  <a:pt x="1297" y="1036"/>
                </a:lnTo>
                <a:lnTo>
                  <a:pt x="1293" y="1083"/>
                </a:lnTo>
                <a:lnTo>
                  <a:pt x="1293" y="1127"/>
                </a:lnTo>
                <a:lnTo>
                  <a:pt x="1285" y="1174"/>
                </a:lnTo>
                <a:lnTo>
                  <a:pt x="1293" y="1221"/>
                </a:lnTo>
                <a:lnTo>
                  <a:pt x="1293" y="1260"/>
                </a:lnTo>
                <a:lnTo>
                  <a:pt x="1297" y="1307"/>
                </a:lnTo>
                <a:lnTo>
                  <a:pt x="1301" y="1343"/>
                </a:lnTo>
                <a:lnTo>
                  <a:pt x="1309" y="1382"/>
                </a:lnTo>
                <a:lnTo>
                  <a:pt x="1316" y="1417"/>
                </a:lnTo>
                <a:lnTo>
                  <a:pt x="1328" y="1452"/>
                </a:lnTo>
                <a:lnTo>
                  <a:pt x="1340" y="1484"/>
                </a:lnTo>
                <a:lnTo>
                  <a:pt x="1348" y="1511"/>
                </a:lnTo>
                <a:lnTo>
                  <a:pt x="1360" y="1543"/>
                </a:lnTo>
                <a:lnTo>
                  <a:pt x="1375" y="1562"/>
                </a:lnTo>
                <a:lnTo>
                  <a:pt x="1391" y="1582"/>
                </a:lnTo>
                <a:lnTo>
                  <a:pt x="1403" y="1598"/>
                </a:lnTo>
                <a:lnTo>
                  <a:pt x="1415" y="1606"/>
                </a:lnTo>
                <a:lnTo>
                  <a:pt x="1431" y="1617"/>
                </a:lnTo>
                <a:lnTo>
                  <a:pt x="1446" y="1621"/>
                </a:lnTo>
                <a:lnTo>
                  <a:pt x="1572" y="1637"/>
                </a:lnTo>
                <a:lnTo>
                  <a:pt x="1686" y="1641"/>
                </a:lnTo>
                <a:lnTo>
                  <a:pt x="1796" y="1637"/>
                </a:lnTo>
                <a:lnTo>
                  <a:pt x="1895" y="1621"/>
                </a:lnTo>
                <a:lnTo>
                  <a:pt x="1993" y="1598"/>
                </a:lnTo>
                <a:lnTo>
                  <a:pt x="2080" y="1566"/>
                </a:lnTo>
                <a:lnTo>
                  <a:pt x="2158" y="1527"/>
                </a:lnTo>
                <a:lnTo>
                  <a:pt x="2237" y="1480"/>
                </a:lnTo>
                <a:lnTo>
                  <a:pt x="2304" y="1425"/>
                </a:lnTo>
                <a:lnTo>
                  <a:pt x="2367" y="1366"/>
                </a:lnTo>
                <a:lnTo>
                  <a:pt x="2426" y="1303"/>
                </a:lnTo>
                <a:lnTo>
                  <a:pt x="2477" y="1237"/>
                </a:lnTo>
                <a:lnTo>
                  <a:pt x="2516" y="1162"/>
                </a:lnTo>
                <a:lnTo>
                  <a:pt x="2555" y="1091"/>
                </a:lnTo>
                <a:lnTo>
                  <a:pt x="2587" y="1017"/>
                </a:lnTo>
                <a:lnTo>
                  <a:pt x="2611" y="934"/>
                </a:lnTo>
                <a:lnTo>
                  <a:pt x="2630" y="860"/>
                </a:lnTo>
                <a:lnTo>
                  <a:pt x="2646" y="781"/>
                </a:lnTo>
                <a:lnTo>
                  <a:pt x="2654" y="699"/>
                </a:lnTo>
                <a:lnTo>
                  <a:pt x="2658" y="624"/>
                </a:lnTo>
                <a:lnTo>
                  <a:pt x="2654" y="546"/>
                </a:lnTo>
                <a:lnTo>
                  <a:pt x="2642" y="475"/>
                </a:lnTo>
                <a:lnTo>
                  <a:pt x="2630" y="408"/>
                </a:lnTo>
                <a:lnTo>
                  <a:pt x="2611" y="342"/>
                </a:lnTo>
                <a:lnTo>
                  <a:pt x="2587" y="283"/>
                </a:lnTo>
                <a:lnTo>
                  <a:pt x="2555" y="228"/>
                </a:lnTo>
                <a:lnTo>
                  <a:pt x="2516" y="177"/>
                </a:lnTo>
                <a:lnTo>
                  <a:pt x="2477" y="133"/>
                </a:lnTo>
                <a:lnTo>
                  <a:pt x="2430" y="94"/>
                </a:lnTo>
                <a:lnTo>
                  <a:pt x="2378" y="67"/>
                </a:lnTo>
                <a:lnTo>
                  <a:pt x="2319" y="47"/>
                </a:lnTo>
                <a:lnTo>
                  <a:pt x="2257" y="39"/>
                </a:lnTo>
                <a:lnTo>
                  <a:pt x="2288" y="27"/>
                </a:lnTo>
                <a:lnTo>
                  <a:pt x="2327" y="24"/>
                </a:lnTo>
                <a:lnTo>
                  <a:pt x="2355" y="12"/>
                </a:lnTo>
                <a:lnTo>
                  <a:pt x="2386" y="8"/>
                </a:lnTo>
                <a:lnTo>
                  <a:pt x="2418" y="8"/>
                </a:lnTo>
                <a:lnTo>
                  <a:pt x="2457" y="0"/>
                </a:lnTo>
                <a:lnTo>
                  <a:pt x="2485" y="0"/>
                </a:lnTo>
                <a:lnTo>
                  <a:pt x="2516" y="0"/>
                </a:lnTo>
                <a:lnTo>
                  <a:pt x="2555" y="8"/>
                </a:lnTo>
                <a:lnTo>
                  <a:pt x="2587" y="12"/>
                </a:lnTo>
                <a:lnTo>
                  <a:pt x="2614" y="16"/>
                </a:lnTo>
                <a:lnTo>
                  <a:pt x="2646" y="24"/>
                </a:lnTo>
                <a:lnTo>
                  <a:pt x="2677" y="27"/>
                </a:lnTo>
                <a:lnTo>
                  <a:pt x="2709" y="39"/>
                </a:lnTo>
                <a:lnTo>
                  <a:pt x="2736" y="47"/>
                </a:lnTo>
                <a:lnTo>
                  <a:pt x="2768" y="59"/>
                </a:lnTo>
                <a:lnTo>
                  <a:pt x="2791" y="75"/>
                </a:lnTo>
                <a:lnTo>
                  <a:pt x="2823" y="82"/>
                </a:lnTo>
                <a:lnTo>
                  <a:pt x="2851" y="98"/>
                </a:lnTo>
                <a:lnTo>
                  <a:pt x="2870" y="114"/>
                </a:lnTo>
                <a:lnTo>
                  <a:pt x="2898" y="133"/>
                </a:lnTo>
                <a:lnTo>
                  <a:pt x="2917" y="149"/>
                </a:lnTo>
                <a:lnTo>
                  <a:pt x="2945" y="169"/>
                </a:lnTo>
                <a:lnTo>
                  <a:pt x="2961" y="192"/>
                </a:lnTo>
                <a:lnTo>
                  <a:pt x="2980" y="212"/>
                </a:lnTo>
                <a:lnTo>
                  <a:pt x="2996" y="236"/>
                </a:lnTo>
                <a:lnTo>
                  <a:pt x="3012" y="255"/>
                </a:lnTo>
                <a:lnTo>
                  <a:pt x="3028" y="283"/>
                </a:lnTo>
                <a:lnTo>
                  <a:pt x="3035" y="306"/>
                </a:lnTo>
                <a:lnTo>
                  <a:pt x="3047" y="334"/>
                </a:lnTo>
                <a:lnTo>
                  <a:pt x="3059" y="357"/>
                </a:lnTo>
                <a:lnTo>
                  <a:pt x="3063" y="389"/>
                </a:lnTo>
                <a:lnTo>
                  <a:pt x="3075" y="444"/>
                </a:lnTo>
                <a:lnTo>
                  <a:pt x="3090" y="502"/>
                </a:lnTo>
                <a:lnTo>
                  <a:pt x="3098" y="546"/>
                </a:lnTo>
                <a:lnTo>
                  <a:pt x="3114" y="593"/>
                </a:lnTo>
                <a:lnTo>
                  <a:pt x="3130" y="628"/>
                </a:lnTo>
                <a:lnTo>
                  <a:pt x="3146" y="659"/>
                </a:lnTo>
                <a:lnTo>
                  <a:pt x="3161" y="691"/>
                </a:lnTo>
                <a:lnTo>
                  <a:pt x="3177" y="711"/>
                </a:lnTo>
                <a:lnTo>
                  <a:pt x="3193" y="730"/>
                </a:lnTo>
                <a:lnTo>
                  <a:pt x="3208" y="742"/>
                </a:lnTo>
                <a:lnTo>
                  <a:pt x="3224" y="750"/>
                </a:lnTo>
                <a:lnTo>
                  <a:pt x="3240" y="762"/>
                </a:lnTo>
                <a:lnTo>
                  <a:pt x="3256" y="762"/>
                </a:lnTo>
                <a:lnTo>
                  <a:pt x="3271" y="762"/>
                </a:lnTo>
                <a:lnTo>
                  <a:pt x="3287" y="762"/>
                </a:lnTo>
                <a:lnTo>
                  <a:pt x="3303" y="758"/>
                </a:lnTo>
                <a:lnTo>
                  <a:pt x="3311" y="746"/>
                </a:lnTo>
                <a:lnTo>
                  <a:pt x="3326" y="742"/>
                </a:lnTo>
                <a:lnTo>
                  <a:pt x="3338" y="726"/>
                </a:lnTo>
                <a:lnTo>
                  <a:pt x="3350" y="714"/>
                </a:lnTo>
                <a:lnTo>
                  <a:pt x="3354" y="699"/>
                </a:lnTo>
                <a:lnTo>
                  <a:pt x="3366" y="683"/>
                </a:lnTo>
                <a:lnTo>
                  <a:pt x="3370" y="671"/>
                </a:lnTo>
                <a:lnTo>
                  <a:pt x="3374" y="656"/>
                </a:lnTo>
                <a:lnTo>
                  <a:pt x="3374" y="632"/>
                </a:lnTo>
                <a:lnTo>
                  <a:pt x="3374" y="620"/>
                </a:lnTo>
                <a:lnTo>
                  <a:pt x="3374" y="605"/>
                </a:lnTo>
                <a:lnTo>
                  <a:pt x="3370" y="581"/>
                </a:lnTo>
                <a:lnTo>
                  <a:pt x="3366" y="569"/>
                </a:lnTo>
                <a:lnTo>
                  <a:pt x="3358" y="554"/>
                </a:lnTo>
                <a:lnTo>
                  <a:pt x="3350" y="542"/>
                </a:lnTo>
                <a:lnTo>
                  <a:pt x="3334" y="526"/>
                </a:lnTo>
                <a:lnTo>
                  <a:pt x="3358" y="530"/>
                </a:lnTo>
                <a:lnTo>
                  <a:pt x="3378" y="542"/>
                </a:lnTo>
                <a:lnTo>
                  <a:pt x="3405" y="554"/>
                </a:lnTo>
                <a:lnTo>
                  <a:pt x="3425" y="569"/>
                </a:lnTo>
                <a:lnTo>
                  <a:pt x="3448" y="581"/>
                </a:lnTo>
                <a:lnTo>
                  <a:pt x="3472" y="605"/>
                </a:lnTo>
                <a:lnTo>
                  <a:pt x="3496" y="628"/>
                </a:lnTo>
                <a:lnTo>
                  <a:pt x="3515" y="656"/>
                </a:lnTo>
                <a:lnTo>
                  <a:pt x="3535" y="683"/>
                </a:lnTo>
                <a:lnTo>
                  <a:pt x="3555" y="714"/>
                </a:lnTo>
                <a:lnTo>
                  <a:pt x="3570" y="746"/>
                </a:lnTo>
                <a:lnTo>
                  <a:pt x="3594" y="781"/>
                </a:lnTo>
                <a:lnTo>
                  <a:pt x="3610" y="820"/>
                </a:lnTo>
                <a:lnTo>
                  <a:pt x="3625" y="860"/>
                </a:lnTo>
                <a:lnTo>
                  <a:pt x="3637" y="899"/>
                </a:lnTo>
                <a:lnTo>
                  <a:pt x="3649" y="938"/>
                </a:lnTo>
                <a:lnTo>
                  <a:pt x="3661" y="981"/>
                </a:lnTo>
                <a:lnTo>
                  <a:pt x="3669" y="1025"/>
                </a:lnTo>
                <a:lnTo>
                  <a:pt x="3680" y="1068"/>
                </a:lnTo>
                <a:lnTo>
                  <a:pt x="3684" y="1111"/>
                </a:lnTo>
                <a:lnTo>
                  <a:pt x="3692" y="1158"/>
                </a:lnTo>
                <a:lnTo>
                  <a:pt x="3696" y="1205"/>
                </a:lnTo>
                <a:lnTo>
                  <a:pt x="3696" y="1244"/>
                </a:lnTo>
                <a:lnTo>
                  <a:pt x="3696" y="1292"/>
                </a:lnTo>
                <a:lnTo>
                  <a:pt x="3696" y="1339"/>
                </a:lnTo>
                <a:lnTo>
                  <a:pt x="3692" y="1382"/>
                </a:lnTo>
                <a:lnTo>
                  <a:pt x="3680" y="1425"/>
                </a:lnTo>
                <a:lnTo>
                  <a:pt x="3669" y="1464"/>
                </a:lnTo>
                <a:lnTo>
                  <a:pt x="3661" y="1511"/>
                </a:lnTo>
                <a:lnTo>
                  <a:pt x="3645" y="1547"/>
                </a:lnTo>
                <a:lnTo>
                  <a:pt x="3629" y="1586"/>
                </a:lnTo>
                <a:lnTo>
                  <a:pt x="3610" y="1621"/>
                </a:lnTo>
                <a:lnTo>
                  <a:pt x="3602" y="1629"/>
                </a:lnTo>
                <a:lnTo>
                  <a:pt x="3602" y="1633"/>
                </a:lnTo>
                <a:lnTo>
                  <a:pt x="3598" y="1641"/>
                </a:lnTo>
                <a:lnTo>
                  <a:pt x="3586" y="1653"/>
                </a:lnTo>
                <a:lnTo>
                  <a:pt x="3582" y="1657"/>
                </a:lnTo>
                <a:lnTo>
                  <a:pt x="3578" y="1668"/>
                </a:lnTo>
                <a:lnTo>
                  <a:pt x="3566" y="1684"/>
                </a:lnTo>
                <a:lnTo>
                  <a:pt x="3555" y="1692"/>
                </a:lnTo>
                <a:lnTo>
                  <a:pt x="3547" y="1708"/>
                </a:lnTo>
                <a:lnTo>
                  <a:pt x="3535" y="1719"/>
                </a:lnTo>
                <a:lnTo>
                  <a:pt x="3523" y="1735"/>
                </a:lnTo>
                <a:lnTo>
                  <a:pt x="3515" y="1751"/>
                </a:lnTo>
                <a:lnTo>
                  <a:pt x="3503" y="1766"/>
                </a:lnTo>
                <a:lnTo>
                  <a:pt x="3488" y="1782"/>
                </a:lnTo>
                <a:lnTo>
                  <a:pt x="3480" y="1794"/>
                </a:lnTo>
                <a:lnTo>
                  <a:pt x="3468" y="1810"/>
                </a:lnTo>
                <a:lnTo>
                  <a:pt x="3452" y="1825"/>
                </a:lnTo>
                <a:lnTo>
                  <a:pt x="3441" y="1845"/>
                </a:lnTo>
                <a:lnTo>
                  <a:pt x="3433" y="1861"/>
                </a:lnTo>
                <a:lnTo>
                  <a:pt x="3421" y="1876"/>
                </a:lnTo>
                <a:lnTo>
                  <a:pt x="3409" y="1892"/>
                </a:lnTo>
                <a:lnTo>
                  <a:pt x="3401" y="1908"/>
                </a:lnTo>
                <a:lnTo>
                  <a:pt x="3389" y="1924"/>
                </a:lnTo>
                <a:lnTo>
                  <a:pt x="3378" y="1939"/>
                </a:lnTo>
                <a:lnTo>
                  <a:pt x="3370" y="1955"/>
                </a:lnTo>
                <a:lnTo>
                  <a:pt x="3366" y="1963"/>
                </a:lnTo>
                <a:lnTo>
                  <a:pt x="3358" y="1978"/>
                </a:lnTo>
                <a:lnTo>
                  <a:pt x="3350" y="1990"/>
                </a:lnTo>
                <a:lnTo>
                  <a:pt x="3342" y="1998"/>
                </a:lnTo>
                <a:lnTo>
                  <a:pt x="3342" y="2014"/>
                </a:lnTo>
                <a:lnTo>
                  <a:pt x="3338" y="2022"/>
                </a:lnTo>
                <a:lnTo>
                  <a:pt x="3338" y="2030"/>
                </a:lnTo>
                <a:lnTo>
                  <a:pt x="3338" y="2045"/>
                </a:lnTo>
                <a:lnTo>
                  <a:pt x="3338" y="2061"/>
                </a:lnTo>
                <a:lnTo>
                  <a:pt x="3338" y="2081"/>
                </a:lnTo>
                <a:lnTo>
                  <a:pt x="3342" y="2096"/>
                </a:lnTo>
                <a:lnTo>
                  <a:pt x="3354" y="2108"/>
                </a:lnTo>
                <a:lnTo>
                  <a:pt x="3358" y="2124"/>
                </a:lnTo>
                <a:lnTo>
                  <a:pt x="3370" y="2132"/>
                </a:lnTo>
                <a:lnTo>
                  <a:pt x="3378" y="2147"/>
                </a:lnTo>
                <a:lnTo>
                  <a:pt x="3393" y="2159"/>
                </a:lnTo>
                <a:lnTo>
                  <a:pt x="3405" y="2167"/>
                </a:lnTo>
                <a:lnTo>
                  <a:pt x="3421" y="2175"/>
                </a:lnTo>
                <a:lnTo>
                  <a:pt x="3437" y="2179"/>
                </a:lnTo>
                <a:lnTo>
                  <a:pt x="3452" y="2183"/>
                </a:lnTo>
                <a:lnTo>
                  <a:pt x="3468" y="2187"/>
                </a:lnTo>
                <a:lnTo>
                  <a:pt x="3484" y="2187"/>
                </a:lnTo>
                <a:lnTo>
                  <a:pt x="3500" y="2187"/>
                </a:lnTo>
                <a:lnTo>
                  <a:pt x="3515" y="2187"/>
                </a:lnTo>
                <a:lnTo>
                  <a:pt x="3535" y="2183"/>
                </a:lnTo>
                <a:lnTo>
                  <a:pt x="3551" y="2179"/>
                </a:lnTo>
                <a:lnTo>
                  <a:pt x="3566" y="2167"/>
                </a:lnTo>
                <a:lnTo>
                  <a:pt x="3582" y="2159"/>
                </a:lnTo>
                <a:lnTo>
                  <a:pt x="3598" y="2147"/>
                </a:lnTo>
                <a:lnTo>
                  <a:pt x="3614" y="2132"/>
                </a:lnTo>
                <a:lnTo>
                  <a:pt x="3629" y="2112"/>
                </a:lnTo>
                <a:lnTo>
                  <a:pt x="3637" y="2092"/>
                </a:lnTo>
                <a:lnTo>
                  <a:pt x="3653" y="2065"/>
                </a:lnTo>
                <a:lnTo>
                  <a:pt x="3665" y="2041"/>
                </a:lnTo>
                <a:lnTo>
                  <a:pt x="3677" y="2014"/>
                </a:lnTo>
                <a:lnTo>
                  <a:pt x="3680" y="1978"/>
                </a:lnTo>
                <a:lnTo>
                  <a:pt x="3692" y="1943"/>
                </a:lnTo>
                <a:lnTo>
                  <a:pt x="3696" y="1908"/>
                </a:lnTo>
                <a:lnTo>
                  <a:pt x="3696" y="1869"/>
                </a:lnTo>
                <a:lnTo>
                  <a:pt x="3716" y="1920"/>
                </a:lnTo>
                <a:lnTo>
                  <a:pt x="3732" y="1971"/>
                </a:lnTo>
                <a:lnTo>
                  <a:pt x="3747" y="2022"/>
                </a:lnTo>
                <a:lnTo>
                  <a:pt x="3759" y="2077"/>
                </a:lnTo>
                <a:lnTo>
                  <a:pt x="3763" y="2128"/>
                </a:lnTo>
                <a:lnTo>
                  <a:pt x="3767" y="2179"/>
                </a:lnTo>
                <a:lnTo>
                  <a:pt x="3767" y="2234"/>
                </a:lnTo>
                <a:lnTo>
                  <a:pt x="3767" y="2285"/>
                </a:lnTo>
                <a:lnTo>
                  <a:pt x="3763" y="2336"/>
                </a:lnTo>
                <a:lnTo>
                  <a:pt x="3759" y="2387"/>
                </a:lnTo>
                <a:lnTo>
                  <a:pt x="3747" y="2438"/>
                </a:lnTo>
                <a:lnTo>
                  <a:pt x="3739" y="2489"/>
                </a:lnTo>
                <a:lnTo>
                  <a:pt x="3724" y="2536"/>
                </a:lnTo>
                <a:lnTo>
                  <a:pt x="3708" y="2587"/>
                </a:lnTo>
                <a:lnTo>
                  <a:pt x="3684" y="2630"/>
                </a:lnTo>
                <a:lnTo>
                  <a:pt x="3665" y="2677"/>
                </a:lnTo>
                <a:lnTo>
                  <a:pt x="3637" y="2716"/>
                </a:lnTo>
                <a:lnTo>
                  <a:pt x="3614" y="2764"/>
                </a:lnTo>
                <a:lnTo>
                  <a:pt x="3582" y="2803"/>
                </a:lnTo>
                <a:lnTo>
                  <a:pt x="3551" y="2846"/>
                </a:lnTo>
                <a:lnTo>
                  <a:pt x="3515" y="2881"/>
                </a:lnTo>
                <a:lnTo>
                  <a:pt x="3480" y="2917"/>
                </a:lnTo>
                <a:lnTo>
                  <a:pt x="3437" y="2952"/>
                </a:lnTo>
                <a:lnTo>
                  <a:pt x="3393" y="2983"/>
                </a:lnTo>
                <a:lnTo>
                  <a:pt x="3354" y="3007"/>
                </a:lnTo>
                <a:lnTo>
                  <a:pt x="3307" y="3038"/>
                </a:lnTo>
                <a:lnTo>
                  <a:pt x="3256" y="3058"/>
                </a:lnTo>
                <a:lnTo>
                  <a:pt x="3208" y="3082"/>
                </a:lnTo>
                <a:lnTo>
                  <a:pt x="3149" y="3101"/>
                </a:lnTo>
                <a:lnTo>
                  <a:pt x="3098" y="3117"/>
                </a:lnTo>
                <a:lnTo>
                  <a:pt x="3043" y="3125"/>
                </a:lnTo>
                <a:lnTo>
                  <a:pt x="2980" y="3137"/>
                </a:lnTo>
                <a:lnTo>
                  <a:pt x="2858" y="3152"/>
                </a:lnTo>
                <a:lnTo>
                  <a:pt x="2740" y="3172"/>
                </a:lnTo>
                <a:lnTo>
                  <a:pt x="2630" y="3191"/>
                </a:lnTo>
                <a:lnTo>
                  <a:pt x="2532" y="3211"/>
                </a:lnTo>
                <a:lnTo>
                  <a:pt x="2434" y="3239"/>
                </a:lnTo>
                <a:lnTo>
                  <a:pt x="2347" y="3262"/>
                </a:lnTo>
                <a:lnTo>
                  <a:pt x="2257" y="3294"/>
                </a:lnTo>
                <a:lnTo>
                  <a:pt x="2182" y="3321"/>
                </a:lnTo>
                <a:lnTo>
                  <a:pt x="2107" y="3348"/>
                </a:lnTo>
                <a:lnTo>
                  <a:pt x="2040" y="3380"/>
                </a:lnTo>
                <a:lnTo>
                  <a:pt x="1981" y="3415"/>
                </a:lnTo>
                <a:lnTo>
                  <a:pt x="1926" y="3447"/>
                </a:lnTo>
                <a:lnTo>
                  <a:pt x="1875" y="3482"/>
                </a:lnTo>
                <a:lnTo>
                  <a:pt x="1791" y="3552"/>
                </a:lnTo>
                <a:lnTo>
                  <a:pt x="63" y="3549"/>
                </a:lnTo>
                <a:lnTo>
                  <a:pt x="0" y="3477"/>
                </a:lnTo>
              </a:path>
            </a:pathLst>
          </a:custGeom>
          <a:solidFill>
            <a:srgbClr val="F8F8F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7649" y="6584961"/>
            <a:ext cx="382905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Phoenix Integration, Inc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6168" y="6563591"/>
            <a:ext cx="1447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phoenix-int.com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SzPct val="10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40000"/>
            <a:lumOff val="6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>
            <a:lumMod val="40000"/>
            <a:lumOff val="6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0.png"/><Relationship Id="rId18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9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jpeg"/><Relationship Id="rId20" Type="http://schemas.openxmlformats.org/officeDocument/2006/relationships/image" Target="../media/image6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3.wmf"/><Relationship Id="rId10" Type="http://schemas.openxmlformats.org/officeDocument/2006/relationships/image" Target="../media/image61.png"/><Relationship Id="rId19" Type="http://schemas.openxmlformats.org/officeDocument/2006/relationships/image" Target="../media/image66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tmp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28" Type="http://schemas.openxmlformats.org/officeDocument/2006/relationships/image" Target="../media/image28.gif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eg"/><Relationship Id="rId27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jpe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9074" y="375264"/>
            <a:ext cx="8521262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Simulation Workflow Automation and </a:t>
            </a:r>
            <a:br>
              <a:rPr lang="en-US" dirty="0" smtClean="0"/>
            </a:br>
            <a:r>
              <a:rPr lang="en-US" dirty="0" smtClean="0"/>
              <a:t>Model Management</a:t>
            </a:r>
          </a:p>
        </p:txBody>
      </p:sp>
      <p:sp>
        <p:nvSpPr>
          <p:cNvPr id="7171" name="Subtitle 4"/>
          <p:cNvSpPr>
            <a:spLocks noGrp="1"/>
          </p:cNvSpPr>
          <p:nvPr>
            <p:ph type="subTitle" idx="1"/>
          </p:nvPr>
        </p:nvSpPr>
        <p:spPr>
          <a:xfrm>
            <a:off x="2429536" y="1903979"/>
            <a:ext cx="6400800" cy="2563246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MBSE Workshop / INCOSE IW 2014</a:t>
            </a:r>
            <a:endParaRPr lang="en-US" sz="2000" dirty="0" smtClean="0"/>
          </a:p>
          <a:p>
            <a:r>
              <a:rPr lang="en-US" sz="2200" dirty="0" smtClean="0"/>
              <a:t>Model Management Breakout Session</a:t>
            </a:r>
          </a:p>
          <a:p>
            <a:r>
              <a:rPr lang="en-US" sz="1900" dirty="0" smtClean="0"/>
              <a:t>January 26, 2014</a:t>
            </a:r>
          </a:p>
          <a:p>
            <a:endParaRPr lang="en-US" sz="2000" dirty="0"/>
          </a:p>
          <a:p>
            <a:r>
              <a:rPr lang="en-US" sz="2600" dirty="0" smtClean="0"/>
              <a:t>Hongman Kim</a:t>
            </a:r>
          </a:p>
          <a:p>
            <a:r>
              <a:rPr lang="en-US" sz="1700" dirty="0" smtClean="0"/>
              <a:t>Project Manger / MBSE Integration Lead</a:t>
            </a:r>
          </a:p>
          <a:p>
            <a:pPr>
              <a:spcBef>
                <a:spcPts val="1200"/>
              </a:spcBef>
            </a:pPr>
            <a:r>
              <a:rPr lang="en-US" sz="2600" dirty="0" smtClean="0"/>
              <a:t>Grant Soremekun</a:t>
            </a:r>
          </a:p>
          <a:p>
            <a:r>
              <a:rPr lang="en-US" sz="1700" dirty="0" smtClean="0"/>
              <a:t>Product / Business Development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8712" y="1287450"/>
            <a:ext cx="6696385" cy="5223304"/>
            <a:chOff x="2288712" y="1287450"/>
            <a:chExt cx="6696385" cy="5223304"/>
          </a:xfrm>
        </p:grpSpPr>
        <p:sp>
          <p:nvSpPr>
            <p:cNvPr id="5" name="Rounded Rectangle 4"/>
            <p:cNvSpPr/>
            <p:nvPr/>
          </p:nvSpPr>
          <p:spPr>
            <a:xfrm>
              <a:off x="2288712" y="1287450"/>
              <a:ext cx="6696385" cy="4876800"/>
            </a:xfrm>
            <a:prstGeom prst="roundRect">
              <a:avLst>
                <a:gd name="adj" fmla="val 569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9156" name="TextBox 5"/>
            <p:cNvSpPr txBox="1">
              <a:spLocks noChangeArrowheads="1"/>
            </p:cNvSpPr>
            <p:nvPr/>
          </p:nvSpPr>
          <p:spPr bwMode="auto">
            <a:xfrm>
              <a:off x="4199813" y="6172200"/>
              <a:ext cx="47852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4"/>
                  </a:solidFill>
                </a:rPr>
                <a:t>Analysis Library: ModelCenter Data Manager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Data / Model Management Needs</a:t>
            </a:r>
            <a:endParaRPr lang="en-US" sz="3600" dirty="0"/>
          </a:p>
        </p:txBody>
      </p:sp>
      <p:sp>
        <p:nvSpPr>
          <p:cNvPr id="49157" name="TextBox 11"/>
          <p:cNvSpPr txBox="1">
            <a:spLocks noChangeArrowheads="1"/>
          </p:cNvSpPr>
          <p:nvPr/>
        </p:nvSpPr>
        <p:spPr bwMode="auto">
          <a:xfrm>
            <a:off x="2768033" y="1358476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Wrapper</a:t>
            </a:r>
            <a:br>
              <a:rPr lang="en-US" sz="1400" b="1" dirty="0"/>
            </a:br>
            <a:r>
              <a:rPr lang="en-US" sz="1400" b="1" dirty="0"/>
              <a:t>Library</a:t>
            </a: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2752725" y="5765692"/>
            <a:ext cx="16578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Shared File System</a:t>
            </a:r>
          </a:p>
        </p:txBody>
      </p:sp>
      <p:sp>
        <p:nvSpPr>
          <p:cNvPr id="49159" name="TextBox 13"/>
          <p:cNvSpPr txBox="1">
            <a:spLocks noChangeArrowheads="1"/>
          </p:cNvSpPr>
          <p:nvPr/>
        </p:nvSpPr>
        <p:spPr bwMode="auto">
          <a:xfrm>
            <a:off x="5079923" y="1350852"/>
            <a:ext cx="1386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ModelCenter </a:t>
            </a:r>
          </a:p>
          <a:p>
            <a:pPr algn="ctr"/>
            <a:r>
              <a:rPr lang="en-US" sz="1400" b="1" dirty="0" smtClean="0"/>
              <a:t>Workflow</a:t>
            </a:r>
            <a:endParaRPr lang="en-US" sz="1400" b="1" dirty="0"/>
          </a:p>
        </p:txBody>
      </p:sp>
      <p:sp>
        <p:nvSpPr>
          <p:cNvPr id="49160" name="TextBox 14"/>
          <p:cNvSpPr txBox="1">
            <a:spLocks noChangeArrowheads="1"/>
          </p:cNvSpPr>
          <p:nvPr/>
        </p:nvSpPr>
        <p:spPr bwMode="auto">
          <a:xfrm>
            <a:off x="7437635" y="1350852"/>
            <a:ext cx="12731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Trade Study</a:t>
            </a:r>
          </a:p>
          <a:p>
            <a:pPr algn="ctr"/>
            <a:r>
              <a:rPr lang="en-US" sz="1400" b="1" dirty="0" smtClean="0"/>
              <a:t>Results</a:t>
            </a:r>
            <a:endParaRPr lang="en-US" sz="1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262" y="2146192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s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8662" y="2146192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n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8600" y="3136792"/>
            <a:ext cx="379412" cy="379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8662" y="2603392"/>
            <a:ext cx="36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4" descr="http://www.symplebyte.com/images_pgs/logos/logo_exce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1862" y="2146192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55662" y="2603392"/>
            <a:ext cx="469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31862" y="3136792"/>
            <a:ext cx="384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65262" y="2603392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98662" y="3136792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2762250" y="3898792"/>
            <a:ext cx="5791200" cy="1828800"/>
            <a:chOff x="2743200" y="3962400"/>
            <a:chExt cx="5791200" cy="1828800"/>
          </a:xfrm>
        </p:grpSpPr>
        <p:sp>
          <p:nvSpPr>
            <p:cNvPr id="311" name="Rounded Rectangle 310"/>
            <p:cNvSpPr/>
            <p:nvPr/>
          </p:nvSpPr>
          <p:spPr>
            <a:xfrm>
              <a:off x="2743200" y="3962400"/>
              <a:ext cx="5791200" cy="1828800"/>
            </a:xfrm>
            <a:prstGeom prst="roundRect">
              <a:avLst>
                <a:gd name="adj" fmla="val 5691"/>
              </a:avLst>
            </a:prstGeom>
            <a:solidFill>
              <a:srgbClr val="D9D9D9">
                <a:alpha val="40000"/>
              </a:srgbClr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pSp>
          <p:nvGrpSpPr>
            <p:cNvPr id="27" name="Group 41"/>
            <p:cNvGrpSpPr/>
            <p:nvPr/>
          </p:nvGrpSpPr>
          <p:grpSpPr>
            <a:xfrm>
              <a:off x="2895600" y="4070196"/>
              <a:ext cx="953807" cy="1576450"/>
              <a:chOff x="381000" y="2256158"/>
              <a:chExt cx="1764070" cy="30770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13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990600" y="2256158"/>
                <a:ext cx="609600" cy="609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5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990600" y="2938802"/>
                <a:ext cx="609600" cy="609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17" name="Straight Connector 316"/>
              <p:cNvCxnSpPr/>
              <p:nvPr/>
            </p:nvCxnSpPr>
            <p:spPr>
              <a:xfrm rot="5400000">
                <a:off x="152400" y="2971800"/>
                <a:ext cx="7620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round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5400000">
                <a:off x="500745" y="4364065"/>
                <a:ext cx="1295400" cy="1589"/>
              </a:xfrm>
              <a:prstGeom prst="line">
                <a:avLst/>
              </a:prstGeom>
              <a:ln w="12700">
                <a:solidFill>
                  <a:schemeClr val="tx1"/>
                </a:solidFill>
                <a:round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rot="10800000">
                <a:off x="685800" y="3313796"/>
                <a:ext cx="228600" cy="1589"/>
              </a:xfrm>
              <a:prstGeom prst="line">
                <a:avLst/>
              </a:prstGeom>
              <a:ln w="12700">
                <a:solidFill>
                  <a:schemeClr val="tx1"/>
                </a:solidFill>
                <a:round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10800000">
                <a:off x="685798" y="2560958"/>
                <a:ext cx="228601" cy="1589"/>
              </a:xfrm>
              <a:prstGeom prst="line">
                <a:avLst/>
              </a:prstGeom>
              <a:ln w="12700">
                <a:solidFill>
                  <a:schemeClr val="tx1"/>
                </a:solidFill>
                <a:round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29"/>
              <p:cNvGrpSpPr/>
              <p:nvPr/>
            </p:nvGrpSpPr>
            <p:grpSpPr>
              <a:xfrm>
                <a:off x="381000" y="3167402"/>
                <a:ext cx="304800" cy="304800"/>
                <a:chOff x="381000" y="1186202"/>
                <a:chExt cx="304800" cy="304800"/>
              </a:xfrm>
            </p:grpSpPr>
            <p:sp>
              <p:nvSpPr>
                <p:cNvPr id="328" name="Rectangle 327"/>
                <p:cNvSpPr/>
                <p:nvPr/>
              </p:nvSpPr>
              <p:spPr>
                <a:xfrm>
                  <a:off x="381000" y="1186202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dirty="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  <p:cxnSp>
              <p:nvCxnSpPr>
                <p:cNvPr id="329" name="Straight Connector 328"/>
                <p:cNvCxnSpPr/>
                <p:nvPr/>
              </p:nvCxnSpPr>
              <p:spPr>
                <a:xfrm>
                  <a:off x="457200" y="1333827"/>
                  <a:ext cx="152401" cy="15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round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0"/>
              <p:cNvGrpSpPr/>
              <p:nvPr/>
            </p:nvGrpSpPr>
            <p:grpSpPr>
              <a:xfrm>
                <a:off x="381000" y="2408558"/>
                <a:ext cx="304800" cy="304800"/>
                <a:chOff x="914400" y="1494158"/>
                <a:chExt cx="304800" cy="304800"/>
              </a:xfrm>
            </p:grpSpPr>
            <p:sp>
              <p:nvSpPr>
                <p:cNvPr id="325" name="Rectangle 324"/>
                <p:cNvSpPr/>
                <p:nvPr/>
              </p:nvSpPr>
              <p:spPr>
                <a:xfrm>
                  <a:off x="914400" y="1494158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dirty="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  <p:cxnSp>
              <p:nvCxnSpPr>
                <p:cNvPr id="326" name="Straight Connector 325"/>
                <p:cNvCxnSpPr/>
                <p:nvPr/>
              </p:nvCxnSpPr>
              <p:spPr>
                <a:xfrm>
                  <a:off x="990600" y="1648663"/>
                  <a:ext cx="152401" cy="15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round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rot="5400000" flipH="1" flipV="1">
                  <a:off x="990600" y="1646558"/>
                  <a:ext cx="152401" cy="15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round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3" name="Straight Connector 322"/>
              <p:cNvCxnSpPr/>
              <p:nvPr/>
            </p:nvCxnSpPr>
            <p:spPr>
              <a:xfrm rot="10800000">
                <a:off x="1148444" y="3857891"/>
                <a:ext cx="304800" cy="1589"/>
              </a:xfrm>
              <a:prstGeom prst="line">
                <a:avLst/>
              </a:prstGeom>
              <a:ln w="12700">
                <a:solidFill>
                  <a:schemeClr val="tx1"/>
                </a:solidFill>
                <a:round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10800000">
                <a:off x="1148444" y="4433471"/>
                <a:ext cx="304800" cy="1589"/>
              </a:xfrm>
              <a:prstGeom prst="line">
                <a:avLst/>
              </a:prstGeom>
              <a:ln w="12700">
                <a:solidFill>
                  <a:schemeClr val="tx1"/>
                </a:solidFill>
                <a:round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0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509429" y="3533736"/>
                <a:ext cx="609600" cy="609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1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531392" y="4143337"/>
                <a:ext cx="609600" cy="609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412" name="Straight Connector 411"/>
              <p:cNvCxnSpPr/>
              <p:nvPr/>
            </p:nvCxnSpPr>
            <p:spPr>
              <a:xfrm rot="10800000">
                <a:off x="1152523" y="5013739"/>
                <a:ext cx="304800" cy="1589"/>
              </a:xfrm>
              <a:prstGeom prst="line">
                <a:avLst/>
              </a:prstGeom>
              <a:ln w="12700">
                <a:solidFill>
                  <a:schemeClr val="tx1"/>
                </a:solidFill>
                <a:round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3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535470" y="4723605"/>
                <a:ext cx="609600" cy="609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30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19600" y="4343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1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38600" y="4191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2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67200" y="5029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3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006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4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53000" y="4267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5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34000" y="4648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6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482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7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29200" y="5224463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81600" y="4953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67200" y="4572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0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48200" y="4267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1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150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2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96000" y="4876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3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76800" y="4953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4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48200" y="5105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5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05400" y="4267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6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1722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7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53200" y="4876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34000" y="5181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86400" y="4572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0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05400" y="4419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1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86400" y="4114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2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53200" y="4343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3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342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4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05600" y="5105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5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056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6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960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7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15000" y="4343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96000" y="4038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162800" y="4267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0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43800" y="4648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1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626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2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72313" y="5235575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3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2390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4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6294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5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48400" y="4343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6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629400" y="4038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7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96200" y="4267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001000" y="4648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38800" y="4800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0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65800" y="4876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1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867400" y="5105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2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34200" y="4953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3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858000" y="4343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4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008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5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24600" y="5105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6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59488" y="522605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7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43800" y="5029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848600" y="4953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91400" y="4114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1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00600" y="4038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2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91000" y="4038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3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38600" y="4648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4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65600" y="5181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5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10400" y="4114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6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24800" y="4114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7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899400" y="5181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162800" y="4953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67600" y="5181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0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96200" y="4572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1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676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2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77000" y="5181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3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62600" y="5105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4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054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5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867400" y="4114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6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724400" y="5181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7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95800" y="4191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19600" y="5029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95800" y="4800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0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962400" y="4800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1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7818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2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10400" y="4572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3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436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4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34200" y="5181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5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57800" y="4648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6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7244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7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162800" y="4343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400800" y="4191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9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48400" y="4648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4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648200" y="4876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5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91200" y="4343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7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24600" y="4953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2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20000" y="4953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0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32400" y="4114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6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436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702098" y="4876801"/>
              <a:ext cx="381000" cy="45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429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291253" y="4114800"/>
              <a:ext cx="381000" cy="45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430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986347" y="4724400"/>
              <a:ext cx="381000" cy="45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431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43547" y="4191000"/>
              <a:ext cx="381000" cy="45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432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662747" y="4953000"/>
              <a:ext cx="381000" cy="45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sp>
        <p:nvSpPr>
          <p:cNvPr id="49274" name="TextBox 425"/>
          <p:cNvSpPr txBox="1">
            <a:spLocks noChangeArrowheads="1"/>
          </p:cNvSpPr>
          <p:nvPr/>
        </p:nvSpPr>
        <p:spPr bwMode="auto">
          <a:xfrm>
            <a:off x="6023036" y="4134581"/>
            <a:ext cx="169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WIP Data</a:t>
            </a:r>
          </a:p>
        </p:txBody>
      </p:sp>
      <p:sp>
        <p:nvSpPr>
          <p:cNvPr id="49275" name="TextBox 426"/>
          <p:cNvSpPr txBox="1">
            <a:spLocks noChangeArrowheads="1"/>
          </p:cNvSpPr>
          <p:nvPr/>
        </p:nvSpPr>
        <p:spPr bwMode="auto">
          <a:xfrm>
            <a:off x="4346636" y="4972781"/>
            <a:ext cx="2649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Staging Ground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38813" y="1962042"/>
            <a:ext cx="2469139" cy="1714500"/>
            <a:chOff x="4519763" y="2025650"/>
            <a:chExt cx="2469139" cy="17145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19763" y="2025650"/>
              <a:ext cx="762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8" name="Picture 4" descr="f02-01-978012385206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705334" y="2356589"/>
              <a:ext cx="1283568" cy="105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Curved Right Arrow 10"/>
            <p:cNvSpPr/>
            <p:nvPr/>
          </p:nvSpPr>
          <p:spPr>
            <a:xfrm>
              <a:off x="5341057" y="2688204"/>
              <a:ext cx="129440" cy="279220"/>
            </a:xfrm>
            <a:prstGeom prst="curv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0" name="Curved Right Arrow 419"/>
            <p:cNvSpPr/>
            <p:nvPr/>
          </p:nvSpPr>
          <p:spPr>
            <a:xfrm rot="10800000">
              <a:off x="5541166" y="2680253"/>
              <a:ext cx="129440" cy="279220"/>
            </a:xfrm>
            <a:prstGeom prst="curved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23" name="Picture 57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56513" y="2115050"/>
            <a:ext cx="845409" cy="66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6" name="Picture 57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93271" y="2560465"/>
            <a:ext cx="794823" cy="6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" name="Picture 56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44544" y="2924896"/>
            <a:ext cx="789132" cy="6243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428" name="Straight Arrow Connector 427"/>
          <p:cNvCxnSpPr/>
          <p:nvPr/>
        </p:nvCxnSpPr>
        <p:spPr>
          <a:xfrm>
            <a:off x="3496815" y="3595319"/>
            <a:ext cx="354764" cy="435995"/>
          </a:xfrm>
          <a:prstGeom prst="straightConnector1">
            <a:avLst/>
          </a:prstGeom>
          <a:ln w="25400">
            <a:solidFill>
              <a:schemeClr val="tx1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>
            <a:off x="5697608" y="3533775"/>
            <a:ext cx="0" cy="513193"/>
          </a:xfrm>
          <a:prstGeom prst="straightConnector1">
            <a:avLst/>
          </a:prstGeom>
          <a:ln w="25400">
            <a:solidFill>
              <a:schemeClr val="tx1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 flipH="1">
            <a:off x="7489695" y="3572791"/>
            <a:ext cx="354764" cy="435995"/>
          </a:xfrm>
          <a:prstGeom prst="straightConnector1">
            <a:avLst/>
          </a:prstGeom>
          <a:ln w="25400">
            <a:solidFill>
              <a:schemeClr val="tx1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1925" y="1676400"/>
            <a:ext cx="2428875" cy="4428712"/>
            <a:chOff x="161925" y="1676400"/>
            <a:chExt cx="2428875" cy="4428712"/>
          </a:xfrm>
        </p:grpSpPr>
        <p:sp>
          <p:nvSpPr>
            <p:cNvPr id="438" name="Rounded Rectangle 437"/>
            <p:cNvSpPr/>
            <p:nvPr/>
          </p:nvSpPr>
          <p:spPr>
            <a:xfrm>
              <a:off x="161925" y="1676400"/>
              <a:ext cx="1647825" cy="4143374"/>
            </a:xfrm>
            <a:prstGeom prst="roundRect">
              <a:avLst>
                <a:gd name="adj" fmla="val 5691"/>
              </a:avLst>
            </a:prstGeom>
            <a:solidFill>
              <a:schemeClr val="bg1">
                <a:lumMod val="85000"/>
                <a:alpha val="20000"/>
              </a:schemeClr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35" name="Can 434"/>
            <p:cNvSpPr/>
            <p:nvPr/>
          </p:nvSpPr>
          <p:spPr>
            <a:xfrm>
              <a:off x="509551" y="1805787"/>
              <a:ext cx="952573" cy="880264"/>
            </a:xfrm>
            <a:prstGeom prst="ca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Arial Narrow" pitchFamily="34" charset="0"/>
                </a:rPr>
                <a:t>SharePoint</a:t>
              </a:r>
              <a:endParaRPr lang="en-US" sz="1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09551" y="4015587"/>
              <a:ext cx="952573" cy="1680364"/>
              <a:chOff x="780977" y="3101187"/>
              <a:chExt cx="952573" cy="168036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80977" y="3101187"/>
                <a:ext cx="952573" cy="1680364"/>
                <a:chOff x="247577" y="3177387"/>
                <a:chExt cx="952573" cy="1680364"/>
              </a:xfrm>
            </p:grpSpPr>
            <p:sp>
              <p:nvSpPr>
                <p:cNvPr id="436" name="Can 435"/>
                <p:cNvSpPr/>
                <p:nvPr/>
              </p:nvSpPr>
              <p:spPr>
                <a:xfrm>
                  <a:off x="247577" y="3177387"/>
                  <a:ext cx="952573" cy="1680364"/>
                </a:xfrm>
                <a:prstGeom prst="ca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t" anchorCtr="0"/>
                <a:lstStyle/>
                <a:p>
                  <a:pPr algn="ctr">
                    <a:defRPr/>
                  </a:pPr>
                  <a:r>
                    <a:rPr lang="en-US" sz="1200" b="1" dirty="0" smtClean="0">
                      <a:solidFill>
                        <a:schemeClr val="bg1"/>
                      </a:solidFill>
                      <a:latin typeface="Arial Narrow" pitchFamily="34" charset="0"/>
                    </a:rPr>
                    <a:t>PDM/PLM</a:t>
                  </a:r>
                  <a:endParaRPr lang="en-US" sz="1200" b="1" dirty="0">
                    <a:solidFill>
                      <a:schemeClr val="bg1"/>
                    </a:solidFill>
                    <a:latin typeface="Arial Narrow" pitchFamily="34" charset="0"/>
                  </a:endParaRP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259085" y="3698019"/>
                  <a:ext cx="929557" cy="1025718"/>
                  <a:chOff x="266699" y="3698019"/>
                  <a:chExt cx="929557" cy="1025718"/>
                </a:xfrm>
              </p:grpSpPr>
              <p:sp>
                <p:nvSpPr>
                  <p:cNvPr id="424" name="Rounded Rectangle 423"/>
                  <p:cNvSpPr/>
                  <p:nvPr/>
                </p:nvSpPr>
                <p:spPr>
                  <a:xfrm>
                    <a:off x="266699" y="3698019"/>
                    <a:ext cx="929557" cy="1025718"/>
                  </a:xfrm>
                  <a:prstGeom prst="roundRect">
                    <a:avLst>
                      <a:gd name="adj" fmla="val 5691"/>
                    </a:avLst>
                  </a:prstGeom>
                  <a:solidFill>
                    <a:srgbClr val="D9D9D9">
                      <a:alpha val="40000"/>
                    </a:srgbClr>
                  </a:solidFill>
                  <a:ln>
                    <a:solidFill>
                      <a:schemeClr val="tx1"/>
                    </a:solidFill>
                    <a:prstDash val="sysDot"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400" dirty="0">
                      <a:solidFill>
                        <a:schemeClr val="tx1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49257" name="TextBox 4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233" y="4458003"/>
                    <a:ext cx="516488" cy="2616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BOM</a:t>
                    </a:r>
                  </a:p>
                </p:txBody>
              </p:sp>
            </p:grpSp>
          </p:grpSp>
          <p:pic>
            <p:nvPicPr>
              <p:cNvPr id="49258" name="Picture 8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32709" y="3718375"/>
                <a:ext cx="757184" cy="723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37" name="Can 436"/>
            <p:cNvSpPr/>
            <p:nvPr/>
          </p:nvSpPr>
          <p:spPr>
            <a:xfrm>
              <a:off x="333375" y="2910687"/>
              <a:ext cx="1304925" cy="880264"/>
            </a:xfrm>
            <a:prstGeom prst="ca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Arial Narrow" pitchFamily="34" charset="0"/>
                </a:rPr>
                <a:t>Teamwork Server, ClearCase </a:t>
              </a:r>
              <a:endParaRPr lang="en-US" sz="1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cxnSp>
          <p:nvCxnSpPr>
            <p:cNvPr id="439" name="Straight Arrow Connector 438"/>
            <p:cNvCxnSpPr/>
            <p:nvPr/>
          </p:nvCxnSpPr>
          <p:spPr>
            <a:xfrm>
              <a:off x="1819275" y="2466150"/>
              <a:ext cx="4762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round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Arrow Connector 440"/>
            <p:cNvCxnSpPr/>
            <p:nvPr/>
          </p:nvCxnSpPr>
          <p:spPr>
            <a:xfrm>
              <a:off x="1828800" y="3799650"/>
              <a:ext cx="4762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round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Arrow Connector 441"/>
            <p:cNvCxnSpPr/>
            <p:nvPr/>
          </p:nvCxnSpPr>
          <p:spPr>
            <a:xfrm>
              <a:off x="1809750" y="5133150"/>
              <a:ext cx="4762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round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/>
            <p:cNvSpPr/>
            <p:nvPr/>
          </p:nvSpPr>
          <p:spPr>
            <a:xfrm>
              <a:off x="409575" y="5766558"/>
              <a:ext cx="2181225" cy="338554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chemeClr val="tx1"/>
                  </a:solidFill>
                  <a:latin typeface="Arial Narrow" pitchFamily="34" charset="0"/>
                </a:rPr>
                <a:t>Multiple Sources of Truth</a:t>
              </a:r>
            </a:p>
          </p:txBody>
        </p:sp>
      </p:grpSp>
      <p:sp>
        <p:nvSpPr>
          <p:cNvPr id="162" name="Rectangle 161"/>
          <p:cNvSpPr/>
          <p:nvPr/>
        </p:nvSpPr>
        <p:spPr>
          <a:xfrm>
            <a:off x="4203405" y="3975039"/>
            <a:ext cx="3286125" cy="160351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114300" indent="-1143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Files </a:t>
            </a:r>
            <a:r>
              <a:rPr lang="en-US" sz="1400" dirty="0">
                <a:solidFill>
                  <a:schemeClr val="tx1"/>
                </a:solidFill>
              </a:rPr>
              <a:t>poorly organized </a:t>
            </a:r>
            <a:r>
              <a:rPr lang="en-US" sz="1400" dirty="0" smtClean="0">
                <a:solidFill>
                  <a:schemeClr val="tx1"/>
                </a:solidFill>
              </a:rPr>
              <a:t>in </a:t>
            </a:r>
            <a:r>
              <a:rPr lang="en-US" sz="1400" dirty="0">
                <a:solidFill>
                  <a:schemeClr val="tx1"/>
                </a:solidFill>
              </a:rPr>
              <a:t>shared </a:t>
            </a:r>
            <a:r>
              <a:rPr lang="en-US" sz="1400" dirty="0" smtClean="0">
                <a:solidFill>
                  <a:schemeClr val="tx1"/>
                </a:solidFill>
              </a:rPr>
              <a:t>folders or scattered throughout enterprise</a:t>
            </a:r>
          </a:p>
          <a:p>
            <a:pPr marL="114300" indent="-1143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Can’t </a:t>
            </a:r>
            <a:r>
              <a:rPr lang="en-US" sz="1400" dirty="0">
                <a:solidFill>
                  <a:schemeClr val="tx1"/>
                </a:solidFill>
              </a:rPr>
              <a:t>find </a:t>
            </a:r>
            <a:r>
              <a:rPr lang="en-US" sz="1400" dirty="0" smtClean="0">
                <a:solidFill>
                  <a:schemeClr val="tx1"/>
                </a:solidFill>
              </a:rPr>
              <a:t>information efficiently</a:t>
            </a:r>
          </a:p>
          <a:p>
            <a:pPr marL="114300" indent="-1143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Access </a:t>
            </a:r>
            <a:r>
              <a:rPr lang="en-US" sz="1400" dirty="0">
                <a:solidFill>
                  <a:schemeClr val="tx1"/>
                </a:solidFill>
              </a:rPr>
              <a:t>to files </a:t>
            </a:r>
            <a:r>
              <a:rPr lang="en-US" sz="1400" dirty="0" smtClean="0">
                <a:solidFill>
                  <a:schemeClr val="tx1"/>
                </a:solidFill>
              </a:rPr>
              <a:t>poorly managed</a:t>
            </a:r>
          </a:p>
          <a:p>
            <a:pPr marL="114300" indent="-11430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Hard </a:t>
            </a:r>
            <a:r>
              <a:rPr lang="en-US" sz="1400" dirty="0">
                <a:solidFill>
                  <a:schemeClr val="tx1"/>
                </a:solidFill>
              </a:rPr>
              <a:t>to understand </a:t>
            </a:r>
            <a:r>
              <a:rPr lang="en-US" sz="1400" dirty="0" smtClean="0">
                <a:solidFill>
                  <a:schemeClr val="tx1"/>
                </a:solidFill>
              </a:rPr>
              <a:t>who changed which </a:t>
            </a:r>
            <a:r>
              <a:rPr lang="en-US" sz="1400" dirty="0">
                <a:solidFill>
                  <a:schemeClr val="tx1"/>
                </a:solidFill>
              </a:rPr>
              <a:t>file and </a:t>
            </a:r>
            <a:r>
              <a:rPr lang="en-US" sz="1400" dirty="0" smtClean="0">
                <a:solidFill>
                  <a:schemeClr val="tx1"/>
                </a:solidFill>
              </a:rPr>
              <a:t>why</a:t>
            </a:r>
          </a:p>
          <a:p>
            <a:pPr marL="114300" indent="-1143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File </a:t>
            </a:r>
            <a:r>
              <a:rPr lang="en-US" sz="1400" dirty="0">
                <a:solidFill>
                  <a:schemeClr val="tx1"/>
                </a:solidFill>
              </a:rPr>
              <a:t>dependencies are poorly </a:t>
            </a:r>
            <a:r>
              <a:rPr lang="en-US" sz="1400" dirty="0" smtClean="0">
                <a:solidFill>
                  <a:schemeClr val="tx1"/>
                </a:solidFill>
              </a:rPr>
              <a:t>understood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2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1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5774"/>
            <a:ext cx="8458200" cy="904875"/>
          </a:xfrm>
        </p:spPr>
        <p:txBody>
          <a:bodyPr>
            <a:noAutofit/>
          </a:bodyPr>
          <a:lstStyle/>
          <a:p>
            <a:r>
              <a:rPr lang="en-US" sz="3200" dirty="0" smtClean="0"/>
              <a:t>Analysis Library: </a:t>
            </a:r>
            <a:br>
              <a:rPr lang="en-US" sz="3200" dirty="0" smtClean="0"/>
            </a:br>
            <a:r>
              <a:rPr lang="en-US" sz="3200" dirty="0" smtClean="0"/>
              <a:t>Light-Weight Data / Model 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3" y="1591336"/>
            <a:ext cx="4572000" cy="4926422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400" dirty="0" smtClean="0"/>
              <a:t>Shared Drive “Plus”</a:t>
            </a:r>
          </a:p>
          <a:p>
            <a:pPr marL="457200" lvl="1" indent="-228600"/>
            <a:r>
              <a:rPr lang="en-US" sz="2000" dirty="0" smtClean="0"/>
              <a:t>Client / Server (easy to install/use)</a:t>
            </a:r>
          </a:p>
          <a:p>
            <a:pPr marL="457200" lvl="1" indent="-228600"/>
            <a:r>
              <a:rPr lang="en-US" sz="2000" dirty="0" smtClean="0"/>
              <a:t>Version Control</a:t>
            </a:r>
          </a:p>
          <a:p>
            <a:pPr marL="457200" lvl="1" indent="-228600"/>
            <a:r>
              <a:rPr lang="en-US" sz="2000" dirty="0"/>
              <a:t>Search Engine</a:t>
            </a:r>
          </a:p>
          <a:p>
            <a:pPr marL="457200" lvl="1" indent="-223838"/>
            <a:r>
              <a:rPr lang="en-US" sz="2000" dirty="0"/>
              <a:t>Change Notification</a:t>
            </a:r>
          </a:p>
          <a:p>
            <a:pPr marL="457200" lvl="1" indent="-223838"/>
            <a:r>
              <a:rPr lang="en-US" sz="2000" dirty="0" smtClean="0"/>
              <a:t>Meta Data Extraction/Indexing</a:t>
            </a:r>
          </a:p>
          <a:p>
            <a:pPr marL="857250" lvl="2"/>
            <a:r>
              <a:rPr lang="en-US" sz="1800" dirty="0" smtClean="0"/>
              <a:t>Data Access / Custom Reports</a:t>
            </a:r>
          </a:p>
          <a:p>
            <a:pPr marL="457200" lvl="1" indent="-228600"/>
            <a:r>
              <a:rPr lang="en-US" sz="2000" dirty="0" smtClean="0"/>
              <a:t>File Dependencies</a:t>
            </a:r>
          </a:p>
          <a:p>
            <a:pPr marL="457200" lvl="1" indent="-228600"/>
            <a:r>
              <a:rPr lang="en-US" sz="2000" dirty="0"/>
              <a:t>Web </a:t>
            </a:r>
            <a:r>
              <a:rPr lang="en-US" sz="2000" dirty="0" smtClean="0"/>
              <a:t>enabled</a:t>
            </a:r>
          </a:p>
          <a:p>
            <a:pPr marL="457200" lvl="1" indent="-228600"/>
            <a:r>
              <a:rPr lang="en-US" sz="2000" dirty="0" smtClean="0"/>
              <a:t>Open API</a:t>
            </a:r>
          </a:p>
          <a:p>
            <a:pPr marL="228600" indent="-228600"/>
            <a:r>
              <a:rPr lang="en-US" sz="2400" dirty="0"/>
              <a:t>Tight integration with </a:t>
            </a:r>
            <a:r>
              <a:rPr lang="en-US" sz="2400" dirty="0" smtClean="0"/>
              <a:t>ModelCenter</a:t>
            </a:r>
            <a:r>
              <a:rPr lang="en-US" sz="2400" dirty="0"/>
              <a:t>, but can be used independently as well</a:t>
            </a:r>
          </a:p>
          <a:p>
            <a:pPr marL="457200" lvl="1" indent="-228600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1526" y="1600490"/>
            <a:ext cx="3124200" cy="299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63" y="4124325"/>
            <a:ext cx="4316727" cy="2333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5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533400"/>
            <a:ext cx="8229600" cy="685800"/>
          </a:xfrm>
        </p:spPr>
        <p:txBody>
          <a:bodyPr/>
          <a:lstStyle/>
          <a:p>
            <a:r>
              <a:rPr lang="en-US" dirty="0" smtClean="0"/>
              <a:t>Model Dependencies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1" y="4860768"/>
            <a:ext cx="170497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List of file required to build/execute the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05125" y="5575143"/>
            <a:ext cx="256222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List of trade study results that were created using the model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1" y="2178423"/>
            <a:ext cx="6477000" cy="424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923925"/>
            <a:ext cx="3134196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219450" y="1905000"/>
            <a:ext cx="3267075" cy="15430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00525" y="1888968"/>
            <a:ext cx="211455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ModelCenter  file stored in Analysis Library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2295525" y="4572000"/>
            <a:ext cx="295275" cy="1276350"/>
          </a:xfrm>
          <a:prstGeom prst="leftBrac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96050" y="3400426"/>
            <a:ext cx="828675" cy="13334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04950"/>
            <a:ext cx="487918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3" y="523875"/>
            <a:ext cx="9075774" cy="794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Managing Models During Workflow Execution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562"/>
            <a:ext cx="3473277" cy="21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33646"/>
            <a:ext cx="2314898" cy="2905531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115792" y="1981200"/>
            <a:ext cx="606631" cy="6976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38150" y="2019300"/>
            <a:ext cx="5610225" cy="771526"/>
          </a:xfrm>
          <a:prstGeom prst="line">
            <a:avLst/>
          </a:prstGeom>
          <a:ln w="19050">
            <a:solidFill>
              <a:srgbClr val="7F7F7F">
                <a:alpha val="4902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19400" y="2724150"/>
            <a:ext cx="3876675" cy="2990850"/>
          </a:xfrm>
          <a:prstGeom prst="line">
            <a:avLst/>
          </a:prstGeom>
          <a:ln w="19050">
            <a:solidFill>
              <a:srgbClr val="7F7F7F">
                <a:alpha val="4902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11"/>
          <p:cNvSpPr/>
          <p:nvPr/>
        </p:nvSpPr>
        <p:spPr>
          <a:xfrm rot="8898145" flipH="1">
            <a:off x="2912550" y="4281233"/>
            <a:ext cx="2252101" cy="2734184"/>
          </a:xfrm>
          <a:prstGeom prst="swooshArrow">
            <a:avLst>
              <a:gd name="adj1" fmla="val 25000"/>
              <a:gd name="adj2" fmla="val 24668"/>
            </a:avLst>
          </a:prstGeom>
          <a:gradFill flip="none" rotWithShape="1">
            <a:gsLst>
              <a:gs pos="0">
                <a:srgbClr val="10253F">
                  <a:tint val="66000"/>
                  <a:satMod val="160000"/>
                </a:srgbClr>
              </a:gs>
              <a:gs pos="50000">
                <a:srgbClr val="10253F">
                  <a:tint val="44500"/>
                  <a:satMod val="160000"/>
                  <a:alpha val="63000"/>
                </a:srgbClr>
              </a:gs>
              <a:gs pos="100000">
                <a:srgbClr val="10253F">
                  <a:tint val="23500"/>
                  <a:satMod val="160000"/>
                  <a:alpha val="33000"/>
                </a:srgbClr>
              </a:gs>
            </a:gsLst>
            <a:lin ang="8100000" scaled="1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extBox 24"/>
          <p:cNvSpPr txBox="1"/>
          <p:nvPr/>
        </p:nvSpPr>
        <p:spPr>
          <a:xfrm>
            <a:off x="3972296" y="5781815"/>
            <a:ext cx="1742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  <a:latin typeface="Arial" pitchFamily="34" charset="0"/>
              </a:rPr>
              <a:t>Automatic Upload to AnalysisLibrary</a:t>
            </a:r>
          </a:p>
        </p:txBody>
      </p:sp>
    </p:spTree>
    <p:extLst>
      <p:ext uri="{BB962C8B-B14F-4D97-AF65-F5344CB8AC3E}">
        <p14:creationId xmlns:p14="http://schemas.microsoft.com/office/powerpoint/2010/main" val="20740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woyak\AppData\Local\Temp\SNAGHTML7e9e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566903"/>
            <a:ext cx="4724399" cy="2847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" y="1152525"/>
            <a:ext cx="37338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024" y="590549"/>
            <a:ext cx="3781425" cy="1019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Metadata / </a:t>
            </a:r>
            <a:br>
              <a:rPr lang="en-US" dirty="0" smtClean="0"/>
            </a:br>
            <a:r>
              <a:rPr lang="en-US" dirty="0" smtClean="0"/>
              <a:t>Report Generation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1950" y="2676525"/>
            <a:ext cx="1828800" cy="1197022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305050" y="3009900"/>
            <a:ext cx="2457450" cy="952501"/>
          </a:xfrm>
          <a:prstGeom prst="line">
            <a:avLst/>
          </a:prstGeom>
          <a:ln w="19050">
            <a:solidFill>
              <a:schemeClr val="tx1"/>
            </a:solidFill>
            <a:prstDash val="dash"/>
            <a:round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2875" y="3857624"/>
            <a:ext cx="3762375" cy="138499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charset="0"/>
                <a:cs typeface="+mn-cs"/>
              </a:rPr>
              <a:t>Assign </a:t>
            </a:r>
            <a:r>
              <a:rPr lang="en-US" sz="1400" dirty="0">
                <a:latin typeface="Arial" charset="0"/>
                <a:cs typeface="+mn-cs"/>
              </a:rPr>
              <a:t>metadata to each </a:t>
            </a:r>
            <a:r>
              <a:rPr lang="en-US" sz="1400" dirty="0" smtClean="0">
                <a:latin typeface="Arial" charset="0"/>
                <a:cs typeface="+mn-cs"/>
              </a:rPr>
              <a:t>data item in the repository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charset="0"/>
                <a:cs typeface="+mn-cs"/>
              </a:rPr>
              <a:t>Custom define meta data properties</a:t>
            </a:r>
            <a:endParaRPr lang="en-US" sz="1400" dirty="0">
              <a:latin typeface="Arial" charset="0"/>
              <a:cs typeface="+mn-cs"/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charset="0"/>
                <a:cs typeface="+mn-cs"/>
              </a:rPr>
              <a:t>Organize </a:t>
            </a:r>
            <a:r>
              <a:rPr lang="en-US" sz="1400" dirty="0">
                <a:latin typeface="Arial" charset="0"/>
                <a:cs typeface="+mn-cs"/>
              </a:rPr>
              <a:t>groups of items into templates</a:t>
            </a:r>
          </a:p>
          <a:p>
            <a:pPr marL="114300" lvl="1" indent="-114300"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charset="0"/>
                <a:cs typeface="+mn-cs"/>
              </a:rPr>
              <a:t>Update </a:t>
            </a:r>
            <a:r>
              <a:rPr lang="en-US" sz="1400" dirty="0">
                <a:latin typeface="Arial" charset="0"/>
                <a:cs typeface="+mn-cs"/>
              </a:rPr>
              <a:t>values manually or </a:t>
            </a:r>
            <a:r>
              <a:rPr lang="en-US" sz="1400" dirty="0" smtClean="0">
                <a:latin typeface="Arial" charset="0"/>
                <a:cs typeface="+mn-cs"/>
              </a:rPr>
              <a:t>programmatically </a:t>
            </a:r>
            <a:r>
              <a:rPr lang="en-US" sz="1400" dirty="0">
                <a:latin typeface="Arial" charset="0"/>
                <a:cs typeface="+mn-cs"/>
              </a:rPr>
              <a:t>through </a:t>
            </a:r>
            <a:r>
              <a:rPr lang="en-US" sz="1400" dirty="0" smtClean="0">
                <a:latin typeface="Arial" charset="0"/>
                <a:cs typeface="+mn-cs"/>
              </a:rPr>
              <a:t>indexers</a:t>
            </a:r>
            <a:endParaRPr lang="en-US" sz="1400" dirty="0">
              <a:latin typeface="Arial" charset="0"/>
              <a:cs typeface="+mn-cs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9227" y="724477"/>
            <a:ext cx="3661373" cy="220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 descr="C:\Users\woyak\AppData\Local\Temp\SNAGHTML7b2f7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51286"/>
            <a:ext cx="3417388" cy="21705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7200900" y="3352800"/>
            <a:ext cx="333376" cy="857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6225" y="790575"/>
            <a:ext cx="790575" cy="1790701"/>
          </a:xfrm>
          <a:prstGeom prst="line">
            <a:avLst/>
          </a:prstGeom>
          <a:ln w="19050">
            <a:solidFill>
              <a:schemeClr val="tx1"/>
            </a:solidFill>
            <a:prstDash val="dash"/>
            <a:round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00475" y="5765643"/>
            <a:ext cx="2045360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Reports are accessible from the desktop client or web interface</a:t>
            </a:r>
          </a:p>
        </p:txBody>
      </p:sp>
    </p:spTree>
    <p:extLst>
      <p:ext uri="{BB962C8B-B14F-4D97-AF65-F5344CB8AC3E}">
        <p14:creationId xmlns:p14="http://schemas.microsoft.com/office/powerpoint/2010/main" val="9015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" y="533399"/>
            <a:ext cx="8820150" cy="685801"/>
          </a:xfrm>
        </p:spPr>
        <p:txBody>
          <a:bodyPr>
            <a:no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333501"/>
            <a:ext cx="7867650" cy="5086350"/>
          </a:xfrm>
        </p:spPr>
        <p:txBody>
          <a:bodyPr>
            <a:noAutofit/>
          </a:bodyPr>
          <a:lstStyle/>
          <a:p>
            <a:r>
              <a:rPr lang="en-US" sz="2000" dirty="0" smtClean="0"/>
              <a:t>Phoenix Integration provides a software infrastructure for automating engineering analysis workflows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dirty="0" smtClean="0"/>
              <a:t>ModelCenter </a:t>
            </a:r>
            <a:r>
              <a:rPr lang="en-US" sz="1800" dirty="0"/>
              <a:t>(Model execution/integration, trade space </a:t>
            </a:r>
            <a:r>
              <a:rPr lang="en-US" sz="1800" dirty="0" smtClean="0"/>
              <a:t>exploration)</a:t>
            </a:r>
          </a:p>
          <a:p>
            <a:r>
              <a:rPr lang="en-US" sz="2000" dirty="0" smtClean="0"/>
              <a:t>Engineering analysis models and data utilized during day-to-day processes needs to be managed</a:t>
            </a:r>
          </a:p>
          <a:p>
            <a:pPr lvl="1"/>
            <a:r>
              <a:rPr lang="en-US" sz="1800" dirty="0" smtClean="0"/>
              <a:t>ModelCenter magnifies this need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Shared drive often used but insufficient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dirty="0" smtClean="0"/>
              <a:t>Analysis Library </a:t>
            </a:r>
            <a:r>
              <a:rPr lang="en-US" sz="1800" dirty="0" smtClean="0"/>
              <a:t>(non-intrusive solutions are desired)</a:t>
            </a:r>
            <a:endParaRPr lang="en-US" sz="1800" b="1" dirty="0" smtClean="0"/>
          </a:p>
          <a:p>
            <a:r>
              <a:rPr lang="en-US" sz="2000" dirty="0" smtClean="0"/>
              <a:t>Multiple sources of truth</a:t>
            </a:r>
          </a:p>
          <a:p>
            <a:pPr lvl="1">
              <a:spcBef>
                <a:spcPts val="600"/>
              </a:spcBef>
              <a:spcAft>
                <a:spcPts val="1000"/>
              </a:spcAft>
            </a:pPr>
            <a:r>
              <a:rPr lang="en-US" sz="1800" dirty="0" smtClean="0"/>
              <a:t>Engineering analysis data needs to be accessible to other content management systems</a:t>
            </a:r>
          </a:p>
          <a:p>
            <a:r>
              <a:rPr lang="en-US" sz="2000" dirty="0" smtClean="0"/>
              <a:t>Data / Model management is an active R&amp;D area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2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606551"/>
            <a:ext cx="7772400" cy="717550"/>
          </a:xfrm>
        </p:spPr>
        <p:txBody>
          <a:bodyPr/>
          <a:lstStyle/>
          <a:p>
            <a:pPr algn="ctr"/>
            <a:r>
              <a:rPr lang="en-US" dirty="0" smtClean="0"/>
              <a:t>Questions/discussion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856614" y="2952750"/>
            <a:ext cx="3430772" cy="1400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2800" b="1" dirty="0" smtClean="0"/>
              <a:t>Grant Soremekun</a:t>
            </a:r>
          </a:p>
          <a:p>
            <a:pPr algn="ctr" fontAlgn="auto">
              <a:spcAft>
                <a:spcPts val="0"/>
              </a:spcAft>
            </a:pPr>
            <a:r>
              <a:rPr lang="en-US" sz="1600" dirty="0" smtClean="0"/>
              <a:t>Phoenix Integration, Inc.</a:t>
            </a:r>
          </a:p>
          <a:p>
            <a:pPr algn="ctr" fontAlgn="auto">
              <a:spcAft>
                <a:spcPts val="0"/>
              </a:spcAft>
            </a:pPr>
            <a:r>
              <a:rPr lang="en-US" sz="1600" dirty="0" smtClean="0"/>
              <a:t>grant@phoenix-int.com</a:t>
            </a:r>
          </a:p>
          <a:p>
            <a:pPr algn="ctr" fontAlgn="auto">
              <a:spcAft>
                <a:spcPts val="0"/>
              </a:spcAft>
            </a:pPr>
            <a:r>
              <a:rPr lang="en-US" sz="1600" dirty="0" smtClean="0"/>
              <a:t>540-961-7215 x304</a:t>
            </a:r>
          </a:p>
        </p:txBody>
      </p:sp>
    </p:spTree>
    <p:extLst>
      <p:ext uri="{BB962C8B-B14F-4D97-AF65-F5344CB8AC3E}">
        <p14:creationId xmlns:p14="http://schemas.microsoft.com/office/powerpoint/2010/main" val="19439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371600"/>
            <a:ext cx="8648700" cy="4953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/>
              <a:t>Company and software technology overview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A typical customer data / model generation process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How Phoenix Integration software is utilized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Model/data management issues</a:t>
            </a: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Some model/data management solutions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Summary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21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933450" y="5467350"/>
            <a:ext cx="5867400" cy="0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sysDot"/>
            <a:round/>
            <a:headEnd type="stealth" w="lg" len="lg"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781050" y="5695950"/>
            <a:ext cx="647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lg" len="lg"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08125" y="5772150"/>
            <a:ext cx="99536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0">
                <a:latin typeface="Times New Roman" pitchFamily="18" charset="0"/>
              </a:rPr>
              <a:t>Conceptual</a:t>
            </a:r>
          </a:p>
          <a:p>
            <a:pPr algn="ctr" eaLnBrk="0" hangingPunct="0"/>
            <a:r>
              <a:rPr lang="en-US" sz="1400" b="0">
                <a:latin typeface="Times New Roman" pitchFamily="18" charset="0"/>
              </a:rPr>
              <a:t>Design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24250" y="5772150"/>
            <a:ext cx="102235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0">
                <a:latin typeface="Times New Roman" pitchFamily="18" charset="0"/>
              </a:rPr>
              <a:t>Preliminary</a:t>
            </a:r>
          </a:p>
          <a:p>
            <a:pPr algn="ctr" eaLnBrk="0" hangingPunct="0"/>
            <a:r>
              <a:rPr lang="en-US" sz="1400" b="0">
                <a:latin typeface="Times New Roman" pitchFamily="18" charset="0"/>
              </a:rPr>
              <a:t>Design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294438" y="5772150"/>
            <a:ext cx="7874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0" dirty="0">
                <a:latin typeface="Times New Roman" pitchFamily="18" charset="0"/>
              </a:rPr>
              <a:t>Detailed</a:t>
            </a:r>
          </a:p>
          <a:p>
            <a:pPr algn="ctr" eaLnBrk="0" hangingPunct="0"/>
            <a:r>
              <a:rPr lang="en-US" sz="1400" b="0" dirty="0">
                <a:latin typeface="Times New Roman" pitchFamily="18" charset="0"/>
              </a:rPr>
              <a:t>Design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71450" y="5772150"/>
            <a:ext cx="114141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0">
                <a:latin typeface="Times New Roman" pitchFamily="18" charset="0"/>
              </a:rPr>
              <a:t>Concept</a:t>
            </a:r>
          </a:p>
          <a:p>
            <a:pPr algn="ctr" eaLnBrk="0" hangingPunct="0"/>
            <a:r>
              <a:rPr lang="en-US" sz="1400" b="0">
                <a:latin typeface="Times New Roman" pitchFamily="18" charset="0"/>
              </a:rPr>
              <a:t>Identification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990600" y="5467350"/>
            <a:ext cx="5697538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Phoenix Integration</a:t>
            </a:r>
          </a:p>
        </p:txBody>
      </p:sp>
      <p:sp>
        <p:nvSpPr>
          <p:cNvPr id="6154" name="Rectangle 10"/>
          <p:cNvSpPr>
            <a:spLocks noGrp="1"/>
          </p:cNvSpPr>
          <p:nvPr>
            <p:ph idx="1"/>
          </p:nvPr>
        </p:nvSpPr>
        <p:spPr>
          <a:xfrm>
            <a:off x="-76200" y="1296988"/>
            <a:ext cx="7156450" cy="5103812"/>
          </a:xfrm>
        </p:spPr>
        <p:txBody>
          <a:bodyPr/>
          <a:lstStyle/>
          <a:p>
            <a:pPr algn="ctr">
              <a:spcAft>
                <a:spcPts val="1200"/>
              </a:spcAft>
              <a:buFont typeface="Wingdings 2" pitchFamily="18" charset="2"/>
              <a:buNone/>
            </a:pPr>
            <a:r>
              <a:rPr lang="en-US" sz="2800" dirty="0" smtClean="0"/>
              <a:t>Help customers fully realize the value of their modeling and simulation tools</a:t>
            </a:r>
            <a:endParaRPr lang="en-US" dirty="0" smtClean="0"/>
          </a:p>
          <a:p>
            <a:pPr marL="627063" lvl="1" indent="-169863">
              <a:buClr>
                <a:schemeClr val="accent3"/>
              </a:buClr>
            </a:pPr>
            <a:r>
              <a:rPr lang="en-US" sz="2400" dirty="0" smtClean="0"/>
              <a:t>Automate simulation workflows</a:t>
            </a:r>
          </a:p>
          <a:p>
            <a:pPr marL="1027113" lvl="2" indent="-169863">
              <a:buClr>
                <a:schemeClr val="accent3"/>
              </a:buClr>
            </a:pPr>
            <a:r>
              <a:rPr lang="en-US" sz="2000" dirty="0" smtClean="0"/>
              <a:t>Model integration</a:t>
            </a:r>
          </a:p>
          <a:p>
            <a:pPr marL="627063" lvl="1" indent="-169863">
              <a:buClr>
                <a:schemeClr val="accent3"/>
              </a:buClr>
            </a:pPr>
            <a:r>
              <a:rPr lang="en-US" sz="2400" dirty="0" smtClean="0"/>
              <a:t>Explore more design alternatives </a:t>
            </a:r>
          </a:p>
          <a:p>
            <a:pPr marL="627063" lvl="1" indent="-169863">
              <a:buClr>
                <a:schemeClr val="accent3"/>
              </a:buClr>
            </a:pPr>
            <a:r>
              <a:rPr lang="en-US" sz="2400" dirty="0" smtClean="0"/>
              <a:t>Visualize and communicate results</a:t>
            </a:r>
          </a:p>
          <a:p>
            <a:pPr marL="627063" lvl="1" indent="-169863">
              <a:buClr>
                <a:schemeClr val="accent3"/>
              </a:buClr>
            </a:pPr>
            <a:r>
              <a:rPr lang="en-US" sz="2400" dirty="0" smtClean="0"/>
              <a:t>Make better design decisions</a:t>
            </a:r>
          </a:p>
          <a:p>
            <a:pPr marL="0" indent="0">
              <a:buNone/>
            </a:pPr>
            <a:endParaRPr lang="en-US" i="1" dirty="0" smtClean="0"/>
          </a:p>
        </p:txBody>
      </p:sp>
      <p:pic>
        <p:nvPicPr>
          <p:cNvPr id="41" name="Picture 40" descr="bird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876800"/>
            <a:ext cx="1409700" cy="390732"/>
          </a:xfrm>
          <a:prstGeom prst="rect">
            <a:avLst/>
          </a:prstGeom>
        </p:spPr>
      </p:pic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5330" y="5062234"/>
            <a:ext cx="630209" cy="27309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med" len="lg"/>
          </a:ln>
        </p:spPr>
      </p:pic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0059" y="3668643"/>
            <a:ext cx="380751" cy="336886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med" len="lg"/>
          </a:ln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19399"/>
            <a:ext cx="434642" cy="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01275"/>
            <a:ext cx="1471654" cy="29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53" y="1386012"/>
            <a:ext cx="5659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51" y="1956360"/>
            <a:ext cx="1088367" cy="45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 descr="boeing_Logo_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22817" y="1174899"/>
            <a:ext cx="895235" cy="212314"/>
          </a:xfrm>
          <a:prstGeom prst="rect">
            <a:avLst/>
          </a:prstGeom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22" y="1275467"/>
            <a:ext cx="309075" cy="30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6398" y="5435360"/>
            <a:ext cx="968072" cy="18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89" y="2700618"/>
            <a:ext cx="475290" cy="26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 descr="Aerol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31" y="1663001"/>
            <a:ext cx="952007" cy="3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76" y="6104706"/>
            <a:ext cx="352517" cy="311645"/>
          </a:xfrm>
          <a:prstGeom prst="rect">
            <a:avLst/>
          </a:prstGeom>
        </p:spPr>
      </p:pic>
      <p:pic>
        <p:nvPicPr>
          <p:cNvPr id="3" name="Picture 2" descr="https://encrypted-tbn1.google.com/images?q=tbn:ANd9GcQetdyn0MHiXtR6mOntrNslFUfmDJiQPhHLwiuboWETozZM-fGx2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34" y="5717859"/>
            <a:ext cx="457200" cy="3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ome E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59" y="4326302"/>
            <a:ext cx="1029351" cy="29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https://encrypted-tbn0.gstatic.com/images?q=tbn:ANd9GcSPt3_jjeWXAe6I6xD-6IsqkzSbOcAFEEb5Gj1HldlXFaFXL3S3C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28" y="3045667"/>
            <a:ext cx="618061" cy="3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Northrop Grumman.bmp"/>
          <p:cNvPicPr>
            <a:picLocks noChangeAspect="1"/>
          </p:cNvPicPr>
          <p:nvPr/>
        </p:nvPicPr>
        <p:blipFill>
          <a:blip r:embed="rId19" cstate="print"/>
          <a:srcRect b="22190"/>
          <a:stretch>
            <a:fillRect/>
          </a:stretch>
        </p:blipFill>
        <p:spPr>
          <a:xfrm>
            <a:off x="6400800" y="3145755"/>
            <a:ext cx="1333426" cy="256975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16" y="2275622"/>
            <a:ext cx="438150" cy="27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8" name="Picture 12" descr="https://encrypted-tbn0.gstatic.com/images?q=tbn:ANd9GcRIzl1lvdp2XSMuPkWih-CzHr3BjPTIjgeSWlbJyeLJBr28lXO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64192"/>
            <a:ext cx="826562" cy="21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2.gstatic.com/images?q=tbn:ANd9GcR-LbIBIAXZYj4-URP26_gpXlwkIOPCVWne4CHyJDiwOkoEBF0U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79" y="4047508"/>
            <a:ext cx="1201635" cy="2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ttps://encrypted-tbn0.gstatic.com/images?q=tbn:ANd9GcQ6k9jMKhsssSRJ43ujXwri0aJ2darzg27RceknTA6M6ADR8rFw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86" y="1752600"/>
            <a:ext cx="425219" cy="4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https://encrypted-tbn3.gstatic.com/images?q=tbn:ANd9GcTpwiCJpPV8Ufsz2KNqI_ruRyWRh6dHioh6DUDQHkpPZg51uhVMtw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34" y="2677204"/>
            <a:ext cx="595866" cy="2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52850"/>
            <a:ext cx="766762" cy="56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0" descr="https://encrypted-tbn3.gstatic.com/images?q=tbn:ANd9GcQGtTd0jdKIEFl9_o6oB-qQOJ_Aj8tBRl9z1oaXIMZPWDqRqU5V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46172"/>
            <a:ext cx="871537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6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088891" y="4724571"/>
            <a:ext cx="609600" cy="270681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med" len="lg"/>
          </a:ln>
        </p:spPr>
      </p:pic>
      <p:pic>
        <p:nvPicPr>
          <p:cNvPr id="37" name="Picture 36" descr="INL_Web-th.gi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658100" y="2382724"/>
            <a:ext cx="1276846" cy="21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ModelCenter Sim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23492"/>
            <a:ext cx="5551170" cy="3611880"/>
          </a:xfrm>
          <a:prstGeom prst="rect">
            <a:avLst/>
          </a:prstGeom>
        </p:spPr>
      </p:pic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533399"/>
            <a:ext cx="8820150" cy="7575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ModelCenter: Workflow Automation</a:t>
            </a:r>
            <a:endParaRPr lang="en-US" dirty="0"/>
          </a:p>
        </p:txBody>
      </p:sp>
      <p:sp>
        <p:nvSpPr>
          <p:cNvPr id="20483" name="Text Box 548"/>
          <p:cNvSpPr txBox="1">
            <a:spLocks noChangeArrowheads="1"/>
          </p:cNvSpPr>
          <p:nvPr/>
        </p:nvSpPr>
        <p:spPr bwMode="auto">
          <a:xfrm>
            <a:off x="1099125" y="5445808"/>
            <a:ext cx="2763880" cy="11387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31" tIns="45716" rIns="91431" bIns="45716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dirty="0">
                <a:latin typeface="Arial" pitchFamily="34" charset="0"/>
              </a:rPr>
              <a:t>Sensitivity Analysis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2000" dirty="0">
                <a:latin typeface="Arial" pitchFamily="34" charset="0"/>
              </a:rPr>
              <a:t>Design of Experiments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2000" dirty="0">
                <a:latin typeface="Arial" pitchFamily="34" charset="0"/>
              </a:rPr>
              <a:t>Optimization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2000" dirty="0" smtClean="0">
                <a:latin typeface="Arial" pitchFamily="34" charset="0"/>
              </a:rPr>
              <a:t>Probability Analysis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20484" name="Line 549"/>
          <p:cNvSpPr>
            <a:spLocks noChangeShapeType="1"/>
          </p:cNvSpPr>
          <p:nvPr/>
        </p:nvSpPr>
        <p:spPr bwMode="auto">
          <a:xfrm flipH="1">
            <a:off x="4208092" y="6026256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20487" name="Line 553"/>
          <p:cNvSpPr>
            <a:spLocks noChangeShapeType="1"/>
          </p:cNvSpPr>
          <p:nvPr/>
        </p:nvSpPr>
        <p:spPr bwMode="auto">
          <a:xfrm>
            <a:off x="5190146" y="3401272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20488" name="Line 554"/>
          <p:cNvSpPr>
            <a:spLocks noChangeShapeType="1"/>
          </p:cNvSpPr>
          <p:nvPr/>
        </p:nvSpPr>
        <p:spPr bwMode="auto">
          <a:xfrm flipV="1">
            <a:off x="5334000" y="3384180"/>
            <a:ext cx="0" cy="26420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31" tIns="45716" rIns="91431" bIns="45716"/>
          <a:lstStyle/>
          <a:p>
            <a:endParaRPr lang="en-US"/>
          </a:p>
        </p:txBody>
      </p:sp>
      <p:sp>
        <p:nvSpPr>
          <p:cNvPr id="20490" name="Text Box 567"/>
          <p:cNvSpPr txBox="1">
            <a:spLocks noChangeArrowheads="1"/>
          </p:cNvSpPr>
          <p:nvPr/>
        </p:nvSpPr>
        <p:spPr bwMode="auto">
          <a:xfrm>
            <a:off x="609601" y="5057406"/>
            <a:ext cx="1268413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31" tIns="45716" rIns="91431" bIns="45716">
            <a:spAutoFit/>
          </a:bodyPr>
          <a:lstStyle/>
          <a:p>
            <a:pPr algn="ctr" eaLnBrk="0" hangingPunct="0"/>
            <a:r>
              <a:rPr lang="en-US" sz="1400" b="1" dirty="0">
                <a:latin typeface="Arial" pitchFamily="34" charset="0"/>
              </a:rPr>
              <a:t>ModelCenter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98674" y="1603521"/>
            <a:ext cx="2068727" cy="605909"/>
            <a:chOff x="6465673" y="1298079"/>
            <a:chExt cx="2068727" cy="605909"/>
          </a:xfrm>
        </p:grpSpPr>
        <p:sp>
          <p:nvSpPr>
            <p:cNvPr id="4" name="Rounded Rectangle 3"/>
            <p:cNvSpPr/>
            <p:nvPr/>
          </p:nvSpPr>
          <p:spPr>
            <a:xfrm>
              <a:off x="6465673" y="1298079"/>
              <a:ext cx="2068727" cy="605909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bIns="0" rtlCol="0" anchor="ctr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Build Automated Workflows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553200" y="1371600"/>
              <a:ext cx="457200" cy="458654"/>
            </a:xfrm>
            <a:prstGeom prst="ellipse">
              <a:avLst/>
            </a:prstGeom>
            <a:solidFill>
              <a:schemeClr val="accent4"/>
            </a:soli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038602" y="5216672"/>
            <a:ext cx="1828799" cy="605909"/>
            <a:chOff x="6465674" y="1298079"/>
            <a:chExt cx="1828799" cy="605909"/>
          </a:xfrm>
        </p:grpSpPr>
        <p:sp>
          <p:nvSpPr>
            <p:cNvPr id="47" name="Rounded Rectangle 46"/>
            <p:cNvSpPr/>
            <p:nvPr/>
          </p:nvSpPr>
          <p:spPr>
            <a:xfrm>
              <a:off x="6465674" y="1298079"/>
              <a:ext cx="1828799" cy="605909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bIns="0" rtlCol="0" anchor="ctr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Execute Multiple Runs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6553200" y="1371600"/>
              <a:ext cx="457200" cy="458654"/>
            </a:xfrm>
            <a:prstGeom prst="ellipse">
              <a:avLst/>
            </a:prstGeom>
            <a:solidFill>
              <a:schemeClr val="accent4"/>
            </a:soli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Elbow Connector 30"/>
          <p:cNvCxnSpPr>
            <a:stCxn id="20483" idx="1"/>
            <a:endCxn id="29" idx="1"/>
          </p:cNvCxnSpPr>
          <p:nvPr/>
        </p:nvCxnSpPr>
        <p:spPr>
          <a:xfrm rot="10800000">
            <a:off x="381001" y="3229433"/>
            <a:ext cx="718125" cy="2785759"/>
          </a:xfrm>
          <a:prstGeom prst="bentConnector3">
            <a:avLst>
              <a:gd name="adj1" fmla="val 131833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4677" y="2918971"/>
            <a:ext cx="1713025" cy="12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4716" y="3659822"/>
            <a:ext cx="1849284" cy="136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5670" y="3975047"/>
            <a:ext cx="1849284" cy="136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5615" y="4655095"/>
            <a:ext cx="1849283" cy="136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3" name="Group 32"/>
          <p:cNvGrpSpPr/>
          <p:nvPr/>
        </p:nvGrpSpPr>
        <p:grpSpPr>
          <a:xfrm>
            <a:off x="7294716" y="3220628"/>
            <a:ext cx="1707577" cy="605909"/>
            <a:chOff x="6465672" y="1298079"/>
            <a:chExt cx="1707577" cy="605909"/>
          </a:xfrm>
        </p:grpSpPr>
        <p:sp>
          <p:nvSpPr>
            <p:cNvPr id="34" name="Rounded Rectangle 33"/>
            <p:cNvSpPr/>
            <p:nvPr/>
          </p:nvSpPr>
          <p:spPr>
            <a:xfrm>
              <a:off x="6465672" y="1298079"/>
              <a:ext cx="1707577" cy="605909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8640" tIns="0" bIns="0" rtlCol="0" anchor="ctr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Evaluate Trade-Offs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6553200" y="1371600"/>
              <a:ext cx="457200" cy="458654"/>
            </a:xfrm>
            <a:prstGeom prst="ellipse">
              <a:avLst/>
            </a:prstGeom>
            <a:solidFill>
              <a:schemeClr val="accent4"/>
            </a:soli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4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http://www.vectorworldmap.com/vectormaps/vector-world-map-v2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76386"/>
            <a:ext cx="5221858" cy="29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4"/>
          <p:cNvGrpSpPr/>
          <p:nvPr/>
        </p:nvGrpSpPr>
        <p:grpSpPr>
          <a:xfrm>
            <a:off x="133386" y="4495800"/>
            <a:ext cx="2438400" cy="2286000"/>
            <a:chOff x="533400" y="4953000"/>
            <a:chExt cx="1523381" cy="1676400"/>
          </a:xfrm>
        </p:grpSpPr>
        <p:pic>
          <p:nvPicPr>
            <p:cNvPr id="10803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4953000"/>
              <a:ext cx="1523381" cy="1213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Oval 18"/>
            <p:cNvSpPr>
              <a:spLocks noChangeArrowheads="1"/>
            </p:cNvSpPr>
            <p:nvPr/>
          </p:nvSpPr>
          <p:spPr bwMode="auto">
            <a:xfrm>
              <a:off x="685800" y="5943600"/>
              <a:ext cx="1295400" cy="6858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b="0" dirty="0">
                  <a:solidFill>
                    <a:prstClr val="black"/>
                  </a:solidFill>
                  <a:latin typeface="Arial" pitchFamily="34" charset="0"/>
                </a:rPr>
                <a:t>ModelCenter</a:t>
              </a:r>
            </a:p>
          </p:txBody>
        </p:sp>
      </p:grpSp>
      <p:sp>
        <p:nvSpPr>
          <p:cNvPr id="8197" name="Arc 7"/>
          <p:cNvSpPr>
            <a:spLocks/>
          </p:cNvSpPr>
          <p:nvPr/>
        </p:nvSpPr>
        <p:spPr bwMode="auto">
          <a:xfrm rot="-478787">
            <a:off x="219468" y="3860128"/>
            <a:ext cx="7831148" cy="3987355"/>
          </a:xfrm>
          <a:custGeom>
            <a:avLst/>
            <a:gdLst>
              <a:gd name="T0" fmla="*/ 0 w 21217"/>
              <a:gd name="T1" fmla="*/ 0 h 21600"/>
              <a:gd name="T2" fmla="*/ 5275262 w 21217"/>
              <a:gd name="T3" fmla="*/ 1671638 h 21600"/>
              <a:gd name="T4" fmla="*/ 0 w 21217"/>
              <a:gd name="T5" fmla="*/ 2057400 h 21600"/>
              <a:gd name="T6" fmla="*/ 0 60000 65536"/>
              <a:gd name="T7" fmla="*/ 0 60000 65536"/>
              <a:gd name="T8" fmla="*/ 0 60000 65536"/>
              <a:gd name="T9" fmla="*/ 0 w 21217"/>
              <a:gd name="T10" fmla="*/ 0 h 21600"/>
              <a:gd name="T11" fmla="*/ 21217 w 212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17" h="21600" fill="none" extrusionOk="0">
                <a:moveTo>
                  <a:pt x="-1" y="0"/>
                </a:moveTo>
                <a:cubicBezTo>
                  <a:pt x="10367" y="0"/>
                  <a:pt x="19272" y="7366"/>
                  <a:pt x="21216" y="17550"/>
                </a:cubicBezTo>
              </a:path>
              <a:path w="21217" h="21600" stroke="0" extrusionOk="0">
                <a:moveTo>
                  <a:pt x="-1" y="0"/>
                </a:moveTo>
                <a:cubicBezTo>
                  <a:pt x="10367" y="0"/>
                  <a:pt x="19272" y="7366"/>
                  <a:pt x="21216" y="1755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r" eaLnBrk="1" hangingPunct="1"/>
            <a:endParaRPr lang="en-US" b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206" name="Line 37"/>
          <p:cNvSpPr>
            <a:spLocks noChangeShapeType="1"/>
          </p:cNvSpPr>
          <p:nvPr/>
        </p:nvSpPr>
        <p:spPr bwMode="auto">
          <a:xfrm flipV="1">
            <a:off x="1733586" y="4267200"/>
            <a:ext cx="381000" cy="533400"/>
          </a:xfrm>
          <a:prstGeom prst="line">
            <a:avLst/>
          </a:prstGeom>
          <a:ln w="158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8207" name="Line 38"/>
          <p:cNvSpPr>
            <a:spLocks noChangeShapeType="1"/>
          </p:cNvSpPr>
          <p:nvPr/>
        </p:nvSpPr>
        <p:spPr bwMode="auto">
          <a:xfrm flipH="1" flipV="1">
            <a:off x="1276386" y="2667000"/>
            <a:ext cx="228600" cy="2438400"/>
          </a:xfrm>
          <a:prstGeom prst="line">
            <a:avLst/>
          </a:prstGeom>
          <a:ln w="158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ine 38"/>
          <p:cNvSpPr>
            <a:spLocks noChangeShapeType="1"/>
          </p:cNvSpPr>
          <p:nvPr/>
        </p:nvSpPr>
        <p:spPr bwMode="auto">
          <a:xfrm flipV="1">
            <a:off x="1733586" y="4953000"/>
            <a:ext cx="4953000" cy="533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r" eaLnBrk="1" hangingPunct="1"/>
            <a:endParaRPr lang="en-US" b="0">
              <a:solidFill>
                <a:prstClr val="black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690855" y="2905125"/>
            <a:ext cx="903288" cy="733425"/>
            <a:chOff x="2634" y="971"/>
            <a:chExt cx="569" cy="462"/>
          </a:xfrm>
        </p:grpSpPr>
        <p:pic>
          <p:nvPicPr>
            <p:cNvPr id="8211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07" y="971"/>
              <a:ext cx="202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8212" name="Text Box 24"/>
            <p:cNvSpPr txBox="1">
              <a:spLocks noChangeArrowheads="1"/>
            </p:cNvSpPr>
            <p:nvPr/>
          </p:nvSpPr>
          <p:spPr bwMode="auto">
            <a:xfrm>
              <a:off x="2634" y="1103"/>
              <a:ext cx="56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b="1" dirty="0">
                  <a:solidFill>
                    <a:prstClr val="black"/>
                  </a:solidFill>
                  <a:latin typeface="+mj-lt"/>
                </a:rPr>
                <a:t>In-house</a:t>
              </a:r>
            </a:p>
            <a:p>
              <a:pPr algn="ctr" eaLnBrk="1" hangingPunct="1"/>
              <a:r>
                <a:rPr lang="en-US" sz="1400" b="1" dirty="0">
                  <a:solidFill>
                    <a:prstClr val="black"/>
                  </a:solidFill>
                  <a:latin typeface="+mj-lt"/>
                </a:rPr>
                <a:t>FORTRAN</a:t>
              </a:r>
            </a:p>
          </p:txBody>
        </p:sp>
      </p:grpSp>
      <p:graphicFrame>
        <p:nvGraphicFramePr>
          <p:cNvPr id="8195" name="Object 34"/>
          <p:cNvGraphicFramePr>
            <a:graphicFrameLocks noChangeAspect="1"/>
          </p:cNvGraphicFramePr>
          <p:nvPr/>
        </p:nvGraphicFramePr>
        <p:xfrm>
          <a:off x="1866936" y="2968625"/>
          <a:ext cx="7334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" name="Clip" r:id="rId7" imgW="3892680" imgH="3468960" progId="">
                  <p:embed/>
                </p:oleObj>
              </mc:Choice>
              <mc:Fallback>
                <p:oleObj name="Clip" r:id="rId7" imgW="3892680" imgH="3468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36" y="2968625"/>
                        <a:ext cx="7334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0327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600571"/>
            <a:ext cx="257687" cy="28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1352586" y="3886200"/>
            <a:ext cx="185261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prstClr val="black"/>
                </a:solidFill>
                <a:latin typeface="+mj-lt"/>
              </a:rPr>
              <a:t>Analysis Server</a:t>
            </a:r>
          </a:p>
        </p:txBody>
      </p:sp>
      <p:sp>
        <p:nvSpPr>
          <p:cNvPr id="8209" name="Text Box 27"/>
          <p:cNvSpPr txBox="1">
            <a:spLocks noChangeArrowheads="1"/>
          </p:cNvSpPr>
          <p:nvPr/>
        </p:nvSpPr>
        <p:spPr bwMode="auto">
          <a:xfrm>
            <a:off x="1422994" y="1510758"/>
            <a:ext cx="125803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1" dirty="0" smtClean="0">
                <a:solidFill>
                  <a:prstClr val="black"/>
                </a:solidFill>
                <a:latin typeface="+mj-lt"/>
              </a:rPr>
              <a:t>Finite Element</a:t>
            </a:r>
          </a:p>
          <a:p>
            <a:pPr algn="ctr" eaLnBrk="1" hangingPunct="1"/>
            <a:r>
              <a:rPr lang="en-US" sz="1400" b="1" dirty="0" smtClean="0">
                <a:solidFill>
                  <a:prstClr val="black"/>
                </a:solidFill>
                <a:latin typeface="+mj-lt"/>
              </a:rPr>
              <a:t>Analysis</a:t>
            </a:r>
            <a:endParaRPr lang="en-US" sz="14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202" name="Text Box 29"/>
          <p:cNvSpPr txBox="1">
            <a:spLocks noChangeArrowheads="1"/>
          </p:cNvSpPr>
          <p:nvPr/>
        </p:nvSpPr>
        <p:spPr bwMode="auto">
          <a:xfrm>
            <a:off x="285786" y="2339975"/>
            <a:ext cx="185261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prstClr val="black"/>
                </a:solidFill>
                <a:latin typeface="+mj-lt"/>
              </a:rPr>
              <a:t>Analysis Server</a:t>
            </a:r>
          </a:p>
        </p:txBody>
      </p:sp>
      <p:pic>
        <p:nvPicPr>
          <p:cNvPr id="1080328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404" y="2057400"/>
            <a:ext cx="269889" cy="31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2844042" y="1646238"/>
            <a:ext cx="1804158" cy="562907"/>
          </a:xfrm>
          <a:prstGeom prst="line">
            <a:avLst/>
          </a:prstGeom>
          <a:ln w="158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3714786" y="2508250"/>
            <a:ext cx="1466814" cy="387350"/>
          </a:xfrm>
          <a:prstGeom prst="line">
            <a:avLst/>
          </a:prstGeom>
          <a:ln w="158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 flipV="1">
            <a:off x="7655442" y="3636333"/>
            <a:ext cx="808074" cy="637954"/>
          </a:xfrm>
          <a:prstGeom prst="line">
            <a:avLst/>
          </a:prstGeom>
          <a:ln w="158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V="1">
            <a:off x="1905120" y="2339974"/>
            <a:ext cx="4439609" cy="2851784"/>
          </a:xfrm>
          <a:prstGeom prst="line">
            <a:avLst/>
          </a:prstGeom>
          <a:ln w="158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algn="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6473861" y="4083050"/>
            <a:ext cx="2422525" cy="1174750"/>
            <a:chOff x="6569075" y="2971800"/>
            <a:chExt cx="2422525" cy="1174750"/>
          </a:xfrm>
        </p:grpSpPr>
        <p:sp>
          <p:nvSpPr>
            <p:cNvPr id="8204" name="Text Box 35"/>
            <p:cNvSpPr txBox="1">
              <a:spLocks noChangeArrowheads="1"/>
            </p:cNvSpPr>
            <p:nvPr/>
          </p:nvSpPr>
          <p:spPr bwMode="auto">
            <a:xfrm>
              <a:off x="6569075" y="3810000"/>
              <a:ext cx="1852612" cy="3365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prstClr val="black"/>
                  </a:solidFill>
                  <a:latin typeface="Arial" pitchFamily="34" charset="0"/>
                </a:rPr>
                <a:t>Analysis Server</a:t>
              </a:r>
            </a:p>
          </p:txBody>
        </p:sp>
        <p:graphicFrame>
          <p:nvGraphicFramePr>
            <p:cNvPr id="22" name="Object 25"/>
            <p:cNvGraphicFramePr>
              <a:graphicFrameLocks noChangeAspect="1"/>
            </p:cNvGraphicFramePr>
            <p:nvPr/>
          </p:nvGraphicFramePr>
          <p:xfrm>
            <a:off x="7178675" y="2971800"/>
            <a:ext cx="733425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2" name="Clip" r:id="rId11" imgW="3892680" imgH="3468960" progId="">
                    <p:embed/>
                  </p:oleObj>
                </mc:Choice>
                <mc:Fallback>
                  <p:oleObj name="Clip" r:id="rId11" imgW="3892680" imgH="3468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8675" y="2971800"/>
                          <a:ext cx="733425" cy="654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8367711" y="3305373"/>
              <a:ext cx="623889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400" b="0" dirty="0">
                  <a:solidFill>
                    <a:prstClr val="black"/>
                  </a:solidFill>
                  <a:latin typeface="Arial" pitchFamily="34" charset="0"/>
                </a:rPr>
                <a:t>Excel</a:t>
              </a:r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7956550" y="3246438"/>
              <a:ext cx="398463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algn="r" eaLnBrk="1" hangingPunct="1"/>
              <a:endParaRPr lang="en-US" b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pic>
        <p:nvPicPr>
          <p:cNvPr id="1080332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1733" y="4724400"/>
            <a:ext cx="295597" cy="26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 descr="http://www.symplebyte.com/images_pgs/logos/logo_excel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55611" y="4163403"/>
            <a:ext cx="2555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4038600" y="4462046"/>
            <a:ext cx="2514600" cy="338554"/>
          </a:xfrm>
          <a:prstGeom prst="rect">
            <a:avLst/>
          </a:prstGeom>
          <a:solidFill>
            <a:schemeClr val="accent4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</a:rPr>
              <a:t>Network (LAN or WLAN)</a:t>
            </a:r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327804" y="503694"/>
            <a:ext cx="8488392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Analysis Server: Publish Wrappers to the Cloud</a:t>
            </a:r>
            <a:endParaRPr lang="en-US" sz="2800" dirty="0"/>
          </a:p>
        </p:txBody>
      </p:sp>
      <p:sp>
        <p:nvSpPr>
          <p:cNvPr id="7" name="AutoShape 6" descr="World Map, Political world map, maps of worl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18" y="1137682"/>
            <a:ext cx="330905" cy="33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431"/>
          <p:cNvGrpSpPr>
            <a:grpSpLocks/>
          </p:cNvGrpSpPr>
          <p:nvPr/>
        </p:nvGrpSpPr>
        <p:grpSpPr bwMode="auto">
          <a:xfrm>
            <a:off x="595422" y="1180213"/>
            <a:ext cx="590108" cy="751368"/>
            <a:chOff x="7391400" y="3733800"/>
            <a:chExt cx="1219200" cy="1524000"/>
          </a:xfrm>
        </p:grpSpPr>
        <p:grpSp>
          <p:nvGrpSpPr>
            <p:cNvPr id="36" name="Group 144"/>
            <p:cNvGrpSpPr>
              <a:grpSpLocks/>
            </p:cNvGrpSpPr>
            <p:nvPr/>
          </p:nvGrpSpPr>
          <p:grpSpPr bwMode="auto">
            <a:xfrm>
              <a:off x="7391400" y="3733800"/>
              <a:ext cx="917575" cy="1219200"/>
              <a:chOff x="7391400" y="3733800"/>
              <a:chExt cx="917575" cy="1219200"/>
            </a:xfrm>
          </p:grpSpPr>
          <p:grpSp>
            <p:nvGrpSpPr>
              <p:cNvPr id="196" name="Group 8"/>
              <p:cNvGrpSpPr>
                <a:grpSpLocks noChangeAspect="1"/>
              </p:cNvGrpSpPr>
              <p:nvPr/>
            </p:nvGrpSpPr>
            <p:grpSpPr bwMode="auto">
              <a:xfrm>
                <a:off x="7696200" y="3733800"/>
                <a:ext cx="612775" cy="901700"/>
                <a:chOff x="1296" y="3552"/>
                <a:chExt cx="386" cy="5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7" name="Freeform 9"/>
                <p:cNvSpPr>
                  <a:spLocks/>
                </p:cNvSpPr>
                <p:nvPr/>
              </p:nvSpPr>
              <p:spPr bwMode="auto">
                <a:xfrm>
                  <a:off x="1304" y="3560"/>
                  <a:ext cx="242" cy="560"/>
                </a:xfrm>
                <a:custGeom>
                  <a:avLst/>
                  <a:gdLst/>
                  <a:ahLst/>
                  <a:cxnLst>
                    <a:cxn ang="0">
                      <a:pos x="201" y="0"/>
                    </a:cxn>
                    <a:cxn ang="0">
                      <a:pos x="169" y="0"/>
                    </a:cxn>
                    <a:cxn ang="0">
                      <a:pos x="0" y="32"/>
                    </a:cxn>
                    <a:cxn ang="0">
                      <a:pos x="8" y="528"/>
                    </a:cxn>
                    <a:cxn ang="0">
                      <a:pos x="217" y="560"/>
                    </a:cxn>
                    <a:cxn ang="0">
                      <a:pos x="242" y="24"/>
                    </a:cxn>
                    <a:cxn ang="0">
                      <a:pos x="201" y="0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242" h="560">
                      <a:moveTo>
                        <a:pt x="201" y="0"/>
                      </a:moveTo>
                      <a:lnTo>
                        <a:pt x="169" y="0"/>
                      </a:lnTo>
                      <a:lnTo>
                        <a:pt x="0" y="32"/>
                      </a:lnTo>
                      <a:lnTo>
                        <a:pt x="8" y="528"/>
                      </a:lnTo>
                      <a:lnTo>
                        <a:pt x="217" y="560"/>
                      </a:lnTo>
                      <a:lnTo>
                        <a:pt x="242" y="24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8" name="Freeform 10"/>
                <p:cNvSpPr>
                  <a:spLocks/>
                </p:cNvSpPr>
                <p:nvPr/>
              </p:nvSpPr>
              <p:spPr bwMode="auto">
                <a:xfrm>
                  <a:off x="1320" y="3576"/>
                  <a:ext cx="354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185" y="528"/>
                    </a:cxn>
                    <a:cxn ang="0">
                      <a:pos x="0" y="512"/>
                    </a:cxn>
                    <a:cxn ang="0">
                      <a:pos x="177" y="544"/>
                    </a:cxn>
                    <a:cxn ang="0">
                      <a:pos x="346" y="496"/>
                    </a:cxn>
                    <a:cxn ang="0">
                      <a:pos x="354" y="96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354" h="544">
                      <a:moveTo>
                        <a:pt x="185" y="0"/>
                      </a:moveTo>
                      <a:lnTo>
                        <a:pt x="185" y="528"/>
                      </a:lnTo>
                      <a:lnTo>
                        <a:pt x="0" y="512"/>
                      </a:lnTo>
                      <a:lnTo>
                        <a:pt x="177" y="544"/>
                      </a:lnTo>
                      <a:lnTo>
                        <a:pt x="346" y="496"/>
                      </a:lnTo>
                      <a:lnTo>
                        <a:pt x="354" y="96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9" name="Freeform 11"/>
                <p:cNvSpPr>
                  <a:spLocks/>
                </p:cNvSpPr>
                <p:nvPr/>
              </p:nvSpPr>
              <p:spPr bwMode="auto">
                <a:xfrm>
                  <a:off x="1312" y="3560"/>
                  <a:ext cx="193" cy="552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0" y="40"/>
                    </a:cxn>
                    <a:cxn ang="0">
                      <a:pos x="8" y="528"/>
                    </a:cxn>
                    <a:cxn ang="0">
                      <a:pos x="185" y="552"/>
                    </a:cxn>
                    <a:cxn ang="0">
                      <a:pos x="185" y="280"/>
                    </a:cxn>
                    <a:cxn ang="0">
                      <a:pos x="145" y="272"/>
                    </a:cxn>
                    <a:cxn ang="0">
                      <a:pos x="145" y="264"/>
                    </a:cxn>
                    <a:cxn ang="0">
                      <a:pos x="193" y="264"/>
                    </a:cxn>
                    <a:cxn ang="0">
                      <a:pos x="193" y="256"/>
                    </a:cxn>
                    <a:cxn ang="0">
                      <a:pos x="145" y="256"/>
                    </a:cxn>
                    <a:cxn ang="0">
                      <a:pos x="145" y="248"/>
                    </a:cxn>
                    <a:cxn ang="0">
                      <a:pos x="193" y="248"/>
                    </a:cxn>
                    <a:cxn ang="0">
                      <a:pos x="193" y="240"/>
                    </a:cxn>
                    <a:cxn ang="0">
                      <a:pos x="145" y="240"/>
                    </a:cxn>
                    <a:cxn ang="0">
                      <a:pos x="145" y="224"/>
                    </a:cxn>
                    <a:cxn ang="0">
                      <a:pos x="185" y="224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93" h="552">
                      <a:moveTo>
                        <a:pt x="185" y="0"/>
                      </a:moveTo>
                      <a:lnTo>
                        <a:pt x="0" y="40"/>
                      </a:lnTo>
                      <a:lnTo>
                        <a:pt x="8" y="528"/>
                      </a:lnTo>
                      <a:lnTo>
                        <a:pt x="185" y="552"/>
                      </a:lnTo>
                      <a:lnTo>
                        <a:pt x="185" y="280"/>
                      </a:lnTo>
                      <a:lnTo>
                        <a:pt x="145" y="272"/>
                      </a:lnTo>
                      <a:lnTo>
                        <a:pt x="145" y="264"/>
                      </a:lnTo>
                      <a:lnTo>
                        <a:pt x="193" y="264"/>
                      </a:lnTo>
                      <a:lnTo>
                        <a:pt x="193" y="256"/>
                      </a:lnTo>
                      <a:lnTo>
                        <a:pt x="145" y="256"/>
                      </a:lnTo>
                      <a:lnTo>
                        <a:pt x="145" y="248"/>
                      </a:lnTo>
                      <a:lnTo>
                        <a:pt x="193" y="248"/>
                      </a:lnTo>
                      <a:lnTo>
                        <a:pt x="193" y="240"/>
                      </a:lnTo>
                      <a:lnTo>
                        <a:pt x="145" y="240"/>
                      </a:lnTo>
                      <a:lnTo>
                        <a:pt x="145" y="224"/>
                      </a:lnTo>
                      <a:lnTo>
                        <a:pt x="185" y="224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0" name="Freeform 12"/>
                <p:cNvSpPr>
                  <a:spLocks/>
                </p:cNvSpPr>
                <p:nvPr/>
              </p:nvSpPr>
              <p:spPr bwMode="auto">
                <a:xfrm>
                  <a:off x="1328" y="3800"/>
                  <a:ext cx="24" cy="272"/>
                </a:xfrm>
                <a:custGeom>
                  <a:avLst/>
                  <a:gdLst/>
                  <a:ahLst/>
                  <a:cxnLst>
                    <a:cxn ang="0">
                      <a:pos x="8" y="264"/>
                    </a:cxn>
                    <a:cxn ang="0">
                      <a:pos x="24" y="272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8" y="264"/>
                    </a:cxn>
                    <a:cxn ang="0">
                      <a:pos x="8" y="264"/>
                    </a:cxn>
                    <a:cxn ang="0">
                      <a:pos x="8" y="264"/>
                    </a:cxn>
                  </a:cxnLst>
                  <a:rect l="0" t="0" r="r" b="b"/>
                  <a:pathLst>
                    <a:path w="24" h="272">
                      <a:moveTo>
                        <a:pt x="8" y="264"/>
                      </a:moveTo>
                      <a:lnTo>
                        <a:pt x="24" y="272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8" y="264"/>
                      </a:lnTo>
                      <a:lnTo>
                        <a:pt x="8" y="264"/>
                      </a:lnTo>
                      <a:lnTo>
                        <a:pt x="8" y="264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1" name="Freeform 13"/>
                <p:cNvSpPr>
                  <a:spLocks/>
                </p:cNvSpPr>
                <p:nvPr/>
              </p:nvSpPr>
              <p:spPr bwMode="auto">
                <a:xfrm>
                  <a:off x="1344" y="3816"/>
                  <a:ext cx="32" cy="256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32" y="256"/>
                    </a:cxn>
                    <a:cxn ang="0">
                      <a:pos x="0" y="256"/>
                    </a:cxn>
                    <a:cxn ang="0">
                      <a:pos x="8" y="240"/>
                    </a:cxn>
                    <a:cxn ang="0">
                      <a:pos x="16" y="248"/>
                    </a:cxn>
                    <a:cxn ang="0">
                      <a:pos x="16" y="224"/>
                    </a:cxn>
                    <a:cxn ang="0">
                      <a:pos x="0" y="224"/>
                    </a:cxn>
                    <a:cxn ang="0">
                      <a:pos x="8" y="208"/>
                    </a:cxn>
                    <a:cxn ang="0">
                      <a:pos x="16" y="208"/>
                    </a:cxn>
                    <a:cxn ang="0">
                      <a:pos x="16" y="192"/>
                    </a:cxn>
                    <a:cxn ang="0">
                      <a:pos x="0" y="192"/>
                    </a:cxn>
                    <a:cxn ang="0">
                      <a:pos x="8" y="176"/>
                    </a:cxn>
                    <a:cxn ang="0">
                      <a:pos x="16" y="176"/>
                    </a:cxn>
                    <a:cxn ang="0">
                      <a:pos x="16" y="152"/>
                    </a:cxn>
                    <a:cxn ang="0">
                      <a:pos x="0" y="152"/>
                    </a:cxn>
                    <a:cxn ang="0">
                      <a:pos x="0" y="136"/>
                    </a:cxn>
                    <a:cxn ang="0">
                      <a:pos x="16" y="136"/>
                    </a:cxn>
                    <a:cxn ang="0">
                      <a:pos x="16" y="120"/>
                    </a:cxn>
                    <a:cxn ang="0">
                      <a:pos x="0" y="120"/>
                    </a:cxn>
                    <a:cxn ang="0">
                      <a:pos x="0" y="104"/>
                    </a:cxn>
                    <a:cxn ang="0">
                      <a:pos x="16" y="104"/>
                    </a:cxn>
                    <a:cxn ang="0">
                      <a:pos x="16" y="88"/>
                    </a:cxn>
                    <a:cxn ang="0">
                      <a:pos x="0" y="88"/>
                    </a:cxn>
                    <a:cxn ang="0">
                      <a:pos x="0" y="72"/>
                    </a:cxn>
                    <a:cxn ang="0">
                      <a:pos x="16" y="72"/>
                    </a:cxn>
                    <a:cxn ang="0">
                      <a:pos x="16" y="56"/>
                    </a:cxn>
                    <a:cxn ang="0">
                      <a:pos x="0" y="56"/>
                    </a:cxn>
                    <a:cxn ang="0">
                      <a:pos x="0" y="40"/>
                    </a:cxn>
                    <a:cxn ang="0">
                      <a:pos x="16" y="40"/>
                    </a:cxn>
                    <a:cxn ang="0">
                      <a:pos x="16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2" h="256">
                      <a:moveTo>
                        <a:pt x="8" y="8"/>
                      </a:moveTo>
                      <a:lnTo>
                        <a:pt x="24" y="0"/>
                      </a:lnTo>
                      <a:lnTo>
                        <a:pt x="32" y="256"/>
                      </a:lnTo>
                      <a:lnTo>
                        <a:pt x="0" y="256"/>
                      </a:lnTo>
                      <a:lnTo>
                        <a:pt x="8" y="240"/>
                      </a:lnTo>
                      <a:lnTo>
                        <a:pt x="16" y="248"/>
                      </a:lnTo>
                      <a:lnTo>
                        <a:pt x="16" y="224"/>
                      </a:lnTo>
                      <a:lnTo>
                        <a:pt x="0" y="224"/>
                      </a:lnTo>
                      <a:lnTo>
                        <a:pt x="8" y="208"/>
                      </a:lnTo>
                      <a:lnTo>
                        <a:pt x="16" y="208"/>
                      </a:lnTo>
                      <a:lnTo>
                        <a:pt x="16" y="192"/>
                      </a:lnTo>
                      <a:lnTo>
                        <a:pt x="0" y="192"/>
                      </a:lnTo>
                      <a:lnTo>
                        <a:pt x="8" y="176"/>
                      </a:lnTo>
                      <a:lnTo>
                        <a:pt x="16" y="176"/>
                      </a:lnTo>
                      <a:lnTo>
                        <a:pt x="16" y="152"/>
                      </a:lnTo>
                      <a:lnTo>
                        <a:pt x="0" y="152"/>
                      </a:lnTo>
                      <a:lnTo>
                        <a:pt x="0" y="136"/>
                      </a:lnTo>
                      <a:lnTo>
                        <a:pt x="16" y="136"/>
                      </a:lnTo>
                      <a:lnTo>
                        <a:pt x="16" y="120"/>
                      </a:lnTo>
                      <a:lnTo>
                        <a:pt x="0" y="120"/>
                      </a:lnTo>
                      <a:lnTo>
                        <a:pt x="0" y="104"/>
                      </a:lnTo>
                      <a:lnTo>
                        <a:pt x="16" y="104"/>
                      </a:lnTo>
                      <a:lnTo>
                        <a:pt x="16" y="88"/>
                      </a:lnTo>
                      <a:lnTo>
                        <a:pt x="0" y="88"/>
                      </a:lnTo>
                      <a:lnTo>
                        <a:pt x="0" y="72"/>
                      </a:lnTo>
                      <a:lnTo>
                        <a:pt x="16" y="72"/>
                      </a:lnTo>
                      <a:lnTo>
                        <a:pt x="16" y="56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" name="Freeform 14"/>
                <p:cNvSpPr>
                  <a:spLocks/>
                </p:cNvSpPr>
                <p:nvPr/>
              </p:nvSpPr>
              <p:spPr bwMode="auto">
                <a:xfrm>
                  <a:off x="1328" y="3792"/>
                  <a:ext cx="48" cy="27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0" y="272"/>
                    </a:cxn>
                    <a:cxn ang="0">
                      <a:pos x="8" y="272"/>
                    </a:cxn>
                    <a:cxn ang="0">
                      <a:pos x="8" y="32"/>
                    </a:cxn>
                    <a:cxn ang="0">
                      <a:pos x="24" y="8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8" h="27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272"/>
                      </a:lnTo>
                      <a:lnTo>
                        <a:pt x="8" y="272"/>
                      </a:lnTo>
                      <a:lnTo>
                        <a:pt x="8" y="32"/>
                      </a:lnTo>
                      <a:lnTo>
                        <a:pt x="24" y="8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3" name="Freeform 15"/>
                <p:cNvSpPr>
                  <a:spLocks/>
                </p:cNvSpPr>
                <p:nvPr/>
              </p:nvSpPr>
              <p:spPr bwMode="auto">
                <a:xfrm>
                  <a:off x="1320" y="3592"/>
                  <a:ext cx="161" cy="176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113" y="8"/>
                    </a:cxn>
                    <a:cxn ang="0">
                      <a:pos x="40" y="24"/>
                    </a:cxn>
                    <a:cxn ang="0">
                      <a:pos x="0" y="32"/>
                    </a:cxn>
                    <a:cxn ang="0">
                      <a:pos x="8" y="176"/>
                    </a:cxn>
                    <a:cxn ang="0">
                      <a:pos x="161" y="168"/>
                    </a:cxn>
                    <a:cxn ang="0">
                      <a:pos x="153" y="48"/>
                    </a:cxn>
                    <a:cxn ang="0">
                      <a:pos x="145" y="160"/>
                    </a:cxn>
                    <a:cxn ang="0">
                      <a:pos x="8" y="168"/>
                    </a:cxn>
                    <a:cxn ang="0">
                      <a:pos x="8" y="120"/>
                    </a:cxn>
                    <a:cxn ang="0">
                      <a:pos x="137" y="112"/>
                    </a:cxn>
                    <a:cxn ang="0">
                      <a:pos x="137" y="104"/>
                    </a:cxn>
                    <a:cxn ang="0">
                      <a:pos x="8" y="112"/>
                    </a:cxn>
                    <a:cxn ang="0">
                      <a:pos x="8" y="80"/>
                    </a:cxn>
                    <a:cxn ang="0">
                      <a:pos x="137" y="72"/>
                    </a:cxn>
                    <a:cxn ang="0">
                      <a:pos x="145" y="56"/>
                    </a:cxn>
                    <a:cxn ang="0">
                      <a:pos x="8" y="72"/>
                    </a:cxn>
                    <a:cxn ang="0">
                      <a:pos x="8" y="40"/>
                    </a:cxn>
                    <a:cxn ang="0">
                      <a:pos x="32" y="40"/>
                    </a:cxn>
                    <a:cxn ang="0">
                      <a:pos x="32" y="56"/>
                    </a:cxn>
                    <a:cxn ang="0">
                      <a:pos x="105" y="40"/>
                    </a:cxn>
                    <a:cxn ang="0">
                      <a:pos x="105" y="32"/>
                    </a:cxn>
                    <a:cxn ang="0">
                      <a:pos x="153" y="8"/>
                    </a:cxn>
                    <a:cxn ang="0">
                      <a:pos x="153" y="0"/>
                    </a:cxn>
                    <a:cxn ang="0">
                      <a:pos x="153" y="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161" h="176">
                      <a:moveTo>
                        <a:pt x="153" y="0"/>
                      </a:moveTo>
                      <a:lnTo>
                        <a:pt x="113" y="8"/>
                      </a:lnTo>
                      <a:lnTo>
                        <a:pt x="40" y="24"/>
                      </a:lnTo>
                      <a:lnTo>
                        <a:pt x="0" y="32"/>
                      </a:lnTo>
                      <a:lnTo>
                        <a:pt x="8" y="176"/>
                      </a:lnTo>
                      <a:lnTo>
                        <a:pt x="161" y="168"/>
                      </a:lnTo>
                      <a:lnTo>
                        <a:pt x="153" y="48"/>
                      </a:lnTo>
                      <a:lnTo>
                        <a:pt x="145" y="160"/>
                      </a:lnTo>
                      <a:lnTo>
                        <a:pt x="8" y="168"/>
                      </a:lnTo>
                      <a:lnTo>
                        <a:pt x="8" y="120"/>
                      </a:lnTo>
                      <a:lnTo>
                        <a:pt x="137" y="112"/>
                      </a:lnTo>
                      <a:lnTo>
                        <a:pt x="137" y="104"/>
                      </a:lnTo>
                      <a:lnTo>
                        <a:pt x="8" y="112"/>
                      </a:lnTo>
                      <a:lnTo>
                        <a:pt x="8" y="80"/>
                      </a:lnTo>
                      <a:lnTo>
                        <a:pt x="137" y="72"/>
                      </a:lnTo>
                      <a:lnTo>
                        <a:pt x="145" y="56"/>
                      </a:lnTo>
                      <a:lnTo>
                        <a:pt x="8" y="72"/>
                      </a:lnTo>
                      <a:lnTo>
                        <a:pt x="8" y="40"/>
                      </a:lnTo>
                      <a:lnTo>
                        <a:pt x="32" y="40"/>
                      </a:lnTo>
                      <a:lnTo>
                        <a:pt x="32" y="56"/>
                      </a:lnTo>
                      <a:lnTo>
                        <a:pt x="105" y="40"/>
                      </a:lnTo>
                      <a:lnTo>
                        <a:pt x="105" y="32"/>
                      </a:lnTo>
                      <a:lnTo>
                        <a:pt x="153" y="8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4" name="Freeform 16"/>
                <p:cNvSpPr>
                  <a:spLocks/>
                </p:cNvSpPr>
                <p:nvPr/>
              </p:nvSpPr>
              <p:spPr bwMode="auto">
                <a:xfrm>
                  <a:off x="1433" y="3624"/>
                  <a:ext cx="32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4" y="8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24">
                      <a:moveTo>
                        <a:pt x="0" y="16"/>
                      </a:moveTo>
                      <a:lnTo>
                        <a:pt x="24" y="8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5" name="Freeform 17"/>
                <p:cNvSpPr>
                  <a:spLocks/>
                </p:cNvSpPr>
                <p:nvPr/>
              </p:nvSpPr>
              <p:spPr bwMode="auto">
                <a:xfrm>
                  <a:off x="1336" y="3712"/>
                  <a:ext cx="121" cy="40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0" y="8"/>
                    </a:cxn>
                    <a:cxn ang="0">
                      <a:pos x="0" y="32"/>
                    </a:cxn>
                    <a:cxn ang="0">
                      <a:pos x="8" y="40"/>
                    </a:cxn>
                    <a:cxn ang="0">
                      <a:pos x="8" y="16"/>
                    </a:cxn>
                    <a:cxn ang="0">
                      <a:pos x="113" y="8"/>
                    </a:cxn>
                    <a:cxn ang="0">
                      <a:pos x="113" y="24"/>
                    </a:cxn>
                    <a:cxn ang="0">
                      <a:pos x="32" y="32"/>
                    </a:cxn>
                    <a:cxn ang="0">
                      <a:pos x="121" y="32"/>
                    </a:cxn>
                    <a:cxn ang="0">
                      <a:pos x="113" y="0"/>
                    </a:cxn>
                    <a:cxn ang="0">
                      <a:pos x="113" y="0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121" h="40">
                      <a:moveTo>
                        <a:pt x="113" y="0"/>
                      </a:moveTo>
                      <a:lnTo>
                        <a:pt x="0" y="8"/>
                      </a:lnTo>
                      <a:lnTo>
                        <a:pt x="0" y="32"/>
                      </a:lnTo>
                      <a:lnTo>
                        <a:pt x="8" y="40"/>
                      </a:lnTo>
                      <a:lnTo>
                        <a:pt x="8" y="16"/>
                      </a:lnTo>
                      <a:lnTo>
                        <a:pt x="113" y="8"/>
                      </a:lnTo>
                      <a:lnTo>
                        <a:pt x="113" y="24"/>
                      </a:lnTo>
                      <a:lnTo>
                        <a:pt x="32" y="32"/>
                      </a:lnTo>
                      <a:lnTo>
                        <a:pt x="121" y="32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6" name="Freeform 18"/>
                <p:cNvSpPr>
                  <a:spLocks/>
                </p:cNvSpPr>
                <p:nvPr/>
              </p:nvSpPr>
              <p:spPr bwMode="auto">
                <a:xfrm>
                  <a:off x="1352" y="3672"/>
                  <a:ext cx="81" cy="24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1" y="0"/>
                    </a:cxn>
                    <a:cxn ang="0">
                      <a:pos x="81" y="8"/>
                    </a:cxn>
                    <a:cxn ang="0">
                      <a:pos x="8" y="16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81" h="24">
                      <a:moveTo>
                        <a:pt x="8" y="24"/>
                      </a:moveTo>
                      <a:lnTo>
                        <a:pt x="0" y="8"/>
                      </a:lnTo>
                      <a:lnTo>
                        <a:pt x="81" y="0"/>
                      </a:lnTo>
                      <a:lnTo>
                        <a:pt x="81" y="8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7" name="Freeform 19"/>
                <p:cNvSpPr>
                  <a:spLocks/>
                </p:cNvSpPr>
                <p:nvPr/>
              </p:nvSpPr>
              <p:spPr bwMode="auto">
                <a:xfrm>
                  <a:off x="1296" y="3552"/>
                  <a:ext cx="185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16" y="536"/>
                    </a:cxn>
                    <a:cxn ang="0">
                      <a:pos x="72" y="544"/>
                    </a:cxn>
                    <a:cxn ang="0">
                      <a:pos x="24" y="528"/>
                    </a:cxn>
                    <a:cxn ang="0">
                      <a:pos x="8" y="48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85" h="544">
                      <a:moveTo>
                        <a:pt x="185" y="0"/>
                      </a:move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16" y="536"/>
                      </a:lnTo>
                      <a:lnTo>
                        <a:pt x="72" y="544"/>
                      </a:lnTo>
                      <a:lnTo>
                        <a:pt x="24" y="528"/>
                      </a:lnTo>
                      <a:lnTo>
                        <a:pt x="8" y="48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8" name="Freeform 20"/>
                <p:cNvSpPr>
                  <a:spLocks/>
                </p:cNvSpPr>
                <p:nvPr/>
              </p:nvSpPr>
              <p:spPr bwMode="auto">
                <a:xfrm>
                  <a:off x="1457" y="3552"/>
                  <a:ext cx="225" cy="544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225" y="128"/>
                    </a:cxn>
                    <a:cxn ang="0">
                      <a:pos x="209" y="480"/>
                    </a:cxn>
                    <a:cxn ang="0">
                      <a:pos x="193" y="184"/>
                    </a:cxn>
                    <a:cxn ang="0">
                      <a:pos x="145" y="104"/>
                    </a:cxn>
                    <a:cxn ang="0">
                      <a:pos x="64" y="40"/>
                    </a:cxn>
                    <a:cxn ang="0">
                      <a:pos x="48" y="544"/>
                    </a:cxn>
                    <a:cxn ang="0">
                      <a:pos x="40" y="280"/>
                    </a:cxn>
                    <a:cxn ang="0">
                      <a:pos x="0" y="280"/>
                    </a:cxn>
                    <a:cxn ang="0">
                      <a:pos x="0" y="272"/>
                    </a:cxn>
                    <a:cxn ang="0">
                      <a:pos x="40" y="272"/>
                    </a:cxn>
                    <a:cxn ang="0">
                      <a:pos x="40" y="264"/>
                    </a:cxn>
                    <a:cxn ang="0">
                      <a:pos x="0" y="264"/>
                    </a:cxn>
                    <a:cxn ang="0">
                      <a:pos x="0" y="248"/>
                    </a:cxn>
                    <a:cxn ang="0">
                      <a:pos x="40" y="248"/>
                    </a:cxn>
                    <a:cxn ang="0">
                      <a:pos x="40" y="240"/>
                    </a:cxn>
                    <a:cxn ang="0">
                      <a:pos x="0" y="240"/>
                    </a:cxn>
                    <a:cxn ang="0">
                      <a:pos x="0" y="232"/>
                    </a:cxn>
                    <a:cxn ang="0">
                      <a:pos x="40" y="232"/>
                    </a:cxn>
                    <a:cxn ang="0">
                      <a:pos x="48" y="16"/>
                    </a:cxn>
                    <a:cxn ang="0">
                      <a:pos x="56" y="16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225" h="544">
                      <a:moveTo>
                        <a:pt x="48" y="0"/>
                      </a:moveTo>
                      <a:lnTo>
                        <a:pt x="225" y="128"/>
                      </a:lnTo>
                      <a:lnTo>
                        <a:pt x="209" y="480"/>
                      </a:lnTo>
                      <a:lnTo>
                        <a:pt x="193" y="184"/>
                      </a:lnTo>
                      <a:lnTo>
                        <a:pt x="145" y="104"/>
                      </a:lnTo>
                      <a:lnTo>
                        <a:pt x="64" y="40"/>
                      </a:lnTo>
                      <a:lnTo>
                        <a:pt x="48" y="544"/>
                      </a:lnTo>
                      <a:lnTo>
                        <a:pt x="40" y="280"/>
                      </a:lnTo>
                      <a:lnTo>
                        <a:pt x="0" y="280"/>
                      </a:lnTo>
                      <a:lnTo>
                        <a:pt x="0" y="272"/>
                      </a:lnTo>
                      <a:lnTo>
                        <a:pt x="40" y="272"/>
                      </a:lnTo>
                      <a:lnTo>
                        <a:pt x="40" y="264"/>
                      </a:lnTo>
                      <a:lnTo>
                        <a:pt x="0" y="264"/>
                      </a:lnTo>
                      <a:lnTo>
                        <a:pt x="0" y="248"/>
                      </a:lnTo>
                      <a:lnTo>
                        <a:pt x="40" y="248"/>
                      </a:lnTo>
                      <a:lnTo>
                        <a:pt x="40" y="240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40" y="232"/>
                      </a:lnTo>
                      <a:lnTo>
                        <a:pt x="48" y="16"/>
                      </a:lnTo>
                      <a:lnTo>
                        <a:pt x="56" y="16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9" name="Freeform 22"/>
                <p:cNvSpPr>
                  <a:spLocks/>
                </p:cNvSpPr>
                <p:nvPr/>
              </p:nvSpPr>
              <p:spPr bwMode="auto">
                <a:xfrm>
                  <a:off x="1610" y="3784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6">
                      <a:moveTo>
                        <a:pt x="0" y="0"/>
                      </a:move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0" name="Freeform 23"/>
                <p:cNvSpPr>
                  <a:spLocks/>
                </p:cNvSpPr>
                <p:nvPr/>
              </p:nvSpPr>
              <p:spPr bwMode="auto">
                <a:xfrm>
                  <a:off x="1610" y="3808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1" name="Freeform 24"/>
                <p:cNvSpPr>
                  <a:spLocks/>
                </p:cNvSpPr>
                <p:nvPr/>
              </p:nvSpPr>
              <p:spPr bwMode="auto">
                <a:xfrm>
                  <a:off x="1610" y="3832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2" name="Freeform 25"/>
                <p:cNvSpPr>
                  <a:spLocks/>
                </p:cNvSpPr>
                <p:nvPr/>
              </p:nvSpPr>
              <p:spPr bwMode="auto">
                <a:xfrm>
                  <a:off x="1610" y="3856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3" name="Freeform 26"/>
                <p:cNvSpPr>
                  <a:spLocks/>
                </p:cNvSpPr>
                <p:nvPr/>
              </p:nvSpPr>
              <p:spPr bwMode="auto">
                <a:xfrm>
                  <a:off x="1610" y="388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4" name="Freeform 27"/>
                <p:cNvSpPr>
                  <a:spLocks/>
                </p:cNvSpPr>
                <p:nvPr/>
              </p:nvSpPr>
              <p:spPr bwMode="auto">
                <a:xfrm>
                  <a:off x="1610" y="390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5" name="Freeform 28"/>
                <p:cNvSpPr>
                  <a:spLocks/>
                </p:cNvSpPr>
                <p:nvPr/>
              </p:nvSpPr>
              <p:spPr bwMode="auto">
                <a:xfrm>
                  <a:off x="1610" y="392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6" name="Freeform 29"/>
                <p:cNvSpPr>
                  <a:spLocks/>
                </p:cNvSpPr>
                <p:nvPr/>
              </p:nvSpPr>
              <p:spPr bwMode="auto">
                <a:xfrm>
                  <a:off x="1610" y="3952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7" name="Freeform 30"/>
                <p:cNvSpPr>
                  <a:spLocks/>
                </p:cNvSpPr>
                <p:nvPr/>
              </p:nvSpPr>
              <p:spPr bwMode="auto">
                <a:xfrm>
                  <a:off x="1610" y="3976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8" name="Freeform 31"/>
                <p:cNvSpPr>
                  <a:spLocks/>
                </p:cNvSpPr>
                <p:nvPr/>
              </p:nvSpPr>
              <p:spPr bwMode="auto">
                <a:xfrm>
                  <a:off x="1610" y="400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9" name="Freeform 32"/>
                <p:cNvSpPr>
                  <a:spLocks/>
                </p:cNvSpPr>
                <p:nvPr/>
              </p:nvSpPr>
              <p:spPr bwMode="auto">
                <a:xfrm>
                  <a:off x="1610" y="402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0" name="Freeform 33"/>
                <p:cNvSpPr>
                  <a:spLocks/>
                </p:cNvSpPr>
                <p:nvPr/>
              </p:nvSpPr>
              <p:spPr bwMode="auto">
                <a:xfrm>
                  <a:off x="1610" y="404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97" name="Group 196"/>
              <p:cNvGrpSpPr>
                <a:grpSpLocks noChangeAspect="1"/>
              </p:cNvGrpSpPr>
              <p:nvPr/>
            </p:nvGrpSpPr>
            <p:grpSpPr bwMode="auto">
              <a:xfrm>
                <a:off x="7543800" y="3898900"/>
                <a:ext cx="612775" cy="901700"/>
                <a:chOff x="1296" y="3552"/>
                <a:chExt cx="386" cy="5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23" name="Freeform 9"/>
                <p:cNvSpPr>
                  <a:spLocks/>
                </p:cNvSpPr>
                <p:nvPr/>
              </p:nvSpPr>
              <p:spPr bwMode="auto">
                <a:xfrm>
                  <a:off x="1304" y="3560"/>
                  <a:ext cx="242" cy="560"/>
                </a:xfrm>
                <a:custGeom>
                  <a:avLst/>
                  <a:gdLst/>
                  <a:ahLst/>
                  <a:cxnLst>
                    <a:cxn ang="0">
                      <a:pos x="201" y="0"/>
                    </a:cxn>
                    <a:cxn ang="0">
                      <a:pos x="169" y="0"/>
                    </a:cxn>
                    <a:cxn ang="0">
                      <a:pos x="0" y="32"/>
                    </a:cxn>
                    <a:cxn ang="0">
                      <a:pos x="8" y="528"/>
                    </a:cxn>
                    <a:cxn ang="0">
                      <a:pos x="217" y="560"/>
                    </a:cxn>
                    <a:cxn ang="0">
                      <a:pos x="242" y="24"/>
                    </a:cxn>
                    <a:cxn ang="0">
                      <a:pos x="201" y="0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242" h="560">
                      <a:moveTo>
                        <a:pt x="201" y="0"/>
                      </a:moveTo>
                      <a:lnTo>
                        <a:pt x="169" y="0"/>
                      </a:lnTo>
                      <a:lnTo>
                        <a:pt x="0" y="32"/>
                      </a:lnTo>
                      <a:lnTo>
                        <a:pt x="8" y="528"/>
                      </a:lnTo>
                      <a:lnTo>
                        <a:pt x="217" y="560"/>
                      </a:lnTo>
                      <a:lnTo>
                        <a:pt x="242" y="24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4" name="Freeform 10"/>
                <p:cNvSpPr>
                  <a:spLocks/>
                </p:cNvSpPr>
                <p:nvPr/>
              </p:nvSpPr>
              <p:spPr bwMode="auto">
                <a:xfrm>
                  <a:off x="1320" y="3576"/>
                  <a:ext cx="354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185" y="528"/>
                    </a:cxn>
                    <a:cxn ang="0">
                      <a:pos x="0" y="512"/>
                    </a:cxn>
                    <a:cxn ang="0">
                      <a:pos x="177" y="544"/>
                    </a:cxn>
                    <a:cxn ang="0">
                      <a:pos x="346" y="496"/>
                    </a:cxn>
                    <a:cxn ang="0">
                      <a:pos x="354" y="96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354" h="544">
                      <a:moveTo>
                        <a:pt x="185" y="0"/>
                      </a:moveTo>
                      <a:lnTo>
                        <a:pt x="185" y="528"/>
                      </a:lnTo>
                      <a:lnTo>
                        <a:pt x="0" y="512"/>
                      </a:lnTo>
                      <a:lnTo>
                        <a:pt x="177" y="544"/>
                      </a:lnTo>
                      <a:lnTo>
                        <a:pt x="346" y="496"/>
                      </a:lnTo>
                      <a:lnTo>
                        <a:pt x="354" y="96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5" name="Freeform 11"/>
                <p:cNvSpPr>
                  <a:spLocks/>
                </p:cNvSpPr>
                <p:nvPr/>
              </p:nvSpPr>
              <p:spPr bwMode="auto">
                <a:xfrm>
                  <a:off x="1312" y="3560"/>
                  <a:ext cx="193" cy="552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0" y="40"/>
                    </a:cxn>
                    <a:cxn ang="0">
                      <a:pos x="8" y="528"/>
                    </a:cxn>
                    <a:cxn ang="0">
                      <a:pos x="185" y="552"/>
                    </a:cxn>
                    <a:cxn ang="0">
                      <a:pos x="185" y="280"/>
                    </a:cxn>
                    <a:cxn ang="0">
                      <a:pos x="145" y="272"/>
                    </a:cxn>
                    <a:cxn ang="0">
                      <a:pos x="145" y="264"/>
                    </a:cxn>
                    <a:cxn ang="0">
                      <a:pos x="193" y="264"/>
                    </a:cxn>
                    <a:cxn ang="0">
                      <a:pos x="193" y="256"/>
                    </a:cxn>
                    <a:cxn ang="0">
                      <a:pos x="145" y="256"/>
                    </a:cxn>
                    <a:cxn ang="0">
                      <a:pos x="145" y="248"/>
                    </a:cxn>
                    <a:cxn ang="0">
                      <a:pos x="193" y="248"/>
                    </a:cxn>
                    <a:cxn ang="0">
                      <a:pos x="193" y="240"/>
                    </a:cxn>
                    <a:cxn ang="0">
                      <a:pos x="145" y="240"/>
                    </a:cxn>
                    <a:cxn ang="0">
                      <a:pos x="145" y="224"/>
                    </a:cxn>
                    <a:cxn ang="0">
                      <a:pos x="185" y="224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93" h="552">
                      <a:moveTo>
                        <a:pt x="185" y="0"/>
                      </a:moveTo>
                      <a:lnTo>
                        <a:pt x="0" y="40"/>
                      </a:lnTo>
                      <a:lnTo>
                        <a:pt x="8" y="528"/>
                      </a:lnTo>
                      <a:lnTo>
                        <a:pt x="185" y="552"/>
                      </a:lnTo>
                      <a:lnTo>
                        <a:pt x="185" y="280"/>
                      </a:lnTo>
                      <a:lnTo>
                        <a:pt x="145" y="272"/>
                      </a:lnTo>
                      <a:lnTo>
                        <a:pt x="145" y="264"/>
                      </a:lnTo>
                      <a:lnTo>
                        <a:pt x="193" y="264"/>
                      </a:lnTo>
                      <a:lnTo>
                        <a:pt x="193" y="256"/>
                      </a:lnTo>
                      <a:lnTo>
                        <a:pt x="145" y="256"/>
                      </a:lnTo>
                      <a:lnTo>
                        <a:pt x="145" y="248"/>
                      </a:lnTo>
                      <a:lnTo>
                        <a:pt x="193" y="248"/>
                      </a:lnTo>
                      <a:lnTo>
                        <a:pt x="193" y="240"/>
                      </a:lnTo>
                      <a:lnTo>
                        <a:pt x="145" y="240"/>
                      </a:lnTo>
                      <a:lnTo>
                        <a:pt x="145" y="224"/>
                      </a:lnTo>
                      <a:lnTo>
                        <a:pt x="185" y="224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" name="Freeform 12"/>
                <p:cNvSpPr>
                  <a:spLocks/>
                </p:cNvSpPr>
                <p:nvPr/>
              </p:nvSpPr>
              <p:spPr bwMode="auto">
                <a:xfrm>
                  <a:off x="1328" y="3800"/>
                  <a:ext cx="24" cy="272"/>
                </a:xfrm>
                <a:custGeom>
                  <a:avLst/>
                  <a:gdLst/>
                  <a:ahLst/>
                  <a:cxnLst>
                    <a:cxn ang="0">
                      <a:pos x="8" y="264"/>
                    </a:cxn>
                    <a:cxn ang="0">
                      <a:pos x="24" y="272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8" y="264"/>
                    </a:cxn>
                    <a:cxn ang="0">
                      <a:pos x="8" y="264"/>
                    </a:cxn>
                    <a:cxn ang="0">
                      <a:pos x="8" y="264"/>
                    </a:cxn>
                  </a:cxnLst>
                  <a:rect l="0" t="0" r="r" b="b"/>
                  <a:pathLst>
                    <a:path w="24" h="272">
                      <a:moveTo>
                        <a:pt x="8" y="264"/>
                      </a:moveTo>
                      <a:lnTo>
                        <a:pt x="24" y="272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8" y="264"/>
                      </a:lnTo>
                      <a:lnTo>
                        <a:pt x="8" y="264"/>
                      </a:lnTo>
                      <a:lnTo>
                        <a:pt x="8" y="264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7" name="Freeform 13"/>
                <p:cNvSpPr>
                  <a:spLocks/>
                </p:cNvSpPr>
                <p:nvPr/>
              </p:nvSpPr>
              <p:spPr bwMode="auto">
                <a:xfrm>
                  <a:off x="1344" y="3816"/>
                  <a:ext cx="32" cy="256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32" y="256"/>
                    </a:cxn>
                    <a:cxn ang="0">
                      <a:pos x="0" y="256"/>
                    </a:cxn>
                    <a:cxn ang="0">
                      <a:pos x="8" y="240"/>
                    </a:cxn>
                    <a:cxn ang="0">
                      <a:pos x="16" y="248"/>
                    </a:cxn>
                    <a:cxn ang="0">
                      <a:pos x="16" y="224"/>
                    </a:cxn>
                    <a:cxn ang="0">
                      <a:pos x="0" y="224"/>
                    </a:cxn>
                    <a:cxn ang="0">
                      <a:pos x="8" y="208"/>
                    </a:cxn>
                    <a:cxn ang="0">
                      <a:pos x="16" y="208"/>
                    </a:cxn>
                    <a:cxn ang="0">
                      <a:pos x="16" y="192"/>
                    </a:cxn>
                    <a:cxn ang="0">
                      <a:pos x="0" y="192"/>
                    </a:cxn>
                    <a:cxn ang="0">
                      <a:pos x="8" y="176"/>
                    </a:cxn>
                    <a:cxn ang="0">
                      <a:pos x="16" y="176"/>
                    </a:cxn>
                    <a:cxn ang="0">
                      <a:pos x="16" y="152"/>
                    </a:cxn>
                    <a:cxn ang="0">
                      <a:pos x="0" y="152"/>
                    </a:cxn>
                    <a:cxn ang="0">
                      <a:pos x="0" y="136"/>
                    </a:cxn>
                    <a:cxn ang="0">
                      <a:pos x="16" y="136"/>
                    </a:cxn>
                    <a:cxn ang="0">
                      <a:pos x="16" y="120"/>
                    </a:cxn>
                    <a:cxn ang="0">
                      <a:pos x="0" y="120"/>
                    </a:cxn>
                    <a:cxn ang="0">
                      <a:pos x="0" y="104"/>
                    </a:cxn>
                    <a:cxn ang="0">
                      <a:pos x="16" y="104"/>
                    </a:cxn>
                    <a:cxn ang="0">
                      <a:pos x="16" y="88"/>
                    </a:cxn>
                    <a:cxn ang="0">
                      <a:pos x="0" y="88"/>
                    </a:cxn>
                    <a:cxn ang="0">
                      <a:pos x="0" y="72"/>
                    </a:cxn>
                    <a:cxn ang="0">
                      <a:pos x="16" y="72"/>
                    </a:cxn>
                    <a:cxn ang="0">
                      <a:pos x="16" y="56"/>
                    </a:cxn>
                    <a:cxn ang="0">
                      <a:pos x="0" y="56"/>
                    </a:cxn>
                    <a:cxn ang="0">
                      <a:pos x="0" y="40"/>
                    </a:cxn>
                    <a:cxn ang="0">
                      <a:pos x="16" y="40"/>
                    </a:cxn>
                    <a:cxn ang="0">
                      <a:pos x="16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2" h="256">
                      <a:moveTo>
                        <a:pt x="8" y="8"/>
                      </a:moveTo>
                      <a:lnTo>
                        <a:pt x="24" y="0"/>
                      </a:lnTo>
                      <a:lnTo>
                        <a:pt x="32" y="256"/>
                      </a:lnTo>
                      <a:lnTo>
                        <a:pt x="0" y="256"/>
                      </a:lnTo>
                      <a:lnTo>
                        <a:pt x="8" y="240"/>
                      </a:lnTo>
                      <a:lnTo>
                        <a:pt x="16" y="248"/>
                      </a:lnTo>
                      <a:lnTo>
                        <a:pt x="16" y="224"/>
                      </a:lnTo>
                      <a:lnTo>
                        <a:pt x="0" y="224"/>
                      </a:lnTo>
                      <a:lnTo>
                        <a:pt x="8" y="208"/>
                      </a:lnTo>
                      <a:lnTo>
                        <a:pt x="16" y="208"/>
                      </a:lnTo>
                      <a:lnTo>
                        <a:pt x="16" y="192"/>
                      </a:lnTo>
                      <a:lnTo>
                        <a:pt x="0" y="192"/>
                      </a:lnTo>
                      <a:lnTo>
                        <a:pt x="8" y="176"/>
                      </a:lnTo>
                      <a:lnTo>
                        <a:pt x="16" y="176"/>
                      </a:lnTo>
                      <a:lnTo>
                        <a:pt x="16" y="152"/>
                      </a:lnTo>
                      <a:lnTo>
                        <a:pt x="0" y="152"/>
                      </a:lnTo>
                      <a:lnTo>
                        <a:pt x="0" y="136"/>
                      </a:lnTo>
                      <a:lnTo>
                        <a:pt x="16" y="136"/>
                      </a:lnTo>
                      <a:lnTo>
                        <a:pt x="16" y="120"/>
                      </a:lnTo>
                      <a:lnTo>
                        <a:pt x="0" y="120"/>
                      </a:lnTo>
                      <a:lnTo>
                        <a:pt x="0" y="104"/>
                      </a:lnTo>
                      <a:lnTo>
                        <a:pt x="16" y="104"/>
                      </a:lnTo>
                      <a:lnTo>
                        <a:pt x="16" y="88"/>
                      </a:lnTo>
                      <a:lnTo>
                        <a:pt x="0" y="88"/>
                      </a:lnTo>
                      <a:lnTo>
                        <a:pt x="0" y="72"/>
                      </a:lnTo>
                      <a:lnTo>
                        <a:pt x="16" y="72"/>
                      </a:lnTo>
                      <a:lnTo>
                        <a:pt x="16" y="56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8" name="Freeform 14"/>
                <p:cNvSpPr>
                  <a:spLocks/>
                </p:cNvSpPr>
                <p:nvPr/>
              </p:nvSpPr>
              <p:spPr bwMode="auto">
                <a:xfrm>
                  <a:off x="1328" y="3792"/>
                  <a:ext cx="48" cy="27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0" y="272"/>
                    </a:cxn>
                    <a:cxn ang="0">
                      <a:pos x="8" y="272"/>
                    </a:cxn>
                    <a:cxn ang="0">
                      <a:pos x="8" y="32"/>
                    </a:cxn>
                    <a:cxn ang="0">
                      <a:pos x="24" y="8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8" h="27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272"/>
                      </a:lnTo>
                      <a:lnTo>
                        <a:pt x="8" y="272"/>
                      </a:lnTo>
                      <a:lnTo>
                        <a:pt x="8" y="32"/>
                      </a:lnTo>
                      <a:lnTo>
                        <a:pt x="24" y="8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9" name="Freeform 15"/>
                <p:cNvSpPr>
                  <a:spLocks/>
                </p:cNvSpPr>
                <p:nvPr/>
              </p:nvSpPr>
              <p:spPr bwMode="auto">
                <a:xfrm>
                  <a:off x="1320" y="3592"/>
                  <a:ext cx="161" cy="176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113" y="8"/>
                    </a:cxn>
                    <a:cxn ang="0">
                      <a:pos x="40" y="24"/>
                    </a:cxn>
                    <a:cxn ang="0">
                      <a:pos x="0" y="32"/>
                    </a:cxn>
                    <a:cxn ang="0">
                      <a:pos x="8" y="176"/>
                    </a:cxn>
                    <a:cxn ang="0">
                      <a:pos x="161" y="168"/>
                    </a:cxn>
                    <a:cxn ang="0">
                      <a:pos x="153" y="48"/>
                    </a:cxn>
                    <a:cxn ang="0">
                      <a:pos x="145" y="160"/>
                    </a:cxn>
                    <a:cxn ang="0">
                      <a:pos x="8" y="168"/>
                    </a:cxn>
                    <a:cxn ang="0">
                      <a:pos x="8" y="120"/>
                    </a:cxn>
                    <a:cxn ang="0">
                      <a:pos x="137" y="112"/>
                    </a:cxn>
                    <a:cxn ang="0">
                      <a:pos x="137" y="104"/>
                    </a:cxn>
                    <a:cxn ang="0">
                      <a:pos x="8" y="112"/>
                    </a:cxn>
                    <a:cxn ang="0">
                      <a:pos x="8" y="80"/>
                    </a:cxn>
                    <a:cxn ang="0">
                      <a:pos x="137" y="72"/>
                    </a:cxn>
                    <a:cxn ang="0">
                      <a:pos x="145" y="56"/>
                    </a:cxn>
                    <a:cxn ang="0">
                      <a:pos x="8" y="72"/>
                    </a:cxn>
                    <a:cxn ang="0">
                      <a:pos x="8" y="40"/>
                    </a:cxn>
                    <a:cxn ang="0">
                      <a:pos x="32" y="40"/>
                    </a:cxn>
                    <a:cxn ang="0">
                      <a:pos x="32" y="56"/>
                    </a:cxn>
                    <a:cxn ang="0">
                      <a:pos x="105" y="40"/>
                    </a:cxn>
                    <a:cxn ang="0">
                      <a:pos x="105" y="32"/>
                    </a:cxn>
                    <a:cxn ang="0">
                      <a:pos x="153" y="8"/>
                    </a:cxn>
                    <a:cxn ang="0">
                      <a:pos x="153" y="0"/>
                    </a:cxn>
                    <a:cxn ang="0">
                      <a:pos x="153" y="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161" h="176">
                      <a:moveTo>
                        <a:pt x="153" y="0"/>
                      </a:moveTo>
                      <a:lnTo>
                        <a:pt x="113" y="8"/>
                      </a:lnTo>
                      <a:lnTo>
                        <a:pt x="40" y="24"/>
                      </a:lnTo>
                      <a:lnTo>
                        <a:pt x="0" y="32"/>
                      </a:lnTo>
                      <a:lnTo>
                        <a:pt x="8" y="176"/>
                      </a:lnTo>
                      <a:lnTo>
                        <a:pt x="161" y="168"/>
                      </a:lnTo>
                      <a:lnTo>
                        <a:pt x="153" y="48"/>
                      </a:lnTo>
                      <a:lnTo>
                        <a:pt x="145" y="160"/>
                      </a:lnTo>
                      <a:lnTo>
                        <a:pt x="8" y="168"/>
                      </a:lnTo>
                      <a:lnTo>
                        <a:pt x="8" y="120"/>
                      </a:lnTo>
                      <a:lnTo>
                        <a:pt x="137" y="112"/>
                      </a:lnTo>
                      <a:lnTo>
                        <a:pt x="137" y="104"/>
                      </a:lnTo>
                      <a:lnTo>
                        <a:pt x="8" y="112"/>
                      </a:lnTo>
                      <a:lnTo>
                        <a:pt x="8" y="80"/>
                      </a:lnTo>
                      <a:lnTo>
                        <a:pt x="137" y="72"/>
                      </a:lnTo>
                      <a:lnTo>
                        <a:pt x="145" y="56"/>
                      </a:lnTo>
                      <a:lnTo>
                        <a:pt x="8" y="72"/>
                      </a:lnTo>
                      <a:lnTo>
                        <a:pt x="8" y="40"/>
                      </a:lnTo>
                      <a:lnTo>
                        <a:pt x="32" y="40"/>
                      </a:lnTo>
                      <a:lnTo>
                        <a:pt x="32" y="56"/>
                      </a:lnTo>
                      <a:lnTo>
                        <a:pt x="105" y="40"/>
                      </a:lnTo>
                      <a:lnTo>
                        <a:pt x="105" y="32"/>
                      </a:lnTo>
                      <a:lnTo>
                        <a:pt x="153" y="8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0" name="Freeform 16"/>
                <p:cNvSpPr>
                  <a:spLocks/>
                </p:cNvSpPr>
                <p:nvPr/>
              </p:nvSpPr>
              <p:spPr bwMode="auto">
                <a:xfrm>
                  <a:off x="1433" y="3624"/>
                  <a:ext cx="32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4" y="8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24">
                      <a:moveTo>
                        <a:pt x="0" y="16"/>
                      </a:moveTo>
                      <a:lnTo>
                        <a:pt x="24" y="8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1" name="Freeform 17"/>
                <p:cNvSpPr>
                  <a:spLocks/>
                </p:cNvSpPr>
                <p:nvPr/>
              </p:nvSpPr>
              <p:spPr bwMode="auto">
                <a:xfrm>
                  <a:off x="1336" y="3712"/>
                  <a:ext cx="121" cy="40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0" y="8"/>
                    </a:cxn>
                    <a:cxn ang="0">
                      <a:pos x="0" y="32"/>
                    </a:cxn>
                    <a:cxn ang="0">
                      <a:pos x="8" y="40"/>
                    </a:cxn>
                    <a:cxn ang="0">
                      <a:pos x="8" y="16"/>
                    </a:cxn>
                    <a:cxn ang="0">
                      <a:pos x="113" y="8"/>
                    </a:cxn>
                    <a:cxn ang="0">
                      <a:pos x="113" y="24"/>
                    </a:cxn>
                    <a:cxn ang="0">
                      <a:pos x="32" y="32"/>
                    </a:cxn>
                    <a:cxn ang="0">
                      <a:pos x="121" y="32"/>
                    </a:cxn>
                    <a:cxn ang="0">
                      <a:pos x="113" y="0"/>
                    </a:cxn>
                    <a:cxn ang="0">
                      <a:pos x="113" y="0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121" h="40">
                      <a:moveTo>
                        <a:pt x="113" y="0"/>
                      </a:moveTo>
                      <a:lnTo>
                        <a:pt x="0" y="8"/>
                      </a:lnTo>
                      <a:lnTo>
                        <a:pt x="0" y="32"/>
                      </a:lnTo>
                      <a:lnTo>
                        <a:pt x="8" y="40"/>
                      </a:lnTo>
                      <a:lnTo>
                        <a:pt x="8" y="16"/>
                      </a:lnTo>
                      <a:lnTo>
                        <a:pt x="113" y="8"/>
                      </a:lnTo>
                      <a:lnTo>
                        <a:pt x="113" y="24"/>
                      </a:lnTo>
                      <a:lnTo>
                        <a:pt x="32" y="32"/>
                      </a:lnTo>
                      <a:lnTo>
                        <a:pt x="121" y="32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2" name="Freeform 18"/>
                <p:cNvSpPr>
                  <a:spLocks/>
                </p:cNvSpPr>
                <p:nvPr/>
              </p:nvSpPr>
              <p:spPr bwMode="auto">
                <a:xfrm>
                  <a:off x="1352" y="3672"/>
                  <a:ext cx="81" cy="24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1" y="0"/>
                    </a:cxn>
                    <a:cxn ang="0">
                      <a:pos x="81" y="8"/>
                    </a:cxn>
                    <a:cxn ang="0">
                      <a:pos x="8" y="16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81" h="24">
                      <a:moveTo>
                        <a:pt x="8" y="24"/>
                      </a:moveTo>
                      <a:lnTo>
                        <a:pt x="0" y="8"/>
                      </a:lnTo>
                      <a:lnTo>
                        <a:pt x="81" y="0"/>
                      </a:lnTo>
                      <a:lnTo>
                        <a:pt x="81" y="8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3" name="Freeform 19"/>
                <p:cNvSpPr>
                  <a:spLocks/>
                </p:cNvSpPr>
                <p:nvPr/>
              </p:nvSpPr>
              <p:spPr bwMode="auto">
                <a:xfrm>
                  <a:off x="1296" y="3552"/>
                  <a:ext cx="185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16" y="536"/>
                    </a:cxn>
                    <a:cxn ang="0">
                      <a:pos x="72" y="544"/>
                    </a:cxn>
                    <a:cxn ang="0">
                      <a:pos x="24" y="528"/>
                    </a:cxn>
                    <a:cxn ang="0">
                      <a:pos x="8" y="48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85" h="544">
                      <a:moveTo>
                        <a:pt x="185" y="0"/>
                      </a:move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16" y="536"/>
                      </a:lnTo>
                      <a:lnTo>
                        <a:pt x="72" y="544"/>
                      </a:lnTo>
                      <a:lnTo>
                        <a:pt x="24" y="528"/>
                      </a:lnTo>
                      <a:lnTo>
                        <a:pt x="8" y="48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4" name="Freeform 20"/>
                <p:cNvSpPr>
                  <a:spLocks/>
                </p:cNvSpPr>
                <p:nvPr/>
              </p:nvSpPr>
              <p:spPr bwMode="auto">
                <a:xfrm>
                  <a:off x="1457" y="3552"/>
                  <a:ext cx="225" cy="544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225" y="128"/>
                    </a:cxn>
                    <a:cxn ang="0">
                      <a:pos x="209" y="480"/>
                    </a:cxn>
                    <a:cxn ang="0">
                      <a:pos x="193" y="184"/>
                    </a:cxn>
                    <a:cxn ang="0">
                      <a:pos x="145" y="104"/>
                    </a:cxn>
                    <a:cxn ang="0">
                      <a:pos x="64" y="40"/>
                    </a:cxn>
                    <a:cxn ang="0">
                      <a:pos x="48" y="544"/>
                    </a:cxn>
                    <a:cxn ang="0">
                      <a:pos x="40" y="280"/>
                    </a:cxn>
                    <a:cxn ang="0">
                      <a:pos x="0" y="280"/>
                    </a:cxn>
                    <a:cxn ang="0">
                      <a:pos x="0" y="272"/>
                    </a:cxn>
                    <a:cxn ang="0">
                      <a:pos x="40" y="272"/>
                    </a:cxn>
                    <a:cxn ang="0">
                      <a:pos x="40" y="264"/>
                    </a:cxn>
                    <a:cxn ang="0">
                      <a:pos x="0" y="264"/>
                    </a:cxn>
                    <a:cxn ang="0">
                      <a:pos x="0" y="248"/>
                    </a:cxn>
                    <a:cxn ang="0">
                      <a:pos x="40" y="248"/>
                    </a:cxn>
                    <a:cxn ang="0">
                      <a:pos x="40" y="240"/>
                    </a:cxn>
                    <a:cxn ang="0">
                      <a:pos x="0" y="240"/>
                    </a:cxn>
                    <a:cxn ang="0">
                      <a:pos x="0" y="232"/>
                    </a:cxn>
                    <a:cxn ang="0">
                      <a:pos x="40" y="232"/>
                    </a:cxn>
                    <a:cxn ang="0">
                      <a:pos x="48" y="16"/>
                    </a:cxn>
                    <a:cxn ang="0">
                      <a:pos x="56" y="16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225" h="544">
                      <a:moveTo>
                        <a:pt x="48" y="0"/>
                      </a:moveTo>
                      <a:lnTo>
                        <a:pt x="225" y="128"/>
                      </a:lnTo>
                      <a:lnTo>
                        <a:pt x="209" y="480"/>
                      </a:lnTo>
                      <a:lnTo>
                        <a:pt x="193" y="184"/>
                      </a:lnTo>
                      <a:lnTo>
                        <a:pt x="145" y="104"/>
                      </a:lnTo>
                      <a:lnTo>
                        <a:pt x="64" y="40"/>
                      </a:lnTo>
                      <a:lnTo>
                        <a:pt x="48" y="544"/>
                      </a:lnTo>
                      <a:lnTo>
                        <a:pt x="40" y="280"/>
                      </a:lnTo>
                      <a:lnTo>
                        <a:pt x="0" y="280"/>
                      </a:lnTo>
                      <a:lnTo>
                        <a:pt x="0" y="272"/>
                      </a:lnTo>
                      <a:lnTo>
                        <a:pt x="40" y="272"/>
                      </a:lnTo>
                      <a:lnTo>
                        <a:pt x="40" y="264"/>
                      </a:lnTo>
                      <a:lnTo>
                        <a:pt x="0" y="264"/>
                      </a:lnTo>
                      <a:lnTo>
                        <a:pt x="0" y="248"/>
                      </a:lnTo>
                      <a:lnTo>
                        <a:pt x="40" y="248"/>
                      </a:lnTo>
                      <a:lnTo>
                        <a:pt x="40" y="240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40" y="232"/>
                      </a:lnTo>
                      <a:lnTo>
                        <a:pt x="48" y="16"/>
                      </a:lnTo>
                      <a:lnTo>
                        <a:pt x="56" y="16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5" name="Freeform 22"/>
                <p:cNvSpPr>
                  <a:spLocks/>
                </p:cNvSpPr>
                <p:nvPr/>
              </p:nvSpPr>
              <p:spPr bwMode="auto">
                <a:xfrm>
                  <a:off x="1610" y="3784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6">
                      <a:moveTo>
                        <a:pt x="0" y="0"/>
                      </a:move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6" name="Freeform 23"/>
                <p:cNvSpPr>
                  <a:spLocks/>
                </p:cNvSpPr>
                <p:nvPr/>
              </p:nvSpPr>
              <p:spPr bwMode="auto">
                <a:xfrm>
                  <a:off x="1610" y="3808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7" name="Freeform 24"/>
                <p:cNvSpPr>
                  <a:spLocks/>
                </p:cNvSpPr>
                <p:nvPr/>
              </p:nvSpPr>
              <p:spPr bwMode="auto">
                <a:xfrm>
                  <a:off x="1610" y="3832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8" name="Freeform 25"/>
                <p:cNvSpPr>
                  <a:spLocks/>
                </p:cNvSpPr>
                <p:nvPr/>
              </p:nvSpPr>
              <p:spPr bwMode="auto">
                <a:xfrm>
                  <a:off x="1610" y="3856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9" name="Freeform 26"/>
                <p:cNvSpPr>
                  <a:spLocks/>
                </p:cNvSpPr>
                <p:nvPr/>
              </p:nvSpPr>
              <p:spPr bwMode="auto">
                <a:xfrm>
                  <a:off x="1610" y="388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0" name="Freeform 27"/>
                <p:cNvSpPr>
                  <a:spLocks/>
                </p:cNvSpPr>
                <p:nvPr/>
              </p:nvSpPr>
              <p:spPr bwMode="auto">
                <a:xfrm>
                  <a:off x="1610" y="390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1" name="Freeform 28"/>
                <p:cNvSpPr>
                  <a:spLocks/>
                </p:cNvSpPr>
                <p:nvPr/>
              </p:nvSpPr>
              <p:spPr bwMode="auto">
                <a:xfrm>
                  <a:off x="1610" y="392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2" name="Freeform 29"/>
                <p:cNvSpPr>
                  <a:spLocks/>
                </p:cNvSpPr>
                <p:nvPr/>
              </p:nvSpPr>
              <p:spPr bwMode="auto">
                <a:xfrm>
                  <a:off x="1610" y="3952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3" name="Freeform 30"/>
                <p:cNvSpPr>
                  <a:spLocks/>
                </p:cNvSpPr>
                <p:nvPr/>
              </p:nvSpPr>
              <p:spPr bwMode="auto">
                <a:xfrm>
                  <a:off x="1610" y="3976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4" name="Freeform 31"/>
                <p:cNvSpPr>
                  <a:spLocks/>
                </p:cNvSpPr>
                <p:nvPr/>
              </p:nvSpPr>
              <p:spPr bwMode="auto">
                <a:xfrm>
                  <a:off x="1610" y="400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5" name="Freeform 32"/>
                <p:cNvSpPr>
                  <a:spLocks/>
                </p:cNvSpPr>
                <p:nvPr/>
              </p:nvSpPr>
              <p:spPr bwMode="auto">
                <a:xfrm>
                  <a:off x="1610" y="402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6" name="Freeform 33"/>
                <p:cNvSpPr>
                  <a:spLocks/>
                </p:cNvSpPr>
                <p:nvPr/>
              </p:nvSpPr>
              <p:spPr bwMode="auto">
                <a:xfrm>
                  <a:off x="1610" y="404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98" name="Group 8"/>
              <p:cNvGrpSpPr>
                <a:grpSpLocks noChangeAspect="1"/>
              </p:cNvGrpSpPr>
              <p:nvPr/>
            </p:nvGrpSpPr>
            <p:grpSpPr bwMode="auto">
              <a:xfrm>
                <a:off x="7391400" y="4051300"/>
                <a:ext cx="612775" cy="901700"/>
                <a:chOff x="1296" y="3552"/>
                <a:chExt cx="386" cy="5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9" name="Freeform 9"/>
                <p:cNvSpPr>
                  <a:spLocks/>
                </p:cNvSpPr>
                <p:nvPr/>
              </p:nvSpPr>
              <p:spPr bwMode="auto">
                <a:xfrm>
                  <a:off x="1304" y="3560"/>
                  <a:ext cx="242" cy="560"/>
                </a:xfrm>
                <a:custGeom>
                  <a:avLst/>
                  <a:gdLst/>
                  <a:ahLst/>
                  <a:cxnLst>
                    <a:cxn ang="0">
                      <a:pos x="201" y="0"/>
                    </a:cxn>
                    <a:cxn ang="0">
                      <a:pos x="169" y="0"/>
                    </a:cxn>
                    <a:cxn ang="0">
                      <a:pos x="0" y="32"/>
                    </a:cxn>
                    <a:cxn ang="0">
                      <a:pos x="8" y="528"/>
                    </a:cxn>
                    <a:cxn ang="0">
                      <a:pos x="217" y="560"/>
                    </a:cxn>
                    <a:cxn ang="0">
                      <a:pos x="242" y="24"/>
                    </a:cxn>
                    <a:cxn ang="0">
                      <a:pos x="201" y="0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242" h="560">
                      <a:moveTo>
                        <a:pt x="201" y="0"/>
                      </a:moveTo>
                      <a:lnTo>
                        <a:pt x="169" y="0"/>
                      </a:lnTo>
                      <a:lnTo>
                        <a:pt x="0" y="32"/>
                      </a:lnTo>
                      <a:lnTo>
                        <a:pt x="8" y="528"/>
                      </a:lnTo>
                      <a:lnTo>
                        <a:pt x="217" y="560"/>
                      </a:lnTo>
                      <a:lnTo>
                        <a:pt x="242" y="24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0" name="Freeform 10"/>
                <p:cNvSpPr>
                  <a:spLocks/>
                </p:cNvSpPr>
                <p:nvPr/>
              </p:nvSpPr>
              <p:spPr bwMode="auto">
                <a:xfrm>
                  <a:off x="1320" y="3576"/>
                  <a:ext cx="354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185" y="528"/>
                    </a:cxn>
                    <a:cxn ang="0">
                      <a:pos x="0" y="512"/>
                    </a:cxn>
                    <a:cxn ang="0">
                      <a:pos x="177" y="544"/>
                    </a:cxn>
                    <a:cxn ang="0">
                      <a:pos x="346" y="496"/>
                    </a:cxn>
                    <a:cxn ang="0">
                      <a:pos x="354" y="96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354" h="544">
                      <a:moveTo>
                        <a:pt x="185" y="0"/>
                      </a:moveTo>
                      <a:lnTo>
                        <a:pt x="185" y="528"/>
                      </a:lnTo>
                      <a:lnTo>
                        <a:pt x="0" y="512"/>
                      </a:lnTo>
                      <a:lnTo>
                        <a:pt x="177" y="544"/>
                      </a:lnTo>
                      <a:lnTo>
                        <a:pt x="346" y="496"/>
                      </a:lnTo>
                      <a:lnTo>
                        <a:pt x="354" y="96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1" name="Freeform 11"/>
                <p:cNvSpPr>
                  <a:spLocks/>
                </p:cNvSpPr>
                <p:nvPr/>
              </p:nvSpPr>
              <p:spPr bwMode="auto">
                <a:xfrm>
                  <a:off x="1312" y="3560"/>
                  <a:ext cx="193" cy="552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0" y="40"/>
                    </a:cxn>
                    <a:cxn ang="0">
                      <a:pos x="8" y="528"/>
                    </a:cxn>
                    <a:cxn ang="0">
                      <a:pos x="185" y="552"/>
                    </a:cxn>
                    <a:cxn ang="0">
                      <a:pos x="185" y="280"/>
                    </a:cxn>
                    <a:cxn ang="0">
                      <a:pos x="145" y="272"/>
                    </a:cxn>
                    <a:cxn ang="0">
                      <a:pos x="145" y="264"/>
                    </a:cxn>
                    <a:cxn ang="0">
                      <a:pos x="193" y="264"/>
                    </a:cxn>
                    <a:cxn ang="0">
                      <a:pos x="193" y="256"/>
                    </a:cxn>
                    <a:cxn ang="0">
                      <a:pos x="145" y="256"/>
                    </a:cxn>
                    <a:cxn ang="0">
                      <a:pos x="145" y="248"/>
                    </a:cxn>
                    <a:cxn ang="0">
                      <a:pos x="193" y="248"/>
                    </a:cxn>
                    <a:cxn ang="0">
                      <a:pos x="193" y="240"/>
                    </a:cxn>
                    <a:cxn ang="0">
                      <a:pos x="145" y="240"/>
                    </a:cxn>
                    <a:cxn ang="0">
                      <a:pos x="145" y="224"/>
                    </a:cxn>
                    <a:cxn ang="0">
                      <a:pos x="185" y="224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93" h="552">
                      <a:moveTo>
                        <a:pt x="185" y="0"/>
                      </a:moveTo>
                      <a:lnTo>
                        <a:pt x="0" y="40"/>
                      </a:lnTo>
                      <a:lnTo>
                        <a:pt x="8" y="528"/>
                      </a:lnTo>
                      <a:lnTo>
                        <a:pt x="185" y="552"/>
                      </a:lnTo>
                      <a:lnTo>
                        <a:pt x="185" y="280"/>
                      </a:lnTo>
                      <a:lnTo>
                        <a:pt x="145" y="272"/>
                      </a:lnTo>
                      <a:lnTo>
                        <a:pt x="145" y="264"/>
                      </a:lnTo>
                      <a:lnTo>
                        <a:pt x="193" y="264"/>
                      </a:lnTo>
                      <a:lnTo>
                        <a:pt x="193" y="256"/>
                      </a:lnTo>
                      <a:lnTo>
                        <a:pt x="145" y="256"/>
                      </a:lnTo>
                      <a:lnTo>
                        <a:pt x="145" y="248"/>
                      </a:lnTo>
                      <a:lnTo>
                        <a:pt x="193" y="248"/>
                      </a:lnTo>
                      <a:lnTo>
                        <a:pt x="193" y="240"/>
                      </a:lnTo>
                      <a:lnTo>
                        <a:pt x="145" y="240"/>
                      </a:lnTo>
                      <a:lnTo>
                        <a:pt x="145" y="224"/>
                      </a:lnTo>
                      <a:lnTo>
                        <a:pt x="185" y="224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2" name="Freeform 12"/>
                <p:cNvSpPr>
                  <a:spLocks/>
                </p:cNvSpPr>
                <p:nvPr/>
              </p:nvSpPr>
              <p:spPr bwMode="auto">
                <a:xfrm>
                  <a:off x="1328" y="3800"/>
                  <a:ext cx="24" cy="272"/>
                </a:xfrm>
                <a:custGeom>
                  <a:avLst/>
                  <a:gdLst/>
                  <a:ahLst/>
                  <a:cxnLst>
                    <a:cxn ang="0">
                      <a:pos x="8" y="264"/>
                    </a:cxn>
                    <a:cxn ang="0">
                      <a:pos x="24" y="272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8" y="264"/>
                    </a:cxn>
                    <a:cxn ang="0">
                      <a:pos x="8" y="264"/>
                    </a:cxn>
                    <a:cxn ang="0">
                      <a:pos x="8" y="264"/>
                    </a:cxn>
                  </a:cxnLst>
                  <a:rect l="0" t="0" r="r" b="b"/>
                  <a:pathLst>
                    <a:path w="24" h="272">
                      <a:moveTo>
                        <a:pt x="8" y="264"/>
                      </a:moveTo>
                      <a:lnTo>
                        <a:pt x="24" y="272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8" y="264"/>
                      </a:lnTo>
                      <a:lnTo>
                        <a:pt x="8" y="264"/>
                      </a:lnTo>
                      <a:lnTo>
                        <a:pt x="8" y="264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3" name="Freeform 13"/>
                <p:cNvSpPr>
                  <a:spLocks/>
                </p:cNvSpPr>
                <p:nvPr/>
              </p:nvSpPr>
              <p:spPr bwMode="auto">
                <a:xfrm>
                  <a:off x="1344" y="3816"/>
                  <a:ext cx="32" cy="256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32" y="256"/>
                    </a:cxn>
                    <a:cxn ang="0">
                      <a:pos x="0" y="256"/>
                    </a:cxn>
                    <a:cxn ang="0">
                      <a:pos x="8" y="240"/>
                    </a:cxn>
                    <a:cxn ang="0">
                      <a:pos x="16" y="248"/>
                    </a:cxn>
                    <a:cxn ang="0">
                      <a:pos x="16" y="224"/>
                    </a:cxn>
                    <a:cxn ang="0">
                      <a:pos x="0" y="224"/>
                    </a:cxn>
                    <a:cxn ang="0">
                      <a:pos x="8" y="208"/>
                    </a:cxn>
                    <a:cxn ang="0">
                      <a:pos x="16" y="208"/>
                    </a:cxn>
                    <a:cxn ang="0">
                      <a:pos x="16" y="192"/>
                    </a:cxn>
                    <a:cxn ang="0">
                      <a:pos x="0" y="192"/>
                    </a:cxn>
                    <a:cxn ang="0">
                      <a:pos x="8" y="176"/>
                    </a:cxn>
                    <a:cxn ang="0">
                      <a:pos x="16" y="176"/>
                    </a:cxn>
                    <a:cxn ang="0">
                      <a:pos x="16" y="152"/>
                    </a:cxn>
                    <a:cxn ang="0">
                      <a:pos x="0" y="152"/>
                    </a:cxn>
                    <a:cxn ang="0">
                      <a:pos x="0" y="136"/>
                    </a:cxn>
                    <a:cxn ang="0">
                      <a:pos x="16" y="136"/>
                    </a:cxn>
                    <a:cxn ang="0">
                      <a:pos x="16" y="120"/>
                    </a:cxn>
                    <a:cxn ang="0">
                      <a:pos x="0" y="120"/>
                    </a:cxn>
                    <a:cxn ang="0">
                      <a:pos x="0" y="104"/>
                    </a:cxn>
                    <a:cxn ang="0">
                      <a:pos x="16" y="104"/>
                    </a:cxn>
                    <a:cxn ang="0">
                      <a:pos x="16" y="88"/>
                    </a:cxn>
                    <a:cxn ang="0">
                      <a:pos x="0" y="88"/>
                    </a:cxn>
                    <a:cxn ang="0">
                      <a:pos x="0" y="72"/>
                    </a:cxn>
                    <a:cxn ang="0">
                      <a:pos x="16" y="72"/>
                    </a:cxn>
                    <a:cxn ang="0">
                      <a:pos x="16" y="56"/>
                    </a:cxn>
                    <a:cxn ang="0">
                      <a:pos x="0" y="56"/>
                    </a:cxn>
                    <a:cxn ang="0">
                      <a:pos x="0" y="40"/>
                    </a:cxn>
                    <a:cxn ang="0">
                      <a:pos x="16" y="40"/>
                    </a:cxn>
                    <a:cxn ang="0">
                      <a:pos x="16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2" h="256">
                      <a:moveTo>
                        <a:pt x="8" y="8"/>
                      </a:moveTo>
                      <a:lnTo>
                        <a:pt x="24" y="0"/>
                      </a:lnTo>
                      <a:lnTo>
                        <a:pt x="32" y="256"/>
                      </a:lnTo>
                      <a:lnTo>
                        <a:pt x="0" y="256"/>
                      </a:lnTo>
                      <a:lnTo>
                        <a:pt x="8" y="240"/>
                      </a:lnTo>
                      <a:lnTo>
                        <a:pt x="16" y="248"/>
                      </a:lnTo>
                      <a:lnTo>
                        <a:pt x="16" y="224"/>
                      </a:lnTo>
                      <a:lnTo>
                        <a:pt x="0" y="224"/>
                      </a:lnTo>
                      <a:lnTo>
                        <a:pt x="8" y="208"/>
                      </a:lnTo>
                      <a:lnTo>
                        <a:pt x="16" y="208"/>
                      </a:lnTo>
                      <a:lnTo>
                        <a:pt x="16" y="192"/>
                      </a:lnTo>
                      <a:lnTo>
                        <a:pt x="0" y="192"/>
                      </a:lnTo>
                      <a:lnTo>
                        <a:pt x="8" y="176"/>
                      </a:lnTo>
                      <a:lnTo>
                        <a:pt x="16" y="176"/>
                      </a:lnTo>
                      <a:lnTo>
                        <a:pt x="16" y="152"/>
                      </a:lnTo>
                      <a:lnTo>
                        <a:pt x="0" y="152"/>
                      </a:lnTo>
                      <a:lnTo>
                        <a:pt x="0" y="136"/>
                      </a:lnTo>
                      <a:lnTo>
                        <a:pt x="16" y="136"/>
                      </a:lnTo>
                      <a:lnTo>
                        <a:pt x="16" y="120"/>
                      </a:lnTo>
                      <a:lnTo>
                        <a:pt x="0" y="120"/>
                      </a:lnTo>
                      <a:lnTo>
                        <a:pt x="0" y="104"/>
                      </a:lnTo>
                      <a:lnTo>
                        <a:pt x="16" y="104"/>
                      </a:lnTo>
                      <a:lnTo>
                        <a:pt x="16" y="88"/>
                      </a:lnTo>
                      <a:lnTo>
                        <a:pt x="0" y="88"/>
                      </a:lnTo>
                      <a:lnTo>
                        <a:pt x="0" y="72"/>
                      </a:lnTo>
                      <a:lnTo>
                        <a:pt x="16" y="72"/>
                      </a:lnTo>
                      <a:lnTo>
                        <a:pt x="16" y="56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4" name="Freeform 14"/>
                <p:cNvSpPr>
                  <a:spLocks/>
                </p:cNvSpPr>
                <p:nvPr/>
              </p:nvSpPr>
              <p:spPr bwMode="auto">
                <a:xfrm>
                  <a:off x="1328" y="3792"/>
                  <a:ext cx="48" cy="27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0" y="272"/>
                    </a:cxn>
                    <a:cxn ang="0">
                      <a:pos x="8" y="272"/>
                    </a:cxn>
                    <a:cxn ang="0">
                      <a:pos x="8" y="32"/>
                    </a:cxn>
                    <a:cxn ang="0">
                      <a:pos x="24" y="8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8" h="27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272"/>
                      </a:lnTo>
                      <a:lnTo>
                        <a:pt x="8" y="272"/>
                      </a:lnTo>
                      <a:lnTo>
                        <a:pt x="8" y="32"/>
                      </a:lnTo>
                      <a:lnTo>
                        <a:pt x="24" y="8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5" name="Freeform 15"/>
                <p:cNvSpPr>
                  <a:spLocks/>
                </p:cNvSpPr>
                <p:nvPr/>
              </p:nvSpPr>
              <p:spPr bwMode="auto">
                <a:xfrm>
                  <a:off x="1320" y="3592"/>
                  <a:ext cx="161" cy="176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113" y="8"/>
                    </a:cxn>
                    <a:cxn ang="0">
                      <a:pos x="40" y="24"/>
                    </a:cxn>
                    <a:cxn ang="0">
                      <a:pos x="0" y="32"/>
                    </a:cxn>
                    <a:cxn ang="0">
                      <a:pos x="8" y="176"/>
                    </a:cxn>
                    <a:cxn ang="0">
                      <a:pos x="161" y="168"/>
                    </a:cxn>
                    <a:cxn ang="0">
                      <a:pos x="153" y="48"/>
                    </a:cxn>
                    <a:cxn ang="0">
                      <a:pos x="145" y="160"/>
                    </a:cxn>
                    <a:cxn ang="0">
                      <a:pos x="8" y="168"/>
                    </a:cxn>
                    <a:cxn ang="0">
                      <a:pos x="8" y="120"/>
                    </a:cxn>
                    <a:cxn ang="0">
                      <a:pos x="137" y="112"/>
                    </a:cxn>
                    <a:cxn ang="0">
                      <a:pos x="137" y="104"/>
                    </a:cxn>
                    <a:cxn ang="0">
                      <a:pos x="8" y="112"/>
                    </a:cxn>
                    <a:cxn ang="0">
                      <a:pos x="8" y="80"/>
                    </a:cxn>
                    <a:cxn ang="0">
                      <a:pos x="137" y="72"/>
                    </a:cxn>
                    <a:cxn ang="0">
                      <a:pos x="145" y="56"/>
                    </a:cxn>
                    <a:cxn ang="0">
                      <a:pos x="8" y="72"/>
                    </a:cxn>
                    <a:cxn ang="0">
                      <a:pos x="8" y="40"/>
                    </a:cxn>
                    <a:cxn ang="0">
                      <a:pos x="32" y="40"/>
                    </a:cxn>
                    <a:cxn ang="0">
                      <a:pos x="32" y="56"/>
                    </a:cxn>
                    <a:cxn ang="0">
                      <a:pos x="105" y="40"/>
                    </a:cxn>
                    <a:cxn ang="0">
                      <a:pos x="105" y="32"/>
                    </a:cxn>
                    <a:cxn ang="0">
                      <a:pos x="153" y="8"/>
                    </a:cxn>
                    <a:cxn ang="0">
                      <a:pos x="153" y="0"/>
                    </a:cxn>
                    <a:cxn ang="0">
                      <a:pos x="153" y="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161" h="176">
                      <a:moveTo>
                        <a:pt x="153" y="0"/>
                      </a:moveTo>
                      <a:lnTo>
                        <a:pt x="113" y="8"/>
                      </a:lnTo>
                      <a:lnTo>
                        <a:pt x="40" y="24"/>
                      </a:lnTo>
                      <a:lnTo>
                        <a:pt x="0" y="32"/>
                      </a:lnTo>
                      <a:lnTo>
                        <a:pt x="8" y="176"/>
                      </a:lnTo>
                      <a:lnTo>
                        <a:pt x="161" y="168"/>
                      </a:lnTo>
                      <a:lnTo>
                        <a:pt x="153" y="48"/>
                      </a:lnTo>
                      <a:lnTo>
                        <a:pt x="145" y="160"/>
                      </a:lnTo>
                      <a:lnTo>
                        <a:pt x="8" y="168"/>
                      </a:lnTo>
                      <a:lnTo>
                        <a:pt x="8" y="120"/>
                      </a:lnTo>
                      <a:lnTo>
                        <a:pt x="137" y="112"/>
                      </a:lnTo>
                      <a:lnTo>
                        <a:pt x="137" y="104"/>
                      </a:lnTo>
                      <a:lnTo>
                        <a:pt x="8" y="112"/>
                      </a:lnTo>
                      <a:lnTo>
                        <a:pt x="8" y="80"/>
                      </a:lnTo>
                      <a:lnTo>
                        <a:pt x="137" y="72"/>
                      </a:lnTo>
                      <a:lnTo>
                        <a:pt x="145" y="56"/>
                      </a:lnTo>
                      <a:lnTo>
                        <a:pt x="8" y="72"/>
                      </a:lnTo>
                      <a:lnTo>
                        <a:pt x="8" y="40"/>
                      </a:lnTo>
                      <a:lnTo>
                        <a:pt x="32" y="40"/>
                      </a:lnTo>
                      <a:lnTo>
                        <a:pt x="32" y="56"/>
                      </a:lnTo>
                      <a:lnTo>
                        <a:pt x="105" y="40"/>
                      </a:lnTo>
                      <a:lnTo>
                        <a:pt x="105" y="32"/>
                      </a:lnTo>
                      <a:lnTo>
                        <a:pt x="153" y="8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6" name="Freeform 16"/>
                <p:cNvSpPr>
                  <a:spLocks/>
                </p:cNvSpPr>
                <p:nvPr/>
              </p:nvSpPr>
              <p:spPr bwMode="auto">
                <a:xfrm>
                  <a:off x="1433" y="3624"/>
                  <a:ext cx="32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4" y="8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24">
                      <a:moveTo>
                        <a:pt x="0" y="16"/>
                      </a:moveTo>
                      <a:lnTo>
                        <a:pt x="24" y="8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7" name="Freeform 17"/>
                <p:cNvSpPr>
                  <a:spLocks/>
                </p:cNvSpPr>
                <p:nvPr/>
              </p:nvSpPr>
              <p:spPr bwMode="auto">
                <a:xfrm>
                  <a:off x="1336" y="3712"/>
                  <a:ext cx="121" cy="40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0" y="8"/>
                    </a:cxn>
                    <a:cxn ang="0">
                      <a:pos x="0" y="32"/>
                    </a:cxn>
                    <a:cxn ang="0">
                      <a:pos x="8" y="40"/>
                    </a:cxn>
                    <a:cxn ang="0">
                      <a:pos x="8" y="16"/>
                    </a:cxn>
                    <a:cxn ang="0">
                      <a:pos x="113" y="8"/>
                    </a:cxn>
                    <a:cxn ang="0">
                      <a:pos x="113" y="24"/>
                    </a:cxn>
                    <a:cxn ang="0">
                      <a:pos x="32" y="32"/>
                    </a:cxn>
                    <a:cxn ang="0">
                      <a:pos x="121" y="32"/>
                    </a:cxn>
                    <a:cxn ang="0">
                      <a:pos x="113" y="0"/>
                    </a:cxn>
                    <a:cxn ang="0">
                      <a:pos x="113" y="0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121" h="40">
                      <a:moveTo>
                        <a:pt x="113" y="0"/>
                      </a:moveTo>
                      <a:lnTo>
                        <a:pt x="0" y="8"/>
                      </a:lnTo>
                      <a:lnTo>
                        <a:pt x="0" y="32"/>
                      </a:lnTo>
                      <a:lnTo>
                        <a:pt x="8" y="40"/>
                      </a:lnTo>
                      <a:lnTo>
                        <a:pt x="8" y="16"/>
                      </a:lnTo>
                      <a:lnTo>
                        <a:pt x="113" y="8"/>
                      </a:lnTo>
                      <a:lnTo>
                        <a:pt x="113" y="24"/>
                      </a:lnTo>
                      <a:lnTo>
                        <a:pt x="32" y="32"/>
                      </a:lnTo>
                      <a:lnTo>
                        <a:pt x="121" y="32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8" name="Freeform 18"/>
                <p:cNvSpPr>
                  <a:spLocks/>
                </p:cNvSpPr>
                <p:nvPr/>
              </p:nvSpPr>
              <p:spPr bwMode="auto">
                <a:xfrm>
                  <a:off x="1352" y="3672"/>
                  <a:ext cx="81" cy="24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1" y="0"/>
                    </a:cxn>
                    <a:cxn ang="0">
                      <a:pos x="81" y="8"/>
                    </a:cxn>
                    <a:cxn ang="0">
                      <a:pos x="8" y="16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81" h="24">
                      <a:moveTo>
                        <a:pt x="8" y="24"/>
                      </a:moveTo>
                      <a:lnTo>
                        <a:pt x="0" y="8"/>
                      </a:lnTo>
                      <a:lnTo>
                        <a:pt x="81" y="0"/>
                      </a:lnTo>
                      <a:lnTo>
                        <a:pt x="81" y="8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9" name="Freeform 19"/>
                <p:cNvSpPr>
                  <a:spLocks/>
                </p:cNvSpPr>
                <p:nvPr/>
              </p:nvSpPr>
              <p:spPr bwMode="auto">
                <a:xfrm>
                  <a:off x="1296" y="3552"/>
                  <a:ext cx="185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16" y="536"/>
                    </a:cxn>
                    <a:cxn ang="0">
                      <a:pos x="72" y="544"/>
                    </a:cxn>
                    <a:cxn ang="0">
                      <a:pos x="24" y="528"/>
                    </a:cxn>
                    <a:cxn ang="0">
                      <a:pos x="8" y="48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85" h="544">
                      <a:moveTo>
                        <a:pt x="185" y="0"/>
                      </a:move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16" y="536"/>
                      </a:lnTo>
                      <a:lnTo>
                        <a:pt x="72" y="544"/>
                      </a:lnTo>
                      <a:lnTo>
                        <a:pt x="24" y="528"/>
                      </a:lnTo>
                      <a:lnTo>
                        <a:pt x="8" y="48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0" name="Freeform 20"/>
                <p:cNvSpPr>
                  <a:spLocks/>
                </p:cNvSpPr>
                <p:nvPr/>
              </p:nvSpPr>
              <p:spPr bwMode="auto">
                <a:xfrm>
                  <a:off x="1457" y="3552"/>
                  <a:ext cx="225" cy="544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225" y="128"/>
                    </a:cxn>
                    <a:cxn ang="0">
                      <a:pos x="209" y="480"/>
                    </a:cxn>
                    <a:cxn ang="0">
                      <a:pos x="193" y="184"/>
                    </a:cxn>
                    <a:cxn ang="0">
                      <a:pos x="145" y="104"/>
                    </a:cxn>
                    <a:cxn ang="0">
                      <a:pos x="64" y="40"/>
                    </a:cxn>
                    <a:cxn ang="0">
                      <a:pos x="48" y="544"/>
                    </a:cxn>
                    <a:cxn ang="0">
                      <a:pos x="40" y="280"/>
                    </a:cxn>
                    <a:cxn ang="0">
                      <a:pos x="0" y="280"/>
                    </a:cxn>
                    <a:cxn ang="0">
                      <a:pos x="0" y="272"/>
                    </a:cxn>
                    <a:cxn ang="0">
                      <a:pos x="40" y="272"/>
                    </a:cxn>
                    <a:cxn ang="0">
                      <a:pos x="40" y="264"/>
                    </a:cxn>
                    <a:cxn ang="0">
                      <a:pos x="0" y="264"/>
                    </a:cxn>
                    <a:cxn ang="0">
                      <a:pos x="0" y="248"/>
                    </a:cxn>
                    <a:cxn ang="0">
                      <a:pos x="40" y="248"/>
                    </a:cxn>
                    <a:cxn ang="0">
                      <a:pos x="40" y="240"/>
                    </a:cxn>
                    <a:cxn ang="0">
                      <a:pos x="0" y="240"/>
                    </a:cxn>
                    <a:cxn ang="0">
                      <a:pos x="0" y="232"/>
                    </a:cxn>
                    <a:cxn ang="0">
                      <a:pos x="40" y="232"/>
                    </a:cxn>
                    <a:cxn ang="0">
                      <a:pos x="48" y="16"/>
                    </a:cxn>
                    <a:cxn ang="0">
                      <a:pos x="56" y="16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225" h="544">
                      <a:moveTo>
                        <a:pt x="48" y="0"/>
                      </a:moveTo>
                      <a:lnTo>
                        <a:pt x="225" y="128"/>
                      </a:lnTo>
                      <a:lnTo>
                        <a:pt x="209" y="480"/>
                      </a:lnTo>
                      <a:lnTo>
                        <a:pt x="193" y="184"/>
                      </a:lnTo>
                      <a:lnTo>
                        <a:pt x="145" y="104"/>
                      </a:lnTo>
                      <a:lnTo>
                        <a:pt x="64" y="40"/>
                      </a:lnTo>
                      <a:lnTo>
                        <a:pt x="48" y="544"/>
                      </a:lnTo>
                      <a:lnTo>
                        <a:pt x="40" y="280"/>
                      </a:lnTo>
                      <a:lnTo>
                        <a:pt x="0" y="280"/>
                      </a:lnTo>
                      <a:lnTo>
                        <a:pt x="0" y="272"/>
                      </a:lnTo>
                      <a:lnTo>
                        <a:pt x="40" y="272"/>
                      </a:lnTo>
                      <a:lnTo>
                        <a:pt x="40" y="264"/>
                      </a:lnTo>
                      <a:lnTo>
                        <a:pt x="0" y="264"/>
                      </a:lnTo>
                      <a:lnTo>
                        <a:pt x="0" y="248"/>
                      </a:lnTo>
                      <a:lnTo>
                        <a:pt x="40" y="248"/>
                      </a:lnTo>
                      <a:lnTo>
                        <a:pt x="40" y="240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40" y="232"/>
                      </a:lnTo>
                      <a:lnTo>
                        <a:pt x="48" y="16"/>
                      </a:lnTo>
                      <a:lnTo>
                        <a:pt x="56" y="16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1" name="Freeform 22"/>
                <p:cNvSpPr>
                  <a:spLocks/>
                </p:cNvSpPr>
                <p:nvPr/>
              </p:nvSpPr>
              <p:spPr bwMode="auto">
                <a:xfrm>
                  <a:off x="1610" y="3784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6">
                      <a:moveTo>
                        <a:pt x="0" y="0"/>
                      </a:move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2" name="Freeform 23"/>
                <p:cNvSpPr>
                  <a:spLocks/>
                </p:cNvSpPr>
                <p:nvPr/>
              </p:nvSpPr>
              <p:spPr bwMode="auto">
                <a:xfrm>
                  <a:off x="1610" y="3808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3" name="Freeform 24"/>
                <p:cNvSpPr>
                  <a:spLocks/>
                </p:cNvSpPr>
                <p:nvPr/>
              </p:nvSpPr>
              <p:spPr bwMode="auto">
                <a:xfrm>
                  <a:off x="1610" y="3832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4" name="Freeform 25"/>
                <p:cNvSpPr>
                  <a:spLocks/>
                </p:cNvSpPr>
                <p:nvPr/>
              </p:nvSpPr>
              <p:spPr bwMode="auto">
                <a:xfrm>
                  <a:off x="1610" y="3856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5" name="Freeform 26"/>
                <p:cNvSpPr>
                  <a:spLocks/>
                </p:cNvSpPr>
                <p:nvPr/>
              </p:nvSpPr>
              <p:spPr bwMode="auto">
                <a:xfrm>
                  <a:off x="1610" y="388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6" name="Freeform 27"/>
                <p:cNvSpPr>
                  <a:spLocks/>
                </p:cNvSpPr>
                <p:nvPr/>
              </p:nvSpPr>
              <p:spPr bwMode="auto">
                <a:xfrm>
                  <a:off x="1610" y="390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7" name="Freeform 28"/>
                <p:cNvSpPr>
                  <a:spLocks/>
                </p:cNvSpPr>
                <p:nvPr/>
              </p:nvSpPr>
              <p:spPr bwMode="auto">
                <a:xfrm>
                  <a:off x="1610" y="392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8" name="Freeform 29"/>
                <p:cNvSpPr>
                  <a:spLocks/>
                </p:cNvSpPr>
                <p:nvPr/>
              </p:nvSpPr>
              <p:spPr bwMode="auto">
                <a:xfrm>
                  <a:off x="1610" y="3952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9" name="Freeform 30"/>
                <p:cNvSpPr>
                  <a:spLocks/>
                </p:cNvSpPr>
                <p:nvPr/>
              </p:nvSpPr>
              <p:spPr bwMode="auto">
                <a:xfrm>
                  <a:off x="1610" y="3976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0" name="Freeform 31"/>
                <p:cNvSpPr>
                  <a:spLocks/>
                </p:cNvSpPr>
                <p:nvPr/>
              </p:nvSpPr>
              <p:spPr bwMode="auto">
                <a:xfrm>
                  <a:off x="1610" y="400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1" name="Freeform 32"/>
                <p:cNvSpPr>
                  <a:spLocks/>
                </p:cNvSpPr>
                <p:nvPr/>
              </p:nvSpPr>
              <p:spPr bwMode="auto">
                <a:xfrm>
                  <a:off x="1610" y="402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2" name="Freeform 33"/>
                <p:cNvSpPr>
                  <a:spLocks/>
                </p:cNvSpPr>
                <p:nvPr/>
              </p:nvSpPr>
              <p:spPr bwMode="auto">
                <a:xfrm>
                  <a:off x="1610" y="404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37" name="Group 145"/>
            <p:cNvGrpSpPr>
              <a:grpSpLocks/>
            </p:cNvGrpSpPr>
            <p:nvPr/>
          </p:nvGrpSpPr>
          <p:grpSpPr bwMode="auto">
            <a:xfrm>
              <a:off x="7540625" y="3886200"/>
              <a:ext cx="917575" cy="1219200"/>
              <a:chOff x="7391400" y="3733800"/>
              <a:chExt cx="917575" cy="1219200"/>
            </a:xfrm>
          </p:grpSpPr>
          <p:grpSp>
            <p:nvGrpSpPr>
              <p:cNvPr id="121" name="Group 8"/>
              <p:cNvGrpSpPr>
                <a:grpSpLocks noChangeAspect="1"/>
              </p:cNvGrpSpPr>
              <p:nvPr/>
            </p:nvGrpSpPr>
            <p:grpSpPr bwMode="auto">
              <a:xfrm>
                <a:off x="7696200" y="3733800"/>
                <a:ext cx="612775" cy="901700"/>
                <a:chOff x="1296" y="3552"/>
                <a:chExt cx="386" cy="5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2" name="Freeform 9"/>
                <p:cNvSpPr>
                  <a:spLocks/>
                </p:cNvSpPr>
                <p:nvPr/>
              </p:nvSpPr>
              <p:spPr bwMode="auto">
                <a:xfrm>
                  <a:off x="1304" y="3560"/>
                  <a:ext cx="242" cy="560"/>
                </a:xfrm>
                <a:custGeom>
                  <a:avLst/>
                  <a:gdLst/>
                  <a:ahLst/>
                  <a:cxnLst>
                    <a:cxn ang="0">
                      <a:pos x="201" y="0"/>
                    </a:cxn>
                    <a:cxn ang="0">
                      <a:pos x="169" y="0"/>
                    </a:cxn>
                    <a:cxn ang="0">
                      <a:pos x="0" y="32"/>
                    </a:cxn>
                    <a:cxn ang="0">
                      <a:pos x="8" y="528"/>
                    </a:cxn>
                    <a:cxn ang="0">
                      <a:pos x="217" y="560"/>
                    </a:cxn>
                    <a:cxn ang="0">
                      <a:pos x="242" y="24"/>
                    </a:cxn>
                    <a:cxn ang="0">
                      <a:pos x="201" y="0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242" h="560">
                      <a:moveTo>
                        <a:pt x="201" y="0"/>
                      </a:moveTo>
                      <a:lnTo>
                        <a:pt x="169" y="0"/>
                      </a:lnTo>
                      <a:lnTo>
                        <a:pt x="0" y="32"/>
                      </a:lnTo>
                      <a:lnTo>
                        <a:pt x="8" y="528"/>
                      </a:lnTo>
                      <a:lnTo>
                        <a:pt x="217" y="560"/>
                      </a:lnTo>
                      <a:lnTo>
                        <a:pt x="242" y="24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3" name="Freeform 10"/>
                <p:cNvSpPr>
                  <a:spLocks/>
                </p:cNvSpPr>
                <p:nvPr/>
              </p:nvSpPr>
              <p:spPr bwMode="auto">
                <a:xfrm>
                  <a:off x="1320" y="3576"/>
                  <a:ext cx="354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185" y="528"/>
                    </a:cxn>
                    <a:cxn ang="0">
                      <a:pos x="0" y="512"/>
                    </a:cxn>
                    <a:cxn ang="0">
                      <a:pos x="177" y="544"/>
                    </a:cxn>
                    <a:cxn ang="0">
                      <a:pos x="346" y="496"/>
                    </a:cxn>
                    <a:cxn ang="0">
                      <a:pos x="354" y="96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354" h="544">
                      <a:moveTo>
                        <a:pt x="185" y="0"/>
                      </a:moveTo>
                      <a:lnTo>
                        <a:pt x="185" y="528"/>
                      </a:lnTo>
                      <a:lnTo>
                        <a:pt x="0" y="512"/>
                      </a:lnTo>
                      <a:lnTo>
                        <a:pt x="177" y="544"/>
                      </a:lnTo>
                      <a:lnTo>
                        <a:pt x="346" y="496"/>
                      </a:lnTo>
                      <a:lnTo>
                        <a:pt x="354" y="96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" name="Freeform 11"/>
                <p:cNvSpPr>
                  <a:spLocks/>
                </p:cNvSpPr>
                <p:nvPr/>
              </p:nvSpPr>
              <p:spPr bwMode="auto">
                <a:xfrm>
                  <a:off x="1312" y="3560"/>
                  <a:ext cx="193" cy="552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0" y="40"/>
                    </a:cxn>
                    <a:cxn ang="0">
                      <a:pos x="8" y="528"/>
                    </a:cxn>
                    <a:cxn ang="0">
                      <a:pos x="185" y="552"/>
                    </a:cxn>
                    <a:cxn ang="0">
                      <a:pos x="185" y="280"/>
                    </a:cxn>
                    <a:cxn ang="0">
                      <a:pos x="145" y="272"/>
                    </a:cxn>
                    <a:cxn ang="0">
                      <a:pos x="145" y="264"/>
                    </a:cxn>
                    <a:cxn ang="0">
                      <a:pos x="193" y="264"/>
                    </a:cxn>
                    <a:cxn ang="0">
                      <a:pos x="193" y="256"/>
                    </a:cxn>
                    <a:cxn ang="0">
                      <a:pos x="145" y="256"/>
                    </a:cxn>
                    <a:cxn ang="0">
                      <a:pos x="145" y="248"/>
                    </a:cxn>
                    <a:cxn ang="0">
                      <a:pos x="193" y="248"/>
                    </a:cxn>
                    <a:cxn ang="0">
                      <a:pos x="193" y="240"/>
                    </a:cxn>
                    <a:cxn ang="0">
                      <a:pos x="145" y="240"/>
                    </a:cxn>
                    <a:cxn ang="0">
                      <a:pos x="145" y="224"/>
                    </a:cxn>
                    <a:cxn ang="0">
                      <a:pos x="185" y="224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93" h="552">
                      <a:moveTo>
                        <a:pt x="185" y="0"/>
                      </a:moveTo>
                      <a:lnTo>
                        <a:pt x="0" y="40"/>
                      </a:lnTo>
                      <a:lnTo>
                        <a:pt x="8" y="528"/>
                      </a:lnTo>
                      <a:lnTo>
                        <a:pt x="185" y="552"/>
                      </a:lnTo>
                      <a:lnTo>
                        <a:pt x="185" y="280"/>
                      </a:lnTo>
                      <a:lnTo>
                        <a:pt x="145" y="272"/>
                      </a:lnTo>
                      <a:lnTo>
                        <a:pt x="145" y="264"/>
                      </a:lnTo>
                      <a:lnTo>
                        <a:pt x="193" y="264"/>
                      </a:lnTo>
                      <a:lnTo>
                        <a:pt x="193" y="256"/>
                      </a:lnTo>
                      <a:lnTo>
                        <a:pt x="145" y="256"/>
                      </a:lnTo>
                      <a:lnTo>
                        <a:pt x="145" y="248"/>
                      </a:lnTo>
                      <a:lnTo>
                        <a:pt x="193" y="248"/>
                      </a:lnTo>
                      <a:lnTo>
                        <a:pt x="193" y="240"/>
                      </a:lnTo>
                      <a:lnTo>
                        <a:pt x="145" y="240"/>
                      </a:lnTo>
                      <a:lnTo>
                        <a:pt x="145" y="224"/>
                      </a:lnTo>
                      <a:lnTo>
                        <a:pt x="185" y="224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5" name="Freeform 12"/>
                <p:cNvSpPr>
                  <a:spLocks/>
                </p:cNvSpPr>
                <p:nvPr/>
              </p:nvSpPr>
              <p:spPr bwMode="auto">
                <a:xfrm>
                  <a:off x="1328" y="3800"/>
                  <a:ext cx="24" cy="272"/>
                </a:xfrm>
                <a:custGeom>
                  <a:avLst/>
                  <a:gdLst/>
                  <a:ahLst/>
                  <a:cxnLst>
                    <a:cxn ang="0">
                      <a:pos x="8" y="264"/>
                    </a:cxn>
                    <a:cxn ang="0">
                      <a:pos x="24" y="272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8" y="264"/>
                    </a:cxn>
                    <a:cxn ang="0">
                      <a:pos x="8" y="264"/>
                    </a:cxn>
                    <a:cxn ang="0">
                      <a:pos x="8" y="264"/>
                    </a:cxn>
                  </a:cxnLst>
                  <a:rect l="0" t="0" r="r" b="b"/>
                  <a:pathLst>
                    <a:path w="24" h="272">
                      <a:moveTo>
                        <a:pt x="8" y="264"/>
                      </a:moveTo>
                      <a:lnTo>
                        <a:pt x="24" y="272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8" y="264"/>
                      </a:lnTo>
                      <a:lnTo>
                        <a:pt x="8" y="264"/>
                      </a:lnTo>
                      <a:lnTo>
                        <a:pt x="8" y="264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" name="Freeform 13"/>
                <p:cNvSpPr>
                  <a:spLocks/>
                </p:cNvSpPr>
                <p:nvPr/>
              </p:nvSpPr>
              <p:spPr bwMode="auto">
                <a:xfrm>
                  <a:off x="1344" y="3816"/>
                  <a:ext cx="32" cy="256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32" y="256"/>
                    </a:cxn>
                    <a:cxn ang="0">
                      <a:pos x="0" y="256"/>
                    </a:cxn>
                    <a:cxn ang="0">
                      <a:pos x="8" y="240"/>
                    </a:cxn>
                    <a:cxn ang="0">
                      <a:pos x="16" y="248"/>
                    </a:cxn>
                    <a:cxn ang="0">
                      <a:pos x="16" y="224"/>
                    </a:cxn>
                    <a:cxn ang="0">
                      <a:pos x="0" y="224"/>
                    </a:cxn>
                    <a:cxn ang="0">
                      <a:pos x="8" y="208"/>
                    </a:cxn>
                    <a:cxn ang="0">
                      <a:pos x="16" y="208"/>
                    </a:cxn>
                    <a:cxn ang="0">
                      <a:pos x="16" y="192"/>
                    </a:cxn>
                    <a:cxn ang="0">
                      <a:pos x="0" y="192"/>
                    </a:cxn>
                    <a:cxn ang="0">
                      <a:pos x="8" y="176"/>
                    </a:cxn>
                    <a:cxn ang="0">
                      <a:pos x="16" y="176"/>
                    </a:cxn>
                    <a:cxn ang="0">
                      <a:pos x="16" y="152"/>
                    </a:cxn>
                    <a:cxn ang="0">
                      <a:pos x="0" y="152"/>
                    </a:cxn>
                    <a:cxn ang="0">
                      <a:pos x="0" y="136"/>
                    </a:cxn>
                    <a:cxn ang="0">
                      <a:pos x="16" y="136"/>
                    </a:cxn>
                    <a:cxn ang="0">
                      <a:pos x="16" y="120"/>
                    </a:cxn>
                    <a:cxn ang="0">
                      <a:pos x="0" y="120"/>
                    </a:cxn>
                    <a:cxn ang="0">
                      <a:pos x="0" y="104"/>
                    </a:cxn>
                    <a:cxn ang="0">
                      <a:pos x="16" y="104"/>
                    </a:cxn>
                    <a:cxn ang="0">
                      <a:pos x="16" y="88"/>
                    </a:cxn>
                    <a:cxn ang="0">
                      <a:pos x="0" y="88"/>
                    </a:cxn>
                    <a:cxn ang="0">
                      <a:pos x="0" y="72"/>
                    </a:cxn>
                    <a:cxn ang="0">
                      <a:pos x="16" y="72"/>
                    </a:cxn>
                    <a:cxn ang="0">
                      <a:pos x="16" y="56"/>
                    </a:cxn>
                    <a:cxn ang="0">
                      <a:pos x="0" y="56"/>
                    </a:cxn>
                    <a:cxn ang="0">
                      <a:pos x="0" y="40"/>
                    </a:cxn>
                    <a:cxn ang="0">
                      <a:pos x="16" y="40"/>
                    </a:cxn>
                    <a:cxn ang="0">
                      <a:pos x="16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2" h="256">
                      <a:moveTo>
                        <a:pt x="8" y="8"/>
                      </a:moveTo>
                      <a:lnTo>
                        <a:pt x="24" y="0"/>
                      </a:lnTo>
                      <a:lnTo>
                        <a:pt x="32" y="256"/>
                      </a:lnTo>
                      <a:lnTo>
                        <a:pt x="0" y="256"/>
                      </a:lnTo>
                      <a:lnTo>
                        <a:pt x="8" y="240"/>
                      </a:lnTo>
                      <a:lnTo>
                        <a:pt x="16" y="248"/>
                      </a:lnTo>
                      <a:lnTo>
                        <a:pt x="16" y="224"/>
                      </a:lnTo>
                      <a:lnTo>
                        <a:pt x="0" y="224"/>
                      </a:lnTo>
                      <a:lnTo>
                        <a:pt x="8" y="208"/>
                      </a:lnTo>
                      <a:lnTo>
                        <a:pt x="16" y="208"/>
                      </a:lnTo>
                      <a:lnTo>
                        <a:pt x="16" y="192"/>
                      </a:lnTo>
                      <a:lnTo>
                        <a:pt x="0" y="192"/>
                      </a:lnTo>
                      <a:lnTo>
                        <a:pt x="8" y="176"/>
                      </a:lnTo>
                      <a:lnTo>
                        <a:pt x="16" y="176"/>
                      </a:lnTo>
                      <a:lnTo>
                        <a:pt x="16" y="152"/>
                      </a:lnTo>
                      <a:lnTo>
                        <a:pt x="0" y="152"/>
                      </a:lnTo>
                      <a:lnTo>
                        <a:pt x="0" y="136"/>
                      </a:lnTo>
                      <a:lnTo>
                        <a:pt x="16" y="136"/>
                      </a:lnTo>
                      <a:lnTo>
                        <a:pt x="16" y="120"/>
                      </a:lnTo>
                      <a:lnTo>
                        <a:pt x="0" y="120"/>
                      </a:lnTo>
                      <a:lnTo>
                        <a:pt x="0" y="104"/>
                      </a:lnTo>
                      <a:lnTo>
                        <a:pt x="16" y="104"/>
                      </a:lnTo>
                      <a:lnTo>
                        <a:pt x="16" y="88"/>
                      </a:lnTo>
                      <a:lnTo>
                        <a:pt x="0" y="88"/>
                      </a:lnTo>
                      <a:lnTo>
                        <a:pt x="0" y="72"/>
                      </a:lnTo>
                      <a:lnTo>
                        <a:pt x="16" y="72"/>
                      </a:lnTo>
                      <a:lnTo>
                        <a:pt x="16" y="56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" name="Freeform 14"/>
                <p:cNvSpPr>
                  <a:spLocks/>
                </p:cNvSpPr>
                <p:nvPr/>
              </p:nvSpPr>
              <p:spPr bwMode="auto">
                <a:xfrm>
                  <a:off x="1328" y="3792"/>
                  <a:ext cx="48" cy="27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0" y="272"/>
                    </a:cxn>
                    <a:cxn ang="0">
                      <a:pos x="8" y="272"/>
                    </a:cxn>
                    <a:cxn ang="0">
                      <a:pos x="8" y="32"/>
                    </a:cxn>
                    <a:cxn ang="0">
                      <a:pos x="24" y="8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8" h="27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272"/>
                      </a:lnTo>
                      <a:lnTo>
                        <a:pt x="8" y="272"/>
                      </a:lnTo>
                      <a:lnTo>
                        <a:pt x="8" y="32"/>
                      </a:lnTo>
                      <a:lnTo>
                        <a:pt x="24" y="8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" name="Freeform 15"/>
                <p:cNvSpPr>
                  <a:spLocks/>
                </p:cNvSpPr>
                <p:nvPr/>
              </p:nvSpPr>
              <p:spPr bwMode="auto">
                <a:xfrm>
                  <a:off x="1320" y="3592"/>
                  <a:ext cx="161" cy="176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113" y="8"/>
                    </a:cxn>
                    <a:cxn ang="0">
                      <a:pos x="40" y="24"/>
                    </a:cxn>
                    <a:cxn ang="0">
                      <a:pos x="0" y="32"/>
                    </a:cxn>
                    <a:cxn ang="0">
                      <a:pos x="8" y="176"/>
                    </a:cxn>
                    <a:cxn ang="0">
                      <a:pos x="161" y="168"/>
                    </a:cxn>
                    <a:cxn ang="0">
                      <a:pos x="153" y="48"/>
                    </a:cxn>
                    <a:cxn ang="0">
                      <a:pos x="145" y="160"/>
                    </a:cxn>
                    <a:cxn ang="0">
                      <a:pos x="8" y="168"/>
                    </a:cxn>
                    <a:cxn ang="0">
                      <a:pos x="8" y="120"/>
                    </a:cxn>
                    <a:cxn ang="0">
                      <a:pos x="137" y="112"/>
                    </a:cxn>
                    <a:cxn ang="0">
                      <a:pos x="137" y="104"/>
                    </a:cxn>
                    <a:cxn ang="0">
                      <a:pos x="8" y="112"/>
                    </a:cxn>
                    <a:cxn ang="0">
                      <a:pos x="8" y="80"/>
                    </a:cxn>
                    <a:cxn ang="0">
                      <a:pos x="137" y="72"/>
                    </a:cxn>
                    <a:cxn ang="0">
                      <a:pos x="145" y="56"/>
                    </a:cxn>
                    <a:cxn ang="0">
                      <a:pos x="8" y="72"/>
                    </a:cxn>
                    <a:cxn ang="0">
                      <a:pos x="8" y="40"/>
                    </a:cxn>
                    <a:cxn ang="0">
                      <a:pos x="32" y="40"/>
                    </a:cxn>
                    <a:cxn ang="0">
                      <a:pos x="32" y="56"/>
                    </a:cxn>
                    <a:cxn ang="0">
                      <a:pos x="105" y="40"/>
                    </a:cxn>
                    <a:cxn ang="0">
                      <a:pos x="105" y="32"/>
                    </a:cxn>
                    <a:cxn ang="0">
                      <a:pos x="153" y="8"/>
                    </a:cxn>
                    <a:cxn ang="0">
                      <a:pos x="153" y="0"/>
                    </a:cxn>
                    <a:cxn ang="0">
                      <a:pos x="153" y="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161" h="176">
                      <a:moveTo>
                        <a:pt x="153" y="0"/>
                      </a:moveTo>
                      <a:lnTo>
                        <a:pt x="113" y="8"/>
                      </a:lnTo>
                      <a:lnTo>
                        <a:pt x="40" y="24"/>
                      </a:lnTo>
                      <a:lnTo>
                        <a:pt x="0" y="32"/>
                      </a:lnTo>
                      <a:lnTo>
                        <a:pt x="8" y="176"/>
                      </a:lnTo>
                      <a:lnTo>
                        <a:pt x="161" y="168"/>
                      </a:lnTo>
                      <a:lnTo>
                        <a:pt x="153" y="48"/>
                      </a:lnTo>
                      <a:lnTo>
                        <a:pt x="145" y="160"/>
                      </a:lnTo>
                      <a:lnTo>
                        <a:pt x="8" y="168"/>
                      </a:lnTo>
                      <a:lnTo>
                        <a:pt x="8" y="120"/>
                      </a:lnTo>
                      <a:lnTo>
                        <a:pt x="137" y="112"/>
                      </a:lnTo>
                      <a:lnTo>
                        <a:pt x="137" y="104"/>
                      </a:lnTo>
                      <a:lnTo>
                        <a:pt x="8" y="112"/>
                      </a:lnTo>
                      <a:lnTo>
                        <a:pt x="8" y="80"/>
                      </a:lnTo>
                      <a:lnTo>
                        <a:pt x="137" y="72"/>
                      </a:lnTo>
                      <a:lnTo>
                        <a:pt x="145" y="56"/>
                      </a:lnTo>
                      <a:lnTo>
                        <a:pt x="8" y="72"/>
                      </a:lnTo>
                      <a:lnTo>
                        <a:pt x="8" y="40"/>
                      </a:lnTo>
                      <a:lnTo>
                        <a:pt x="32" y="40"/>
                      </a:lnTo>
                      <a:lnTo>
                        <a:pt x="32" y="56"/>
                      </a:lnTo>
                      <a:lnTo>
                        <a:pt x="105" y="40"/>
                      </a:lnTo>
                      <a:lnTo>
                        <a:pt x="105" y="32"/>
                      </a:lnTo>
                      <a:lnTo>
                        <a:pt x="153" y="8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9" name="Freeform 16"/>
                <p:cNvSpPr>
                  <a:spLocks/>
                </p:cNvSpPr>
                <p:nvPr/>
              </p:nvSpPr>
              <p:spPr bwMode="auto">
                <a:xfrm>
                  <a:off x="1433" y="3624"/>
                  <a:ext cx="32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4" y="8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24">
                      <a:moveTo>
                        <a:pt x="0" y="16"/>
                      </a:moveTo>
                      <a:lnTo>
                        <a:pt x="24" y="8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0" name="Freeform 17"/>
                <p:cNvSpPr>
                  <a:spLocks/>
                </p:cNvSpPr>
                <p:nvPr/>
              </p:nvSpPr>
              <p:spPr bwMode="auto">
                <a:xfrm>
                  <a:off x="1336" y="3712"/>
                  <a:ext cx="121" cy="40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0" y="8"/>
                    </a:cxn>
                    <a:cxn ang="0">
                      <a:pos x="0" y="32"/>
                    </a:cxn>
                    <a:cxn ang="0">
                      <a:pos x="8" y="40"/>
                    </a:cxn>
                    <a:cxn ang="0">
                      <a:pos x="8" y="16"/>
                    </a:cxn>
                    <a:cxn ang="0">
                      <a:pos x="113" y="8"/>
                    </a:cxn>
                    <a:cxn ang="0">
                      <a:pos x="113" y="24"/>
                    </a:cxn>
                    <a:cxn ang="0">
                      <a:pos x="32" y="32"/>
                    </a:cxn>
                    <a:cxn ang="0">
                      <a:pos x="121" y="32"/>
                    </a:cxn>
                    <a:cxn ang="0">
                      <a:pos x="113" y="0"/>
                    </a:cxn>
                    <a:cxn ang="0">
                      <a:pos x="113" y="0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121" h="40">
                      <a:moveTo>
                        <a:pt x="113" y="0"/>
                      </a:moveTo>
                      <a:lnTo>
                        <a:pt x="0" y="8"/>
                      </a:lnTo>
                      <a:lnTo>
                        <a:pt x="0" y="32"/>
                      </a:lnTo>
                      <a:lnTo>
                        <a:pt x="8" y="40"/>
                      </a:lnTo>
                      <a:lnTo>
                        <a:pt x="8" y="16"/>
                      </a:lnTo>
                      <a:lnTo>
                        <a:pt x="113" y="8"/>
                      </a:lnTo>
                      <a:lnTo>
                        <a:pt x="113" y="24"/>
                      </a:lnTo>
                      <a:lnTo>
                        <a:pt x="32" y="32"/>
                      </a:lnTo>
                      <a:lnTo>
                        <a:pt x="121" y="32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1" name="Freeform 18"/>
                <p:cNvSpPr>
                  <a:spLocks/>
                </p:cNvSpPr>
                <p:nvPr/>
              </p:nvSpPr>
              <p:spPr bwMode="auto">
                <a:xfrm>
                  <a:off x="1352" y="3672"/>
                  <a:ext cx="81" cy="24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1" y="0"/>
                    </a:cxn>
                    <a:cxn ang="0">
                      <a:pos x="81" y="8"/>
                    </a:cxn>
                    <a:cxn ang="0">
                      <a:pos x="8" y="16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81" h="24">
                      <a:moveTo>
                        <a:pt x="8" y="24"/>
                      </a:moveTo>
                      <a:lnTo>
                        <a:pt x="0" y="8"/>
                      </a:lnTo>
                      <a:lnTo>
                        <a:pt x="81" y="0"/>
                      </a:lnTo>
                      <a:lnTo>
                        <a:pt x="81" y="8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2" name="Freeform 19"/>
                <p:cNvSpPr>
                  <a:spLocks/>
                </p:cNvSpPr>
                <p:nvPr/>
              </p:nvSpPr>
              <p:spPr bwMode="auto">
                <a:xfrm>
                  <a:off x="1296" y="3552"/>
                  <a:ext cx="185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16" y="536"/>
                    </a:cxn>
                    <a:cxn ang="0">
                      <a:pos x="72" y="544"/>
                    </a:cxn>
                    <a:cxn ang="0">
                      <a:pos x="24" y="528"/>
                    </a:cxn>
                    <a:cxn ang="0">
                      <a:pos x="8" y="48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85" h="544">
                      <a:moveTo>
                        <a:pt x="185" y="0"/>
                      </a:move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16" y="536"/>
                      </a:lnTo>
                      <a:lnTo>
                        <a:pt x="72" y="544"/>
                      </a:lnTo>
                      <a:lnTo>
                        <a:pt x="24" y="528"/>
                      </a:lnTo>
                      <a:lnTo>
                        <a:pt x="8" y="48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3" name="Freeform 20"/>
                <p:cNvSpPr>
                  <a:spLocks/>
                </p:cNvSpPr>
                <p:nvPr/>
              </p:nvSpPr>
              <p:spPr bwMode="auto">
                <a:xfrm>
                  <a:off x="1457" y="3552"/>
                  <a:ext cx="225" cy="544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225" y="128"/>
                    </a:cxn>
                    <a:cxn ang="0">
                      <a:pos x="209" y="480"/>
                    </a:cxn>
                    <a:cxn ang="0">
                      <a:pos x="193" y="184"/>
                    </a:cxn>
                    <a:cxn ang="0">
                      <a:pos x="145" y="104"/>
                    </a:cxn>
                    <a:cxn ang="0">
                      <a:pos x="64" y="40"/>
                    </a:cxn>
                    <a:cxn ang="0">
                      <a:pos x="48" y="544"/>
                    </a:cxn>
                    <a:cxn ang="0">
                      <a:pos x="40" y="280"/>
                    </a:cxn>
                    <a:cxn ang="0">
                      <a:pos x="0" y="280"/>
                    </a:cxn>
                    <a:cxn ang="0">
                      <a:pos x="0" y="272"/>
                    </a:cxn>
                    <a:cxn ang="0">
                      <a:pos x="40" y="272"/>
                    </a:cxn>
                    <a:cxn ang="0">
                      <a:pos x="40" y="264"/>
                    </a:cxn>
                    <a:cxn ang="0">
                      <a:pos x="0" y="264"/>
                    </a:cxn>
                    <a:cxn ang="0">
                      <a:pos x="0" y="248"/>
                    </a:cxn>
                    <a:cxn ang="0">
                      <a:pos x="40" y="248"/>
                    </a:cxn>
                    <a:cxn ang="0">
                      <a:pos x="40" y="240"/>
                    </a:cxn>
                    <a:cxn ang="0">
                      <a:pos x="0" y="240"/>
                    </a:cxn>
                    <a:cxn ang="0">
                      <a:pos x="0" y="232"/>
                    </a:cxn>
                    <a:cxn ang="0">
                      <a:pos x="40" y="232"/>
                    </a:cxn>
                    <a:cxn ang="0">
                      <a:pos x="48" y="16"/>
                    </a:cxn>
                    <a:cxn ang="0">
                      <a:pos x="56" y="16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225" h="544">
                      <a:moveTo>
                        <a:pt x="48" y="0"/>
                      </a:moveTo>
                      <a:lnTo>
                        <a:pt x="225" y="128"/>
                      </a:lnTo>
                      <a:lnTo>
                        <a:pt x="209" y="480"/>
                      </a:lnTo>
                      <a:lnTo>
                        <a:pt x="193" y="184"/>
                      </a:lnTo>
                      <a:lnTo>
                        <a:pt x="145" y="104"/>
                      </a:lnTo>
                      <a:lnTo>
                        <a:pt x="64" y="40"/>
                      </a:lnTo>
                      <a:lnTo>
                        <a:pt x="48" y="544"/>
                      </a:lnTo>
                      <a:lnTo>
                        <a:pt x="40" y="280"/>
                      </a:lnTo>
                      <a:lnTo>
                        <a:pt x="0" y="280"/>
                      </a:lnTo>
                      <a:lnTo>
                        <a:pt x="0" y="272"/>
                      </a:lnTo>
                      <a:lnTo>
                        <a:pt x="40" y="272"/>
                      </a:lnTo>
                      <a:lnTo>
                        <a:pt x="40" y="264"/>
                      </a:lnTo>
                      <a:lnTo>
                        <a:pt x="0" y="264"/>
                      </a:lnTo>
                      <a:lnTo>
                        <a:pt x="0" y="248"/>
                      </a:lnTo>
                      <a:lnTo>
                        <a:pt x="40" y="248"/>
                      </a:lnTo>
                      <a:lnTo>
                        <a:pt x="40" y="240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40" y="232"/>
                      </a:lnTo>
                      <a:lnTo>
                        <a:pt x="48" y="16"/>
                      </a:lnTo>
                      <a:lnTo>
                        <a:pt x="56" y="16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" name="Freeform 22"/>
                <p:cNvSpPr>
                  <a:spLocks/>
                </p:cNvSpPr>
                <p:nvPr/>
              </p:nvSpPr>
              <p:spPr bwMode="auto">
                <a:xfrm>
                  <a:off x="1610" y="3784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6">
                      <a:moveTo>
                        <a:pt x="0" y="0"/>
                      </a:move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" name="Freeform 23"/>
                <p:cNvSpPr>
                  <a:spLocks/>
                </p:cNvSpPr>
                <p:nvPr/>
              </p:nvSpPr>
              <p:spPr bwMode="auto">
                <a:xfrm>
                  <a:off x="1610" y="3808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" name="Freeform 24"/>
                <p:cNvSpPr>
                  <a:spLocks/>
                </p:cNvSpPr>
                <p:nvPr/>
              </p:nvSpPr>
              <p:spPr bwMode="auto">
                <a:xfrm>
                  <a:off x="1610" y="3832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7" name="Freeform 25"/>
                <p:cNvSpPr>
                  <a:spLocks/>
                </p:cNvSpPr>
                <p:nvPr/>
              </p:nvSpPr>
              <p:spPr bwMode="auto">
                <a:xfrm>
                  <a:off x="1610" y="3856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8" name="Freeform 26"/>
                <p:cNvSpPr>
                  <a:spLocks/>
                </p:cNvSpPr>
                <p:nvPr/>
              </p:nvSpPr>
              <p:spPr bwMode="auto">
                <a:xfrm>
                  <a:off x="1610" y="388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9" name="Freeform 27"/>
                <p:cNvSpPr>
                  <a:spLocks/>
                </p:cNvSpPr>
                <p:nvPr/>
              </p:nvSpPr>
              <p:spPr bwMode="auto">
                <a:xfrm>
                  <a:off x="1610" y="390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0" name="Freeform 28"/>
                <p:cNvSpPr>
                  <a:spLocks/>
                </p:cNvSpPr>
                <p:nvPr/>
              </p:nvSpPr>
              <p:spPr bwMode="auto">
                <a:xfrm>
                  <a:off x="1610" y="392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1" name="Freeform 29"/>
                <p:cNvSpPr>
                  <a:spLocks/>
                </p:cNvSpPr>
                <p:nvPr/>
              </p:nvSpPr>
              <p:spPr bwMode="auto">
                <a:xfrm>
                  <a:off x="1610" y="3952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2" name="Freeform 30"/>
                <p:cNvSpPr>
                  <a:spLocks/>
                </p:cNvSpPr>
                <p:nvPr/>
              </p:nvSpPr>
              <p:spPr bwMode="auto">
                <a:xfrm>
                  <a:off x="1610" y="3976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3" name="Freeform 31"/>
                <p:cNvSpPr>
                  <a:spLocks/>
                </p:cNvSpPr>
                <p:nvPr/>
              </p:nvSpPr>
              <p:spPr bwMode="auto">
                <a:xfrm>
                  <a:off x="1610" y="400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4" name="Freeform 32"/>
                <p:cNvSpPr>
                  <a:spLocks/>
                </p:cNvSpPr>
                <p:nvPr/>
              </p:nvSpPr>
              <p:spPr bwMode="auto">
                <a:xfrm>
                  <a:off x="1610" y="402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5" name="Freeform 33"/>
                <p:cNvSpPr>
                  <a:spLocks/>
                </p:cNvSpPr>
                <p:nvPr/>
              </p:nvSpPr>
              <p:spPr bwMode="auto">
                <a:xfrm>
                  <a:off x="1610" y="404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22" name="Group 8"/>
              <p:cNvGrpSpPr>
                <a:grpSpLocks noChangeAspect="1"/>
              </p:cNvGrpSpPr>
              <p:nvPr/>
            </p:nvGrpSpPr>
            <p:grpSpPr bwMode="auto">
              <a:xfrm>
                <a:off x="7543800" y="3898900"/>
                <a:ext cx="612775" cy="901700"/>
                <a:chOff x="1296" y="3552"/>
                <a:chExt cx="386" cy="5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8" name="Freeform 9"/>
                <p:cNvSpPr>
                  <a:spLocks/>
                </p:cNvSpPr>
                <p:nvPr/>
              </p:nvSpPr>
              <p:spPr bwMode="auto">
                <a:xfrm>
                  <a:off x="1304" y="3560"/>
                  <a:ext cx="242" cy="560"/>
                </a:xfrm>
                <a:custGeom>
                  <a:avLst/>
                  <a:gdLst/>
                  <a:ahLst/>
                  <a:cxnLst>
                    <a:cxn ang="0">
                      <a:pos x="201" y="0"/>
                    </a:cxn>
                    <a:cxn ang="0">
                      <a:pos x="169" y="0"/>
                    </a:cxn>
                    <a:cxn ang="0">
                      <a:pos x="0" y="32"/>
                    </a:cxn>
                    <a:cxn ang="0">
                      <a:pos x="8" y="528"/>
                    </a:cxn>
                    <a:cxn ang="0">
                      <a:pos x="217" y="560"/>
                    </a:cxn>
                    <a:cxn ang="0">
                      <a:pos x="242" y="24"/>
                    </a:cxn>
                    <a:cxn ang="0">
                      <a:pos x="201" y="0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242" h="560">
                      <a:moveTo>
                        <a:pt x="201" y="0"/>
                      </a:moveTo>
                      <a:lnTo>
                        <a:pt x="169" y="0"/>
                      </a:lnTo>
                      <a:lnTo>
                        <a:pt x="0" y="32"/>
                      </a:lnTo>
                      <a:lnTo>
                        <a:pt x="8" y="528"/>
                      </a:lnTo>
                      <a:lnTo>
                        <a:pt x="217" y="560"/>
                      </a:lnTo>
                      <a:lnTo>
                        <a:pt x="242" y="24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9" name="Freeform 10"/>
                <p:cNvSpPr>
                  <a:spLocks/>
                </p:cNvSpPr>
                <p:nvPr/>
              </p:nvSpPr>
              <p:spPr bwMode="auto">
                <a:xfrm>
                  <a:off x="1320" y="3576"/>
                  <a:ext cx="354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185" y="528"/>
                    </a:cxn>
                    <a:cxn ang="0">
                      <a:pos x="0" y="512"/>
                    </a:cxn>
                    <a:cxn ang="0">
                      <a:pos x="177" y="544"/>
                    </a:cxn>
                    <a:cxn ang="0">
                      <a:pos x="346" y="496"/>
                    </a:cxn>
                    <a:cxn ang="0">
                      <a:pos x="354" y="96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354" h="544">
                      <a:moveTo>
                        <a:pt x="185" y="0"/>
                      </a:moveTo>
                      <a:lnTo>
                        <a:pt x="185" y="528"/>
                      </a:lnTo>
                      <a:lnTo>
                        <a:pt x="0" y="512"/>
                      </a:lnTo>
                      <a:lnTo>
                        <a:pt x="177" y="544"/>
                      </a:lnTo>
                      <a:lnTo>
                        <a:pt x="346" y="496"/>
                      </a:lnTo>
                      <a:lnTo>
                        <a:pt x="354" y="96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0" name="Freeform 11"/>
                <p:cNvSpPr>
                  <a:spLocks/>
                </p:cNvSpPr>
                <p:nvPr/>
              </p:nvSpPr>
              <p:spPr bwMode="auto">
                <a:xfrm>
                  <a:off x="1312" y="3560"/>
                  <a:ext cx="193" cy="552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0" y="40"/>
                    </a:cxn>
                    <a:cxn ang="0">
                      <a:pos x="8" y="528"/>
                    </a:cxn>
                    <a:cxn ang="0">
                      <a:pos x="185" y="552"/>
                    </a:cxn>
                    <a:cxn ang="0">
                      <a:pos x="185" y="280"/>
                    </a:cxn>
                    <a:cxn ang="0">
                      <a:pos x="145" y="272"/>
                    </a:cxn>
                    <a:cxn ang="0">
                      <a:pos x="145" y="264"/>
                    </a:cxn>
                    <a:cxn ang="0">
                      <a:pos x="193" y="264"/>
                    </a:cxn>
                    <a:cxn ang="0">
                      <a:pos x="193" y="256"/>
                    </a:cxn>
                    <a:cxn ang="0">
                      <a:pos x="145" y="256"/>
                    </a:cxn>
                    <a:cxn ang="0">
                      <a:pos x="145" y="248"/>
                    </a:cxn>
                    <a:cxn ang="0">
                      <a:pos x="193" y="248"/>
                    </a:cxn>
                    <a:cxn ang="0">
                      <a:pos x="193" y="240"/>
                    </a:cxn>
                    <a:cxn ang="0">
                      <a:pos x="145" y="240"/>
                    </a:cxn>
                    <a:cxn ang="0">
                      <a:pos x="145" y="224"/>
                    </a:cxn>
                    <a:cxn ang="0">
                      <a:pos x="185" y="224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93" h="552">
                      <a:moveTo>
                        <a:pt x="185" y="0"/>
                      </a:moveTo>
                      <a:lnTo>
                        <a:pt x="0" y="40"/>
                      </a:lnTo>
                      <a:lnTo>
                        <a:pt x="8" y="528"/>
                      </a:lnTo>
                      <a:lnTo>
                        <a:pt x="185" y="552"/>
                      </a:lnTo>
                      <a:lnTo>
                        <a:pt x="185" y="280"/>
                      </a:lnTo>
                      <a:lnTo>
                        <a:pt x="145" y="272"/>
                      </a:lnTo>
                      <a:lnTo>
                        <a:pt x="145" y="264"/>
                      </a:lnTo>
                      <a:lnTo>
                        <a:pt x="193" y="264"/>
                      </a:lnTo>
                      <a:lnTo>
                        <a:pt x="193" y="256"/>
                      </a:lnTo>
                      <a:lnTo>
                        <a:pt x="145" y="256"/>
                      </a:lnTo>
                      <a:lnTo>
                        <a:pt x="145" y="248"/>
                      </a:lnTo>
                      <a:lnTo>
                        <a:pt x="193" y="248"/>
                      </a:lnTo>
                      <a:lnTo>
                        <a:pt x="193" y="240"/>
                      </a:lnTo>
                      <a:lnTo>
                        <a:pt x="145" y="240"/>
                      </a:lnTo>
                      <a:lnTo>
                        <a:pt x="145" y="224"/>
                      </a:lnTo>
                      <a:lnTo>
                        <a:pt x="185" y="224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1" name="Freeform 12"/>
                <p:cNvSpPr>
                  <a:spLocks/>
                </p:cNvSpPr>
                <p:nvPr/>
              </p:nvSpPr>
              <p:spPr bwMode="auto">
                <a:xfrm>
                  <a:off x="1328" y="3800"/>
                  <a:ext cx="24" cy="272"/>
                </a:xfrm>
                <a:custGeom>
                  <a:avLst/>
                  <a:gdLst/>
                  <a:ahLst/>
                  <a:cxnLst>
                    <a:cxn ang="0">
                      <a:pos x="8" y="264"/>
                    </a:cxn>
                    <a:cxn ang="0">
                      <a:pos x="24" y="272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8" y="264"/>
                    </a:cxn>
                    <a:cxn ang="0">
                      <a:pos x="8" y="264"/>
                    </a:cxn>
                    <a:cxn ang="0">
                      <a:pos x="8" y="264"/>
                    </a:cxn>
                  </a:cxnLst>
                  <a:rect l="0" t="0" r="r" b="b"/>
                  <a:pathLst>
                    <a:path w="24" h="272">
                      <a:moveTo>
                        <a:pt x="8" y="264"/>
                      </a:moveTo>
                      <a:lnTo>
                        <a:pt x="24" y="272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8" y="264"/>
                      </a:lnTo>
                      <a:lnTo>
                        <a:pt x="8" y="264"/>
                      </a:lnTo>
                      <a:lnTo>
                        <a:pt x="8" y="264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2" name="Freeform 13"/>
                <p:cNvSpPr>
                  <a:spLocks/>
                </p:cNvSpPr>
                <p:nvPr/>
              </p:nvSpPr>
              <p:spPr bwMode="auto">
                <a:xfrm>
                  <a:off x="1344" y="3816"/>
                  <a:ext cx="32" cy="256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32" y="256"/>
                    </a:cxn>
                    <a:cxn ang="0">
                      <a:pos x="0" y="256"/>
                    </a:cxn>
                    <a:cxn ang="0">
                      <a:pos x="8" y="240"/>
                    </a:cxn>
                    <a:cxn ang="0">
                      <a:pos x="16" y="248"/>
                    </a:cxn>
                    <a:cxn ang="0">
                      <a:pos x="16" y="224"/>
                    </a:cxn>
                    <a:cxn ang="0">
                      <a:pos x="0" y="224"/>
                    </a:cxn>
                    <a:cxn ang="0">
                      <a:pos x="8" y="208"/>
                    </a:cxn>
                    <a:cxn ang="0">
                      <a:pos x="16" y="208"/>
                    </a:cxn>
                    <a:cxn ang="0">
                      <a:pos x="16" y="192"/>
                    </a:cxn>
                    <a:cxn ang="0">
                      <a:pos x="0" y="192"/>
                    </a:cxn>
                    <a:cxn ang="0">
                      <a:pos x="8" y="176"/>
                    </a:cxn>
                    <a:cxn ang="0">
                      <a:pos x="16" y="176"/>
                    </a:cxn>
                    <a:cxn ang="0">
                      <a:pos x="16" y="152"/>
                    </a:cxn>
                    <a:cxn ang="0">
                      <a:pos x="0" y="152"/>
                    </a:cxn>
                    <a:cxn ang="0">
                      <a:pos x="0" y="136"/>
                    </a:cxn>
                    <a:cxn ang="0">
                      <a:pos x="16" y="136"/>
                    </a:cxn>
                    <a:cxn ang="0">
                      <a:pos x="16" y="120"/>
                    </a:cxn>
                    <a:cxn ang="0">
                      <a:pos x="0" y="120"/>
                    </a:cxn>
                    <a:cxn ang="0">
                      <a:pos x="0" y="104"/>
                    </a:cxn>
                    <a:cxn ang="0">
                      <a:pos x="16" y="104"/>
                    </a:cxn>
                    <a:cxn ang="0">
                      <a:pos x="16" y="88"/>
                    </a:cxn>
                    <a:cxn ang="0">
                      <a:pos x="0" y="88"/>
                    </a:cxn>
                    <a:cxn ang="0">
                      <a:pos x="0" y="72"/>
                    </a:cxn>
                    <a:cxn ang="0">
                      <a:pos x="16" y="72"/>
                    </a:cxn>
                    <a:cxn ang="0">
                      <a:pos x="16" y="56"/>
                    </a:cxn>
                    <a:cxn ang="0">
                      <a:pos x="0" y="56"/>
                    </a:cxn>
                    <a:cxn ang="0">
                      <a:pos x="0" y="40"/>
                    </a:cxn>
                    <a:cxn ang="0">
                      <a:pos x="16" y="40"/>
                    </a:cxn>
                    <a:cxn ang="0">
                      <a:pos x="16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2" h="256">
                      <a:moveTo>
                        <a:pt x="8" y="8"/>
                      </a:moveTo>
                      <a:lnTo>
                        <a:pt x="24" y="0"/>
                      </a:lnTo>
                      <a:lnTo>
                        <a:pt x="32" y="256"/>
                      </a:lnTo>
                      <a:lnTo>
                        <a:pt x="0" y="256"/>
                      </a:lnTo>
                      <a:lnTo>
                        <a:pt x="8" y="240"/>
                      </a:lnTo>
                      <a:lnTo>
                        <a:pt x="16" y="248"/>
                      </a:lnTo>
                      <a:lnTo>
                        <a:pt x="16" y="224"/>
                      </a:lnTo>
                      <a:lnTo>
                        <a:pt x="0" y="224"/>
                      </a:lnTo>
                      <a:lnTo>
                        <a:pt x="8" y="208"/>
                      </a:lnTo>
                      <a:lnTo>
                        <a:pt x="16" y="208"/>
                      </a:lnTo>
                      <a:lnTo>
                        <a:pt x="16" y="192"/>
                      </a:lnTo>
                      <a:lnTo>
                        <a:pt x="0" y="192"/>
                      </a:lnTo>
                      <a:lnTo>
                        <a:pt x="8" y="176"/>
                      </a:lnTo>
                      <a:lnTo>
                        <a:pt x="16" y="176"/>
                      </a:lnTo>
                      <a:lnTo>
                        <a:pt x="16" y="152"/>
                      </a:lnTo>
                      <a:lnTo>
                        <a:pt x="0" y="152"/>
                      </a:lnTo>
                      <a:lnTo>
                        <a:pt x="0" y="136"/>
                      </a:lnTo>
                      <a:lnTo>
                        <a:pt x="16" y="136"/>
                      </a:lnTo>
                      <a:lnTo>
                        <a:pt x="16" y="120"/>
                      </a:lnTo>
                      <a:lnTo>
                        <a:pt x="0" y="120"/>
                      </a:lnTo>
                      <a:lnTo>
                        <a:pt x="0" y="104"/>
                      </a:lnTo>
                      <a:lnTo>
                        <a:pt x="16" y="104"/>
                      </a:lnTo>
                      <a:lnTo>
                        <a:pt x="16" y="88"/>
                      </a:lnTo>
                      <a:lnTo>
                        <a:pt x="0" y="88"/>
                      </a:lnTo>
                      <a:lnTo>
                        <a:pt x="0" y="72"/>
                      </a:lnTo>
                      <a:lnTo>
                        <a:pt x="16" y="72"/>
                      </a:lnTo>
                      <a:lnTo>
                        <a:pt x="16" y="56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3" name="Freeform 14"/>
                <p:cNvSpPr>
                  <a:spLocks/>
                </p:cNvSpPr>
                <p:nvPr/>
              </p:nvSpPr>
              <p:spPr bwMode="auto">
                <a:xfrm>
                  <a:off x="1328" y="3792"/>
                  <a:ext cx="48" cy="27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0" y="272"/>
                    </a:cxn>
                    <a:cxn ang="0">
                      <a:pos x="8" y="272"/>
                    </a:cxn>
                    <a:cxn ang="0">
                      <a:pos x="8" y="32"/>
                    </a:cxn>
                    <a:cxn ang="0">
                      <a:pos x="24" y="8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8" h="27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272"/>
                      </a:lnTo>
                      <a:lnTo>
                        <a:pt x="8" y="272"/>
                      </a:lnTo>
                      <a:lnTo>
                        <a:pt x="8" y="32"/>
                      </a:lnTo>
                      <a:lnTo>
                        <a:pt x="24" y="8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4" name="Freeform 15"/>
                <p:cNvSpPr>
                  <a:spLocks/>
                </p:cNvSpPr>
                <p:nvPr/>
              </p:nvSpPr>
              <p:spPr bwMode="auto">
                <a:xfrm>
                  <a:off x="1320" y="3592"/>
                  <a:ext cx="161" cy="176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113" y="8"/>
                    </a:cxn>
                    <a:cxn ang="0">
                      <a:pos x="40" y="24"/>
                    </a:cxn>
                    <a:cxn ang="0">
                      <a:pos x="0" y="32"/>
                    </a:cxn>
                    <a:cxn ang="0">
                      <a:pos x="8" y="176"/>
                    </a:cxn>
                    <a:cxn ang="0">
                      <a:pos x="161" y="168"/>
                    </a:cxn>
                    <a:cxn ang="0">
                      <a:pos x="153" y="48"/>
                    </a:cxn>
                    <a:cxn ang="0">
                      <a:pos x="145" y="160"/>
                    </a:cxn>
                    <a:cxn ang="0">
                      <a:pos x="8" y="168"/>
                    </a:cxn>
                    <a:cxn ang="0">
                      <a:pos x="8" y="120"/>
                    </a:cxn>
                    <a:cxn ang="0">
                      <a:pos x="137" y="112"/>
                    </a:cxn>
                    <a:cxn ang="0">
                      <a:pos x="137" y="104"/>
                    </a:cxn>
                    <a:cxn ang="0">
                      <a:pos x="8" y="112"/>
                    </a:cxn>
                    <a:cxn ang="0">
                      <a:pos x="8" y="80"/>
                    </a:cxn>
                    <a:cxn ang="0">
                      <a:pos x="137" y="72"/>
                    </a:cxn>
                    <a:cxn ang="0">
                      <a:pos x="145" y="56"/>
                    </a:cxn>
                    <a:cxn ang="0">
                      <a:pos x="8" y="72"/>
                    </a:cxn>
                    <a:cxn ang="0">
                      <a:pos x="8" y="40"/>
                    </a:cxn>
                    <a:cxn ang="0">
                      <a:pos x="32" y="40"/>
                    </a:cxn>
                    <a:cxn ang="0">
                      <a:pos x="32" y="56"/>
                    </a:cxn>
                    <a:cxn ang="0">
                      <a:pos x="105" y="40"/>
                    </a:cxn>
                    <a:cxn ang="0">
                      <a:pos x="105" y="32"/>
                    </a:cxn>
                    <a:cxn ang="0">
                      <a:pos x="153" y="8"/>
                    </a:cxn>
                    <a:cxn ang="0">
                      <a:pos x="153" y="0"/>
                    </a:cxn>
                    <a:cxn ang="0">
                      <a:pos x="153" y="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161" h="176">
                      <a:moveTo>
                        <a:pt x="153" y="0"/>
                      </a:moveTo>
                      <a:lnTo>
                        <a:pt x="113" y="8"/>
                      </a:lnTo>
                      <a:lnTo>
                        <a:pt x="40" y="24"/>
                      </a:lnTo>
                      <a:lnTo>
                        <a:pt x="0" y="32"/>
                      </a:lnTo>
                      <a:lnTo>
                        <a:pt x="8" y="176"/>
                      </a:lnTo>
                      <a:lnTo>
                        <a:pt x="161" y="168"/>
                      </a:lnTo>
                      <a:lnTo>
                        <a:pt x="153" y="48"/>
                      </a:lnTo>
                      <a:lnTo>
                        <a:pt x="145" y="160"/>
                      </a:lnTo>
                      <a:lnTo>
                        <a:pt x="8" y="168"/>
                      </a:lnTo>
                      <a:lnTo>
                        <a:pt x="8" y="120"/>
                      </a:lnTo>
                      <a:lnTo>
                        <a:pt x="137" y="112"/>
                      </a:lnTo>
                      <a:lnTo>
                        <a:pt x="137" y="104"/>
                      </a:lnTo>
                      <a:lnTo>
                        <a:pt x="8" y="112"/>
                      </a:lnTo>
                      <a:lnTo>
                        <a:pt x="8" y="80"/>
                      </a:lnTo>
                      <a:lnTo>
                        <a:pt x="137" y="72"/>
                      </a:lnTo>
                      <a:lnTo>
                        <a:pt x="145" y="56"/>
                      </a:lnTo>
                      <a:lnTo>
                        <a:pt x="8" y="72"/>
                      </a:lnTo>
                      <a:lnTo>
                        <a:pt x="8" y="40"/>
                      </a:lnTo>
                      <a:lnTo>
                        <a:pt x="32" y="40"/>
                      </a:lnTo>
                      <a:lnTo>
                        <a:pt x="32" y="56"/>
                      </a:lnTo>
                      <a:lnTo>
                        <a:pt x="105" y="40"/>
                      </a:lnTo>
                      <a:lnTo>
                        <a:pt x="105" y="32"/>
                      </a:lnTo>
                      <a:lnTo>
                        <a:pt x="153" y="8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5" name="Freeform 16"/>
                <p:cNvSpPr>
                  <a:spLocks/>
                </p:cNvSpPr>
                <p:nvPr/>
              </p:nvSpPr>
              <p:spPr bwMode="auto">
                <a:xfrm>
                  <a:off x="1433" y="3624"/>
                  <a:ext cx="32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4" y="8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24">
                      <a:moveTo>
                        <a:pt x="0" y="16"/>
                      </a:moveTo>
                      <a:lnTo>
                        <a:pt x="24" y="8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6" name="Freeform 17"/>
                <p:cNvSpPr>
                  <a:spLocks/>
                </p:cNvSpPr>
                <p:nvPr/>
              </p:nvSpPr>
              <p:spPr bwMode="auto">
                <a:xfrm>
                  <a:off x="1336" y="3712"/>
                  <a:ext cx="121" cy="40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0" y="8"/>
                    </a:cxn>
                    <a:cxn ang="0">
                      <a:pos x="0" y="32"/>
                    </a:cxn>
                    <a:cxn ang="0">
                      <a:pos x="8" y="40"/>
                    </a:cxn>
                    <a:cxn ang="0">
                      <a:pos x="8" y="16"/>
                    </a:cxn>
                    <a:cxn ang="0">
                      <a:pos x="113" y="8"/>
                    </a:cxn>
                    <a:cxn ang="0">
                      <a:pos x="113" y="24"/>
                    </a:cxn>
                    <a:cxn ang="0">
                      <a:pos x="32" y="32"/>
                    </a:cxn>
                    <a:cxn ang="0">
                      <a:pos x="121" y="32"/>
                    </a:cxn>
                    <a:cxn ang="0">
                      <a:pos x="113" y="0"/>
                    </a:cxn>
                    <a:cxn ang="0">
                      <a:pos x="113" y="0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121" h="40">
                      <a:moveTo>
                        <a:pt x="113" y="0"/>
                      </a:moveTo>
                      <a:lnTo>
                        <a:pt x="0" y="8"/>
                      </a:lnTo>
                      <a:lnTo>
                        <a:pt x="0" y="32"/>
                      </a:lnTo>
                      <a:lnTo>
                        <a:pt x="8" y="40"/>
                      </a:lnTo>
                      <a:lnTo>
                        <a:pt x="8" y="16"/>
                      </a:lnTo>
                      <a:lnTo>
                        <a:pt x="113" y="8"/>
                      </a:lnTo>
                      <a:lnTo>
                        <a:pt x="113" y="24"/>
                      </a:lnTo>
                      <a:lnTo>
                        <a:pt x="32" y="32"/>
                      </a:lnTo>
                      <a:lnTo>
                        <a:pt x="121" y="32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7" name="Freeform 18"/>
                <p:cNvSpPr>
                  <a:spLocks/>
                </p:cNvSpPr>
                <p:nvPr/>
              </p:nvSpPr>
              <p:spPr bwMode="auto">
                <a:xfrm>
                  <a:off x="1352" y="3672"/>
                  <a:ext cx="81" cy="24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1" y="0"/>
                    </a:cxn>
                    <a:cxn ang="0">
                      <a:pos x="81" y="8"/>
                    </a:cxn>
                    <a:cxn ang="0">
                      <a:pos x="8" y="16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81" h="24">
                      <a:moveTo>
                        <a:pt x="8" y="24"/>
                      </a:moveTo>
                      <a:lnTo>
                        <a:pt x="0" y="8"/>
                      </a:lnTo>
                      <a:lnTo>
                        <a:pt x="81" y="0"/>
                      </a:lnTo>
                      <a:lnTo>
                        <a:pt x="81" y="8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8" name="Freeform 19"/>
                <p:cNvSpPr>
                  <a:spLocks/>
                </p:cNvSpPr>
                <p:nvPr/>
              </p:nvSpPr>
              <p:spPr bwMode="auto">
                <a:xfrm>
                  <a:off x="1296" y="3552"/>
                  <a:ext cx="185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16" y="536"/>
                    </a:cxn>
                    <a:cxn ang="0">
                      <a:pos x="72" y="544"/>
                    </a:cxn>
                    <a:cxn ang="0">
                      <a:pos x="24" y="528"/>
                    </a:cxn>
                    <a:cxn ang="0">
                      <a:pos x="8" y="48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85" h="544">
                      <a:moveTo>
                        <a:pt x="185" y="0"/>
                      </a:move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16" y="536"/>
                      </a:lnTo>
                      <a:lnTo>
                        <a:pt x="72" y="544"/>
                      </a:lnTo>
                      <a:lnTo>
                        <a:pt x="24" y="528"/>
                      </a:lnTo>
                      <a:lnTo>
                        <a:pt x="8" y="48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9" name="Freeform 20"/>
                <p:cNvSpPr>
                  <a:spLocks/>
                </p:cNvSpPr>
                <p:nvPr/>
              </p:nvSpPr>
              <p:spPr bwMode="auto">
                <a:xfrm>
                  <a:off x="1457" y="3552"/>
                  <a:ext cx="225" cy="544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225" y="128"/>
                    </a:cxn>
                    <a:cxn ang="0">
                      <a:pos x="209" y="480"/>
                    </a:cxn>
                    <a:cxn ang="0">
                      <a:pos x="193" y="184"/>
                    </a:cxn>
                    <a:cxn ang="0">
                      <a:pos x="145" y="104"/>
                    </a:cxn>
                    <a:cxn ang="0">
                      <a:pos x="64" y="40"/>
                    </a:cxn>
                    <a:cxn ang="0">
                      <a:pos x="48" y="544"/>
                    </a:cxn>
                    <a:cxn ang="0">
                      <a:pos x="40" y="280"/>
                    </a:cxn>
                    <a:cxn ang="0">
                      <a:pos x="0" y="280"/>
                    </a:cxn>
                    <a:cxn ang="0">
                      <a:pos x="0" y="272"/>
                    </a:cxn>
                    <a:cxn ang="0">
                      <a:pos x="40" y="272"/>
                    </a:cxn>
                    <a:cxn ang="0">
                      <a:pos x="40" y="264"/>
                    </a:cxn>
                    <a:cxn ang="0">
                      <a:pos x="0" y="264"/>
                    </a:cxn>
                    <a:cxn ang="0">
                      <a:pos x="0" y="248"/>
                    </a:cxn>
                    <a:cxn ang="0">
                      <a:pos x="40" y="248"/>
                    </a:cxn>
                    <a:cxn ang="0">
                      <a:pos x="40" y="240"/>
                    </a:cxn>
                    <a:cxn ang="0">
                      <a:pos x="0" y="240"/>
                    </a:cxn>
                    <a:cxn ang="0">
                      <a:pos x="0" y="232"/>
                    </a:cxn>
                    <a:cxn ang="0">
                      <a:pos x="40" y="232"/>
                    </a:cxn>
                    <a:cxn ang="0">
                      <a:pos x="48" y="16"/>
                    </a:cxn>
                    <a:cxn ang="0">
                      <a:pos x="56" y="16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225" h="544">
                      <a:moveTo>
                        <a:pt x="48" y="0"/>
                      </a:moveTo>
                      <a:lnTo>
                        <a:pt x="225" y="128"/>
                      </a:lnTo>
                      <a:lnTo>
                        <a:pt x="209" y="480"/>
                      </a:lnTo>
                      <a:lnTo>
                        <a:pt x="193" y="184"/>
                      </a:lnTo>
                      <a:lnTo>
                        <a:pt x="145" y="104"/>
                      </a:lnTo>
                      <a:lnTo>
                        <a:pt x="64" y="40"/>
                      </a:lnTo>
                      <a:lnTo>
                        <a:pt x="48" y="544"/>
                      </a:lnTo>
                      <a:lnTo>
                        <a:pt x="40" y="280"/>
                      </a:lnTo>
                      <a:lnTo>
                        <a:pt x="0" y="280"/>
                      </a:lnTo>
                      <a:lnTo>
                        <a:pt x="0" y="272"/>
                      </a:lnTo>
                      <a:lnTo>
                        <a:pt x="40" y="272"/>
                      </a:lnTo>
                      <a:lnTo>
                        <a:pt x="40" y="264"/>
                      </a:lnTo>
                      <a:lnTo>
                        <a:pt x="0" y="264"/>
                      </a:lnTo>
                      <a:lnTo>
                        <a:pt x="0" y="248"/>
                      </a:lnTo>
                      <a:lnTo>
                        <a:pt x="40" y="248"/>
                      </a:lnTo>
                      <a:lnTo>
                        <a:pt x="40" y="240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40" y="232"/>
                      </a:lnTo>
                      <a:lnTo>
                        <a:pt x="48" y="16"/>
                      </a:lnTo>
                      <a:lnTo>
                        <a:pt x="56" y="16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0" name="Freeform 22"/>
                <p:cNvSpPr>
                  <a:spLocks/>
                </p:cNvSpPr>
                <p:nvPr/>
              </p:nvSpPr>
              <p:spPr bwMode="auto">
                <a:xfrm>
                  <a:off x="1610" y="3784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6">
                      <a:moveTo>
                        <a:pt x="0" y="0"/>
                      </a:move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1" name="Freeform 23"/>
                <p:cNvSpPr>
                  <a:spLocks/>
                </p:cNvSpPr>
                <p:nvPr/>
              </p:nvSpPr>
              <p:spPr bwMode="auto">
                <a:xfrm>
                  <a:off x="1610" y="3808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2" name="Freeform 24"/>
                <p:cNvSpPr>
                  <a:spLocks/>
                </p:cNvSpPr>
                <p:nvPr/>
              </p:nvSpPr>
              <p:spPr bwMode="auto">
                <a:xfrm>
                  <a:off x="1610" y="3832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3" name="Freeform 25"/>
                <p:cNvSpPr>
                  <a:spLocks/>
                </p:cNvSpPr>
                <p:nvPr/>
              </p:nvSpPr>
              <p:spPr bwMode="auto">
                <a:xfrm>
                  <a:off x="1610" y="3856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" name="Freeform 26"/>
                <p:cNvSpPr>
                  <a:spLocks/>
                </p:cNvSpPr>
                <p:nvPr/>
              </p:nvSpPr>
              <p:spPr bwMode="auto">
                <a:xfrm>
                  <a:off x="1610" y="388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5" name="Freeform 27"/>
                <p:cNvSpPr>
                  <a:spLocks/>
                </p:cNvSpPr>
                <p:nvPr/>
              </p:nvSpPr>
              <p:spPr bwMode="auto">
                <a:xfrm>
                  <a:off x="1610" y="390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6" name="Freeform 28"/>
                <p:cNvSpPr>
                  <a:spLocks/>
                </p:cNvSpPr>
                <p:nvPr/>
              </p:nvSpPr>
              <p:spPr bwMode="auto">
                <a:xfrm>
                  <a:off x="1610" y="392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7" name="Freeform 29"/>
                <p:cNvSpPr>
                  <a:spLocks/>
                </p:cNvSpPr>
                <p:nvPr/>
              </p:nvSpPr>
              <p:spPr bwMode="auto">
                <a:xfrm>
                  <a:off x="1610" y="3952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8" name="Freeform 30"/>
                <p:cNvSpPr>
                  <a:spLocks/>
                </p:cNvSpPr>
                <p:nvPr/>
              </p:nvSpPr>
              <p:spPr bwMode="auto">
                <a:xfrm>
                  <a:off x="1610" y="3976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9" name="Freeform 31"/>
                <p:cNvSpPr>
                  <a:spLocks/>
                </p:cNvSpPr>
                <p:nvPr/>
              </p:nvSpPr>
              <p:spPr bwMode="auto">
                <a:xfrm>
                  <a:off x="1610" y="400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0" name="Freeform 32"/>
                <p:cNvSpPr>
                  <a:spLocks/>
                </p:cNvSpPr>
                <p:nvPr/>
              </p:nvSpPr>
              <p:spPr bwMode="auto">
                <a:xfrm>
                  <a:off x="1610" y="402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1" name="Freeform 33"/>
                <p:cNvSpPr>
                  <a:spLocks/>
                </p:cNvSpPr>
                <p:nvPr/>
              </p:nvSpPr>
              <p:spPr bwMode="auto">
                <a:xfrm>
                  <a:off x="1610" y="404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23" name="Group 8"/>
              <p:cNvGrpSpPr>
                <a:grpSpLocks noChangeAspect="1"/>
              </p:cNvGrpSpPr>
              <p:nvPr/>
            </p:nvGrpSpPr>
            <p:grpSpPr bwMode="auto">
              <a:xfrm>
                <a:off x="7391400" y="4051300"/>
                <a:ext cx="612775" cy="901700"/>
                <a:chOff x="1296" y="3552"/>
                <a:chExt cx="386" cy="5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4" name="Freeform 9"/>
                <p:cNvSpPr>
                  <a:spLocks/>
                </p:cNvSpPr>
                <p:nvPr/>
              </p:nvSpPr>
              <p:spPr bwMode="auto">
                <a:xfrm>
                  <a:off x="1304" y="3560"/>
                  <a:ext cx="242" cy="560"/>
                </a:xfrm>
                <a:custGeom>
                  <a:avLst/>
                  <a:gdLst/>
                  <a:ahLst/>
                  <a:cxnLst>
                    <a:cxn ang="0">
                      <a:pos x="201" y="0"/>
                    </a:cxn>
                    <a:cxn ang="0">
                      <a:pos x="169" y="0"/>
                    </a:cxn>
                    <a:cxn ang="0">
                      <a:pos x="0" y="32"/>
                    </a:cxn>
                    <a:cxn ang="0">
                      <a:pos x="8" y="528"/>
                    </a:cxn>
                    <a:cxn ang="0">
                      <a:pos x="217" y="560"/>
                    </a:cxn>
                    <a:cxn ang="0">
                      <a:pos x="242" y="24"/>
                    </a:cxn>
                    <a:cxn ang="0">
                      <a:pos x="201" y="0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242" h="560">
                      <a:moveTo>
                        <a:pt x="201" y="0"/>
                      </a:moveTo>
                      <a:lnTo>
                        <a:pt x="169" y="0"/>
                      </a:lnTo>
                      <a:lnTo>
                        <a:pt x="0" y="32"/>
                      </a:lnTo>
                      <a:lnTo>
                        <a:pt x="8" y="528"/>
                      </a:lnTo>
                      <a:lnTo>
                        <a:pt x="217" y="560"/>
                      </a:lnTo>
                      <a:lnTo>
                        <a:pt x="242" y="24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5" name="Freeform 10"/>
                <p:cNvSpPr>
                  <a:spLocks/>
                </p:cNvSpPr>
                <p:nvPr/>
              </p:nvSpPr>
              <p:spPr bwMode="auto">
                <a:xfrm>
                  <a:off x="1320" y="3576"/>
                  <a:ext cx="354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185" y="528"/>
                    </a:cxn>
                    <a:cxn ang="0">
                      <a:pos x="0" y="512"/>
                    </a:cxn>
                    <a:cxn ang="0">
                      <a:pos x="177" y="544"/>
                    </a:cxn>
                    <a:cxn ang="0">
                      <a:pos x="346" y="496"/>
                    </a:cxn>
                    <a:cxn ang="0">
                      <a:pos x="354" y="96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354" h="544">
                      <a:moveTo>
                        <a:pt x="185" y="0"/>
                      </a:moveTo>
                      <a:lnTo>
                        <a:pt x="185" y="528"/>
                      </a:lnTo>
                      <a:lnTo>
                        <a:pt x="0" y="512"/>
                      </a:lnTo>
                      <a:lnTo>
                        <a:pt x="177" y="544"/>
                      </a:lnTo>
                      <a:lnTo>
                        <a:pt x="346" y="496"/>
                      </a:lnTo>
                      <a:lnTo>
                        <a:pt x="354" y="96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6" name="Freeform 11"/>
                <p:cNvSpPr>
                  <a:spLocks/>
                </p:cNvSpPr>
                <p:nvPr/>
              </p:nvSpPr>
              <p:spPr bwMode="auto">
                <a:xfrm>
                  <a:off x="1312" y="3560"/>
                  <a:ext cx="193" cy="552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0" y="40"/>
                    </a:cxn>
                    <a:cxn ang="0">
                      <a:pos x="8" y="528"/>
                    </a:cxn>
                    <a:cxn ang="0">
                      <a:pos x="185" y="552"/>
                    </a:cxn>
                    <a:cxn ang="0">
                      <a:pos x="185" y="280"/>
                    </a:cxn>
                    <a:cxn ang="0">
                      <a:pos x="145" y="272"/>
                    </a:cxn>
                    <a:cxn ang="0">
                      <a:pos x="145" y="264"/>
                    </a:cxn>
                    <a:cxn ang="0">
                      <a:pos x="193" y="264"/>
                    </a:cxn>
                    <a:cxn ang="0">
                      <a:pos x="193" y="256"/>
                    </a:cxn>
                    <a:cxn ang="0">
                      <a:pos x="145" y="256"/>
                    </a:cxn>
                    <a:cxn ang="0">
                      <a:pos x="145" y="248"/>
                    </a:cxn>
                    <a:cxn ang="0">
                      <a:pos x="193" y="248"/>
                    </a:cxn>
                    <a:cxn ang="0">
                      <a:pos x="193" y="240"/>
                    </a:cxn>
                    <a:cxn ang="0">
                      <a:pos x="145" y="240"/>
                    </a:cxn>
                    <a:cxn ang="0">
                      <a:pos x="145" y="224"/>
                    </a:cxn>
                    <a:cxn ang="0">
                      <a:pos x="185" y="224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93" h="552">
                      <a:moveTo>
                        <a:pt x="185" y="0"/>
                      </a:moveTo>
                      <a:lnTo>
                        <a:pt x="0" y="40"/>
                      </a:lnTo>
                      <a:lnTo>
                        <a:pt x="8" y="528"/>
                      </a:lnTo>
                      <a:lnTo>
                        <a:pt x="185" y="552"/>
                      </a:lnTo>
                      <a:lnTo>
                        <a:pt x="185" y="280"/>
                      </a:lnTo>
                      <a:lnTo>
                        <a:pt x="145" y="272"/>
                      </a:lnTo>
                      <a:lnTo>
                        <a:pt x="145" y="264"/>
                      </a:lnTo>
                      <a:lnTo>
                        <a:pt x="193" y="264"/>
                      </a:lnTo>
                      <a:lnTo>
                        <a:pt x="193" y="256"/>
                      </a:lnTo>
                      <a:lnTo>
                        <a:pt x="145" y="256"/>
                      </a:lnTo>
                      <a:lnTo>
                        <a:pt x="145" y="248"/>
                      </a:lnTo>
                      <a:lnTo>
                        <a:pt x="193" y="248"/>
                      </a:lnTo>
                      <a:lnTo>
                        <a:pt x="193" y="240"/>
                      </a:lnTo>
                      <a:lnTo>
                        <a:pt x="145" y="240"/>
                      </a:lnTo>
                      <a:lnTo>
                        <a:pt x="145" y="224"/>
                      </a:lnTo>
                      <a:lnTo>
                        <a:pt x="185" y="224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" name="Freeform 12"/>
                <p:cNvSpPr>
                  <a:spLocks/>
                </p:cNvSpPr>
                <p:nvPr/>
              </p:nvSpPr>
              <p:spPr bwMode="auto">
                <a:xfrm>
                  <a:off x="1328" y="3800"/>
                  <a:ext cx="24" cy="272"/>
                </a:xfrm>
                <a:custGeom>
                  <a:avLst/>
                  <a:gdLst/>
                  <a:ahLst/>
                  <a:cxnLst>
                    <a:cxn ang="0">
                      <a:pos x="8" y="264"/>
                    </a:cxn>
                    <a:cxn ang="0">
                      <a:pos x="24" y="272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8" y="264"/>
                    </a:cxn>
                    <a:cxn ang="0">
                      <a:pos x="8" y="264"/>
                    </a:cxn>
                    <a:cxn ang="0">
                      <a:pos x="8" y="264"/>
                    </a:cxn>
                  </a:cxnLst>
                  <a:rect l="0" t="0" r="r" b="b"/>
                  <a:pathLst>
                    <a:path w="24" h="272">
                      <a:moveTo>
                        <a:pt x="8" y="264"/>
                      </a:moveTo>
                      <a:lnTo>
                        <a:pt x="24" y="272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8" y="264"/>
                      </a:lnTo>
                      <a:lnTo>
                        <a:pt x="8" y="264"/>
                      </a:lnTo>
                      <a:lnTo>
                        <a:pt x="8" y="264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8" name="Freeform 13"/>
                <p:cNvSpPr>
                  <a:spLocks/>
                </p:cNvSpPr>
                <p:nvPr/>
              </p:nvSpPr>
              <p:spPr bwMode="auto">
                <a:xfrm>
                  <a:off x="1344" y="3816"/>
                  <a:ext cx="32" cy="256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32" y="256"/>
                    </a:cxn>
                    <a:cxn ang="0">
                      <a:pos x="0" y="256"/>
                    </a:cxn>
                    <a:cxn ang="0">
                      <a:pos x="8" y="240"/>
                    </a:cxn>
                    <a:cxn ang="0">
                      <a:pos x="16" y="248"/>
                    </a:cxn>
                    <a:cxn ang="0">
                      <a:pos x="16" y="224"/>
                    </a:cxn>
                    <a:cxn ang="0">
                      <a:pos x="0" y="224"/>
                    </a:cxn>
                    <a:cxn ang="0">
                      <a:pos x="8" y="208"/>
                    </a:cxn>
                    <a:cxn ang="0">
                      <a:pos x="16" y="208"/>
                    </a:cxn>
                    <a:cxn ang="0">
                      <a:pos x="16" y="192"/>
                    </a:cxn>
                    <a:cxn ang="0">
                      <a:pos x="0" y="192"/>
                    </a:cxn>
                    <a:cxn ang="0">
                      <a:pos x="8" y="176"/>
                    </a:cxn>
                    <a:cxn ang="0">
                      <a:pos x="16" y="176"/>
                    </a:cxn>
                    <a:cxn ang="0">
                      <a:pos x="16" y="152"/>
                    </a:cxn>
                    <a:cxn ang="0">
                      <a:pos x="0" y="152"/>
                    </a:cxn>
                    <a:cxn ang="0">
                      <a:pos x="0" y="136"/>
                    </a:cxn>
                    <a:cxn ang="0">
                      <a:pos x="16" y="136"/>
                    </a:cxn>
                    <a:cxn ang="0">
                      <a:pos x="16" y="120"/>
                    </a:cxn>
                    <a:cxn ang="0">
                      <a:pos x="0" y="120"/>
                    </a:cxn>
                    <a:cxn ang="0">
                      <a:pos x="0" y="104"/>
                    </a:cxn>
                    <a:cxn ang="0">
                      <a:pos x="16" y="104"/>
                    </a:cxn>
                    <a:cxn ang="0">
                      <a:pos x="16" y="88"/>
                    </a:cxn>
                    <a:cxn ang="0">
                      <a:pos x="0" y="88"/>
                    </a:cxn>
                    <a:cxn ang="0">
                      <a:pos x="0" y="72"/>
                    </a:cxn>
                    <a:cxn ang="0">
                      <a:pos x="16" y="72"/>
                    </a:cxn>
                    <a:cxn ang="0">
                      <a:pos x="16" y="56"/>
                    </a:cxn>
                    <a:cxn ang="0">
                      <a:pos x="0" y="56"/>
                    </a:cxn>
                    <a:cxn ang="0">
                      <a:pos x="0" y="40"/>
                    </a:cxn>
                    <a:cxn ang="0">
                      <a:pos x="16" y="40"/>
                    </a:cxn>
                    <a:cxn ang="0">
                      <a:pos x="16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2" h="256">
                      <a:moveTo>
                        <a:pt x="8" y="8"/>
                      </a:moveTo>
                      <a:lnTo>
                        <a:pt x="24" y="0"/>
                      </a:lnTo>
                      <a:lnTo>
                        <a:pt x="32" y="256"/>
                      </a:lnTo>
                      <a:lnTo>
                        <a:pt x="0" y="256"/>
                      </a:lnTo>
                      <a:lnTo>
                        <a:pt x="8" y="240"/>
                      </a:lnTo>
                      <a:lnTo>
                        <a:pt x="16" y="248"/>
                      </a:lnTo>
                      <a:lnTo>
                        <a:pt x="16" y="224"/>
                      </a:lnTo>
                      <a:lnTo>
                        <a:pt x="0" y="224"/>
                      </a:lnTo>
                      <a:lnTo>
                        <a:pt x="8" y="208"/>
                      </a:lnTo>
                      <a:lnTo>
                        <a:pt x="16" y="208"/>
                      </a:lnTo>
                      <a:lnTo>
                        <a:pt x="16" y="192"/>
                      </a:lnTo>
                      <a:lnTo>
                        <a:pt x="0" y="192"/>
                      </a:lnTo>
                      <a:lnTo>
                        <a:pt x="8" y="176"/>
                      </a:lnTo>
                      <a:lnTo>
                        <a:pt x="16" y="176"/>
                      </a:lnTo>
                      <a:lnTo>
                        <a:pt x="16" y="152"/>
                      </a:lnTo>
                      <a:lnTo>
                        <a:pt x="0" y="152"/>
                      </a:lnTo>
                      <a:lnTo>
                        <a:pt x="0" y="136"/>
                      </a:lnTo>
                      <a:lnTo>
                        <a:pt x="16" y="136"/>
                      </a:lnTo>
                      <a:lnTo>
                        <a:pt x="16" y="120"/>
                      </a:lnTo>
                      <a:lnTo>
                        <a:pt x="0" y="120"/>
                      </a:lnTo>
                      <a:lnTo>
                        <a:pt x="0" y="104"/>
                      </a:lnTo>
                      <a:lnTo>
                        <a:pt x="16" y="104"/>
                      </a:lnTo>
                      <a:lnTo>
                        <a:pt x="16" y="88"/>
                      </a:lnTo>
                      <a:lnTo>
                        <a:pt x="0" y="88"/>
                      </a:lnTo>
                      <a:lnTo>
                        <a:pt x="0" y="72"/>
                      </a:lnTo>
                      <a:lnTo>
                        <a:pt x="16" y="72"/>
                      </a:lnTo>
                      <a:lnTo>
                        <a:pt x="16" y="56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" name="Freeform 14"/>
                <p:cNvSpPr>
                  <a:spLocks/>
                </p:cNvSpPr>
                <p:nvPr/>
              </p:nvSpPr>
              <p:spPr bwMode="auto">
                <a:xfrm>
                  <a:off x="1328" y="3792"/>
                  <a:ext cx="48" cy="27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0" y="272"/>
                    </a:cxn>
                    <a:cxn ang="0">
                      <a:pos x="8" y="272"/>
                    </a:cxn>
                    <a:cxn ang="0">
                      <a:pos x="8" y="32"/>
                    </a:cxn>
                    <a:cxn ang="0">
                      <a:pos x="24" y="8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8" h="27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272"/>
                      </a:lnTo>
                      <a:lnTo>
                        <a:pt x="8" y="272"/>
                      </a:lnTo>
                      <a:lnTo>
                        <a:pt x="8" y="32"/>
                      </a:lnTo>
                      <a:lnTo>
                        <a:pt x="24" y="8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0" name="Freeform 15"/>
                <p:cNvSpPr>
                  <a:spLocks/>
                </p:cNvSpPr>
                <p:nvPr/>
              </p:nvSpPr>
              <p:spPr bwMode="auto">
                <a:xfrm>
                  <a:off x="1320" y="3592"/>
                  <a:ext cx="161" cy="176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113" y="8"/>
                    </a:cxn>
                    <a:cxn ang="0">
                      <a:pos x="40" y="24"/>
                    </a:cxn>
                    <a:cxn ang="0">
                      <a:pos x="0" y="32"/>
                    </a:cxn>
                    <a:cxn ang="0">
                      <a:pos x="8" y="176"/>
                    </a:cxn>
                    <a:cxn ang="0">
                      <a:pos x="161" y="168"/>
                    </a:cxn>
                    <a:cxn ang="0">
                      <a:pos x="153" y="48"/>
                    </a:cxn>
                    <a:cxn ang="0">
                      <a:pos x="145" y="160"/>
                    </a:cxn>
                    <a:cxn ang="0">
                      <a:pos x="8" y="168"/>
                    </a:cxn>
                    <a:cxn ang="0">
                      <a:pos x="8" y="120"/>
                    </a:cxn>
                    <a:cxn ang="0">
                      <a:pos x="137" y="112"/>
                    </a:cxn>
                    <a:cxn ang="0">
                      <a:pos x="137" y="104"/>
                    </a:cxn>
                    <a:cxn ang="0">
                      <a:pos x="8" y="112"/>
                    </a:cxn>
                    <a:cxn ang="0">
                      <a:pos x="8" y="80"/>
                    </a:cxn>
                    <a:cxn ang="0">
                      <a:pos x="137" y="72"/>
                    </a:cxn>
                    <a:cxn ang="0">
                      <a:pos x="145" y="56"/>
                    </a:cxn>
                    <a:cxn ang="0">
                      <a:pos x="8" y="72"/>
                    </a:cxn>
                    <a:cxn ang="0">
                      <a:pos x="8" y="40"/>
                    </a:cxn>
                    <a:cxn ang="0">
                      <a:pos x="32" y="40"/>
                    </a:cxn>
                    <a:cxn ang="0">
                      <a:pos x="32" y="56"/>
                    </a:cxn>
                    <a:cxn ang="0">
                      <a:pos x="105" y="40"/>
                    </a:cxn>
                    <a:cxn ang="0">
                      <a:pos x="105" y="32"/>
                    </a:cxn>
                    <a:cxn ang="0">
                      <a:pos x="153" y="8"/>
                    </a:cxn>
                    <a:cxn ang="0">
                      <a:pos x="153" y="0"/>
                    </a:cxn>
                    <a:cxn ang="0">
                      <a:pos x="153" y="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161" h="176">
                      <a:moveTo>
                        <a:pt x="153" y="0"/>
                      </a:moveTo>
                      <a:lnTo>
                        <a:pt x="113" y="8"/>
                      </a:lnTo>
                      <a:lnTo>
                        <a:pt x="40" y="24"/>
                      </a:lnTo>
                      <a:lnTo>
                        <a:pt x="0" y="32"/>
                      </a:lnTo>
                      <a:lnTo>
                        <a:pt x="8" y="176"/>
                      </a:lnTo>
                      <a:lnTo>
                        <a:pt x="161" y="168"/>
                      </a:lnTo>
                      <a:lnTo>
                        <a:pt x="153" y="48"/>
                      </a:lnTo>
                      <a:lnTo>
                        <a:pt x="145" y="160"/>
                      </a:lnTo>
                      <a:lnTo>
                        <a:pt x="8" y="168"/>
                      </a:lnTo>
                      <a:lnTo>
                        <a:pt x="8" y="120"/>
                      </a:lnTo>
                      <a:lnTo>
                        <a:pt x="137" y="112"/>
                      </a:lnTo>
                      <a:lnTo>
                        <a:pt x="137" y="104"/>
                      </a:lnTo>
                      <a:lnTo>
                        <a:pt x="8" y="112"/>
                      </a:lnTo>
                      <a:lnTo>
                        <a:pt x="8" y="80"/>
                      </a:lnTo>
                      <a:lnTo>
                        <a:pt x="137" y="72"/>
                      </a:lnTo>
                      <a:lnTo>
                        <a:pt x="145" y="56"/>
                      </a:lnTo>
                      <a:lnTo>
                        <a:pt x="8" y="72"/>
                      </a:lnTo>
                      <a:lnTo>
                        <a:pt x="8" y="40"/>
                      </a:lnTo>
                      <a:lnTo>
                        <a:pt x="32" y="40"/>
                      </a:lnTo>
                      <a:lnTo>
                        <a:pt x="32" y="56"/>
                      </a:lnTo>
                      <a:lnTo>
                        <a:pt x="105" y="40"/>
                      </a:lnTo>
                      <a:lnTo>
                        <a:pt x="105" y="32"/>
                      </a:lnTo>
                      <a:lnTo>
                        <a:pt x="153" y="8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" name="Freeform 16"/>
                <p:cNvSpPr>
                  <a:spLocks/>
                </p:cNvSpPr>
                <p:nvPr/>
              </p:nvSpPr>
              <p:spPr bwMode="auto">
                <a:xfrm>
                  <a:off x="1433" y="3624"/>
                  <a:ext cx="32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4" y="8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24">
                      <a:moveTo>
                        <a:pt x="0" y="16"/>
                      </a:moveTo>
                      <a:lnTo>
                        <a:pt x="24" y="8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2" name="Freeform 17"/>
                <p:cNvSpPr>
                  <a:spLocks/>
                </p:cNvSpPr>
                <p:nvPr/>
              </p:nvSpPr>
              <p:spPr bwMode="auto">
                <a:xfrm>
                  <a:off x="1336" y="3712"/>
                  <a:ext cx="121" cy="40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0" y="8"/>
                    </a:cxn>
                    <a:cxn ang="0">
                      <a:pos x="0" y="32"/>
                    </a:cxn>
                    <a:cxn ang="0">
                      <a:pos x="8" y="40"/>
                    </a:cxn>
                    <a:cxn ang="0">
                      <a:pos x="8" y="16"/>
                    </a:cxn>
                    <a:cxn ang="0">
                      <a:pos x="113" y="8"/>
                    </a:cxn>
                    <a:cxn ang="0">
                      <a:pos x="113" y="24"/>
                    </a:cxn>
                    <a:cxn ang="0">
                      <a:pos x="32" y="32"/>
                    </a:cxn>
                    <a:cxn ang="0">
                      <a:pos x="121" y="32"/>
                    </a:cxn>
                    <a:cxn ang="0">
                      <a:pos x="113" y="0"/>
                    </a:cxn>
                    <a:cxn ang="0">
                      <a:pos x="113" y="0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121" h="40">
                      <a:moveTo>
                        <a:pt x="113" y="0"/>
                      </a:moveTo>
                      <a:lnTo>
                        <a:pt x="0" y="8"/>
                      </a:lnTo>
                      <a:lnTo>
                        <a:pt x="0" y="32"/>
                      </a:lnTo>
                      <a:lnTo>
                        <a:pt x="8" y="40"/>
                      </a:lnTo>
                      <a:lnTo>
                        <a:pt x="8" y="16"/>
                      </a:lnTo>
                      <a:lnTo>
                        <a:pt x="113" y="8"/>
                      </a:lnTo>
                      <a:lnTo>
                        <a:pt x="113" y="24"/>
                      </a:lnTo>
                      <a:lnTo>
                        <a:pt x="32" y="32"/>
                      </a:lnTo>
                      <a:lnTo>
                        <a:pt x="121" y="32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3" name="Freeform 18"/>
                <p:cNvSpPr>
                  <a:spLocks/>
                </p:cNvSpPr>
                <p:nvPr/>
              </p:nvSpPr>
              <p:spPr bwMode="auto">
                <a:xfrm>
                  <a:off x="1352" y="3672"/>
                  <a:ext cx="81" cy="24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1" y="0"/>
                    </a:cxn>
                    <a:cxn ang="0">
                      <a:pos x="81" y="8"/>
                    </a:cxn>
                    <a:cxn ang="0">
                      <a:pos x="8" y="16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81" h="24">
                      <a:moveTo>
                        <a:pt x="8" y="24"/>
                      </a:moveTo>
                      <a:lnTo>
                        <a:pt x="0" y="8"/>
                      </a:lnTo>
                      <a:lnTo>
                        <a:pt x="81" y="0"/>
                      </a:lnTo>
                      <a:lnTo>
                        <a:pt x="81" y="8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4" name="Freeform 19"/>
                <p:cNvSpPr>
                  <a:spLocks/>
                </p:cNvSpPr>
                <p:nvPr/>
              </p:nvSpPr>
              <p:spPr bwMode="auto">
                <a:xfrm>
                  <a:off x="1296" y="3552"/>
                  <a:ext cx="185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16" y="536"/>
                    </a:cxn>
                    <a:cxn ang="0">
                      <a:pos x="72" y="544"/>
                    </a:cxn>
                    <a:cxn ang="0">
                      <a:pos x="24" y="528"/>
                    </a:cxn>
                    <a:cxn ang="0">
                      <a:pos x="8" y="48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85" h="544">
                      <a:moveTo>
                        <a:pt x="185" y="0"/>
                      </a:move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16" y="536"/>
                      </a:lnTo>
                      <a:lnTo>
                        <a:pt x="72" y="544"/>
                      </a:lnTo>
                      <a:lnTo>
                        <a:pt x="24" y="528"/>
                      </a:lnTo>
                      <a:lnTo>
                        <a:pt x="8" y="48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5" name="Freeform 20"/>
                <p:cNvSpPr>
                  <a:spLocks/>
                </p:cNvSpPr>
                <p:nvPr/>
              </p:nvSpPr>
              <p:spPr bwMode="auto">
                <a:xfrm>
                  <a:off x="1457" y="3552"/>
                  <a:ext cx="225" cy="544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225" y="128"/>
                    </a:cxn>
                    <a:cxn ang="0">
                      <a:pos x="209" y="480"/>
                    </a:cxn>
                    <a:cxn ang="0">
                      <a:pos x="193" y="184"/>
                    </a:cxn>
                    <a:cxn ang="0">
                      <a:pos x="145" y="104"/>
                    </a:cxn>
                    <a:cxn ang="0">
                      <a:pos x="64" y="40"/>
                    </a:cxn>
                    <a:cxn ang="0">
                      <a:pos x="48" y="544"/>
                    </a:cxn>
                    <a:cxn ang="0">
                      <a:pos x="40" y="280"/>
                    </a:cxn>
                    <a:cxn ang="0">
                      <a:pos x="0" y="280"/>
                    </a:cxn>
                    <a:cxn ang="0">
                      <a:pos x="0" y="272"/>
                    </a:cxn>
                    <a:cxn ang="0">
                      <a:pos x="40" y="272"/>
                    </a:cxn>
                    <a:cxn ang="0">
                      <a:pos x="40" y="264"/>
                    </a:cxn>
                    <a:cxn ang="0">
                      <a:pos x="0" y="264"/>
                    </a:cxn>
                    <a:cxn ang="0">
                      <a:pos x="0" y="248"/>
                    </a:cxn>
                    <a:cxn ang="0">
                      <a:pos x="40" y="248"/>
                    </a:cxn>
                    <a:cxn ang="0">
                      <a:pos x="40" y="240"/>
                    </a:cxn>
                    <a:cxn ang="0">
                      <a:pos x="0" y="240"/>
                    </a:cxn>
                    <a:cxn ang="0">
                      <a:pos x="0" y="232"/>
                    </a:cxn>
                    <a:cxn ang="0">
                      <a:pos x="40" y="232"/>
                    </a:cxn>
                    <a:cxn ang="0">
                      <a:pos x="48" y="16"/>
                    </a:cxn>
                    <a:cxn ang="0">
                      <a:pos x="56" y="16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225" h="544">
                      <a:moveTo>
                        <a:pt x="48" y="0"/>
                      </a:moveTo>
                      <a:lnTo>
                        <a:pt x="225" y="128"/>
                      </a:lnTo>
                      <a:lnTo>
                        <a:pt x="209" y="480"/>
                      </a:lnTo>
                      <a:lnTo>
                        <a:pt x="193" y="184"/>
                      </a:lnTo>
                      <a:lnTo>
                        <a:pt x="145" y="104"/>
                      </a:lnTo>
                      <a:lnTo>
                        <a:pt x="64" y="40"/>
                      </a:lnTo>
                      <a:lnTo>
                        <a:pt x="48" y="544"/>
                      </a:lnTo>
                      <a:lnTo>
                        <a:pt x="40" y="280"/>
                      </a:lnTo>
                      <a:lnTo>
                        <a:pt x="0" y="280"/>
                      </a:lnTo>
                      <a:lnTo>
                        <a:pt x="0" y="272"/>
                      </a:lnTo>
                      <a:lnTo>
                        <a:pt x="40" y="272"/>
                      </a:lnTo>
                      <a:lnTo>
                        <a:pt x="40" y="264"/>
                      </a:lnTo>
                      <a:lnTo>
                        <a:pt x="0" y="264"/>
                      </a:lnTo>
                      <a:lnTo>
                        <a:pt x="0" y="248"/>
                      </a:lnTo>
                      <a:lnTo>
                        <a:pt x="40" y="248"/>
                      </a:lnTo>
                      <a:lnTo>
                        <a:pt x="40" y="240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40" y="232"/>
                      </a:lnTo>
                      <a:lnTo>
                        <a:pt x="48" y="16"/>
                      </a:lnTo>
                      <a:lnTo>
                        <a:pt x="56" y="16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6" name="Freeform 22"/>
                <p:cNvSpPr>
                  <a:spLocks/>
                </p:cNvSpPr>
                <p:nvPr/>
              </p:nvSpPr>
              <p:spPr bwMode="auto">
                <a:xfrm>
                  <a:off x="1610" y="3784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6">
                      <a:moveTo>
                        <a:pt x="0" y="0"/>
                      </a:move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7" name="Freeform 23"/>
                <p:cNvSpPr>
                  <a:spLocks/>
                </p:cNvSpPr>
                <p:nvPr/>
              </p:nvSpPr>
              <p:spPr bwMode="auto">
                <a:xfrm>
                  <a:off x="1610" y="3808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8" name="Freeform 24"/>
                <p:cNvSpPr>
                  <a:spLocks/>
                </p:cNvSpPr>
                <p:nvPr/>
              </p:nvSpPr>
              <p:spPr bwMode="auto">
                <a:xfrm>
                  <a:off x="1610" y="3832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9" name="Freeform 25"/>
                <p:cNvSpPr>
                  <a:spLocks/>
                </p:cNvSpPr>
                <p:nvPr/>
              </p:nvSpPr>
              <p:spPr bwMode="auto">
                <a:xfrm>
                  <a:off x="1610" y="3856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0" name="Freeform 26"/>
                <p:cNvSpPr>
                  <a:spLocks/>
                </p:cNvSpPr>
                <p:nvPr/>
              </p:nvSpPr>
              <p:spPr bwMode="auto">
                <a:xfrm>
                  <a:off x="1610" y="388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1" name="Freeform 27"/>
                <p:cNvSpPr>
                  <a:spLocks/>
                </p:cNvSpPr>
                <p:nvPr/>
              </p:nvSpPr>
              <p:spPr bwMode="auto">
                <a:xfrm>
                  <a:off x="1610" y="390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2" name="Freeform 28"/>
                <p:cNvSpPr>
                  <a:spLocks/>
                </p:cNvSpPr>
                <p:nvPr/>
              </p:nvSpPr>
              <p:spPr bwMode="auto">
                <a:xfrm>
                  <a:off x="1610" y="392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3" name="Freeform 29"/>
                <p:cNvSpPr>
                  <a:spLocks/>
                </p:cNvSpPr>
                <p:nvPr/>
              </p:nvSpPr>
              <p:spPr bwMode="auto">
                <a:xfrm>
                  <a:off x="1610" y="3952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4" name="Freeform 30"/>
                <p:cNvSpPr>
                  <a:spLocks/>
                </p:cNvSpPr>
                <p:nvPr/>
              </p:nvSpPr>
              <p:spPr bwMode="auto">
                <a:xfrm>
                  <a:off x="1610" y="3976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5" name="Freeform 31"/>
                <p:cNvSpPr>
                  <a:spLocks/>
                </p:cNvSpPr>
                <p:nvPr/>
              </p:nvSpPr>
              <p:spPr bwMode="auto">
                <a:xfrm>
                  <a:off x="1610" y="400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6" name="Freeform 32"/>
                <p:cNvSpPr>
                  <a:spLocks/>
                </p:cNvSpPr>
                <p:nvPr/>
              </p:nvSpPr>
              <p:spPr bwMode="auto">
                <a:xfrm>
                  <a:off x="1610" y="402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7" name="Freeform 33"/>
                <p:cNvSpPr>
                  <a:spLocks/>
                </p:cNvSpPr>
                <p:nvPr/>
              </p:nvSpPr>
              <p:spPr bwMode="auto">
                <a:xfrm>
                  <a:off x="1610" y="404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44" name="Group 221"/>
            <p:cNvGrpSpPr>
              <a:grpSpLocks/>
            </p:cNvGrpSpPr>
            <p:nvPr/>
          </p:nvGrpSpPr>
          <p:grpSpPr bwMode="auto">
            <a:xfrm>
              <a:off x="7693025" y="4038600"/>
              <a:ext cx="917575" cy="1219200"/>
              <a:chOff x="7391400" y="3733800"/>
              <a:chExt cx="917575" cy="1219200"/>
            </a:xfrm>
          </p:grpSpPr>
          <p:grpSp>
            <p:nvGrpSpPr>
              <p:cNvPr id="45" name="Group 8"/>
              <p:cNvGrpSpPr>
                <a:grpSpLocks noChangeAspect="1"/>
              </p:cNvGrpSpPr>
              <p:nvPr/>
            </p:nvGrpSpPr>
            <p:grpSpPr bwMode="auto">
              <a:xfrm>
                <a:off x="7696200" y="3733800"/>
                <a:ext cx="612775" cy="901700"/>
                <a:chOff x="1296" y="3552"/>
                <a:chExt cx="386" cy="5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7" name="Freeform 9"/>
                <p:cNvSpPr>
                  <a:spLocks/>
                </p:cNvSpPr>
                <p:nvPr/>
              </p:nvSpPr>
              <p:spPr bwMode="auto">
                <a:xfrm>
                  <a:off x="1304" y="3560"/>
                  <a:ext cx="242" cy="560"/>
                </a:xfrm>
                <a:custGeom>
                  <a:avLst/>
                  <a:gdLst/>
                  <a:ahLst/>
                  <a:cxnLst>
                    <a:cxn ang="0">
                      <a:pos x="201" y="0"/>
                    </a:cxn>
                    <a:cxn ang="0">
                      <a:pos x="169" y="0"/>
                    </a:cxn>
                    <a:cxn ang="0">
                      <a:pos x="0" y="32"/>
                    </a:cxn>
                    <a:cxn ang="0">
                      <a:pos x="8" y="528"/>
                    </a:cxn>
                    <a:cxn ang="0">
                      <a:pos x="217" y="560"/>
                    </a:cxn>
                    <a:cxn ang="0">
                      <a:pos x="242" y="24"/>
                    </a:cxn>
                    <a:cxn ang="0">
                      <a:pos x="201" y="0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242" h="560">
                      <a:moveTo>
                        <a:pt x="201" y="0"/>
                      </a:moveTo>
                      <a:lnTo>
                        <a:pt x="169" y="0"/>
                      </a:lnTo>
                      <a:lnTo>
                        <a:pt x="0" y="32"/>
                      </a:lnTo>
                      <a:lnTo>
                        <a:pt x="8" y="528"/>
                      </a:lnTo>
                      <a:lnTo>
                        <a:pt x="217" y="560"/>
                      </a:lnTo>
                      <a:lnTo>
                        <a:pt x="242" y="24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auto">
                <a:xfrm>
                  <a:off x="1320" y="3576"/>
                  <a:ext cx="354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185" y="528"/>
                    </a:cxn>
                    <a:cxn ang="0">
                      <a:pos x="0" y="512"/>
                    </a:cxn>
                    <a:cxn ang="0">
                      <a:pos x="177" y="544"/>
                    </a:cxn>
                    <a:cxn ang="0">
                      <a:pos x="346" y="496"/>
                    </a:cxn>
                    <a:cxn ang="0">
                      <a:pos x="354" y="96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354" h="544">
                      <a:moveTo>
                        <a:pt x="185" y="0"/>
                      </a:moveTo>
                      <a:lnTo>
                        <a:pt x="185" y="528"/>
                      </a:lnTo>
                      <a:lnTo>
                        <a:pt x="0" y="512"/>
                      </a:lnTo>
                      <a:lnTo>
                        <a:pt x="177" y="544"/>
                      </a:lnTo>
                      <a:lnTo>
                        <a:pt x="346" y="496"/>
                      </a:lnTo>
                      <a:lnTo>
                        <a:pt x="354" y="96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9" name="Freeform 11"/>
                <p:cNvSpPr>
                  <a:spLocks/>
                </p:cNvSpPr>
                <p:nvPr/>
              </p:nvSpPr>
              <p:spPr bwMode="auto">
                <a:xfrm>
                  <a:off x="1312" y="3560"/>
                  <a:ext cx="193" cy="552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0" y="40"/>
                    </a:cxn>
                    <a:cxn ang="0">
                      <a:pos x="8" y="528"/>
                    </a:cxn>
                    <a:cxn ang="0">
                      <a:pos x="185" y="552"/>
                    </a:cxn>
                    <a:cxn ang="0">
                      <a:pos x="185" y="280"/>
                    </a:cxn>
                    <a:cxn ang="0">
                      <a:pos x="145" y="272"/>
                    </a:cxn>
                    <a:cxn ang="0">
                      <a:pos x="145" y="264"/>
                    </a:cxn>
                    <a:cxn ang="0">
                      <a:pos x="193" y="264"/>
                    </a:cxn>
                    <a:cxn ang="0">
                      <a:pos x="193" y="256"/>
                    </a:cxn>
                    <a:cxn ang="0">
                      <a:pos x="145" y="256"/>
                    </a:cxn>
                    <a:cxn ang="0">
                      <a:pos x="145" y="248"/>
                    </a:cxn>
                    <a:cxn ang="0">
                      <a:pos x="193" y="248"/>
                    </a:cxn>
                    <a:cxn ang="0">
                      <a:pos x="193" y="240"/>
                    </a:cxn>
                    <a:cxn ang="0">
                      <a:pos x="145" y="240"/>
                    </a:cxn>
                    <a:cxn ang="0">
                      <a:pos x="145" y="224"/>
                    </a:cxn>
                    <a:cxn ang="0">
                      <a:pos x="185" y="224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93" h="552">
                      <a:moveTo>
                        <a:pt x="185" y="0"/>
                      </a:moveTo>
                      <a:lnTo>
                        <a:pt x="0" y="40"/>
                      </a:lnTo>
                      <a:lnTo>
                        <a:pt x="8" y="528"/>
                      </a:lnTo>
                      <a:lnTo>
                        <a:pt x="185" y="552"/>
                      </a:lnTo>
                      <a:lnTo>
                        <a:pt x="185" y="280"/>
                      </a:lnTo>
                      <a:lnTo>
                        <a:pt x="145" y="272"/>
                      </a:lnTo>
                      <a:lnTo>
                        <a:pt x="145" y="264"/>
                      </a:lnTo>
                      <a:lnTo>
                        <a:pt x="193" y="264"/>
                      </a:lnTo>
                      <a:lnTo>
                        <a:pt x="193" y="256"/>
                      </a:lnTo>
                      <a:lnTo>
                        <a:pt x="145" y="256"/>
                      </a:lnTo>
                      <a:lnTo>
                        <a:pt x="145" y="248"/>
                      </a:lnTo>
                      <a:lnTo>
                        <a:pt x="193" y="248"/>
                      </a:lnTo>
                      <a:lnTo>
                        <a:pt x="193" y="240"/>
                      </a:lnTo>
                      <a:lnTo>
                        <a:pt x="145" y="240"/>
                      </a:lnTo>
                      <a:lnTo>
                        <a:pt x="145" y="224"/>
                      </a:lnTo>
                      <a:lnTo>
                        <a:pt x="185" y="224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0" name="Freeform 12"/>
                <p:cNvSpPr>
                  <a:spLocks/>
                </p:cNvSpPr>
                <p:nvPr/>
              </p:nvSpPr>
              <p:spPr bwMode="auto">
                <a:xfrm>
                  <a:off x="1328" y="3800"/>
                  <a:ext cx="24" cy="272"/>
                </a:xfrm>
                <a:custGeom>
                  <a:avLst/>
                  <a:gdLst/>
                  <a:ahLst/>
                  <a:cxnLst>
                    <a:cxn ang="0">
                      <a:pos x="8" y="264"/>
                    </a:cxn>
                    <a:cxn ang="0">
                      <a:pos x="24" y="272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8" y="264"/>
                    </a:cxn>
                    <a:cxn ang="0">
                      <a:pos x="8" y="264"/>
                    </a:cxn>
                    <a:cxn ang="0">
                      <a:pos x="8" y="264"/>
                    </a:cxn>
                  </a:cxnLst>
                  <a:rect l="0" t="0" r="r" b="b"/>
                  <a:pathLst>
                    <a:path w="24" h="272">
                      <a:moveTo>
                        <a:pt x="8" y="264"/>
                      </a:moveTo>
                      <a:lnTo>
                        <a:pt x="24" y="272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8" y="264"/>
                      </a:lnTo>
                      <a:lnTo>
                        <a:pt x="8" y="264"/>
                      </a:lnTo>
                      <a:lnTo>
                        <a:pt x="8" y="264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1" name="Freeform 13"/>
                <p:cNvSpPr>
                  <a:spLocks/>
                </p:cNvSpPr>
                <p:nvPr/>
              </p:nvSpPr>
              <p:spPr bwMode="auto">
                <a:xfrm>
                  <a:off x="1344" y="3816"/>
                  <a:ext cx="32" cy="256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32" y="256"/>
                    </a:cxn>
                    <a:cxn ang="0">
                      <a:pos x="0" y="256"/>
                    </a:cxn>
                    <a:cxn ang="0">
                      <a:pos x="8" y="240"/>
                    </a:cxn>
                    <a:cxn ang="0">
                      <a:pos x="16" y="248"/>
                    </a:cxn>
                    <a:cxn ang="0">
                      <a:pos x="16" y="224"/>
                    </a:cxn>
                    <a:cxn ang="0">
                      <a:pos x="0" y="224"/>
                    </a:cxn>
                    <a:cxn ang="0">
                      <a:pos x="8" y="208"/>
                    </a:cxn>
                    <a:cxn ang="0">
                      <a:pos x="16" y="208"/>
                    </a:cxn>
                    <a:cxn ang="0">
                      <a:pos x="16" y="192"/>
                    </a:cxn>
                    <a:cxn ang="0">
                      <a:pos x="0" y="192"/>
                    </a:cxn>
                    <a:cxn ang="0">
                      <a:pos x="8" y="176"/>
                    </a:cxn>
                    <a:cxn ang="0">
                      <a:pos x="16" y="176"/>
                    </a:cxn>
                    <a:cxn ang="0">
                      <a:pos x="16" y="152"/>
                    </a:cxn>
                    <a:cxn ang="0">
                      <a:pos x="0" y="152"/>
                    </a:cxn>
                    <a:cxn ang="0">
                      <a:pos x="0" y="136"/>
                    </a:cxn>
                    <a:cxn ang="0">
                      <a:pos x="16" y="136"/>
                    </a:cxn>
                    <a:cxn ang="0">
                      <a:pos x="16" y="120"/>
                    </a:cxn>
                    <a:cxn ang="0">
                      <a:pos x="0" y="120"/>
                    </a:cxn>
                    <a:cxn ang="0">
                      <a:pos x="0" y="104"/>
                    </a:cxn>
                    <a:cxn ang="0">
                      <a:pos x="16" y="104"/>
                    </a:cxn>
                    <a:cxn ang="0">
                      <a:pos x="16" y="88"/>
                    </a:cxn>
                    <a:cxn ang="0">
                      <a:pos x="0" y="88"/>
                    </a:cxn>
                    <a:cxn ang="0">
                      <a:pos x="0" y="72"/>
                    </a:cxn>
                    <a:cxn ang="0">
                      <a:pos x="16" y="72"/>
                    </a:cxn>
                    <a:cxn ang="0">
                      <a:pos x="16" y="56"/>
                    </a:cxn>
                    <a:cxn ang="0">
                      <a:pos x="0" y="56"/>
                    </a:cxn>
                    <a:cxn ang="0">
                      <a:pos x="0" y="40"/>
                    </a:cxn>
                    <a:cxn ang="0">
                      <a:pos x="16" y="40"/>
                    </a:cxn>
                    <a:cxn ang="0">
                      <a:pos x="16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2" h="256">
                      <a:moveTo>
                        <a:pt x="8" y="8"/>
                      </a:moveTo>
                      <a:lnTo>
                        <a:pt x="24" y="0"/>
                      </a:lnTo>
                      <a:lnTo>
                        <a:pt x="32" y="256"/>
                      </a:lnTo>
                      <a:lnTo>
                        <a:pt x="0" y="256"/>
                      </a:lnTo>
                      <a:lnTo>
                        <a:pt x="8" y="240"/>
                      </a:lnTo>
                      <a:lnTo>
                        <a:pt x="16" y="248"/>
                      </a:lnTo>
                      <a:lnTo>
                        <a:pt x="16" y="224"/>
                      </a:lnTo>
                      <a:lnTo>
                        <a:pt x="0" y="224"/>
                      </a:lnTo>
                      <a:lnTo>
                        <a:pt x="8" y="208"/>
                      </a:lnTo>
                      <a:lnTo>
                        <a:pt x="16" y="208"/>
                      </a:lnTo>
                      <a:lnTo>
                        <a:pt x="16" y="192"/>
                      </a:lnTo>
                      <a:lnTo>
                        <a:pt x="0" y="192"/>
                      </a:lnTo>
                      <a:lnTo>
                        <a:pt x="8" y="176"/>
                      </a:lnTo>
                      <a:lnTo>
                        <a:pt x="16" y="176"/>
                      </a:lnTo>
                      <a:lnTo>
                        <a:pt x="16" y="152"/>
                      </a:lnTo>
                      <a:lnTo>
                        <a:pt x="0" y="152"/>
                      </a:lnTo>
                      <a:lnTo>
                        <a:pt x="0" y="136"/>
                      </a:lnTo>
                      <a:lnTo>
                        <a:pt x="16" y="136"/>
                      </a:lnTo>
                      <a:lnTo>
                        <a:pt x="16" y="120"/>
                      </a:lnTo>
                      <a:lnTo>
                        <a:pt x="0" y="120"/>
                      </a:lnTo>
                      <a:lnTo>
                        <a:pt x="0" y="104"/>
                      </a:lnTo>
                      <a:lnTo>
                        <a:pt x="16" y="104"/>
                      </a:lnTo>
                      <a:lnTo>
                        <a:pt x="16" y="88"/>
                      </a:lnTo>
                      <a:lnTo>
                        <a:pt x="0" y="88"/>
                      </a:lnTo>
                      <a:lnTo>
                        <a:pt x="0" y="72"/>
                      </a:lnTo>
                      <a:lnTo>
                        <a:pt x="16" y="72"/>
                      </a:lnTo>
                      <a:lnTo>
                        <a:pt x="16" y="56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" name="Freeform 14"/>
                <p:cNvSpPr>
                  <a:spLocks/>
                </p:cNvSpPr>
                <p:nvPr/>
              </p:nvSpPr>
              <p:spPr bwMode="auto">
                <a:xfrm>
                  <a:off x="1328" y="3792"/>
                  <a:ext cx="48" cy="27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0" y="272"/>
                    </a:cxn>
                    <a:cxn ang="0">
                      <a:pos x="8" y="272"/>
                    </a:cxn>
                    <a:cxn ang="0">
                      <a:pos x="8" y="32"/>
                    </a:cxn>
                    <a:cxn ang="0">
                      <a:pos x="24" y="8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8" h="27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272"/>
                      </a:lnTo>
                      <a:lnTo>
                        <a:pt x="8" y="272"/>
                      </a:lnTo>
                      <a:lnTo>
                        <a:pt x="8" y="32"/>
                      </a:lnTo>
                      <a:lnTo>
                        <a:pt x="24" y="8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" name="Freeform 15"/>
                <p:cNvSpPr>
                  <a:spLocks/>
                </p:cNvSpPr>
                <p:nvPr/>
              </p:nvSpPr>
              <p:spPr bwMode="auto">
                <a:xfrm>
                  <a:off x="1320" y="3592"/>
                  <a:ext cx="161" cy="176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113" y="8"/>
                    </a:cxn>
                    <a:cxn ang="0">
                      <a:pos x="40" y="24"/>
                    </a:cxn>
                    <a:cxn ang="0">
                      <a:pos x="0" y="32"/>
                    </a:cxn>
                    <a:cxn ang="0">
                      <a:pos x="8" y="176"/>
                    </a:cxn>
                    <a:cxn ang="0">
                      <a:pos x="161" y="168"/>
                    </a:cxn>
                    <a:cxn ang="0">
                      <a:pos x="153" y="48"/>
                    </a:cxn>
                    <a:cxn ang="0">
                      <a:pos x="145" y="160"/>
                    </a:cxn>
                    <a:cxn ang="0">
                      <a:pos x="8" y="168"/>
                    </a:cxn>
                    <a:cxn ang="0">
                      <a:pos x="8" y="120"/>
                    </a:cxn>
                    <a:cxn ang="0">
                      <a:pos x="137" y="112"/>
                    </a:cxn>
                    <a:cxn ang="0">
                      <a:pos x="137" y="104"/>
                    </a:cxn>
                    <a:cxn ang="0">
                      <a:pos x="8" y="112"/>
                    </a:cxn>
                    <a:cxn ang="0">
                      <a:pos x="8" y="80"/>
                    </a:cxn>
                    <a:cxn ang="0">
                      <a:pos x="137" y="72"/>
                    </a:cxn>
                    <a:cxn ang="0">
                      <a:pos x="145" y="56"/>
                    </a:cxn>
                    <a:cxn ang="0">
                      <a:pos x="8" y="72"/>
                    </a:cxn>
                    <a:cxn ang="0">
                      <a:pos x="8" y="40"/>
                    </a:cxn>
                    <a:cxn ang="0">
                      <a:pos x="32" y="40"/>
                    </a:cxn>
                    <a:cxn ang="0">
                      <a:pos x="32" y="56"/>
                    </a:cxn>
                    <a:cxn ang="0">
                      <a:pos x="105" y="40"/>
                    </a:cxn>
                    <a:cxn ang="0">
                      <a:pos x="105" y="32"/>
                    </a:cxn>
                    <a:cxn ang="0">
                      <a:pos x="153" y="8"/>
                    </a:cxn>
                    <a:cxn ang="0">
                      <a:pos x="153" y="0"/>
                    </a:cxn>
                    <a:cxn ang="0">
                      <a:pos x="153" y="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161" h="176">
                      <a:moveTo>
                        <a:pt x="153" y="0"/>
                      </a:moveTo>
                      <a:lnTo>
                        <a:pt x="113" y="8"/>
                      </a:lnTo>
                      <a:lnTo>
                        <a:pt x="40" y="24"/>
                      </a:lnTo>
                      <a:lnTo>
                        <a:pt x="0" y="32"/>
                      </a:lnTo>
                      <a:lnTo>
                        <a:pt x="8" y="176"/>
                      </a:lnTo>
                      <a:lnTo>
                        <a:pt x="161" y="168"/>
                      </a:lnTo>
                      <a:lnTo>
                        <a:pt x="153" y="48"/>
                      </a:lnTo>
                      <a:lnTo>
                        <a:pt x="145" y="160"/>
                      </a:lnTo>
                      <a:lnTo>
                        <a:pt x="8" y="168"/>
                      </a:lnTo>
                      <a:lnTo>
                        <a:pt x="8" y="120"/>
                      </a:lnTo>
                      <a:lnTo>
                        <a:pt x="137" y="112"/>
                      </a:lnTo>
                      <a:lnTo>
                        <a:pt x="137" y="104"/>
                      </a:lnTo>
                      <a:lnTo>
                        <a:pt x="8" y="112"/>
                      </a:lnTo>
                      <a:lnTo>
                        <a:pt x="8" y="80"/>
                      </a:lnTo>
                      <a:lnTo>
                        <a:pt x="137" y="72"/>
                      </a:lnTo>
                      <a:lnTo>
                        <a:pt x="145" y="56"/>
                      </a:lnTo>
                      <a:lnTo>
                        <a:pt x="8" y="72"/>
                      </a:lnTo>
                      <a:lnTo>
                        <a:pt x="8" y="40"/>
                      </a:lnTo>
                      <a:lnTo>
                        <a:pt x="32" y="40"/>
                      </a:lnTo>
                      <a:lnTo>
                        <a:pt x="32" y="56"/>
                      </a:lnTo>
                      <a:lnTo>
                        <a:pt x="105" y="40"/>
                      </a:lnTo>
                      <a:lnTo>
                        <a:pt x="105" y="32"/>
                      </a:lnTo>
                      <a:lnTo>
                        <a:pt x="153" y="8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4" name="Freeform 16"/>
                <p:cNvSpPr>
                  <a:spLocks/>
                </p:cNvSpPr>
                <p:nvPr/>
              </p:nvSpPr>
              <p:spPr bwMode="auto">
                <a:xfrm>
                  <a:off x="1433" y="3624"/>
                  <a:ext cx="32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4" y="8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24">
                      <a:moveTo>
                        <a:pt x="0" y="16"/>
                      </a:moveTo>
                      <a:lnTo>
                        <a:pt x="24" y="8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" name="Freeform 17"/>
                <p:cNvSpPr>
                  <a:spLocks/>
                </p:cNvSpPr>
                <p:nvPr/>
              </p:nvSpPr>
              <p:spPr bwMode="auto">
                <a:xfrm>
                  <a:off x="1336" y="3712"/>
                  <a:ext cx="121" cy="40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0" y="8"/>
                    </a:cxn>
                    <a:cxn ang="0">
                      <a:pos x="0" y="32"/>
                    </a:cxn>
                    <a:cxn ang="0">
                      <a:pos x="8" y="40"/>
                    </a:cxn>
                    <a:cxn ang="0">
                      <a:pos x="8" y="16"/>
                    </a:cxn>
                    <a:cxn ang="0">
                      <a:pos x="113" y="8"/>
                    </a:cxn>
                    <a:cxn ang="0">
                      <a:pos x="113" y="24"/>
                    </a:cxn>
                    <a:cxn ang="0">
                      <a:pos x="32" y="32"/>
                    </a:cxn>
                    <a:cxn ang="0">
                      <a:pos x="121" y="32"/>
                    </a:cxn>
                    <a:cxn ang="0">
                      <a:pos x="113" y="0"/>
                    </a:cxn>
                    <a:cxn ang="0">
                      <a:pos x="113" y="0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121" h="40">
                      <a:moveTo>
                        <a:pt x="113" y="0"/>
                      </a:moveTo>
                      <a:lnTo>
                        <a:pt x="0" y="8"/>
                      </a:lnTo>
                      <a:lnTo>
                        <a:pt x="0" y="32"/>
                      </a:lnTo>
                      <a:lnTo>
                        <a:pt x="8" y="40"/>
                      </a:lnTo>
                      <a:lnTo>
                        <a:pt x="8" y="16"/>
                      </a:lnTo>
                      <a:lnTo>
                        <a:pt x="113" y="8"/>
                      </a:lnTo>
                      <a:lnTo>
                        <a:pt x="113" y="24"/>
                      </a:lnTo>
                      <a:lnTo>
                        <a:pt x="32" y="32"/>
                      </a:lnTo>
                      <a:lnTo>
                        <a:pt x="121" y="32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6" name="Freeform 18"/>
                <p:cNvSpPr>
                  <a:spLocks/>
                </p:cNvSpPr>
                <p:nvPr/>
              </p:nvSpPr>
              <p:spPr bwMode="auto">
                <a:xfrm>
                  <a:off x="1352" y="3672"/>
                  <a:ext cx="81" cy="24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1" y="0"/>
                    </a:cxn>
                    <a:cxn ang="0">
                      <a:pos x="81" y="8"/>
                    </a:cxn>
                    <a:cxn ang="0">
                      <a:pos x="8" y="16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81" h="24">
                      <a:moveTo>
                        <a:pt x="8" y="24"/>
                      </a:moveTo>
                      <a:lnTo>
                        <a:pt x="0" y="8"/>
                      </a:lnTo>
                      <a:lnTo>
                        <a:pt x="81" y="0"/>
                      </a:lnTo>
                      <a:lnTo>
                        <a:pt x="81" y="8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" name="Freeform 19"/>
                <p:cNvSpPr>
                  <a:spLocks/>
                </p:cNvSpPr>
                <p:nvPr/>
              </p:nvSpPr>
              <p:spPr bwMode="auto">
                <a:xfrm>
                  <a:off x="1296" y="3552"/>
                  <a:ext cx="185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16" y="536"/>
                    </a:cxn>
                    <a:cxn ang="0">
                      <a:pos x="72" y="544"/>
                    </a:cxn>
                    <a:cxn ang="0">
                      <a:pos x="24" y="528"/>
                    </a:cxn>
                    <a:cxn ang="0">
                      <a:pos x="8" y="48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85" h="544">
                      <a:moveTo>
                        <a:pt x="185" y="0"/>
                      </a:move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16" y="536"/>
                      </a:lnTo>
                      <a:lnTo>
                        <a:pt x="72" y="544"/>
                      </a:lnTo>
                      <a:lnTo>
                        <a:pt x="24" y="528"/>
                      </a:lnTo>
                      <a:lnTo>
                        <a:pt x="8" y="48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" name="Freeform 20"/>
                <p:cNvSpPr>
                  <a:spLocks/>
                </p:cNvSpPr>
                <p:nvPr/>
              </p:nvSpPr>
              <p:spPr bwMode="auto">
                <a:xfrm>
                  <a:off x="1457" y="3552"/>
                  <a:ext cx="225" cy="544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225" y="128"/>
                    </a:cxn>
                    <a:cxn ang="0">
                      <a:pos x="209" y="480"/>
                    </a:cxn>
                    <a:cxn ang="0">
                      <a:pos x="193" y="184"/>
                    </a:cxn>
                    <a:cxn ang="0">
                      <a:pos x="145" y="104"/>
                    </a:cxn>
                    <a:cxn ang="0">
                      <a:pos x="64" y="40"/>
                    </a:cxn>
                    <a:cxn ang="0">
                      <a:pos x="48" y="544"/>
                    </a:cxn>
                    <a:cxn ang="0">
                      <a:pos x="40" y="280"/>
                    </a:cxn>
                    <a:cxn ang="0">
                      <a:pos x="0" y="280"/>
                    </a:cxn>
                    <a:cxn ang="0">
                      <a:pos x="0" y="272"/>
                    </a:cxn>
                    <a:cxn ang="0">
                      <a:pos x="40" y="272"/>
                    </a:cxn>
                    <a:cxn ang="0">
                      <a:pos x="40" y="264"/>
                    </a:cxn>
                    <a:cxn ang="0">
                      <a:pos x="0" y="264"/>
                    </a:cxn>
                    <a:cxn ang="0">
                      <a:pos x="0" y="248"/>
                    </a:cxn>
                    <a:cxn ang="0">
                      <a:pos x="40" y="248"/>
                    </a:cxn>
                    <a:cxn ang="0">
                      <a:pos x="40" y="240"/>
                    </a:cxn>
                    <a:cxn ang="0">
                      <a:pos x="0" y="240"/>
                    </a:cxn>
                    <a:cxn ang="0">
                      <a:pos x="0" y="232"/>
                    </a:cxn>
                    <a:cxn ang="0">
                      <a:pos x="40" y="232"/>
                    </a:cxn>
                    <a:cxn ang="0">
                      <a:pos x="48" y="16"/>
                    </a:cxn>
                    <a:cxn ang="0">
                      <a:pos x="56" y="16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225" h="544">
                      <a:moveTo>
                        <a:pt x="48" y="0"/>
                      </a:moveTo>
                      <a:lnTo>
                        <a:pt x="225" y="128"/>
                      </a:lnTo>
                      <a:lnTo>
                        <a:pt x="209" y="480"/>
                      </a:lnTo>
                      <a:lnTo>
                        <a:pt x="193" y="184"/>
                      </a:lnTo>
                      <a:lnTo>
                        <a:pt x="145" y="104"/>
                      </a:lnTo>
                      <a:lnTo>
                        <a:pt x="64" y="40"/>
                      </a:lnTo>
                      <a:lnTo>
                        <a:pt x="48" y="544"/>
                      </a:lnTo>
                      <a:lnTo>
                        <a:pt x="40" y="280"/>
                      </a:lnTo>
                      <a:lnTo>
                        <a:pt x="0" y="280"/>
                      </a:lnTo>
                      <a:lnTo>
                        <a:pt x="0" y="272"/>
                      </a:lnTo>
                      <a:lnTo>
                        <a:pt x="40" y="272"/>
                      </a:lnTo>
                      <a:lnTo>
                        <a:pt x="40" y="264"/>
                      </a:lnTo>
                      <a:lnTo>
                        <a:pt x="0" y="264"/>
                      </a:lnTo>
                      <a:lnTo>
                        <a:pt x="0" y="248"/>
                      </a:lnTo>
                      <a:lnTo>
                        <a:pt x="40" y="248"/>
                      </a:lnTo>
                      <a:lnTo>
                        <a:pt x="40" y="240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40" y="232"/>
                      </a:lnTo>
                      <a:lnTo>
                        <a:pt x="48" y="16"/>
                      </a:lnTo>
                      <a:lnTo>
                        <a:pt x="56" y="16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" name="Freeform 22"/>
                <p:cNvSpPr>
                  <a:spLocks/>
                </p:cNvSpPr>
                <p:nvPr/>
              </p:nvSpPr>
              <p:spPr bwMode="auto">
                <a:xfrm>
                  <a:off x="1610" y="3784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6">
                      <a:moveTo>
                        <a:pt x="0" y="0"/>
                      </a:move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0" name="Freeform 23"/>
                <p:cNvSpPr>
                  <a:spLocks/>
                </p:cNvSpPr>
                <p:nvPr/>
              </p:nvSpPr>
              <p:spPr bwMode="auto">
                <a:xfrm>
                  <a:off x="1610" y="3808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" name="Freeform 24"/>
                <p:cNvSpPr>
                  <a:spLocks/>
                </p:cNvSpPr>
                <p:nvPr/>
              </p:nvSpPr>
              <p:spPr bwMode="auto">
                <a:xfrm>
                  <a:off x="1610" y="3832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2" name="Freeform 25"/>
                <p:cNvSpPr>
                  <a:spLocks/>
                </p:cNvSpPr>
                <p:nvPr/>
              </p:nvSpPr>
              <p:spPr bwMode="auto">
                <a:xfrm>
                  <a:off x="1610" y="3856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" name="Freeform 26"/>
                <p:cNvSpPr>
                  <a:spLocks/>
                </p:cNvSpPr>
                <p:nvPr/>
              </p:nvSpPr>
              <p:spPr bwMode="auto">
                <a:xfrm>
                  <a:off x="1610" y="388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4" name="Freeform 27"/>
                <p:cNvSpPr>
                  <a:spLocks/>
                </p:cNvSpPr>
                <p:nvPr/>
              </p:nvSpPr>
              <p:spPr bwMode="auto">
                <a:xfrm>
                  <a:off x="1610" y="390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5" name="Freeform 28"/>
                <p:cNvSpPr>
                  <a:spLocks/>
                </p:cNvSpPr>
                <p:nvPr/>
              </p:nvSpPr>
              <p:spPr bwMode="auto">
                <a:xfrm>
                  <a:off x="1610" y="392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6" name="Freeform 29"/>
                <p:cNvSpPr>
                  <a:spLocks/>
                </p:cNvSpPr>
                <p:nvPr/>
              </p:nvSpPr>
              <p:spPr bwMode="auto">
                <a:xfrm>
                  <a:off x="1610" y="3952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7" name="Freeform 30"/>
                <p:cNvSpPr>
                  <a:spLocks/>
                </p:cNvSpPr>
                <p:nvPr/>
              </p:nvSpPr>
              <p:spPr bwMode="auto">
                <a:xfrm>
                  <a:off x="1610" y="3976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8" name="Freeform 31"/>
                <p:cNvSpPr>
                  <a:spLocks/>
                </p:cNvSpPr>
                <p:nvPr/>
              </p:nvSpPr>
              <p:spPr bwMode="auto">
                <a:xfrm>
                  <a:off x="1610" y="400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9" name="Freeform 32"/>
                <p:cNvSpPr>
                  <a:spLocks/>
                </p:cNvSpPr>
                <p:nvPr/>
              </p:nvSpPr>
              <p:spPr bwMode="auto">
                <a:xfrm>
                  <a:off x="1610" y="402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0" name="Freeform 33"/>
                <p:cNvSpPr>
                  <a:spLocks/>
                </p:cNvSpPr>
                <p:nvPr/>
              </p:nvSpPr>
              <p:spPr bwMode="auto">
                <a:xfrm>
                  <a:off x="1610" y="404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7" name="Group 8"/>
              <p:cNvGrpSpPr>
                <a:grpSpLocks noChangeAspect="1"/>
              </p:cNvGrpSpPr>
              <p:nvPr/>
            </p:nvGrpSpPr>
            <p:grpSpPr bwMode="auto">
              <a:xfrm>
                <a:off x="7543800" y="3898900"/>
                <a:ext cx="612775" cy="901700"/>
                <a:chOff x="1296" y="3552"/>
                <a:chExt cx="386" cy="5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3" name="Freeform 9"/>
                <p:cNvSpPr>
                  <a:spLocks/>
                </p:cNvSpPr>
                <p:nvPr/>
              </p:nvSpPr>
              <p:spPr bwMode="auto">
                <a:xfrm>
                  <a:off x="1304" y="3560"/>
                  <a:ext cx="242" cy="560"/>
                </a:xfrm>
                <a:custGeom>
                  <a:avLst/>
                  <a:gdLst/>
                  <a:ahLst/>
                  <a:cxnLst>
                    <a:cxn ang="0">
                      <a:pos x="201" y="0"/>
                    </a:cxn>
                    <a:cxn ang="0">
                      <a:pos x="169" y="0"/>
                    </a:cxn>
                    <a:cxn ang="0">
                      <a:pos x="0" y="32"/>
                    </a:cxn>
                    <a:cxn ang="0">
                      <a:pos x="8" y="528"/>
                    </a:cxn>
                    <a:cxn ang="0">
                      <a:pos x="217" y="560"/>
                    </a:cxn>
                    <a:cxn ang="0">
                      <a:pos x="242" y="24"/>
                    </a:cxn>
                    <a:cxn ang="0">
                      <a:pos x="201" y="0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242" h="560">
                      <a:moveTo>
                        <a:pt x="201" y="0"/>
                      </a:moveTo>
                      <a:lnTo>
                        <a:pt x="169" y="0"/>
                      </a:lnTo>
                      <a:lnTo>
                        <a:pt x="0" y="32"/>
                      </a:lnTo>
                      <a:lnTo>
                        <a:pt x="8" y="528"/>
                      </a:lnTo>
                      <a:lnTo>
                        <a:pt x="217" y="560"/>
                      </a:lnTo>
                      <a:lnTo>
                        <a:pt x="242" y="24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4" name="Freeform 10"/>
                <p:cNvSpPr>
                  <a:spLocks/>
                </p:cNvSpPr>
                <p:nvPr/>
              </p:nvSpPr>
              <p:spPr bwMode="auto">
                <a:xfrm>
                  <a:off x="1320" y="3576"/>
                  <a:ext cx="354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185" y="528"/>
                    </a:cxn>
                    <a:cxn ang="0">
                      <a:pos x="0" y="512"/>
                    </a:cxn>
                    <a:cxn ang="0">
                      <a:pos x="177" y="544"/>
                    </a:cxn>
                    <a:cxn ang="0">
                      <a:pos x="346" y="496"/>
                    </a:cxn>
                    <a:cxn ang="0">
                      <a:pos x="354" y="96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354" h="544">
                      <a:moveTo>
                        <a:pt x="185" y="0"/>
                      </a:moveTo>
                      <a:lnTo>
                        <a:pt x="185" y="528"/>
                      </a:lnTo>
                      <a:lnTo>
                        <a:pt x="0" y="512"/>
                      </a:lnTo>
                      <a:lnTo>
                        <a:pt x="177" y="544"/>
                      </a:lnTo>
                      <a:lnTo>
                        <a:pt x="346" y="496"/>
                      </a:lnTo>
                      <a:lnTo>
                        <a:pt x="354" y="96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5" name="Freeform 11"/>
                <p:cNvSpPr>
                  <a:spLocks/>
                </p:cNvSpPr>
                <p:nvPr/>
              </p:nvSpPr>
              <p:spPr bwMode="auto">
                <a:xfrm>
                  <a:off x="1312" y="3560"/>
                  <a:ext cx="193" cy="552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0" y="40"/>
                    </a:cxn>
                    <a:cxn ang="0">
                      <a:pos x="8" y="528"/>
                    </a:cxn>
                    <a:cxn ang="0">
                      <a:pos x="185" y="552"/>
                    </a:cxn>
                    <a:cxn ang="0">
                      <a:pos x="185" y="280"/>
                    </a:cxn>
                    <a:cxn ang="0">
                      <a:pos x="145" y="272"/>
                    </a:cxn>
                    <a:cxn ang="0">
                      <a:pos x="145" y="264"/>
                    </a:cxn>
                    <a:cxn ang="0">
                      <a:pos x="193" y="264"/>
                    </a:cxn>
                    <a:cxn ang="0">
                      <a:pos x="193" y="256"/>
                    </a:cxn>
                    <a:cxn ang="0">
                      <a:pos x="145" y="256"/>
                    </a:cxn>
                    <a:cxn ang="0">
                      <a:pos x="145" y="248"/>
                    </a:cxn>
                    <a:cxn ang="0">
                      <a:pos x="193" y="248"/>
                    </a:cxn>
                    <a:cxn ang="0">
                      <a:pos x="193" y="240"/>
                    </a:cxn>
                    <a:cxn ang="0">
                      <a:pos x="145" y="240"/>
                    </a:cxn>
                    <a:cxn ang="0">
                      <a:pos x="145" y="224"/>
                    </a:cxn>
                    <a:cxn ang="0">
                      <a:pos x="185" y="224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93" h="552">
                      <a:moveTo>
                        <a:pt x="185" y="0"/>
                      </a:moveTo>
                      <a:lnTo>
                        <a:pt x="0" y="40"/>
                      </a:lnTo>
                      <a:lnTo>
                        <a:pt x="8" y="528"/>
                      </a:lnTo>
                      <a:lnTo>
                        <a:pt x="185" y="552"/>
                      </a:lnTo>
                      <a:lnTo>
                        <a:pt x="185" y="280"/>
                      </a:lnTo>
                      <a:lnTo>
                        <a:pt x="145" y="272"/>
                      </a:lnTo>
                      <a:lnTo>
                        <a:pt x="145" y="264"/>
                      </a:lnTo>
                      <a:lnTo>
                        <a:pt x="193" y="264"/>
                      </a:lnTo>
                      <a:lnTo>
                        <a:pt x="193" y="256"/>
                      </a:lnTo>
                      <a:lnTo>
                        <a:pt x="145" y="256"/>
                      </a:lnTo>
                      <a:lnTo>
                        <a:pt x="145" y="248"/>
                      </a:lnTo>
                      <a:lnTo>
                        <a:pt x="193" y="248"/>
                      </a:lnTo>
                      <a:lnTo>
                        <a:pt x="193" y="240"/>
                      </a:lnTo>
                      <a:lnTo>
                        <a:pt x="145" y="240"/>
                      </a:lnTo>
                      <a:lnTo>
                        <a:pt x="145" y="224"/>
                      </a:lnTo>
                      <a:lnTo>
                        <a:pt x="185" y="224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6" name="Freeform 12"/>
                <p:cNvSpPr>
                  <a:spLocks/>
                </p:cNvSpPr>
                <p:nvPr/>
              </p:nvSpPr>
              <p:spPr bwMode="auto">
                <a:xfrm>
                  <a:off x="1328" y="3800"/>
                  <a:ext cx="24" cy="272"/>
                </a:xfrm>
                <a:custGeom>
                  <a:avLst/>
                  <a:gdLst/>
                  <a:ahLst/>
                  <a:cxnLst>
                    <a:cxn ang="0">
                      <a:pos x="8" y="264"/>
                    </a:cxn>
                    <a:cxn ang="0">
                      <a:pos x="24" y="272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8" y="264"/>
                    </a:cxn>
                    <a:cxn ang="0">
                      <a:pos x="8" y="264"/>
                    </a:cxn>
                    <a:cxn ang="0">
                      <a:pos x="8" y="264"/>
                    </a:cxn>
                  </a:cxnLst>
                  <a:rect l="0" t="0" r="r" b="b"/>
                  <a:pathLst>
                    <a:path w="24" h="272">
                      <a:moveTo>
                        <a:pt x="8" y="264"/>
                      </a:moveTo>
                      <a:lnTo>
                        <a:pt x="24" y="272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8" y="264"/>
                      </a:lnTo>
                      <a:lnTo>
                        <a:pt x="8" y="264"/>
                      </a:lnTo>
                      <a:lnTo>
                        <a:pt x="8" y="264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7" name="Freeform 13"/>
                <p:cNvSpPr>
                  <a:spLocks/>
                </p:cNvSpPr>
                <p:nvPr/>
              </p:nvSpPr>
              <p:spPr bwMode="auto">
                <a:xfrm>
                  <a:off x="1344" y="3816"/>
                  <a:ext cx="32" cy="256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32" y="256"/>
                    </a:cxn>
                    <a:cxn ang="0">
                      <a:pos x="0" y="256"/>
                    </a:cxn>
                    <a:cxn ang="0">
                      <a:pos x="8" y="240"/>
                    </a:cxn>
                    <a:cxn ang="0">
                      <a:pos x="16" y="248"/>
                    </a:cxn>
                    <a:cxn ang="0">
                      <a:pos x="16" y="224"/>
                    </a:cxn>
                    <a:cxn ang="0">
                      <a:pos x="0" y="224"/>
                    </a:cxn>
                    <a:cxn ang="0">
                      <a:pos x="8" y="208"/>
                    </a:cxn>
                    <a:cxn ang="0">
                      <a:pos x="16" y="208"/>
                    </a:cxn>
                    <a:cxn ang="0">
                      <a:pos x="16" y="192"/>
                    </a:cxn>
                    <a:cxn ang="0">
                      <a:pos x="0" y="192"/>
                    </a:cxn>
                    <a:cxn ang="0">
                      <a:pos x="8" y="176"/>
                    </a:cxn>
                    <a:cxn ang="0">
                      <a:pos x="16" y="176"/>
                    </a:cxn>
                    <a:cxn ang="0">
                      <a:pos x="16" y="152"/>
                    </a:cxn>
                    <a:cxn ang="0">
                      <a:pos x="0" y="152"/>
                    </a:cxn>
                    <a:cxn ang="0">
                      <a:pos x="0" y="136"/>
                    </a:cxn>
                    <a:cxn ang="0">
                      <a:pos x="16" y="136"/>
                    </a:cxn>
                    <a:cxn ang="0">
                      <a:pos x="16" y="120"/>
                    </a:cxn>
                    <a:cxn ang="0">
                      <a:pos x="0" y="120"/>
                    </a:cxn>
                    <a:cxn ang="0">
                      <a:pos x="0" y="104"/>
                    </a:cxn>
                    <a:cxn ang="0">
                      <a:pos x="16" y="104"/>
                    </a:cxn>
                    <a:cxn ang="0">
                      <a:pos x="16" y="88"/>
                    </a:cxn>
                    <a:cxn ang="0">
                      <a:pos x="0" y="88"/>
                    </a:cxn>
                    <a:cxn ang="0">
                      <a:pos x="0" y="72"/>
                    </a:cxn>
                    <a:cxn ang="0">
                      <a:pos x="16" y="72"/>
                    </a:cxn>
                    <a:cxn ang="0">
                      <a:pos x="16" y="56"/>
                    </a:cxn>
                    <a:cxn ang="0">
                      <a:pos x="0" y="56"/>
                    </a:cxn>
                    <a:cxn ang="0">
                      <a:pos x="0" y="40"/>
                    </a:cxn>
                    <a:cxn ang="0">
                      <a:pos x="16" y="40"/>
                    </a:cxn>
                    <a:cxn ang="0">
                      <a:pos x="16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2" h="256">
                      <a:moveTo>
                        <a:pt x="8" y="8"/>
                      </a:moveTo>
                      <a:lnTo>
                        <a:pt x="24" y="0"/>
                      </a:lnTo>
                      <a:lnTo>
                        <a:pt x="32" y="256"/>
                      </a:lnTo>
                      <a:lnTo>
                        <a:pt x="0" y="256"/>
                      </a:lnTo>
                      <a:lnTo>
                        <a:pt x="8" y="240"/>
                      </a:lnTo>
                      <a:lnTo>
                        <a:pt x="16" y="248"/>
                      </a:lnTo>
                      <a:lnTo>
                        <a:pt x="16" y="224"/>
                      </a:lnTo>
                      <a:lnTo>
                        <a:pt x="0" y="224"/>
                      </a:lnTo>
                      <a:lnTo>
                        <a:pt x="8" y="208"/>
                      </a:lnTo>
                      <a:lnTo>
                        <a:pt x="16" y="208"/>
                      </a:lnTo>
                      <a:lnTo>
                        <a:pt x="16" y="192"/>
                      </a:lnTo>
                      <a:lnTo>
                        <a:pt x="0" y="192"/>
                      </a:lnTo>
                      <a:lnTo>
                        <a:pt x="8" y="176"/>
                      </a:lnTo>
                      <a:lnTo>
                        <a:pt x="16" y="176"/>
                      </a:lnTo>
                      <a:lnTo>
                        <a:pt x="16" y="152"/>
                      </a:lnTo>
                      <a:lnTo>
                        <a:pt x="0" y="152"/>
                      </a:lnTo>
                      <a:lnTo>
                        <a:pt x="0" y="136"/>
                      </a:lnTo>
                      <a:lnTo>
                        <a:pt x="16" y="136"/>
                      </a:lnTo>
                      <a:lnTo>
                        <a:pt x="16" y="120"/>
                      </a:lnTo>
                      <a:lnTo>
                        <a:pt x="0" y="120"/>
                      </a:lnTo>
                      <a:lnTo>
                        <a:pt x="0" y="104"/>
                      </a:lnTo>
                      <a:lnTo>
                        <a:pt x="16" y="104"/>
                      </a:lnTo>
                      <a:lnTo>
                        <a:pt x="16" y="88"/>
                      </a:lnTo>
                      <a:lnTo>
                        <a:pt x="0" y="88"/>
                      </a:lnTo>
                      <a:lnTo>
                        <a:pt x="0" y="72"/>
                      </a:lnTo>
                      <a:lnTo>
                        <a:pt x="16" y="72"/>
                      </a:lnTo>
                      <a:lnTo>
                        <a:pt x="16" y="56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8" name="Freeform 14"/>
                <p:cNvSpPr>
                  <a:spLocks/>
                </p:cNvSpPr>
                <p:nvPr/>
              </p:nvSpPr>
              <p:spPr bwMode="auto">
                <a:xfrm>
                  <a:off x="1328" y="3792"/>
                  <a:ext cx="48" cy="27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0" y="272"/>
                    </a:cxn>
                    <a:cxn ang="0">
                      <a:pos x="8" y="272"/>
                    </a:cxn>
                    <a:cxn ang="0">
                      <a:pos x="8" y="32"/>
                    </a:cxn>
                    <a:cxn ang="0">
                      <a:pos x="24" y="8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8" h="27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272"/>
                      </a:lnTo>
                      <a:lnTo>
                        <a:pt x="8" y="272"/>
                      </a:lnTo>
                      <a:lnTo>
                        <a:pt x="8" y="32"/>
                      </a:lnTo>
                      <a:lnTo>
                        <a:pt x="24" y="8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9" name="Freeform 15"/>
                <p:cNvSpPr>
                  <a:spLocks/>
                </p:cNvSpPr>
                <p:nvPr/>
              </p:nvSpPr>
              <p:spPr bwMode="auto">
                <a:xfrm>
                  <a:off x="1320" y="3592"/>
                  <a:ext cx="161" cy="176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113" y="8"/>
                    </a:cxn>
                    <a:cxn ang="0">
                      <a:pos x="40" y="24"/>
                    </a:cxn>
                    <a:cxn ang="0">
                      <a:pos x="0" y="32"/>
                    </a:cxn>
                    <a:cxn ang="0">
                      <a:pos x="8" y="176"/>
                    </a:cxn>
                    <a:cxn ang="0">
                      <a:pos x="161" y="168"/>
                    </a:cxn>
                    <a:cxn ang="0">
                      <a:pos x="153" y="48"/>
                    </a:cxn>
                    <a:cxn ang="0">
                      <a:pos x="145" y="160"/>
                    </a:cxn>
                    <a:cxn ang="0">
                      <a:pos x="8" y="168"/>
                    </a:cxn>
                    <a:cxn ang="0">
                      <a:pos x="8" y="120"/>
                    </a:cxn>
                    <a:cxn ang="0">
                      <a:pos x="137" y="112"/>
                    </a:cxn>
                    <a:cxn ang="0">
                      <a:pos x="137" y="104"/>
                    </a:cxn>
                    <a:cxn ang="0">
                      <a:pos x="8" y="112"/>
                    </a:cxn>
                    <a:cxn ang="0">
                      <a:pos x="8" y="80"/>
                    </a:cxn>
                    <a:cxn ang="0">
                      <a:pos x="137" y="72"/>
                    </a:cxn>
                    <a:cxn ang="0">
                      <a:pos x="145" y="56"/>
                    </a:cxn>
                    <a:cxn ang="0">
                      <a:pos x="8" y="72"/>
                    </a:cxn>
                    <a:cxn ang="0">
                      <a:pos x="8" y="40"/>
                    </a:cxn>
                    <a:cxn ang="0">
                      <a:pos x="32" y="40"/>
                    </a:cxn>
                    <a:cxn ang="0">
                      <a:pos x="32" y="56"/>
                    </a:cxn>
                    <a:cxn ang="0">
                      <a:pos x="105" y="40"/>
                    </a:cxn>
                    <a:cxn ang="0">
                      <a:pos x="105" y="32"/>
                    </a:cxn>
                    <a:cxn ang="0">
                      <a:pos x="153" y="8"/>
                    </a:cxn>
                    <a:cxn ang="0">
                      <a:pos x="153" y="0"/>
                    </a:cxn>
                    <a:cxn ang="0">
                      <a:pos x="153" y="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161" h="176">
                      <a:moveTo>
                        <a:pt x="153" y="0"/>
                      </a:moveTo>
                      <a:lnTo>
                        <a:pt x="113" y="8"/>
                      </a:lnTo>
                      <a:lnTo>
                        <a:pt x="40" y="24"/>
                      </a:lnTo>
                      <a:lnTo>
                        <a:pt x="0" y="32"/>
                      </a:lnTo>
                      <a:lnTo>
                        <a:pt x="8" y="176"/>
                      </a:lnTo>
                      <a:lnTo>
                        <a:pt x="161" y="168"/>
                      </a:lnTo>
                      <a:lnTo>
                        <a:pt x="153" y="48"/>
                      </a:lnTo>
                      <a:lnTo>
                        <a:pt x="145" y="160"/>
                      </a:lnTo>
                      <a:lnTo>
                        <a:pt x="8" y="168"/>
                      </a:lnTo>
                      <a:lnTo>
                        <a:pt x="8" y="120"/>
                      </a:lnTo>
                      <a:lnTo>
                        <a:pt x="137" y="112"/>
                      </a:lnTo>
                      <a:lnTo>
                        <a:pt x="137" y="104"/>
                      </a:lnTo>
                      <a:lnTo>
                        <a:pt x="8" y="112"/>
                      </a:lnTo>
                      <a:lnTo>
                        <a:pt x="8" y="80"/>
                      </a:lnTo>
                      <a:lnTo>
                        <a:pt x="137" y="72"/>
                      </a:lnTo>
                      <a:lnTo>
                        <a:pt x="145" y="56"/>
                      </a:lnTo>
                      <a:lnTo>
                        <a:pt x="8" y="72"/>
                      </a:lnTo>
                      <a:lnTo>
                        <a:pt x="8" y="40"/>
                      </a:lnTo>
                      <a:lnTo>
                        <a:pt x="32" y="40"/>
                      </a:lnTo>
                      <a:lnTo>
                        <a:pt x="32" y="56"/>
                      </a:lnTo>
                      <a:lnTo>
                        <a:pt x="105" y="40"/>
                      </a:lnTo>
                      <a:lnTo>
                        <a:pt x="105" y="32"/>
                      </a:lnTo>
                      <a:lnTo>
                        <a:pt x="153" y="8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0" name="Freeform 16"/>
                <p:cNvSpPr>
                  <a:spLocks/>
                </p:cNvSpPr>
                <p:nvPr/>
              </p:nvSpPr>
              <p:spPr bwMode="auto">
                <a:xfrm>
                  <a:off x="1433" y="3624"/>
                  <a:ext cx="32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4" y="8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24">
                      <a:moveTo>
                        <a:pt x="0" y="16"/>
                      </a:moveTo>
                      <a:lnTo>
                        <a:pt x="24" y="8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1" name="Freeform 17"/>
                <p:cNvSpPr>
                  <a:spLocks/>
                </p:cNvSpPr>
                <p:nvPr/>
              </p:nvSpPr>
              <p:spPr bwMode="auto">
                <a:xfrm>
                  <a:off x="1336" y="3712"/>
                  <a:ext cx="121" cy="40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0" y="8"/>
                    </a:cxn>
                    <a:cxn ang="0">
                      <a:pos x="0" y="32"/>
                    </a:cxn>
                    <a:cxn ang="0">
                      <a:pos x="8" y="40"/>
                    </a:cxn>
                    <a:cxn ang="0">
                      <a:pos x="8" y="16"/>
                    </a:cxn>
                    <a:cxn ang="0">
                      <a:pos x="113" y="8"/>
                    </a:cxn>
                    <a:cxn ang="0">
                      <a:pos x="113" y="24"/>
                    </a:cxn>
                    <a:cxn ang="0">
                      <a:pos x="32" y="32"/>
                    </a:cxn>
                    <a:cxn ang="0">
                      <a:pos x="121" y="32"/>
                    </a:cxn>
                    <a:cxn ang="0">
                      <a:pos x="113" y="0"/>
                    </a:cxn>
                    <a:cxn ang="0">
                      <a:pos x="113" y="0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121" h="40">
                      <a:moveTo>
                        <a:pt x="113" y="0"/>
                      </a:moveTo>
                      <a:lnTo>
                        <a:pt x="0" y="8"/>
                      </a:lnTo>
                      <a:lnTo>
                        <a:pt x="0" y="32"/>
                      </a:lnTo>
                      <a:lnTo>
                        <a:pt x="8" y="40"/>
                      </a:lnTo>
                      <a:lnTo>
                        <a:pt x="8" y="16"/>
                      </a:lnTo>
                      <a:lnTo>
                        <a:pt x="113" y="8"/>
                      </a:lnTo>
                      <a:lnTo>
                        <a:pt x="113" y="24"/>
                      </a:lnTo>
                      <a:lnTo>
                        <a:pt x="32" y="32"/>
                      </a:lnTo>
                      <a:lnTo>
                        <a:pt x="121" y="32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2" name="Freeform 18"/>
                <p:cNvSpPr>
                  <a:spLocks/>
                </p:cNvSpPr>
                <p:nvPr/>
              </p:nvSpPr>
              <p:spPr bwMode="auto">
                <a:xfrm>
                  <a:off x="1352" y="3672"/>
                  <a:ext cx="81" cy="24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1" y="0"/>
                    </a:cxn>
                    <a:cxn ang="0">
                      <a:pos x="81" y="8"/>
                    </a:cxn>
                    <a:cxn ang="0">
                      <a:pos x="8" y="16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81" h="24">
                      <a:moveTo>
                        <a:pt x="8" y="24"/>
                      </a:moveTo>
                      <a:lnTo>
                        <a:pt x="0" y="8"/>
                      </a:lnTo>
                      <a:lnTo>
                        <a:pt x="81" y="0"/>
                      </a:lnTo>
                      <a:lnTo>
                        <a:pt x="81" y="8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" name="Freeform 19"/>
                <p:cNvSpPr>
                  <a:spLocks/>
                </p:cNvSpPr>
                <p:nvPr/>
              </p:nvSpPr>
              <p:spPr bwMode="auto">
                <a:xfrm>
                  <a:off x="1296" y="3552"/>
                  <a:ext cx="185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16" y="536"/>
                    </a:cxn>
                    <a:cxn ang="0">
                      <a:pos x="72" y="544"/>
                    </a:cxn>
                    <a:cxn ang="0">
                      <a:pos x="24" y="528"/>
                    </a:cxn>
                    <a:cxn ang="0">
                      <a:pos x="8" y="48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85" h="544">
                      <a:moveTo>
                        <a:pt x="185" y="0"/>
                      </a:move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16" y="536"/>
                      </a:lnTo>
                      <a:lnTo>
                        <a:pt x="72" y="544"/>
                      </a:lnTo>
                      <a:lnTo>
                        <a:pt x="24" y="528"/>
                      </a:lnTo>
                      <a:lnTo>
                        <a:pt x="8" y="48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4" name="Freeform 20"/>
                <p:cNvSpPr>
                  <a:spLocks/>
                </p:cNvSpPr>
                <p:nvPr/>
              </p:nvSpPr>
              <p:spPr bwMode="auto">
                <a:xfrm>
                  <a:off x="1457" y="3552"/>
                  <a:ext cx="225" cy="544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225" y="128"/>
                    </a:cxn>
                    <a:cxn ang="0">
                      <a:pos x="209" y="480"/>
                    </a:cxn>
                    <a:cxn ang="0">
                      <a:pos x="193" y="184"/>
                    </a:cxn>
                    <a:cxn ang="0">
                      <a:pos x="145" y="104"/>
                    </a:cxn>
                    <a:cxn ang="0">
                      <a:pos x="64" y="40"/>
                    </a:cxn>
                    <a:cxn ang="0">
                      <a:pos x="48" y="544"/>
                    </a:cxn>
                    <a:cxn ang="0">
                      <a:pos x="40" y="280"/>
                    </a:cxn>
                    <a:cxn ang="0">
                      <a:pos x="0" y="280"/>
                    </a:cxn>
                    <a:cxn ang="0">
                      <a:pos x="0" y="272"/>
                    </a:cxn>
                    <a:cxn ang="0">
                      <a:pos x="40" y="272"/>
                    </a:cxn>
                    <a:cxn ang="0">
                      <a:pos x="40" y="264"/>
                    </a:cxn>
                    <a:cxn ang="0">
                      <a:pos x="0" y="264"/>
                    </a:cxn>
                    <a:cxn ang="0">
                      <a:pos x="0" y="248"/>
                    </a:cxn>
                    <a:cxn ang="0">
                      <a:pos x="40" y="248"/>
                    </a:cxn>
                    <a:cxn ang="0">
                      <a:pos x="40" y="240"/>
                    </a:cxn>
                    <a:cxn ang="0">
                      <a:pos x="0" y="240"/>
                    </a:cxn>
                    <a:cxn ang="0">
                      <a:pos x="0" y="232"/>
                    </a:cxn>
                    <a:cxn ang="0">
                      <a:pos x="40" y="232"/>
                    </a:cxn>
                    <a:cxn ang="0">
                      <a:pos x="48" y="16"/>
                    </a:cxn>
                    <a:cxn ang="0">
                      <a:pos x="56" y="16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225" h="544">
                      <a:moveTo>
                        <a:pt x="48" y="0"/>
                      </a:moveTo>
                      <a:lnTo>
                        <a:pt x="225" y="128"/>
                      </a:lnTo>
                      <a:lnTo>
                        <a:pt x="209" y="480"/>
                      </a:lnTo>
                      <a:lnTo>
                        <a:pt x="193" y="184"/>
                      </a:lnTo>
                      <a:lnTo>
                        <a:pt x="145" y="104"/>
                      </a:lnTo>
                      <a:lnTo>
                        <a:pt x="64" y="40"/>
                      </a:lnTo>
                      <a:lnTo>
                        <a:pt x="48" y="544"/>
                      </a:lnTo>
                      <a:lnTo>
                        <a:pt x="40" y="280"/>
                      </a:lnTo>
                      <a:lnTo>
                        <a:pt x="0" y="280"/>
                      </a:lnTo>
                      <a:lnTo>
                        <a:pt x="0" y="272"/>
                      </a:lnTo>
                      <a:lnTo>
                        <a:pt x="40" y="272"/>
                      </a:lnTo>
                      <a:lnTo>
                        <a:pt x="40" y="264"/>
                      </a:lnTo>
                      <a:lnTo>
                        <a:pt x="0" y="264"/>
                      </a:lnTo>
                      <a:lnTo>
                        <a:pt x="0" y="248"/>
                      </a:lnTo>
                      <a:lnTo>
                        <a:pt x="40" y="248"/>
                      </a:lnTo>
                      <a:lnTo>
                        <a:pt x="40" y="240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40" y="232"/>
                      </a:lnTo>
                      <a:lnTo>
                        <a:pt x="48" y="16"/>
                      </a:lnTo>
                      <a:lnTo>
                        <a:pt x="56" y="16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" name="Freeform 22"/>
                <p:cNvSpPr>
                  <a:spLocks/>
                </p:cNvSpPr>
                <p:nvPr/>
              </p:nvSpPr>
              <p:spPr bwMode="auto">
                <a:xfrm>
                  <a:off x="1610" y="3784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6">
                      <a:moveTo>
                        <a:pt x="0" y="0"/>
                      </a:move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6" name="Freeform 23"/>
                <p:cNvSpPr>
                  <a:spLocks/>
                </p:cNvSpPr>
                <p:nvPr/>
              </p:nvSpPr>
              <p:spPr bwMode="auto">
                <a:xfrm>
                  <a:off x="1610" y="3808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7" name="Freeform 24"/>
                <p:cNvSpPr>
                  <a:spLocks/>
                </p:cNvSpPr>
                <p:nvPr/>
              </p:nvSpPr>
              <p:spPr bwMode="auto">
                <a:xfrm>
                  <a:off x="1610" y="3832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8" name="Freeform 25"/>
                <p:cNvSpPr>
                  <a:spLocks/>
                </p:cNvSpPr>
                <p:nvPr/>
              </p:nvSpPr>
              <p:spPr bwMode="auto">
                <a:xfrm>
                  <a:off x="1610" y="3856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9" name="Freeform 26"/>
                <p:cNvSpPr>
                  <a:spLocks/>
                </p:cNvSpPr>
                <p:nvPr/>
              </p:nvSpPr>
              <p:spPr bwMode="auto">
                <a:xfrm>
                  <a:off x="1610" y="388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0" name="Freeform 27"/>
                <p:cNvSpPr>
                  <a:spLocks/>
                </p:cNvSpPr>
                <p:nvPr/>
              </p:nvSpPr>
              <p:spPr bwMode="auto">
                <a:xfrm>
                  <a:off x="1610" y="390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1" name="Freeform 28"/>
                <p:cNvSpPr>
                  <a:spLocks/>
                </p:cNvSpPr>
                <p:nvPr/>
              </p:nvSpPr>
              <p:spPr bwMode="auto">
                <a:xfrm>
                  <a:off x="1610" y="392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" name="Freeform 29"/>
                <p:cNvSpPr>
                  <a:spLocks/>
                </p:cNvSpPr>
                <p:nvPr/>
              </p:nvSpPr>
              <p:spPr bwMode="auto">
                <a:xfrm>
                  <a:off x="1610" y="3952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" name="Freeform 30"/>
                <p:cNvSpPr>
                  <a:spLocks/>
                </p:cNvSpPr>
                <p:nvPr/>
              </p:nvSpPr>
              <p:spPr bwMode="auto">
                <a:xfrm>
                  <a:off x="1610" y="3976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4" name="Freeform 31"/>
                <p:cNvSpPr>
                  <a:spLocks/>
                </p:cNvSpPr>
                <p:nvPr/>
              </p:nvSpPr>
              <p:spPr bwMode="auto">
                <a:xfrm>
                  <a:off x="1610" y="400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5" name="Freeform 32"/>
                <p:cNvSpPr>
                  <a:spLocks/>
                </p:cNvSpPr>
                <p:nvPr/>
              </p:nvSpPr>
              <p:spPr bwMode="auto">
                <a:xfrm>
                  <a:off x="1610" y="402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6" name="Freeform 33"/>
                <p:cNvSpPr>
                  <a:spLocks/>
                </p:cNvSpPr>
                <p:nvPr/>
              </p:nvSpPr>
              <p:spPr bwMode="auto">
                <a:xfrm>
                  <a:off x="1610" y="404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8" name="Group 8"/>
              <p:cNvGrpSpPr>
                <a:grpSpLocks noChangeAspect="1"/>
              </p:cNvGrpSpPr>
              <p:nvPr/>
            </p:nvGrpSpPr>
            <p:grpSpPr bwMode="auto">
              <a:xfrm>
                <a:off x="7391400" y="4051300"/>
                <a:ext cx="612775" cy="901700"/>
                <a:chOff x="1296" y="3552"/>
                <a:chExt cx="386" cy="56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9" name="Freeform 9"/>
                <p:cNvSpPr>
                  <a:spLocks/>
                </p:cNvSpPr>
                <p:nvPr/>
              </p:nvSpPr>
              <p:spPr bwMode="auto">
                <a:xfrm>
                  <a:off x="1304" y="3560"/>
                  <a:ext cx="242" cy="560"/>
                </a:xfrm>
                <a:custGeom>
                  <a:avLst/>
                  <a:gdLst/>
                  <a:ahLst/>
                  <a:cxnLst>
                    <a:cxn ang="0">
                      <a:pos x="201" y="0"/>
                    </a:cxn>
                    <a:cxn ang="0">
                      <a:pos x="169" y="0"/>
                    </a:cxn>
                    <a:cxn ang="0">
                      <a:pos x="0" y="32"/>
                    </a:cxn>
                    <a:cxn ang="0">
                      <a:pos x="8" y="528"/>
                    </a:cxn>
                    <a:cxn ang="0">
                      <a:pos x="217" y="560"/>
                    </a:cxn>
                    <a:cxn ang="0">
                      <a:pos x="242" y="24"/>
                    </a:cxn>
                    <a:cxn ang="0">
                      <a:pos x="201" y="0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242" h="560">
                      <a:moveTo>
                        <a:pt x="201" y="0"/>
                      </a:moveTo>
                      <a:lnTo>
                        <a:pt x="169" y="0"/>
                      </a:lnTo>
                      <a:lnTo>
                        <a:pt x="0" y="32"/>
                      </a:lnTo>
                      <a:lnTo>
                        <a:pt x="8" y="528"/>
                      </a:lnTo>
                      <a:lnTo>
                        <a:pt x="217" y="560"/>
                      </a:lnTo>
                      <a:lnTo>
                        <a:pt x="242" y="24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20" y="3576"/>
                  <a:ext cx="354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185" y="528"/>
                    </a:cxn>
                    <a:cxn ang="0">
                      <a:pos x="0" y="512"/>
                    </a:cxn>
                    <a:cxn ang="0">
                      <a:pos x="177" y="544"/>
                    </a:cxn>
                    <a:cxn ang="0">
                      <a:pos x="346" y="496"/>
                    </a:cxn>
                    <a:cxn ang="0">
                      <a:pos x="354" y="96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354" h="544">
                      <a:moveTo>
                        <a:pt x="185" y="0"/>
                      </a:moveTo>
                      <a:lnTo>
                        <a:pt x="185" y="528"/>
                      </a:lnTo>
                      <a:lnTo>
                        <a:pt x="0" y="512"/>
                      </a:lnTo>
                      <a:lnTo>
                        <a:pt x="177" y="544"/>
                      </a:lnTo>
                      <a:lnTo>
                        <a:pt x="346" y="496"/>
                      </a:lnTo>
                      <a:lnTo>
                        <a:pt x="354" y="96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A394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1" name="Freeform 11"/>
                <p:cNvSpPr>
                  <a:spLocks/>
                </p:cNvSpPr>
                <p:nvPr/>
              </p:nvSpPr>
              <p:spPr bwMode="auto">
                <a:xfrm>
                  <a:off x="1312" y="3560"/>
                  <a:ext cx="193" cy="552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0" y="40"/>
                    </a:cxn>
                    <a:cxn ang="0">
                      <a:pos x="8" y="528"/>
                    </a:cxn>
                    <a:cxn ang="0">
                      <a:pos x="185" y="552"/>
                    </a:cxn>
                    <a:cxn ang="0">
                      <a:pos x="185" y="280"/>
                    </a:cxn>
                    <a:cxn ang="0">
                      <a:pos x="145" y="272"/>
                    </a:cxn>
                    <a:cxn ang="0">
                      <a:pos x="145" y="264"/>
                    </a:cxn>
                    <a:cxn ang="0">
                      <a:pos x="193" y="264"/>
                    </a:cxn>
                    <a:cxn ang="0">
                      <a:pos x="193" y="256"/>
                    </a:cxn>
                    <a:cxn ang="0">
                      <a:pos x="145" y="256"/>
                    </a:cxn>
                    <a:cxn ang="0">
                      <a:pos x="145" y="248"/>
                    </a:cxn>
                    <a:cxn ang="0">
                      <a:pos x="193" y="248"/>
                    </a:cxn>
                    <a:cxn ang="0">
                      <a:pos x="193" y="240"/>
                    </a:cxn>
                    <a:cxn ang="0">
                      <a:pos x="145" y="240"/>
                    </a:cxn>
                    <a:cxn ang="0">
                      <a:pos x="145" y="224"/>
                    </a:cxn>
                    <a:cxn ang="0">
                      <a:pos x="185" y="224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93" h="552">
                      <a:moveTo>
                        <a:pt x="185" y="0"/>
                      </a:moveTo>
                      <a:lnTo>
                        <a:pt x="0" y="40"/>
                      </a:lnTo>
                      <a:lnTo>
                        <a:pt x="8" y="528"/>
                      </a:lnTo>
                      <a:lnTo>
                        <a:pt x="185" y="552"/>
                      </a:lnTo>
                      <a:lnTo>
                        <a:pt x="185" y="280"/>
                      </a:lnTo>
                      <a:lnTo>
                        <a:pt x="145" y="272"/>
                      </a:lnTo>
                      <a:lnTo>
                        <a:pt x="145" y="264"/>
                      </a:lnTo>
                      <a:lnTo>
                        <a:pt x="193" y="264"/>
                      </a:lnTo>
                      <a:lnTo>
                        <a:pt x="193" y="256"/>
                      </a:lnTo>
                      <a:lnTo>
                        <a:pt x="145" y="256"/>
                      </a:lnTo>
                      <a:lnTo>
                        <a:pt x="145" y="248"/>
                      </a:lnTo>
                      <a:lnTo>
                        <a:pt x="193" y="248"/>
                      </a:lnTo>
                      <a:lnTo>
                        <a:pt x="193" y="240"/>
                      </a:lnTo>
                      <a:lnTo>
                        <a:pt x="145" y="240"/>
                      </a:lnTo>
                      <a:lnTo>
                        <a:pt x="145" y="224"/>
                      </a:lnTo>
                      <a:lnTo>
                        <a:pt x="185" y="224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2" name="Freeform 12"/>
                <p:cNvSpPr>
                  <a:spLocks/>
                </p:cNvSpPr>
                <p:nvPr/>
              </p:nvSpPr>
              <p:spPr bwMode="auto">
                <a:xfrm>
                  <a:off x="1328" y="3800"/>
                  <a:ext cx="24" cy="272"/>
                </a:xfrm>
                <a:custGeom>
                  <a:avLst/>
                  <a:gdLst/>
                  <a:ahLst/>
                  <a:cxnLst>
                    <a:cxn ang="0">
                      <a:pos x="8" y="264"/>
                    </a:cxn>
                    <a:cxn ang="0">
                      <a:pos x="24" y="272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8" y="264"/>
                    </a:cxn>
                    <a:cxn ang="0">
                      <a:pos x="8" y="264"/>
                    </a:cxn>
                    <a:cxn ang="0">
                      <a:pos x="8" y="264"/>
                    </a:cxn>
                  </a:cxnLst>
                  <a:rect l="0" t="0" r="r" b="b"/>
                  <a:pathLst>
                    <a:path w="24" h="272">
                      <a:moveTo>
                        <a:pt x="8" y="264"/>
                      </a:moveTo>
                      <a:lnTo>
                        <a:pt x="24" y="272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8" y="264"/>
                      </a:lnTo>
                      <a:lnTo>
                        <a:pt x="8" y="264"/>
                      </a:lnTo>
                      <a:lnTo>
                        <a:pt x="8" y="264"/>
                      </a:lnTo>
                      <a:close/>
                    </a:path>
                  </a:pathLst>
                </a:custGeom>
                <a:solidFill>
                  <a:srgbClr val="D1BD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3" name="Freeform 13"/>
                <p:cNvSpPr>
                  <a:spLocks/>
                </p:cNvSpPr>
                <p:nvPr/>
              </p:nvSpPr>
              <p:spPr bwMode="auto">
                <a:xfrm>
                  <a:off x="1344" y="3816"/>
                  <a:ext cx="32" cy="256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24" y="0"/>
                    </a:cxn>
                    <a:cxn ang="0">
                      <a:pos x="32" y="256"/>
                    </a:cxn>
                    <a:cxn ang="0">
                      <a:pos x="0" y="256"/>
                    </a:cxn>
                    <a:cxn ang="0">
                      <a:pos x="8" y="240"/>
                    </a:cxn>
                    <a:cxn ang="0">
                      <a:pos x="16" y="248"/>
                    </a:cxn>
                    <a:cxn ang="0">
                      <a:pos x="16" y="224"/>
                    </a:cxn>
                    <a:cxn ang="0">
                      <a:pos x="0" y="224"/>
                    </a:cxn>
                    <a:cxn ang="0">
                      <a:pos x="8" y="208"/>
                    </a:cxn>
                    <a:cxn ang="0">
                      <a:pos x="16" y="208"/>
                    </a:cxn>
                    <a:cxn ang="0">
                      <a:pos x="16" y="192"/>
                    </a:cxn>
                    <a:cxn ang="0">
                      <a:pos x="0" y="192"/>
                    </a:cxn>
                    <a:cxn ang="0">
                      <a:pos x="8" y="176"/>
                    </a:cxn>
                    <a:cxn ang="0">
                      <a:pos x="16" y="176"/>
                    </a:cxn>
                    <a:cxn ang="0">
                      <a:pos x="16" y="152"/>
                    </a:cxn>
                    <a:cxn ang="0">
                      <a:pos x="0" y="152"/>
                    </a:cxn>
                    <a:cxn ang="0">
                      <a:pos x="0" y="136"/>
                    </a:cxn>
                    <a:cxn ang="0">
                      <a:pos x="16" y="136"/>
                    </a:cxn>
                    <a:cxn ang="0">
                      <a:pos x="16" y="120"/>
                    </a:cxn>
                    <a:cxn ang="0">
                      <a:pos x="0" y="120"/>
                    </a:cxn>
                    <a:cxn ang="0">
                      <a:pos x="0" y="104"/>
                    </a:cxn>
                    <a:cxn ang="0">
                      <a:pos x="16" y="104"/>
                    </a:cxn>
                    <a:cxn ang="0">
                      <a:pos x="16" y="88"/>
                    </a:cxn>
                    <a:cxn ang="0">
                      <a:pos x="0" y="88"/>
                    </a:cxn>
                    <a:cxn ang="0">
                      <a:pos x="0" y="72"/>
                    </a:cxn>
                    <a:cxn ang="0">
                      <a:pos x="16" y="72"/>
                    </a:cxn>
                    <a:cxn ang="0">
                      <a:pos x="16" y="56"/>
                    </a:cxn>
                    <a:cxn ang="0">
                      <a:pos x="0" y="56"/>
                    </a:cxn>
                    <a:cxn ang="0">
                      <a:pos x="0" y="40"/>
                    </a:cxn>
                    <a:cxn ang="0">
                      <a:pos x="16" y="40"/>
                    </a:cxn>
                    <a:cxn ang="0">
                      <a:pos x="16" y="24"/>
                    </a:cxn>
                    <a:cxn ang="0">
                      <a:pos x="0" y="24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2" h="256">
                      <a:moveTo>
                        <a:pt x="8" y="8"/>
                      </a:moveTo>
                      <a:lnTo>
                        <a:pt x="24" y="0"/>
                      </a:lnTo>
                      <a:lnTo>
                        <a:pt x="32" y="256"/>
                      </a:lnTo>
                      <a:lnTo>
                        <a:pt x="0" y="256"/>
                      </a:lnTo>
                      <a:lnTo>
                        <a:pt x="8" y="240"/>
                      </a:lnTo>
                      <a:lnTo>
                        <a:pt x="16" y="248"/>
                      </a:lnTo>
                      <a:lnTo>
                        <a:pt x="16" y="224"/>
                      </a:lnTo>
                      <a:lnTo>
                        <a:pt x="0" y="224"/>
                      </a:lnTo>
                      <a:lnTo>
                        <a:pt x="8" y="208"/>
                      </a:lnTo>
                      <a:lnTo>
                        <a:pt x="16" y="208"/>
                      </a:lnTo>
                      <a:lnTo>
                        <a:pt x="16" y="192"/>
                      </a:lnTo>
                      <a:lnTo>
                        <a:pt x="0" y="192"/>
                      </a:lnTo>
                      <a:lnTo>
                        <a:pt x="8" y="176"/>
                      </a:lnTo>
                      <a:lnTo>
                        <a:pt x="16" y="176"/>
                      </a:lnTo>
                      <a:lnTo>
                        <a:pt x="16" y="152"/>
                      </a:lnTo>
                      <a:lnTo>
                        <a:pt x="0" y="152"/>
                      </a:lnTo>
                      <a:lnTo>
                        <a:pt x="0" y="136"/>
                      </a:lnTo>
                      <a:lnTo>
                        <a:pt x="16" y="136"/>
                      </a:lnTo>
                      <a:lnTo>
                        <a:pt x="16" y="120"/>
                      </a:lnTo>
                      <a:lnTo>
                        <a:pt x="0" y="120"/>
                      </a:lnTo>
                      <a:lnTo>
                        <a:pt x="0" y="104"/>
                      </a:lnTo>
                      <a:lnTo>
                        <a:pt x="16" y="104"/>
                      </a:lnTo>
                      <a:lnTo>
                        <a:pt x="16" y="88"/>
                      </a:lnTo>
                      <a:lnTo>
                        <a:pt x="0" y="88"/>
                      </a:lnTo>
                      <a:lnTo>
                        <a:pt x="0" y="72"/>
                      </a:lnTo>
                      <a:lnTo>
                        <a:pt x="16" y="72"/>
                      </a:lnTo>
                      <a:lnTo>
                        <a:pt x="16" y="56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16" y="40"/>
                      </a:lnTo>
                      <a:lnTo>
                        <a:pt x="16" y="24"/>
                      </a:lnTo>
                      <a:lnTo>
                        <a:pt x="0" y="2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4" name="Freeform 14"/>
                <p:cNvSpPr>
                  <a:spLocks/>
                </p:cNvSpPr>
                <p:nvPr/>
              </p:nvSpPr>
              <p:spPr bwMode="auto">
                <a:xfrm>
                  <a:off x="1328" y="3792"/>
                  <a:ext cx="48" cy="27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0" y="272"/>
                    </a:cxn>
                    <a:cxn ang="0">
                      <a:pos x="8" y="272"/>
                    </a:cxn>
                    <a:cxn ang="0">
                      <a:pos x="8" y="32"/>
                    </a:cxn>
                    <a:cxn ang="0">
                      <a:pos x="24" y="8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8" h="272">
                      <a:moveTo>
                        <a:pt x="48" y="0"/>
                      </a:moveTo>
                      <a:lnTo>
                        <a:pt x="0" y="0"/>
                      </a:lnTo>
                      <a:lnTo>
                        <a:pt x="0" y="272"/>
                      </a:lnTo>
                      <a:lnTo>
                        <a:pt x="8" y="272"/>
                      </a:lnTo>
                      <a:lnTo>
                        <a:pt x="8" y="32"/>
                      </a:lnTo>
                      <a:lnTo>
                        <a:pt x="24" y="8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5" name="Freeform 15"/>
                <p:cNvSpPr>
                  <a:spLocks/>
                </p:cNvSpPr>
                <p:nvPr/>
              </p:nvSpPr>
              <p:spPr bwMode="auto">
                <a:xfrm>
                  <a:off x="1320" y="3592"/>
                  <a:ext cx="161" cy="176"/>
                </a:xfrm>
                <a:custGeom>
                  <a:avLst/>
                  <a:gdLst/>
                  <a:ahLst/>
                  <a:cxnLst>
                    <a:cxn ang="0">
                      <a:pos x="153" y="0"/>
                    </a:cxn>
                    <a:cxn ang="0">
                      <a:pos x="113" y="8"/>
                    </a:cxn>
                    <a:cxn ang="0">
                      <a:pos x="40" y="24"/>
                    </a:cxn>
                    <a:cxn ang="0">
                      <a:pos x="0" y="32"/>
                    </a:cxn>
                    <a:cxn ang="0">
                      <a:pos x="8" y="176"/>
                    </a:cxn>
                    <a:cxn ang="0">
                      <a:pos x="161" y="168"/>
                    </a:cxn>
                    <a:cxn ang="0">
                      <a:pos x="153" y="48"/>
                    </a:cxn>
                    <a:cxn ang="0">
                      <a:pos x="145" y="160"/>
                    </a:cxn>
                    <a:cxn ang="0">
                      <a:pos x="8" y="168"/>
                    </a:cxn>
                    <a:cxn ang="0">
                      <a:pos x="8" y="120"/>
                    </a:cxn>
                    <a:cxn ang="0">
                      <a:pos x="137" y="112"/>
                    </a:cxn>
                    <a:cxn ang="0">
                      <a:pos x="137" y="104"/>
                    </a:cxn>
                    <a:cxn ang="0">
                      <a:pos x="8" y="112"/>
                    </a:cxn>
                    <a:cxn ang="0">
                      <a:pos x="8" y="80"/>
                    </a:cxn>
                    <a:cxn ang="0">
                      <a:pos x="137" y="72"/>
                    </a:cxn>
                    <a:cxn ang="0">
                      <a:pos x="145" y="56"/>
                    </a:cxn>
                    <a:cxn ang="0">
                      <a:pos x="8" y="72"/>
                    </a:cxn>
                    <a:cxn ang="0">
                      <a:pos x="8" y="40"/>
                    </a:cxn>
                    <a:cxn ang="0">
                      <a:pos x="32" y="40"/>
                    </a:cxn>
                    <a:cxn ang="0">
                      <a:pos x="32" y="56"/>
                    </a:cxn>
                    <a:cxn ang="0">
                      <a:pos x="105" y="40"/>
                    </a:cxn>
                    <a:cxn ang="0">
                      <a:pos x="105" y="32"/>
                    </a:cxn>
                    <a:cxn ang="0">
                      <a:pos x="153" y="8"/>
                    </a:cxn>
                    <a:cxn ang="0">
                      <a:pos x="153" y="0"/>
                    </a:cxn>
                    <a:cxn ang="0">
                      <a:pos x="153" y="0"/>
                    </a:cxn>
                    <a:cxn ang="0">
                      <a:pos x="153" y="0"/>
                    </a:cxn>
                  </a:cxnLst>
                  <a:rect l="0" t="0" r="r" b="b"/>
                  <a:pathLst>
                    <a:path w="161" h="176">
                      <a:moveTo>
                        <a:pt x="153" y="0"/>
                      </a:moveTo>
                      <a:lnTo>
                        <a:pt x="113" y="8"/>
                      </a:lnTo>
                      <a:lnTo>
                        <a:pt x="40" y="24"/>
                      </a:lnTo>
                      <a:lnTo>
                        <a:pt x="0" y="32"/>
                      </a:lnTo>
                      <a:lnTo>
                        <a:pt x="8" y="176"/>
                      </a:lnTo>
                      <a:lnTo>
                        <a:pt x="161" y="168"/>
                      </a:lnTo>
                      <a:lnTo>
                        <a:pt x="153" y="48"/>
                      </a:lnTo>
                      <a:lnTo>
                        <a:pt x="145" y="160"/>
                      </a:lnTo>
                      <a:lnTo>
                        <a:pt x="8" y="168"/>
                      </a:lnTo>
                      <a:lnTo>
                        <a:pt x="8" y="120"/>
                      </a:lnTo>
                      <a:lnTo>
                        <a:pt x="137" y="112"/>
                      </a:lnTo>
                      <a:lnTo>
                        <a:pt x="137" y="104"/>
                      </a:lnTo>
                      <a:lnTo>
                        <a:pt x="8" y="112"/>
                      </a:lnTo>
                      <a:lnTo>
                        <a:pt x="8" y="80"/>
                      </a:lnTo>
                      <a:lnTo>
                        <a:pt x="137" y="72"/>
                      </a:lnTo>
                      <a:lnTo>
                        <a:pt x="145" y="56"/>
                      </a:lnTo>
                      <a:lnTo>
                        <a:pt x="8" y="72"/>
                      </a:lnTo>
                      <a:lnTo>
                        <a:pt x="8" y="40"/>
                      </a:lnTo>
                      <a:lnTo>
                        <a:pt x="32" y="40"/>
                      </a:lnTo>
                      <a:lnTo>
                        <a:pt x="32" y="56"/>
                      </a:lnTo>
                      <a:lnTo>
                        <a:pt x="105" y="40"/>
                      </a:lnTo>
                      <a:lnTo>
                        <a:pt x="105" y="32"/>
                      </a:lnTo>
                      <a:lnTo>
                        <a:pt x="153" y="8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6" name="Freeform 16"/>
                <p:cNvSpPr>
                  <a:spLocks/>
                </p:cNvSpPr>
                <p:nvPr/>
              </p:nvSpPr>
              <p:spPr bwMode="auto">
                <a:xfrm>
                  <a:off x="1433" y="3624"/>
                  <a:ext cx="32" cy="24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4" y="8"/>
                    </a:cxn>
                    <a:cxn ang="0">
                      <a:pos x="16" y="0"/>
                    </a:cxn>
                    <a:cxn ang="0">
                      <a:pos x="32" y="8"/>
                    </a:cxn>
                    <a:cxn ang="0">
                      <a:pos x="32" y="24"/>
                    </a:cxn>
                    <a:cxn ang="0">
                      <a:pos x="8" y="2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24">
                      <a:moveTo>
                        <a:pt x="0" y="16"/>
                      </a:moveTo>
                      <a:lnTo>
                        <a:pt x="24" y="8"/>
                      </a:lnTo>
                      <a:lnTo>
                        <a:pt x="16" y="0"/>
                      </a:lnTo>
                      <a:lnTo>
                        <a:pt x="32" y="8"/>
                      </a:lnTo>
                      <a:lnTo>
                        <a:pt x="32" y="24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7" name="Freeform 17"/>
                <p:cNvSpPr>
                  <a:spLocks/>
                </p:cNvSpPr>
                <p:nvPr/>
              </p:nvSpPr>
              <p:spPr bwMode="auto">
                <a:xfrm>
                  <a:off x="1336" y="3712"/>
                  <a:ext cx="121" cy="40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0" y="8"/>
                    </a:cxn>
                    <a:cxn ang="0">
                      <a:pos x="0" y="32"/>
                    </a:cxn>
                    <a:cxn ang="0">
                      <a:pos x="8" y="40"/>
                    </a:cxn>
                    <a:cxn ang="0">
                      <a:pos x="8" y="16"/>
                    </a:cxn>
                    <a:cxn ang="0">
                      <a:pos x="113" y="8"/>
                    </a:cxn>
                    <a:cxn ang="0">
                      <a:pos x="113" y="24"/>
                    </a:cxn>
                    <a:cxn ang="0">
                      <a:pos x="32" y="32"/>
                    </a:cxn>
                    <a:cxn ang="0">
                      <a:pos x="121" y="32"/>
                    </a:cxn>
                    <a:cxn ang="0">
                      <a:pos x="113" y="0"/>
                    </a:cxn>
                    <a:cxn ang="0">
                      <a:pos x="113" y="0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121" h="40">
                      <a:moveTo>
                        <a:pt x="113" y="0"/>
                      </a:moveTo>
                      <a:lnTo>
                        <a:pt x="0" y="8"/>
                      </a:lnTo>
                      <a:lnTo>
                        <a:pt x="0" y="32"/>
                      </a:lnTo>
                      <a:lnTo>
                        <a:pt x="8" y="40"/>
                      </a:lnTo>
                      <a:lnTo>
                        <a:pt x="8" y="16"/>
                      </a:lnTo>
                      <a:lnTo>
                        <a:pt x="113" y="8"/>
                      </a:lnTo>
                      <a:lnTo>
                        <a:pt x="113" y="24"/>
                      </a:lnTo>
                      <a:lnTo>
                        <a:pt x="32" y="32"/>
                      </a:lnTo>
                      <a:lnTo>
                        <a:pt x="121" y="32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8" name="Freeform 18"/>
                <p:cNvSpPr>
                  <a:spLocks/>
                </p:cNvSpPr>
                <p:nvPr/>
              </p:nvSpPr>
              <p:spPr bwMode="auto">
                <a:xfrm>
                  <a:off x="1352" y="3672"/>
                  <a:ext cx="81" cy="24"/>
                </a:xfrm>
                <a:custGeom>
                  <a:avLst/>
                  <a:gdLst/>
                  <a:ahLst/>
                  <a:cxnLst>
                    <a:cxn ang="0">
                      <a:pos x="8" y="24"/>
                    </a:cxn>
                    <a:cxn ang="0">
                      <a:pos x="0" y="8"/>
                    </a:cxn>
                    <a:cxn ang="0">
                      <a:pos x="81" y="0"/>
                    </a:cxn>
                    <a:cxn ang="0">
                      <a:pos x="81" y="8"/>
                    </a:cxn>
                    <a:cxn ang="0">
                      <a:pos x="8" y="16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8" y="24"/>
                    </a:cxn>
                  </a:cxnLst>
                  <a:rect l="0" t="0" r="r" b="b"/>
                  <a:pathLst>
                    <a:path w="81" h="24">
                      <a:moveTo>
                        <a:pt x="8" y="24"/>
                      </a:moveTo>
                      <a:lnTo>
                        <a:pt x="0" y="8"/>
                      </a:lnTo>
                      <a:lnTo>
                        <a:pt x="81" y="0"/>
                      </a:lnTo>
                      <a:lnTo>
                        <a:pt x="81" y="8"/>
                      </a:lnTo>
                      <a:lnTo>
                        <a:pt x="8" y="16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" name="Freeform 19"/>
                <p:cNvSpPr>
                  <a:spLocks/>
                </p:cNvSpPr>
                <p:nvPr/>
              </p:nvSpPr>
              <p:spPr bwMode="auto">
                <a:xfrm>
                  <a:off x="1296" y="3552"/>
                  <a:ext cx="185" cy="544"/>
                </a:xfrm>
                <a:custGeom>
                  <a:avLst/>
                  <a:gdLst/>
                  <a:ahLst/>
                  <a:cxnLst>
                    <a:cxn ang="0">
                      <a:pos x="185" y="0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16" y="536"/>
                    </a:cxn>
                    <a:cxn ang="0">
                      <a:pos x="72" y="544"/>
                    </a:cxn>
                    <a:cxn ang="0">
                      <a:pos x="24" y="528"/>
                    </a:cxn>
                    <a:cxn ang="0">
                      <a:pos x="8" y="48"/>
                    </a:cxn>
                    <a:cxn ang="0">
                      <a:pos x="185" y="0"/>
                    </a:cxn>
                    <a:cxn ang="0">
                      <a:pos x="185" y="0"/>
                    </a:cxn>
                    <a:cxn ang="0">
                      <a:pos x="185" y="0"/>
                    </a:cxn>
                  </a:cxnLst>
                  <a:rect l="0" t="0" r="r" b="b"/>
                  <a:pathLst>
                    <a:path w="185" h="544">
                      <a:moveTo>
                        <a:pt x="185" y="0"/>
                      </a:move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16" y="536"/>
                      </a:lnTo>
                      <a:lnTo>
                        <a:pt x="72" y="544"/>
                      </a:lnTo>
                      <a:lnTo>
                        <a:pt x="24" y="528"/>
                      </a:lnTo>
                      <a:lnTo>
                        <a:pt x="8" y="48"/>
                      </a:lnTo>
                      <a:lnTo>
                        <a:pt x="185" y="0"/>
                      </a:lnTo>
                      <a:lnTo>
                        <a:pt x="185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0" name="Freeform 20"/>
                <p:cNvSpPr>
                  <a:spLocks/>
                </p:cNvSpPr>
                <p:nvPr/>
              </p:nvSpPr>
              <p:spPr bwMode="auto">
                <a:xfrm>
                  <a:off x="1457" y="3552"/>
                  <a:ext cx="225" cy="544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225" y="128"/>
                    </a:cxn>
                    <a:cxn ang="0">
                      <a:pos x="209" y="480"/>
                    </a:cxn>
                    <a:cxn ang="0">
                      <a:pos x="193" y="184"/>
                    </a:cxn>
                    <a:cxn ang="0">
                      <a:pos x="145" y="104"/>
                    </a:cxn>
                    <a:cxn ang="0">
                      <a:pos x="64" y="40"/>
                    </a:cxn>
                    <a:cxn ang="0">
                      <a:pos x="48" y="544"/>
                    </a:cxn>
                    <a:cxn ang="0">
                      <a:pos x="40" y="280"/>
                    </a:cxn>
                    <a:cxn ang="0">
                      <a:pos x="0" y="280"/>
                    </a:cxn>
                    <a:cxn ang="0">
                      <a:pos x="0" y="272"/>
                    </a:cxn>
                    <a:cxn ang="0">
                      <a:pos x="40" y="272"/>
                    </a:cxn>
                    <a:cxn ang="0">
                      <a:pos x="40" y="264"/>
                    </a:cxn>
                    <a:cxn ang="0">
                      <a:pos x="0" y="264"/>
                    </a:cxn>
                    <a:cxn ang="0">
                      <a:pos x="0" y="248"/>
                    </a:cxn>
                    <a:cxn ang="0">
                      <a:pos x="40" y="248"/>
                    </a:cxn>
                    <a:cxn ang="0">
                      <a:pos x="40" y="240"/>
                    </a:cxn>
                    <a:cxn ang="0">
                      <a:pos x="0" y="240"/>
                    </a:cxn>
                    <a:cxn ang="0">
                      <a:pos x="0" y="232"/>
                    </a:cxn>
                    <a:cxn ang="0">
                      <a:pos x="40" y="232"/>
                    </a:cxn>
                    <a:cxn ang="0">
                      <a:pos x="48" y="16"/>
                    </a:cxn>
                    <a:cxn ang="0">
                      <a:pos x="56" y="16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225" h="544">
                      <a:moveTo>
                        <a:pt x="48" y="0"/>
                      </a:moveTo>
                      <a:lnTo>
                        <a:pt x="225" y="128"/>
                      </a:lnTo>
                      <a:lnTo>
                        <a:pt x="209" y="480"/>
                      </a:lnTo>
                      <a:lnTo>
                        <a:pt x="193" y="184"/>
                      </a:lnTo>
                      <a:lnTo>
                        <a:pt x="145" y="104"/>
                      </a:lnTo>
                      <a:lnTo>
                        <a:pt x="64" y="40"/>
                      </a:lnTo>
                      <a:lnTo>
                        <a:pt x="48" y="544"/>
                      </a:lnTo>
                      <a:lnTo>
                        <a:pt x="40" y="280"/>
                      </a:lnTo>
                      <a:lnTo>
                        <a:pt x="0" y="280"/>
                      </a:lnTo>
                      <a:lnTo>
                        <a:pt x="0" y="272"/>
                      </a:lnTo>
                      <a:lnTo>
                        <a:pt x="40" y="272"/>
                      </a:lnTo>
                      <a:lnTo>
                        <a:pt x="40" y="264"/>
                      </a:lnTo>
                      <a:lnTo>
                        <a:pt x="0" y="264"/>
                      </a:lnTo>
                      <a:lnTo>
                        <a:pt x="0" y="248"/>
                      </a:lnTo>
                      <a:lnTo>
                        <a:pt x="40" y="248"/>
                      </a:lnTo>
                      <a:lnTo>
                        <a:pt x="40" y="240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40" y="232"/>
                      </a:lnTo>
                      <a:lnTo>
                        <a:pt x="48" y="16"/>
                      </a:lnTo>
                      <a:lnTo>
                        <a:pt x="56" y="16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1" name="Freeform 22"/>
                <p:cNvSpPr>
                  <a:spLocks/>
                </p:cNvSpPr>
                <p:nvPr/>
              </p:nvSpPr>
              <p:spPr bwMode="auto">
                <a:xfrm>
                  <a:off x="1610" y="3784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6">
                      <a:moveTo>
                        <a:pt x="0" y="0"/>
                      </a:moveTo>
                      <a:lnTo>
                        <a:pt x="48" y="8"/>
                      </a:ln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" name="Freeform 23"/>
                <p:cNvSpPr>
                  <a:spLocks/>
                </p:cNvSpPr>
                <p:nvPr/>
              </p:nvSpPr>
              <p:spPr bwMode="auto">
                <a:xfrm>
                  <a:off x="1610" y="3808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8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3" name="Freeform 24"/>
                <p:cNvSpPr>
                  <a:spLocks/>
                </p:cNvSpPr>
                <p:nvPr/>
              </p:nvSpPr>
              <p:spPr bwMode="auto">
                <a:xfrm>
                  <a:off x="1610" y="3832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" name="Freeform 25"/>
                <p:cNvSpPr>
                  <a:spLocks/>
                </p:cNvSpPr>
                <p:nvPr/>
              </p:nvSpPr>
              <p:spPr bwMode="auto">
                <a:xfrm>
                  <a:off x="1610" y="3856"/>
                  <a:ext cx="48" cy="16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48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16">
                      <a:moveTo>
                        <a:pt x="48" y="8"/>
                      </a:moveTo>
                      <a:lnTo>
                        <a:pt x="48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5" name="Freeform 26"/>
                <p:cNvSpPr>
                  <a:spLocks/>
                </p:cNvSpPr>
                <p:nvPr/>
              </p:nvSpPr>
              <p:spPr bwMode="auto">
                <a:xfrm>
                  <a:off x="1610" y="388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6" name="Freeform 27"/>
                <p:cNvSpPr>
                  <a:spLocks/>
                </p:cNvSpPr>
                <p:nvPr/>
              </p:nvSpPr>
              <p:spPr bwMode="auto">
                <a:xfrm>
                  <a:off x="1610" y="390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6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7" name="Freeform 28"/>
                <p:cNvSpPr>
                  <a:spLocks/>
                </p:cNvSpPr>
                <p:nvPr/>
              </p:nvSpPr>
              <p:spPr bwMode="auto">
                <a:xfrm>
                  <a:off x="1610" y="392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8" name="Freeform 29"/>
                <p:cNvSpPr>
                  <a:spLocks/>
                </p:cNvSpPr>
                <p:nvPr/>
              </p:nvSpPr>
              <p:spPr bwMode="auto">
                <a:xfrm>
                  <a:off x="1610" y="3952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9" name="Freeform 30"/>
                <p:cNvSpPr>
                  <a:spLocks/>
                </p:cNvSpPr>
                <p:nvPr/>
              </p:nvSpPr>
              <p:spPr bwMode="auto">
                <a:xfrm>
                  <a:off x="1610" y="3976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0" name="Freeform 31"/>
                <p:cNvSpPr>
                  <a:spLocks/>
                </p:cNvSpPr>
                <p:nvPr/>
              </p:nvSpPr>
              <p:spPr bwMode="auto">
                <a:xfrm>
                  <a:off x="1610" y="4000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1" name="Freeform 32"/>
                <p:cNvSpPr>
                  <a:spLocks/>
                </p:cNvSpPr>
                <p:nvPr/>
              </p:nvSpPr>
              <p:spPr bwMode="auto">
                <a:xfrm>
                  <a:off x="1610" y="4024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2" name="Freeform 33"/>
                <p:cNvSpPr>
                  <a:spLocks/>
                </p:cNvSpPr>
                <p:nvPr/>
              </p:nvSpPr>
              <p:spPr bwMode="auto">
                <a:xfrm>
                  <a:off x="1610" y="4048"/>
                  <a:ext cx="40" cy="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8"/>
                    </a:cxn>
                    <a:cxn ang="0">
                      <a:pos x="0" y="16"/>
                    </a:cxn>
                    <a:cxn ang="0">
                      <a:pos x="0" y="8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16">
                      <a:moveTo>
                        <a:pt x="40" y="0"/>
                      </a:moveTo>
                      <a:lnTo>
                        <a:pt x="40" y="8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614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1447800"/>
            <a:ext cx="7937375" cy="4955962"/>
          </a:xfrm>
          <a:prstGeom prst="rect">
            <a:avLst/>
          </a:prstGeom>
        </p:spPr>
      </p:pic>
      <p:sp>
        <p:nvSpPr>
          <p:cNvPr id="6" name="Rectangle 9"/>
          <p:cNvSpPr>
            <a:spLocks noGrp="1"/>
          </p:cNvSpPr>
          <p:nvPr>
            <p:ph type="title"/>
          </p:nvPr>
        </p:nvSpPr>
        <p:spPr>
          <a:xfrm>
            <a:off x="76200" y="53340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 SysML with Engineering Analysis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121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51" y="4114800"/>
            <a:ext cx="3964484" cy="237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1494099"/>
            <a:ext cx="4389684" cy="25563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 descr="C:\Users\g\Desktop\Picture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20" y="1469608"/>
            <a:ext cx="2999105" cy="188277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895600" y="1574050"/>
            <a:ext cx="1543988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Step 1: Create ModelCenter model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5812" y="3571875"/>
            <a:ext cx="2133600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Step 2: Import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ModelCenter model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as a SysML </a:t>
            </a:r>
            <a:r>
              <a:rPr lang="en-US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c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onstraint 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Block using MBSE </a:t>
            </a:r>
            <a:r>
              <a:rPr lang="en-US" sz="12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Analyzer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6999" y="4419600"/>
            <a:ext cx="2082165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Step 3: Set up parametric diagram using the imported constraint block.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019800" y="3272790"/>
            <a:ext cx="1905000" cy="130206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9"/>
          <p:cNvSpPr>
            <a:spLocks noGrp="1"/>
          </p:cNvSpPr>
          <p:nvPr>
            <p:ph type="title"/>
          </p:nvPr>
        </p:nvSpPr>
        <p:spPr>
          <a:xfrm>
            <a:off x="76200" y="53340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 SysML with Engineering Analysis</a:t>
            </a:r>
            <a:endParaRPr lang="en-US" sz="3600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705100" y="3286125"/>
            <a:ext cx="704850" cy="9334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88" y="1153632"/>
            <a:ext cx="6386624" cy="537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Grp="1"/>
          </p:cNvSpPr>
          <p:nvPr>
            <p:ph type="title"/>
          </p:nvPr>
        </p:nvSpPr>
        <p:spPr>
          <a:xfrm>
            <a:off x="76200" y="501501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 SysML with Engineering Analysis</a:t>
            </a:r>
            <a:endParaRPr lang="en-US" sz="3600" dirty="0" smtClean="0"/>
          </a:p>
        </p:txBody>
      </p:sp>
      <p:pic>
        <p:nvPicPr>
          <p:cNvPr id="7" name="Picture 6" descr="da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0411" y="2860163"/>
            <a:ext cx="5983179" cy="328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82166" y="1787586"/>
            <a:ext cx="1754979" cy="81560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117475" indent="-1174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Evaluate Designs</a:t>
            </a:r>
          </a:p>
          <a:p>
            <a:pPr marL="117475" indent="-1174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Requirements Check</a:t>
            </a:r>
          </a:p>
          <a:p>
            <a:pPr marL="117475" indent="-117475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</a:rPr>
              <a:t>Update SysML model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31041" y="3522484"/>
            <a:ext cx="6881918" cy="2628926"/>
            <a:chOff x="1076953" y="3522484"/>
            <a:chExt cx="6881918" cy="2628926"/>
          </a:xfrm>
        </p:grpSpPr>
        <p:pic>
          <p:nvPicPr>
            <p:cNvPr id="10" name="Picture 57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1311" y="3522484"/>
              <a:ext cx="3337560" cy="2628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6953" y="3533927"/>
              <a:ext cx="3337560" cy="2606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101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" name="Straight Arrow Connector 409"/>
          <p:cNvCxnSpPr/>
          <p:nvPr/>
        </p:nvCxnSpPr>
        <p:spPr>
          <a:xfrm>
            <a:off x="5645822" y="2302918"/>
            <a:ext cx="882569" cy="663566"/>
          </a:xfrm>
          <a:prstGeom prst="straightConnector1">
            <a:avLst/>
          </a:prstGeom>
          <a:ln w="25400">
            <a:solidFill>
              <a:schemeClr val="tx1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/>
          <p:cNvGrpSpPr/>
          <p:nvPr/>
        </p:nvGrpSpPr>
        <p:grpSpPr>
          <a:xfrm>
            <a:off x="5858540" y="2812285"/>
            <a:ext cx="3188655" cy="1780979"/>
            <a:chOff x="2743200" y="3962399"/>
            <a:chExt cx="5791200" cy="1828800"/>
          </a:xfrm>
        </p:grpSpPr>
        <p:sp>
          <p:nvSpPr>
            <p:cNvPr id="186" name="Rounded Rectangle 185"/>
            <p:cNvSpPr/>
            <p:nvPr/>
          </p:nvSpPr>
          <p:spPr>
            <a:xfrm>
              <a:off x="2743200" y="3962399"/>
              <a:ext cx="5791200" cy="1828800"/>
            </a:xfrm>
            <a:prstGeom prst="roundRect">
              <a:avLst>
                <a:gd name="adj" fmla="val 5691"/>
              </a:avLst>
            </a:prstGeom>
            <a:solidFill>
              <a:srgbClr val="D9D9D9">
                <a:alpha val="40000"/>
              </a:srgbClr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pSp>
          <p:nvGrpSpPr>
            <p:cNvPr id="187" name="Group 41"/>
            <p:cNvGrpSpPr/>
            <p:nvPr/>
          </p:nvGrpSpPr>
          <p:grpSpPr>
            <a:xfrm>
              <a:off x="2895600" y="4070196"/>
              <a:ext cx="953807" cy="1576450"/>
              <a:chOff x="381000" y="2256158"/>
              <a:chExt cx="1764070" cy="30770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7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90600" y="2256158"/>
                <a:ext cx="609600" cy="609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7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90600" y="2938802"/>
                <a:ext cx="609600" cy="609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80" name="Straight Connector 279"/>
              <p:cNvCxnSpPr/>
              <p:nvPr/>
            </p:nvCxnSpPr>
            <p:spPr>
              <a:xfrm rot="5400000">
                <a:off x="152400" y="2971800"/>
                <a:ext cx="7620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  <a:round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5400000">
                <a:off x="500745" y="4364065"/>
                <a:ext cx="1295400" cy="1589"/>
              </a:xfrm>
              <a:prstGeom prst="line">
                <a:avLst/>
              </a:prstGeom>
              <a:ln w="12700">
                <a:solidFill>
                  <a:schemeClr val="tx1"/>
                </a:solidFill>
                <a:round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10800000">
                <a:off x="685800" y="3313796"/>
                <a:ext cx="228600" cy="1589"/>
              </a:xfrm>
              <a:prstGeom prst="line">
                <a:avLst/>
              </a:prstGeom>
              <a:ln w="12700">
                <a:solidFill>
                  <a:schemeClr val="tx1"/>
                </a:solidFill>
                <a:round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0800000">
                <a:off x="685798" y="2560958"/>
                <a:ext cx="228601" cy="1589"/>
              </a:xfrm>
              <a:prstGeom prst="line">
                <a:avLst/>
              </a:prstGeom>
              <a:ln w="12700">
                <a:solidFill>
                  <a:schemeClr val="tx1"/>
                </a:solidFill>
                <a:round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4" name="Group 29"/>
              <p:cNvGrpSpPr/>
              <p:nvPr/>
            </p:nvGrpSpPr>
            <p:grpSpPr>
              <a:xfrm>
                <a:off x="381000" y="3167402"/>
                <a:ext cx="304800" cy="304800"/>
                <a:chOff x="381000" y="1186202"/>
                <a:chExt cx="304800" cy="304800"/>
              </a:xfrm>
            </p:grpSpPr>
            <p:sp>
              <p:nvSpPr>
                <p:cNvPr id="295" name="Rectangle 294"/>
                <p:cNvSpPr/>
                <p:nvPr/>
              </p:nvSpPr>
              <p:spPr>
                <a:xfrm>
                  <a:off x="381000" y="1186202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dirty="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457200" y="1333827"/>
                  <a:ext cx="152401" cy="15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round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30"/>
              <p:cNvGrpSpPr/>
              <p:nvPr/>
            </p:nvGrpSpPr>
            <p:grpSpPr>
              <a:xfrm>
                <a:off x="381000" y="2408558"/>
                <a:ext cx="304800" cy="304800"/>
                <a:chOff x="914400" y="1494158"/>
                <a:chExt cx="304800" cy="304800"/>
              </a:xfrm>
            </p:grpSpPr>
            <p:sp>
              <p:nvSpPr>
                <p:cNvPr id="292" name="Rectangle 291"/>
                <p:cNvSpPr/>
                <p:nvPr/>
              </p:nvSpPr>
              <p:spPr>
                <a:xfrm>
                  <a:off x="914400" y="1494158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dirty="0">
                    <a:solidFill>
                      <a:schemeClr val="tx1"/>
                    </a:solidFill>
                    <a:latin typeface="Arial Narrow" pitchFamily="34" charset="0"/>
                  </a:endParaRPr>
                </a:p>
              </p:txBody>
            </p:sp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990600" y="1648663"/>
                  <a:ext cx="152401" cy="15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round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rot="5400000" flipH="1" flipV="1">
                  <a:off x="990600" y="1646558"/>
                  <a:ext cx="152401" cy="15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round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6" name="Straight Connector 285"/>
              <p:cNvCxnSpPr/>
              <p:nvPr/>
            </p:nvCxnSpPr>
            <p:spPr>
              <a:xfrm rot="10800000">
                <a:off x="1148444" y="3857891"/>
                <a:ext cx="304800" cy="1589"/>
              </a:xfrm>
              <a:prstGeom prst="line">
                <a:avLst/>
              </a:prstGeom>
              <a:ln w="12700">
                <a:solidFill>
                  <a:schemeClr val="tx1"/>
                </a:solidFill>
                <a:round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10800000">
                <a:off x="1148444" y="4433471"/>
                <a:ext cx="304800" cy="1589"/>
              </a:xfrm>
              <a:prstGeom prst="line">
                <a:avLst/>
              </a:prstGeom>
              <a:ln w="12700">
                <a:solidFill>
                  <a:schemeClr val="tx1"/>
                </a:solidFill>
                <a:round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09429" y="3533736"/>
                <a:ext cx="609600" cy="609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31392" y="4143337"/>
                <a:ext cx="609600" cy="609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90" name="Straight Connector 289"/>
              <p:cNvCxnSpPr/>
              <p:nvPr/>
            </p:nvCxnSpPr>
            <p:spPr>
              <a:xfrm rot="10800000">
                <a:off x="1152523" y="5013739"/>
                <a:ext cx="304800" cy="1589"/>
              </a:xfrm>
              <a:prstGeom prst="line">
                <a:avLst/>
              </a:prstGeom>
              <a:ln w="12700">
                <a:solidFill>
                  <a:schemeClr val="tx1"/>
                </a:solidFill>
                <a:round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35470" y="4723605"/>
                <a:ext cx="609600" cy="609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8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4343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4191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7200" y="5029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4267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4648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29200" y="5224463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4953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7200" y="4572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4267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4876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4953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5105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4267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3200" y="4876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5181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0" y="4572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4419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0" y="4114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3200" y="4343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5105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4343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0" y="4038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2800" y="4267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43800" y="4648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72313" y="5235575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90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4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4343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400" y="4038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96200" y="4267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1000" y="4648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4800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5800" y="4876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5105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4953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4343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08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5105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59488" y="522605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43800" y="5029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48600" y="4953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4114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4038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4038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4648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65600" y="5181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4114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4114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9400" y="5181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2800" y="4953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5181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96200" y="4572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5181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5105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4114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5181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4191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5029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4800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4800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4572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36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51816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4648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4495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2800" y="4343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0800" y="4191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46482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4876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200" y="4343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4953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0" y="49530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2400" y="41148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3600" y="4724400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2098" y="4876801"/>
              <a:ext cx="381000" cy="45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7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1253" y="4114800"/>
              <a:ext cx="381000" cy="45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7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86347" y="4724400"/>
              <a:ext cx="381000" cy="45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43547" y="4191000"/>
              <a:ext cx="381000" cy="45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27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62747" y="4953000"/>
              <a:ext cx="381000" cy="458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sp>
        <p:nvSpPr>
          <p:cNvPr id="6" name="Can 5"/>
          <p:cNvSpPr/>
          <p:nvPr/>
        </p:nvSpPr>
        <p:spPr>
          <a:xfrm>
            <a:off x="1352477" y="1558136"/>
            <a:ext cx="794695" cy="893165"/>
          </a:xfrm>
          <a:prstGeom prst="can">
            <a:avLst/>
          </a:prstGeom>
          <a:solidFill>
            <a:srgbClr val="D9D9D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PDM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941" y="3522564"/>
            <a:ext cx="359141" cy="51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462" y="3522564"/>
            <a:ext cx="489043" cy="51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5202" y="3650159"/>
            <a:ext cx="489043" cy="51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4271" name="TextBox 16"/>
          <p:cNvSpPr txBox="1">
            <a:spLocks noChangeArrowheads="1"/>
          </p:cNvSpPr>
          <p:nvPr/>
        </p:nvSpPr>
        <p:spPr bwMode="auto">
          <a:xfrm>
            <a:off x="10310" y="4160539"/>
            <a:ext cx="94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CAD</a:t>
            </a:r>
            <a:br>
              <a:rPr lang="en-US" sz="1200" b="1" dirty="0"/>
            </a:br>
            <a:r>
              <a:rPr lang="en-US" sz="1200" b="1" dirty="0"/>
              <a:t>Designers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06398" y="2571750"/>
            <a:ext cx="527077" cy="768947"/>
          </a:xfrm>
          <a:prstGeom prst="straightConnector1">
            <a:avLst/>
          </a:prstGeom>
          <a:ln w="19050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2695" y="4740492"/>
            <a:ext cx="489043" cy="51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4280" name="TextBox 29"/>
          <p:cNvSpPr txBox="1">
            <a:spLocks noChangeArrowheads="1"/>
          </p:cNvSpPr>
          <p:nvPr/>
        </p:nvSpPr>
        <p:spPr bwMode="auto">
          <a:xfrm>
            <a:off x="1624097" y="5240239"/>
            <a:ext cx="86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Chief</a:t>
            </a:r>
            <a:br>
              <a:rPr lang="en-US" sz="1200" b="1" dirty="0"/>
            </a:br>
            <a:r>
              <a:rPr lang="en-US" sz="1200" b="1" dirty="0"/>
              <a:t>Engineer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1089897" y="4288134"/>
            <a:ext cx="672434" cy="318988"/>
          </a:xfrm>
          <a:prstGeom prst="straightConnector1">
            <a:avLst/>
          </a:prstGeom>
          <a:ln w="19050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288" name="TextBox 418"/>
          <p:cNvSpPr txBox="1">
            <a:spLocks noChangeArrowheads="1"/>
          </p:cNvSpPr>
          <p:nvPr/>
        </p:nvSpPr>
        <p:spPr bwMode="auto">
          <a:xfrm>
            <a:off x="3497098" y="1195890"/>
            <a:ext cx="660972" cy="38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Discipline</a:t>
            </a:r>
            <a:br>
              <a:rPr lang="en-US" sz="12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Teams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396340" y="1391279"/>
            <a:ext cx="2621774" cy="2207893"/>
            <a:chOff x="3184571" y="1673438"/>
            <a:chExt cx="2621774" cy="2207893"/>
          </a:xfrm>
        </p:grpSpPr>
        <p:sp>
          <p:nvSpPr>
            <p:cNvPr id="36" name="Oval 35"/>
            <p:cNvSpPr/>
            <p:nvPr/>
          </p:nvSpPr>
          <p:spPr>
            <a:xfrm rot="3168922">
              <a:off x="3391511" y="1466498"/>
              <a:ext cx="2207893" cy="262177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419067" y="1711253"/>
              <a:ext cx="733565" cy="637975"/>
              <a:chOff x="4065384" y="1659495"/>
              <a:chExt cx="733565" cy="637975"/>
            </a:xfrm>
          </p:grpSpPr>
          <p:pic>
            <p:nvPicPr>
              <p:cNvPr id="11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65384" y="1659495"/>
                <a:ext cx="359141" cy="510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09906" y="1659495"/>
                <a:ext cx="489043" cy="510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87645" y="1787090"/>
                <a:ext cx="489043" cy="510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3373042" y="2379947"/>
              <a:ext cx="733564" cy="637975"/>
              <a:chOff x="3881993" y="2871648"/>
              <a:chExt cx="733564" cy="637975"/>
            </a:xfrm>
          </p:grpSpPr>
          <p:pic>
            <p:nvPicPr>
              <p:cNvPr id="14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81993" y="2871648"/>
                <a:ext cx="359141" cy="510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26514" y="2871648"/>
                <a:ext cx="489043" cy="510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004254" y="2999243"/>
                <a:ext cx="489043" cy="510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24273" name="TextBox 18"/>
            <p:cNvSpPr txBox="1">
              <a:spLocks noChangeArrowheads="1"/>
            </p:cNvSpPr>
            <p:nvPr/>
          </p:nvSpPr>
          <p:spPr bwMode="auto">
            <a:xfrm>
              <a:off x="4340801" y="2331976"/>
              <a:ext cx="9925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/>
                <a:t>Structures</a:t>
              </a:r>
            </a:p>
          </p:txBody>
        </p:sp>
        <p:sp>
          <p:nvSpPr>
            <p:cNvPr id="224274" name="TextBox 19"/>
            <p:cNvSpPr txBox="1">
              <a:spLocks noChangeArrowheads="1"/>
            </p:cNvSpPr>
            <p:nvPr/>
          </p:nvSpPr>
          <p:spPr bwMode="auto">
            <a:xfrm>
              <a:off x="3460084" y="3032516"/>
              <a:ext cx="5437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Aero</a:t>
              </a:r>
              <a:endParaRPr lang="en-US" sz="1200" b="1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493830" y="2743549"/>
              <a:ext cx="733565" cy="637975"/>
              <a:chOff x="4065384" y="1659495"/>
              <a:chExt cx="733565" cy="637975"/>
            </a:xfrm>
          </p:grpSpPr>
          <p:pic>
            <p:nvPicPr>
              <p:cNvPr id="63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65384" y="1659495"/>
                <a:ext cx="359141" cy="510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09906" y="1659495"/>
                <a:ext cx="489043" cy="510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5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87645" y="1787090"/>
                <a:ext cx="489043" cy="510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66" name="TextBox 18"/>
            <p:cNvSpPr txBox="1">
              <a:spLocks noChangeArrowheads="1"/>
            </p:cNvSpPr>
            <p:nvPr/>
          </p:nvSpPr>
          <p:spPr bwMode="auto">
            <a:xfrm>
              <a:off x="4317007" y="3381523"/>
              <a:ext cx="8963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Electrical</a:t>
              </a:r>
              <a:endParaRPr lang="en-US" sz="1200" b="1" dirty="0"/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 flipH="1">
            <a:off x="2422944" y="3760029"/>
            <a:ext cx="1699405" cy="1216323"/>
          </a:xfrm>
          <a:prstGeom prst="straightConnector1">
            <a:avLst/>
          </a:prstGeom>
          <a:ln w="19050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95525" y="2085975"/>
            <a:ext cx="1172018" cy="84396"/>
          </a:xfrm>
          <a:prstGeom prst="straightConnector1">
            <a:avLst/>
          </a:prstGeom>
          <a:ln w="19050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446241"/>
            <a:ext cx="8991600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/>
              <a:t>A Typical Data / Model Generation Process</a:t>
            </a:r>
            <a:endParaRPr lang="en-US" sz="3200" dirty="0"/>
          </a:p>
        </p:txBody>
      </p:sp>
      <p:sp>
        <p:nvSpPr>
          <p:cNvPr id="311" name="TextBox 12"/>
          <p:cNvSpPr txBox="1">
            <a:spLocks noChangeArrowheads="1"/>
          </p:cNvSpPr>
          <p:nvPr/>
        </p:nvSpPr>
        <p:spPr bwMode="auto">
          <a:xfrm>
            <a:off x="7390479" y="2509121"/>
            <a:ext cx="16578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Shared File System</a:t>
            </a:r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7747" y="5555324"/>
            <a:ext cx="359141" cy="51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31634" y="4485884"/>
            <a:ext cx="489043" cy="51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Oval 44"/>
          <p:cNvSpPr/>
          <p:nvPr/>
        </p:nvSpPr>
        <p:spPr>
          <a:xfrm rot="693293">
            <a:off x="3392890" y="4172999"/>
            <a:ext cx="1782132" cy="2101401"/>
          </a:xfrm>
          <a:prstGeom prst="ellipse">
            <a:avLst/>
          </a:prstGeom>
          <a:noFill/>
          <a:ln w="31750">
            <a:solidFill>
              <a:srgbClr val="0070C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0943" y="4544116"/>
            <a:ext cx="489043" cy="51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18"/>
          <p:cNvSpPr txBox="1">
            <a:spLocks noChangeArrowheads="1"/>
          </p:cNvSpPr>
          <p:nvPr/>
        </p:nvSpPr>
        <p:spPr bwMode="auto">
          <a:xfrm>
            <a:off x="3859157" y="5025058"/>
            <a:ext cx="946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Systems </a:t>
            </a:r>
          </a:p>
          <a:p>
            <a:pPr algn="ctr"/>
            <a:r>
              <a:rPr lang="en-US" sz="1200" b="1" dirty="0" smtClean="0"/>
              <a:t>Engineers</a:t>
            </a:r>
            <a:endParaRPr lang="en-US" sz="120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448827" y="5295531"/>
            <a:ext cx="1093144" cy="64607"/>
          </a:xfrm>
          <a:prstGeom prst="straightConnector1">
            <a:avLst/>
          </a:prstGeom>
          <a:ln w="19050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853165" y="4157330"/>
            <a:ext cx="1164863" cy="754404"/>
          </a:xfrm>
          <a:prstGeom prst="straightConnector1">
            <a:avLst/>
          </a:prstGeom>
          <a:ln w="25400">
            <a:solidFill>
              <a:srgbClr val="0070C0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H="1">
            <a:off x="4460801" y="3457575"/>
            <a:ext cx="177874" cy="893578"/>
          </a:xfrm>
          <a:prstGeom prst="straightConnector1">
            <a:avLst/>
          </a:prstGeom>
          <a:ln w="25400">
            <a:solidFill>
              <a:srgbClr val="0070C0"/>
            </a:solidFill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33027" y="3343275"/>
            <a:ext cx="905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</a:rPr>
              <a:t>Constant 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  <a:latin typeface="Arial" pitchFamily="34" charset="0"/>
              </a:rPr>
              <a:t>C</a:t>
            </a: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</a:rPr>
              <a:t>hurn</a:t>
            </a:r>
          </a:p>
        </p:txBody>
      </p:sp>
      <p:grpSp>
        <p:nvGrpSpPr>
          <p:cNvPr id="4" name="Group 414"/>
          <p:cNvGrpSpPr/>
          <p:nvPr/>
        </p:nvGrpSpPr>
        <p:grpSpPr>
          <a:xfrm flipH="1">
            <a:off x="962025" y="2819400"/>
            <a:ext cx="2547846" cy="1443835"/>
            <a:chOff x="1981200" y="4838318"/>
            <a:chExt cx="684213" cy="495681"/>
          </a:xfrm>
          <a:solidFill>
            <a:schemeClr val="bg1">
              <a:lumMod val="65000"/>
            </a:schemeClr>
          </a:solidFill>
        </p:grpSpPr>
        <p:sp>
          <p:nvSpPr>
            <p:cNvPr id="412" name="Freeform 14"/>
            <p:cNvSpPr>
              <a:spLocks/>
            </p:cNvSpPr>
            <p:nvPr/>
          </p:nvSpPr>
          <p:spPr bwMode="auto">
            <a:xfrm flipH="1">
              <a:off x="2400300" y="4871279"/>
              <a:ext cx="265113" cy="418350"/>
            </a:xfrm>
            <a:custGeom>
              <a:avLst/>
              <a:gdLst/>
              <a:ahLst/>
              <a:cxnLst>
                <a:cxn ang="0">
                  <a:pos x="334" y="650"/>
                </a:cxn>
                <a:cxn ang="0">
                  <a:pos x="307" y="619"/>
                </a:cxn>
                <a:cxn ang="0">
                  <a:pos x="277" y="579"/>
                </a:cxn>
                <a:cxn ang="0">
                  <a:pos x="248" y="531"/>
                </a:cxn>
                <a:cxn ang="0">
                  <a:pos x="221" y="481"/>
                </a:cxn>
                <a:cxn ang="0">
                  <a:pos x="198" y="435"/>
                </a:cxn>
                <a:cxn ang="0">
                  <a:pos x="180" y="395"/>
                </a:cxn>
                <a:cxn ang="0">
                  <a:pos x="171" y="367"/>
                </a:cxn>
                <a:cxn ang="0">
                  <a:pos x="169" y="355"/>
                </a:cxn>
                <a:cxn ang="0">
                  <a:pos x="166" y="350"/>
                </a:cxn>
                <a:cxn ang="0">
                  <a:pos x="168" y="330"/>
                </a:cxn>
                <a:cxn ang="0">
                  <a:pos x="176" y="302"/>
                </a:cxn>
                <a:cxn ang="0">
                  <a:pos x="186" y="266"/>
                </a:cxn>
                <a:cxn ang="0">
                  <a:pos x="197" y="230"/>
                </a:cxn>
                <a:cxn ang="0">
                  <a:pos x="206" y="199"/>
                </a:cxn>
                <a:cxn ang="0">
                  <a:pos x="214" y="176"/>
                </a:cxn>
                <a:cxn ang="0">
                  <a:pos x="217" y="168"/>
                </a:cxn>
                <a:cxn ang="0">
                  <a:pos x="272" y="280"/>
                </a:cxn>
                <a:cxn ang="0">
                  <a:pos x="242" y="0"/>
                </a:cxn>
                <a:cxn ang="0">
                  <a:pos x="134" y="52"/>
                </a:cxn>
                <a:cxn ang="0">
                  <a:pos x="0" y="175"/>
                </a:cxn>
                <a:cxn ang="0">
                  <a:pos x="94" y="167"/>
                </a:cxn>
                <a:cxn ang="0">
                  <a:pos x="164" y="139"/>
                </a:cxn>
                <a:cxn ang="0">
                  <a:pos x="156" y="167"/>
                </a:cxn>
                <a:cxn ang="0">
                  <a:pos x="145" y="199"/>
                </a:cxn>
                <a:cxn ang="0">
                  <a:pos x="136" y="235"/>
                </a:cxn>
                <a:cxn ang="0">
                  <a:pos x="127" y="271"/>
                </a:cxn>
                <a:cxn ang="0">
                  <a:pos x="119" y="305"/>
                </a:cxn>
                <a:cxn ang="0">
                  <a:pos x="112" y="336"/>
                </a:cxn>
                <a:cxn ang="0">
                  <a:pos x="107" y="364"/>
                </a:cxn>
                <a:cxn ang="0">
                  <a:pos x="106" y="385"/>
                </a:cxn>
                <a:cxn ang="0">
                  <a:pos x="108" y="397"/>
                </a:cxn>
                <a:cxn ang="0">
                  <a:pos x="115" y="413"/>
                </a:cxn>
                <a:cxn ang="0">
                  <a:pos x="124" y="433"/>
                </a:cxn>
                <a:cxn ang="0">
                  <a:pos x="136" y="454"/>
                </a:cxn>
                <a:cxn ang="0">
                  <a:pos x="151" y="475"/>
                </a:cxn>
                <a:cxn ang="0">
                  <a:pos x="166" y="498"/>
                </a:cxn>
                <a:cxn ang="0">
                  <a:pos x="183" y="521"/>
                </a:cxn>
                <a:cxn ang="0">
                  <a:pos x="201" y="545"/>
                </a:cxn>
                <a:cxn ang="0">
                  <a:pos x="218" y="566"/>
                </a:cxn>
                <a:cxn ang="0">
                  <a:pos x="235" y="588"/>
                </a:cxn>
                <a:cxn ang="0">
                  <a:pos x="251" y="607"/>
                </a:cxn>
                <a:cxn ang="0">
                  <a:pos x="265" y="624"/>
                </a:cxn>
                <a:cxn ang="0">
                  <a:pos x="277" y="639"/>
                </a:cxn>
                <a:cxn ang="0">
                  <a:pos x="286" y="649"/>
                </a:cxn>
                <a:cxn ang="0">
                  <a:pos x="292" y="656"/>
                </a:cxn>
                <a:cxn ang="0">
                  <a:pos x="294" y="658"/>
                </a:cxn>
                <a:cxn ang="0">
                  <a:pos x="301" y="661"/>
                </a:cxn>
                <a:cxn ang="0">
                  <a:pos x="308" y="661"/>
                </a:cxn>
                <a:cxn ang="0">
                  <a:pos x="315" y="660"/>
                </a:cxn>
                <a:cxn ang="0">
                  <a:pos x="320" y="657"/>
                </a:cxn>
                <a:cxn ang="0">
                  <a:pos x="326" y="655"/>
                </a:cxn>
                <a:cxn ang="0">
                  <a:pos x="331" y="653"/>
                </a:cxn>
                <a:cxn ang="0">
                  <a:pos x="333" y="652"/>
                </a:cxn>
                <a:cxn ang="0">
                  <a:pos x="334" y="650"/>
                </a:cxn>
              </a:cxnLst>
              <a:rect l="0" t="0" r="r" b="b"/>
              <a:pathLst>
                <a:path w="334" h="661">
                  <a:moveTo>
                    <a:pt x="334" y="650"/>
                  </a:moveTo>
                  <a:lnTo>
                    <a:pt x="307" y="619"/>
                  </a:lnTo>
                  <a:lnTo>
                    <a:pt x="277" y="579"/>
                  </a:lnTo>
                  <a:lnTo>
                    <a:pt x="248" y="531"/>
                  </a:lnTo>
                  <a:lnTo>
                    <a:pt x="221" y="481"/>
                  </a:lnTo>
                  <a:lnTo>
                    <a:pt x="198" y="435"/>
                  </a:lnTo>
                  <a:lnTo>
                    <a:pt x="180" y="395"/>
                  </a:lnTo>
                  <a:lnTo>
                    <a:pt x="171" y="367"/>
                  </a:lnTo>
                  <a:lnTo>
                    <a:pt x="169" y="355"/>
                  </a:lnTo>
                  <a:lnTo>
                    <a:pt x="166" y="350"/>
                  </a:lnTo>
                  <a:lnTo>
                    <a:pt x="168" y="330"/>
                  </a:lnTo>
                  <a:lnTo>
                    <a:pt x="176" y="302"/>
                  </a:lnTo>
                  <a:lnTo>
                    <a:pt x="186" y="266"/>
                  </a:lnTo>
                  <a:lnTo>
                    <a:pt x="197" y="230"/>
                  </a:lnTo>
                  <a:lnTo>
                    <a:pt x="206" y="199"/>
                  </a:lnTo>
                  <a:lnTo>
                    <a:pt x="214" y="176"/>
                  </a:lnTo>
                  <a:lnTo>
                    <a:pt x="217" y="168"/>
                  </a:lnTo>
                  <a:lnTo>
                    <a:pt x="272" y="280"/>
                  </a:lnTo>
                  <a:lnTo>
                    <a:pt x="242" y="0"/>
                  </a:lnTo>
                  <a:lnTo>
                    <a:pt x="134" y="52"/>
                  </a:lnTo>
                  <a:lnTo>
                    <a:pt x="0" y="175"/>
                  </a:lnTo>
                  <a:lnTo>
                    <a:pt x="94" y="167"/>
                  </a:lnTo>
                  <a:lnTo>
                    <a:pt x="164" y="139"/>
                  </a:lnTo>
                  <a:lnTo>
                    <a:pt x="156" y="167"/>
                  </a:lnTo>
                  <a:lnTo>
                    <a:pt x="145" y="199"/>
                  </a:lnTo>
                  <a:lnTo>
                    <a:pt x="136" y="235"/>
                  </a:lnTo>
                  <a:lnTo>
                    <a:pt x="127" y="271"/>
                  </a:lnTo>
                  <a:lnTo>
                    <a:pt x="119" y="305"/>
                  </a:lnTo>
                  <a:lnTo>
                    <a:pt x="112" y="336"/>
                  </a:lnTo>
                  <a:lnTo>
                    <a:pt x="107" y="364"/>
                  </a:lnTo>
                  <a:lnTo>
                    <a:pt x="106" y="385"/>
                  </a:lnTo>
                  <a:lnTo>
                    <a:pt x="108" y="397"/>
                  </a:lnTo>
                  <a:lnTo>
                    <a:pt x="115" y="413"/>
                  </a:lnTo>
                  <a:lnTo>
                    <a:pt x="124" y="433"/>
                  </a:lnTo>
                  <a:lnTo>
                    <a:pt x="136" y="454"/>
                  </a:lnTo>
                  <a:lnTo>
                    <a:pt x="151" y="475"/>
                  </a:lnTo>
                  <a:lnTo>
                    <a:pt x="166" y="498"/>
                  </a:lnTo>
                  <a:lnTo>
                    <a:pt x="183" y="521"/>
                  </a:lnTo>
                  <a:lnTo>
                    <a:pt x="201" y="545"/>
                  </a:lnTo>
                  <a:lnTo>
                    <a:pt x="218" y="566"/>
                  </a:lnTo>
                  <a:lnTo>
                    <a:pt x="235" y="588"/>
                  </a:lnTo>
                  <a:lnTo>
                    <a:pt x="251" y="607"/>
                  </a:lnTo>
                  <a:lnTo>
                    <a:pt x="265" y="624"/>
                  </a:lnTo>
                  <a:lnTo>
                    <a:pt x="277" y="639"/>
                  </a:lnTo>
                  <a:lnTo>
                    <a:pt x="286" y="649"/>
                  </a:lnTo>
                  <a:lnTo>
                    <a:pt x="292" y="656"/>
                  </a:lnTo>
                  <a:lnTo>
                    <a:pt x="294" y="658"/>
                  </a:lnTo>
                  <a:lnTo>
                    <a:pt x="301" y="661"/>
                  </a:lnTo>
                  <a:lnTo>
                    <a:pt x="308" y="661"/>
                  </a:lnTo>
                  <a:lnTo>
                    <a:pt x="315" y="660"/>
                  </a:lnTo>
                  <a:lnTo>
                    <a:pt x="320" y="657"/>
                  </a:lnTo>
                  <a:lnTo>
                    <a:pt x="326" y="655"/>
                  </a:lnTo>
                  <a:lnTo>
                    <a:pt x="331" y="653"/>
                  </a:lnTo>
                  <a:lnTo>
                    <a:pt x="333" y="652"/>
                  </a:lnTo>
                  <a:lnTo>
                    <a:pt x="334" y="6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" name="Freeform 15"/>
            <p:cNvSpPr>
              <a:spLocks/>
            </p:cNvSpPr>
            <p:nvPr/>
          </p:nvSpPr>
          <p:spPr bwMode="auto">
            <a:xfrm flipH="1">
              <a:off x="2084387" y="4838318"/>
              <a:ext cx="477838" cy="23579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0" y="36"/>
                </a:cxn>
                <a:cxn ang="0">
                  <a:pos x="42" y="36"/>
                </a:cxn>
                <a:cxn ang="0">
                  <a:pos x="67" y="37"/>
                </a:cxn>
                <a:cxn ang="0">
                  <a:pos x="93" y="41"/>
                </a:cxn>
                <a:cxn ang="0">
                  <a:pos x="120" y="44"/>
                </a:cxn>
                <a:cxn ang="0">
                  <a:pos x="149" y="49"/>
                </a:cxn>
                <a:cxn ang="0">
                  <a:pos x="178" y="54"/>
                </a:cxn>
                <a:cxn ang="0">
                  <a:pos x="205" y="60"/>
                </a:cxn>
                <a:cxn ang="0">
                  <a:pos x="232" y="66"/>
                </a:cxn>
                <a:cxn ang="0">
                  <a:pos x="256" y="73"/>
                </a:cxn>
                <a:cxn ang="0">
                  <a:pos x="279" y="78"/>
                </a:cxn>
                <a:cxn ang="0">
                  <a:pos x="299" y="85"/>
                </a:cxn>
                <a:cxn ang="0">
                  <a:pos x="315" y="91"/>
                </a:cxn>
                <a:cxn ang="0">
                  <a:pos x="327" y="96"/>
                </a:cxn>
                <a:cxn ang="0">
                  <a:pos x="335" y="100"/>
                </a:cxn>
                <a:cxn ang="0">
                  <a:pos x="338" y="104"/>
                </a:cxn>
                <a:cxn ang="0">
                  <a:pos x="342" y="103"/>
                </a:cxn>
                <a:cxn ang="0">
                  <a:pos x="356" y="116"/>
                </a:cxn>
                <a:cxn ang="0">
                  <a:pos x="373" y="138"/>
                </a:cxn>
                <a:cxn ang="0">
                  <a:pos x="394" y="166"/>
                </a:cxn>
                <a:cxn ang="0">
                  <a:pos x="415" y="195"/>
                </a:cxn>
                <a:cxn ang="0">
                  <a:pos x="433" y="221"/>
                </a:cxn>
                <a:cxn ang="0">
                  <a:pos x="446" y="240"/>
                </a:cxn>
                <a:cxn ang="0">
                  <a:pos x="451" y="247"/>
                </a:cxn>
                <a:cxn ang="0">
                  <a:pos x="330" y="221"/>
                </a:cxn>
                <a:cxn ang="0">
                  <a:pos x="567" y="372"/>
                </a:cxn>
                <a:cxn ang="0">
                  <a:pos x="595" y="251"/>
                </a:cxn>
                <a:cxn ang="0">
                  <a:pos x="604" y="67"/>
                </a:cxn>
                <a:cxn ang="0">
                  <a:pos x="528" y="152"/>
                </a:cxn>
                <a:cxn ang="0">
                  <a:pos x="506" y="224"/>
                </a:cxn>
                <a:cxn ang="0">
                  <a:pos x="490" y="201"/>
                </a:cxn>
                <a:cxn ang="0">
                  <a:pos x="470" y="173"/>
                </a:cxn>
                <a:cxn ang="0">
                  <a:pos x="450" y="143"/>
                </a:cxn>
                <a:cxn ang="0">
                  <a:pos x="426" y="114"/>
                </a:cxn>
                <a:cxn ang="0">
                  <a:pos x="405" y="85"/>
                </a:cxn>
                <a:cxn ang="0">
                  <a:pos x="384" y="61"/>
                </a:cxn>
                <a:cxn ang="0">
                  <a:pos x="365" y="41"/>
                </a:cxn>
                <a:cxn ang="0">
                  <a:pos x="350" y="27"/>
                </a:cxn>
                <a:cxn ang="0">
                  <a:pos x="339" y="21"/>
                </a:cxn>
                <a:cxn ang="0">
                  <a:pos x="323" y="15"/>
                </a:cxn>
                <a:cxn ang="0">
                  <a:pos x="302" y="12"/>
                </a:cxn>
                <a:cxn ang="0">
                  <a:pos x="278" y="8"/>
                </a:cxn>
                <a:cxn ang="0">
                  <a:pos x="252" y="5"/>
                </a:cxn>
                <a:cxn ang="0">
                  <a:pos x="224" y="4"/>
                </a:cxn>
                <a:cxn ang="0">
                  <a:pos x="195" y="3"/>
                </a:cxn>
                <a:cxn ang="0">
                  <a:pos x="166" y="1"/>
                </a:cxn>
                <a:cxn ang="0">
                  <a:pos x="138" y="1"/>
                </a:cxn>
                <a:cxn ang="0">
                  <a:pos x="111" y="0"/>
                </a:cxn>
                <a:cxn ang="0">
                  <a:pos x="85" y="1"/>
                </a:cxn>
                <a:cxn ang="0">
                  <a:pos x="63" y="1"/>
                </a:cxn>
                <a:cxn ang="0">
                  <a:pos x="45" y="1"/>
                </a:cxn>
                <a:cxn ang="0">
                  <a:pos x="31" y="3"/>
                </a:cxn>
                <a:cxn ang="0">
                  <a:pos x="22" y="3"/>
                </a:cxn>
                <a:cxn ang="0">
                  <a:pos x="19" y="3"/>
                </a:cxn>
                <a:cxn ang="0">
                  <a:pos x="8" y="12"/>
                </a:cxn>
                <a:cxn ang="0">
                  <a:pos x="2" y="23"/>
                </a:cxn>
                <a:cxn ang="0">
                  <a:pos x="0" y="34"/>
                </a:cxn>
                <a:cxn ang="0">
                  <a:pos x="0" y="38"/>
                </a:cxn>
              </a:cxnLst>
              <a:rect l="0" t="0" r="r" b="b"/>
              <a:pathLst>
                <a:path w="604" h="372">
                  <a:moveTo>
                    <a:pt x="0" y="38"/>
                  </a:moveTo>
                  <a:lnTo>
                    <a:pt x="20" y="36"/>
                  </a:lnTo>
                  <a:lnTo>
                    <a:pt x="42" y="36"/>
                  </a:lnTo>
                  <a:lnTo>
                    <a:pt x="67" y="37"/>
                  </a:lnTo>
                  <a:lnTo>
                    <a:pt x="93" y="41"/>
                  </a:lnTo>
                  <a:lnTo>
                    <a:pt x="120" y="44"/>
                  </a:lnTo>
                  <a:lnTo>
                    <a:pt x="149" y="49"/>
                  </a:lnTo>
                  <a:lnTo>
                    <a:pt x="178" y="54"/>
                  </a:lnTo>
                  <a:lnTo>
                    <a:pt x="205" y="60"/>
                  </a:lnTo>
                  <a:lnTo>
                    <a:pt x="232" y="66"/>
                  </a:lnTo>
                  <a:lnTo>
                    <a:pt x="256" y="73"/>
                  </a:lnTo>
                  <a:lnTo>
                    <a:pt x="279" y="78"/>
                  </a:lnTo>
                  <a:lnTo>
                    <a:pt x="299" y="85"/>
                  </a:lnTo>
                  <a:lnTo>
                    <a:pt x="315" y="91"/>
                  </a:lnTo>
                  <a:lnTo>
                    <a:pt x="327" y="96"/>
                  </a:lnTo>
                  <a:lnTo>
                    <a:pt x="335" y="100"/>
                  </a:lnTo>
                  <a:lnTo>
                    <a:pt x="338" y="104"/>
                  </a:lnTo>
                  <a:lnTo>
                    <a:pt x="342" y="103"/>
                  </a:lnTo>
                  <a:lnTo>
                    <a:pt x="356" y="116"/>
                  </a:lnTo>
                  <a:lnTo>
                    <a:pt x="373" y="138"/>
                  </a:lnTo>
                  <a:lnTo>
                    <a:pt x="394" y="166"/>
                  </a:lnTo>
                  <a:lnTo>
                    <a:pt x="415" y="195"/>
                  </a:lnTo>
                  <a:lnTo>
                    <a:pt x="433" y="221"/>
                  </a:lnTo>
                  <a:lnTo>
                    <a:pt x="446" y="240"/>
                  </a:lnTo>
                  <a:lnTo>
                    <a:pt x="451" y="247"/>
                  </a:lnTo>
                  <a:lnTo>
                    <a:pt x="330" y="221"/>
                  </a:lnTo>
                  <a:lnTo>
                    <a:pt x="567" y="372"/>
                  </a:lnTo>
                  <a:lnTo>
                    <a:pt x="595" y="251"/>
                  </a:lnTo>
                  <a:lnTo>
                    <a:pt x="604" y="67"/>
                  </a:lnTo>
                  <a:lnTo>
                    <a:pt x="528" y="152"/>
                  </a:lnTo>
                  <a:lnTo>
                    <a:pt x="506" y="224"/>
                  </a:lnTo>
                  <a:lnTo>
                    <a:pt x="490" y="201"/>
                  </a:lnTo>
                  <a:lnTo>
                    <a:pt x="470" y="173"/>
                  </a:lnTo>
                  <a:lnTo>
                    <a:pt x="450" y="143"/>
                  </a:lnTo>
                  <a:lnTo>
                    <a:pt x="426" y="114"/>
                  </a:lnTo>
                  <a:lnTo>
                    <a:pt x="405" y="85"/>
                  </a:lnTo>
                  <a:lnTo>
                    <a:pt x="384" y="61"/>
                  </a:lnTo>
                  <a:lnTo>
                    <a:pt x="365" y="41"/>
                  </a:lnTo>
                  <a:lnTo>
                    <a:pt x="350" y="27"/>
                  </a:lnTo>
                  <a:lnTo>
                    <a:pt x="339" y="21"/>
                  </a:lnTo>
                  <a:lnTo>
                    <a:pt x="323" y="15"/>
                  </a:lnTo>
                  <a:lnTo>
                    <a:pt x="302" y="12"/>
                  </a:lnTo>
                  <a:lnTo>
                    <a:pt x="278" y="8"/>
                  </a:lnTo>
                  <a:lnTo>
                    <a:pt x="252" y="5"/>
                  </a:lnTo>
                  <a:lnTo>
                    <a:pt x="224" y="4"/>
                  </a:lnTo>
                  <a:lnTo>
                    <a:pt x="195" y="3"/>
                  </a:lnTo>
                  <a:lnTo>
                    <a:pt x="166" y="1"/>
                  </a:lnTo>
                  <a:lnTo>
                    <a:pt x="138" y="1"/>
                  </a:lnTo>
                  <a:lnTo>
                    <a:pt x="111" y="0"/>
                  </a:lnTo>
                  <a:lnTo>
                    <a:pt x="85" y="1"/>
                  </a:lnTo>
                  <a:lnTo>
                    <a:pt x="63" y="1"/>
                  </a:lnTo>
                  <a:lnTo>
                    <a:pt x="45" y="1"/>
                  </a:lnTo>
                  <a:lnTo>
                    <a:pt x="31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8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" name="Freeform 16"/>
            <p:cNvSpPr>
              <a:spLocks/>
            </p:cNvSpPr>
            <p:nvPr/>
          </p:nvSpPr>
          <p:spPr bwMode="auto">
            <a:xfrm flipH="1">
              <a:off x="1981200" y="4971429"/>
              <a:ext cx="406400" cy="362570"/>
            </a:xfrm>
            <a:custGeom>
              <a:avLst/>
              <a:gdLst/>
              <a:ahLst/>
              <a:cxnLst>
                <a:cxn ang="0">
                  <a:pos x="465" y="0"/>
                </a:cxn>
                <a:cxn ang="0">
                  <a:pos x="458" y="41"/>
                </a:cxn>
                <a:cxn ang="0">
                  <a:pos x="444" y="91"/>
                </a:cxn>
                <a:cxn ang="0">
                  <a:pos x="426" y="145"/>
                </a:cxn>
                <a:cxn ang="0">
                  <a:pos x="405" y="199"/>
                </a:cxn>
                <a:cxn ang="0">
                  <a:pos x="384" y="247"/>
                </a:cxn>
                <a:cxn ang="0">
                  <a:pos x="364" y="288"/>
                </a:cxn>
                <a:cxn ang="0">
                  <a:pos x="350" y="314"/>
                </a:cxn>
                <a:cxn ang="0">
                  <a:pos x="340" y="322"/>
                </a:cxn>
                <a:cxn ang="0">
                  <a:pos x="341" y="325"/>
                </a:cxn>
                <a:cxn ang="0">
                  <a:pos x="338" y="327"/>
                </a:cxn>
                <a:cxn ang="0">
                  <a:pos x="331" y="330"/>
                </a:cxn>
                <a:cxn ang="0">
                  <a:pos x="320" y="335"/>
                </a:cxn>
                <a:cxn ang="0">
                  <a:pos x="306" y="339"/>
                </a:cxn>
                <a:cxn ang="0">
                  <a:pos x="290" y="344"/>
                </a:cxn>
                <a:cxn ang="0">
                  <a:pos x="271" y="350"/>
                </a:cxn>
                <a:cxn ang="0">
                  <a:pos x="253" y="356"/>
                </a:cxn>
                <a:cxn ang="0">
                  <a:pos x="234" y="360"/>
                </a:cxn>
                <a:cxn ang="0">
                  <a:pos x="216" y="366"/>
                </a:cxn>
                <a:cxn ang="0">
                  <a:pos x="197" y="371"/>
                </a:cxn>
                <a:cxn ang="0">
                  <a:pos x="182" y="375"/>
                </a:cxn>
                <a:cxn ang="0">
                  <a:pos x="169" y="379"/>
                </a:cxn>
                <a:cxn ang="0">
                  <a:pos x="158" y="381"/>
                </a:cxn>
                <a:cxn ang="0">
                  <a:pos x="151" y="382"/>
                </a:cxn>
                <a:cxn ang="0">
                  <a:pos x="149" y="383"/>
                </a:cxn>
                <a:cxn ang="0">
                  <a:pos x="204" y="274"/>
                </a:cxn>
                <a:cxn ang="0">
                  <a:pos x="0" y="464"/>
                </a:cxn>
                <a:cxn ang="0">
                  <a:pos x="113" y="517"/>
                </a:cxn>
                <a:cxn ang="0">
                  <a:pos x="288" y="572"/>
                </a:cxn>
                <a:cxn ang="0">
                  <a:pos x="222" y="482"/>
                </a:cxn>
                <a:cxn ang="0">
                  <a:pos x="158" y="443"/>
                </a:cxn>
                <a:cxn ang="0">
                  <a:pos x="171" y="438"/>
                </a:cxn>
                <a:cxn ang="0">
                  <a:pos x="186" y="434"/>
                </a:cxn>
                <a:cxn ang="0">
                  <a:pos x="202" y="430"/>
                </a:cxn>
                <a:cxn ang="0">
                  <a:pos x="219" y="426"/>
                </a:cxn>
                <a:cxn ang="0">
                  <a:pos x="237" y="421"/>
                </a:cxn>
                <a:cxn ang="0">
                  <a:pos x="255" y="417"/>
                </a:cxn>
                <a:cxn ang="0">
                  <a:pos x="273" y="412"/>
                </a:cxn>
                <a:cxn ang="0">
                  <a:pos x="292" y="407"/>
                </a:cxn>
                <a:cxn ang="0">
                  <a:pos x="309" y="403"/>
                </a:cxn>
                <a:cxn ang="0">
                  <a:pos x="328" y="398"/>
                </a:cxn>
                <a:cxn ang="0">
                  <a:pos x="344" y="394"/>
                </a:cxn>
                <a:cxn ang="0">
                  <a:pos x="359" y="389"/>
                </a:cxn>
                <a:cxn ang="0">
                  <a:pos x="373" y="384"/>
                </a:cxn>
                <a:cxn ang="0">
                  <a:pos x="385" y="379"/>
                </a:cxn>
                <a:cxn ang="0">
                  <a:pos x="394" y="374"/>
                </a:cxn>
                <a:cxn ang="0">
                  <a:pos x="403" y="368"/>
                </a:cxn>
                <a:cxn ang="0">
                  <a:pos x="421" y="343"/>
                </a:cxn>
                <a:cxn ang="0">
                  <a:pos x="439" y="300"/>
                </a:cxn>
                <a:cxn ang="0">
                  <a:pos x="458" y="246"/>
                </a:cxn>
                <a:cxn ang="0">
                  <a:pos x="475" y="188"/>
                </a:cxn>
                <a:cxn ang="0">
                  <a:pos x="490" y="130"/>
                </a:cxn>
                <a:cxn ang="0">
                  <a:pos x="502" y="82"/>
                </a:cxn>
                <a:cxn ang="0">
                  <a:pos x="510" y="47"/>
                </a:cxn>
                <a:cxn ang="0">
                  <a:pos x="512" y="34"/>
                </a:cxn>
                <a:cxn ang="0">
                  <a:pos x="509" y="28"/>
                </a:cxn>
                <a:cxn ang="0">
                  <a:pos x="503" y="21"/>
                </a:cxn>
                <a:cxn ang="0">
                  <a:pos x="496" y="15"/>
                </a:cxn>
                <a:cxn ang="0">
                  <a:pos x="487" y="10"/>
                </a:cxn>
                <a:cxn ang="0">
                  <a:pos x="479" y="6"/>
                </a:cxn>
                <a:cxn ang="0">
                  <a:pos x="472" y="2"/>
                </a:cxn>
                <a:cxn ang="0">
                  <a:pos x="467" y="1"/>
                </a:cxn>
                <a:cxn ang="0">
                  <a:pos x="465" y="0"/>
                </a:cxn>
              </a:cxnLst>
              <a:rect l="0" t="0" r="r" b="b"/>
              <a:pathLst>
                <a:path w="512" h="572">
                  <a:moveTo>
                    <a:pt x="465" y="0"/>
                  </a:moveTo>
                  <a:lnTo>
                    <a:pt x="458" y="41"/>
                  </a:lnTo>
                  <a:lnTo>
                    <a:pt x="444" y="91"/>
                  </a:lnTo>
                  <a:lnTo>
                    <a:pt x="426" y="145"/>
                  </a:lnTo>
                  <a:lnTo>
                    <a:pt x="405" y="199"/>
                  </a:lnTo>
                  <a:lnTo>
                    <a:pt x="384" y="247"/>
                  </a:lnTo>
                  <a:lnTo>
                    <a:pt x="364" y="288"/>
                  </a:lnTo>
                  <a:lnTo>
                    <a:pt x="350" y="314"/>
                  </a:lnTo>
                  <a:lnTo>
                    <a:pt x="340" y="322"/>
                  </a:lnTo>
                  <a:lnTo>
                    <a:pt x="341" y="325"/>
                  </a:lnTo>
                  <a:lnTo>
                    <a:pt x="338" y="327"/>
                  </a:lnTo>
                  <a:lnTo>
                    <a:pt x="331" y="330"/>
                  </a:lnTo>
                  <a:lnTo>
                    <a:pt x="320" y="335"/>
                  </a:lnTo>
                  <a:lnTo>
                    <a:pt x="306" y="339"/>
                  </a:lnTo>
                  <a:lnTo>
                    <a:pt x="290" y="344"/>
                  </a:lnTo>
                  <a:lnTo>
                    <a:pt x="271" y="350"/>
                  </a:lnTo>
                  <a:lnTo>
                    <a:pt x="253" y="356"/>
                  </a:lnTo>
                  <a:lnTo>
                    <a:pt x="234" y="360"/>
                  </a:lnTo>
                  <a:lnTo>
                    <a:pt x="216" y="366"/>
                  </a:lnTo>
                  <a:lnTo>
                    <a:pt x="197" y="371"/>
                  </a:lnTo>
                  <a:lnTo>
                    <a:pt x="182" y="375"/>
                  </a:lnTo>
                  <a:lnTo>
                    <a:pt x="169" y="379"/>
                  </a:lnTo>
                  <a:lnTo>
                    <a:pt x="158" y="381"/>
                  </a:lnTo>
                  <a:lnTo>
                    <a:pt x="151" y="382"/>
                  </a:lnTo>
                  <a:lnTo>
                    <a:pt x="149" y="383"/>
                  </a:lnTo>
                  <a:lnTo>
                    <a:pt x="204" y="274"/>
                  </a:lnTo>
                  <a:lnTo>
                    <a:pt x="0" y="464"/>
                  </a:lnTo>
                  <a:lnTo>
                    <a:pt x="113" y="517"/>
                  </a:lnTo>
                  <a:lnTo>
                    <a:pt x="288" y="572"/>
                  </a:lnTo>
                  <a:lnTo>
                    <a:pt x="222" y="482"/>
                  </a:lnTo>
                  <a:lnTo>
                    <a:pt x="158" y="443"/>
                  </a:lnTo>
                  <a:lnTo>
                    <a:pt x="171" y="438"/>
                  </a:lnTo>
                  <a:lnTo>
                    <a:pt x="186" y="434"/>
                  </a:lnTo>
                  <a:lnTo>
                    <a:pt x="202" y="430"/>
                  </a:lnTo>
                  <a:lnTo>
                    <a:pt x="219" y="426"/>
                  </a:lnTo>
                  <a:lnTo>
                    <a:pt x="237" y="421"/>
                  </a:lnTo>
                  <a:lnTo>
                    <a:pt x="255" y="417"/>
                  </a:lnTo>
                  <a:lnTo>
                    <a:pt x="273" y="412"/>
                  </a:lnTo>
                  <a:lnTo>
                    <a:pt x="292" y="407"/>
                  </a:lnTo>
                  <a:lnTo>
                    <a:pt x="309" y="403"/>
                  </a:lnTo>
                  <a:lnTo>
                    <a:pt x="328" y="398"/>
                  </a:lnTo>
                  <a:lnTo>
                    <a:pt x="344" y="394"/>
                  </a:lnTo>
                  <a:lnTo>
                    <a:pt x="359" y="389"/>
                  </a:lnTo>
                  <a:lnTo>
                    <a:pt x="373" y="384"/>
                  </a:lnTo>
                  <a:lnTo>
                    <a:pt x="385" y="379"/>
                  </a:lnTo>
                  <a:lnTo>
                    <a:pt x="394" y="374"/>
                  </a:lnTo>
                  <a:lnTo>
                    <a:pt x="403" y="368"/>
                  </a:lnTo>
                  <a:lnTo>
                    <a:pt x="421" y="343"/>
                  </a:lnTo>
                  <a:lnTo>
                    <a:pt x="439" y="300"/>
                  </a:lnTo>
                  <a:lnTo>
                    <a:pt x="458" y="246"/>
                  </a:lnTo>
                  <a:lnTo>
                    <a:pt x="475" y="188"/>
                  </a:lnTo>
                  <a:lnTo>
                    <a:pt x="490" y="130"/>
                  </a:lnTo>
                  <a:lnTo>
                    <a:pt x="502" y="82"/>
                  </a:lnTo>
                  <a:lnTo>
                    <a:pt x="510" y="47"/>
                  </a:lnTo>
                  <a:lnTo>
                    <a:pt x="512" y="34"/>
                  </a:lnTo>
                  <a:lnTo>
                    <a:pt x="509" y="28"/>
                  </a:lnTo>
                  <a:lnTo>
                    <a:pt x="503" y="21"/>
                  </a:lnTo>
                  <a:lnTo>
                    <a:pt x="496" y="15"/>
                  </a:lnTo>
                  <a:lnTo>
                    <a:pt x="487" y="10"/>
                  </a:lnTo>
                  <a:lnTo>
                    <a:pt x="479" y="6"/>
                  </a:lnTo>
                  <a:lnTo>
                    <a:pt x="472" y="2"/>
                  </a:lnTo>
                  <a:lnTo>
                    <a:pt x="467" y="1"/>
                  </a:lnTo>
                  <a:lnTo>
                    <a:pt x="46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83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Phoenix 2010 Theme">
  <a:themeElements>
    <a:clrScheme name="Phoenix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95959"/>
      </a:accent1>
      <a:accent2>
        <a:srgbClr val="A6A6A6"/>
      </a:accent2>
      <a:accent3>
        <a:srgbClr val="F15D22"/>
      </a:accent3>
      <a:accent4>
        <a:srgbClr val="3D66FF"/>
      </a:accent4>
      <a:accent5>
        <a:srgbClr val="FFFF00"/>
      </a:accent5>
      <a:accent6>
        <a:srgbClr val="33993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>
            <a:latin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 2010 Theme</Template>
  <TotalTime>36489</TotalTime>
  <Words>829</Words>
  <Application>Microsoft Office PowerPoint</Application>
  <PresentationFormat>On-screen Show (4:3)</PresentationFormat>
  <Paragraphs>177</Paragraphs>
  <Slides>16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Phoenix 2010 Theme</vt:lpstr>
      <vt:lpstr>Clip</vt:lpstr>
      <vt:lpstr>Simulation Workflow Automation and  Model Management</vt:lpstr>
      <vt:lpstr>Topics</vt:lpstr>
      <vt:lpstr>Phoenix Integration</vt:lpstr>
      <vt:lpstr>ModelCenter: Workflow Automation</vt:lpstr>
      <vt:lpstr>Analysis Server: Publish Wrappers to the Cloud</vt:lpstr>
      <vt:lpstr>Connect SysML with Engineering Analysis</vt:lpstr>
      <vt:lpstr>Connect SysML with Engineering Analysis</vt:lpstr>
      <vt:lpstr>Connect SysML with Engineering Analysis</vt:lpstr>
      <vt:lpstr>A Typical Data / Model Generation Process</vt:lpstr>
      <vt:lpstr>Data / Model Management Needs</vt:lpstr>
      <vt:lpstr>Analysis Library:  Light-Weight Data / Model Management</vt:lpstr>
      <vt:lpstr>Model Dependencies</vt:lpstr>
      <vt:lpstr>Managing Models During Workflow Execution</vt:lpstr>
      <vt:lpstr>Metadata /  Report Generation</vt:lpstr>
      <vt:lpstr>Summary</vt:lpstr>
      <vt:lpstr>Questions/discussion</vt:lpstr>
    </vt:vector>
  </TitlesOfParts>
  <Company>Phoenix Integration,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PHX AnalysisLibrary® 2010: Intelligent File Management for Engineering Workgroups</dc:title>
  <dc:subject>Monthly Webinar</dc:subject>
  <dc:creator>James W. Mullins</dc:creator>
  <dc:description>Official AnalysisLibrary rollout</dc:description>
  <cp:lastModifiedBy>g</cp:lastModifiedBy>
  <cp:revision>1524</cp:revision>
  <cp:lastPrinted>1999-10-28T18:25:33Z</cp:lastPrinted>
  <dcterms:created xsi:type="dcterms:W3CDTF">2009-11-14T17:12:10Z</dcterms:created>
  <dcterms:modified xsi:type="dcterms:W3CDTF">2014-01-26T22:28:30Z</dcterms:modified>
</cp:coreProperties>
</file>