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8" r:id="rId2"/>
  </p:sldMasterIdLst>
  <p:notesMasterIdLst>
    <p:notesMasterId r:id="rId48"/>
  </p:notesMasterIdLst>
  <p:handoutMasterIdLst>
    <p:handoutMasterId r:id="rId49"/>
  </p:handoutMasterIdLst>
  <p:sldIdLst>
    <p:sldId id="759" r:id="rId3"/>
    <p:sldId id="719" r:id="rId4"/>
    <p:sldId id="724" r:id="rId5"/>
    <p:sldId id="725" r:id="rId6"/>
    <p:sldId id="729" r:id="rId7"/>
    <p:sldId id="728" r:id="rId8"/>
    <p:sldId id="734" r:id="rId9"/>
    <p:sldId id="735" r:id="rId10"/>
    <p:sldId id="736" r:id="rId11"/>
    <p:sldId id="742" r:id="rId12"/>
    <p:sldId id="739" r:id="rId13"/>
    <p:sldId id="743" r:id="rId14"/>
    <p:sldId id="794" r:id="rId15"/>
    <p:sldId id="738" r:id="rId16"/>
    <p:sldId id="737" r:id="rId17"/>
    <p:sldId id="795" r:id="rId18"/>
    <p:sldId id="744" r:id="rId19"/>
    <p:sldId id="740" r:id="rId20"/>
    <p:sldId id="741" r:id="rId21"/>
    <p:sldId id="758" r:id="rId22"/>
    <p:sldId id="746" r:id="rId23"/>
    <p:sldId id="747" r:id="rId24"/>
    <p:sldId id="748" r:id="rId25"/>
    <p:sldId id="749" r:id="rId26"/>
    <p:sldId id="750" r:id="rId27"/>
    <p:sldId id="433" r:id="rId28"/>
    <p:sldId id="781" r:id="rId29"/>
    <p:sldId id="782" r:id="rId30"/>
    <p:sldId id="783" r:id="rId31"/>
    <p:sldId id="784" r:id="rId32"/>
    <p:sldId id="785" r:id="rId33"/>
    <p:sldId id="786" r:id="rId34"/>
    <p:sldId id="787" r:id="rId35"/>
    <p:sldId id="788" r:id="rId36"/>
    <p:sldId id="789" r:id="rId37"/>
    <p:sldId id="790" r:id="rId38"/>
    <p:sldId id="791" r:id="rId39"/>
    <p:sldId id="792" r:id="rId40"/>
    <p:sldId id="754" r:id="rId41"/>
    <p:sldId id="771" r:id="rId42"/>
    <p:sldId id="772" r:id="rId43"/>
    <p:sldId id="773" r:id="rId44"/>
    <p:sldId id="774" r:id="rId45"/>
    <p:sldId id="775" r:id="rId46"/>
    <p:sldId id="793" r:id="rId4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FF"/>
    <a:srgbClr val="FFCCFF"/>
    <a:srgbClr val="CC0000"/>
    <a:srgbClr val="99CCFF"/>
    <a:srgbClr val="E1FFFF"/>
    <a:srgbClr val="AC0005"/>
    <a:srgbClr val="000050"/>
    <a:srgbClr val="000066"/>
    <a:srgbClr val="171745"/>
    <a:srgbClr val="DEA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721" autoAdjust="0"/>
    <p:restoredTop sz="67073" autoAdjust="0"/>
  </p:normalViewPr>
  <p:slideViewPr>
    <p:cSldViewPr snapToGrid="0">
      <p:cViewPr>
        <p:scale>
          <a:sx n="60" d="100"/>
          <a:sy n="60" d="100"/>
        </p:scale>
        <p:origin x="-220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2DADEF90-76F2-43EC-86C8-C8C662D17E85}" type="slidenum">
              <a:rPr lang="en-US"/>
              <a:pPr>
                <a:defRPr/>
              </a:pPr>
              <a:t>‹#›</a:t>
            </a:fld>
            <a:endParaRPr lang="en-US" dirty="0"/>
          </a:p>
        </p:txBody>
      </p:sp>
    </p:spTree>
    <p:extLst>
      <p:ext uri="{BB962C8B-B14F-4D97-AF65-F5344CB8AC3E}">
        <p14:creationId xmlns:p14="http://schemas.microsoft.com/office/powerpoint/2010/main" val="2949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70338" y="0"/>
            <a:ext cx="3038475" cy="458788"/>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26980" name="Rectangle 4"/>
          <p:cNvSpPr>
            <a:spLocks noGrp="1" noRot="1" noChangeAspect="1" noChangeArrowheads="1" noTextEdit="1"/>
          </p:cNvSpPr>
          <p:nvPr>
            <p:ph type="sldImg" idx="2"/>
          </p:nvPr>
        </p:nvSpPr>
        <p:spPr bwMode="auto">
          <a:xfrm>
            <a:off x="1196975" y="695325"/>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387850"/>
            <a:ext cx="5607050" cy="4152900"/>
          </a:xfrm>
          <a:prstGeom prst="rect">
            <a:avLst/>
          </a:prstGeom>
          <a:noFill/>
          <a:ln w="9525">
            <a:noFill/>
            <a:miter lim="800000"/>
            <a:headEnd/>
            <a:tailEnd/>
          </a:ln>
          <a:effectLst/>
        </p:spPr>
        <p:txBody>
          <a:bodyPr vert="horz" wrap="square" lIns="92459" tIns="46229" rIns="92459" bIns="462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338" y="8775700"/>
            <a:ext cx="3038475" cy="458788"/>
          </a:xfrm>
          <a:prstGeom prst="rect">
            <a:avLst/>
          </a:prstGeom>
          <a:noFill/>
          <a:ln w="9525">
            <a:noFill/>
            <a:miter lim="800000"/>
            <a:headEnd/>
            <a:tailEnd/>
          </a:ln>
          <a:effectLst/>
        </p:spPr>
        <p:txBody>
          <a:bodyPr vert="horz" wrap="square" lIns="92459" tIns="46229" rIns="92459" bIns="46229" numCol="1" anchor="b" anchorCtr="0" compatLnSpc="1">
            <a:prstTxWarp prst="textNoShape">
              <a:avLst/>
            </a:prstTxWarp>
          </a:bodyPr>
          <a:lstStyle>
            <a:lvl1pPr algn="r">
              <a:defRPr sz="1200">
                <a:latin typeface="Arial" charset="0"/>
                <a:cs typeface="+mn-cs"/>
              </a:defRPr>
            </a:lvl1pPr>
          </a:lstStyle>
          <a:p>
            <a:pPr>
              <a:defRPr/>
            </a:pPr>
            <a:fld id="{72B243F8-56ED-4361-AA83-BD4DC0C4AAD5}" type="slidenum">
              <a:rPr lang="en-US"/>
              <a:pPr>
                <a:defRPr/>
              </a:pPr>
              <a:t>‹#›</a:t>
            </a:fld>
            <a:endParaRPr lang="en-US" dirty="0"/>
          </a:p>
        </p:txBody>
      </p:sp>
    </p:spTree>
    <p:extLst>
      <p:ext uri="{BB962C8B-B14F-4D97-AF65-F5344CB8AC3E}">
        <p14:creationId xmlns:p14="http://schemas.microsoft.com/office/powerpoint/2010/main" val="308748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F6E34-50DE-4C27-8F71-4164678C8A9C}" type="slidenum">
              <a:rPr lang="en-US" smtClean="0"/>
              <a:pPr eaLnBrk="1" hangingPunct="1">
                <a:defRPr/>
              </a:pPr>
              <a:t>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D2DE53-BE86-4E82-8B5B-819DE47C5607}" type="slidenum">
              <a:rPr lang="en-US" altLang="en-US" smtClean="0"/>
              <a:pPr eaLnBrk="1" hangingPunct="1"/>
              <a:t>21</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2FEDD5-4D3B-4F5D-9DD7-F465F1EE643D}" type="slidenum">
              <a:rPr lang="en-US" altLang="en-US" smtClean="0">
                <a:cs typeface="Arial" pitchFamily="34" charset="0"/>
              </a:rPr>
              <a:pPr eaLnBrk="1" hangingPunct="1"/>
              <a:t>22</a:t>
            </a:fld>
            <a:endParaRPr lang="en-US" altLang="en-US" dirty="0" smtClean="0">
              <a:cs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5A5128-0B05-4C16-95CF-C8A3D828BC56}" type="slidenum">
              <a:rPr lang="en-US" altLang="en-US" smtClean="0"/>
              <a:pPr eaLnBrk="1" hangingPunct="1"/>
              <a:t>23</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918649-0186-4C1A-ABC8-1CC3C4EB4CC7}" type="slidenum">
              <a:rPr lang="en-US" altLang="en-US" smtClean="0"/>
              <a:pPr eaLnBrk="1" hangingPunct="1"/>
              <a:t>24</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0AFD59-F7FF-494B-AE72-AD996596F59E}" type="slidenum">
              <a:rPr lang="en-US" altLang="en-US" smtClean="0"/>
              <a:pPr eaLnBrk="1" hangingPunct="1"/>
              <a:t>25</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307574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10936452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2115986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6092825"/>
            <a:ext cx="9144000" cy="796925"/>
          </a:xfrm>
          <a:prstGeom prst="rect">
            <a:avLst/>
          </a:prstGeom>
          <a:gradFill flip="none" rotWithShape="1">
            <a:gsLst>
              <a:gs pos="0">
                <a:srgbClr val="008000"/>
              </a:gs>
              <a:gs pos="82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FR" sz="2400">
              <a:solidFill>
                <a:prstClr val="white"/>
              </a:solidFill>
            </a:endParaRPr>
          </a:p>
        </p:txBody>
      </p:sp>
      <p:pic>
        <p:nvPicPr>
          <p:cNvPr id="5" name="Image 2" descr="skyline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92600"/>
            <a:ext cx="5829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9738" y="44450"/>
            <a:ext cx="10493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371600"/>
            <a:ext cx="7772400" cy="1470025"/>
          </a:xfrm>
        </p:spPr>
        <p:txBody>
          <a:bodyPr/>
          <a:lstStyle>
            <a:lvl1pPr>
              <a:defRPr>
                <a:latin typeface="Arial"/>
                <a:cs typeface="Arial"/>
              </a:defRPr>
            </a:lvl1pPr>
          </a:lstStyle>
          <a:p>
            <a:r>
              <a:rPr lang="en-US" smtClean="0"/>
              <a:t>Click to edit Master title style</a:t>
            </a:r>
            <a:endParaRPr lang="fr-FR" dirty="0"/>
          </a:p>
        </p:txBody>
      </p:sp>
      <p:sp>
        <p:nvSpPr>
          <p:cNvPr id="3" name="Subtitle 2"/>
          <p:cNvSpPr>
            <a:spLocks noGrp="1"/>
          </p:cNvSpPr>
          <p:nvPr>
            <p:ph type="subTitle" idx="1"/>
          </p:nvPr>
        </p:nvSpPr>
        <p:spPr>
          <a:xfrm>
            <a:off x="1371600" y="3127375"/>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7" name="Date Placeholder 3"/>
          <p:cNvSpPr>
            <a:spLocks noGrp="1"/>
          </p:cNvSpPr>
          <p:nvPr>
            <p:ph type="dt" sz="half" idx="10"/>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97429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B6295BC2-09F7-C840-B10C-CC767D399F8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73539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590925"/>
            <a:ext cx="7772400" cy="1362075"/>
          </a:xfrm>
        </p:spPr>
        <p:txBody>
          <a:bodyPr anchor="t"/>
          <a:lstStyle>
            <a:lvl1pPr algn="l">
              <a:defRPr sz="4000" b="1" cap="all"/>
            </a:lvl1pPr>
          </a:lstStyle>
          <a:p>
            <a:r>
              <a:rPr lang="en-US" smtClean="0"/>
              <a:t>Click to edit Master title style</a:t>
            </a:r>
            <a:endParaRPr lang="fr-FR" dirty="0"/>
          </a:p>
        </p:txBody>
      </p:sp>
      <p:sp>
        <p:nvSpPr>
          <p:cNvPr id="3" name="Text Placeholder 2"/>
          <p:cNvSpPr>
            <a:spLocks noGrp="1"/>
          </p:cNvSpPr>
          <p:nvPr>
            <p:ph type="body" idx="1"/>
          </p:nvPr>
        </p:nvSpPr>
        <p:spPr>
          <a:xfrm>
            <a:off x="722313" y="20907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608AEE2-8074-7640-8C01-767B899C1AB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57811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36CBB160-2669-1E48-9273-CC6D7CD68F4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8089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F43584C-1597-8149-A86F-5ADE1037DB56}"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8" name="Date Placeholder 3"/>
          <p:cNvSpPr>
            <a:spLocks noGrp="1"/>
          </p:cNvSpPr>
          <p:nvPr>
            <p:ph type="dt" sz="half" idx="11"/>
          </p:nvPr>
        </p:nvSpPr>
        <p:spPr/>
        <p:txBody>
          <a:bodyPr/>
          <a:lstStyle>
            <a:lvl1pPr algn="r">
              <a:defRPr sz="1000">
                <a:cs typeface="Arial" charset="0"/>
              </a:defRPr>
            </a:lvl1pPr>
          </a:lstStyle>
          <a:p>
            <a:pPr>
              <a:defRPr/>
            </a:pPr>
            <a:endParaRPr lang="fr-FR" dirty="0" smtClean="0">
              <a:solidFill>
                <a:prstClr val="white"/>
              </a:solidFill>
            </a:endParaRPr>
          </a:p>
        </p:txBody>
      </p:sp>
    </p:spTree>
    <p:extLst>
      <p:ext uri="{BB962C8B-B14F-4D97-AF65-F5344CB8AC3E}">
        <p14:creationId xmlns:p14="http://schemas.microsoft.com/office/powerpoint/2010/main" val="211956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CB4E7EC-1EE3-A845-9F3A-D8EBA74867F8}"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4"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95464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F89BA364-FE2B-9B48-A8F1-DAA08FFCC93E}"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3"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538571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111067E9-DE15-0841-8BD2-AEE40361017B}"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285210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7394028" y="6400799"/>
            <a:ext cx="1749973" cy="457201"/>
          </a:xfrm>
          <a:prstGeom prst="rect">
            <a:avLst/>
          </a:prstGeom>
        </p:spPr>
        <p:txBody>
          <a:bodyPr/>
          <a:lstStyle>
            <a:lvl1pPr algn="r">
              <a:defRPr sz="1600"/>
            </a:lvl1pPr>
          </a:lstStyle>
          <a:p>
            <a:pPr>
              <a:defRPr/>
            </a:pPr>
            <a:r>
              <a:rPr lang="en-US" smtClean="0"/>
              <a:t>       	</a:t>
            </a:r>
            <a:fld id="{68C11D7F-25D8-425A-8F1F-1E6DFA156E6D}" type="slidenum">
              <a:rPr lang="en-US" smtClean="0"/>
              <a:pPr>
                <a:defRPr/>
              </a:pPr>
              <a:t>‹#›</a:t>
            </a:fld>
            <a:endParaRPr lang="en-US" dirty="0"/>
          </a:p>
        </p:txBody>
      </p:sp>
    </p:spTree>
    <p:extLst>
      <p:ext uri="{BB962C8B-B14F-4D97-AF65-F5344CB8AC3E}">
        <p14:creationId xmlns:p14="http://schemas.microsoft.com/office/powerpoint/2010/main" val="8136513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2EC3571-5311-CE47-9D2F-EDDFEF536BE0}"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6"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402514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EAF2B830-2E10-D041-AA16-C4BCDBB3159A}"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352134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Slide Number Placeholder 5"/>
          <p:cNvSpPr>
            <a:spLocks noGrp="1"/>
          </p:cNvSpPr>
          <p:nvPr>
            <p:ph type="sldNum" sz="quarter" idx="10"/>
          </p:nvPr>
        </p:nvSpPr>
        <p:spPr>
          <a:xfrm>
            <a:off x="457200" y="6492875"/>
            <a:ext cx="5334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pPr defTabSz="457200">
              <a:defRPr/>
            </a:pPr>
            <a:fld id="{2D7F1356-C029-994F-A2FD-E8739AC6589D}" type="slidenum">
              <a:rPr lang="fr-FR">
                <a:solidFill>
                  <a:prstClr val="black"/>
                </a:solidFill>
                <a:ea typeface="ＭＳ Ｐゴシック" charset="0"/>
              </a:rPr>
              <a:pPr defTabSz="457200">
                <a:defRPr/>
              </a:pPr>
              <a:t>‹#›</a:t>
            </a:fld>
            <a:endParaRPr lang="fr-FR">
              <a:solidFill>
                <a:prstClr val="black"/>
              </a:solidFill>
              <a:ea typeface="ＭＳ Ｐゴシック" charset="0"/>
            </a:endParaRPr>
          </a:p>
        </p:txBody>
      </p:sp>
      <p:sp>
        <p:nvSpPr>
          <p:cNvPr id="5" name="Date Placeholder 3"/>
          <p:cNvSpPr>
            <a:spLocks noGrp="1"/>
          </p:cNvSpPr>
          <p:nvPr>
            <p:ph type="dt" sz="half" idx="11"/>
          </p:nvPr>
        </p:nvSpPr>
        <p:spPr/>
        <p:txBody>
          <a:bodyPr/>
          <a:lstStyle>
            <a:lvl1pPr algn="r">
              <a:defRPr sz="1000" dirty="0">
                <a:cs typeface="Arial" charset="0"/>
              </a:defRPr>
            </a:lvl1pPr>
          </a:lstStyle>
          <a:p>
            <a:pPr>
              <a:defRPr/>
            </a:pPr>
            <a:endParaRPr lang="fr-FR">
              <a:solidFill>
                <a:prstClr val="white"/>
              </a:solidFill>
            </a:endParaRPr>
          </a:p>
        </p:txBody>
      </p:sp>
    </p:spTree>
    <p:extLst>
      <p:ext uri="{BB962C8B-B14F-4D97-AF65-F5344CB8AC3E}">
        <p14:creationId xmlns:p14="http://schemas.microsoft.com/office/powerpoint/2010/main" val="132255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738186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21434"/>
            <a:ext cx="4114800" cy="50047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3486332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567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65434"/>
            <a:ext cx="4040188"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2567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65434"/>
            <a:ext cx="4041775" cy="4430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7"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773409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331640" y="159500"/>
            <a:ext cx="7355160" cy="706090"/>
          </a:xfrm>
          <a:prstGeom prst="rect">
            <a:avLst/>
          </a:prstGeom>
        </p:spPr>
        <p:txBody>
          <a:bodyPr anchor="ctr" anchorCtr="0"/>
          <a:lstStyle>
            <a:lvl1pPr>
              <a:defRPr sz="2400"/>
            </a:lvl1pPr>
          </a:lstStyle>
          <a:p>
            <a:r>
              <a:rPr lang="en-US" dirty="0" smtClean="0"/>
              <a:t>Click to edit Master title style</a:t>
            </a:r>
            <a:endParaRPr lang="en-US" dirty="0"/>
          </a:p>
        </p:txBody>
      </p:sp>
      <p:sp>
        <p:nvSpPr>
          <p:cNvPr id="3"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453883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884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714620"/>
            <a:ext cx="3008313" cy="3411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24943341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434"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7434"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15743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0" y="6400800"/>
            <a:ext cx="9144000" cy="323850"/>
          </a:xfrm>
          <a:prstGeom prst="rect">
            <a:avLst/>
          </a:prstGeom>
        </p:spPr>
        <p:txBody>
          <a:bodyPr/>
          <a:lstStyle>
            <a:lvl1pPr>
              <a:defRPr/>
            </a:lvl1pPr>
          </a:lstStyle>
          <a:p>
            <a:pPr>
              <a:defRPr/>
            </a:pPr>
            <a:r>
              <a:rPr lang="en-US" smtClean="0"/>
              <a:t>        ‹#›</a:t>
            </a:r>
            <a:endParaRPr lang="en-US" dirty="0"/>
          </a:p>
        </p:txBody>
      </p:sp>
    </p:spTree>
    <p:extLst>
      <p:ext uri="{BB962C8B-B14F-4D97-AF65-F5344CB8AC3E}">
        <p14:creationId xmlns:p14="http://schemas.microsoft.com/office/powerpoint/2010/main" val="19638302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981075"/>
            <a:ext cx="8382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6"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6092825"/>
            <a:ext cx="9144000" cy="796925"/>
          </a:xfrm>
          <a:prstGeom prst="rect">
            <a:avLst/>
          </a:prstGeom>
          <a:gradFill flip="none" rotWithShape="1">
            <a:gsLst>
              <a:gs pos="0">
                <a:srgbClr val="008000"/>
              </a:gs>
              <a:gs pos="82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r-FR" sz="2400">
              <a:solidFill>
                <a:prstClr val="white"/>
              </a:solidFill>
            </a:endParaRPr>
          </a:p>
        </p:txBody>
      </p:sp>
      <p:sp>
        <p:nvSpPr>
          <p:cNvPr id="1027" name="Title Placeholder 1"/>
          <p:cNvSpPr>
            <a:spLocks noGrp="1"/>
          </p:cNvSpPr>
          <p:nvPr>
            <p:ph type="title"/>
          </p:nvPr>
        </p:nvSpPr>
        <p:spPr bwMode="auto">
          <a:xfrm>
            <a:off x="0" y="0"/>
            <a:ext cx="822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Text Placeholder 2"/>
          <p:cNvSpPr>
            <a:spLocks noGrp="1"/>
          </p:cNvSpPr>
          <p:nvPr>
            <p:ph type="body" idx="1"/>
          </p:nvPr>
        </p:nvSpPr>
        <p:spPr bwMode="auto">
          <a:xfrm>
            <a:off x="4572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p:cNvSpPr>
            <a:spLocks noGrp="1"/>
          </p:cNvSpPr>
          <p:nvPr>
            <p:ph type="dt" sz="half" idx="2"/>
          </p:nvPr>
        </p:nvSpPr>
        <p:spPr>
          <a:xfrm>
            <a:off x="3930650" y="6453188"/>
            <a:ext cx="5105400" cy="365125"/>
          </a:xfrm>
          <a:prstGeom prst="rect">
            <a:avLst/>
          </a:prstGeom>
        </p:spPr>
        <p:txBody>
          <a:bodyPr vert="horz" wrap="square" lIns="91440" tIns="45720" rIns="91440" bIns="45720" numCol="1" anchor="ctr" anchorCtr="0" compatLnSpc="1">
            <a:prstTxWarp prst="textNoShape">
              <a:avLst/>
            </a:prstTxWarp>
          </a:bodyPr>
          <a:lstStyle>
            <a:lvl1pPr algn="r">
              <a:defRPr sz="1000" b="1" dirty="0" smtClean="0">
                <a:solidFill>
                  <a:schemeClr val="bg1"/>
                </a:solidFill>
                <a:cs typeface="Arial" charset="0"/>
              </a:defRPr>
            </a:lvl1pPr>
          </a:lstStyle>
          <a:p>
            <a:pPr defTabSz="457200">
              <a:defRPr/>
            </a:pPr>
            <a:endParaRPr lang="fr-FR">
              <a:solidFill>
                <a:prstClr val="white"/>
              </a:solidFill>
              <a:ea typeface="ＭＳ Ｐゴシック" charset="0"/>
            </a:endParaRPr>
          </a:p>
        </p:txBody>
      </p:sp>
      <p:sp>
        <p:nvSpPr>
          <p:cNvPr id="1030" name="Rectangle 1"/>
          <p:cNvSpPr>
            <a:spLocks noChangeArrowheads="1"/>
          </p:cNvSpPr>
          <p:nvPr/>
        </p:nvSpPr>
        <p:spPr bwMode="auto">
          <a:xfrm>
            <a:off x="4165600" y="3198813"/>
            <a:ext cx="81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fr-FR" sz="2400" b="1">
                <a:solidFill>
                  <a:prstClr val="white"/>
                </a:solidFill>
                <a:ea typeface="ＭＳ Ｐゴシック" charset="0"/>
              </a:rPr>
              <a:t>July</a:t>
            </a:r>
            <a:endParaRPr lang="fr-FR" sz="2400">
              <a:solidFill>
                <a:prstClr val="black"/>
              </a:solidFill>
              <a:ea typeface="ＭＳ Ｐゴシック" charset="0"/>
            </a:endParaRPr>
          </a:p>
        </p:txBody>
      </p:sp>
      <p:pic>
        <p:nvPicPr>
          <p:cNvPr id="1031" name="Image 2" descr="skylinev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292600"/>
            <a:ext cx="58293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4" descr="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59738" y="44450"/>
            <a:ext cx="10493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cteur droit 2"/>
          <p:cNvCxnSpPr/>
          <p:nvPr/>
        </p:nvCxnSpPr>
        <p:spPr>
          <a:xfrm flipH="1">
            <a:off x="0" y="1042988"/>
            <a:ext cx="7812360" cy="0"/>
          </a:xfrm>
          <a:prstGeom prst="line">
            <a:avLst/>
          </a:prstGeom>
          <a:ln w="12700">
            <a:gradFill flip="none" rotWithShape="1">
              <a:gsLst>
                <a:gs pos="45000">
                  <a:schemeClr val="accent1"/>
                </a:gs>
                <a:gs pos="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800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wiki.org/MBSE/doku.php?id=mbse:patterns:patterns_challenge_team_mtg_06.29-30-14"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omgwiki.org/MBSE/doku.php?id=mbse:patterns:patter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mgwiki.org/MBSE/doku.php?id=mbse:patterns:patterns_challenge_team_mtg_01.27.14" TargetMode="External"/><Relationship Id="rId2" Type="http://schemas.openxmlformats.org/officeDocument/2006/relationships/hyperlink" Target="http://www.omgwiki.org/MBSE/doku.php?id=mbse:patterns:pattern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ites.google.com/site/incosepbsewgtempacces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mailto:Bergec@pg.com" TargetMode="External"/><Relationship Id="rId3" Type="http://schemas.openxmlformats.org/officeDocument/2006/relationships/hyperlink" Target="mailto:Peterson_troy@bah.com" TargetMode="External"/><Relationship Id="rId7" Type="http://schemas.openxmlformats.org/officeDocument/2006/relationships/hyperlink" Target="mailto:David.Hetherington@asattepress.com" TargetMode="External"/><Relationship Id="rId12" Type="http://schemas.openxmlformats.org/officeDocument/2006/relationships/hyperlink" Target="mailto:Safriedenthal@gmail.com" TargetMode="External"/><Relationship Id="rId2" Type="http://schemas.openxmlformats.org/officeDocument/2006/relationships/hyperlink" Target="mailto:Schindel@ictt.com" TargetMode="External"/><Relationship Id="rId1" Type="http://schemas.openxmlformats.org/officeDocument/2006/relationships/slideLayout" Target="../slideLayouts/slideLayout2.xml"/><Relationship Id="rId6" Type="http://schemas.openxmlformats.org/officeDocument/2006/relationships/hyperlink" Target="mailto:Alhodge@sandia.gov" TargetMode="External"/><Relationship Id="rId11" Type="http://schemas.openxmlformats.org/officeDocument/2006/relationships/hyperlink" Target="mailto:Dcook@moog.com" TargetMode="External"/><Relationship Id="rId5" Type="http://schemas.openxmlformats.org/officeDocument/2006/relationships/hyperlink" Target="mailto:Lewis@ictt.com" TargetMode="External"/><Relationship Id="rId10" Type="http://schemas.openxmlformats.org/officeDocument/2006/relationships/hyperlink" Target="mailto:Vinarcik_michael@bah.com" TargetMode="External"/><Relationship Id="rId4" Type="http://schemas.openxmlformats.org/officeDocument/2006/relationships/hyperlink" Target="mailto:Sherey@ictt.com" TargetMode="External"/><Relationship Id="rId9" Type="http://schemas.openxmlformats.org/officeDocument/2006/relationships/hyperlink" Target="mailto:Samson_frederick@bah.co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96703" y="6020790"/>
            <a:ext cx="764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defRPr sz="1600"/>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sz="1050" dirty="0" smtClean="0">
                <a:solidFill>
                  <a:schemeClr val="bg1">
                    <a:lumMod val="50000"/>
                  </a:schemeClr>
                </a:solidFill>
              </a:rPr>
              <a:t>1.2.1</a:t>
            </a:r>
            <a:endParaRPr lang="en-US" sz="1050" dirty="0">
              <a:solidFill>
                <a:schemeClr val="bg1">
                  <a:lumMod val="50000"/>
                </a:schemeClr>
              </a:solidFill>
            </a:endParaRPr>
          </a:p>
        </p:txBody>
      </p:sp>
      <p:sp>
        <p:nvSpPr>
          <p:cNvPr id="7" name="Title 5"/>
          <p:cNvSpPr txBox="1">
            <a:spLocks/>
          </p:cNvSpPr>
          <p:nvPr/>
        </p:nvSpPr>
        <p:spPr bwMode="auto">
          <a:xfrm>
            <a:off x="162668" y="1228947"/>
            <a:ext cx="8898309" cy="104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pitchFamily="-106"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4000" b="1" dirty="0" smtClean="0"/>
              <a:t>PBSE Patterns Challenge Team</a:t>
            </a:r>
            <a:endParaRPr lang="en-US" sz="4000" dirty="0"/>
          </a:p>
        </p:txBody>
      </p:sp>
      <p:sp>
        <p:nvSpPr>
          <p:cNvPr id="8" name="Subtitle 2"/>
          <p:cNvSpPr txBox="1">
            <a:spLocks/>
          </p:cNvSpPr>
          <p:nvPr/>
        </p:nvSpPr>
        <p:spPr>
          <a:xfrm>
            <a:off x="450377" y="4162095"/>
            <a:ext cx="8610600" cy="222805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strike="noStrike" kern="1200" cap="none" spc="0" normalizeH="0" baseline="0" noProof="0" dirty="0" smtClean="0">
                <a:ln>
                  <a:noFill/>
                </a:ln>
                <a:solidFill>
                  <a:sysClr val="windowText" lastClr="000000"/>
                </a:solidFill>
                <a:effectLst/>
                <a:uLnTx/>
                <a:uFillTx/>
                <a:latin typeface="Calibri"/>
              </a:rPr>
              <a:t>                       </a:t>
            </a:r>
            <a:r>
              <a:rPr kumimoji="0" lang="en-US" sz="2800" b="0" i="0" u="sng" strike="noStrike" kern="1200" cap="none" spc="0" normalizeH="0" baseline="0" noProof="0" dirty="0" smtClean="0">
                <a:ln>
                  <a:noFill/>
                </a:ln>
                <a:solidFill>
                  <a:sysClr val="windowText" lastClr="000000"/>
                </a:solidFill>
                <a:effectLst/>
                <a:uLnTx/>
                <a:uFillTx/>
                <a:latin typeface="Calibri"/>
              </a:rPr>
              <a:t>Two meetings at IS2014</a:t>
            </a:r>
            <a:r>
              <a:rPr kumimoji="0" lang="en-US" sz="2800" b="0" i="0" u="none" strike="noStrike" kern="1200" cap="none" spc="0" normalizeH="0" baseline="0" noProof="0" dirty="0" smtClean="0">
                <a:ln>
                  <a:noFill/>
                </a:ln>
                <a:solidFill>
                  <a:sysClr val="windowText" lastClr="000000"/>
                </a:solidFill>
                <a:effectLst/>
                <a:uLnTx/>
                <a:uFillTx/>
                <a:latin typeface="Calibri"/>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Sunday, June 29, 15:00-17:00;        Room: La </a:t>
            </a:r>
            <a:r>
              <a:rPr kumimoji="0" lang="en-US" sz="2800" b="0" i="0" u="none" strike="noStrike" kern="1200" cap="none" spc="0" normalizeH="0" baseline="0" noProof="0" dirty="0" err="1" smtClean="0">
                <a:ln>
                  <a:noFill/>
                </a:ln>
                <a:solidFill>
                  <a:sysClr val="windowText" lastClr="000000"/>
                </a:solidFill>
                <a:effectLst/>
                <a:uLnTx/>
                <a:uFillTx/>
                <a:latin typeface="Calibri"/>
              </a:rPr>
              <a:t>Cascada</a:t>
            </a:r>
            <a:r>
              <a:rPr kumimoji="0" lang="en-US" sz="2800" b="0" i="0" u="none" strike="noStrike" kern="1200" cap="none" spc="0" normalizeH="0" baseline="0" noProof="0" dirty="0" smtClean="0">
                <a:ln>
                  <a:noFill/>
                </a:ln>
                <a:solidFill>
                  <a:sysClr val="windowText" lastClr="000000"/>
                </a:solidFill>
                <a:effectLst/>
                <a:uLnTx/>
                <a:uFillTx/>
                <a:latin typeface="Calibri"/>
              </a:rPr>
              <a:t> III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Monday, June 30, 10:00 – 12:00;    Room: El </a:t>
            </a:r>
            <a:r>
              <a:rPr kumimoji="0" lang="en-US" sz="2800" b="0" i="0" u="none" strike="noStrike" kern="1200" cap="none" spc="0" normalizeH="0" baseline="0" noProof="0" dirty="0" err="1" smtClean="0">
                <a:ln>
                  <a:noFill/>
                </a:ln>
                <a:solidFill>
                  <a:sysClr val="windowText" lastClr="000000"/>
                </a:solidFill>
                <a:effectLst/>
                <a:uLnTx/>
                <a:uFillTx/>
                <a:latin typeface="Calibri"/>
              </a:rPr>
              <a:t>Viento</a:t>
            </a:r>
            <a:r>
              <a:rPr kumimoji="0" lang="en-US" sz="2800" b="0" i="0" u="none" strike="noStrike" kern="1200" cap="none" spc="0" normalizeH="0" baseline="0" noProof="0" dirty="0" smtClean="0">
                <a:ln>
                  <a:noFill/>
                </a:ln>
                <a:solidFill>
                  <a:sysClr val="windowText" lastClr="000000"/>
                </a:solidFill>
                <a:effectLst/>
                <a:uLnTx/>
                <a:uFillTx/>
                <a:latin typeface="Calibri"/>
              </a:rPr>
              <a:t> IV</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178" y="2070591"/>
            <a:ext cx="6160431" cy="209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21116"/>
            <a:ext cx="7830448" cy="276999"/>
          </a:xfrm>
          <a:prstGeom prst="rect">
            <a:avLst/>
          </a:prstGeom>
        </p:spPr>
        <p:txBody>
          <a:bodyPr wrap="square">
            <a:spAutoFit/>
          </a:bodyPr>
          <a:lstStyle/>
          <a:p>
            <a:r>
              <a:rPr lang="en-US" sz="1200" dirty="0" smtClean="0"/>
              <a:t>Slides: </a:t>
            </a:r>
            <a:r>
              <a:rPr lang="en-US" sz="1200" dirty="0" smtClean="0">
                <a:hlinkClick r:id="rId3"/>
              </a:rPr>
              <a:t>http</a:t>
            </a:r>
            <a:r>
              <a:rPr lang="en-US" sz="1200" dirty="0">
                <a:hlinkClick r:id="rId3"/>
              </a:rPr>
              <a:t>://</a:t>
            </a:r>
            <a:r>
              <a:rPr lang="en-US" sz="1200" dirty="0" smtClean="0">
                <a:hlinkClick r:id="rId3"/>
              </a:rPr>
              <a:t>www.omgwiki.org/MBSE/doku.php?id=mbse:patterns:patterns_challenge_team_mtg_06.29-30-14</a:t>
            </a:r>
            <a:r>
              <a:rPr lang="en-US" sz="1200" dirty="0" smtClean="0"/>
              <a:t> </a:t>
            </a:r>
            <a:endParaRPr lang="en-US" sz="1200" dirty="0"/>
          </a:p>
        </p:txBody>
      </p:sp>
    </p:spTree>
    <p:extLst>
      <p:ext uri="{BB962C8B-B14F-4D97-AF65-F5344CB8AC3E}">
        <p14:creationId xmlns:p14="http://schemas.microsoft.com/office/powerpoint/2010/main" val="14524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159500"/>
            <a:ext cx="8513379"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10</a:t>
            </a:fld>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58" y="658841"/>
            <a:ext cx="6232555" cy="62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46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028" y="159500"/>
            <a:ext cx="8150772" cy="706090"/>
          </a:xfrm>
        </p:spPr>
        <p:txBody>
          <a:bodyPr/>
          <a:lstStyle/>
          <a:p>
            <a:r>
              <a:rPr lang="en-US" dirty="0"/>
              <a:t>Example </a:t>
            </a:r>
            <a:r>
              <a:rPr lang="en-US" dirty="0" smtClean="0"/>
              <a:t>S*Pattern Stakeholder </a:t>
            </a:r>
            <a:r>
              <a:rPr lang="en-US" dirty="0"/>
              <a:t>Feature </a:t>
            </a:r>
            <a:r>
              <a:rPr lang="en-US" dirty="0" smtClean="0"/>
              <a:t>Model Extract</a:t>
            </a:r>
            <a:endParaRPr lang="en-US" dirty="0"/>
          </a:p>
        </p:txBody>
      </p:sp>
      <p:graphicFrame>
        <p:nvGraphicFramePr>
          <p:cNvPr id="5" name="Table 4"/>
          <p:cNvGraphicFramePr>
            <a:graphicFrameLocks noGrp="1"/>
          </p:cNvGraphicFramePr>
          <p:nvPr/>
        </p:nvGraphicFramePr>
        <p:xfrm>
          <a:off x="672590" y="981076"/>
          <a:ext cx="7646419" cy="5145086"/>
        </p:xfrm>
        <a:graphic>
          <a:graphicData uri="http://schemas.openxmlformats.org/drawingml/2006/table">
            <a:tbl>
              <a:tblPr/>
              <a:tblGrid>
                <a:gridCol w="1039106"/>
                <a:gridCol w="888373"/>
                <a:gridCol w="431428"/>
                <a:gridCol w="3097734"/>
                <a:gridCol w="534092"/>
                <a:gridCol w="1655686"/>
              </a:tblGrid>
              <a:tr h="436175">
                <a:tc>
                  <a:txBody>
                    <a:bodyPr/>
                    <a:lstStyle/>
                    <a:p>
                      <a:pPr marL="0" marR="0" algn="ctr">
                        <a:spcBef>
                          <a:spcPts val="0"/>
                        </a:spcBef>
                        <a:spcAft>
                          <a:spcPts val="0"/>
                        </a:spcAft>
                      </a:pPr>
                      <a:r>
                        <a:rPr lang="en-US" sz="900" b="1" dirty="0">
                          <a:effectLst/>
                          <a:latin typeface="Times New Roman"/>
                          <a:ea typeface="Times New Roman"/>
                        </a:rPr>
                        <a:t>Feature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Feature Attribute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Multi-Instance</a:t>
                      </a:r>
                      <a:endParaRPr lang="en-US" sz="900" dirty="0">
                        <a:effectLst/>
                        <a:latin typeface="Times New Roman"/>
                        <a:ea typeface="Times New Roman"/>
                      </a:endParaRP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Definition</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Units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900" b="1" dirty="0">
                          <a:effectLst/>
                          <a:latin typeface="Times New Roman"/>
                          <a:ea typeface="Times New Roman"/>
                        </a:rPr>
                        <a:t>Attribute Values</a:t>
                      </a:r>
                      <a:endParaRPr lang="en-US" sz="9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53978">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Identifies the configuration of the product, as a model ID. Multiple configurations may be populated.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Optimal Product Configuration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Product Configuration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product configuration produced per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123">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X</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lubricated system application supported by a lubricant filtration system. More than one type may be instantiated for a single product configuration.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Consumer Automotive, Commercial Automotive, Fixed Base Engine System, Harsh Environment, High Temperature Environment, Cold Environment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Application Volume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number of units of this application placed into service during a 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Units/Year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type of lubricating fluid to be used.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652">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Flow Rate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rate at which the lubricating fluid must be circulated in order to meet equipment lubrication objectives.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GPM</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304">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Pressure Range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hydraulic pressure under which the lubricant will circulate.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PSI</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High, Medium, Low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51">
                <a:tc>
                  <a:txBody>
                    <a:bodyPr/>
                    <a:lstStyle/>
                    <a:p>
                      <a:pPr marL="0" marR="0">
                        <a:spcBef>
                          <a:spcPts val="0"/>
                        </a:spcBef>
                        <a:spcAft>
                          <a:spcPts val="0"/>
                        </a:spcAft>
                      </a:pPr>
                      <a:r>
                        <a:rPr lang="en-US" sz="900" dirty="0">
                          <a:effectLst/>
                          <a:latin typeface="Times New Roman"/>
                          <a:ea typeface="Times New Roman"/>
                        </a:rPr>
                        <a:t>Filter Application</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Filter Efficiency Class</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profile of filtration efficiency provided by the filter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Spatial Form Factor</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class of three dimensional structure of a component, subsystem, or space within a system reserved for a component or subsystem.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175">
                <a:tc>
                  <a:txBody>
                    <a:bodyPr/>
                    <a:lstStyle/>
                    <a:p>
                      <a:pPr marL="0" marR="0">
                        <a:spcBef>
                          <a:spcPts val="0"/>
                        </a:spcBef>
                        <a:spcAft>
                          <a:spcPts val="0"/>
                        </a:spcAft>
                      </a:pPr>
                      <a:r>
                        <a:rPr lang="en-US" sz="900" dirty="0">
                          <a:effectLst/>
                          <a:latin typeface="Times New Roman"/>
                          <a:ea typeface="Times New Roman"/>
                        </a:rPr>
                        <a:t>Mechanical Compatibility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Mechanical Interface Type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mechanical class of the interface between the oil filter and the equipment to which it is connected.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274">
                <a:tc>
                  <a:txBody>
                    <a:bodyPr/>
                    <a:lstStyle/>
                    <a:p>
                      <a:pPr marL="0" marR="0">
                        <a:spcBef>
                          <a:spcPts val="0"/>
                        </a:spcBef>
                        <a:spcAft>
                          <a:spcPts val="0"/>
                        </a:spcAft>
                      </a:pPr>
                      <a:r>
                        <a:rPr lang="en-US" sz="900" dirty="0">
                          <a:effectLst/>
                          <a:latin typeface="Times New Roman"/>
                          <a:ea typeface="Times New Roman"/>
                        </a:rPr>
                        <a:t>Cost of Operation Feature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Life</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 </a:t>
                      </a:r>
                    </a:p>
                  </a:txBody>
                  <a:tcPr marL="8902" marR="8902" marT="8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amount of time that a lubricant is intended to operate, meeting requirements within the specified environment, before it is replaced.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Times New Roman"/>
                          <a:ea typeface="Times New Roman"/>
                        </a:rPr>
                        <a:t>Hours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11</a:t>
            </a:fld>
            <a:endParaRPr lang="en-US" sz="1400" dirty="0"/>
          </a:p>
        </p:txBody>
      </p:sp>
    </p:spTree>
    <p:extLst>
      <p:ext uri="{BB962C8B-B14F-4D97-AF65-F5344CB8AC3E}">
        <p14:creationId xmlns:p14="http://schemas.microsoft.com/office/powerpoint/2010/main" val="200895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a:t>
            </a:r>
            <a:r>
              <a:rPr lang="en-US" dirty="0" smtClean="0"/>
              <a:t>Application Domain </a:t>
            </a:r>
            <a:r>
              <a:rPr lang="en-US" dirty="0" smtClean="0"/>
              <a:t>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12</a:t>
            </a:fld>
            <a:endParaRPr lang="en-US" sz="1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42" y="653846"/>
            <a:ext cx="6984673" cy="609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03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0316"/>
            <a:ext cx="7355160" cy="706090"/>
          </a:xfrm>
        </p:spPr>
        <p:txBody>
          <a:bodyPr/>
          <a:lstStyle/>
          <a:p>
            <a:r>
              <a:rPr lang="en-US" dirty="0" smtClean="0"/>
              <a:t>Example S*Pattern </a:t>
            </a:r>
            <a:r>
              <a:rPr lang="en-US" dirty="0" smtClean="0"/>
              <a:t>Manufacturing Domain Model</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44" y="842885"/>
            <a:ext cx="8476054" cy="5719816"/>
          </a:xfrm>
          <a:prstGeom prst="rect">
            <a:avLst/>
          </a:prstGeom>
          <a:solidFill>
            <a:schemeClr val="bg1">
              <a:lumMod val="95000"/>
            </a:schemeClr>
          </a:solidFill>
          <a:ln>
            <a:solidFill>
              <a:schemeClr val="tx1"/>
            </a:solidFill>
          </a:ln>
          <a:effectLst/>
        </p:spPr>
      </p:pic>
      <p:sp>
        <p:nvSpPr>
          <p:cNvPr id="6" name="Slide Number Placeholder 3"/>
          <p:cNvSpPr txBox="1">
            <a:spLocks/>
          </p:cNvSpPr>
          <p:nvPr/>
        </p:nvSpPr>
        <p:spPr>
          <a:xfrm>
            <a:off x="8470908"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13</a:t>
            </a:fld>
            <a:endParaRPr lang="en-US" sz="1400" dirty="0"/>
          </a:p>
        </p:txBody>
      </p:sp>
    </p:spTree>
    <p:extLst>
      <p:ext uri="{BB962C8B-B14F-4D97-AF65-F5344CB8AC3E}">
        <p14:creationId xmlns:p14="http://schemas.microsoft.com/office/powerpoint/2010/main" val="3557345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7606"/>
            <a:ext cx="7355160" cy="706090"/>
          </a:xfrm>
        </p:spPr>
        <p:txBody>
          <a:bodyPr/>
          <a:lstStyle/>
          <a:p>
            <a:r>
              <a:rPr lang="en-US" dirty="0" smtClean="0"/>
              <a:t>Example S*Pattern State (Modes)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14</a:t>
            </a:fld>
            <a:endParaRPr lang="en-US"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686786"/>
            <a:ext cx="8711569" cy="597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05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Interaction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15</a:t>
            </a:fld>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1625670"/>
            <a:ext cx="8871162" cy="351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749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159500"/>
            <a:ext cx="8355724" cy="706090"/>
          </a:xfrm>
        </p:spPr>
        <p:txBody>
          <a:bodyPr/>
          <a:lstStyle/>
          <a:p>
            <a:pPr algn="ctr"/>
            <a:r>
              <a:rPr lang="en-US" dirty="0" smtClean="0"/>
              <a:t>Example S*Pattern </a:t>
            </a:r>
            <a:r>
              <a:rPr lang="en-US" dirty="0" smtClean="0"/>
              <a:t>Feature-Interaction Associations Model</a:t>
            </a:r>
            <a:br>
              <a:rPr lang="en-US" dirty="0" smtClean="0"/>
            </a:br>
            <a:r>
              <a:rPr lang="en-US" dirty="0" smtClean="0"/>
              <a:t>(Part of Pattern Configuration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16</a:t>
            </a:fld>
            <a:endParaRPr lang="en-US"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50426"/>
            <a:ext cx="9139221" cy="400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028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3" y="159500"/>
            <a:ext cx="8135007" cy="706090"/>
          </a:xfrm>
        </p:spPr>
        <p:txBody>
          <a:bodyPr/>
          <a:lstStyle/>
          <a:p>
            <a:r>
              <a:rPr lang="en-US" dirty="0" smtClean="0"/>
              <a:t>Example S*Pattern Interaction Overview Model Extract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51745646"/>
              </p:ext>
            </p:extLst>
          </p:nvPr>
        </p:nvGraphicFramePr>
        <p:xfrm>
          <a:off x="371472" y="802328"/>
          <a:ext cx="8567576" cy="5820288"/>
        </p:xfrm>
        <a:graphic>
          <a:graphicData uri="http://schemas.openxmlformats.org/drawingml/2006/table">
            <a:tbl>
              <a:tblPr firstRow="1" firstCol="1" bandRow="1"/>
              <a:tblGrid>
                <a:gridCol w="1313784"/>
                <a:gridCol w="2099506"/>
                <a:gridCol w="262437"/>
                <a:gridCol w="262437"/>
                <a:gridCol w="314926"/>
                <a:gridCol w="262437"/>
                <a:gridCol w="367415"/>
                <a:gridCol w="314926"/>
                <a:gridCol w="262437"/>
                <a:gridCol w="262437"/>
                <a:gridCol w="262437"/>
                <a:gridCol w="419902"/>
                <a:gridCol w="367415"/>
                <a:gridCol w="419902"/>
                <a:gridCol w="367415"/>
                <a:gridCol w="367415"/>
                <a:gridCol w="209950"/>
                <a:gridCol w="209950"/>
                <a:gridCol w="220448"/>
              </a:tblGrid>
              <a:tr h="663882">
                <a:tc>
                  <a:txBody>
                    <a:bodyPr/>
                    <a:lstStyle/>
                    <a:p>
                      <a:pPr marL="0" marR="0" algn="ctr">
                        <a:spcBef>
                          <a:spcPts val="0"/>
                        </a:spcBef>
                        <a:spcAft>
                          <a:spcPts val="0"/>
                        </a:spcAft>
                      </a:pPr>
                      <a:r>
                        <a:rPr lang="en-US" sz="700" b="1" dirty="0">
                          <a:effectLst/>
                          <a:latin typeface="Arial"/>
                          <a:ea typeface="Times New Roman"/>
                        </a:rPr>
                        <a:t>Interaction Name</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700" b="1" dirty="0">
                          <a:effectLst/>
                          <a:latin typeface="Arial"/>
                          <a:ea typeface="Times New Roman"/>
                        </a:rPr>
                        <a:t>Interaction Definition</a:t>
                      </a:r>
                      <a:endParaRPr lang="en-US" sz="700" dirty="0">
                        <a:effectLst/>
                        <a:latin typeface="Times New Roman"/>
                        <a:ea typeface="Times New Roman"/>
                      </a:endParaRPr>
                    </a:p>
                  </a:txBody>
                  <a:tcPr marL="32009" marR="320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Oil Filter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Service Person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Mounting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Ambient Air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Solid Contaminant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Filtration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Removed Water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Local Surface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Lubricated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In Distribution</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Distribution Pump</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Lubricant Transport Containment</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Waste Management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Manufacturing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Distribution System</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Package</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700" b="1" dirty="0">
                          <a:effectLst/>
                          <a:latin typeface="Arial"/>
                          <a:ea typeface="Times New Roman"/>
                        </a:rPr>
                        <a:t>Buyer</a:t>
                      </a:r>
                      <a:endParaRPr lang="en-US" sz="700" dirty="0">
                        <a:effectLst/>
                        <a:latin typeface="Times New Roman"/>
                        <a:ea typeface="Times New Roman"/>
                      </a:endParaRPr>
                    </a:p>
                  </a:txBody>
                  <a:tcPr marL="32009" marR="32009"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13391">
                <a:tc>
                  <a:txBody>
                    <a:bodyPr/>
                    <a:lstStyle/>
                    <a:p>
                      <a:pPr marL="0" marR="0">
                        <a:spcBef>
                          <a:spcPts val="0"/>
                        </a:spcBef>
                        <a:spcAft>
                          <a:spcPts val="0"/>
                        </a:spcAft>
                      </a:pPr>
                      <a:r>
                        <a:rPr lang="en-US" sz="700" dirty="0">
                          <a:effectLst/>
                          <a:latin typeface="Arial"/>
                          <a:ea typeface="Times New Roman"/>
                        </a:rPr>
                        <a:t>Filter Lubricant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filters the lubricant in filtration.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Impregnate Lubricant Additive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impregnates the oil filter with lubricant additive.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Fold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folds the sheet oil filter element into the form of accordion pleats.</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Cut &amp; Separate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cuts and separates individual oil filter elements.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Wind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winds the fiber oil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filter element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Perform End Seal Bonding</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bonds the end seal of the oil filter.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Inspect Product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inspects the finished oil filter product.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Insert Into Package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inserts the finished oil filter product into the package.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Remove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maintainer removes the filter media from the oil filter system.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260">
                <a:tc>
                  <a:txBody>
                    <a:bodyPr/>
                    <a:lstStyle/>
                    <a:p>
                      <a:pPr marL="0" marR="0">
                        <a:spcBef>
                          <a:spcPts val="0"/>
                        </a:spcBef>
                        <a:spcAft>
                          <a:spcPts val="0"/>
                        </a:spcAft>
                      </a:pPr>
                      <a:r>
                        <a:rPr lang="en-US" sz="700" dirty="0">
                          <a:effectLst/>
                          <a:latin typeface="Arial"/>
                          <a:ea typeface="Times New Roman"/>
                        </a:rPr>
                        <a:t>Clean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cleans the filter media.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Insert Filter Media</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maintainer inserts the filter media back into the filter housing.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91">
                <a:tc>
                  <a:txBody>
                    <a:bodyPr/>
                    <a:lstStyle/>
                    <a:p>
                      <a:pPr marL="0" marR="0">
                        <a:spcBef>
                          <a:spcPts val="0"/>
                        </a:spcBef>
                        <a:spcAft>
                          <a:spcPts val="0"/>
                        </a:spcAft>
                      </a:pPr>
                      <a:r>
                        <a:rPr lang="en-US" sz="700" dirty="0">
                          <a:effectLst/>
                          <a:latin typeface="Arial"/>
                          <a:ea typeface="Times New Roman"/>
                        </a:rPr>
                        <a:t>Roll Filter Element</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manufacturing system rolls the sheet filter element into a cylindrical shape.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Shock &amp; Vibration</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during which the oil filter system is subject to, and transmits, mechanical shock and vibration originating externally.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Monitor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service person or lubricated equipment monitors the condition of the oil filter.</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51">
                <a:tc>
                  <a:txBody>
                    <a:bodyPr/>
                    <a:lstStyle/>
                    <a:p>
                      <a:pPr marL="0" marR="0">
                        <a:spcBef>
                          <a:spcPts val="0"/>
                        </a:spcBef>
                        <a:spcAft>
                          <a:spcPts val="0"/>
                        </a:spcAft>
                      </a:pPr>
                      <a:r>
                        <a:rPr lang="en-US" sz="700" dirty="0">
                          <a:effectLst/>
                          <a:latin typeface="Arial"/>
                          <a:ea typeface="Times New Roman"/>
                        </a:rPr>
                        <a:t>Prevent Vapor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gaseous vapor contaminants from reaching the external local atmosphere.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Prevent Lubricant Leakage</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prevents undue quantities of lubricant from escape from its portion of the lubrication loop.</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21">
                <a:tc>
                  <a:txBody>
                    <a:bodyPr/>
                    <a:lstStyle/>
                    <a:p>
                      <a:pPr marL="0" marR="0">
                        <a:spcBef>
                          <a:spcPts val="0"/>
                        </a:spcBef>
                        <a:spcAft>
                          <a:spcPts val="0"/>
                        </a:spcAft>
                      </a:pPr>
                      <a:r>
                        <a:rPr lang="en-US" sz="700" dirty="0">
                          <a:effectLst/>
                          <a:latin typeface="Arial"/>
                          <a:ea typeface="Times New Roman"/>
                        </a:rPr>
                        <a:t>Transmit Thermal Energy</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700" dirty="0">
                          <a:effectLst/>
                          <a:latin typeface="Arial"/>
                          <a:ea typeface="Times New Roman"/>
                        </a:rPr>
                        <a:t>The interaction through which the oil filter receives and transmits thermal energy, originating in external components. </a:t>
                      </a:r>
                      <a:endParaRPr lang="en-US" sz="700" dirty="0">
                        <a:effectLst/>
                        <a:latin typeface="Times New Roman"/>
                        <a:ea typeface="Times New Roman"/>
                      </a:endParaRPr>
                    </a:p>
                  </a:txBody>
                  <a:tcPr marL="32009" marR="32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X</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Arial"/>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solidFill>
                            <a:srgbClr val="000000"/>
                          </a:solidFill>
                          <a:effectLst/>
                          <a:latin typeface="Calibri"/>
                          <a:ea typeface="Times New Roman"/>
                        </a:rPr>
                        <a:t> </a:t>
                      </a:r>
                      <a:endParaRPr lang="en-US" sz="700" dirty="0">
                        <a:effectLst/>
                        <a:latin typeface="Times New Roman"/>
                        <a:ea typeface="Times New Roman"/>
                      </a:endParaRPr>
                    </a:p>
                  </a:txBody>
                  <a:tcPr marL="32009" marR="3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17</a:t>
            </a:fld>
            <a:endParaRPr lang="en-US" sz="1400" dirty="0"/>
          </a:p>
        </p:txBody>
      </p:sp>
    </p:spTree>
    <p:extLst>
      <p:ext uri="{BB962C8B-B14F-4D97-AF65-F5344CB8AC3E}">
        <p14:creationId xmlns:p14="http://schemas.microsoft.com/office/powerpoint/2010/main" val="325057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S*Pattern Logical Architecture Model </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18</a:t>
            </a:fld>
            <a:endParaRPr lang="en-US"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8" y="965105"/>
            <a:ext cx="8963059" cy="541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99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59500"/>
            <a:ext cx="7355160" cy="281934"/>
          </a:xfrm>
        </p:spPr>
        <p:txBody>
          <a:bodyPr/>
          <a:lstStyle/>
          <a:p>
            <a:r>
              <a:rPr lang="en-US" dirty="0" smtClean="0"/>
              <a:t>Example S*Pattern Requirements Model -- Extract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3899248"/>
              </p:ext>
            </p:extLst>
          </p:nvPr>
        </p:nvGraphicFramePr>
        <p:xfrm>
          <a:off x="220718" y="555405"/>
          <a:ext cx="8891751" cy="5913120"/>
        </p:xfrm>
        <a:graphic>
          <a:graphicData uri="http://schemas.openxmlformats.org/drawingml/2006/table">
            <a:tbl>
              <a:tblPr firstRow="1" firstCol="1" bandRow="1"/>
              <a:tblGrid>
                <a:gridCol w="1411645"/>
                <a:gridCol w="1551260"/>
                <a:gridCol w="698068"/>
                <a:gridCol w="5230778"/>
              </a:tblGrid>
              <a:tr h="61009">
                <a:tc>
                  <a:txBody>
                    <a:bodyPr/>
                    <a:lstStyle/>
                    <a:p>
                      <a:pPr marL="0" marR="0" algn="ctr">
                        <a:spcBef>
                          <a:spcPts val="0"/>
                        </a:spcBef>
                        <a:spcAft>
                          <a:spcPts val="600"/>
                        </a:spcAft>
                      </a:pPr>
                      <a:r>
                        <a:rPr lang="en-US" sz="1000" b="1" dirty="0">
                          <a:effectLst/>
                          <a:latin typeface="Times New Roman"/>
                          <a:ea typeface="Times New Roman"/>
                        </a:rPr>
                        <a:t>Interaction</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Role</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ID</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600"/>
                        </a:spcAft>
                      </a:pPr>
                      <a:r>
                        <a:rPr lang="en-US" sz="1000" b="1" dirty="0">
                          <a:effectLst/>
                          <a:latin typeface="Times New Roman"/>
                          <a:ea typeface="Times New Roman"/>
                        </a:rPr>
                        <a:t>Requirement Statement</a:t>
                      </a:r>
                      <a:endParaRPr lang="en-US" sz="1000" dirty="0">
                        <a:effectLst/>
                        <a:latin typeface="Times New Roman"/>
                        <a:ea typeface="Times New Roman"/>
                      </a:endParaRP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3363">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For a Return Lubricant stream of [Lubricant Viscosity Range] and [Lubricant Pressure Range], the Oil Filter shall separate Filtered Contaminant particles from the Lubricant output stream, according to the [Filter Particle Size Distribution Profile].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operate at lubricant pressure of [Max Lubricant Pressure] with structural failure rates less than [Max Structural Failure Rate] over an in-service life of [Min 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accommodate a Lubricant flow rate of [Lubricant Flow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Distribution Pump</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Pump shall maintain oil pressure within the [Lubricant Pressure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Lubricant In Filtration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Lubricant in Filtration shall have viscosity within the [Lubricant Viscosity Range].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contribute a Contaminant Load to the lubricant, not to exceed [Lubricant Contaminant Load Rate].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Filter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Lubricated Machine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Lubricated Machine shall not heat the lubricant above [Max Lubricant Temperature].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Inject Additive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OF-57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inject additive of type [Additive Type] into the Lubricant flow, at a rate of [Additive Injection Rate] per unit of lubricant flow, over the service life of the filter element.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removal of its used Filter Media.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Remove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removal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cleaning of its used Filter Media, for reuse purposes, using cleaning solvent and method of type [Filter Media Cleaning Method and Solvent].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Clean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cleaning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shall permit the insertion of its Filter Media, of type [Filter Media Type].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Insert Filter Media</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OF-95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System filter media insertion process shall allow the service person to avoid direct contact contamination with filtered contaminants and lubricant.</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a vibration spectrum not exceeding [Max Vibration Spectrum]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Shock &amp; Vibration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when subject to shock intensity and frequency not exceeding [Max Shock Intensity and Frequency] during its in-service life.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Monitor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provide a means of inspection of its remaining service life before requiring servicing, using [Filter Monitoring Method].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Vapor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Vapor Leakage to the ambient air space below [Max Vapor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363">
                <a:tc>
                  <a:txBody>
                    <a:bodyPr/>
                    <a:lstStyle/>
                    <a:p>
                      <a:pPr marL="0" marR="0">
                        <a:spcBef>
                          <a:spcPts val="0"/>
                        </a:spcBef>
                        <a:spcAft>
                          <a:spcPts val="0"/>
                        </a:spcAft>
                      </a:pPr>
                      <a:r>
                        <a:rPr lang="en-US" sz="900" dirty="0">
                          <a:effectLst/>
                          <a:latin typeface="Times New Roman"/>
                          <a:ea typeface="Times New Roman"/>
                        </a:rPr>
                        <a:t>Prevent Lubricant Leakage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OF-104</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When operating within its rated lubricant pressure and temperature, at altitudes not exceeding [Max Service Altitude], the system shall maintain Fluid Leakage to the surrounding space below [Max Fluid Leakage Rate].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22">
                <a:tc>
                  <a:txBody>
                    <a:bodyPr/>
                    <a:lstStyle/>
                    <a:p>
                      <a:pPr marL="0" marR="0">
                        <a:spcBef>
                          <a:spcPts val="0"/>
                        </a:spcBef>
                        <a:spcAft>
                          <a:spcPts val="0"/>
                        </a:spcAft>
                      </a:pPr>
                      <a:r>
                        <a:rPr lang="en-US" sz="900" dirty="0">
                          <a:effectLst/>
                          <a:latin typeface="Times New Roman"/>
                          <a:ea typeface="Times New Roman"/>
                        </a:rPr>
                        <a:t>Transmit Thermal Energy</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OF-105</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system shall meet its other requirements while operating in external ambient air temperatures of [External Temperature Range] and lubricant temperatures of [Lubricant Temperature Range].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OF-106</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manually installable in ten minutes or less, using only a screwdriver.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OF-107</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have installation instructions printed on its exterior surface, in [National Language] language.</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OF-110</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not present sharp edge hazards to the installer during the installation process.</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Oil Filter System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OF-111</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Oil Filter shall be clearly labeled with instructions to shut down pressurized equipment prior to installation.</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OF-112</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with the visual acuity and hand strength of an average 40 year old adult shall be able to install the Oil Filter System.</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82">
                <a:tc>
                  <a:txBody>
                    <a:bodyPr/>
                    <a:lstStyle/>
                    <a:p>
                      <a:pPr marL="0" marR="0">
                        <a:spcBef>
                          <a:spcPts val="0"/>
                        </a:spcBef>
                        <a:spcAft>
                          <a:spcPts val="0"/>
                        </a:spcAft>
                      </a:pPr>
                      <a:r>
                        <a:rPr lang="en-US" sz="900" dirty="0">
                          <a:effectLst/>
                          <a:latin typeface="Times New Roman"/>
                          <a:ea typeface="Times New Roman"/>
                        </a:rPr>
                        <a:t>Install Filter</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Service Person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OF-113</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New Roman"/>
                        </a:rPr>
                        <a:t>The Service Person shall be capable of reading [National Language] at the tenth grade level. </a:t>
                      </a:r>
                    </a:p>
                  </a:txBody>
                  <a:tcPr marL="22878" marR="22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19</a:t>
            </a:fld>
            <a:endParaRPr lang="en-US" sz="1400" dirty="0"/>
          </a:p>
        </p:txBody>
      </p:sp>
    </p:spTree>
    <p:extLst>
      <p:ext uri="{BB962C8B-B14F-4D97-AF65-F5344CB8AC3E}">
        <p14:creationId xmlns:p14="http://schemas.microsoft.com/office/powerpoint/2010/main" val="252882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2916621" y="0"/>
            <a:ext cx="5770177" cy="435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dirty="0" smtClean="0"/>
              <a:t>      Meeting </a:t>
            </a:r>
            <a:r>
              <a:rPr lang="en-US" dirty="0" smtClean="0"/>
              <a:t>Agenda</a:t>
            </a:r>
            <a:endParaRPr lang="en-US" dirty="0" smtClean="0"/>
          </a:p>
        </p:txBody>
      </p:sp>
      <p:sp>
        <p:nvSpPr>
          <p:cNvPr id="5" name="Slide Number Placeholder 3"/>
          <p:cNvSpPr txBox="1">
            <a:spLocks/>
          </p:cNvSpPr>
          <p:nvPr/>
        </p:nvSpPr>
        <p:spPr>
          <a:xfrm>
            <a:off x="8502440" y="6474735"/>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a:t>
            </a:fld>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1465000236"/>
              </p:ext>
            </p:extLst>
          </p:nvPr>
        </p:nvGraphicFramePr>
        <p:xfrm>
          <a:off x="141890" y="544616"/>
          <a:ext cx="8939048" cy="6249924"/>
        </p:xfrm>
        <a:graphic>
          <a:graphicData uri="http://schemas.openxmlformats.org/drawingml/2006/table">
            <a:tbl>
              <a:tblPr firstRow="1" firstCol="1" bandRow="1"/>
              <a:tblGrid>
                <a:gridCol w="6187424"/>
                <a:gridCol w="1362368"/>
                <a:gridCol w="1389256"/>
              </a:tblGrid>
              <a:tr h="248346">
                <a:tc>
                  <a:txBody>
                    <a:bodyPr/>
                    <a:lstStyle/>
                    <a:p>
                      <a:pPr marL="0" marR="0" algn="ctr">
                        <a:lnSpc>
                          <a:spcPct val="115000"/>
                        </a:lnSpc>
                        <a:spcBef>
                          <a:spcPts val="0"/>
                        </a:spcBef>
                        <a:spcAft>
                          <a:spcPts val="0"/>
                        </a:spcAft>
                      </a:pPr>
                      <a:r>
                        <a:rPr lang="en-US" sz="1400" b="1" dirty="0">
                          <a:effectLst/>
                          <a:latin typeface="Calibri"/>
                          <a:ea typeface="Calibri"/>
                          <a:cs typeface="Times New Roman"/>
                        </a:rPr>
                        <a:t>(Time allocated on both Sunday and Monday, as members may be able to attend one or two—however, we don’t intend to simply repeat the content, but to advance during the two days.)</a:t>
                      </a:r>
                      <a:endParaRPr lang="en-US" sz="1200" dirty="0">
                        <a:effectLst/>
                        <a:latin typeface="Calibri"/>
                        <a:ea typeface="Calibri"/>
                        <a:cs typeface="Times New Roman"/>
                      </a:endParaRP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Part 1:</a:t>
                      </a:r>
                      <a:endParaRPr lang="en-US" sz="1200">
                        <a:effectLst/>
                        <a:latin typeface="Calibri"/>
                        <a:ea typeface="Calibri"/>
                        <a:cs typeface="Times New Roman"/>
                      </a:endParaRPr>
                    </a:p>
                    <a:p>
                      <a:pPr marL="0" marR="0" algn="ctr">
                        <a:lnSpc>
                          <a:spcPct val="115000"/>
                        </a:lnSpc>
                        <a:spcBef>
                          <a:spcPts val="0"/>
                        </a:spcBef>
                        <a:spcAft>
                          <a:spcPts val="0"/>
                        </a:spcAft>
                      </a:pPr>
                      <a:r>
                        <a:rPr lang="en-US" sz="1400" b="1">
                          <a:effectLst/>
                          <a:latin typeface="Calibri"/>
                          <a:ea typeface="Calibri"/>
                          <a:cs typeface="Times New Roman"/>
                        </a:rPr>
                        <a:t>Sunday, June 29</a:t>
                      </a:r>
                      <a:endParaRPr lang="en-US" sz="1200">
                        <a:effectLst/>
                        <a:latin typeface="Calibri"/>
                        <a:ea typeface="Calibri"/>
                        <a:cs typeface="Times New Roman"/>
                      </a:endParaRP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400" b="1">
                          <a:effectLst/>
                          <a:latin typeface="Calibri"/>
                          <a:ea typeface="Calibri"/>
                          <a:cs typeface="Times New Roman"/>
                        </a:rPr>
                        <a:t>Part 2:</a:t>
                      </a:r>
                      <a:endParaRPr lang="en-US" sz="1200">
                        <a:effectLst/>
                        <a:latin typeface="Calibri"/>
                        <a:ea typeface="Calibri"/>
                        <a:cs typeface="Times New Roman"/>
                      </a:endParaRPr>
                    </a:p>
                    <a:p>
                      <a:pPr marL="0" marR="0" algn="ctr">
                        <a:lnSpc>
                          <a:spcPct val="115000"/>
                        </a:lnSpc>
                        <a:spcBef>
                          <a:spcPts val="0"/>
                        </a:spcBef>
                        <a:spcAft>
                          <a:spcPts val="0"/>
                        </a:spcAft>
                      </a:pPr>
                      <a:r>
                        <a:rPr lang="en-US" sz="1400" b="1">
                          <a:effectLst/>
                          <a:latin typeface="Calibri"/>
                          <a:ea typeface="Calibri"/>
                          <a:cs typeface="Times New Roman"/>
                        </a:rPr>
                        <a:t>Monday, June 30</a:t>
                      </a:r>
                      <a:endParaRPr lang="en-US" sz="1200">
                        <a:effectLst/>
                        <a:latin typeface="Calibri"/>
                        <a:ea typeface="Calibri"/>
                        <a:cs typeface="Times New Roman"/>
                      </a:endParaRP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519">
                <a:tc>
                  <a:txBody>
                    <a:bodyPr/>
                    <a:lstStyle/>
                    <a:p>
                      <a:pPr marL="0" marR="0" algn="just">
                        <a:lnSpc>
                          <a:spcPct val="115000"/>
                        </a:lnSpc>
                        <a:spcBef>
                          <a:spcPts val="0"/>
                        </a:spcBef>
                        <a:spcAft>
                          <a:spcPts val="0"/>
                        </a:spcAft>
                      </a:pPr>
                      <a:r>
                        <a:rPr lang="en-US" sz="1200" u="sng" dirty="0">
                          <a:effectLst/>
                          <a:latin typeface="Calibri"/>
                          <a:ea typeface="Calibri"/>
                          <a:cs typeface="Times New Roman"/>
                        </a:rPr>
                        <a:t>Meeting start up:</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Review of meeting objectives and agenda, flow over two meetings at IS2014</a:t>
                      </a: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Introduction of attendees and their interests (second day: new attendees)</a:t>
                      </a: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15:00 – 15:15</a:t>
                      </a:r>
                      <a:endParaRPr lang="en-US" sz="1100">
                        <a:effectLst/>
                        <a:latin typeface="Calibri"/>
                        <a:ea typeface="Calibri"/>
                        <a:cs typeface="Times New Roman"/>
                      </a:endParaRPr>
                    </a:p>
                    <a:p>
                      <a:pPr marL="0" marR="0" algn="ctr">
                        <a:lnSpc>
                          <a:spcPct val="115000"/>
                        </a:lnSpc>
                        <a:spcBef>
                          <a:spcPts val="0"/>
                        </a:spcBef>
                        <a:spcAft>
                          <a:spcPts val="0"/>
                        </a:spcAft>
                      </a:pPr>
                      <a:r>
                        <a:rPr lang="en-US" sz="1200">
                          <a:effectLst/>
                          <a:latin typeface="Calibri"/>
                          <a:ea typeface="Calibri"/>
                          <a:cs typeface="Times New Roman"/>
                        </a:rPr>
                        <a:t>PDT (UTC/GMT-7)</a:t>
                      </a:r>
                      <a:endParaRPr lang="en-US" sz="110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10:00 – 10:15</a:t>
                      </a:r>
                      <a:endParaRPr lang="en-US" sz="1100">
                        <a:effectLst/>
                        <a:latin typeface="Calibri"/>
                        <a:ea typeface="Calibri"/>
                        <a:cs typeface="Times New Roman"/>
                      </a:endParaRPr>
                    </a:p>
                    <a:p>
                      <a:pPr marL="0" marR="0" algn="ctr">
                        <a:lnSpc>
                          <a:spcPct val="115000"/>
                        </a:lnSpc>
                        <a:spcBef>
                          <a:spcPts val="0"/>
                        </a:spcBef>
                        <a:spcAft>
                          <a:spcPts val="0"/>
                        </a:spcAft>
                      </a:pPr>
                      <a:r>
                        <a:rPr lang="en-US" sz="1200">
                          <a:effectLst/>
                          <a:latin typeface="Calibri"/>
                          <a:ea typeface="Calibri"/>
                          <a:cs typeface="Times New Roman"/>
                        </a:rPr>
                        <a:t>PDT (UTC/GMT-7)</a:t>
                      </a:r>
                      <a:endParaRPr lang="en-US" sz="110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833">
                <a:tc>
                  <a:txBody>
                    <a:bodyPr/>
                    <a:lstStyle/>
                    <a:p>
                      <a:pPr marL="0" marR="0">
                        <a:lnSpc>
                          <a:spcPct val="115000"/>
                        </a:lnSpc>
                        <a:spcBef>
                          <a:spcPts val="0"/>
                        </a:spcBef>
                        <a:spcAft>
                          <a:spcPts val="0"/>
                        </a:spcAft>
                      </a:pPr>
                      <a:r>
                        <a:rPr lang="en-US" sz="1200" u="sng" dirty="0">
                          <a:effectLst/>
                          <a:latin typeface="Calibri"/>
                          <a:ea typeface="Calibri"/>
                          <a:cs typeface="Times New Roman"/>
                        </a:rPr>
                        <a:t>Challenge Team project background:</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Reference to pre-reading and information resources</a:t>
                      </a: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For new team members &amp; interested attendees: Refresher on S*Patterns and their uses in MBSE and Platform Management (second day: quick refresh, continuation, questions)</a:t>
                      </a: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IS2013, GLRC2013, IW2014, IS2014, GLRC2014 Events</a:t>
                      </a: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15:15 – 15:45</a:t>
                      </a:r>
                      <a:endParaRPr lang="en-US" sz="1100" dirty="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10:15 – 10:45</a:t>
                      </a:r>
                      <a:endParaRPr lang="en-US" sz="110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2445">
                <a:tc>
                  <a:txBody>
                    <a:bodyPr/>
                    <a:lstStyle/>
                    <a:p>
                      <a:pPr marL="0" marR="0">
                        <a:lnSpc>
                          <a:spcPct val="115000"/>
                        </a:lnSpc>
                        <a:spcBef>
                          <a:spcPts val="0"/>
                        </a:spcBef>
                        <a:spcAft>
                          <a:spcPts val="0"/>
                        </a:spcAft>
                      </a:pPr>
                      <a:r>
                        <a:rPr lang="en-US" sz="1200" u="sng" dirty="0">
                          <a:effectLst/>
                          <a:latin typeface="Calibri"/>
                          <a:ea typeface="Calibri"/>
                          <a:cs typeface="Times New Roman"/>
                        </a:rPr>
                        <a:t>Team Discussion of Challenge Work In Progress and Planned:</a:t>
                      </a:r>
                      <a:endParaRPr lang="en-US" sz="12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Reference to Team Objectives:</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From charter and IW2014 meeting</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Discussion of plans and status by sub-team members</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Additional objectives from team members</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Linkage to other Working Groups</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Access to INCOSE WG web site, shared models, and modeling tools facility</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Discussion of team goals proposed in the draft charter </a:t>
                      </a:r>
                    </a:p>
                    <a:p>
                      <a:pPr marL="742950" marR="0" lvl="1" indent="-285750">
                        <a:lnSpc>
                          <a:spcPct val="115000"/>
                        </a:lnSpc>
                        <a:spcBef>
                          <a:spcPts val="0"/>
                        </a:spcBef>
                        <a:spcAft>
                          <a:spcPts val="0"/>
                        </a:spcAft>
                        <a:buFont typeface="Courier New"/>
                        <a:buChar char="o"/>
                      </a:pPr>
                      <a:r>
                        <a:rPr lang="en-US" sz="1200" dirty="0">
                          <a:effectLst/>
                          <a:latin typeface="Calibri"/>
                          <a:ea typeface="Calibri"/>
                          <a:cs typeface="Times New Roman"/>
                        </a:rPr>
                        <a:t>Priorities</a:t>
                      </a: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15:45 – 16:15</a:t>
                      </a:r>
                      <a:endParaRPr lang="en-US" sz="1100" dirty="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10:45 – 11:15</a:t>
                      </a:r>
                      <a:endParaRPr lang="en-US" sz="1100" dirty="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212">
                <a:tc>
                  <a:txBody>
                    <a:bodyPr/>
                    <a:lstStyle/>
                    <a:p>
                      <a:pPr marL="0" marR="0">
                        <a:lnSpc>
                          <a:spcPct val="115000"/>
                        </a:lnSpc>
                        <a:spcBef>
                          <a:spcPts val="0"/>
                        </a:spcBef>
                        <a:spcAft>
                          <a:spcPts val="0"/>
                        </a:spcAft>
                      </a:pPr>
                      <a:r>
                        <a:rPr lang="en-US" sz="1200" u="sng" dirty="0">
                          <a:effectLst/>
                          <a:latin typeface="Calibri"/>
                          <a:ea typeface="Calibri"/>
                          <a:cs typeface="Times New Roman"/>
                        </a:rPr>
                        <a:t>Planning Next Activities:</a:t>
                      </a:r>
                      <a:endParaRPr lang="en-US" sz="1200" dirty="0">
                        <a:effectLst/>
                        <a:latin typeface="Calibri"/>
                        <a:ea typeface="Calibri"/>
                        <a:cs typeface="Times New Roman"/>
                      </a:endParaRP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Meeting schedule for whole Challenge Team</a:t>
                      </a: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Sub-team work sessions/meetings</a:t>
                      </a: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Key milestones</a:t>
                      </a: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IS2015 papers</a:t>
                      </a: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GLRC2014 presentations</a:t>
                      </a:r>
                    </a:p>
                    <a:p>
                      <a:pPr marL="342900" marR="0" lvl="0" indent="-342900">
                        <a:lnSpc>
                          <a:spcPct val="100000"/>
                        </a:lnSpc>
                        <a:spcBef>
                          <a:spcPts val="0"/>
                        </a:spcBef>
                        <a:spcAft>
                          <a:spcPts val="0"/>
                        </a:spcAft>
                        <a:buFont typeface="Symbol"/>
                        <a:buChar char=""/>
                      </a:pPr>
                      <a:r>
                        <a:rPr lang="en-US" sz="1200" dirty="0">
                          <a:effectLst/>
                          <a:latin typeface="Calibri"/>
                          <a:ea typeface="Calibri"/>
                          <a:cs typeface="Times New Roman"/>
                        </a:rPr>
                        <a:t>Outreach: Who else should be involved?   </a:t>
                      </a: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16:15 – 16:45</a:t>
                      </a:r>
                      <a:endParaRPr lang="en-US" sz="110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11:15 – 11:45</a:t>
                      </a:r>
                      <a:endParaRPr lang="en-US" sz="1100" dirty="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19">
                <a:tc>
                  <a:txBody>
                    <a:bodyPr/>
                    <a:lstStyle/>
                    <a:p>
                      <a:pPr marL="0" marR="0">
                        <a:lnSpc>
                          <a:spcPct val="115000"/>
                        </a:lnSpc>
                        <a:spcBef>
                          <a:spcPts val="0"/>
                        </a:spcBef>
                        <a:spcAft>
                          <a:spcPts val="0"/>
                        </a:spcAft>
                      </a:pPr>
                      <a:r>
                        <a:rPr lang="en-US" sz="1200" dirty="0">
                          <a:effectLst/>
                          <a:latin typeface="Calibri"/>
                          <a:ea typeface="Calibri"/>
                          <a:cs typeface="Times New Roman"/>
                        </a:rPr>
                        <a:t>Closing:</a:t>
                      </a: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Contact information</a:t>
                      </a:r>
                    </a:p>
                    <a:p>
                      <a:pPr marL="342900" marR="0" lvl="0" indent="-342900">
                        <a:lnSpc>
                          <a:spcPct val="115000"/>
                        </a:lnSpc>
                        <a:spcBef>
                          <a:spcPts val="0"/>
                        </a:spcBef>
                        <a:spcAft>
                          <a:spcPts val="0"/>
                        </a:spcAft>
                        <a:buFont typeface="Symbol"/>
                        <a:buChar char=""/>
                      </a:pPr>
                      <a:r>
                        <a:rPr lang="en-US" sz="1200" dirty="0">
                          <a:effectLst/>
                          <a:latin typeface="Calibri"/>
                          <a:ea typeface="Calibri"/>
                          <a:cs typeface="Times New Roman"/>
                        </a:rPr>
                        <a:t>Adjourn</a:t>
                      </a:r>
                    </a:p>
                  </a:txBody>
                  <a:tcPr marL="40491" marR="40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16:45 – 17:00</a:t>
                      </a:r>
                      <a:endParaRPr lang="en-US" sz="110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11:45 – 12:00</a:t>
                      </a:r>
                      <a:endParaRPr lang="en-US" sz="1100" dirty="0">
                        <a:effectLst/>
                        <a:latin typeface="Calibri"/>
                        <a:ea typeface="Calibri"/>
                        <a:cs typeface="Times New Roman"/>
                      </a:endParaRPr>
                    </a:p>
                  </a:txBody>
                  <a:tcPr marL="40491" marR="40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999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Configurations</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90650"/>
            <a:ext cx="8382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77855933"/>
              </p:ext>
            </p:extLst>
          </p:nvPr>
        </p:nvGraphicFramePr>
        <p:xfrm>
          <a:off x="653842" y="1555845"/>
          <a:ext cx="8109158" cy="2880366"/>
        </p:xfrm>
        <a:graphic>
          <a:graphicData uri="http://schemas.openxmlformats.org/drawingml/2006/table">
            <a:tbl>
              <a:tblPr>
                <a:tableStyleId>{5C22544A-7EE6-4342-B048-85BDC9FD1C3A}</a:tableStyleId>
              </a:tblPr>
              <a:tblGrid>
                <a:gridCol w="2575079"/>
                <a:gridCol w="1357769"/>
                <a:gridCol w="1357769"/>
                <a:gridCol w="1357769"/>
                <a:gridCol w="1460772"/>
              </a:tblGrid>
              <a:tr h="501798">
                <a:tc>
                  <a:txBody>
                    <a:bodyPr/>
                    <a:lstStyle/>
                    <a:p>
                      <a:pPr marL="0" marR="0" algn="ctr">
                        <a:spcBef>
                          <a:spcPts val="0"/>
                        </a:spcBef>
                        <a:spcAft>
                          <a:spcPts val="0"/>
                        </a:spcAft>
                      </a:pPr>
                      <a:r>
                        <a:rPr lang="en-US" sz="1100" dirty="0">
                          <a:effectLst/>
                        </a:rPr>
                        <a:t>Product/Feature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Ice Road Trucking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Consumer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Commercial Auto </a:t>
                      </a:r>
                      <a:endParaRPr lang="en-US" sz="120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Fixed Based Engine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Engine Lubricant Filtration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Cold Environment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Consumer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Commercial </a:t>
                      </a:r>
                      <a:r>
                        <a:rPr lang="en-US" sz="1100" dirty="0" smtClean="0">
                          <a:effectLst/>
                        </a:rPr>
                        <a:t>  Automotive</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Fixed Based </a:t>
                      </a:r>
                      <a:r>
                        <a:rPr lang="en-US" sz="1100" dirty="0" smtClean="0">
                          <a:effectLst/>
                        </a:rPr>
                        <a:t>Engine System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125">
                <a:tc>
                  <a:txBody>
                    <a:bodyPr/>
                    <a:lstStyle/>
                    <a:p>
                      <a:pPr marL="0" marR="0" algn="l">
                        <a:spcBef>
                          <a:spcPts val="0"/>
                        </a:spcBef>
                        <a:spcAft>
                          <a:spcPts val="0"/>
                        </a:spcAft>
                      </a:pPr>
                      <a:r>
                        <a:rPr lang="en-US" sz="1100" dirty="0">
                          <a:effectLst/>
                        </a:rPr>
                        <a:t>Mechanical Compatibility Feature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a:effectLst/>
                        </a:rPr>
                        <a:t>Cost of Operation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99">
                <a:tc>
                  <a:txBody>
                    <a:bodyPr/>
                    <a:lstStyle/>
                    <a:p>
                      <a:pPr marL="0" marR="0" algn="l">
                        <a:spcBef>
                          <a:spcPts val="0"/>
                        </a:spcBef>
                        <a:spcAft>
                          <a:spcPts val="0"/>
                        </a:spcAft>
                      </a:pPr>
                      <a:r>
                        <a:rPr lang="en-US" sz="1100">
                          <a:effectLst/>
                        </a:rPr>
                        <a:t>Reliability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a:effectLst/>
                        </a:rPr>
                        <a:t>X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899">
                <a:tc>
                  <a:txBody>
                    <a:bodyPr/>
                    <a:lstStyle/>
                    <a:p>
                      <a:pPr marL="0" marR="0" algn="l">
                        <a:spcBef>
                          <a:spcPts val="0"/>
                        </a:spcBef>
                        <a:spcAft>
                          <a:spcPts val="0"/>
                        </a:spcAft>
                      </a:pPr>
                      <a:r>
                        <a:rPr lang="en-US" sz="1100" dirty="0" smtClean="0">
                          <a:effectLst/>
                        </a:rPr>
                        <a:t>Maintainability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1582">
                <a:tc>
                  <a:txBody>
                    <a:bodyPr/>
                    <a:lstStyle/>
                    <a:p>
                      <a:pPr marL="0" marR="0" algn="l">
                        <a:spcBef>
                          <a:spcPts val="0"/>
                        </a:spcBef>
                        <a:spcAft>
                          <a:spcPts val="0"/>
                        </a:spcAft>
                      </a:pPr>
                      <a:r>
                        <a:rPr lang="en-US" sz="1100">
                          <a:effectLst/>
                        </a:rPr>
                        <a:t>Additive Feature </a:t>
                      </a:r>
                      <a:endParaRPr lang="en-US" sz="120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7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5 Life </a:t>
                      </a:r>
                      <a:r>
                        <a:rPr lang="en-US" sz="1100" dirty="0" smtClean="0">
                          <a:effectLst/>
                        </a:rPr>
                        <a:t>Extension</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6 Efficiency </a:t>
                      </a:r>
                      <a:r>
                        <a:rPr lang="en-US" sz="1100" dirty="0" smtClean="0">
                          <a:effectLst/>
                        </a:rPr>
                        <a:t>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No. 3 Efficiency </a:t>
                      </a:r>
                      <a:r>
                        <a:rPr lang="en-US" sz="1100" dirty="0" smtClean="0">
                          <a:effectLst/>
                        </a:rPr>
                        <a:t> Boost</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82">
                <a:tc>
                  <a:txBody>
                    <a:bodyPr/>
                    <a:lstStyle/>
                    <a:p>
                      <a:pPr marL="0" marR="0" algn="l">
                        <a:spcBef>
                          <a:spcPts val="0"/>
                        </a:spcBef>
                        <a:spcAft>
                          <a:spcPts val="0"/>
                        </a:spcAft>
                      </a:pPr>
                      <a:r>
                        <a:rPr lang="en-US" sz="1100" dirty="0">
                          <a:effectLst/>
                        </a:rPr>
                        <a:t>Environmentally Friendly Feature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dirty="0">
                          <a:effectLst/>
                        </a:rPr>
                        <a:t>X </a:t>
                      </a:r>
                      <a:endParaRPr lang="en-US" sz="1200" dirty="0">
                        <a:solidFill>
                          <a:srgbClr val="000000"/>
                        </a:solidFill>
                        <a:effectLst/>
                        <a:latin typeface="Calibri"/>
                        <a:ea typeface="Times New Roman"/>
                        <a:cs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21702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0" y="477672"/>
            <a:ext cx="9144000" cy="73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b="1" dirty="0" smtClean="0"/>
              <a:t>Checking </a:t>
            </a:r>
            <a:r>
              <a:rPr lang="en-US" altLang="en-US" b="1" u="sng" dirty="0" smtClean="0"/>
              <a:t>holistic alignment </a:t>
            </a:r>
            <a:r>
              <a:rPr lang="en-US" altLang="en-US" b="1" dirty="0" smtClean="0"/>
              <a:t>of a Configuration to a Pattern</a:t>
            </a:r>
          </a:p>
        </p:txBody>
      </p:sp>
      <p:sp>
        <p:nvSpPr>
          <p:cNvPr id="27651" name="Content Placeholder 2"/>
          <p:cNvSpPr>
            <a:spLocks noGrp="1"/>
          </p:cNvSpPr>
          <p:nvPr>
            <p:ph idx="1"/>
          </p:nvPr>
        </p:nvSpPr>
        <p:spPr>
          <a:xfrm>
            <a:off x="304800" y="1600200"/>
            <a:ext cx="8382000" cy="2044700"/>
          </a:xfrm>
        </p:spPr>
        <p:txBody>
          <a:bodyPr/>
          <a:lstStyle/>
          <a:p>
            <a:r>
              <a:rPr lang="en-US" altLang="en-US" u="sng" dirty="0" smtClean="0"/>
              <a:t>Gestalt Rules</a:t>
            </a:r>
            <a:r>
              <a:rPr lang="en-US" altLang="en-US" dirty="0" smtClean="0"/>
              <a:t> express what is meant by holistic conformance to a pattern:</a:t>
            </a:r>
          </a:p>
          <a:p>
            <a:pPr lvl="1"/>
            <a:r>
              <a:rPr lang="en-US" altLang="en-US" dirty="0" smtClean="0"/>
              <a:t>Expressing  regularities of whole systems, not just same “parts”</a:t>
            </a:r>
          </a:p>
        </p:txBody>
      </p:sp>
      <p:sp>
        <p:nvSpPr>
          <p:cNvPr id="27653" name="Rectangle 2"/>
          <p:cNvSpPr>
            <a:spLocks noChangeArrowheads="1"/>
          </p:cNvSpPr>
          <p:nvPr/>
        </p:nvSpPr>
        <p:spPr bwMode="auto">
          <a:xfrm>
            <a:off x="0" y="5778500"/>
            <a:ext cx="9144000" cy="10795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7654" name="Text Box 5"/>
          <p:cNvSpPr txBox="1">
            <a:spLocks noChangeArrowheads="1"/>
          </p:cNvSpPr>
          <p:nvPr/>
        </p:nvSpPr>
        <p:spPr bwMode="auto">
          <a:xfrm>
            <a:off x="4502150" y="4213225"/>
            <a:ext cx="2690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solidFill>
                  <a:srgbClr val="660033"/>
                </a:solidFill>
                <a:latin typeface="Comic Sans MS" pitchFamily="66" charset="0"/>
                <a:cs typeface="Times New Roman" pitchFamily="18" charset="0"/>
              </a:rPr>
              <a:t>Governing pattern</a:t>
            </a:r>
          </a:p>
        </p:txBody>
      </p:sp>
      <p:sp>
        <p:nvSpPr>
          <p:cNvPr id="27655" name="Text Box 6"/>
          <p:cNvSpPr txBox="1">
            <a:spLocks noChangeArrowheads="1"/>
          </p:cNvSpPr>
          <p:nvPr/>
        </p:nvSpPr>
        <p:spPr bwMode="auto">
          <a:xfrm>
            <a:off x="5640388" y="5213350"/>
            <a:ext cx="32527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solidFill>
                  <a:srgbClr val="660033"/>
                </a:solidFill>
                <a:latin typeface="Comic Sans MS" pitchFamily="66" charset="0"/>
                <a:cs typeface="Times New Roman" pitchFamily="18" charset="0"/>
              </a:rPr>
              <a:t>Candidate model configuration—does it conform to pattern?</a:t>
            </a:r>
          </a:p>
        </p:txBody>
      </p:sp>
      <p:pic>
        <p:nvPicPr>
          <p:cNvPr id="27656" name="Picture 8" descr="PBSE 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3933825"/>
            <a:ext cx="31178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Line 9"/>
          <p:cNvSpPr>
            <a:spLocks noChangeShapeType="1"/>
          </p:cNvSpPr>
          <p:nvPr/>
        </p:nvSpPr>
        <p:spPr bwMode="auto">
          <a:xfrm flipH="1">
            <a:off x="2432050" y="4370388"/>
            <a:ext cx="2101850" cy="334962"/>
          </a:xfrm>
          <a:prstGeom prst="line">
            <a:avLst/>
          </a:prstGeom>
          <a:noFill/>
          <a:ln w="28575">
            <a:solidFill>
              <a:srgbClr val="660033"/>
            </a:solidFill>
            <a:prstDash val="sysDot"/>
            <a:round/>
            <a:headEnd type="none" w="sm" len="sm"/>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27658" name="Line 10"/>
          <p:cNvSpPr>
            <a:spLocks noChangeShapeType="1"/>
          </p:cNvSpPr>
          <p:nvPr/>
        </p:nvSpPr>
        <p:spPr bwMode="auto">
          <a:xfrm flipH="1">
            <a:off x="3514725" y="5483225"/>
            <a:ext cx="2228850" cy="374650"/>
          </a:xfrm>
          <a:prstGeom prst="line">
            <a:avLst/>
          </a:prstGeom>
          <a:noFill/>
          <a:ln w="28575">
            <a:solidFill>
              <a:schemeClr val="tx1"/>
            </a:solidFill>
            <a:prstDash val="sysDot"/>
            <a:round/>
            <a:headEnd type="none" w="sm" len="sm"/>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1"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21</a:t>
            </a:fld>
            <a:endParaRPr lang="en-US" sz="1400" dirty="0"/>
          </a:p>
        </p:txBody>
      </p:sp>
    </p:spTree>
    <p:extLst>
      <p:ext uri="{BB962C8B-B14F-4D97-AF65-F5344CB8AC3E}">
        <p14:creationId xmlns:p14="http://schemas.microsoft.com/office/powerpoint/2010/main" val="242411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5491163"/>
            <a:ext cx="5902325" cy="10795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8675" name="Rectangle 3"/>
          <p:cNvSpPr>
            <a:spLocks noGrp="1" noChangeArrowheads="1"/>
          </p:cNvSpPr>
          <p:nvPr>
            <p:ph type="title"/>
          </p:nvPr>
        </p:nvSpPr>
        <p:spPr bwMode="auto">
          <a:xfrm>
            <a:off x="2700338" y="876300"/>
            <a:ext cx="6443662"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smtClean="0"/>
              <a:t>The Gestalt Rules</a:t>
            </a:r>
          </a:p>
        </p:txBody>
      </p:sp>
      <p:sp>
        <p:nvSpPr>
          <p:cNvPr id="28676" name="Rectangle 4"/>
          <p:cNvSpPr>
            <a:spLocks noGrp="1" noChangeArrowheads="1"/>
          </p:cNvSpPr>
          <p:nvPr>
            <p:ph type="body" idx="1"/>
          </p:nvPr>
        </p:nvSpPr>
        <p:spPr>
          <a:xfrm>
            <a:off x="342900" y="1611313"/>
            <a:ext cx="8535988" cy="2178050"/>
          </a:xfrm>
          <a:solidFill>
            <a:schemeClr val="bg1"/>
          </a:solidFill>
          <a:ln>
            <a:solidFill>
              <a:schemeClr val="tx1"/>
            </a:solidFill>
            <a:miter lim="800000"/>
            <a:headEnd/>
            <a:tailEnd/>
          </a:ln>
        </p:spPr>
        <p:txBody>
          <a:bodyPr/>
          <a:lstStyle/>
          <a:p>
            <a:pPr marL="609600" indent="-609600" eaLnBrk="1" hangingPunct="1">
              <a:buFontTx/>
              <a:buAutoNum type="arabicPeriod"/>
            </a:pPr>
            <a:r>
              <a:rPr lang="en-US" altLang="en-US" sz="1800" dirty="0" smtClean="0"/>
              <a:t>Every component class in the candidate model must be a subclass of a parent superclass in the pattern—no “orphan classes”.</a:t>
            </a:r>
          </a:p>
          <a:p>
            <a:pPr marL="609600" indent="-609600" eaLnBrk="1" hangingPunct="1">
              <a:buFontTx/>
              <a:buAutoNum type="arabicPeriod"/>
            </a:pPr>
            <a:r>
              <a:rPr lang="en-US" altLang="en-US" sz="1800" dirty="0" smtClean="0"/>
              <a:t>Every relationship between component classes must be a subclass of a parent relationship in the pattern, and which must relate parent superclasses of those same component classes—no “orphan relationships”. </a:t>
            </a:r>
          </a:p>
          <a:p>
            <a:pPr marL="609600" indent="-609600" eaLnBrk="1" hangingPunct="1">
              <a:buFontTx/>
              <a:buNone/>
            </a:pPr>
            <a:r>
              <a:rPr lang="en-US" altLang="en-US" sz="1800" dirty="0" smtClean="0"/>
              <a:t>3.      Refining the pattern superclasses and their relationships is a permissible way to achieve conformance to (1) and (2). </a:t>
            </a:r>
          </a:p>
        </p:txBody>
      </p:sp>
      <p:sp>
        <p:nvSpPr>
          <p:cNvPr id="28677" name="Text Box 5"/>
          <p:cNvSpPr txBox="1">
            <a:spLocks noChangeArrowheads="1"/>
          </p:cNvSpPr>
          <p:nvPr/>
        </p:nvSpPr>
        <p:spPr bwMode="auto">
          <a:xfrm>
            <a:off x="4281488" y="4429125"/>
            <a:ext cx="2690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solidFill>
                  <a:srgbClr val="FF0000"/>
                </a:solidFill>
                <a:latin typeface="Comic Sans MS" pitchFamily="66" charset="0"/>
                <a:cs typeface="Times New Roman" pitchFamily="18" charset="0"/>
              </a:rPr>
              <a:t>Governing pattern</a:t>
            </a:r>
          </a:p>
        </p:txBody>
      </p:sp>
      <p:sp>
        <p:nvSpPr>
          <p:cNvPr id="28678" name="Text Box 6"/>
          <p:cNvSpPr txBox="1">
            <a:spLocks noChangeArrowheads="1"/>
          </p:cNvSpPr>
          <p:nvPr/>
        </p:nvSpPr>
        <p:spPr bwMode="auto">
          <a:xfrm>
            <a:off x="5435600" y="5373688"/>
            <a:ext cx="32527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solidFill>
                  <a:srgbClr val="FF0000"/>
                </a:solidFill>
                <a:latin typeface="Comic Sans MS" pitchFamily="66" charset="0"/>
                <a:cs typeface="Times New Roman" pitchFamily="18" charset="0"/>
              </a:rPr>
              <a:t>Candidate model configuration—does it conform to pattern?</a:t>
            </a:r>
          </a:p>
        </p:txBody>
      </p:sp>
      <p:pic>
        <p:nvPicPr>
          <p:cNvPr id="28680" name="Picture 8" descr="PBSE 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4149725"/>
            <a:ext cx="31178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Line 9"/>
          <p:cNvSpPr>
            <a:spLocks noChangeShapeType="1"/>
          </p:cNvSpPr>
          <p:nvPr/>
        </p:nvSpPr>
        <p:spPr bwMode="auto">
          <a:xfrm flipH="1">
            <a:off x="2211388" y="4586288"/>
            <a:ext cx="2101850" cy="334962"/>
          </a:xfrm>
          <a:prstGeom prst="line">
            <a:avLst/>
          </a:prstGeom>
          <a:noFill/>
          <a:ln w="28575">
            <a:solidFill>
              <a:srgbClr val="FF0000"/>
            </a:solidFill>
            <a:prstDash val="sysDot"/>
            <a:round/>
            <a:headEnd type="none" w="sm" len="sm"/>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28682" name="Line 10"/>
          <p:cNvSpPr>
            <a:spLocks noChangeShapeType="1"/>
          </p:cNvSpPr>
          <p:nvPr/>
        </p:nvSpPr>
        <p:spPr bwMode="auto">
          <a:xfrm flipH="1">
            <a:off x="3294063" y="5699125"/>
            <a:ext cx="2228850" cy="374650"/>
          </a:xfrm>
          <a:prstGeom prst="line">
            <a:avLst/>
          </a:prstGeom>
          <a:noFill/>
          <a:ln w="28575">
            <a:solidFill>
              <a:srgbClr val="FF0000"/>
            </a:solidFill>
            <a:prstDash val="sysDot"/>
            <a:round/>
            <a:headEnd type="none" w="sm" len="sm"/>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1" name="Title 1"/>
          <p:cNvSpPr txBox="1">
            <a:spLocks/>
          </p:cNvSpPr>
          <p:nvPr/>
        </p:nvSpPr>
        <p:spPr bwMode="auto">
          <a:xfrm>
            <a:off x="2411413" y="274638"/>
            <a:ext cx="6275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kern="0" dirty="0" smtClean="0"/>
              <a:t>Checking holistic alignment to a pattern</a:t>
            </a:r>
          </a:p>
        </p:txBody>
      </p:sp>
      <p:sp>
        <p:nvSpPr>
          <p:cNvPr id="12"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22</a:t>
            </a:fld>
            <a:endParaRPr lang="en-US" sz="1400" dirty="0"/>
          </a:p>
        </p:txBody>
      </p:sp>
    </p:spTree>
    <p:extLst>
      <p:ext uri="{BB962C8B-B14F-4D97-AF65-F5344CB8AC3E}">
        <p14:creationId xmlns:p14="http://schemas.microsoft.com/office/powerpoint/2010/main" val="266832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8893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699" name="Title 1"/>
          <p:cNvSpPr>
            <a:spLocks noGrp="1"/>
          </p:cNvSpPr>
          <p:nvPr>
            <p:ph type="title"/>
          </p:nvPr>
        </p:nvSpPr>
        <p:spPr bwMode="auto">
          <a:xfrm>
            <a:off x="1908175" y="115888"/>
            <a:ext cx="7127875"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i="1" u="sng" dirty="0" smtClean="0">
                <a:solidFill>
                  <a:schemeClr val="tx1"/>
                </a:solidFill>
                <a:latin typeface="Comic Sans MS" pitchFamily="66" charset="0"/>
              </a:rPr>
              <a:t>Example</a:t>
            </a:r>
            <a:r>
              <a:rPr lang="en-US" altLang="en-US" sz="1600" dirty="0" smtClean="0">
                <a:solidFill>
                  <a:schemeClr val="tx1"/>
                </a:solidFill>
                <a:latin typeface="Comic Sans MS" pitchFamily="66" charset="0"/>
              </a:rPr>
              <a:t>: State Model Pattern—illustrates how </a:t>
            </a:r>
            <a:r>
              <a:rPr lang="en-US" altLang="en-US" sz="1600" i="1" dirty="0" smtClean="0">
                <a:solidFill>
                  <a:schemeClr val="tx1"/>
                </a:solidFill>
                <a:latin typeface="Comic Sans MS" pitchFamily="66" charset="0"/>
              </a:rPr>
              <a:t>visual</a:t>
            </a:r>
            <a:r>
              <a:rPr lang="en-US" altLang="en-US" sz="1600" dirty="0" smtClean="0">
                <a:solidFill>
                  <a:schemeClr val="tx1"/>
                </a:solidFill>
                <a:latin typeface="Comic Sans MS" pitchFamily="66" charset="0"/>
              </a:rPr>
              <a:t> is the “class splitting” and “relationship rubber banding” of the Gestalt Rules</a:t>
            </a:r>
            <a:br>
              <a:rPr lang="en-US" altLang="en-US" sz="1600" dirty="0" smtClean="0">
                <a:solidFill>
                  <a:schemeClr val="tx1"/>
                </a:solidFill>
                <a:latin typeface="Comic Sans MS" pitchFamily="66" charset="0"/>
              </a:rPr>
            </a:br>
            <a:endParaRPr lang="en-US" altLang="en-US" sz="1600" dirty="0" smtClean="0">
              <a:solidFill>
                <a:schemeClr val="tx1"/>
              </a:solidFill>
            </a:endParaRPr>
          </a:p>
        </p:txBody>
      </p:sp>
      <p:pic>
        <p:nvPicPr>
          <p:cNvPr id="29701" name="Picture 3" descr="FSM Class Hierarchy D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869950"/>
            <a:ext cx="835025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23</a:t>
            </a:fld>
            <a:endParaRPr lang="en-US" sz="1400" dirty="0"/>
          </a:p>
        </p:txBody>
      </p:sp>
    </p:spTree>
    <p:extLst>
      <p:ext uri="{BB962C8B-B14F-4D97-AF65-F5344CB8AC3E}">
        <p14:creationId xmlns:p14="http://schemas.microsoft.com/office/powerpoint/2010/main" val="1598180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2137" y="600500"/>
            <a:ext cx="8304663" cy="817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dirty="0" smtClean="0"/>
              <a:t>Pattern-Based Systems Engineering (PBSE)</a:t>
            </a:r>
          </a:p>
        </p:txBody>
      </p:sp>
      <p:sp>
        <p:nvSpPr>
          <p:cNvPr id="25603" name="Content Placeholder 2"/>
          <p:cNvSpPr>
            <a:spLocks noGrp="1"/>
          </p:cNvSpPr>
          <p:nvPr>
            <p:ph idx="1"/>
          </p:nvPr>
        </p:nvSpPr>
        <p:spPr>
          <a:xfrm>
            <a:off x="304800" y="1460310"/>
            <a:ext cx="8731250" cy="4665853"/>
          </a:xfrm>
        </p:spPr>
        <p:txBody>
          <a:bodyPr/>
          <a:lstStyle/>
          <a:p>
            <a:pPr>
              <a:spcAft>
                <a:spcPts val="600"/>
              </a:spcAft>
            </a:pPr>
            <a:r>
              <a:rPr lang="en-US" altLang="en-US" sz="2000" dirty="0" smtClean="0"/>
              <a:t>Pattern-Based Systems Engineering (PBSE) has two overall processes:</a:t>
            </a:r>
          </a:p>
          <a:p>
            <a:pPr lvl="1"/>
            <a:r>
              <a:rPr lang="en-US" altLang="en-US" sz="1800" b="1" u="sng" dirty="0" smtClean="0"/>
              <a:t>Pattern Management Process</a:t>
            </a:r>
            <a:r>
              <a:rPr lang="en-US" altLang="en-US" sz="1800" dirty="0" smtClean="0"/>
              <a:t>: Generates the general pattern, and periodically updates it based on application project discovery and learning;</a:t>
            </a:r>
          </a:p>
          <a:p>
            <a:pPr lvl="1"/>
            <a:r>
              <a:rPr lang="en-US" altLang="en-US" sz="1800" b="1" u="sng" dirty="0" smtClean="0"/>
              <a:t>Pattern Configuration Process</a:t>
            </a:r>
            <a:r>
              <a:rPr lang="en-US" altLang="en-US" sz="1800" dirty="0" smtClean="0"/>
              <a:t>: Configures the pattern into a specific model for application in a project.</a:t>
            </a:r>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24</a:t>
            </a:fld>
            <a:endParaRPr lang="en-US" sz="1400" dirty="0"/>
          </a:p>
        </p:txBody>
      </p:sp>
      <p:grpSp>
        <p:nvGrpSpPr>
          <p:cNvPr id="11" name="Group 10"/>
          <p:cNvGrpSpPr/>
          <p:nvPr/>
        </p:nvGrpSpPr>
        <p:grpSpPr>
          <a:xfrm>
            <a:off x="179388" y="2263214"/>
            <a:ext cx="8769350" cy="4263879"/>
            <a:chOff x="179388" y="2263214"/>
            <a:chExt cx="8769350" cy="4263879"/>
          </a:xfrm>
        </p:grpSpPr>
        <p:pic>
          <p:nvPicPr>
            <p:cNvPr id="25605" name="Picture 6" descr="C:\Documents and Settings\wschindel\My Documents\Docs\System Sciences, LLC\Tech\Systematica\STM Methodology\STM 4.0\STM 4.0 Metamodel\STM 4.0 MTM PBSE Processl V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502906"/>
              <a:ext cx="87693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1201003" y="2838734"/>
              <a:ext cx="1501254" cy="23883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50878" y="2263214"/>
              <a:ext cx="1131320" cy="2035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9816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682388" y="288285"/>
            <a:ext cx="8314897" cy="653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Pattern Configurations, Model Compression</a:t>
            </a:r>
          </a:p>
        </p:txBody>
      </p:sp>
      <p:sp>
        <p:nvSpPr>
          <p:cNvPr id="26627" name="Content Placeholder 2"/>
          <p:cNvSpPr>
            <a:spLocks noGrp="1"/>
          </p:cNvSpPr>
          <p:nvPr>
            <p:ph idx="1"/>
          </p:nvPr>
        </p:nvSpPr>
        <p:spPr>
          <a:xfrm>
            <a:off x="304800" y="1077341"/>
            <a:ext cx="8659813" cy="1944687"/>
          </a:xfrm>
        </p:spPr>
        <p:txBody>
          <a:bodyPr/>
          <a:lstStyle/>
          <a:p>
            <a:r>
              <a:rPr lang="en-US" altLang="en-US" sz="1800" dirty="0" smtClean="0"/>
              <a:t>A table of configurations illustrates how patterns facilitate compression;</a:t>
            </a:r>
          </a:p>
          <a:p>
            <a:r>
              <a:rPr lang="en-US" altLang="en-US" sz="1800" dirty="0" smtClean="0"/>
              <a:t>Each column in the table is a compressed system representation with respect to (“modulo”) the pattern;</a:t>
            </a:r>
          </a:p>
          <a:p>
            <a:r>
              <a:rPr lang="en-US" altLang="en-US" sz="1800" dirty="0" smtClean="0"/>
              <a:t>The compression is typically very large;</a:t>
            </a:r>
          </a:p>
          <a:p>
            <a:r>
              <a:rPr lang="en-US" altLang="en-US" sz="1800" dirty="0" smtClean="0"/>
              <a:t>The compression ratio tells us how much of the pattern is variable and how much fixed, across the family of potential configurations.</a:t>
            </a:r>
          </a:p>
        </p:txBody>
      </p:sp>
      <p:pic>
        <p:nvPicPr>
          <p:cNvPr id="26629" name="Picture 11" descr="LM Example System Configuration Table V1.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3141663"/>
            <a:ext cx="6313487"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Pattern Compression Ratio V1.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475" y="3141663"/>
            <a:ext cx="2635250" cy="1417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9" descr="Learning Curve V1.1.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313" y="4713288"/>
            <a:ext cx="2671762" cy="210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25</a:t>
            </a:fld>
            <a:endParaRPr lang="en-US" sz="1400" dirty="0"/>
          </a:p>
        </p:txBody>
      </p:sp>
    </p:spTree>
    <p:extLst>
      <p:ext uri="{BB962C8B-B14F-4D97-AF65-F5344CB8AC3E}">
        <p14:creationId xmlns:p14="http://schemas.microsoft.com/office/powerpoint/2010/main" val="3554826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389" y="1632163"/>
            <a:ext cx="6775255" cy="39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762" name="Title 1"/>
          <p:cNvSpPr>
            <a:spLocks noGrp="1"/>
          </p:cNvSpPr>
          <p:nvPr>
            <p:ph type="title"/>
          </p:nvPr>
        </p:nvSpPr>
        <p:spPr bwMode="auto">
          <a:xfrm>
            <a:off x="245659" y="5895832"/>
            <a:ext cx="8751625" cy="9621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r>
              <a:rPr lang="en-US" sz="1800" dirty="0" smtClean="0"/>
              <a:t>Why do most representations of the systems engineering process appear to assume starting from no formal </a:t>
            </a:r>
            <a:r>
              <a:rPr lang="en-US" sz="1800" dirty="0" smtClean="0"/>
              <a:t>knowledge about th</a:t>
            </a:r>
            <a:r>
              <a:rPr lang="en-US" sz="1800" dirty="0" smtClean="0"/>
              <a:t>e system of interest &amp; its domain</a:t>
            </a:r>
            <a:r>
              <a:rPr lang="en-US" sz="1800" dirty="0" smtClean="0"/>
              <a:t>?</a:t>
            </a:r>
            <a:r>
              <a:rPr lang="en-US" sz="1800" dirty="0" smtClean="0"/>
              <a:t/>
            </a:r>
            <a:br>
              <a:rPr lang="en-US" sz="1800" dirty="0" smtClean="0"/>
            </a:br>
            <a:endParaRPr lang="en-US" sz="1800" dirty="0" smtClean="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26</a:t>
            </a:fld>
            <a:endParaRPr lang="en-US" sz="1400" dirty="0"/>
          </a:p>
        </p:txBody>
      </p:sp>
      <p:sp>
        <p:nvSpPr>
          <p:cNvPr id="6" name="Title 1"/>
          <p:cNvSpPr txBox="1">
            <a:spLocks/>
          </p:cNvSpPr>
          <p:nvPr/>
        </p:nvSpPr>
        <p:spPr bwMode="auto">
          <a:xfrm>
            <a:off x="133065" y="659678"/>
            <a:ext cx="873797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kern="0" dirty="0" smtClean="0"/>
              <a:t>Business process optimized for PBSE fulfill a different </a:t>
            </a:r>
            <a:r>
              <a:rPr lang="en-US" kern="0" dirty="0" smtClean="0"/>
              <a:t>vision: </a:t>
            </a:r>
            <a:endParaRPr lang="en-US" kern="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751" y="0"/>
            <a:ext cx="7355160" cy="706090"/>
          </a:xfrm>
        </p:spPr>
        <p:txBody>
          <a:bodyPr/>
          <a:lstStyle/>
          <a:p>
            <a:r>
              <a:rPr lang="en-US" sz="2800" dirty="0" smtClean="0"/>
              <a:t>Patterns Challenge Team Deliverables</a:t>
            </a:r>
            <a:endParaRPr lang="en-US" sz="2800" dirty="0"/>
          </a:p>
        </p:txBody>
      </p:sp>
      <p:sp>
        <p:nvSpPr>
          <p:cNvPr id="3" name="Content Placeholder 2"/>
          <p:cNvSpPr>
            <a:spLocks noGrp="1"/>
          </p:cNvSpPr>
          <p:nvPr>
            <p:ph idx="1"/>
          </p:nvPr>
        </p:nvSpPr>
        <p:spPr>
          <a:xfrm>
            <a:off x="0" y="867102"/>
            <a:ext cx="9144000" cy="4628439"/>
          </a:xfrm>
        </p:spPr>
        <p:txBody>
          <a:bodyPr/>
          <a:lstStyle/>
          <a:p>
            <a:r>
              <a:rPr lang="en-US" u="sng" dirty="0" smtClean="0"/>
              <a:t>Types</a:t>
            </a:r>
            <a:r>
              <a:rPr lang="en-US" dirty="0" smtClean="0"/>
              <a:t> of deliverables considered in our Team Charter: </a:t>
            </a:r>
          </a:p>
          <a:p>
            <a:pPr marL="914400" lvl="1" indent="-457200">
              <a:buFont typeface="+mj-lt"/>
              <a:buAutoNum type="alphaLcParenR"/>
            </a:pPr>
            <a:r>
              <a:rPr lang="en-US" dirty="0" smtClean="0"/>
              <a:t>Target </a:t>
            </a:r>
            <a:r>
              <a:rPr lang="en-US" dirty="0"/>
              <a:t>System Patterns</a:t>
            </a:r>
          </a:p>
          <a:p>
            <a:pPr marL="914400" lvl="1" indent="-457200">
              <a:buFont typeface="+mj-lt"/>
              <a:buAutoNum type="alphaLcParenR"/>
            </a:pPr>
            <a:r>
              <a:rPr lang="en-US" dirty="0" smtClean="0"/>
              <a:t>Target </a:t>
            </a:r>
            <a:r>
              <a:rPr lang="en-US" dirty="0"/>
              <a:t>System Pattern Applications</a:t>
            </a:r>
          </a:p>
          <a:p>
            <a:pPr marL="914400" lvl="1" indent="-457200">
              <a:buFont typeface="+mj-lt"/>
              <a:buAutoNum type="alphaLcParenR"/>
            </a:pPr>
            <a:r>
              <a:rPr lang="en-US" dirty="0" smtClean="0"/>
              <a:t>Business </a:t>
            </a:r>
            <a:r>
              <a:rPr lang="en-US" dirty="0"/>
              <a:t>Process Implications Model of PBSE</a:t>
            </a:r>
          </a:p>
          <a:p>
            <a:pPr marL="914400" lvl="1" indent="-457200">
              <a:buFont typeface="+mj-lt"/>
              <a:buAutoNum type="alphaLcParenR"/>
            </a:pPr>
            <a:r>
              <a:rPr lang="en-US" dirty="0" smtClean="0"/>
              <a:t>Demonstration </a:t>
            </a:r>
            <a:r>
              <a:rPr lang="en-US" dirty="0"/>
              <a:t>of PBSE support in Tools and Information Systems</a:t>
            </a:r>
          </a:p>
          <a:p>
            <a:pPr marL="914400" lvl="1" indent="-457200">
              <a:buFont typeface="+mj-lt"/>
              <a:buAutoNum type="alphaLcParenR"/>
            </a:pPr>
            <a:r>
              <a:rPr lang="en-US" dirty="0" smtClean="0"/>
              <a:t>PBSE </a:t>
            </a:r>
            <a:r>
              <a:rPr lang="en-US" dirty="0"/>
              <a:t>Tutorials </a:t>
            </a:r>
          </a:p>
          <a:p>
            <a:pPr marL="914400" lvl="1" indent="-457200">
              <a:buFont typeface="+mj-lt"/>
              <a:buAutoNum type="alphaLcParenR"/>
            </a:pPr>
            <a:r>
              <a:rPr lang="en-US" dirty="0" smtClean="0"/>
              <a:t>Other </a:t>
            </a:r>
            <a:r>
              <a:rPr lang="en-US" dirty="0"/>
              <a:t>target </a:t>
            </a:r>
            <a:r>
              <a:rPr lang="en-US" dirty="0" smtClean="0"/>
              <a:t>products</a:t>
            </a:r>
          </a:p>
          <a:p>
            <a:pPr marL="914400" lvl="1" indent="-457200">
              <a:buFont typeface="+mj-lt"/>
              <a:buAutoNum type="alphaLcParenR"/>
            </a:pPr>
            <a:endParaRPr lang="en-US" dirty="0"/>
          </a:p>
          <a:p>
            <a:pPr marL="514350" indent="-457200"/>
            <a:r>
              <a:rPr lang="en-US" u="sng" dirty="0" smtClean="0"/>
              <a:t>Specific cases </a:t>
            </a:r>
            <a:r>
              <a:rPr lang="en-US" dirty="0" smtClean="0"/>
              <a:t>of the above deliverables have come to our team from three sources:</a:t>
            </a:r>
          </a:p>
          <a:p>
            <a:pPr marL="693738" lvl="1" indent="-236538"/>
            <a:r>
              <a:rPr lang="en-US" dirty="0" smtClean="0"/>
              <a:t>The original </a:t>
            </a:r>
            <a:r>
              <a:rPr lang="en-US" dirty="0" smtClean="0"/>
              <a:t>Product +</a:t>
            </a:r>
            <a:r>
              <a:rPr lang="en-US" dirty="0"/>
              <a:t> </a:t>
            </a:r>
            <a:r>
              <a:rPr lang="en-US" dirty="0" smtClean="0"/>
              <a:t>Production </a:t>
            </a:r>
            <a:r>
              <a:rPr lang="en-US" dirty="0" smtClean="0"/>
              <a:t>System example pattern that originated </a:t>
            </a:r>
            <a:r>
              <a:rPr lang="en-US" dirty="0" smtClean="0"/>
              <a:t>team’s </a:t>
            </a:r>
            <a:r>
              <a:rPr lang="en-US" u="sng" dirty="0" smtClean="0"/>
              <a:t>Charter</a:t>
            </a:r>
            <a:r>
              <a:rPr lang="en-US" dirty="0" smtClean="0"/>
              <a:t> (Oil Filtratio</a:t>
            </a:r>
            <a:r>
              <a:rPr lang="en-US" dirty="0" smtClean="0"/>
              <a:t>n System + its Manufacturing System)</a:t>
            </a:r>
            <a:endParaRPr lang="en-US" dirty="0" smtClean="0"/>
          </a:p>
          <a:p>
            <a:pPr marL="693738" lvl="1" indent="-236538"/>
            <a:r>
              <a:rPr lang="en-US" dirty="0"/>
              <a:t>Several other patterns and applications nominated by interested attendees at the team’s </a:t>
            </a:r>
            <a:r>
              <a:rPr lang="en-US" u="sng" dirty="0"/>
              <a:t>January IW2014 organizing meeting  </a:t>
            </a:r>
          </a:p>
          <a:p>
            <a:pPr marL="693738" lvl="1" indent="-236538"/>
            <a:r>
              <a:rPr lang="en-US" dirty="0"/>
              <a:t>Several other patterns and applications to support work being pursued by other INCOSE members and </a:t>
            </a:r>
            <a:r>
              <a:rPr lang="en-US" dirty="0" smtClean="0"/>
              <a:t>WGs, </a:t>
            </a:r>
            <a:r>
              <a:rPr lang="en-US" u="sng" dirty="0" smtClean="0"/>
              <a:t>subsequently nominated</a:t>
            </a:r>
            <a:r>
              <a:rPr lang="en-US" dirty="0" smtClean="0"/>
              <a:t>. </a:t>
            </a:r>
            <a:endParaRPr lang="en-US" dirty="0"/>
          </a:p>
          <a:p>
            <a:pPr marL="57150" indent="0">
              <a:buNone/>
            </a:pPr>
            <a:endParaRPr lang="en-US" dirty="0"/>
          </a:p>
          <a:p>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27</a:t>
            </a:fld>
            <a:endParaRPr lang="en-US" sz="1400" dirty="0"/>
          </a:p>
        </p:txBody>
      </p:sp>
    </p:spTree>
    <p:extLst>
      <p:ext uri="{BB962C8B-B14F-4D97-AF65-F5344CB8AC3E}">
        <p14:creationId xmlns:p14="http://schemas.microsoft.com/office/powerpoint/2010/main" val="4159686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500"/>
            <a:ext cx="9144000" cy="706090"/>
          </a:xfrm>
        </p:spPr>
        <p:txBody>
          <a:bodyPr/>
          <a:lstStyle/>
          <a:p>
            <a:pPr algn="ctr"/>
            <a:r>
              <a:rPr lang="en-US" sz="2600" dirty="0" smtClean="0"/>
              <a:t>Original Charter: Patterns </a:t>
            </a:r>
            <a:r>
              <a:rPr lang="en-US" sz="2600" dirty="0" smtClean="0"/>
              <a:t>Spanning Organizational Domains </a:t>
            </a:r>
            <a:endParaRPr lang="en-US" sz="2600" dirty="0"/>
          </a:p>
        </p:txBody>
      </p:sp>
      <p:sp>
        <p:nvSpPr>
          <p:cNvPr id="3" name="Content Placeholder 2"/>
          <p:cNvSpPr>
            <a:spLocks noGrp="1"/>
          </p:cNvSpPr>
          <p:nvPr>
            <p:ph idx="1"/>
          </p:nvPr>
        </p:nvSpPr>
        <p:spPr/>
        <p:txBody>
          <a:bodyPr/>
          <a:lstStyle/>
          <a:p>
            <a:r>
              <a:rPr lang="en-US" dirty="0" smtClean="0"/>
              <a:t>Our team’s Charter and the example pattern we showed illustrate patterns that </a:t>
            </a:r>
            <a:r>
              <a:rPr lang="en-US" i="1" u="sng" dirty="0" smtClean="0"/>
              <a:t>span organizational domains</a:t>
            </a:r>
            <a:r>
              <a:rPr lang="en-US" dirty="0" smtClean="0"/>
              <a:t>; e.g.:</a:t>
            </a:r>
          </a:p>
          <a:p>
            <a:pPr lvl="1"/>
            <a:r>
              <a:rPr lang="en-US" dirty="0" smtClean="0"/>
              <a:t>A product system, in its application domain, </a:t>
            </a:r>
            <a:r>
              <a:rPr lang="en-US" i="1" dirty="0" smtClean="0"/>
              <a:t>along with </a:t>
            </a:r>
            <a:r>
              <a:rPr lang="en-US" dirty="0" smtClean="0"/>
              <a:t>. . . </a:t>
            </a:r>
          </a:p>
          <a:p>
            <a:pPr lvl="1"/>
            <a:r>
              <a:rPr lang="en-US" dirty="0" smtClean="0"/>
              <a:t>The production system that produced that product</a:t>
            </a:r>
          </a:p>
          <a:p>
            <a:pPr lvl="1"/>
            <a:r>
              <a:rPr lang="en-US" dirty="0" smtClean="0"/>
              <a:t>. . . and possibly other related domains (support, distribution, etc.)</a:t>
            </a:r>
          </a:p>
          <a:p>
            <a:r>
              <a:rPr lang="en-US" dirty="0" smtClean="0"/>
              <a:t>This </a:t>
            </a:r>
            <a:r>
              <a:rPr lang="en-US" i="1" u="sng" dirty="0" smtClean="0"/>
              <a:t>cross-domain patterns </a:t>
            </a:r>
            <a:r>
              <a:rPr lang="en-US" dirty="0" smtClean="0"/>
              <a:t>approach is particularly encouraged by our MBSE Initiative’s leadership:</a:t>
            </a:r>
          </a:p>
          <a:p>
            <a:pPr lvl="1"/>
            <a:r>
              <a:rPr lang="en-US" dirty="0" smtClean="0"/>
              <a:t>So, </a:t>
            </a:r>
            <a:r>
              <a:rPr lang="en-US" u="sng" dirty="0" smtClean="0"/>
              <a:t>at least one of the projects this team is pursuing </a:t>
            </a:r>
            <a:r>
              <a:rPr lang="en-US" dirty="0" smtClean="0"/>
              <a:t>is a cross-domain product application and production pattern family.</a:t>
            </a:r>
            <a:endParaRPr lang="en-US" dirty="0"/>
          </a:p>
        </p:txBody>
      </p:sp>
      <p:sp>
        <p:nvSpPr>
          <p:cNvPr id="5" name="TextBox 4"/>
          <p:cNvSpPr txBox="1"/>
          <p:nvPr/>
        </p:nvSpPr>
        <p:spPr>
          <a:xfrm>
            <a:off x="4682310" y="4655779"/>
            <a:ext cx="2554014" cy="276999"/>
          </a:xfrm>
          <a:prstGeom prst="rect">
            <a:avLst/>
          </a:prstGeom>
          <a:noFill/>
        </p:spPr>
        <p:txBody>
          <a:bodyPr wrap="square" rtlCol="0">
            <a:spAutoFit/>
          </a:bodyPr>
          <a:lstStyle/>
          <a:p>
            <a:pPr algn="ctr"/>
            <a:r>
              <a:rPr lang="en-US" sz="1200" b="1" u="sng" dirty="0" smtClean="0"/>
              <a:t>Oil Filter Manufacturing System</a:t>
            </a:r>
            <a:endParaRPr lang="en-US" sz="1200" b="1" u="sng" dirty="0"/>
          </a:p>
        </p:txBody>
      </p:sp>
      <p:sp>
        <p:nvSpPr>
          <p:cNvPr id="7" name="TextBox 6"/>
          <p:cNvSpPr txBox="1"/>
          <p:nvPr/>
        </p:nvSpPr>
        <p:spPr>
          <a:xfrm>
            <a:off x="740979" y="4615585"/>
            <a:ext cx="2900855" cy="276999"/>
          </a:xfrm>
          <a:prstGeom prst="rect">
            <a:avLst/>
          </a:prstGeom>
          <a:noFill/>
        </p:spPr>
        <p:txBody>
          <a:bodyPr wrap="square" rtlCol="0">
            <a:spAutoFit/>
          </a:bodyPr>
          <a:lstStyle>
            <a:defPPr>
              <a:defRPr lang="en-US"/>
            </a:defPPr>
            <a:lvl1pPr>
              <a:defRPr sz="1200"/>
            </a:lvl1pPr>
          </a:lstStyle>
          <a:p>
            <a:pPr algn="ctr"/>
            <a:r>
              <a:rPr lang="en-US" b="1" u="sng" dirty="0"/>
              <a:t>Oil Filter, Application Domain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890" y="4950135"/>
            <a:ext cx="2016399" cy="175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340" y="4932778"/>
            <a:ext cx="2590607" cy="1748195"/>
          </a:xfrm>
          <a:prstGeom prst="rect">
            <a:avLst/>
          </a:prstGeom>
          <a:solidFill>
            <a:schemeClr val="bg1">
              <a:lumMod val="95000"/>
            </a:schemeClr>
          </a:solidFill>
          <a:ln>
            <a:solidFill>
              <a:schemeClr val="tx1"/>
            </a:solidFill>
          </a:ln>
          <a:effectLst/>
        </p:spPr>
      </p:pic>
      <p:sp>
        <p:nvSpPr>
          <p:cNvPr id="8"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28</a:t>
            </a:fld>
            <a:endParaRPr lang="en-US" sz="1400" dirty="0"/>
          </a:p>
        </p:txBody>
      </p:sp>
    </p:spTree>
    <p:extLst>
      <p:ext uri="{BB962C8B-B14F-4D97-AF65-F5344CB8AC3E}">
        <p14:creationId xmlns:p14="http://schemas.microsoft.com/office/powerpoint/2010/main" val="3959353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62" y="159500"/>
            <a:ext cx="8434552"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p:txBody>
          <a:bodyPr/>
          <a:lstStyle/>
          <a:p>
            <a:pPr marL="457200" indent="-457200">
              <a:buAutoNum type="arabicPeriod"/>
            </a:pPr>
            <a:r>
              <a:rPr lang="en-US" u="sng" dirty="0" smtClean="0"/>
              <a:t>Restaurant </a:t>
            </a:r>
            <a:r>
              <a:rPr lang="en-US" u="sng" dirty="0"/>
              <a:t>System </a:t>
            </a:r>
            <a:r>
              <a:rPr lang="en-US" u="sng" dirty="0" smtClean="0"/>
              <a:t>Pattern </a:t>
            </a:r>
            <a:r>
              <a:rPr lang="en-US" dirty="0" smtClean="0"/>
              <a:t>: Describing </a:t>
            </a:r>
            <a:r>
              <a:rPr lang="en-US" dirty="0"/>
              <a:t>requirements and possibly high level design of Service Providing System/Kitchen “Meal Manufacturing” System/Business Process System, configurable for different classes of restaurants. </a:t>
            </a:r>
            <a:endParaRPr lang="en-US" dirty="0" smtClean="0"/>
          </a:p>
          <a:p>
            <a:pPr marL="457200" indent="-457200">
              <a:buAutoNum type="arabicPeriod"/>
            </a:pPr>
            <a:endParaRPr lang="en-US" dirty="0"/>
          </a:p>
          <a:p>
            <a:pPr marL="0" indent="0">
              <a:buNone/>
            </a:pPr>
            <a:r>
              <a:rPr lang="en-US" u="sng" dirty="0" smtClean="0"/>
              <a:t>Interest from</a:t>
            </a:r>
            <a:r>
              <a:rPr lang="en-US" dirty="0" smtClean="0"/>
              <a:t>: Katie </a:t>
            </a:r>
            <a:r>
              <a:rPr lang="en-US" dirty="0" err="1" smtClean="0"/>
              <a:t>Trase</a:t>
            </a:r>
            <a:r>
              <a:rPr lang="en-US" dirty="0" smtClean="0"/>
              <a:t>, Eric Berg, JD Baker </a:t>
            </a:r>
          </a:p>
          <a:p>
            <a:pPr marL="0" indent="0">
              <a:buNone/>
            </a:pPr>
            <a:endParaRPr lang="en-US" dirty="0"/>
          </a:p>
          <a:p>
            <a:pPr marL="0" indent="0">
              <a:buNone/>
            </a:pPr>
            <a:r>
              <a:rPr lang="en-US" u="sng" dirty="0" smtClean="0"/>
              <a:t>Purpose</a:t>
            </a:r>
            <a:r>
              <a:rPr lang="en-US" dirty="0"/>
              <a:t>: Illustrate System Requirements </a:t>
            </a:r>
            <a:r>
              <a:rPr lang="en-US" dirty="0" smtClean="0"/>
              <a:t>Patterns</a:t>
            </a:r>
          </a:p>
          <a:p>
            <a:pPr marL="457200" indent="-457200">
              <a:buAutoNum type="arabicPeriod"/>
            </a:pP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29</a:t>
            </a:fld>
            <a:endParaRPr lang="en-US" sz="1400" dirty="0"/>
          </a:p>
        </p:txBody>
      </p:sp>
    </p:spTree>
    <p:extLst>
      <p:ext uri="{BB962C8B-B14F-4D97-AF65-F5344CB8AC3E}">
        <p14:creationId xmlns:p14="http://schemas.microsoft.com/office/powerpoint/2010/main" val="292182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14" y="144001"/>
            <a:ext cx="7355160" cy="367442"/>
          </a:xfrm>
        </p:spPr>
        <p:txBody>
          <a:bodyPr/>
          <a:lstStyle/>
          <a:p>
            <a:pPr algn="ctr"/>
            <a:r>
              <a:rPr lang="en-US" sz="3200" dirty="0" smtClean="0"/>
              <a:t>Background</a:t>
            </a:r>
            <a:endParaRPr lang="en-US" sz="3200" dirty="0"/>
          </a:p>
        </p:txBody>
      </p:sp>
      <p:sp>
        <p:nvSpPr>
          <p:cNvPr id="3" name="Content Placeholder 2"/>
          <p:cNvSpPr>
            <a:spLocks noGrp="1"/>
          </p:cNvSpPr>
          <p:nvPr>
            <p:ph idx="1"/>
          </p:nvPr>
        </p:nvSpPr>
        <p:spPr>
          <a:xfrm>
            <a:off x="0" y="592016"/>
            <a:ext cx="9144000" cy="6153247"/>
          </a:xfrm>
        </p:spPr>
        <p:txBody>
          <a:bodyPr/>
          <a:lstStyle/>
          <a:p>
            <a:r>
              <a:rPr lang="en-US" dirty="0" smtClean="0"/>
              <a:t>Meeting participant introductions </a:t>
            </a:r>
          </a:p>
          <a:p>
            <a:r>
              <a:rPr lang="en-US" dirty="0" smtClean="0"/>
              <a:t>This Challenge Team is concerned with </a:t>
            </a:r>
            <a:r>
              <a:rPr lang="en-US" i="1" u="sng" dirty="0" smtClean="0"/>
              <a:t>configurable, re-usable system models</a:t>
            </a:r>
            <a:r>
              <a:rPr lang="en-US" dirty="0" smtClean="0"/>
              <a:t>, called “S*Patterns”:</a:t>
            </a:r>
          </a:p>
          <a:p>
            <a:pPr lvl="1"/>
            <a:r>
              <a:rPr lang="en-US" dirty="0" smtClean="0"/>
              <a:t>Models containing a certain minimal set of elements are called S*Models</a:t>
            </a:r>
          </a:p>
          <a:p>
            <a:pPr lvl="1"/>
            <a:r>
              <a:rPr lang="en-US" dirty="0" smtClean="0"/>
              <a:t>Re-usable, configurable S*Models are called S*Patterns</a:t>
            </a:r>
          </a:p>
          <a:p>
            <a:pPr lvl="1"/>
            <a:r>
              <a:rPr lang="en-US" dirty="0" smtClean="0"/>
              <a:t>By “Pattern-Based Systems Engineering” (PBSE) we mean MBSE enhanced by these generalized assets</a:t>
            </a:r>
          </a:p>
          <a:p>
            <a:pPr lvl="1"/>
            <a:r>
              <a:rPr lang="en-US" dirty="0" smtClean="0"/>
              <a:t>These are system-level patterns (</a:t>
            </a:r>
            <a:r>
              <a:rPr lang="en-US" u="sng" dirty="0" smtClean="0"/>
              <a:t>models of whole platforms</a:t>
            </a:r>
            <a:r>
              <a:rPr lang="en-US" dirty="0" smtClean="0"/>
              <a:t>), not </a:t>
            </a:r>
            <a:r>
              <a:rPr lang="en-US" dirty="0" smtClean="0"/>
              <a:t>small-scale </a:t>
            </a:r>
            <a:r>
              <a:rPr lang="en-US" dirty="0" smtClean="0"/>
              <a:t>design patterns (e.g., rotary-to-linear motion converter, </a:t>
            </a:r>
            <a:r>
              <a:rPr lang="en-US" dirty="0" smtClean="0"/>
              <a:t>SDPs, etc</a:t>
            </a:r>
            <a:r>
              <a:rPr lang="en-US" dirty="0" smtClean="0"/>
              <a:t>.)</a:t>
            </a:r>
          </a:p>
          <a:p>
            <a:r>
              <a:rPr lang="en-US" dirty="0" smtClean="0"/>
              <a:t>Recent INCOSE tutorials, webinars, &amp; briefings on S*Patterns:</a:t>
            </a:r>
          </a:p>
          <a:p>
            <a:pPr lvl="1"/>
            <a:r>
              <a:rPr lang="en-US" dirty="0" smtClean="0"/>
              <a:t>May 14, 2014, Enchantment Chapter (New Mexico) PBSE Webinar</a:t>
            </a:r>
          </a:p>
          <a:p>
            <a:pPr lvl="1"/>
            <a:r>
              <a:rPr lang="en-US" dirty="0" smtClean="0"/>
              <a:t>IW2014 (LA) </a:t>
            </a:r>
            <a:r>
              <a:rPr lang="en-US" dirty="0"/>
              <a:t>Eric Berg’s </a:t>
            </a:r>
            <a:r>
              <a:rPr lang="en-US" dirty="0" smtClean="0"/>
              <a:t>briefing on PBSE at </a:t>
            </a:r>
            <a:r>
              <a:rPr lang="en-US" dirty="0"/>
              <a:t>Procter &amp; Gamble</a:t>
            </a:r>
          </a:p>
          <a:p>
            <a:pPr lvl="1"/>
            <a:r>
              <a:rPr lang="en-US" dirty="0" smtClean="0"/>
              <a:t>GLRC2013 </a:t>
            </a:r>
            <a:r>
              <a:rPr lang="en-US" dirty="0" smtClean="0"/>
              <a:t>(W. Lafayette, IN) PBSE Tutorial</a:t>
            </a:r>
          </a:p>
          <a:p>
            <a:pPr lvl="1"/>
            <a:r>
              <a:rPr lang="en-US" dirty="0"/>
              <a:t>IS2013 (Philadelphia, PA) PBSE Tutorial</a:t>
            </a:r>
          </a:p>
          <a:p>
            <a:pPr lvl="1"/>
            <a:r>
              <a:rPr lang="en-US" dirty="0" smtClean="0"/>
              <a:t>GLRC2012 </a:t>
            </a:r>
            <a:r>
              <a:rPr lang="en-US" dirty="0" smtClean="0"/>
              <a:t>(Chicago, IL) PBSE Tutorial</a:t>
            </a:r>
          </a:p>
          <a:p>
            <a:pPr lvl="1"/>
            <a:r>
              <a:rPr lang="en-US" dirty="0" smtClean="0"/>
              <a:t>April, 2012, Finger Lakes Chapter (Western New York) PBSE Webinar</a:t>
            </a:r>
          </a:p>
          <a:p>
            <a:pPr lvl="1"/>
            <a:r>
              <a:rPr lang="en-US" dirty="0" smtClean="0"/>
              <a:t>IS2005 (Rochester, NY) PBSE Tutorial</a:t>
            </a:r>
          </a:p>
          <a:p>
            <a:pPr lvl="1"/>
            <a:endParaRPr lang="en-US" dirty="0" smtClean="0"/>
          </a:p>
          <a:p>
            <a:pPr lvl="1"/>
            <a:endParaRPr lang="en-US" dirty="0"/>
          </a:p>
        </p:txBody>
      </p:sp>
      <p:sp>
        <p:nvSpPr>
          <p:cNvPr id="4" name="Slide Number Placeholder 3"/>
          <p:cNvSpPr txBox="1">
            <a:spLocks/>
          </p:cNvSpPr>
          <p:nvPr/>
        </p:nvSpPr>
        <p:spPr>
          <a:xfrm>
            <a:off x="8518206" y="649050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a:t>
            </a:fld>
            <a:endParaRPr lang="en-US" sz="1400" dirty="0"/>
          </a:p>
        </p:txBody>
      </p:sp>
    </p:spTree>
    <p:extLst>
      <p:ext uri="{BB962C8B-B14F-4D97-AF65-F5344CB8AC3E}">
        <p14:creationId xmlns:p14="http://schemas.microsoft.com/office/powerpoint/2010/main" val="116429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159500"/>
            <a:ext cx="8544910"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a:xfrm>
            <a:off x="304800" y="981075"/>
            <a:ext cx="8839200" cy="5145088"/>
          </a:xfrm>
        </p:spPr>
        <p:txBody>
          <a:bodyPr/>
          <a:lstStyle/>
          <a:p>
            <a:pPr marL="457200" indent="-457200">
              <a:buAutoNum type="arabicPeriod" startAt="2"/>
            </a:pPr>
            <a:r>
              <a:rPr lang="en-US" u="sng" dirty="0" smtClean="0"/>
              <a:t>Engineering </a:t>
            </a:r>
            <a:r>
              <a:rPr lang="en-US" u="sng" dirty="0"/>
              <a:t>Verification </a:t>
            </a:r>
            <a:r>
              <a:rPr lang="en-US" u="sng" dirty="0" smtClean="0"/>
              <a:t>Pattern</a:t>
            </a:r>
            <a:r>
              <a:rPr lang="en-US" dirty="0" smtClean="0"/>
              <a:t>: Describing </a:t>
            </a:r>
            <a:r>
              <a:rPr lang="en-US" dirty="0"/>
              <a:t>(a) the structure of Target Engineered System model data to “pre-cast” it in an expected form that is suited for ease of verification analysis (in the most advanced case, by automated analysis; in other cases, by human analysis), along with (b) the Verification Process Pattern for the verification business process, providing configurability to different verification agents, to indicate what kind of agent is required to analyze or verify a given case—different levels of seniority or experience, or even an automated agent, in different cases</a:t>
            </a:r>
            <a:r>
              <a:rPr lang="en-US" dirty="0" smtClean="0"/>
              <a:t>.</a:t>
            </a:r>
          </a:p>
          <a:p>
            <a:pPr marL="0" indent="0">
              <a:buNone/>
            </a:pPr>
            <a:r>
              <a:rPr lang="en-US" dirty="0" smtClean="0"/>
              <a:t> </a:t>
            </a:r>
          </a:p>
          <a:p>
            <a:pPr marL="0" indent="0">
              <a:buNone/>
            </a:pPr>
            <a:r>
              <a:rPr lang="en-US" u="sng" dirty="0" smtClean="0"/>
              <a:t>Interest from</a:t>
            </a:r>
            <a:r>
              <a:rPr lang="en-US" dirty="0" smtClean="0"/>
              <a:t>: Dan Dvorak, Andy Pickard</a:t>
            </a:r>
          </a:p>
          <a:p>
            <a:pPr marL="0" indent="0">
              <a:buNone/>
            </a:pPr>
            <a:r>
              <a:rPr lang="en-US" u="sng" dirty="0" smtClean="0"/>
              <a:t>Purpose</a:t>
            </a:r>
            <a:r>
              <a:rPr lang="en-US" dirty="0"/>
              <a:t>: Improve target system models and engineering processes to gain effectiveness and efficiency in the review process</a:t>
            </a:r>
            <a:r>
              <a:rPr lang="en-US" dirty="0" smtClean="0"/>
              <a:t>.</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30</a:t>
            </a:fld>
            <a:endParaRPr lang="en-US" sz="1400" dirty="0"/>
          </a:p>
        </p:txBody>
      </p:sp>
    </p:spTree>
    <p:extLst>
      <p:ext uri="{BB962C8B-B14F-4D97-AF65-F5344CB8AC3E}">
        <p14:creationId xmlns:p14="http://schemas.microsoft.com/office/powerpoint/2010/main" val="2276223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159500"/>
            <a:ext cx="8466082"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a:xfrm>
            <a:off x="304800" y="1245475"/>
            <a:ext cx="8382000" cy="4880687"/>
          </a:xfrm>
        </p:spPr>
        <p:txBody>
          <a:bodyPr/>
          <a:lstStyle/>
          <a:p>
            <a:pPr marL="457200" indent="-457200">
              <a:buAutoNum type="arabicPeriod" startAt="3"/>
            </a:pPr>
            <a:r>
              <a:rPr lang="en-US" u="sng" dirty="0" smtClean="0"/>
              <a:t>SEMP/SEP </a:t>
            </a:r>
            <a:r>
              <a:rPr lang="en-US" u="sng" dirty="0"/>
              <a:t>generation </a:t>
            </a:r>
            <a:r>
              <a:rPr lang="en-US" u="sng" dirty="0" smtClean="0"/>
              <a:t>pattern</a:t>
            </a:r>
            <a:r>
              <a:rPr lang="en-US" dirty="0" smtClean="0"/>
              <a:t>: Describing </a:t>
            </a:r>
            <a:r>
              <a:rPr lang="en-US" dirty="0"/>
              <a:t>the auto-generation of SEMPs/SEPs from target system patterns. </a:t>
            </a:r>
            <a:endParaRPr lang="en-US" dirty="0" smtClean="0"/>
          </a:p>
          <a:p>
            <a:pPr marL="0" indent="0">
              <a:buNone/>
            </a:pPr>
            <a:endParaRPr lang="en-US" dirty="0" smtClean="0"/>
          </a:p>
          <a:p>
            <a:pPr marL="0" indent="0">
              <a:buNone/>
            </a:pPr>
            <a:endParaRPr lang="en-US" dirty="0" smtClean="0"/>
          </a:p>
          <a:p>
            <a:r>
              <a:rPr lang="en-US" u="sng" dirty="0" smtClean="0"/>
              <a:t>Interest from</a:t>
            </a:r>
            <a:r>
              <a:rPr lang="en-US" dirty="0" smtClean="0"/>
              <a:t>: Shams </a:t>
            </a:r>
            <a:r>
              <a:rPr lang="en-US" dirty="0" err="1" smtClean="0"/>
              <a:t>Viranio</a:t>
            </a:r>
            <a:r>
              <a:rPr lang="en-US" dirty="0" smtClean="0"/>
              <a:t>, JD Baker, Bill Schindel </a:t>
            </a:r>
          </a:p>
          <a:p>
            <a:pPr marL="0" indent="0">
              <a:buNone/>
            </a:pPr>
            <a:endParaRPr lang="en-US" dirty="0" smtClean="0"/>
          </a:p>
          <a:p>
            <a:r>
              <a:rPr lang="en-US" u="sng" dirty="0" smtClean="0"/>
              <a:t>Purpose</a:t>
            </a:r>
            <a:r>
              <a:rPr lang="en-US" dirty="0"/>
              <a:t>: aid to anyone generating a SEMP/SEP; education for engineering students</a:t>
            </a:r>
            <a:r>
              <a:rPr lang="en-US" dirty="0" smtClean="0"/>
              <a:t>.</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31</a:t>
            </a:fld>
            <a:endParaRPr lang="en-US" sz="1400" dirty="0"/>
          </a:p>
        </p:txBody>
      </p:sp>
    </p:spTree>
    <p:extLst>
      <p:ext uri="{BB962C8B-B14F-4D97-AF65-F5344CB8AC3E}">
        <p14:creationId xmlns:p14="http://schemas.microsoft.com/office/powerpoint/2010/main" val="2272546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9500"/>
            <a:ext cx="8529145" cy="706090"/>
          </a:xfrm>
        </p:spPr>
        <p:txBody>
          <a:bodyPr/>
          <a:lstStyle/>
          <a:p>
            <a:r>
              <a:rPr lang="en-US" dirty="0" smtClean="0"/>
              <a:t>During IW, attendees also suggested work on other patterns</a:t>
            </a:r>
            <a:endParaRPr lang="en-US" dirty="0"/>
          </a:p>
        </p:txBody>
      </p:sp>
      <p:sp>
        <p:nvSpPr>
          <p:cNvPr id="3" name="Content Placeholder 2"/>
          <p:cNvSpPr>
            <a:spLocks noGrp="1"/>
          </p:cNvSpPr>
          <p:nvPr>
            <p:ph idx="1"/>
          </p:nvPr>
        </p:nvSpPr>
        <p:spPr/>
        <p:txBody>
          <a:bodyPr/>
          <a:lstStyle/>
          <a:p>
            <a:pPr marL="457200" indent="-457200">
              <a:buAutoNum type="arabicPeriod" startAt="4"/>
            </a:pPr>
            <a:r>
              <a:rPr lang="en-US" u="sng" dirty="0" smtClean="0"/>
              <a:t>NDIA </a:t>
            </a:r>
            <a:r>
              <a:rPr lang="en-US" u="sng" dirty="0"/>
              <a:t>Domains </a:t>
            </a:r>
            <a:r>
              <a:rPr lang="en-US" u="sng" dirty="0" smtClean="0"/>
              <a:t>Pattern</a:t>
            </a:r>
            <a:r>
              <a:rPr lang="en-US" dirty="0" smtClean="0"/>
              <a:t>: Aid </a:t>
            </a:r>
            <a:r>
              <a:rPr lang="en-US" dirty="0"/>
              <a:t>in the form of a high level System Pattern, conforming to the seven defense system domains </a:t>
            </a:r>
            <a:r>
              <a:rPr lang="en-US" dirty="0" smtClean="0"/>
              <a:t>categorized by NDIA, including their cross-domain relationships. </a:t>
            </a:r>
          </a:p>
          <a:p>
            <a:pPr marL="0" indent="0">
              <a:buNone/>
            </a:pPr>
            <a:endParaRPr lang="en-US" dirty="0" smtClean="0"/>
          </a:p>
          <a:p>
            <a:pPr marL="0" indent="0">
              <a:buNone/>
            </a:pPr>
            <a:r>
              <a:rPr lang="en-US" dirty="0"/>
              <a:t> </a:t>
            </a:r>
            <a:r>
              <a:rPr lang="en-US" dirty="0" smtClean="0"/>
              <a:t> </a:t>
            </a:r>
          </a:p>
          <a:p>
            <a:pPr marL="0" indent="0">
              <a:buNone/>
            </a:pPr>
            <a:r>
              <a:rPr lang="en-US" u="sng" dirty="0" smtClean="0"/>
              <a:t>Interest from</a:t>
            </a:r>
            <a:r>
              <a:rPr lang="en-US" dirty="0" smtClean="0"/>
              <a:t>: Crash </a:t>
            </a:r>
            <a:r>
              <a:rPr lang="en-US" dirty="0" err="1" smtClean="0"/>
              <a:t>Konwin</a:t>
            </a:r>
            <a:r>
              <a:rPr lang="en-US" dirty="0" smtClean="0"/>
              <a:t>, Troy Peterson</a:t>
            </a:r>
            <a:r>
              <a:rPr lang="en-US" dirty="0"/>
              <a:t>, Shams </a:t>
            </a:r>
            <a:r>
              <a:rPr lang="en-US" dirty="0" err="1" smtClean="0"/>
              <a:t>Viranio</a:t>
            </a:r>
            <a:endParaRPr lang="en-US" dirty="0" smtClean="0"/>
          </a:p>
          <a:p>
            <a:pPr marL="0" indent="0">
              <a:buNone/>
            </a:pPr>
            <a:endParaRPr lang="en-US" dirty="0"/>
          </a:p>
          <a:p>
            <a:pPr marL="0" indent="0">
              <a:buNone/>
            </a:pPr>
            <a:r>
              <a:rPr lang="en-US" u="sng" dirty="0" smtClean="0"/>
              <a:t>Purpose</a:t>
            </a:r>
            <a:r>
              <a:rPr lang="en-US" dirty="0" smtClean="0"/>
              <a:t>: Provide configurable pattern (model) basis for NDIA domains, and their relationships.</a:t>
            </a:r>
            <a:endParaRPr lang="en-US" dirty="0"/>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32</a:t>
            </a:fld>
            <a:endParaRPr lang="en-US" sz="1400" dirty="0"/>
          </a:p>
        </p:txBody>
      </p:sp>
    </p:spTree>
    <p:extLst>
      <p:ext uri="{BB962C8B-B14F-4D97-AF65-F5344CB8AC3E}">
        <p14:creationId xmlns:p14="http://schemas.microsoft.com/office/powerpoint/2010/main" val="1491785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254095"/>
            <a:ext cx="7740870" cy="706090"/>
          </a:xfrm>
        </p:spPr>
        <p:txBody>
          <a:bodyPr/>
          <a:lstStyle/>
          <a:p>
            <a:pPr algn="ctr"/>
            <a:r>
              <a:rPr lang="en-US" dirty="0" smtClean="0"/>
              <a:t>Additional patterns nominated by others, to </a:t>
            </a:r>
            <a:r>
              <a:rPr lang="en-US" dirty="0"/>
              <a:t>support work being pursued by </a:t>
            </a:r>
            <a:r>
              <a:rPr lang="en-US" dirty="0" smtClean="0"/>
              <a:t>INCOSE </a:t>
            </a:r>
            <a:r>
              <a:rPr lang="en-US" dirty="0"/>
              <a:t>members and </a:t>
            </a:r>
            <a:r>
              <a:rPr lang="en-US" dirty="0" smtClean="0"/>
              <a:t>WGs</a:t>
            </a:r>
            <a:r>
              <a:rPr lang="en-US" dirty="0"/>
              <a:t/>
            </a:r>
            <a:br>
              <a:rPr lang="en-US" dirty="0"/>
            </a:br>
            <a:endParaRPr lang="en-US" dirty="0"/>
          </a:p>
        </p:txBody>
      </p:sp>
      <p:sp>
        <p:nvSpPr>
          <p:cNvPr id="3" name="Content Placeholder 2"/>
          <p:cNvSpPr>
            <a:spLocks noGrp="1"/>
          </p:cNvSpPr>
          <p:nvPr>
            <p:ph idx="1"/>
          </p:nvPr>
        </p:nvSpPr>
        <p:spPr>
          <a:xfrm>
            <a:off x="0" y="1213939"/>
            <a:ext cx="9143999" cy="4770329"/>
          </a:xfrm>
        </p:spPr>
        <p:txBody>
          <a:bodyPr/>
          <a:lstStyle/>
          <a:p>
            <a:pPr marL="457200" indent="-457200">
              <a:buFont typeface="+mj-lt"/>
              <a:buAutoNum type="arabicPeriod" startAt="5"/>
            </a:pPr>
            <a:r>
              <a:rPr lang="en-US" dirty="0" smtClean="0"/>
              <a:t>Northrop Grumman (Tamara </a:t>
            </a:r>
            <a:r>
              <a:rPr lang="en-US" dirty="0" err="1" smtClean="0"/>
              <a:t>Valinoto</a:t>
            </a:r>
            <a:r>
              <a:rPr lang="en-US" dirty="0" smtClean="0"/>
              <a:t>): </a:t>
            </a:r>
          </a:p>
          <a:p>
            <a:pPr lvl="1"/>
            <a:r>
              <a:rPr lang="en-US" sz="2400" u="sng" dirty="0" smtClean="0"/>
              <a:t>Electronic Systems Pattern</a:t>
            </a:r>
          </a:p>
          <a:p>
            <a:pPr lvl="1"/>
            <a:endParaRPr lang="en-US" sz="2400" dirty="0" smtClean="0"/>
          </a:p>
          <a:p>
            <a:pPr marL="457200" indent="-457200">
              <a:buFont typeface="+mj-lt"/>
              <a:buAutoNum type="arabicPeriod" startAt="5"/>
            </a:pPr>
            <a:r>
              <a:rPr lang="en-US" dirty="0" smtClean="0"/>
              <a:t>Booz Allen Hamilton (Troy Peterson): </a:t>
            </a:r>
          </a:p>
          <a:p>
            <a:pPr lvl="1">
              <a:buFont typeface="+mj-lt"/>
              <a:buChar char="–"/>
            </a:pPr>
            <a:r>
              <a:rPr lang="en-US" sz="2400" u="sng" dirty="0"/>
              <a:t>Vehicle Systems </a:t>
            </a:r>
            <a:r>
              <a:rPr lang="en-US" sz="2400" u="sng" dirty="0" smtClean="0"/>
              <a:t>Pattern</a:t>
            </a:r>
          </a:p>
          <a:p>
            <a:pPr lvl="1">
              <a:buFont typeface="+mj-lt"/>
              <a:buChar char="–"/>
            </a:pPr>
            <a:endParaRPr lang="en-US" sz="2400" dirty="0"/>
          </a:p>
          <a:p>
            <a:pPr marL="457200" indent="-457200">
              <a:buFont typeface="+mj-lt"/>
              <a:buAutoNum type="arabicPeriod" startAt="5"/>
            </a:pPr>
            <a:r>
              <a:rPr lang="en-US" dirty="0" smtClean="0"/>
              <a:t>INCOSE Agile Systems Working Group (Rick Dove):</a:t>
            </a:r>
          </a:p>
          <a:p>
            <a:pPr lvl="1">
              <a:buFont typeface="+mj-lt"/>
              <a:buChar char="–"/>
            </a:pPr>
            <a:r>
              <a:rPr lang="en-US" sz="2400" u="sng" dirty="0"/>
              <a:t>Agile System Architectural </a:t>
            </a:r>
            <a:r>
              <a:rPr lang="en-US" sz="2400" u="sng" dirty="0" smtClean="0"/>
              <a:t>Pattern</a:t>
            </a:r>
          </a:p>
          <a:p>
            <a:pPr lvl="1">
              <a:buFont typeface="+mj-lt"/>
              <a:buChar char="–"/>
            </a:pPr>
            <a:r>
              <a:rPr lang="en-US" sz="2400" u="sng" dirty="0" smtClean="0"/>
              <a:t>Agile SE</a:t>
            </a:r>
          </a:p>
          <a:p>
            <a:pPr lvl="1">
              <a:buFont typeface="+mj-lt"/>
              <a:buChar char="–"/>
            </a:pPr>
            <a:endParaRPr lang="en-US" sz="2400" dirty="0"/>
          </a:p>
          <a:p>
            <a:pPr marL="457200" indent="-457200">
              <a:buFont typeface="+mj-lt"/>
              <a:buAutoNum type="arabicPeriod" startAt="5"/>
            </a:pPr>
            <a:r>
              <a:rPr lang="en-US" dirty="0" smtClean="0"/>
              <a:t>INCOSE Security Working Group (Rick Dove):</a:t>
            </a:r>
          </a:p>
          <a:p>
            <a:pPr lvl="1">
              <a:buFont typeface="+mj-lt"/>
              <a:buChar char="–"/>
            </a:pPr>
            <a:r>
              <a:rPr lang="en-US" sz="2400" u="sng" dirty="0"/>
              <a:t>Secure System Pattern</a:t>
            </a:r>
          </a:p>
        </p:txBody>
      </p:sp>
      <p:sp>
        <p:nvSpPr>
          <p:cNvPr id="4"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33</a:t>
            </a:fld>
            <a:endParaRPr lang="en-US" sz="1400" dirty="0"/>
          </a:p>
        </p:txBody>
      </p:sp>
    </p:spTree>
    <p:extLst>
      <p:ext uri="{BB962C8B-B14F-4D97-AF65-F5344CB8AC3E}">
        <p14:creationId xmlns:p14="http://schemas.microsoft.com/office/powerpoint/2010/main" val="2379839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159500"/>
            <a:ext cx="8529145" cy="706090"/>
          </a:xfrm>
        </p:spPr>
        <p:txBody>
          <a:bodyPr/>
          <a:lstStyle/>
          <a:p>
            <a:r>
              <a:rPr lang="en-US" sz="2800" dirty="0" smtClean="0"/>
              <a:t>Our near-term, time-based Challenge Team goal</a:t>
            </a:r>
            <a:endParaRPr lang="en-US" sz="2800" dirty="0"/>
          </a:p>
        </p:txBody>
      </p:sp>
      <p:sp>
        <p:nvSpPr>
          <p:cNvPr id="3" name="Content Placeholder 2"/>
          <p:cNvSpPr>
            <a:spLocks noGrp="1"/>
          </p:cNvSpPr>
          <p:nvPr>
            <p:ph idx="1"/>
          </p:nvPr>
        </p:nvSpPr>
        <p:spPr>
          <a:xfrm>
            <a:off x="0" y="981075"/>
            <a:ext cx="9017876" cy="5145088"/>
          </a:xfrm>
        </p:spPr>
        <p:txBody>
          <a:bodyPr/>
          <a:lstStyle/>
          <a:p>
            <a:r>
              <a:rPr lang="en-US" dirty="0" smtClean="0"/>
              <a:t>In the second half of 2014:</a:t>
            </a:r>
          </a:p>
          <a:p>
            <a:pPr lvl="1"/>
            <a:r>
              <a:rPr lang="en-US" dirty="0" smtClean="0"/>
              <a:t>Make enough sub-team progress on selected patterns important to members to support . . . </a:t>
            </a:r>
          </a:p>
          <a:p>
            <a:pPr lvl="1"/>
            <a:r>
              <a:rPr lang="en-US" dirty="0" smtClean="0"/>
              <a:t>One or more INCOSE IS2015 papers for Seattle (paper drafts due November, complete in March)</a:t>
            </a:r>
          </a:p>
          <a:p>
            <a:pPr lvl="1"/>
            <a:r>
              <a:rPr lang="en-US" dirty="0" smtClean="0"/>
              <a:t>One or more INCOSE GLRC2014 presentations for Chicago (October)</a:t>
            </a:r>
            <a:endParaRPr lang="en-US" dirty="0"/>
          </a:p>
          <a:p>
            <a:r>
              <a:rPr lang="en-US" dirty="0" smtClean="0"/>
              <a:t>In support of this goal:</a:t>
            </a:r>
          </a:p>
          <a:p>
            <a:pPr lvl="1"/>
            <a:r>
              <a:rPr lang="en-US" dirty="0" smtClean="0"/>
              <a:t>Bill Schindel offers </a:t>
            </a:r>
            <a:r>
              <a:rPr lang="en-US" dirty="0" smtClean="0"/>
              <a:t>to hold bi-weekly, web-based Pattern Review Work Sessions throughout the second half of 2014, starting this summer.</a:t>
            </a:r>
          </a:p>
          <a:p>
            <a:pPr lvl="1"/>
            <a:r>
              <a:rPr lang="en-US" dirty="0" smtClean="0"/>
              <a:t>The purpose of these sessions will be to assist sub-teams in preparing S*Patterns that conform to the S*Metamodel and meet the application goals they have in mind.</a:t>
            </a:r>
          </a:p>
          <a:p>
            <a:r>
              <a:rPr lang="en-US" dirty="0" smtClean="0"/>
              <a:t>So, the question is:</a:t>
            </a:r>
          </a:p>
          <a:p>
            <a:pPr lvl="1"/>
            <a:r>
              <a:rPr lang="en-US" dirty="0" smtClean="0"/>
              <a:t>Which sub-teams want to pursue their nominated Patterns during this period</a:t>
            </a:r>
            <a:r>
              <a:rPr lang="en-US" dirty="0" smtClean="0"/>
              <a:t>?</a:t>
            </a:r>
          </a:p>
          <a:p>
            <a:pPr lvl="1"/>
            <a:r>
              <a:rPr lang="en-US" dirty="0" smtClean="0"/>
              <a:t>Following is what that would mean . . . </a:t>
            </a:r>
            <a:endParaRPr lang="en-US" dirty="0"/>
          </a:p>
          <a:p>
            <a:pPr lvl="1"/>
            <a:endParaRPr lang="en-US" dirty="0" smtClean="0"/>
          </a:p>
          <a:p>
            <a:pPr lvl="1"/>
            <a:endParaRPr lang="en-US" dirty="0"/>
          </a:p>
          <a:p>
            <a:pPr lvl="1"/>
            <a:endParaRPr lang="en-US"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34</a:t>
            </a:fld>
            <a:endParaRPr lang="en-US" sz="1400" dirty="0"/>
          </a:p>
        </p:txBody>
      </p:sp>
    </p:spTree>
    <p:extLst>
      <p:ext uri="{BB962C8B-B14F-4D97-AF65-F5344CB8AC3E}">
        <p14:creationId xmlns:p14="http://schemas.microsoft.com/office/powerpoint/2010/main" val="1685661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17606"/>
            <a:ext cx="8939048" cy="706090"/>
          </a:xfrm>
        </p:spPr>
        <p:txBody>
          <a:bodyPr/>
          <a:lstStyle/>
          <a:p>
            <a:r>
              <a:rPr lang="en-US" dirty="0" smtClean="0"/>
              <a:t>Tentative S*Patterns web meeting work session series time line</a:t>
            </a:r>
            <a:endParaRPr lang="en-US" dirty="0"/>
          </a:p>
        </p:txBody>
      </p:sp>
      <p:sp>
        <p:nvSpPr>
          <p:cNvPr id="3" name="Content Placeholder 2"/>
          <p:cNvSpPr>
            <a:spLocks noGrp="1"/>
          </p:cNvSpPr>
          <p:nvPr>
            <p:ph idx="1"/>
          </p:nvPr>
        </p:nvSpPr>
        <p:spPr>
          <a:xfrm>
            <a:off x="304800" y="713053"/>
            <a:ext cx="8650014" cy="5145088"/>
          </a:xfrm>
        </p:spPr>
        <p:txBody>
          <a:bodyPr/>
          <a:lstStyle/>
          <a:p>
            <a:r>
              <a:rPr lang="en-US" dirty="0" smtClean="0"/>
              <a:t>Seeing the sausage-making:</a:t>
            </a:r>
          </a:p>
          <a:p>
            <a:pPr lvl="1"/>
            <a:r>
              <a:rPr lang="en-US" dirty="0" smtClean="0"/>
              <a:t>Opportunity of seeing approaches and progress by others in the same part of an S*Pattern you are working on (e.g., </a:t>
            </a:r>
            <a:r>
              <a:rPr lang="en-US" dirty="0" smtClean="0"/>
              <a:t>Features)</a:t>
            </a:r>
            <a:endParaRPr lang="en-US" dirty="0" smtClean="0"/>
          </a:p>
          <a:p>
            <a:r>
              <a:rPr lang="en-US" dirty="0" smtClean="0"/>
              <a:t>A proposed time schedule, assuming bi-weekly sessions: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Bill’s commitment: Provide guidance to sub-teams</a:t>
            </a:r>
          </a:p>
          <a:p>
            <a:r>
              <a:rPr lang="en-US" dirty="0" smtClean="0"/>
              <a:t>Commitments </a:t>
            </a:r>
            <a:r>
              <a:rPr lang="en-US" dirty="0" smtClean="0"/>
              <a:t>by participants:</a:t>
            </a:r>
          </a:p>
          <a:p>
            <a:pPr lvl="1"/>
            <a:r>
              <a:rPr lang="en-US" dirty="0" smtClean="0"/>
              <a:t>Willing to work on draft updates between review sessions</a:t>
            </a:r>
          </a:p>
          <a:p>
            <a:pPr lvl="1"/>
            <a:r>
              <a:rPr lang="en-US" dirty="0" smtClean="0"/>
              <a:t>Willing to participate in bi-weekly review sessions (1.5-2.0 hours</a:t>
            </a:r>
            <a:r>
              <a:rPr lang="en-US" dirty="0" smtClean="0"/>
              <a:t>)</a:t>
            </a:r>
          </a:p>
          <a:p>
            <a:pPr lvl="1"/>
            <a:r>
              <a:rPr lang="en-US" dirty="0" smtClean="0"/>
              <a:t>Also desirable: Willing to consider contributing to an INCOSE paper</a:t>
            </a: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369276799"/>
              </p:ext>
            </p:extLst>
          </p:nvPr>
        </p:nvGraphicFramePr>
        <p:xfrm>
          <a:off x="930166" y="2374456"/>
          <a:ext cx="7504386" cy="2506116"/>
        </p:xfrm>
        <a:graphic>
          <a:graphicData uri="http://schemas.openxmlformats.org/drawingml/2006/table">
            <a:tbl>
              <a:tblPr firstRow="1" bandRow="1">
                <a:tableStyleId>{5C22544A-7EE6-4342-B048-85BDC9FD1C3A}</a:tableStyleId>
              </a:tblPr>
              <a:tblGrid>
                <a:gridCol w="1381621"/>
                <a:gridCol w="6122765"/>
              </a:tblGrid>
              <a:tr h="356726">
                <a:tc>
                  <a:txBody>
                    <a:bodyPr/>
                    <a:lstStyle/>
                    <a:p>
                      <a:pPr algn="ctr"/>
                      <a:r>
                        <a:rPr lang="en-US" dirty="0" smtClean="0">
                          <a:solidFill>
                            <a:schemeClr val="tx1"/>
                          </a:solidFill>
                        </a:rPr>
                        <a:t>Sessions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chemeClr val="tx1"/>
                          </a:solidFill>
                        </a:rPr>
                        <a:t>Configurable S*Pattern Construction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Jul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Configurable Features Model;</a:t>
                      </a:r>
                      <a:r>
                        <a:rPr lang="en-US" sz="1600" baseline="0" dirty="0" smtClean="0"/>
                        <a:t> </a:t>
                      </a:r>
                      <a:r>
                        <a:rPr lang="en-US" sz="1600" dirty="0" smtClean="0"/>
                        <a:t>Domain Model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Aug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Domain</a:t>
                      </a:r>
                      <a:r>
                        <a:rPr lang="en-US" sz="1600" baseline="0" dirty="0" smtClean="0"/>
                        <a:t> Model; Interactions; States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Sep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Detail Interactions;</a:t>
                      </a:r>
                      <a:r>
                        <a:rPr lang="en-US" sz="1600" baseline="0" dirty="0" smtClean="0"/>
                        <a:t> </a:t>
                      </a:r>
                      <a:r>
                        <a:rPr lang="en-US" sz="1600" dirty="0" smtClean="0"/>
                        <a:t>Requirements;</a:t>
                      </a:r>
                      <a:r>
                        <a:rPr lang="en-US" sz="1600" baseline="0" dirty="0" smtClean="0"/>
                        <a:t> Attribute Couplings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Oct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Logical</a:t>
                      </a:r>
                      <a:r>
                        <a:rPr lang="en-US" sz="1600" baseline="0" dirty="0" smtClean="0"/>
                        <a:t> Architecture; Detail Interactions; Requirements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Nov</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Physical</a:t>
                      </a:r>
                      <a:r>
                        <a:rPr lang="en-US" sz="1600" baseline="0" dirty="0" smtClean="0"/>
                        <a:t> Architecture; Failure Modes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726">
                <a:tc>
                  <a:txBody>
                    <a:bodyPr/>
                    <a:lstStyle/>
                    <a:p>
                      <a:pPr algn="ctr"/>
                      <a:r>
                        <a:rPr lang="en-US" sz="1600" dirty="0" smtClean="0"/>
                        <a:t>Dec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More about configuration rules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35</a:t>
            </a:fld>
            <a:endParaRPr lang="en-US" sz="1400" dirty="0"/>
          </a:p>
        </p:txBody>
      </p:sp>
    </p:spTree>
    <p:extLst>
      <p:ext uri="{BB962C8B-B14F-4D97-AF65-F5344CB8AC3E}">
        <p14:creationId xmlns:p14="http://schemas.microsoft.com/office/powerpoint/2010/main" val="25246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and communications</a:t>
            </a:r>
            <a:endParaRPr lang="en-US" sz="3200" dirty="0"/>
          </a:p>
        </p:txBody>
      </p:sp>
      <p:sp>
        <p:nvSpPr>
          <p:cNvPr id="3" name="Content Placeholder 2"/>
          <p:cNvSpPr>
            <a:spLocks noGrp="1"/>
          </p:cNvSpPr>
          <p:nvPr>
            <p:ph idx="1"/>
          </p:nvPr>
        </p:nvSpPr>
        <p:spPr/>
        <p:txBody>
          <a:bodyPr/>
          <a:lstStyle/>
          <a:p>
            <a:r>
              <a:rPr lang="en-US" dirty="0" smtClean="0"/>
              <a:t>Are you willing to meet bi-weekly, for 1.5-2.0 hours?</a:t>
            </a:r>
          </a:p>
          <a:p>
            <a:endParaRPr lang="en-US" dirty="0" smtClean="0"/>
          </a:p>
          <a:p>
            <a:r>
              <a:rPr lang="en-US" dirty="0" smtClean="0"/>
              <a:t>What day of week / time of day is best for you?</a:t>
            </a:r>
          </a:p>
          <a:p>
            <a:pPr lvl="1"/>
            <a:r>
              <a:rPr lang="en-US" dirty="0" smtClean="0"/>
              <a:t>Weekdays?</a:t>
            </a:r>
          </a:p>
          <a:p>
            <a:pPr lvl="1"/>
            <a:r>
              <a:rPr lang="en-US" dirty="0" smtClean="0"/>
              <a:t>Weekends?</a:t>
            </a:r>
          </a:p>
          <a:p>
            <a:pPr lvl="1"/>
            <a:r>
              <a:rPr lang="en-US" dirty="0" smtClean="0"/>
              <a:t>Evenings?</a:t>
            </a:r>
          </a:p>
          <a:p>
            <a:endParaRPr lang="en-US" dirty="0" smtClean="0"/>
          </a:p>
          <a:p>
            <a:r>
              <a:rPr lang="en-US" dirty="0" smtClean="0"/>
              <a:t>Team web site: </a:t>
            </a:r>
          </a:p>
          <a:p>
            <a:pPr marL="0" indent="0">
              <a:buNone/>
            </a:pPr>
            <a:r>
              <a:rPr lang="en-US" sz="2000" dirty="0">
                <a:hlinkClick r:id="rId2"/>
              </a:rPr>
              <a:t>http://</a:t>
            </a:r>
            <a:r>
              <a:rPr lang="en-US" sz="2000" dirty="0" smtClean="0">
                <a:hlinkClick r:id="rId2"/>
              </a:rPr>
              <a:t>www.omgwiki.org/MBSE/doku.php?id=mbse:patterns:patterns</a:t>
            </a:r>
            <a:r>
              <a:rPr lang="en-US" sz="2000" dirty="0" smtClean="0"/>
              <a:t> </a:t>
            </a:r>
            <a:endParaRPr lang="en-US" sz="2000" dirty="0"/>
          </a:p>
          <a:p>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36</a:t>
            </a:fld>
            <a:endParaRPr lang="en-US" sz="1400" dirty="0"/>
          </a:p>
        </p:txBody>
      </p:sp>
    </p:spTree>
    <p:extLst>
      <p:ext uri="{BB962C8B-B14F-4D97-AF65-F5344CB8AC3E}">
        <p14:creationId xmlns:p14="http://schemas.microsoft.com/office/powerpoint/2010/main" val="532413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modeling tools, languages will we use?</a:t>
            </a:r>
            <a:endParaRPr lang="en-US" sz="2800" dirty="0"/>
          </a:p>
        </p:txBody>
      </p:sp>
      <p:sp>
        <p:nvSpPr>
          <p:cNvPr id="3" name="Content Placeholder 2"/>
          <p:cNvSpPr>
            <a:spLocks noGrp="1"/>
          </p:cNvSpPr>
          <p:nvPr>
            <p:ph idx="1"/>
          </p:nvPr>
        </p:nvSpPr>
        <p:spPr/>
        <p:txBody>
          <a:bodyPr/>
          <a:lstStyle/>
          <a:p>
            <a:r>
              <a:rPr lang="en-US" dirty="0" smtClean="0"/>
              <a:t>S*Metamodel is modeling language independent:</a:t>
            </a:r>
          </a:p>
          <a:p>
            <a:pPr lvl="1"/>
            <a:r>
              <a:rPr lang="en-US" dirty="0" smtClean="0"/>
              <a:t>Readily expressed in SysML or other modeling languages.</a:t>
            </a:r>
          </a:p>
          <a:p>
            <a:pPr lvl="1"/>
            <a:r>
              <a:rPr lang="en-US" dirty="0" smtClean="0"/>
              <a:t>For INCOSE work, if the sub-team does not have a conflicting goal, we’d encourage use of SysML, familiar to more in INCOSE.</a:t>
            </a:r>
          </a:p>
          <a:p>
            <a:pPr lvl="1"/>
            <a:r>
              <a:rPr lang="en-US" dirty="0" smtClean="0"/>
              <a:t>Be prepared to learn a few things that the modeling language standards have not quite caught up with yet.</a:t>
            </a:r>
          </a:p>
          <a:p>
            <a:pPr lvl="1"/>
            <a:r>
              <a:rPr lang="en-US" dirty="0" smtClean="0"/>
              <a:t>One of our team’s spin-offs is feedback to Sandy </a:t>
            </a:r>
            <a:r>
              <a:rPr lang="en-US" dirty="0" err="1" smtClean="0"/>
              <a:t>Friedenthal’s</a:t>
            </a:r>
            <a:r>
              <a:rPr lang="en-US" dirty="0" smtClean="0"/>
              <a:t> inputs on future SysML releases.</a:t>
            </a:r>
          </a:p>
          <a:p>
            <a:pPr lvl="1"/>
            <a:r>
              <a:rPr lang="en-US" dirty="0" smtClean="0"/>
              <a:t>If you have a different language in mind, we’ll help.</a:t>
            </a:r>
          </a:p>
          <a:p>
            <a:pPr lvl="1"/>
            <a:endParaRPr lang="en-US"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683" y="4337093"/>
            <a:ext cx="2400793" cy="245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STM 4.1 Metamodel V1.4.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755" y="4492625"/>
            <a:ext cx="3395356" cy="21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37</a:t>
            </a:fld>
            <a:endParaRPr lang="en-US" sz="1400" dirty="0"/>
          </a:p>
        </p:txBody>
      </p:sp>
    </p:spTree>
    <p:extLst>
      <p:ext uri="{BB962C8B-B14F-4D97-AF65-F5344CB8AC3E}">
        <p14:creationId xmlns:p14="http://schemas.microsoft.com/office/powerpoint/2010/main" val="1515442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Activities by Other WGs and MBSE Initiative</a:t>
            </a:r>
            <a:endParaRPr lang="en-US" dirty="0"/>
          </a:p>
        </p:txBody>
      </p:sp>
      <p:sp>
        <p:nvSpPr>
          <p:cNvPr id="3" name="Content Placeholder 2"/>
          <p:cNvSpPr>
            <a:spLocks noGrp="1"/>
          </p:cNvSpPr>
          <p:nvPr>
            <p:ph idx="1"/>
          </p:nvPr>
        </p:nvSpPr>
        <p:spPr/>
        <p:txBody>
          <a:bodyPr/>
          <a:lstStyle/>
          <a:p>
            <a:r>
              <a:rPr lang="en-US" dirty="0" smtClean="0"/>
              <a:t>Other groups in the MBSE Initiative are creating a cloud resource for working groups and teams such as ours:</a:t>
            </a:r>
          </a:p>
          <a:p>
            <a:pPr lvl="1"/>
            <a:r>
              <a:rPr lang="en-US" dirty="0" smtClean="0"/>
              <a:t>On-line shared models repository, for sharing models </a:t>
            </a:r>
          </a:p>
          <a:p>
            <a:pPr lvl="1"/>
            <a:r>
              <a:rPr lang="en-US" dirty="0" smtClean="0"/>
              <a:t>On-line access to limited </a:t>
            </a:r>
            <a:r>
              <a:rPr lang="en-US" dirty="0" smtClean="0"/>
              <a:t>set of tool vendor licenses, for use in INCOSE projects</a:t>
            </a:r>
          </a:p>
          <a:p>
            <a:pPr lvl="1"/>
            <a:endParaRPr lang="en-US" dirty="0" smtClean="0"/>
          </a:p>
          <a:p>
            <a:r>
              <a:rPr lang="en-US" dirty="0" smtClean="0"/>
              <a:t>News </a:t>
            </a:r>
            <a:r>
              <a:rPr lang="en-US" dirty="0" smtClean="0"/>
              <a:t>from other </a:t>
            </a:r>
            <a:r>
              <a:rPr lang="en-US" dirty="0" smtClean="0"/>
              <a:t>members, WGs: </a:t>
            </a:r>
            <a:endParaRPr lang="en-US" dirty="0" smtClean="0"/>
          </a:p>
          <a:p>
            <a:pPr lvl="1"/>
            <a:r>
              <a:rPr lang="en-US" dirty="0"/>
              <a:t> </a:t>
            </a:r>
            <a:endParaRPr lang="en-US" dirty="0" smtClean="0"/>
          </a:p>
          <a:p>
            <a:pPr lvl="1"/>
            <a:r>
              <a:rPr lang="en-US" dirty="0"/>
              <a:t> </a:t>
            </a:r>
            <a:endParaRPr lang="en-US" dirty="0" smtClean="0"/>
          </a:p>
          <a:p>
            <a:pPr lvl="1"/>
            <a:r>
              <a:rPr lang="en-US" dirty="0"/>
              <a:t> </a:t>
            </a:r>
            <a:endParaRPr lang="en-US" dirty="0" smtClean="0"/>
          </a:p>
          <a:p>
            <a:pPr lvl="1"/>
            <a:r>
              <a:rPr lang="en-US" dirty="0"/>
              <a:t> </a:t>
            </a:r>
            <a:endParaRPr lang="en-US" dirty="0" smtClean="0"/>
          </a:p>
          <a:p>
            <a:pPr lvl="1"/>
            <a:r>
              <a:rPr lang="en-US" dirty="0"/>
              <a:t> </a:t>
            </a:r>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38</a:t>
            </a:fld>
            <a:endParaRPr lang="en-US" sz="1400" dirty="0"/>
          </a:p>
        </p:txBody>
      </p:sp>
    </p:spTree>
    <p:extLst>
      <p:ext uri="{BB962C8B-B14F-4D97-AF65-F5344CB8AC3E}">
        <p14:creationId xmlns:p14="http://schemas.microsoft.com/office/powerpoint/2010/main" val="3057990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5"/>
            <a:ext cx="9144000" cy="6173623"/>
          </a:xfrm>
        </p:spPr>
        <p:txBody>
          <a:bodyPr/>
          <a:lstStyle/>
          <a:p>
            <a:pPr>
              <a:buFont typeface="+mj-lt"/>
              <a:buAutoNum type="arabicPeriod"/>
            </a:pPr>
            <a:r>
              <a:rPr lang="en-US" sz="1400" dirty="0"/>
              <a:t>Eric Berg, </a:t>
            </a:r>
            <a:r>
              <a:rPr lang="en-US" sz="1400" dirty="0" smtClean="0"/>
              <a:t>“Affordable </a:t>
            </a:r>
            <a:r>
              <a:rPr lang="en-US" sz="1400" dirty="0"/>
              <a:t>Systems Engineering: An Application of Model-Based System Patterns To Consumer Packaged Goods Products, Manufacturing, and </a:t>
            </a:r>
            <a:r>
              <a:rPr lang="en-US" sz="1400" dirty="0" smtClean="0"/>
              <a:t>Distribution”, at INCOSE IW2014 MBSE Workshop, 2014.</a:t>
            </a:r>
            <a:endParaRPr lang="en-US" sz="1400" dirty="0"/>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Great Lakes Regional Conference on Systems Engineering, Tutorial</a:t>
            </a:r>
            <a:r>
              <a:rPr lang="en-US" sz="1400" dirty="0"/>
              <a:t>, </a:t>
            </a:r>
            <a:r>
              <a:rPr lang="en-US" sz="1400" dirty="0" smtClean="0"/>
              <a:t>October, </a:t>
            </a:r>
            <a:r>
              <a:rPr lang="en-US" sz="1400" dirty="0"/>
              <a:t>2013</a:t>
            </a:r>
            <a:r>
              <a:rPr lang="en-US" sz="1400" dirty="0" smtClean="0"/>
              <a:t>.</a:t>
            </a:r>
          </a:p>
          <a:p>
            <a:pPr>
              <a:buFont typeface="+mj-lt"/>
              <a:buAutoNum type="arabicPeriod"/>
            </a:pPr>
            <a:r>
              <a:rPr lang="en-US" sz="1400" dirty="0"/>
              <a:t>W. Schindel, “System </a:t>
            </a:r>
            <a:r>
              <a:rPr lang="en-US" sz="1400" dirty="0" smtClean="0"/>
              <a:t>Interactions</a:t>
            </a:r>
            <a:r>
              <a:rPr lang="en-US" sz="1400" dirty="0"/>
              <a:t>: Making The Heart of Systems More Visible”, in Proc. of INCOSE Great Lakes 2013 Regional Conference on Systems Engineering, October, 2013.</a:t>
            </a:r>
          </a:p>
          <a:p>
            <a:pPr>
              <a:buFont typeface="+mj-lt"/>
              <a:buAutoNum type="arabicPeriod"/>
            </a:pPr>
            <a:r>
              <a:rPr lang="en-US" sz="1400" dirty="0" smtClean="0"/>
              <a:t>Bill </a:t>
            </a:r>
            <a:r>
              <a:rPr lang="en-US" sz="1400" dirty="0"/>
              <a:t>Schindel, Troy Peterson, “Introduction to Pattern-Based Systems Engineering (PBSE): Leveraging MBSE Techniques”, </a:t>
            </a:r>
            <a:r>
              <a:rPr lang="en-US" sz="1400" dirty="0" smtClean="0"/>
              <a:t>in Proc. of INCOSE 2013 International Symposium, Tutorial</a:t>
            </a:r>
            <a:r>
              <a:rPr lang="en-US" sz="1400" dirty="0"/>
              <a:t>, June, 2013</a:t>
            </a:r>
            <a:r>
              <a:rPr lang="en-US" sz="1400" dirty="0" smtClean="0"/>
              <a:t>.</a:t>
            </a:r>
          </a:p>
          <a:p>
            <a:pPr>
              <a:buFont typeface="+mj-lt"/>
              <a:buAutoNum type="arabicPeriod"/>
            </a:pPr>
            <a:r>
              <a:rPr lang="en-US" sz="1400" dirty="0"/>
              <a:t>”Abbreviated Systematica Glossary, Ordered by Concept, V 4.2.2, ICTT System Sciences, 2013.</a:t>
            </a:r>
          </a:p>
          <a:p>
            <a:pPr>
              <a:buFont typeface="+mj-lt"/>
              <a:buAutoNum type="arabicPeriod"/>
            </a:pPr>
            <a:r>
              <a:rPr lang="en-US" sz="1400" dirty="0" smtClean="0"/>
              <a:t>W</a:t>
            </a:r>
            <a:r>
              <a:rPr lang="en-US" sz="1400" dirty="0"/>
              <a:t>. Schindel, “Introduction to Pattern-Based Systems Engineering (PBSE)”, INCOSE Finger Lakes Chapter Webinar, April 26, 2012. </a:t>
            </a:r>
          </a:p>
          <a:p>
            <a:pPr>
              <a:buFont typeface="+mj-lt"/>
              <a:buAutoNum type="arabicPeriod"/>
            </a:pPr>
            <a:r>
              <a:rPr lang="en-US" sz="1400" dirty="0" smtClean="0"/>
              <a:t>------------------, </a:t>
            </a:r>
            <a:r>
              <a:rPr lang="en-US" sz="1400" dirty="0"/>
              <a:t>“Integrating Materials, Process &amp; Product Portfolios: Lessons from Pattern-Based Systems Engineering”, in Proc. of 2012 Conference of Society for the Advancement of Material and Process Engineering, 2012.</a:t>
            </a:r>
          </a:p>
          <a:p>
            <a:pPr>
              <a:buFont typeface="+mj-lt"/>
              <a:buAutoNum type="arabicPeriod"/>
            </a:pPr>
            <a:r>
              <a:rPr lang="en-US" sz="1400" dirty="0"/>
              <a:t>------------------</a:t>
            </a:r>
            <a:r>
              <a:rPr lang="en-US" sz="1400" dirty="0" smtClean="0"/>
              <a:t>, </a:t>
            </a:r>
            <a:r>
              <a:rPr lang="en-US" sz="1400" dirty="0"/>
              <a:t>“What Is the Smallest Model of a System?”, </a:t>
            </a:r>
            <a:r>
              <a:rPr lang="en-US" sz="1400" dirty="0" smtClean="0"/>
              <a:t>in Proc</a:t>
            </a:r>
            <a:r>
              <a:rPr lang="en-US" sz="1400" dirty="0"/>
              <a:t>. of the INCOSE 2011 International Symposium, International Council on Systems Engineering (2011). </a:t>
            </a:r>
            <a:endParaRPr lang="en-US" sz="1400" dirty="0" smtClean="0"/>
          </a:p>
          <a:p>
            <a:pPr>
              <a:buFont typeface="+mj-lt"/>
              <a:buAutoNum type="arabicPeriod"/>
            </a:pPr>
            <a:r>
              <a:rPr lang="en-US" sz="1400" dirty="0"/>
              <a:t>------------------</a:t>
            </a:r>
            <a:r>
              <a:rPr lang="en-US" sz="1400" dirty="0" smtClean="0"/>
              <a:t>, </a:t>
            </a:r>
            <a:r>
              <a:rPr lang="en-US" sz="1400" dirty="0"/>
              <a:t>“The Impact of ‘Dark Patterns’ On Uncertainty: Enhancing Adaptability In The Systems World”, in Proc. of INCOSE Great Lakes 2011 Regional Conference on Systems Engineering, Dearborn, MI, </a:t>
            </a:r>
            <a:r>
              <a:rPr lang="en-US" sz="1400" dirty="0" smtClean="0"/>
              <a:t>2011</a:t>
            </a:r>
          </a:p>
          <a:p>
            <a:pPr>
              <a:buFont typeface="+mj-lt"/>
              <a:buAutoNum type="arabicPeriod"/>
            </a:pPr>
            <a:r>
              <a:rPr lang="en-US" sz="1400" dirty="0"/>
              <a:t>------------------</a:t>
            </a:r>
            <a:r>
              <a:rPr lang="en-GB" sz="1400" dirty="0" smtClean="0"/>
              <a:t>l</a:t>
            </a:r>
            <a:r>
              <a:rPr lang="en-GB" sz="1400" dirty="0"/>
              <a:t>, “</a:t>
            </a:r>
            <a:r>
              <a:rPr lang="en-US" sz="1400" dirty="0"/>
              <a:t>Failure Analysis: Insights from Model-Based Systems Engineering”, in </a:t>
            </a:r>
            <a:r>
              <a:rPr lang="en-US" sz="1400" i="1" dirty="0"/>
              <a:t>Proceedings of INCOSE 2010 Symposium</a:t>
            </a:r>
            <a:r>
              <a:rPr lang="en-US" sz="1400" dirty="0"/>
              <a:t>, July 2010.</a:t>
            </a:r>
          </a:p>
          <a:p>
            <a:pPr>
              <a:buFont typeface="+mj-lt"/>
              <a:buAutoNum type="arabicPeriod"/>
            </a:pPr>
            <a:r>
              <a:rPr lang="en-US" sz="1400" dirty="0" smtClean="0"/>
              <a:t>J</a:t>
            </a:r>
            <a:r>
              <a:rPr lang="en-US" sz="1400" dirty="0"/>
              <a:t>. Bradley, M. Hughes, and W. Schindel, “Optimizing Delivery of Global Pharmaceutical Packaging Solutions, Using Systems Engineering Patterns”, in Proc. of the INCOSE 2010 International Symposium (2010).</a:t>
            </a:r>
          </a:p>
          <a:p>
            <a:pPr>
              <a:buFont typeface="+mj-lt"/>
              <a:buAutoNum type="arabicPeriod"/>
            </a:pPr>
            <a:r>
              <a:rPr lang="en-US" sz="1400" dirty="0" smtClean="0"/>
              <a:t>W</a:t>
            </a:r>
            <a:r>
              <a:rPr lang="en-US" sz="1400" dirty="0"/>
              <a:t>. Schindel, “Pattern-Based Systems Engineering: An Extension of Model-Based SE”, INCOSE IS2005 Tutorial TIES 4, (2005). </a:t>
            </a:r>
            <a:endParaRPr lang="en-US" sz="1400" dirty="0" smtClean="0"/>
          </a:p>
          <a:p>
            <a:pPr>
              <a:buFont typeface="+mj-lt"/>
              <a:buAutoNum type="arabicPeriod"/>
            </a:pPr>
            <a:r>
              <a:rPr lang="en-US" sz="1400" dirty="0"/>
              <a:t>------------------</a:t>
            </a:r>
            <a:r>
              <a:rPr lang="fr-FR" sz="1400" dirty="0" smtClean="0"/>
              <a:t>, </a:t>
            </a:r>
            <a:r>
              <a:rPr lang="fr-FR" sz="1400" dirty="0"/>
              <a:t>“Requirements </a:t>
            </a:r>
            <a:r>
              <a:rPr lang="fr-FR" sz="1400" dirty="0" smtClean="0"/>
              <a:t>Statements Are Transfer Functions</a:t>
            </a:r>
            <a:r>
              <a:rPr lang="fr-FR" sz="1400" dirty="0"/>
              <a:t>: An </a:t>
            </a:r>
            <a:r>
              <a:rPr lang="fr-FR" sz="1400" dirty="0" smtClean="0"/>
              <a:t>Insight </a:t>
            </a:r>
            <a:r>
              <a:rPr lang="fr-FR" sz="1400" dirty="0"/>
              <a:t>from </a:t>
            </a:r>
            <a:r>
              <a:rPr lang="fr-FR" sz="1400" dirty="0" smtClean="0"/>
              <a:t>Model-</a:t>
            </a:r>
            <a:r>
              <a:rPr lang="fr-FR" sz="1400" dirty="0"/>
              <a:t>B</a:t>
            </a:r>
            <a:r>
              <a:rPr lang="fr-FR" sz="1400" dirty="0" smtClean="0"/>
              <a:t>ased Systems Engineering</a:t>
            </a:r>
            <a:r>
              <a:rPr lang="fr-FR" sz="1400" dirty="0"/>
              <a:t>”, in </a:t>
            </a:r>
            <a:r>
              <a:rPr lang="fr-FR" sz="1400" i="1" dirty="0" smtClean="0"/>
              <a:t>Proc. </a:t>
            </a:r>
            <a:r>
              <a:rPr lang="fr-FR" sz="1400" i="1" dirty="0"/>
              <a:t>of INCOSE 2005 International Symposium</a:t>
            </a:r>
            <a:r>
              <a:rPr lang="fr-FR" sz="1400" dirty="0"/>
              <a:t>, (2005). </a:t>
            </a:r>
          </a:p>
          <a:p>
            <a:pPr>
              <a:buFont typeface="+mj-lt"/>
              <a:buAutoNum type="arabicPeriod"/>
            </a:pPr>
            <a:r>
              <a:rPr lang="en-US" sz="1400" dirty="0" smtClean="0"/>
              <a:t>W</a:t>
            </a:r>
            <a:r>
              <a:rPr lang="en-US" sz="1400" dirty="0"/>
              <a:t>. Schindel, and V. Smith, “Results of Applying a Families-of-Systems Approach to Systems Engineering of Product Line Families”, SAE International, Technical Report 2002-01-3086 (2002</a:t>
            </a:r>
            <a:r>
              <a:rPr lang="en-US" sz="1400" dirty="0" smtClean="0"/>
              <a:t>)..</a:t>
            </a:r>
            <a:endParaRPr lang="en-US" sz="1400" dirty="0"/>
          </a:p>
          <a:p>
            <a:pPr>
              <a:buAutoNum type="arabicPeriod" startAt="8"/>
            </a:pPr>
            <a:endParaRPr lang="en-US" sz="1400" dirty="0"/>
          </a:p>
          <a:p>
            <a:pPr marL="0" indent="0">
              <a:buNone/>
            </a:pPr>
            <a:endParaRPr lang="en-US" sz="1000" dirty="0"/>
          </a:p>
        </p:txBody>
      </p:sp>
      <p:sp>
        <p:nvSpPr>
          <p:cNvPr id="5" name="Slide Number Placeholder 3"/>
          <p:cNvSpPr txBox="1">
            <a:spLocks/>
          </p:cNvSpPr>
          <p:nvPr/>
        </p:nvSpPr>
        <p:spPr>
          <a:xfrm>
            <a:off x="8376312" y="6502971"/>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39</a:t>
            </a:fld>
            <a:endParaRPr lang="en-US" sz="1400" dirty="0"/>
          </a:p>
        </p:txBody>
      </p:sp>
    </p:spTree>
    <p:extLst>
      <p:ext uri="{BB962C8B-B14F-4D97-AF65-F5344CB8AC3E}">
        <p14:creationId xmlns:p14="http://schemas.microsoft.com/office/powerpoint/2010/main" val="270915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3578"/>
            <a:ext cx="9144000" cy="5145088"/>
          </a:xfrm>
        </p:spPr>
        <p:txBody>
          <a:bodyPr/>
          <a:lstStyle/>
          <a:p>
            <a:r>
              <a:rPr lang="en-US" dirty="0"/>
              <a:t>Participants in </a:t>
            </a:r>
            <a:r>
              <a:rPr lang="en-US" dirty="0" smtClean="0"/>
              <a:t>INCOSE PBSE </a:t>
            </a:r>
            <a:r>
              <a:rPr lang="en-US" dirty="0" smtClean="0"/>
              <a:t>tutorials over the years expressed </a:t>
            </a:r>
            <a:r>
              <a:rPr lang="en-US" dirty="0"/>
              <a:t>interest in </a:t>
            </a:r>
            <a:r>
              <a:rPr lang="en-US" dirty="0" smtClean="0"/>
              <a:t>an </a:t>
            </a:r>
            <a:r>
              <a:rPr lang="en-US" dirty="0"/>
              <a:t>INCOSE working-group type </a:t>
            </a:r>
            <a:r>
              <a:rPr lang="en-US" dirty="0" smtClean="0"/>
              <a:t>activity advancing the practice of (model-based) PBSE</a:t>
            </a:r>
            <a:r>
              <a:rPr lang="en-US" dirty="0" smtClean="0"/>
              <a:t>.</a:t>
            </a:r>
            <a:endParaRPr lang="en-US" sz="1100" dirty="0" smtClean="0"/>
          </a:p>
          <a:p>
            <a:r>
              <a:rPr lang="en-US" dirty="0" smtClean="0"/>
              <a:t>So, in the summer of 2013, Troy Peterson and Bill Schindel gained agreement of INCOSE MBSE Initiative co-chairs Sandy Friedenthal and Mark Sampson to start:</a:t>
            </a:r>
          </a:p>
          <a:p>
            <a:pPr lvl="1"/>
            <a:r>
              <a:rPr lang="en-US" sz="2200" dirty="0" smtClean="0"/>
              <a:t>An additional MBSE Challenge Team on model-based Patterns</a:t>
            </a:r>
          </a:p>
          <a:p>
            <a:pPr lvl="1"/>
            <a:r>
              <a:rPr lang="en-US" sz="2200" dirty="0" smtClean="0"/>
              <a:t>Objectives summarized in our Challenge Team Charter</a:t>
            </a:r>
          </a:p>
          <a:p>
            <a:pPr lvl="1"/>
            <a:r>
              <a:rPr lang="en-US" sz="2200" dirty="0" smtClean="0"/>
              <a:t>Web site:   </a:t>
            </a:r>
            <a:r>
              <a:rPr lang="en-US" sz="1600" dirty="0">
                <a:hlinkClick r:id="rId2"/>
              </a:rPr>
              <a:t>http://</a:t>
            </a:r>
            <a:r>
              <a:rPr lang="en-US" sz="1600" dirty="0" smtClean="0">
                <a:hlinkClick r:id="rId2"/>
              </a:rPr>
              <a:t>www.omgwiki.org/MBSE/doku.php?id=mbse:patterns:patterns</a:t>
            </a:r>
            <a:r>
              <a:rPr lang="en-US" sz="1600" dirty="0" smtClean="0"/>
              <a:t> </a:t>
            </a:r>
            <a:endParaRPr lang="en-US" sz="1100" dirty="0" smtClean="0"/>
          </a:p>
          <a:p>
            <a:r>
              <a:rPr lang="en-US" dirty="0" smtClean="0"/>
              <a:t>First meeting of the Challenge Team was January, 2014, at IW:</a:t>
            </a:r>
          </a:p>
          <a:p>
            <a:pPr lvl="1"/>
            <a:r>
              <a:rPr lang="en-US" sz="2200" dirty="0" smtClean="0"/>
              <a:t>To assess interest in Challenge Team work products . . . </a:t>
            </a:r>
          </a:p>
          <a:p>
            <a:pPr lvl="1"/>
            <a:r>
              <a:rPr lang="en-US" sz="2200" dirty="0" smtClean="0"/>
              <a:t>As listed in the Charter, as well as others.</a:t>
            </a:r>
          </a:p>
          <a:p>
            <a:pPr lvl="1"/>
            <a:r>
              <a:rPr lang="en-US" sz="2200" dirty="0" smtClean="0"/>
              <a:t>Attended by 22 on-site and remote participants</a:t>
            </a:r>
            <a:r>
              <a:rPr lang="en-US" sz="2200" dirty="0" smtClean="0"/>
              <a:t>.</a:t>
            </a:r>
          </a:p>
          <a:p>
            <a:pPr lvl="1"/>
            <a:r>
              <a:rPr lang="en-US" sz="2200" dirty="0" smtClean="0"/>
              <a:t>Minutes:  </a:t>
            </a:r>
            <a:r>
              <a:rPr lang="en-US" sz="1400" dirty="0">
                <a:hlinkClick r:id="rId3"/>
              </a:rPr>
              <a:t>http://</a:t>
            </a:r>
            <a:r>
              <a:rPr lang="en-US" sz="1400" dirty="0" smtClean="0">
                <a:hlinkClick r:id="rId3"/>
              </a:rPr>
              <a:t>www.omgwiki.org/MBSE/doku.php?id=mbse:patterns:patterns_challenge_team_mtg_01.27.14</a:t>
            </a:r>
            <a:r>
              <a:rPr lang="en-US" sz="1400" dirty="0" smtClean="0"/>
              <a:t> </a:t>
            </a:r>
            <a:endParaRPr lang="en-US" sz="1400" dirty="0"/>
          </a:p>
          <a:p>
            <a:pPr lvl="1"/>
            <a:endParaRPr lang="en-US" dirty="0" smtClean="0"/>
          </a:p>
          <a:p>
            <a:pPr lvl="1"/>
            <a:endParaRPr lang="en-US" dirty="0"/>
          </a:p>
          <a:p>
            <a:endParaRPr lang="en-US" dirty="0"/>
          </a:p>
        </p:txBody>
      </p:sp>
      <p:sp>
        <p:nvSpPr>
          <p:cNvPr id="6" name="Title 1"/>
          <p:cNvSpPr>
            <a:spLocks noGrp="1"/>
          </p:cNvSpPr>
          <p:nvPr>
            <p:ph type="title"/>
          </p:nvPr>
        </p:nvSpPr>
        <p:spPr>
          <a:xfrm>
            <a:off x="1021674" y="205995"/>
            <a:ext cx="7355160" cy="367442"/>
          </a:xfrm>
        </p:spPr>
        <p:txBody>
          <a:bodyPr/>
          <a:lstStyle/>
          <a:p>
            <a:pPr algn="ctr"/>
            <a:r>
              <a:rPr lang="en-US" sz="3200" dirty="0" smtClean="0"/>
              <a:t>Patterns Challenge Team History </a:t>
            </a:r>
            <a:endParaRPr lang="en-US" sz="3200" dirty="0"/>
          </a:p>
        </p:txBody>
      </p:sp>
      <p:sp>
        <p:nvSpPr>
          <p:cNvPr id="5" name="Slide Number Placeholder 3"/>
          <p:cNvSpPr txBox="1">
            <a:spLocks/>
          </p:cNvSpPr>
          <p:nvPr/>
        </p:nvSpPr>
        <p:spPr>
          <a:xfrm>
            <a:off x="853397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a:t>
            </a:fld>
            <a:endParaRPr lang="en-US" sz="1400" dirty="0"/>
          </a:p>
        </p:txBody>
      </p:sp>
    </p:spTree>
    <p:extLst>
      <p:ext uri="{BB962C8B-B14F-4D97-AF65-F5344CB8AC3E}">
        <p14:creationId xmlns:p14="http://schemas.microsoft.com/office/powerpoint/2010/main" val="3675190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695" y="1750000"/>
            <a:ext cx="6621517" cy="369332"/>
          </a:xfrm>
          <a:prstGeom prst="rect">
            <a:avLst/>
          </a:prstGeom>
        </p:spPr>
        <p:txBody>
          <a:bodyPr wrap="square">
            <a:spAutoFit/>
          </a:bodyPr>
          <a:lstStyle/>
          <a:p>
            <a:r>
              <a:rPr lang="en-US" dirty="0">
                <a:hlinkClick r:id="rId2"/>
              </a:rPr>
              <a:t>https://sites.google.com/site/incosepbsewgtempaccess</a:t>
            </a:r>
            <a:r>
              <a:rPr lang="en-US" dirty="0" smtClean="0">
                <a:hlinkClick r:id="rId2"/>
              </a:rPr>
              <a:t>/</a:t>
            </a:r>
            <a:r>
              <a:rPr lang="en-US" dirty="0" smtClean="0"/>
              <a:t> </a:t>
            </a:r>
            <a:endParaRPr lang="en-US" dirty="0"/>
          </a:p>
        </p:txBody>
      </p:sp>
      <p:sp>
        <p:nvSpPr>
          <p:cNvPr id="4" name="TextBox 3"/>
          <p:cNvSpPr txBox="1"/>
          <p:nvPr/>
        </p:nvSpPr>
        <p:spPr>
          <a:xfrm>
            <a:off x="551793" y="1072055"/>
            <a:ext cx="8166538" cy="369332"/>
          </a:xfrm>
          <a:prstGeom prst="rect">
            <a:avLst/>
          </a:prstGeom>
          <a:noFill/>
        </p:spPr>
        <p:txBody>
          <a:bodyPr wrap="square" rtlCol="0">
            <a:spAutoFit/>
          </a:bodyPr>
          <a:lstStyle/>
          <a:p>
            <a:r>
              <a:rPr lang="en-US" dirty="0" smtClean="0"/>
              <a:t>The references above may be downloaded from:</a:t>
            </a:r>
            <a:endParaRPr lang="en-US" dirty="0"/>
          </a:p>
        </p:txBody>
      </p:sp>
    </p:spTree>
    <p:extLst>
      <p:ext uri="{BB962C8B-B14F-4D97-AF65-F5344CB8AC3E}">
        <p14:creationId xmlns:p14="http://schemas.microsoft.com/office/powerpoint/2010/main" val="2981888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9" y="145851"/>
            <a:ext cx="8743816" cy="706090"/>
          </a:xfrm>
        </p:spPr>
        <p:txBody>
          <a:bodyPr/>
          <a:lstStyle/>
          <a:p>
            <a:r>
              <a:rPr lang="en-US" dirty="0" smtClean="0"/>
              <a:t>From Draft Charter: Team Stakeholders / Measures of Success</a:t>
            </a:r>
            <a:endParaRPr lang="en-US" dirty="0"/>
          </a:p>
        </p:txBody>
      </p:sp>
      <p:sp>
        <p:nvSpPr>
          <p:cNvPr id="3" name="Content Placeholder 2"/>
          <p:cNvSpPr>
            <a:spLocks noGrp="1"/>
          </p:cNvSpPr>
          <p:nvPr>
            <p:ph idx="1"/>
          </p:nvPr>
        </p:nvSpPr>
        <p:spPr>
          <a:xfrm>
            <a:off x="0" y="981075"/>
            <a:ext cx="9144000" cy="5145088"/>
          </a:xfrm>
        </p:spPr>
        <p:txBody>
          <a:bodyPr/>
          <a:lstStyle/>
          <a:p>
            <a:r>
              <a:rPr lang="en-US" sz="1800" b="1" u="sng" dirty="0" smtClean="0"/>
              <a:t>System </a:t>
            </a:r>
            <a:r>
              <a:rPr lang="en-US" sz="1800" b="1" u="sng" dirty="0"/>
              <a:t>Innovation / Development Teams</a:t>
            </a:r>
            <a:r>
              <a:rPr lang="en-US" sz="1800" dirty="0"/>
              <a:t>: Enjoy the benefits of MBSE with lower per-project model-origination and refinement time, effort, skill load, and risk, by employing configured System Patterns as early draft models.  </a:t>
            </a:r>
          </a:p>
          <a:p>
            <a:r>
              <a:rPr lang="en-US" sz="1800" b="1" u="sng" dirty="0"/>
              <a:t>System Modelers</a:t>
            </a:r>
            <a:r>
              <a:rPr lang="en-US" sz="1800" dirty="0"/>
              <a:t>: Extend the span of influence of skilled individual modelers by making their models effectively available, applicable, and impactful to more projects, systems, and products.  </a:t>
            </a:r>
          </a:p>
          <a:p>
            <a:r>
              <a:rPr lang="en-US" sz="1800" b="1" u="sng" dirty="0"/>
              <a:t>Product Line Managers, Platform Managers, Portfolio Managers</a:t>
            </a:r>
            <a:r>
              <a:rPr lang="en-US" sz="1800" dirty="0"/>
              <a:t>: Improve the effectiveness of families-of-systems disciplines, measured in terms of economic leverage. </a:t>
            </a:r>
          </a:p>
          <a:p>
            <a:r>
              <a:rPr lang="en-US" sz="1800" b="1" u="sng" dirty="0"/>
              <a:t>System Verification Teams</a:t>
            </a:r>
            <a:r>
              <a:rPr lang="en-US" sz="1800" dirty="0"/>
              <a:t>: Improve the performance of system verification planning and execution in high risk or complexity systems.  </a:t>
            </a:r>
          </a:p>
          <a:p>
            <a:r>
              <a:rPr lang="en-US" sz="1800" b="1" u="sng" dirty="0"/>
              <a:t>System Life Cycle Groups</a:t>
            </a:r>
            <a:r>
              <a:rPr lang="en-US" sz="1800" dirty="0"/>
              <a:t>: Improve satisfaction with the early fit of systems to the learned needs of system life cycle communities, including manufacturing, distribution, end user, operations, and maintenance, over a broad range of issues that should not be re-discovered each generation (functionality, safety, many other aspects). </a:t>
            </a:r>
          </a:p>
          <a:p>
            <a:r>
              <a:rPr lang="en-US" sz="1800" b="1" u="sng" dirty="0"/>
              <a:t>Tool Suppliers</a:t>
            </a:r>
            <a:r>
              <a:rPr lang="en-US" sz="1800" dirty="0"/>
              <a:t>: Improve the ROI demonstrated by tools. </a:t>
            </a:r>
          </a:p>
          <a:p>
            <a:r>
              <a:rPr lang="en-US" sz="1800" b="1" u="sng" dirty="0"/>
              <a:t>Enterprises</a:t>
            </a:r>
            <a:r>
              <a:rPr lang="en-US" sz="1800" dirty="0"/>
              <a:t>: Improve organizational-level learning across individual people and projects, reducing occurrences of re-learning the same lessons and repeating the same mistakes</a:t>
            </a:r>
            <a:r>
              <a:rPr lang="en-US" sz="1800" dirty="0" smtClean="0"/>
              <a:t>.</a:t>
            </a:r>
            <a:endParaRPr lang="en-US" sz="1800"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41</a:t>
            </a:fld>
            <a:endParaRPr lang="en-US" sz="1400" dirty="0"/>
          </a:p>
        </p:txBody>
      </p:sp>
    </p:spTree>
    <p:extLst>
      <p:ext uri="{BB962C8B-B14F-4D97-AF65-F5344CB8AC3E}">
        <p14:creationId xmlns:p14="http://schemas.microsoft.com/office/powerpoint/2010/main" val="2910590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04909"/>
            <a:ext cx="8393373" cy="706090"/>
          </a:xfrm>
        </p:spPr>
        <p:txBody>
          <a:bodyPr/>
          <a:lstStyle/>
          <a:p>
            <a:r>
              <a:rPr lang="en-US" b="1" dirty="0" smtClean="0"/>
              <a:t>From Draft Charter: </a:t>
            </a:r>
            <a:r>
              <a:rPr lang="en-US" b="1" u="sng" dirty="0" smtClean="0"/>
              <a:t>General</a:t>
            </a:r>
            <a:r>
              <a:rPr lang="en-US" b="1" dirty="0" smtClean="0"/>
              <a:t> Plan Overview / Description </a:t>
            </a:r>
            <a:endParaRPr lang="en-US" b="1" dirty="0"/>
          </a:p>
        </p:txBody>
      </p:sp>
      <p:sp>
        <p:nvSpPr>
          <p:cNvPr id="3" name="Content Placeholder 2"/>
          <p:cNvSpPr>
            <a:spLocks noGrp="1"/>
          </p:cNvSpPr>
          <p:nvPr>
            <p:ph idx="1"/>
          </p:nvPr>
        </p:nvSpPr>
        <p:spPr>
          <a:xfrm>
            <a:off x="163773" y="981075"/>
            <a:ext cx="8775511" cy="5145088"/>
          </a:xfrm>
        </p:spPr>
        <p:txBody>
          <a:bodyPr/>
          <a:lstStyle/>
          <a:p>
            <a:pPr marL="0" indent="0">
              <a:buNone/>
            </a:pPr>
            <a:r>
              <a:rPr lang="en-US" sz="1600" b="1" u="sng" dirty="0" smtClean="0"/>
              <a:t>Phase </a:t>
            </a:r>
            <a:r>
              <a:rPr lang="en-US" sz="1600" b="1" u="sng" dirty="0"/>
              <a:t>1:  (Time period to be established)</a:t>
            </a:r>
          </a:p>
          <a:p>
            <a:pPr marL="395288" indent="-395288">
              <a:buNone/>
            </a:pPr>
            <a:r>
              <a:rPr lang="en-US" sz="1600" dirty="0"/>
              <a:t>1.	Supplement start-up team membership with other interested team members, sharing and refining charter and gaining team buy-in to this plan.</a:t>
            </a:r>
          </a:p>
          <a:p>
            <a:pPr marL="395288" indent="-395288">
              <a:buNone/>
            </a:pPr>
            <a:r>
              <a:rPr lang="en-US" sz="1600" dirty="0"/>
              <a:t>2.	Bring team membership to a common level of PBSE understanding, using PBSE Tutorials conducted in recent years at IS, GLRC, and chapter levels, including example System Pattern content.</a:t>
            </a:r>
          </a:p>
          <a:p>
            <a:pPr marL="395288" indent="-395288">
              <a:buNone/>
            </a:pPr>
            <a:r>
              <a:rPr lang="en-US" sz="1600" dirty="0"/>
              <a:t>3.	Identify target products for near-term work by the team:</a:t>
            </a:r>
          </a:p>
          <a:p>
            <a:pPr marL="0" indent="1309688">
              <a:buNone/>
            </a:pPr>
            <a:r>
              <a:rPr lang="en-US" sz="1600" dirty="0" smtClean="0"/>
              <a:t>a. Target </a:t>
            </a:r>
            <a:r>
              <a:rPr lang="en-US" sz="1600" dirty="0"/>
              <a:t>System Patterns</a:t>
            </a:r>
          </a:p>
          <a:p>
            <a:pPr marL="0" indent="1309688">
              <a:buNone/>
            </a:pPr>
            <a:r>
              <a:rPr lang="en-US" sz="1600" dirty="0" smtClean="0"/>
              <a:t>b. Target </a:t>
            </a:r>
            <a:r>
              <a:rPr lang="en-US" sz="1600" dirty="0"/>
              <a:t>System Pattern Applications</a:t>
            </a:r>
          </a:p>
          <a:p>
            <a:pPr marL="0" indent="1309688">
              <a:buNone/>
            </a:pPr>
            <a:r>
              <a:rPr lang="en-US" sz="1600" dirty="0" smtClean="0"/>
              <a:t>c.  Business </a:t>
            </a:r>
            <a:r>
              <a:rPr lang="en-US" sz="1600" dirty="0"/>
              <a:t>Process Implications Model of PBSE</a:t>
            </a:r>
          </a:p>
          <a:p>
            <a:pPr marL="0" indent="1309688">
              <a:buNone/>
            </a:pPr>
            <a:r>
              <a:rPr lang="en-US" sz="1600" dirty="0" smtClean="0"/>
              <a:t>d.  Demonstration </a:t>
            </a:r>
            <a:r>
              <a:rPr lang="en-US" sz="1600" dirty="0"/>
              <a:t>of PBSE support in Tools and Information Systems</a:t>
            </a:r>
          </a:p>
          <a:p>
            <a:pPr marL="0" indent="1309688">
              <a:buNone/>
            </a:pPr>
            <a:r>
              <a:rPr lang="en-US" sz="1600" dirty="0" smtClean="0"/>
              <a:t>e.  PBSE </a:t>
            </a:r>
            <a:r>
              <a:rPr lang="en-US" sz="1600" dirty="0"/>
              <a:t>Tutorials </a:t>
            </a:r>
          </a:p>
          <a:p>
            <a:pPr marL="0" indent="1309688">
              <a:buNone/>
            </a:pPr>
            <a:r>
              <a:rPr lang="en-US" sz="1600" dirty="0" smtClean="0"/>
              <a:t>f.   Other </a:t>
            </a:r>
            <a:r>
              <a:rPr lang="en-US" sz="1600" dirty="0"/>
              <a:t>target products</a:t>
            </a:r>
          </a:p>
          <a:p>
            <a:pPr marL="0" indent="0">
              <a:spcBef>
                <a:spcPts val="600"/>
              </a:spcBef>
              <a:buNone/>
            </a:pPr>
            <a:r>
              <a:rPr lang="en-US" sz="1600" b="1" u="sng" dirty="0"/>
              <a:t>Phase 2:  (Time period to be established)</a:t>
            </a:r>
          </a:p>
          <a:p>
            <a:pPr marL="0" indent="0">
              <a:buNone/>
            </a:pPr>
            <a:r>
              <a:rPr lang="en-US" sz="1600" dirty="0" smtClean="0"/>
              <a:t>4.      Create </a:t>
            </a:r>
            <a:r>
              <a:rPr lang="en-US" sz="1600" dirty="0"/>
              <a:t>and validate targeted Challenge Team products, prioritized from above</a:t>
            </a:r>
          </a:p>
          <a:p>
            <a:pPr marL="0" indent="0">
              <a:spcBef>
                <a:spcPts val="600"/>
              </a:spcBef>
              <a:buNone/>
            </a:pPr>
            <a:r>
              <a:rPr lang="en-US" sz="1600" b="1" u="sng" dirty="0"/>
              <a:t>Phase 3: (Time period to be established)</a:t>
            </a:r>
          </a:p>
          <a:p>
            <a:pPr marL="0" indent="0">
              <a:buNone/>
            </a:pPr>
            <a:r>
              <a:rPr lang="en-US" sz="1600" dirty="0" smtClean="0"/>
              <a:t>5.      Make </a:t>
            </a:r>
            <a:r>
              <a:rPr lang="en-US" sz="1600" dirty="0"/>
              <a:t>Challenge Team products available to INCOSE membership, extending benefits. </a:t>
            </a:r>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42</a:t>
            </a:fld>
            <a:endParaRPr lang="en-US" sz="1400" dirty="0"/>
          </a:p>
        </p:txBody>
      </p:sp>
    </p:spTree>
    <p:extLst>
      <p:ext uri="{BB962C8B-B14F-4D97-AF65-F5344CB8AC3E}">
        <p14:creationId xmlns:p14="http://schemas.microsoft.com/office/powerpoint/2010/main" val="2429966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921"/>
            <a:ext cx="9144000" cy="706090"/>
          </a:xfrm>
        </p:spPr>
        <p:txBody>
          <a:bodyPr/>
          <a:lstStyle/>
          <a:p>
            <a:pPr algn="ctr"/>
            <a:r>
              <a:rPr lang="en-US" sz="2200" b="1" dirty="0" smtClean="0"/>
              <a:t>From Draft Charter: A </a:t>
            </a:r>
            <a:r>
              <a:rPr lang="en-US" sz="2200" b="1" u="sng" dirty="0" smtClean="0"/>
              <a:t>Specific</a:t>
            </a:r>
            <a:r>
              <a:rPr lang="en-US" sz="2200" b="1" dirty="0" smtClean="0"/>
              <a:t> Challenge Encouraged by </a:t>
            </a:r>
            <a:br>
              <a:rPr lang="en-US" sz="2200" b="1" dirty="0" smtClean="0"/>
            </a:br>
            <a:r>
              <a:rPr lang="en-US" sz="2200" b="1" dirty="0" smtClean="0"/>
              <a:t>MBSE Initiative Leadership </a:t>
            </a:r>
            <a:br>
              <a:rPr lang="en-US" sz="2200" b="1" dirty="0" smtClean="0"/>
            </a:br>
            <a:r>
              <a:rPr lang="en-US" sz="2200" b="1" dirty="0" smtClean="0"/>
              <a:t>(for Infusion of MBSE Across Organizations)</a:t>
            </a:r>
            <a:endParaRPr lang="en-US" sz="2200" b="1" dirty="0"/>
          </a:p>
        </p:txBody>
      </p:sp>
      <p:sp>
        <p:nvSpPr>
          <p:cNvPr id="3" name="Content Placeholder 2"/>
          <p:cNvSpPr>
            <a:spLocks noGrp="1"/>
          </p:cNvSpPr>
          <p:nvPr>
            <p:ph idx="1"/>
          </p:nvPr>
        </p:nvSpPr>
        <p:spPr>
          <a:xfrm>
            <a:off x="0" y="1337480"/>
            <a:ext cx="9007522" cy="4256420"/>
          </a:xfrm>
        </p:spPr>
        <p:txBody>
          <a:bodyPr/>
          <a:lstStyle/>
          <a:p>
            <a:r>
              <a:rPr lang="en-US" dirty="0" smtClean="0"/>
              <a:t>Generate </a:t>
            </a:r>
            <a:r>
              <a:rPr lang="en-US" dirty="0"/>
              <a:t>two or more </a:t>
            </a:r>
            <a:r>
              <a:rPr lang="en-US" dirty="0" smtClean="0"/>
              <a:t>configured MBSE </a:t>
            </a:r>
            <a:r>
              <a:rPr lang="en-US" dirty="0"/>
              <a:t>models across multiple systems and system domains from single system pattern asset(s) leveraged across </a:t>
            </a:r>
            <a:r>
              <a:rPr lang="en-US" dirty="0" smtClean="0"/>
              <a:t>them.</a:t>
            </a:r>
          </a:p>
          <a:p>
            <a:r>
              <a:rPr lang="en-US" dirty="0" smtClean="0"/>
              <a:t>The </a:t>
            </a:r>
            <a:r>
              <a:rPr lang="en-US" dirty="0"/>
              <a:t>specific domains and systems will be chosen based on the team membership’s priority interests, but are currently expected to include at least one multiple-configuration manufactured product line system, as well as the manufacturing system that produces </a:t>
            </a:r>
            <a:r>
              <a:rPr lang="en-US" dirty="0" smtClean="0"/>
              <a:t>it, linked together. </a:t>
            </a:r>
          </a:p>
          <a:p>
            <a:r>
              <a:rPr lang="en-US" dirty="0" smtClean="0"/>
              <a:t>This </a:t>
            </a:r>
            <a:r>
              <a:rPr lang="en-US" dirty="0"/>
              <a:t>challenge will include quantification of the demonstrated economies or other gains obtained through pattern asset leverage, and the infrastructure (e.g., tools, processes) necessary to support those gains. </a:t>
            </a:r>
            <a:endParaRPr lang="en-US" dirty="0" smtClean="0"/>
          </a:p>
          <a:p>
            <a:r>
              <a:rPr lang="en-US" dirty="0" smtClean="0"/>
              <a:t>An IS2015 paper describing this is likewise encouraged.</a:t>
            </a:r>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43</a:t>
            </a:fld>
            <a:endParaRPr lang="en-US" sz="1400" dirty="0"/>
          </a:p>
        </p:txBody>
      </p:sp>
    </p:spTree>
    <p:extLst>
      <p:ext uri="{BB962C8B-B14F-4D97-AF65-F5344CB8AC3E}">
        <p14:creationId xmlns:p14="http://schemas.microsoft.com/office/powerpoint/2010/main" val="2022498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5" y="159500"/>
            <a:ext cx="8748215" cy="706090"/>
          </a:xfrm>
        </p:spPr>
        <p:txBody>
          <a:bodyPr/>
          <a:lstStyle/>
          <a:p>
            <a:r>
              <a:rPr lang="en-US" b="1" dirty="0"/>
              <a:t>From Draft Charter: </a:t>
            </a:r>
            <a:r>
              <a:rPr lang="en-US" b="1" dirty="0" smtClean="0"/>
              <a:t>Individuals Indicating Interest in 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10479471"/>
              </p:ext>
            </p:extLst>
          </p:nvPr>
        </p:nvGraphicFramePr>
        <p:xfrm>
          <a:off x="395785" y="1337475"/>
          <a:ext cx="8475261" cy="3925824"/>
        </p:xfrm>
        <a:graphic>
          <a:graphicData uri="http://schemas.openxmlformats.org/drawingml/2006/table">
            <a:tbl>
              <a:tblPr firstRow="1" firstCol="1" bandRow="1"/>
              <a:tblGrid>
                <a:gridCol w="2627721"/>
                <a:gridCol w="2517485"/>
                <a:gridCol w="3330055"/>
              </a:tblGrid>
              <a:tr h="277221">
                <a:tc>
                  <a:txBody>
                    <a:bodyPr/>
                    <a:lstStyle/>
                    <a:p>
                      <a:pPr marL="0" marR="0" algn="ctr">
                        <a:lnSpc>
                          <a:spcPct val="115000"/>
                        </a:lnSpc>
                        <a:spcBef>
                          <a:spcPts val="0"/>
                        </a:spcBef>
                        <a:spcAft>
                          <a:spcPts val="0"/>
                        </a:spcAft>
                      </a:pPr>
                      <a:r>
                        <a:rPr lang="en-US" sz="1600" b="1" dirty="0">
                          <a:effectLst/>
                          <a:latin typeface="Calibri"/>
                          <a:ea typeface="Calibri"/>
                          <a:cs typeface="Times New Roman"/>
                        </a:rPr>
                        <a:t>Name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Organization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Contact Information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Bill Schindel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2"/>
                        </a:rPr>
                        <a:t>Schindel@ictt.com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Troy Peterson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3"/>
                        </a:rPr>
                        <a:t>Peterson_troy@bah.com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Jason Sherey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4"/>
                        </a:rPr>
                        <a:t>Sherey@ictt.com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Stephen Lewis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ICTT System Sciences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5"/>
                        </a:rPr>
                        <a:t>Lewis@ictt.com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Ann Hodges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Sandia National Laboratories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6"/>
                        </a:rPr>
                        <a:t>Alhodge@sandia.gov</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Hetherington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Asatte Press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7"/>
                        </a:rPr>
                        <a:t>David.Hetherington@asattepress.com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Eric Berg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Procter &amp; Gamble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8"/>
                        </a:rPr>
                        <a:t>Bergec@pg.com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Fred Samson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9"/>
                        </a:rPr>
                        <a:t>Samson_frederick@bah.com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Mike Vinarcik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Booz Allen Hamilton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0"/>
                        </a:rPr>
                        <a:t>Vinarcik_michael@bah.com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Cook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Moog, Inc.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1"/>
                        </a:rPr>
                        <a:t>Dcook@moog.com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David Rogers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Rolls-Royce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rPr>
                        <a:t>David.Rogers2@rolls-royce.com</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Sandy Friedenthal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SAF Consulting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u="sng" dirty="0">
                          <a:solidFill>
                            <a:srgbClr val="0000FF"/>
                          </a:solidFill>
                          <a:effectLst/>
                          <a:latin typeface="Calibri"/>
                          <a:ea typeface="Calibri"/>
                          <a:cs typeface="Times New Roman"/>
                          <a:hlinkClick r:id="rId12"/>
                        </a:rPr>
                        <a:t>Safriedenthal@gmail.com</a:t>
                      </a: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21">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44</a:t>
            </a:fld>
            <a:endParaRPr lang="en-US" sz="1400" dirty="0"/>
          </a:p>
        </p:txBody>
      </p:sp>
    </p:spTree>
    <p:extLst>
      <p:ext uri="{BB962C8B-B14F-4D97-AF65-F5344CB8AC3E}">
        <p14:creationId xmlns:p14="http://schemas.microsoft.com/office/powerpoint/2010/main" val="4239618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159500"/>
            <a:ext cx="8560676" cy="706090"/>
          </a:xfrm>
        </p:spPr>
        <p:txBody>
          <a:bodyPr/>
          <a:lstStyle/>
          <a:p>
            <a:r>
              <a:rPr lang="en-US" dirty="0" smtClean="0"/>
              <a:t>Participants in January, 2014, organizing meeting at IW2014</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5" t="14656" r="15424" b="6249"/>
          <a:stretch/>
        </p:blipFill>
        <p:spPr bwMode="auto">
          <a:xfrm>
            <a:off x="204952" y="788276"/>
            <a:ext cx="8781393" cy="578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993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01479" y="135153"/>
            <a:ext cx="8942521" cy="571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r>
              <a:rPr lang="en-US" altLang="en-US" sz="3200" kern="0" dirty="0" smtClean="0"/>
              <a:t>Patterns Demand Strongest Underlying Models</a:t>
            </a:r>
          </a:p>
        </p:txBody>
      </p:sp>
      <p:sp>
        <p:nvSpPr>
          <p:cNvPr id="3" name="Content Placeholder 2"/>
          <p:cNvSpPr txBox="1">
            <a:spLocks/>
          </p:cNvSpPr>
          <p:nvPr/>
        </p:nvSpPr>
        <p:spPr>
          <a:xfrm>
            <a:off x="-1" y="733306"/>
            <a:ext cx="9143999" cy="2654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sz="2200" kern="0" dirty="0" smtClean="0"/>
              <a:t>The S*Metamodel describes the </a:t>
            </a:r>
            <a:r>
              <a:rPr lang="en-US" altLang="en-US" sz="2200" u="sng" kern="0" dirty="0" smtClean="0"/>
              <a:t>smallest</a:t>
            </a:r>
            <a:r>
              <a:rPr lang="en-US" altLang="en-US" sz="2200" kern="0" dirty="0" smtClean="0"/>
              <a:t> set of ideas necessary to model a system for purposes of engineering or science:</a:t>
            </a:r>
          </a:p>
          <a:p>
            <a:pPr lvl="1"/>
            <a:r>
              <a:rPr lang="en-US" altLang="en-US" sz="2000" kern="0" dirty="0" smtClean="0"/>
              <a:t>Most of them familiar to modelers, and all of them basic to the training of engineers and scientists—</a:t>
            </a:r>
            <a:r>
              <a:rPr lang="en-US" altLang="en-US" sz="2000" i="1" kern="0" dirty="0" smtClean="0"/>
              <a:t>but not always found in their system models</a:t>
            </a:r>
            <a:r>
              <a:rPr lang="en-US" altLang="en-US" sz="2000" kern="0" dirty="0" smtClean="0"/>
              <a:t>.</a:t>
            </a:r>
          </a:p>
          <a:p>
            <a:pPr lvl="1"/>
            <a:r>
              <a:rPr lang="en-US" altLang="en-US" sz="2000" kern="0" dirty="0"/>
              <a:t>A metamodel is a model of other </a:t>
            </a:r>
            <a:r>
              <a:rPr lang="en-US" altLang="en-US" sz="2000" kern="0" dirty="0" smtClean="0"/>
              <a:t>models;</a:t>
            </a:r>
            <a:endParaRPr lang="en-US" altLang="en-US" sz="2000" kern="0" dirty="0"/>
          </a:p>
          <a:p>
            <a:pPr lvl="1"/>
            <a:r>
              <a:rPr lang="en-US" altLang="en-US" sz="2000" kern="0" dirty="0" smtClean="0"/>
              <a:t>Sets forth </a:t>
            </a:r>
            <a:r>
              <a:rPr lang="en-US" altLang="en-US" sz="2000" kern="0" dirty="0" smtClean="0"/>
              <a:t>underlying concepts of Requirements</a:t>
            </a:r>
            <a:r>
              <a:rPr lang="en-US" altLang="en-US" sz="2000" kern="0" dirty="0" smtClean="0"/>
              <a:t>, Designs, Failures, Trade-offs, etc</a:t>
            </a:r>
            <a:r>
              <a:rPr lang="en-US" altLang="en-US" sz="2000" kern="0" dirty="0" smtClean="0"/>
              <a:t>. (not modeling language syntax)</a:t>
            </a:r>
            <a:endParaRPr lang="en-US" altLang="en-US" sz="2000" kern="0" dirty="0" smtClean="0"/>
          </a:p>
          <a:p>
            <a:pPr>
              <a:buFontTx/>
              <a:buNone/>
            </a:pPr>
            <a:endParaRPr lang="en-US" altLang="en-US" sz="2400" kern="0" dirty="0" smtClean="0"/>
          </a:p>
        </p:txBody>
      </p:sp>
      <p:sp>
        <p:nvSpPr>
          <p:cNvPr id="4" name="Text Box 7"/>
          <p:cNvSpPr txBox="1">
            <a:spLocks noChangeArrowheads="1"/>
          </p:cNvSpPr>
          <p:nvPr/>
        </p:nvSpPr>
        <p:spPr bwMode="auto">
          <a:xfrm>
            <a:off x="5612135" y="4471395"/>
            <a:ext cx="2624137" cy="274638"/>
          </a:xfrm>
          <a:prstGeom prst="rect">
            <a:avLst/>
          </a:prstGeom>
          <a:solidFill>
            <a:schemeClr val="bg1"/>
          </a:solidFill>
          <a:ln w="9525" algn="ctr">
            <a:noFill/>
            <a:miter lim="800000"/>
            <a:headEnd type="none" w="sm" len="sm"/>
            <a:tailEnd type="none" w="sm" len="sm"/>
          </a:ln>
        </p:spPr>
        <p:txBody>
          <a:bodyPr lIns="92075" tIns="46038" rIns="92075" bIns="46038"/>
          <a:lstStyle/>
          <a:p>
            <a:pPr marL="342900" indent="-342900">
              <a:spcBef>
                <a:spcPct val="20000"/>
              </a:spcBef>
              <a:defRPr/>
            </a:pPr>
            <a:r>
              <a:rPr lang="en-US" sz="1000" dirty="0">
                <a:latin typeface="+mn-lt"/>
              </a:rPr>
              <a:t>Simple summary of detailed S* Metamodel.</a:t>
            </a:r>
          </a:p>
        </p:txBody>
      </p:sp>
      <p:pic>
        <p:nvPicPr>
          <p:cNvPr id="5" name="Picture 8" descr="STM 4.1 Metamodel V1.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39" y="3328709"/>
            <a:ext cx="4722812"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2" y="3298493"/>
            <a:ext cx="4572000" cy="3559507"/>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latin typeface="+mn-lt"/>
              </a:rPr>
              <a:t>The resulting </a:t>
            </a:r>
            <a:r>
              <a:rPr lang="en-US" sz="2000" kern="0" dirty="0" smtClean="0">
                <a:latin typeface="+mn-lt"/>
              </a:rPr>
              <a:t>S*Models </a:t>
            </a:r>
            <a:r>
              <a:rPr lang="en-US" sz="2000" kern="0" dirty="0">
                <a:latin typeface="+mn-lt"/>
              </a:rPr>
              <a:t>may be expressed in </a:t>
            </a:r>
            <a:r>
              <a:rPr lang="en-US" sz="2000" kern="0" dirty="0" smtClean="0">
                <a:latin typeface="+mn-lt"/>
              </a:rPr>
              <a:t>SysML or other modeling languages</a:t>
            </a:r>
            <a:r>
              <a:rPr lang="en-US" sz="2000" kern="0" dirty="0">
                <a:latin typeface="+mn-lt"/>
              </a:rPr>
              <a:t>, </a:t>
            </a:r>
            <a:r>
              <a:rPr lang="en-US" sz="2000" kern="0" dirty="0" smtClean="0">
                <a:latin typeface="+mn-lt"/>
              </a:rPr>
              <a:t>and constructed / reside in numerous commercial tools and information systems. </a:t>
            </a:r>
          </a:p>
          <a:p>
            <a:pPr marL="342900" indent="-342900" eaLnBrk="0" hangingPunct="0">
              <a:spcBef>
                <a:spcPct val="20000"/>
              </a:spcBef>
              <a:buFontTx/>
              <a:buChar char="•"/>
              <a:defRPr/>
            </a:pPr>
            <a:r>
              <a:rPr lang="en-US" sz="2000" kern="0" dirty="0" smtClean="0">
                <a:latin typeface="+mn-lt"/>
              </a:rPr>
              <a:t>Has </a:t>
            </a:r>
            <a:r>
              <a:rPr lang="en-US" sz="2000" kern="0" dirty="0">
                <a:latin typeface="+mn-lt"/>
              </a:rPr>
              <a:t>been applied to </a:t>
            </a:r>
            <a:r>
              <a:rPr lang="en-US" sz="2000" kern="0" dirty="0" smtClean="0">
                <a:latin typeface="+mn-lt"/>
              </a:rPr>
              <a:t>SE in </a:t>
            </a:r>
            <a:r>
              <a:rPr lang="en-US" sz="2000" kern="0" dirty="0">
                <a:latin typeface="+mn-lt"/>
              </a:rPr>
              <a:t>aerospace, transportation, medical, advanced manufacturing, communication, construction, </a:t>
            </a:r>
            <a:r>
              <a:rPr lang="en-US" sz="2000" kern="0" dirty="0" smtClean="0">
                <a:latin typeface="+mn-lt"/>
              </a:rPr>
              <a:t>consumer, other domains.</a:t>
            </a:r>
            <a:endParaRPr lang="en-US" sz="2000" kern="0" dirty="0">
              <a:latin typeface="+mn-lt"/>
            </a:endParaRPr>
          </a:p>
        </p:txBody>
      </p:sp>
      <p:sp>
        <p:nvSpPr>
          <p:cNvPr id="7"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5</a:t>
            </a:fld>
            <a:endParaRPr lang="en-US" sz="1400" dirty="0"/>
          </a:p>
        </p:txBody>
      </p:sp>
    </p:spTree>
    <p:extLst>
      <p:ext uri="{BB962C8B-B14F-4D97-AF65-F5344CB8AC3E}">
        <p14:creationId xmlns:p14="http://schemas.microsoft.com/office/powerpoint/2010/main" val="3179586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4926842"/>
            <a:ext cx="8830101" cy="1931158"/>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1"/>
          <p:cNvSpPr txBox="1">
            <a:spLocks noChangeArrowheads="1"/>
          </p:cNvSpPr>
          <p:nvPr/>
        </p:nvSpPr>
        <p:spPr>
          <a:xfrm>
            <a:off x="0" y="1"/>
            <a:ext cx="9143999" cy="6858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98463" lvl="1" indent="-228600"/>
            <a:r>
              <a:rPr lang="en-US" altLang="en-US" sz="1800" kern="0" dirty="0" smtClean="0"/>
              <a:t>The PBSE approach respects the systems engineering tradition, body of knowledge, and historical lessons, while providing a high-gain path forward.</a:t>
            </a:r>
          </a:p>
          <a:p>
            <a:pPr marL="398463" lvl="1" indent="-228600"/>
            <a:r>
              <a:rPr lang="en-US" altLang="en-US" sz="1800" i="1" kern="0" dirty="0" smtClean="0"/>
              <a:t>An S* Pattern is a configurable, re-usable S* Model</a:t>
            </a:r>
            <a:r>
              <a:rPr lang="en-US" altLang="en-US" sz="1800" kern="0" dirty="0" smtClean="0"/>
              <a:t>. It is an extension of the idea of a </a:t>
            </a:r>
            <a:r>
              <a:rPr lang="en-US" altLang="en-US" sz="1800" u="sng" kern="0" dirty="0" smtClean="0"/>
              <a:t>Platform</a:t>
            </a:r>
            <a:r>
              <a:rPr lang="en-US" altLang="en-US" sz="1800" kern="0" dirty="0" smtClean="0"/>
              <a:t> (which is a configurable, re-usable design). The Pattern includes not only the Platform, but all the extended system information (e.g., requirements, risk analysis, design trade-offs &amp; alternatives, decision processes, etc.):</a:t>
            </a:r>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endParaRPr lang="en-US" altLang="en-US" sz="1800" kern="0" dirty="0" smtClean="0"/>
          </a:p>
          <a:p>
            <a:pPr marL="398463" lvl="1" indent="-228600"/>
            <a:r>
              <a:rPr lang="en-US" altLang="en-US" sz="1800" kern="0" dirty="0" smtClean="0"/>
              <a:t>By including the appropriate S* Metamodel concepts, these can readily be managed in (SysML or other) preferred modeling languages and tools—the ideas involved here are not specific to a modeling language or specific tool—ported to several.    </a:t>
            </a:r>
          </a:p>
          <a:p>
            <a:pPr marL="398463" lvl="1" indent="-228600"/>
            <a:r>
              <a:rPr lang="en-US" altLang="en-US" sz="1800" kern="0" dirty="0" smtClean="0"/>
              <a:t>The order-of-magnitude changes have been realized because projects that use PBSE rapidly start from an existing Pattern, gaining the advantages of its content, and feed the pattern with what they learn, for future users. </a:t>
            </a:r>
          </a:p>
          <a:p>
            <a:pPr marL="398463" lvl="1" indent="-228600"/>
            <a:r>
              <a:rPr lang="en-US" altLang="en-US" sz="1800" kern="0" dirty="0" smtClean="0"/>
              <a:t>The “game changer” here is the shift from “learning </a:t>
            </a:r>
            <a:r>
              <a:rPr lang="en-US" altLang="en-US" sz="1800" u="sng" kern="0" dirty="0" smtClean="0"/>
              <a:t>to</a:t>
            </a:r>
            <a:r>
              <a:rPr lang="en-US" altLang="en-US" sz="1800" kern="0" dirty="0" smtClean="0"/>
              <a:t> model” to “learning </a:t>
            </a:r>
            <a:r>
              <a:rPr lang="en-US" altLang="en-US" sz="1800" u="sng" kern="0" dirty="0" smtClean="0"/>
              <a:t>our</a:t>
            </a:r>
            <a:r>
              <a:rPr lang="en-US" altLang="en-US" sz="1800" kern="0" dirty="0" smtClean="0"/>
              <a:t> (your) model”, freeing many people to rapidly </a:t>
            </a:r>
            <a:r>
              <a:rPr lang="en-US" altLang="en-US" sz="1800" u="sng" kern="0" dirty="0" smtClean="0"/>
              <a:t>configure, specialize, and apply </a:t>
            </a:r>
            <a:r>
              <a:rPr lang="en-US" altLang="en-US" sz="1800" kern="0" dirty="0" smtClean="0"/>
              <a:t>patterns to </a:t>
            </a:r>
            <a:r>
              <a:rPr lang="en-US" altLang="en-US" sz="1800" u="sng" kern="0" dirty="0" smtClean="0"/>
              <a:t>deliver value </a:t>
            </a:r>
            <a:r>
              <a:rPr lang="en-US" altLang="en-US" sz="1800" kern="0" dirty="0" smtClean="0"/>
              <a:t>in their model-based projects. </a:t>
            </a:r>
            <a:endParaRPr lang="en-US" altLang="en-US" sz="1800" i="1" kern="0" dirty="0" smtClean="0"/>
          </a:p>
        </p:txBody>
      </p:sp>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412" y="1808946"/>
            <a:ext cx="7233126" cy="228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6</a:t>
            </a:fld>
            <a:endParaRPr lang="en-US" sz="1400" dirty="0"/>
          </a:p>
        </p:txBody>
      </p:sp>
    </p:spTree>
    <p:extLst>
      <p:ext uri="{BB962C8B-B14F-4D97-AF65-F5344CB8AC3E}">
        <p14:creationId xmlns:p14="http://schemas.microsoft.com/office/powerpoint/2010/main" val="339546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59500"/>
            <a:ext cx="8857397" cy="706090"/>
          </a:xfrm>
        </p:spPr>
        <p:txBody>
          <a:bodyPr/>
          <a:lstStyle/>
          <a:p>
            <a:r>
              <a:rPr lang="en-US" dirty="0" smtClean="0"/>
              <a:t>A little more about S*Patterns, before we discuss team projects</a:t>
            </a:r>
            <a:endParaRPr lang="en-US" dirty="0"/>
          </a:p>
        </p:txBody>
      </p:sp>
      <p:sp>
        <p:nvSpPr>
          <p:cNvPr id="3" name="Content Placeholder 2"/>
          <p:cNvSpPr>
            <a:spLocks noGrp="1"/>
          </p:cNvSpPr>
          <p:nvPr>
            <p:ph idx="1"/>
          </p:nvPr>
        </p:nvSpPr>
        <p:spPr>
          <a:xfrm>
            <a:off x="0" y="981075"/>
            <a:ext cx="9144000" cy="5145088"/>
          </a:xfrm>
        </p:spPr>
        <p:txBody>
          <a:bodyPr/>
          <a:lstStyle/>
          <a:p>
            <a:r>
              <a:rPr lang="en-US" dirty="0" smtClean="0"/>
              <a:t>Fixed (Pattern) Portion, Variable (Configuration) Portion, and the Configuration Process:</a:t>
            </a:r>
          </a:p>
          <a:p>
            <a:pPr lvl="1"/>
            <a:r>
              <a:rPr lang="en-US" dirty="0" smtClean="0"/>
              <a:t>The generalized </a:t>
            </a:r>
            <a:r>
              <a:rPr lang="en-US" u="sng" dirty="0" smtClean="0"/>
              <a:t>S*Pattern</a:t>
            </a:r>
            <a:r>
              <a:rPr lang="en-US" dirty="0" smtClean="0"/>
              <a:t> is expressed in exactly the same S*Metamodel classes and relationships as a specific configured </a:t>
            </a:r>
            <a:r>
              <a:rPr lang="en-US" u="sng" dirty="0" smtClean="0"/>
              <a:t>S*Mode</a:t>
            </a:r>
            <a:r>
              <a:rPr lang="en-US" dirty="0" smtClean="0"/>
              <a:t>l derived from it.</a:t>
            </a:r>
          </a:p>
          <a:p>
            <a:pPr lvl="1"/>
            <a:r>
              <a:rPr lang="en-US" dirty="0" smtClean="0"/>
              <a:t>“Configuring” a pattern means a process limited to exactly two things:</a:t>
            </a:r>
          </a:p>
          <a:p>
            <a:pPr lvl="2"/>
            <a:r>
              <a:rPr lang="en-US" dirty="0" smtClean="0"/>
              <a:t>Populating (or de-populating) instances of classes and relationships</a:t>
            </a:r>
          </a:p>
          <a:p>
            <a:pPr lvl="2"/>
            <a:r>
              <a:rPr lang="en-US" dirty="0" smtClean="0"/>
              <a:t>Setting the values of attributes (parameters)</a:t>
            </a:r>
          </a:p>
          <a:p>
            <a:pPr lvl="1"/>
            <a:endParaRPr lang="en-US" dirty="0" smtClean="0"/>
          </a:p>
          <a:p>
            <a:endParaRPr lang="en-US" dirty="0" smtClean="0"/>
          </a:p>
          <a:p>
            <a:pPr lvl="1"/>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7</a:t>
            </a:fld>
            <a:endParaRPr lang="en-US" sz="1400" dirty="0"/>
          </a:p>
        </p:txBody>
      </p:sp>
      <p:grpSp>
        <p:nvGrpSpPr>
          <p:cNvPr id="11" name="Group 10"/>
          <p:cNvGrpSpPr/>
          <p:nvPr/>
        </p:nvGrpSpPr>
        <p:grpSpPr>
          <a:xfrm>
            <a:off x="0" y="2101755"/>
            <a:ext cx="9070096" cy="4764013"/>
            <a:chOff x="0" y="2101755"/>
            <a:chExt cx="9070096" cy="4764013"/>
          </a:xfrm>
        </p:grpSpPr>
        <p:pic>
          <p:nvPicPr>
            <p:cNvPr id="5" name="Picture 5" descr="C:\Documents and Settings\wschindel\My Documents\Docs\System Sciences, LLC\Tech\Systematica\STM Methodology\STM 4.0\STM 4.0 Metamodel\STM 4.0 MTM PBSE Processl V1.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800"/>
              <a:ext cx="9070096" cy="286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3070746" y="2101755"/>
              <a:ext cx="300251" cy="30570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03260" y="2375185"/>
              <a:ext cx="4322926" cy="3875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2578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23020"/>
            <a:ext cx="8857397" cy="706090"/>
          </a:xfrm>
        </p:spPr>
        <p:txBody>
          <a:bodyPr/>
          <a:lstStyle/>
          <a:p>
            <a:r>
              <a:rPr lang="en-US" dirty="0" smtClean="0"/>
              <a:t>A little more about S*Patterns, before we discuss team projects</a:t>
            </a:r>
            <a:endParaRPr lang="en-US" dirty="0"/>
          </a:p>
        </p:txBody>
      </p:sp>
      <p:sp>
        <p:nvSpPr>
          <p:cNvPr id="3" name="Content Placeholder 2"/>
          <p:cNvSpPr>
            <a:spLocks noGrp="1"/>
          </p:cNvSpPr>
          <p:nvPr>
            <p:ph idx="1"/>
          </p:nvPr>
        </p:nvSpPr>
        <p:spPr>
          <a:xfrm>
            <a:off x="0" y="735411"/>
            <a:ext cx="9144000" cy="5145088"/>
          </a:xfrm>
        </p:spPr>
        <p:txBody>
          <a:bodyPr/>
          <a:lstStyle/>
          <a:p>
            <a:r>
              <a:rPr lang="en-US" sz="2000" dirty="0" smtClean="0"/>
              <a:t>Having an S*Pattern meeting the underlying S*Metamodel demands has some surprising positive consequences beyond basic benefits of MBSE:</a:t>
            </a:r>
          </a:p>
          <a:p>
            <a:pPr lvl="1"/>
            <a:r>
              <a:rPr lang="en-US" sz="1800" dirty="0" smtClean="0"/>
              <a:t>The </a:t>
            </a:r>
            <a:r>
              <a:rPr lang="en-US" sz="1800" u="sng" dirty="0" smtClean="0"/>
              <a:t>Stakeholder Feature </a:t>
            </a:r>
            <a:r>
              <a:rPr lang="en-US" sz="1800" dirty="0" smtClean="0"/>
              <a:t>portion of the pattern directly generates a formal </a:t>
            </a:r>
            <a:r>
              <a:rPr lang="en-US" sz="1800" dirty="0"/>
              <a:t>T</a:t>
            </a:r>
            <a:r>
              <a:rPr lang="en-US" sz="1800" dirty="0" smtClean="0"/>
              <a:t>rade </a:t>
            </a:r>
            <a:r>
              <a:rPr lang="en-US" sz="1800" dirty="0"/>
              <a:t>S</a:t>
            </a:r>
            <a:r>
              <a:rPr lang="en-US" sz="1800" dirty="0" smtClean="0"/>
              <a:t>pace / Scoreboard for arguing, defending all decisions. </a:t>
            </a:r>
          </a:p>
          <a:p>
            <a:pPr lvl="1"/>
            <a:r>
              <a:rPr lang="en-US" sz="1800" dirty="0" smtClean="0"/>
              <a:t>“Configuring” the (low dimension) </a:t>
            </a:r>
            <a:r>
              <a:rPr lang="en-US" sz="1800" u="sng" dirty="0" smtClean="0"/>
              <a:t>Stakeholder Feature </a:t>
            </a:r>
            <a:r>
              <a:rPr lang="en-US" sz="1800" dirty="0" smtClean="0"/>
              <a:t>portion of the Pattern for a specific project or system configuration can “automatically” generate the (high dimension) configured </a:t>
            </a:r>
            <a:r>
              <a:rPr lang="en-US" sz="1800" u="sng" dirty="0" smtClean="0"/>
              <a:t>Technical Requirements</a:t>
            </a:r>
            <a:r>
              <a:rPr lang="en-US" sz="1800" dirty="0" smtClean="0"/>
              <a:t> for that system configuration.  </a:t>
            </a:r>
          </a:p>
          <a:p>
            <a:pPr lvl="1"/>
            <a:r>
              <a:rPr lang="en-US" sz="1800" dirty="0" smtClean="0"/>
              <a:t>For a sufficiently built-out S*Pattern, the same applies to the System </a:t>
            </a:r>
            <a:r>
              <a:rPr lang="en-US" sz="1800" u="sng" dirty="0" smtClean="0"/>
              <a:t>Design</a:t>
            </a:r>
            <a:r>
              <a:rPr lang="en-US" sz="1800" dirty="0" smtClean="0"/>
              <a:t> (physical architecture, allocations, attribute couplings, etc.).</a:t>
            </a:r>
          </a:p>
          <a:p>
            <a:pPr lvl="1"/>
            <a:r>
              <a:rPr lang="en-US" sz="1800" dirty="0" smtClean="0"/>
              <a:t>The S*Pattern can rapidly generate very complete first draft </a:t>
            </a:r>
            <a:r>
              <a:rPr lang="en-US" sz="1800" u="sng" dirty="0" smtClean="0"/>
              <a:t>FMEA</a:t>
            </a:r>
            <a:r>
              <a:rPr lang="en-US" sz="1800" dirty="0" smtClean="0"/>
              <a:t> tables, since S*Features lead directly to modeled </a:t>
            </a:r>
            <a:r>
              <a:rPr lang="en-US" sz="1800" u="sng" dirty="0" smtClean="0"/>
              <a:t>Effects</a:t>
            </a:r>
            <a:r>
              <a:rPr lang="en-US" sz="1800" dirty="0" smtClean="0"/>
              <a:t>, S*Requirements lead directly to modeled Counter-Requirements (</a:t>
            </a:r>
            <a:r>
              <a:rPr lang="en-US" sz="1800" u="sng" dirty="0" smtClean="0"/>
              <a:t>functional failures</a:t>
            </a:r>
            <a:r>
              <a:rPr lang="en-US" sz="1800" dirty="0" smtClean="0"/>
              <a:t>), S*Design Components lead directly to modeled </a:t>
            </a:r>
            <a:r>
              <a:rPr lang="en-US" sz="1800" u="sng" dirty="0" smtClean="0"/>
              <a:t>Failure Modes</a:t>
            </a:r>
            <a:r>
              <a:rPr lang="en-US" sz="1800" dirty="0" smtClean="0"/>
              <a:t>, and combinatorial FMEA analyses of the three together may be rapidly generated by machine matching algorithm.</a:t>
            </a:r>
            <a:endParaRPr lang="en-US" dirty="0"/>
          </a:p>
          <a:p>
            <a:r>
              <a:rPr lang="en-US" sz="2000" dirty="0"/>
              <a:t>All these produce much faster </a:t>
            </a:r>
            <a:r>
              <a:rPr lang="en-US" sz="2000" u="sng" dirty="0"/>
              <a:t>initial </a:t>
            </a:r>
            <a:r>
              <a:rPr lang="en-US" sz="2000" u="sng" dirty="0" smtClean="0"/>
              <a:t>drafts </a:t>
            </a:r>
            <a:r>
              <a:rPr lang="en-US" sz="2000" dirty="0" smtClean="0"/>
              <a:t>that </a:t>
            </a:r>
            <a:r>
              <a:rPr lang="en-US" sz="2000" dirty="0"/>
              <a:t>are much more </a:t>
            </a:r>
            <a:r>
              <a:rPr lang="en-US" sz="2000" u="sng" dirty="0"/>
              <a:t>complete</a:t>
            </a:r>
            <a:r>
              <a:rPr lang="en-US" sz="2000" dirty="0"/>
              <a:t> and </a:t>
            </a:r>
            <a:r>
              <a:rPr lang="en-US" sz="2000" u="sng" dirty="0"/>
              <a:t>consistent</a:t>
            </a:r>
            <a:r>
              <a:rPr lang="en-US" sz="2000" dirty="0"/>
              <a:t> than </a:t>
            </a:r>
            <a:r>
              <a:rPr lang="en-US" sz="2000" dirty="0" smtClean="0"/>
              <a:t>manual approaches</a:t>
            </a:r>
            <a:r>
              <a:rPr lang="en-US" sz="2000" dirty="0"/>
              <a:t>, but which </a:t>
            </a:r>
            <a:r>
              <a:rPr lang="en-US" sz="2000" dirty="0" smtClean="0"/>
              <a:t>can (should) </a:t>
            </a:r>
            <a:r>
              <a:rPr lang="en-US" sz="2000" dirty="0"/>
              <a:t>still be subject to the normal human SME review and update:</a:t>
            </a:r>
          </a:p>
          <a:p>
            <a:pPr lvl="1"/>
            <a:r>
              <a:rPr lang="en-US" sz="1800" dirty="0" smtClean="0"/>
              <a:t>We are </a:t>
            </a:r>
            <a:r>
              <a:rPr lang="en-US" sz="1800" u="sng" dirty="0" smtClean="0"/>
              <a:t>not</a:t>
            </a:r>
            <a:r>
              <a:rPr lang="en-US" sz="1800" dirty="0" smtClean="0"/>
              <a:t> suggesting turning our thinking and fate over to the model, without human judgment, expertise, etc.  </a:t>
            </a:r>
          </a:p>
          <a:p>
            <a:endParaRPr lang="en-US" sz="1800" dirty="0" smtClean="0"/>
          </a:p>
          <a:p>
            <a:pPr lvl="1"/>
            <a:endParaRPr lang="en-US" dirty="0"/>
          </a:p>
        </p:txBody>
      </p:sp>
      <p:sp>
        <p:nvSpPr>
          <p:cNvPr id="5"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8</a:t>
            </a:fld>
            <a:endParaRPr lang="en-US" sz="1400" dirty="0"/>
          </a:p>
        </p:txBody>
      </p:sp>
    </p:spTree>
    <p:extLst>
      <p:ext uri="{BB962C8B-B14F-4D97-AF65-F5344CB8AC3E}">
        <p14:creationId xmlns:p14="http://schemas.microsoft.com/office/powerpoint/2010/main" val="148807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 y="159500"/>
            <a:ext cx="8434552" cy="706090"/>
          </a:xfrm>
        </p:spPr>
        <p:txBody>
          <a:bodyPr/>
          <a:lstStyle/>
          <a:p>
            <a:r>
              <a:rPr lang="en-US" dirty="0" smtClean="0"/>
              <a:t>Example S*Pattern Stakeholder Feature Overview Model</a:t>
            </a:r>
            <a:endParaRPr lang="en-US" dirty="0"/>
          </a:p>
        </p:txBody>
      </p:sp>
      <p:sp>
        <p:nvSpPr>
          <p:cNvPr id="6" name="Slide Number Placeholder 3"/>
          <p:cNvSpPr txBox="1">
            <a:spLocks/>
          </p:cNvSpPr>
          <p:nvPr/>
        </p:nvSpPr>
        <p:spPr>
          <a:xfrm>
            <a:off x="8376312" y="6380139"/>
            <a:ext cx="620973"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B6F15528-21DE-4FAA-801E-634DDDAF4B2B}" type="slidenum">
              <a:rPr lang="en-US" sz="1400" smtClean="0"/>
              <a:pPr algn="ctr"/>
              <a:t>9</a:t>
            </a:fld>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3" y="963328"/>
            <a:ext cx="9099008" cy="493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83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2014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12680</TotalTime>
  <Words>5283</Words>
  <Application>Microsoft Office PowerPoint</Application>
  <PresentationFormat>On-screen Show (4:3)</PresentationFormat>
  <Paragraphs>995</Paragraphs>
  <Slides>45</Slides>
  <Notes>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Default Design</vt:lpstr>
      <vt:lpstr>IS2014_template</vt:lpstr>
      <vt:lpstr>PowerPoint Presentation</vt:lpstr>
      <vt:lpstr>      Meeting Agenda</vt:lpstr>
      <vt:lpstr>Background</vt:lpstr>
      <vt:lpstr>Patterns Challenge Team History </vt:lpstr>
      <vt:lpstr>PowerPoint Presentation</vt:lpstr>
      <vt:lpstr>PowerPoint Presentation</vt:lpstr>
      <vt:lpstr>A little more about S*Patterns, before we discuss team projects</vt:lpstr>
      <vt:lpstr>A little more about S*Patterns, before we discuss team projects</vt:lpstr>
      <vt:lpstr>Example S*Pattern Stakeholder Feature Overview Model</vt:lpstr>
      <vt:lpstr>Example S*Pattern Stakeholder Feature Overview Model</vt:lpstr>
      <vt:lpstr>Example S*Pattern Stakeholder Feature Model Extract</vt:lpstr>
      <vt:lpstr>Example S*Pattern Application Domain Model</vt:lpstr>
      <vt:lpstr>Example S*Pattern Manufacturing Domain Model</vt:lpstr>
      <vt:lpstr>Example S*Pattern State (Modes) Model</vt:lpstr>
      <vt:lpstr>Example S*Pattern Interaction Overview Model</vt:lpstr>
      <vt:lpstr>Example S*Pattern Feature-Interaction Associations Model (Part of Pattern Configuration Model)</vt:lpstr>
      <vt:lpstr>Example S*Pattern Interaction Overview Model Extract</vt:lpstr>
      <vt:lpstr>Example S*Pattern Logical Architecture Model </vt:lpstr>
      <vt:lpstr>Example S*Pattern Requirements Model -- Extract</vt:lpstr>
      <vt:lpstr>Pattern Configurations</vt:lpstr>
      <vt:lpstr>Checking holistic alignment of a Configuration to a Pattern</vt:lpstr>
      <vt:lpstr>The Gestalt Rules</vt:lpstr>
      <vt:lpstr>Example: State Model Pattern—illustrates how visual is the “class splitting” and “relationship rubber banding” of the Gestalt Rules </vt:lpstr>
      <vt:lpstr>Pattern-Based Systems Engineering (PBSE)</vt:lpstr>
      <vt:lpstr>Pattern Configurations, Model Compression</vt:lpstr>
      <vt:lpstr>Why do most representations of the systems engineering process appear to assume starting from no formal knowledge about the system of interest &amp; its domain? </vt:lpstr>
      <vt:lpstr>Patterns Challenge Team Deliverables</vt:lpstr>
      <vt:lpstr>Original Charter: Patterns Spanning Organizational Domains </vt:lpstr>
      <vt:lpstr>During IW, attendees also suggested work on other patterns</vt:lpstr>
      <vt:lpstr>During IW, attendees also suggested work on other patterns</vt:lpstr>
      <vt:lpstr>During IW, attendees also suggested work on other patterns</vt:lpstr>
      <vt:lpstr>During IW, attendees also suggested work on other patterns</vt:lpstr>
      <vt:lpstr>Additional patterns nominated by others, to support work being pursued by INCOSE members and WGs </vt:lpstr>
      <vt:lpstr>Our near-term, time-based Challenge Team goal</vt:lpstr>
      <vt:lpstr>Tentative S*Patterns web meeting work session series time line</vt:lpstr>
      <vt:lpstr>Scheduling and communications</vt:lpstr>
      <vt:lpstr>What modeling tools, languages will we use?</vt:lpstr>
      <vt:lpstr>Related Activities by Other WGs and MBSE Initiative</vt:lpstr>
      <vt:lpstr>PowerPoint Presentation</vt:lpstr>
      <vt:lpstr>PowerPoint Presentation</vt:lpstr>
      <vt:lpstr>From Draft Charter: Team Stakeholders / Measures of Success</vt:lpstr>
      <vt:lpstr>From Draft Charter: General Plan Overview / Description </vt:lpstr>
      <vt:lpstr>From Draft Charter: A Specific Challenge Encouraged by  MBSE Initiative Leadership  (for Infusion of MBSE Across Organizations)</vt:lpstr>
      <vt:lpstr>From Draft Charter: Individuals Indicating Interest in 2013</vt:lpstr>
      <vt:lpstr>Participants in January, 2014, organizing meeting at IW2014</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INCOSE IS2007 Author</dc:creator>
  <cp:lastModifiedBy>William D. Schindel</cp:lastModifiedBy>
  <cp:revision>685</cp:revision>
  <cp:lastPrinted>2012-09-19T20:34:35Z</cp:lastPrinted>
  <dcterms:created xsi:type="dcterms:W3CDTF">2007-04-02T01:21:23Z</dcterms:created>
  <dcterms:modified xsi:type="dcterms:W3CDTF">2014-06-29T17:40:56Z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