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5"/>
    <p:sldMasterId id="2147483686" r:id="rId6"/>
  </p:sldMasterIdLst>
  <p:notesMasterIdLst>
    <p:notesMasterId r:id="rId20"/>
  </p:notesMasterIdLst>
  <p:handoutMasterIdLst>
    <p:handoutMasterId r:id="rId21"/>
  </p:handoutMasterIdLst>
  <p:sldIdLst>
    <p:sldId id="281" r:id="rId7"/>
    <p:sldId id="303" r:id="rId8"/>
    <p:sldId id="298" r:id="rId9"/>
    <p:sldId id="302" r:id="rId10"/>
    <p:sldId id="283" r:id="rId11"/>
    <p:sldId id="304" r:id="rId12"/>
    <p:sldId id="285" r:id="rId13"/>
    <p:sldId id="286" r:id="rId14"/>
    <p:sldId id="287" r:id="rId15"/>
    <p:sldId id="288" r:id="rId16"/>
    <p:sldId id="305" r:id="rId17"/>
    <p:sldId id="289" r:id="rId18"/>
    <p:sldId id="29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FF00"/>
    <a:srgbClr val="FFFF00"/>
    <a:srgbClr val="00FFFF"/>
    <a:srgbClr val="AFD1EC"/>
    <a:srgbClr val="0000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825" autoAdjust="0"/>
    <p:restoredTop sz="92139" autoAdjust="0"/>
  </p:normalViewPr>
  <p:slideViewPr>
    <p:cSldViewPr>
      <p:cViewPr varScale="1">
        <p:scale>
          <a:sx n="82" d="100"/>
          <a:sy n="82" d="100"/>
        </p:scale>
        <p:origin x="7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6" d="100"/>
        <a:sy n="186" d="100"/>
      </p:scale>
      <p:origin x="0" y="-4910"/>
    </p:cViewPr>
  </p:sorterViewPr>
  <p:notesViewPr>
    <p:cSldViewPr>
      <p:cViewPr varScale="1">
        <p:scale>
          <a:sx n="77" d="100"/>
          <a:sy n="77" d="100"/>
        </p:scale>
        <p:origin x="290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6DE6939-C608-4856-B19E-6DC857E9F50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50179" name="Rectangle 3">
            <a:extLst>
              <a:ext uri="{FF2B5EF4-FFF2-40B4-BE49-F238E27FC236}">
                <a16:creationId xmlns:a16="http://schemas.microsoft.com/office/drawing/2014/main" id="{B86571EB-7E08-44FF-BB5D-C79BCB6897FC}"/>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50180" name="Rectangle 4">
            <a:extLst>
              <a:ext uri="{FF2B5EF4-FFF2-40B4-BE49-F238E27FC236}">
                <a16:creationId xmlns:a16="http://schemas.microsoft.com/office/drawing/2014/main" id="{D03A52B4-E499-4DF1-91A9-43596745604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50181" name="Rectangle 5">
            <a:extLst>
              <a:ext uri="{FF2B5EF4-FFF2-40B4-BE49-F238E27FC236}">
                <a16:creationId xmlns:a16="http://schemas.microsoft.com/office/drawing/2014/main" id="{B06F78C7-B557-4BF1-88D6-1FE37F8942F2}"/>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mn-ea"/>
              </a:defRPr>
            </a:lvl1pPr>
          </a:lstStyle>
          <a:p>
            <a:pPr>
              <a:defRPr/>
            </a:pPr>
            <a:fld id="{3A1FC44E-690E-4759-AD26-8782F6D598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74116C8-E1C1-420D-99F5-EDD52107C3E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29699" name="Rectangle 3">
            <a:extLst>
              <a:ext uri="{FF2B5EF4-FFF2-40B4-BE49-F238E27FC236}">
                <a16:creationId xmlns:a16="http://schemas.microsoft.com/office/drawing/2014/main" id="{AD20A323-3AA0-4627-B4A2-E0AAB683158E}"/>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2052" name="Rectangle 4">
            <a:extLst>
              <a:ext uri="{FF2B5EF4-FFF2-40B4-BE49-F238E27FC236}">
                <a16:creationId xmlns:a16="http://schemas.microsoft.com/office/drawing/2014/main" id="{7BAB62B6-1A39-4E87-B0D0-2FE93B340FC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C0A60BD6-012A-45BF-9771-6803C1288F10}"/>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C8FF37EE-A566-4851-B753-1BA64E724484}"/>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29703" name="Rectangle 7">
            <a:extLst>
              <a:ext uri="{FF2B5EF4-FFF2-40B4-BE49-F238E27FC236}">
                <a16:creationId xmlns:a16="http://schemas.microsoft.com/office/drawing/2014/main" id="{15EDAE39-28DD-4AE0-A91F-85559CC488F8}"/>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a typeface="+mn-ea"/>
              </a:defRPr>
            </a:lvl1pPr>
          </a:lstStyle>
          <a:p>
            <a:pPr>
              <a:defRPr/>
            </a:pPr>
            <a:fld id="{2FCB3453-A5F3-4EB8-B877-CD13E8BFBB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85D96-4FDB-7148-B18B-46402D7060DF}" type="slidenum">
              <a:rPr lang="en-US" smtClean="0"/>
              <a:t>1</a:t>
            </a:fld>
            <a:endParaRPr lang="en-US"/>
          </a:p>
        </p:txBody>
      </p:sp>
    </p:spTree>
    <p:extLst>
      <p:ext uri="{BB962C8B-B14F-4D97-AF65-F5344CB8AC3E}">
        <p14:creationId xmlns:p14="http://schemas.microsoft.com/office/powerpoint/2010/main" val="10666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E4C13A-5EDB-4018-91C6-F8B752C11E71}" type="slidenum">
              <a:rPr lang="en-US" smtClean="0"/>
              <a:pPr/>
              <a:t>2</a:t>
            </a:fld>
            <a:endParaRPr lang="en-US" dirty="0"/>
          </a:p>
        </p:txBody>
      </p:sp>
    </p:spTree>
    <p:extLst>
      <p:ext uri="{BB962C8B-B14F-4D97-AF65-F5344CB8AC3E}">
        <p14:creationId xmlns:p14="http://schemas.microsoft.com/office/powerpoint/2010/main" val="4255976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09768" rtl="0" eaLnBrk="1" fontAlgn="auto" latinLnBrk="0" hangingPunct="1">
              <a:lnSpc>
                <a:spcPct val="100000"/>
              </a:lnSpc>
              <a:spcBef>
                <a:spcPts val="0"/>
              </a:spcBef>
              <a:spcAft>
                <a:spcPts val="0"/>
              </a:spcAft>
              <a:buClrTx/>
              <a:buSzTx/>
              <a:buFontTx/>
              <a:buNone/>
              <a:tabLst/>
              <a:defRPr/>
            </a:pPr>
            <a:r>
              <a:rPr lang="en-US" dirty="0"/>
              <a:t>Removed unused text fields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B85D96-4FDB-7148-B18B-46402D7060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49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DFA9-2304-40E9-8E89-A8EA75A4289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51F5F7-9DED-47E3-913F-1EE427CA54E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5">
            <a:extLst>
              <a:ext uri="{FF2B5EF4-FFF2-40B4-BE49-F238E27FC236}">
                <a16:creationId xmlns:a16="http://schemas.microsoft.com/office/drawing/2014/main" id="{F1E1B111-6526-4AEE-8960-99DFDBBB47FB}"/>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7F1957A-E1AD-4F77-BBEF-27350A284875}"/>
              </a:ext>
            </a:extLst>
          </p:cNvPr>
          <p:cNvSpPr>
            <a:spLocks noGrp="1" noChangeArrowheads="1"/>
          </p:cNvSpPr>
          <p:nvPr>
            <p:ph type="sldNum" sz="quarter" idx="11"/>
          </p:nvPr>
        </p:nvSpPr>
        <p:spPr>
          <a:ln/>
        </p:spPr>
        <p:txBody>
          <a:bodyPr/>
          <a:lstStyle>
            <a:lvl1pPr>
              <a:defRPr/>
            </a:lvl1pPr>
          </a:lstStyle>
          <a:p>
            <a:pPr>
              <a:defRPr/>
            </a:pPr>
            <a:fld id="{59150AE7-4DAA-4C6A-8CA1-9D6C35F09B63}" type="slidenum">
              <a:rPr lang="en-US" altLang="en-US"/>
              <a:pPr>
                <a:defRPr/>
              </a:pPr>
              <a:t>‹#›</a:t>
            </a:fld>
            <a:endParaRPr lang="en-US" altLang="en-US"/>
          </a:p>
        </p:txBody>
      </p:sp>
    </p:spTree>
    <p:extLst>
      <p:ext uri="{BB962C8B-B14F-4D97-AF65-F5344CB8AC3E}">
        <p14:creationId xmlns:p14="http://schemas.microsoft.com/office/powerpoint/2010/main" val="121314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1D30-AED6-4CEC-9473-8258B133D0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55D694-E469-49EE-8E23-308F0B5162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F13B974-F3A4-4BBE-9070-797BC0E75B9A}"/>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8BA90C8-EE8B-4895-B697-4F67F4484C01}"/>
              </a:ext>
            </a:extLst>
          </p:cNvPr>
          <p:cNvSpPr>
            <a:spLocks noGrp="1" noChangeArrowheads="1"/>
          </p:cNvSpPr>
          <p:nvPr>
            <p:ph type="sldNum" sz="quarter" idx="11"/>
          </p:nvPr>
        </p:nvSpPr>
        <p:spPr>
          <a:ln/>
        </p:spPr>
        <p:txBody>
          <a:bodyPr/>
          <a:lstStyle>
            <a:lvl1pPr>
              <a:defRPr/>
            </a:lvl1pPr>
          </a:lstStyle>
          <a:p>
            <a:pPr>
              <a:defRPr/>
            </a:pPr>
            <a:fld id="{6D5D9730-9FC4-49DD-A843-2EDF26EE1CA3}" type="slidenum">
              <a:rPr lang="en-US" altLang="en-US"/>
              <a:pPr>
                <a:defRPr/>
              </a:pPr>
              <a:t>‹#›</a:t>
            </a:fld>
            <a:endParaRPr lang="en-US" altLang="en-US"/>
          </a:p>
        </p:txBody>
      </p:sp>
    </p:spTree>
    <p:extLst>
      <p:ext uri="{BB962C8B-B14F-4D97-AF65-F5344CB8AC3E}">
        <p14:creationId xmlns:p14="http://schemas.microsoft.com/office/powerpoint/2010/main" val="253463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A4406F-2424-44FE-9A94-6382D3FEEABE}"/>
              </a:ext>
            </a:extLst>
          </p:cNvPr>
          <p:cNvSpPr>
            <a:spLocks noGrp="1"/>
          </p:cNvSpPr>
          <p:nvPr>
            <p:ph type="title" orient="vert"/>
          </p:nvPr>
        </p:nvSpPr>
        <p:spPr>
          <a:xfrm>
            <a:off x="6515100" y="0"/>
            <a:ext cx="2019300" cy="5943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C4B6CC-C50A-4D8F-B64D-C117EB2C47FB}"/>
              </a:ext>
            </a:extLst>
          </p:cNvPr>
          <p:cNvSpPr>
            <a:spLocks noGrp="1"/>
          </p:cNvSpPr>
          <p:nvPr>
            <p:ph type="body" orient="vert" idx="1"/>
          </p:nvPr>
        </p:nvSpPr>
        <p:spPr>
          <a:xfrm>
            <a:off x="457200" y="0"/>
            <a:ext cx="5905500" cy="5943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D5D351C1-5FD0-4236-A343-E1B3E5EE3814}"/>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9DF6755-E2DF-444A-B432-9B3A486480DE}"/>
              </a:ext>
            </a:extLst>
          </p:cNvPr>
          <p:cNvSpPr>
            <a:spLocks noGrp="1" noChangeArrowheads="1"/>
          </p:cNvSpPr>
          <p:nvPr>
            <p:ph type="sldNum" sz="quarter" idx="11"/>
          </p:nvPr>
        </p:nvSpPr>
        <p:spPr>
          <a:ln/>
        </p:spPr>
        <p:txBody>
          <a:bodyPr/>
          <a:lstStyle>
            <a:lvl1pPr>
              <a:defRPr/>
            </a:lvl1pPr>
          </a:lstStyle>
          <a:p>
            <a:pPr>
              <a:defRPr/>
            </a:pPr>
            <a:fld id="{BD9AA3D7-DAA5-4383-AA3F-1E578DB32BDF}" type="slidenum">
              <a:rPr lang="en-US" altLang="en-US"/>
              <a:pPr>
                <a:defRPr/>
              </a:pPr>
              <a:t>‹#›</a:t>
            </a:fld>
            <a:endParaRPr lang="en-US" altLang="en-US"/>
          </a:p>
        </p:txBody>
      </p:sp>
    </p:spTree>
    <p:extLst>
      <p:ext uri="{BB962C8B-B14F-4D97-AF65-F5344CB8AC3E}">
        <p14:creationId xmlns:p14="http://schemas.microsoft.com/office/powerpoint/2010/main" val="1218811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3A_Title and Information Pa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16350" y="1660394"/>
            <a:ext cx="5101390" cy="1239457"/>
          </a:xfrm>
          <a:prstGeom prst="rect">
            <a:avLst/>
          </a:prstGeom>
        </p:spPr>
        <p:txBody>
          <a:bodyPr anchor="t" anchorCtr="0"/>
          <a:lstStyle>
            <a:lvl1pPr marL="0" marR="0" indent="0" algn="r" defTabSz="457200" rtl="0" eaLnBrk="1" fontAlgn="auto" latinLnBrk="0" hangingPunct="1">
              <a:lnSpc>
                <a:spcPct val="100000"/>
              </a:lnSpc>
              <a:spcBef>
                <a:spcPct val="0"/>
              </a:spcBef>
              <a:spcAft>
                <a:spcPts val="0"/>
              </a:spcAft>
              <a:buClrTx/>
              <a:buSzTx/>
              <a:buFontTx/>
              <a:buNone/>
              <a:tabLst/>
              <a:defRPr sz="2600" b="1" i="1">
                <a:solidFill>
                  <a:schemeClr val="bg1"/>
                </a:solidFill>
                <a:effectLst>
                  <a:outerShdw blurRad="50800" dist="50800" dir="4260000" algn="tl" rotWithShape="0">
                    <a:prstClr val="black"/>
                  </a:outerShdw>
                </a:effectLst>
                <a:latin typeface="Arial"/>
                <a:cs typeface="Arial"/>
              </a:defRPr>
            </a:lvl1pPr>
          </a:lstStyle>
          <a:p>
            <a:r>
              <a:rPr lang="en-US" dirty="0"/>
              <a:t>Your Title – 26 Point Arial, Bold</a:t>
            </a:r>
          </a:p>
        </p:txBody>
      </p:sp>
      <p:sp>
        <p:nvSpPr>
          <p:cNvPr id="8" name="Subtitle 2"/>
          <p:cNvSpPr>
            <a:spLocks noGrp="1"/>
          </p:cNvSpPr>
          <p:nvPr>
            <p:ph type="subTitle" idx="1" hasCustomPrompt="1"/>
          </p:nvPr>
        </p:nvSpPr>
        <p:spPr>
          <a:xfrm>
            <a:off x="3616350" y="3124909"/>
            <a:ext cx="5101390" cy="1001228"/>
          </a:xfrm>
          <a:prstGeom prst="rect">
            <a:avLst/>
          </a:prstGeom>
        </p:spPr>
        <p:txBody>
          <a:bodyPr wrap="square">
            <a:normAutofit/>
          </a:bodyPr>
          <a:lstStyle>
            <a:lvl1pPr marL="0" marR="0" indent="0" algn="r" defTabSz="457200" rtl="0" eaLnBrk="1" fontAlgn="auto" latinLnBrk="0" hangingPunct="1">
              <a:lnSpc>
                <a:spcPct val="100000"/>
              </a:lnSpc>
              <a:spcBef>
                <a:spcPts val="0"/>
              </a:spcBef>
              <a:spcAft>
                <a:spcPts val="0"/>
              </a:spcAft>
              <a:buClrTx/>
              <a:buSzTx/>
              <a:buFont typeface="Arial"/>
              <a:buNone/>
              <a:tabLst/>
              <a:defRPr sz="2000" b="1" i="1">
                <a:solidFill>
                  <a:schemeClr val="bg1"/>
                </a:solidFill>
                <a:effectLst>
                  <a:outerShdw blurRad="50800" dist="50800" dir="4260000" algn="tl" rotWithShape="0">
                    <a:prstClr val="black"/>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2000" dirty="0"/>
              <a:t>Speaker’s name</a:t>
            </a:r>
            <a:br>
              <a:rPr lang="en-US" sz="2000" dirty="0"/>
            </a:br>
            <a:r>
              <a:rPr lang="en-US" sz="2000" dirty="0"/>
              <a:t>and organization – </a:t>
            </a:r>
            <a:br>
              <a:rPr lang="en-US" sz="2000" dirty="0"/>
            </a:br>
            <a:r>
              <a:rPr lang="en-US" sz="2000" dirty="0"/>
              <a:t>20 Point Arial</a:t>
            </a:r>
          </a:p>
        </p:txBody>
      </p:sp>
      <p:sp>
        <p:nvSpPr>
          <p:cNvPr id="5" name="Text Placeholder 4"/>
          <p:cNvSpPr>
            <a:spLocks noGrp="1"/>
          </p:cNvSpPr>
          <p:nvPr>
            <p:ph type="body" sz="quarter" idx="10" hasCustomPrompt="1"/>
          </p:nvPr>
        </p:nvSpPr>
        <p:spPr>
          <a:xfrm>
            <a:off x="3615976" y="4355982"/>
            <a:ext cx="5102255" cy="457844"/>
          </a:xfrm>
          <a:prstGeom prst="rect">
            <a:avLst/>
          </a:prstGeom>
        </p:spPr>
        <p:txBody>
          <a:bodyPr/>
          <a:lstStyle>
            <a:lvl1pPr marL="0" indent="0" algn="r">
              <a:lnSpc>
                <a:spcPct val="100000"/>
              </a:lnSpc>
              <a:spcBef>
                <a:spcPts val="0"/>
              </a:spcBef>
              <a:buFontTx/>
              <a:buNone/>
              <a:defRPr sz="1800" b="1" i="1">
                <a:solidFill>
                  <a:schemeClr val="bg1"/>
                </a:solidFill>
                <a:effectLst>
                  <a:outerShdw blurRad="50800" dist="50800" dir="4260000" algn="tl" rotWithShape="0">
                    <a:prstClr val="black"/>
                  </a:outerShdw>
                </a:effectLst>
                <a:latin typeface="Arial" charset="0"/>
                <a:ea typeface="Arial" charset="0"/>
                <a:cs typeface="Arial" charset="0"/>
              </a:defRPr>
            </a:lvl1pPr>
          </a:lstStyle>
          <a:p>
            <a:pPr lvl="0"/>
            <a:r>
              <a:rPr lang="en-US" dirty="0"/>
              <a:t>Date – 18 point Arial</a:t>
            </a:r>
          </a:p>
        </p:txBody>
      </p:sp>
      <p:sp>
        <p:nvSpPr>
          <p:cNvPr id="9" name="Date Placeholder 3"/>
          <p:cNvSpPr txBox="1">
            <a:spLocks/>
          </p:cNvSpPr>
          <p:nvPr/>
        </p:nvSpPr>
        <p:spPr>
          <a:xfrm>
            <a:off x="202096" y="6492875"/>
            <a:ext cx="2667000" cy="365125"/>
          </a:xfrm>
          <a:prstGeom prst="rect">
            <a:avLst/>
          </a:prstGeom>
        </p:spPr>
        <p:txBody>
          <a:bodyPr vert="horz" lIns="91440" tIns="45720" rIns="91440" bIns="45720" rtlCol="0" anchor="ctr"/>
          <a:lstStyle>
            <a:lvl1pPr>
              <a:defRPr sz="900" i="1">
                <a:solidFill>
                  <a:schemeClr val="bg1"/>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2E008B"/>
                </a:solidFill>
                <a:effectLst/>
                <a:uLnTx/>
                <a:uFillTx/>
                <a:latin typeface="Arial" charset="0"/>
                <a:ea typeface="Arial" charset="0"/>
                <a:cs typeface="Arial" charset="0"/>
              </a:rPr>
              <a:t>© 2018 The Aerospace Corporation</a:t>
            </a:r>
          </a:p>
        </p:txBody>
      </p:sp>
    </p:spTree>
    <p:extLst>
      <p:ext uri="{BB962C8B-B14F-4D97-AF65-F5344CB8AC3E}">
        <p14:creationId xmlns:p14="http://schemas.microsoft.com/office/powerpoint/2010/main" val="2933711118"/>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A_Basic_Mast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
        <p:nvSpPr>
          <p:cNvPr id="5" name="Content Placeholder 6"/>
          <p:cNvSpPr>
            <a:spLocks noGrp="1"/>
          </p:cNvSpPr>
          <p:nvPr>
            <p:ph sz="quarter" idx="15" hasCustomPrompt="1"/>
          </p:nvPr>
        </p:nvSpPr>
        <p:spPr>
          <a:xfrm>
            <a:off x="250899" y="1203263"/>
            <a:ext cx="8453761" cy="4798717"/>
          </a:xfrm>
          <a:prstGeom prst="rect">
            <a:avLst/>
          </a:prstGeom>
        </p:spPr>
        <p:txBody>
          <a:bodyPr vert="horz"/>
          <a:lstStyle>
            <a:lvl1pPr marL="171450" marR="0" indent="-176213" algn="l" defTabSz="457200" rtl="0" eaLnBrk="1" fontAlgn="auto" latinLnBrk="0" hangingPunct="1">
              <a:lnSpc>
                <a:spcPct val="100000"/>
              </a:lnSpc>
              <a:spcBef>
                <a:spcPct val="20000"/>
              </a:spcBef>
              <a:spcAft>
                <a:spcPts val="0"/>
              </a:spcAft>
              <a:buClrTx/>
              <a:buSzPct val="130000"/>
              <a:buFont typeface="Arial"/>
              <a:buChar char="•"/>
              <a:tabLst/>
              <a:defRPr sz="1800"/>
            </a:lvl1pPr>
            <a:lvl2pPr marL="517525" indent="-227013">
              <a:defRPr sz="1600"/>
            </a:lvl2pPr>
            <a:lvl3pPr marL="800100" indent="-176213">
              <a:buSzPct val="130000"/>
              <a:defRPr sz="1600"/>
            </a:lvl3pPr>
            <a:lvl4pPr marL="1201738" indent="-228600">
              <a:defRPr sz="1600"/>
            </a:lvl4pPr>
            <a:lvl5pPr marL="1430338" marR="0" indent="-176213" algn="l" defTabSz="457200" rtl="0" eaLnBrk="1" fontAlgn="auto" latinLnBrk="0" hangingPunct="1">
              <a:lnSpc>
                <a:spcPct val="100000"/>
              </a:lnSpc>
              <a:spcBef>
                <a:spcPct val="20000"/>
              </a:spcBef>
              <a:spcAft>
                <a:spcPts val="0"/>
              </a:spcAft>
              <a:buClrTx/>
              <a:buSzPct val="130000"/>
              <a:buFont typeface="Arial"/>
              <a:buChar char="•"/>
              <a:tabLst/>
              <a:defRPr sz="1600"/>
            </a:lvl5pPr>
          </a:lstStyle>
          <a:p>
            <a:r>
              <a:rPr lang="en-US" dirty="0"/>
              <a:t>Bullet 1 level—Bullet 130% size text—Black, 18 point Arial</a:t>
            </a:r>
          </a:p>
          <a:p>
            <a:pPr lvl="1"/>
            <a:r>
              <a:rPr lang="en-US" dirty="0"/>
              <a:t>Bullet 2 level—16 point Arial Italic</a:t>
            </a:r>
          </a:p>
          <a:p>
            <a:pPr lvl="2"/>
            <a:r>
              <a:rPr lang="en-US" dirty="0"/>
              <a:t>Bullet 3 level—Bullet 125% size text—16 point Arial</a:t>
            </a:r>
          </a:p>
          <a:p>
            <a:pPr lvl="3"/>
            <a:r>
              <a:rPr lang="en-US" dirty="0"/>
              <a:t>Bullet 4 level—16 point Arial Italic</a:t>
            </a:r>
          </a:p>
          <a:p>
            <a:pPr lvl="4"/>
            <a:r>
              <a:rPr lang="en-US" dirty="0"/>
              <a:t>Bullet 5 level—Bullet 100% size text—16 point Arial</a:t>
            </a:r>
          </a:p>
          <a:p>
            <a:pPr lvl="4"/>
            <a:endParaRPr lang="en-US" dirty="0"/>
          </a:p>
        </p:txBody>
      </p:sp>
    </p:spTree>
    <p:extLst>
      <p:ext uri="{BB962C8B-B14F-4D97-AF65-F5344CB8AC3E}">
        <p14:creationId xmlns:p14="http://schemas.microsoft.com/office/powerpoint/2010/main" val="4197968628"/>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1B_Header_Blank">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Tree>
    <p:extLst>
      <p:ext uri="{BB962C8B-B14F-4D97-AF65-F5344CB8AC3E}">
        <p14:creationId xmlns:p14="http://schemas.microsoft.com/office/powerpoint/2010/main" val="4236565070"/>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C_Acronym_Box">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
        <p:nvSpPr>
          <p:cNvPr id="5" name="Content Placeholder 6"/>
          <p:cNvSpPr>
            <a:spLocks noGrp="1"/>
          </p:cNvSpPr>
          <p:nvPr>
            <p:ph sz="quarter" idx="15" hasCustomPrompt="1"/>
          </p:nvPr>
        </p:nvSpPr>
        <p:spPr>
          <a:xfrm>
            <a:off x="250899" y="1203263"/>
            <a:ext cx="8453761" cy="4307521"/>
          </a:xfrm>
          <a:prstGeom prst="rect">
            <a:avLst/>
          </a:prstGeom>
        </p:spPr>
        <p:txBody>
          <a:bodyPr vert="horz"/>
          <a:lstStyle>
            <a:lvl1pPr marL="171450" marR="0" indent="-176213" algn="l" defTabSz="457200" rtl="0" eaLnBrk="1" fontAlgn="auto" latinLnBrk="0" hangingPunct="1">
              <a:lnSpc>
                <a:spcPct val="100000"/>
              </a:lnSpc>
              <a:spcBef>
                <a:spcPct val="20000"/>
              </a:spcBef>
              <a:spcAft>
                <a:spcPts val="0"/>
              </a:spcAft>
              <a:buClrTx/>
              <a:buSzPct val="130000"/>
              <a:buFont typeface="Arial"/>
              <a:buChar char="•"/>
              <a:tabLst/>
              <a:defRPr sz="1800"/>
            </a:lvl1pPr>
            <a:lvl2pPr marL="517525" indent="-227013">
              <a:defRPr sz="1600"/>
            </a:lvl2pPr>
            <a:lvl3pPr marL="800100" indent="-176213">
              <a:buSzPct val="130000"/>
              <a:defRPr sz="1600"/>
            </a:lvl3pPr>
            <a:lvl4pPr marL="1201738" indent="-228600">
              <a:defRPr sz="1600"/>
            </a:lvl4pPr>
            <a:lvl5pPr marL="1430338" marR="0" indent="-176213" algn="l" defTabSz="457200" rtl="0" eaLnBrk="1" fontAlgn="auto" latinLnBrk="0" hangingPunct="1">
              <a:lnSpc>
                <a:spcPct val="100000"/>
              </a:lnSpc>
              <a:spcBef>
                <a:spcPct val="20000"/>
              </a:spcBef>
              <a:spcAft>
                <a:spcPts val="0"/>
              </a:spcAft>
              <a:buClrTx/>
              <a:buSzPct val="130000"/>
              <a:buFont typeface="Arial"/>
              <a:buChar char="•"/>
              <a:tabLst/>
              <a:defRPr sz="1600"/>
            </a:lvl5pPr>
          </a:lstStyle>
          <a:p>
            <a:pPr marL="171450" marR="0" lvl="0" indent="-176213" algn="l" defTabSz="457200" rtl="0" eaLnBrk="1" fontAlgn="auto" latinLnBrk="0" hangingPunct="1">
              <a:lnSpc>
                <a:spcPct val="100000"/>
              </a:lnSpc>
              <a:spcBef>
                <a:spcPct val="20000"/>
              </a:spcBef>
              <a:spcAft>
                <a:spcPts val="0"/>
              </a:spcAft>
              <a:buClrTx/>
              <a:buSzPct val="130000"/>
              <a:buFont typeface="Arial"/>
              <a:buChar char="•"/>
              <a:tabLst/>
              <a:defRPr/>
            </a:pPr>
            <a:r>
              <a:rPr lang="en-US" dirty="0"/>
              <a:t>This is a multipurpose box—use for text, tables, charts or video</a:t>
            </a:r>
          </a:p>
        </p:txBody>
      </p:sp>
      <p:sp>
        <p:nvSpPr>
          <p:cNvPr id="6" name="Text Placeholder 3"/>
          <p:cNvSpPr>
            <a:spLocks noGrp="1"/>
          </p:cNvSpPr>
          <p:nvPr>
            <p:ph type="body" sz="quarter" idx="18" hasCustomPrompt="1"/>
          </p:nvPr>
        </p:nvSpPr>
        <p:spPr>
          <a:xfrm>
            <a:off x="228598" y="5653377"/>
            <a:ext cx="8453762" cy="470841"/>
          </a:xfrm>
          <a:prstGeom prst="rect">
            <a:avLst/>
          </a:prstGeom>
        </p:spPr>
        <p:txBody>
          <a:bodyPr vert="horz" numCol="4"/>
          <a:lstStyle>
            <a:lvl1pPr marL="0" marR="0" indent="0" algn="l" defTabSz="457200" rtl="0" eaLnBrk="1" fontAlgn="auto" latinLnBrk="0" hangingPunct="1">
              <a:lnSpc>
                <a:spcPts val="1100"/>
              </a:lnSpc>
              <a:spcBef>
                <a:spcPts val="0"/>
              </a:spcBef>
              <a:spcAft>
                <a:spcPts val="0"/>
              </a:spcAft>
              <a:buClrTx/>
              <a:buSzTx/>
              <a:buFont typeface="Arial"/>
              <a:buNone/>
              <a:tabLst>
                <a:tab pos="1825625" algn="l"/>
                <a:tab pos="3659188" algn="l"/>
                <a:tab pos="5484813" algn="l"/>
              </a:tabLst>
              <a:defRPr sz="800" b="1" i="1" baseline="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ACR1 = Acronym 1</a:t>
            </a:r>
            <a:br>
              <a:rPr lang="en-US" dirty="0"/>
            </a:br>
            <a:r>
              <a:rPr lang="en-US" dirty="0"/>
              <a:t>ACR2 = Acronym 2</a:t>
            </a:r>
            <a:br>
              <a:rPr lang="en-US" dirty="0"/>
            </a:br>
            <a:r>
              <a:rPr lang="en-US" dirty="0"/>
              <a:t>ACR3 = Acronym 3</a:t>
            </a:r>
            <a:br>
              <a:rPr lang="en-US" dirty="0"/>
            </a:br>
            <a:r>
              <a:rPr lang="en-US" dirty="0"/>
              <a:t>ACR4 = Acronym 4</a:t>
            </a:r>
            <a:br>
              <a:rPr lang="en-US" dirty="0"/>
            </a:br>
            <a:r>
              <a:rPr lang="en-US" dirty="0"/>
              <a:t>ACR5 = Acronym 5</a:t>
            </a:r>
            <a:br>
              <a:rPr lang="en-US" dirty="0"/>
            </a:br>
            <a:r>
              <a:rPr lang="en-US" dirty="0"/>
              <a:t>ACR6 = Acronym 6</a:t>
            </a:r>
            <a:br>
              <a:rPr lang="en-US" dirty="0"/>
            </a:br>
            <a:r>
              <a:rPr lang="en-US" dirty="0"/>
              <a:t>ACR7 = Acronym 7</a:t>
            </a:r>
            <a:br>
              <a:rPr lang="en-US" dirty="0"/>
            </a:br>
            <a:r>
              <a:rPr lang="en-US" dirty="0"/>
              <a:t>ACR8 = Acronym 8</a:t>
            </a:r>
          </a:p>
        </p:txBody>
      </p:sp>
    </p:spTree>
    <p:extLst>
      <p:ext uri="{BB962C8B-B14F-4D97-AF65-F5344CB8AC3E}">
        <p14:creationId xmlns:p14="http://schemas.microsoft.com/office/powerpoint/2010/main" val="3930544661"/>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1D_Left_Text_Picture">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
        <p:nvSpPr>
          <p:cNvPr id="7" name="Content Placeholder 6"/>
          <p:cNvSpPr>
            <a:spLocks noGrp="1"/>
          </p:cNvSpPr>
          <p:nvPr>
            <p:ph sz="quarter" idx="15" hasCustomPrompt="1"/>
          </p:nvPr>
        </p:nvSpPr>
        <p:spPr>
          <a:xfrm>
            <a:off x="228596" y="1225565"/>
            <a:ext cx="4286253" cy="4798717"/>
          </a:xfrm>
          <a:prstGeom prst="rect">
            <a:avLst/>
          </a:prstGeom>
        </p:spPr>
        <p:txBody>
          <a:bodyPr vert="horz"/>
          <a:lstStyle>
            <a:lvl1pPr marL="169863" indent="-169863">
              <a:buSzPct val="130000"/>
              <a:tabLst/>
              <a:defRPr sz="1800"/>
            </a:lvl1pPr>
            <a:lvl2pPr marL="517525" indent="-227013">
              <a:defRPr sz="1600"/>
            </a:lvl2pPr>
            <a:lvl3pPr marL="800100" indent="-176213">
              <a:buSzPct val="125000"/>
              <a:defRPr sz="1600"/>
            </a:lvl3pPr>
            <a:lvl4pPr marL="1201738" indent="-228600">
              <a:defRPr sz="1600"/>
            </a:lvl4pPr>
            <a:lvl5pPr marL="1430338" indent="-176213">
              <a:buFont typeface="Arial"/>
              <a:buChar char="•"/>
              <a:defRPr sz="1600"/>
            </a:lvl5pPr>
          </a:lstStyle>
          <a:p>
            <a:r>
              <a:rPr lang="en-US" dirty="0"/>
              <a:t>Bullet 1 level—Bullet 130% size text—Black, 18 point Arial</a:t>
            </a:r>
          </a:p>
          <a:p>
            <a:pPr lvl="1"/>
            <a:r>
              <a:rPr lang="en-US" dirty="0"/>
              <a:t>Bullet 2 level—16 point Arial Italic</a:t>
            </a:r>
          </a:p>
          <a:p>
            <a:pPr lvl="2"/>
            <a:r>
              <a:rPr lang="en-US" dirty="0"/>
              <a:t>Bullet 3 level—Bullet 125% size text—16 point Arial</a:t>
            </a:r>
          </a:p>
          <a:p>
            <a:pPr lvl="3"/>
            <a:r>
              <a:rPr lang="en-US" dirty="0"/>
              <a:t>Bullet 4 level—16 point Arial Italic</a:t>
            </a:r>
          </a:p>
          <a:p>
            <a:pPr lvl="4"/>
            <a:r>
              <a:rPr lang="en-US" dirty="0"/>
              <a:t>Bullet 5 level—Bullet 100% size text—16 point Arial</a:t>
            </a:r>
          </a:p>
        </p:txBody>
      </p:sp>
      <p:sp>
        <p:nvSpPr>
          <p:cNvPr id="9" name="Picture Placeholder 2"/>
          <p:cNvSpPr>
            <a:spLocks noGrp="1"/>
          </p:cNvSpPr>
          <p:nvPr>
            <p:ph type="pic" sz="quarter" idx="18" hasCustomPrompt="1"/>
          </p:nvPr>
        </p:nvSpPr>
        <p:spPr>
          <a:xfrm>
            <a:off x="4572000" y="1207637"/>
            <a:ext cx="4110359" cy="4798998"/>
          </a:xfrm>
          <a:prstGeom prst="rect">
            <a:avLst/>
          </a:prstGeom>
        </p:spPr>
        <p:txBody>
          <a:bodyPr/>
          <a:lstStyle>
            <a:lvl1pPr marL="0" indent="0">
              <a:buFontTx/>
              <a:buNone/>
              <a:defRPr sz="1800"/>
            </a:lvl1pPr>
          </a:lstStyle>
          <a:p>
            <a:r>
              <a:rPr lang="en-US" dirty="0"/>
              <a:t>Click Icon to Add Picture</a:t>
            </a:r>
          </a:p>
        </p:txBody>
      </p:sp>
    </p:spTree>
    <p:extLst>
      <p:ext uri="{BB962C8B-B14F-4D97-AF65-F5344CB8AC3E}">
        <p14:creationId xmlns:p14="http://schemas.microsoft.com/office/powerpoint/2010/main" val="923484946"/>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E_Right_Text_Picture">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
        <p:nvSpPr>
          <p:cNvPr id="10" name="Content Placeholder 6"/>
          <p:cNvSpPr>
            <a:spLocks noGrp="1"/>
          </p:cNvSpPr>
          <p:nvPr>
            <p:ph sz="quarter" idx="15" hasCustomPrompt="1"/>
          </p:nvPr>
        </p:nvSpPr>
        <p:spPr>
          <a:xfrm>
            <a:off x="4474673" y="1225565"/>
            <a:ext cx="4310098" cy="4798717"/>
          </a:xfrm>
          <a:prstGeom prst="rect">
            <a:avLst/>
          </a:prstGeom>
        </p:spPr>
        <p:txBody>
          <a:bodyPr vert="horz"/>
          <a:lstStyle>
            <a:lvl1pPr marL="169863" indent="-169863">
              <a:buSzPct val="130000"/>
              <a:tabLst/>
              <a:defRPr sz="1800"/>
            </a:lvl1pPr>
            <a:lvl2pPr marL="517525" indent="-227013">
              <a:defRPr sz="1600"/>
            </a:lvl2pPr>
            <a:lvl3pPr marL="800100" indent="-176213">
              <a:buSzPct val="125000"/>
              <a:defRPr sz="1600"/>
            </a:lvl3pPr>
            <a:lvl4pPr marL="1201738" indent="-228600">
              <a:defRPr sz="1600"/>
            </a:lvl4pPr>
            <a:lvl5pPr marL="1430338" indent="-176213">
              <a:buFont typeface="Arial"/>
              <a:buChar char="•"/>
              <a:defRPr sz="1600"/>
            </a:lvl5pPr>
          </a:lstStyle>
          <a:p>
            <a:r>
              <a:rPr lang="en-US" dirty="0"/>
              <a:t>Bullet 1 level—Bullet 130% size text—Black, 18 point Arial</a:t>
            </a:r>
          </a:p>
          <a:p>
            <a:pPr lvl="1"/>
            <a:r>
              <a:rPr lang="en-US" dirty="0"/>
              <a:t>Bullet 2 level—16 point Arial Italic</a:t>
            </a:r>
          </a:p>
          <a:p>
            <a:pPr lvl="2"/>
            <a:r>
              <a:rPr lang="en-US" dirty="0"/>
              <a:t>Bullet 3 level—Bullet 125% size text—16 point Arial</a:t>
            </a:r>
          </a:p>
          <a:p>
            <a:pPr lvl="3"/>
            <a:r>
              <a:rPr lang="en-US" dirty="0"/>
              <a:t>Bullet 4 level—16 point Arial Italic</a:t>
            </a:r>
          </a:p>
          <a:p>
            <a:pPr lvl="4"/>
            <a:r>
              <a:rPr lang="en-US" dirty="0"/>
              <a:t>Bullet 5 level—Bullet 100% size text—16 point Arial</a:t>
            </a:r>
          </a:p>
        </p:txBody>
      </p:sp>
      <p:sp>
        <p:nvSpPr>
          <p:cNvPr id="12" name="Picture Placeholder 2"/>
          <p:cNvSpPr>
            <a:spLocks noGrp="1"/>
          </p:cNvSpPr>
          <p:nvPr>
            <p:ph type="pic" sz="quarter" idx="18" hasCustomPrompt="1"/>
          </p:nvPr>
        </p:nvSpPr>
        <p:spPr>
          <a:xfrm>
            <a:off x="228598" y="1225424"/>
            <a:ext cx="4110359" cy="4798998"/>
          </a:xfrm>
          <a:prstGeom prst="rect">
            <a:avLst/>
          </a:prstGeom>
        </p:spPr>
        <p:txBody>
          <a:bodyPr/>
          <a:lstStyle>
            <a:lvl1pPr marL="0" indent="0">
              <a:buFontTx/>
              <a:buNone/>
              <a:defRPr sz="1800"/>
            </a:lvl1pPr>
          </a:lstStyle>
          <a:p>
            <a:r>
              <a:rPr lang="en-US" dirty="0"/>
              <a:t>Click Icon to Add Picture</a:t>
            </a:r>
          </a:p>
        </p:txBody>
      </p:sp>
    </p:spTree>
    <p:extLst>
      <p:ext uri="{BB962C8B-B14F-4D97-AF65-F5344CB8AC3E}">
        <p14:creationId xmlns:p14="http://schemas.microsoft.com/office/powerpoint/2010/main" val="2205950239"/>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1F_Quad_Char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cxnSp>
        <p:nvCxnSpPr>
          <p:cNvPr id="13" name="Straight Connector 12"/>
          <p:cNvCxnSpPr/>
          <p:nvPr/>
        </p:nvCxnSpPr>
        <p:spPr>
          <a:xfrm flipH="1">
            <a:off x="4576833" y="1205815"/>
            <a:ext cx="191" cy="4893307"/>
          </a:xfrm>
          <a:prstGeom prst="line">
            <a:avLst/>
          </a:prstGeom>
          <a:ln w="127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28598" y="3641651"/>
            <a:ext cx="8623093" cy="6396"/>
          </a:xfrm>
          <a:prstGeom prst="line">
            <a:avLst/>
          </a:prstGeom>
          <a:ln w="127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 Placeholder 17"/>
          <p:cNvSpPr>
            <a:spLocks noGrp="1"/>
          </p:cNvSpPr>
          <p:nvPr>
            <p:ph type="body" sz="quarter" idx="15"/>
          </p:nvPr>
        </p:nvSpPr>
        <p:spPr>
          <a:xfrm>
            <a:off x="228598" y="1205815"/>
            <a:ext cx="4268451" cy="2366552"/>
          </a:xfrm>
          <a:prstGeom prst="rect">
            <a:avLst/>
          </a:prstGeom>
        </p:spPr>
        <p:txBody>
          <a:bodyPr vert="horz"/>
          <a:lstStyle>
            <a:lvl1pPr marL="120650" indent="-104775">
              <a:tabLst/>
              <a:defRPr sz="1400"/>
            </a:lvl1pPr>
            <a:lvl2pPr marL="339725" indent="-169863">
              <a:defRPr sz="1400"/>
            </a:lvl2pPr>
            <a:lvl3pPr marL="565150" indent="-112713">
              <a:defRPr sz="1400"/>
            </a:lvl3pPr>
            <a:lvl4pPr marL="862013" indent="-169863">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16" name="Text Placeholder 17"/>
          <p:cNvSpPr>
            <a:spLocks noGrp="1"/>
          </p:cNvSpPr>
          <p:nvPr>
            <p:ph type="body" sz="quarter" idx="18"/>
          </p:nvPr>
        </p:nvSpPr>
        <p:spPr>
          <a:xfrm>
            <a:off x="4656808" y="1205815"/>
            <a:ext cx="4194883" cy="2366552"/>
          </a:xfrm>
          <a:prstGeom prst="rect">
            <a:avLst/>
          </a:prstGeom>
        </p:spPr>
        <p:txBody>
          <a:bodyPr vert="horz"/>
          <a:lstStyle>
            <a:lvl1pPr marL="120650" indent="-104775">
              <a:tabLst/>
              <a:defRPr sz="1400"/>
            </a:lvl1pPr>
            <a:lvl2pPr marL="339725" indent="-169863">
              <a:defRPr sz="1400"/>
            </a:lvl2pPr>
            <a:lvl3pPr marL="565150" indent="-112713">
              <a:defRPr sz="1400"/>
            </a:lvl3pPr>
            <a:lvl4pPr marL="862013" indent="-169863">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17" name="Text Placeholder 17"/>
          <p:cNvSpPr>
            <a:spLocks noGrp="1"/>
          </p:cNvSpPr>
          <p:nvPr>
            <p:ph type="body" sz="quarter" idx="19"/>
          </p:nvPr>
        </p:nvSpPr>
        <p:spPr>
          <a:xfrm>
            <a:off x="228598" y="3693646"/>
            <a:ext cx="4268451" cy="2404751"/>
          </a:xfrm>
          <a:prstGeom prst="rect">
            <a:avLst/>
          </a:prstGeom>
        </p:spPr>
        <p:txBody>
          <a:bodyPr vert="horz"/>
          <a:lstStyle>
            <a:lvl1pPr marL="112713" indent="-112713">
              <a:tabLst/>
              <a:defRPr sz="1400"/>
            </a:lvl1pPr>
            <a:lvl2pPr marL="339725" indent="-169863">
              <a:defRPr sz="1400"/>
            </a:lvl2pPr>
            <a:lvl3pPr marL="565150" indent="-112713">
              <a:defRPr sz="1400"/>
            </a:lvl3pPr>
            <a:lvl4pPr marL="862013" indent="-169863">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18" name="Text Placeholder 17"/>
          <p:cNvSpPr>
            <a:spLocks noGrp="1"/>
          </p:cNvSpPr>
          <p:nvPr>
            <p:ph type="body" sz="quarter" idx="20"/>
          </p:nvPr>
        </p:nvSpPr>
        <p:spPr>
          <a:xfrm>
            <a:off x="4656808" y="3693646"/>
            <a:ext cx="4194883" cy="2404751"/>
          </a:xfrm>
          <a:prstGeom prst="rect">
            <a:avLst/>
          </a:prstGeom>
        </p:spPr>
        <p:txBody>
          <a:bodyPr vert="horz"/>
          <a:lstStyle>
            <a:lvl1pPr marL="112713" indent="-112713">
              <a:tabLst/>
              <a:defRPr sz="1400"/>
            </a:lvl1pPr>
            <a:lvl2pPr marL="339725" indent="-169863">
              <a:defRPr sz="1400"/>
            </a:lvl2pPr>
            <a:lvl3pPr marL="565150" indent="-112713">
              <a:defRPr sz="1400"/>
            </a:lvl3pPr>
            <a:lvl4pPr marL="862013" indent="-169863">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452693455"/>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G_Compare_Contrast">
    <p:spTree>
      <p:nvGrpSpPr>
        <p:cNvPr id="1" name=""/>
        <p:cNvGrpSpPr/>
        <p:nvPr/>
      </p:nvGrpSpPr>
      <p:grpSpPr>
        <a:xfrm>
          <a:off x="0" y="0"/>
          <a:ext cx="0" cy="0"/>
          <a:chOff x="0" y="0"/>
          <a:chExt cx="0" cy="0"/>
        </a:xfrm>
      </p:grpSpPr>
      <p:cxnSp>
        <p:nvCxnSpPr>
          <p:cNvPr id="8" name="Straight Connector 7"/>
          <p:cNvCxnSpPr/>
          <p:nvPr/>
        </p:nvCxnSpPr>
        <p:spPr>
          <a:xfrm>
            <a:off x="4579756" y="3744346"/>
            <a:ext cx="0" cy="2345875"/>
          </a:xfrm>
          <a:prstGeom prst="line">
            <a:avLst/>
          </a:prstGeom>
          <a:ln w="12700" cap="flat" cmpd="sng" algn="ctr">
            <a:solidFill>
              <a:schemeClr val="tx1"/>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 Placeholder 17"/>
          <p:cNvSpPr>
            <a:spLocks noGrp="1"/>
          </p:cNvSpPr>
          <p:nvPr>
            <p:ph type="body" sz="quarter" idx="15"/>
          </p:nvPr>
        </p:nvSpPr>
        <p:spPr>
          <a:xfrm>
            <a:off x="228599" y="1197639"/>
            <a:ext cx="8608104" cy="2366552"/>
          </a:xfrm>
          <a:prstGeom prst="rect">
            <a:avLst/>
          </a:prstGeom>
        </p:spPr>
        <p:txBody>
          <a:bodyPr vert="horz"/>
          <a:lstStyle>
            <a:lvl1pPr marL="120650" indent="-109538">
              <a:tabLst/>
              <a:defRPr sz="1600"/>
            </a:lvl1pPr>
            <a:lvl2pPr marL="339725" indent="-169863">
              <a:defRPr sz="1600"/>
            </a:lvl2pPr>
            <a:lvl3pPr marL="565150" indent="-112713">
              <a:defRPr sz="1600"/>
            </a:lvl3pPr>
            <a:lvl4pPr marL="862013" indent="-169863">
              <a:defRPr sz="1600"/>
            </a:lvl4pPr>
            <a:lvl5pPr>
              <a:defRPr sz="1600"/>
            </a:lvl5pPr>
          </a:lstStyle>
          <a:p>
            <a:pPr lvl="0"/>
            <a:r>
              <a:rPr lang="en-US"/>
              <a:t>Edit Master text styles</a:t>
            </a:r>
          </a:p>
        </p:txBody>
      </p:sp>
      <p:sp>
        <p:nvSpPr>
          <p:cNvPr id="11" name="Text Placeholder 17"/>
          <p:cNvSpPr>
            <a:spLocks noGrp="1"/>
          </p:cNvSpPr>
          <p:nvPr>
            <p:ph type="body" sz="quarter" idx="19"/>
          </p:nvPr>
        </p:nvSpPr>
        <p:spPr>
          <a:xfrm>
            <a:off x="228598" y="3685470"/>
            <a:ext cx="4211819" cy="2404751"/>
          </a:xfrm>
          <a:prstGeom prst="rect">
            <a:avLst/>
          </a:prstGeom>
        </p:spPr>
        <p:txBody>
          <a:bodyPr vert="horz"/>
          <a:lstStyle>
            <a:lvl1pPr marL="120650" indent="-120650">
              <a:tabLst/>
              <a:defRPr sz="1400"/>
            </a:lvl1pPr>
            <a:lvl2pPr marL="339725" indent="-169863">
              <a:defRPr sz="1400"/>
            </a:lvl2pPr>
            <a:lvl3pPr marL="565150" indent="-112713">
              <a:defRPr sz="1400"/>
            </a:lvl3pPr>
            <a:lvl4pPr marL="862013" indent="-169863">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17"/>
          <p:cNvSpPr>
            <a:spLocks noGrp="1"/>
          </p:cNvSpPr>
          <p:nvPr>
            <p:ph type="body" sz="quarter" idx="20"/>
          </p:nvPr>
        </p:nvSpPr>
        <p:spPr>
          <a:xfrm>
            <a:off x="4719095" y="3685470"/>
            <a:ext cx="4117607" cy="2404751"/>
          </a:xfrm>
          <a:prstGeom prst="rect">
            <a:avLst/>
          </a:prstGeom>
        </p:spPr>
        <p:txBody>
          <a:bodyPr vert="horz"/>
          <a:lstStyle>
            <a:lvl1pPr marL="120650" indent="-120650">
              <a:tabLst/>
              <a:defRPr sz="1400"/>
            </a:lvl1pPr>
            <a:lvl2pPr marL="339725" indent="-169863">
              <a:defRPr sz="1400"/>
            </a:lvl2pPr>
            <a:lvl3pPr marL="565150" indent="-112713">
              <a:defRPr sz="1400"/>
            </a:lvl3pPr>
            <a:lvl4pPr marL="862013" indent="-169863">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p:txBody>
      </p:sp>
      <p:sp>
        <p:nvSpPr>
          <p:cNvPr id="16" name="Title 1"/>
          <p:cNvSpPr>
            <a:spLocks noGrp="1"/>
          </p:cNvSpPr>
          <p:nvPr>
            <p:ph type="title" hasCustomPrompt="1"/>
          </p:nvPr>
        </p:nvSpPr>
        <p:spPr>
          <a:xfrm>
            <a:off x="228599" y="233088"/>
            <a:ext cx="7776149"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15"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8" name="Text Placeholder 10"/>
          <p:cNvSpPr>
            <a:spLocks noGrp="1"/>
          </p:cNvSpPr>
          <p:nvPr>
            <p:ph type="body" sz="quarter" idx="17"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Tree>
    <p:extLst>
      <p:ext uri="{BB962C8B-B14F-4D97-AF65-F5344CB8AC3E}">
        <p14:creationId xmlns:p14="http://schemas.microsoft.com/office/powerpoint/2010/main" val="2215465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52A0-F9EC-4282-BA05-472D8979D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FE27CA-E6BA-4FA4-BA27-3C189EA4ED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996942CD-562C-4DE3-85C9-3B854D1D79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6B1226C-0A7E-4B06-8307-A8254C9B273A}"/>
              </a:ext>
            </a:extLst>
          </p:cNvPr>
          <p:cNvSpPr>
            <a:spLocks noGrp="1" noChangeArrowheads="1"/>
          </p:cNvSpPr>
          <p:nvPr>
            <p:ph type="sldNum" sz="quarter" idx="11"/>
          </p:nvPr>
        </p:nvSpPr>
        <p:spPr>
          <a:ln/>
        </p:spPr>
        <p:txBody>
          <a:bodyPr/>
          <a:lstStyle>
            <a:lvl1pPr>
              <a:defRPr/>
            </a:lvl1pPr>
          </a:lstStyle>
          <a:p>
            <a:pPr>
              <a:defRPr/>
            </a:pPr>
            <a:fld id="{8C4B11FC-5E16-413F-A5BC-2A264D455E6D}" type="slidenum">
              <a:rPr lang="en-US" altLang="en-US"/>
              <a:pPr>
                <a:defRPr/>
              </a:pPr>
              <a:t>‹#›</a:t>
            </a:fld>
            <a:endParaRPr lang="en-US" altLang="en-US"/>
          </a:p>
        </p:txBody>
      </p:sp>
    </p:spTree>
    <p:extLst>
      <p:ext uri="{BB962C8B-B14F-4D97-AF65-F5344CB8AC3E}">
        <p14:creationId xmlns:p14="http://schemas.microsoft.com/office/powerpoint/2010/main" val="3303135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1H_Risk Format_Corner Image">
    <p:spTree>
      <p:nvGrpSpPr>
        <p:cNvPr id="1" name=""/>
        <p:cNvGrpSpPr/>
        <p:nvPr/>
      </p:nvGrpSpPr>
      <p:grpSpPr>
        <a:xfrm>
          <a:off x="0" y="0"/>
          <a:ext cx="0" cy="0"/>
          <a:chOff x="0" y="0"/>
          <a:chExt cx="0" cy="0"/>
        </a:xfrm>
      </p:grpSpPr>
      <p:pic>
        <p:nvPicPr>
          <p:cNvPr id="8" name="Picture 7" descr="CCEO Risk Format_P8sample_crosshatch.jpg"/>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6173300" y="814685"/>
            <a:ext cx="2234525" cy="1867301"/>
          </a:xfrm>
          <a:prstGeom prst="rect">
            <a:avLst/>
          </a:prstGeom>
        </p:spPr>
      </p:pic>
      <p:sp>
        <p:nvSpPr>
          <p:cNvPr id="11" name="Content Placeholder 6"/>
          <p:cNvSpPr>
            <a:spLocks noGrp="1"/>
          </p:cNvSpPr>
          <p:nvPr>
            <p:ph sz="quarter" idx="17"/>
          </p:nvPr>
        </p:nvSpPr>
        <p:spPr>
          <a:xfrm>
            <a:off x="228598" y="1233557"/>
            <a:ext cx="5735473" cy="4794684"/>
          </a:xfrm>
          <a:prstGeom prst="rect">
            <a:avLst/>
          </a:prstGeom>
        </p:spPr>
        <p:txBody>
          <a:bodyPr vert="horz"/>
          <a:lstStyle>
            <a:lvl1pPr marL="180975" indent="-169863">
              <a:buSzPct val="130000"/>
              <a:tabLst/>
              <a:defRPr sz="1600"/>
            </a:lvl1pPr>
            <a:lvl2pPr marL="517525" indent="-227013">
              <a:defRPr sz="1400"/>
            </a:lvl2pPr>
            <a:lvl3pPr marL="800100" indent="-176213">
              <a:buSzPct val="125000"/>
              <a:defRPr sz="1400"/>
            </a:lvl3pPr>
            <a:lvl4pPr marL="1201738" indent="-228600">
              <a:defRPr sz="1400"/>
            </a:lvl4pPr>
            <a:lvl5pPr marL="1430338" indent="-176213">
              <a:buFont typeface="Arial"/>
              <a:buChar char="•"/>
              <a:defRPr sz="1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
          <p:cNvSpPr>
            <a:spLocks noGrp="1"/>
          </p:cNvSpPr>
          <p:nvPr>
            <p:ph type="title" hasCustomPrompt="1"/>
          </p:nvPr>
        </p:nvSpPr>
        <p:spPr>
          <a:xfrm>
            <a:off x="228599" y="233088"/>
            <a:ext cx="7776149"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12"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3" name="Text Placeholder 10"/>
          <p:cNvSpPr>
            <a:spLocks noGrp="1"/>
          </p:cNvSpPr>
          <p:nvPr>
            <p:ph type="body" sz="quarter" idx="18"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Tree>
    <p:extLst>
      <p:ext uri="{BB962C8B-B14F-4D97-AF65-F5344CB8AC3E}">
        <p14:creationId xmlns:p14="http://schemas.microsoft.com/office/powerpoint/2010/main" val="2837645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1I_Risk Format_Large Image">
    <p:spTree>
      <p:nvGrpSpPr>
        <p:cNvPr id="1" name=""/>
        <p:cNvGrpSpPr/>
        <p:nvPr/>
      </p:nvGrpSpPr>
      <p:grpSpPr>
        <a:xfrm>
          <a:off x="0" y="0"/>
          <a:ext cx="0" cy="0"/>
          <a:chOff x="0" y="0"/>
          <a:chExt cx="0" cy="0"/>
        </a:xfrm>
      </p:grpSpPr>
      <p:sp>
        <p:nvSpPr>
          <p:cNvPr id="8" name="Content Placeholder 6"/>
          <p:cNvSpPr>
            <a:spLocks noGrp="1"/>
          </p:cNvSpPr>
          <p:nvPr>
            <p:ph sz="quarter" idx="17" hasCustomPrompt="1"/>
          </p:nvPr>
        </p:nvSpPr>
        <p:spPr>
          <a:xfrm>
            <a:off x="228598" y="1134320"/>
            <a:ext cx="3715605" cy="4861367"/>
          </a:xfrm>
          <a:prstGeom prst="rect">
            <a:avLst/>
          </a:prstGeom>
        </p:spPr>
        <p:txBody>
          <a:bodyPr vert="horz"/>
          <a:lstStyle>
            <a:lvl1pPr marL="180975" indent="-180975">
              <a:buSzPct val="130000"/>
              <a:tabLst/>
              <a:defRPr sz="1600"/>
            </a:lvl1pPr>
            <a:lvl2pPr marL="517525" indent="-227013">
              <a:defRPr sz="1400"/>
            </a:lvl2pPr>
            <a:lvl3pPr marL="800100" indent="-176213">
              <a:buSzPct val="125000"/>
              <a:defRPr sz="1400"/>
            </a:lvl3pPr>
            <a:lvl4pPr marL="1201738" indent="-228600">
              <a:defRPr sz="1400"/>
            </a:lvl4pPr>
            <a:lvl5pPr marL="1430338" indent="-176213">
              <a:buFont typeface="Arial"/>
              <a:buChar char="•"/>
              <a:defRPr sz="1400" baseline="0"/>
            </a:lvl5pPr>
          </a:lstStyle>
          <a:p>
            <a:r>
              <a:rPr lang="en-US" dirty="0"/>
              <a:t>Bullet 1 level – Bullet 130% size text – Black, 16 point Arial</a:t>
            </a:r>
          </a:p>
          <a:p>
            <a:pPr lvl="1"/>
            <a:r>
              <a:rPr lang="en-US" dirty="0"/>
              <a:t>Bullet 2 level – 14 point Arial Italic</a:t>
            </a:r>
          </a:p>
          <a:p>
            <a:pPr lvl="2"/>
            <a:r>
              <a:rPr lang="en-US" dirty="0"/>
              <a:t>Bullet 3 level – Bullet 125% size text – 14 point Arial</a:t>
            </a:r>
          </a:p>
          <a:p>
            <a:pPr lvl="3"/>
            <a:r>
              <a:rPr lang="en-US" dirty="0"/>
              <a:t>Bullet 4 level – 14 point Arial Italic</a:t>
            </a:r>
          </a:p>
          <a:p>
            <a:pPr lvl="4"/>
            <a:r>
              <a:rPr lang="en-US" dirty="0"/>
              <a:t>Bullet 5 level – Bullet 100% size text – 14 point Arial</a:t>
            </a:r>
          </a:p>
        </p:txBody>
      </p:sp>
      <p:pic>
        <p:nvPicPr>
          <p:cNvPr id="9" name="Picture 8" descr="CCEO Risk Format_P8sample_crosshatch.jp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59153" y="1134531"/>
            <a:ext cx="4623206" cy="4564685"/>
          </a:xfrm>
          <a:prstGeom prst="rect">
            <a:avLst/>
          </a:prstGeom>
        </p:spPr>
      </p:pic>
      <p:grpSp>
        <p:nvGrpSpPr>
          <p:cNvPr id="2" name="Group 1"/>
          <p:cNvGrpSpPr/>
          <p:nvPr/>
        </p:nvGrpSpPr>
        <p:grpSpPr>
          <a:xfrm>
            <a:off x="4059153" y="5777498"/>
            <a:ext cx="4609023" cy="350523"/>
            <a:chOff x="4333069" y="5714104"/>
            <a:chExt cx="4609023" cy="350523"/>
          </a:xfrm>
        </p:grpSpPr>
        <p:sp>
          <p:nvSpPr>
            <p:cNvPr id="11" name="Rectangle 10"/>
            <p:cNvSpPr/>
            <p:nvPr/>
          </p:nvSpPr>
          <p:spPr>
            <a:xfrm>
              <a:off x="4333069" y="5748518"/>
              <a:ext cx="228600" cy="152400"/>
            </a:xfrm>
            <a:prstGeom prst="rect">
              <a:avLst/>
            </a:prstGeom>
            <a:solidFill>
              <a:schemeClr val="accent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987786" y="5748724"/>
              <a:ext cx="228600" cy="1524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44208" y="5714104"/>
              <a:ext cx="4397884" cy="350523"/>
            </a:xfrm>
            <a:prstGeom prst="rect">
              <a:avLst/>
            </a:prstGeom>
            <a:noFill/>
          </p:spPr>
          <p:txBody>
            <a:bodyPr wrap="square" rtlCol="0">
              <a:spAutoFit/>
            </a:bodyPr>
            <a:lstStyle/>
            <a:p>
              <a:pPr>
                <a:lnSpc>
                  <a:spcPts val="1000"/>
                </a:lnSpc>
                <a:tabLst>
                  <a:tab pos="2630488" algn="l"/>
                </a:tabLst>
              </a:pPr>
              <a:r>
                <a:rPr lang="en-US" sz="900" dirty="0"/>
                <a:t>Current risk assessment with uncertainty	Expected risk assessment with	proposed mitigation</a:t>
              </a:r>
            </a:p>
          </p:txBody>
        </p:sp>
      </p:grpSp>
      <p:sp>
        <p:nvSpPr>
          <p:cNvPr id="18" name="Title 1"/>
          <p:cNvSpPr>
            <a:spLocks noGrp="1"/>
          </p:cNvSpPr>
          <p:nvPr>
            <p:ph type="title" hasCustomPrompt="1"/>
          </p:nvPr>
        </p:nvSpPr>
        <p:spPr>
          <a:xfrm>
            <a:off x="228599" y="233088"/>
            <a:ext cx="7776149"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16"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20" name="Text Placeholder 10"/>
          <p:cNvSpPr>
            <a:spLocks noGrp="1"/>
          </p:cNvSpPr>
          <p:nvPr>
            <p:ph type="body" sz="quarter" idx="18" hasCustomPrompt="1"/>
          </p:nvPr>
        </p:nvSpPr>
        <p:spPr>
          <a:xfrm>
            <a:off x="228601" y="6149817"/>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Tree>
    <p:extLst>
      <p:ext uri="{BB962C8B-B14F-4D97-AF65-F5344CB8AC3E}">
        <p14:creationId xmlns:p14="http://schemas.microsoft.com/office/powerpoint/2010/main" val="156603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1J_Contact Information ">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228599" y="233088"/>
            <a:ext cx="7909561"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3" name="Text Placeholder 2"/>
          <p:cNvSpPr>
            <a:spLocks noGrp="1"/>
          </p:cNvSpPr>
          <p:nvPr>
            <p:ph type="body" sz="quarter" idx="16" hasCustomPrompt="1"/>
          </p:nvPr>
        </p:nvSpPr>
        <p:spPr>
          <a:xfrm>
            <a:off x="228600" y="614874"/>
            <a:ext cx="7909560" cy="522851"/>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0" i="1" baseline="0">
                <a:solidFill>
                  <a:srgbClr val="8C8D8E"/>
                </a:solidFill>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a:t>Subtitle—Gray, 20 point Arial</a:t>
            </a:r>
          </a:p>
        </p:txBody>
      </p:sp>
      <p:sp>
        <p:nvSpPr>
          <p:cNvPr id="11" name="Text Placeholder 10"/>
          <p:cNvSpPr>
            <a:spLocks noGrp="1"/>
          </p:cNvSpPr>
          <p:nvPr>
            <p:ph type="body" sz="quarter" idx="17" hasCustomPrompt="1"/>
          </p:nvPr>
        </p:nvSpPr>
        <p:spPr>
          <a:xfrm>
            <a:off x="228601" y="6113241"/>
            <a:ext cx="8476059" cy="452437"/>
          </a:xfrm>
          <a:prstGeom prst="rect">
            <a:avLst/>
          </a:prstGeom>
        </p:spPr>
        <p:txBody>
          <a:bodyPr/>
          <a:lstStyle>
            <a:lvl1pPr marL="0" indent="0">
              <a:buFontTx/>
              <a:buNone/>
              <a:defRPr sz="1600" b="1" i="1" baseline="0">
                <a:solidFill>
                  <a:schemeClr val="bg2"/>
                </a:solidFill>
              </a:defRPr>
            </a:lvl1pPr>
          </a:lstStyle>
          <a:p>
            <a:pPr lvl="0"/>
            <a:r>
              <a:rPr lang="en-US" dirty="0"/>
              <a:t>Key Point—Arial Bold Italic, 16 point </a:t>
            </a:r>
          </a:p>
        </p:txBody>
      </p:sp>
      <p:sp>
        <p:nvSpPr>
          <p:cNvPr id="5" name="Content Placeholder 6"/>
          <p:cNvSpPr>
            <a:spLocks noGrp="1"/>
          </p:cNvSpPr>
          <p:nvPr>
            <p:ph sz="quarter" idx="15" hasCustomPrompt="1"/>
          </p:nvPr>
        </p:nvSpPr>
        <p:spPr>
          <a:xfrm>
            <a:off x="250899" y="1203263"/>
            <a:ext cx="8453761" cy="4798717"/>
          </a:xfrm>
          <a:prstGeom prst="rect">
            <a:avLst/>
          </a:prstGeom>
        </p:spPr>
        <p:txBody>
          <a:bodyPr vert="horz"/>
          <a:lstStyle>
            <a:lvl1pPr marL="171450" marR="0" indent="-176213" algn="l" defTabSz="457200" rtl="0" eaLnBrk="1" fontAlgn="auto" latinLnBrk="0" hangingPunct="1">
              <a:lnSpc>
                <a:spcPct val="100000"/>
              </a:lnSpc>
              <a:spcBef>
                <a:spcPct val="20000"/>
              </a:spcBef>
              <a:spcAft>
                <a:spcPts val="0"/>
              </a:spcAft>
              <a:buClrTx/>
              <a:buSzPct val="130000"/>
              <a:buFont typeface="Arial"/>
              <a:buChar char="•"/>
              <a:tabLst/>
              <a:defRPr sz="1800"/>
            </a:lvl1pPr>
            <a:lvl2pPr marL="517525" indent="-227013">
              <a:defRPr sz="1600"/>
            </a:lvl2pPr>
            <a:lvl3pPr marL="800100" indent="-176213">
              <a:buSzPct val="130000"/>
              <a:defRPr sz="1600"/>
            </a:lvl3pPr>
            <a:lvl4pPr marL="1201738" indent="-228600">
              <a:defRPr sz="1600"/>
            </a:lvl4pPr>
            <a:lvl5pPr marL="1430338" marR="0" indent="-176213" algn="l" defTabSz="457200" rtl="0" eaLnBrk="1" fontAlgn="auto" latinLnBrk="0" hangingPunct="1">
              <a:lnSpc>
                <a:spcPct val="100000"/>
              </a:lnSpc>
              <a:spcBef>
                <a:spcPct val="20000"/>
              </a:spcBef>
              <a:spcAft>
                <a:spcPts val="0"/>
              </a:spcAft>
              <a:buClrTx/>
              <a:buSzPct val="130000"/>
              <a:buFont typeface="Arial"/>
              <a:buChar char="•"/>
              <a:tabLst/>
              <a:defRPr sz="1600"/>
            </a:lvl5pPr>
          </a:lstStyle>
          <a:p>
            <a:r>
              <a:rPr lang="en-US" dirty="0"/>
              <a:t>Bullet 1 level—Bullet 130% size text—Black, 18 point Arial</a:t>
            </a:r>
          </a:p>
          <a:p>
            <a:pPr lvl="1"/>
            <a:r>
              <a:rPr lang="en-US" dirty="0"/>
              <a:t>Bullet 2 level—16 point Arial Italic</a:t>
            </a:r>
          </a:p>
          <a:p>
            <a:pPr lvl="2"/>
            <a:r>
              <a:rPr lang="en-US" dirty="0"/>
              <a:t>Bullet 3 level—Bullet 125% size text—16 point Arial</a:t>
            </a:r>
          </a:p>
          <a:p>
            <a:pPr lvl="3"/>
            <a:r>
              <a:rPr lang="en-US" dirty="0"/>
              <a:t>Bullet 4 level—16 point Arial Italic</a:t>
            </a:r>
          </a:p>
          <a:p>
            <a:pPr lvl="4"/>
            <a:r>
              <a:rPr lang="en-US" dirty="0"/>
              <a:t>Bullet 5 level—Bullet 100% size text—16 point Arial</a:t>
            </a:r>
          </a:p>
          <a:p>
            <a:pPr lvl="4"/>
            <a:endParaRPr lang="en-US" dirty="0"/>
          </a:p>
        </p:txBody>
      </p:sp>
      <p:sp>
        <p:nvSpPr>
          <p:cNvPr id="7" name="Text Box 19"/>
          <p:cNvSpPr txBox="1">
            <a:spLocks noChangeArrowheads="1"/>
          </p:cNvSpPr>
          <p:nvPr/>
        </p:nvSpPr>
        <p:spPr bwMode="auto">
          <a:xfrm>
            <a:off x="240017" y="6395155"/>
            <a:ext cx="1683717" cy="324448"/>
          </a:xfrm>
          <a:prstGeom prst="rect">
            <a:avLst/>
          </a:prstGeom>
          <a:noFill/>
          <a:ln w="9525">
            <a:noFill/>
            <a:miter lim="800000"/>
            <a:headEnd/>
            <a:tailEnd/>
          </a:ln>
          <a:effectLst/>
        </p:spPr>
        <p:txBody>
          <a:bodyPr wrap="square" anchor="b">
            <a:prstTxWarp prst="textNoShape">
              <a:avLst/>
            </a:prstTxWarp>
            <a:spAutoFit/>
          </a:bodyPr>
          <a:lstStyle/>
          <a:p>
            <a:pPr>
              <a:lnSpc>
                <a:spcPts val="860"/>
              </a:lnSpc>
            </a:pPr>
            <a:r>
              <a:rPr lang="en-US" sz="800" dirty="0"/>
              <a:t>e-mail address</a:t>
            </a:r>
          </a:p>
          <a:p>
            <a:pPr>
              <a:lnSpc>
                <a:spcPts val="860"/>
              </a:lnSpc>
            </a:pPr>
            <a:r>
              <a:rPr lang="en-US" sz="800" dirty="0"/>
              <a:t>Department/subdivision name</a:t>
            </a:r>
          </a:p>
        </p:txBody>
      </p:sp>
    </p:spTree>
    <p:extLst>
      <p:ext uri="{BB962C8B-B14F-4D97-AF65-F5344CB8AC3E}">
        <p14:creationId xmlns:p14="http://schemas.microsoft.com/office/powerpoint/2010/main" val="4001178400"/>
      </p:ext>
    </p:extLst>
  </p:cSld>
  <p:clrMapOvr>
    <a:masterClrMapping/>
  </p:clrMapOvr>
  <p:extLst mod="1">
    <p:ext uri="{DCECCB84-F9BA-43D5-87BE-67443E8EF086}">
      <p15:sldGuideLst xmlns:p15="http://schemas.microsoft.com/office/powerpoint/2012/main">
        <p15:guide id="1" pos="144">
          <p15:clr>
            <a:srgbClr val="FBAE40"/>
          </p15:clr>
        </p15:guide>
        <p15:guide id="2" orient="horz" pos="552">
          <p15:clr>
            <a:srgbClr val="FBAE40"/>
          </p15:clr>
        </p15:guide>
        <p15:guide id="3" orient="horz" pos="81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1K_Transitio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8600" y="2111897"/>
            <a:ext cx="8123464" cy="1063867"/>
          </a:xfrm>
          <a:prstGeom prst="rect">
            <a:avLst/>
          </a:prstGeom>
        </p:spPr>
        <p:txBody>
          <a:bodyPr/>
          <a:lstStyle>
            <a:lvl1pPr algn="l">
              <a:defRPr sz="3200" b="1" i="1" baseline="0">
                <a:solidFill>
                  <a:schemeClr val="bg2"/>
                </a:solidFill>
                <a:latin typeface="Arial"/>
                <a:cs typeface="Arial"/>
              </a:defRPr>
            </a:lvl1pPr>
          </a:lstStyle>
          <a:p>
            <a:r>
              <a:rPr lang="en-US" dirty="0"/>
              <a:t>Transition Slide</a:t>
            </a:r>
          </a:p>
        </p:txBody>
      </p:sp>
      <p:sp>
        <p:nvSpPr>
          <p:cNvPr id="3" name="Subtitle 2"/>
          <p:cNvSpPr>
            <a:spLocks noGrp="1"/>
          </p:cNvSpPr>
          <p:nvPr>
            <p:ph type="subTitle" idx="1" hasCustomPrompt="1"/>
          </p:nvPr>
        </p:nvSpPr>
        <p:spPr>
          <a:xfrm>
            <a:off x="228600" y="3245325"/>
            <a:ext cx="8123464" cy="1752600"/>
          </a:xfrm>
          <a:prstGeom prst="rect">
            <a:avLst/>
          </a:prstGeom>
        </p:spPr>
        <p:txBody>
          <a:bodyPr>
            <a:normAutofit/>
          </a:bodyPr>
          <a:lstStyle>
            <a:lvl1pPr marL="0" indent="0" algn="l">
              <a:buNone/>
              <a:defRPr sz="2400">
                <a:solidFill>
                  <a:schemeClr val="tx1"/>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Transition Subtitle</a:t>
            </a:r>
          </a:p>
        </p:txBody>
      </p:sp>
    </p:spTree>
    <p:extLst>
      <p:ext uri="{BB962C8B-B14F-4D97-AF65-F5344CB8AC3E}">
        <p14:creationId xmlns:p14="http://schemas.microsoft.com/office/powerpoint/2010/main" val="2874490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A_Title and Information Pa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16350" y="1660396"/>
            <a:ext cx="5101390" cy="1239457"/>
          </a:xfrm>
          <a:prstGeom prst="rect">
            <a:avLst/>
          </a:prstGeom>
        </p:spPr>
        <p:txBody>
          <a:bodyPr anchor="t" anchorCtr="0"/>
          <a:lstStyle>
            <a:lvl1pPr marL="0" marR="0" indent="0" algn="r" defTabSz="342717" rtl="0" eaLnBrk="1" fontAlgn="auto" latinLnBrk="0" hangingPunct="1">
              <a:lnSpc>
                <a:spcPct val="100000"/>
              </a:lnSpc>
              <a:spcBef>
                <a:spcPct val="0"/>
              </a:spcBef>
              <a:spcAft>
                <a:spcPts val="0"/>
              </a:spcAft>
              <a:buClrTx/>
              <a:buSzTx/>
              <a:buFontTx/>
              <a:buNone/>
              <a:tabLst/>
              <a:defRPr sz="1949" b="1" i="1">
                <a:solidFill>
                  <a:schemeClr val="bg1"/>
                </a:solidFill>
                <a:effectLst>
                  <a:outerShdw blurRad="50800" dist="50800" dir="4260000" algn="tl" rotWithShape="0">
                    <a:prstClr val="black"/>
                  </a:outerShdw>
                </a:effectLst>
                <a:latin typeface="Arial"/>
                <a:cs typeface="Arial"/>
              </a:defRPr>
            </a:lvl1pPr>
          </a:lstStyle>
          <a:p>
            <a:r>
              <a:rPr lang="en-US" dirty="0"/>
              <a:t>Your Title – 26 Point Arial, Bold</a:t>
            </a:r>
          </a:p>
        </p:txBody>
      </p:sp>
      <p:sp>
        <p:nvSpPr>
          <p:cNvPr id="8" name="Subtitle 2"/>
          <p:cNvSpPr>
            <a:spLocks noGrp="1"/>
          </p:cNvSpPr>
          <p:nvPr>
            <p:ph type="subTitle" idx="1" hasCustomPrompt="1"/>
          </p:nvPr>
        </p:nvSpPr>
        <p:spPr>
          <a:xfrm>
            <a:off x="3616350" y="3124909"/>
            <a:ext cx="5101390" cy="1001228"/>
          </a:xfrm>
          <a:prstGeom prst="rect">
            <a:avLst/>
          </a:prstGeom>
        </p:spPr>
        <p:txBody>
          <a:bodyPr wrap="square">
            <a:normAutofit/>
          </a:bodyPr>
          <a:lstStyle>
            <a:lvl1pPr marL="0" marR="0" indent="0" algn="r" defTabSz="342717" rtl="0" eaLnBrk="1" fontAlgn="auto" latinLnBrk="0" hangingPunct="1">
              <a:lnSpc>
                <a:spcPct val="100000"/>
              </a:lnSpc>
              <a:spcBef>
                <a:spcPts val="0"/>
              </a:spcBef>
              <a:spcAft>
                <a:spcPts val="0"/>
              </a:spcAft>
              <a:buClrTx/>
              <a:buSzTx/>
              <a:buFont typeface="Arial"/>
              <a:buNone/>
              <a:tabLst/>
              <a:defRPr sz="1499" b="1" i="1">
                <a:solidFill>
                  <a:schemeClr val="bg1"/>
                </a:solidFill>
                <a:effectLst>
                  <a:outerShdw blurRad="50800" dist="50800" dir="4260000" algn="tl" rotWithShape="0">
                    <a:prstClr val="black"/>
                  </a:outerShdw>
                </a:effectLst>
                <a:latin typeface="Arial"/>
                <a:cs typeface="Arial"/>
              </a:defRPr>
            </a:lvl1pPr>
            <a:lvl2pPr marL="342717" indent="0" algn="ctr">
              <a:buNone/>
              <a:defRPr>
                <a:solidFill>
                  <a:schemeClr val="tx1">
                    <a:tint val="75000"/>
                  </a:schemeClr>
                </a:solidFill>
              </a:defRPr>
            </a:lvl2pPr>
            <a:lvl3pPr marL="685434" indent="0" algn="ctr">
              <a:buNone/>
              <a:defRPr>
                <a:solidFill>
                  <a:schemeClr val="tx1">
                    <a:tint val="75000"/>
                  </a:schemeClr>
                </a:solidFill>
              </a:defRPr>
            </a:lvl3pPr>
            <a:lvl4pPr marL="1028151" indent="0" algn="ctr">
              <a:buNone/>
              <a:defRPr>
                <a:solidFill>
                  <a:schemeClr val="tx1">
                    <a:tint val="75000"/>
                  </a:schemeClr>
                </a:solidFill>
              </a:defRPr>
            </a:lvl4pPr>
            <a:lvl5pPr marL="1370868" indent="0" algn="ctr">
              <a:buNone/>
              <a:defRPr>
                <a:solidFill>
                  <a:schemeClr val="tx1">
                    <a:tint val="75000"/>
                  </a:schemeClr>
                </a:solidFill>
              </a:defRPr>
            </a:lvl5pPr>
            <a:lvl6pPr marL="1713586" indent="0" algn="ctr">
              <a:buNone/>
              <a:defRPr>
                <a:solidFill>
                  <a:schemeClr val="tx1">
                    <a:tint val="75000"/>
                  </a:schemeClr>
                </a:solidFill>
              </a:defRPr>
            </a:lvl6pPr>
            <a:lvl7pPr marL="2056303" indent="0" algn="ctr">
              <a:buNone/>
              <a:defRPr>
                <a:solidFill>
                  <a:schemeClr val="tx1">
                    <a:tint val="75000"/>
                  </a:schemeClr>
                </a:solidFill>
              </a:defRPr>
            </a:lvl7pPr>
            <a:lvl8pPr marL="2399020" indent="0" algn="ctr">
              <a:buNone/>
              <a:defRPr>
                <a:solidFill>
                  <a:schemeClr val="tx1">
                    <a:tint val="75000"/>
                  </a:schemeClr>
                </a:solidFill>
              </a:defRPr>
            </a:lvl8pPr>
            <a:lvl9pPr marL="2741737" indent="0" algn="ctr">
              <a:buNone/>
              <a:defRPr>
                <a:solidFill>
                  <a:schemeClr val="tx1">
                    <a:tint val="75000"/>
                  </a:schemeClr>
                </a:solidFill>
              </a:defRPr>
            </a:lvl9pPr>
          </a:lstStyle>
          <a:p>
            <a:r>
              <a:rPr lang="en-US" sz="1499" dirty="0"/>
              <a:t>Speaker’s name</a:t>
            </a:r>
            <a:br>
              <a:rPr lang="en-US" sz="1499" dirty="0"/>
            </a:br>
            <a:r>
              <a:rPr lang="en-US" sz="1499" dirty="0"/>
              <a:t>and organization – </a:t>
            </a:r>
            <a:br>
              <a:rPr lang="en-US" sz="1499" dirty="0"/>
            </a:br>
            <a:r>
              <a:rPr lang="en-US" sz="1499" dirty="0"/>
              <a:t>20 Point Arial</a:t>
            </a:r>
          </a:p>
        </p:txBody>
      </p:sp>
      <p:sp>
        <p:nvSpPr>
          <p:cNvPr id="5" name="Text Placeholder 4"/>
          <p:cNvSpPr>
            <a:spLocks noGrp="1"/>
          </p:cNvSpPr>
          <p:nvPr>
            <p:ph type="body" sz="quarter" idx="10" hasCustomPrompt="1"/>
          </p:nvPr>
        </p:nvSpPr>
        <p:spPr>
          <a:xfrm>
            <a:off x="3615976" y="4355982"/>
            <a:ext cx="5102255" cy="457844"/>
          </a:xfrm>
          <a:prstGeom prst="rect">
            <a:avLst/>
          </a:prstGeom>
        </p:spPr>
        <p:txBody>
          <a:bodyPr/>
          <a:lstStyle>
            <a:lvl1pPr marL="0" indent="0" algn="r">
              <a:lnSpc>
                <a:spcPct val="100000"/>
              </a:lnSpc>
              <a:spcBef>
                <a:spcPts val="0"/>
              </a:spcBef>
              <a:buFontTx/>
              <a:buNone/>
              <a:defRPr sz="1349" b="1" i="1">
                <a:solidFill>
                  <a:schemeClr val="bg1"/>
                </a:solidFill>
                <a:effectLst>
                  <a:outerShdw blurRad="50800" dist="50800" dir="4260000" algn="tl" rotWithShape="0">
                    <a:prstClr val="black"/>
                  </a:outerShdw>
                </a:effectLst>
                <a:latin typeface="Arial" charset="0"/>
                <a:ea typeface="Arial" charset="0"/>
                <a:cs typeface="Arial" charset="0"/>
              </a:defRPr>
            </a:lvl1pPr>
          </a:lstStyle>
          <a:p>
            <a:pPr lvl="0"/>
            <a:r>
              <a:rPr lang="en-US" dirty="0"/>
              <a:t>Date – 18 point Arial</a:t>
            </a:r>
          </a:p>
        </p:txBody>
      </p:sp>
      <p:sp>
        <p:nvSpPr>
          <p:cNvPr id="6" name="Date Placeholder 3"/>
          <p:cNvSpPr txBox="1">
            <a:spLocks/>
          </p:cNvSpPr>
          <p:nvPr userDrawn="1"/>
        </p:nvSpPr>
        <p:spPr>
          <a:xfrm>
            <a:off x="202096" y="6442077"/>
            <a:ext cx="2667000" cy="365125"/>
          </a:xfrm>
          <a:prstGeom prst="rect">
            <a:avLst/>
          </a:prstGeom>
        </p:spPr>
        <p:txBody>
          <a:bodyPr vert="horz" lIns="68544" tIns="34272" rIns="68544" bIns="34272" rtlCol="0" anchor="ctr"/>
          <a:lstStyle>
            <a:lvl1pPr>
              <a:defRPr sz="900" i="1">
                <a:solidFill>
                  <a:schemeClr val="bg1"/>
                </a:solidFill>
                <a:latin typeface="+mn-lt"/>
              </a:defRPr>
            </a:lvl1pPr>
          </a:lstStyle>
          <a:p>
            <a:pPr marL="0" marR="0" lvl="0" indent="0" algn="l" defTabSz="342717" rtl="0" eaLnBrk="1" fontAlgn="auto" latinLnBrk="0" hangingPunct="1">
              <a:lnSpc>
                <a:spcPct val="100000"/>
              </a:lnSpc>
              <a:spcBef>
                <a:spcPts val="0"/>
              </a:spcBef>
              <a:spcAft>
                <a:spcPts val="0"/>
              </a:spcAft>
              <a:buClrTx/>
              <a:buSzTx/>
              <a:buFontTx/>
              <a:buNone/>
              <a:tabLst/>
              <a:defRPr/>
            </a:pPr>
            <a:r>
              <a:rPr kumimoji="0" lang="en-US" sz="600" b="0" i="1" u="none" strike="noStrike" kern="1200" cap="none" spc="0" normalizeH="0" baseline="0" noProof="0" dirty="0">
                <a:ln>
                  <a:noFill/>
                </a:ln>
                <a:solidFill>
                  <a:schemeClr val="bg2"/>
                </a:solidFill>
                <a:effectLst/>
                <a:uLnTx/>
                <a:uFillTx/>
                <a:latin typeface="Arial" charset="0"/>
                <a:ea typeface="Arial" charset="0"/>
                <a:cs typeface="Arial" charset="0"/>
              </a:rPr>
              <a:t>© 2017 The Aerospace Corporation</a:t>
            </a:r>
          </a:p>
        </p:txBody>
      </p:sp>
    </p:spTree>
    <p:extLst>
      <p:ext uri="{BB962C8B-B14F-4D97-AF65-F5344CB8AC3E}">
        <p14:creationId xmlns:p14="http://schemas.microsoft.com/office/powerpoint/2010/main" val="20736817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A_Basic_Master">
    <p:spTree>
      <p:nvGrpSpPr>
        <p:cNvPr id="1" name=""/>
        <p:cNvGrpSpPr/>
        <p:nvPr/>
      </p:nvGrpSpPr>
      <p:grpSpPr>
        <a:xfrm>
          <a:off x="0" y="0"/>
          <a:ext cx="0" cy="0"/>
          <a:chOff x="0" y="0"/>
          <a:chExt cx="0" cy="0"/>
        </a:xfrm>
      </p:grpSpPr>
      <p:sp>
        <p:nvSpPr>
          <p:cNvPr id="7" name="Content Placeholder 6"/>
          <p:cNvSpPr>
            <a:spLocks noGrp="1"/>
          </p:cNvSpPr>
          <p:nvPr>
            <p:ph sz="quarter" idx="15" hasCustomPrompt="1"/>
          </p:nvPr>
        </p:nvSpPr>
        <p:spPr>
          <a:xfrm>
            <a:off x="228597" y="1225565"/>
            <a:ext cx="8453761" cy="4798717"/>
          </a:xfrm>
          <a:prstGeom prst="rect">
            <a:avLst/>
          </a:prstGeom>
        </p:spPr>
        <p:txBody>
          <a:bodyPr vert="horz"/>
          <a:lstStyle>
            <a:lvl1pPr marL="282575" indent="-282575">
              <a:buSzPct val="130000"/>
              <a:defRPr sz="1800"/>
            </a:lvl1pPr>
            <a:lvl2pPr marL="517525" indent="-227013">
              <a:defRPr sz="1600"/>
            </a:lvl2pPr>
            <a:lvl3pPr marL="800100" indent="-176213">
              <a:buSzPct val="125000"/>
              <a:defRPr sz="1600"/>
            </a:lvl3pPr>
            <a:lvl4pPr marL="1201738" indent="-228600">
              <a:defRPr sz="1600"/>
            </a:lvl4pPr>
            <a:lvl5pPr marL="1430338" indent="-176213">
              <a:buFont typeface="Arial"/>
              <a:buChar char="•"/>
              <a:defRPr sz="1600"/>
            </a:lvl5pPr>
          </a:lstStyle>
          <a:p>
            <a:r>
              <a:rPr lang="en-US" dirty="0"/>
              <a:t>Bullet 1 level—Bullet 130% size text—Black, 18 point Arial</a:t>
            </a:r>
          </a:p>
          <a:p>
            <a:pPr lvl="1"/>
            <a:r>
              <a:rPr lang="en-US" dirty="0"/>
              <a:t>Bullet 2 level—16 point Arial Italic</a:t>
            </a:r>
          </a:p>
          <a:p>
            <a:pPr lvl="2"/>
            <a:r>
              <a:rPr lang="en-US" dirty="0"/>
              <a:t>Bullet 3 level—Bullet 125% size text—16 point Arial</a:t>
            </a:r>
          </a:p>
          <a:p>
            <a:pPr lvl="3"/>
            <a:r>
              <a:rPr lang="en-US" dirty="0"/>
              <a:t>Bullet 4 level—16 point Arial Italic</a:t>
            </a:r>
          </a:p>
          <a:p>
            <a:pPr lvl="4"/>
            <a:r>
              <a:rPr lang="en-US" dirty="0"/>
              <a:t>Bullet 5 level—Bullet 100% size text—16 point Arial</a:t>
            </a:r>
          </a:p>
        </p:txBody>
      </p:sp>
      <p:sp>
        <p:nvSpPr>
          <p:cNvPr id="6" name="Text Placeholder 7"/>
          <p:cNvSpPr>
            <a:spLocks noGrp="1"/>
          </p:cNvSpPr>
          <p:nvPr>
            <p:ph type="body" sz="quarter" idx="13" hasCustomPrompt="1"/>
          </p:nvPr>
        </p:nvSpPr>
        <p:spPr>
          <a:xfrm>
            <a:off x="228598" y="6177005"/>
            <a:ext cx="8453761" cy="464933"/>
          </a:xfrm>
          <a:prstGeom prst="rect">
            <a:avLst/>
          </a:prstGeom>
        </p:spPr>
        <p:txBody>
          <a:bodyPr vert="horz"/>
          <a:lstStyle>
            <a:lvl1pPr marL="0" indent="0">
              <a:lnSpc>
                <a:spcPts val="1700"/>
              </a:lnSpc>
              <a:spcBef>
                <a:spcPts val="0"/>
              </a:spcBef>
              <a:buNone/>
              <a:defRPr sz="1600" b="1" i="1">
                <a:solidFill>
                  <a:schemeClr val="bg2"/>
                </a:solidFill>
                <a:latin typeface="+mn-lt"/>
              </a:defRPr>
            </a:lvl1pPr>
          </a:lstStyle>
          <a:p>
            <a:r>
              <a:rPr lang="en-US" dirty="0"/>
              <a:t>Key Point—Arial Bold Italic, 16 point</a:t>
            </a:r>
          </a:p>
        </p:txBody>
      </p:sp>
      <p:sp>
        <p:nvSpPr>
          <p:cNvPr id="8" name="Title 1"/>
          <p:cNvSpPr>
            <a:spLocks noGrp="1"/>
          </p:cNvSpPr>
          <p:nvPr>
            <p:ph type="title" hasCustomPrompt="1"/>
          </p:nvPr>
        </p:nvSpPr>
        <p:spPr>
          <a:xfrm>
            <a:off x="228599" y="233088"/>
            <a:ext cx="7776149" cy="581597"/>
          </a:xfrm>
          <a:prstGeom prst="rect">
            <a:avLst/>
          </a:prstGeom>
        </p:spPr>
        <p:txBody>
          <a:bodyPr/>
          <a:lstStyle>
            <a:lvl1pPr>
              <a:defRPr sz="2400" b="1" i="1" baseline="0">
                <a:solidFill>
                  <a:schemeClr val="tx1"/>
                </a:solidFill>
              </a:defRPr>
            </a:lvl1pPr>
          </a:lstStyle>
          <a:p>
            <a:r>
              <a:rPr lang="en-US" dirty="0"/>
              <a:t>Head—Black 24 point Arial, Bold, Italic</a:t>
            </a:r>
          </a:p>
        </p:txBody>
      </p:sp>
      <p:sp>
        <p:nvSpPr>
          <p:cNvPr id="9" name="Text Placeholder 9"/>
          <p:cNvSpPr>
            <a:spLocks noGrp="1"/>
          </p:cNvSpPr>
          <p:nvPr>
            <p:ph type="body" sz="quarter" idx="14" hasCustomPrompt="1"/>
          </p:nvPr>
        </p:nvSpPr>
        <p:spPr>
          <a:xfrm>
            <a:off x="228600" y="626040"/>
            <a:ext cx="7776149" cy="446802"/>
          </a:xfrm>
          <a:prstGeom prst="rect">
            <a:avLst/>
          </a:prstGeom>
        </p:spPr>
        <p:txBody>
          <a:bodyPr vert="horz"/>
          <a:lstStyle>
            <a:lvl1pPr marL="3175" marR="0" indent="-3175" algn="l" defTabSz="457200" rtl="0" eaLnBrk="1" fontAlgn="auto" latinLnBrk="0" hangingPunct="1">
              <a:lnSpc>
                <a:spcPct val="100000"/>
              </a:lnSpc>
              <a:spcBef>
                <a:spcPct val="20000"/>
              </a:spcBef>
              <a:spcAft>
                <a:spcPts val="0"/>
              </a:spcAft>
              <a:buClrTx/>
              <a:buSzTx/>
              <a:buFont typeface="Arial"/>
              <a:buNone/>
              <a:tabLst/>
              <a:defRPr sz="2000" b="0" i="1">
                <a:solidFill>
                  <a:schemeClr val="tx2"/>
                </a:solidFill>
                <a:latin typeface="+mn-lt"/>
              </a:defRPr>
            </a:lvl1pPr>
          </a:lstStyle>
          <a:p>
            <a:pPr lvl="0"/>
            <a:r>
              <a:rPr lang="en-US" dirty="0"/>
              <a:t>Subtitle—Gray, 20 point Arial</a:t>
            </a:r>
          </a:p>
        </p:txBody>
      </p:sp>
    </p:spTree>
    <p:extLst>
      <p:ext uri="{BB962C8B-B14F-4D97-AF65-F5344CB8AC3E}">
        <p14:creationId xmlns:p14="http://schemas.microsoft.com/office/powerpoint/2010/main" val="2900556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fld id="{23919FE6-CD3F-45D0-988A-ECB72163E789}" type="slidenum">
              <a:rPr lang="en-US" altLang="en-US"/>
              <a:pPr/>
              <a:t>‹#›</a:t>
            </a:fld>
            <a:endParaRPr lang="en-US" altLang="en-US"/>
          </a:p>
        </p:txBody>
      </p:sp>
    </p:spTree>
    <p:extLst>
      <p:ext uri="{BB962C8B-B14F-4D97-AF65-F5344CB8AC3E}">
        <p14:creationId xmlns:p14="http://schemas.microsoft.com/office/powerpoint/2010/main" val="243342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65DC-04F4-466E-976A-9FFBB0BF71C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0A2B57-30BE-4928-8302-97A4F10560B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5">
            <a:extLst>
              <a:ext uri="{FF2B5EF4-FFF2-40B4-BE49-F238E27FC236}">
                <a16:creationId xmlns:a16="http://schemas.microsoft.com/office/drawing/2014/main" id="{B2D0D094-2151-4BDF-8AF9-DBC30786A09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6677A21-A13E-45C4-9D34-77E97E005625}"/>
              </a:ext>
            </a:extLst>
          </p:cNvPr>
          <p:cNvSpPr>
            <a:spLocks noGrp="1" noChangeArrowheads="1"/>
          </p:cNvSpPr>
          <p:nvPr>
            <p:ph type="sldNum" sz="quarter" idx="11"/>
          </p:nvPr>
        </p:nvSpPr>
        <p:spPr>
          <a:ln/>
        </p:spPr>
        <p:txBody>
          <a:bodyPr/>
          <a:lstStyle>
            <a:lvl1pPr>
              <a:defRPr/>
            </a:lvl1pPr>
          </a:lstStyle>
          <a:p>
            <a:pPr>
              <a:defRPr/>
            </a:pPr>
            <a:fld id="{197FD571-4BC0-43FF-B40A-A4E6576A6E81}" type="slidenum">
              <a:rPr lang="en-US" altLang="en-US"/>
              <a:pPr>
                <a:defRPr/>
              </a:pPr>
              <a:t>‹#›</a:t>
            </a:fld>
            <a:endParaRPr lang="en-US" altLang="en-US"/>
          </a:p>
        </p:txBody>
      </p:sp>
    </p:spTree>
    <p:extLst>
      <p:ext uri="{BB962C8B-B14F-4D97-AF65-F5344CB8AC3E}">
        <p14:creationId xmlns:p14="http://schemas.microsoft.com/office/powerpoint/2010/main" val="24371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FFC28-3888-419C-9D72-D9D06F6623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38FD20-B18C-4923-A578-55B18A604683}"/>
              </a:ext>
            </a:extLst>
          </p:cNvPr>
          <p:cNvSpPr>
            <a:spLocks noGrp="1"/>
          </p:cNvSpPr>
          <p:nvPr>
            <p:ph sz="half" idx="1"/>
          </p:nvPr>
        </p:nvSpPr>
        <p:spPr>
          <a:xfrm>
            <a:off x="685800" y="1066800"/>
            <a:ext cx="3848100" cy="487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329FE-768C-4D8A-BAEF-8397C581B70F}"/>
              </a:ext>
            </a:extLst>
          </p:cNvPr>
          <p:cNvSpPr>
            <a:spLocks noGrp="1"/>
          </p:cNvSpPr>
          <p:nvPr>
            <p:ph sz="half" idx="2"/>
          </p:nvPr>
        </p:nvSpPr>
        <p:spPr>
          <a:xfrm>
            <a:off x="4686300" y="1066800"/>
            <a:ext cx="3848100" cy="487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8A69515F-8C2B-4063-8B3D-A2B6EA51A142}"/>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85EED14-45D8-43BC-8123-D21DFEBDAE47}"/>
              </a:ext>
            </a:extLst>
          </p:cNvPr>
          <p:cNvSpPr>
            <a:spLocks noGrp="1" noChangeArrowheads="1"/>
          </p:cNvSpPr>
          <p:nvPr>
            <p:ph type="sldNum" sz="quarter" idx="11"/>
          </p:nvPr>
        </p:nvSpPr>
        <p:spPr>
          <a:ln/>
        </p:spPr>
        <p:txBody>
          <a:bodyPr/>
          <a:lstStyle>
            <a:lvl1pPr>
              <a:defRPr/>
            </a:lvl1pPr>
          </a:lstStyle>
          <a:p>
            <a:pPr>
              <a:defRPr/>
            </a:pPr>
            <a:fld id="{39FEF2ED-94BC-4A83-8E1C-2FF11D2576B6}" type="slidenum">
              <a:rPr lang="en-US" altLang="en-US"/>
              <a:pPr>
                <a:defRPr/>
              </a:pPr>
              <a:t>‹#›</a:t>
            </a:fld>
            <a:endParaRPr lang="en-US" altLang="en-US"/>
          </a:p>
        </p:txBody>
      </p:sp>
    </p:spTree>
    <p:extLst>
      <p:ext uri="{BB962C8B-B14F-4D97-AF65-F5344CB8AC3E}">
        <p14:creationId xmlns:p14="http://schemas.microsoft.com/office/powerpoint/2010/main" val="267798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18B9-D16D-4E6A-81EC-89FC0976912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D9956E-EEC9-4BE1-BA35-C33AFE94987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5276F1-9449-47CD-B0E2-E5C42AC0782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5C582F-EEAC-425F-96BD-3D1D63C318B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7316F4-1325-4FF7-A6E9-9E63C702FCC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350F15EB-2507-487E-8168-6FB62200C943}"/>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DA56793B-CE29-4701-8431-6F33428A2C1B}"/>
              </a:ext>
            </a:extLst>
          </p:cNvPr>
          <p:cNvSpPr>
            <a:spLocks noGrp="1" noChangeArrowheads="1"/>
          </p:cNvSpPr>
          <p:nvPr>
            <p:ph type="sldNum" sz="quarter" idx="11"/>
          </p:nvPr>
        </p:nvSpPr>
        <p:spPr>
          <a:ln/>
        </p:spPr>
        <p:txBody>
          <a:bodyPr/>
          <a:lstStyle>
            <a:lvl1pPr>
              <a:defRPr/>
            </a:lvl1pPr>
          </a:lstStyle>
          <a:p>
            <a:pPr>
              <a:defRPr/>
            </a:pPr>
            <a:fld id="{006FEDFC-7D8F-4FF8-98C2-FBEDA503C837}" type="slidenum">
              <a:rPr lang="en-US" altLang="en-US"/>
              <a:pPr>
                <a:defRPr/>
              </a:pPr>
              <a:t>‹#›</a:t>
            </a:fld>
            <a:endParaRPr lang="en-US" altLang="en-US"/>
          </a:p>
        </p:txBody>
      </p:sp>
    </p:spTree>
    <p:extLst>
      <p:ext uri="{BB962C8B-B14F-4D97-AF65-F5344CB8AC3E}">
        <p14:creationId xmlns:p14="http://schemas.microsoft.com/office/powerpoint/2010/main" val="10801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9B03F-B63C-467B-A3B9-15599BB649C1}"/>
              </a:ext>
            </a:extLst>
          </p:cNvPr>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C0AA8ED6-DBF2-4C6E-8A82-32110027F26C}"/>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F22C26F-77D9-4103-8F51-93BC53C42D8A}"/>
              </a:ext>
            </a:extLst>
          </p:cNvPr>
          <p:cNvSpPr>
            <a:spLocks noGrp="1" noChangeArrowheads="1"/>
          </p:cNvSpPr>
          <p:nvPr>
            <p:ph type="sldNum" sz="quarter" idx="11"/>
          </p:nvPr>
        </p:nvSpPr>
        <p:spPr>
          <a:ln/>
        </p:spPr>
        <p:txBody>
          <a:bodyPr/>
          <a:lstStyle>
            <a:lvl1pPr>
              <a:defRPr/>
            </a:lvl1pPr>
          </a:lstStyle>
          <a:p>
            <a:pPr>
              <a:defRPr/>
            </a:pPr>
            <a:fld id="{7F62040E-10A4-4048-92AF-CCEC6C661214}" type="slidenum">
              <a:rPr lang="en-US" altLang="en-US"/>
              <a:pPr>
                <a:defRPr/>
              </a:pPr>
              <a:t>‹#›</a:t>
            </a:fld>
            <a:endParaRPr lang="en-US" altLang="en-US"/>
          </a:p>
        </p:txBody>
      </p:sp>
    </p:spTree>
    <p:extLst>
      <p:ext uri="{BB962C8B-B14F-4D97-AF65-F5344CB8AC3E}">
        <p14:creationId xmlns:p14="http://schemas.microsoft.com/office/powerpoint/2010/main" val="206280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CED303BE-BEEF-458F-972C-5565F11B13B9}"/>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675E3A53-6989-4D7D-896B-D3D87433844C}"/>
              </a:ext>
            </a:extLst>
          </p:cNvPr>
          <p:cNvSpPr>
            <a:spLocks noGrp="1" noChangeArrowheads="1"/>
          </p:cNvSpPr>
          <p:nvPr>
            <p:ph type="sldNum" sz="quarter" idx="11"/>
          </p:nvPr>
        </p:nvSpPr>
        <p:spPr>
          <a:ln/>
        </p:spPr>
        <p:txBody>
          <a:bodyPr/>
          <a:lstStyle>
            <a:lvl1pPr>
              <a:defRPr/>
            </a:lvl1pPr>
          </a:lstStyle>
          <a:p>
            <a:pPr>
              <a:defRPr/>
            </a:pPr>
            <a:fld id="{B4013C45-4B2C-49CC-A3E4-8946B8BBCD9B}" type="slidenum">
              <a:rPr lang="en-US" altLang="en-US"/>
              <a:pPr>
                <a:defRPr/>
              </a:pPr>
              <a:t>‹#›</a:t>
            </a:fld>
            <a:endParaRPr lang="en-US" altLang="en-US"/>
          </a:p>
        </p:txBody>
      </p:sp>
    </p:spTree>
    <p:extLst>
      <p:ext uri="{BB962C8B-B14F-4D97-AF65-F5344CB8AC3E}">
        <p14:creationId xmlns:p14="http://schemas.microsoft.com/office/powerpoint/2010/main" val="1536291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8694-8D57-4C6A-99A7-A5CB080D6D1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47B299-5BB6-4548-A5C6-1297915A159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986064-DDD8-4FB0-A46A-966D6062FA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1F020B38-6778-47B7-8F14-748BDC5BAF13}"/>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8E31A3A-E5CB-4D59-94D8-F0A2D68224D6}"/>
              </a:ext>
            </a:extLst>
          </p:cNvPr>
          <p:cNvSpPr>
            <a:spLocks noGrp="1" noChangeArrowheads="1"/>
          </p:cNvSpPr>
          <p:nvPr>
            <p:ph type="sldNum" sz="quarter" idx="11"/>
          </p:nvPr>
        </p:nvSpPr>
        <p:spPr>
          <a:ln/>
        </p:spPr>
        <p:txBody>
          <a:bodyPr/>
          <a:lstStyle>
            <a:lvl1pPr>
              <a:defRPr/>
            </a:lvl1pPr>
          </a:lstStyle>
          <a:p>
            <a:pPr>
              <a:defRPr/>
            </a:pPr>
            <a:fld id="{8FD296CE-0FF1-4B5B-8561-043768342EE5}" type="slidenum">
              <a:rPr lang="en-US" altLang="en-US"/>
              <a:pPr>
                <a:defRPr/>
              </a:pPr>
              <a:t>‹#›</a:t>
            </a:fld>
            <a:endParaRPr lang="en-US" altLang="en-US"/>
          </a:p>
        </p:txBody>
      </p:sp>
    </p:spTree>
    <p:extLst>
      <p:ext uri="{BB962C8B-B14F-4D97-AF65-F5344CB8AC3E}">
        <p14:creationId xmlns:p14="http://schemas.microsoft.com/office/powerpoint/2010/main" val="241447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DD53-F768-4EC3-AD9E-164A3FCF8B0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44157F-385A-40C2-B7D6-5375F72A1DF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0323B9DB-5663-4959-BCB3-B2B68FF655E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5">
            <a:extLst>
              <a:ext uri="{FF2B5EF4-FFF2-40B4-BE49-F238E27FC236}">
                <a16:creationId xmlns:a16="http://schemas.microsoft.com/office/drawing/2014/main" id="{4C5CBD8F-BFF0-406E-858F-499B0335F03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F1F1A1D-BA1F-4274-8D78-093B2170A092}"/>
              </a:ext>
            </a:extLst>
          </p:cNvPr>
          <p:cNvSpPr>
            <a:spLocks noGrp="1" noChangeArrowheads="1"/>
          </p:cNvSpPr>
          <p:nvPr>
            <p:ph type="sldNum" sz="quarter" idx="11"/>
          </p:nvPr>
        </p:nvSpPr>
        <p:spPr>
          <a:ln/>
        </p:spPr>
        <p:txBody>
          <a:bodyPr/>
          <a:lstStyle>
            <a:lvl1pPr>
              <a:defRPr/>
            </a:lvl1pPr>
          </a:lstStyle>
          <a:p>
            <a:pPr>
              <a:defRPr/>
            </a:pPr>
            <a:fld id="{9BF3A6E3-2DB4-44FE-9BC3-76DDBC2C4A60}" type="slidenum">
              <a:rPr lang="en-US" altLang="en-US"/>
              <a:pPr>
                <a:defRPr/>
              </a:pPr>
              <a:t>‹#›</a:t>
            </a:fld>
            <a:endParaRPr lang="en-US" altLang="en-US"/>
          </a:p>
        </p:txBody>
      </p:sp>
    </p:spTree>
    <p:extLst>
      <p:ext uri="{BB962C8B-B14F-4D97-AF65-F5344CB8AC3E}">
        <p14:creationId xmlns:p14="http://schemas.microsoft.com/office/powerpoint/2010/main" val="383431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INCOSELogo_transparent">
            <a:extLst>
              <a:ext uri="{FF2B5EF4-FFF2-40B4-BE49-F238E27FC236}">
                <a16:creationId xmlns:a16="http://schemas.microsoft.com/office/drawing/2014/main" id="{0C5818D5-FCE1-4AB4-8392-E708DC396E5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4500" y="5676900"/>
            <a:ext cx="121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8">
            <a:extLst>
              <a:ext uri="{FF2B5EF4-FFF2-40B4-BE49-F238E27FC236}">
                <a16:creationId xmlns:a16="http://schemas.microsoft.com/office/drawing/2014/main" id="{CDA8368E-E80A-4A08-B7F6-456455D3CCF5}"/>
              </a:ext>
            </a:extLst>
          </p:cNvPr>
          <p:cNvGrpSpPr>
            <a:grpSpLocks/>
          </p:cNvGrpSpPr>
          <p:nvPr/>
        </p:nvGrpSpPr>
        <p:grpSpPr bwMode="auto">
          <a:xfrm>
            <a:off x="323850" y="0"/>
            <a:ext cx="196850" cy="5867400"/>
            <a:chOff x="216" y="0"/>
            <a:chExt cx="93" cy="3244"/>
          </a:xfrm>
        </p:grpSpPr>
        <p:sp>
          <p:nvSpPr>
            <p:cNvPr id="1048" name="Line 9">
              <a:extLst>
                <a:ext uri="{FF2B5EF4-FFF2-40B4-BE49-F238E27FC236}">
                  <a16:creationId xmlns:a16="http://schemas.microsoft.com/office/drawing/2014/main" id="{1ADDB28C-4748-43CF-85FF-1E5340874ECA}"/>
                </a:ext>
              </a:extLst>
            </p:cNvPr>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10">
              <a:extLst>
                <a:ext uri="{FF2B5EF4-FFF2-40B4-BE49-F238E27FC236}">
                  <a16:creationId xmlns:a16="http://schemas.microsoft.com/office/drawing/2014/main" id="{FA31118C-7A9F-47BB-85DB-0CC3DAAB139D}"/>
                </a:ext>
              </a:extLst>
            </p:cNvPr>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0" name="Line 11">
              <a:extLst>
                <a:ext uri="{FF2B5EF4-FFF2-40B4-BE49-F238E27FC236}">
                  <a16:creationId xmlns:a16="http://schemas.microsoft.com/office/drawing/2014/main" id="{156DF325-8369-4311-B2EC-C1D3B5302291}"/>
                </a:ext>
              </a:extLst>
            </p:cNvPr>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8" name="Group 12">
            <a:extLst>
              <a:ext uri="{FF2B5EF4-FFF2-40B4-BE49-F238E27FC236}">
                <a16:creationId xmlns:a16="http://schemas.microsoft.com/office/drawing/2014/main" id="{1A2B79FD-DAB7-43BB-A5A4-C41A305B38C0}"/>
              </a:ext>
            </a:extLst>
          </p:cNvPr>
          <p:cNvGrpSpPr>
            <a:grpSpLocks/>
          </p:cNvGrpSpPr>
          <p:nvPr/>
        </p:nvGrpSpPr>
        <p:grpSpPr bwMode="auto">
          <a:xfrm>
            <a:off x="1358900" y="6400800"/>
            <a:ext cx="7772400" cy="127000"/>
            <a:chOff x="1652" y="4032"/>
            <a:chExt cx="4108" cy="80"/>
          </a:xfrm>
        </p:grpSpPr>
        <p:sp>
          <p:nvSpPr>
            <p:cNvPr id="1045" name="Line 13">
              <a:extLst>
                <a:ext uri="{FF2B5EF4-FFF2-40B4-BE49-F238E27FC236}">
                  <a16:creationId xmlns:a16="http://schemas.microsoft.com/office/drawing/2014/main" id="{17589AF9-65C4-4607-BC0D-891EF9A138F3}"/>
                </a:ext>
              </a:extLst>
            </p:cNvPr>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14">
              <a:extLst>
                <a:ext uri="{FF2B5EF4-FFF2-40B4-BE49-F238E27FC236}">
                  <a16:creationId xmlns:a16="http://schemas.microsoft.com/office/drawing/2014/main" id="{33808D8A-BC0D-41CD-8CF4-0989EEAB5ECB}"/>
                </a:ext>
              </a:extLst>
            </p:cNvPr>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7" name="Line 15">
              <a:extLst>
                <a:ext uri="{FF2B5EF4-FFF2-40B4-BE49-F238E27FC236}">
                  <a16:creationId xmlns:a16="http://schemas.microsoft.com/office/drawing/2014/main" id="{863A6A76-DD61-4F6C-A6B3-B67BBA4A4AA6}"/>
                </a:ext>
              </a:extLst>
            </p:cNvPr>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2" name="Rectangle 16">
            <a:extLst>
              <a:ext uri="{FF2B5EF4-FFF2-40B4-BE49-F238E27FC236}">
                <a16:creationId xmlns:a16="http://schemas.microsoft.com/office/drawing/2014/main" id="{D32CA969-29CA-444B-9B55-3D8A0F0B3287}"/>
              </a:ext>
            </a:extLst>
          </p:cNvPr>
          <p:cNvSpPr>
            <a:spLocks noChangeArrowheads="1"/>
          </p:cNvSpPr>
          <p:nvPr/>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43" name="Rectangle 17">
            <a:extLst>
              <a:ext uri="{FF2B5EF4-FFF2-40B4-BE49-F238E27FC236}">
                <a16:creationId xmlns:a16="http://schemas.microsoft.com/office/drawing/2014/main" id="{58242444-45F9-4887-B68C-5FD8E92086E0}"/>
              </a:ext>
            </a:extLst>
          </p:cNvPr>
          <p:cNvSpPr>
            <a:spLocks noChangeArrowheads="1"/>
          </p:cNvSpPr>
          <p:nvPr/>
        </p:nvSpPr>
        <p:spPr bwMode="auto">
          <a:xfrm>
            <a:off x="0" y="914400"/>
            <a:ext cx="9156700" cy="936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pic>
        <p:nvPicPr>
          <p:cNvPr id="1031" name="Picture 7" descr="INCOSELogo_transparent">
            <a:extLst>
              <a:ext uri="{FF2B5EF4-FFF2-40B4-BE49-F238E27FC236}">
                <a16:creationId xmlns:a16="http://schemas.microsoft.com/office/drawing/2014/main" id="{81A051B1-648F-4066-8968-CC429359C4F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4500" y="5676900"/>
            <a:ext cx="121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oup 8">
            <a:extLst>
              <a:ext uri="{FF2B5EF4-FFF2-40B4-BE49-F238E27FC236}">
                <a16:creationId xmlns:a16="http://schemas.microsoft.com/office/drawing/2014/main" id="{A127125A-F588-4120-946F-D459D68ED242}"/>
              </a:ext>
            </a:extLst>
          </p:cNvPr>
          <p:cNvGrpSpPr>
            <a:grpSpLocks/>
          </p:cNvGrpSpPr>
          <p:nvPr/>
        </p:nvGrpSpPr>
        <p:grpSpPr bwMode="auto">
          <a:xfrm>
            <a:off x="323850" y="0"/>
            <a:ext cx="196850" cy="5867400"/>
            <a:chOff x="216" y="0"/>
            <a:chExt cx="93" cy="3244"/>
          </a:xfrm>
        </p:grpSpPr>
        <p:sp>
          <p:nvSpPr>
            <p:cNvPr id="1042" name="Line 9">
              <a:extLst>
                <a:ext uri="{FF2B5EF4-FFF2-40B4-BE49-F238E27FC236}">
                  <a16:creationId xmlns:a16="http://schemas.microsoft.com/office/drawing/2014/main" id="{3F04D59D-6C72-41BD-87A1-05FFCAE0E634}"/>
                </a:ext>
              </a:extLst>
            </p:cNvPr>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3" name="Line 10">
              <a:extLst>
                <a:ext uri="{FF2B5EF4-FFF2-40B4-BE49-F238E27FC236}">
                  <a16:creationId xmlns:a16="http://schemas.microsoft.com/office/drawing/2014/main" id="{7ECCABD9-C5EE-4BD5-8036-A2069FAF6ED7}"/>
                </a:ext>
              </a:extLst>
            </p:cNvPr>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Line 11">
              <a:extLst>
                <a:ext uri="{FF2B5EF4-FFF2-40B4-BE49-F238E27FC236}">
                  <a16:creationId xmlns:a16="http://schemas.microsoft.com/office/drawing/2014/main" id="{D44A8A6A-C6E9-4E3A-A24D-09B489FFB74E}"/>
                </a:ext>
              </a:extLst>
            </p:cNvPr>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33" name="Group 12">
            <a:extLst>
              <a:ext uri="{FF2B5EF4-FFF2-40B4-BE49-F238E27FC236}">
                <a16:creationId xmlns:a16="http://schemas.microsoft.com/office/drawing/2014/main" id="{CA8D6419-5364-4124-829A-17BB65AC6C3B}"/>
              </a:ext>
            </a:extLst>
          </p:cNvPr>
          <p:cNvGrpSpPr>
            <a:grpSpLocks/>
          </p:cNvGrpSpPr>
          <p:nvPr/>
        </p:nvGrpSpPr>
        <p:grpSpPr bwMode="auto">
          <a:xfrm>
            <a:off x="1358900" y="6400800"/>
            <a:ext cx="7772400" cy="127000"/>
            <a:chOff x="1652" y="4032"/>
            <a:chExt cx="4108" cy="80"/>
          </a:xfrm>
        </p:grpSpPr>
        <p:sp>
          <p:nvSpPr>
            <p:cNvPr id="1039" name="Line 13">
              <a:extLst>
                <a:ext uri="{FF2B5EF4-FFF2-40B4-BE49-F238E27FC236}">
                  <a16:creationId xmlns:a16="http://schemas.microsoft.com/office/drawing/2014/main" id="{30CF8EA9-DCA0-46B4-B7C3-E1D88260B269}"/>
                </a:ext>
              </a:extLst>
            </p:cNvPr>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0" name="Line 14">
              <a:extLst>
                <a:ext uri="{FF2B5EF4-FFF2-40B4-BE49-F238E27FC236}">
                  <a16:creationId xmlns:a16="http://schemas.microsoft.com/office/drawing/2014/main" id="{2400BFF6-60EB-4B8D-B0DD-EA84F7DDB555}"/>
                </a:ext>
              </a:extLst>
            </p:cNvPr>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1" name="Line 15">
              <a:extLst>
                <a:ext uri="{FF2B5EF4-FFF2-40B4-BE49-F238E27FC236}">
                  <a16:creationId xmlns:a16="http://schemas.microsoft.com/office/drawing/2014/main" id="{7E2100AB-60DA-461B-9049-B4C6E99883AA}"/>
                </a:ext>
              </a:extLst>
            </p:cNvPr>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9" name="Rectangle 16">
            <a:extLst>
              <a:ext uri="{FF2B5EF4-FFF2-40B4-BE49-F238E27FC236}">
                <a16:creationId xmlns:a16="http://schemas.microsoft.com/office/drawing/2014/main" id="{2785EF85-343F-459D-B14C-922FAE34D1C8}"/>
              </a:ext>
            </a:extLst>
          </p:cNvPr>
          <p:cNvSpPr>
            <a:spLocks noChangeArrowheads="1"/>
          </p:cNvSpPr>
          <p:nvPr/>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5" name="Rectangle 2">
            <a:extLst>
              <a:ext uri="{FF2B5EF4-FFF2-40B4-BE49-F238E27FC236}">
                <a16:creationId xmlns:a16="http://schemas.microsoft.com/office/drawing/2014/main" id="{CCD84387-1418-4C51-B005-99CCDBE5DF22}"/>
              </a:ext>
            </a:extLst>
          </p:cNvPr>
          <p:cNvSpPr>
            <a:spLocks noGrp="1" noChangeArrowheads="1"/>
          </p:cNvSpPr>
          <p:nvPr>
            <p:ph type="title"/>
          </p:nvPr>
        </p:nvSpPr>
        <p:spPr bwMode="auto">
          <a:xfrm>
            <a:off x="457200" y="0"/>
            <a:ext cx="6248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br>
              <a:rPr lang="en-US" altLang="en-US"/>
            </a:br>
            <a:r>
              <a:rPr lang="en-US" altLang="en-US"/>
              <a:t>Line 2</a:t>
            </a:r>
          </a:p>
        </p:txBody>
      </p:sp>
      <p:sp>
        <p:nvSpPr>
          <p:cNvPr id="1036" name="Rectangle 3">
            <a:extLst>
              <a:ext uri="{FF2B5EF4-FFF2-40B4-BE49-F238E27FC236}">
                <a16:creationId xmlns:a16="http://schemas.microsoft.com/office/drawing/2014/main" id="{94A1327E-0F3C-4717-9EAA-CA8F3300456F}"/>
              </a:ext>
            </a:extLst>
          </p:cNvPr>
          <p:cNvSpPr>
            <a:spLocks noGrp="1" noChangeArrowheads="1"/>
          </p:cNvSpPr>
          <p:nvPr>
            <p:ph type="body" idx="1"/>
          </p:nvPr>
        </p:nvSpPr>
        <p:spPr bwMode="auto">
          <a:xfrm>
            <a:off x="685800" y="1066800"/>
            <a:ext cx="7848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 name="Rectangle 5">
            <a:extLst>
              <a:ext uri="{FF2B5EF4-FFF2-40B4-BE49-F238E27FC236}">
                <a16:creationId xmlns:a16="http://schemas.microsoft.com/office/drawing/2014/main" id="{568E57EE-C0BA-40D6-9923-B2754C5912F2}"/>
              </a:ext>
            </a:extLst>
          </p:cNvPr>
          <p:cNvSpPr>
            <a:spLocks noGrp="1" noChangeArrowheads="1"/>
          </p:cNvSpPr>
          <p:nvPr>
            <p:ph type="ftr" sz="quarter" idx="3"/>
          </p:nvPr>
        </p:nvSpPr>
        <p:spPr bwMode="auto">
          <a:xfrm>
            <a:off x="3111500" y="6496050"/>
            <a:ext cx="2895600" cy="3619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ea typeface="+mn-ea"/>
              </a:defRPr>
            </a:lvl1pPr>
          </a:lstStyle>
          <a:p>
            <a:pPr>
              <a:defRPr/>
            </a:pPr>
            <a:endParaRPr lang="en-US" altLang="en-US"/>
          </a:p>
        </p:txBody>
      </p:sp>
      <p:sp>
        <p:nvSpPr>
          <p:cNvPr id="31" name="Rectangle 6">
            <a:extLst>
              <a:ext uri="{FF2B5EF4-FFF2-40B4-BE49-F238E27FC236}">
                <a16:creationId xmlns:a16="http://schemas.microsoft.com/office/drawing/2014/main" id="{86EFC9C6-75FA-4A4A-8BFC-851678B0D3B9}"/>
              </a:ext>
            </a:extLst>
          </p:cNvPr>
          <p:cNvSpPr>
            <a:spLocks noGrp="1" noChangeArrowheads="1"/>
          </p:cNvSpPr>
          <p:nvPr>
            <p:ph type="sldNum" sz="quarter" idx="4"/>
          </p:nvPr>
        </p:nvSpPr>
        <p:spPr bwMode="auto">
          <a:xfrm>
            <a:off x="6540500" y="6496050"/>
            <a:ext cx="2133600" cy="3619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ea typeface="+mn-ea"/>
              </a:defRPr>
            </a:lvl1pPr>
          </a:lstStyle>
          <a:p>
            <a:pPr>
              <a:defRPr/>
            </a:pPr>
            <a:fld id="{9647401A-7832-4ABD-BD55-CE97C82874D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2800" kern="12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2pPr>
      <a:lvl3pPr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3pPr>
      <a:lvl4pPr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4pPr>
      <a:lvl5pPr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5pPr>
      <a:lvl6pPr marL="457200"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6pPr>
      <a:lvl7pPr marL="914400"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7pPr>
      <a:lvl8pPr marL="1371600"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8pPr>
      <a:lvl9pPr marL="1828800" algn="ctr" rtl="0" eaLnBrk="0" fontAlgn="base" hangingPunct="0">
        <a:spcBef>
          <a:spcPct val="0"/>
        </a:spcBef>
        <a:spcAft>
          <a:spcPct val="0"/>
        </a:spcAft>
        <a:defRPr sz="2800">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05422" y="6642556"/>
            <a:ext cx="693737" cy="215444"/>
          </a:xfrm>
          <a:prstGeom prst="rect">
            <a:avLst/>
          </a:prstGeom>
          <a:noFill/>
        </p:spPr>
        <p:txBody>
          <a:bodyPr wrap="square" rtlCol="0">
            <a:spAutoFit/>
          </a:bodyPr>
          <a:lstStyle/>
          <a:p>
            <a:pPr algn="l"/>
            <a:fld id="{C14145BE-CC18-4145-962A-7F02CD48E99F}" type="slidenum">
              <a:rPr lang="en-US" sz="800" smtClean="0"/>
              <a:pPr algn="l"/>
              <a:t>‹#›</a:t>
            </a:fld>
            <a:endParaRPr lang="en-US" sz="800" dirty="0"/>
          </a:p>
        </p:txBody>
      </p:sp>
      <p:pic>
        <p:nvPicPr>
          <p:cNvPr id="2" name="Picture 1"/>
          <p:cNvPicPr>
            <a:picLocks noChangeAspect="1"/>
          </p:cNvPicPr>
          <p:nvPr/>
        </p:nvPicPr>
        <p:blipFill>
          <a:blip r:embed="rId16"/>
          <a:stretch>
            <a:fillRect/>
          </a:stretch>
        </p:blipFill>
        <p:spPr>
          <a:xfrm>
            <a:off x="0" y="0"/>
            <a:ext cx="9144000" cy="6857999"/>
          </a:xfrm>
          <a:prstGeom prst="rect">
            <a:avLst/>
          </a:prstGeom>
        </p:spPr>
      </p:pic>
    </p:spTree>
    <p:extLst>
      <p:ext uri="{BB962C8B-B14F-4D97-AF65-F5344CB8AC3E}">
        <p14:creationId xmlns:p14="http://schemas.microsoft.com/office/powerpoint/2010/main" val="10267408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1" r:id="rId14"/>
  </p:sldLayoutIdLst>
  <p:txStyles>
    <p:titleStyle>
      <a:lvl1pPr algn="l" defTabSz="457200" rtl="0" eaLnBrk="1" latinLnBrk="0" hangingPunct="1">
        <a:spcBef>
          <a:spcPct val="0"/>
        </a:spcBef>
        <a:buNone/>
        <a:defRPr sz="26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i="1"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i="1"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s://aerospace.org/events/systems-engineering-forum"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iki.omg.org/MBSE/"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iki.omg.org/MBSE/"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solidFill>
                  <a:schemeClr val="tx1"/>
                </a:solidFill>
                <a:effectLst/>
              </a:rPr>
              <a:t>Model-Based Enterprise Capabilities Matrix </a:t>
            </a:r>
            <a:br>
              <a:rPr lang="en-US" sz="3200" dirty="0">
                <a:solidFill>
                  <a:schemeClr val="tx1"/>
                </a:solidFill>
                <a:effectLst/>
              </a:rPr>
            </a:br>
            <a:r>
              <a:rPr lang="en-US" sz="3200" dirty="0">
                <a:solidFill>
                  <a:schemeClr val="tx1"/>
                </a:solidFill>
                <a:effectLst/>
              </a:rPr>
              <a:t>INCOSE IW</a:t>
            </a:r>
            <a:br>
              <a:rPr lang="en-US" sz="3200" dirty="0">
                <a:solidFill>
                  <a:schemeClr val="tx1"/>
                </a:solidFill>
              </a:rPr>
            </a:br>
            <a:r>
              <a:rPr lang="en-US" sz="3200" dirty="0">
                <a:solidFill>
                  <a:schemeClr val="tx1"/>
                </a:solidFill>
              </a:rPr>
              <a:t>December 2018</a:t>
            </a:r>
            <a:endParaRPr lang="en-US" sz="3200" dirty="0">
              <a:solidFill>
                <a:schemeClr val="tx1"/>
              </a:solidFill>
              <a:effectLst/>
            </a:endParaRPr>
          </a:p>
        </p:txBody>
      </p:sp>
      <p:sp>
        <p:nvSpPr>
          <p:cNvPr id="3" name="Subtitle 2"/>
          <p:cNvSpPr>
            <a:spLocks noGrp="1"/>
          </p:cNvSpPr>
          <p:nvPr>
            <p:ph type="subTitle" idx="1"/>
          </p:nvPr>
        </p:nvSpPr>
        <p:spPr/>
        <p:txBody>
          <a:bodyPr>
            <a:noAutofit/>
          </a:bodyPr>
          <a:lstStyle/>
          <a:p>
            <a:pPr>
              <a:spcBef>
                <a:spcPts val="0"/>
              </a:spcBef>
            </a:pPr>
            <a:r>
              <a:rPr lang="en-US" sz="2000" dirty="0">
                <a:solidFill>
                  <a:schemeClr val="tx1"/>
                </a:solidFill>
                <a:effectLst/>
              </a:rPr>
              <a:t>Joe Hale, </a:t>
            </a:r>
          </a:p>
          <a:p>
            <a:pPr>
              <a:spcBef>
                <a:spcPts val="0"/>
              </a:spcBef>
            </a:pPr>
            <a:r>
              <a:rPr lang="en-US" sz="2000" dirty="0">
                <a:solidFill>
                  <a:schemeClr val="tx1"/>
                </a:solidFill>
                <a:effectLst/>
              </a:rPr>
              <a:t>NASA/MSFC, </a:t>
            </a:r>
          </a:p>
          <a:p>
            <a:pPr>
              <a:spcBef>
                <a:spcPts val="0"/>
              </a:spcBef>
            </a:pPr>
            <a:r>
              <a:rPr lang="en-US" sz="2000" dirty="0">
                <a:solidFill>
                  <a:schemeClr val="tx1"/>
                </a:solidFill>
                <a:effectLst/>
              </a:rPr>
              <a:t>Joe.Hale@Nasa.gov</a:t>
            </a:r>
          </a:p>
          <a:p>
            <a:pPr>
              <a:spcBef>
                <a:spcPts val="0"/>
              </a:spcBef>
            </a:pPr>
            <a:endParaRPr lang="en-US" sz="2000" dirty="0">
              <a:solidFill>
                <a:schemeClr val="tx1"/>
              </a:solidFill>
              <a:effectLst/>
            </a:endParaRPr>
          </a:p>
          <a:p>
            <a:pPr>
              <a:spcBef>
                <a:spcPts val="0"/>
              </a:spcBef>
            </a:pPr>
            <a:r>
              <a:rPr lang="en-US" sz="2000" dirty="0">
                <a:solidFill>
                  <a:schemeClr val="tx1"/>
                </a:solidFill>
                <a:effectLst/>
              </a:rPr>
              <a:t>Al Hoheb, </a:t>
            </a:r>
          </a:p>
          <a:p>
            <a:pPr>
              <a:spcBef>
                <a:spcPts val="0"/>
              </a:spcBef>
            </a:pPr>
            <a:r>
              <a:rPr lang="en-US" sz="2000" dirty="0">
                <a:solidFill>
                  <a:schemeClr val="tx1"/>
                </a:solidFill>
                <a:effectLst/>
              </a:rPr>
              <a:t>The Aerospace Corporation,</a:t>
            </a:r>
          </a:p>
          <a:p>
            <a:pPr>
              <a:spcBef>
                <a:spcPts val="0"/>
              </a:spcBef>
            </a:pPr>
            <a:r>
              <a:rPr lang="en-US" sz="2000" dirty="0">
                <a:solidFill>
                  <a:schemeClr val="tx1"/>
                </a:solidFill>
                <a:effectLst/>
              </a:rPr>
              <a:t>Albert.C.Hoheb@aero.org</a:t>
            </a:r>
          </a:p>
        </p:txBody>
      </p:sp>
    </p:spTree>
    <p:extLst>
      <p:ext uri="{BB962C8B-B14F-4D97-AF65-F5344CB8AC3E}">
        <p14:creationId xmlns:p14="http://schemas.microsoft.com/office/powerpoint/2010/main" val="2460384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847C54-F183-4A36-82B6-FBA905A95921}"/>
              </a:ext>
            </a:extLst>
          </p:cNvPr>
          <p:cNvSpPr>
            <a:spLocks noGrp="1"/>
          </p:cNvSpPr>
          <p:nvPr>
            <p:ph type="title"/>
          </p:nvPr>
        </p:nvSpPr>
        <p:spPr/>
        <p:txBody>
          <a:bodyPr/>
          <a:lstStyle/>
          <a:p>
            <a:r>
              <a:rPr lang="en-US" dirty="0"/>
              <a:t>Model-Based Enterprise Capabilities Matrix</a:t>
            </a:r>
          </a:p>
        </p:txBody>
      </p:sp>
      <p:sp>
        <p:nvSpPr>
          <p:cNvPr id="7" name="Text Placeholder 6">
            <a:extLst>
              <a:ext uri="{FF2B5EF4-FFF2-40B4-BE49-F238E27FC236}">
                <a16:creationId xmlns:a16="http://schemas.microsoft.com/office/drawing/2014/main" id="{EAB23B78-7999-458B-BD04-A6CB6AC32E47}"/>
              </a:ext>
            </a:extLst>
          </p:cNvPr>
          <p:cNvSpPr>
            <a:spLocks noGrp="1"/>
          </p:cNvSpPr>
          <p:nvPr>
            <p:ph type="body" sz="quarter" idx="16"/>
          </p:nvPr>
        </p:nvSpPr>
        <p:spPr/>
        <p:txBody>
          <a:bodyPr/>
          <a:lstStyle/>
          <a:p>
            <a:r>
              <a:rPr lang="en-US" dirty="0"/>
              <a:t>Stakeholders</a:t>
            </a:r>
          </a:p>
        </p:txBody>
      </p:sp>
      <p:sp>
        <p:nvSpPr>
          <p:cNvPr id="8" name="Text Placeholder 7">
            <a:extLst>
              <a:ext uri="{FF2B5EF4-FFF2-40B4-BE49-F238E27FC236}">
                <a16:creationId xmlns:a16="http://schemas.microsoft.com/office/drawing/2014/main" id="{3CA2CF2B-36C8-4683-AA9A-3F53C57A4F4A}"/>
              </a:ext>
            </a:extLst>
          </p:cNvPr>
          <p:cNvSpPr>
            <a:spLocks noGrp="1"/>
          </p:cNvSpPr>
          <p:nvPr>
            <p:ph type="body" sz="quarter" idx="17"/>
          </p:nvPr>
        </p:nvSpPr>
        <p:spPr/>
        <p:txBody>
          <a:bodyPr/>
          <a:lstStyle/>
          <a:p>
            <a:endParaRPr lang="en-US"/>
          </a:p>
        </p:txBody>
      </p:sp>
      <p:sp>
        <p:nvSpPr>
          <p:cNvPr id="6" name="Content Placeholder 5">
            <a:extLst>
              <a:ext uri="{FF2B5EF4-FFF2-40B4-BE49-F238E27FC236}">
                <a16:creationId xmlns:a16="http://schemas.microsoft.com/office/drawing/2014/main" id="{B8B2FA1C-057D-4F91-AFF8-CE9A97E60BFE}"/>
              </a:ext>
            </a:extLst>
          </p:cNvPr>
          <p:cNvSpPr>
            <a:spLocks noGrp="1"/>
          </p:cNvSpPr>
          <p:nvPr>
            <p:ph sz="quarter" idx="15"/>
          </p:nvPr>
        </p:nvSpPr>
        <p:spPr/>
        <p:txBody>
          <a:bodyPr/>
          <a:lstStyle/>
          <a:p>
            <a:r>
              <a:rPr lang="en-US" sz="1600" dirty="0"/>
              <a:t>INCOSE Stakeholders such as the INCOSE SE Transformation group and the INCOSE MBSE Initiative.  The co-leads and many of the contributors are from the U.S. space industry however the Challenge Team members cut across industries and countries.  The eventual stakeholders will be INCOSE and those that use INCOSE products -- spanning industries and country affiliations.</a:t>
            </a:r>
          </a:p>
          <a:p>
            <a:pPr marL="0" indent="0">
              <a:buNone/>
            </a:pPr>
            <a:r>
              <a:rPr lang="en-US" sz="1600" dirty="0"/>
              <a:t> </a:t>
            </a:r>
          </a:p>
          <a:p>
            <a:r>
              <a:rPr lang="en-US" sz="1600" dirty="0"/>
              <a:t>DoD, specifically OSD (DASD/SE) sponsored the 2018 IW breakout that led to the formation of the Challenge team and scoped the initial products.  INCOSE Organization Stakeholders include the INCOSE AD Technical Information and the INCOSE Technical Director. The project leads then created a set of meeting and workshop opportunities to increase Challenge team membership, conducted Challenge Team meetings to continue to refine the scope and content of the products.  </a:t>
            </a:r>
          </a:p>
          <a:p>
            <a:pPr marL="0" indent="0">
              <a:buNone/>
            </a:pPr>
            <a:r>
              <a:rPr lang="en-US" sz="1600" dirty="0"/>
              <a:t> </a:t>
            </a:r>
          </a:p>
          <a:p>
            <a:r>
              <a:rPr lang="en-US" sz="1600" dirty="0"/>
              <a:t>There are high- levels of interest across OSD, DoD services, Service Centers, programs, and projects as well as across NASA Centers, JPL, the USAF, AF Space and Missiles System Center, and across industry.  </a:t>
            </a:r>
          </a:p>
          <a:p>
            <a:pPr marL="0" indent="0">
              <a:buNone/>
            </a:pPr>
            <a:r>
              <a:rPr lang="en-US" sz="1600" dirty="0"/>
              <a:t> </a:t>
            </a:r>
          </a:p>
          <a:p>
            <a:r>
              <a:rPr lang="en-US" sz="1600" dirty="0"/>
              <a:t>The Challenge team membership as of December 2018 was around 80. </a:t>
            </a:r>
          </a:p>
        </p:txBody>
      </p:sp>
    </p:spTree>
    <p:extLst>
      <p:ext uri="{BB962C8B-B14F-4D97-AF65-F5344CB8AC3E}">
        <p14:creationId xmlns:p14="http://schemas.microsoft.com/office/powerpoint/2010/main" val="36259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AD0BD6-9D7E-403D-9123-861E9A74A358}"/>
              </a:ext>
            </a:extLst>
          </p:cNvPr>
          <p:cNvSpPr>
            <a:spLocks noGrp="1"/>
          </p:cNvSpPr>
          <p:nvPr>
            <p:ph type="title"/>
          </p:nvPr>
        </p:nvSpPr>
        <p:spPr/>
        <p:txBody>
          <a:bodyPr/>
          <a:lstStyle/>
          <a:p>
            <a:r>
              <a:rPr lang="en-US" dirty="0"/>
              <a:t>You Can Help</a:t>
            </a:r>
          </a:p>
        </p:txBody>
      </p:sp>
      <p:sp>
        <p:nvSpPr>
          <p:cNvPr id="7" name="Text Placeholder 6">
            <a:extLst>
              <a:ext uri="{FF2B5EF4-FFF2-40B4-BE49-F238E27FC236}">
                <a16:creationId xmlns:a16="http://schemas.microsoft.com/office/drawing/2014/main" id="{65109B61-0ACA-491E-B258-BABECFDCF3C5}"/>
              </a:ext>
            </a:extLst>
          </p:cNvPr>
          <p:cNvSpPr>
            <a:spLocks noGrp="1"/>
          </p:cNvSpPr>
          <p:nvPr>
            <p:ph type="body" sz="quarter" idx="16"/>
          </p:nvPr>
        </p:nvSpPr>
        <p:spPr/>
        <p:txBody>
          <a:bodyPr/>
          <a:lstStyle/>
          <a:p>
            <a:endParaRPr lang="en-US"/>
          </a:p>
        </p:txBody>
      </p:sp>
      <p:sp>
        <p:nvSpPr>
          <p:cNvPr id="8" name="Text Placeholder 7">
            <a:extLst>
              <a:ext uri="{FF2B5EF4-FFF2-40B4-BE49-F238E27FC236}">
                <a16:creationId xmlns:a16="http://schemas.microsoft.com/office/drawing/2014/main" id="{BF0DE22C-2A68-4114-9C49-14B3733876C0}"/>
              </a:ext>
            </a:extLst>
          </p:cNvPr>
          <p:cNvSpPr>
            <a:spLocks noGrp="1"/>
          </p:cNvSpPr>
          <p:nvPr>
            <p:ph type="body" sz="quarter" idx="17"/>
          </p:nvPr>
        </p:nvSpPr>
        <p:spPr/>
        <p:txBody>
          <a:bodyPr/>
          <a:lstStyle/>
          <a:p>
            <a:endParaRPr lang="en-US"/>
          </a:p>
        </p:txBody>
      </p:sp>
      <p:sp>
        <p:nvSpPr>
          <p:cNvPr id="6" name="Content Placeholder 5">
            <a:extLst>
              <a:ext uri="{FF2B5EF4-FFF2-40B4-BE49-F238E27FC236}">
                <a16:creationId xmlns:a16="http://schemas.microsoft.com/office/drawing/2014/main" id="{E0217431-467E-4DC7-92E1-F73B24605EF8}"/>
              </a:ext>
            </a:extLst>
          </p:cNvPr>
          <p:cNvSpPr>
            <a:spLocks noGrp="1"/>
          </p:cNvSpPr>
          <p:nvPr>
            <p:ph sz="quarter" idx="15"/>
          </p:nvPr>
        </p:nvSpPr>
        <p:spPr/>
        <p:txBody>
          <a:bodyPr/>
          <a:lstStyle/>
          <a:p>
            <a:pPr lvl="0"/>
            <a:r>
              <a:rPr lang="en-US" dirty="0"/>
              <a:t>Provide comments to the Matrix/Users guide.  </a:t>
            </a:r>
          </a:p>
          <a:p>
            <a:pPr lvl="1"/>
            <a:r>
              <a:rPr lang="en-US" dirty="0"/>
              <a:t>General comments:</a:t>
            </a:r>
          </a:p>
          <a:p>
            <a:pPr lvl="2"/>
            <a:r>
              <a:rPr lang="en-US" dirty="0"/>
              <a:t>What else would you need in order to bring this to your organization and use it?</a:t>
            </a:r>
          </a:p>
          <a:p>
            <a:pPr lvl="2"/>
            <a:r>
              <a:rPr lang="en-US" dirty="0"/>
              <a:t>How can we share information about Matrix/User’s Guide application?</a:t>
            </a:r>
          </a:p>
          <a:p>
            <a:pPr lvl="2"/>
            <a:r>
              <a:rPr lang="en-US" dirty="0"/>
              <a:t>What parts of the Matrix are you uncomfortable with and what recommendations do you have?</a:t>
            </a:r>
          </a:p>
          <a:p>
            <a:pPr lvl="2"/>
            <a:r>
              <a:rPr lang="en-US" dirty="0"/>
              <a:t>What else would you like to be addressed in the User’s Guide?</a:t>
            </a:r>
          </a:p>
          <a:p>
            <a:pPr lvl="1"/>
            <a:r>
              <a:rPr lang="en-US" dirty="0"/>
              <a:t>Specific Comments: </a:t>
            </a:r>
          </a:p>
          <a:p>
            <a:pPr lvl="2"/>
            <a:r>
              <a:rPr lang="en-US" dirty="0"/>
              <a:t>Select the matrix rows for the role you are most familiar with and provide enhanced specificity.  </a:t>
            </a:r>
          </a:p>
          <a:p>
            <a:pPr lvl="2"/>
            <a:r>
              <a:rPr lang="en-US" dirty="0"/>
              <a:t>Provide research, papers, standards, that support the work or should be considered to make changes.</a:t>
            </a:r>
          </a:p>
          <a:p>
            <a:pPr lvl="0"/>
            <a:r>
              <a:rPr lang="en-US" dirty="0"/>
              <a:t>Try out the Matrix and User’s Guide by applying them and provide feedback.</a:t>
            </a:r>
          </a:p>
          <a:p>
            <a:pPr lvl="0"/>
            <a:r>
              <a:rPr lang="en-US" dirty="0"/>
              <a:t>Participate in a workshop</a:t>
            </a:r>
          </a:p>
          <a:p>
            <a:endParaRPr lang="en-US" dirty="0"/>
          </a:p>
        </p:txBody>
      </p:sp>
    </p:spTree>
    <p:extLst>
      <p:ext uri="{BB962C8B-B14F-4D97-AF65-F5344CB8AC3E}">
        <p14:creationId xmlns:p14="http://schemas.microsoft.com/office/powerpoint/2010/main" val="3869697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3752F3-1AEA-4596-B799-DBAE9B3AECB0}"/>
              </a:ext>
            </a:extLst>
          </p:cNvPr>
          <p:cNvSpPr>
            <a:spLocks noGrp="1"/>
          </p:cNvSpPr>
          <p:nvPr>
            <p:ph type="title"/>
          </p:nvPr>
        </p:nvSpPr>
        <p:spPr/>
        <p:txBody>
          <a:bodyPr/>
          <a:lstStyle/>
          <a:p>
            <a:pPr marL="338137" indent="-342900"/>
            <a:r>
              <a:rPr lang="en-US" sz="2800" dirty="0">
                <a:solidFill>
                  <a:schemeClr val="tx1"/>
                </a:solidFill>
              </a:rPr>
              <a:t>Upcoming Workshop Opportunities</a:t>
            </a:r>
          </a:p>
        </p:txBody>
      </p:sp>
      <p:sp>
        <p:nvSpPr>
          <p:cNvPr id="3" name="Text Placeholder 2">
            <a:extLst>
              <a:ext uri="{FF2B5EF4-FFF2-40B4-BE49-F238E27FC236}">
                <a16:creationId xmlns:a16="http://schemas.microsoft.com/office/drawing/2014/main" id="{12FD2739-78B9-4782-8A03-4630E5CE61F9}"/>
              </a:ext>
            </a:extLst>
          </p:cNvPr>
          <p:cNvSpPr>
            <a:spLocks noGrp="1"/>
          </p:cNvSpPr>
          <p:nvPr>
            <p:ph type="body" sz="quarter" idx="16"/>
          </p:nvPr>
        </p:nvSpPr>
        <p:spPr/>
        <p:txBody>
          <a:bodyPr/>
          <a:lstStyle/>
          <a:p>
            <a:endParaRPr lang="en-US" dirty="0"/>
          </a:p>
        </p:txBody>
      </p:sp>
      <p:sp>
        <p:nvSpPr>
          <p:cNvPr id="4" name="Text Placeholder 3">
            <a:extLst>
              <a:ext uri="{FF2B5EF4-FFF2-40B4-BE49-F238E27FC236}">
                <a16:creationId xmlns:a16="http://schemas.microsoft.com/office/drawing/2014/main" id="{A3F990F7-C0BE-45BB-9551-08DE955795A0}"/>
              </a:ext>
            </a:extLst>
          </p:cNvPr>
          <p:cNvSpPr>
            <a:spLocks noGrp="1"/>
          </p:cNvSpPr>
          <p:nvPr>
            <p:ph type="body" sz="quarter" idx="17"/>
          </p:nvPr>
        </p:nvSpPr>
        <p:spPr/>
        <p:txBody>
          <a:bodyPr/>
          <a:lstStyle/>
          <a:p>
            <a:endParaRPr lang="en-US"/>
          </a:p>
        </p:txBody>
      </p:sp>
      <p:sp>
        <p:nvSpPr>
          <p:cNvPr id="2" name="Content Placeholder 1">
            <a:extLst>
              <a:ext uri="{FF2B5EF4-FFF2-40B4-BE49-F238E27FC236}">
                <a16:creationId xmlns:a16="http://schemas.microsoft.com/office/drawing/2014/main" id="{4213B9D6-F2F8-4D16-9C0E-CEED333B6466}"/>
              </a:ext>
            </a:extLst>
          </p:cNvPr>
          <p:cNvSpPr>
            <a:spLocks noGrp="1"/>
          </p:cNvSpPr>
          <p:nvPr>
            <p:ph sz="quarter" idx="15"/>
          </p:nvPr>
        </p:nvSpPr>
        <p:spPr/>
        <p:txBody>
          <a:bodyPr/>
          <a:lstStyle/>
          <a:p>
            <a:r>
              <a:rPr lang="en-US" dirty="0"/>
              <a:t>26-29 January 2019 INCOSE International Workshop</a:t>
            </a:r>
          </a:p>
          <a:p>
            <a:pPr lvl="1"/>
            <a:r>
              <a:rPr lang="en-US" dirty="0"/>
              <a:t>Working session Monday 28 January, 1-3pm, Salon C</a:t>
            </a:r>
          </a:p>
          <a:p>
            <a:pPr lvl="1"/>
            <a:endParaRPr lang="en-US" dirty="0"/>
          </a:p>
          <a:p>
            <a:r>
              <a:rPr lang="en-US" dirty="0"/>
              <a:t>12-14 February 2019 Aerospace, System Engineering Forum, ”Leveraging MBSE Across the Enterprise”</a:t>
            </a:r>
          </a:p>
          <a:p>
            <a:pPr lvl="1"/>
            <a:r>
              <a:rPr lang="en-US" dirty="0"/>
              <a:t>Open to U.S. Citizens</a:t>
            </a:r>
          </a:p>
          <a:p>
            <a:pPr lvl="1"/>
            <a:r>
              <a:rPr lang="en-US" dirty="0"/>
              <a:t>El Segundo, California</a:t>
            </a:r>
          </a:p>
          <a:p>
            <a:pPr lvl="1"/>
            <a:r>
              <a:rPr lang="en-US" dirty="0">
                <a:hlinkClick r:id="rId2"/>
              </a:rPr>
              <a:t>https://aerospace.org/events/systems-engineering-forum</a:t>
            </a:r>
            <a:endParaRPr lang="en-US" dirty="0"/>
          </a:p>
          <a:p>
            <a:pPr lvl="1"/>
            <a:r>
              <a:rPr lang="en-US" dirty="0"/>
              <a:t>Model-Based Enterprise Capabilities Matrix Workshop Tuesday 2/12, 1-5pm</a:t>
            </a:r>
            <a:br>
              <a:rPr lang="en-US" dirty="0"/>
            </a:br>
            <a:endParaRPr lang="en-US" dirty="0"/>
          </a:p>
        </p:txBody>
      </p:sp>
    </p:spTree>
    <p:extLst>
      <p:ext uri="{BB962C8B-B14F-4D97-AF65-F5344CB8AC3E}">
        <p14:creationId xmlns:p14="http://schemas.microsoft.com/office/powerpoint/2010/main" val="346962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893F-7741-4771-8B0B-2DB424F00181}"/>
              </a:ext>
            </a:extLst>
          </p:cNvPr>
          <p:cNvSpPr>
            <a:spLocks noGrp="1"/>
          </p:cNvSpPr>
          <p:nvPr>
            <p:ph type="title"/>
          </p:nvPr>
        </p:nvSpPr>
        <p:spPr/>
        <p:txBody>
          <a:bodyPr/>
          <a:lstStyle/>
          <a:p>
            <a:r>
              <a:rPr lang="en-US" dirty="0"/>
              <a:t>Model-Based Enterprise Capability Matrix</a:t>
            </a:r>
          </a:p>
        </p:txBody>
      </p:sp>
      <p:sp>
        <p:nvSpPr>
          <p:cNvPr id="3" name="Text Placeholder 2">
            <a:extLst>
              <a:ext uri="{FF2B5EF4-FFF2-40B4-BE49-F238E27FC236}">
                <a16:creationId xmlns:a16="http://schemas.microsoft.com/office/drawing/2014/main" id="{C3F15303-C0CE-470A-B7A2-D532764EDA81}"/>
              </a:ext>
            </a:extLst>
          </p:cNvPr>
          <p:cNvSpPr>
            <a:spLocks noGrp="1"/>
          </p:cNvSpPr>
          <p:nvPr>
            <p:ph type="body" sz="quarter" idx="16"/>
          </p:nvPr>
        </p:nvSpPr>
        <p:spPr/>
        <p:txBody>
          <a:bodyPr/>
          <a:lstStyle/>
          <a:p>
            <a:r>
              <a:rPr lang="en-US" dirty="0"/>
              <a:t>Monday 28 Jan. 2019 INCOSE Workshop Agenda, 1-3</a:t>
            </a:r>
          </a:p>
        </p:txBody>
      </p:sp>
      <p:sp>
        <p:nvSpPr>
          <p:cNvPr id="4" name="Text Placeholder 3">
            <a:extLst>
              <a:ext uri="{FF2B5EF4-FFF2-40B4-BE49-F238E27FC236}">
                <a16:creationId xmlns:a16="http://schemas.microsoft.com/office/drawing/2014/main" id="{46F4A90A-6CBA-43D3-91CA-C6CE9F1B87F4}"/>
              </a:ext>
            </a:extLst>
          </p:cNvPr>
          <p:cNvSpPr>
            <a:spLocks noGrp="1"/>
          </p:cNvSpPr>
          <p:nvPr>
            <p:ph type="body" sz="quarter" idx="17"/>
          </p:nvPr>
        </p:nvSpPr>
        <p:spPr/>
        <p:txBody>
          <a:bodyPr/>
          <a:lstStyle/>
          <a:p>
            <a:r>
              <a:rPr lang="en-US" dirty="0"/>
              <a:t>Validate the Matrix and User’s Guide Concepts</a:t>
            </a:r>
          </a:p>
        </p:txBody>
      </p:sp>
      <p:sp>
        <p:nvSpPr>
          <p:cNvPr id="5" name="Content Placeholder 4">
            <a:extLst>
              <a:ext uri="{FF2B5EF4-FFF2-40B4-BE49-F238E27FC236}">
                <a16:creationId xmlns:a16="http://schemas.microsoft.com/office/drawing/2014/main" id="{0EEFD035-A61C-4426-9BC6-9EA12EA1D426}"/>
              </a:ext>
            </a:extLst>
          </p:cNvPr>
          <p:cNvSpPr>
            <a:spLocks noGrp="1"/>
          </p:cNvSpPr>
          <p:nvPr>
            <p:ph sz="quarter" idx="15"/>
          </p:nvPr>
        </p:nvSpPr>
        <p:spPr>
          <a:xfrm>
            <a:off x="250899" y="1005841"/>
            <a:ext cx="8453761" cy="4996140"/>
          </a:xfrm>
        </p:spPr>
        <p:txBody>
          <a:bodyPr/>
          <a:lstStyle/>
          <a:p>
            <a:pPr marL="0" indent="0">
              <a:buNone/>
            </a:pPr>
            <a:r>
              <a:rPr lang="en-US" dirty="0"/>
              <a:t>10 minutes  Welcome and self-Introductions, sign in sheet</a:t>
            </a:r>
          </a:p>
          <a:p>
            <a:pPr marL="0" indent="0">
              <a:buNone/>
            </a:pPr>
            <a:r>
              <a:rPr lang="en-US" dirty="0"/>
              <a:t>10 minutes  Provide an overview of the Matrix and it’s Users Guide</a:t>
            </a:r>
          </a:p>
          <a:p>
            <a:pPr marL="684212" lvl="1" indent="-342900">
              <a:buFont typeface="+mj-lt"/>
              <a:buAutoNum type="arabicPeriod"/>
            </a:pPr>
            <a:r>
              <a:rPr lang="en-US" dirty="0"/>
              <a:t>Reprise parts of plenary presentation</a:t>
            </a:r>
          </a:p>
          <a:p>
            <a:pPr marL="0" indent="0">
              <a:buNone/>
            </a:pPr>
            <a:r>
              <a:rPr lang="en-US" dirty="0"/>
              <a:t>60 minutes Working session</a:t>
            </a:r>
          </a:p>
          <a:p>
            <a:pPr marL="684212" lvl="1" indent="-342900">
              <a:buFont typeface="+mj-lt"/>
              <a:buAutoNum type="arabicPeriod"/>
            </a:pPr>
            <a:r>
              <a:rPr lang="en-US" dirty="0"/>
              <a:t>Instructions for attendees</a:t>
            </a:r>
          </a:p>
          <a:p>
            <a:pPr marL="684212" lvl="1" indent="-342900">
              <a:buFont typeface="+mj-lt"/>
              <a:buAutoNum type="arabicPeriod"/>
            </a:pPr>
            <a:r>
              <a:rPr lang="en-US" dirty="0"/>
              <a:t>Split into groups by role; EA/PM, SE, IT, Modeler</a:t>
            </a:r>
          </a:p>
          <a:p>
            <a:pPr marL="684212" lvl="1" indent="-342900">
              <a:buFont typeface="+mj-lt"/>
              <a:buAutoNum type="arabicPeriod"/>
            </a:pPr>
            <a:r>
              <a:rPr lang="en-US" dirty="0"/>
              <a:t>Round 1:  Validate the role-based MBE capabilities</a:t>
            </a:r>
          </a:p>
          <a:p>
            <a:pPr lvl="2"/>
            <a:r>
              <a:rPr lang="en-US" dirty="0"/>
              <a:t>Does each set of role-based capabilities cover what is necessary? </a:t>
            </a:r>
          </a:p>
          <a:p>
            <a:pPr lvl="2"/>
            <a:r>
              <a:rPr lang="en-US" dirty="0"/>
              <a:t>Need to use other capabilities rows outside of the role? Which ones?</a:t>
            </a:r>
          </a:p>
          <a:p>
            <a:pPr lvl="2"/>
            <a:r>
              <a:rPr lang="en-US" dirty="0"/>
              <a:t>Recommended changes to rows/cells?</a:t>
            </a:r>
          </a:p>
          <a:p>
            <a:pPr marL="684212" lvl="1" indent="-342900">
              <a:buFont typeface="+mj-lt"/>
              <a:buAutoNum type="arabicPeriod"/>
            </a:pPr>
            <a:r>
              <a:rPr lang="en-US" dirty="0"/>
              <a:t>Round 2: Create a sample report.  What would it look like?  Heat map, table, etc.?</a:t>
            </a:r>
          </a:p>
          <a:p>
            <a:pPr marL="966787" lvl="2" indent="-342900"/>
            <a:r>
              <a:rPr lang="en-US" dirty="0"/>
              <a:t>Get sample results, record observations and findings</a:t>
            </a:r>
          </a:p>
          <a:p>
            <a:pPr marL="0" indent="0">
              <a:buNone/>
            </a:pPr>
            <a:r>
              <a:rPr lang="en-US" dirty="0"/>
              <a:t>20 minutes Outbrief key findings</a:t>
            </a:r>
          </a:p>
          <a:p>
            <a:pPr marL="0" indent="0">
              <a:buNone/>
            </a:pPr>
            <a:r>
              <a:rPr lang="en-US" dirty="0"/>
              <a:t>10 minutes Recommended actions for co-leads and INCOSE</a:t>
            </a:r>
          </a:p>
          <a:p>
            <a:endParaRPr lang="en-US" dirty="0"/>
          </a:p>
        </p:txBody>
      </p:sp>
    </p:spTree>
    <p:extLst>
      <p:ext uri="{BB962C8B-B14F-4D97-AF65-F5344CB8AC3E}">
        <p14:creationId xmlns:p14="http://schemas.microsoft.com/office/powerpoint/2010/main" val="329988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Model-Based Enterprise Capability Matrix</a:t>
            </a:r>
          </a:p>
        </p:txBody>
      </p:sp>
      <p:sp>
        <p:nvSpPr>
          <p:cNvPr id="2" name="Text Placeholder 1">
            <a:extLst>
              <a:ext uri="{FF2B5EF4-FFF2-40B4-BE49-F238E27FC236}">
                <a16:creationId xmlns:a16="http://schemas.microsoft.com/office/drawing/2014/main" id="{62F0214E-9E01-4061-A5C9-62A1EF9763F3}"/>
              </a:ext>
            </a:extLst>
          </p:cNvPr>
          <p:cNvSpPr>
            <a:spLocks noGrp="1"/>
          </p:cNvSpPr>
          <p:nvPr>
            <p:ph type="body" sz="quarter" idx="16"/>
          </p:nvPr>
        </p:nvSpPr>
        <p:spPr/>
        <p:txBody>
          <a:bodyPr/>
          <a:lstStyle/>
          <a:p>
            <a:r>
              <a:rPr lang="en-US" dirty="0"/>
              <a:t>Challenge Team Effort</a:t>
            </a:r>
          </a:p>
        </p:txBody>
      </p:sp>
      <p:sp>
        <p:nvSpPr>
          <p:cNvPr id="8" name="Content Placeholder 7"/>
          <p:cNvSpPr>
            <a:spLocks noGrp="1"/>
          </p:cNvSpPr>
          <p:nvPr>
            <p:ph sz="quarter" idx="15"/>
          </p:nvPr>
        </p:nvSpPr>
        <p:spPr/>
        <p:txBody>
          <a:bodyPr/>
          <a:lstStyle/>
          <a:p>
            <a:r>
              <a:rPr lang="en-US" sz="2000" dirty="0"/>
              <a:t>Co-Leads:  </a:t>
            </a:r>
          </a:p>
          <a:p>
            <a:pPr lvl="1"/>
            <a:r>
              <a:rPr lang="en-US" sz="1800" dirty="0"/>
              <a:t>Joe Hale, NASA/MSFC, joe.hale@nasa.gov</a:t>
            </a:r>
          </a:p>
          <a:p>
            <a:pPr lvl="1"/>
            <a:r>
              <a:rPr lang="en-US" sz="1800" dirty="0"/>
              <a:t>Al Hoheb, The Aerospace Corporation/SED, albert.c.hoheb@aero.org</a:t>
            </a:r>
          </a:p>
          <a:p>
            <a:r>
              <a:rPr lang="en-US" sz="2000" dirty="0"/>
              <a:t>Challenge team:</a:t>
            </a:r>
          </a:p>
          <a:p>
            <a:pPr lvl="1"/>
            <a:r>
              <a:rPr lang="en-US" sz="1800" dirty="0"/>
              <a:t>Federation of those willing to assist in the development and deployment of the products; now 75 and growing</a:t>
            </a:r>
          </a:p>
          <a:p>
            <a:r>
              <a:rPr lang="en-US" sz="2000" dirty="0"/>
              <a:t>Products: </a:t>
            </a:r>
          </a:p>
          <a:p>
            <a:pPr lvl="1"/>
            <a:r>
              <a:rPr lang="en-US" sz="1800" dirty="0"/>
              <a:t>The Technical Project Plan (TPP) </a:t>
            </a:r>
          </a:p>
          <a:p>
            <a:pPr lvl="1"/>
            <a:r>
              <a:rPr lang="en-US" sz="1800" dirty="0"/>
              <a:t>The Matrix document purpose is to provide a reference for enterprise and program/project organizations to assess their current and desired implementation of modeling  </a:t>
            </a:r>
          </a:p>
          <a:p>
            <a:pPr lvl="1"/>
            <a:r>
              <a:rPr lang="en-US" sz="1800" dirty="0"/>
              <a:t>The Users Guide is a role-based guide for how to use the matrix for developing a strategic vision, roadmap, apply a yardstick, and perform tactical planning  </a:t>
            </a:r>
          </a:p>
          <a:p>
            <a:pPr lvl="1"/>
            <a:r>
              <a:rPr lang="en-US" u="sng" dirty="0">
                <a:hlinkClick r:id="rId3"/>
              </a:rPr>
              <a:t>http://wiki.omg.org/MBSE/</a:t>
            </a:r>
            <a:r>
              <a:rPr lang="en-US" dirty="0"/>
              <a:t> </a:t>
            </a:r>
            <a:r>
              <a:rPr lang="en-US" sz="1800" dirty="0"/>
              <a:t>references provide an on-line overview of the products and the Challenge team efforts</a:t>
            </a:r>
          </a:p>
          <a:p>
            <a:pPr lvl="1"/>
            <a:r>
              <a:rPr lang="en-US" sz="1800" dirty="0"/>
              <a:t>INCOSE Connect – download area</a:t>
            </a:r>
          </a:p>
        </p:txBody>
      </p:sp>
    </p:spTree>
    <p:extLst>
      <p:ext uri="{BB962C8B-B14F-4D97-AF65-F5344CB8AC3E}">
        <p14:creationId xmlns:p14="http://schemas.microsoft.com/office/powerpoint/2010/main" val="323449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36300-A384-4816-A318-25D03E4C0D58}"/>
              </a:ext>
            </a:extLst>
          </p:cNvPr>
          <p:cNvSpPr>
            <a:spLocks noGrp="1"/>
          </p:cNvSpPr>
          <p:nvPr>
            <p:ph type="title"/>
          </p:nvPr>
        </p:nvSpPr>
        <p:spPr/>
        <p:txBody>
          <a:bodyPr/>
          <a:lstStyle/>
          <a:p>
            <a:r>
              <a:rPr lang="en-US" dirty="0"/>
              <a:t>Model-Based Enterprise Capabilities Matrix 1.7</a:t>
            </a:r>
          </a:p>
        </p:txBody>
      </p:sp>
      <p:sp>
        <p:nvSpPr>
          <p:cNvPr id="3" name="Text Placeholder 2">
            <a:extLst>
              <a:ext uri="{FF2B5EF4-FFF2-40B4-BE49-F238E27FC236}">
                <a16:creationId xmlns:a16="http://schemas.microsoft.com/office/drawing/2014/main" id="{1D9F7494-23B2-4074-8DDA-BA6F1559645F}"/>
              </a:ext>
            </a:extLst>
          </p:cNvPr>
          <p:cNvSpPr>
            <a:spLocks noGrp="1"/>
          </p:cNvSpPr>
          <p:nvPr>
            <p:ph type="body" sz="quarter" idx="16"/>
          </p:nvPr>
        </p:nvSpPr>
        <p:spPr>
          <a:xfrm>
            <a:off x="228599" y="614874"/>
            <a:ext cx="8796867" cy="522851"/>
          </a:xfrm>
        </p:spPr>
        <p:txBody>
          <a:bodyPr/>
          <a:lstStyle/>
          <a:p>
            <a:r>
              <a:rPr lang="en-US" dirty="0"/>
              <a:t>Snip of page matrix (page 1 of 3), blue show changes from previous version</a:t>
            </a:r>
          </a:p>
          <a:p>
            <a:endParaRPr lang="en-US" dirty="0"/>
          </a:p>
        </p:txBody>
      </p:sp>
      <p:sp>
        <p:nvSpPr>
          <p:cNvPr id="4" name="Text Placeholder 3">
            <a:extLst>
              <a:ext uri="{FF2B5EF4-FFF2-40B4-BE49-F238E27FC236}">
                <a16:creationId xmlns:a16="http://schemas.microsoft.com/office/drawing/2014/main" id="{211CB138-7D99-49B8-B51A-B6EFBB985594}"/>
              </a:ext>
            </a:extLst>
          </p:cNvPr>
          <p:cNvSpPr>
            <a:spLocks noGrp="1"/>
          </p:cNvSpPr>
          <p:nvPr>
            <p:ph type="body" sz="quarter" idx="17"/>
          </p:nvPr>
        </p:nvSpPr>
        <p:spPr>
          <a:xfrm>
            <a:off x="228601" y="6149817"/>
            <a:ext cx="8476059" cy="452437"/>
          </a:xfrm>
        </p:spPr>
        <p:txBody>
          <a:bodyPr/>
          <a:lstStyle/>
          <a:p>
            <a:r>
              <a:rPr lang="en-US" dirty="0"/>
              <a:t>Fully populated matrix – ready for pilot use!</a:t>
            </a:r>
          </a:p>
        </p:txBody>
      </p:sp>
      <p:pic>
        <p:nvPicPr>
          <p:cNvPr id="6" name="Picture 5">
            <a:extLst>
              <a:ext uri="{FF2B5EF4-FFF2-40B4-BE49-F238E27FC236}">
                <a16:creationId xmlns:a16="http://schemas.microsoft.com/office/drawing/2014/main" id="{3180D809-D1D9-4650-8094-48F56F99D047}"/>
              </a:ext>
            </a:extLst>
          </p:cNvPr>
          <p:cNvPicPr>
            <a:picLocks noChangeAspect="1"/>
          </p:cNvPicPr>
          <p:nvPr/>
        </p:nvPicPr>
        <p:blipFill>
          <a:blip r:embed="rId2"/>
          <a:stretch>
            <a:fillRect/>
          </a:stretch>
        </p:blipFill>
        <p:spPr>
          <a:xfrm>
            <a:off x="254690" y="974691"/>
            <a:ext cx="8763000" cy="5150244"/>
          </a:xfrm>
          <a:prstGeom prst="rect">
            <a:avLst/>
          </a:prstGeom>
        </p:spPr>
      </p:pic>
    </p:spTree>
    <p:extLst>
      <p:ext uri="{BB962C8B-B14F-4D97-AF65-F5344CB8AC3E}">
        <p14:creationId xmlns:p14="http://schemas.microsoft.com/office/powerpoint/2010/main" val="335974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8B2C-AFF8-1A41-B843-E71BFF12580B}"/>
              </a:ext>
            </a:extLst>
          </p:cNvPr>
          <p:cNvSpPr>
            <a:spLocks noGrp="1"/>
          </p:cNvSpPr>
          <p:nvPr>
            <p:ph type="title"/>
          </p:nvPr>
        </p:nvSpPr>
        <p:spPr/>
        <p:txBody>
          <a:bodyPr/>
          <a:lstStyle/>
          <a:p>
            <a:r>
              <a:rPr lang="en-US" dirty="0"/>
              <a:t>User Guide Outline</a:t>
            </a:r>
          </a:p>
        </p:txBody>
      </p:sp>
      <p:sp>
        <p:nvSpPr>
          <p:cNvPr id="6" name="Text Placeholder 5">
            <a:extLst>
              <a:ext uri="{FF2B5EF4-FFF2-40B4-BE49-F238E27FC236}">
                <a16:creationId xmlns:a16="http://schemas.microsoft.com/office/drawing/2014/main" id="{C598D305-085E-419F-A14A-18B831FC8CD3}"/>
              </a:ext>
            </a:extLst>
          </p:cNvPr>
          <p:cNvSpPr>
            <a:spLocks noGrp="1"/>
          </p:cNvSpPr>
          <p:nvPr>
            <p:ph type="body" sz="quarter" idx="17"/>
          </p:nvPr>
        </p:nvSpPr>
        <p:spPr/>
        <p:txBody>
          <a:bodyPr/>
          <a:lstStyle/>
          <a:p>
            <a:r>
              <a:rPr lang="en-US" dirty="0"/>
              <a:t>See separate User’s Guide document for contents</a:t>
            </a:r>
          </a:p>
        </p:txBody>
      </p:sp>
      <p:sp>
        <p:nvSpPr>
          <p:cNvPr id="3" name="Content Placeholder 2">
            <a:extLst>
              <a:ext uri="{FF2B5EF4-FFF2-40B4-BE49-F238E27FC236}">
                <a16:creationId xmlns:a16="http://schemas.microsoft.com/office/drawing/2014/main" id="{78873BEF-D67A-4C4D-9E24-6F09F48C65C5}"/>
              </a:ext>
            </a:extLst>
          </p:cNvPr>
          <p:cNvSpPr>
            <a:spLocks noGrp="1"/>
          </p:cNvSpPr>
          <p:nvPr>
            <p:ph sz="quarter" idx="15"/>
          </p:nvPr>
        </p:nvSpPr>
        <p:spPr>
          <a:xfrm>
            <a:off x="250899" y="814685"/>
            <a:ext cx="8453761" cy="5187295"/>
          </a:xfrm>
        </p:spPr>
        <p:txBody>
          <a:bodyPr/>
          <a:lstStyle/>
          <a:p>
            <a:r>
              <a:rPr lang="en-US" dirty="0"/>
              <a:t>Overview</a:t>
            </a:r>
          </a:p>
          <a:p>
            <a:r>
              <a:rPr lang="en-US" dirty="0"/>
              <a:t>Developmental History (abbreviated)</a:t>
            </a:r>
          </a:p>
          <a:p>
            <a:r>
              <a:rPr lang="en-US" dirty="0"/>
              <a:t>Matrix Structure</a:t>
            </a:r>
          </a:p>
          <a:p>
            <a:r>
              <a:rPr lang="en-US" dirty="0"/>
              <a:t>User Roles and Examples of Relevant Attribute Scope &amp; Domains</a:t>
            </a:r>
          </a:p>
          <a:p>
            <a:r>
              <a:rPr lang="en-US" dirty="0"/>
              <a:t>Matrix Uses: </a:t>
            </a:r>
          </a:p>
          <a:p>
            <a:pPr lvl="1"/>
            <a:r>
              <a:rPr lang="en-US" dirty="0"/>
              <a:t>Strategic Vision</a:t>
            </a:r>
          </a:p>
          <a:p>
            <a:pPr lvl="1"/>
            <a:r>
              <a:rPr lang="en-US" dirty="0"/>
              <a:t>Roadmap</a:t>
            </a:r>
          </a:p>
          <a:p>
            <a:pPr lvl="1"/>
            <a:r>
              <a:rPr lang="en-US" dirty="0"/>
              <a:t>Yardstick</a:t>
            </a:r>
          </a:p>
          <a:p>
            <a:pPr lvl="1"/>
            <a:r>
              <a:rPr lang="en-US" dirty="0"/>
              <a:t>Tactical Planning</a:t>
            </a:r>
          </a:p>
          <a:p>
            <a:pPr lvl="1"/>
            <a:r>
              <a:rPr lang="en-US" dirty="0"/>
              <a:t>Source Selection</a:t>
            </a:r>
          </a:p>
          <a:p>
            <a:r>
              <a:rPr lang="en-US" dirty="0"/>
              <a:t>Tailoring</a:t>
            </a:r>
          </a:p>
          <a:p>
            <a:pPr lvl="1"/>
            <a:r>
              <a:rPr lang="en-US" dirty="0"/>
              <a:t>Use language that is important to the organization</a:t>
            </a:r>
          </a:p>
          <a:p>
            <a:pPr lvl="2"/>
            <a:r>
              <a:rPr lang="en-US" dirty="0"/>
              <a:t>E.g., NASA uses “project,” DoD uses “Program”</a:t>
            </a:r>
          </a:p>
          <a:p>
            <a:pPr lvl="1"/>
            <a:r>
              <a:rPr lang="en-US" dirty="0"/>
              <a:t>Identification of individual SE processes to be addressed that are critical to success</a:t>
            </a:r>
          </a:p>
          <a:p>
            <a:pPr lvl="2"/>
            <a:r>
              <a:rPr lang="en-US" dirty="0"/>
              <a:t>E.g. CM/DM</a:t>
            </a:r>
          </a:p>
          <a:p>
            <a:pPr lvl="1"/>
            <a:r>
              <a:rPr lang="en-US" dirty="0"/>
              <a:t>Addition/deletion of rows to focus on organization perspective</a:t>
            </a:r>
          </a:p>
          <a:p>
            <a:r>
              <a:rPr lang="en-US" dirty="0"/>
              <a:t>Glossary (TBS): http://www.omgwiki.org/MBSE/doku.php?id=mbse:deix</a:t>
            </a:r>
          </a:p>
        </p:txBody>
      </p:sp>
    </p:spTree>
    <p:extLst>
      <p:ext uri="{BB962C8B-B14F-4D97-AF65-F5344CB8AC3E}">
        <p14:creationId xmlns:p14="http://schemas.microsoft.com/office/powerpoint/2010/main" val="324132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Document Pedigree and Plan</a:t>
            </a:r>
          </a:p>
        </p:txBody>
      </p:sp>
      <p:sp>
        <p:nvSpPr>
          <p:cNvPr id="6" name="Text Placeholder 5">
            <a:extLst>
              <a:ext uri="{FF2B5EF4-FFF2-40B4-BE49-F238E27FC236}">
                <a16:creationId xmlns:a16="http://schemas.microsoft.com/office/drawing/2014/main" id="{15D53E08-8EA5-4409-BBC2-07C68A5A98A7}"/>
              </a:ext>
            </a:extLst>
          </p:cNvPr>
          <p:cNvSpPr>
            <a:spLocks noGrp="1"/>
          </p:cNvSpPr>
          <p:nvPr>
            <p:ph type="body" sz="quarter" idx="17"/>
          </p:nvPr>
        </p:nvSpPr>
        <p:spPr/>
        <p:txBody>
          <a:bodyPr/>
          <a:lstStyle/>
          <a:p>
            <a:r>
              <a:rPr lang="en-US" dirty="0"/>
              <a:t>The products have come a long way in a short time – one calendar year!</a:t>
            </a:r>
          </a:p>
          <a:p>
            <a:r>
              <a:rPr lang="en-US" dirty="0"/>
              <a:t>Would like to engage IEEE and AIAA as well</a:t>
            </a:r>
          </a:p>
        </p:txBody>
      </p:sp>
      <p:sp>
        <p:nvSpPr>
          <p:cNvPr id="3" name="Content Placeholder 2"/>
          <p:cNvSpPr>
            <a:spLocks noGrp="1"/>
          </p:cNvSpPr>
          <p:nvPr>
            <p:ph sz="quarter" idx="15"/>
          </p:nvPr>
        </p:nvSpPr>
        <p:spPr>
          <a:xfrm>
            <a:off x="250899" y="906843"/>
            <a:ext cx="8453761" cy="5095137"/>
          </a:xfrm>
        </p:spPr>
        <p:txBody>
          <a:bodyPr>
            <a:normAutofit fontScale="92500" lnSpcReduction="20000"/>
          </a:bodyPr>
          <a:lstStyle/>
          <a:p>
            <a:pPr>
              <a:buFont typeface="Wingdings" panose="05000000000000000000" pitchFamily="2" charset="2"/>
              <a:buChar char="ü"/>
            </a:pPr>
            <a:r>
              <a:rPr lang="en-US" sz="1600" dirty="0">
                <a:solidFill>
                  <a:schemeClr val="bg1">
                    <a:lumMod val="65000"/>
                  </a:schemeClr>
                </a:solidFill>
              </a:rPr>
              <a:t>Nov 2016 Aerospace MBSE Community Roadmap</a:t>
            </a:r>
          </a:p>
          <a:p>
            <a:pPr>
              <a:buFont typeface="Wingdings" panose="05000000000000000000" pitchFamily="2" charset="2"/>
              <a:buChar char="ü"/>
            </a:pPr>
            <a:r>
              <a:rPr lang="en-US" sz="1600" dirty="0">
                <a:solidFill>
                  <a:schemeClr val="bg1">
                    <a:lumMod val="65000"/>
                  </a:schemeClr>
                </a:solidFill>
              </a:rPr>
              <a:t>Oct 2017 NASA MFSC MBSE Maturity Matrix</a:t>
            </a:r>
          </a:p>
          <a:p>
            <a:pPr>
              <a:buFont typeface="Wingdings" panose="05000000000000000000" pitchFamily="2" charset="2"/>
              <a:buChar char="ü"/>
            </a:pPr>
            <a:r>
              <a:rPr lang="en-US" sz="1600" dirty="0">
                <a:solidFill>
                  <a:schemeClr val="bg1">
                    <a:lumMod val="65000"/>
                  </a:schemeClr>
                </a:solidFill>
              </a:rPr>
              <a:t>Nov 2017 OSD Digital Engineering Working Group – presentation and co-lead kickoff</a:t>
            </a:r>
          </a:p>
          <a:p>
            <a:pPr>
              <a:buFont typeface="Wingdings" panose="05000000000000000000" pitchFamily="2" charset="2"/>
              <a:buChar char="ü"/>
            </a:pPr>
            <a:r>
              <a:rPr lang="en-US" sz="1600" dirty="0"/>
              <a:t>Jan 2018 INCOSE IW Breakout </a:t>
            </a:r>
            <a:r>
              <a:rPr lang="en-US" sz="1600" b="1" dirty="0"/>
              <a:t>Workshop</a:t>
            </a:r>
            <a:r>
              <a:rPr lang="en-US" sz="1600" dirty="0"/>
              <a:t> – presentation and workshop; </a:t>
            </a:r>
            <a:r>
              <a:rPr lang="en-US" sz="1600" dirty="0">
                <a:solidFill>
                  <a:srgbClr val="0070C0"/>
                </a:solidFill>
              </a:rPr>
              <a:t>– 2 half day session with over 50 participants, resulted in draft INCOSE matrix version 1.0</a:t>
            </a:r>
          </a:p>
          <a:p>
            <a:pPr>
              <a:buFont typeface="Wingdings" panose="05000000000000000000" pitchFamily="2" charset="2"/>
              <a:buChar char="ü"/>
            </a:pPr>
            <a:r>
              <a:rPr lang="en-US" sz="1600" dirty="0"/>
              <a:t>Mar 2018 INCOSE Challenge Team Inputs -- comments</a:t>
            </a:r>
          </a:p>
          <a:p>
            <a:pPr>
              <a:buFont typeface="Wingdings" panose="05000000000000000000" pitchFamily="2" charset="2"/>
              <a:buChar char="ü"/>
            </a:pPr>
            <a:r>
              <a:rPr lang="en-US" sz="1600" dirty="0"/>
              <a:t>May 2018 Aerospace System Engineering Forum -- presentation and </a:t>
            </a:r>
            <a:r>
              <a:rPr lang="en-US" sz="1600" b="1" dirty="0"/>
              <a:t>workshop</a:t>
            </a:r>
            <a:r>
              <a:rPr lang="en-US" sz="1600" dirty="0"/>
              <a:t>; draft INCOSE matrix version 1.1</a:t>
            </a:r>
          </a:p>
          <a:p>
            <a:pPr>
              <a:buFont typeface="Wingdings" panose="05000000000000000000" pitchFamily="2" charset="2"/>
              <a:buChar char="ü"/>
            </a:pPr>
            <a:r>
              <a:rPr lang="en-US" sz="1600" dirty="0"/>
              <a:t>May 2018 USAF DE Working Group presentation – presentation, draft version 1.2</a:t>
            </a:r>
          </a:p>
          <a:p>
            <a:pPr>
              <a:buFont typeface="Wingdings" panose="05000000000000000000" pitchFamily="2" charset="2"/>
              <a:buChar char="ü"/>
            </a:pPr>
            <a:r>
              <a:rPr lang="en-US" sz="1600" dirty="0"/>
              <a:t>June 2018 INCOSE Challenge Team Inputs -- draft version 1.3 in, draft users guide</a:t>
            </a:r>
          </a:p>
          <a:p>
            <a:pPr>
              <a:buFont typeface="Wingdings" panose="05000000000000000000" pitchFamily="2" charset="2"/>
              <a:buChar char="ü"/>
            </a:pPr>
            <a:r>
              <a:rPr lang="en-US" sz="1600" dirty="0"/>
              <a:t>July 2018 INCOSE IS </a:t>
            </a:r>
            <a:r>
              <a:rPr lang="en-US" sz="1600" b="1" dirty="0"/>
              <a:t>workshop</a:t>
            </a:r>
            <a:r>
              <a:rPr lang="en-US" sz="1600" dirty="0"/>
              <a:t> -- draft version 1.3 in, </a:t>
            </a:r>
            <a:r>
              <a:rPr lang="en-US" sz="1600" dirty="0">
                <a:solidFill>
                  <a:srgbClr val="0070C0"/>
                </a:solidFill>
              </a:rPr>
              <a:t>draft users guide</a:t>
            </a:r>
          </a:p>
          <a:p>
            <a:pPr>
              <a:buFont typeface="Wingdings" panose="05000000000000000000" pitchFamily="2" charset="2"/>
              <a:buChar char="ü"/>
            </a:pPr>
            <a:r>
              <a:rPr lang="en-US" sz="1600" dirty="0"/>
              <a:t>Aug 2018 version 1.4, </a:t>
            </a:r>
            <a:r>
              <a:rPr lang="en-US" sz="1600" dirty="0">
                <a:solidFill>
                  <a:srgbClr val="0070C0"/>
                </a:solidFill>
              </a:rPr>
              <a:t>wiki site initially populated </a:t>
            </a:r>
          </a:p>
          <a:p>
            <a:pPr>
              <a:buFont typeface="Wingdings" panose="05000000000000000000" pitchFamily="2" charset="2"/>
              <a:buChar char="ü"/>
            </a:pPr>
            <a:r>
              <a:rPr lang="en-US" sz="1600" dirty="0"/>
              <a:t>Sept 2018 1.5, updated users guide</a:t>
            </a:r>
          </a:p>
          <a:p>
            <a:pPr>
              <a:buFont typeface="Wingdings" panose="05000000000000000000" pitchFamily="2" charset="2"/>
              <a:buChar char="ü"/>
            </a:pPr>
            <a:r>
              <a:rPr lang="en-US" sz="1600" dirty="0"/>
              <a:t>Oct 2018 </a:t>
            </a:r>
            <a:r>
              <a:rPr lang="en-US" sz="1600" dirty="0">
                <a:solidFill>
                  <a:srgbClr val="0070C0"/>
                </a:solidFill>
              </a:rPr>
              <a:t>OSD Cross-check against the OSD DE Strategy – all strategy elements covered</a:t>
            </a:r>
          </a:p>
          <a:p>
            <a:pPr>
              <a:buFont typeface="Wingdings" panose="05000000000000000000" pitchFamily="2" charset="2"/>
              <a:buChar char="ü"/>
            </a:pPr>
            <a:r>
              <a:rPr lang="en-US" sz="1600" dirty="0"/>
              <a:t>Oct 2018 NDIA SE Conference </a:t>
            </a:r>
            <a:r>
              <a:rPr lang="en-US" sz="1600" b="1" dirty="0"/>
              <a:t>workshop – </a:t>
            </a:r>
            <a:r>
              <a:rPr lang="en-US" sz="1600" dirty="0">
                <a:solidFill>
                  <a:srgbClr val="0070C0"/>
                </a:solidFill>
              </a:rPr>
              <a:t>first fully populated matrix</a:t>
            </a:r>
          </a:p>
          <a:p>
            <a:pPr>
              <a:buFont typeface="Wingdings" panose="05000000000000000000" pitchFamily="2" charset="2"/>
              <a:buChar char="ü"/>
            </a:pPr>
            <a:r>
              <a:rPr lang="en-US" sz="1600" dirty="0"/>
              <a:t>Nov 2018 Presentation to MIT/LL</a:t>
            </a:r>
          </a:p>
          <a:p>
            <a:pPr>
              <a:buFont typeface="Wingdings" panose="05000000000000000000" pitchFamily="2" charset="2"/>
              <a:buChar char="ü"/>
            </a:pPr>
            <a:r>
              <a:rPr lang="en-US" sz="1600" dirty="0"/>
              <a:t>Dec 2018 INCOSE Challenge Team Inputs – </a:t>
            </a:r>
            <a:r>
              <a:rPr lang="en-US" sz="1600" dirty="0">
                <a:solidFill>
                  <a:srgbClr val="0070C0"/>
                </a:solidFill>
              </a:rPr>
              <a:t>matrix ver1.6a, TPP2.1 (signed), UG=&gt;4</a:t>
            </a:r>
          </a:p>
          <a:p>
            <a:r>
              <a:rPr lang="en-US" sz="1600" dirty="0"/>
              <a:t>Jan 2019 INCOSE IW Outbrief and Breakout </a:t>
            </a:r>
            <a:r>
              <a:rPr lang="en-US" sz="1600" b="1" dirty="0"/>
              <a:t>workshop </a:t>
            </a:r>
            <a:r>
              <a:rPr lang="en-US" sz="1600" dirty="0"/>
              <a:t>– </a:t>
            </a:r>
            <a:r>
              <a:rPr lang="en-US" sz="1600" dirty="0">
                <a:solidFill>
                  <a:srgbClr val="0070C0"/>
                </a:solidFill>
              </a:rPr>
              <a:t>matrix ver1.7</a:t>
            </a:r>
            <a:endParaRPr lang="en-US" sz="1600" b="1" dirty="0"/>
          </a:p>
          <a:p>
            <a:r>
              <a:rPr lang="en-US" sz="1600" dirty="0"/>
              <a:t>Feb 2019 Aerospace System Engineering Forum </a:t>
            </a:r>
            <a:r>
              <a:rPr lang="en-US" sz="1600" b="1" dirty="0"/>
              <a:t>workshop</a:t>
            </a:r>
          </a:p>
          <a:p>
            <a:r>
              <a:rPr lang="en-US" sz="1600" dirty="0"/>
              <a:t>TBD Draft INCOSE document approval submittal</a:t>
            </a:r>
          </a:p>
          <a:p>
            <a:r>
              <a:rPr lang="en-US" sz="1600" dirty="0"/>
              <a:t>TBD document draft use and available to members on INCOSE Connect </a:t>
            </a:r>
          </a:p>
        </p:txBody>
      </p:sp>
    </p:spTree>
    <p:extLst>
      <p:ext uri="{BB962C8B-B14F-4D97-AF65-F5344CB8AC3E}">
        <p14:creationId xmlns:p14="http://schemas.microsoft.com/office/powerpoint/2010/main" val="87896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BCC35E-D471-4014-8DCE-9FC185890100}"/>
              </a:ext>
            </a:extLst>
          </p:cNvPr>
          <p:cNvSpPr>
            <a:spLocks noGrp="1"/>
          </p:cNvSpPr>
          <p:nvPr>
            <p:ph type="title"/>
          </p:nvPr>
        </p:nvSpPr>
        <p:spPr/>
        <p:txBody>
          <a:bodyPr/>
          <a:lstStyle/>
          <a:p>
            <a:r>
              <a:rPr lang="en-US" dirty="0"/>
              <a:t>Product Status</a:t>
            </a:r>
          </a:p>
        </p:txBody>
      </p:sp>
      <p:sp>
        <p:nvSpPr>
          <p:cNvPr id="8" name="Text Placeholder 7">
            <a:extLst>
              <a:ext uri="{FF2B5EF4-FFF2-40B4-BE49-F238E27FC236}">
                <a16:creationId xmlns:a16="http://schemas.microsoft.com/office/drawing/2014/main" id="{88A0FBBC-4248-44D7-BF22-A1612D769AC0}"/>
              </a:ext>
            </a:extLst>
          </p:cNvPr>
          <p:cNvSpPr>
            <a:spLocks noGrp="1"/>
          </p:cNvSpPr>
          <p:nvPr>
            <p:ph type="body" sz="quarter" idx="17"/>
          </p:nvPr>
        </p:nvSpPr>
        <p:spPr/>
        <p:txBody>
          <a:bodyPr/>
          <a:lstStyle/>
          <a:p>
            <a:endParaRPr lang="en-US"/>
          </a:p>
        </p:txBody>
      </p:sp>
      <p:sp>
        <p:nvSpPr>
          <p:cNvPr id="6" name="Content Placeholder 5">
            <a:extLst>
              <a:ext uri="{FF2B5EF4-FFF2-40B4-BE49-F238E27FC236}">
                <a16:creationId xmlns:a16="http://schemas.microsoft.com/office/drawing/2014/main" id="{A9CF3962-7B6B-453A-A588-484318B292FA}"/>
              </a:ext>
            </a:extLst>
          </p:cNvPr>
          <p:cNvSpPr>
            <a:spLocks noGrp="1"/>
          </p:cNvSpPr>
          <p:nvPr>
            <p:ph sz="quarter" idx="15"/>
          </p:nvPr>
        </p:nvSpPr>
        <p:spPr>
          <a:xfrm>
            <a:off x="250899" y="905933"/>
            <a:ext cx="8453761" cy="5096047"/>
          </a:xfrm>
        </p:spPr>
        <p:txBody>
          <a:bodyPr/>
          <a:lstStyle/>
          <a:p>
            <a:r>
              <a:rPr lang="en-US" dirty="0"/>
              <a:t>Model-Based Enterprise Capabilities Matrix (MBECM) INCOSE Challenge Team Technical Project Plan (TPP) version 2.1</a:t>
            </a:r>
          </a:p>
          <a:p>
            <a:pPr lvl="1"/>
            <a:r>
              <a:rPr lang="en-US" dirty="0"/>
              <a:t>Approved</a:t>
            </a:r>
          </a:p>
          <a:p>
            <a:r>
              <a:rPr lang="en-US" dirty="0"/>
              <a:t>Model-Based Enterprise Capabilities Matrix (MBECM) version 1.7</a:t>
            </a:r>
          </a:p>
          <a:p>
            <a:pPr lvl="1"/>
            <a:r>
              <a:rPr lang="en-US" dirty="0"/>
              <a:t>Fully populated matrix with all original inputs scrubbed to be more readable and specific</a:t>
            </a:r>
          </a:p>
          <a:p>
            <a:pPr lvl="1"/>
            <a:r>
              <a:rPr lang="en-US" dirty="0"/>
              <a:t>Close to the version to be brought to the Jan. 2019 INCOSE IW and workshop</a:t>
            </a:r>
          </a:p>
          <a:p>
            <a:r>
              <a:rPr lang="en-US" dirty="0"/>
              <a:t>User’s Guide version 4</a:t>
            </a:r>
          </a:p>
          <a:p>
            <a:pPr lvl="1"/>
            <a:r>
              <a:rPr lang="en-US" dirty="0"/>
              <a:t>PPTX charts instead of a Word doc</a:t>
            </a:r>
          </a:p>
          <a:p>
            <a:pPr lvl="1"/>
            <a:r>
              <a:rPr lang="en-US" dirty="0"/>
              <a:t>Additional concepts: e.g., Application to </a:t>
            </a:r>
            <a:r>
              <a:rPr lang="en-US"/>
              <a:t>Source Selection, Qualifying Bidders</a:t>
            </a:r>
            <a:endParaRPr lang="en-US" dirty="0"/>
          </a:p>
          <a:p>
            <a:pPr lvl="2"/>
            <a:r>
              <a:rPr lang="en-US" dirty="0"/>
              <a:t>Sample reports</a:t>
            </a:r>
          </a:p>
          <a:p>
            <a:pPr lvl="1"/>
            <a:r>
              <a:rPr lang="en-US" dirty="0"/>
              <a:t>Glossary of terms TBS: http://www.omgwiki.org/MBSE/doku.php?id=mbse:deix</a:t>
            </a:r>
          </a:p>
          <a:p>
            <a:r>
              <a:rPr lang="en-US" u="sng" dirty="0">
                <a:hlinkClick r:id="rId2"/>
              </a:rPr>
              <a:t>http://wiki.omg.org/MBSE/</a:t>
            </a:r>
            <a:r>
              <a:rPr lang="en-US" dirty="0"/>
              <a:t> updated</a:t>
            </a:r>
          </a:p>
          <a:p>
            <a:pPr lvl="1"/>
            <a:r>
              <a:rPr lang="en-US" dirty="0"/>
              <a:t>references provide an on-line overview of the products and the Challenge team efforts</a:t>
            </a:r>
          </a:p>
          <a:p>
            <a:r>
              <a:rPr lang="en-US" dirty="0"/>
              <a:t>INCOSE Connect - not started</a:t>
            </a:r>
          </a:p>
        </p:txBody>
      </p:sp>
    </p:spTree>
    <p:extLst>
      <p:ext uri="{BB962C8B-B14F-4D97-AF65-F5344CB8AC3E}">
        <p14:creationId xmlns:p14="http://schemas.microsoft.com/office/powerpoint/2010/main" val="41125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21C12CA-6544-492D-870F-8342F3A53B55}"/>
              </a:ext>
            </a:extLst>
          </p:cNvPr>
          <p:cNvSpPr>
            <a:spLocks noGrp="1"/>
          </p:cNvSpPr>
          <p:nvPr>
            <p:ph type="ctrTitle"/>
          </p:nvPr>
        </p:nvSpPr>
        <p:spPr/>
        <p:txBody>
          <a:bodyPr/>
          <a:lstStyle/>
          <a:p>
            <a:pPr marL="338137" indent="-342900" algn="ctr"/>
            <a:r>
              <a:rPr lang="en-US" sz="2800" dirty="0">
                <a:solidFill>
                  <a:schemeClr val="tx1"/>
                </a:solidFill>
              </a:rPr>
              <a:t>Elements of the Matrix Technical Project Plan</a:t>
            </a:r>
            <a:br>
              <a:rPr lang="en-US" sz="2800" dirty="0">
                <a:solidFill>
                  <a:schemeClr val="tx1"/>
                </a:solidFill>
              </a:rPr>
            </a:br>
            <a:br>
              <a:rPr lang="en-US" sz="2800" dirty="0">
                <a:solidFill>
                  <a:schemeClr val="tx1"/>
                </a:solidFill>
              </a:rPr>
            </a:br>
            <a:endParaRPr lang="en-US" sz="2800" dirty="0">
              <a:solidFill>
                <a:schemeClr val="tx1"/>
              </a:solidFill>
            </a:endParaRPr>
          </a:p>
        </p:txBody>
      </p:sp>
    </p:spTree>
    <p:extLst>
      <p:ext uri="{BB962C8B-B14F-4D97-AF65-F5344CB8AC3E}">
        <p14:creationId xmlns:p14="http://schemas.microsoft.com/office/powerpoint/2010/main" val="363674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E699CF-2FBF-40C4-9F3B-F21E069509C9}"/>
              </a:ext>
            </a:extLst>
          </p:cNvPr>
          <p:cNvSpPr>
            <a:spLocks noGrp="1"/>
          </p:cNvSpPr>
          <p:nvPr>
            <p:ph type="title"/>
          </p:nvPr>
        </p:nvSpPr>
        <p:spPr/>
        <p:txBody>
          <a:bodyPr/>
          <a:lstStyle/>
          <a:p>
            <a:r>
              <a:rPr lang="en-US" dirty="0"/>
              <a:t>Model-Based Enterprise Capabilities Matrix</a:t>
            </a:r>
          </a:p>
        </p:txBody>
      </p:sp>
      <p:sp>
        <p:nvSpPr>
          <p:cNvPr id="6" name="Text Placeholder 5">
            <a:extLst>
              <a:ext uri="{FF2B5EF4-FFF2-40B4-BE49-F238E27FC236}">
                <a16:creationId xmlns:a16="http://schemas.microsoft.com/office/drawing/2014/main" id="{C353C7F0-09C2-4DFE-9837-6EFB2635F952}"/>
              </a:ext>
            </a:extLst>
          </p:cNvPr>
          <p:cNvSpPr>
            <a:spLocks noGrp="1"/>
          </p:cNvSpPr>
          <p:nvPr>
            <p:ph type="body" sz="quarter" idx="16"/>
          </p:nvPr>
        </p:nvSpPr>
        <p:spPr/>
        <p:txBody>
          <a:bodyPr/>
          <a:lstStyle/>
          <a:p>
            <a:r>
              <a:rPr lang="en-US" dirty="0"/>
              <a:t>Problem statement and Opportunities</a:t>
            </a:r>
          </a:p>
        </p:txBody>
      </p:sp>
      <p:sp>
        <p:nvSpPr>
          <p:cNvPr id="7" name="Text Placeholder 6">
            <a:extLst>
              <a:ext uri="{FF2B5EF4-FFF2-40B4-BE49-F238E27FC236}">
                <a16:creationId xmlns:a16="http://schemas.microsoft.com/office/drawing/2014/main" id="{A02F7D86-195E-4C1E-A865-BD9D102BF733}"/>
              </a:ext>
            </a:extLst>
          </p:cNvPr>
          <p:cNvSpPr>
            <a:spLocks noGrp="1"/>
          </p:cNvSpPr>
          <p:nvPr>
            <p:ph type="body" sz="quarter" idx="17"/>
          </p:nvPr>
        </p:nvSpPr>
        <p:spPr/>
        <p:txBody>
          <a:bodyPr/>
          <a:lstStyle/>
          <a:p>
            <a:endParaRPr lang="en-US"/>
          </a:p>
        </p:txBody>
      </p:sp>
      <p:sp>
        <p:nvSpPr>
          <p:cNvPr id="5" name="Content Placeholder 4">
            <a:extLst>
              <a:ext uri="{FF2B5EF4-FFF2-40B4-BE49-F238E27FC236}">
                <a16:creationId xmlns:a16="http://schemas.microsoft.com/office/drawing/2014/main" id="{591578D4-4B16-4156-9FAA-C1343EEB8831}"/>
              </a:ext>
            </a:extLst>
          </p:cNvPr>
          <p:cNvSpPr>
            <a:spLocks noGrp="1"/>
          </p:cNvSpPr>
          <p:nvPr>
            <p:ph sz="quarter" idx="15"/>
          </p:nvPr>
        </p:nvSpPr>
        <p:spPr/>
        <p:txBody>
          <a:bodyPr/>
          <a:lstStyle/>
          <a:p>
            <a:r>
              <a:rPr lang="en-US" dirty="0"/>
              <a:t>Problem Statement: </a:t>
            </a:r>
          </a:p>
          <a:p>
            <a:pPr lvl="1"/>
            <a:r>
              <a:rPr lang="en-US" dirty="0"/>
              <a:t>Organizations are implementing system engineering with increasing model based capabilities and would benefit from a reference matrix to assess their current state and plan their desired state.  The Model-Based Enterprise Capabilities Matrix (MBECM) provides the reference for these types of assessments. </a:t>
            </a:r>
          </a:p>
          <a:p>
            <a:r>
              <a:rPr lang="en-US" dirty="0"/>
              <a:t>Opportunities:</a:t>
            </a:r>
          </a:p>
          <a:p>
            <a:pPr lvl="1"/>
            <a:r>
              <a:rPr lang="en-US" dirty="0"/>
              <a:t>The Model-Based Enterprise Capabilities Matrix (MBECM) and associated User’s Guide are based on original works from NASA/MSFC and The Aerospace Corporation with INCOSE providing the collaboration opportunity.  </a:t>
            </a:r>
          </a:p>
          <a:p>
            <a:pPr lvl="1"/>
            <a:r>
              <a:rPr lang="en-US" dirty="0"/>
              <a:t>The opportunity to link and cross-check the work against </a:t>
            </a:r>
            <a:r>
              <a:rPr lang="en-US" u="sng" dirty="0"/>
              <a:t>systems engineering </a:t>
            </a:r>
            <a:r>
              <a:rPr lang="en-US" dirty="0"/>
              <a:t>and </a:t>
            </a:r>
            <a:r>
              <a:rPr lang="en-US" u="sng" dirty="0"/>
              <a:t>enterprise architecture </a:t>
            </a:r>
            <a:r>
              <a:rPr lang="en-US" dirty="0"/>
              <a:t>work as well as the US DoD Office of the Secretary of Defense (OSD) related to digital engineering and their published </a:t>
            </a:r>
            <a:r>
              <a:rPr lang="en-US" u="sng" dirty="0"/>
              <a:t>Digital Engineering </a:t>
            </a:r>
            <a:r>
              <a:rPr lang="en-US" dirty="0"/>
              <a:t>(DE) Strategy enabled the products to be used at the enterprise, systems, program and project levels as well as address key roles in acquisition and development.  Mapping the matrix capabilities to the </a:t>
            </a:r>
            <a:r>
              <a:rPr lang="en-US" u="sng" dirty="0"/>
              <a:t>ISO/IEC/IEEE 15288:2015</a:t>
            </a:r>
            <a:r>
              <a:rPr lang="en-US" dirty="0"/>
              <a:t> - Systems and software engineering standards as well as the DE Strategy has ensured proper coupling of capabilities to both processes and desired results.</a:t>
            </a:r>
          </a:p>
          <a:p>
            <a:pPr lvl="1"/>
            <a:r>
              <a:rPr lang="en-US" dirty="0"/>
              <a:t>In addition, the co-leads have used the opportunity to leverage NASA and Aerospace reports to define the matrix stage and cell information for the capabilities.</a:t>
            </a:r>
          </a:p>
          <a:p>
            <a:endParaRPr lang="en-US" dirty="0"/>
          </a:p>
          <a:p>
            <a:endParaRPr lang="en-US" dirty="0"/>
          </a:p>
        </p:txBody>
      </p:sp>
    </p:spTree>
    <p:extLst>
      <p:ext uri="{BB962C8B-B14F-4D97-AF65-F5344CB8AC3E}">
        <p14:creationId xmlns:p14="http://schemas.microsoft.com/office/powerpoint/2010/main" val="373485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D475B0-A297-43EA-AD15-7E6E9AE0F59C}"/>
              </a:ext>
            </a:extLst>
          </p:cNvPr>
          <p:cNvSpPr>
            <a:spLocks noGrp="1"/>
          </p:cNvSpPr>
          <p:nvPr>
            <p:ph type="title"/>
          </p:nvPr>
        </p:nvSpPr>
        <p:spPr/>
        <p:txBody>
          <a:bodyPr/>
          <a:lstStyle/>
          <a:p>
            <a:r>
              <a:rPr lang="en-US" dirty="0"/>
              <a:t>Model-Based Enterprise Capabilities Matrix</a:t>
            </a:r>
          </a:p>
        </p:txBody>
      </p:sp>
      <p:sp>
        <p:nvSpPr>
          <p:cNvPr id="7" name="Text Placeholder 6">
            <a:extLst>
              <a:ext uri="{FF2B5EF4-FFF2-40B4-BE49-F238E27FC236}">
                <a16:creationId xmlns:a16="http://schemas.microsoft.com/office/drawing/2014/main" id="{8B0976B5-A5D5-4BB2-98BC-B7DB81CEA28F}"/>
              </a:ext>
            </a:extLst>
          </p:cNvPr>
          <p:cNvSpPr>
            <a:spLocks noGrp="1"/>
          </p:cNvSpPr>
          <p:nvPr>
            <p:ph type="body" sz="quarter" idx="16"/>
          </p:nvPr>
        </p:nvSpPr>
        <p:spPr/>
        <p:txBody>
          <a:bodyPr/>
          <a:lstStyle/>
          <a:p>
            <a:r>
              <a:rPr lang="en-US" dirty="0"/>
              <a:t>Vision and Expected Outcomes</a:t>
            </a:r>
          </a:p>
        </p:txBody>
      </p:sp>
      <p:sp>
        <p:nvSpPr>
          <p:cNvPr id="6" name="Content Placeholder 5">
            <a:extLst>
              <a:ext uri="{FF2B5EF4-FFF2-40B4-BE49-F238E27FC236}">
                <a16:creationId xmlns:a16="http://schemas.microsoft.com/office/drawing/2014/main" id="{8A7CC962-881D-4340-84EE-0B29D12EBAF9}"/>
              </a:ext>
            </a:extLst>
          </p:cNvPr>
          <p:cNvSpPr>
            <a:spLocks noGrp="1"/>
          </p:cNvSpPr>
          <p:nvPr>
            <p:ph sz="quarter" idx="15"/>
          </p:nvPr>
        </p:nvSpPr>
        <p:spPr>
          <a:xfrm>
            <a:off x="250899" y="990600"/>
            <a:ext cx="8453761" cy="5562599"/>
          </a:xfrm>
        </p:spPr>
        <p:txBody>
          <a:bodyPr/>
          <a:lstStyle/>
          <a:p>
            <a:r>
              <a:rPr lang="en-US" sz="1600" dirty="0"/>
              <a:t>INCOSE’s Vision 2025 document, identifies “Virtual Engineering Part of The Digital Revolution” and “Integrating Model-based Approaches” as key concepts transforming systems engineering to the desired future state.  </a:t>
            </a:r>
          </a:p>
          <a:p>
            <a:pPr lvl="1"/>
            <a:r>
              <a:rPr lang="en-US" sz="1400" dirty="0"/>
              <a:t>This INCOSE vision can be furthered by the Matrix and User’s guide.</a:t>
            </a:r>
          </a:p>
          <a:p>
            <a:endParaRPr lang="en-US" sz="1600" dirty="0"/>
          </a:p>
          <a:p>
            <a:r>
              <a:rPr lang="en-US" sz="1600" dirty="0"/>
              <a:t>The Matrix and User’s Guide identify a comprehensive set of model-based capabilities, that were credibly sourced, and can be used by organizations to plan the improvement of their model based enterprise capabilities.  </a:t>
            </a:r>
          </a:p>
          <a:p>
            <a:pPr lvl="1"/>
            <a:r>
              <a:rPr lang="en-US" sz="1400" dirty="0"/>
              <a:t>Users are encouraged to tailor the Matrix to their needs; adopting their organization language, promoting or collapsing rows based on their risks and needs, and applying it to their enterprise and programs/projects.</a:t>
            </a:r>
          </a:p>
          <a:p>
            <a:endParaRPr lang="en-US" sz="1600" dirty="0"/>
          </a:p>
          <a:p>
            <a:r>
              <a:rPr lang="en-US" sz="1600" dirty="0"/>
              <a:t>Model-Based Enterprise Capabilities Matrix (MBECM) is an excel-based spreadsheet composed of descriptive model-based capability rows and columns that define the capability stage.  </a:t>
            </a:r>
          </a:p>
          <a:p>
            <a:pPr lvl="1"/>
            <a:r>
              <a:rPr lang="en-US" sz="1400" dirty="0"/>
              <a:t>The cells in a capability row progress from a capability that has little or no model based elements to the highest stage with the greatest amount of model based capability for an enterprise.   </a:t>
            </a:r>
          </a:p>
          <a:p>
            <a:endParaRPr lang="en-US" sz="1600" dirty="0"/>
          </a:p>
          <a:p>
            <a:r>
              <a:rPr lang="en-US" sz="1600" dirty="0"/>
              <a:t>The associated User’s Guide describes how organizations may use the matrix </a:t>
            </a:r>
          </a:p>
          <a:p>
            <a:pPr lvl="1"/>
            <a:r>
              <a:rPr lang="en-US" sz="1400" dirty="0"/>
              <a:t>An input for strategic and tactical planning, development roadmaps, enterprise/program/project assessment, source selection, or for specific roles such as the program/project manager, system engineering, Information System lead, or modeler to plan and build their capabilities. </a:t>
            </a:r>
          </a:p>
          <a:p>
            <a:endParaRPr lang="en-US" sz="1600" dirty="0"/>
          </a:p>
        </p:txBody>
      </p:sp>
    </p:spTree>
    <p:extLst>
      <p:ext uri="{BB962C8B-B14F-4D97-AF65-F5344CB8AC3E}">
        <p14:creationId xmlns:p14="http://schemas.microsoft.com/office/powerpoint/2010/main" val="3157564623"/>
      </p:ext>
    </p:extLst>
  </p:cSld>
  <p:clrMapOvr>
    <a:masterClrMapping/>
  </p:clrMapOvr>
</p:sld>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Aerospace New Colors">
      <a:dk1>
        <a:srgbClr val="000000"/>
      </a:dk1>
      <a:lt1>
        <a:sysClr val="window" lastClr="FFFFFF"/>
      </a:lt1>
      <a:dk2>
        <a:srgbClr val="6F6F70"/>
      </a:dk2>
      <a:lt2>
        <a:srgbClr val="2E008B"/>
      </a:lt2>
      <a:accent1>
        <a:srgbClr val="5E8AB4"/>
      </a:accent1>
      <a:accent2>
        <a:srgbClr val="9B7793"/>
      </a:accent2>
      <a:accent3>
        <a:srgbClr val="FF8F1C"/>
      </a:accent3>
      <a:accent4>
        <a:srgbClr val="FFC72C"/>
      </a:accent4>
      <a:accent5>
        <a:srgbClr val="4F868E"/>
      </a:accent5>
      <a:accent6>
        <a:srgbClr val="A4D65E"/>
      </a:accent6>
      <a:hlink>
        <a:srgbClr val="5E8AB4"/>
      </a:hlink>
      <a:folHlink>
        <a:srgbClr val="4F86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effectLst/>
      </a:spPr>
      <a:bodyPr rtlCol="0" anchor="ctr"/>
      <a:lstStyle>
        <a:defPPr algn="ctr">
          <a:defRPr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fault Theme" id="{7AA79D18-F6E1-4D6C-8420-9C5A770C01B4}" vid="{54399ECB-4BC6-4E85-BB42-F3A69C52828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ublication_x0020_Date xmlns="f44e3153-e442-404f-be0a-af7a89156813">2010-01-12T05:00:00+00:00</Publication_x0020_Date>
    <o4d603b143c54403a43a44e339fe5e1a xmlns="07d0ccec-aae8-4814-a6d3-0c68dd73da2d">
      <Terms xmlns="http://schemas.microsoft.com/office/infopath/2007/PartnerControls"/>
    </o4d603b143c54403a43a44e339fe5e1a>
    <df56f4c5a0be4550856ac6bd150af184 xmlns="07d0ccec-aae8-4814-a6d3-0c68dd73da2d">
      <Terms xmlns="http://schemas.microsoft.com/office/infopath/2007/PartnerControls"/>
    </df56f4c5a0be4550856ac6bd150af184>
    <Descriptive_x0020_Title xmlns="f44e3153-e442-404f-be0a-af7a89156813">AD Quad Template</Descriptive_x0020_Title>
    <fc73f2c3713f415c9afd0faf07c59adc xmlns="07d0ccec-aae8-4814-a6d3-0c68dd73da2d">
      <Terms xmlns="http://schemas.microsoft.com/office/infopath/2007/PartnerControls">
        <TermInfo xmlns="http://schemas.microsoft.com/office/infopath/2007/PartnerControls">
          <TermName xmlns="http://schemas.microsoft.com/office/infopath/2007/PartnerControls">Local</TermName>
          <TermId xmlns="http://schemas.microsoft.com/office/infopath/2007/PartnerControls">254e409e-99ce-4994-8e1c-1a49057a5299</TermId>
        </TermInfo>
      </Terms>
    </fc73f2c3713f415c9afd0faf07c59adc>
    <Author_x0028_s_x0029_ xmlns="f44e3153-e442-404f-be0a-af7a89156813">Al Hoheb/Aerospace, Joe Hale/NASA</Author_x0028_s_x0029_>
    <incoseDistribution xmlns="07d0ccec-aae8-4814-a6d3-0c68dd73da2d">Open For Public Distribution</incoseDistribution>
    <Short_x0020_Description xmlns="f44e3153-e442-404f-be0a-af7a89156813"/>
    <PublishingExpirationDate xmlns="http://schemas.microsoft.com/sharepoint/v3" xsi:nil="true"/>
    <PublishingStartDate xmlns="http://schemas.microsoft.com/sharepoint/v3" xsi:nil="true"/>
    <TaxCatchAll xmlns="07d0ccec-aae8-4814-a6d3-0c68dd73da2d"/>
    <j6f62fd0e2284e44b1906b33aa785078 xmlns="07d0ccec-aae8-4814-a6d3-0c68dd73da2d">
      <Terms xmlns="http://schemas.microsoft.com/office/infopath/2007/PartnerControls"/>
    </j6f62fd0e2284e44b1906b33aa785078>
    <Keywords0 xmlns="f44e3153-e442-404f-be0a-af7a89156813">report, template</Keywords0>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8CEA76645B2F48BA4AA09F2BF67B96" ma:contentTypeVersion="11" ma:contentTypeDescription="Create a new document." ma:contentTypeScope="" ma:versionID="bececacb5a5b5c7b7ea3bdbb92eb8400">
  <xsd:schema xmlns:xsd="http://www.w3.org/2001/XMLSchema" xmlns:xs="http://www.w3.org/2001/XMLSchema" xmlns:p="http://schemas.microsoft.com/office/2006/metadata/properties" xmlns:ns1="http://schemas.microsoft.com/sharepoint/v3" xmlns:ns2="f44e3153-e442-404f-be0a-af7a89156813" xmlns:ns3="07d0ccec-aae8-4814-a6d3-0c68dd73da2d" targetNamespace="http://schemas.microsoft.com/office/2006/metadata/properties" ma:root="true" ma:fieldsID="9901ff858770cf584a85944d5b917863" ns1:_="" ns2:_="" ns3:_="">
    <xsd:import namespace="http://schemas.microsoft.com/sharepoint/v3"/>
    <xsd:import namespace="f44e3153-e442-404f-be0a-af7a89156813"/>
    <xsd:import namespace="07d0ccec-aae8-4814-a6d3-0c68dd73da2d"/>
    <xsd:element name="properties">
      <xsd:complexType>
        <xsd:sequence>
          <xsd:element name="documentManagement">
            <xsd:complexType>
              <xsd:all>
                <xsd:element ref="ns2:Descriptive_x0020_Title"/>
                <xsd:element ref="ns2:Short_x0020_Description"/>
                <xsd:element ref="ns2:Author_x0028_s_x0029_"/>
                <xsd:element ref="ns2:Publication_x0020_Date" minOccurs="0"/>
                <xsd:element ref="ns2:Keywords0" minOccurs="0"/>
                <xsd:element ref="ns3:incoseDistribution" minOccurs="0"/>
                <xsd:element ref="ns3:df56f4c5a0be4550856ac6bd150af184" minOccurs="0"/>
                <xsd:element ref="ns3:TaxCatchAll" minOccurs="0"/>
                <xsd:element ref="ns3:TaxCatchAllLabel" minOccurs="0"/>
                <xsd:element ref="ns3:j6f62fd0e2284e44b1906b33aa785078" minOccurs="0"/>
                <xsd:element ref="ns3:o4d603b143c54403a43a44e339fe5e1a" minOccurs="0"/>
                <xsd:element ref="ns3:fc73f2c3713f415c9afd0faf07c59adc"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2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4e3153-e442-404f-be0a-af7a89156813" elementFormDefault="qualified">
    <xsd:import namespace="http://schemas.microsoft.com/office/2006/documentManagement/types"/>
    <xsd:import namespace="http://schemas.microsoft.com/office/infopath/2007/PartnerControls"/>
    <xsd:element name="Descriptive_x0020_Title" ma:index="1" ma:displayName="Descriptive Title" ma:description="e.g. Metrics Primer v 1.0" ma:internalName="Descriptive_x0020_Title" ma:readOnly="false">
      <xsd:simpleType>
        <xsd:restriction base="dms:Text">
          <xsd:maxLength value="255"/>
        </xsd:restriction>
      </xsd:simpleType>
    </xsd:element>
    <xsd:element name="Short_x0020_Description" ma:index="2" ma:displayName="Short Description" ma:description="e.g. The Metrics Primer defines the basic concepts behind measurement and provides the background knowledge needed to prepare you to set up a measurement program." ma:internalName="Short_x0020_Description" ma:readOnly="false">
      <xsd:simpleType>
        <xsd:restriction base="dms:Note">
          <xsd:maxLength value="255"/>
        </xsd:restriction>
      </xsd:simpleType>
    </xsd:element>
    <xsd:element name="Author_x0028_s_x0029_" ma:index="3" ma:displayName="Author(s)" ma:description="Enter the individual's name (Jane Doe), the group's name (Measurement Working Group), or N/A" ma:internalName="Author_x0028_s_x0029_" ma:readOnly="false">
      <xsd:simpleType>
        <xsd:restriction base="dms:Text">
          <xsd:maxLength value="255"/>
        </xsd:restriction>
      </xsd:simpleType>
    </xsd:element>
    <xsd:element name="Publication_x0020_Date" ma:index="4" nillable="true" ma:displayName="Publication Date" ma:default="[today]" ma:format="DateOnly" ma:internalName="Publication_x0020_Date" ma:readOnly="false">
      <xsd:simpleType>
        <xsd:restriction base="dms:DateTime"/>
      </xsd:simpleType>
    </xsd:element>
    <xsd:element name="Keywords0" ma:index="5" nillable="true" ma:displayName="Keywords" ma:description="e.g. metrics measurement primer" ma:internalName="Keywords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0ccec-aae8-4814-a6d3-0c68dd73da2d" elementFormDefault="qualified">
    <xsd:import namespace="http://schemas.microsoft.com/office/2006/documentManagement/types"/>
    <xsd:import namespace="http://schemas.microsoft.com/office/infopath/2007/PartnerControls"/>
    <xsd:element name="incoseDistribution" ma:index="13" nillable="true" ma:displayName="Distribution" ma:description="Is this item OK to download and share with anyone or just INCOSE members?" ma:format="Dropdown" ma:internalName="incoseDistribution">
      <xsd:simpleType>
        <xsd:restriction base="dms:Choice">
          <xsd:enumeration value="Open For Public Distribution"/>
          <xsd:enumeration value="Internal to INCOSE Members"/>
        </xsd:restriction>
      </xsd:simpleType>
    </xsd:element>
    <xsd:element name="df56f4c5a0be4550856ac6bd150af184" ma:index="14" nillable="true" ma:taxonomy="true" ma:internalName="df56f4c5a0be4550856ac6bd150af184" ma:taxonomyFieldName="incoseChapters" ma:displayName="Chapters" ma:default="" ma:fieldId="{df56f4c5-a0be-4550-856a-c6bd150af184}" ma:sspId="08fe2f84-03a1-48cf-9e03-1bf6c33fafbe" ma:termSetId="cfb95cbd-7a79-444e-88d9-ed9ec2f185f9"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62e79503-1a2b-4294-a229-384a0f52ada3}" ma:internalName="TaxCatchAll" ma:showField="CatchAllData"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62e79503-1a2b-4294-a229-384a0f52ada3}" ma:internalName="TaxCatchAllLabel" ma:readOnly="true" ma:showField="CatchAllDataLabel"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j6f62fd0e2284e44b1906b33aa785078" ma:index="18" nillable="true" ma:taxonomy="true" ma:internalName="j6f62fd0e2284e44b1906b33aa785078" ma:taxonomyFieldName="incoseWorkingGroup" ma:displayName="Working Groups" ma:default="" ma:fieldId="{36f62fd0-e228-4e44-b190-6b33aa785078}" ma:sspId="08fe2f84-03a1-48cf-9e03-1bf6c33fafbe" ma:termSetId="b4545d9d-43c2-43a5-b101-c26e148252f5" ma:anchorId="00000000-0000-0000-0000-000000000000" ma:open="false" ma:isKeyword="false">
      <xsd:complexType>
        <xsd:sequence>
          <xsd:element ref="pc:Terms" minOccurs="0" maxOccurs="1"/>
        </xsd:sequence>
      </xsd:complexType>
    </xsd:element>
    <xsd:element name="o4d603b143c54403a43a44e339fe5e1a" ma:index="20" nillable="true" ma:taxonomy="true" ma:internalName="o4d603b143c54403a43a44e339fe5e1a" ma:taxonomyFieldName="incoseOrganizations" ma:displayName="Organizations" ma:default="" ma:fieldId="{84d603b1-43c5-4403-a43a-44e339fe5e1a}" ma:sspId="08fe2f84-03a1-48cf-9e03-1bf6c33fafbe" ma:termSetId="48b99640-702e-422f-a11d-aec6d871b7cd" ma:anchorId="00000000-0000-0000-0000-000000000000" ma:open="false" ma:isKeyword="false">
      <xsd:complexType>
        <xsd:sequence>
          <xsd:element ref="pc:Terms" minOccurs="0" maxOccurs="1"/>
        </xsd:sequence>
      </xsd:complexType>
    </xsd:element>
    <xsd:element name="fc73f2c3713f415c9afd0faf07c59adc" ma:index="22" nillable="true" ma:taxonomy="true" ma:internalName="fc73f2c3713f415c9afd0faf07c59adc" ma:taxonomyFieldName="INCOSEProductValue" ma:displayName="Item Value" ma:default="45;#Local|254e409e-99ce-4994-8e1c-1a49057a5299" ma:fieldId="{fc73f2c3-713f-415c-9afd-0faf07c59adc}" ma:taxonomyMulti="true" ma:sspId="08fe2f84-03a1-48cf-9e03-1bf6c33fafbe" ma:termSetId="432b97d5-a841-4537-8786-65acc6747ba1" ma:anchorId="00000000-0000-0000-0000-000000000000" ma:open="false" ma:isKeyword="false">
      <xsd:complexType>
        <xsd:sequence>
          <xsd:element ref="pc:Terms" minOccurs="0" maxOccurs="1"/>
        </xsd:sequence>
      </xsd:complexType>
    </xsd:element>
    <xsd:element name="SharedWithUsers" ma:index="2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31144C-47B9-427F-9B8B-92B3D2E8ED47}">
  <ds:schemaRefs>
    <ds:schemaRef ds:uri="http://schemas.microsoft.com/office/2006/metadata/longProperties"/>
  </ds:schemaRefs>
</ds:datastoreItem>
</file>

<file path=customXml/itemProps2.xml><?xml version="1.0" encoding="utf-8"?>
<ds:datastoreItem xmlns:ds="http://schemas.openxmlformats.org/officeDocument/2006/customXml" ds:itemID="{B8E11D1F-0678-4044-91BA-160F9FE83A37}">
  <ds:schemaRefs>
    <ds:schemaRef ds:uri="http://schemas.openxmlformats.org/package/2006/metadata/core-properties"/>
    <ds:schemaRef ds:uri="http://schemas.microsoft.com/office/2006/documentManagement/types"/>
    <ds:schemaRef ds:uri="http://www.w3.org/XML/1998/namespace"/>
    <ds:schemaRef ds:uri="http://purl.org/dc/dcmitype/"/>
    <ds:schemaRef ds:uri="http://purl.org/dc/elements/1.1/"/>
    <ds:schemaRef ds:uri="http://purl.org/dc/terms/"/>
    <ds:schemaRef ds:uri="http://schemas.microsoft.com/office/infopath/2007/PartnerControls"/>
    <ds:schemaRef ds:uri="07d0ccec-aae8-4814-a6d3-0c68dd73da2d"/>
    <ds:schemaRef ds:uri="f44e3153-e442-404f-be0a-af7a89156813"/>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0E07AEBF-9B9C-4A08-96DA-6DDB11C8D7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44e3153-e442-404f-be0a-af7a89156813"/>
    <ds:schemaRef ds:uri="07d0ccec-aae8-4814-a6d3-0c68dd73da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1F62196-4732-44E1-9551-2F32C2214E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Macintosh HD:Users:bobkenle:Desktop:INCOSE.pot</Template>
  <TotalTime>4073</TotalTime>
  <Words>1498</Words>
  <Application>Microsoft Office PowerPoint</Application>
  <PresentationFormat>On-screen Show (4:3)</PresentationFormat>
  <Paragraphs>152</Paragraphs>
  <Slides>13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ＭＳ Ｐゴシック</vt:lpstr>
      <vt:lpstr>Arial</vt:lpstr>
      <vt:lpstr>Calibri</vt:lpstr>
      <vt:lpstr>Wingdings</vt:lpstr>
      <vt:lpstr>3_Default Design</vt:lpstr>
      <vt:lpstr>Default Theme</vt:lpstr>
      <vt:lpstr>Model-Based Enterprise Capabilities Matrix  INCOSE IW December 2018</vt:lpstr>
      <vt:lpstr>Model-Based Enterprise Capability Matrix</vt:lpstr>
      <vt:lpstr>Model-Based Enterprise Capabilities Matrix 1.7</vt:lpstr>
      <vt:lpstr>User Guide Outline</vt:lpstr>
      <vt:lpstr>Document Pedigree and Plan</vt:lpstr>
      <vt:lpstr>Product Status</vt:lpstr>
      <vt:lpstr>Elements of the Matrix Technical Project Plan  </vt:lpstr>
      <vt:lpstr>Model-Based Enterprise Capabilities Matrix</vt:lpstr>
      <vt:lpstr>Model-Based Enterprise Capabilities Matrix</vt:lpstr>
      <vt:lpstr>Model-Based Enterprise Capabilities Matrix</vt:lpstr>
      <vt:lpstr>You Can Help</vt:lpstr>
      <vt:lpstr>Upcoming Workshop Opportunities</vt:lpstr>
      <vt:lpstr>Model-Based Enterprise Capability Matrix</vt:lpstr>
    </vt:vector>
  </TitlesOfParts>
  <Company>The Aerospace Corporation, NASA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Quad Template</dc:title>
  <dc:subject>Model Based System Engineering</dc:subject>
  <dc:creator>Al Hoheb, Joe Hale</dc:creator>
  <cp:keywords>MBSE, SE Transformation</cp:keywords>
  <cp:lastModifiedBy>Albert C Hoheb</cp:lastModifiedBy>
  <cp:revision>73</cp:revision>
  <cp:lastPrinted>2007-05-23T20:06:40Z</cp:lastPrinted>
  <dcterms:created xsi:type="dcterms:W3CDTF">2007-03-22T14:13:54Z</dcterms:created>
  <dcterms:modified xsi:type="dcterms:W3CDTF">2019-01-21T18:28:35Z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
    <vt:lpwstr>Document</vt:lpwstr>
  </property>
</Properties>
</file>