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1" r:id="rId5"/>
    <p:sldMasterId id="2147483666" r:id="rId6"/>
  </p:sldMasterIdLst>
  <p:notesMasterIdLst>
    <p:notesMasterId r:id="rId25"/>
  </p:notesMasterIdLst>
  <p:handoutMasterIdLst>
    <p:handoutMasterId r:id="rId26"/>
  </p:handoutMasterIdLst>
  <p:sldIdLst>
    <p:sldId id="317" r:id="rId7"/>
    <p:sldId id="318" r:id="rId8"/>
    <p:sldId id="319" r:id="rId9"/>
    <p:sldId id="256" r:id="rId10"/>
    <p:sldId id="286" r:id="rId11"/>
    <p:sldId id="292" r:id="rId12"/>
    <p:sldId id="282" r:id="rId13"/>
    <p:sldId id="288" r:id="rId14"/>
    <p:sldId id="295" r:id="rId15"/>
    <p:sldId id="300" r:id="rId16"/>
    <p:sldId id="301" r:id="rId17"/>
    <p:sldId id="302" r:id="rId18"/>
    <p:sldId id="294" r:id="rId19"/>
    <p:sldId id="298" r:id="rId20"/>
    <p:sldId id="299" r:id="rId21"/>
    <p:sldId id="291" r:id="rId22"/>
    <p:sldId id="259" r:id="rId23"/>
    <p:sldId id="303" r:id="rId24"/>
  </p:sldIdLst>
  <p:sldSz cx="12198350" cy="6858000"/>
  <p:notesSz cx="7315200" cy="9601200"/>
  <p:defaultTextStyle>
    <a:defPPr>
      <a:defRPr lang="en-US"/>
    </a:defPPr>
    <a:lvl1pPr marL="0" algn="l" defTabSz="609768" rtl="0" eaLnBrk="1" latinLnBrk="0" hangingPunct="1">
      <a:defRPr sz="2400" kern="1200">
        <a:solidFill>
          <a:schemeClr val="tx1"/>
        </a:solidFill>
        <a:latin typeface="+mn-lt"/>
        <a:ea typeface="+mn-ea"/>
        <a:cs typeface="+mn-cs"/>
      </a:defRPr>
    </a:lvl1pPr>
    <a:lvl2pPr marL="609768" algn="l" defTabSz="609768" rtl="0" eaLnBrk="1" latinLnBrk="0" hangingPunct="1">
      <a:defRPr sz="2400" kern="1200">
        <a:solidFill>
          <a:schemeClr val="tx1"/>
        </a:solidFill>
        <a:latin typeface="+mn-lt"/>
        <a:ea typeface="+mn-ea"/>
        <a:cs typeface="+mn-cs"/>
      </a:defRPr>
    </a:lvl2pPr>
    <a:lvl3pPr marL="1219535" algn="l" defTabSz="609768" rtl="0" eaLnBrk="1" latinLnBrk="0" hangingPunct="1">
      <a:defRPr sz="2400" kern="1200">
        <a:solidFill>
          <a:schemeClr val="tx1"/>
        </a:solidFill>
        <a:latin typeface="+mn-lt"/>
        <a:ea typeface="+mn-ea"/>
        <a:cs typeface="+mn-cs"/>
      </a:defRPr>
    </a:lvl3pPr>
    <a:lvl4pPr marL="1829303" algn="l" defTabSz="609768" rtl="0" eaLnBrk="1" latinLnBrk="0" hangingPunct="1">
      <a:defRPr sz="2400" kern="1200">
        <a:solidFill>
          <a:schemeClr val="tx1"/>
        </a:solidFill>
        <a:latin typeface="+mn-lt"/>
        <a:ea typeface="+mn-ea"/>
        <a:cs typeface="+mn-cs"/>
      </a:defRPr>
    </a:lvl4pPr>
    <a:lvl5pPr marL="2439071" algn="l" defTabSz="609768" rtl="0" eaLnBrk="1" latinLnBrk="0" hangingPunct="1">
      <a:defRPr sz="2400" kern="1200">
        <a:solidFill>
          <a:schemeClr val="tx1"/>
        </a:solidFill>
        <a:latin typeface="+mn-lt"/>
        <a:ea typeface="+mn-ea"/>
        <a:cs typeface="+mn-cs"/>
      </a:defRPr>
    </a:lvl5pPr>
    <a:lvl6pPr marL="3048838" algn="l" defTabSz="609768" rtl="0" eaLnBrk="1" latinLnBrk="0" hangingPunct="1">
      <a:defRPr sz="2400" kern="1200">
        <a:solidFill>
          <a:schemeClr val="tx1"/>
        </a:solidFill>
        <a:latin typeface="+mn-lt"/>
        <a:ea typeface="+mn-ea"/>
        <a:cs typeface="+mn-cs"/>
      </a:defRPr>
    </a:lvl6pPr>
    <a:lvl7pPr marL="3658606" algn="l" defTabSz="609768" rtl="0" eaLnBrk="1" latinLnBrk="0" hangingPunct="1">
      <a:defRPr sz="2400" kern="1200">
        <a:solidFill>
          <a:schemeClr val="tx1"/>
        </a:solidFill>
        <a:latin typeface="+mn-lt"/>
        <a:ea typeface="+mn-ea"/>
        <a:cs typeface="+mn-cs"/>
      </a:defRPr>
    </a:lvl7pPr>
    <a:lvl8pPr marL="4268373" algn="l" defTabSz="609768" rtl="0" eaLnBrk="1" latinLnBrk="0" hangingPunct="1">
      <a:defRPr sz="2400" kern="1200">
        <a:solidFill>
          <a:schemeClr val="tx1"/>
        </a:solidFill>
        <a:latin typeface="+mn-lt"/>
        <a:ea typeface="+mn-ea"/>
        <a:cs typeface="+mn-cs"/>
      </a:defRPr>
    </a:lvl8pPr>
    <a:lvl9pPr marL="4878141" algn="l" defTabSz="609768"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8FCD"/>
    <a:srgbClr val="F9DC4A"/>
    <a:srgbClr val="FF0000"/>
    <a:srgbClr val="F48AA1"/>
    <a:srgbClr val="E8FFBE"/>
    <a:srgbClr val="999999"/>
    <a:srgbClr val="414042"/>
    <a:srgbClr val="0071C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97" autoAdjust="0"/>
    <p:restoredTop sz="85544" autoAdjust="0"/>
  </p:normalViewPr>
  <p:slideViewPr>
    <p:cSldViewPr snapToGrid="0" snapToObjects="1">
      <p:cViewPr varScale="1">
        <p:scale>
          <a:sx n="73" d="100"/>
          <a:sy n="73" d="100"/>
        </p:scale>
        <p:origin x="432" y="62"/>
      </p:cViewPr>
      <p:guideLst>
        <p:guide orient="horz" pos="2160"/>
        <p:guide pos="3842"/>
      </p:guideLst>
    </p:cSldViewPr>
  </p:slid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FDCF06D7-4593-BC46-95A8-2D70E94DBEB5}" type="datetimeFigureOut">
              <a:rPr lang="en-US" smtClean="0"/>
              <a:t>1/26/2020</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F14DC975-A23D-1043-8329-AE888A944FF5}" type="slidenum">
              <a:rPr lang="en-US" smtClean="0"/>
              <a:t>‹#›</a:t>
            </a:fld>
            <a:endParaRPr lang="en-US"/>
          </a:p>
        </p:txBody>
      </p:sp>
    </p:spTree>
    <p:extLst>
      <p:ext uri="{BB962C8B-B14F-4D97-AF65-F5344CB8AC3E}">
        <p14:creationId xmlns:p14="http://schemas.microsoft.com/office/powerpoint/2010/main" val="31178767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095C955-B8C9-7543-B8AA-5D5411F8A4E3}" type="datetimeFigureOut">
              <a:rPr lang="en-US" smtClean="0"/>
              <a:t>1/26/2020</a:t>
            </a:fld>
            <a:endParaRPr lang="en-US"/>
          </a:p>
        </p:txBody>
      </p:sp>
      <p:sp>
        <p:nvSpPr>
          <p:cNvPr id="4" name="Slide Image Placeholder 3"/>
          <p:cNvSpPr>
            <a:spLocks noGrp="1" noRot="1" noChangeAspect="1"/>
          </p:cNvSpPr>
          <p:nvPr>
            <p:ph type="sldImg" idx="2"/>
          </p:nvPr>
        </p:nvSpPr>
        <p:spPr>
          <a:xfrm>
            <a:off x="455613" y="720725"/>
            <a:ext cx="6403975"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9CB85D96-4FDB-7148-B18B-46402D7060DF}" type="slidenum">
              <a:rPr lang="en-US" smtClean="0"/>
              <a:t>‹#›</a:t>
            </a:fld>
            <a:endParaRPr lang="en-US"/>
          </a:p>
        </p:txBody>
      </p:sp>
    </p:spTree>
    <p:extLst>
      <p:ext uri="{BB962C8B-B14F-4D97-AF65-F5344CB8AC3E}">
        <p14:creationId xmlns:p14="http://schemas.microsoft.com/office/powerpoint/2010/main" val="2565197561"/>
      </p:ext>
    </p:extLst>
  </p:cSld>
  <p:clrMap bg1="lt1" tx1="dk1" bg2="lt2" tx2="dk2" accent1="accent1" accent2="accent2" accent3="accent3" accent4="accent4" accent5="accent5" accent6="accent6" hlink="hlink" folHlink="folHlink"/>
  <p:hf hdr="0" ftr="0" dt="0"/>
  <p:notesStyle>
    <a:lvl1pPr marL="0" algn="l" defTabSz="609768" rtl="0" eaLnBrk="1" latinLnBrk="0" hangingPunct="1">
      <a:defRPr sz="1600" kern="1200">
        <a:solidFill>
          <a:schemeClr val="tx1"/>
        </a:solidFill>
        <a:latin typeface="+mn-lt"/>
        <a:ea typeface="+mn-ea"/>
        <a:cs typeface="+mn-cs"/>
      </a:defRPr>
    </a:lvl1pPr>
    <a:lvl2pPr marL="609768" algn="l" defTabSz="609768" rtl="0" eaLnBrk="1" latinLnBrk="0" hangingPunct="1">
      <a:defRPr sz="1600" kern="1200">
        <a:solidFill>
          <a:schemeClr val="tx1"/>
        </a:solidFill>
        <a:latin typeface="+mn-lt"/>
        <a:ea typeface="+mn-ea"/>
        <a:cs typeface="+mn-cs"/>
      </a:defRPr>
    </a:lvl2pPr>
    <a:lvl3pPr marL="1219535" algn="l" defTabSz="609768" rtl="0" eaLnBrk="1" latinLnBrk="0" hangingPunct="1">
      <a:defRPr sz="1600" kern="1200">
        <a:solidFill>
          <a:schemeClr val="tx1"/>
        </a:solidFill>
        <a:latin typeface="+mn-lt"/>
        <a:ea typeface="+mn-ea"/>
        <a:cs typeface="+mn-cs"/>
      </a:defRPr>
    </a:lvl3pPr>
    <a:lvl4pPr marL="1829303" algn="l" defTabSz="609768" rtl="0" eaLnBrk="1" latinLnBrk="0" hangingPunct="1">
      <a:defRPr sz="1600" kern="1200">
        <a:solidFill>
          <a:schemeClr val="tx1"/>
        </a:solidFill>
        <a:latin typeface="+mn-lt"/>
        <a:ea typeface="+mn-ea"/>
        <a:cs typeface="+mn-cs"/>
      </a:defRPr>
    </a:lvl4pPr>
    <a:lvl5pPr marL="2439071" algn="l" defTabSz="609768" rtl="0" eaLnBrk="1" latinLnBrk="0" hangingPunct="1">
      <a:defRPr sz="1600" kern="1200">
        <a:solidFill>
          <a:schemeClr val="tx1"/>
        </a:solidFill>
        <a:latin typeface="+mn-lt"/>
        <a:ea typeface="+mn-ea"/>
        <a:cs typeface="+mn-cs"/>
      </a:defRPr>
    </a:lvl5pPr>
    <a:lvl6pPr marL="3048838" algn="l" defTabSz="609768" rtl="0" eaLnBrk="1" latinLnBrk="0" hangingPunct="1">
      <a:defRPr sz="1600" kern="1200">
        <a:solidFill>
          <a:schemeClr val="tx1"/>
        </a:solidFill>
        <a:latin typeface="+mn-lt"/>
        <a:ea typeface="+mn-ea"/>
        <a:cs typeface="+mn-cs"/>
      </a:defRPr>
    </a:lvl6pPr>
    <a:lvl7pPr marL="3658606" algn="l" defTabSz="609768" rtl="0" eaLnBrk="1" latinLnBrk="0" hangingPunct="1">
      <a:defRPr sz="1600" kern="1200">
        <a:solidFill>
          <a:schemeClr val="tx1"/>
        </a:solidFill>
        <a:latin typeface="+mn-lt"/>
        <a:ea typeface="+mn-ea"/>
        <a:cs typeface="+mn-cs"/>
      </a:defRPr>
    </a:lvl7pPr>
    <a:lvl8pPr marL="4268373" algn="l" defTabSz="609768" rtl="0" eaLnBrk="1" latinLnBrk="0" hangingPunct="1">
      <a:defRPr sz="1600" kern="1200">
        <a:solidFill>
          <a:schemeClr val="tx1"/>
        </a:solidFill>
        <a:latin typeface="+mn-lt"/>
        <a:ea typeface="+mn-ea"/>
        <a:cs typeface="+mn-cs"/>
      </a:defRPr>
    </a:lvl8pPr>
    <a:lvl9pPr marL="4878141" algn="l" defTabSz="609768"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85D96-4FDB-7148-B18B-46402D7060DF}" type="slidenum">
              <a:rPr lang="en-US" smtClean="0"/>
              <a:t>4</a:t>
            </a:fld>
            <a:endParaRPr lang="en-US"/>
          </a:p>
        </p:txBody>
      </p:sp>
    </p:spTree>
    <p:extLst>
      <p:ext uri="{BB962C8B-B14F-4D97-AF65-F5344CB8AC3E}">
        <p14:creationId xmlns:p14="http://schemas.microsoft.com/office/powerpoint/2010/main" val="476088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85D96-4FDB-7148-B18B-46402D7060DF}" type="slidenum">
              <a:rPr lang="en-US" smtClean="0"/>
              <a:t>13</a:t>
            </a:fld>
            <a:endParaRPr lang="en-US"/>
          </a:p>
        </p:txBody>
      </p:sp>
    </p:spTree>
    <p:extLst>
      <p:ext uri="{BB962C8B-B14F-4D97-AF65-F5344CB8AC3E}">
        <p14:creationId xmlns:p14="http://schemas.microsoft.com/office/powerpoint/2010/main" val="1161162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Practice the arts, advocate for the tool vendors to deliver exchangeable capability, and participate in the creation of the standard specifications.</a:t>
            </a:r>
          </a:p>
          <a:p>
            <a:r>
              <a:rPr lang="en-US" dirty="0"/>
              <a:t>Evaluate</a:t>
            </a:r>
            <a:r>
              <a:rPr lang="en-US" baseline="0" dirty="0"/>
              <a:t> the design process you use, and compare it with your documentation (if any exists).</a:t>
            </a:r>
          </a:p>
          <a:p>
            <a:r>
              <a:rPr lang="en-US" baseline="0" dirty="0"/>
              <a:t>Nothing beats hard numbers and a score card, but the most valuable recognition is at the Peer level</a:t>
            </a:r>
            <a:endParaRPr lang="en-US" dirty="0"/>
          </a:p>
        </p:txBody>
      </p:sp>
      <p:sp>
        <p:nvSpPr>
          <p:cNvPr id="4" name="Slide Number Placeholder 3"/>
          <p:cNvSpPr>
            <a:spLocks noGrp="1"/>
          </p:cNvSpPr>
          <p:nvPr>
            <p:ph type="sldNum" sz="quarter" idx="10"/>
          </p:nvPr>
        </p:nvSpPr>
        <p:spPr/>
        <p:txBody>
          <a:bodyPr/>
          <a:lstStyle/>
          <a:p>
            <a:fld id="{9CB85D96-4FDB-7148-B18B-46402D7060DF}" type="slidenum">
              <a:rPr lang="en-US" smtClean="0"/>
              <a:t>14</a:t>
            </a:fld>
            <a:endParaRPr lang="en-US"/>
          </a:p>
        </p:txBody>
      </p:sp>
    </p:spTree>
    <p:extLst>
      <p:ext uri="{BB962C8B-B14F-4D97-AF65-F5344CB8AC3E}">
        <p14:creationId xmlns:p14="http://schemas.microsoft.com/office/powerpoint/2010/main" val="1338892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85D96-4FDB-7148-B18B-46402D7060DF}" type="slidenum">
              <a:rPr lang="en-US" smtClean="0"/>
              <a:t>15</a:t>
            </a:fld>
            <a:endParaRPr lang="en-US"/>
          </a:p>
        </p:txBody>
      </p:sp>
    </p:spTree>
    <p:extLst>
      <p:ext uri="{BB962C8B-B14F-4D97-AF65-F5344CB8AC3E}">
        <p14:creationId xmlns:p14="http://schemas.microsoft.com/office/powerpoint/2010/main" val="3965546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85D96-4FDB-7148-B18B-46402D7060DF}" type="slidenum">
              <a:rPr lang="en-US" smtClean="0"/>
              <a:t>16</a:t>
            </a:fld>
            <a:endParaRPr lang="en-US"/>
          </a:p>
        </p:txBody>
      </p:sp>
    </p:spTree>
    <p:extLst>
      <p:ext uri="{BB962C8B-B14F-4D97-AF65-F5344CB8AC3E}">
        <p14:creationId xmlns:p14="http://schemas.microsoft.com/office/powerpoint/2010/main" val="2924999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85D96-4FDB-7148-B18B-46402D7060DF}" type="slidenum">
              <a:rPr lang="en-US" smtClean="0"/>
              <a:t>17</a:t>
            </a:fld>
            <a:endParaRPr lang="en-US"/>
          </a:p>
        </p:txBody>
      </p:sp>
    </p:spTree>
    <p:extLst>
      <p:ext uri="{BB962C8B-B14F-4D97-AF65-F5344CB8AC3E}">
        <p14:creationId xmlns:p14="http://schemas.microsoft.com/office/powerpoint/2010/main" val="420076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a:t>
            </a:r>
            <a:r>
              <a:rPr lang="en-US" baseline="0" dirty="0"/>
              <a:t> intending </a:t>
            </a:r>
            <a:r>
              <a:rPr lang="en-US" dirty="0"/>
              <a:t>to be controversial, the following two statements are often </a:t>
            </a:r>
            <a:r>
              <a:rPr lang="en-US" dirty="0" err="1"/>
              <a:t>mis</a:t>
            </a:r>
            <a:r>
              <a:rPr lang="en-US" dirty="0"/>
              <a:t>-understood.</a:t>
            </a:r>
          </a:p>
          <a:p>
            <a:endParaRPr lang="en-US" dirty="0"/>
          </a:p>
          <a:p>
            <a:r>
              <a:rPr lang="en-US" dirty="0"/>
              <a:t> To kick-off the MBSE workshop, Mark Sampson made an important comment: "If your enterprise is still text based you will not survive."</a:t>
            </a:r>
          </a:p>
          <a:p>
            <a:r>
              <a:rPr lang="en-US" dirty="0"/>
              <a:t> </a:t>
            </a:r>
          </a:p>
        </p:txBody>
      </p:sp>
      <p:sp>
        <p:nvSpPr>
          <p:cNvPr id="4" name="Slide Number Placeholder 3"/>
          <p:cNvSpPr>
            <a:spLocks noGrp="1"/>
          </p:cNvSpPr>
          <p:nvPr>
            <p:ph type="sldNum" sz="quarter" idx="10"/>
          </p:nvPr>
        </p:nvSpPr>
        <p:spPr/>
        <p:txBody>
          <a:bodyPr/>
          <a:lstStyle/>
          <a:p>
            <a:fld id="{9CB85D96-4FDB-7148-B18B-46402D7060DF}" type="slidenum">
              <a:rPr lang="en-US" smtClean="0"/>
              <a:t>5</a:t>
            </a:fld>
            <a:endParaRPr lang="en-US"/>
          </a:p>
        </p:txBody>
      </p:sp>
    </p:spTree>
    <p:extLst>
      <p:ext uri="{BB962C8B-B14F-4D97-AF65-F5344CB8AC3E}">
        <p14:creationId xmlns:p14="http://schemas.microsoft.com/office/powerpoint/2010/main" val="3109360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magic dust:  Allocate and integrate the Requirements within the architecture models and validate/optimize with the Behavior models.</a:t>
            </a:r>
          </a:p>
          <a:p>
            <a:r>
              <a:rPr lang="en-US" dirty="0"/>
              <a:t>V&amp;V is supported by the decomposition of the requirements through the process (LH of the VEE) and the big MBSE completes the V&amp;V process (RH of the VEE)</a:t>
            </a:r>
          </a:p>
          <a:p>
            <a:endParaRPr lang="en-US" dirty="0"/>
          </a:p>
        </p:txBody>
      </p:sp>
      <p:sp>
        <p:nvSpPr>
          <p:cNvPr id="4" name="Slide Number Placeholder 3"/>
          <p:cNvSpPr>
            <a:spLocks noGrp="1"/>
          </p:cNvSpPr>
          <p:nvPr>
            <p:ph type="sldNum" sz="quarter" idx="10"/>
          </p:nvPr>
        </p:nvSpPr>
        <p:spPr/>
        <p:txBody>
          <a:bodyPr/>
          <a:lstStyle/>
          <a:p>
            <a:fld id="{9CB85D96-4FDB-7148-B18B-46402D7060DF}" type="slidenum">
              <a:rPr lang="en-US" smtClean="0"/>
              <a:t>6</a:t>
            </a:fld>
            <a:endParaRPr lang="en-US"/>
          </a:p>
        </p:txBody>
      </p:sp>
    </p:spTree>
    <p:extLst>
      <p:ext uri="{BB962C8B-B14F-4D97-AF65-F5344CB8AC3E}">
        <p14:creationId xmlns:p14="http://schemas.microsoft.com/office/powerpoint/2010/main" val="717861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don’t teach the University</a:t>
            </a:r>
            <a:r>
              <a:rPr lang="en-US" baseline="0" dirty="0"/>
              <a:t> S</a:t>
            </a:r>
            <a:r>
              <a:rPr lang="en-US" dirty="0"/>
              <a:t>tudents about data standards</a:t>
            </a:r>
          </a:p>
          <a:p>
            <a:r>
              <a:rPr lang="en-US" dirty="0"/>
              <a:t>They</a:t>
            </a:r>
            <a:r>
              <a:rPr lang="en-US" baseline="0" dirty="0"/>
              <a:t> generally get a little </a:t>
            </a:r>
            <a:r>
              <a:rPr lang="en-US" dirty="0"/>
              <a:t>CAD</a:t>
            </a:r>
            <a:r>
              <a:rPr lang="en-US" baseline="0" dirty="0"/>
              <a:t> and</a:t>
            </a:r>
            <a:r>
              <a:rPr lang="en-US" dirty="0"/>
              <a:t> Behavior Modeling, but rarely design architecture </a:t>
            </a:r>
            <a:r>
              <a:rPr lang="en-US" dirty="0" err="1"/>
              <a:t>dev</a:t>
            </a:r>
            <a:r>
              <a:rPr lang="en-US" dirty="0"/>
              <a:t> and requirements decomposition</a:t>
            </a:r>
          </a:p>
          <a:p>
            <a:endParaRPr lang="en-US" dirty="0"/>
          </a:p>
          <a:p>
            <a:r>
              <a:rPr lang="en-US" dirty="0"/>
              <a:t>So the problem begins in the curriculum and extends into our enterprises.  The</a:t>
            </a:r>
            <a:r>
              <a:rPr lang="en-US" baseline="0" dirty="0"/>
              <a:t> enterprise needs that expertise so the focus is employee training</a:t>
            </a:r>
            <a:endParaRPr lang="en-US" dirty="0"/>
          </a:p>
          <a:p>
            <a:endParaRPr lang="en-US" dirty="0"/>
          </a:p>
        </p:txBody>
      </p:sp>
      <p:sp>
        <p:nvSpPr>
          <p:cNvPr id="4" name="Slide Number Placeholder 3"/>
          <p:cNvSpPr>
            <a:spLocks noGrp="1"/>
          </p:cNvSpPr>
          <p:nvPr>
            <p:ph type="sldNum" sz="quarter" idx="10"/>
          </p:nvPr>
        </p:nvSpPr>
        <p:spPr/>
        <p:txBody>
          <a:bodyPr/>
          <a:lstStyle/>
          <a:p>
            <a:fld id="{9CB85D96-4FDB-7148-B18B-46402D7060DF}" type="slidenum">
              <a:rPr lang="en-US" smtClean="0"/>
              <a:t>7</a:t>
            </a:fld>
            <a:endParaRPr lang="en-US"/>
          </a:p>
        </p:txBody>
      </p:sp>
    </p:spTree>
    <p:extLst>
      <p:ext uri="{BB962C8B-B14F-4D97-AF65-F5344CB8AC3E}">
        <p14:creationId xmlns:p14="http://schemas.microsoft.com/office/powerpoint/2010/main" val="1242550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rPr>
              <a:t>Not just SysML, but how many</a:t>
            </a:r>
            <a:r>
              <a:rPr lang="en-US" baseline="0" dirty="0">
                <a:latin typeface="+mn-lt"/>
              </a:rPr>
              <a:t> times do you use AP243 or SSP in your discussions.  </a:t>
            </a:r>
          </a:p>
          <a:p>
            <a:r>
              <a:rPr lang="en-US" baseline="0" dirty="0">
                <a:latin typeface="+mn-lt"/>
              </a:rPr>
              <a:t>Process standards are not included, but are an equally important feature of the implementation.</a:t>
            </a:r>
            <a:endParaRPr lang="en-US" dirty="0">
              <a:latin typeface="+mn-lt"/>
            </a:endParaRPr>
          </a:p>
          <a:p>
            <a:r>
              <a:rPr lang="en-US" dirty="0">
                <a:latin typeface="+mn-lt"/>
              </a:rPr>
              <a:t>The arrows have different meanings inferring evolution, and relationships thru time.</a:t>
            </a:r>
          </a:p>
          <a:p>
            <a:endParaRPr lang="en-US" dirty="0">
              <a:latin typeface="+mn-lt"/>
            </a:endParaRPr>
          </a:p>
          <a:p>
            <a:endParaRPr lang="en-US" dirty="0">
              <a:latin typeface="+mn-lt"/>
            </a:endParaRPr>
          </a:p>
          <a:p>
            <a:endParaRPr lang="en-US" dirty="0">
              <a:latin typeface="+mn-lt"/>
            </a:endParaRPr>
          </a:p>
          <a:p>
            <a:r>
              <a:rPr lang="en-US" dirty="0">
                <a:latin typeface="+mn-lt"/>
              </a:rPr>
              <a:t>First we must distinguish MBSE as having at least two definitions:</a:t>
            </a:r>
          </a:p>
          <a:p>
            <a:r>
              <a:rPr lang="en-US" dirty="0">
                <a:latin typeface="+mn-lt"/>
              </a:rPr>
              <a:t>	BIG M-MBSE is equivalent to all of the </a:t>
            </a:r>
            <a:r>
              <a:rPr lang="en-US" b="1" dirty="0">
                <a:latin typeface="+mn-lt"/>
              </a:rPr>
              <a:t>digital thread </a:t>
            </a:r>
            <a:r>
              <a:rPr lang="en-US" dirty="0">
                <a:latin typeface="+mn-lt"/>
              </a:rPr>
              <a:t>(integrated models), including the requirements logical, physical, spatial, and behavior models represented by AP209, AP233, AP239, AP242, and FMI/SSP.  Systems Engineering (</a:t>
            </a:r>
            <a:r>
              <a:rPr lang="en-US" dirty="0" err="1">
                <a:latin typeface="+mn-lt"/>
              </a:rPr>
              <a:t>mb</a:t>
            </a:r>
            <a:r>
              <a:rPr lang="en-US" b="1" dirty="0" err="1">
                <a:latin typeface="+mn-lt"/>
              </a:rPr>
              <a:t>SE</a:t>
            </a:r>
            <a:r>
              <a:rPr lang="en-US" dirty="0">
                <a:latin typeface="+mn-lt"/>
              </a:rPr>
              <a:t>)is not limited to any specific domain, so M-MBSE is all design model representations that have a legitimate purpose.  The digital thread in-turn enables the digital twins.</a:t>
            </a:r>
          </a:p>
          <a:p>
            <a:r>
              <a:rPr lang="en-US" dirty="0">
                <a:latin typeface="+mn-lt"/>
              </a:rPr>
              <a:t>	This roadmap is constructed based on the small m-MBSE definition.  </a:t>
            </a:r>
            <a:r>
              <a:rPr lang="en-US" b="1" dirty="0" err="1">
                <a:latin typeface="+mn-lt"/>
              </a:rPr>
              <a:t>mBSE</a:t>
            </a:r>
            <a:r>
              <a:rPr lang="en-US" dirty="0">
                <a:latin typeface="+mn-lt"/>
              </a:rPr>
              <a:t> is comprised of requirements, functional systems, behavior/control models and logical architectures not easily represented by a CAD model.   In the product life-cycle </a:t>
            </a:r>
            <a:r>
              <a:rPr lang="en-US" dirty="0" err="1">
                <a:latin typeface="+mn-lt"/>
              </a:rPr>
              <a:t>mBSE</a:t>
            </a:r>
            <a:r>
              <a:rPr lang="en-US" dirty="0">
                <a:latin typeface="+mn-lt"/>
              </a:rPr>
              <a:t> represents the phases from conceptual to physical implementation.  The </a:t>
            </a:r>
            <a:r>
              <a:rPr lang="en-US" dirty="0" err="1">
                <a:latin typeface="+mn-lt"/>
              </a:rPr>
              <a:t>mBSE</a:t>
            </a:r>
            <a:r>
              <a:rPr lang="en-US" dirty="0">
                <a:latin typeface="+mn-lt"/>
              </a:rPr>
              <a:t> definition encompasses the data that proceeds and is consumed by the CAD/EBOM/MBOM models.</a:t>
            </a:r>
          </a:p>
          <a:p>
            <a:endParaRPr lang="en-US" dirty="0"/>
          </a:p>
        </p:txBody>
      </p:sp>
      <p:sp>
        <p:nvSpPr>
          <p:cNvPr id="4" name="Slide Number Placeholder 3"/>
          <p:cNvSpPr>
            <a:spLocks noGrp="1"/>
          </p:cNvSpPr>
          <p:nvPr>
            <p:ph type="sldNum" sz="quarter" idx="10"/>
          </p:nvPr>
        </p:nvSpPr>
        <p:spPr/>
        <p:txBody>
          <a:bodyPr/>
          <a:lstStyle/>
          <a:p>
            <a:fld id="{9DB66E45-E14E-6B49-A018-02DA71C3B516}"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115605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644586">
              <a:defRPr/>
            </a:pPr>
            <a:r>
              <a:rPr lang="en-US" dirty="0">
                <a:latin typeface="+mn-lt"/>
              </a:rPr>
              <a:t>Data standards vs language standards, they are complimentary.   And you can’t choose just one to demonstrate </a:t>
            </a:r>
            <a:r>
              <a:rPr lang="en-US" dirty="0" err="1">
                <a:latin typeface="+mn-lt"/>
              </a:rPr>
              <a:t>mBSE</a:t>
            </a:r>
            <a:r>
              <a:rPr lang="en-US" dirty="0">
                <a:latin typeface="+mn-lt"/>
              </a:rPr>
              <a:t>.</a:t>
            </a:r>
          </a:p>
          <a:p>
            <a:r>
              <a:rPr lang="en-US" dirty="0">
                <a:latin typeface="+mn-lt"/>
              </a:rPr>
              <a:t>The glue between standards is the model.  </a:t>
            </a:r>
          </a:p>
          <a:p>
            <a:endParaRPr lang="en-US" dirty="0">
              <a:latin typeface="+mn-lt"/>
            </a:endParaRPr>
          </a:p>
          <a:p>
            <a:endParaRPr lang="en-US" dirty="0">
              <a:latin typeface="+mn-lt"/>
            </a:endParaRPr>
          </a:p>
          <a:p>
            <a:r>
              <a:rPr lang="en-US" dirty="0">
                <a:latin typeface="+mn-lt"/>
              </a:rPr>
              <a:t>First we must distinguish MBSE as having at least two definitions:</a:t>
            </a:r>
          </a:p>
          <a:p>
            <a:r>
              <a:rPr lang="en-US" dirty="0">
                <a:latin typeface="+mn-lt"/>
              </a:rPr>
              <a:t>	BIG M-MBSE is equivalent to all of the </a:t>
            </a:r>
            <a:r>
              <a:rPr lang="en-US" b="1" dirty="0">
                <a:latin typeface="+mn-lt"/>
              </a:rPr>
              <a:t>digital thread </a:t>
            </a:r>
            <a:r>
              <a:rPr lang="en-US" dirty="0">
                <a:latin typeface="+mn-lt"/>
              </a:rPr>
              <a:t>(integrated models), including the requirements logical, physical, spatial, and behavior models represented by AP209, AP233, AP239, AP242, and FMI/SSP.  Systems Engineering (</a:t>
            </a:r>
            <a:r>
              <a:rPr lang="en-US" dirty="0" err="1">
                <a:latin typeface="+mn-lt"/>
              </a:rPr>
              <a:t>mb</a:t>
            </a:r>
            <a:r>
              <a:rPr lang="en-US" b="1" dirty="0" err="1">
                <a:latin typeface="+mn-lt"/>
              </a:rPr>
              <a:t>SE</a:t>
            </a:r>
            <a:r>
              <a:rPr lang="en-US" dirty="0">
                <a:latin typeface="+mn-lt"/>
              </a:rPr>
              <a:t>)is not limited to any specific domain, so M-MBSE is all design model representations that have a legitimate purpose.  The digital thread in-turn enables the digital twins.</a:t>
            </a:r>
          </a:p>
          <a:p>
            <a:r>
              <a:rPr lang="en-US" dirty="0">
                <a:latin typeface="+mn-lt"/>
              </a:rPr>
              <a:t>	This roadmap is constructed based on the small m-MBSE definition.  </a:t>
            </a:r>
            <a:r>
              <a:rPr lang="en-US" b="1" dirty="0" err="1">
                <a:latin typeface="+mn-lt"/>
              </a:rPr>
              <a:t>mBSE</a:t>
            </a:r>
            <a:r>
              <a:rPr lang="en-US" dirty="0">
                <a:latin typeface="+mn-lt"/>
              </a:rPr>
              <a:t> is comprised of requirements, functional systems, behavior/control models and logical architectures not easily represented by a CAD model.   In the product life-cycle </a:t>
            </a:r>
            <a:r>
              <a:rPr lang="en-US" dirty="0" err="1">
                <a:latin typeface="+mn-lt"/>
              </a:rPr>
              <a:t>mBSE</a:t>
            </a:r>
            <a:r>
              <a:rPr lang="en-US" dirty="0">
                <a:latin typeface="+mn-lt"/>
              </a:rPr>
              <a:t> represents the phases from conceptual to physical implementation.  The </a:t>
            </a:r>
            <a:r>
              <a:rPr lang="en-US" dirty="0" err="1">
                <a:latin typeface="+mn-lt"/>
              </a:rPr>
              <a:t>mBSE</a:t>
            </a:r>
            <a:r>
              <a:rPr lang="en-US" dirty="0">
                <a:latin typeface="+mn-lt"/>
              </a:rPr>
              <a:t> definition encompasses the data that proceeds and is consumed by the CAD/EBOM/MBOM models.</a:t>
            </a:r>
          </a:p>
          <a:p>
            <a:endParaRPr lang="en-US" dirty="0"/>
          </a:p>
        </p:txBody>
      </p:sp>
      <p:sp>
        <p:nvSpPr>
          <p:cNvPr id="4" name="Slide Number Placeholder 3"/>
          <p:cNvSpPr>
            <a:spLocks noGrp="1"/>
          </p:cNvSpPr>
          <p:nvPr>
            <p:ph type="sldNum" sz="quarter" idx="10"/>
          </p:nvPr>
        </p:nvSpPr>
        <p:spPr/>
        <p:txBody>
          <a:bodyPr/>
          <a:lstStyle/>
          <a:p>
            <a:fld id="{9DB66E45-E14E-6B49-A018-02DA71C3B516}"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108993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Practice the arts, advocate for the tool vendors to deliver exchangeable capability, and participate in the creation of the standard specifications.</a:t>
            </a:r>
          </a:p>
          <a:p>
            <a:r>
              <a:rPr lang="en-US" dirty="0"/>
              <a:t>Evaluate</a:t>
            </a:r>
            <a:r>
              <a:rPr lang="en-US" baseline="0" dirty="0"/>
              <a:t> the design process you use, and compare it with your documentation (if any exists).</a:t>
            </a:r>
          </a:p>
          <a:p>
            <a:r>
              <a:rPr lang="en-US" baseline="0" dirty="0"/>
              <a:t>Nothing beats hard numbers and a score card, but the most valuable recognition is at the Peer level</a:t>
            </a:r>
          </a:p>
          <a:p>
            <a:endParaRPr lang="en-US" dirty="0"/>
          </a:p>
        </p:txBody>
      </p:sp>
      <p:sp>
        <p:nvSpPr>
          <p:cNvPr id="4" name="Slide Number Placeholder 3"/>
          <p:cNvSpPr>
            <a:spLocks noGrp="1"/>
          </p:cNvSpPr>
          <p:nvPr>
            <p:ph type="sldNum" sz="quarter" idx="10"/>
          </p:nvPr>
        </p:nvSpPr>
        <p:spPr/>
        <p:txBody>
          <a:bodyPr/>
          <a:lstStyle/>
          <a:p>
            <a:fld id="{9CB85D96-4FDB-7148-B18B-46402D7060DF}" type="slidenum">
              <a:rPr lang="en-US" smtClean="0"/>
              <a:t>10</a:t>
            </a:fld>
            <a:endParaRPr lang="en-US"/>
          </a:p>
        </p:txBody>
      </p:sp>
    </p:spTree>
    <p:extLst>
      <p:ext uri="{BB962C8B-B14F-4D97-AF65-F5344CB8AC3E}">
        <p14:creationId xmlns:p14="http://schemas.microsoft.com/office/powerpoint/2010/main" val="2841026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85D96-4FDB-7148-B18B-46402D7060DF}" type="slidenum">
              <a:rPr lang="en-US" smtClean="0"/>
              <a:t>11</a:t>
            </a:fld>
            <a:endParaRPr lang="en-US"/>
          </a:p>
        </p:txBody>
      </p:sp>
    </p:spTree>
    <p:extLst>
      <p:ext uri="{BB962C8B-B14F-4D97-AF65-F5344CB8AC3E}">
        <p14:creationId xmlns:p14="http://schemas.microsoft.com/office/powerpoint/2010/main" val="2357931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FAD may include an ROI,</a:t>
            </a:r>
            <a:r>
              <a:rPr lang="en-US" baseline="0" dirty="0"/>
              <a:t> if you invest with a total market long range view.</a:t>
            </a:r>
            <a:endParaRPr lang="en-US" dirty="0"/>
          </a:p>
        </p:txBody>
      </p:sp>
      <p:sp>
        <p:nvSpPr>
          <p:cNvPr id="4" name="Slide Number Placeholder 3"/>
          <p:cNvSpPr>
            <a:spLocks noGrp="1"/>
          </p:cNvSpPr>
          <p:nvPr>
            <p:ph type="sldNum" sz="quarter" idx="10"/>
          </p:nvPr>
        </p:nvSpPr>
        <p:spPr/>
        <p:txBody>
          <a:bodyPr/>
          <a:lstStyle/>
          <a:p>
            <a:fld id="{9CB85D96-4FDB-7148-B18B-46402D7060DF}" type="slidenum">
              <a:rPr lang="en-US" smtClean="0"/>
              <a:t>12</a:t>
            </a:fld>
            <a:endParaRPr lang="en-US"/>
          </a:p>
        </p:txBody>
      </p:sp>
    </p:spTree>
    <p:extLst>
      <p:ext uri="{BB962C8B-B14F-4D97-AF65-F5344CB8AC3E}">
        <p14:creationId xmlns:p14="http://schemas.microsoft.com/office/powerpoint/2010/main" val="34689874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7" name="Titre 1"/>
          <p:cNvSpPr>
            <a:spLocks noGrp="1"/>
          </p:cNvSpPr>
          <p:nvPr>
            <p:ph type="ctrTitle" hasCustomPrompt="1"/>
          </p:nvPr>
        </p:nvSpPr>
        <p:spPr>
          <a:xfrm>
            <a:off x="359777" y="4409344"/>
            <a:ext cx="11376530" cy="1123038"/>
          </a:xfrm>
        </p:spPr>
        <p:txBody>
          <a:bodyPr anchor="b"/>
          <a:lstStyle>
            <a:lvl1pPr algn="l">
              <a:defRPr sz="6000" baseline="0">
                <a:latin typeface="Arial"/>
                <a:cs typeface="Arial"/>
              </a:defRPr>
            </a:lvl1pPr>
          </a:lstStyle>
          <a:p>
            <a:r>
              <a:rPr lang="en-US" dirty="0"/>
              <a:t>Presentation Title</a:t>
            </a:r>
            <a:endParaRPr lang="fr-FR" dirty="0"/>
          </a:p>
        </p:txBody>
      </p:sp>
      <p:sp>
        <p:nvSpPr>
          <p:cNvPr id="18" name="Sous-titre 2"/>
          <p:cNvSpPr>
            <a:spLocks noGrp="1"/>
          </p:cNvSpPr>
          <p:nvPr>
            <p:ph type="subTitle" idx="1" hasCustomPrompt="1"/>
          </p:nvPr>
        </p:nvSpPr>
        <p:spPr>
          <a:xfrm>
            <a:off x="359777" y="3527475"/>
            <a:ext cx="11376530" cy="867169"/>
          </a:xfrm>
        </p:spPr>
        <p:txBody>
          <a:bodyPr anchor="b"/>
          <a:lstStyle>
            <a:lvl1pPr marL="0" indent="0" algn="l">
              <a:buNone/>
              <a:defRPr sz="2400">
                <a:latin typeface="Arial"/>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endParaRPr lang="fr-FR" dirty="0"/>
          </a:p>
        </p:txBody>
      </p:sp>
      <p:sp>
        <p:nvSpPr>
          <p:cNvPr id="19" name="Sous-titre 2"/>
          <p:cNvSpPr txBox="1">
            <a:spLocks/>
          </p:cNvSpPr>
          <p:nvPr userDrawn="1"/>
        </p:nvSpPr>
        <p:spPr>
          <a:xfrm>
            <a:off x="359777" y="6438730"/>
            <a:ext cx="9144000" cy="422753"/>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fr-FR" sz="2000" dirty="0" err="1">
                <a:solidFill>
                  <a:srgbClr val="414042"/>
                </a:solidFill>
                <a:latin typeface="Open Sans Light"/>
                <a:cs typeface="Open Sans Light"/>
              </a:rPr>
              <a:t>www.incose.org</a:t>
            </a:r>
            <a:r>
              <a:rPr lang="fr-FR" sz="2000" dirty="0">
                <a:solidFill>
                  <a:srgbClr val="414042"/>
                </a:solidFill>
                <a:latin typeface="Open Sans Light"/>
                <a:cs typeface="Open Sans Light"/>
              </a:rPr>
              <a:t>/IW2020</a:t>
            </a:r>
          </a:p>
        </p:txBody>
      </p:sp>
      <p:cxnSp>
        <p:nvCxnSpPr>
          <p:cNvPr id="20" name="Straight Connector 19"/>
          <p:cNvCxnSpPr/>
          <p:nvPr userDrawn="1"/>
        </p:nvCxnSpPr>
        <p:spPr>
          <a:xfrm>
            <a:off x="359777" y="5532382"/>
            <a:ext cx="3074092" cy="0"/>
          </a:xfrm>
          <a:prstGeom prst="line">
            <a:avLst/>
          </a:prstGeom>
          <a:ln w="76200" cmpd="sng">
            <a:solidFill>
              <a:srgbClr val="0071CE"/>
            </a:solidFill>
          </a:ln>
        </p:spPr>
        <p:style>
          <a:lnRef idx="2">
            <a:schemeClr val="accent1"/>
          </a:lnRef>
          <a:fillRef idx="0">
            <a:schemeClr val="accent1"/>
          </a:fillRef>
          <a:effectRef idx="1">
            <a:schemeClr val="accent1"/>
          </a:effectRef>
          <a:fontRef idx="minor">
            <a:schemeClr val="tx1"/>
          </a:fontRef>
        </p:style>
      </p:cxnSp>
      <p:pic>
        <p:nvPicPr>
          <p:cNvPr id="21" name="Picture 20"/>
          <p:cNvPicPr>
            <a:picLocks noChangeAspect="1"/>
          </p:cNvPicPr>
          <p:nvPr userDrawn="1"/>
        </p:nvPicPr>
        <p:blipFill>
          <a:blip r:embed="rId2"/>
          <a:srcRect/>
          <a:stretch/>
        </p:blipFill>
        <p:spPr>
          <a:xfrm>
            <a:off x="3220611" y="509963"/>
            <a:ext cx="5831802" cy="1919635"/>
          </a:xfrm>
          <a:prstGeom prst="rect">
            <a:avLst/>
          </a:prstGeom>
        </p:spPr>
      </p:pic>
    </p:spTree>
    <p:extLst>
      <p:ext uri="{BB962C8B-B14F-4D97-AF65-F5344CB8AC3E}">
        <p14:creationId xmlns:p14="http://schemas.microsoft.com/office/powerpoint/2010/main" val="33092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Last Page">
    <p:bg>
      <p:bgPr>
        <a:solidFill>
          <a:schemeClr val="bg1"/>
        </a:solidFill>
        <a:effectLst/>
      </p:bgPr>
    </p:bg>
    <p:spTree>
      <p:nvGrpSpPr>
        <p:cNvPr id="1" name=""/>
        <p:cNvGrpSpPr/>
        <p:nvPr/>
      </p:nvGrpSpPr>
      <p:grpSpPr>
        <a:xfrm>
          <a:off x="0" y="0"/>
          <a:ext cx="0" cy="0"/>
          <a:chOff x="0" y="0"/>
          <a:chExt cx="0" cy="0"/>
        </a:xfrm>
      </p:grpSpPr>
      <p:sp>
        <p:nvSpPr>
          <p:cNvPr id="6" name="Sous-titre 2"/>
          <p:cNvSpPr txBox="1">
            <a:spLocks/>
          </p:cNvSpPr>
          <p:nvPr userDrawn="1"/>
        </p:nvSpPr>
        <p:spPr>
          <a:xfrm>
            <a:off x="0" y="3788435"/>
            <a:ext cx="12192000" cy="422753"/>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fr-FR" sz="2000" dirty="0" err="1">
                <a:solidFill>
                  <a:srgbClr val="414042"/>
                </a:solidFill>
                <a:latin typeface="Open Sans Light"/>
                <a:cs typeface="Open Sans Light"/>
              </a:rPr>
              <a:t>www.incose.org</a:t>
            </a:r>
            <a:r>
              <a:rPr lang="fr-FR" sz="2000" dirty="0">
                <a:solidFill>
                  <a:srgbClr val="414042"/>
                </a:solidFill>
                <a:latin typeface="Open Sans Light"/>
                <a:cs typeface="Open Sans Light"/>
              </a:rPr>
              <a:t>/IW2020</a:t>
            </a:r>
          </a:p>
        </p:txBody>
      </p:sp>
      <p:pic>
        <p:nvPicPr>
          <p:cNvPr id="7" name="Picture 6"/>
          <p:cNvPicPr>
            <a:picLocks noChangeAspect="1"/>
          </p:cNvPicPr>
          <p:nvPr userDrawn="1"/>
        </p:nvPicPr>
        <p:blipFill>
          <a:blip r:embed="rId2"/>
          <a:srcRect/>
          <a:stretch/>
        </p:blipFill>
        <p:spPr>
          <a:xfrm>
            <a:off x="2912028" y="1746261"/>
            <a:ext cx="5831802" cy="1919635"/>
          </a:xfrm>
          <a:prstGeom prst="rect">
            <a:avLst/>
          </a:prstGeom>
        </p:spPr>
      </p:pic>
    </p:spTree>
    <p:extLst>
      <p:ext uri="{BB962C8B-B14F-4D97-AF65-F5344CB8AC3E}">
        <p14:creationId xmlns:p14="http://schemas.microsoft.com/office/powerpoint/2010/main" val="965053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18042" y="1796547"/>
            <a:ext cx="10368598" cy="1470025"/>
          </a:xfrm>
        </p:spPr>
        <p:txBody>
          <a:bodyPr/>
          <a:lstStyle/>
          <a:p>
            <a:r>
              <a:rPr lang="en-US"/>
              <a:t>Click to edit Master title style</a:t>
            </a:r>
          </a:p>
        </p:txBody>
      </p:sp>
      <p:sp>
        <p:nvSpPr>
          <p:cNvPr id="3" name="Subtitle 2"/>
          <p:cNvSpPr>
            <a:spLocks noGrp="1"/>
          </p:cNvSpPr>
          <p:nvPr>
            <p:ph type="subTitle" idx="1"/>
          </p:nvPr>
        </p:nvSpPr>
        <p:spPr>
          <a:xfrm>
            <a:off x="1829753" y="3566630"/>
            <a:ext cx="853884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0" y="6538914"/>
            <a:ext cx="2846282" cy="365125"/>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9062616" y="6556457"/>
            <a:ext cx="2846282" cy="365125"/>
          </a:xfrm>
        </p:spPr>
        <p:txBody>
          <a:bodyPr/>
          <a:lstStyle/>
          <a:p>
            <a:fld id="{3621C4C1-FB4D-3142-ACBD-4408A6B62212}" type="slidenum">
              <a:rPr lang="en-US" smtClean="0">
                <a:solidFill>
                  <a:prstClr val="black">
                    <a:tint val="75000"/>
                  </a:prstClr>
                </a:solidFill>
              </a:rPr>
              <a:pPr/>
              <a:t>‹#›</a:t>
            </a:fld>
            <a:endParaRPr lang="en-US" dirty="0">
              <a:solidFill>
                <a:prstClr val="black">
                  <a:tint val="75000"/>
                </a:prstClr>
              </a:solidFill>
            </a:endParaRPr>
          </a:p>
        </p:txBody>
      </p:sp>
      <p:cxnSp>
        <p:nvCxnSpPr>
          <p:cNvPr id="21" name="Straight Connector 20"/>
          <p:cNvCxnSpPr/>
          <p:nvPr userDrawn="1"/>
        </p:nvCxnSpPr>
        <p:spPr>
          <a:xfrm>
            <a:off x="516881" y="6354302"/>
            <a:ext cx="11027073" cy="0"/>
          </a:xfrm>
          <a:prstGeom prst="line">
            <a:avLst/>
          </a:prstGeom>
          <a:ln w="28575"/>
        </p:spPr>
        <p:style>
          <a:lnRef idx="2">
            <a:schemeClr val="accent1"/>
          </a:lnRef>
          <a:fillRef idx="0">
            <a:schemeClr val="accent1"/>
          </a:fillRef>
          <a:effectRef idx="1">
            <a:schemeClr val="accent1"/>
          </a:effectRef>
          <a:fontRef idx="minor">
            <a:schemeClr val="tx1"/>
          </a:fontRef>
        </p:style>
      </p:cxnSp>
      <p:grpSp>
        <p:nvGrpSpPr>
          <p:cNvPr id="5" name="Group 4"/>
          <p:cNvGrpSpPr/>
          <p:nvPr userDrawn="1"/>
        </p:nvGrpSpPr>
        <p:grpSpPr>
          <a:xfrm>
            <a:off x="0" y="-32047"/>
            <a:ext cx="12198350" cy="1069383"/>
            <a:chOff x="0" y="-32047"/>
            <a:chExt cx="9144000" cy="1069383"/>
          </a:xfrm>
        </p:grpSpPr>
        <p:sp>
          <p:nvSpPr>
            <p:cNvPr id="22" name="Rectangle 21"/>
            <p:cNvSpPr/>
            <p:nvPr userDrawn="1"/>
          </p:nvSpPr>
          <p:spPr>
            <a:xfrm>
              <a:off x="0" y="-32047"/>
              <a:ext cx="9144000" cy="1069383"/>
            </a:xfrm>
            <a:prstGeom prst="rect">
              <a:avLst/>
            </a:prstGeom>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grpSp>
          <p:nvGrpSpPr>
            <p:cNvPr id="25" name="Group 24"/>
            <p:cNvGrpSpPr/>
            <p:nvPr userDrawn="1"/>
          </p:nvGrpSpPr>
          <p:grpSpPr>
            <a:xfrm>
              <a:off x="7718942" y="46373"/>
              <a:ext cx="1306901" cy="853588"/>
              <a:chOff x="6904495" y="34871"/>
              <a:chExt cx="1306901" cy="853588"/>
            </a:xfrm>
          </p:grpSpPr>
          <p:sp>
            <p:nvSpPr>
              <p:cNvPr id="24" name="Oval 23"/>
              <p:cNvSpPr/>
              <p:nvPr userDrawn="1"/>
            </p:nvSpPr>
            <p:spPr>
              <a:xfrm>
                <a:off x="6904495" y="34871"/>
                <a:ext cx="1306901" cy="853588"/>
              </a:xfrm>
              <a:prstGeom prst="ellipse">
                <a:avLst/>
              </a:prstGeom>
              <a:solidFill>
                <a:schemeClr val="bg1"/>
              </a:solidFill>
              <a:effectLst>
                <a:outerShdw blurRad="40000" dist="63500" dir="5400000" rotWithShape="0">
                  <a:srgbClr val="000000">
                    <a:alpha val="35000"/>
                  </a:srgbClr>
                </a:outerShdw>
              </a:effectLst>
              <a:scene3d>
                <a:camera prst="orthographicFront"/>
                <a:lightRig rig="threePt" dir="t"/>
              </a:scene3d>
              <a:sp3d>
                <a:bevelT prst="slope"/>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sp>
            <p:nvSpPr>
              <p:cNvPr id="23" name="TextBox 22"/>
              <p:cNvSpPr txBox="1"/>
              <p:nvPr userDrawn="1"/>
            </p:nvSpPr>
            <p:spPr>
              <a:xfrm>
                <a:off x="6949981" y="69250"/>
                <a:ext cx="1261415" cy="78483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defTabSz="457200"/>
                <a:r>
                  <a:rPr lang="en-US" sz="1500" b="1" dirty="0">
                    <a:solidFill>
                      <a:prstClr val="black"/>
                    </a:solidFill>
                  </a:rPr>
                  <a:t>PDES, Inc. </a:t>
                </a:r>
                <a:br>
                  <a:rPr lang="en-US" sz="1500" b="1" dirty="0">
                    <a:solidFill>
                      <a:prstClr val="black"/>
                    </a:solidFill>
                  </a:rPr>
                </a:br>
                <a:r>
                  <a:rPr lang="en-US" sz="1500" b="1" dirty="0">
                    <a:solidFill>
                      <a:prstClr val="black"/>
                    </a:solidFill>
                  </a:rPr>
                  <a:t>Model-Based</a:t>
                </a:r>
              </a:p>
              <a:p>
                <a:pPr algn="ctr" defTabSz="457200"/>
                <a:r>
                  <a:rPr lang="en-US" sz="1500" b="1" dirty="0">
                    <a:solidFill>
                      <a:prstClr val="black"/>
                    </a:solidFill>
                  </a:rPr>
                  <a:t>Sys Eng.</a:t>
                </a:r>
              </a:p>
            </p:txBody>
          </p:sp>
        </p:grpSp>
      </p:grpSp>
      <p:pic>
        <p:nvPicPr>
          <p:cNvPr id="29" name="Picture 3" descr="C:\Users\Jack\Downloads\PDES 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4128" y="142854"/>
            <a:ext cx="2518028" cy="719580"/>
          </a:xfrm>
          <a:prstGeom prst="rect">
            <a:avLst/>
          </a:prstGeom>
          <a:noFill/>
          <a:ln>
            <a:noFill/>
          </a:ln>
          <a:effectLst>
            <a:outerShdw blurRad="50800" dist="76200" dir="2700000" algn="tl" rotWithShape="0">
              <a:prstClr val="black">
                <a:alpha val="40000"/>
              </a:prstClr>
            </a:outerShdw>
          </a:effectLst>
          <a:scene3d>
            <a:camera prst="orthographicFront"/>
            <a:lightRig rig="threePt" dir="t"/>
          </a:scene3d>
          <a:sp3d>
            <a:bevelT/>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1761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 LOTAR 2019 All rights reserved  Williams  18 December 2019  Page &lt;#&gt;</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621C4C1-FB4D-3142-ACBD-4408A6B62212}" type="slidenum">
              <a:rPr lang="en-US" smtClean="0">
                <a:solidFill>
                  <a:prstClr val="black">
                    <a:tint val="75000"/>
                  </a:prstClr>
                </a:solidFill>
              </a:rPr>
              <a:pPr/>
              <a:t>‹#›</a:t>
            </a:fld>
            <a:endParaRPr lang="en-US" dirty="0">
              <a:solidFill>
                <a:prstClr val="black">
                  <a:tint val="75000"/>
                </a:prstClr>
              </a:solidFill>
            </a:endParaRPr>
          </a:p>
        </p:txBody>
      </p:sp>
      <p:grpSp>
        <p:nvGrpSpPr>
          <p:cNvPr id="7" name="Group 6"/>
          <p:cNvGrpSpPr/>
          <p:nvPr userDrawn="1"/>
        </p:nvGrpSpPr>
        <p:grpSpPr>
          <a:xfrm>
            <a:off x="0" y="-32047"/>
            <a:ext cx="12198350" cy="1069383"/>
            <a:chOff x="0" y="-32047"/>
            <a:chExt cx="9144000" cy="1069383"/>
          </a:xfrm>
        </p:grpSpPr>
        <p:sp>
          <p:nvSpPr>
            <p:cNvPr id="8" name="Rectangle 7"/>
            <p:cNvSpPr/>
            <p:nvPr userDrawn="1"/>
          </p:nvSpPr>
          <p:spPr>
            <a:xfrm>
              <a:off x="0" y="-32047"/>
              <a:ext cx="9144000" cy="1069383"/>
            </a:xfrm>
            <a:prstGeom prst="rect">
              <a:avLst/>
            </a:prstGeom>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sp>
          <p:nvSpPr>
            <p:cNvPr id="10" name="Oval 9"/>
            <p:cNvSpPr/>
            <p:nvPr userDrawn="1"/>
          </p:nvSpPr>
          <p:spPr>
            <a:xfrm>
              <a:off x="7718942" y="46373"/>
              <a:ext cx="1306901" cy="853588"/>
            </a:xfrm>
            <a:prstGeom prst="ellipse">
              <a:avLst/>
            </a:prstGeom>
            <a:solidFill>
              <a:schemeClr val="bg1"/>
            </a:solidFill>
            <a:scene3d>
              <a:camera prst="orthographicFront"/>
              <a:lightRig rig="threePt" dir="t"/>
            </a:scene3d>
            <a:sp3d>
              <a:bevelT prst="slope"/>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grpSp>
      <p:sp>
        <p:nvSpPr>
          <p:cNvPr id="12" name="TextBox 11"/>
          <p:cNvSpPr txBox="1"/>
          <p:nvPr userDrawn="1"/>
        </p:nvSpPr>
        <p:spPr>
          <a:xfrm>
            <a:off x="10357963" y="80752"/>
            <a:ext cx="1682763" cy="78483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defTabSz="457200"/>
            <a:r>
              <a:rPr lang="en-US" sz="1500" b="1" dirty="0">
                <a:solidFill>
                  <a:prstClr val="black"/>
                </a:solidFill>
              </a:rPr>
              <a:t>PDES, Inc. </a:t>
            </a:r>
            <a:br>
              <a:rPr lang="en-US" sz="1500" b="1" dirty="0">
                <a:solidFill>
                  <a:prstClr val="black"/>
                </a:solidFill>
              </a:rPr>
            </a:br>
            <a:r>
              <a:rPr lang="en-US" sz="1500" b="1" dirty="0">
                <a:solidFill>
                  <a:prstClr val="black"/>
                </a:solidFill>
              </a:rPr>
              <a:t>Model-Based</a:t>
            </a:r>
          </a:p>
          <a:p>
            <a:pPr algn="ctr" defTabSz="457200"/>
            <a:r>
              <a:rPr lang="en-US" sz="1500" b="1" dirty="0">
                <a:solidFill>
                  <a:prstClr val="black"/>
                </a:solidFill>
              </a:rPr>
              <a:t>Sys Eng.</a:t>
            </a:r>
          </a:p>
        </p:txBody>
      </p:sp>
      <p:sp>
        <p:nvSpPr>
          <p:cNvPr id="2" name="Title 1"/>
          <p:cNvSpPr>
            <a:spLocks noGrp="1"/>
          </p:cNvSpPr>
          <p:nvPr>
            <p:ph type="title"/>
          </p:nvPr>
        </p:nvSpPr>
        <p:spPr>
          <a:xfrm>
            <a:off x="353433" y="214447"/>
            <a:ext cx="9590420" cy="625323"/>
          </a:xfrm>
        </p:spPr>
        <p:txBody>
          <a:bodyPr/>
          <a:lstStyle/>
          <a:p>
            <a:r>
              <a:rPr lang="en-US"/>
              <a:t>Click to edit Master title style</a:t>
            </a:r>
          </a:p>
        </p:txBody>
      </p:sp>
    </p:spTree>
    <p:extLst>
      <p:ext uri="{BB962C8B-B14F-4D97-AF65-F5344CB8AC3E}">
        <p14:creationId xmlns:p14="http://schemas.microsoft.com/office/powerpoint/2010/main" val="2024552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585" y="4406902"/>
            <a:ext cx="10368598"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585" y="2906713"/>
            <a:ext cx="10368598"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 LOTAR 2019 All rights reserved  Williams  18 December 2019  Page &lt;#&gt;</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621C4C1-FB4D-3142-ACBD-4408A6B6221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70787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 LOTAR 2019 All rights reserved  Williams  18 December 2019  Page &lt;#&gt;</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621C4C1-FB4D-3142-ACBD-4408A6B62212}" type="slidenum">
              <a:rPr lang="en-US" smtClean="0">
                <a:solidFill>
                  <a:prstClr val="black">
                    <a:tint val="75000"/>
                  </a:prstClr>
                </a:solidFill>
              </a:rPr>
              <a:pPr/>
              <a:t>‹#›</a:t>
            </a:fld>
            <a:endParaRPr lang="en-US" dirty="0">
              <a:solidFill>
                <a:prstClr val="black">
                  <a:tint val="75000"/>
                </a:prstClr>
              </a:solidFill>
            </a:endParaRPr>
          </a:p>
        </p:txBody>
      </p:sp>
      <p:grpSp>
        <p:nvGrpSpPr>
          <p:cNvPr id="5" name="Group 4"/>
          <p:cNvGrpSpPr/>
          <p:nvPr userDrawn="1"/>
        </p:nvGrpSpPr>
        <p:grpSpPr>
          <a:xfrm>
            <a:off x="0" y="-32047"/>
            <a:ext cx="12198350" cy="1069383"/>
            <a:chOff x="0" y="-32047"/>
            <a:chExt cx="9144000" cy="1069383"/>
          </a:xfrm>
        </p:grpSpPr>
        <p:sp>
          <p:nvSpPr>
            <p:cNvPr id="6" name="Rectangle 5"/>
            <p:cNvSpPr/>
            <p:nvPr userDrawn="1"/>
          </p:nvSpPr>
          <p:spPr>
            <a:xfrm>
              <a:off x="0" y="-32047"/>
              <a:ext cx="9144000" cy="1069383"/>
            </a:xfrm>
            <a:prstGeom prst="rect">
              <a:avLst/>
            </a:prstGeom>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sp>
          <p:nvSpPr>
            <p:cNvPr id="8" name="Oval 7"/>
            <p:cNvSpPr/>
            <p:nvPr userDrawn="1"/>
          </p:nvSpPr>
          <p:spPr>
            <a:xfrm>
              <a:off x="7718942" y="46373"/>
              <a:ext cx="1306901" cy="853588"/>
            </a:xfrm>
            <a:prstGeom prst="ellipse">
              <a:avLst/>
            </a:prstGeom>
            <a:solidFill>
              <a:schemeClr val="bg1"/>
            </a:solidFill>
            <a:scene3d>
              <a:camera prst="orthographicFront"/>
              <a:lightRig rig="threePt" dir="t"/>
            </a:scene3d>
            <a:sp3d>
              <a:bevelT prst="slope"/>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grpSp>
    </p:spTree>
    <p:extLst>
      <p:ext uri="{BB962C8B-B14F-4D97-AF65-F5344CB8AC3E}">
        <p14:creationId xmlns:p14="http://schemas.microsoft.com/office/powerpoint/2010/main" val="945269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solidFill>
                  <a:srgbClr val="333333"/>
                </a:solidFill>
              </a:rPr>
              <a:t>© LOTAR 2019 All rights reserved  Williams  18 December 2019  Page &lt;#&gt;</a:t>
            </a:r>
            <a:endParaRPr lang="en-US" dirty="0">
              <a:solidFill>
                <a:srgbClr val="333333"/>
              </a:solidFill>
            </a:endParaRPr>
          </a:p>
        </p:txBody>
      </p:sp>
    </p:spTree>
    <p:extLst>
      <p:ext uri="{BB962C8B-B14F-4D97-AF65-F5344CB8AC3E}">
        <p14:creationId xmlns:p14="http://schemas.microsoft.com/office/powerpoint/2010/main" val="803092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0"/>
          </p:nvPr>
        </p:nvSpPr>
        <p:spPr/>
        <p:txBody>
          <a:bodyPr/>
          <a:lstStyle>
            <a:lvl1pPr>
              <a:defRPr/>
            </a:lvl1pPr>
          </a:lstStyle>
          <a:p>
            <a:r>
              <a:rPr lang="en-US">
                <a:solidFill>
                  <a:srgbClr val="333333"/>
                </a:solidFill>
              </a:rPr>
              <a:t>© LOTAR 2019 All rights reserved  Williams  18 December 2019  Page &lt;#&gt;</a:t>
            </a:r>
            <a:endParaRPr lang="en-US" dirty="0">
              <a:solidFill>
                <a:srgbClr val="333333"/>
              </a:solidFill>
            </a:endParaRPr>
          </a:p>
        </p:txBody>
      </p:sp>
    </p:spTree>
    <p:extLst>
      <p:ext uri="{BB962C8B-B14F-4D97-AF65-F5344CB8AC3E}">
        <p14:creationId xmlns:p14="http://schemas.microsoft.com/office/powerpoint/2010/main" val="299670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400">
                <a:solidFill>
                  <a:schemeClr val="tx2"/>
                </a:solidFill>
                <a:latin typeface="+mj-lt"/>
                <a:cs typeface="Open Sans"/>
              </a:defRPr>
            </a:lvl1pPr>
          </a:lstStyle>
          <a:p>
            <a:r>
              <a:rPr lang="en-GB"/>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latin typeface="+mn-lt"/>
                <a:cs typeface="Open Sans"/>
              </a:defRPr>
            </a:lvl1pPr>
            <a:lvl2pPr>
              <a:defRPr>
                <a:solidFill>
                  <a:schemeClr val="tx1"/>
                </a:solidFill>
                <a:latin typeface="+mn-lt"/>
                <a:cs typeface="Open Sans"/>
              </a:defRPr>
            </a:lvl2pPr>
            <a:lvl3pPr>
              <a:defRPr>
                <a:solidFill>
                  <a:schemeClr val="tx1"/>
                </a:solidFill>
                <a:latin typeface="+mn-lt"/>
                <a:cs typeface="Open Sans"/>
              </a:defRPr>
            </a:lvl3pPr>
            <a:lvl4pPr>
              <a:defRPr>
                <a:solidFill>
                  <a:schemeClr val="tx1"/>
                </a:solidFill>
                <a:latin typeface="+mn-lt"/>
                <a:cs typeface="Open Sans"/>
              </a:defRPr>
            </a:lvl4pPr>
            <a:lvl5pPr>
              <a:defRPr>
                <a:solidFill>
                  <a:schemeClr val="tx1"/>
                </a:solidFill>
                <a:latin typeface="+mn-lt"/>
                <a:cs typeface="Open Sans"/>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r>
              <a:rPr lang="fr-FR" dirty="0"/>
              <a:t>Mark Williams, Boeing</a:t>
            </a:r>
            <a:endParaRPr lang="en-US" dirty="0"/>
          </a:p>
        </p:txBody>
      </p:sp>
      <p:sp>
        <p:nvSpPr>
          <p:cNvPr id="5" name="Footer Placeholder 4"/>
          <p:cNvSpPr>
            <a:spLocks noGrp="1"/>
          </p:cNvSpPr>
          <p:nvPr>
            <p:ph type="ftr" sz="quarter" idx="11"/>
          </p:nvPr>
        </p:nvSpPr>
        <p:spPr/>
        <p:txBody>
          <a:bodyPr/>
          <a:lstStyle/>
          <a:p>
            <a:r>
              <a:rPr lang="en-US" dirty="0" err="1"/>
              <a:t>www.incose.org</a:t>
            </a:r>
            <a:r>
              <a:rPr lang="en-US" dirty="0"/>
              <a:t>/IW2020</a:t>
            </a:r>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204239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r>
              <a:rPr lang="fr-FR" dirty="0"/>
              <a:t>Mark Williams, Boeing</a:t>
            </a:r>
            <a:endParaRPr lang="en-US" dirty="0"/>
          </a:p>
        </p:txBody>
      </p:sp>
      <p:sp>
        <p:nvSpPr>
          <p:cNvPr id="5" name="Footer Placeholder 4"/>
          <p:cNvSpPr>
            <a:spLocks noGrp="1"/>
          </p:cNvSpPr>
          <p:nvPr>
            <p:ph type="ftr" sz="quarter" idx="11"/>
          </p:nvPr>
        </p:nvSpPr>
        <p:spPr/>
        <p:txBody>
          <a:bodyPr/>
          <a:lstStyle/>
          <a:p>
            <a:r>
              <a:rPr lang="en-US" dirty="0" err="1"/>
              <a:t>www.incose.org</a:t>
            </a:r>
            <a:r>
              <a:rPr lang="en-US" dirty="0"/>
              <a:t>/IW2020</a:t>
            </a:r>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
        <p:nvSpPr>
          <p:cNvPr id="30" name="Titre 1"/>
          <p:cNvSpPr>
            <a:spLocks noGrp="1"/>
          </p:cNvSpPr>
          <p:nvPr>
            <p:ph type="ctrTitle" hasCustomPrompt="1"/>
          </p:nvPr>
        </p:nvSpPr>
        <p:spPr>
          <a:xfrm>
            <a:off x="359777" y="3975759"/>
            <a:ext cx="11376530" cy="1123038"/>
          </a:xfrm>
        </p:spPr>
        <p:txBody>
          <a:bodyPr anchor="b"/>
          <a:lstStyle>
            <a:lvl1pPr algn="l">
              <a:defRPr sz="6000" baseline="0">
                <a:latin typeface="Arial"/>
                <a:cs typeface="Arial"/>
              </a:defRPr>
            </a:lvl1pPr>
          </a:lstStyle>
          <a:p>
            <a:r>
              <a:rPr lang="en-US" dirty="0"/>
              <a:t>Section Title</a:t>
            </a:r>
            <a:endParaRPr lang="fr-FR" dirty="0"/>
          </a:p>
        </p:txBody>
      </p:sp>
      <p:sp>
        <p:nvSpPr>
          <p:cNvPr id="31" name="Sous-titre 2"/>
          <p:cNvSpPr>
            <a:spLocks noGrp="1"/>
          </p:cNvSpPr>
          <p:nvPr>
            <p:ph type="subTitle" idx="1" hasCustomPrompt="1"/>
          </p:nvPr>
        </p:nvSpPr>
        <p:spPr>
          <a:xfrm>
            <a:off x="359777" y="3093890"/>
            <a:ext cx="11376530" cy="867169"/>
          </a:xfrm>
        </p:spPr>
        <p:txBody>
          <a:bodyPr anchor="b"/>
          <a:lstStyle>
            <a:lvl1pPr marL="0" indent="0" algn="l">
              <a:buNone/>
              <a:defRPr sz="2400">
                <a:latin typeface="Arial"/>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Section</a:t>
            </a:r>
            <a:endParaRPr lang="fr-FR" dirty="0"/>
          </a:p>
        </p:txBody>
      </p:sp>
      <p:cxnSp>
        <p:nvCxnSpPr>
          <p:cNvPr id="32" name="Straight Connector 31"/>
          <p:cNvCxnSpPr/>
          <p:nvPr userDrawn="1"/>
        </p:nvCxnSpPr>
        <p:spPr>
          <a:xfrm>
            <a:off x="359777" y="5098797"/>
            <a:ext cx="3074092" cy="0"/>
          </a:xfrm>
          <a:prstGeom prst="line">
            <a:avLst/>
          </a:prstGeom>
          <a:ln w="76200" cmpd="sng">
            <a:solidFill>
              <a:srgbClr val="0071CE"/>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95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chemeClr val="tx2"/>
                </a:solidFill>
                <a:latin typeface="+mj-lt"/>
              </a:defRPr>
            </a:lvl1pPr>
          </a:lstStyle>
          <a:p>
            <a:r>
              <a:rPr lang="en-GB"/>
              <a:t>Click to edit Master title style</a:t>
            </a:r>
            <a:endParaRPr lang="en-US" dirty="0"/>
          </a:p>
        </p:txBody>
      </p:sp>
      <p:sp>
        <p:nvSpPr>
          <p:cNvPr id="3" name="Content Placeholder 2"/>
          <p:cNvSpPr>
            <a:spLocks noGrp="1"/>
          </p:cNvSpPr>
          <p:nvPr>
            <p:ph sz="half" idx="1"/>
          </p:nvPr>
        </p:nvSpPr>
        <p:spPr>
          <a:xfrm>
            <a:off x="609917" y="1600201"/>
            <a:ext cx="5387605" cy="4525963"/>
          </a:xfrm>
        </p:spPr>
        <p:txBody>
          <a:bodyPr/>
          <a:lstStyle>
            <a:lvl1pPr>
              <a:defRPr sz="3700">
                <a:latin typeface="+mn-lt"/>
              </a:defRPr>
            </a:lvl1pPr>
            <a:lvl2pPr>
              <a:defRPr sz="3200">
                <a:latin typeface="+mn-lt"/>
              </a:defRPr>
            </a:lvl2pPr>
            <a:lvl3pPr>
              <a:defRPr sz="2700">
                <a:latin typeface="+mn-lt"/>
              </a:defRPr>
            </a:lvl3pPr>
            <a:lvl4pPr>
              <a:defRPr sz="2400">
                <a:latin typeface="+mn-lt"/>
              </a:defRPr>
            </a:lvl4pPr>
            <a:lvl5pPr>
              <a:defRPr sz="2400">
                <a:latin typeface="+mn-lt"/>
              </a:defRPr>
            </a:lvl5pPr>
            <a:lvl6pPr>
              <a:defRPr sz="2400"/>
            </a:lvl6pPr>
            <a:lvl7pPr>
              <a:defRPr sz="2400"/>
            </a:lvl7pPr>
            <a:lvl8pPr>
              <a:defRPr sz="2400"/>
            </a:lvl8pPr>
            <a:lvl9pPr>
              <a:defRPr sz="2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0828" y="1600201"/>
            <a:ext cx="5387605" cy="4525963"/>
          </a:xfrm>
        </p:spPr>
        <p:txBody>
          <a:bodyPr/>
          <a:lstStyle>
            <a:lvl1pPr>
              <a:defRPr sz="3700">
                <a:latin typeface="+mn-lt"/>
              </a:defRPr>
            </a:lvl1pPr>
            <a:lvl2pPr>
              <a:defRPr sz="3200">
                <a:latin typeface="+mn-lt"/>
              </a:defRPr>
            </a:lvl2pPr>
            <a:lvl3pPr>
              <a:defRPr sz="2700">
                <a:latin typeface="+mn-lt"/>
              </a:defRPr>
            </a:lvl3pPr>
            <a:lvl4pPr>
              <a:defRPr sz="2400">
                <a:latin typeface="+mn-lt"/>
              </a:defRPr>
            </a:lvl4pPr>
            <a:lvl5pPr>
              <a:defRPr sz="2400">
                <a:latin typeface="+mn-lt"/>
              </a:defRPr>
            </a:lvl5pPr>
            <a:lvl6pPr>
              <a:defRPr sz="2400"/>
            </a:lvl6pPr>
            <a:lvl7pPr>
              <a:defRPr sz="2400"/>
            </a:lvl7pPr>
            <a:lvl8pPr>
              <a:defRPr sz="2400"/>
            </a:lvl8pPr>
            <a:lvl9pPr>
              <a:defRPr sz="2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fr-FR" dirty="0"/>
              <a:t>Mark Williams, Boeing</a:t>
            </a:r>
            <a:endParaRPr lang="en-US" dirty="0"/>
          </a:p>
        </p:txBody>
      </p:sp>
      <p:sp>
        <p:nvSpPr>
          <p:cNvPr id="6" name="Footer Placeholder 5"/>
          <p:cNvSpPr>
            <a:spLocks noGrp="1"/>
          </p:cNvSpPr>
          <p:nvPr>
            <p:ph type="ftr" sz="quarter" idx="11"/>
          </p:nvPr>
        </p:nvSpPr>
        <p:spPr/>
        <p:txBody>
          <a:bodyPr/>
          <a:lstStyle/>
          <a:p>
            <a:r>
              <a:rPr lang="en-US" dirty="0" err="1"/>
              <a:t>www.incose.org</a:t>
            </a:r>
            <a:r>
              <a:rPr lang="en-US" dirty="0"/>
              <a:t>/IW2020</a:t>
            </a:r>
          </a:p>
        </p:txBody>
      </p:sp>
      <p:sp>
        <p:nvSpPr>
          <p:cNvPr id="7" name="Slide Number Placeholder 6"/>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420070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rgbClr val="0071CE"/>
                </a:solidFill>
                <a:latin typeface="+mj-lt"/>
              </a:defRPr>
            </a:lvl1pPr>
          </a:lstStyle>
          <a:p>
            <a:r>
              <a:rPr lang="en-GB"/>
              <a:t>Click to edit Master title style</a:t>
            </a:r>
            <a:endParaRPr lang="en-US" dirty="0"/>
          </a:p>
        </p:txBody>
      </p:sp>
      <p:sp>
        <p:nvSpPr>
          <p:cNvPr id="3" name="Text Placeholder 2"/>
          <p:cNvSpPr>
            <a:spLocks noGrp="1"/>
          </p:cNvSpPr>
          <p:nvPr>
            <p:ph type="body" idx="1"/>
          </p:nvPr>
        </p:nvSpPr>
        <p:spPr>
          <a:xfrm>
            <a:off x="609918" y="1535113"/>
            <a:ext cx="5389723" cy="639763"/>
          </a:xfrm>
        </p:spPr>
        <p:txBody>
          <a:bodyPr anchor="b">
            <a:normAutofit/>
          </a:bodyPr>
          <a:lstStyle>
            <a:lvl1pPr marL="0" indent="0">
              <a:buNone/>
              <a:defRPr sz="2800" b="0">
                <a:solidFill>
                  <a:srgbClr val="0071CE"/>
                </a:solidFill>
                <a:latin typeface="+mn-lt"/>
              </a:defRPr>
            </a:lvl1pPr>
            <a:lvl2pPr marL="609768" indent="0">
              <a:buNone/>
              <a:defRPr sz="2700" b="1"/>
            </a:lvl2pPr>
            <a:lvl3pPr marL="1219535" indent="0">
              <a:buNone/>
              <a:defRPr sz="2400" b="1"/>
            </a:lvl3pPr>
            <a:lvl4pPr marL="1829303" indent="0">
              <a:buNone/>
              <a:defRPr sz="2100" b="1"/>
            </a:lvl4pPr>
            <a:lvl5pPr marL="2439071" indent="0">
              <a:buNone/>
              <a:defRPr sz="2100" b="1"/>
            </a:lvl5pPr>
            <a:lvl6pPr marL="3048838" indent="0">
              <a:buNone/>
              <a:defRPr sz="2100" b="1"/>
            </a:lvl6pPr>
            <a:lvl7pPr marL="3658606" indent="0">
              <a:buNone/>
              <a:defRPr sz="2100" b="1"/>
            </a:lvl7pPr>
            <a:lvl8pPr marL="4268373" indent="0">
              <a:buNone/>
              <a:defRPr sz="2100" b="1"/>
            </a:lvl8pPr>
            <a:lvl9pPr marL="4878141" indent="0">
              <a:buNone/>
              <a:defRPr sz="2100" b="1"/>
            </a:lvl9pPr>
          </a:lstStyle>
          <a:p>
            <a:pPr lvl="0"/>
            <a:r>
              <a:rPr lang="en-GB"/>
              <a:t>Click to edit Master text styles</a:t>
            </a:r>
          </a:p>
        </p:txBody>
      </p:sp>
      <p:sp>
        <p:nvSpPr>
          <p:cNvPr id="4" name="Content Placeholder 3"/>
          <p:cNvSpPr>
            <a:spLocks noGrp="1"/>
          </p:cNvSpPr>
          <p:nvPr>
            <p:ph sz="half" idx="2"/>
          </p:nvPr>
        </p:nvSpPr>
        <p:spPr>
          <a:xfrm>
            <a:off x="609918" y="2174875"/>
            <a:ext cx="5389723" cy="3951288"/>
          </a:xfrm>
        </p:spPr>
        <p:txBody>
          <a:bodyPr/>
          <a:lstStyle>
            <a:lvl1pPr>
              <a:defRPr sz="3200">
                <a:latin typeface="+mn-lt"/>
              </a:defRPr>
            </a:lvl1pPr>
            <a:lvl2pPr>
              <a:defRPr sz="2700">
                <a:latin typeface="+mn-lt"/>
              </a:defRPr>
            </a:lvl2pPr>
            <a:lvl3pPr>
              <a:defRPr sz="2400">
                <a:latin typeface="+mn-lt"/>
              </a:defRPr>
            </a:lvl3pPr>
            <a:lvl4pPr>
              <a:defRPr sz="2100">
                <a:latin typeface="+mn-lt"/>
              </a:defRPr>
            </a:lvl4pPr>
            <a:lvl5pPr>
              <a:defRPr sz="2100">
                <a:latin typeface="+mn-lt"/>
              </a:defRPr>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96594" y="1535113"/>
            <a:ext cx="5391840" cy="639763"/>
          </a:xfrm>
        </p:spPr>
        <p:txBody>
          <a:bodyPr anchor="b">
            <a:normAutofit/>
          </a:bodyPr>
          <a:lstStyle>
            <a:lvl1pPr marL="0" indent="0">
              <a:buNone/>
              <a:defRPr sz="2800" b="0">
                <a:solidFill>
                  <a:srgbClr val="0071CE"/>
                </a:solidFill>
                <a:latin typeface="+mn-lt"/>
              </a:defRPr>
            </a:lvl1pPr>
            <a:lvl2pPr marL="609768" indent="0">
              <a:buNone/>
              <a:defRPr sz="2700" b="1"/>
            </a:lvl2pPr>
            <a:lvl3pPr marL="1219535" indent="0">
              <a:buNone/>
              <a:defRPr sz="2400" b="1"/>
            </a:lvl3pPr>
            <a:lvl4pPr marL="1829303" indent="0">
              <a:buNone/>
              <a:defRPr sz="2100" b="1"/>
            </a:lvl4pPr>
            <a:lvl5pPr marL="2439071" indent="0">
              <a:buNone/>
              <a:defRPr sz="2100" b="1"/>
            </a:lvl5pPr>
            <a:lvl6pPr marL="3048838" indent="0">
              <a:buNone/>
              <a:defRPr sz="2100" b="1"/>
            </a:lvl6pPr>
            <a:lvl7pPr marL="3658606" indent="0">
              <a:buNone/>
              <a:defRPr sz="2100" b="1"/>
            </a:lvl7pPr>
            <a:lvl8pPr marL="4268373" indent="0">
              <a:buNone/>
              <a:defRPr sz="2100" b="1"/>
            </a:lvl8pPr>
            <a:lvl9pPr marL="4878141" indent="0">
              <a:buNone/>
              <a:defRPr sz="2100" b="1"/>
            </a:lvl9pPr>
          </a:lstStyle>
          <a:p>
            <a:pPr lvl="0"/>
            <a:r>
              <a:rPr lang="en-GB"/>
              <a:t>Click to edit Master text styles</a:t>
            </a:r>
          </a:p>
        </p:txBody>
      </p:sp>
      <p:sp>
        <p:nvSpPr>
          <p:cNvPr id="6" name="Content Placeholder 5"/>
          <p:cNvSpPr>
            <a:spLocks noGrp="1"/>
          </p:cNvSpPr>
          <p:nvPr>
            <p:ph sz="quarter" idx="4"/>
          </p:nvPr>
        </p:nvSpPr>
        <p:spPr>
          <a:xfrm>
            <a:off x="6196594" y="2174875"/>
            <a:ext cx="5391840" cy="3951288"/>
          </a:xfrm>
        </p:spPr>
        <p:txBody>
          <a:bodyPr/>
          <a:lstStyle>
            <a:lvl1pPr>
              <a:defRPr sz="3200">
                <a:latin typeface="+mn-lt"/>
              </a:defRPr>
            </a:lvl1pPr>
            <a:lvl2pPr>
              <a:defRPr sz="2700">
                <a:latin typeface="+mn-lt"/>
              </a:defRPr>
            </a:lvl2pPr>
            <a:lvl3pPr>
              <a:defRPr sz="2400">
                <a:latin typeface="+mn-lt"/>
              </a:defRPr>
            </a:lvl3pPr>
            <a:lvl4pPr>
              <a:defRPr sz="2100">
                <a:latin typeface="+mn-lt"/>
              </a:defRPr>
            </a:lvl4pPr>
            <a:lvl5pPr>
              <a:defRPr sz="2100">
                <a:latin typeface="+mn-lt"/>
              </a:defRPr>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r>
              <a:rPr lang="fr-FR" dirty="0"/>
              <a:t>Mark Williams, Boeing</a:t>
            </a:r>
            <a:endParaRPr lang="en-US" dirty="0"/>
          </a:p>
        </p:txBody>
      </p:sp>
      <p:sp>
        <p:nvSpPr>
          <p:cNvPr id="8" name="Footer Placeholder 7"/>
          <p:cNvSpPr>
            <a:spLocks noGrp="1"/>
          </p:cNvSpPr>
          <p:nvPr>
            <p:ph type="ftr" sz="quarter" idx="11"/>
          </p:nvPr>
        </p:nvSpPr>
        <p:spPr/>
        <p:txBody>
          <a:bodyPr/>
          <a:lstStyle/>
          <a:p>
            <a:r>
              <a:rPr lang="en-US" dirty="0" err="1"/>
              <a:t>www.incose.org</a:t>
            </a:r>
            <a:r>
              <a:rPr lang="en-US" dirty="0"/>
              <a:t>/IW2020</a:t>
            </a:r>
          </a:p>
        </p:txBody>
      </p:sp>
      <p:sp>
        <p:nvSpPr>
          <p:cNvPr id="9" name="Slide Number Placeholder 8"/>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2205490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rgbClr val="0071CE"/>
                </a:solidFill>
                <a:latin typeface="+mj-lt"/>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r>
              <a:rPr lang="fr-FR" dirty="0"/>
              <a:t>Mark Williams, Boeing</a:t>
            </a:r>
            <a:endParaRPr lang="en-US" dirty="0"/>
          </a:p>
        </p:txBody>
      </p:sp>
      <p:sp>
        <p:nvSpPr>
          <p:cNvPr id="4" name="Footer Placeholder 3"/>
          <p:cNvSpPr>
            <a:spLocks noGrp="1"/>
          </p:cNvSpPr>
          <p:nvPr>
            <p:ph type="ftr" sz="quarter" idx="11"/>
          </p:nvPr>
        </p:nvSpPr>
        <p:spPr/>
        <p:txBody>
          <a:bodyPr/>
          <a:lstStyle/>
          <a:p>
            <a:r>
              <a:rPr lang="en-US" dirty="0" err="1"/>
              <a:t>www.incose.org</a:t>
            </a:r>
            <a:r>
              <a:rPr lang="en-US" dirty="0"/>
              <a:t>/IW2020</a:t>
            </a:r>
          </a:p>
        </p:txBody>
      </p:sp>
      <p:sp>
        <p:nvSpPr>
          <p:cNvPr id="5" name="Slide Number Placeholder 4"/>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3132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dirty="0"/>
              <a:t>Mark Williams, Boeing</a:t>
            </a:r>
            <a:endParaRPr lang="en-US" dirty="0"/>
          </a:p>
        </p:txBody>
      </p:sp>
      <p:sp>
        <p:nvSpPr>
          <p:cNvPr id="3" name="Footer Placeholder 2"/>
          <p:cNvSpPr>
            <a:spLocks noGrp="1"/>
          </p:cNvSpPr>
          <p:nvPr>
            <p:ph type="ftr" sz="quarter" idx="11"/>
          </p:nvPr>
        </p:nvSpPr>
        <p:spPr/>
        <p:txBody>
          <a:bodyPr/>
          <a:lstStyle/>
          <a:p>
            <a:r>
              <a:rPr lang="en-US" dirty="0" err="1"/>
              <a:t>www.incose.org</a:t>
            </a:r>
            <a:r>
              <a:rPr lang="en-US" dirty="0"/>
              <a:t>/IW2020</a:t>
            </a:r>
          </a:p>
        </p:txBody>
      </p:sp>
      <p:sp>
        <p:nvSpPr>
          <p:cNvPr id="4" name="Slide Number Placeholder 3"/>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70669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920" y="273049"/>
            <a:ext cx="4013173" cy="1162051"/>
          </a:xfrm>
        </p:spPr>
        <p:txBody>
          <a:bodyPr anchor="b"/>
          <a:lstStyle>
            <a:lvl1pPr algn="l">
              <a:defRPr sz="2700" b="0">
                <a:solidFill>
                  <a:srgbClr val="0071CE"/>
                </a:solidFill>
                <a:latin typeface="+mj-lt"/>
              </a:defRPr>
            </a:lvl1pPr>
          </a:lstStyle>
          <a:p>
            <a:r>
              <a:rPr lang="en-GB"/>
              <a:t>Click to edit Master title style</a:t>
            </a:r>
            <a:endParaRPr lang="en-US" dirty="0"/>
          </a:p>
        </p:txBody>
      </p:sp>
      <p:sp>
        <p:nvSpPr>
          <p:cNvPr id="3" name="Content Placeholder 2"/>
          <p:cNvSpPr>
            <a:spLocks noGrp="1"/>
          </p:cNvSpPr>
          <p:nvPr>
            <p:ph idx="1"/>
          </p:nvPr>
        </p:nvSpPr>
        <p:spPr>
          <a:xfrm>
            <a:off x="4769216" y="273052"/>
            <a:ext cx="6819216" cy="5853113"/>
          </a:xfrm>
        </p:spPr>
        <p:txBody>
          <a:bodyPr/>
          <a:lstStyle>
            <a:lvl1pPr>
              <a:defRPr sz="4300">
                <a:latin typeface="+mn-lt"/>
              </a:defRPr>
            </a:lvl1pPr>
            <a:lvl2pPr>
              <a:defRPr sz="3700">
                <a:latin typeface="+mn-lt"/>
              </a:defRPr>
            </a:lvl2pPr>
            <a:lvl3pPr>
              <a:defRPr sz="3200">
                <a:latin typeface="+mn-lt"/>
              </a:defRPr>
            </a:lvl3pPr>
            <a:lvl4pPr>
              <a:defRPr sz="2700">
                <a:latin typeface="+mn-lt"/>
              </a:defRPr>
            </a:lvl4pPr>
            <a:lvl5pPr>
              <a:defRPr sz="2700">
                <a:latin typeface="+mn-lt"/>
              </a:defRPr>
            </a:lvl5pPr>
            <a:lvl6pPr>
              <a:defRPr sz="2700"/>
            </a:lvl6pPr>
            <a:lvl7pPr>
              <a:defRPr sz="2700"/>
            </a:lvl7pPr>
            <a:lvl8pPr>
              <a:defRPr sz="2700"/>
            </a:lvl8pPr>
            <a:lvl9pPr>
              <a:defRPr sz="27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09920" y="1435102"/>
            <a:ext cx="4013173" cy="4691063"/>
          </a:xfrm>
        </p:spPr>
        <p:txBody>
          <a:bodyPr/>
          <a:lstStyle>
            <a:lvl1pPr marL="0" indent="0">
              <a:buNone/>
              <a:defRPr sz="1900">
                <a:latin typeface="+mn-lt"/>
              </a:defRPr>
            </a:lvl1pPr>
            <a:lvl2pPr marL="609768" indent="0">
              <a:buNone/>
              <a:defRPr sz="1600"/>
            </a:lvl2pPr>
            <a:lvl3pPr marL="1219535" indent="0">
              <a:buNone/>
              <a:defRPr sz="1300"/>
            </a:lvl3pPr>
            <a:lvl4pPr marL="1829303" indent="0">
              <a:buNone/>
              <a:defRPr sz="1200"/>
            </a:lvl4pPr>
            <a:lvl5pPr marL="2439071" indent="0">
              <a:buNone/>
              <a:defRPr sz="1200"/>
            </a:lvl5pPr>
            <a:lvl6pPr marL="3048838" indent="0">
              <a:buNone/>
              <a:defRPr sz="1200"/>
            </a:lvl6pPr>
            <a:lvl7pPr marL="3658606" indent="0">
              <a:buNone/>
              <a:defRPr sz="1200"/>
            </a:lvl7pPr>
            <a:lvl8pPr marL="4268373" indent="0">
              <a:buNone/>
              <a:defRPr sz="1200"/>
            </a:lvl8pPr>
            <a:lvl9pPr marL="4878141" indent="0">
              <a:buNone/>
              <a:defRPr sz="1200"/>
            </a:lvl9pPr>
          </a:lstStyle>
          <a:p>
            <a:pPr lvl="0"/>
            <a:r>
              <a:rPr lang="en-GB"/>
              <a:t>Click to edit Master text styles</a:t>
            </a:r>
          </a:p>
        </p:txBody>
      </p:sp>
      <p:sp>
        <p:nvSpPr>
          <p:cNvPr id="5" name="Date Placeholder 4"/>
          <p:cNvSpPr>
            <a:spLocks noGrp="1"/>
          </p:cNvSpPr>
          <p:nvPr>
            <p:ph type="dt" sz="half" idx="10"/>
          </p:nvPr>
        </p:nvSpPr>
        <p:spPr/>
        <p:txBody>
          <a:bodyPr/>
          <a:lstStyle/>
          <a:p>
            <a:fld id="{0B3A443D-75EC-6946-A3BE-E6E953D1FB98}" type="datetime4">
              <a:rPr lang="fr-FR" smtClean="0"/>
              <a:t>26 janvier 2020</a:t>
            </a:fld>
            <a:endParaRPr lang="en-US" dirty="0"/>
          </a:p>
        </p:txBody>
      </p:sp>
      <p:sp>
        <p:nvSpPr>
          <p:cNvPr id="6" name="Footer Placeholder 5"/>
          <p:cNvSpPr>
            <a:spLocks noGrp="1"/>
          </p:cNvSpPr>
          <p:nvPr>
            <p:ph type="ftr" sz="quarter" idx="11"/>
          </p:nvPr>
        </p:nvSpPr>
        <p:spPr/>
        <p:txBody>
          <a:bodyPr/>
          <a:lstStyle/>
          <a:p>
            <a:r>
              <a:rPr lang="en-US" dirty="0" err="1"/>
              <a:t>www.incose.org</a:t>
            </a:r>
            <a:r>
              <a:rPr lang="en-US" dirty="0"/>
              <a:t>/IW2020</a:t>
            </a:r>
          </a:p>
        </p:txBody>
      </p:sp>
      <p:sp>
        <p:nvSpPr>
          <p:cNvPr id="7" name="Slide Number Placeholder 6"/>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117613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962" y="4800600"/>
            <a:ext cx="7319010" cy="566739"/>
          </a:xfrm>
        </p:spPr>
        <p:txBody>
          <a:bodyPr anchor="b"/>
          <a:lstStyle>
            <a:lvl1pPr algn="l">
              <a:defRPr sz="2700" b="0">
                <a:solidFill>
                  <a:srgbClr val="0071CE"/>
                </a:solidFill>
                <a:latin typeface="+mj-lt"/>
              </a:defRPr>
            </a:lvl1pPr>
          </a:lstStyle>
          <a:p>
            <a:r>
              <a:rPr lang="en-GB"/>
              <a:t>Click to edit Master title style</a:t>
            </a:r>
            <a:endParaRPr lang="en-US" dirty="0"/>
          </a:p>
        </p:txBody>
      </p:sp>
      <p:sp>
        <p:nvSpPr>
          <p:cNvPr id="3" name="Picture Placeholder 2"/>
          <p:cNvSpPr>
            <a:spLocks noGrp="1"/>
          </p:cNvSpPr>
          <p:nvPr>
            <p:ph type="pic" idx="1"/>
          </p:nvPr>
        </p:nvSpPr>
        <p:spPr>
          <a:xfrm>
            <a:off x="2390962" y="612775"/>
            <a:ext cx="7319010" cy="4114800"/>
          </a:xfrm>
        </p:spPr>
        <p:txBody>
          <a:bodyPr/>
          <a:lstStyle>
            <a:lvl1pPr marL="0" indent="0">
              <a:buNone/>
              <a:defRPr sz="4300"/>
            </a:lvl1pPr>
            <a:lvl2pPr marL="609768" indent="0">
              <a:buNone/>
              <a:defRPr sz="3700"/>
            </a:lvl2pPr>
            <a:lvl3pPr marL="1219535" indent="0">
              <a:buNone/>
              <a:defRPr sz="3200"/>
            </a:lvl3pPr>
            <a:lvl4pPr marL="1829303" indent="0">
              <a:buNone/>
              <a:defRPr sz="2700"/>
            </a:lvl4pPr>
            <a:lvl5pPr marL="2439071" indent="0">
              <a:buNone/>
              <a:defRPr sz="2700"/>
            </a:lvl5pPr>
            <a:lvl6pPr marL="3048838" indent="0">
              <a:buNone/>
              <a:defRPr sz="2700"/>
            </a:lvl6pPr>
            <a:lvl7pPr marL="3658606" indent="0">
              <a:buNone/>
              <a:defRPr sz="2700"/>
            </a:lvl7pPr>
            <a:lvl8pPr marL="4268373" indent="0">
              <a:buNone/>
              <a:defRPr sz="2700"/>
            </a:lvl8pPr>
            <a:lvl9pPr marL="4878141" indent="0">
              <a:buNone/>
              <a:defRPr sz="2700"/>
            </a:lvl9pPr>
          </a:lstStyle>
          <a:p>
            <a:r>
              <a:rPr lang="en-GB"/>
              <a:t>Click icon to add picture</a:t>
            </a:r>
            <a:endParaRPr lang="en-US"/>
          </a:p>
        </p:txBody>
      </p:sp>
      <p:sp>
        <p:nvSpPr>
          <p:cNvPr id="4" name="Text Placeholder 3"/>
          <p:cNvSpPr>
            <a:spLocks noGrp="1"/>
          </p:cNvSpPr>
          <p:nvPr>
            <p:ph type="body" sz="half" idx="2"/>
          </p:nvPr>
        </p:nvSpPr>
        <p:spPr>
          <a:xfrm>
            <a:off x="2390962" y="5367338"/>
            <a:ext cx="7319010" cy="804863"/>
          </a:xfrm>
        </p:spPr>
        <p:txBody>
          <a:bodyPr/>
          <a:lstStyle>
            <a:lvl1pPr marL="0" indent="0">
              <a:buNone/>
              <a:defRPr sz="1900">
                <a:latin typeface="+mn-lt"/>
              </a:defRPr>
            </a:lvl1pPr>
            <a:lvl2pPr marL="609768" indent="0">
              <a:buNone/>
              <a:defRPr sz="1600"/>
            </a:lvl2pPr>
            <a:lvl3pPr marL="1219535" indent="0">
              <a:buNone/>
              <a:defRPr sz="1300"/>
            </a:lvl3pPr>
            <a:lvl4pPr marL="1829303" indent="0">
              <a:buNone/>
              <a:defRPr sz="1200"/>
            </a:lvl4pPr>
            <a:lvl5pPr marL="2439071" indent="0">
              <a:buNone/>
              <a:defRPr sz="1200"/>
            </a:lvl5pPr>
            <a:lvl6pPr marL="3048838" indent="0">
              <a:buNone/>
              <a:defRPr sz="1200"/>
            </a:lvl6pPr>
            <a:lvl7pPr marL="3658606" indent="0">
              <a:buNone/>
              <a:defRPr sz="1200"/>
            </a:lvl7pPr>
            <a:lvl8pPr marL="4268373" indent="0">
              <a:buNone/>
              <a:defRPr sz="1200"/>
            </a:lvl8pPr>
            <a:lvl9pPr marL="4878141" indent="0">
              <a:buNone/>
              <a:defRPr sz="1200"/>
            </a:lvl9pPr>
          </a:lstStyle>
          <a:p>
            <a:pPr lvl="0"/>
            <a:r>
              <a:rPr lang="en-GB"/>
              <a:t>Click to edit Master text styles</a:t>
            </a:r>
          </a:p>
        </p:txBody>
      </p:sp>
      <p:sp>
        <p:nvSpPr>
          <p:cNvPr id="5" name="Date Placeholder 4"/>
          <p:cNvSpPr>
            <a:spLocks noGrp="1"/>
          </p:cNvSpPr>
          <p:nvPr>
            <p:ph type="dt" sz="half" idx="10"/>
          </p:nvPr>
        </p:nvSpPr>
        <p:spPr/>
        <p:txBody>
          <a:bodyPr/>
          <a:lstStyle/>
          <a:p>
            <a:fld id="{D380A05F-11A7-DD4C-9C37-60D10F0F75E9}" type="datetime4">
              <a:rPr lang="fr-FR" smtClean="0"/>
              <a:t>26 janvier 2020</a:t>
            </a:fld>
            <a:endParaRPr lang="en-US"/>
          </a:p>
        </p:txBody>
      </p:sp>
      <p:sp>
        <p:nvSpPr>
          <p:cNvPr id="6" name="Footer Placeholder 5"/>
          <p:cNvSpPr>
            <a:spLocks noGrp="1"/>
          </p:cNvSpPr>
          <p:nvPr>
            <p:ph type="ftr" sz="quarter" idx="11"/>
          </p:nvPr>
        </p:nvSpPr>
        <p:spPr/>
        <p:txBody>
          <a:bodyPr/>
          <a:lstStyle/>
          <a:p>
            <a:r>
              <a:rPr lang="en-US" dirty="0" err="1"/>
              <a:t>www.incose.org</a:t>
            </a:r>
            <a:r>
              <a:rPr lang="en-US" dirty="0"/>
              <a:t>/IW2020</a:t>
            </a:r>
          </a:p>
        </p:txBody>
      </p:sp>
      <p:sp>
        <p:nvSpPr>
          <p:cNvPr id="7" name="Slide Number Placeholder 6"/>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401952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2.xml"/><Relationship Id="rId4"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theme" Target="../theme/theme3.xml"/><Relationship Id="rId7" Type="http://schemas.openxmlformats.org/officeDocument/2006/relationships/image" Target="../media/image8.jpe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918" y="274639"/>
            <a:ext cx="10978515" cy="1143000"/>
          </a:xfrm>
          <a:prstGeom prst="rect">
            <a:avLst/>
          </a:prstGeom>
        </p:spPr>
        <p:txBody>
          <a:bodyPr vert="horz" lIns="121954" tIns="60977" rIns="121954" bIns="60977"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09918" y="1600201"/>
            <a:ext cx="10978515" cy="4525963"/>
          </a:xfrm>
          <a:prstGeom prst="rect">
            <a:avLst/>
          </a:prstGeom>
        </p:spPr>
        <p:txBody>
          <a:bodyPr vert="horz" lIns="121954" tIns="60977" rIns="121954" bIns="60977"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09917" y="6356351"/>
            <a:ext cx="2846282" cy="365125"/>
          </a:xfrm>
          <a:prstGeom prst="rect">
            <a:avLst/>
          </a:prstGeom>
        </p:spPr>
        <p:txBody>
          <a:bodyPr vert="horz" lIns="121954" tIns="60977" rIns="121954" bIns="60977" rtlCol="0" anchor="ctr"/>
          <a:lstStyle>
            <a:lvl1pPr algn="l">
              <a:defRPr sz="1200">
                <a:solidFill>
                  <a:schemeClr val="tx1">
                    <a:tint val="75000"/>
                  </a:schemeClr>
                </a:solidFill>
              </a:defRPr>
            </a:lvl1pPr>
          </a:lstStyle>
          <a:p>
            <a:r>
              <a:rPr lang="fr-FR"/>
              <a:t>Mark Williams, Boeing</a:t>
            </a:r>
            <a:endParaRPr lang="en-US" dirty="0"/>
          </a:p>
        </p:txBody>
      </p:sp>
      <p:sp>
        <p:nvSpPr>
          <p:cNvPr id="5" name="Footer Placeholder 4"/>
          <p:cNvSpPr>
            <a:spLocks noGrp="1"/>
          </p:cNvSpPr>
          <p:nvPr>
            <p:ph type="ftr" sz="quarter" idx="3"/>
          </p:nvPr>
        </p:nvSpPr>
        <p:spPr>
          <a:xfrm>
            <a:off x="4167770" y="6356351"/>
            <a:ext cx="3862811" cy="365125"/>
          </a:xfrm>
          <a:prstGeom prst="rect">
            <a:avLst/>
          </a:prstGeom>
        </p:spPr>
        <p:txBody>
          <a:bodyPr vert="horz" lIns="121954" tIns="60977" rIns="121954" bIns="60977" rtlCol="0" anchor="ctr"/>
          <a:lstStyle>
            <a:lvl1pPr algn="ctr">
              <a:defRPr sz="1600">
                <a:solidFill>
                  <a:schemeClr val="tx1">
                    <a:tint val="75000"/>
                  </a:schemeClr>
                </a:solidFill>
              </a:defRPr>
            </a:lvl1pPr>
          </a:lstStyle>
          <a:p>
            <a:r>
              <a:rPr lang="en-US" dirty="0" err="1"/>
              <a:t>www.incose.org</a:t>
            </a:r>
            <a:r>
              <a:rPr lang="en-US" dirty="0"/>
              <a:t>/IW2020</a:t>
            </a:r>
          </a:p>
        </p:txBody>
      </p:sp>
      <p:sp>
        <p:nvSpPr>
          <p:cNvPr id="6" name="Slide Number Placeholder 5"/>
          <p:cNvSpPr>
            <a:spLocks noGrp="1"/>
          </p:cNvSpPr>
          <p:nvPr>
            <p:ph type="sldNum" sz="quarter" idx="4"/>
          </p:nvPr>
        </p:nvSpPr>
        <p:spPr>
          <a:xfrm>
            <a:off x="8742151" y="6356351"/>
            <a:ext cx="2846282" cy="365125"/>
          </a:xfrm>
          <a:prstGeom prst="rect">
            <a:avLst/>
          </a:prstGeom>
        </p:spPr>
        <p:txBody>
          <a:bodyPr vert="horz" lIns="121954" tIns="60977" rIns="121954" bIns="60977" rtlCol="0" anchor="ctr"/>
          <a:lstStyle>
            <a:lvl1pPr algn="r">
              <a:defRPr sz="1600">
                <a:solidFill>
                  <a:schemeClr val="tx1">
                    <a:tint val="75000"/>
                  </a:schemeClr>
                </a:solidFill>
              </a:defRPr>
            </a:lvl1pPr>
          </a:lstStyle>
          <a:p>
            <a:fld id="{924B41C4-1474-8D42-B330-D2828683839D}" type="slidenum">
              <a:rPr lang="en-US" smtClean="0"/>
              <a:t>‹#›</a:t>
            </a:fld>
            <a:endParaRPr lang="en-US" dirty="0"/>
          </a:p>
        </p:txBody>
      </p:sp>
      <p:pic>
        <p:nvPicPr>
          <p:cNvPr id="7" name="Picture 6" descr="logo-IW.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1006112" y="0"/>
            <a:ext cx="1192237" cy="945444"/>
          </a:xfrm>
          <a:prstGeom prst="rect">
            <a:avLst/>
          </a:prstGeom>
        </p:spPr>
      </p:pic>
    </p:spTree>
    <p:extLst>
      <p:ext uri="{BB962C8B-B14F-4D97-AF65-F5344CB8AC3E}">
        <p14:creationId xmlns:p14="http://schemas.microsoft.com/office/powerpoint/2010/main" val="4191555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Lst>
  <p:hf hdr="0"/>
  <p:txStyles>
    <p:titleStyle>
      <a:lvl1pPr algn="l" defTabSz="609768" rtl="0" eaLnBrk="1" latinLnBrk="0" hangingPunct="1">
        <a:spcBef>
          <a:spcPct val="0"/>
        </a:spcBef>
        <a:buNone/>
        <a:defRPr sz="4400" kern="1200">
          <a:solidFill>
            <a:srgbClr val="0071CE"/>
          </a:solidFill>
          <a:latin typeface="+mj-lt"/>
          <a:ea typeface="+mj-ea"/>
          <a:cs typeface="Arial"/>
        </a:defRPr>
      </a:lvl1pPr>
    </p:titleStyle>
    <p:bodyStyle>
      <a:lvl1pPr marL="457326" indent="-457326" algn="l" defTabSz="609768" rtl="0" eaLnBrk="1" latinLnBrk="0" hangingPunct="1">
        <a:spcBef>
          <a:spcPct val="20000"/>
        </a:spcBef>
        <a:buFont typeface="Arial"/>
        <a:buChar char="•"/>
        <a:defRPr sz="4300" kern="1200">
          <a:solidFill>
            <a:schemeClr val="tx1"/>
          </a:solidFill>
          <a:latin typeface="+mn-lt"/>
          <a:ea typeface="+mn-ea"/>
          <a:cs typeface="Arial"/>
        </a:defRPr>
      </a:lvl1pPr>
      <a:lvl2pPr marL="990872" indent="-381105" algn="l" defTabSz="609768" rtl="0" eaLnBrk="1" latinLnBrk="0" hangingPunct="1">
        <a:spcBef>
          <a:spcPct val="20000"/>
        </a:spcBef>
        <a:buFont typeface="Arial"/>
        <a:buChar char="–"/>
        <a:defRPr sz="3700" kern="1200">
          <a:solidFill>
            <a:schemeClr val="tx1"/>
          </a:solidFill>
          <a:latin typeface="+mn-lt"/>
          <a:ea typeface="+mn-ea"/>
          <a:cs typeface="Arial"/>
        </a:defRPr>
      </a:lvl2pPr>
      <a:lvl3pPr marL="1524419" indent="-304884" algn="l" defTabSz="609768" rtl="0" eaLnBrk="1" latinLnBrk="0" hangingPunct="1">
        <a:spcBef>
          <a:spcPct val="20000"/>
        </a:spcBef>
        <a:buFont typeface="Arial"/>
        <a:buChar char="•"/>
        <a:defRPr sz="3200" kern="1200">
          <a:solidFill>
            <a:schemeClr val="tx1"/>
          </a:solidFill>
          <a:latin typeface="+mn-lt"/>
          <a:ea typeface="+mn-ea"/>
          <a:cs typeface="Arial"/>
        </a:defRPr>
      </a:lvl3pPr>
      <a:lvl4pPr marL="2134187" indent="-304884" algn="l" defTabSz="609768" rtl="0" eaLnBrk="1" latinLnBrk="0" hangingPunct="1">
        <a:spcBef>
          <a:spcPct val="20000"/>
        </a:spcBef>
        <a:buFont typeface="Arial"/>
        <a:buChar char="–"/>
        <a:defRPr sz="2700" kern="1200">
          <a:solidFill>
            <a:schemeClr val="tx1"/>
          </a:solidFill>
          <a:latin typeface="+mn-lt"/>
          <a:ea typeface="+mn-ea"/>
          <a:cs typeface="Arial"/>
        </a:defRPr>
      </a:lvl4pPr>
      <a:lvl5pPr marL="2743954" indent="-304884" algn="l" defTabSz="609768" rtl="0" eaLnBrk="1" latinLnBrk="0" hangingPunct="1">
        <a:spcBef>
          <a:spcPct val="20000"/>
        </a:spcBef>
        <a:buFont typeface="Arial"/>
        <a:buChar char="»"/>
        <a:defRPr sz="2700" kern="1200">
          <a:solidFill>
            <a:schemeClr val="tx1"/>
          </a:solidFill>
          <a:latin typeface="+mn-lt"/>
          <a:ea typeface="+mn-ea"/>
          <a:cs typeface="Arial"/>
        </a:defRPr>
      </a:lvl5pPr>
      <a:lvl6pPr marL="3353722" indent="-304884" algn="l" defTabSz="609768" rtl="0" eaLnBrk="1" latinLnBrk="0" hangingPunct="1">
        <a:spcBef>
          <a:spcPct val="20000"/>
        </a:spcBef>
        <a:buFont typeface="Arial"/>
        <a:buChar char="•"/>
        <a:defRPr sz="2700" kern="1200">
          <a:solidFill>
            <a:schemeClr val="tx1"/>
          </a:solidFill>
          <a:latin typeface="+mn-lt"/>
          <a:ea typeface="+mn-ea"/>
          <a:cs typeface="+mn-cs"/>
        </a:defRPr>
      </a:lvl6pPr>
      <a:lvl7pPr marL="3963490" indent="-304884" algn="l" defTabSz="609768" rtl="0" eaLnBrk="1" latinLnBrk="0" hangingPunct="1">
        <a:spcBef>
          <a:spcPct val="20000"/>
        </a:spcBef>
        <a:buFont typeface="Arial"/>
        <a:buChar char="•"/>
        <a:defRPr sz="2700" kern="1200">
          <a:solidFill>
            <a:schemeClr val="tx1"/>
          </a:solidFill>
          <a:latin typeface="+mn-lt"/>
          <a:ea typeface="+mn-ea"/>
          <a:cs typeface="+mn-cs"/>
        </a:defRPr>
      </a:lvl7pPr>
      <a:lvl8pPr marL="4573257" indent="-304884" algn="l" defTabSz="609768" rtl="0" eaLnBrk="1" latinLnBrk="0" hangingPunct="1">
        <a:spcBef>
          <a:spcPct val="20000"/>
        </a:spcBef>
        <a:buFont typeface="Arial"/>
        <a:buChar char="•"/>
        <a:defRPr sz="2700" kern="1200">
          <a:solidFill>
            <a:schemeClr val="tx1"/>
          </a:solidFill>
          <a:latin typeface="+mn-lt"/>
          <a:ea typeface="+mn-ea"/>
          <a:cs typeface="+mn-cs"/>
        </a:defRPr>
      </a:lvl8pPr>
      <a:lvl9pPr marL="5183025" indent="-304884" algn="l" defTabSz="609768"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768" rtl="0" eaLnBrk="1" latinLnBrk="0" hangingPunct="1">
        <a:defRPr sz="2400" kern="1200">
          <a:solidFill>
            <a:schemeClr val="tx1"/>
          </a:solidFill>
          <a:latin typeface="+mn-lt"/>
          <a:ea typeface="+mn-ea"/>
          <a:cs typeface="+mn-cs"/>
        </a:defRPr>
      </a:lvl1pPr>
      <a:lvl2pPr marL="609768" algn="l" defTabSz="609768" rtl="0" eaLnBrk="1" latinLnBrk="0" hangingPunct="1">
        <a:defRPr sz="2400" kern="1200">
          <a:solidFill>
            <a:schemeClr val="tx1"/>
          </a:solidFill>
          <a:latin typeface="+mn-lt"/>
          <a:ea typeface="+mn-ea"/>
          <a:cs typeface="+mn-cs"/>
        </a:defRPr>
      </a:lvl2pPr>
      <a:lvl3pPr marL="1219535" algn="l" defTabSz="609768" rtl="0" eaLnBrk="1" latinLnBrk="0" hangingPunct="1">
        <a:defRPr sz="2400" kern="1200">
          <a:solidFill>
            <a:schemeClr val="tx1"/>
          </a:solidFill>
          <a:latin typeface="+mn-lt"/>
          <a:ea typeface="+mn-ea"/>
          <a:cs typeface="+mn-cs"/>
        </a:defRPr>
      </a:lvl3pPr>
      <a:lvl4pPr marL="1829303" algn="l" defTabSz="609768" rtl="0" eaLnBrk="1" latinLnBrk="0" hangingPunct="1">
        <a:defRPr sz="2400" kern="1200">
          <a:solidFill>
            <a:schemeClr val="tx1"/>
          </a:solidFill>
          <a:latin typeface="+mn-lt"/>
          <a:ea typeface="+mn-ea"/>
          <a:cs typeface="+mn-cs"/>
        </a:defRPr>
      </a:lvl4pPr>
      <a:lvl5pPr marL="2439071" algn="l" defTabSz="609768" rtl="0" eaLnBrk="1" latinLnBrk="0" hangingPunct="1">
        <a:defRPr sz="2400" kern="1200">
          <a:solidFill>
            <a:schemeClr val="tx1"/>
          </a:solidFill>
          <a:latin typeface="+mn-lt"/>
          <a:ea typeface="+mn-ea"/>
          <a:cs typeface="+mn-cs"/>
        </a:defRPr>
      </a:lvl5pPr>
      <a:lvl6pPr marL="3048838" algn="l" defTabSz="609768" rtl="0" eaLnBrk="1" latinLnBrk="0" hangingPunct="1">
        <a:defRPr sz="2400" kern="1200">
          <a:solidFill>
            <a:schemeClr val="tx1"/>
          </a:solidFill>
          <a:latin typeface="+mn-lt"/>
          <a:ea typeface="+mn-ea"/>
          <a:cs typeface="+mn-cs"/>
        </a:defRPr>
      </a:lvl6pPr>
      <a:lvl7pPr marL="3658606" algn="l" defTabSz="609768" rtl="0" eaLnBrk="1" latinLnBrk="0" hangingPunct="1">
        <a:defRPr sz="2400" kern="1200">
          <a:solidFill>
            <a:schemeClr val="tx1"/>
          </a:solidFill>
          <a:latin typeface="+mn-lt"/>
          <a:ea typeface="+mn-ea"/>
          <a:cs typeface="+mn-cs"/>
        </a:defRPr>
      </a:lvl7pPr>
      <a:lvl8pPr marL="4268373" algn="l" defTabSz="609768" rtl="0" eaLnBrk="1" latinLnBrk="0" hangingPunct="1">
        <a:defRPr sz="2400" kern="1200">
          <a:solidFill>
            <a:schemeClr val="tx1"/>
          </a:solidFill>
          <a:latin typeface="+mn-lt"/>
          <a:ea typeface="+mn-ea"/>
          <a:cs typeface="+mn-cs"/>
        </a:defRPr>
      </a:lvl8pPr>
      <a:lvl9pPr marL="4878141" algn="l" defTabSz="609768"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918" y="274638"/>
            <a:ext cx="10978515"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918" y="1600202"/>
            <a:ext cx="10978515"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917" y="6356352"/>
            <a:ext cx="2846282"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endParaRPr lang="en-US" dirty="0">
              <a:solidFill>
                <a:prstClr val="black">
                  <a:tint val="75000"/>
                </a:prstClr>
              </a:solidFill>
            </a:endParaRPr>
          </a:p>
        </p:txBody>
      </p:sp>
      <p:sp>
        <p:nvSpPr>
          <p:cNvPr id="5" name="Footer Placeholder 4"/>
          <p:cNvSpPr>
            <a:spLocks noGrp="1"/>
          </p:cNvSpPr>
          <p:nvPr>
            <p:ph type="ftr" sz="quarter" idx="3"/>
          </p:nvPr>
        </p:nvSpPr>
        <p:spPr>
          <a:xfrm>
            <a:off x="4167770" y="6356352"/>
            <a:ext cx="38628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a:solidFill>
                  <a:prstClr val="black">
                    <a:tint val="75000"/>
                  </a:prstClr>
                </a:solidFill>
              </a:rPr>
              <a:t>© LOTAR 2019 All rights reserved  Williams  18 December 2019  Page &lt;#&gt;</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742151" y="6356352"/>
            <a:ext cx="2846282"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3621C4C1-FB4D-3142-ACBD-4408A6B62212}"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6258327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38"/>
          <p:cNvGrpSpPr>
            <a:grpSpLocks/>
          </p:cNvGrpSpPr>
          <p:nvPr/>
        </p:nvGrpSpPr>
        <p:grpSpPr bwMode="auto">
          <a:xfrm>
            <a:off x="0" y="0"/>
            <a:ext cx="12198350" cy="1341438"/>
            <a:chOff x="0" y="0"/>
            <a:chExt cx="5760" cy="845"/>
          </a:xfrm>
        </p:grpSpPr>
        <p:grpSp>
          <p:nvGrpSpPr>
            <p:cNvPr id="1037" name="Group 37"/>
            <p:cNvGrpSpPr>
              <a:grpSpLocks/>
            </p:cNvGrpSpPr>
            <p:nvPr userDrawn="1"/>
          </p:nvGrpSpPr>
          <p:grpSpPr bwMode="auto">
            <a:xfrm>
              <a:off x="0" y="0"/>
              <a:ext cx="5760" cy="845"/>
              <a:chOff x="0" y="0"/>
              <a:chExt cx="5760" cy="845"/>
            </a:xfrm>
          </p:grpSpPr>
          <p:sp>
            <p:nvSpPr>
              <p:cNvPr id="1039" name="Rectangle 23"/>
              <p:cNvSpPr>
                <a:spLocks noChangeArrowheads="1"/>
              </p:cNvSpPr>
              <p:nvPr/>
            </p:nvSpPr>
            <p:spPr bwMode="auto">
              <a:xfrm>
                <a:off x="0" y="0"/>
                <a:ext cx="5760" cy="709"/>
              </a:xfrm>
              <a:prstGeom prst="rect">
                <a:avLst/>
              </a:prstGeom>
              <a:solidFill>
                <a:srgbClr val="0068B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rgbClr val="4F4E52"/>
                    </a:solidFill>
                    <a:latin typeface="Arial" pitchFamily="34" charset="0"/>
                  </a:defRPr>
                </a:lvl1pPr>
                <a:lvl2pPr marL="742950" indent="-285750">
                  <a:defRPr>
                    <a:solidFill>
                      <a:srgbClr val="4F4E52"/>
                    </a:solidFill>
                    <a:latin typeface="Arial" pitchFamily="34" charset="0"/>
                  </a:defRPr>
                </a:lvl2pPr>
                <a:lvl3pPr marL="1143000" indent="-228600">
                  <a:defRPr>
                    <a:solidFill>
                      <a:srgbClr val="4F4E52"/>
                    </a:solidFill>
                    <a:latin typeface="Arial" pitchFamily="34" charset="0"/>
                  </a:defRPr>
                </a:lvl3pPr>
                <a:lvl4pPr marL="1600200" indent="-228600">
                  <a:defRPr>
                    <a:solidFill>
                      <a:srgbClr val="4F4E52"/>
                    </a:solidFill>
                    <a:latin typeface="Arial" pitchFamily="34" charset="0"/>
                  </a:defRPr>
                </a:lvl4pPr>
                <a:lvl5pPr marL="2057400" indent="-228600">
                  <a:defRPr>
                    <a:solidFill>
                      <a:srgbClr val="4F4E52"/>
                    </a:solidFill>
                    <a:latin typeface="Arial" pitchFamily="34" charset="0"/>
                  </a:defRPr>
                </a:lvl5pPr>
                <a:lvl6pPr marL="2514600" indent="-228600" algn="ctr" eaLnBrk="0" fontAlgn="base" hangingPunct="0">
                  <a:spcBef>
                    <a:spcPct val="0"/>
                  </a:spcBef>
                  <a:spcAft>
                    <a:spcPct val="0"/>
                  </a:spcAft>
                  <a:defRPr>
                    <a:solidFill>
                      <a:srgbClr val="4F4E52"/>
                    </a:solidFill>
                    <a:latin typeface="Arial" pitchFamily="34" charset="0"/>
                  </a:defRPr>
                </a:lvl6pPr>
                <a:lvl7pPr marL="2971800" indent="-228600" algn="ctr" eaLnBrk="0" fontAlgn="base" hangingPunct="0">
                  <a:spcBef>
                    <a:spcPct val="0"/>
                  </a:spcBef>
                  <a:spcAft>
                    <a:spcPct val="0"/>
                  </a:spcAft>
                  <a:defRPr>
                    <a:solidFill>
                      <a:srgbClr val="4F4E52"/>
                    </a:solidFill>
                    <a:latin typeface="Arial" pitchFamily="34" charset="0"/>
                  </a:defRPr>
                </a:lvl7pPr>
                <a:lvl8pPr marL="3429000" indent="-228600" algn="ctr" eaLnBrk="0" fontAlgn="base" hangingPunct="0">
                  <a:spcBef>
                    <a:spcPct val="0"/>
                  </a:spcBef>
                  <a:spcAft>
                    <a:spcPct val="0"/>
                  </a:spcAft>
                  <a:defRPr>
                    <a:solidFill>
                      <a:srgbClr val="4F4E52"/>
                    </a:solidFill>
                    <a:latin typeface="Arial" pitchFamily="34" charset="0"/>
                  </a:defRPr>
                </a:lvl8pPr>
                <a:lvl9pPr marL="3886200" indent="-228600" algn="ctr" eaLnBrk="0" fontAlgn="base" hangingPunct="0">
                  <a:spcBef>
                    <a:spcPct val="0"/>
                  </a:spcBef>
                  <a:spcAft>
                    <a:spcPct val="0"/>
                  </a:spcAft>
                  <a:defRPr>
                    <a:solidFill>
                      <a:srgbClr val="4F4E52"/>
                    </a:solidFill>
                    <a:latin typeface="Arial" pitchFamily="34" charset="0"/>
                  </a:defRPr>
                </a:lvl9pPr>
              </a:lstStyle>
              <a:p>
                <a:pPr algn="ctr" defTabSz="914400" eaLnBrk="0" fontAlgn="base" hangingPunct="0">
                  <a:spcBef>
                    <a:spcPct val="0"/>
                  </a:spcBef>
                  <a:spcAft>
                    <a:spcPct val="0"/>
                  </a:spcAft>
                </a:pPr>
                <a:endParaRPr lang="en-GB" altLang="en-US" sz="1800"/>
              </a:p>
            </p:txBody>
          </p:sp>
          <p:sp>
            <p:nvSpPr>
              <p:cNvPr id="1040" name="Rectangle 24"/>
              <p:cNvSpPr>
                <a:spLocks noChangeArrowheads="1"/>
              </p:cNvSpPr>
              <p:nvPr/>
            </p:nvSpPr>
            <p:spPr bwMode="auto">
              <a:xfrm>
                <a:off x="0" y="708"/>
                <a:ext cx="5760" cy="46"/>
              </a:xfrm>
              <a:prstGeom prst="rect">
                <a:avLst/>
              </a:prstGeom>
              <a:gradFill rotWithShape="1">
                <a:gsLst>
                  <a:gs pos="0">
                    <a:srgbClr val="0068B3"/>
                  </a:gs>
                  <a:gs pos="100000">
                    <a:srgbClr val="00305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rgbClr val="4F4E52"/>
                    </a:solidFill>
                    <a:latin typeface="Arial" pitchFamily="34" charset="0"/>
                  </a:defRPr>
                </a:lvl1pPr>
                <a:lvl2pPr marL="742950" indent="-285750">
                  <a:defRPr>
                    <a:solidFill>
                      <a:srgbClr val="4F4E52"/>
                    </a:solidFill>
                    <a:latin typeface="Arial" pitchFamily="34" charset="0"/>
                  </a:defRPr>
                </a:lvl2pPr>
                <a:lvl3pPr marL="1143000" indent="-228600">
                  <a:defRPr>
                    <a:solidFill>
                      <a:srgbClr val="4F4E52"/>
                    </a:solidFill>
                    <a:latin typeface="Arial" pitchFamily="34" charset="0"/>
                  </a:defRPr>
                </a:lvl3pPr>
                <a:lvl4pPr marL="1600200" indent="-228600">
                  <a:defRPr>
                    <a:solidFill>
                      <a:srgbClr val="4F4E52"/>
                    </a:solidFill>
                    <a:latin typeface="Arial" pitchFamily="34" charset="0"/>
                  </a:defRPr>
                </a:lvl4pPr>
                <a:lvl5pPr marL="2057400" indent="-228600">
                  <a:defRPr>
                    <a:solidFill>
                      <a:srgbClr val="4F4E52"/>
                    </a:solidFill>
                    <a:latin typeface="Arial" pitchFamily="34" charset="0"/>
                  </a:defRPr>
                </a:lvl5pPr>
                <a:lvl6pPr marL="2514600" indent="-228600" algn="ctr" eaLnBrk="0" fontAlgn="base" hangingPunct="0">
                  <a:spcBef>
                    <a:spcPct val="0"/>
                  </a:spcBef>
                  <a:spcAft>
                    <a:spcPct val="0"/>
                  </a:spcAft>
                  <a:defRPr>
                    <a:solidFill>
                      <a:srgbClr val="4F4E52"/>
                    </a:solidFill>
                    <a:latin typeface="Arial" pitchFamily="34" charset="0"/>
                  </a:defRPr>
                </a:lvl6pPr>
                <a:lvl7pPr marL="2971800" indent="-228600" algn="ctr" eaLnBrk="0" fontAlgn="base" hangingPunct="0">
                  <a:spcBef>
                    <a:spcPct val="0"/>
                  </a:spcBef>
                  <a:spcAft>
                    <a:spcPct val="0"/>
                  </a:spcAft>
                  <a:defRPr>
                    <a:solidFill>
                      <a:srgbClr val="4F4E52"/>
                    </a:solidFill>
                    <a:latin typeface="Arial" pitchFamily="34" charset="0"/>
                  </a:defRPr>
                </a:lvl7pPr>
                <a:lvl8pPr marL="3429000" indent="-228600" algn="ctr" eaLnBrk="0" fontAlgn="base" hangingPunct="0">
                  <a:spcBef>
                    <a:spcPct val="0"/>
                  </a:spcBef>
                  <a:spcAft>
                    <a:spcPct val="0"/>
                  </a:spcAft>
                  <a:defRPr>
                    <a:solidFill>
                      <a:srgbClr val="4F4E52"/>
                    </a:solidFill>
                    <a:latin typeface="Arial" pitchFamily="34" charset="0"/>
                  </a:defRPr>
                </a:lvl8pPr>
                <a:lvl9pPr marL="3886200" indent="-228600" algn="ctr" eaLnBrk="0" fontAlgn="base" hangingPunct="0">
                  <a:spcBef>
                    <a:spcPct val="0"/>
                  </a:spcBef>
                  <a:spcAft>
                    <a:spcPct val="0"/>
                  </a:spcAft>
                  <a:defRPr>
                    <a:solidFill>
                      <a:srgbClr val="4F4E52"/>
                    </a:solidFill>
                    <a:latin typeface="Arial" pitchFamily="34" charset="0"/>
                  </a:defRPr>
                </a:lvl9pPr>
              </a:lstStyle>
              <a:p>
                <a:pPr algn="ctr" defTabSz="914400" eaLnBrk="0" fontAlgn="base" hangingPunct="0">
                  <a:spcBef>
                    <a:spcPct val="0"/>
                  </a:spcBef>
                  <a:spcAft>
                    <a:spcPct val="0"/>
                  </a:spcAft>
                </a:pPr>
                <a:endParaRPr lang="en-GB" altLang="en-US" sz="1800"/>
              </a:p>
            </p:txBody>
          </p:sp>
          <p:sp>
            <p:nvSpPr>
              <p:cNvPr id="1041" name="Rectangle 25"/>
              <p:cNvSpPr>
                <a:spLocks noChangeArrowheads="1"/>
              </p:cNvSpPr>
              <p:nvPr/>
            </p:nvSpPr>
            <p:spPr bwMode="auto">
              <a:xfrm>
                <a:off x="0" y="753"/>
                <a:ext cx="5760" cy="92"/>
              </a:xfrm>
              <a:prstGeom prst="rect">
                <a:avLst/>
              </a:prstGeom>
              <a:gradFill rotWithShape="1">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rgbClr val="4F4E52"/>
                    </a:solidFill>
                    <a:latin typeface="Arial" pitchFamily="34" charset="0"/>
                  </a:defRPr>
                </a:lvl1pPr>
                <a:lvl2pPr marL="742950" indent="-285750">
                  <a:defRPr>
                    <a:solidFill>
                      <a:srgbClr val="4F4E52"/>
                    </a:solidFill>
                    <a:latin typeface="Arial" pitchFamily="34" charset="0"/>
                  </a:defRPr>
                </a:lvl2pPr>
                <a:lvl3pPr marL="1143000" indent="-228600">
                  <a:defRPr>
                    <a:solidFill>
                      <a:srgbClr val="4F4E52"/>
                    </a:solidFill>
                    <a:latin typeface="Arial" pitchFamily="34" charset="0"/>
                  </a:defRPr>
                </a:lvl3pPr>
                <a:lvl4pPr marL="1600200" indent="-228600">
                  <a:defRPr>
                    <a:solidFill>
                      <a:srgbClr val="4F4E52"/>
                    </a:solidFill>
                    <a:latin typeface="Arial" pitchFamily="34" charset="0"/>
                  </a:defRPr>
                </a:lvl4pPr>
                <a:lvl5pPr marL="2057400" indent="-228600">
                  <a:defRPr>
                    <a:solidFill>
                      <a:srgbClr val="4F4E52"/>
                    </a:solidFill>
                    <a:latin typeface="Arial" pitchFamily="34" charset="0"/>
                  </a:defRPr>
                </a:lvl5pPr>
                <a:lvl6pPr marL="2514600" indent="-228600" algn="ctr" eaLnBrk="0" fontAlgn="base" hangingPunct="0">
                  <a:spcBef>
                    <a:spcPct val="0"/>
                  </a:spcBef>
                  <a:spcAft>
                    <a:spcPct val="0"/>
                  </a:spcAft>
                  <a:defRPr>
                    <a:solidFill>
                      <a:srgbClr val="4F4E52"/>
                    </a:solidFill>
                    <a:latin typeface="Arial" pitchFamily="34" charset="0"/>
                  </a:defRPr>
                </a:lvl6pPr>
                <a:lvl7pPr marL="2971800" indent="-228600" algn="ctr" eaLnBrk="0" fontAlgn="base" hangingPunct="0">
                  <a:spcBef>
                    <a:spcPct val="0"/>
                  </a:spcBef>
                  <a:spcAft>
                    <a:spcPct val="0"/>
                  </a:spcAft>
                  <a:defRPr>
                    <a:solidFill>
                      <a:srgbClr val="4F4E52"/>
                    </a:solidFill>
                    <a:latin typeface="Arial" pitchFamily="34" charset="0"/>
                  </a:defRPr>
                </a:lvl7pPr>
                <a:lvl8pPr marL="3429000" indent="-228600" algn="ctr" eaLnBrk="0" fontAlgn="base" hangingPunct="0">
                  <a:spcBef>
                    <a:spcPct val="0"/>
                  </a:spcBef>
                  <a:spcAft>
                    <a:spcPct val="0"/>
                  </a:spcAft>
                  <a:defRPr>
                    <a:solidFill>
                      <a:srgbClr val="4F4E52"/>
                    </a:solidFill>
                    <a:latin typeface="Arial" pitchFamily="34" charset="0"/>
                  </a:defRPr>
                </a:lvl8pPr>
                <a:lvl9pPr marL="3886200" indent="-228600" algn="ctr" eaLnBrk="0" fontAlgn="base" hangingPunct="0">
                  <a:spcBef>
                    <a:spcPct val="0"/>
                  </a:spcBef>
                  <a:spcAft>
                    <a:spcPct val="0"/>
                  </a:spcAft>
                  <a:defRPr>
                    <a:solidFill>
                      <a:srgbClr val="4F4E52"/>
                    </a:solidFill>
                    <a:latin typeface="Arial" pitchFamily="34" charset="0"/>
                  </a:defRPr>
                </a:lvl9pPr>
              </a:lstStyle>
              <a:p>
                <a:pPr algn="ctr" defTabSz="914400" eaLnBrk="0" fontAlgn="base" hangingPunct="0">
                  <a:spcBef>
                    <a:spcPct val="0"/>
                  </a:spcBef>
                  <a:spcAft>
                    <a:spcPct val="0"/>
                  </a:spcAft>
                </a:pPr>
                <a:endParaRPr lang="en-GB" altLang="en-US" sz="1800"/>
              </a:p>
            </p:txBody>
          </p:sp>
        </p:grpSp>
        <p:pic>
          <p:nvPicPr>
            <p:cNvPr id="1038" name="Picture 36" descr="LOTAR_LOGO_Claim_4c"/>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332" y="119"/>
              <a:ext cx="1224" cy="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2"/>
          <p:cNvSpPr>
            <a:spLocks noGrp="1" noChangeArrowheads="1"/>
          </p:cNvSpPr>
          <p:nvPr>
            <p:ph type="title"/>
          </p:nvPr>
        </p:nvSpPr>
        <p:spPr bwMode="auto">
          <a:xfrm>
            <a:off x="508265" y="165100"/>
            <a:ext cx="853884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Folientitel</a:t>
            </a:r>
            <a:br>
              <a:rPr lang="en-US" altLang="en-US"/>
            </a:br>
            <a:r>
              <a:rPr lang="en-US" altLang="en-US"/>
              <a:t>2. Zeile</a:t>
            </a:r>
          </a:p>
        </p:txBody>
      </p:sp>
      <p:sp>
        <p:nvSpPr>
          <p:cNvPr id="1034" name="Rectangle 10"/>
          <p:cNvSpPr>
            <a:spLocks noGrp="1" noChangeArrowheads="1"/>
          </p:cNvSpPr>
          <p:nvPr>
            <p:ph type="body" idx="1"/>
          </p:nvPr>
        </p:nvSpPr>
        <p:spPr bwMode="auto">
          <a:xfrm>
            <a:off x="508264" y="1295400"/>
            <a:ext cx="11283474"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err="1"/>
              <a:t>Klicken</a:t>
            </a:r>
            <a:r>
              <a:rPr lang="en-US" altLang="en-US" dirty="0"/>
              <a:t> </a:t>
            </a:r>
            <a:r>
              <a:rPr lang="en-US" altLang="en-US" dirty="0" err="1"/>
              <a:t>Sie</a:t>
            </a:r>
            <a:r>
              <a:rPr lang="en-US" altLang="en-US" dirty="0"/>
              <a:t>, um die </a:t>
            </a:r>
            <a:r>
              <a:rPr lang="en-US" altLang="en-US" dirty="0" err="1"/>
              <a:t>Formate</a:t>
            </a:r>
            <a:r>
              <a:rPr lang="en-US" altLang="en-US" dirty="0"/>
              <a:t> des </a:t>
            </a:r>
            <a:r>
              <a:rPr lang="en-US" altLang="en-US" dirty="0" err="1"/>
              <a:t>Vorlagentextes</a:t>
            </a:r>
            <a:r>
              <a:rPr lang="en-US" altLang="en-US" dirty="0"/>
              <a:t> </a:t>
            </a:r>
            <a:r>
              <a:rPr lang="en-US" altLang="en-US" dirty="0" err="1"/>
              <a:t>zu</a:t>
            </a:r>
            <a:r>
              <a:rPr lang="en-US" altLang="en-US" dirty="0"/>
              <a:t> </a:t>
            </a:r>
            <a:r>
              <a:rPr lang="en-US" altLang="en-US" dirty="0" err="1"/>
              <a:t>bearbeiten</a:t>
            </a:r>
            <a:endParaRPr lang="en-US" altLang="en-US" dirty="0"/>
          </a:p>
          <a:p>
            <a:pPr lvl="1"/>
            <a:r>
              <a:rPr lang="en-US" altLang="en-US" dirty="0" err="1"/>
              <a:t>Zweite</a:t>
            </a:r>
            <a:r>
              <a:rPr lang="en-US" altLang="en-US" dirty="0"/>
              <a:t> </a:t>
            </a:r>
            <a:r>
              <a:rPr lang="en-US" altLang="en-US" dirty="0" err="1"/>
              <a:t>Ebene</a:t>
            </a:r>
            <a:endParaRPr lang="en-US" altLang="en-US" dirty="0"/>
          </a:p>
          <a:p>
            <a:pPr lvl="2"/>
            <a:r>
              <a:rPr lang="en-US" altLang="en-US" dirty="0" err="1"/>
              <a:t>Dritte</a:t>
            </a:r>
            <a:r>
              <a:rPr lang="en-US" altLang="en-US" dirty="0"/>
              <a:t> </a:t>
            </a:r>
            <a:r>
              <a:rPr lang="en-US" altLang="en-US" dirty="0" err="1"/>
              <a:t>Ebene</a:t>
            </a:r>
            <a:endParaRPr lang="en-US" altLang="en-US" dirty="0"/>
          </a:p>
          <a:p>
            <a:pPr lvl="3"/>
            <a:r>
              <a:rPr lang="en-US" altLang="en-US" dirty="0" err="1"/>
              <a:t>Vierte</a:t>
            </a:r>
            <a:r>
              <a:rPr lang="en-US" altLang="en-US" dirty="0"/>
              <a:t> </a:t>
            </a:r>
            <a:r>
              <a:rPr lang="en-US" altLang="en-US" dirty="0" err="1"/>
              <a:t>Ebene</a:t>
            </a:r>
            <a:endParaRPr lang="en-US" altLang="en-US" dirty="0"/>
          </a:p>
          <a:p>
            <a:pPr lvl="4"/>
            <a:r>
              <a:rPr lang="en-US" altLang="en-US" dirty="0" err="1"/>
              <a:t>Fünfte</a:t>
            </a:r>
            <a:r>
              <a:rPr lang="en-US" altLang="en-US" dirty="0"/>
              <a:t> </a:t>
            </a:r>
            <a:r>
              <a:rPr lang="en-US" altLang="en-US" dirty="0" err="1"/>
              <a:t>Ebene</a:t>
            </a:r>
            <a:endParaRPr lang="en-US" altLang="en-US" dirty="0"/>
          </a:p>
        </p:txBody>
      </p:sp>
      <p:sp>
        <p:nvSpPr>
          <p:cNvPr id="1043" name="Rectangle 19"/>
          <p:cNvSpPr>
            <a:spLocks noGrp="1" noChangeArrowheads="1"/>
          </p:cNvSpPr>
          <p:nvPr>
            <p:ph type="ftr" sz="quarter" idx="3"/>
          </p:nvPr>
        </p:nvSpPr>
        <p:spPr bwMode="auto">
          <a:xfrm>
            <a:off x="3746347" y="6524643"/>
            <a:ext cx="4705683" cy="144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600">
                <a:solidFill>
                  <a:schemeClr val="tx1"/>
                </a:solidFill>
                <a:latin typeface="Arial" charset="0"/>
              </a:defRPr>
            </a:lvl1pPr>
          </a:lstStyle>
          <a:p>
            <a:pPr algn="ctr" defTabSz="914400" eaLnBrk="0" fontAlgn="base" hangingPunct="0">
              <a:spcBef>
                <a:spcPct val="0"/>
              </a:spcBef>
              <a:spcAft>
                <a:spcPct val="0"/>
              </a:spcAft>
              <a:defRPr/>
            </a:pPr>
            <a:r>
              <a:rPr lang="en-US">
                <a:solidFill>
                  <a:srgbClr val="333333"/>
                </a:solidFill>
              </a:rPr>
              <a:t>© LOTAR 2019 All rights reserved  Williams  18 December 2019  Page &lt;#&gt;</a:t>
            </a:r>
            <a:endParaRPr lang="en-US" dirty="0">
              <a:solidFill>
                <a:srgbClr val="333333"/>
              </a:solidFill>
            </a:endParaRPr>
          </a:p>
        </p:txBody>
      </p:sp>
      <p:sp>
        <p:nvSpPr>
          <p:cNvPr id="1030" name="Rectangle 20"/>
          <p:cNvSpPr>
            <a:spLocks noChangeArrowheads="1"/>
          </p:cNvSpPr>
          <p:nvPr/>
        </p:nvSpPr>
        <p:spPr bwMode="auto">
          <a:xfrm>
            <a:off x="10038226" y="6629400"/>
            <a:ext cx="194834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4F4E52"/>
                </a:solidFill>
                <a:latin typeface="Arial" pitchFamily="34" charset="0"/>
              </a:defRPr>
            </a:lvl1pPr>
            <a:lvl2pPr marL="742950" indent="-285750">
              <a:defRPr>
                <a:solidFill>
                  <a:srgbClr val="4F4E52"/>
                </a:solidFill>
                <a:latin typeface="Arial" pitchFamily="34" charset="0"/>
              </a:defRPr>
            </a:lvl2pPr>
            <a:lvl3pPr marL="1143000" indent="-228600">
              <a:defRPr>
                <a:solidFill>
                  <a:srgbClr val="4F4E52"/>
                </a:solidFill>
                <a:latin typeface="Arial" pitchFamily="34" charset="0"/>
              </a:defRPr>
            </a:lvl3pPr>
            <a:lvl4pPr marL="1600200" indent="-228600">
              <a:defRPr>
                <a:solidFill>
                  <a:srgbClr val="4F4E52"/>
                </a:solidFill>
                <a:latin typeface="Arial" pitchFamily="34" charset="0"/>
              </a:defRPr>
            </a:lvl4pPr>
            <a:lvl5pPr marL="2057400" indent="-228600">
              <a:defRPr>
                <a:solidFill>
                  <a:srgbClr val="4F4E52"/>
                </a:solidFill>
                <a:latin typeface="Arial" pitchFamily="34" charset="0"/>
              </a:defRPr>
            </a:lvl5pPr>
            <a:lvl6pPr marL="2514600" indent="-228600" algn="ctr" eaLnBrk="0" fontAlgn="base" hangingPunct="0">
              <a:spcBef>
                <a:spcPct val="0"/>
              </a:spcBef>
              <a:spcAft>
                <a:spcPct val="0"/>
              </a:spcAft>
              <a:defRPr>
                <a:solidFill>
                  <a:srgbClr val="4F4E52"/>
                </a:solidFill>
                <a:latin typeface="Arial" pitchFamily="34" charset="0"/>
              </a:defRPr>
            </a:lvl6pPr>
            <a:lvl7pPr marL="2971800" indent="-228600" algn="ctr" eaLnBrk="0" fontAlgn="base" hangingPunct="0">
              <a:spcBef>
                <a:spcPct val="0"/>
              </a:spcBef>
              <a:spcAft>
                <a:spcPct val="0"/>
              </a:spcAft>
              <a:defRPr>
                <a:solidFill>
                  <a:srgbClr val="4F4E52"/>
                </a:solidFill>
                <a:latin typeface="Arial" pitchFamily="34" charset="0"/>
              </a:defRPr>
            </a:lvl7pPr>
            <a:lvl8pPr marL="3429000" indent="-228600" algn="ctr" eaLnBrk="0" fontAlgn="base" hangingPunct="0">
              <a:spcBef>
                <a:spcPct val="0"/>
              </a:spcBef>
              <a:spcAft>
                <a:spcPct val="0"/>
              </a:spcAft>
              <a:defRPr>
                <a:solidFill>
                  <a:srgbClr val="4F4E52"/>
                </a:solidFill>
                <a:latin typeface="Arial" pitchFamily="34" charset="0"/>
              </a:defRPr>
            </a:lvl8pPr>
            <a:lvl9pPr marL="3886200" indent="-228600" algn="ctr" eaLnBrk="0" fontAlgn="base" hangingPunct="0">
              <a:spcBef>
                <a:spcPct val="0"/>
              </a:spcBef>
              <a:spcAft>
                <a:spcPct val="0"/>
              </a:spcAft>
              <a:defRPr>
                <a:solidFill>
                  <a:srgbClr val="4F4E52"/>
                </a:solidFill>
                <a:latin typeface="Arial" pitchFamily="34" charset="0"/>
              </a:defRPr>
            </a:lvl9pPr>
          </a:lstStyle>
          <a:p>
            <a:pPr algn="ctr" defTabSz="914400" eaLnBrk="0" fontAlgn="base" hangingPunct="0">
              <a:spcBef>
                <a:spcPct val="0"/>
              </a:spcBef>
              <a:spcAft>
                <a:spcPct val="0"/>
              </a:spcAft>
            </a:pPr>
            <a:endParaRPr lang="en-US" altLang="en-US" sz="600">
              <a:solidFill>
                <a:srgbClr val="333333"/>
              </a:solidFill>
            </a:endParaRPr>
          </a:p>
        </p:txBody>
      </p:sp>
      <p:grpSp>
        <p:nvGrpSpPr>
          <p:cNvPr id="1031" name="Group 39"/>
          <p:cNvGrpSpPr>
            <a:grpSpLocks/>
          </p:cNvGrpSpPr>
          <p:nvPr/>
        </p:nvGrpSpPr>
        <p:grpSpPr bwMode="auto">
          <a:xfrm>
            <a:off x="527326" y="6453188"/>
            <a:ext cx="11272884" cy="328612"/>
            <a:chOff x="249" y="4065"/>
            <a:chExt cx="5323" cy="207"/>
          </a:xfrm>
        </p:grpSpPr>
        <p:pic>
          <p:nvPicPr>
            <p:cNvPr id="1032" name="Picture 28" descr="AIA logo Light blue"/>
            <p:cNvPicPr>
              <a:picLocks noChangeAspect="1" noChangeArrowheads="1"/>
            </p:cNvPicPr>
            <p:nvPr/>
          </p:nvPicPr>
          <p:blipFill>
            <a:blip r:embed="rId5">
              <a:clrChange>
                <a:clrFrom>
                  <a:srgbClr val="FEFEFE"/>
                </a:clrFrom>
                <a:clrTo>
                  <a:srgbClr val="FEFEFE">
                    <a:alpha val="0"/>
                  </a:srgbClr>
                </a:clrTo>
              </a:clrChange>
              <a:extLst>
                <a:ext uri="{28A0092B-C50C-407E-A947-70E740481C1C}">
                  <a14:useLocalDpi xmlns:a14="http://schemas.microsoft.com/office/drawing/2010/main" val="0"/>
                </a:ext>
              </a:extLst>
            </a:blip>
            <a:srcRect r="-259" b="278"/>
            <a:stretch>
              <a:fillRect/>
            </a:stretch>
          </p:blipFill>
          <p:spPr bwMode="auto">
            <a:xfrm>
              <a:off x="249" y="4110"/>
              <a:ext cx="189"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9" descr="asd_stan"/>
            <p:cNvPicPr>
              <a:picLocks noChangeAspect="1" noChangeArrowheads="1"/>
            </p:cNvPicPr>
            <p:nvPr/>
          </p:nvPicPr>
          <p:blipFill>
            <a:blip r:embed="rId6">
              <a:extLst>
                <a:ext uri="{28A0092B-C50C-407E-A947-70E740481C1C}">
                  <a14:useLocalDpi xmlns:a14="http://schemas.microsoft.com/office/drawing/2010/main" val="0"/>
                </a:ext>
              </a:extLst>
            </a:blip>
            <a:srcRect b="-639"/>
            <a:stretch>
              <a:fillRect/>
            </a:stretch>
          </p:blipFill>
          <p:spPr bwMode="auto">
            <a:xfrm>
              <a:off x="476" y="4142"/>
              <a:ext cx="453"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30" descr="ProStep_iViP-Logo-neu_50mm"/>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27" y="4104"/>
              <a:ext cx="226"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31" descr="PDES_log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0" y="4099"/>
              <a:ext cx="18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Line 32"/>
            <p:cNvSpPr>
              <a:spLocks noChangeShapeType="1"/>
            </p:cNvSpPr>
            <p:nvPr/>
          </p:nvSpPr>
          <p:spPr bwMode="auto">
            <a:xfrm>
              <a:off x="249" y="4065"/>
              <a:ext cx="5307" cy="0"/>
            </a:xfrm>
            <a:prstGeom prst="line">
              <a:avLst/>
            </a:prstGeom>
            <a:noFill/>
            <a:ln w="28575">
              <a:solidFill>
                <a:srgbClr val="0068B3"/>
              </a:solidFill>
              <a:round/>
              <a:headEnd/>
              <a:tailEnd/>
            </a:ln>
            <a:extLst>
              <a:ext uri="{909E8E84-426E-40DD-AFC4-6F175D3DCCD1}">
                <a14:hiddenFill xmlns:a14="http://schemas.microsoft.com/office/drawing/2010/main">
                  <a:noFill/>
                </a14:hiddenFill>
              </a:ext>
            </a:extLst>
          </p:spPr>
          <p:txBody>
            <a:bodyPr/>
            <a:lstStyle/>
            <a:p>
              <a:pPr algn="ctr" defTabSz="914400" eaLnBrk="0" fontAlgn="base" hangingPunct="0">
                <a:spcBef>
                  <a:spcPct val="0"/>
                </a:spcBef>
                <a:spcAft>
                  <a:spcPct val="0"/>
                </a:spcAft>
              </a:pPr>
              <a:endParaRPr lang="en-GB" sz="1800">
                <a:solidFill>
                  <a:srgbClr val="4F4E52"/>
                </a:solidFill>
              </a:endParaRPr>
            </a:p>
          </p:txBody>
        </p:sp>
      </p:grpSp>
    </p:spTree>
    <p:extLst>
      <p:ext uri="{BB962C8B-B14F-4D97-AF65-F5344CB8AC3E}">
        <p14:creationId xmlns:p14="http://schemas.microsoft.com/office/powerpoint/2010/main" val="3015947934"/>
      </p:ext>
    </p:extLst>
  </p:cSld>
  <p:clrMap bg1="lt1" tx1="dk1" bg2="lt2" tx2="dk2" accent1="accent1" accent2="accent2" accent3="accent3" accent4="accent4" accent5="accent5" accent6="accent6" hlink="hlink" folHlink="folHlink"/>
  <p:sldLayoutIdLst>
    <p:sldLayoutId id="2147483667" r:id="rId1"/>
    <p:sldLayoutId id="2147483668" r:id="rId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
                                            <p:txEl>
                                              <p:pRg st="0" end="0"/>
                                            </p:txEl>
                                          </p:spTgt>
                                        </p:tgtEl>
                                        <p:attrNameLst>
                                          <p:attrName>style.visibility</p:attrName>
                                        </p:attrNameLst>
                                      </p:cBhvr>
                                      <p:to>
                                        <p:strVal val="visible"/>
                                      </p:to>
                                    </p:set>
                                    <p:animEffect transition="in" filter="wipe(left)">
                                      <p:cBhvr>
                                        <p:cTn id="7" dur="500"/>
                                        <p:tgtEl>
                                          <p:spTgt spid="103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34">
                                            <p:txEl>
                                              <p:pRg st="1" end="1"/>
                                            </p:txEl>
                                          </p:spTgt>
                                        </p:tgtEl>
                                        <p:attrNameLst>
                                          <p:attrName>style.visibility</p:attrName>
                                        </p:attrNameLst>
                                      </p:cBhvr>
                                      <p:to>
                                        <p:strVal val="visible"/>
                                      </p:to>
                                    </p:set>
                                    <p:animEffect transition="in" filter="wipe(left)">
                                      <p:cBhvr>
                                        <p:cTn id="10" dur="500"/>
                                        <p:tgtEl>
                                          <p:spTgt spid="1034">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034">
                                            <p:txEl>
                                              <p:pRg st="2" end="2"/>
                                            </p:txEl>
                                          </p:spTgt>
                                        </p:tgtEl>
                                        <p:attrNameLst>
                                          <p:attrName>style.visibility</p:attrName>
                                        </p:attrNameLst>
                                      </p:cBhvr>
                                      <p:to>
                                        <p:strVal val="visible"/>
                                      </p:to>
                                    </p:set>
                                    <p:animEffect transition="in" filter="wipe(left)">
                                      <p:cBhvr>
                                        <p:cTn id="13" dur="500"/>
                                        <p:tgtEl>
                                          <p:spTgt spid="1034">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34">
                                            <p:txEl>
                                              <p:pRg st="3" end="3"/>
                                            </p:txEl>
                                          </p:spTgt>
                                        </p:tgtEl>
                                        <p:attrNameLst>
                                          <p:attrName>style.visibility</p:attrName>
                                        </p:attrNameLst>
                                      </p:cBhvr>
                                      <p:to>
                                        <p:strVal val="visible"/>
                                      </p:to>
                                    </p:set>
                                    <p:animEffect transition="in" filter="wipe(left)">
                                      <p:cBhvr>
                                        <p:cTn id="16" dur="500"/>
                                        <p:tgtEl>
                                          <p:spTgt spid="1034">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034">
                                            <p:txEl>
                                              <p:pRg st="4" end="4"/>
                                            </p:txEl>
                                          </p:spTgt>
                                        </p:tgtEl>
                                        <p:attrNameLst>
                                          <p:attrName>style.visibility</p:attrName>
                                        </p:attrNameLst>
                                      </p:cBhvr>
                                      <p:to>
                                        <p:strVal val="visible"/>
                                      </p:to>
                                    </p:set>
                                    <p:animEffect transition="in" filter="wipe(left)">
                                      <p:cBhvr>
                                        <p:cTn id="19" dur="500"/>
                                        <p:tgtEl>
                                          <p:spTgt spid="10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 grpId="0" build="p" autoUpdateAnimBg="0">
        <p:tmplLst>
          <p:tmpl lvl="1">
            <p:tnLst>
              <p:par>
                <p:cTn presetID="22" presetClass="entr" presetSubtype="8" fill="hold" nodeType="clickEffect">
                  <p:stCondLst>
                    <p:cond delay="0"/>
                  </p:stCondLst>
                  <p:childTnLst>
                    <p:set>
                      <p:cBhvr>
                        <p:cTn dur="1" fill="hold">
                          <p:stCondLst>
                            <p:cond delay="0"/>
                          </p:stCondLst>
                        </p:cTn>
                        <p:tgtEl>
                          <p:spTgt spid="1034"/>
                        </p:tgtEl>
                        <p:attrNameLst>
                          <p:attrName>style.visibility</p:attrName>
                        </p:attrNameLst>
                      </p:cBhvr>
                      <p:to>
                        <p:strVal val="visible"/>
                      </p:to>
                    </p:set>
                    <p:animEffect transition="in" filter="wipe(left)">
                      <p:cBhvr>
                        <p:cTn dur="500"/>
                        <p:tgtEl>
                          <p:spTgt spid="1034"/>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34"/>
                        </p:tgtEl>
                        <p:attrNameLst>
                          <p:attrName>style.visibility</p:attrName>
                        </p:attrNameLst>
                      </p:cBhvr>
                      <p:to>
                        <p:strVal val="visible"/>
                      </p:to>
                    </p:set>
                    <p:animEffect transition="in" filter="wipe(left)">
                      <p:cBhvr>
                        <p:cTn dur="500"/>
                        <p:tgtEl>
                          <p:spTgt spid="1034"/>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34"/>
                        </p:tgtEl>
                        <p:attrNameLst>
                          <p:attrName>style.visibility</p:attrName>
                        </p:attrNameLst>
                      </p:cBhvr>
                      <p:to>
                        <p:strVal val="visible"/>
                      </p:to>
                    </p:set>
                    <p:animEffect transition="in" filter="wipe(left)">
                      <p:cBhvr>
                        <p:cTn dur="500"/>
                        <p:tgtEl>
                          <p:spTgt spid="1034"/>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34"/>
                        </p:tgtEl>
                        <p:attrNameLst>
                          <p:attrName>style.visibility</p:attrName>
                        </p:attrNameLst>
                      </p:cBhvr>
                      <p:to>
                        <p:strVal val="visible"/>
                      </p:to>
                    </p:set>
                    <p:animEffect transition="in" filter="wipe(left)">
                      <p:cBhvr>
                        <p:cTn dur="500"/>
                        <p:tgtEl>
                          <p:spTgt spid="1034"/>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34"/>
                        </p:tgtEl>
                        <p:attrNameLst>
                          <p:attrName>style.visibility</p:attrName>
                        </p:attrNameLst>
                      </p:cBhvr>
                      <p:to>
                        <p:strVal val="visible"/>
                      </p:to>
                    </p:set>
                    <p:animEffect transition="in" filter="wipe(left)">
                      <p:cBhvr>
                        <p:cTn dur="500"/>
                        <p:tgtEl>
                          <p:spTgt spid="1034"/>
                        </p:tgtEl>
                      </p:cBhvr>
                    </p:animEffect>
                  </p:childTnLst>
                </p:cTn>
              </p:par>
            </p:tnLst>
          </p:tmpl>
        </p:tmplLst>
      </p:bldP>
    </p:bldLst>
  </p:timing>
  <p:hf hdr="0"/>
  <p:txStyles>
    <p:titleStyle>
      <a:lvl1pPr marL="195263" indent="-195263" algn="l" rtl="0" eaLnBrk="0" fontAlgn="base" hangingPunct="0">
        <a:spcBef>
          <a:spcPct val="0"/>
        </a:spcBef>
        <a:spcAft>
          <a:spcPct val="0"/>
        </a:spcAft>
        <a:defRPr sz="2400" b="1">
          <a:solidFill>
            <a:schemeClr val="bg1"/>
          </a:solidFill>
          <a:latin typeface="+mj-lt"/>
          <a:ea typeface="+mj-ea"/>
          <a:cs typeface="+mj-cs"/>
        </a:defRPr>
      </a:lvl1pPr>
      <a:lvl2pPr marL="195263" indent="-195263" algn="l" rtl="0" eaLnBrk="0" fontAlgn="base" hangingPunct="0">
        <a:spcBef>
          <a:spcPct val="0"/>
        </a:spcBef>
        <a:spcAft>
          <a:spcPct val="0"/>
        </a:spcAft>
        <a:defRPr sz="2400" b="1">
          <a:solidFill>
            <a:schemeClr val="bg1"/>
          </a:solidFill>
          <a:latin typeface="Arial" charset="0"/>
        </a:defRPr>
      </a:lvl2pPr>
      <a:lvl3pPr marL="195263" indent="-195263" algn="l" rtl="0" eaLnBrk="0" fontAlgn="base" hangingPunct="0">
        <a:spcBef>
          <a:spcPct val="0"/>
        </a:spcBef>
        <a:spcAft>
          <a:spcPct val="0"/>
        </a:spcAft>
        <a:defRPr sz="2400" b="1">
          <a:solidFill>
            <a:schemeClr val="bg1"/>
          </a:solidFill>
          <a:latin typeface="Arial" charset="0"/>
        </a:defRPr>
      </a:lvl3pPr>
      <a:lvl4pPr marL="195263" indent="-195263" algn="l" rtl="0" eaLnBrk="0" fontAlgn="base" hangingPunct="0">
        <a:spcBef>
          <a:spcPct val="0"/>
        </a:spcBef>
        <a:spcAft>
          <a:spcPct val="0"/>
        </a:spcAft>
        <a:defRPr sz="2400" b="1">
          <a:solidFill>
            <a:schemeClr val="bg1"/>
          </a:solidFill>
          <a:latin typeface="Arial" charset="0"/>
        </a:defRPr>
      </a:lvl4pPr>
      <a:lvl5pPr marL="195263" indent="-195263" algn="l" rtl="0" eaLnBrk="0" fontAlgn="base" hangingPunct="0">
        <a:spcBef>
          <a:spcPct val="0"/>
        </a:spcBef>
        <a:spcAft>
          <a:spcPct val="0"/>
        </a:spcAft>
        <a:defRPr sz="2400" b="1">
          <a:solidFill>
            <a:schemeClr val="bg1"/>
          </a:solidFill>
          <a:latin typeface="Arial" charset="0"/>
        </a:defRPr>
      </a:lvl5pPr>
      <a:lvl6pPr marL="652463" indent="-195263" algn="l" rtl="0" eaLnBrk="1" fontAlgn="base" hangingPunct="1">
        <a:spcBef>
          <a:spcPct val="0"/>
        </a:spcBef>
        <a:spcAft>
          <a:spcPct val="0"/>
        </a:spcAft>
        <a:defRPr sz="2400" b="1">
          <a:solidFill>
            <a:schemeClr val="bg1"/>
          </a:solidFill>
          <a:latin typeface="Arial" charset="0"/>
        </a:defRPr>
      </a:lvl6pPr>
      <a:lvl7pPr marL="1109663" indent="-195263" algn="l" rtl="0" eaLnBrk="1" fontAlgn="base" hangingPunct="1">
        <a:spcBef>
          <a:spcPct val="0"/>
        </a:spcBef>
        <a:spcAft>
          <a:spcPct val="0"/>
        </a:spcAft>
        <a:defRPr sz="2400" b="1">
          <a:solidFill>
            <a:schemeClr val="bg1"/>
          </a:solidFill>
          <a:latin typeface="Arial" charset="0"/>
        </a:defRPr>
      </a:lvl7pPr>
      <a:lvl8pPr marL="1566863" indent="-195263" algn="l" rtl="0" eaLnBrk="1" fontAlgn="base" hangingPunct="1">
        <a:spcBef>
          <a:spcPct val="0"/>
        </a:spcBef>
        <a:spcAft>
          <a:spcPct val="0"/>
        </a:spcAft>
        <a:defRPr sz="2400" b="1">
          <a:solidFill>
            <a:schemeClr val="bg1"/>
          </a:solidFill>
          <a:latin typeface="Arial" charset="0"/>
        </a:defRPr>
      </a:lvl8pPr>
      <a:lvl9pPr marL="2024063" indent="-195263" algn="l" rtl="0" eaLnBrk="1" fontAlgn="base" hangingPunct="1">
        <a:spcBef>
          <a:spcPct val="0"/>
        </a:spcBef>
        <a:spcAft>
          <a:spcPct val="0"/>
        </a:spcAft>
        <a:defRPr sz="2400" b="1">
          <a:solidFill>
            <a:schemeClr val="bg1"/>
          </a:solidFill>
          <a:latin typeface="Arial" charset="0"/>
        </a:defRPr>
      </a:lvl9pPr>
    </p:titleStyle>
    <p:bodyStyle>
      <a:lvl1pPr marL="284163" indent="-284163" algn="l" rtl="0" eaLnBrk="0" fontAlgn="base" hangingPunct="0">
        <a:spcBef>
          <a:spcPct val="20000"/>
        </a:spcBef>
        <a:spcAft>
          <a:spcPct val="0"/>
        </a:spcAft>
        <a:buClr>
          <a:srgbClr val="0068B3"/>
        </a:buClr>
        <a:buSzPct val="160000"/>
        <a:buFont typeface="Wingdings 3" pitchFamily="18" charset="2"/>
        <a:buChar char="¬"/>
        <a:defRPr sz="2400">
          <a:solidFill>
            <a:srgbClr val="4F4E52"/>
          </a:solidFill>
          <a:latin typeface="+mn-lt"/>
          <a:ea typeface="+mn-ea"/>
          <a:cs typeface="+mn-cs"/>
        </a:defRPr>
      </a:lvl1pPr>
      <a:lvl2pPr marL="754063" indent="-279400" algn="l" rtl="0" eaLnBrk="0" fontAlgn="base" hangingPunct="0">
        <a:spcBef>
          <a:spcPct val="20000"/>
        </a:spcBef>
        <a:spcAft>
          <a:spcPct val="0"/>
        </a:spcAft>
        <a:buClr>
          <a:srgbClr val="0068B3"/>
        </a:buClr>
        <a:buSzPct val="160000"/>
        <a:buFont typeface="Wingdings 3" pitchFamily="18" charset="2"/>
        <a:buChar char="¬"/>
        <a:defRPr sz="2000">
          <a:solidFill>
            <a:srgbClr val="4F4E52"/>
          </a:solidFill>
          <a:latin typeface="+mn-lt"/>
        </a:defRPr>
      </a:lvl2pPr>
      <a:lvl3pPr marL="1133475" indent="-188913" algn="l" rtl="0" eaLnBrk="0" fontAlgn="base" hangingPunct="0">
        <a:spcBef>
          <a:spcPct val="20000"/>
        </a:spcBef>
        <a:spcAft>
          <a:spcPct val="0"/>
        </a:spcAft>
        <a:buClr>
          <a:srgbClr val="0068B3"/>
        </a:buClr>
        <a:buSzPct val="160000"/>
        <a:buFont typeface="Wingdings 3" pitchFamily="18" charset="2"/>
        <a:buChar char="¬"/>
        <a:defRPr>
          <a:solidFill>
            <a:srgbClr val="4F4E52"/>
          </a:solidFill>
          <a:latin typeface="+mn-lt"/>
        </a:defRPr>
      </a:lvl3pPr>
      <a:lvl4pPr marL="1552575" indent="-228600" algn="l" rtl="0" eaLnBrk="0" fontAlgn="base" hangingPunct="0">
        <a:spcBef>
          <a:spcPct val="20000"/>
        </a:spcBef>
        <a:spcAft>
          <a:spcPct val="0"/>
        </a:spcAft>
        <a:buClr>
          <a:srgbClr val="0068B3"/>
        </a:buClr>
        <a:buSzPct val="160000"/>
        <a:buFont typeface="Wingdings 3" pitchFamily="18" charset="2"/>
        <a:buChar char="¬"/>
        <a:defRPr sz="1600">
          <a:solidFill>
            <a:srgbClr val="4F4E52"/>
          </a:solidFill>
          <a:latin typeface="+mn-lt"/>
        </a:defRPr>
      </a:lvl4pPr>
      <a:lvl5pPr marL="1993900" indent="-250825" algn="l" rtl="0" eaLnBrk="0" fontAlgn="base" hangingPunct="0">
        <a:spcBef>
          <a:spcPct val="20000"/>
        </a:spcBef>
        <a:spcAft>
          <a:spcPct val="0"/>
        </a:spcAft>
        <a:buClr>
          <a:srgbClr val="0068B3"/>
        </a:buClr>
        <a:buSzPct val="160000"/>
        <a:buFont typeface="Wingdings 3" pitchFamily="18" charset="2"/>
        <a:buChar char="¬"/>
        <a:defRPr sz="1400">
          <a:solidFill>
            <a:srgbClr val="4F4E52"/>
          </a:solidFill>
          <a:latin typeface="+mn-lt"/>
        </a:defRPr>
      </a:lvl5pPr>
      <a:lvl6pPr marL="2451100" indent="-250825" algn="l" rtl="0" eaLnBrk="1" fontAlgn="base" hangingPunct="1">
        <a:spcBef>
          <a:spcPct val="20000"/>
        </a:spcBef>
        <a:spcAft>
          <a:spcPct val="0"/>
        </a:spcAft>
        <a:buClr>
          <a:srgbClr val="0068B3"/>
        </a:buClr>
        <a:buSzPct val="160000"/>
        <a:buFont typeface="Wingdings 3" pitchFamily="18" charset="2"/>
        <a:buChar char="¬"/>
        <a:defRPr sz="1400">
          <a:solidFill>
            <a:srgbClr val="4F4E52"/>
          </a:solidFill>
          <a:latin typeface="+mn-lt"/>
        </a:defRPr>
      </a:lvl6pPr>
      <a:lvl7pPr marL="2908300" indent="-250825" algn="l" rtl="0" eaLnBrk="1" fontAlgn="base" hangingPunct="1">
        <a:spcBef>
          <a:spcPct val="20000"/>
        </a:spcBef>
        <a:spcAft>
          <a:spcPct val="0"/>
        </a:spcAft>
        <a:buClr>
          <a:srgbClr val="0068B3"/>
        </a:buClr>
        <a:buSzPct val="160000"/>
        <a:buFont typeface="Wingdings 3" pitchFamily="18" charset="2"/>
        <a:buChar char="¬"/>
        <a:defRPr sz="1400">
          <a:solidFill>
            <a:srgbClr val="4F4E52"/>
          </a:solidFill>
          <a:latin typeface="+mn-lt"/>
        </a:defRPr>
      </a:lvl7pPr>
      <a:lvl8pPr marL="3365500" indent="-250825" algn="l" rtl="0" eaLnBrk="1" fontAlgn="base" hangingPunct="1">
        <a:spcBef>
          <a:spcPct val="20000"/>
        </a:spcBef>
        <a:spcAft>
          <a:spcPct val="0"/>
        </a:spcAft>
        <a:buClr>
          <a:srgbClr val="0068B3"/>
        </a:buClr>
        <a:buSzPct val="160000"/>
        <a:buFont typeface="Wingdings 3" pitchFamily="18" charset="2"/>
        <a:buChar char="¬"/>
        <a:defRPr sz="1400">
          <a:solidFill>
            <a:srgbClr val="4F4E52"/>
          </a:solidFill>
          <a:latin typeface="+mn-lt"/>
        </a:defRPr>
      </a:lvl8pPr>
      <a:lvl9pPr marL="3822700" indent="-250825" algn="l" rtl="0" eaLnBrk="1" fontAlgn="base" hangingPunct="1">
        <a:spcBef>
          <a:spcPct val="20000"/>
        </a:spcBef>
        <a:spcAft>
          <a:spcPct val="0"/>
        </a:spcAft>
        <a:buClr>
          <a:srgbClr val="0068B3"/>
        </a:buClr>
        <a:buSzPct val="160000"/>
        <a:buFont typeface="Wingdings 3" pitchFamily="18" charset="2"/>
        <a:buChar char="¬"/>
        <a:defRPr sz="1400">
          <a:solidFill>
            <a:srgbClr val="4F4E52"/>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notesSlide" Target="../notesSlides/notesSlide13.xml"/><Relationship Id="rId7" Type="http://schemas.openxmlformats.org/officeDocument/2006/relationships/image" Target="../media/image21.png"/><Relationship Id="rId2" Type="http://schemas.openxmlformats.org/officeDocument/2006/relationships/slideLayout" Target="../slideLayouts/slideLayout16.xml"/><Relationship Id="rId1" Type="http://schemas.openxmlformats.org/officeDocument/2006/relationships/vmlDrawing" Target="../drawings/vmlDrawing1.vml"/><Relationship Id="rId6" Type="http://schemas.openxmlformats.org/officeDocument/2006/relationships/image" Target="../media/image20.emf"/><Relationship Id="rId11" Type="http://schemas.openxmlformats.org/officeDocument/2006/relationships/image" Target="../media/image23.png"/><Relationship Id="rId5" Type="http://schemas.openxmlformats.org/officeDocument/2006/relationships/image" Target="../media/image19.png"/><Relationship Id="rId10" Type="http://schemas.openxmlformats.org/officeDocument/2006/relationships/image" Target="../media/image17.emf"/><Relationship Id="rId4" Type="http://schemas.openxmlformats.org/officeDocument/2006/relationships/image" Target="../media/image18.png"/><Relationship Id="rId9" Type="http://schemas.openxmlformats.org/officeDocument/2006/relationships/package" Target="../embeddings/Microsoft_Visio_Drawing1.vsd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ncose.org/setdbtes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sd-ssg.org/radar-chart" TargetMode="External"/><Relationship Id="rId7"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hyperlink" Target="http://www.asd-ssg.org/radar-chart" TargetMode="External"/><Relationship Id="rId7"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164" y="3971925"/>
            <a:ext cx="8862735" cy="1470025"/>
          </a:xfrm>
        </p:spPr>
        <p:txBody>
          <a:bodyPr>
            <a:normAutofit fontScale="90000"/>
          </a:bodyPr>
          <a:lstStyle/>
          <a:p>
            <a:r>
              <a:rPr lang="en-US" dirty="0"/>
              <a:t>SETDB: the Systems Engineering Tools Database</a:t>
            </a:r>
            <a:br>
              <a:rPr lang="en-US" dirty="0"/>
            </a:br>
            <a:r>
              <a:rPr lang="en-US" sz="4400" dirty="0"/>
              <a:t>John Nallon Chair TIMLM WG</a:t>
            </a:r>
          </a:p>
        </p:txBody>
      </p:sp>
      <p:sp>
        <p:nvSpPr>
          <p:cNvPr id="5" name="TextBox 4"/>
          <p:cNvSpPr txBox="1"/>
          <p:nvPr/>
        </p:nvSpPr>
        <p:spPr>
          <a:xfrm>
            <a:off x="4567741" y="6514827"/>
            <a:ext cx="3650166" cy="307777"/>
          </a:xfrm>
          <a:prstGeom prst="rect">
            <a:avLst/>
          </a:prstGeom>
          <a:noFill/>
        </p:spPr>
        <p:txBody>
          <a:bodyPr wrap="square" rtlCol="0">
            <a:spAutoFit/>
          </a:bodyPr>
          <a:lstStyle/>
          <a:p>
            <a:r>
              <a:rPr lang="en-US" sz="1400" dirty="0"/>
              <a:t>PDES Information:  No License Required</a:t>
            </a:r>
          </a:p>
        </p:txBody>
      </p:sp>
      <p:pic>
        <p:nvPicPr>
          <p:cNvPr id="6" name="Picture 5">
            <a:extLst>
              <a:ext uri="{FF2B5EF4-FFF2-40B4-BE49-F238E27FC236}">
                <a16:creationId xmlns:a16="http://schemas.microsoft.com/office/drawing/2014/main" id="{F4F096A4-8F1C-4A5C-B2F1-88C56310CEB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33954" y="5611939"/>
            <a:ext cx="1898059" cy="502285"/>
          </a:xfrm>
          <a:prstGeom prst="rect">
            <a:avLst/>
          </a:prstGeom>
          <a:noFill/>
          <a:ln>
            <a:noFill/>
          </a:ln>
        </p:spPr>
      </p:pic>
      <p:pic>
        <p:nvPicPr>
          <p:cNvPr id="8" name="Picture 7">
            <a:extLst>
              <a:ext uri="{FF2B5EF4-FFF2-40B4-BE49-F238E27FC236}">
                <a16:creationId xmlns:a16="http://schemas.microsoft.com/office/drawing/2014/main" id="{D8B43B1C-2ACF-46D5-9AE5-D326AF55CBA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076058" y="5518332"/>
            <a:ext cx="950595" cy="647700"/>
          </a:xfrm>
          <a:prstGeom prst="rect">
            <a:avLst/>
          </a:prstGeom>
          <a:noFill/>
          <a:ln>
            <a:noFill/>
          </a:ln>
        </p:spPr>
      </p:pic>
    </p:spTree>
    <p:extLst>
      <p:ext uri="{BB962C8B-B14F-4D97-AF65-F5344CB8AC3E}">
        <p14:creationId xmlns:p14="http://schemas.microsoft.com/office/powerpoint/2010/main" val="1646989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a:t>
            </a:r>
          </a:p>
        </p:txBody>
      </p:sp>
      <p:sp>
        <p:nvSpPr>
          <p:cNvPr id="3" name="Content Placeholder 2"/>
          <p:cNvSpPr>
            <a:spLocks noGrp="1"/>
          </p:cNvSpPr>
          <p:nvPr>
            <p:ph idx="1"/>
          </p:nvPr>
        </p:nvSpPr>
        <p:spPr>
          <a:xfrm>
            <a:off x="609917" y="1275499"/>
            <a:ext cx="11249986" cy="4938712"/>
          </a:xfrm>
        </p:spPr>
        <p:txBody>
          <a:bodyPr>
            <a:noAutofit/>
          </a:bodyPr>
          <a:lstStyle/>
          <a:p>
            <a:r>
              <a:rPr lang="en-US" sz="4000" dirty="0"/>
              <a:t>Practice, advocate and participate</a:t>
            </a:r>
          </a:p>
          <a:p>
            <a:r>
              <a:rPr lang="en-US" sz="4000" dirty="0"/>
              <a:t>Connect the dots in your product designs and enterprise process documentation</a:t>
            </a:r>
          </a:p>
          <a:p>
            <a:pPr>
              <a:spcBef>
                <a:spcPts val="1800"/>
              </a:spcBef>
            </a:pPr>
            <a:r>
              <a:rPr lang="en-US" sz="4000" dirty="0"/>
              <a:t>Recognize good work.  Count/measure the exchange of text documents vs model integration discoveries.  </a:t>
            </a:r>
            <a:endParaRPr lang="en-US" sz="4000" i="1" dirty="0"/>
          </a:p>
          <a:p>
            <a:pPr>
              <a:spcBef>
                <a:spcPts val="1800"/>
              </a:spcBef>
            </a:pPr>
            <a:r>
              <a:rPr lang="en-US" sz="4000" dirty="0"/>
              <a:t>Collect metrics, calculate statistics</a:t>
            </a:r>
          </a:p>
        </p:txBody>
      </p:sp>
      <p:sp>
        <p:nvSpPr>
          <p:cNvPr id="4" name="Date Placeholder 3"/>
          <p:cNvSpPr>
            <a:spLocks noGrp="1"/>
          </p:cNvSpPr>
          <p:nvPr>
            <p:ph type="dt" sz="half" idx="10"/>
          </p:nvPr>
        </p:nvSpPr>
        <p:spPr/>
        <p:txBody>
          <a:bodyPr/>
          <a:lstStyle/>
          <a:p>
            <a:r>
              <a:rPr lang="fr-FR" dirty="0"/>
              <a:t>Williams, TIMLM</a:t>
            </a:r>
            <a:endParaRPr lang="en-US" dirty="0">
              <a:solidFill>
                <a:srgbClr val="414042">
                  <a:tint val="75000"/>
                </a:srgbClr>
              </a:solidFill>
            </a:endParaRPr>
          </a:p>
        </p:txBody>
      </p:sp>
      <p:sp>
        <p:nvSpPr>
          <p:cNvPr id="5" name="Footer Placeholder 4"/>
          <p:cNvSpPr>
            <a:spLocks noGrp="1"/>
          </p:cNvSpPr>
          <p:nvPr>
            <p:ph type="ftr" sz="quarter" idx="11"/>
          </p:nvPr>
        </p:nvSpPr>
        <p:spPr/>
        <p:txBody>
          <a:bodyPr/>
          <a:lstStyle/>
          <a:p>
            <a:r>
              <a:rPr lang="en-US">
                <a:solidFill>
                  <a:srgbClr val="414042">
                    <a:tint val="75000"/>
                  </a:srgbClr>
                </a:solidFill>
              </a:rPr>
              <a:t>www.incose.org/IW2020</a:t>
            </a:r>
            <a:endParaRPr lang="en-US" dirty="0">
              <a:solidFill>
                <a:srgbClr val="414042">
                  <a:tint val="75000"/>
                </a:srgbClr>
              </a:solidFill>
            </a:endParaRPr>
          </a:p>
        </p:txBody>
      </p:sp>
      <p:sp>
        <p:nvSpPr>
          <p:cNvPr id="6" name="Slide Number Placeholder 5"/>
          <p:cNvSpPr>
            <a:spLocks noGrp="1"/>
          </p:cNvSpPr>
          <p:nvPr>
            <p:ph type="sldNum" sz="quarter" idx="12"/>
          </p:nvPr>
        </p:nvSpPr>
        <p:spPr/>
        <p:txBody>
          <a:bodyPr/>
          <a:lstStyle/>
          <a:p>
            <a:fld id="{924B41C4-1474-8D42-B330-D2828683839D}" type="slidenum">
              <a:rPr lang="en-US" smtClean="0">
                <a:solidFill>
                  <a:srgbClr val="414042">
                    <a:tint val="75000"/>
                  </a:srgbClr>
                </a:solidFill>
              </a:rPr>
              <a:pPr/>
              <a:t>10</a:t>
            </a:fld>
            <a:endParaRPr lang="en-US">
              <a:solidFill>
                <a:srgbClr val="414042">
                  <a:tint val="75000"/>
                </a:srgbClr>
              </a:solidFill>
            </a:endParaRPr>
          </a:p>
        </p:txBody>
      </p:sp>
      <p:sp>
        <p:nvSpPr>
          <p:cNvPr id="7" name="Rectangle 6"/>
          <p:cNvSpPr/>
          <p:nvPr/>
        </p:nvSpPr>
        <p:spPr>
          <a:xfrm rot="281122">
            <a:off x="6564233" y="4913260"/>
            <a:ext cx="3504486" cy="461665"/>
          </a:xfrm>
          <a:prstGeom prst="rect">
            <a:avLst/>
          </a:prstGeom>
        </p:spPr>
        <p:txBody>
          <a:bodyPr wrap="none">
            <a:spAutoFit/>
          </a:bodyPr>
          <a:lstStyle/>
          <a:p>
            <a:r>
              <a:rPr lang="en-US" i="1" dirty="0">
                <a:solidFill>
                  <a:srgbClr val="C00000"/>
                </a:solidFill>
              </a:rPr>
              <a:t>(reduce models to text?)</a:t>
            </a:r>
            <a:endParaRPr lang="en-US" dirty="0">
              <a:solidFill>
                <a:srgbClr val="C00000"/>
              </a:solidFill>
            </a:endParaRPr>
          </a:p>
        </p:txBody>
      </p:sp>
    </p:spTree>
    <p:extLst>
      <p:ext uri="{BB962C8B-B14F-4D97-AF65-F5344CB8AC3E}">
        <p14:creationId xmlns:p14="http://schemas.microsoft.com/office/powerpoint/2010/main" val="2643043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measure?</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Measure time, nodes, labor, authors, links, files, revisions, complexity, reused elements/ components/ models, licenses, licenses per org, consumption, verifications, validations, management interventions, un-modelled elements, document matches, approximations, errors, corrections, tools, revisions, versions, test requirements, copies, automations, integrations, dependencies,  translations, conversions, reusable objects, populated metadata parameters. </a:t>
            </a:r>
          </a:p>
          <a:p>
            <a:pPr marL="0" indent="0" algn="ctr">
              <a:spcBef>
                <a:spcPts val="3000"/>
              </a:spcBef>
              <a:buNone/>
            </a:pPr>
            <a:r>
              <a:rPr lang="en-US" dirty="0"/>
              <a:t>A savings justification before commitment is </a:t>
            </a:r>
            <a:br>
              <a:rPr lang="en-US" dirty="0"/>
            </a:br>
            <a:r>
              <a:rPr lang="en-US" sz="5100" b="1" dirty="0"/>
              <a:t>bad business</a:t>
            </a:r>
            <a:r>
              <a:rPr lang="en-US" dirty="0"/>
              <a:t>!	</a:t>
            </a:r>
          </a:p>
        </p:txBody>
      </p:sp>
      <p:sp>
        <p:nvSpPr>
          <p:cNvPr id="4" name="Date Placeholder 3"/>
          <p:cNvSpPr>
            <a:spLocks noGrp="1"/>
          </p:cNvSpPr>
          <p:nvPr>
            <p:ph type="dt" sz="half" idx="10"/>
          </p:nvPr>
        </p:nvSpPr>
        <p:spPr/>
        <p:txBody>
          <a:bodyPr/>
          <a:lstStyle/>
          <a:p>
            <a:r>
              <a:rPr lang="fr-FR" dirty="0"/>
              <a:t>Williams, TIMLM</a:t>
            </a:r>
            <a:endParaRPr lang="en-US" dirty="0"/>
          </a:p>
        </p:txBody>
      </p:sp>
      <p:sp>
        <p:nvSpPr>
          <p:cNvPr id="5" name="Footer Placeholder 4"/>
          <p:cNvSpPr>
            <a:spLocks noGrp="1"/>
          </p:cNvSpPr>
          <p:nvPr>
            <p:ph type="ftr" sz="quarter" idx="11"/>
          </p:nvPr>
        </p:nvSpPr>
        <p:spPr/>
        <p:txBody>
          <a:bodyPr/>
          <a:lstStyle/>
          <a:p>
            <a:r>
              <a:rPr lang="en-US"/>
              <a:t>www.incose.org/IW2020</a:t>
            </a:r>
            <a:endParaRPr lang="en-US" dirty="0"/>
          </a:p>
        </p:txBody>
      </p:sp>
      <p:sp>
        <p:nvSpPr>
          <p:cNvPr id="6" name="Slide Number Placeholder 5"/>
          <p:cNvSpPr>
            <a:spLocks noGrp="1"/>
          </p:cNvSpPr>
          <p:nvPr>
            <p:ph type="sldNum" sz="quarter" idx="12"/>
          </p:nvPr>
        </p:nvSpPr>
        <p:spPr/>
        <p:txBody>
          <a:bodyPr/>
          <a:lstStyle/>
          <a:p>
            <a:fld id="{924B41C4-1474-8D42-B330-D2828683839D}" type="slidenum">
              <a:rPr lang="en-US" smtClean="0"/>
              <a:t>11</a:t>
            </a:fld>
            <a:endParaRPr lang="en-US"/>
          </a:p>
        </p:txBody>
      </p:sp>
    </p:spTree>
    <p:extLst>
      <p:ext uri="{BB962C8B-B14F-4D97-AF65-F5344CB8AC3E}">
        <p14:creationId xmlns:p14="http://schemas.microsoft.com/office/powerpoint/2010/main" val="473137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918" y="77869"/>
            <a:ext cx="10978515" cy="1143000"/>
          </a:xfrm>
        </p:spPr>
        <p:txBody>
          <a:bodyPr/>
          <a:lstStyle/>
          <a:p>
            <a:r>
              <a:rPr lang="en-US" dirty="0"/>
              <a:t>MBSE is a FAD!</a:t>
            </a:r>
          </a:p>
        </p:txBody>
      </p:sp>
      <p:pic>
        <p:nvPicPr>
          <p:cNvPr id="7" name="Content Placeholder 6"/>
          <p:cNvPicPr>
            <a:picLocks noGrp="1" noChangeAspect="1"/>
          </p:cNvPicPr>
          <p:nvPr>
            <p:ph idx="1"/>
          </p:nvPr>
        </p:nvPicPr>
        <p:blipFill rotWithShape="1">
          <a:blip r:embed="rId3">
            <a:extLst>
              <a:ext uri="{28A0092B-C50C-407E-A947-70E740481C1C}">
                <a14:useLocalDpi xmlns:a14="http://schemas.microsoft.com/office/drawing/2010/main" val="0"/>
              </a:ext>
            </a:extLst>
          </a:blip>
          <a:srcRect l="18600" t="35330" b="12888"/>
          <a:stretch/>
        </p:blipFill>
        <p:spPr>
          <a:xfrm>
            <a:off x="6007261" y="2826529"/>
            <a:ext cx="6191089" cy="3173038"/>
          </a:xfrm>
        </p:spPr>
      </p:pic>
      <p:sp>
        <p:nvSpPr>
          <p:cNvPr id="4" name="Date Placeholder 3"/>
          <p:cNvSpPr>
            <a:spLocks noGrp="1"/>
          </p:cNvSpPr>
          <p:nvPr>
            <p:ph type="dt" sz="half" idx="10"/>
          </p:nvPr>
        </p:nvSpPr>
        <p:spPr/>
        <p:txBody>
          <a:bodyPr/>
          <a:lstStyle/>
          <a:p>
            <a:r>
              <a:rPr lang="fr-FR" dirty="0"/>
              <a:t>Williams, TIMLM</a:t>
            </a:r>
            <a:endParaRPr lang="en-US" dirty="0"/>
          </a:p>
        </p:txBody>
      </p:sp>
      <p:sp>
        <p:nvSpPr>
          <p:cNvPr id="5" name="Footer Placeholder 4"/>
          <p:cNvSpPr>
            <a:spLocks noGrp="1"/>
          </p:cNvSpPr>
          <p:nvPr>
            <p:ph type="ftr" sz="quarter" idx="11"/>
          </p:nvPr>
        </p:nvSpPr>
        <p:spPr/>
        <p:txBody>
          <a:bodyPr/>
          <a:lstStyle/>
          <a:p>
            <a:r>
              <a:rPr lang="en-US"/>
              <a:t>www.incose.org/IW2020</a:t>
            </a:r>
            <a:endParaRPr lang="en-US" dirty="0"/>
          </a:p>
        </p:txBody>
      </p:sp>
      <p:sp>
        <p:nvSpPr>
          <p:cNvPr id="6" name="Slide Number Placeholder 5"/>
          <p:cNvSpPr>
            <a:spLocks noGrp="1"/>
          </p:cNvSpPr>
          <p:nvPr>
            <p:ph type="sldNum" sz="quarter" idx="12"/>
          </p:nvPr>
        </p:nvSpPr>
        <p:spPr/>
        <p:txBody>
          <a:bodyPr/>
          <a:lstStyle/>
          <a:p>
            <a:fld id="{924B41C4-1474-8D42-B330-D2828683839D}" type="slidenum">
              <a:rPr lang="en-US" smtClean="0"/>
              <a:t>12</a:t>
            </a:fld>
            <a:endParaRPr lang="en-US"/>
          </a:p>
        </p:txBody>
      </p:sp>
      <p:sp>
        <p:nvSpPr>
          <p:cNvPr id="9" name="Rectangle 8"/>
          <p:cNvSpPr/>
          <p:nvPr/>
        </p:nvSpPr>
        <p:spPr>
          <a:xfrm>
            <a:off x="970133" y="1608387"/>
            <a:ext cx="10473718" cy="1118255"/>
          </a:xfrm>
          <a:prstGeom prst="rect">
            <a:avLst/>
          </a:prstGeom>
        </p:spPr>
        <p:txBody>
          <a:bodyPr wrap="square">
            <a:spAutoFit/>
          </a:bodyPr>
          <a:lstStyle/>
          <a:p>
            <a:pPr lvl="0">
              <a:lnSpc>
                <a:spcPts val="4000"/>
              </a:lnSpc>
            </a:pPr>
            <a:r>
              <a:rPr lang="en-US" sz="3600" dirty="0">
                <a:solidFill>
                  <a:srgbClr val="414042"/>
                </a:solidFill>
              </a:rPr>
              <a:t>You earn $500 mil for every 50 models you reuse.</a:t>
            </a:r>
            <a:br>
              <a:rPr lang="en-US" sz="3600" dirty="0">
                <a:solidFill>
                  <a:srgbClr val="414042"/>
                </a:solidFill>
              </a:rPr>
            </a:br>
            <a:r>
              <a:rPr lang="en-US" sz="3600" dirty="0">
                <a:solidFill>
                  <a:srgbClr val="414042"/>
                </a:solidFill>
              </a:rPr>
              <a:t> </a:t>
            </a:r>
            <a:r>
              <a:rPr lang="en-US" sz="2800" dirty="0">
                <a:solidFill>
                  <a:srgbClr val="414042"/>
                </a:solidFill>
              </a:rPr>
              <a:t>(not including overhead savings or error reduction)</a:t>
            </a:r>
            <a:r>
              <a:rPr lang="en-US" sz="3600" dirty="0">
                <a:solidFill>
                  <a:srgbClr val="414042"/>
                </a:solidFill>
              </a:rPr>
              <a:t> </a:t>
            </a:r>
          </a:p>
        </p:txBody>
      </p:sp>
      <p:sp>
        <p:nvSpPr>
          <p:cNvPr id="10" name="Rectangle 9"/>
          <p:cNvSpPr/>
          <p:nvPr/>
        </p:nvSpPr>
        <p:spPr>
          <a:xfrm>
            <a:off x="6752080" y="6219492"/>
            <a:ext cx="6099175" cy="276999"/>
          </a:xfrm>
          <a:prstGeom prst="rect">
            <a:avLst/>
          </a:prstGeom>
        </p:spPr>
        <p:txBody>
          <a:bodyPr>
            <a:spAutoFit/>
          </a:bodyPr>
          <a:lstStyle/>
          <a:p>
            <a:r>
              <a:rPr lang="en-US" sz="1200" i="1" dirty="0"/>
              <a:t>SOURCE: http://static.diffen.com/uploadz/8/8e/Stocks-vs-bonds-growth.png</a:t>
            </a:r>
            <a:endParaRPr lang="en-US" sz="1200" dirty="0"/>
          </a:p>
        </p:txBody>
      </p:sp>
      <p:sp>
        <p:nvSpPr>
          <p:cNvPr id="11" name="Rectangle 10"/>
          <p:cNvSpPr/>
          <p:nvPr/>
        </p:nvSpPr>
        <p:spPr>
          <a:xfrm>
            <a:off x="877289" y="3440830"/>
            <a:ext cx="5535083" cy="1754326"/>
          </a:xfrm>
          <a:prstGeom prst="rect">
            <a:avLst/>
          </a:prstGeom>
        </p:spPr>
        <p:txBody>
          <a:bodyPr wrap="square">
            <a:spAutoFit/>
          </a:bodyPr>
          <a:lstStyle/>
          <a:p>
            <a:pPr lvl="0">
              <a:spcBef>
                <a:spcPct val="20000"/>
              </a:spcBef>
            </a:pPr>
            <a:r>
              <a:rPr lang="en-US" sz="3600" dirty="0">
                <a:solidFill>
                  <a:srgbClr val="414042"/>
                </a:solidFill>
              </a:rPr>
              <a:t>Treat MBSE investments like stocks vs bonds.  </a:t>
            </a:r>
            <a:br>
              <a:rPr lang="en-US" sz="3600" dirty="0">
                <a:solidFill>
                  <a:srgbClr val="414042"/>
                </a:solidFill>
              </a:rPr>
            </a:br>
            <a:r>
              <a:rPr lang="en-US" sz="3600" dirty="0">
                <a:solidFill>
                  <a:srgbClr val="414042"/>
                </a:solidFill>
              </a:rPr>
              <a:t>Risk vs reliability.</a:t>
            </a:r>
            <a:endParaRPr lang="en-US" sz="2000" dirty="0"/>
          </a:p>
        </p:txBody>
      </p:sp>
      <p:grpSp>
        <p:nvGrpSpPr>
          <p:cNvPr id="15" name="Group 14"/>
          <p:cNvGrpSpPr/>
          <p:nvPr/>
        </p:nvGrpSpPr>
        <p:grpSpPr>
          <a:xfrm>
            <a:off x="7465861" y="5879795"/>
            <a:ext cx="3562699" cy="400064"/>
            <a:chOff x="7546886" y="5659870"/>
            <a:chExt cx="3562699" cy="400064"/>
          </a:xfrm>
        </p:grpSpPr>
        <p:sp>
          <p:nvSpPr>
            <p:cNvPr id="3" name="Rectangle 2"/>
            <p:cNvSpPr/>
            <p:nvPr/>
          </p:nvSpPr>
          <p:spPr>
            <a:xfrm>
              <a:off x="7546886" y="5732166"/>
              <a:ext cx="254643" cy="258525"/>
            </a:xfrm>
            <a:prstGeom prst="rect">
              <a:avLst/>
            </a:prstGeom>
            <a:solidFill>
              <a:srgbClr val="648F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655216" y="5721775"/>
              <a:ext cx="254643" cy="258525"/>
            </a:xfrm>
            <a:prstGeom prst="rect">
              <a:avLst/>
            </a:prstGeom>
            <a:solidFill>
              <a:srgbClr val="F9DC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7782230" y="5690602"/>
              <a:ext cx="1199726" cy="369332"/>
            </a:xfrm>
            <a:prstGeom prst="rect">
              <a:avLst/>
            </a:prstGeom>
            <a:noFill/>
          </p:spPr>
          <p:txBody>
            <a:bodyPr wrap="square" rtlCol="0">
              <a:spAutoFit/>
            </a:bodyPr>
            <a:lstStyle/>
            <a:p>
              <a:r>
                <a:rPr lang="en-US" sz="1800" dirty="0"/>
                <a:t>BONDS</a:t>
              </a:r>
            </a:p>
          </p:txBody>
        </p:sp>
        <p:sp>
          <p:nvSpPr>
            <p:cNvPr id="14" name="TextBox 13"/>
            <p:cNvSpPr txBox="1"/>
            <p:nvPr/>
          </p:nvSpPr>
          <p:spPr>
            <a:xfrm>
              <a:off x="9909859" y="5659870"/>
              <a:ext cx="1199726" cy="369332"/>
            </a:xfrm>
            <a:prstGeom prst="rect">
              <a:avLst/>
            </a:prstGeom>
            <a:noFill/>
          </p:spPr>
          <p:txBody>
            <a:bodyPr wrap="square" rtlCol="0">
              <a:spAutoFit/>
            </a:bodyPr>
            <a:lstStyle/>
            <a:p>
              <a:r>
                <a:rPr lang="en-US" sz="1800" dirty="0"/>
                <a:t>STOCKS</a:t>
              </a:r>
            </a:p>
          </p:txBody>
        </p:sp>
      </p:grpSp>
      <p:sp>
        <p:nvSpPr>
          <p:cNvPr id="16" name="TextBox 15"/>
          <p:cNvSpPr txBox="1"/>
          <p:nvPr/>
        </p:nvSpPr>
        <p:spPr>
          <a:xfrm>
            <a:off x="7546886" y="2893671"/>
            <a:ext cx="3379808" cy="461665"/>
          </a:xfrm>
          <a:prstGeom prst="rect">
            <a:avLst/>
          </a:prstGeom>
          <a:noFill/>
        </p:spPr>
        <p:txBody>
          <a:bodyPr wrap="square" rtlCol="0">
            <a:spAutoFit/>
          </a:bodyPr>
          <a:lstStyle/>
          <a:p>
            <a:r>
              <a:rPr lang="en-US" dirty="0"/>
              <a:t>$10,000 for Ten Years</a:t>
            </a:r>
          </a:p>
        </p:txBody>
      </p:sp>
    </p:spTree>
    <p:extLst>
      <p:ext uri="{BB962C8B-B14F-4D97-AF65-F5344CB8AC3E}">
        <p14:creationId xmlns:p14="http://schemas.microsoft.com/office/powerpoint/2010/main" val="3392382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MBSE Data Standards Domain</a:t>
            </a:r>
          </a:p>
        </p:txBody>
      </p:sp>
      <p:sp>
        <p:nvSpPr>
          <p:cNvPr id="4" name="Footer Placeholder 3"/>
          <p:cNvSpPr>
            <a:spLocks noGrp="1"/>
          </p:cNvSpPr>
          <p:nvPr>
            <p:ph type="ftr" sz="quarter" idx="11"/>
          </p:nvPr>
        </p:nvSpPr>
        <p:spPr/>
        <p:txBody>
          <a:bodyPr/>
          <a:lstStyle/>
          <a:p>
            <a:r>
              <a:rPr lang="en-US"/>
              <a:t>www.incose.org/IW2019</a:t>
            </a:r>
            <a:endParaRPr lang="en-US" dirty="0"/>
          </a:p>
        </p:txBody>
      </p:sp>
      <p:sp>
        <p:nvSpPr>
          <p:cNvPr id="5" name="Slide Number Placeholder 4"/>
          <p:cNvSpPr>
            <a:spLocks noGrp="1"/>
          </p:cNvSpPr>
          <p:nvPr>
            <p:ph type="sldNum" sz="quarter" idx="12"/>
          </p:nvPr>
        </p:nvSpPr>
        <p:spPr/>
        <p:txBody>
          <a:bodyPr/>
          <a:lstStyle/>
          <a:p>
            <a:fld id="{924B41C4-1474-8D42-B330-D2828683839D}" type="slidenum">
              <a:rPr lang="en-US" smtClean="0"/>
              <a:t>13</a:t>
            </a:fld>
            <a:endParaRPr lang="en-US"/>
          </a:p>
        </p:txBody>
      </p:sp>
      <p:sp>
        <p:nvSpPr>
          <p:cNvPr id="71" name="Rectangle 70"/>
          <p:cNvSpPr/>
          <p:nvPr/>
        </p:nvSpPr>
        <p:spPr bwMode="auto">
          <a:xfrm>
            <a:off x="2900181" y="1720946"/>
            <a:ext cx="3140647" cy="1967736"/>
          </a:xfrm>
          <a:prstGeom prst="rect">
            <a:avLst/>
          </a:prstGeom>
          <a:gradFill flip="none" rotWithShape="1">
            <a:gsLst>
              <a:gs pos="0">
                <a:srgbClr val="006B3F">
                  <a:tint val="66000"/>
                  <a:satMod val="160000"/>
                  <a:lumMod val="69000"/>
                  <a:lumOff val="31000"/>
                </a:srgbClr>
              </a:gs>
              <a:gs pos="50000">
                <a:srgbClr val="006B3F">
                  <a:lumMod val="60000"/>
                  <a:lumOff val="40000"/>
                  <a:tint val="44500"/>
                  <a:satMod val="160000"/>
                </a:srgbClr>
              </a:gs>
              <a:gs pos="100000">
                <a:srgbClr val="006B3F">
                  <a:lumMod val="60000"/>
                  <a:lumOff val="40000"/>
                  <a:tint val="23500"/>
                  <a:satMod val="160000"/>
                </a:srgbClr>
              </a:gs>
            </a:gsLst>
            <a:lin ang="18900000" scaled="1"/>
            <a:tileRect/>
          </a:gradFill>
          <a:ln w="9525" cap="flat" cmpd="sng" algn="ctr">
            <a:solidFill>
              <a:srgbClr val="000000"/>
            </a:solidFill>
            <a:prstDash val="solid"/>
            <a:round/>
            <a:headEnd type="none" w="sm" len="sm"/>
            <a:tailEnd type="none" w="sm" len="sm"/>
          </a:ln>
          <a:effectLst>
            <a:outerShdw blurRad="50800" dist="38100" dir="18900000" algn="bl" rotWithShape="0">
              <a:prstClr val="black">
                <a:alpha val="40000"/>
              </a:prstClr>
            </a:outerShdw>
          </a:effectLst>
        </p:spPr>
        <p:txBody>
          <a:bodyPr vert="horz" wrap="square" lIns="51408" tIns="25705" rIns="51408" bIns="25705" numCol="1" rtlCol="0" anchor="ctr" anchorCtr="0" compatLnSpc="1">
            <a:prstTxWarp prst="textNoShape">
              <a:avLst/>
            </a:prstTxWarp>
          </a:bodyPr>
          <a:lstStyle/>
          <a:p>
            <a:pPr algn="ctr" defTabSz="514093" eaLnBrk="0" fontAlgn="base" hangingPunct="0">
              <a:spcBef>
                <a:spcPct val="0"/>
              </a:spcBef>
              <a:spcAft>
                <a:spcPct val="0"/>
              </a:spcAft>
              <a:defRPr/>
            </a:pPr>
            <a:r>
              <a:rPr lang="en-US" sz="1799" b="1" kern="0" dirty="0">
                <a:solidFill>
                  <a:srgbClr val="000000"/>
                </a:solidFill>
              </a:rPr>
              <a:t>Modeling</a:t>
            </a:r>
          </a:p>
        </p:txBody>
      </p:sp>
      <p:sp>
        <p:nvSpPr>
          <p:cNvPr id="72" name="Parallelogram 71"/>
          <p:cNvSpPr/>
          <p:nvPr/>
        </p:nvSpPr>
        <p:spPr bwMode="auto">
          <a:xfrm rot="16200000" flipV="1">
            <a:off x="280663" y="2155194"/>
            <a:ext cx="3053762" cy="2185269"/>
          </a:xfrm>
          <a:prstGeom prst="parallelogram">
            <a:avLst>
              <a:gd name="adj" fmla="val 49887"/>
            </a:avLst>
          </a:prstGeom>
          <a:gradFill flip="none" rotWithShape="1">
            <a:gsLst>
              <a:gs pos="0">
                <a:srgbClr val="006B3F">
                  <a:lumMod val="20000"/>
                  <a:lumOff val="80000"/>
                  <a:shade val="30000"/>
                  <a:satMod val="115000"/>
                </a:srgbClr>
              </a:gs>
              <a:gs pos="50000">
                <a:srgbClr val="006B3F">
                  <a:lumMod val="20000"/>
                  <a:lumOff val="80000"/>
                  <a:shade val="67500"/>
                  <a:satMod val="115000"/>
                </a:srgbClr>
              </a:gs>
              <a:gs pos="100000">
                <a:srgbClr val="006B3F">
                  <a:lumMod val="20000"/>
                  <a:lumOff val="80000"/>
                  <a:shade val="100000"/>
                  <a:satMod val="115000"/>
                </a:srgbClr>
              </a:gs>
            </a:gsLst>
            <a:path path="circle">
              <a:fillToRect r="100000" b="100000"/>
            </a:path>
            <a:tileRect l="-100000" t="-100000"/>
          </a:gradFill>
          <a:ln w="9525" cap="flat" cmpd="sng" algn="ctr">
            <a:solidFill>
              <a:srgbClr val="000000"/>
            </a:solidFill>
            <a:prstDash val="solid"/>
            <a:round/>
            <a:headEnd type="none" w="sm" len="sm"/>
            <a:tailEnd type="none" w="sm" len="sm"/>
          </a:ln>
          <a:effectLst>
            <a:outerShdw blurRad="50800" dist="38100" dir="13500000" algn="br" rotWithShape="0">
              <a:prstClr val="black">
                <a:alpha val="40000"/>
              </a:prstClr>
            </a:outerShdw>
          </a:effectLst>
        </p:spPr>
        <p:txBody>
          <a:bodyPr vert="vert270" wrap="none" lIns="51408" tIns="25705" rIns="51408" bIns="25705" numCol="1" rtlCol="0" anchor="ctr" anchorCtr="0" compatLnSpc="1">
            <a:prstTxWarp prst="textNoShape">
              <a:avLst/>
            </a:prstTxWarp>
          </a:bodyPr>
          <a:lstStyle/>
          <a:p>
            <a:pPr defTabSz="514093" eaLnBrk="0" fontAlgn="base" hangingPunct="0">
              <a:spcBef>
                <a:spcPct val="0"/>
              </a:spcBef>
              <a:spcAft>
                <a:spcPct val="0"/>
              </a:spcAft>
              <a:defRPr/>
            </a:pPr>
            <a:endParaRPr lang="en-US" sz="1349" i="1" kern="0" dirty="0">
              <a:solidFill>
                <a:srgbClr val="000000"/>
              </a:solidFill>
            </a:endParaRPr>
          </a:p>
        </p:txBody>
      </p:sp>
      <p:sp>
        <p:nvSpPr>
          <p:cNvPr id="73" name="Parallelogram 72"/>
          <p:cNvSpPr/>
          <p:nvPr/>
        </p:nvSpPr>
        <p:spPr bwMode="auto">
          <a:xfrm>
            <a:off x="714911" y="3688683"/>
            <a:ext cx="5325917" cy="1090846"/>
          </a:xfrm>
          <a:prstGeom prst="parallelogram">
            <a:avLst>
              <a:gd name="adj" fmla="val 200000"/>
            </a:avLst>
          </a:prstGeom>
          <a:gradFill flip="none" rotWithShape="1">
            <a:gsLst>
              <a:gs pos="0">
                <a:srgbClr val="006B3F">
                  <a:lumMod val="40000"/>
                  <a:lumOff val="60000"/>
                  <a:shade val="30000"/>
                  <a:satMod val="115000"/>
                </a:srgbClr>
              </a:gs>
              <a:gs pos="50000">
                <a:srgbClr val="006B3F">
                  <a:lumMod val="40000"/>
                  <a:lumOff val="60000"/>
                  <a:shade val="67500"/>
                  <a:satMod val="115000"/>
                </a:srgbClr>
              </a:gs>
              <a:gs pos="100000">
                <a:srgbClr val="006B3F">
                  <a:lumMod val="40000"/>
                  <a:lumOff val="60000"/>
                  <a:shade val="100000"/>
                  <a:satMod val="115000"/>
                </a:srgbClr>
              </a:gs>
            </a:gsLst>
            <a:lin ang="2700000" scaled="1"/>
            <a:tileRect/>
          </a:gradFill>
          <a:ln w="9525" cap="flat" cmpd="sng" algn="ctr">
            <a:solidFill>
              <a:srgbClr val="0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411266" tIns="0" rIns="0" bIns="822532" numCol="1" rtlCol="0" anchor="t" anchorCtr="0" compatLnSpc="1">
            <a:prstTxWarp prst="textNoShape">
              <a:avLst/>
            </a:prstTxWarp>
          </a:bodyPr>
          <a:lstStyle/>
          <a:p>
            <a:pPr algn="ctr" defTabSz="514093" eaLnBrk="0" fontAlgn="base" hangingPunct="0">
              <a:spcBef>
                <a:spcPct val="0"/>
              </a:spcBef>
              <a:spcAft>
                <a:spcPct val="0"/>
              </a:spcAft>
              <a:defRPr/>
            </a:pPr>
            <a:r>
              <a:rPr lang="en-US" sz="1349" i="1" kern="0" dirty="0">
                <a:solidFill>
                  <a:srgbClr val="000000"/>
                </a:solidFill>
              </a:rPr>
              <a:t>    </a:t>
            </a:r>
            <a:r>
              <a:rPr lang="en-US" sz="1799" b="1" kern="0" dirty="0">
                <a:solidFill>
                  <a:srgbClr val="000000"/>
                </a:solidFill>
              </a:rPr>
              <a:t>Communication</a:t>
            </a:r>
            <a:br>
              <a:rPr lang="en-US" sz="1799" b="1" i="1" kern="0" dirty="0">
                <a:solidFill>
                  <a:srgbClr val="000000"/>
                </a:solidFill>
                <a:latin typeface="Times" pitchFamily="18" charset="0"/>
              </a:rPr>
            </a:br>
            <a:endParaRPr lang="en-US" sz="1799" b="1" i="1" kern="0" dirty="0">
              <a:solidFill>
                <a:srgbClr val="000000"/>
              </a:solidFill>
            </a:endParaRPr>
          </a:p>
        </p:txBody>
      </p:sp>
      <p:sp>
        <p:nvSpPr>
          <p:cNvPr id="74" name="Oval 73"/>
          <p:cNvSpPr/>
          <p:nvPr/>
        </p:nvSpPr>
        <p:spPr bwMode="auto">
          <a:xfrm>
            <a:off x="3081976" y="2801240"/>
            <a:ext cx="1096709" cy="274177"/>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51408" tIns="0" rIns="51408"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399" b="1" kern="0" dirty="0">
                <a:solidFill>
                  <a:srgbClr val="000000"/>
                </a:solidFill>
              </a:rPr>
              <a:t>SysML</a:t>
            </a:r>
          </a:p>
        </p:txBody>
      </p:sp>
      <p:sp>
        <p:nvSpPr>
          <p:cNvPr id="75" name="Oval 74"/>
          <p:cNvSpPr/>
          <p:nvPr/>
        </p:nvSpPr>
        <p:spPr bwMode="auto">
          <a:xfrm>
            <a:off x="1659323" y="4299819"/>
            <a:ext cx="1096709" cy="274177"/>
          </a:xfrm>
          <a:prstGeom prst="ellipse">
            <a:avLst/>
          </a:prstGeom>
          <a:solidFill>
            <a:srgbClr val="FFFFFF">
              <a:lumMod val="75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51408" tIns="25705" rIns="51408"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099" b="1" kern="0" dirty="0">
                <a:solidFill>
                  <a:srgbClr val="000000"/>
                </a:solidFill>
              </a:rPr>
              <a:t>OSLC</a:t>
            </a:r>
          </a:p>
        </p:txBody>
      </p:sp>
      <p:sp>
        <p:nvSpPr>
          <p:cNvPr id="76" name="Oval 75"/>
          <p:cNvSpPr/>
          <p:nvPr/>
        </p:nvSpPr>
        <p:spPr bwMode="auto">
          <a:xfrm>
            <a:off x="1780455" y="2342310"/>
            <a:ext cx="1096709" cy="274177"/>
          </a:xfrm>
          <a:prstGeom prst="ellipse">
            <a:avLst/>
          </a:prstGeom>
          <a:solidFill>
            <a:srgbClr val="0038A8">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399" b="1" kern="0" dirty="0">
                <a:solidFill>
                  <a:srgbClr val="000000"/>
                </a:solidFill>
              </a:rPr>
              <a:t>FMI</a:t>
            </a:r>
          </a:p>
        </p:txBody>
      </p:sp>
      <p:sp>
        <p:nvSpPr>
          <p:cNvPr id="77" name="Rectangle 76"/>
          <p:cNvSpPr/>
          <p:nvPr/>
        </p:nvSpPr>
        <p:spPr>
          <a:xfrm>
            <a:off x="671817" y="3309220"/>
            <a:ext cx="2211449" cy="338378"/>
          </a:xfrm>
          <a:prstGeom prst="rect">
            <a:avLst/>
          </a:prstGeom>
        </p:spPr>
        <p:txBody>
          <a:bodyPr wrap="square" rIns="0">
            <a:spAutoFit/>
          </a:bodyPr>
          <a:lstStyle/>
          <a:p>
            <a:pPr defTabSz="913943" eaLnBrk="0" fontAlgn="base" hangingPunct="0">
              <a:spcBef>
                <a:spcPct val="0"/>
              </a:spcBef>
              <a:spcAft>
                <a:spcPct val="0"/>
              </a:spcAft>
            </a:pPr>
            <a:r>
              <a:rPr lang="en-US" sz="1599" b="1" dirty="0">
                <a:solidFill>
                  <a:srgbClr val="000000"/>
                </a:solidFill>
                <a:cs typeface="Arial" panose="020B0604020202020204" pitchFamily="34" charset="0"/>
              </a:rPr>
              <a:t>Execution/Translation</a:t>
            </a:r>
          </a:p>
        </p:txBody>
      </p:sp>
      <p:sp>
        <p:nvSpPr>
          <p:cNvPr id="78" name="Oval 77"/>
          <p:cNvSpPr/>
          <p:nvPr/>
        </p:nvSpPr>
        <p:spPr bwMode="auto">
          <a:xfrm>
            <a:off x="1726304" y="2994825"/>
            <a:ext cx="1096709" cy="274177"/>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51408" tIns="0" rIns="51408" bIns="25705" numCol="1" rtlCol="0" anchor="t" anchorCtr="0" compatLnSpc="1">
            <a:prstTxWarp prst="textNoShape">
              <a:avLst/>
            </a:prstTxWarp>
          </a:bodyPr>
          <a:lstStyle/>
          <a:p>
            <a:pPr algn="ctr" defTabSz="514093" eaLnBrk="0" fontAlgn="base" hangingPunct="0">
              <a:spcBef>
                <a:spcPct val="0"/>
              </a:spcBef>
              <a:spcAft>
                <a:spcPct val="0"/>
              </a:spcAft>
            </a:pPr>
            <a:r>
              <a:rPr lang="en-US" sz="1399" b="1" kern="0" dirty="0">
                <a:solidFill>
                  <a:srgbClr val="000000"/>
                </a:solidFill>
              </a:rPr>
              <a:t>ReqIF</a:t>
            </a:r>
          </a:p>
        </p:txBody>
      </p:sp>
      <p:sp>
        <p:nvSpPr>
          <p:cNvPr id="79" name="Oval 78"/>
          <p:cNvSpPr/>
          <p:nvPr/>
        </p:nvSpPr>
        <p:spPr bwMode="auto">
          <a:xfrm>
            <a:off x="2936207" y="4411744"/>
            <a:ext cx="1221386" cy="274177"/>
          </a:xfrm>
          <a:prstGeom prst="ellipse">
            <a:avLst/>
          </a:prstGeom>
          <a:solidFill>
            <a:srgbClr val="003298">
              <a:lumMod val="40000"/>
              <a:lumOff val="6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0" numCol="1" rtlCol="0" anchor="t" anchorCtr="0" compatLnSpc="1">
            <a:prstTxWarp prst="textNoShape">
              <a:avLst/>
            </a:prstTxWarp>
          </a:bodyPr>
          <a:lstStyle/>
          <a:p>
            <a:pPr algn="ctr" defTabSz="514093" eaLnBrk="0" fontAlgn="base" hangingPunct="0">
              <a:spcBef>
                <a:spcPct val="0"/>
              </a:spcBef>
              <a:spcAft>
                <a:spcPct val="0"/>
              </a:spcAft>
              <a:defRPr/>
            </a:pPr>
            <a:r>
              <a:rPr lang="en-US" sz="1199" b="1" i="1" kern="0" dirty="0">
                <a:solidFill>
                  <a:srgbClr val="000000"/>
                </a:solidFill>
              </a:rPr>
              <a:t>RDF - OWL</a:t>
            </a:r>
            <a:endParaRPr lang="en-US" sz="1199" b="1" kern="0" dirty="0">
              <a:solidFill>
                <a:srgbClr val="000000"/>
              </a:solidFill>
            </a:endParaRPr>
          </a:p>
        </p:txBody>
      </p:sp>
      <p:sp>
        <p:nvSpPr>
          <p:cNvPr id="80" name="Oval 79"/>
          <p:cNvSpPr/>
          <p:nvPr/>
        </p:nvSpPr>
        <p:spPr bwMode="auto">
          <a:xfrm>
            <a:off x="2986544" y="2150126"/>
            <a:ext cx="1553671" cy="274177"/>
          </a:xfrm>
          <a:prstGeom prst="ellipse">
            <a:avLst/>
          </a:prstGeom>
          <a:solidFill>
            <a:srgbClr val="A32638">
              <a:lumMod val="40000"/>
              <a:lumOff val="6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18278" rIns="0" bIns="0" numCol="1" rtlCol="0" anchor="t" anchorCtr="0" compatLnSpc="1">
            <a:prstTxWarp prst="textNoShape">
              <a:avLst/>
            </a:prstTxWarp>
          </a:bodyPr>
          <a:lstStyle/>
          <a:p>
            <a:pPr algn="ctr" defTabSz="514093" eaLnBrk="0" fontAlgn="base" hangingPunct="0">
              <a:spcBef>
                <a:spcPct val="0"/>
              </a:spcBef>
              <a:spcAft>
                <a:spcPct val="0"/>
              </a:spcAft>
              <a:defRPr/>
            </a:pPr>
            <a:r>
              <a:rPr lang="en-US" sz="1099" b="1" i="1" kern="0" dirty="0">
                <a:solidFill>
                  <a:srgbClr val="0039A6"/>
                </a:solidFill>
              </a:rPr>
              <a:t>Company Data Model</a:t>
            </a:r>
          </a:p>
        </p:txBody>
      </p:sp>
      <p:sp>
        <p:nvSpPr>
          <p:cNvPr id="81" name="Oval 80"/>
          <p:cNvSpPr/>
          <p:nvPr/>
        </p:nvSpPr>
        <p:spPr bwMode="auto">
          <a:xfrm>
            <a:off x="901349" y="2688729"/>
            <a:ext cx="1096709" cy="274177"/>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51408" tIns="0" rIns="51408"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399" b="1" kern="0" dirty="0">
                <a:solidFill>
                  <a:srgbClr val="000000"/>
                </a:solidFill>
              </a:rPr>
              <a:t>XMI</a:t>
            </a:r>
          </a:p>
        </p:txBody>
      </p:sp>
      <p:grpSp>
        <p:nvGrpSpPr>
          <p:cNvPr id="82" name="Group 81"/>
          <p:cNvGrpSpPr/>
          <p:nvPr/>
        </p:nvGrpSpPr>
        <p:grpSpPr>
          <a:xfrm>
            <a:off x="815350" y="5080397"/>
            <a:ext cx="7270341" cy="707747"/>
            <a:chOff x="422072" y="5176506"/>
            <a:chExt cx="7274128" cy="576995"/>
          </a:xfrm>
        </p:grpSpPr>
        <p:sp>
          <p:nvSpPr>
            <p:cNvPr id="83" name="Title 1"/>
            <p:cNvSpPr txBox="1">
              <a:spLocks/>
            </p:cNvSpPr>
            <p:nvPr/>
          </p:nvSpPr>
          <p:spPr bwMode="auto">
            <a:xfrm>
              <a:off x="422072" y="5176506"/>
              <a:ext cx="7274128" cy="576995"/>
            </a:xfrm>
            <a:prstGeom prst="rect">
              <a:avLst/>
            </a:prstGeom>
            <a:noFill/>
            <a:ln w="9525">
              <a:solidFill>
                <a:srgbClr val="006B3F"/>
              </a:solidFill>
              <a:miter lim="800000"/>
              <a:headEnd/>
              <a:tailEnd/>
            </a:ln>
            <a:effectLst/>
          </p:spPr>
          <p:txBody>
            <a:bodyPr vert="horz" wrap="square" lIns="0" tIns="0" rIns="0" bIns="0" numCol="1" anchor="t" anchorCtr="0" compatLnSpc="1">
              <a:prstTxWarp prst="textNoShape">
                <a:avLst/>
              </a:prstTxWarp>
              <a:noAutofit/>
            </a:bodyPr>
            <a:lstStyle>
              <a:lvl1pPr algn="l" defTabSz="1020763" rtl="0" eaLnBrk="1" fontAlgn="base" hangingPunct="1">
                <a:lnSpc>
                  <a:spcPct val="90000"/>
                </a:lnSpc>
                <a:spcBef>
                  <a:spcPct val="0"/>
                </a:spcBef>
                <a:spcAft>
                  <a:spcPct val="0"/>
                </a:spcAft>
                <a:defRPr sz="2800" b="0">
                  <a:solidFill>
                    <a:schemeClr val="tx2"/>
                  </a:solidFill>
                  <a:latin typeface="+mj-lt"/>
                  <a:ea typeface="+mj-ea"/>
                  <a:cs typeface="+mj-cs"/>
                </a:defRPr>
              </a:lvl1pPr>
              <a:lvl2pPr algn="l" defTabSz="1020763" rtl="0" eaLnBrk="1" fontAlgn="base" hangingPunct="1">
                <a:lnSpc>
                  <a:spcPct val="90000"/>
                </a:lnSpc>
                <a:spcBef>
                  <a:spcPct val="0"/>
                </a:spcBef>
                <a:spcAft>
                  <a:spcPct val="0"/>
                </a:spcAft>
                <a:defRPr sz="3200" b="1">
                  <a:solidFill>
                    <a:schemeClr val="tx2"/>
                  </a:solidFill>
                  <a:latin typeface="Arial" charset="0"/>
                </a:defRPr>
              </a:lvl2pPr>
              <a:lvl3pPr algn="l" defTabSz="1020763" rtl="0" eaLnBrk="1" fontAlgn="base" hangingPunct="1">
                <a:lnSpc>
                  <a:spcPct val="90000"/>
                </a:lnSpc>
                <a:spcBef>
                  <a:spcPct val="0"/>
                </a:spcBef>
                <a:spcAft>
                  <a:spcPct val="0"/>
                </a:spcAft>
                <a:defRPr sz="3200" b="1">
                  <a:solidFill>
                    <a:schemeClr val="tx2"/>
                  </a:solidFill>
                  <a:latin typeface="Arial" charset="0"/>
                </a:defRPr>
              </a:lvl3pPr>
              <a:lvl4pPr algn="l" defTabSz="1020763" rtl="0" eaLnBrk="1" fontAlgn="base" hangingPunct="1">
                <a:lnSpc>
                  <a:spcPct val="90000"/>
                </a:lnSpc>
                <a:spcBef>
                  <a:spcPct val="0"/>
                </a:spcBef>
                <a:spcAft>
                  <a:spcPct val="0"/>
                </a:spcAft>
                <a:defRPr sz="3200" b="1">
                  <a:solidFill>
                    <a:schemeClr val="tx2"/>
                  </a:solidFill>
                  <a:latin typeface="Arial" charset="0"/>
                </a:defRPr>
              </a:lvl4pPr>
              <a:lvl5pPr algn="l" defTabSz="1020763" rtl="0" eaLnBrk="1" fontAlgn="base" hangingPunct="1">
                <a:lnSpc>
                  <a:spcPct val="90000"/>
                </a:lnSpc>
                <a:spcBef>
                  <a:spcPct val="0"/>
                </a:spcBef>
                <a:spcAft>
                  <a:spcPct val="0"/>
                </a:spcAft>
                <a:defRPr sz="3200" b="1">
                  <a:solidFill>
                    <a:schemeClr val="tx2"/>
                  </a:solidFill>
                  <a:latin typeface="Arial" charset="0"/>
                </a:defRPr>
              </a:lvl5pPr>
              <a:lvl6pPr marL="457200" algn="l" defTabSz="1020763" rtl="0" eaLnBrk="1" fontAlgn="base" hangingPunct="1">
                <a:lnSpc>
                  <a:spcPct val="90000"/>
                </a:lnSpc>
                <a:spcBef>
                  <a:spcPct val="0"/>
                </a:spcBef>
                <a:spcAft>
                  <a:spcPct val="0"/>
                </a:spcAft>
                <a:defRPr sz="3200" b="1">
                  <a:solidFill>
                    <a:schemeClr val="tx2"/>
                  </a:solidFill>
                  <a:latin typeface="Arial" charset="0"/>
                </a:defRPr>
              </a:lvl6pPr>
              <a:lvl7pPr marL="914400" algn="l" defTabSz="1020763" rtl="0" eaLnBrk="1" fontAlgn="base" hangingPunct="1">
                <a:lnSpc>
                  <a:spcPct val="90000"/>
                </a:lnSpc>
                <a:spcBef>
                  <a:spcPct val="0"/>
                </a:spcBef>
                <a:spcAft>
                  <a:spcPct val="0"/>
                </a:spcAft>
                <a:defRPr sz="3200" b="1">
                  <a:solidFill>
                    <a:schemeClr val="tx2"/>
                  </a:solidFill>
                  <a:latin typeface="Arial" charset="0"/>
                </a:defRPr>
              </a:lvl7pPr>
              <a:lvl8pPr marL="1371600" algn="l" defTabSz="1020763" rtl="0" eaLnBrk="1" fontAlgn="base" hangingPunct="1">
                <a:lnSpc>
                  <a:spcPct val="90000"/>
                </a:lnSpc>
                <a:spcBef>
                  <a:spcPct val="0"/>
                </a:spcBef>
                <a:spcAft>
                  <a:spcPct val="0"/>
                </a:spcAft>
                <a:defRPr sz="3200" b="1">
                  <a:solidFill>
                    <a:schemeClr val="tx2"/>
                  </a:solidFill>
                  <a:latin typeface="Arial" charset="0"/>
                </a:defRPr>
              </a:lvl8pPr>
              <a:lvl9pPr marL="1828800" algn="l" defTabSz="1020763" rtl="0" eaLnBrk="1" fontAlgn="base" hangingPunct="1">
                <a:lnSpc>
                  <a:spcPct val="90000"/>
                </a:lnSpc>
                <a:spcBef>
                  <a:spcPct val="0"/>
                </a:spcBef>
                <a:spcAft>
                  <a:spcPct val="0"/>
                </a:spcAft>
                <a:defRPr sz="3200" b="1">
                  <a:solidFill>
                    <a:schemeClr val="tx2"/>
                  </a:solidFill>
                  <a:latin typeface="Arial" charset="0"/>
                </a:defRPr>
              </a:lvl9pPr>
            </a:lstStyle>
            <a:p>
              <a:pPr defTabSz="1020253">
                <a:defRPr/>
              </a:pPr>
              <a:r>
                <a:rPr lang="en-US" sz="1349" kern="0" dirty="0">
                  <a:solidFill>
                    <a:srgbClr val="0039A6"/>
                  </a:solidFill>
                  <a:latin typeface="Arial"/>
                </a:rPr>
                <a:t>Standard Body Legend</a:t>
              </a:r>
            </a:p>
          </p:txBody>
        </p:sp>
        <p:sp>
          <p:nvSpPr>
            <p:cNvPr id="84" name="Oval 83"/>
            <p:cNvSpPr/>
            <p:nvPr/>
          </p:nvSpPr>
          <p:spPr bwMode="auto">
            <a:xfrm>
              <a:off x="471305" y="5406764"/>
              <a:ext cx="1097280" cy="250554"/>
            </a:xfrm>
            <a:prstGeom prst="ellipse">
              <a:avLst/>
            </a:prstGeom>
            <a:solidFill>
              <a:srgbClr val="A32638">
                <a:lumMod val="40000"/>
                <a:lumOff val="6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a:bevelT w="190500" h="38100"/>
            </a:sp3d>
          </p:spPr>
          <p:txBody>
            <a:bodyPr vert="horz" wrap="square" lIns="51408" tIns="25705" rIns="51408"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099" b="1" i="1" kern="0" dirty="0">
                  <a:solidFill>
                    <a:srgbClr val="0039A6"/>
                  </a:solidFill>
                </a:rPr>
                <a:t>Company</a:t>
              </a:r>
            </a:p>
          </p:txBody>
        </p:sp>
        <p:sp>
          <p:nvSpPr>
            <p:cNvPr id="85" name="Oval 84"/>
            <p:cNvSpPr/>
            <p:nvPr/>
          </p:nvSpPr>
          <p:spPr bwMode="auto">
            <a:xfrm>
              <a:off x="1633855" y="5379962"/>
              <a:ext cx="1097280" cy="274320"/>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a:bevelT w="190500" h="38100"/>
            </a:sp3d>
          </p:spPr>
          <p:txBody>
            <a:bodyPr vert="horz" wrap="square" lIns="51408" tIns="25705" rIns="51408"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099" b="1" i="1" kern="0" dirty="0">
                  <a:solidFill>
                    <a:srgbClr val="000000"/>
                  </a:solidFill>
                </a:rPr>
                <a:t>OMG</a:t>
              </a:r>
            </a:p>
          </p:txBody>
        </p:sp>
        <p:sp>
          <p:nvSpPr>
            <p:cNvPr id="86" name="Oval 85"/>
            <p:cNvSpPr/>
            <p:nvPr/>
          </p:nvSpPr>
          <p:spPr bwMode="auto">
            <a:xfrm>
              <a:off x="2816110" y="5391496"/>
              <a:ext cx="1097280" cy="274320"/>
            </a:xfrm>
            <a:prstGeom prst="ellipse">
              <a:avLst/>
            </a:prstGeom>
            <a:solidFill>
              <a:srgbClr val="FFFFFF">
                <a:lumMod val="75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a:bevelT w="190500" h="38100"/>
            </a:sp3d>
          </p:spPr>
          <p:txBody>
            <a:bodyPr vert="horz" wrap="square" lIns="51408" tIns="25705" rIns="51408"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099" b="1" i="1" kern="0" dirty="0">
                  <a:solidFill>
                    <a:srgbClr val="000000"/>
                  </a:solidFill>
                </a:rPr>
                <a:t>OASIS</a:t>
              </a:r>
            </a:p>
          </p:txBody>
        </p:sp>
        <p:sp>
          <p:nvSpPr>
            <p:cNvPr id="87" name="Oval 86"/>
            <p:cNvSpPr/>
            <p:nvPr/>
          </p:nvSpPr>
          <p:spPr bwMode="auto">
            <a:xfrm>
              <a:off x="3977161" y="5391496"/>
              <a:ext cx="1097280" cy="274320"/>
            </a:xfrm>
            <a:prstGeom prst="ellipse">
              <a:avLst/>
            </a:prstGeom>
            <a:solidFill>
              <a:srgbClr val="003298">
                <a:lumMod val="40000"/>
                <a:lumOff val="6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a:bevelT w="190500" h="38100"/>
            </a:sp3d>
          </p:spPr>
          <p:txBody>
            <a:bodyPr vert="horz" wrap="square" lIns="51408" tIns="25705" rIns="51408"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099" b="1" i="1" kern="0" dirty="0">
                  <a:solidFill>
                    <a:srgbClr val="000000"/>
                  </a:solidFill>
                </a:rPr>
                <a:t>W3C</a:t>
              </a:r>
            </a:p>
          </p:txBody>
        </p:sp>
        <p:sp>
          <p:nvSpPr>
            <p:cNvPr id="88" name="Oval 87"/>
            <p:cNvSpPr/>
            <p:nvPr/>
          </p:nvSpPr>
          <p:spPr bwMode="auto">
            <a:xfrm>
              <a:off x="5281087" y="5403030"/>
              <a:ext cx="1097280" cy="274320"/>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51408" tIns="25705" rIns="51408"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099" b="1" i="1" kern="0" dirty="0">
                  <a:solidFill>
                    <a:srgbClr val="000000"/>
                  </a:solidFill>
                </a:rPr>
                <a:t>ISO</a:t>
              </a:r>
            </a:p>
          </p:txBody>
        </p:sp>
        <p:sp>
          <p:nvSpPr>
            <p:cNvPr id="89" name="Oval 88"/>
            <p:cNvSpPr/>
            <p:nvPr/>
          </p:nvSpPr>
          <p:spPr bwMode="auto">
            <a:xfrm>
              <a:off x="6499288" y="5397345"/>
              <a:ext cx="1097280" cy="274320"/>
            </a:xfrm>
            <a:prstGeom prst="ellipse">
              <a:avLst/>
            </a:prstGeom>
            <a:solidFill>
              <a:srgbClr val="0038A8">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0" tIns="25705" rIns="0"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099" b="1" i="1" kern="0" dirty="0">
                  <a:solidFill>
                    <a:srgbClr val="000000"/>
                  </a:solidFill>
                </a:rPr>
                <a:t>SAE/other</a:t>
              </a:r>
            </a:p>
          </p:txBody>
        </p:sp>
      </p:grpSp>
      <p:sp>
        <p:nvSpPr>
          <p:cNvPr id="90" name="Oval 89"/>
          <p:cNvSpPr/>
          <p:nvPr/>
        </p:nvSpPr>
        <p:spPr bwMode="auto">
          <a:xfrm>
            <a:off x="4831697" y="2138175"/>
            <a:ext cx="1096709" cy="274177"/>
          </a:xfrm>
          <a:prstGeom prst="ellipse">
            <a:avLst/>
          </a:prstGeom>
          <a:solidFill>
            <a:srgbClr val="0038A8">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0" numCol="1" rtlCol="0" anchor="t" anchorCtr="0" compatLnSpc="1">
            <a:prstTxWarp prst="textNoShape">
              <a:avLst/>
            </a:prstTxWarp>
          </a:bodyPr>
          <a:lstStyle/>
          <a:p>
            <a:pPr algn="ctr" defTabSz="514093" eaLnBrk="0" fontAlgn="base" hangingPunct="0">
              <a:spcBef>
                <a:spcPct val="0"/>
              </a:spcBef>
              <a:spcAft>
                <a:spcPct val="0"/>
              </a:spcAft>
              <a:defRPr/>
            </a:pPr>
            <a:r>
              <a:rPr lang="en-US" sz="1399" b="1" i="1" kern="0" dirty="0">
                <a:solidFill>
                  <a:srgbClr val="000000"/>
                </a:solidFill>
              </a:rPr>
              <a:t>AADL</a:t>
            </a:r>
          </a:p>
        </p:txBody>
      </p:sp>
      <p:sp>
        <p:nvSpPr>
          <p:cNvPr id="91" name="Oval 90"/>
          <p:cNvSpPr/>
          <p:nvPr/>
        </p:nvSpPr>
        <p:spPr bwMode="auto">
          <a:xfrm>
            <a:off x="4881713" y="2829581"/>
            <a:ext cx="1096709" cy="274177"/>
          </a:xfrm>
          <a:prstGeom prst="ellipse">
            <a:avLst/>
          </a:prstGeom>
          <a:solidFill>
            <a:srgbClr val="0038A8">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0" numCol="1" rtlCol="0" anchor="t" anchorCtr="0" compatLnSpc="1">
            <a:prstTxWarp prst="textNoShape">
              <a:avLst/>
            </a:prstTxWarp>
          </a:bodyPr>
          <a:lstStyle/>
          <a:p>
            <a:pPr algn="ctr" defTabSz="514093" eaLnBrk="0" fontAlgn="base" hangingPunct="0">
              <a:spcBef>
                <a:spcPct val="0"/>
              </a:spcBef>
              <a:spcAft>
                <a:spcPct val="0"/>
              </a:spcAft>
              <a:defRPr/>
            </a:pPr>
            <a:r>
              <a:rPr lang="en-US" sz="1399" b="1" i="1" kern="0" dirty="0">
                <a:solidFill>
                  <a:srgbClr val="000000"/>
                </a:solidFill>
              </a:rPr>
              <a:t>MoSSEC</a:t>
            </a:r>
          </a:p>
        </p:txBody>
      </p:sp>
      <p:sp>
        <p:nvSpPr>
          <p:cNvPr id="92" name="Oval 91"/>
          <p:cNvSpPr/>
          <p:nvPr/>
        </p:nvSpPr>
        <p:spPr bwMode="auto">
          <a:xfrm>
            <a:off x="760537" y="4034388"/>
            <a:ext cx="1096709" cy="249821"/>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51408" tIns="25705" rIns="51408"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099" b="1" i="1" kern="0" dirty="0">
                <a:solidFill>
                  <a:srgbClr val="000000"/>
                </a:solidFill>
              </a:rPr>
              <a:t>AP233</a:t>
            </a:r>
          </a:p>
        </p:txBody>
      </p:sp>
      <p:sp>
        <p:nvSpPr>
          <p:cNvPr id="93" name="Oval 92"/>
          <p:cNvSpPr/>
          <p:nvPr/>
        </p:nvSpPr>
        <p:spPr bwMode="auto">
          <a:xfrm>
            <a:off x="1006745" y="3817864"/>
            <a:ext cx="1096709" cy="249821"/>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51408" tIns="25705" rIns="51408"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099" b="1" i="1" kern="0" dirty="0">
                <a:solidFill>
                  <a:srgbClr val="000000"/>
                </a:solidFill>
              </a:rPr>
              <a:t>AP239</a:t>
            </a:r>
          </a:p>
        </p:txBody>
      </p:sp>
      <p:sp>
        <p:nvSpPr>
          <p:cNvPr id="94" name="Oval 93"/>
          <p:cNvSpPr/>
          <p:nvPr/>
        </p:nvSpPr>
        <p:spPr bwMode="auto">
          <a:xfrm>
            <a:off x="4403683" y="3240984"/>
            <a:ext cx="1092515" cy="270997"/>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a:bevelT w="190500" h="38100"/>
          </a:sp3d>
        </p:spPr>
        <p:txBody>
          <a:bodyPr vert="horz" wrap="none" lIns="51408" tIns="0" rIns="51408" bIns="0" numCol="1" rtlCol="0" anchor="t" anchorCtr="0" compatLnSpc="1">
            <a:prstTxWarp prst="textNoShape">
              <a:avLst/>
            </a:prstTxWarp>
          </a:bodyPr>
          <a:lstStyle/>
          <a:p>
            <a:pPr algn="ctr" defTabSz="514093" eaLnBrk="0" fontAlgn="base" hangingPunct="0">
              <a:spcBef>
                <a:spcPct val="0"/>
              </a:spcBef>
              <a:spcAft>
                <a:spcPct val="0"/>
              </a:spcAft>
            </a:pPr>
            <a:r>
              <a:rPr lang="en-US" sz="1399" b="1" kern="0" dirty="0">
                <a:solidFill>
                  <a:srgbClr val="000000"/>
                </a:solidFill>
              </a:rPr>
              <a:t>UAF</a:t>
            </a:r>
          </a:p>
        </p:txBody>
      </p:sp>
      <p:sp>
        <p:nvSpPr>
          <p:cNvPr id="95" name="Parallelogram 94"/>
          <p:cNvSpPr/>
          <p:nvPr/>
        </p:nvSpPr>
        <p:spPr>
          <a:xfrm>
            <a:off x="4376049" y="3688682"/>
            <a:ext cx="4366525" cy="1086026"/>
          </a:xfrm>
          <a:prstGeom prst="parallelogram">
            <a:avLst>
              <a:gd name="adj" fmla="val 183472"/>
            </a:avLst>
          </a:prstGeom>
          <a:gradFill>
            <a:gsLst>
              <a:gs pos="0">
                <a:srgbClr val="006B3F">
                  <a:lumMod val="40000"/>
                  <a:lumOff val="60000"/>
                  <a:shade val="30000"/>
                  <a:satMod val="115000"/>
                </a:srgbClr>
              </a:gs>
              <a:gs pos="50000">
                <a:srgbClr val="006B3F">
                  <a:lumMod val="40000"/>
                  <a:lumOff val="60000"/>
                  <a:shade val="67500"/>
                  <a:satMod val="115000"/>
                </a:srgbClr>
              </a:gs>
              <a:gs pos="100000">
                <a:srgbClr val="006B3F">
                  <a:lumMod val="40000"/>
                  <a:lumOff val="60000"/>
                  <a:shade val="100000"/>
                  <a:satMod val="115000"/>
                </a:srgbClr>
              </a:gs>
            </a:gsLst>
            <a:lin ang="2700000" scaled="1"/>
          </a:gradFill>
          <a:ln w="12700" cap="flat" cmpd="sng" algn="ctr">
            <a:solidFill>
              <a:srgbClr val="000000"/>
            </a:solidFill>
            <a:prstDash val="solid"/>
          </a:ln>
          <a:effectLst/>
        </p:spPr>
        <p:txBody>
          <a:bodyPr tIns="54864" bIns="0" rtlCol="0" anchor="ctr"/>
          <a:lstStyle/>
          <a:p>
            <a:pPr algn="ctr" defTabSz="913943" fontAlgn="base">
              <a:lnSpc>
                <a:spcPts val="1800"/>
              </a:lnSpc>
              <a:spcBef>
                <a:spcPct val="0"/>
              </a:spcBef>
              <a:spcAft>
                <a:spcPct val="0"/>
              </a:spcAft>
              <a:defRPr/>
            </a:pPr>
            <a:r>
              <a:rPr lang="en-US" sz="1799" b="1" kern="0" dirty="0">
                <a:solidFill>
                  <a:srgbClr val="000000"/>
                </a:solidFill>
                <a:latin typeface="Arial"/>
              </a:rPr>
              <a:t>Analysis</a:t>
            </a:r>
            <a:br>
              <a:rPr lang="en-US" sz="1799" b="1" kern="0" dirty="0">
                <a:solidFill>
                  <a:srgbClr val="000000"/>
                </a:solidFill>
                <a:latin typeface="Arial"/>
              </a:rPr>
            </a:br>
            <a:r>
              <a:rPr lang="en-US" sz="1799" b="1" kern="0" dirty="0">
                <a:solidFill>
                  <a:srgbClr val="000000"/>
                </a:solidFill>
                <a:latin typeface="Arial"/>
              </a:rPr>
              <a:t>Simulation</a:t>
            </a:r>
          </a:p>
        </p:txBody>
      </p:sp>
      <p:sp>
        <p:nvSpPr>
          <p:cNvPr id="96" name="Oval 95"/>
          <p:cNvSpPr/>
          <p:nvPr/>
        </p:nvSpPr>
        <p:spPr bwMode="auto">
          <a:xfrm>
            <a:off x="4820845" y="4470028"/>
            <a:ext cx="1094179" cy="267073"/>
          </a:xfrm>
          <a:prstGeom prst="ellipse">
            <a:avLst/>
          </a:prstGeom>
          <a:solidFill>
            <a:srgbClr val="0038A8">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399" b="1" kern="0" dirty="0">
                <a:solidFill>
                  <a:srgbClr val="000000"/>
                </a:solidFill>
              </a:rPr>
              <a:t>Modelica</a:t>
            </a:r>
          </a:p>
        </p:txBody>
      </p:sp>
      <p:sp>
        <p:nvSpPr>
          <p:cNvPr id="97" name="Left-Right Arrow 96"/>
          <p:cNvSpPr/>
          <p:nvPr/>
        </p:nvSpPr>
        <p:spPr>
          <a:xfrm>
            <a:off x="4650816" y="3966511"/>
            <a:ext cx="1277000" cy="240201"/>
          </a:xfrm>
          <a:prstGeom prst="leftRightArrow">
            <a:avLst/>
          </a:prstGeom>
          <a:solidFill>
            <a:srgbClr val="C00000"/>
          </a:solidFill>
          <a:ln w="25400" cap="flat" cmpd="sng" algn="ctr">
            <a:solidFill>
              <a:srgbClr val="C00000"/>
            </a:solidFill>
            <a:prstDash val="solid"/>
          </a:ln>
          <a:effectLst/>
        </p:spPr>
        <p:txBody>
          <a:bodyPr rtlCol="0" anchor="ctr"/>
          <a:lstStyle/>
          <a:p>
            <a:pPr algn="ctr" defTabSz="913943" fontAlgn="base">
              <a:spcBef>
                <a:spcPct val="0"/>
              </a:spcBef>
              <a:spcAft>
                <a:spcPct val="0"/>
              </a:spcAft>
              <a:defRPr/>
            </a:pPr>
            <a:endParaRPr lang="en-US" sz="900" kern="0">
              <a:solidFill>
                <a:srgbClr val="FFFFFF"/>
              </a:solidFill>
              <a:latin typeface="Arial"/>
            </a:endParaRPr>
          </a:p>
        </p:txBody>
      </p:sp>
      <p:sp>
        <p:nvSpPr>
          <p:cNvPr id="98" name="Oval 97"/>
          <p:cNvSpPr/>
          <p:nvPr/>
        </p:nvSpPr>
        <p:spPr bwMode="auto">
          <a:xfrm>
            <a:off x="7311901" y="3735736"/>
            <a:ext cx="1047151" cy="228600"/>
          </a:xfrm>
          <a:prstGeom prst="ellipse">
            <a:avLst/>
          </a:prstGeom>
          <a:solidFill>
            <a:srgbClr val="0038A8">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210312" numCol="1" rtlCol="0" anchor="t" anchorCtr="0" compatLnSpc="1">
            <a:prstTxWarp prst="textNoShape">
              <a:avLst/>
            </a:prstTxWarp>
          </a:bodyPr>
          <a:lstStyle/>
          <a:p>
            <a:pPr algn="ctr" defTabSz="514093" eaLnBrk="0" fontAlgn="base" hangingPunct="0">
              <a:spcBef>
                <a:spcPct val="0"/>
              </a:spcBef>
              <a:spcAft>
                <a:spcPct val="0"/>
              </a:spcAft>
              <a:defRPr/>
            </a:pPr>
            <a:r>
              <a:rPr lang="en-US" sz="1399" b="1" kern="0" dirty="0">
                <a:solidFill>
                  <a:srgbClr val="000000"/>
                </a:solidFill>
              </a:rPr>
              <a:t>FMI</a:t>
            </a:r>
          </a:p>
        </p:txBody>
      </p:sp>
      <p:sp>
        <p:nvSpPr>
          <p:cNvPr id="100" name="TextBox 99"/>
          <p:cNvSpPr txBox="1"/>
          <p:nvPr/>
        </p:nvSpPr>
        <p:spPr>
          <a:xfrm>
            <a:off x="8795178" y="1102918"/>
            <a:ext cx="2116445" cy="1076657"/>
          </a:xfrm>
          <a:prstGeom prst="rect">
            <a:avLst/>
          </a:prstGeom>
          <a:noFill/>
        </p:spPr>
        <p:txBody>
          <a:bodyPr wrap="square" rtlCol="0">
            <a:spAutoFit/>
          </a:bodyPr>
          <a:lstStyle/>
          <a:p>
            <a:pPr defTabSz="913943" fontAlgn="base">
              <a:spcBef>
                <a:spcPct val="0"/>
              </a:spcBef>
              <a:spcAft>
                <a:spcPct val="0"/>
              </a:spcAft>
              <a:defRPr/>
            </a:pPr>
            <a:r>
              <a:rPr lang="en-US" sz="3198" kern="0" dirty="0">
                <a:solidFill>
                  <a:srgbClr val="000000"/>
                </a:solidFill>
              </a:rPr>
              <a:t>  Critical </a:t>
            </a:r>
            <a:br>
              <a:rPr lang="en-US" sz="3198" kern="0" dirty="0">
                <a:solidFill>
                  <a:srgbClr val="000000"/>
                </a:solidFill>
              </a:rPr>
            </a:br>
            <a:r>
              <a:rPr lang="en-US" sz="3198" kern="0" dirty="0">
                <a:solidFill>
                  <a:srgbClr val="000000"/>
                </a:solidFill>
              </a:rPr>
              <a:t>Enablers !</a:t>
            </a:r>
          </a:p>
        </p:txBody>
      </p:sp>
      <p:sp>
        <p:nvSpPr>
          <p:cNvPr id="102" name="Rectangle 101"/>
          <p:cNvSpPr/>
          <p:nvPr/>
        </p:nvSpPr>
        <p:spPr>
          <a:xfrm>
            <a:off x="8870598" y="2205986"/>
            <a:ext cx="1832609" cy="860655"/>
          </a:xfrm>
          <a:prstGeom prst="rect">
            <a:avLst/>
          </a:prstGeom>
          <a:solidFill>
            <a:srgbClr val="99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99" dirty="0"/>
              <a:t>Info Data Model</a:t>
            </a:r>
          </a:p>
        </p:txBody>
      </p:sp>
      <p:sp>
        <p:nvSpPr>
          <p:cNvPr id="103" name="Rectangle 102"/>
          <p:cNvSpPr/>
          <p:nvPr/>
        </p:nvSpPr>
        <p:spPr>
          <a:xfrm>
            <a:off x="9236167" y="3064443"/>
            <a:ext cx="1832609" cy="860655"/>
          </a:xfrm>
          <a:prstGeom prst="rect">
            <a:avLst/>
          </a:prstGeom>
          <a:solidFill>
            <a:srgbClr val="99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99" dirty="0"/>
              <a:t>Modeling Architecture</a:t>
            </a:r>
          </a:p>
        </p:txBody>
      </p:sp>
      <p:sp>
        <p:nvSpPr>
          <p:cNvPr id="104" name="Rectangle 103"/>
          <p:cNvSpPr/>
          <p:nvPr/>
        </p:nvSpPr>
        <p:spPr>
          <a:xfrm>
            <a:off x="9614430" y="3922366"/>
            <a:ext cx="1832609" cy="860655"/>
          </a:xfrm>
          <a:prstGeom prst="rect">
            <a:avLst/>
          </a:prstGeom>
          <a:solidFill>
            <a:srgbClr val="99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99" dirty="0"/>
              <a:t>Process</a:t>
            </a:r>
          </a:p>
        </p:txBody>
      </p:sp>
      <p:sp>
        <p:nvSpPr>
          <p:cNvPr id="39" name="Rectangle 38"/>
          <p:cNvSpPr/>
          <p:nvPr/>
        </p:nvSpPr>
        <p:spPr bwMode="auto">
          <a:xfrm>
            <a:off x="6377440" y="1716586"/>
            <a:ext cx="2363336" cy="1967736"/>
          </a:xfrm>
          <a:prstGeom prst="rect">
            <a:avLst/>
          </a:prstGeom>
          <a:gradFill flip="none" rotWithShape="1">
            <a:gsLst>
              <a:gs pos="0">
                <a:srgbClr val="006B3F">
                  <a:tint val="66000"/>
                  <a:satMod val="160000"/>
                  <a:lumMod val="69000"/>
                  <a:lumOff val="31000"/>
                </a:srgbClr>
              </a:gs>
              <a:gs pos="50000">
                <a:srgbClr val="006B3F">
                  <a:lumMod val="60000"/>
                  <a:lumOff val="40000"/>
                  <a:tint val="44500"/>
                  <a:satMod val="160000"/>
                </a:srgbClr>
              </a:gs>
              <a:gs pos="100000">
                <a:srgbClr val="006B3F">
                  <a:lumMod val="60000"/>
                  <a:lumOff val="40000"/>
                  <a:tint val="23500"/>
                  <a:satMod val="160000"/>
                </a:srgbClr>
              </a:gs>
            </a:gsLst>
            <a:lin ang="18900000" scaled="1"/>
            <a:tileRect/>
          </a:gradFill>
          <a:ln w="9525" cap="flat" cmpd="sng" algn="ctr">
            <a:solidFill>
              <a:srgbClr val="000000"/>
            </a:solidFill>
            <a:prstDash val="solid"/>
            <a:round/>
            <a:headEnd type="none" w="sm" len="sm"/>
            <a:tailEnd type="none" w="sm" len="sm"/>
          </a:ln>
          <a:effectLst>
            <a:outerShdw blurRad="50800" dist="38100" dir="18900000" algn="bl" rotWithShape="0">
              <a:prstClr val="black">
                <a:alpha val="40000"/>
              </a:prstClr>
            </a:outerShdw>
          </a:effectLst>
        </p:spPr>
        <p:txBody>
          <a:bodyPr vert="horz" wrap="square" lIns="51408" tIns="25705" rIns="51408" bIns="25705" numCol="1" rtlCol="0" anchor="ctr" anchorCtr="0" compatLnSpc="1">
            <a:prstTxWarp prst="textNoShape">
              <a:avLst/>
            </a:prstTxWarp>
          </a:bodyPr>
          <a:lstStyle/>
          <a:p>
            <a:pPr algn="ctr" defTabSz="514093" eaLnBrk="0" fontAlgn="base" hangingPunct="0">
              <a:spcBef>
                <a:spcPct val="0"/>
              </a:spcBef>
              <a:spcAft>
                <a:spcPct val="0"/>
              </a:spcAft>
              <a:defRPr/>
            </a:pPr>
            <a:r>
              <a:rPr lang="en-US" sz="1799" b="1" kern="0" dirty="0">
                <a:solidFill>
                  <a:srgbClr val="000000"/>
                </a:solidFill>
              </a:rPr>
              <a:t>Data Package</a:t>
            </a:r>
          </a:p>
        </p:txBody>
      </p:sp>
      <p:sp>
        <p:nvSpPr>
          <p:cNvPr id="40" name="Oval 39"/>
          <p:cNvSpPr/>
          <p:nvPr/>
        </p:nvSpPr>
        <p:spPr bwMode="auto">
          <a:xfrm>
            <a:off x="6968341" y="2033509"/>
            <a:ext cx="1227511" cy="284858"/>
          </a:xfrm>
          <a:prstGeom prst="ellipse">
            <a:avLst/>
          </a:prstGeom>
          <a:solidFill>
            <a:srgbClr val="0038A8">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none" lIns="0" tIns="25705" rIns="0"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099" b="1" kern="0" dirty="0">
                <a:solidFill>
                  <a:srgbClr val="000000"/>
                </a:solidFill>
              </a:rPr>
              <a:t>MIL-STD-31000</a:t>
            </a:r>
          </a:p>
        </p:txBody>
      </p:sp>
      <p:sp>
        <p:nvSpPr>
          <p:cNvPr id="41" name="Oval 40"/>
          <p:cNvSpPr/>
          <p:nvPr/>
        </p:nvSpPr>
        <p:spPr bwMode="auto">
          <a:xfrm>
            <a:off x="7033360" y="2908204"/>
            <a:ext cx="1031691" cy="246351"/>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51408" tIns="25705" rIns="51408"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099" b="1" i="1" kern="0" dirty="0">
                <a:solidFill>
                  <a:srgbClr val="000000"/>
                </a:solidFill>
              </a:rPr>
              <a:t>AP232</a:t>
            </a:r>
          </a:p>
        </p:txBody>
      </p:sp>
      <p:sp>
        <p:nvSpPr>
          <p:cNvPr id="42" name="Oval 41"/>
          <p:cNvSpPr/>
          <p:nvPr/>
        </p:nvSpPr>
        <p:spPr bwMode="auto">
          <a:xfrm>
            <a:off x="1159066" y="3611142"/>
            <a:ext cx="1096709" cy="249821"/>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51408" tIns="25705" rIns="51408"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099" b="1" i="1" kern="0" dirty="0">
                <a:solidFill>
                  <a:srgbClr val="000000"/>
                </a:solidFill>
              </a:rPr>
              <a:t>AP242</a:t>
            </a:r>
          </a:p>
        </p:txBody>
      </p:sp>
      <p:sp>
        <p:nvSpPr>
          <p:cNvPr id="43" name="Oval 42"/>
          <p:cNvSpPr/>
          <p:nvPr/>
        </p:nvSpPr>
        <p:spPr bwMode="auto">
          <a:xfrm>
            <a:off x="2659787" y="4126014"/>
            <a:ext cx="1096709" cy="249821"/>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51408" tIns="25705" rIns="51408"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099" b="1" i="1" kern="0" dirty="0">
                <a:solidFill>
                  <a:srgbClr val="000000"/>
                </a:solidFill>
              </a:rPr>
              <a:t>AP243</a:t>
            </a:r>
          </a:p>
        </p:txBody>
      </p:sp>
      <p:sp>
        <p:nvSpPr>
          <p:cNvPr id="44" name="Oval 43"/>
          <p:cNvSpPr/>
          <p:nvPr/>
        </p:nvSpPr>
        <p:spPr bwMode="auto">
          <a:xfrm>
            <a:off x="6576399" y="3291913"/>
            <a:ext cx="1912209" cy="274177"/>
          </a:xfrm>
          <a:prstGeom prst="ellipse">
            <a:avLst/>
          </a:prstGeom>
          <a:solidFill>
            <a:srgbClr val="A32638">
              <a:lumMod val="40000"/>
              <a:lumOff val="6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18278" rIns="0" bIns="0" numCol="1" rtlCol="0" anchor="t" anchorCtr="0" compatLnSpc="1">
            <a:prstTxWarp prst="textNoShape">
              <a:avLst/>
            </a:prstTxWarp>
          </a:bodyPr>
          <a:lstStyle/>
          <a:p>
            <a:pPr algn="ctr" defTabSz="514093" eaLnBrk="0" fontAlgn="base" hangingPunct="0">
              <a:spcBef>
                <a:spcPct val="0"/>
              </a:spcBef>
              <a:spcAft>
                <a:spcPct val="0"/>
              </a:spcAft>
              <a:defRPr/>
            </a:pPr>
            <a:r>
              <a:rPr lang="en-US" sz="1099" b="1" i="1" kern="0" dirty="0">
                <a:solidFill>
                  <a:srgbClr val="0039A6"/>
                </a:solidFill>
              </a:rPr>
              <a:t>Company Business Model</a:t>
            </a:r>
          </a:p>
        </p:txBody>
      </p:sp>
      <p:sp>
        <p:nvSpPr>
          <p:cNvPr id="45" name="Oval 44"/>
          <p:cNvSpPr/>
          <p:nvPr/>
        </p:nvSpPr>
        <p:spPr bwMode="auto">
          <a:xfrm>
            <a:off x="3060885" y="3291913"/>
            <a:ext cx="1096709" cy="249821"/>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51408" tIns="25705" rIns="51408" bIns="25705" numCol="1" rtlCol="0" anchor="t" anchorCtr="0" compatLnSpc="1">
            <a:prstTxWarp prst="textNoShape">
              <a:avLst/>
            </a:prstTxWarp>
          </a:bodyPr>
          <a:lstStyle/>
          <a:p>
            <a:pPr algn="ctr" defTabSz="514093" eaLnBrk="0" fontAlgn="base" hangingPunct="0">
              <a:spcBef>
                <a:spcPct val="0"/>
              </a:spcBef>
              <a:spcAft>
                <a:spcPct val="0"/>
              </a:spcAft>
              <a:defRPr/>
            </a:pPr>
            <a:r>
              <a:rPr lang="en-US" sz="1099" b="1" i="1" kern="0" dirty="0">
                <a:solidFill>
                  <a:srgbClr val="000000"/>
                </a:solidFill>
              </a:rPr>
              <a:t>AP210</a:t>
            </a:r>
          </a:p>
        </p:txBody>
      </p:sp>
      <p:sp>
        <p:nvSpPr>
          <p:cNvPr id="47" name="Oval 46"/>
          <p:cNvSpPr/>
          <p:nvPr/>
        </p:nvSpPr>
        <p:spPr bwMode="auto">
          <a:xfrm>
            <a:off x="6167674" y="3740973"/>
            <a:ext cx="1113543" cy="230957"/>
          </a:xfrm>
          <a:prstGeom prst="ellipse">
            <a:avLst/>
          </a:prstGeom>
          <a:solidFill>
            <a:srgbClr val="0038A8">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228600" numCol="1" rtlCol="0" anchor="t" anchorCtr="0" compatLnSpc="1">
            <a:prstTxWarp prst="textNoShape">
              <a:avLst/>
            </a:prstTxWarp>
          </a:bodyPr>
          <a:lstStyle/>
          <a:p>
            <a:pPr algn="ctr" defTabSz="514093" eaLnBrk="0" fontAlgn="base" hangingPunct="0">
              <a:spcBef>
                <a:spcPct val="0"/>
              </a:spcBef>
              <a:spcAft>
                <a:spcPct val="0"/>
              </a:spcAft>
              <a:defRPr/>
            </a:pPr>
            <a:r>
              <a:rPr lang="en-US" sz="1399" b="1" kern="0" dirty="0">
                <a:solidFill>
                  <a:srgbClr val="000000"/>
                </a:solidFill>
              </a:rPr>
              <a:t>SSP-DCP</a:t>
            </a:r>
          </a:p>
        </p:txBody>
      </p:sp>
      <p:sp>
        <p:nvSpPr>
          <p:cNvPr id="48" name="Oval 47"/>
          <p:cNvSpPr/>
          <p:nvPr/>
        </p:nvSpPr>
        <p:spPr bwMode="auto">
          <a:xfrm>
            <a:off x="5949949" y="4481596"/>
            <a:ext cx="979418" cy="249157"/>
          </a:xfrm>
          <a:prstGeom prst="ellipse">
            <a:avLst/>
          </a:prstGeom>
          <a:solidFill>
            <a:srgbClr val="003298">
              <a:lumMod val="40000"/>
              <a:lumOff val="6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0" numCol="1" rtlCol="0" anchor="t" anchorCtr="0" compatLnSpc="1">
            <a:prstTxWarp prst="textNoShape">
              <a:avLst/>
            </a:prstTxWarp>
          </a:bodyPr>
          <a:lstStyle/>
          <a:p>
            <a:pPr algn="ctr" defTabSz="514093" eaLnBrk="0" fontAlgn="base" hangingPunct="0">
              <a:spcBef>
                <a:spcPct val="0"/>
              </a:spcBef>
              <a:spcAft>
                <a:spcPct val="0"/>
              </a:spcAft>
              <a:defRPr/>
            </a:pPr>
            <a:r>
              <a:rPr lang="en-US" sz="1199" b="1" i="1" kern="0" dirty="0">
                <a:solidFill>
                  <a:srgbClr val="000000"/>
                </a:solidFill>
              </a:rPr>
              <a:t>SPARQL</a:t>
            </a:r>
            <a:endParaRPr lang="en-US" sz="1199" b="1" kern="0" dirty="0">
              <a:solidFill>
                <a:srgbClr val="000000"/>
              </a:solidFill>
            </a:endParaRPr>
          </a:p>
        </p:txBody>
      </p:sp>
    </p:spTree>
    <p:extLst>
      <p:ext uri="{BB962C8B-B14F-4D97-AF65-F5344CB8AC3E}">
        <p14:creationId xmlns:p14="http://schemas.microsoft.com/office/powerpoint/2010/main" val="361634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 calcmode="lin" valueType="num">
                                      <p:cBhvr>
                                        <p:cTn id="7" dur="500" fill="hold"/>
                                        <p:tgtEl>
                                          <p:spTgt spid="74"/>
                                        </p:tgtEl>
                                        <p:attrNameLst>
                                          <p:attrName>ppt_w</p:attrName>
                                        </p:attrNameLst>
                                      </p:cBhvr>
                                      <p:tavLst>
                                        <p:tav tm="0">
                                          <p:val>
                                            <p:fltVal val="0"/>
                                          </p:val>
                                        </p:tav>
                                        <p:tav tm="100000">
                                          <p:val>
                                            <p:strVal val="#ppt_w"/>
                                          </p:val>
                                        </p:tav>
                                      </p:tavLst>
                                    </p:anim>
                                    <p:anim calcmode="lin" valueType="num">
                                      <p:cBhvr>
                                        <p:cTn id="8" dur="500" fill="hold"/>
                                        <p:tgtEl>
                                          <p:spTgt spid="74"/>
                                        </p:tgtEl>
                                        <p:attrNameLst>
                                          <p:attrName>ppt_h</p:attrName>
                                        </p:attrNameLst>
                                      </p:cBhvr>
                                      <p:tavLst>
                                        <p:tav tm="0">
                                          <p:val>
                                            <p:fltVal val="0"/>
                                          </p:val>
                                        </p:tav>
                                        <p:tav tm="100000">
                                          <p:val>
                                            <p:strVal val="#ppt_h"/>
                                          </p:val>
                                        </p:tav>
                                      </p:tavLst>
                                    </p:anim>
                                    <p:animEffect transition="in" filter="fade">
                                      <p:cBhvr>
                                        <p:cTn id="9" dur="500"/>
                                        <p:tgtEl>
                                          <p:spTgt spid="7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6"/>
                                        </p:tgtEl>
                                        <p:attrNameLst>
                                          <p:attrName>style.visibility</p:attrName>
                                        </p:attrNameLst>
                                      </p:cBhvr>
                                      <p:to>
                                        <p:strVal val="visible"/>
                                      </p:to>
                                    </p:set>
                                    <p:anim calcmode="lin" valueType="num">
                                      <p:cBhvr>
                                        <p:cTn id="12" dur="500" fill="hold"/>
                                        <p:tgtEl>
                                          <p:spTgt spid="96"/>
                                        </p:tgtEl>
                                        <p:attrNameLst>
                                          <p:attrName>ppt_w</p:attrName>
                                        </p:attrNameLst>
                                      </p:cBhvr>
                                      <p:tavLst>
                                        <p:tav tm="0">
                                          <p:val>
                                            <p:fltVal val="0"/>
                                          </p:val>
                                        </p:tav>
                                        <p:tav tm="100000">
                                          <p:val>
                                            <p:strVal val="#ppt_w"/>
                                          </p:val>
                                        </p:tav>
                                      </p:tavLst>
                                    </p:anim>
                                    <p:anim calcmode="lin" valueType="num">
                                      <p:cBhvr>
                                        <p:cTn id="13" dur="500" fill="hold"/>
                                        <p:tgtEl>
                                          <p:spTgt spid="96"/>
                                        </p:tgtEl>
                                        <p:attrNameLst>
                                          <p:attrName>ppt_h</p:attrName>
                                        </p:attrNameLst>
                                      </p:cBhvr>
                                      <p:tavLst>
                                        <p:tav tm="0">
                                          <p:val>
                                            <p:fltVal val="0"/>
                                          </p:val>
                                        </p:tav>
                                        <p:tav tm="100000">
                                          <p:val>
                                            <p:strVal val="#ppt_h"/>
                                          </p:val>
                                        </p:tav>
                                      </p:tavLst>
                                    </p:anim>
                                    <p:animEffect transition="in" filter="fade">
                                      <p:cBhvr>
                                        <p:cTn id="14" dur="500"/>
                                        <p:tgtEl>
                                          <p:spTgt spid="9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6"/>
                                        </p:tgtEl>
                                        <p:attrNameLst>
                                          <p:attrName>style.visibility</p:attrName>
                                        </p:attrNameLst>
                                      </p:cBhvr>
                                      <p:to>
                                        <p:strVal val="visible"/>
                                      </p:to>
                                    </p:set>
                                    <p:anim calcmode="lin" valueType="num">
                                      <p:cBhvr>
                                        <p:cTn id="17" dur="500" fill="hold"/>
                                        <p:tgtEl>
                                          <p:spTgt spid="76"/>
                                        </p:tgtEl>
                                        <p:attrNameLst>
                                          <p:attrName>ppt_w</p:attrName>
                                        </p:attrNameLst>
                                      </p:cBhvr>
                                      <p:tavLst>
                                        <p:tav tm="0">
                                          <p:val>
                                            <p:fltVal val="0"/>
                                          </p:val>
                                        </p:tav>
                                        <p:tav tm="100000">
                                          <p:val>
                                            <p:strVal val="#ppt_w"/>
                                          </p:val>
                                        </p:tav>
                                      </p:tavLst>
                                    </p:anim>
                                    <p:anim calcmode="lin" valueType="num">
                                      <p:cBhvr>
                                        <p:cTn id="18" dur="500" fill="hold"/>
                                        <p:tgtEl>
                                          <p:spTgt spid="76"/>
                                        </p:tgtEl>
                                        <p:attrNameLst>
                                          <p:attrName>ppt_h</p:attrName>
                                        </p:attrNameLst>
                                      </p:cBhvr>
                                      <p:tavLst>
                                        <p:tav tm="0">
                                          <p:val>
                                            <p:fltVal val="0"/>
                                          </p:val>
                                        </p:tav>
                                        <p:tav tm="100000">
                                          <p:val>
                                            <p:strVal val="#ppt_h"/>
                                          </p:val>
                                        </p:tav>
                                      </p:tavLst>
                                    </p:anim>
                                    <p:animEffect transition="in" filter="fade">
                                      <p:cBhvr>
                                        <p:cTn id="19" dur="500"/>
                                        <p:tgtEl>
                                          <p:spTgt spid="7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5"/>
                                        </p:tgtEl>
                                        <p:attrNameLst>
                                          <p:attrName>style.visibility</p:attrName>
                                        </p:attrNameLst>
                                      </p:cBhvr>
                                      <p:to>
                                        <p:strVal val="visible"/>
                                      </p:to>
                                    </p:set>
                                    <p:anim calcmode="lin" valueType="num">
                                      <p:cBhvr>
                                        <p:cTn id="22" dur="500" fill="hold"/>
                                        <p:tgtEl>
                                          <p:spTgt spid="75"/>
                                        </p:tgtEl>
                                        <p:attrNameLst>
                                          <p:attrName>ppt_w</p:attrName>
                                        </p:attrNameLst>
                                      </p:cBhvr>
                                      <p:tavLst>
                                        <p:tav tm="0">
                                          <p:val>
                                            <p:fltVal val="0"/>
                                          </p:val>
                                        </p:tav>
                                        <p:tav tm="100000">
                                          <p:val>
                                            <p:strVal val="#ppt_w"/>
                                          </p:val>
                                        </p:tav>
                                      </p:tavLst>
                                    </p:anim>
                                    <p:anim calcmode="lin" valueType="num">
                                      <p:cBhvr>
                                        <p:cTn id="23" dur="500" fill="hold"/>
                                        <p:tgtEl>
                                          <p:spTgt spid="75"/>
                                        </p:tgtEl>
                                        <p:attrNameLst>
                                          <p:attrName>ppt_h</p:attrName>
                                        </p:attrNameLst>
                                      </p:cBhvr>
                                      <p:tavLst>
                                        <p:tav tm="0">
                                          <p:val>
                                            <p:fltVal val="0"/>
                                          </p:val>
                                        </p:tav>
                                        <p:tav tm="100000">
                                          <p:val>
                                            <p:strVal val="#ppt_h"/>
                                          </p:val>
                                        </p:tav>
                                      </p:tavLst>
                                    </p:anim>
                                    <p:animEffect transition="in" filter="fade">
                                      <p:cBhvr>
                                        <p:cTn id="24" dur="500"/>
                                        <p:tgtEl>
                                          <p:spTgt spid="7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78"/>
                                        </p:tgtEl>
                                        <p:attrNameLst>
                                          <p:attrName>style.visibility</p:attrName>
                                        </p:attrNameLst>
                                      </p:cBhvr>
                                      <p:to>
                                        <p:strVal val="visible"/>
                                      </p:to>
                                    </p:set>
                                    <p:anim calcmode="lin" valueType="num">
                                      <p:cBhvr>
                                        <p:cTn id="27" dur="500" fill="hold"/>
                                        <p:tgtEl>
                                          <p:spTgt spid="78"/>
                                        </p:tgtEl>
                                        <p:attrNameLst>
                                          <p:attrName>ppt_w</p:attrName>
                                        </p:attrNameLst>
                                      </p:cBhvr>
                                      <p:tavLst>
                                        <p:tav tm="0">
                                          <p:val>
                                            <p:fltVal val="0"/>
                                          </p:val>
                                        </p:tav>
                                        <p:tav tm="100000">
                                          <p:val>
                                            <p:strVal val="#ppt_w"/>
                                          </p:val>
                                        </p:tav>
                                      </p:tavLst>
                                    </p:anim>
                                    <p:anim calcmode="lin" valueType="num">
                                      <p:cBhvr>
                                        <p:cTn id="28" dur="500" fill="hold"/>
                                        <p:tgtEl>
                                          <p:spTgt spid="78"/>
                                        </p:tgtEl>
                                        <p:attrNameLst>
                                          <p:attrName>ppt_h</p:attrName>
                                        </p:attrNameLst>
                                      </p:cBhvr>
                                      <p:tavLst>
                                        <p:tav tm="0">
                                          <p:val>
                                            <p:fltVal val="0"/>
                                          </p:val>
                                        </p:tav>
                                        <p:tav tm="100000">
                                          <p:val>
                                            <p:strVal val="#ppt_h"/>
                                          </p:val>
                                        </p:tav>
                                      </p:tavLst>
                                    </p:anim>
                                    <p:animEffect transition="in" filter="fade">
                                      <p:cBhvr>
                                        <p:cTn id="29" dur="500"/>
                                        <p:tgtEl>
                                          <p:spTgt spid="7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79"/>
                                        </p:tgtEl>
                                        <p:attrNameLst>
                                          <p:attrName>style.visibility</p:attrName>
                                        </p:attrNameLst>
                                      </p:cBhvr>
                                      <p:to>
                                        <p:strVal val="visible"/>
                                      </p:to>
                                    </p:set>
                                    <p:anim calcmode="lin" valueType="num">
                                      <p:cBhvr>
                                        <p:cTn id="32" dur="500" fill="hold"/>
                                        <p:tgtEl>
                                          <p:spTgt spid="79"/>
                                        </p:tgtEl>
                                        <p:attrNameLst>
                                          <p:attrName>ppt_w</p:attrName>
                                        </p:attrNameLst>
                                      </p:cBhvr>
                                      <p:tavLst>
                                        <p:tav tm="0">
                                          <p:val>
                                            <p:fltVal val="0"/>
                                          </p:val>
                                        </p:tav>
                                        <p:tav tm="100000">
                                          <p:val>
                                            <p:strVal val="#ppt_w"/>
                                          </p:val>
                                        </p:tav>
                                      </p:tavLst>
                                    </p:anim>
                                    <p:anim calcmode="lin" valueType="num">
                                      <p:cBhvr>
                                        <p:cTn id="33" dur="500" fill="hold"/>
                                        <p:tgtEl>
                                          <p:spTgt spid="79"/>
                                        </p:tgtEl>
                                        <p:attrNameLst>
                                          <p:attrName>ppt_h</p:attrName>
                                        </p:attrNameLst>
                                      </p:cBhvr>
                                      <p:tavLst>
                                        <p:tav tm="0">
                                          <p:val>
                                            <p:fltVal val="0"/>
                                          </p:val>
                                        </p:tav>
                                        <p:tav tm="100000">
                                          <p:val>
                                            <p:strVal val="#ppt_h"/>
                                          </p:val>
                                        </p:tav>
                                      </p:tavLst>
                                    </p:anim>
                                    <p:animEffect transition="in" filter="fade">
                                      <p:cBhvr>
                                        <p:cTn id="34" dur="500"/>
                                        <p:tgtEl>
                                          <p:spTgt spid="7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80"/>
                                        </p:tgtEl>
                                        <p:attrNameLst>
                                          <p:attrName>style.visibility</p:attrName>
                                        </p:attrNameLst>
                                      </p:cBhvr>
                                      <p:to>
                                        <p:strVal val="visible"/>
                                      </p:to>
                                    </p:set>
                                    <p:anim calcmode="lin" valueType="num">
                                      <p:cBhvr>
                                        <p:cTn id="37" dur="500" fill="hold"/>
                                        <p:tgtEl>
                                          <p:spTgt spid="80"/>
                                        </p:tgtEl>
                                        <p:attrNameLst>
                                          <p:attrName>ppt_w</p:attrName>
                                        </p:attrNameLst>
                                      </p:cBhvr>
                                      <p:tavLst>
                                        <p:tav tm="0">
                                          <p:val>
                                            <p:fltVal val="0"/>
                                          </p:val>
                                        </p:tav>
                                        <p:tav tm="100000">
                                          <p:val>
                                            <p:strVal val="#ppt_w"/>
                                          </p:val>
                                        </p:tav>
                                      </p:tavLst>
                                    </p:anim>
                                    <p:anim calcmode="lin" valueType="num">
                                      <p:cBhvr>
                                        <p:cTn id="38" dur="500" fill="hold"/>
                                        <p:tgtEl>
                                          <p:spTgt spid="80"/>
                                        </p:tgtEl>
                                        <p:attrNameLst>
                                          <p:attrName>ppt_h</p:attrName>
                                        </p:attrNameLst>
                                      </p:cBhvr>
                                      <p:tavLst>
                                        <p:tav tm="0">
                                          <p:val>
                                            <p:fltVal val="0"/>
                                          </p:val>
                                        </p:tav>
                                        <p:tav tm="100000">
                                          <p:val>
                                            <p:strVal val="#ppt_h"/>
                                          </p:val>
                                        </p:tav>
                                      </p:tavLst>
                                    </p:anim>
                                    <p:animEffect transition="in" filter="fade">
                                      <p:cBhvr>
                                        <p:cTn id="39" dur="500"/>
                                        <p:tgtEl>
                                          <p:spTgt spid="8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81"/>
                                        </p:tgtEl>
                                        <p:attrNameLst>
                                          <p:attrName>style.visibility</p:attrName>
                                        </p:attrNameLst>
                                      </p:cBhvr>
                                      <p:to>
                                        <p:strVal val="visible"/>
                                      </p:to>
                                    </p:set>
                                    <p:anim calcmode="lin" valueType="num">
                                      <p:cBhvr>
                                        <p:cTn id="42" dur="500" fill="hold"/>
                                        <p:tgtEl>
                                          <p:spTgt spid="81"/>
                                        </p:tgtEl>
                                        <p:attrNameLst>
                                          <p:attrName>ppt_w</p:attrName>
                                        </p:attrNameLst>
                                      </p:cBhvr>
                                      <p:tavLst>
                                        <p:tav tm="0">
                                          <p:val>
                                            <p:fltVal val="0"/>
                                          </p:val>
                                        </p:tav>
                                        <p:tav tm="100000">
                                          <p:val>
                                            <p:strVal val="#ppt_w"/>
                                          </p:val>
                                        </p:tav>
                                      </p:tavLst>
                                    </p:anim>
                                    <p:anim calcmode="lin" valueType="num">
                                      <p:cBhvr>
                                        <p:cTn id="43" dur="500" fill="hold"/>
                                        <p:tgtEl>
                                          <p:spTgt spid="81"/>
                                        </p:tgtEl>
                                        <p:attrNameLst>
                                          <p:attrName>ppt_h</p:attrName>
                                        </p:attrNameLst>
                                      </p:cBhvr>
                                      <p:tavLst>
                                        <p:tav tm="0">
                                          <p:val>
                                            <p:fltVal val="0"/>
                                          </p:val>
                                        </p:tav>
                                        <p:tav tm="100000">
                                          <p:val>
                                            <p:strVal val="#ppt_h"/>
                                          </p:val>
                                        </p:tav>
                                      </p:tavLst>
                                    </p:anim>
                                    <p:animEffect transition="in" filter="fade">
                                      <p:cBhvr>
                                        <p:cTn id="44" dur="500"/>
                                        <p:tgtEl>
                                          <p:spTgt spid="8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90"/>
                                        </p:tgtEl>
                                        <p:attrNameLst>
                                          <p:attrName>style.visibility</p:attrName>
                                        </p:attrNameLst>
                                      </p:cBhvr>
                                      <p:to>
                                        <p:strVal val="visible"/>
                                      </p:to>
                                    </p:set>
                                    <p:anim calcmode="lin" valueType="num">
                                      <p:cBhvr>
                                        <p:cTn id="47" dur="500" fill="hold"/>
                                        <p:tgtEl>
                                          <p:spTgt spid="90"/>
                                        </p:tgtEl>
                                        <p:attrNameLst>
                                          <p:attrName>ppt_w</p:attrName>
                                        </p:attrNameLst>
                                      </p:cBhvr>
                                      <p:tavLst>
                                        <p:tav tm="0">
                                          <p:val>
                                            <p:fltVal val="0"/>
                                          </p:val>
                                        </p:tav>
                                        <p:tav tm="100000">
                                          <p:val>
                                            <p:strVal val="#ppt_w"/>
                                          </p:val>
                                        </p:tav>
                                      </p:tavLst>
                                    </p:anim>
                                    <p:anim calcmode="lin" valueType="num">
                                      <p:cBhvr>
                                        <p:cTn id="48" dur="500" fill="hold"/>
                                        <p:tgtEl>
                                          <p:spTgt spid="90"/>
                                        </p:tgtEl>
                                        <p:attrNameLst>
                                          <p:attrName>ppt_h</p:attrName>
                                        </p:attrNameLst>
                                      </p:cBhvr>
                                      <p:tavLst>
                                        <p:tav tm="0">
                                          <p:val>
                                            <p:fltVal val="0"/>
                                          </p:val>
                                        </p:tav>
                                        <p:tav tm="100000">
                                          <p:val>
                                            <p:strVal val="#ppt_h"/>
                                          </p:val>
                                        </p:tav>
                                      </p:tavLst>
                                    </p:anim>
                                    <p:animEffect transition="in" filter="fade">
                                      <p:cBhvr>
                                        <p:cTn id="49" dur="500"/>
                                        <p:tgtEl>
                                          <p:spTgt spid="90"/>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1"/>
                                        </p:tgtEl>
                                        <p:attrNameLst>
                                          <p:attrName>style.visibility</p:attrName>
                                        </p:attrNameLst>
                                      </p:cBhvr>
                                      <p:to>
                                        <p:strVal val="visible"/>
                                      </p:to>
                                    </p:set>
                                    <p:anim calcmode="lin" valueType="num">
                                      <p:cBhvr>
                                        <p:cTn id="52" dur="500" fill="hold"/>
                                        <p:tgtEl>
                                          <p:spTgt spid="91"/>
                                        </p:tgtEl>
                                        <p:attrNameLst>
                                          <p:attrName>ppt_w</p:attrName>
                                        </p:attrNameLst>
                                      </p:cBhvr>
                                      <p:tavLst>
                                        <p:tav tm="0">
                                          <p:val>
                                            <p:fltVal val="0"/>
                                          </p:val>
                                        </p:tav>
                                        <p:tav tm="100000">
                                          <p:val>
                                            <p:strVal val="#ppt_w"/>
                                          </p:val>
                                        </p:tav>
                                      </p:tavLst>
                                    </p:anim>
                                    <p:anim calcmode="lin" valueType="num">
                                      <p:cBhvr>
                                        <p:cTn id="53" dur="500" fill="hold"/>
                                        <p:tgtEl>
                                          <p:spTgt spid="91"/>
                                        </p:tgtEl>
                                        <p:attrNameLst>
                                          <p:attrName>ppt_h</p:attrName>
                                        </p:attrNameLst>
                                      </p:cBhvr>
                                      <p:tavLst>
                                        <p:tav tm="0">
                                          <p:val>
                                            <p:fltVal val="0"/>
                                          </p:val>
                                        </p:tav>
                                        <p:tav tm="100000">
                                          <p:val>
                                            <p:strVal val="#ppt_h"/>
                                          </p:val>
                                        </p:tav>
                                      </p:tavLst>
                                    </p:anim>
                                    <p:animEffect transition="in" filter="fade">
                                      <p:cBhvr>
                                        <p:cTn id="54" dur="500"/>
                                        <p:tgtEl>
                                          <p:spTgt spid="91"/>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92"/>
                                        </p:tgtEl>
                                        <p:attrNameLst>
                                          <p:attrName>style.visibility</p:attrName>
                                        </p:attrNameLst>
                                      </p:cBhvr>
                                      <p:to>
                                        <p:strVal val="visible"/>
                                      </p:to>
                                    </p:set>
                                    <p:anim calcmode="lin" valueType="num">
                                      <p:cBhvr>
                                        <p:cTn id="57" dur="500" fill="hold"/>
                                        <p:tgtEl>
                                          <p:spTgt spid="92"/>
                                        </p:tgtEl>
                                        <p:attrNameLst>
                                          <p:attrName>ppt_w</p:attrName>
                                        </p:attrNameLst>
                                      </p:cBhvr>
                                      <p:tavLst>
                                        <p:tav tm="0">
                                          <p:val>
                                            <p:fltVal val="0"/>
                                          </p:val>
                                        </p:tav>
                                        <p:tav tm="100000">
                                          <p:val>
                                            <p:strVal val="#ppt_w"/>
                                          </p:val>
                                        </p:tav>
                                      </p:tavLst>
                                    </p:anim>
                                    <p:anim calcmode="lin" valueType="num">
                                      <p:cBhvr>
                                        <p:cTn id="58" dur="500" fill="hold"/>
                                        <p:tgtEl>
                                          <p:spTgt spid="92"/>
                                        </p:tgtEl>
                                        <p:attrNameLst>
                                          <p:attrName>ppt_h</p:attrName>
                                        </p:attrNameLst>
                                      </p:cBhvr>
                                      <p:tavLst>
                                        <p:tav tm="0">
                                          <p:val>
                                            <p:fltVal val="0"/>
                                          </p:val>
                                        </p:tav>
                                        <p:tav tm="100000">
                                          <p:val>
                                            <p:strVal val="#ppt_h"/>
                                          </p:val>
                                        </p:tav>
                                      </p:tavLst>
                                    </p:anim>
                                    <p:animEffect transition="in" filter="fade">
                                      <p:cBhvr>
                                        <p:cTn id="59" dur="500"/>
                                        <p:tgtEl>
                                          <p:spTgt spid="9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93"/>
                                        </p:tgtEl>
                                        <p:attrNameLst>
                                          <p:attrName>style.visibility</p:attrName>
                                        </p:attrNameLst>
                                      </p:cBhvr>
                                      <p:to>
                                        <p:strVal val="visible"/>
                                      </p:to>
                                    </p:set>
                                    <p:anim calcmode="lin" valueType="num">
                                      <p:cBhvr>
                                        <p:cTn id="62" dur="500" fill="hold"/>
                                        <p:tgtEl>
                                          <p:spTgt spid="93"/>
                                        </p:tgtEl>
                                        <p:attrNameLst>
                                          <p:attrName>ppt_w</p:attrName>
                                        </p:attrNameLst>
                                      </p:cBhvr>
                                      <p:tavLst>
                                        <p:tav tm="0">
                                          <p:val>
                                            <p:fltVal val="0"/>
                                          </p:val>
                                        </p:tav>
                                        <p:tav tm="100000">
                                          <p:val>
                                            <p:strVal val="#ppt_w"/>
                                          </p:val>
                                        </p:tav>
                                      </p:tavLst>
                                    </p:anim>
                                    <p:anim calcmode="lin" valueType="num">
                                      <p:cBhvr>
                                        <p:cTn id="63" dur="500" fill="hold"/>
                                        <p:tgtEl>
                                          <p:spTgt spid="93"/>
                                        </p:tgtEl>
                                        <p:attrNameLst>
                                          <p:attrName>ppt_h</p:attrName>
                                        </p:attrNameLst>
                                      </p:cBhvr>
                                      <p:tavLst>
                                        <p:tav tm="0">
                                          <p:val>
                                            <p:fltVal val="0"/>
                                          </p:val>
                                        </p:tav>
                                        <p:tav tm="100000">
                                          <p:val>
                                            <p:strVal val="#ppt_h"/>
                                          </p:val>
                                        </p:tav>
                                      </p:tavLst>
                                    </p:anim>
                                    <p:animEffect transition="in" filter="fade">
                                      <p:cBhvr>
                                        <p:cTn id="64" dur="500"/>
                                        <p:tgtEl>
                                          <p:spTgt spid="93"/>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94"/>
                                        </p:tgtEl>
                                        <p:attrNameLst>
                                          <p:attrName>style.visibility</p:attrName>
                                        </p:attrNameLst>
                                      </p:cBhvr>
                                      <p:to>
                                        <p:strVal val="visible"/>
                                      </p:to>
                                    </p:set>
                                    <p:anim calcmode="lin" valueType="num">
                                      <p:cBhvr>
                                        <p:cTn id="67" dur="500" fill="hold"/>
                                        <p:tgtEl>
                                          <p:spTgt spid="94"/>
                                        </p:tgtEl>
                                        <p:attrNameLst>
                                          <p:attrName>ppt_w</p:attrName>
                                        </p:attrNameLst>
                                      </p:cBhvr>
                                      <p:tavLst>
                                        <p:tav tm="0">
                                          <p:val>
                                            <p:fltVal val="0"/>
                                          </p:val>
                                        </p:tav>
                                        <p:tav tm="100000">
                                          <p:val>
                                            <p:strVal val="#ppt_w"/>
                                          </p:val>
                                        </p:tav>
                                      </p:tavLst>
                                    </p:anim>
                                    <p:anim calcmode="lin" valueType="num">
                                      <p:cBhvr>
                                        <p:cTn id="68" dur="500" fill="hold"/>
                                        <p:tgtEl>
                                          <p:spTgt spid="94"/>
                                        </p:tgtEl>
                                        <p:attrNameLst>
                                          <p:attrName>ppt_h</p:attrName>
                                        </p:attrNameLst>
                                      </p:cBhvr>
                                      <p:tavLst>
                                        <p:tav tm="0">
                                          <p:val>
                                            <p:fltVal val="0"/>
                                          </p:val>
                                        </p:tav>
                                        <p:tav tm="100000">
                                          <p:val>
                                            <p:strVal val="#ppt_h"/>
                                          </p:val>
                                        </p:tav>
                                      </p:tavLst>
                                    </p:anim>
                                    <p:animEffect transition="in" filter="fade">
                                      <p:cBhvr>
                                        <p:cTn id="69" dur="500"/>
                                        <p:tgtEl>
                                          <p:spTgt spid="94"/>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98"/>
                                        </p:tgtEl>
                                        <p:attrNameLst>
                                          <p:attrName>style.visibility</p:attrName>
                                        </p:attrNameLst>
                                      </p:cBhvr>
                                      <p:to>
                                        <p:strVal val="visible"/>
                                      </p:to>
                                    </p:set>
                                    <p:anim calcmode="lin" valueType="num">
                                      <p:cBhvr>
                                        <p:cTn id="72" dur="500" fill="hold"/>
                                        <p:tgtEl>
                                          <p:spTgt spid="98"/>
                                        </p:tgtEl>
                                        <p:attrNameLst>
                                          <p:attrName>ppt_w</p:attrName>
                                        </p:attrNameLst>
                                      </p:cBhvr>
                                      <p:tavLst>
                                        <p:tav tm="0">
                                          <p:val>
                                            <p:fltVal val="0"/>
                                          </p:val>
                                        </p:tav>
                                        <p:tav tm="100000">
                                          <p:val>
                                            <p:strVal val="#ppt_w"/>
                                          </p:val>
                                        </p:tav>
                                      </p:tavLst>
                                    </p:anim>
                                    <p:anim calcmode="lin" valueType="num">
                                      <p:cBhvr>
                                        <p:cTn id="73" dur="500" fill="hold"/>
                                        <p:tgtEl>
                                          <p:spTgt spid="98"/>
                                        </p:tgtEl>
                                        <p:attrNameLst>
                                          <p:attrName>ppt_h</p:attrName>
                                        </p:attrNameLst>
                                      </p:cBhvr>
                                      <p:tavLst>
                                        <p:tav tm="0">
                                          <p:val>
                                            <p:fltVal val="0"/>
                                          </p:val>
                                        </p:tav>
                                        <p:tav tm="100000">
                                          <p:val>
                                            <p:strVal val="#ppt_h"/>
                                          </p:val>
                                        </p:tav>
                                      </p:tavLst>
                                    </p:anim>
                                    <p:animEffect transition="in" filter="fade">
                                      <p:cBhvr>
                                        <p:cTn id="74" dur="500"/>
                                        <p:tgtEl>
                                          <p:spTgt spid="98"/>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p:cTn id="77" dur="500" fill="hold"/>
                                        <p:tgtEl>
                                          <p:spTgt spid="42"/>
                                        </p:tgtEl>
                                        <p:attrNameLst>
                                          <p:attrName>ppt_w</p:attrName>
                                        </p:attrNameLst>
                                      </p:cBhvr>
                                      <p:tavLst>
                                        <p:tav tm="0">
                                          <p:val>
                                            <p:fltVal val="0"/>
                                          </p:val>
                                        </p:tav>
                                        <p:tav tm="100000">
                                          <p:val>
                                            <p:strVal val="#ppt_w"/>
                                          </p:val>
                                        </p:tav>
                                      </p:tavLst>
                                    </p:anim>
                                    <p:anim calcmode="lin" valueType="num">
                                      <p:cBhvr>
                                        <p:cTn id="78" dur="500" fill="hold"/>
                                        <p:tgtEl>
                                          <p:spTgt spid="42"/>
                                        </p:tgtEl>
                                        <p:attrNameLst>
                                          <p:attrName>ppt_h</p:attrName>
                                        </p:attrNameLst>
                                      </p:cBhvr>
                                      <p:tavLst>
                                        <p:tav tm="0">
                                          <p:val>
                                            <p:fltVal val="0"/>
                                          </p:val>
                                        </p:tav>
                                        <p:tav tm="100000">
                                          <p:val>
                                            <p:strVal val="#ppt_h"/>
                                          </p:val>
                                        </p:tav>
                                      </p:tavLst>
                                    </p:anim>
                                    <p:animEffect transition="in" filter="fade">
                                      <p:cBhvr>
                                        <p:cTn id="79" dur="500"/>
                                        <p:tgtEl>
                                          <p:spTgt spid="42"/>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43"/>
                                        </p:tgtEl>
                                        <p:attrNameLst>
                                          <p:attrName>style.visibility</p:attrName>
                                        </p:attrNameLst>
                                      </p:cBhvr>
                                      <p:to>
                                        <p:strVal val="visible"/>
                                      </p:to>
                                    </p:set>
                                    <p:anim calcmode="lin" valueType="num">
                                      <p:cBhvr>
                                        <p:cTn id="82" dur="500" fill="hold"/>
                                        <p:tgtEl>
                                          <p:spTgt spid="43"/>
                                        </p:tgtEl>
                                        <p:attrNameLst>
                                          <p:attrName>ppt_w</p:attrName>
                                        </p:attrNameLst>
                                      </p:cBhvr>
                                      <p:tavLst>
                                        <p:tav tm="0">
                                          <p:val>
                                            <p:fltVal val="0"/>
                                          </p:val>
                                        </p:tav>
                                        <p:tav tm="100000">
                                          <p:val>
                                            <p:strVal val="#ppt_w"/>
                                          </p:val>
                                        </p:tav>
                                      </p:tavLst>
                                    </p:anim>
                                    <p:anim calcmode="lin" valueType="num">
                                      <p:cBhvr>
                                        <p:cTn id="83" dur="500" fill="hold"/>
                                        <p:tgtEl>
                                          <p:spTgt spid="43"/>
                                        </p:tgtEl>
                                        <p:attrNameLst>
                                          <p:attrName>ppt_h</p:attrName>
                                        </p:attrNameLst>
                                      </p:cBhvr>
                                      <p:tavLst>
                                        <p:tav tm="0">
                                          <p:val>
                                            <p:fltVal val="0"/>
                                          </p:val>
                                        </p:tav>
                                        <p:tav tm="100000">
                                          <p:val>
                                            <p:strVal val="#ppt_h"/>
                                          </p:val>
                                        </p:tav>
                                      </p:tavLst>
                                    </p:anim>
                                    <p:animEffect transition="in" filter="fade">
                                      <p:cBhvr>
                                        <p:cTn id="84" dur="500"/>
                                        <p:tgtEl>
                                          <p:spTgt spid="43"/>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40"/>
                                        </p:tgtEl>
                                        <p:attrNameLst>
                                          <p:attrName>style.visibility</p:attrName>
                                        </p:attrNameLst>
                                      </p:cBhvr>
                                      <p:to>
                                        <p:strVal val="visible"/>
                                      </p:to>
                                    </p:set>
                                    <p:anim calcmode="lin" valueType="num">
                                      <p:cBhvr>
                                        <p:cTn id="87" dur="500" fill="hold"/>
                                        <p:tgtEl>
                                          <p:spTgt spid="40"/>
                                        </p:tgtEl>
                                        <p:attrNameLst>
                                          <p:attrName>ppt_w</p:attrName>
                                        </p:attrNameLst>
                                      </p:cBhvr>
                                      <p:tavLst>
                                        <p:tav tm="0">
                                          <p:val>
                                            <p:fltVal val="0"/>
                                          </p:val>
                                        </p:tav>
                                        <p:tav tm="100000">
                                          <p:val>
                                            <p:strVal val="#ppt_w"/>
                                          </p:val>
                                        </p:tav>
                                      </p:tavLst>
                                    </p:anim>
                                    <p:anim calcmode="lin" valueType="num">
                                      <p:cBhvr>
                                        <p:cTn id="88" dur="500" fill="hold"/>
                                        <p:tgtEl>
                                          <p:spTgt spid="40"/>
                                        </p:tgtEl>
                                        <p:attrNameLst>
                                          <p:attrName>ppt_h</p:attrName>
                                        </p:attrNameLst>
                                      </p:cBhvr>
                                      <p:tavLst>
                                        <p:tav tm="0">
                                          <p:val>
                                            <p:fltVal val="0"/>
                                          </p:val>
                                        </p:tav>
                                        <p:tav tm="100000">
                                          <p:val>
                                            <p:strVal val="#ppt_h"/>
                                          </p:val>
                                        </p:tav>
                                      </p:tavLst>
                                    </p:anim>
                                    <p:animEffect transition="in" filter="fade">
                                      <p:cBhvr>
                                        <p:cTn id="89" dur="500"/>
                                        <p:tgtEl>
                                          <p:spTgt spid="40"/>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41"/>
                                        </p:tgtEl>
                                        <p:attrNameLst>
                                          <p:attrName>style.visibility</p:attrName>
                                        </p:attrNameLst>
                                      </p:cBhvr>
                                      <p:to>
                                        <p:strVal val="visible"/>
                                      </p:to>
                                    </p:set>
                                    <p:anim calcmode="lin" valueType="num">
                                      <p:cBhvr>
                                        <p:cTn id="92" dur="500" fill="hold"/>
                                        <p:tgtEl>
                                          <p:spTgt spid="41"/>
                                        </p:tgtEl>
                                        <p:attrNameLst>
                                          <p:attrName>ppt_w</p:attrName>
                                        </p:attrNameLst>
                                      </p:cBhvr>
                                      <p:tavLst>
                                        <p:tav tm="0">
                                          <p:val>
                                            <p:fltVal val="0"/>
                                          </p:val>
                                        </p:tav>
                                        <p:tav tm="100000">
                                          <p:val>
                                            <p:strVal val="#ppt_w"/>
                                          </p:val>
                                        </p:tav>
                                      </p:tavLst>
                                    </p:anim>
                                    <p:anim calcmode="lin" valueType="num">
                                      <p:cBhvr>
                                        <p:cTn id="93" dur="500" fill="hold"/>
                                        <p:tgtEl>
                                          <p:spTgt spid="41"/>
                                        </p:tgtEl>
                                        <p:attrNameLst>
                                          <p:attrName>ppt_h</p:attrName>
                                        </p:attrNameLst>
                                      </p:cBhvr>
                                      <p:tavLst>
                                        <p:tav tm="0">
                                          <p:val>
                                            <p:fltVal val="0"/>
                                          </p:val>
                                        </p:tav>
                                        <p:tav tm="100000">
                                          <p:val>
                                            <p:strVal val="#ppt_h"/>
                                          </p:val>
                                        </p:tav>
                                      </p:tavLst>
                                    </p:anim>
                                    <p:animEffect transition="in" filter="fade">
                                      <p:cBhvr>
                                        <p:cTn id="94" dur="500"/>
                                        <p:tgtEl>
                                          <p:spTgt spid="41"/>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44"/>
                                        </p:tgtEl>
                                        <p:attrNameLst>
                                          <p:attrName>style.visibility</p:attrName>
                                        </p:attrNameLst>
                                      </p:cBhvr>
                                      <p:to>
                                        <p:strVal val="visible"/>
                                      </p:to>
                                    </p:set>
                                    <p:anim calcmode="lin" valueType="num">
                                      <p:cBhvr>
                                        <p:cTn id="97" dur="500" fill="hold"/>
                                        <p:tgtEl>
                                          <p:spTgt spid="44"/>
                                        </p:tgtEl>
                                        <p:attrNameLst>
                                          <p:attrName>ppt_w</p:attrName>
                                        </p:attrNameLst>
                                      </p:cBhvr>
                                      <p:tavLst>
                                        <p:tav tm="0">
                                          <p:val>
                                            <p:fltVal val="0"/>
                                          </p:val>
                                        </p:tav>
                                        <p:tav tm="100000">
                                          <p:val>
                                            <p:strVal val="#ppt_w"/>
                                          </p:val>
                                        </p:tav>
                                      </p:tavLst>
                                    </p:anim>
                                    <p:anim calcmode="lin" valueType="num">
                                      <p:cBhvr>
                                        <p:cTn id="98" dur="500" fill="hold"/>
                                        <p:tgtEl>
                                          <p:spTgt spid="44"/>
                                        </p:tgtEl>
                                        <p:attrNameLst>
                                          <p:attrName>ppt_h</p:attrName>
                                        </p:attrNameLst>
                                      </p:cBhvr>
                                      <p:tavLst>
                                        <p:tav tm="0">
                                          <p:val>
                                            <p:fltVal val="0"/>
                                          </p:val>
                                        </p:tav>
                                        <p:tav tm="100000">
                                          <p:val>
                                            <p:strVal val="#ppt_h"/>
                                          </p:val>
                                        </p:tav>
                                      </p:tavLst>
                                    </p:anim>
                                    <p:animEffect transition="in" filter="fade">
                                      <p:cBhvr>
                                        <p:cTn id="99" dur="500"/>
                                        <p:tgtEl>
                                          <p:spTgt spid="4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45"/>
                                        </p:tgtEl>
                                        <p:attrNameLst>
                                          <p:attrName>style.visibility</p:attrName>
                                        </p:attrNameLst>
                                      </p:cBhvr>
                                      <p:to>
                                        <p:strVal val="visible"/>
                                      </p:to>
                                    </p:set>
                                    <p:anim calcmode="lin" valueType="num">
                                      <p:cBhvr>
                                        <p:cTn id="102" dur="500" fill="hold"/>
                                        <p:tgtEl>
                                          <p:spTgt spid="45"/>
                                        </p:tgtEl>
                                        <p:attrNameLst>
                                          <p:attrName>ppt_w</p:attrName>
                                        </p:attrNameLst>
                                      </p:cBhvr>
                                      <p:tavLst>
                                        <p:tav tm="0">
                                          <p:val>
                                            <p:fltVal val="0"/>
                                          </p:val>
                                        </p:tav>
                                        <p:tav tm="100000">
                                          <p:val>
                                            <p:strVal val="#ppt_w"/>
                                          </p:val>
                                        </p:tav>
                                      </p:tavLst>
                                    </p:anim>
                                    <p:anim calcmode="lin" valueType="num">
                                      <p:cBhvr>
                                        <p:cTn id="103" dur="500" fill="hold"/>
                                        <p:tgtEl>
                                          <p:spTgt spid="45"/>
                                        </p:tgtEl>
                                        <p:attrNameLst>
                                          <p:attrName>ppt_h</p:attrName>
                                        </p:attrNameLst>
                                      </p:cBhvr>
                                      <p:tavLst>
                                        <p:tav tm="0">
                                          <p:val>
                                            <p:fltVal val="0"/>
                                          </p:val>
                                        </p:tav>
                                        <p:tav tm="100000">
                                          <p:val>
                                            <p:strVal val="#ppt_h"/>
                                          </p:val>
                                        </p:tav>
                                      </p:tavLst>
                                    </p:anim>
                                    <p:animEffect transition="in" filter="fade">
                                      <p:cBhvr>
                                        <p:cTn id="104" dur="500"/>
                                        <p:tgtEl>
                                          <p:spTgt spid="4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47"/>
                                        </p:tgtEl>
                                        <p:attrNameLst>
                                          <p:attrName>style.visibility</p:attrName>
                                        </p:attrNameLst>
                                      </p:cBhvr>
                                      <p:to>
                                        <p:strVal val="visible"/>
                                      </p:to>
                                    </p:set>
                                    <p:anim calcmode="lin" valueType="num">
                                      <p:cBhvr>
                                        <p:cTn id="107" dur="500" fill="hold"/>
                                        <p:tgtEl>
                                          <p:spTgt spid="47"/>
                                        </p:tgtEl>
                                        <p:attrNameLst>
                                          <p:attrName>ppt_w</p:attrName>
                                        </p:attrNameLst>
                                      </p:cBhvr>
                                      <p:tavLst>
                                        <p:tav tm="0">
                                          <p:val>
                                            <p:fltVal val="0"/>
                                          </p:val>
                                        </p:tav>
                                        <p:tav tm="100000">
                                          <p:val>
                                            <p:strVal val="#ppt_w"/>
                                          </p:val>
                                        </p:tav>
                                      </p:tavLst>
                                    </p:anim>
                                    <p:anim calcmode="lin" valueType="num">
                                      <p:cBhvr>
                                        <p:cTn id="108" dur="500" fill="hold"/>
                                        <p:tgtEl>
                                          <p:spTgt spid="47"/>
                                        </p:tgtEl>
                                        <p:attrNameLst>
                                          <p:attrName>ppt_h</p:attrName>
                                        </p:attrNameLst>
                                      </p:cBhvr>
                                      <p:tavLst>
                                        <p:tav tm="0">
                                          <p:val>
                                            <p:fltVal val="0"/>
                                          </p:val>
                                        </p:tav>
                                        <p:tav tm="100000">
                                          <p:val>
                                            <p:strVal val="#ppt_h"/>
                                          </p:val>
                                        </p:tav>
                                      </p:tavLst>
                                    </p:anim>
                                    <p:animEffect transition="in" filter="fade">
                                      <p:cBhvr>
                                        <p:cTn id="109" dur="500"/>
                                        <p:tgtEl>
                                          <p:spTgt spid="47"/>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48"/>
                                        </p:tgtEl>
                                        <p:attrNameLst>
                                          <p:attrName>style.visibility</p:attrName>
                                        </p:attrNameLst>
                                      </p:cBhvr>
                                      <p:to>
                                        <p:strVal val="visible"/>
                                      </p:to>
                                    </p:set>
                                    <p:anim calcmode="lin" valueType="num">
                                      <p:cBhvr>
                                        <p:cTn id="112" dur="500" fill="hold"/>
                                        <p:tgtEl>
                                          <p:spTgt spid="48"/>
                                        </p:tgtEl>
                                        <p:attrNameLst>
                                          <p:attrName>ppt_w</p:attrName>
                                        </p:attrNameLst>
                                      </p:cBhvr>
                                      <p:tavLst>
                                        <p:tav tm="0">
                                          <p:val>
                                            <p:fltVal val="0"/>
                                          </p:val>
                                        </p:tav>
                                        <p:tav tm="100000">
                                          <p:val>
                                            <p:strVal val="#ppt_w"/>
                                          </p:val>
                                        </p:tav>
                                      </p:tavLst>
                                    </p:anim>
                                    <p:anim calcmode="lin" valueType="num">
                                      <p:cBhvr>
                                        <p:cTn id="113" dur="500" fill="hold"/>
                                        <p:tgtEl>
                                          <p:spTgt spid="48"/>
                                        </p:tgtEl>
                                        <p:attrNameLst>
                                          <p:attrName>ppt_h</p:attrName>
                                        </p:attrNameLst>
                                      </p:cBhvr>
                                      <p:tavLst>
                                        <p:tav tm="0">
                                          <p:val>
                                            <p:fltVal val="0"/>
                                          </p:val>
                                        </p:tav>
                                        <p:tav tm="100000">
                                          <p:val>
                                            <p:strVal val="#ppt_h"/>
                                          </p:val>
                                        </p:tav>
                                      </p:tavLst>
                                    </p:anim>
                                    <p:animEffect transition="in" filter="fade">
                                      <p:cBhvr>
                                        <p:cTn id="11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76" grpId="0" animBg="1"/>
      <p:bldP spid="78" grpId="0" animBg="1"/>
      <p:bldP spid="79" grpId="0" animBg="1"/>
      <p:bldP spid="80" grpId="0" animBg="1"/>
      <p:bldP spid="81" grpId="0" animBg="1"/>
      <p:bldP spid="90" grpId="0" animBg="1"/>
      <p:bldP spid="91" grpId="0" animBg="1"/>
      <p:bldP spid="92" grpId="0" animBg="1"/>
      <p:bldP spid="93" grpId="0" animBg="1"/>
      <p:bldP spid="94" grpId="0" animBg="1"/>
      <p:bldP spid="96" grpId="0" animBg="1"/>
      <p:bldP spid="98" grpId="0" animBg="1"/>
      <p:bldP spid="40" grpId="0" animBg="1"/>
      <p:bldP spid="41" grpId="0" animBg="1"/>
      <p:bldP spid="42" grpId="0" animBg="1"/>
      <p:bldP spid="43" grpId="0" animBg="1"/>
      <p:bldP spid="44" grpId="0" animBg="1"/>
      <p:bldP spid="45" grpId="0" animBg="1"/>
      <p:bldP spid="47" grpId="0" animBg="1"/>
      <p:bldP spid="4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609917" y="1449124"/>
            <a:ext cx="11249986" cy="4938712"/>
          </a:xfrm>
        </p:spPr>
        <p:txBody>
          <a:bodyPr>
            <a:noAutofit/>
          </a:bodyPr>
          <a:lstStyle/>
          <a:p>
            <a:pPr>
              <a:spcBef>
                <a:spcPts val="3000"/>
              </a:spcBef>
            </a:pPr>
            <a:r>
              <a:rPr lang="en-US" sz="2800" dirty="0"/>
              <a:t>What can INCOSE do to accelerate your business?</a:t>
            </a:r>
          </a:p>
          <a:p>
            <a:pPr>
              <a:spcBef>
                <a:spcPts val="3000"/>
              </a:spcBef>
            </a:pPr>
            <a:r>
              <a:rPr lang="en-US" sz="2800" dirty="0"/>
              <a:t>Do you discuss data standards with your tool vendors?</a:t>
            </a:r>
          </a:p>
          <a:p>
            <a:pPr>
              <a:spcBef>
                <a:spcPts val="3000"/>
              </a:spcBef>
            </a:pPr>
            <a:r>
              <a:rPr lang="en-US" sz="2800" dirty="0"/>
              <a:t>Recognize that processes must accompany your data standards</a:t>
            </a:r>
          </a:p>
          <a:p>
            <a:pPr>
              <a:spcBef>
                <a:spcPts val="3000"/>
              </a:spcBef>
            </a:pPr>
            <a:r>
              <a:rPr lang="en-US" sz="2800" dirty="0"/>
              <a:t>Can you collect metrics and measure your progress for </a:t>
            </a:r>
            <a:r>
              <a:rPr lang="en-US" sz="2800" dirty="0" err="1"/>
              <a:t>mBSE</a:t>
            </a:r>
            <a:r>
              <a:rPr lang="en-US" sz="2800" dirty="0"/>
              <a:t>?</a:t>
            </a:r>
          </a:p>
          <a:p>
            <a:pPr>
              <a:spcBef>
                <a:spcPts val="3000"/>
              </a:spcBef>
            </a:pPr>
            <a:r>
              <a:rPr lang="en-US" sz="2800" i="1" dirty="0"/>
              <a:t>How do we, as an industry, converge on a consistent approach?</a:t>
            </a:r>
          </a:p>
          <a:p>
            <a:pPr>
              <a:spcBef>
                <a:spcPts val="3000"/>
              </a:spcBef>
            </a:pPr>
            <a:r>
              <a:rPr lang="en-US" sz="2800" dirty="0"/>
              <a:t>Join us on Monday at 1PM, Salon F</a:t>
            </a:r>
          </a:p>
        </p:txBody>
      </p:sp>
      <p:sp>
        <p:nvSpPr>
          <p:cNvPr id="4" name="Date Placeholder 3"/>
          <p:cNvSpPr>
            <a:spLocks noGrp="1"/>
          </p:cNvSpPr>
          <p:nvPr>
            <p:ph type="dt" sz="half" idx="10"/>
          </p:nvPr>
        </p:nvSpPr>
        <p:spPr/>
        <p:txBody>
          <a:bodyPr/>
          <a:lstStyle/>
          <a:p>
            <a:r>
              <a:rPr lang="fr-FR" dirty="0"/>
              <a:t>Williams, TIMLM</a:t>
            </a:r>
            <a:endParaRPr lang="en-US" dirty="0">
              <a:solidFill>
                <a:srgbClr val="414042">
                  <a:tint val="75000"/>
                </a:srgbClr>
              </a:solidFill>
            </a:endParaRPr>
          </a:p>
        </p:txBody>
      </p:sp>
      <p:sp>
        <p:nvSpPr>
          <p:cNvPr id="5" name="Footer Placeholder 4"/>
          <p:cNvSpPr>
            <a:spLocks noGrp="1"/>
          </p:cNvSpPr>
          <p:nvPr>
            <p:ph type="ftr" sz="quarter" idx="11"/>
          </p:nvPr>
        </p:nvSpPr>
        <p:spPr/>
        <p:txBody>
          <a:bodyPr/>
          <a:lstStyle/>
          <a:p>
            <a:r>
              <a:rPr lang="en-US">
                <a:solidFill>
                  <a:srgbClr val="414042">
                    <a:tint val="75000"/>
                  </a:srgbClr>
                </a:solidFill>
              </a:rPr>
              <a:t>www.incose.org/IW2020</a:t>
            </a:r>
            <a:endParaRPr lang="en-US" dirty="0">
              <a:solidFill>
                <a:srgbClr val="414042">
                  <a:tint val="75000"/>
                </a:srgbClr>
              </a:solidFill>
            </a:endParaRPr>
          </a:p>
        </p:txBody>
      </p:sp>
      <p:sp>
        <p:nvSpPr>
          <p:cNvPr id="6" name="Slide Number Placeholder 5"/>
          <p:cNvSpPr>
            <a:spLocks noGrp="1"/>
          </p:cNvSpPr>
          <p:nvPr>
            <p:ph type="sldNum" sz="quarter" idx="12"/>
          </p:nvPr>
        </p:nvSpPr>
        <p:spPr/>
        <p:txBody>
          <a:bodyPr/>
          <a:lstStyle/>
          <a:p>
            <a:fld id="{924B41C4-1474-8D42-B330-D2828683839D}" type="slidenum">
              <a:rPr lang="en-US" smtClean="0">
                <a:solidFill>
                  <a:srgbClr val="414042">
                    <a:tint val="75000"/>
                  </a:srgbClr>
                </a:solidFill>
              </a:rPr>
              <a:pPr/>
              <a:t>14</a:t>
            </a:fld>
            <a:endParaRPr lang="en-US">
              <a:solidFill>
                <a:srgbClr val="414042">
                  <a:tint val="75000"/>
                </a:srgbClr>
              </a:solidFill>
            </a:endParaRPr>
          </a:p>
        </p:txBody>
      </p:sp>
    </p:spTree>
    <p:extLst>
      <p:ext uri="{BB962C8B-B14F-4D97-AF65-F5344CB8AC3E}">
        <p14:creationId xmlns:p14="http://schemas.microsoft.com/office/powerpoint/2010/main" val="2745379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t>LOTAR MBSE Data Standards</a:t>
            </a:r>
          </a:p>
        </p:txBody>
      </p:sp>
      <p:sp>
        <p:nvSpPr>
          <p:cNvPr id="4" name="Content Placeholder 3"/>
          <p:cNvSpPr>
            <a:spLocks noGrp="1"/>
          </p:cNvSpPr>
          <p:nvPr>
            <p:ph idx="1"/>
          </p:nvPr>
        </p:nvSpPr>
        <p:spPr>
          <a:xfrm>
            <a:off x="1789642" y="1643298"/>
            <a:ext cx="10408708" cy="4401255"/>
          </a:xfrm>
        </p:spPr>
        <p:txBody>
          <a:bodyPr vert="horz" wrap="square" lIns="432000" tIns="108000" rIns="457200" bIns="44450" numCol="1" anchor="t" anchorCtr="0" compatLnSpc="1">
            <a:prstTxWarp prst="textNoShape">
              <a:avLst/>
            </a:prstTxWarp>
            <a:spAutoFit/>
          </a:bodyPr>
          <a:lstStyle/>
          <a:p>
            <a:pPr>
              <a:spcBef>
                <a:spcPts val="1800"/>
              </a:spcBef>
            </a:pPr>
            <a:r>
              <a:rPr lang="en-GB" sz="2400" dirty="0"/>
              <a:t>500: Fundamentals and Concepts </a:t>
            </a:r>
          </a:p>
          <a:p>
            <a:pPr>
              <a:spcBef>
                <a:spcPts val="1800"/>
              </a:spcBef>
            </a:pPr>
            <a:r>
              <a:rPr lang="en-US" sz="2400" dirty="0"/>
              <a:t>510: Requirements </a:t>
            </a:r>
            <a:r>
              <a:rPr lang="en-US" sz="2400" b="0" dirty="0"/>
              <a:t>management “text, graphics, tables”, “parameter based”, and codded information</a:t>
            </a:r>
          </a:p>
          <a:p>
            <a:pPr>
              <a:spcBef>
                <a:spcPts val="1800"/>
              </a:spcBef>
            </a:pPr>
            <a:r>
              <a:rPr lang="en-US" sz="2400" dirty="0"/>
              <a:t>515: Validation and Verification </a:t>
            </a:r>
            <a:r>
              <a:rPr lang="en-US" sz="2400" b="0" dirty="0"/>
              <a:t>requirements information</a:t>
            </a:r>
            <a:endParaRPr lang="en-GB" sz="2400" b="0" dirty="0"/>
          </a:p>
          <a:p>
            <a:pPr>
              <a:spcBef>
                <a:spcPts val="1800"/>
              </a:spcBef>
            </a:pPr>
            <a:r>
              <a:rPr lang="en-US" sz="2400" dirty="0"/>
              <a:t>520: Lumped parameters </a:t>
            </a:r>
            <a:r>
              <a:rPr lang="en-GB" sz="2400" dirty="0"/>
              <a:t>models </a:t>
            </a:r>
            <a:r>
              <a:rPr lang="en-GB" sz="2400" b="0" dirty="0"/>
              <a:t>for behaviours and controls described by specification or executable code, containing differential, algebraic and discrete equations </a:t>
            </a:r>
          </a:p>
          <a:p>
            <a:pPr>
              <a:spcBef>
                <a:spcPts val="1800"/>
              </a:spcBef>
            </a:pPr>
            <a:r>
              <a:rPr lang="en-US" sz="2400" dirty="0"/>
              <a:t>530: Models </a:t>
            </a:r>
            <a:r>
              <a:rPr lang="en-US" sz="2400" b="0" dirty="0"/>
              <a:t>defined using </a:t>
            </a:r>
            <a:r>
              <a:rPr lang="en-GB" sz="2400" dirty="0"/>
              <a:t>architecture description languages </a:t>
            </a:r>
            <a:r>
              <a:rPr lang="en-GB" sz="2400" b="0" dirty="0"/>
              <a:t>(ADLs), ISO 42010, e.g. industry standards: </a:t>
            </a:r>
            <a:r>
              <a:rPr lang="en-US" sz="2400" b="0" dirty="0"/>
              <a:t>AADL, SysML, UML</a:t>
            </a:r>
            <a:endParaRPr lang="en-GB" sz="2400" b="0" dirty="0"/>
          </a:p>
        </p:txBody>
      </p:sp>
      <p:sp>
        <p:nvSpPr>
          <p:cNvPr id="5" name="Rectangle 4"/>
          <p:cNvSpPr/>
          <p:nvPr/>
        </p:nvSpPr>
        <p:spPr>
          <a:xfrm rot="763853">
            <a:off x="244771" y="1913036"/>
            <a:ext cx="1672832" cy="1077218"/>
          </a:xfrm>
          <a:prstGeom prst="rect">
            <a:avLst/>
          </a:prstGeom>
          <a:gradFill>
            <a:gsLst>
              <a:gs pos="7000">
                <a:schemeClr val="accent1">
                  <a:tint val="100000"/>
                  <a:shade val="100000"/>
                  <a:satMod val="130000"/>
                  <a:alpha val="36000"/>
                  <a:lumMod val="36000"/>
                </a:schemeClr>
              </a:gs>
              <a:gs pos="79000">
                <a:schemeClr val="accent1">
                  <a:tint val="50000"/>
                  <a:shade val="100000"/>
                  <a:satMod val="350000"/>
                </a:schemeClr>
              </a:gs>
            </a:gsLst>
            <a:lin ang="16200000" scaled="0"/>
          </a:gradFill>
          <a:effectLst>
            <a:glow rad="228600">
              <a:schemeClr val="accent2">
                <a:satMod val="175000"/>
                <a:alpha val="40000"/>
              </a:schemeClr>
            </a:glow>
            <a:softEdge rad="127000"/>
          </a:effectLst>
        </p:spPr>
        <p:txBody>
          <a:bodyPr wrap="square" lIns="91440" tIns="45720" rIns="91440" bIns="45720">
            <a:spAutoFit/>
          </a:bodyPr>
          <a:lstStyle/>
          <a:p>
            <a:pPr algn="ctr" defTabSz="914400" fontAlgn="base">
              <a:spcBef>
                <a:spcPct val="0"/>
              </a:spcBef>
              <a:spcAft>
                <a:spcPct val="0"/>
              </a:spcAft>
            </a:pPr>
            <a:r>
              <a:rPr lang="en-US" sz="3200" b="1" dirty="0">
                <a:ln w="12700">
                  <a:solidFill>
                    <a:srgbClr val="6699FF"/>
                  </a:solidFill>
                  <a:prstDash val="solid"/>
                </a:ln>
                <a:solidFill>
                  <a:srgbClr val="FF0000"/>
                </a:solidFill>
                <a:effectLst>
                  <a:outerShdw dist="38100" dir="2640000" algn="bl" rotWithShape="0">
                    <a:srgbClr val="6699FF"/>
                  </a:outerShdw>
                </a:effectLst>
              </a:rPr>
              <a:t>Target </a:t>
            </a:r>
            <a:br>
              <a:rPr lang="en-US" sz="3200" b="1" dirty="0">
                <a:ln w="12700">
                  <a:solidFill>
                    <a:srgbClr val="6699FF"/>
                  </a:solidFill>
                  <a:prstDash val="solid"/>
                </a:ln>
                <a:solidFill>
                  <a:srgbClr val="FF0000"/>
                </a:solidFill>
                <a:effectLst>
                  <a:outerShdw dist="38100" dir="2640000" algn="bl" rotWithShape="0">
                    <a:srgbClr val="6699FF"/>
                  </a:outerShdw>
                </a:effectLst>
              </a:rPr>
            </a:br>
            <a:r>
              <a:rPr lang="en-US" sz="3200" b="1" dirty="0">
                <a:ln w="12700">
                  <a:solidFill>
                    <a:srgbClr val="6699FF"/>
                  </a:solidFill>
                  <a:prstDash val="solid"/>
                </a:ln>
                <a:solidFill>
                  <a:srgbClr val="FF0000"/>
                </a:solidFill>
                <a:effectLst>
                  <a:outerShdw dist="38100" dir="2640000" algn="bl" rotWithShape="0">
                    <a:srgbClr val="6699FF"/>
                  </a:outerShdw>
                </a:effectLst>
              </a:rPr>
              <a:t>Activity</a:t>
            </a:r>
          </a:p>
        </p:txBody>
      </p:sp>
      <p:sp>
        <p:nvSpPr>
          <p:cNvPr id="2" name="Arc 1"/>
          <p:cNvSpPr/>
          <p:nvPr/>
        </p:nvSpPr>
        <p:spPr bwMode="auto">
          <a:xfrm rot="11897521">
            <a:off x="926226" y="2878710"/>
            <a:ext cx="3305907" cy="1446497"/>
          </a:xfrm>
          <a:prstGeom prst="arc">
            <a:avLst>
              <a:gd name="adj1" fmla="val 17446730"/>
              <a:gd name="adj2" fmla="val 0"/>
            </a:avLst>
          </a:prstGeom>
          <a:noFill/>
          <a:ln w="28575" cap="flat" cmpd="sng" algn="ctr">
            <a:solidFill>
              <a:srgbClr val="000000"/>
            </a:solidFill>
            <a:prstDash val="solid"/>
            <a:round/>
            <a:headEnd type="triangle" w="lg" len="lg"/>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900">
              <a:solidFill>
                <a:srgbClr val="333333"/>
              </a:solidFill>
            </a:endParaRPr>
          </a:p>
        </p:txBody>
      </p:sp>
      <p:sp>
        <p:nvSpPr>
          <p:cNvPr id="8" name="Footer Placeholder 7"/>
          <p:cNvSpPr>
            <a:spLocks noGrp="1"/>
          </p:cNvSpPr>
          <p:nvPr>
            <p:ph type="ftr" sz="quarter" idx="10"/>
          </p:nvPr>
        </p:nvSpPr>
        <p:spPr>
          <a:xfrm>
            <a:off x="609916" y="6356351"/>
            <a:ext cx="3118935" cy="365125"/>
          </a:xfrm>
        </p:spPr>
        <p:txBody>
          <a:bodyPr/>
          <a:lstStyle/>
          <a:p>
            <a:r>
              <a:rPr lang="en-US" dirty="0">
                <a:solidFill>
                  <a:srgbClr val="333333"/>
                </a:solidFill>
              </a:rPr>
              <a:t>© LOTAR 2019 All rights reserved  </a:t>
            </a:r>
            <a:br>
              <a:rPr lang="en-US" dirty="0">
                <a:solidFill>
                  <a:srgbClr val="333333"/>
                </a:solidFill>
              </a:rPr>
            </a:br>
            <a:r>
              <a:rPr lang="en-US" dirty="0">
                <a:solidFill>
                  <a:srgbClr val="333333"/>
                </a:solidFill>
              </a:rPr>
              <a:t>18 December 2019   </a:t>
            </a:r>
          </a:p>
        </p:txBody>
      </p:sp>
    </p:spTree>
    <p:extLst>
      <p:ext uri="{BB962C8B-B14F-4D97-AF65-F5344CB8AC3E}">
        <p14:creationId xmlns:p14="http://schemas.microsoft.com/office/powerpoint/2010/main" val="3732424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249384" y="1253059"/>
            <a:ext cx="11747092" cy="4850858"/>
          </a:xfrm>
          <a:prstGeom prst="rect">
            <a:avLst/>
          </a:prstGeom>
          <a:solidFill>
            <a:schemeClr val="tx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4F4E52"/>
              </a:solidFill>
              <a:effectLst/>
              <a:latin typeface="Arial" charset="0"/>
            </a:endParaRPr>
          </a:p>
        </p:txBody>
      </p:sp>
      <p:sp>
        <p:nvSpPr>
          <p:cNvPr id="2" name="Title 1"/>
          <p:cNvSpPr>
            <a:spLocks noGrp="1"/>
          </p:cNvSpPr>
          <p:nvPr>
            <p:ph type="title"/>
          </p:nvPr>
        </p:nvSpPr>
        <p:spPr/>
        <p:txBody>
          <a:bodyPr/>
          <a:lstStyle/>
          <a:p>
            <a:r>
              <a:rPr lang="en-US" sz="2800" dirty="0"/>
              <a:t>Archive/Exchange a Behavior Model Package</a:t>
            </a:r>
          </a:p>
        </p:txBody>
      </p:sp>
      <p:cxnSp>
        <p:nvCxnSpPr>
          <p:cNvPr id="29" name="Straight Arrow Connector 28"/>
          <p:cNvCxnSpPr/>
          <p:nvPr/>
        </p:nvCxnSpPr>
        <p:spPr bwMode="auto">
          <a:xfrm flipV="1">
            <a:off x="4831774" y="2622185"/>
            <a:ext cx="506448" cy="661156"/>
          </a:xfrm>
          <a:prstGeom prst="straightConnector1">
            <a:avLst/>
          </a:prstGeom>
          <a:noFill/>
          <a:ln w="9525" cap="flat" cmpd="sng" algn="ctr">
            <a:solidFill>
              <a:srgbClr val="000000"/>
            </a:solidFill>
            <a:prstDash val="solid"/>
            <a:round/>
            <a:headEnd type="none" w="sm" len="sm"/>
            <a:tailEnd type="triangle"/>
          </a:ln>
          <a:effectLst/>
        </p:spPr>
      </p:cxnSp>
      <p:cxnSp>
        <p:nvCxnSpPr>
          <p:cNvPr id="31" name="Straight Connector 30"/>
          <p:cNvCxnSpPr/>
          <p:nvPr/>
        </p:nvCxnSpPr>
        <p:spPr bwMode="auto">
          <a:xfrm>
            <a:off x="5712141" y="1861073"/>
            <a:ext cx="18305" cy="3110594"/>
          </a:xfrm>
          <a:prstGeom prst="line">
            <a:avLst/>
          </a:prstGeom>
          <a:noFill/>
          <a:ln w="9525" cap="flat" cmpd="sng" algn="ctr">
            <a:solidFill>
              <a:srgbClr val="000000"/>
            </a:solidFill>
            <a:prstDash val="lgDash"/>
            <a:round/>
            <a:headEnd type="none" w="sm" len="sm"/>
            <a:tailEnd type="none" w="sm" len="sm"/>
          </a:ln>
          <a:effectLst/>
        </p:spPr>
      </p:cxnSp>
      <p:grpSp>
        <p:nvGrpSpPr>
          <p:cNvPr id="14" name="Group 13"/>
          <p:cNvGrpSpPr/>
          <p:nvPr/>
        </p:nvGrpSpPr>
        <p:grpSpPr>
          <a:xfrm>
            <a:off x="5712965" y="2697572"/>
            <a:ext cx="2286504" cy="2662014"/>
            <a:chOff x="6661955" y="2134946"/>
            <a:chExt cx="2286504" cy="2662014"/>
          </a:xfrm>
        </p:grpSpPr>
        <p:sp>
          <p:nvSpPr>
            <p:cNvPr id="34" name="Rectangle 33"/>
            <p:cNvSpPr/>
            <p:nvPr/>
          </p:nvSpPr>
          <p:spPr>
            <a:xfrm>
              <a:off x="6661955" y="2134946"/>
              <a:ext cx="1710726" cy="530915"/>
            </a:xfrm>
            <a:prstGeom prst="rect">
              <a:avLst/>
            </a:prstGeom>
          </p:spPr>
          <p:txBody>
            <a:bodyPr wrap="none">
              <a:spAutoFit/>
            </a:bodyPr>
            <a:lstStyle/>
            <a:p>
              <a:pPr algn="ctr" defTabSz="914400" eaLnBrk="0" fontAlgn="base" hangingPunct="0">
                <a:spcBef>
                  <a:spcPct val="0"/>
                </a:spcBef>
                <a:spcAft>
                  <a:spcPct val="0"/>
                </a:spcAft>
              </a:pPr>
              <a:r>
                <a:rPr lang="en-US" sz="1800" b="1" dirty="0">
                  <a:solidFill>
                    <a:srgbClr val="333333"/>
                  </a:solidFill>
                </a:rPr>
                <a:t>Generate SSP</a:t>
              </a:r>
              <a:br>
                <a:rPr lang="en-US" sz="1800" b="1" dirty="0">
                  <a:solidFill>
                    <a:srgbClr val="333333"/>
                  </a:solidFill>
                </a:rPr>
              </a:br>
              <a:r>
                <a:rPr lang="en-US" sz="1050" dirty="0">
                  <a:solidFill>
                    <a:srgbClr val="333333"/>
                  </a:solidFill>
                </a:rPr>
                <a:t>(</a:t>
              </a:r>
              <a:r>
                <a:rPr lang="en-US" sz="1050" dirty="0" err="1">
                  <a:solidFill>
                    <a:srgbClr val="333333"/>
                  </a:solidFill>
                </a:rPr>
                <a:t>zipfile</a:t>
              </a:r>
              <a:r>
                <a:rPr lang="en-US" sz="1050" dirty="0">
                  <a:solidFill>
                    <a:srgbClr val="333333"/>
                  </a:solidFill>
                </a:rPr>
                <a:t>)</a:t>
              </a:r>
              <a:endParaRPr lang="en-US" sz="1400" dirty="0">
                <a:solidFill>
                  <a:srgbClr val="333333"/>
                </a:solidFill>
              </a:endParaRPr>
            </a:p>
          </p:txBody>
        </p:sp>
        <p:sp>
          <p:nvSpPr>
            <p:cNvPr id="35" name="Rectangle 34"/>
            <p:cNvSpPr/>
            <p:nvPr/>
          </p:nvSpPr>
          <p:spPr>
            <a:xfrm>
              <a:off x="7722477" y="2832664"/>
              <a:ext cx="671979" cy="307777"/>
            </a:xfrm>
            <a:prstGeom prst="rect">
              <a:avLst/>
            </a:prstGeom>
          </p:spPr>
          <p:txBody>
            <a:bodyPr wrap="none">
              <a:spAutoFit/>
            </a:bodyPr>
            <a:lstStyle/>
            <a:p>
              <a:pPr defTabSz="914400" eaLnBrk="0" fontAlgn="base" hangingPunct="0">
                <a:spcBef>
                  <a:spcPct val="0"/>
                </a:spcBef>
                <a:spcAft>
                  <a:spcPct val="0"/>
                </a:spcAft>
              </a:pPr>
              <a:r>
                <a:rPr lang="en-US" sz="1400" dirty="0">
                  <a:solidFill>
                    <a:srgbClr val="333333"/>
                  </a:solidFill>
                </a:rPr>
                <a:t>FMU2</a:t>
              </a:r>
            </a:p>
          </p:txBody>
        </p:sp>
        <p:sp>
          <p:nvSpPr>
            <p:cNvPr id="36" name="Rectangle 35"/>
            <p:cNvSpPr/>
            <p:nvPr/>
          </p:nvSpPr>
          <p:spPr>
            <a:xfrm>
              <a:off x="7676757" y="2538024"/>
              <a:ext cx="671979" cy="307777"/>
            </a:xfrm>
            <a:prstGeom prst="rect">
              <a:avLst/>
            </a:prstGeom>
          </p:spPr>
          <p:txBody>
            <a:bodyPr wrap="none">
              <a:spAutoFit/>
            </a:bodyPr>
            <a:lstStyle/>
            <a:p>
              <a:pPr defTabSz="914400" eaLnBrk="0" fontAlgn="base" hangingPunct="0">
                <a:spcBef>
                  <a:spcPct val="0"/>
                </a:spcBef>
                <a:spcAft>
                  <a:spcPct val="0"/>
                </a:spcAft>
              </a:pPr>
              <a:r>
                <a:rPr lang="en-US" sz="1400" dirty="0">
                  <a:solidFill>
                    <a:srgbClr val="333333"/>
                  </a:solidFill>
                </a:rPr>
                <a:t>FMU1</a:t>
              </a:r>
              <a:endParaRPr lang="en-US" sz="1400" i="1" dirty="0">
                <a:solidFill>
                  <a:srgbClr val="333333"/>
                </a:solidFill>
              </a:endParaRPr>
            </a:p>
          </p:txBody>
        </p:sp>
        <p:cxnSp>
          <p:nvCxnSpPr>
            <p:cNvPr id="37" name="Elbow Connector 36"/>
            <p:cNvCxnSpPr>
              <a:stCxn id="34" idx="2"/>
              <a:endCxn id="36" idx="1"/>
            </p:cNvCxnSpPr>
            <p:nvPr/>
          </p:nvCxnSpPr>
          <p:spPr bwMode="auto">
            <a:xfrm rot="16200000" flipH="1">
              <a:off x="7584011" y="2599167"/>
              <a:ext cx="26052" cy="159439"/>
            </a:xfrm>
            <a:prstGeom prst="bentConnector2">
              <a:avLst/>
            </a:prstGeom>
            <a:noFill/>
            <a:ln w="9525" cap="flat" cmpd="sng" algn="ctr">
              <a:solidFill>
                <a:srgbClr val="000000"/>
              </a:solidFill>
              <a:prstDash val="solid"/>
              <a:round/>
              <a:headEnd type="none" w="sm" len="sm"/>
              <a:tailEnd type="none" w="sm" len="sm"/>
            </a:ln>
            <a:effectLst/>
          </p:spPr>
        </p:cxnSp>
        <p:cxnSp>
          <p:nvCxnSpPr>
            <p:cNvPr id="38" name="Elbow Connector 37"/>
            <p:cNvCxnSpPr>
              <a:stCxn id="34" idx="2"/>
              <a:endCxn id="35" idx="1"/>
            </p:cNvCxnSpPr>
            <p:nvPr/>
          </p:nvCxnSpPr>
          <p:spPr bwMode="auto">
            <a:xfrm rot="16200000" flipH="1">
              <a:off x="7459551" y="2723627"/>
              <a:ext cx="320692" cy="205159"/>
            </a:xfrm>
            <a:prstGeom prst="bentConnector2">
              <a:avLst/>
            </a:prstGeom>
            <a:noFill/>
            <a:ln w="9525" cap="flat" cmpd="sng" algn="ctr">
              <a:solidFill>
                <a:srgbClr val="000000"/>
              </a:solidFill>
              <a:prstDash val="solid"/>
              <a:round/>
              <a:headEnd type="none" w="sm" len="sm"/>
              <a:tailEnd type="none" w="sm" len="sm"/>
            </a:ln>
            <a:effectLst/>
          </p:spPr>
        </p:cxnSp>
        <p:sp>
          <p:nvSpPr>
            <p:cNvPr id="39" name="Rectangle 38"/>
            <p:cNvSpPr/>
            <p:nvPr/>
          </p:nvSpPr>
          <p:spPr>
            <a:xfrm>
              <a:off x="7765149" y="3143560"/>
              <a:ext cx="582211" cy="307777"/>
            </a:xfrm>
            <a:prstGeom prst="rect">
              <a:avLst/>
            </a:prstGeom>
          </p:spPr>
          <p:txBody>
            <a:bodyPr wrap="none">
              <a:spAutoFit/>
            </a:bodyPr>
            <a:lstStyle/>
            <a:p>
              <a:pPr defTabSz="914400" eaLnBrk="0" fontAlgn="base" hangingPunct="0">
                <a:spcBef>
                  <a:spcPct val="0"/>
                </a:spcBef>
                <a:spcAft>
                  <a:spcPct val="0"/>
                </a:spcAft>
              </a:pPr>
              <a:r>
                <a:rPr lang="en-US" sz="1400" dirty="0">
                  <a:solidFill>
                    <a:srgbClr val="333333"/>
                  </a:solidFill>
                </a:rPr>
                <a:t>extra</a:t>
              </a:r>
            </a:p>
          </p:txBody>
        </p:sp>
        <p:cxnSp>
          <p:nvCxnSpPr>
            <p:cNvPr id="41" name="Elbow Connector 40"/>
            <p:cNvCxnSpPr>
              <a:stCxn id="34" idx="2"/>
              <a:endCxn id="39" idx="1"/>
            </p:cNvCxnSpPr>
            <p:nvPr/>
          </p:nvCxnSpPr>
          <p:spPr bwMode="auto">
            <a:xfrm rot="16200000" flipH="1">
              <a:off x="7325439" y="2857739"/>
              <a:ext cx="631588" cy="247831"/>
            </a:xfrm>
            <a:prstGeom prst="bentConnector2">
              <a:avLst/>
            </a:prstGeom>
            <a:noFill/>
            <a:ln w="9525" cap="flat" cmpd="sng" algn="ctr">
              <a:solidFill>
                <a:srgbClr val="000000"/>
              </a:solidFill>
              <a:prstDash val="solid"/>
              <a:round/>
              <a:headEnd type="none" w="sm" len="sm"/>
              <a:tailEnd type="none" w="sm" len="sm"/>
            </a:ln>
            <a:effectLst/>
          </p:spPr>
        </p:cxnSp>
        <p:sp>
          <p:nvSpPr>
            <p:cNvPr id="42" name="Rectangle 41"/>
            <p:cNvSpPr/>
            <p:nvPr/>
          </p:nvSpPr>
          <p:spPr>
            <a:xfrm>
              <a:off x="7821947" y="3447696"/>
              <a:ext cx="463588" cy="307777"/>
            </a:xfrm>
            <a:prstGeom prst="rect">
              <a:avLst/>
            </a:prstGeom>
          </p:spPr>
          <p:txBody>
            <a:bodyPr wrap="none">
              <a:spAutoFit/>
            </a:bodyPr>
            <a:lstStyle/>
            <a:p>
              <a:pPr defTabSz="914400" fontAlgn="base">
                <a:spcBef>
                  <a:spcPct val="0"/>
                </a:spcBef>
                <a:spcAft>
                  <a:spcPct val="0"/>
                </a:spcAft>
              </a:pPr>
              <a:r>
                <a:rPr lang="en-US" sz="1400" dirty="0">
                  <a:solidFill>
                    <a:srgbClr val="333333"/>
                  </a:solidFill>
                </a:rPr>
                <a:t>xml</a:t>
              </a:r>
            </a:p>
          </p:txBody>
        </p:sp>
        <p:cxnSp>
          <p:nvCxnSpPr>
            <p:cNvPr id="44" name="Elbow Connector 43"/>
            <p:cNvCxnSpPr>
              <a:stCxn id="34" idx="2"/>
              <a:endCxn id="42" idx="1"/>
            </p:cNvCxnSpPr>
            <p:nvPr/>
          </p:nvCxnSpPr>
          <p:spPr bwMode="auto">
            <a:xfrm rot="16200000" flipH="1">
              <a:off x="7201770" y="2981408"/>
              <a:ext cx="935724" cy="304629"/>
            </a:xfrm>
            <a:prstGeom prst="bentConnector2">
              <a:avLst/>
            </a:prstGeom>
            <a:noFill/>
            <a:ln w="9525" cap="flat" cmpd="sng" algn="ctr">
              <a:solidFill>
                <a:srgbClr val="000000"/>
              </a:solidFill>
              <a:prstDash val="solid"/>
              <a:round/>
              <a:headEnd type="none" w="sm" len="sm"/>
              <a:tailEnd type="none" w="sm" len="sm"/>
            </a:ln>
            <a:effectLst/>
          </p:spPr>
        </p:cxnSp>
        <p:pic>
          <p:nvPicPr>
            <p:cNvPr id="45" name="Picture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826" y="3700272"/>
              <a:ext cx="670235" cy="789782"/>
            </a:xfrm>
            <a:prstGeom prst="rect">
              <a:avLst/>
            </a:prstGeom>
          </p:spPr>
        </p:pic>
        <p:sp>
          <p:nvSpPr>
            <p:cNvPr id="46" name="Rectangle 45"/>
            <p:cNvSpPr/>
            <p:nvPr/>
          </p:nvSpPr>
          <p:spPr>
            <a:xfrm>
              <a:off x="7045374" y="4427628"/>
              <a:ext cx="1903085" cy="369332"/>
            </a:xfrm>
            <a:prstGeom prst="rect">
              <a:avLst/>
            </a:prstGeom>
          </p:spPr>
          <p:txBody>
            <a:bodyPr wrap="none">
              <a:spAutoFit/>
            </a:bodyPr>
            <a:lstStyle/>
            <a:p>
              <a:pPr algn="ctr" defTabSz="914400" eaLnBrk="0" fontAlgn="base" hangingPunct="0">
                <a:spcBef>
                  <a:spcPct val="0"/>
                </a:spcBef>
                <a:spcAft>
                  <a:spcPct val="0"/>
                </a:spcAft>
              </a:pPr>
              <a:r>
                <a:rPr lang="en-US" sz="1800" b="1" dirty="0">
                  <a:solidFill>
                    <a:srgbClr val="333333"/>
                  </a:solidFill>
                </a:rPr>
                <a:t>Parent Manifest</a:t>
              </a:r>
            </a:p>
          </p:txBody>
        </p:sp>
      </p:grpSp>
      <p:cxnSp>
        <p:nvCxnSpPr>
          <p:cNvPr id="48" name="Straight Connector 47"/>
          <p:cNvCxnSpPr>
            <a:stCxn id="71" idx="1"/>
          </p:cNvCxnSpPr>
          <p:nvPr/>
        </p:nvCxnSpPr>
        <p:spPr bwMode="auto">
          <a:xfrm flipH="1">
            <a:off x="7691550" y="1958306"/>
            <a:ext cx="5377" cy="2925666"/>
          </a:xfrm>
          <a:prstGeom prst="line">
            <a:avLst/>
          </a:prstGeom>
          <a:noFill/>
          <a:ln w="9525" cap="flat" cmpd="sng" algn="ctr">
            <a:solidFill>
              <a:srgbClr val="000000"/>
            </a:solidFill>
            <a:prstDash val="lgDash"/>
            <a:round/>
            <a:headEnd type="none" w="sm" len="sm"/>
            <a:tailEnd type="none" w="sm" len="sm"/>
          </a:ln>
          <a:effectLst/>
        </p:spPr>
      </p:cxnSp>
      <p:sp>
        <p:nvSpPr>
          <p:cNvPr id="50" name="Can 49"/>
          <p:cNvSpPr/>
          <p:nvPr/>
        </p:nvSpPr>
        <p:spPr bwMode="auto">
          <a:xfrm>
            <a:off x="8443273" y="2261350"/>
            <a:ext cx="1099625" cy="2310650"/>
          </a:xfrm>
          <a:prstGeom prst="can">
            <a:avLst/>
          </a:prstGeom>
          <a:solidFill>
            <a:schemeClr val="bg1"/>
          </a:solidFill>
          <a:ln w="9525"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900" dirty="0">
              <a:solidFill>
                <a:srgbClr val="333333"/>
              </a:solidFill>
            </a:endParaRPr>
          </a:p>
        </p:txBody>
      </p:sp>
      <p:sp>
        <p:nvSpPr>
          <p:cNvPr id="51" name="Rectangle 50"/>
          <p:cNvSpPr/>
          <p:nvPr/>
        </p:nvSpPr>
        <p:spPr>
          <a:xfrm>
            <a:off x="9072996" y="2887441"/>
            <a:ext cx="498855" cy="230832"/>
          </a:xfrm>
          <a:prstGeom prst="rect">
            <a:avLst/>
          </a:prstGeom>
        </p:spPr>
        <p:txBody>
          <a:bodyPr wrap="none">
            <a:spAutoFit/>
          </a:bodyPr>
          <a:lstStyle/>
          <a:p>
            <a:pPr defTabSz="914400" fontAlgn="base">
              <a:spcBef>
                <a:spcPct val="0"/>
              </a:spcBef>
              <a:spcAft>
                <a:spcPct val="0"/>
              </a:spcAft>
            </a:pPr>
            <a:r>
              <a:rPr lang="en-US" sz="900" dirty="0">
                <a:solidFill>
                  <a:srgbClr val="333333"/>
                </a:solidFill>
              </a:rPr>
              <a:t>FMU1</a:t>
            </a:r>
          </a:p>
        </p:txBody>
      </p:sp>
      <p:sp>
        <p:nvSpPr>
          <p:cNvPr id="52" name="Rectangle 51"/>
          <p:cNvSpPr/>
          <p:nvPr/>
        </p:nvSpPr>
        <p:spPr>
          <a:xfrm>
            <a:off x="9091284" y="3183282"/>
            <a:ext cx="479618" cy="230832"/>
          </a:xfrm>
          <a:prstGeom prst="rect">
            <a:avLst/>
          </a:prstGeom>
        </p:spPr>
        <p:txBody>
          <a:bodyPr wrap="none">
            <a:spAutoFit/>
          </a:bodyPr>
          <a:lstStyle/>
          <a:p>
            <a:pPr defTabSz="914400" fontAlgn="base">
              <a:spcBef>
                <a:spcPct val="0"/>
              </a:spcBef>
              <a:spcAft>
                <a:spcPct val="0"/>
              </a:spcAft>
            </a:pPr>
            <a:r>
              <a:rPr lang="en-US" sz="900" dirty="0">
                <a:solidFill>
                  <a:srgbClr val="333333"/>
                </a:solidFill>
              </a:rPr>
              <a:t>SSP1</a:t>
            </a:r>
          </a:p>
        </p:txBody>
      </p:sp>
      <p:cxnSp>
        <p:nvCxnSpPr>
          <p:cNvPr id="53" name="Elbow Connector 52"/>
          <p:cNvCxnSpPr/>
          <p:nvPr/>
        </p:nvCxnSpPr>
        <p:spPr bwMode="auto">
          <a:xfrm rot="16200000" flipH="1">
            <a:off x="8945719" y="2887253"/>
            <a:ext cx="140606" cy="113948"/>
          </a:xfrm>
          <a:prstGeom prst="bentConnector2">
            <a:avLst/>
          </a:prstGeom>
          <a:noFill/>
          <a:ln w="9525" cap="flat" cmpd="sng" algn="ctr">
            <a:solidFill>
              <a:srgbClr val="000000"/>
            </a:solidFill>
            <a:prstDash val="solid"/>
            <a:round/>
            <a:headEnd type="none" w="sm" len="sm"/>
            <a:tailEnd type="none" w="sm" len="sm"/>
          </a:ln>
          <a:effectLst/>
        </p:spPr>
      </p:cxnSp>
      <p:sp>
        <p:nvSpPr>
          <p:cNvPr id="54" name="Rectangle 53"/>
          <p:cNvSpPr/>
          <p:nvPr/>
        </p:nvSpPr>
        <p:spPr>
          <a:xfrm>
            <a:off x="8376997" y="2522309"/>
            <a:ext cx="1164101" cy="338554"/>
          </a:xfrm>
          <a:prstGeom prst="rect">
            <a:avLst/>
          </a:prstGeom>
        </p:spPr>
        <p:txBody>
          <a:bodyPr wrap="none">
            <a:spAutoFit/>
          </a:bodyPr>
          <a:lstStyle/>
          <a:p>
            <a:pPr defTabSz="914400" fontAlgn="base">
              <a:spcBef>
                <a:spcPct val="0"/>
              </a:spcBef>
              <a:spcAft>
                <a:spcPct val="0"/>
              </a:spcAft>
            </a:pPr>
            <a:r>
              <a:rPr lang="en-US" sz="1600" dirty="0">
                <a:solidFill>
                  <a:srgbClr val="333333"/>
                </a:solidFill>
              </a:rPr>
              <a:t>Repository</a:t>
            </a:r>
          </a:p>
        </p:txBody>
      </p:sp>
      <p:cxnSp>
        <p:nvCxnSpPr>
          <p:cNvPr id="55" name="Elbow Connector 54"/>
          <p:cNvCxnSpPr/>
          <p:nvPr/>
        </p:nvCxnSpPr>
        <p:spPr bwMode="auto">
          <a:xfrm rot="16200000" flipH="1">
            <a:off x="8806943" y="3026030"/>
            <a:ext cx="436447" cy="132236"/>
          </a:xfrm>
          <a:prstGeom prst="bentConnector2">
            <a:avLst/>
          </a:prstGeom>
          <a:noFill/>
          <a:ln w="9525" cap="flat" cmpd="sng" algn="ctr">
            <a:solidFill>
              <a:srgbClr val="000000"/>
            </a:solidFill>
            <a:prstDash val="solid"/>
            <a:round/>
            <a:headEnd type="none" w="sm" len="sm"/>
            <a:tailEnd type="none" w="sm" len="sm"/>
          </a:ln>
          <a:effectLst/>
        </p:spPr>
      </p:cxnSp>
      <p:sp>
        <p:nvSpPr>
          <p:cNvPr id="56" name="Rectangle 55"/>
          <p:cNvSpPr/>
          <p:nvPr/>
        </p:nvSpPr>
        <p:spPr>
          <a:xfrm>
            <a:off x="9103006" y="3484983"/>
            <a:ext cx="479618" cy="230832"/>
          </a:xfrm>
          <a:prstGeom prst="rect">
            <a:avLst/>
          </a:prstGeom>
        </p:spPr>
        <p:txBody>
          <a:bodyPr wrap="none">
            <a:spAutoFit/>
          </a:bodyPr>
          <a:lstStyle/>
          <a:p>
            <a:pPr defTabSz="914400" fontAlgn="base">
              <a:spcBef>
                <a:spcPct val="0"/>
              </a:spcBef>
              <a:spcAft>
                <a:spcPct val="0"/>
              </a:spcAft>
            </a:pPr>
            <a:r>
              <a:rPr lang="en-US" sz="900" dirty="0">
                <a:solidFill>
                  <a:srgbClr val="333333"/>
                </a:solidFill>
              </a:rPr>
              <a:t>SSP2</a:t>
            </a:r>
          </a:p>
        </p:txBody>
      </p:sp>
      <p:cxnSp>
        <p:nvCxnSpPr>
          <p:cNvPr id="21" name="Elbow Connector 20"/>
          <p:cNvCxnSpPr/>
          <p:nvPr/>
        </p:nvCxnSpPr>
        <p:spPr bwMode="auto">
          <a:xfrm rot="16200000" flipH="1">
            <a:off x="8661954" y="3171019"/>
            <a:ext cx="738148" cy="143958"/>
          </a:xfrm>
          <a:prstGeom prst="bentConnector2">
            <a:avLst/>
          </a:prstGeom>
          <a:noFill/>
          <a:ln w="9525" cap="flat" cmpd="sng" algn="ctr">
            <a:solidFill>
              <a:srgbClr val="000000"/>
            </a:solidFill>
            <a:prstDash val="solid"/>
            <a:round/>
            <a:headEnd type="none" w="sm" len="sm"/>
            <a:tailEnd type="none" w="sm" len="sm"/>
          </a:ln>
          <a:effectLst/>
        </p:spPr>
      </p:cxnSp>
      <p:cxnSp>
        <p:nvCxnSpPr>
          <p:cNvPr id="60" name="Straight Arrow Connector 59"/>
          <p:cNvCxnSpPr>
            <a:stCxn id="36" idx="3"/>
            <a:endCxn id="50" idx="2"/>
          </p:cNvCxnSpPr>
          <p:nvPr/>
        </p:nvCxnSpPr>
        <p:spPr bwMode="auto">
          <a:xfrm>
            <a:off x="7399746" y="3254539"/>
            <a:ext cx="1043527" cy="162136"/>
          </a:xfrm>
          <a:prstGeom prst="straightConnector1">
            <a:avLst/>
          </a:prstGeom>
          <a:noFill/>
          <a:ln w="9525" cap="flat" cmpd="sng" algn="ctr">
            <a:solidFill>
              <a:srgbClr val="000000"/>
            </a:solidFill>
            <a:prstDash val="solid"/>
            <a:round/>
            <a:headEnd type="none" w="sm" len="sm"/>
            <a:tailEnd type="triangle"/>
          </a:ln>
          <a:effectLst/>
        </p:spPr>
      </p:cxnSp>
      <p:sp>
        <p:nvSpPr>
          <p:cNvPr id="43" name="Rectangle 42"/>
          <p:cNvSpPr/>
          <p:nvPr/>
        </p:nvSpPr>
        <p:spPr>
          <a:xfrm>
            <a:off x="531083" y="5052874"/>
            <a:ext cx="3039615" cy="523220"/>
          </a:xfrm>
          <a:prstGeom prst="rect">
            <a:avLst/>
          </a:prstGeom>
        </p:spPr>
        <p:txBody>
          <a:bodyPr wrap="none">
            <a:spAutoFit/>
          </a:bodyPr>
          <a:lstStyle/>
          <a:p>
            <a:pPr algn="ctr" defTabSz="914400" eaLnBrk="0" fontAlgn="base" hangingPunct="0">
              <a:spcBef>
                <a:spcPct val="0"/>
              </a:spcBef>
              <a:spcAft>
                <a:spcPct val="0"/>
              </a:spcAft>
            </a:pPr>
            <a:r>
              <a:rPr lang="en-US" sz="1400" i="1" dirty="0">
                <a:solidFill>
                  <a:srgbClr val="333333"/>
                </a:solidFill>
              </a:rPr>
              <a:t>Contrast/Compare the Manifest with</a:t>
            </a:r>
            <a:br>
              <a:rPr lang="en-US" sz="1400" i="1" dirty="0">
                <a:solidFill>
                  <a:srgbClr val="333333"/>
                </a:solidFill>
              </a:rPr>
            </a:br>
            <a:r>
              <a:rPr lang="en-US" sz="1400" i="1" dirty="0">
                <a:solidFill>
                  <a:srgbClr val="333333"/>
                </a:solidFill>
              </a:rPr>
              <a:t> the AP243 (MoSSEC) standard.</a:t>
            </a:r>
          </a:p>
        </p:txBody>
      </p:sp>
      <p:sp>
        <p:nvSpPr>
          <p:cNvPr id="47" name="Rounded Rectangle 46"/>
          <p:cNvSpPr/>
          <p:nvPr/>
        </p:nvSpPr>
        <p:spPr bwMode="auto">
          <a:xfrm>
            <a:off x="819917" y="2261350"/>
            <a:ext cx="1789357" cy="677111"/>
          </a:xfrm>
          <a:prstGeom prst="roundRect">
            <a:avLst/>
          </a:prstGeom>
          <a:solidFill>
            <a:schemeClr val="bg1"/>
          </a:solidFill>
          <a:ln w="9525"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800" b="1" dirty="0">
                <a:solidFill>
                  <a:srgbClr val="333333"/>
                </a:solidFill>
              </a:rPr>
              <a:t>Create Model</a:t>
            </a:r>
            <a:br>
              <a:rPr lang="en-US" sz="1600" dirty="0">
                <a:solidFill>
                  <a:srgbClr val="333333"/>
                </a:solidFill>
              </a:rPr>
            </a:br>
            <a:r>
              <a:rPr lang="en-US" sz="1600" dirty="0">
                <a:solidFill>
                  <a:srgbClr val="333333"/>
                </a:solidFill>
              </a:rPr>
              <a:t>(tool x)</a:t>
            </a:r>
          </a:p>
        </p:txBody>
      </p:sp>
      <p:pic>
        <p:nvPicPr>
          <p:cNvPr id="57" name="Picture 5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3686" y="3283341"/>
            <a:ext cx="1064835" cy="1254765"/>
          </a:xfrm>
          <a:prstGeom prst="rect">
            <a:avLst/>
          </a:prstGeom>
        </p:spPr>
      </p:pic>
      <p:sp>
        <p:nvSpPr>
          <p:cNvPr id="58" name="Rectangle 57"/>
          <p:cNvSpPr/>
          <p:nvPr/>
        </p:nvSpPr>
        <p:spPr>
          <a:xfrm>
            <a:off x="940043" y="4519785"/>
            <a:ext cx="1903085" cy="369332"/>
          </a:xfrm>
          <a:prstGeom prst="rect">
            <a:avLst/>
          </a:prstGeom>
        </p:spPr>
        <p:txBody>
          <a:bodyPr wrap="none">
            <a:spAutoFit/>
          </a:bodyPr>
          <a:lstStyle/>
          <a:p>
            <a:pPr defTabSz="914400" eaLnBrk="0" fontAlgn="base" hangingPunct="0">
              <a:spcBef>
                <a:spcPct val="0"/>
              </a:spcBef>
              <a:spcAft>
                <a:spcPct val="0"/>
              </a:spcAft>
            </a:pPr>
            <a:r>
              <a:rPr lang="en-US" sz="1800" b="1" dirty="0">
                <a:solidFill>
                  <a:srgbClr val="333333"/>
                </a:solidFill>
              </a:rPr>
              <a:t>Create Manifest</a:t>
            </a:r>
          </a:p>
        </p:txBody>
      </p:sp>
      <p:sp>
        <p:nvSpPr>
          <p:cNvPr id="59" name="Right Brace 58"/>
          <p:cNvSpPr/>
          <p:nvPr/>
        </p:nvSpPr>
        <p:spPr bwMode="auto">
          <a:xfrm>
            <a:off x="2584948" y="2085932"/>
            <a:ext cx="826477" cy="2857500"/>
          </a:xfrm>
          <a:prstGeom prst="rightBrace">
            <a:avLst>
              <a:gd name="adj1" fmla="val 38297"/>
              <a:gd name="adj2" fmla="val 50000"/>
            </a:avLst>
          </a:prstGeom>
          <a:noFill/>
          <a:ln w="9525"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1400">
              <a:solidFill>
                <a:srgbClr val="333333"/>
              </a:solidFill>
            </a:endParaRPr>
          </a:p>
        </p:txBody>
      </p:sp>
      <p:sp>
        <p:nvSpPr>
          <p:cNvPr id="61" name="Rectangle 60"/>
          <p:cNvSpPr/>
          <p:nvPr/>
        </p:nvSpPr>
        <p:spPr>
          <a:xfrm>
            <a:off x="3323887" y="3319494"/>
            <a:ext cx="2262158" cy="530915"/>
          </a:xfrm>
          <a:prstGeom prst="rect">
            <a:avLst/>
          </a:prstGeom>
        </p:spPr>
        <p:txBody>
          <a:bodyPr wrap="none">
            <a:spAutoFit/>
          </a:bodyPr>
          <a:lstStyle/>
          <a:p>
            <a:pPr algn="ctr" defTabSz="914400" eaLnBrk="0" fontAlgn="base" hangingPunct="0">
              <a:spcBef>
                <a:spcPct val="0"/>
              </a:spcBef>
              <a:spcAft>
                <a:spcPct val="0"/>
              </a:spcAft>
            </a:pPr>
            <a:r>
              <a:rPr lang="en-US" sz="1800" b="1" dirty="0">
                <a:solidFill>
                  <a:srgbClr val="333333"/>
                </a:solidFill>
              </a:rPr>
              <a:t>Generate FMU1,2,x</a:t>
            </a:r>
            <a:br>
              <a:rPr lang="en-US" sz="1800" b="1" dirty="0">
                <a:solidFill>
                  <a:srgbClr val="333333"/>
                </a:solidFill>
              </a:rPr>
            </a:br>
            <a:r>
              <a:rPr lang="en-US" sz="1050" dirty="0">
                <a:solidFill>
                  <a:srgbClr val="333333"/>
                </a:solidFill>
              </a:rPr>
              <a:t>(</a:t>
            </a:r>
            <a:r>
              <a:rPr lang="en-US" sz="1050" dirty="0" err="1">
                <a:solidFill>
                  <a:srgbClr val="333333"/>
                </a:solidFill>
              </a:rPr>
              <a:t>zipfile</a:t>
            </a:r>
            <a:r>
              <a:rPr lang="en-US" sz="1050" dirty="0">
                <a:solidFill>
                  <a:srgbClr val="333333"/>
                </a:solidFill>
              </a:rPr>
              <a:t>)</a:t>
            </a:r>
            <a:endParaRPr lang="en-US" sz="1400" dirty="0">
              <a:solidFill>
                <a:srgbClr val="333333"/>
              </a:solidFill>
            </a:endParaRPr>
          </a:p>
        </p:txBody>
      </p:sp>
      <p:sp>
        <p:nvSpPr>
          <p:cNvPr id="62" name="Rectangle 61"/>
          <p:cNvSpPr/>
          <p:nvPr/>
        </p:nvSpPr>
        <p:spPr>
          <a:xfrm>
            <a:off x="4114861" y="4157066"/>
            <a:ext cx="970137" cy="307777"/>
          </a:xfrm>
          <a:prstGeom prst="rect">
            <a:avLst/>
          </a:prstGeom>
        </p:spPr>
        <p:txBody>
          <a:bodyPr wrap="none">
            <a:spAutoFit/>
          </a:bodyPr>
          <a:lstStyle/>
          <a:p>
            <a:pPr defTabSz="914400" eaLnBrk="0" fontAlgn="base" hangingPunct="0">
              <a:spcBef>
                <a:spcPct val="0"/>
              </a:spcBef>
              <a:spcAft>
                <a:spcPct val="0"/>
              </a:spcAft>
            </a:pPr>
            <a:r>
              <a:rPr lang="en-US" sz="1400" dirty="0">
                <a:solidFill>
                  <a:srgbClr val="333333"/>
                </a:solidFill>
              </a:rPr>
              <a:t>resources</a:t>
            </a:r>
          </a:p>
        </p:txBody>
      </p:sp>
      <p:sp>
        <p:nvSpPr>
          <p:cNvPr id="63" name="Rectangle 62"/>
          <p:cNvSpPr/>
          <p:nvPr/>
        </p:nvSpPr>
        <p:spPr>
          <a:xfrm>
            <a:off x="4069140" y="3862426"/>
            <a:ext cx="1418978" cy="307777"/>
          </a:xfrm>
          <a:prstGeom prst="rect">
            <a:avLst/>
          </a:prstGeom>
        </p:spPr>
        <p:txBody>
          <a:bodyPr wrap="none">
            <a:spAutoFit/>
          </a:bodyPr>
          <a:lstStyle/>
          <a:p>
            <a:pPr defTabSz="914400" eaLnBrk="0" fontAlgn="base" hangingPunct="0">
              <a:spcBef>
                <a:spcPct val="0"/>
              </a:spcBef>
              <a:spcAft>
                <a:spcPct val="0"/>
              </a:spcAft>
            </a:pPr>
            <a:r>
              <a:rPr lang="en-US" sz="1400" dirty="0">
                <a:solidFill>
                  <a:srgbClr val="333333"/>
                </a:solidFill>
              </a:rPr>
              <a:t>Binaries (</a:t>
            </a:r>
            <a:r>
              <a:rPr lang="en-US" sz="1400" dirty="0" err="1">
                <a:solidFill>
                  <a:srgbClr val="333333"/>
                </a:solidFill>
              </a:rPr>
              <a:t>dll,so</a:t>
            </a:r>
            <a:r>
              <a:rPr lang="en-US" sz="1400" i="1" dirty="0">
                <a:solidFill>
                  <a:srgbClr val="333333"/>
                </a:solidFill>
              </a:rPr>
              <a:t>)</a:t>
            </a:r>
          </a:p>
        </p:txBody>
      </p:sp>
      <p:cxnSp>
        <p:nvCxnSpPr>
          <p:cNvPr id="64" name="Elbow Connector 63"/>
          <p:cNvCxnSpPr>
            <a:endCxn id="63" idx="1"/>
          </p:cNvCxnSpPr>
          <p:nvPr/>
        </p:nvCxnSpPr>
        <p:spPr bwMode="auto">
          <a:xfrm rot="16200000" flipH="1">
            <a:off x="3917844" y="3865018"/>
            <a:ext cx="165906" cy="136686"/>
          </a:xfrm>
          <a:prstGeom prst="bentConnector2">
            <a:avLst/>
          </a:prstGeom>
          <a:noFill/>
          <a:ln w="9525" cap="flat" cmpd="sng" algn="ctr">
            <a:solidFill>
              <a:srgbClr val="000000"/>
            </a:solidFill>
            <a:prstDash val="solid"/>
            <a:round/>
            <a:headEnd type="none" w="sm" len="sm"/>
            <a:tailEnd type="none" w="sm" len="sm"/>
          </a:ln>
          <a:effectLst/>
        </p:spPr>
      </p:cxnSp>
      <p:cxnSp>
        <p:nvCxnSpPr>
          <p:cNvPr id="65" name="Elbow Connector 64"/>
          <p:cNvCxnSpPr>
            <a:endCxn id="62" idx="1"/>
          </p:cNvCxnSpPr>
          <p:nvPr/>
        </p:nvCxnSpPr>
        <p:spPr bwMode="auto">
          <a:xfrm rot="16200000" flipH="1">
            <a:off x="3793384" y="3989478"/>
            <a:ext cx="460546" cy="182406"/>
          </a:xfrm>
          <a:prstGeom prst="bentConnector2">
            <a:avLst/>
          </a:prstGeom>
          <a:noFill/>
          <a:ln w="9525" cap="flat" cmpd="sng" algn="ctr">
            <a:solidFill>
              <a:srgbClr val="000000"/>
            </a:solidFill>
            <a:prstDash val="solid"/>
            <a:round/>
            <a:headEnd type="none" w="sm" len="sm"/>
            <a:tailEnd type="none" w="sm" len="sm"/>
          </a:ln>
          <a:effectLst/>
        </p:spPr>
      </p:cxnSp>
      <p:pic>
        <p:nvPicPr>
          <p:cNvPr id="66" name="Picture 65"/>
          <p:cNvPicPr>
            <a:picLocks noChangeAspect="1"/>
          </p:cNvPicPr>
          <p:nvPr/>
        </p:nvPicPr>
        <p:blipFill>
          <a:blip r:embed="rId6"/>
          <a:stretch>
            <a:fillRect/>
          </a:stretch>
        </p:blipFill>
        <p:spPr>
          <a:xfrm>
            <a:off x="3147825" y="1424136"/>
            <a:ext cx="937111" cy="1068339"/>
          </a:xfrm>
          <a:prstGeom prst="rect">
            <a:avLst/>
          </a:prstGeom>
        </p:spPr>
      </p:pic>
      <p:sp>
        <p:nvSpPr>
          <p:cNvPr id="67" name="Rectangle 66"/>
          <p:cNvSpPr/>
          <p:nvPr/>
        </p:nvSpPr>
        <p:spPr>
          <a:xfrm>
            <a:off x="4157533" y="4467962"/>
            <a:ext cx="582211" cy="307777"/>
          </a:xfrm>
          <a:prstGeom prst="rect">
            <a:avLst/>
          </a:prstGeom>
        </p:spPr>
        <p:txBody>
          <a:bodyPr wrap="none">
            <a:spAutoFit/>
          </a:bodyPr>
          <a:lstStyle/>
          <a:p>
            <a:pPr defTabSz="914400" eaLnBrk="0" fontAlgn="base" hangingPunct="0">
              <a:spcBef>
                <a:spcPct val="0"/>
              </a:spcBef>
              <a:spcAft>
                <a:spcPct val="0"/>
              </a:spcAft>
            </a:pPr>
            <a:r>
              <a:rPr lang="en-US" sz="1400" dirty="0">
                <a:solidFill>
                  <a:srgbClr val="333333"/>
                </a:solidFill>
              </a:rPr>
              <a:t>extra</a:t>
            </a:r>
          </a:p>
        </p:txBody>
      </p:sp>
      <p:cxnSp>
        <p:nvCxnSpPr>
          <p:cNvPr id="68" name="Elbow Connector 67"/>
          <p:cNvCxnSpPr>
            <a:endCxn id="67" idx="1"/>
          </p:cNvCxnSpPr>
          <p:nvPr/>
        </p:nvCxnSpPr>
        <p:spPr bwMode="auto">
          <a:xfrm rot="16200000" flipH="1">
            <a:off x="3659272" y="4123590"/>
            <a:ext cx="771442" cy="225078"/>
          </a:xfrm>
          <a:prstGeom prst="bentConnector2">
            <a:avLst/>
          </a:prstGeom>
          <a:noFill/>
          <a:ln w="9525" cap="flat" cmpd="sng" algn="ctr">
            <a:solidFill>
              <a:srgbClr val="000000"/>
            </a:solidFill>
            <a:prstDash val="solid"/>
            <a:round/>
            <a:headEnd type="none" w="sm" len="sm"/>
            <a:tailEnd type="none" w="sm" len="sm"/>
          </a:ln>
          <a:effectLst/>
        </p:spPr>
      </p:cxnSp>
      <p:sp>
        <p:nvSpPr>
          <p:cNvPr id="69" name="Rectangle 68"/>
          <p:cNvSpPr/>
          <p:nvPr/>
        </p:nvSpPr>
        <p:spPr>
          <a:xfrm>
            <a:off x="4214330" y="4772098"/>
            <a:ext cx="463588" cy="307777"/>
          </a:xfrm>
          <a:prstGeom prst="rect">
            <a:avLst/>
          </a:prstGeom>
        </p:spPr>
        <p:txBody>
          <a:bodyPr wrap="none">
            <a:spAutoFit/>
          </a:bodyPr>
          <a:lstStyle/>
          <a:p>
            <a:pPr defTabSz="914400" fontAlgn="base">
              <a:spcBef>
                <a:spcPct val="0"/>
              </a:spcBef>
              <a:spcAft>
                <a:spcPct val="0"/>
              </a:spcAft>
            </a:pPr>
            <a:r>
              <a:rPr lang="en-US" sz="1400" dirty="0">
                <a:solidFill>
                  <a:srgbClr val="333333"/>
                </a:solidFill>
              </a:rPr>
              <a:t>xml</a:t>
            </a:r>
          </a:p>
        </p:txBody>
      </p:sp>
      <p:cxnSp>
        <p:nvCxnSpPr>
          <p:cNvPr id="70" name="Elbow Connector 69"/>
          <p:cNvCxnSpPr>
            <a:endCxn id="69" idx="1"/>
          </p:cNvCxnSpPr>
          <p:nvPr/>
        </p:nvCxnSpPr>
        <p:spPr bwMode="auto">
          <a:xfrm rot="16200000" flipH="1">
            <a:off x="3535603" y="4247259"/>
            <a:ext cx="1075578" cy="281876"/>
          </a:xfrm>
          <a:prstGeom prst="bentConnector2">
            <a:avLst/>
          </a:prstGeom>
          <a:noFill/>
          <a:ln w="9525" cap="flat" cmpd="sng" algn="ctr">
            <a:solidFill>
              <a:srgbClr val="000000"/>
            </a:solidFill>
            <a:prstDash val="solid"/>
            <a:round/>
            <a:headEnd type="none" w="sm" len="sm"/>
            <a:tailEnd type="none" w="sm" len="sm"/>
          </a:ln>
          <a:effectLst/>
        </p:spPr>
      </p:cxnSp>
      <p:sp>
        <p:nvSpPr>
          <p:cNvPr id="71" name="Snip Same Side Corner Rectangle 70"/>
          <p:cNvSpPr/>
          <p:nvPr/>
        </p:nvSpPr>
        <p:spPr bwMode="auto">
          <a:xfrm>
            <a:off x="6938513" y="1312434"/>
            <a:ext cx="1516827" cy="645872"/>
          </a:xfrm>
          <a:prstGeom prst="snip2SameRect">
            <a:avLst/>
          </a:prstGeom>
          <a:solidFill>
            <a:schemeClr val="bg1"/>
          </a:solidFill>
          <a:ln w="9525"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r>
              <a:rPr lang="en-US" sz="1800" b="1" dirty="0">
                <a:solidFill>
                  <a:srgbClr val="333333"/>
                </a:solidFill>
              </a:rPr>
              <a:t>LOTAR Provisions</a:t>
            </a:r>
          </a:p>
        </p:txBody>
      </p:sp>
      <p:pic>
        <p:nvPicPr>
          <p:cNvPr id="72" name="Picture 7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775891" y="3760113"/>
            <a:ext cx="398531" cy="469615"/>
          </a:xfrm>
          <a:prstGeom prst="rect">
            <a:avLst/>
          </a:prstGeom>
          <a:solidFill>
            <a:srgbClr val="E44814"/>
          </a:solidFill>
          <a:ln>
            <a:solidFill>
              <a:schemeClr val="accent1"/>
            </a:solidFill>
          </a:ln>
        </p:spPr>
      </p:pic>
      <p:sp>
        <p:nvSpPr>
          <p:cNvPr id="73" name="Rectangle 72"/>
          <p:cNvSpPr/>
          <p:nvPr/>
        </p:nvSpPr>
        <p:spPr>
          <a:xfrm>
            <a:off x="8705590" y="4197677"/>
            <a:ext cx="683761" cy="369332"/>
          </a:xfrm>
          <a:prstGeom prst="rect">
            <a:avLst/>
          </a:prstGeom>
        </p:spPr>
        <p:txBody>
          <a:bodyPr wrap="square">
            <a:spAutoFit/>
          </a:bodyPr>
          <a:lstStyle/>
          <a:p>
            <a:pPr defTabSz="914400" eaLnBrk="0" fontAlgn="base" hangingPunct="0">
              <a:spcBef>
                <a:spcPct val="0"/>
              </a:spcBef>
              <a:spcAft>
                <a:spcPct val="0"/>
              </a:spcAft>
            </a:pPr>
            <a:r>
              <a:rPr lang="en-US" sz="1800" b="1" dirty="0">
                <a:solidFill>
                  <a:srgbClr val="333333"/>
                </a:solidFill>
              </a:rPr>
              <a:t>AIP</a:t>
            </a:r>
            <a:endParaRPr lang="en-US" sz="1000" b="1" dirty="0">
              <a:solidFill>
                <a:srgbClr val="333333"/>
              </a:solidFill>
            </a:endParaRPr>
          </a:p>
        </p:txBody>
      </p:sp>
      <p:sp>
        <p:nvSpPr>
          <p:cNvPr id="49" name="Rectangle 48"/>
          <p:cNvSpPr/>
          <p:nvPr/>
        </p:nvSpPr>
        <p:spPr>
          <a:xfrm>
            <a:off x="9305550" y="6194255"/>
            <a:ext cx="2555508" cy="276999"/>
          </a:xfrm>
          <a:prstGeom prst="rect">
            <a:avLst/>
          </a:prstGeom>
        </p:spPr>
        <p:txBody>
          <a:bodyPr wrap="none">
            <a:spAutoFit/>
          </a:bodyPr>
          <a:lstStyle/>
          <a:p>
            <a:pPr defTabSz="914400" fontAlgn="base">
              <a:spcBef>
                <a:spcPct val="0"/>
              </a:spcBef>
              <a:spcAft>
                <a:spcPct val="0"/>
              </a:spcAft>
            </a:pPr>
            <a:r>
              <a:rPr lang="en-US" sz="1200" dirty="0">
                <a:solidFill>
                  <a:srgbClr val="333333"/>
                </a:solidFill>
              </a:rPr>
              <a:t>AIP – Archive Information Package</a:t>
            </a:r>
          </a:p>
        </p:txBody>
      </p:sp>
      <p:sp>
        <p:nvSpPr>
          <p:cNvPr id="74" name="Rectangle 73"/>
          <p:cNvSpPr/>
          <p:nvPr/>
        </p:nvSpPr>
        <p:spPr>
          <a:xfrm>
            <a:off x="7887408" y="4563255"/>
            <a:ext cx="2297956" cy="523220"/>
          </a:xfrm>
          <a:prstGeom prst="rect">
            <a:avLst/>
          </a:prstGeom>
        </p:spPr>
        <p:txBody>
          <a:bodyPr wrap="square">
            <a:spAutoFit/>
          </a:bodyPr>
          <a:lstStyle/>
          <a:p>
            <a:pPr algn="ctr" defTabSz="914400" eaLnBrk="0" fontAlgn="base" hangingPunct="0">
              <a:spcBef>
                <a:spcPct val="0"/>
              </a:spcBef>
              <a:spcAft>
                <a:spcPct val="0"/>
              </a:spcAft>
            </a:pPr>
            <a:r>
              <a:rPr lang="en-US" sz="1400" i="1" dirty="0">
                <a:solidFill>
                  <a:srgbClr val="333333"/>
                </a:solidFill>
              </a:rPr>
              <a:t>(derived AIP from </a:t>
            </a:r>
            <a:br>
              <a:rPr lang="en-US" sz="1400" i="1" dirty="0">
                <a:solidFill>
                  <a:srgbClr val="333333"/>
                </a:solidFill>
              </a:rPr>
            </a:br>
            <a:r>
              <a:rPr lang="en-US" sz="1400" i="1" dirty="0">
                <a:solidFill>
                  <a:srgbClr val="333333"/>
                </a:solidFill>
              </a:rPr>
              <a:t>Manifest Summaries)</a:t>
            </a:r>
          </a:p>
        </p:txBody>
      </p:sp>
      <p:sp>
        <p:nvSpPr>
          <p:cNvPr id="3" name="Rectangle 2"/>
          <p:cNvSpPr/>
          <p:nvPr/>
        </p:nvSpPr>
        <p:spPr>
          <a:xfrm>
            <a:off x="1377475" y="2805585"/>
            <a:ext cx="425116" cy="584775"/>
          </a:xfrm>
          <a:prstGeom prst="rect">
            <a:avLst/>
          </a:prstGeom>
        </p:spPr>
        <p:txBody>
          <a:bodyPr wrap="none">
            <a:spAutoFit/>
          </a:bodyPr>
          <a:lstStyle/>
          <a:p>
            <a:pPr defTabSz="914400" fontAlgn="base">
              <a:spcBef>
                <a:spcPct val="0"/>
              </a:spcBef>
              <a:spcAft>
                <a:spcPct val="0"/>
              </a:spcAft>
            </a:pPr>
            <a:r>
              <a:rPr lang="en-US" sz="3200" b="1" dirty="0">
                <a:solidFill>
                  <a:srgbClr val="333333"/>
                </a:solidFill>
              </a:rPr>
              <a:t>+</a:t>
            </a:r>
            <a:endParaRPr lang="en-US" sz="3200" dirty="0">
              <a:solidFill>
                <a:srgbClr val="333333"/>
              </a:solidFill>
            </a:endParaRPr>
          </a:p>
        </p:txBody>
      </p:sp>
      <p:cxnSp>
        <p:nvCxnSpPr>
          <p:cNvPr id="75" name="Elbow Connector 74"/>
          <p:cNvCxnSpPr>
            <a:stCxn id="34" idx="2"/>
            <a:endCxn id="45" idx="1"/>
          </p:cNvCxnSpPr>
          <p:nvPr/>
        </p:nvCxnSpPr>
        <p:spPr bwMode="auto">
          <a:xfrm rot="16200000" flipH="1">
            <a:off x="5929930" y="3866883"/>
            <a:ext cx="1429302" cy="152508"/>
          </a:xfrm>
          <a:prstGeom prst="bentConnector2">
            <a:avLst/>
          </a:prstGeom>
          <a:noFill/>
          <a:ln w="9525" cap="flat" cmpd="sng" algn="ctr">
            <a:solidFill>
              <a:srgbClr val="000000"/>
            </a:solidFill>
            <a:prstDash val="solid"/>
            <a:round/>
            <a:headEnd type="none" w="sm" len="sm"/>
            <a:tailEnd type="none" w="sm" len="sm"/>
          </a:ln>
          <a:effectLst/>
        </p:spPr>
      </p:cxnSp>
      <p:sp>
        <p:nvSpPr>
          <p:cNvPr id="5" name="Footer Placeholder 4"/>
          <p:cNvSpPr>
            <a:spLocks noGrp="1"/>
          </p:cNvSpPr>
          <p:nvPr>
            <p:ph type="ftr" sz="quarter" idx="10"/>
          </p:nvPr>
        </p:nvSpPr>
        <p:spPr/>
        <p:txBody>
          <a:bodyPr/>
          <a:lstStyle/>
          <a:p>
            <a:r>
              <a:rPr lang="en-US" dirty="0">
                <a:solidFill>
                  <a:srgbClr val="333333"/>
                </a:solidFill>
              </a:rPr>
              <a:t>© LOTAR 2019 All rights reserved  Williams  18 December 2019  Page 12</a:t>
            </a:r>
          </a:p>
        </p:txBody>
      </p:sp>
      <p:sp>
        <p:nvSpPr>
          <p:cNvPr id="76" name="Rectangle 75"/>
          <p:cNvSpPr/>
          <p:nvPr/>
        </p:nvSpPr>
        <p:spPr>
          <a:xfrm>
            <a:off x="10140344" y="1516055"/>
            <a:ext cx="1104080" cy="523220"/>
          </a:xfrm>
          <a:prstGeom prst="rect">
            <a:avLst/>
          </a:prstGeom>
        </p:spPr>
        <p:txBody>
          <a:bodyPr wrap="square">
            <a:spAutoFit/>
          </a:bodyPr>
          <a:lstStyle/>
          <a:p>
            <a:pPr algn="ctr" defTabSz="914400" eaLnBrk="0" fontAlgn="base" hangingPunct="0">
              <a:spcBef>
                <a:spcPct val="0"/>
              </a:spcBef>
              <a:spcAft>
                <a:spcPct val="0"/>
              </a:spcAft>
            </a:pPr>
            <a:r>
              <a:rPr lang="en-US" sz="1400" dirty="0" err="1">
                <a:solidFill>
                  <a:srgbClr val="333333"/>
                </a:solidFill>
              </a:rPr>
              <a:t>zlib</a:t>
            </a:r>
            <a:r>
              <a:rPr lang="en-US" sz="1400" dirty="0">
                <a:solidFill>
                  <a:srgbClr val="333333"/>
                </a:solidFill>
              </a:rPr>
              <a:t> (deflation)</a:t>
            </a:r>
          </a:p>
        </p:txBody>
      </p:sp>
      <p:pic>
        <p:nvPicPr>
          <p:cNvPr id="77" name="Picture 7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428929" y="3158554"/>
            <a:ext cx="571384" cy="792016"/>
          </a:xfrm>
          <a:prstGeom prst="rect">
            <a:avLst/>
          </a:prstGeom>
          <a:solidFill>
            <a:srgbClr val="E44814"/>
          </a:solidFill>
          <a:ln>
            <a:solidFill>
              <a:schemeClr val="accent1"/>
            </a:solidFill>
          </a:ln>
        </p:spPr>
      </p:pic>
      <p:sp>
        <p:nvSpPr>
          <p:cNvPr id="78" name="Rectangle 77"/>
          <p:cNvSpPr/>
          <p:nvPr/>
        </p:nvSpPr>
        <p:spPr>
          <a:xfrm>
            <a:off x="9678398" y="3934362"/>
            <a:ext cx="2223077" cy="523220"/>
          </a:xfrm>
          <a:prstGeom prst="rect">
            <a:avLst/>
          </a:prstGeom>
        </p:spPr>
        <p:txBody>
          <a:bodyPr wrap="square">
            <a:spAutoFit/>
          </a:bodyPr>
          <a:lstStyle/>
          <a:p>
            <a:pPr algn="ctr" defTabSz="914400" eaLnBrk="0" fontAlgn="base" hangingPunct="0">
              <a:spcBef>
                <a:spcPct val="0"/>
              </a:spcBef>
              <a:spcAft>
                <a:spcPct val="0"/>
              </a:spcAft>
            </a:pPr>
            <a:r>
              <a:rPr lang="en-US" sz="1400" dirty="0">
                <a:solidFill>
                  <a:srgbClr val="333333"/>
                </a:solidFill>
              </a:rPr>
              <a:t>Examines AIP - </a:t>
            </a:r>
            <a:br>
              <a:rPr lang="en-US" sz="1400" dirty="0">
                <a:solidFill>
                  <a:srgbClr val="333333"/>
                </a:solidFill>
              </a:rPr>
            </a:br>
            <a:r>
              <a:rPr lang="en-US" sz="1400" dirty="0">
                <a:solidFill>
                  <a:srgbClr val="333333"/>
                </a:solidFill>
              </a:rPr>
              <a:t>(identifies model content)</a:t>
            </a:r>
            <a:endParaRPr lang="en-US" sz="1400" i="1" dirty="0">
              <a:solidFill>
                <a:srgbClr val="333333"/>
              </a:solidFill>
            </a:endParaRPr>
          </a:p>
        </p:txBody>
      </p:sp>
      <p:graphicFrame>
        <p:nvGraphicFramePr>
          <p:cNvPr id="79" name="Object 78"/>
          <p:cNvGraphicFramePr>
            <a:graphicFrameLocks noChangeAspect="1"/>
          </p:cNvGraphicFramePr>
          <p:nvPr>
            <p:extLst>
              <p:ext uri="{D42A27DB-BD31-4B8C-83A1-F6EECF244321}">
                <p14:modId xmlns:p14="http://schemas.microsoft.com/office/powerpoint/2010/main" val="2329532040"/>
              </p:ext>
            </p:extLst>
          </p:nvPr>
        </p:nvGraphicFramePr>
        <p:xfrm>
          <a:off x="10259694" y="1755326"/>
          <a:ext cx="891245" cy="1826228"/>
        </p:xfrm>
        <a:graphic>
          <a:graphicData uri="http://schemas.openxmlformats.org/presentationml/2006/ole">
            <mc:AlternateContent xmlns:mc="http://schemas.openxmlformats.org/markup-compatibility/2006">
              <mc:Choice xmlns:v="urn:schemas-microsoft-com:vml" Requires="v">
                <p:oleObj spid="_x0000_s2075" name="Visio" r:id="rId9" imgW="885779" imgH="1543050" progId="Visio.Drawing.15">
                  <p:embed/>
                </p:oleObj>
              </mc:Choice>
              <mc:Fallback>
                <p:oleObj name="Visio" r:id="rId9" imgW="885779" imgH="1543050" progId="Visio.Drawing.15">
                  <p:embed/>
                  <p:pic>
                    <p:nvPicPr>
                      <p:cNvPr id="0" name=""/>
                      <p:cNvPicPr/>
                      <p:nvPr/>
                    </p:nvPicPr>
                    <p:blipFill>
                      <a:blip r:embed="rId10"/>
                      <a:stretch>
                        <a:fillRect/>
                      </a:stretch>
                    </p:blipFill>
                    <p:spPr>
                      <a:xfrm>
                        <a:off x="10259694" y="1755326"/>
                        <a:ext cx="891245" cy="1826228"/>
                      </a:xfrm>
                      <a:prstGeom prst="rect">
                        <a:avLst/>
                      </a:prstGeom>
                    </p:spPr>
                  </p:pic>
                </p:oleObj>
              </mc:Fallback>
            </mc:AlternateContent>
          </a:graphicData>
        </a:graphic>
      </p:graphicFrame>
      <p:cxnSp>
        <p:nvCxnSpPr>
          <p:cNvPr id="80" name="Straight Arrow Connector 79"/>
          <p:cNvCxnSpPr>
            <a:stCxn id="72" idx="3"/>
            <a:endCxn id="79" idx="1"/>
          </p:cNvCxnSpPr>
          <p:nvPr/>
        </p:nvCxnSpPr>
        <p:spPr bwMode="auto">
          <a:xfrm flipV="1">
            <a:off x="9174422" y="2668440"/>
            <a:ext cx="1085272" cy="1326481"/>
          </a:xfrm>
          <a:prstGeom prst="straightConnector1">
            <a:avLst/>
          </a:prstGeom>
          <a:noFill/>
          <a:ln w="9525" cap="flat" cmpd="sng" algn="ctr">
            <a:solidFill>
              <a:srgbClr val="000000"/>
            </a:solidFill>
            <a:prstDash val="solid"/>
            <a:round/>
            <a:headEnd type="none" w="sm" len="sm"/>
            <a:tailEnd type="triangle"/>
          </a:ln>
          <a:effectLst/>
        </p:spPr>
      </p:cxnSp>
      <p:sp>
        <p:nvSpPr>
          <p:cNvPr id="9" name="TextBox 8"/>
          <p:cNvSpPr txBox="1"/>
          <p:nvPr/>
        </p:nvSpPr>
        <p:spPr>
          <a:xfrm>
            <a:off x="4725418" y="5682969"/>
            <a:ext cx="2260595" cy="461665"/>
          </a:xfrm>
          <a:prstGeom prst="rect">
            <a:avLst/>
          </a:prstGeom>
          <a:noFill/>
        </p:spPr>
        <p:txBody>
          <a:bodyPr wrap="square" rtlCol="0">
            <a:spAutoFit/>
          </a:bodyPr>
          <a:lstStyle/>
          <a:p>
            <a:r>
              <a:rPr lang="en-US" dirty="0"/>
              <a:t>NAS9300-520</a:t>
            </a:r>
          </a:p>
        </p:txBody>
      </p:sp>
      <p:grpSp>
        <p:nvGrpSpPr>
          <p:cNvPr id="94" name="Group 93"/>
          <p:cNvGrpSpPr/>
          <p:nvPr/>
        </p:nvGrpSpPr>
        <p:grpSpPr>
          <a:xfrm>
            <a:off x="10105319" y="5552343"/>
            <a:ext cx="1863011" cy="576709"/>
            <a:chOff x="6846524" y="5000337"/>
            <a:chExt cx="2742300" cy="820846"/>
          </a:xfrm>
        </p:grpSpPr>
        <p:pic>
          <p:nvPicPr>
            <p:cNvPr id="95" name="Picture 9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228032" y="5000337"/>
              <a:ext cx="2095500" cy="533400"/>
            </a:xfrm>
            <a:prstGeom prst="rect">
              <a:avLst/>
            </a:prstGeom>
          </p:spPr>
        </p:pic>
        <p:sp>
          <p:nvSpPr>
            <p:cNvPr id="96" name="Rectangle 95"/>
            <p:cNvSpPr/>
            <p:nvPr/>
          </p:nvSpPr>
          <p:spPr>
            <a:xfrm>
              <a:off x="6846524" y="5426923"/>
              <a:ext cx="2742300" cy="394260"/>
            </a:xfrm>
            <a:prstGeom prst="rect">
              <a:avLst/>
            </a:prstGeom>
          </p:spPr>
          <p:txBody>
            <a:bodyPr wrap="none">
              <a:spAutoFit/>
            </a:bodyPr>
            <a:lstStyle/>
            <a:p>
              <a:r>
                <a:rPr lang="en-US" sz="1200" b="1" kern="0" dirty="0">
                  <a:solidFill>
                    <a:srgbClr val="000000"/>
                  </a:solidFill>
                  <a:latin typeface="Arial"/>
                </a:rPr>
                <a:t>System Modeling - SIM</a:t>
              </a:r>
              <a:endParaRPr lang="en-US" sz="500" dirty="0"/>
            </a:p>
          </p:txBody>
        </p:sp>
      </p:grpSp>
      <p:sp>
        <p:nvSpPr>
          <p:cNvPr id="81" name="Footer Placeholder 7"/>
          <p:cNvSpPr txBox="1">
            <a:spLocks/>
          </p:cNvSpPr>
          <p:nvPr/>
        </p:nvSpPr>
        <p:spPr bwMode="auto">
          <a:xfrm>
            <a:off x="292490" y="6194254"/>
            <a:ext cx="3822371" cy="2769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609768" rtl="0" eaLnBrk="1" latinLnBrk="0" hangingPunct="1">
              <a:defRPr sz="600" kern="1200">
                <a:solidFill>
                  <a:schemeClr val="tx1"/>
                </a:solidFill>
                <a:latin typeface="Arial" charset="0"/>
                <a:ea typeface="+mn-ea"/>
                <a:cs typeface="+mn-cs"/>
              </a:defRPr>
            </a:lvl1pPr>
            <a:lvl2pPr marL="609768" algn="l" defTabSz="609768" rtl="0" eaLnBrk="1" latinLnBrk="0" hangingPunct="1">
              <a:defRPr sz="2400" kern="1200">
                <a:solidFill>
                  <a:schemeClr val="tx1"/>
                </a:solidFill>
                <a:latin typeface="+mn-lt"/>
                <a:ea typeface="+mn-ea"/>
                <a:cs typeface="+mn-cs"/>
              </a:defRPr>
            </a:lvl2pPr>
            <a:lvl3pPr marL="1219535" algn="l" defTabSz="609768" rtl="0" eaLnBrk="1" latinLnBrk="0" hangingPunct="1">
              <a:defRPr sz="2400" kern="1200">
                <a:solidFill>
                  <a:schemeClr val="tx1"/>
                </a:solidFill>
                <a:latin typeface="+mn-lt"/>
                <a:ea typeface="+mn-ea"/>
                <a:cs typeface="+mn-cs"/>
              </a:defRPr>
            </a:lvl3pPr>
            <a:lvl4pPr marL="1829303" algn="l" defTabSz="609768" rtl="0" eaLnBrk="1" latinLnBrk="0" hangingPunct="1">
              <a:defRPr sz="2400" kern="1200">
                <a:solidFill>
                  <a:schemeClr val="tx1"/>
                </a:solidFill>
                <a:latin typeface="+mn-lt"/>
                <a:ea typeface="+mn-ea"/>
                <a:cs typeface="+mn-cs"/>
              </a:defRPr>
            </a:lvl4pPr>
            <a:lvl5pPr marL="2439071" algn="l" defTabSz="609768" rtl="0" eaLnBrk="1" latinLnBrk="0" hangingPunct="1">
              <a:defRPr sz="2400" kern="1200">
                <a:solidFill>
                  <a:schemeClr val="tx1"/>
                </a:solidFill>
                <a:latin typeface="+mn-lt"/>
                <a:ea typeface="+mn-ea"/>
                <a:cs typeface="+mn-cs"/>
              </a:defRPr>
            </a:lvl5pPr>
            <a:lvl6pPr marL="3048838" algn="l" defTabSz="609768" rtl="0" eaLnBrk="1" latinLnBrk="0" hangingPunct="1">
              <a:defRPr sz="2400" kern="1200">
                <a:solidFill>
                  <a:schemeClr val="tx1"/>
                </a:solidFill>
                <a:latin typeface="+mn-lt"/>
                <a:ea typeface="+mn-ea"/>
                <a:cs typeface="+mn-cs"/>
              </a:defRPr>
            </a:lvl6pPr>
            <a:lvl7pPr marL="3658606" algn="l" defTabSz="609768" rtl="0" eaLnBrk="1" latinLnBrk="0" hangingPunct="1">
              <a:defRPr sz="2400" kern="1200">
                <a:solidFill>
                  <a:schemeClr val="tx1"/>
                </a:solidFill>
                <a:latin typeface="+mn-lt"/>
                <a:ea typeface="+mn-ea"/>
                <a:cs typeface="+mn-cs"/>
              </a:defRPr>
            </a:lvl7pPr>
            <a:lvl8pPr marL="4268373" algn="l" defTabSz="609768" rtl="0" eaLnBrk="1" latinLnBrk="0" hangingPunct="1">
              <a:defRPr sz="2400" kern="1200">
                <a:solidFill>
                  <a:schemeClr val="tx1"/>
                </a:solidFill>
                <a:latin typeface="+mn-lt"/>
                <a:ea typeface="+mn-ea"/>
                <a:cs typeface="+mn-cs"/>
              </a:defRPr>
            </a:lvl8pPr>
            <a:lvl9pPr marL="4878141" algn="l" defTabSz="609768" rtl="0" eaLnBrk="1" latinLnBrk="0" hangingPunct="1">
              <a:defRPr sz="2400" kern="1200">
                <a:solidFill>
                  <a:schemeClr val="tx1"/>
                </a:solidFill>
                <a:latin typeface="+mn-lt"/>
                <a:ea typeface="+mn-ea"/>
                <a:cs typeface="+mn-cs"/>
              </a:defRPr>
            </a:lvl9pPr>
          </a:lstStyle>
          <a:p>
            <a:r>
              <a:rPr lang="en-US" sz="900" dirty="0">
                <a:solidFill>
                  <a:srgbClr val="333333"/>
                </a:solidFill>
              </a:rPr>
              <a:t>© LOTAR 2019 All rights reserved    18 December 2019 </a:t>
            </a:r>
          </a:p>
        </p:txBody>
      </p:sp>
    </p:spTree>
    <p:extLst>
      <p:ext uri="{BB962C8B-B14F-4D97-AF65-F5344CB8AC3E}">
        <p14:creationId xmlns:p14="http://schemas.microsoft.com/office/powerpoint/2010/main" val="2287379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7869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1335" y="216916"/>
            <a:ext cx="11617037" cy="6432530"/>
          </a:xfrm>
          <a:prstGeom prst="rect">
            <a:avLst/>
          </a:prstGeom>
        </p:spPr>
        <p:txBody>
          <a:bodyPr wrap="square">
            <a:spAutoFit/>
          </a:bodyPr>
          <a:lstStyle/>
          <a:p>
            <a:pPr>
              <a:spcBef>
                <a:spcPts val="600"/>
              </a:spcBef>
            </a:pPr>
            <a:r>
              <a:rPr lang="en-US" sz="1600" dirty="0"/>
              <a:t> slide 2:  I don't want to be controversial, but the following two statements are often </a:t>
            </a:r>
            <a:r>
              <a:rPr lang="en-US" sz="1600" dirty="0" err="1"/>
              <a:t>mis</a:t>
            </a:r>
            <a:r>
              <a:rPr lang="en-US" sz="1600" dirty="0"/>
              <a:t>-understood. </a:t>
            </a:r>
            <a:r>
              <a:rPr lang="en-US" sz="1600" dirty="0" err="1"/>
              <a:t>bigMBSE</a:t>
            </a:r>
            <a:r>
              <a:rPr lang="en-US" sz="1600" dirty="0"/>
              <a:t> is the consumer of MBX.  </a:t>
            </a:r>
            <a:r>
              <a:rPr lang="en-US" sz="1600" dirty="0" err="1"/>
              <a:t>mBSE</a:t>
            </a:r>
            <a:r>
              <a:rPr lang="en-US" sz="1600" dirty="0"/>
              <a:t> is how we initiate new products.</a:t>
            </a:r>
          </a:p>
          <a:p>
            <a:pPr>
              <a:spcBef>
                <a:spcPts val="600"/>
              </a:spcBef>
            </a:pPr>
            <a:r>
              <a:rPr lang="en-US" sz="1600" dirty="0"/>
              <a:t> slide 2:  To kick-off the MBSE workshop, Mark Sampson made an important comment: "If your enterprise is still text based you will not survive."</a:t>
            </a:r>
          </a:p>
          <a:p>
            <a:pPr>
              <a:spcBef>
                <a:spcPts val="600"/>
              </a:spcBef>
            </a:pPr>
            <a:r>
              <a:rPr lang="en-US" sz="1600" dirty="0"/>
              <a:t> slide 3:  The magic dust:  Allocate and integrate the Requirements within the architecture models and validate/optimize with the Behavior models.</a:t>
            </a:r>
          </a:p>
          <a:p>
            <a:pPr>
              <a:spcBef>
                <a:spcPts val="600"/>
              </a:spcBef>
            </a:pPr>
            <a:r>
              <a:rPr lang="en-US" sz="1600" dirty="0"/>
              <a:t>V&amp;V is supported by the decomposition of the requirements through the process (LH of the VEE) and the big MBSE completes the V&amp;V process (RH of the VEE)</a:t>
            </a:r>
          </a:p>
          <a:p>
            <a:pPr>
              <a:spcBef>
                <a:spcPts val="600"/>
              </a:spcBef>
            </a:pPr>
            <a:r>
              <a:rPr lang="en-US" sz="1600" dirty="0"/>
              <a:t> slide 4  :  We don’t teach the University students about data standards.  They generally get a little CAD and Behavior Modeling, and rarely any architecture and requirements decomposition</a:t>
            </a:r>
          </a:p>
          <a:p>
            <a:pPr>
              <a:spcBef>
                <a:spcPts val="600"/>
              </a:spcBef>
            </a:pPr>
            <a:r>
              <a:rPr lang="en-US" sz="1600" dirty="0"/>
              <a:t> slide 4:  So the problem begins in the curriculum and extends into our enterprises.  The enterprise needs that expertise so the focus is employee training</a:t>
            </a:r>
          </a:p>
          <a:p>
            <a:pPr>
              <a:spcBef>
                <a:spcPts val="600"/>
              </a:spcBef>
            </a:pPr>
            <a:r>
              <a:rPr lang="en-US" sz="1600" dirty="0"/>
              <a:t> slide 5:  Not just SysML, but how many times do you use AP243 or SSP in your discussions. Process standards are not included on this chart, but are an equally important feature of our MBSE implementations.</a:t>
            </a:r>
          </a:p>
          <a:p>
            <a:pPr>
              <a:spcBef>
                <a:spcPts val="600"/>
              </a:spcBef>
            </a:pPr>
            <a:r>
              <a:rPr lang="en-US" sz="1600" dirty="0"/>
              <a:t> slide 5</a:t>
            </a:r>
            <a:r>
              <a:rPr lang="en-US" sz="1600"/>
              <a:t>:  The arrows </a:t>
            </a:r>
            <a:r>
              <a:rPr lang="en-US" sz="1600" dirty="0"/>
              <a:t>have different meanings inferring evolution, and relationships thru time</a:t>
            </a:r>
          </a:p>
          <a:p>
            <a:pPr>
              <a:spcBef>
                <a:spcPts val="600"/>
              </a:spcBef>
            </a:pPr>
            <a:r>
              <a:rPr lang="en-US" sz="1600" dirty="0"/>
              <a:t> slide 6:  Data standards vs language standards, they are complimentary.   And you can’t choose just one to demonstrate </a:t>
            </a:r>
            <a:r>
              <a:rPr lang="en-US" sz="1600" dirty="0" err="1"/>
              <a:t>mBSE</a:t>
            </a:r>
            <a:r>
              <a:rPr lang="en-US" sz="1600" dirty="0"/>
              <a:t>.  The glue between standards is the model.  </a:t>
            </a:r>
          </a:p>
          <a:p>
            <a:pPr>
              <a:spcBef>
                <a:spcPts val="600"/>
              </a:spcBef>
            </a:pPr>
            <a:r>
              <a:rPr lang="en-US" sz="1600" dirty="0"/>
              <a:t> slide 7:  Practice the arts, advocate for the tool vendors to deliver exchangeable capability, and participate in the creation of the standard specifications.</a:t>
            </a:r>
          </a:p>
          <a:p>
            <a:pPr>
              <a:spcBef>
                <a:spcPts val="600"/>
              </a:spcBef>
            </a:pPr>
            <a:r>
              <a:rPr lang="en-US" sz="1600" dirty="0"/>
              <a:t> slide 7:  Evaluate the design process you use, and compare it with your documentation (if any exists).  Nothing beats hard numbers and a score card, but the most valuable recognition is at the Peer level.</a:t>
            </a:r>
          </a:p>
          <a:p>
            <a:pPr>
              <a:spcBef>
                <a:spcPts val="600"/>
              </a:spcBef>
            </a:pPr>
            <a:r>
              <a:rPr lang="en-US" sz="1600" dirty="0"/>
              <a:t> slide 9:  The FAD may include an ROI, if you invest with a total market long range view.</a:t>
            </a:r>
          </a:p>
        </p:txBody>
      </p:sp>
    </p:spTree>
    <p:extLst>
      <p:ext uri="{BB962C8B-B14F-4D97-AF65-F5344CB8AC3E}">
        <p14:creationId xmlns:p14="http://schemas.microsoft.com/office/powerpoint/2010/main" val="2957365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443" y="227014"/>
            <a:ext cx="11191557" cy="1143000"/>
          </a:xfrm>
        </p:spPr>
        <p:txBody>
          <a:bodyPr>
            <a:normAutofit fontScale="90000"/>
          </a:bodyPr>
          <a:lstStyle/>
          <a:p>
            <a:r>
              <a:rPr lang="en-US" dirty="0"/>
              <a:t>UPDATE: Systems Engineering Tools Database</a:t>
            </a:r>
          </a:p>
        </p:txBody>
      </p:sp>
      <p:sp>
        <p:nvSpPr>
          <p:cNvPr id="3" name="Content Placeholder 2"/>
          <p:cNvSpPr>
            <a:spLocks noGrp="1"/>
          </p:cNvSpPr>
          <p:nvPr>
            <p:ph idx="1"/>
          </p:nvPr>
        </p:nvSpPr>
        <p:spPr>
          <a:xfrm>
            <a:off x="609918" y="1370015"/>
            <a:ext cx="10978515" cy="5087936"/>
          </a:xfrm>
        </p:spPr>
        <p:txBody>
          <a:bodyPr>
            <a:normAutofit lnSpcReduction="10000"/>
          </a:bodyPr>
          <a:lstStyle/>
          <a:p>
            <a:r>
              <a:rPr lang="en-US" altLang="en-US" sz="2400" b="1" dirty="0">
                <a:ea typeface="ＭＳ Ｐゴシック" panose="020B0600070205080204" pitchFamily="34" charset="-128"/>
              </a:rPr>
              <a:t>INCOSE and PPI-Int joint project to bring the Systems Engineering Tools Database (SETDB) back to the INCOSE Web Site!!</a:t>
            </a:r>
          </a:p>
          <a:p>
            <a:pPr lvl="1"/>
            <a:endParaRPr lang="en-US" altLang="en-US" sz="1800" dirty="0">
              <a:ea typeface="ＭＳ Ｐゴシック" panose="020B0600070205080204" pitchFamily="34" charset="-128"/>
            </a:endParaRPr>
          </a:p>
          <a:p>
            <a:r>
              <a:rPr lang="en-US" altLang="en-US" sz="2400" b="1" u="sng" dirty="0">
                <a:ea typeface="ＭＳ Ｐゴシック" panose="020B0600070205080204" pitchFamily="34" charset="-128"/>
              </a:rPr>
              <a:t>Collaboration and Support:</a:t>
            </a:r>
            <a:r>
              <a:rPr lang="en-US" altLang="en-US" sz="2400" b="1" dirty="0">
                <a:ea typeface="ＭＳ Ｐゴシック" panose="020B0600070205080204" pitchFamily="34" charset="-128"/>
              </a:rPr>
              <a:t> the SETDB WG, RWG, CM WG, Architecture WG and TIMLM WG members developing the initial vendor questionnaires (surveys)</a:t>
            </a:r>
          </a:p>
          <a:p>
            <a:endParaRPr lang="en-US" altLang="en-US" sz="2400" dirty="0">
              <a:ea typeface="ＭＳ Ｐゴシック" panose="020B0600070205080204" pitchFamily="34" charset="-128"/>
            </a:endParaRPr>
          </a:p>
          <a:p>
            <a:r>
              <a:rPr lang="en-US" altLang="en-US" sz="2400" b="1" u="sng" dirty="0">
                <a:ea typeface="ＭＳ Ｐゴシック" panose="020B0600070205080204" pitchFamily="34" charset="-128"/>
              </a:rPr>
              <a:t>The SETDB is an Emerging Working Group </a:t>
            </a:r>
            <a:r>
              <a:rPr lang="en-US" altLang="en-US" sz="2400" dirty="0">
                <a:ea typeface="ＭＳ Ｐゴシック" panose="020B0600070205080204" pitchFamily="34" charset="-128"/>
              </a:rPr>
              <a:t>: Charter submitted in the 3</a:t>
            </a:r>
            <a:r>
              <a:rPr lang="en-US" altLang="en-US" sz="2400" baseline="30000" dirty="0">
                <a:ea typeface="ＭＳ Ｐゴシック" panose="020B0600070205080204" pitchFamily="34" charset="-128"/>
              </a:rPr>
              <a:t>rd</a:t>
            </a:r>
            <a:r>
              <a:rPr lang="en-US" altLang="en-US" sz="2400" dirty="0">
                <a:ea typeface="ＭＳ Ｐゴシック" panose="020B0600070205080204" pitchFamily="34" charset="-128"/>
              </a:rPr>
              <a:t> quarter of 2019 for approval</a:t>
            </a:r>
          </a:p>
          <a:p>
            <a:endParaRPr lang="en-US" altLang="en-US" sz="2400" dirty="0">
              <a:ea typeface="ＭＳ Ｐゴシック" panose="020B0600070205080204" pitchFamily="34" charset="-128"/>
            </a:endParaRPr>
          </a:p>
          <a:p>
            <a:r>
              <a:rPr lang="en-US" altLang="en-US" sz="2400" b="1" u="sng" dirty="0">
                <a:ea typeface="ＭＳ Ｐゴシック" panose="020B0600070205080204" pitchFamily="34" charset="-128"/>
              </a:rPr>
              <a:t>Communication</a:t>
            </a:r>
            <a:r>
              <a:rPr lang="en-US" altLang="en-US" sz="2400" b="1" dirty="0">
                <a:ea typeface="ＭＳ Ｐゴシック" panose="020B0600070205080204" pitchFamily="34" charset="-128"/>
              </a:rPr>
              <a:t>: Weekly Project Team Meetings; Monthly TechOps Meetings; Monthly Newsletter Updates to the SETDB WG and TIMLM WG</a:t>
            </a:r>
          </a:p>
          <a:p>
            <a:endParaRPr lang="en-US" altLang="en-US" sz="2400" b="1" dirty="0">
              <a:ea typeface="ＭＳ Ｐゴシック" panose="020B0600070205080204" pitchFamily="34" charset="-128"/>
            </a:endParaRPr>
          </a:p>
          <a:p>
            <a:endParaRPr lang="en-US" altLang="en-US" sz="2400" dirty="0">
              <a:ea typeface="ＭＳ Ｐゴシック" panose="020B0600070205080204" pitchFamily="34" charset="-128"/>
            </a:endParaRPr>
          </a:p>
          <a:p>
            <a:endParaRPr lang="en-US" altLang="en-US" sz="2400" dirty="0">
              <a:ea typeface="ＭＳ Ｐゴシック" panose="020B0600070205080204" pitchFamily="34" charset="-128"/>
            </a:endParaRPr>
          </a:p>
        </p:txBody>
      </p:sp>
      <p:sp>
        <p:nvSpPr>
          <p:cNvPr id="4" name="Date Placeholder 3"/>
          <p:cNvSpPr>
            <a:spLocks noGrp="1"/>
          </p:cNvSpPr>
          <p:nvPr>
            <p:ph type="dt" sz="half" idx="10"/>
          </p:nvPr>
        </p:nvSpPr>
        <p:spPr/>
        <p:txBody>
          <a:bodyPr/>
          <a:lstStyle/>
          <a:p>
            <a:fld id="{A560815F-90BD-5047-A6D9-9B0CF167A06D}" type="datetime4">
              <a:rPr lang="en-US" smtClean="0"/>
              <a:t>January 26, 2020</a:t>
            </a:fld>
            <a:endParaRPr lang="en-US" dirty="0"/>
          </a:p>
        </p:txBody>
      </p:sp>
      <p:sp>
        <p:nvSpPr>
          <p:cNvPr id="5" name="Footer Placeholder 4"/>
          <p:cNvSpPr>
            <a:spLocks noGrp="1"/>
          </p:cNvSpPr>
          <p:nvPr>
            <p:ph type="ftr" sz="quarter" idx="11"/>
          </p:nvPr>
        </p:nvSpPr>
        <p:spPr/>
        <p:txBody>
          <a:bodyPr/>
          <a:lstStyle/>
          <a:p>
            <a:r>
              <a:rPr lang="en-US" dirty="0"/>
              <a:t>www.incose.org/IW2020</a:t>
            </a:r>
          </a:p>
        </p:txBody>
      </p:sp>
      <p:sp>
        <p:nvSpPr>
          <p:cNvPr id="6" name="Slide Number Placeholder 5"/>
          <p:cNvSpPr>
            <a:spLocks noGrp="1"/>
          </p:cNvSpPr>
          <p:nvPr>
            <p:ph type="sldNum" sz="quarter" idx="12"/>
          </p:nvPr>
        </p:nvSpPr>
        <p:spPr/>
        <p:txBody>
          <a:bodyPr/>
          <a:lstStyle/>
          <a:p>
            <a:fld id="{924B41C4-1474-8D42-B330-D2828683839D}" type="slidenum">
              <a:rPr lang="en-US" smtClean="0"/>
              <a:t>2</a:t>
            </a:fld>
            <a:endParaRPr lang="en-US" dirty="0"/>
          </a:p>
        </p:txBody>
      </p:sp>
    </p:spTree>
    <p:extLst>
      <p:ext uri="{BB962C8B-B14F-4D97-AF65-F5344CB8AC3E}">
        <p14:creationId xmlns:p14="http://schemas.microsoft.com/office/powerpoint/2010/main" val="2222932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443" y="227014"/>
            <a:ext cx="10978515" cy="1143000"/>
          </a:xfrm>
        </p:spPr>
        <p:txBody>
          <a:bodyPr>
            <a:normAutofit fontScale="90000"/>
          </a:bodyPr>
          <a:lstStyle/>
          <a:p>
            <a:r>
              <a:rPr lang="en-US" dirty="0"/>
              <a:t>SETDB: Systems Engineering Tools Database</a:t>
            </a:r>
          </a:p>
        </p:txBody>
      </p:sp>
      <p:sp>
        <p:nvSpPr>
          <p:cNvPr id="3" name="Content Placeholder 2"/>
          <p:cNvSpPr>
            <a:spLocks noGrp="1"/>
          </p:cNvSpPr>
          <p:nvPr>
            <p:ph idx="1"/>
          </p:nvPr>
        </p:nvSpPr>
        <p:spPr/>
        <p:txBody>
          <a:bodyPr>
            <a:normAutofit fontScale="92500"/>
          </a:bodyPr>
          <a:lstStyle/>
          <a:p>
            <a:r>
              <a:rPr lang="en-US" altLang="en-US" sz="2400" b="1" u="sng" dirty="0">
                <a:ea typeface="ＭＳ Ｐゴシック" panose="020B0600070205080204" pitchFamily="34" charset="-128"/>
              </a:rPr>
              <a:t>SETDB Team Accomplishments</a:t>
            </a:r>
            <a:r>
              <a:rPr lang="en-US" altLang="en-US" sz="2400" b="1" dirty="0">
                <a:ea typeface="ＭＳ Ｐゴシック" panose="020B0600070205080204" pitchFamily="34" charset="-128"/>
              </a:rPr>
              <a:t>:</a:t>
            </a:r>
            <a:endParaRPr lang="en-US" altLang="en-US" sz="1800" dirty="0">
              <a:ea typeface="ＭＳ Ｐゴシック" panose="020B0600070205080204" pitchFamily="34" charset="-128"/>
            </a:endParaRPr>
          </a:p>
          <a:p>
            <a:pPr lvl="1"/>
            <a:r>
              <a:rPr lang="en-US" altLang="en-US" sz="2000" dirty="0">
                <a:ea typeface="ＭＳ Ｐゴシック" panose="020B0600070205080204" pitchFamily="34" charset="-128"/>
              </a:rPr>
              <a:t>Operational Concept Document (OCD) completed and released, updated as </a:t>
            </a:r>
            <a:r>
              <a:rPr lang="en-US" altLang="en-US" sz="2000" dirty="0" err="1">
                <a:ea typeface="ＭＳ Ｐゴシック" panose="020B0600070205080204" pitchFamily="34" charset="-128"/>
              </a:rPr>
              <a:t>CapSySRS</a:t>
            </a:r>
            <a:r>
              <a:rPr lang="en-US" altLang="en-US" sz="2000" dirty="0">
                <a:ea typeface="ＭＳ Ｐゴシック" panose="020B0600070205080204" pitchFamily="34" charset="-128"/>
              </a:rPr>
              <a:t> evolved</a:t>
            </a:r>
          </a:p>
          <a:p>
            <a:pPr lvl="1"/>
            <a:r>
              <a:rPr lang="en-US" altLang="en-US" sz="2000" dirty="0">
                <a:ea typeface="ＭＳ Ｐゴシック" panose="020B0600070205080204" pitchFamily="34" charset="-128"/>
              </a:rPr>
              <a:t>Developed and Released Capability System Requirements Specification (</a:t>
            </a:r>
            <a:r>
              <a:rPr lang="en-US" altLang="en-US" sz="2000" dirty="0" err="1">
                <a:ea typeface="ＭＳ Ｐゴシック" panose="020B0600070205080204" pitchFamily="34" charset="-128"/>
              </a:rPr>
              <a:t>CapSySRS</a:t>
            </a:r>
            <a:r>
              <a:rPr lang="en-US" altLang="en-US" sz="2000" dirty="0">
                <a:ea typeface="ＭＳ Ｐゴシック" panose="020B0600070205080204" pitchFamily="34" charset="-128"/>
              </a:rPr>
              <a:t>) </a:t>
            </a:r>
          </a:p>
          <a:p>
            <a:pPr lvl="1"/>
            <a:r>
              <a:rPr lang="en-US" altLang="en-US" sz="2000" dirty="0">
                <a:ea typeface="ＭＳ Ｐゴシック" panose="020B0600070205080204" pitchFamily="34" charset="-128"/>
              </a:rPr>
              <a:t>Constructed SETDB UIF Prototype </a:t>
            </a:r>
            <a:r>
              <a:rPr lang="en-US" altLang="en-US" sz="2000" dirty="0" err="1">
                <a:ea typeface="ＭＳ Ｐゴシック" panose="020B0600070205080204" pitchFamily="34" charset="-128"/>
              </a:rPr>
              <a:t>MockUps</a:t>
            </a:r>
            <a:r>
              <a:rPr lang="en-US" altLang="en-US" sz="2000" dirty="0">
                <a:ea typeface="ＭＳ Ｐゴシック" panose="020B0600070205080204" pitchFamily="34" charset="-128"/>
              </a:rPr>
              <a:t> </a:t>
            </a:r>
          </a:p>
          <a:p>
            <a:pPr lvl="1"/>
            <a:r>
              <a:rPr lang="en-US" altLang="en-US" sz="2000" dirty="0">
                <a:ea typeface="ＭＳ Ｐゴシック" panose="020B0600070205080204" pitchFamily="34" charset="-128"/>
              </a:rPr>
              <a:t>System Use Cases and System Model (SySML) developed and updated as </a:t>
            </a:r>
            <a:r>
              <a:rPr lang="en-US" altLang="en-US" sz="2000" dirty="0" err="1">
                <a:ea typeface="ＭＳ Ｐゴシック" panose="020B0600070205080204" pitchFamily="34" charset="-128"/>
              </a:rPr>
              <a:t>CapSySRS</a:t>
            </a:r>
            <a:r>
              <a:rPr lang="en-US" altLang="en-US" sz="2000" dirty="0">
                <a:ea typeface="ＭＳ Ｐゴシック" panose="020B0600070205080204" pitchFamily="34" charset="-128"/>
              </a:rPr>
              <a:t> </a:t>
            </a:r>
            <a:r>
              <a:rPr lang="en-US" altLang="en-US" sz="2000" dirty="0" err="1">
                <a:ea typeface="ＭＳ Ｐゴシック" panose="020B0600070205080204" pitchFamily="34" charset="-128"/>
              </a:rPr>
              <a:t>evovled</a:t>
            </a:r>
            <a:endParaRPr lang="en-US" altLang="en-US" sz="2000" dirty="0">
              <a:ea typeface="ＭＳ Ｐゴシック" panose="020B0600070205080204" pitchFamily="34" charset="-128"/>
            </a:endParaRPr>
          </a:p>
          <a:p>
            <a:pPr lvl="1"/>
            <a:r>
              <a:rPr lang="en-US" altLang="en-US" sz="2000" dirty="0">
                <a:ea typeface="ＭＳ Ｐゴシック" panose="020B0600070205080204" pitchFamily="34" charset="-128"/>
              </a:rPr>
              <a:t>Analyzed </a:t>
            </a:r>
            <a:r>
              <a:rPr lang="en-US" altLang="en-US" sz="2000" dirty="0" err="1">
                <a:ea typeface="ＭＳ Ｐゴシック" panose="020B0600070205080204" pitchFamily="34" charset="-128"/>
              </a:rPr>
              <a:t>CapSySRS</a:t>
            </a:r>
            <a:r>
              <a:rPr lang="en-US" altLang="en-US" sz="2000" dirty="0">
                <a:ea typeface="ＭＳ Ｐゴシック" panose="020B0600070205080204" pitchFamily="34" charset="-128"/>
              </a:rPr>
              <a:t> using the Mockups and the System Models and Use Cases</a:t>
            </a:r>
          </a:p>
          <a:p>
            <a:pPr lvl="1"/>
            <a:r>
              <a:rPr lang="en-US" altLang="en-US" sz="2000" dirty="0">
                <a:ea typeface="ＭＳ Ｐゴシック" panose="020B0600070205080204" pitchFamily="34" charset="-128"/>
              </a:rPr>
              <a:t>Initiated V&amp;V Plan development</a:t>
            </a:r>
          </a:p>
          <a:p>
            <a:pPr lvl="1"/>
            <a:r>
              <a:rPr lang="en-US" altLang="en-US" sz="2000" dirty="0">
                <a:ea typeface="ＭＳ Ｐゴシック" panose="020B0600070205080204" pitchFamily="34" charset="-128"/>
              </a:rPr>
              <a:t>In conjunction with INCOSE IT, developed Mock-ups and a working prototype for IW 2020</a:t>
            </a:r>
          </a:p>
          <a:p>
            <a:r>
              <a:rPr lang="en-US" altLang="en-US" sz="2400" b="1" dirty="0">
                <a:ea typeface="ＭＳ Ｐゴシック" panose="020B0600070205080204" pitchFamily="34" charset="-128"/>
              </a:rPr>
              <a:t>Prototype is Available at IW 2020!!!  </a:t>
            </a:r>
            <a:r>
              <a:rPr lang="en-US" altLang="en-US" sz="2400" b="1" dirty="0">
                <a:ea typeface="ＭＳ Ｐゴシック" panose="020B0600070205080204" pitchFamily="34" charset="-128"/>
                <a:hlinkClick r:id="rId2"/>
              </a:rPr>
              <a:t>www.incose.org/setdbtest</a:t>
            </a:r>
            <a:endParaRPr lang="en-US" altLang="en-US" sz="2400" b="1" dirty="0">
              <a:ea typeface="ＭＳ Ｐゴシック" panose="020B0600070205080204" pitchFamily="34" charset="-128"/>
            </a:endParaRPr>
          </a:p>
          <a:p>
            <a:r>
              <a:rPr lang="en-US" altLang="en-US" sz="2400" b="1" dirty="0">
                <a:ea typeface="ＭＳ Ｐゴシック" panose="020B0600070205080204" pitchFamily="34" charset="-128"/>
              </a:rPr>
              <a:t>Product First Release Scheduled for IS 2020 in Cape Town, South Africa  </a:t>
            </a:r>
          </a:p>
          <a:p>
            <a:endParaRPr lang="en-US" altLang="en-US" sz="2400" dirty="0">
              <a:ea typeface="ＭＳ Ｐゴシック" panose="020B0600070205080204" pitchFamily="34" charset="-128"/>
            </a:endParaRPr>
          </a:p>
        </p:txBody>
      </p:sp>
      <p:sp>
        <p:nvSpPr>
          <p:cNvPr id="4" name="Date Placeholder 3"/>
          <p:cNvSpPr>
            <a:spLocks noGrp="1"/>
          </p:cNvSpPr>
          <p:nvPr>
            <p:ph type="dt" sz="half" idx="10"/>
          </p:nvPr>
        </p:nvSpPr>
        <p:spPr/>
        <p:txBody>
          <a:bodyPr/>
          <a:lstStyle/>
          <a:p>
            <a:fld id="{A560815F-90BD-5047-A6D9-9B0CF167A06D}" type="datetime4">
              <a:rPr lang="en-US" smtClean="0"/>
              <a:t>January 26, 2020</a:t>
            </a:fld>
            <a:endParaRPr lang="en-US" dirty="0"/>
          </a:p>
        </p:txBody>
      </p:sp>
      <p:sp>
        <p:nvSpPr>
          <p:cNvPr id="5" name="Footer Placeholder 4"/>
          <p:cNvSpPr>
            <a:spLocks noGrp="1"/>
          </p:cNvSpPr>
          <p:nvPr>
            <p:ph type="ftr" sz="quarter" idx="11"/>
          </p:nvPr>
        </p:nvSpPr>
        <p:spPr/>
        <p:txBody>
          <a:bodyPr/>
          <a:lstStyle/>
          <a:p>
            <a:r>
              <a:rPr lang="en-US" dirty="0"/>
              <a:t>www.incose.org/IW2020</a:t>
            </a:r>
          </a:p>
        </p:txBody>
      </p:sp>
      <p:sp>
        <p:nvSpPr>
          <p:cNvPr id="6" name="Slide Number Placeholder 5"/>
          <p:cNvSpPr>
            <a:spLocks noGrp="1"/>
          </p:cNvSpPr>
          <p:nvPr>
            <p:ph type="sldNum" sz="quarter" idx="12"/>
          </p:nvPr>
        </p:nvSpPr>
        <p:spPr/>
        <p:txBody>
          <a:bodyPr/>
          <a:lstStyle/>
          <a:p>
            <a:fld id="{924B41C4-1474-8D42-B330-D2828683839D}" type="slidenum">
              <a:rPr lang="en-US" smtClean="0"/>
              <a:t>3</a:t>
            </a:fld>
            <a:endParaRPr lang="en-US" dirty="0"/>
          </a:p>
        </p:txBody>
      </p:sp>
    </p:spTree>
    <p:extLst>
      <p:ext uri="{BB962C8B-B14F-4D97-AF65-F5344CB8AC3E}">
        <p14:creationId xmlns:p14="http://schemas.microsoft.com/office/powerpoint/2010/main" val="243319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t>Integrate Models with Tools</a:t>
            </a:r>
          </a:p>
        </p:txBody>
      </p:sp>
      <p:sp>
        <p:nvSpPr>
          <p:cNvPr id="5" name="Subtitle 4"/>
          <p:cNvSpPr>
            <a:spLocks noGrp="1"/>
          </p:cNvSpPr>
          <p:nvPr>
            <p:ph type="subTitle" idx="1"/>
          </p:nvPr>
        </p:nvSpPr>
        <p:spPr/>
        <p:txBody>
          <a:bodyPr/>
          <a:lstStyle/>
          <a:p>
            <a:r>
              <a:rPr lang="en-US" dirty="0"/>
              <a:t>TIMLM - Tool Integration and Model Lifecycle Management</a:t>
            </a:r>
          </a:p>
        </p:txBody>
      </p:sp>
    </p:spTree>
    <p:extLst>
      <p:ext uri="{BB962C8B-B14F-4D97-AF65-F5344CB8AC3E}">
        <p14:creationId xmlns:p14="http://schemas.microsoft.com/office/powerpoint/2010/main" val="1634269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918" y="274639"/>
            <a:ext cx="10978515" cy="940012"/>
          </a:xfrm>
        </p:spPr>
        <p:txBody>
          <a:bodyPr/>
          <a:lstStyle/>
          <a:p>
            <a:r>
              <a:rPr lang="en-US" dirty="0"/>
              <a:t>What is MBSE?</a:t>
            </a:r>
          </a:p>
        </p:txBody>
      </p:sp>
      <p:sp>
        <p:nvSpPr>
          <p:cNvPr id="3" name="Content Placeholder 2"/>
          <p:cNvSpPr>
            <a:spLocks noGrp="1"/>
          </p:cNvSpPr>
          <p:nvPr>
            <p:ph idx="1"/>
          </p:nvPr>
        </p:nvSpPr>
        <p:spPr>
          <a:xfrm>
            <a:off x="590462" y="1386805"/>
            <a:ext cx="11218288" cy="4911513"/>
          </a:xfrm>
        </p:spPr>
        <p:txBody>
          <a:bodyPr rIns="0">
            <a:normAutofit lnSpcReduction="10000"/>
          </a:bodyPr>
          <a:lstStyle/>
          <a:p>
            <a:pPr marL="339725" indent="-339725">
              <a:spcBef>
                <a:spcPts val="5400"/>
              </a:spcBef>
              <a:buNone/>
            </a:pPr>
            <a:r>
              <a:rPr lang="en-US" dirty="0"/>
              <a:t>1) </a:t>
            </a:r>
            <a:r>
              <a:rPr lang="en-US" sz="4800" dirty="0"/>
              <a:t>define BIG </a:t>
            </a:r>
            <a:r>
              <a:rPr lang="en-US" sz="4800" dirty="0">
                <a:latin typeface="Berlin Sans FB Demi" panose="020E0802020502020306" pitchFamily="34" charset="0"/>
              </a:rPr>
              <a:t>M</a:t>
            </a:r>
            <a:r>
              <a:rPr lang="en-US" sz="4800" dirty="0"/>
              <a:t>  </a:t>
            </a:r>
            <a:r>
              <a:rPr lang="en-US" dirty="0"/>
              <a:t>(MBSE)</a:t>
            </a:r>
            <a:br>
              <a:rPr lang="en-US" dirty="0"/>
            </a:br>
            <a:r>
              <a:rPr lang="en-US" sz="4000" i="1" dirty="0"/>
              <a:t>all of the </a:t>
            </a:r>
            <a:r>
              <a:rPr lang="en-US" sz="4000" b="1" i="1" dirty="0"/>
              <a:t>digital thread, all domains, all models, the digital twin enabler</a:t>
            </a:r>
          </a:p>
          <a:p>
            <a:pPr marL="398463" indent="-398463">
              <a:spcBef>
                <a:spcPts val="5400"/>
              </a:spcBef>
              <a:buNone/>
            </a:pPr>
            <a:r>
              <a:rPr lang="en-US" dirty="0"/>
              <a:t>2) </a:t>
            </a:r>
            <a:r>
              <a:rPr lang="en-US" sz="4800" dirty="0"/>
              <a:t>define little </a:t>
            </a:r>
            <a:r>
              <a:rPr lang="en-US" sz="4800" dirty="0">
                <a:latin typeface="Berlin Sans FB Demi" panose="020E0802020502020306" pitchFamily="34" charset="0"/>
              </a:rPr>
              <a:t>m  </a:t>
            </a:r>
            <a:r>
              <a:rPr lang="en-US" dirty="0"/>
              <a:t>(</a:t>
            </a:r>
            <a:r>
              <a:rPr lang="en-US" dirty="0" err="1"/>
              <a:t>mBSE</a:t>
            </a:r>
            <a:r>
              <a:rPr lang="en-US" dirty="0"/>
              <a:t>)</a:t>
            </a:r>
            <a:br>
              <a:rPr lang="en-US" dirty="0"/>
            </a:br>
            <a:r>
              <a:rPr lang="en-US" sz="4000" b="1" i="1" dirty="0"/>
              <a:t>RFLB</a:t>
            </a:r>
            <a:r>
              <a:rPr lang="en-US" sz="4000" i="1" dirty="0"/>
              <a:t> (Behaviors), not defined by CAD model, </a:t>
            </a:r>
            <a:r>
              <a:rPr lang="en-US" sz="4000" b="1" i="1" dirty="0"/>
              <a:t>Concept Design to Physical</a:t>
            </a:r>
            <a:r>
              <a:rPr lang="en-US" sz="4000" i="1" dirty="0"/>
              <a:t> Implementation</a:t>
            </a:r>
            <a:br>
              <a:rPr lang="en-US" sz="4000" i="1" dirty="0"/>
            </a:br>
            <a:r>
              <a:rPr lang="en-US" sz="4000" i="1" dirty="0"/>
              <a:t>(not spatial)</a:t>
            </a:r>
          </a:p>
        </p:txBody>
      </p:sp>
      <p:sp>
        <p:nvSpPr>
          <p:cNvPr id="4" name="Date Placeholder 3"/>
          <p:cNvSpPr>
            <a:spLocks noGrp="1"/>
          </p:cNvSpPr>
          <p:nvPr>
            <p:ph type="dt" sz="half" idx="10"/>
          </p:nvPr>
        </p:nvSpPr>
        <p:spPr/>
        <p:txBody>
          <a:bodyPr/>
          <a:lstStyle/>
          <a:p>
            <a:r>
              <a:rPr lang="fr-FR" dirty="0"/>
              <a:t>Williams, TIMLM</a:t>
            </a:r>
            <a:endParaRPr lang="en-US" dirty="0"/>
          </a:p>
        </p:txBody>
      </p:sp>
      <p:sp>
        <p:nvSpPr>
          <p:cNvPr id="5" name="Footer Placeholder 4"/>
          <p:cNvSpPr>
            <a:spLocks noGrp="1"/>
          </p:cNvSpPr>
          <p:nvPr>
            <p:ph type="ftr" sz="quarter" idx="11"/>
          </p:nvPr>
        </p:nvSpPr>
        <p:spPr/>
        <p:txBody>
          <a:bodyPr/>
          <a:lstStyle/>
          <a:p>
            <a:r>
              <a:rPr lang="en-US"/>
              <a:t>www.incose.org/IW2020</a:t>
            </a:r>
            <a:endParaRPr lang="en-US" dirty="0"/>
          </a:p>
        </p:txBody>
      </p:sp>
      <p:sp>
        <p:nvSpPr>
          <p:cNvPr id="6" name="Slide Number Placeholder 5"/>
          <p:cNvSpPr>
            <a:spLocks noGrp="1"/>
          </p:cNvSpPr>
          <p:nvPr>
            <p:ph type="sldNum" sz="quarter" idx="12"/>
          </p:nvPr>
        </p:nvSpPr>
        <p:spPr/>
        <p:txBody>
          <a:bodyPr/>
          <a:lstStyle/>
          <a:p>
            <a:fld id="{924B41C4-1474-8D42-B330-D2828683839D}" type="slidenum">
              <a:rPr lang="en-US" smtClean="0"/>
              <a:t>5</a:t>
            </a:fld>
            <a:endParaRPr lang="en-US" dirty="0"/>
          </a:p>
        </p:txBody>
      </p:sp>
    </p:spTree>
    <p:extLst>
      <p:ext uri="{BB962C8B-B14F-4D97-AF65-F5344CB8AC3E}">
        <p14:creationId xmlns:p14="http://schemas.microsoft.com/office/powerpoint/2010/main" val="1228993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 </a:t>
            </a:r>
            <a:r>
              <a:rPr lang="en-US" dirty="0" err="1"/>
              <a:t>mBSE</a:t>
            </a:r>
            <a:r>
              <a:rPr lang="en-US" dirty="0"/>
              <a:t> Simple!</a:t>
            </a:r>
          </a:p>
        </p:txBody>
      </p:sp>
      <p:sp>
        <p:nvSpPr>
          <p:cNvPr id="4" name="Date Placeholder 3"/>
          <p:cNvSpPr>
            <a:spLocks noGrp="1"/>
          </p:cNvSpPr>
          <p:nvPr>
            <p:ph type="dt" sz="half" idx="10"/>
          </p:nvPr>
        </p:nvSpPr>
        <p:spPr/>
        <p:txBody>
          <a:bodyPr/>
          <a:lstStyle/>
          <a:p>
            <a:r>
              <a:rPr lang="fr-FR" dirty="0"/>
              <a:t>Williams, TIMLM</a:t>
            </a:r>
            <a:endParaRPr lang="en-US" dirty="0"/>
          </a:p>
        </p:txBody>
      </p:sp>
      <p:sp>
        <p:nvSpPr>
          <p:cNvPr id="5" name="Footer Placeholder 4"/>
          <p:cNvSpPr>
            <a:spLocks noGrp="1"/>
          </p:cNvSpPr>
          <p:nvPr>
            <p:ph type="ftr" sz="quarter" idx="11"/>
          </p:nvPr>
        </p:nvSpPr>
        <p:spPr/>
        <p:txBody>
          <a:bodyPr/>
          <a:lstStyle/>
          <a:p>
            <a:r>
              <a:rPr lang="en-US"/>
              <a:t>www.incose.org/IW2020</a:t>
            </a:r>
            <a:endParaRPr lang="en-US" dirty="0"/>
          </a:p>
        </p:txBody>
      </p:sp>
      <p:sp>
        <p:nvSpPr>
          <p:cNvPr id="6" name="Slide Number Placeholder 5"/>
          <p:cNvSpPr>
            <a:spLocks noGrp="1"/>
          </p:cNvSpPr>
          <p:nvPr>
            <p:ph type="sldNum" sz="quarter" idx="12"/>
          </p:nvPr>
        </p:nvSpPr>
        <p:spPr/>
        <p:txBody>
          <a:bodyPr/>
          <a:lstStyle/>
          <a:p>
            <a:fld id="{924B41C4-1474-8D42-B330-D2828683839D}" type="slidenum">
              <a:rPr lang="en-US" smtClean="0"/>
              <a:t>6</a:t>
            </a:fld>
            <a:endParaRPr lang="en-US"/>
          </a:p>
        </p:txBody>
      </p:sp>
      <p:sp>
        <p:nvSpPr>
          <p:cNvPr id="8" name="TextBox 7"/>
          <p:cNvSpPr txBox="1"/>
          <p:nvPr/>
        </p:nvSpPr>
        <p:spPr>
          <a:xfrm>
            <a:off x="7217116" y="1058957"/>
            <a:ext cx="2620094" cy="923330"/>
          </a:xfrm>
          <a:prstGeom prst="rect">
            <a:avLst/>
          </a:prstGeom>
          <a:noFill/>
        </p:spPr>
        <p:txBody>
          <a:bodyPr wrap="square" rtlCol="0">
            <a:spAutoFit/>
          </a:bodyPr>
          <a:lstStyle/>
          <a:p>
            <a:r>
              <a:rPr lang="en-US" sz="1800" dirty="0"/>
              <a:t>Requirements are immersed into the models for verification</a:t>
            </a:r>
          </a:p>
        </p:txBody>
      </p:sp>
      <p:sp>
        <p:nvSpPr>
          <p:cNvPr id="47" name="Slide Number Placeholder 3"/>
          <p:cNvSpPr txBox="1">
            <a:spLocks/>
          </p:cNvSpPr>
          <p:nvPr/>
        </p:nvSpPr>
        <p:spPr bwMode="auto">
          <a:xfrm>
            <a:off x="6945313" y="6532563"/>
            <a:ext cx="1782762" cy="246062"/>
          </a:xfrm>
          <a:prstGeom prst="rect">
            <a:avLst/>
          </a:prstGeom>
          <a:noFill/>
          <a:ln w="9525">
            <a:noFill/>
            <a:miter lim="800000"/>
            <a:headEnd/>
            <a:tailEnd/>
          </a:ln>
          <a:effectLst/>
        </p:spPr>
        <p:txBody>
          <a:bodyPr vert="horz" wrap="square" lIns="9144" tIns="9144" rIns="9144" bIns="9144" numCol="1" anchor="b" anchorCtr="0" compatLnSpc="1">
            <a:prstTxWarp prst="textNoShape">
              <a:avLst/>
            </a:prstTxWarp>
          </a:bodyPr>
          <a:lstStyle>
            <a:defPPr>
              <a:defRPr lang="en-US"/>
            </a:defPPr>
            <a:lvl1pPr marL="0" algn="r" defTabSz="914400" rtl="0" eaLnBrk="0" latinLnBrk="0" hangingPunct="0">
              <a:defRPr sz="600" kern="1200">
                <a:solidFill>
                  <a:schemeClr val="bg1">
                    <a:lumMod val="5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n-US" sz="600" b="0" i="0" u="none" strike="noStrike" kern="1200" cap="none" spc="0" normalizeH="0" baseline="0" noProof="0">
                <a:ln>
                  <a:noFill/>
                </a:ln>
                <a:solidFill>
                  <a:srgbClr val="FFFFFF">
                    <a:lumMod val="50000"/>
                  </a:srgbClr>
                </a:solidFill>
                <a:effectLst/>
                <a:uLnTx/>
                <a:uFillTx/>
                <a:latin typeface="Arial"/>
                <a:ea typeface="+mn-ea"/>
                <a:cs typeface="+mn-cs"/>
              </a:rPr>
              <a:t>Author, </a:t>
            </a:r>
            <a:fld id="{D72BAC86-7CA1-47DD-8EAD-39EA91178256}" type="datetime1">
              <a:rPr kumimoji="0" lang="en-US" sz="600" b="0" i="0" u="none" strike="noStrike" kern="1200" cap="none" spc="0" normalizeH="0" baseline="0" noProof="0" smtClean="0">
                <a:ln>
                  <a:noFill/>
                </a:ln>
                <a:solidFill>
                  <a:srgbClr val="FFFFFF">
                    <a:lumMod val="50000"/>
                  </a:srgbClr>
                </a:solidFill>
                <a:effectLst/>
                <a:uLnTx/>
                <a:uFillTx/>
                <a:latin typeface="Arial"/>
                <a:ea typeface="+mn-ea"/>
                <a:cs typeface="+mn-cs"/>
              </a:rPr>
              <a:pPr marL="0" marR="0" lvl="0" indent="0" algn="r" defTabSz="914400" rtl="0" eaLnBrk="0" fontAlgn="auto" latinLnBrk="0" hangingPunct="0">
                <a:lnSpc>
                  <a:spcPct val="100000"/>
                </a:lnSpc>
                <a:spcBef>
                  <a:spcPts val="0"/>
                </a:spcBef>
                <a:spcAft>
                  <a:spcPts val="0"/>
                </a:spcAft>
                <a:buClrTx/>
                <a:buSzTx/>
                <a:buFontTx/>
                <a:buNone/>
                <a:tabLst/>
                <a:defRPr/>
              </a:pPr>
              <a:t>1/26/2020</a:t>
            </a:fld>
            <a:r>
              <a:rPr kumimoji="0" lang="en-US" sz="600" b="0" i="0" u="none" strike="noStrike" kern="1200" cap="none" spc="0" normalizeH="0" baseline="0" noProof="0">
                <a:ln>
                  <a:noFill/>
                </a:ln>
                <a:solidFill>
                  <a:srgbClr val="FFFFFF">
                    <a:lumMod val="50000"/>
                  </a:srgbClr>
                </a:solidFill>
                <a:effectLst/>
                <a:uLnTx/>
                <a:uFillTx/>
                <a:latin typeface="Arial"/>
                <a:ea typeface="+mn-ea"/>
                <a:cs typeface="+mn-cs"/>
              </a:rPr>
              <a:t>, Filename.ppt</a:t>
            </a:r>
            <a:r>
              <a:rPr kumimoji="0" lang="en-US" sz="800" b="0" i="0" u="none" strike="noStrike" kern="1200" cap="none" spc="0" normalizeH="0" baseline="0" noProof="0">
                <a:ln>
                  <a:noFill/>
                </a:ln>
                <a:solidFill>
                  <a:srgbClr val="FFFFFF">
                    <a:lumMod val="50000"/>
                  </a:srgbClr>
                </a:solidFill>
                <a:effectLst/>
                <a:uLnTx/>
                <a:uFillTx/>
                <a:latin typeface="Arial"/>
                <a:ea typeface="+mn-ea"/>
                <a:cs typeface="+mn-cs"/>
              </a:rPr>
              <a:t> </a:t>
            </a:r>
            <a:r>
              <a:rPr kumimoji="0" lang="en-US" sz="1000" b="0" i="0" u="none" strike="noStrike" kern="1200" cap="none" spc="0" normalizeH="0" baseline="0" noProof="0">
                <a:ln>
                  <a:noFill/>
                </a:ln>
                <a:solidFill>
                  <a:srgbClr val="FFFFFF">
                    <a:lumMod val="50000"/>
                  </a:srgbClr>
                </a:solidFill>
                <a:effectLst/>
                <a:uLnTx/>
                <a:uFillTx/>
                <a:latin typeface="Arial"/>
                <a:ea typeface="+mn-ea"/>
                <a:cs typeface="+mn-cs"/>
              </a:rPr>
              <a:t>| </a:t>
            </a:r>
            <a:fld id="{689318A1-174D-4DEE-8106-03A37B9BCF15}" type="slidenum">
              <a:rPr kumimoji="0" lang="en-US" sz="1000" b="0" i="0" u="none" strike="noStrike" kern="1200" cap="none" spc="0" normalizeH="0" baseline="0" noProof="0" smtClean="0">
                <a:ln>
                  <a:noFill/>
                </a:ln>
                <a:solidFill>
                  <a:srgbClr val="FFFFFF">
                    <a:lumMod val="50000"/>
                  </a:srgbClr>
                </a:solidFill>
                <a:effectLst/>
                <a:uLnTx/>
                <a:uFillTx/>
                <a:latin typeface="Arial"/>
                <a:ea typeface="+mn-ea"/>
                <a:cs typeface="+mn-cs"/>
              </a:rPr>
              <a:pPr marL="0" marR="0" lvl="0" indent="0" algn="r" defTabSz="914400" rtl="0" eaLnBrk="0" fontAlgn="auto" latinLnBrk="0" hangingPunct="0">
                <a:lnSpc>
                  <a:spcPct val="100000"/>
                </a:lnSpc>
                <a:spcBef>
                  <a:spcPts val="0"/>
                </a:spcBef>
                <a:spcAft>
                  <a:spcPts val="0"/>
                </a:spcAft>
                <a:buClrTx/>
                <a:buSzTx/>
                <a:buFontTx/>
                <a:buNone/>
                <a:tabLst/>
                <a:defRPr/>
              </a:pPr>
              <a:t>6</a:t>
            </a:fld>
            <a:endParaRPr kumimoji="0" lang="en-US" sz="10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sp>
        <p:nvSpPr>
          <p:cNvPr id="52" name="Rectangle 51"/>
          <p:cNvSpPr/>
          <p:nvPr/>
        </p:nvSpPr>
        <p:spPr>
          <a:xfrm>
            <a:off x="2105125" y="5393770"/>
            <a:ext cx="7066226" cy="830997"/>
          </a:xfrm>
          <a:prstGeom prst="rect">
            <a:avLst/>
          </a:prstGeom>
        </p:spPr>
        <p:txBody>
          <a:bodyPr wrap="square" lIns="0" rIns="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black"/>
                </a:solidFill>
                <a:effectLst/>
                <a:uLnTx/>
                <a:uFillTx/>
                <a:latin typeface="Calibri"/>
              </a:rPr>
              <a:t>MBSE is achieved if the models are consistent, and are used downstream </a:t>
            </a:r>
            <a:r>
              <a:rPr kumimoji="0" lang="en-US" b="1" i="0" u="none" strike="noStrike" kern="0" cap="none" spc="0" normalizeH="0" baseline="0" noProof="0" dirty="0">
                <a:ln>
                  <a:noFill/>
                </a:ln>
                <a:solidFill>
                  <a:prstClr val="black"/>
                </a:solidFill>
                <a:effectLst/>
                <a:uLnTx/>
                <a:uFillTx/>
                <a:latin typeface="Calibri"/>
              </a:rPr>
              <a:t>without recoding or recreation</a:t>
            </a:r>
            <a:endParaRPr kumimoji="0" lang="en-US" b="1" i="0" u="none" strike="noStrike" kern="0" cap="none" spc="0" normalizeH="0" baseline="0" noProof="0" dirty="0">
              <a:ln>
                <a:noFill/>
              </a:ln>
              <a:solidFill>
                <a:srgbClr val="000000"/>
              </a:solidFill>
              <a:effectLst/>
              <a:uLnTx/>
              <a:uFillTx/>
            </a:endParaRPr>
          </a:p>
        </p:txBody>
      </p:sp>
      <p:grpSp>
        <p:nvGrpSpPr>
          <p:cNvPr id="86" name="Group 85"/>
          <p:cNvGrpSpPr/>
          <p:nvPr/>
        </p:nvGrpSpPr>
        <p:grpSpPr>
          <a:xfrm>
            <a:off x="1796171" y="1534510"/>
            <a:ext cx="7898991" cy="3577314"/>
            <a:chOff x="660665" y="1534510"/>
            <a:chExt cx="7898991" cy="3577314"/>
          </a:xfrm>
        </p:grpSpPr>
        <p:sp>
          <p:nvSpPr>
            <p:cNvPr id="48" name="TextBox 47"/>
            <p:cNvSpPr txBox="1"/>
            <p:nvPr/>
          </p:nvSpPr>
          <p:spPr>
            <a:xfrm>
              <a:off x="5401064" y="4627249"/>
              <a:ext cx="3158592"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rPr>
                <a:t>Architecture, Connectivity, Requirements Allocations, Data I/O, Structure</a:t>
              </a:r>
            </a:p>
          </p:txBody>
        </p:sp>
        <p:sp>
          <p:nvSpPr>
            <p:cNvPr id="49" name="TextBox 48"/>
            <p:cNvSpPr txBox="1"/>
            <p:nvPr/>
          </p:nvSpPr>
          <p:spPr>
            <a:xfrm>
              <a:off x="660665" y="4650159"/>
              <a:ext cx="3475758" cy="461665"/>
            </a:xfrm>
            <a:prstGeom prst="rect">
              <a:avLst/>
            </a:prstGeom>
            <a:noFill/>
          </p:spPr>
          <p:txBody>
            <a:bodyPr wrap="square" rtlCol="0">
              <a:spAutoFit/>
            </a:bodyPr>
            <a:lstStyle/>
            <a:p>
              <a:pPr lvl="0" defTabSz="914400">
                <a:defRPr/>
              </a:pPr>
              <a:r>
                <a:rPr kumimoji="0" lang="en-US" sz="1200" b="0" i="0" u="none" strike="noStrike" kern="0" cap="none" spc="0" normalizeH="0" baseline="0" noProof="0" dirty="0">
                  <a:ln>
                    <a:noFill/>
                  </a:ln>
                  <a:solidFill>
                    <a:srgbClr val="000000"/>
                  </a:solidFill>
                  <a:effectLst/>
                  <a:uLnTx/>
                  <a:uFillTx/>
                </a:rPr>
                <a:t>System Behavior, Performance, Acausal / Lumped Parameter </a:t>
              </a:r>
              <a:r>
                <a:rPr lang="en-US" sz="1200" kern="0" dirty="0">
                  <a:solidFill>
                    <a:srgbClr val="000000"/>
                  </a:solidFill>
                </a:rPr>
                <a:t>models, Code Generation</a:t>
              </a:r>
              <a:endParaRPr kumimoji="0" lang="en-US" sz="1200" b="0" i="0" u="none" strike="noStrike" kern="0" cap="none" spc="0" normalizeH="0" baseline="0" noProof="0" dirty="0">
                <a:ln>
                  <a:noFill/>
                </a:ln>
                <a:solidFill>
                  <a:srgbClr val="000000"/>
                </a:solidFill>
                <a:effectLst/>
                <a:uLnTx/>
                <a:uFillTx/>
              </a:endParaRPr>
            </a:p>
          </p:txBody>
        </p:sp>
        <p:cxnSp>
          <p:nvCxnSpPr>
            <p:cNvPr id="50" name="Elbow Connector 49"/>
            <p:cNvCxnSpPr>
              <a:stCxn id="82" idx="3"/>
              <a:endCxn id="68" idx="0"/>
            </p:cNvCxnSpPr>
            <p:nvPr/>
          </p:nvCxnSpPr>
          <p:spPr>
            <a:xfrm>
              <a:off x="5983467" y="1983122"/>
              <a:ext cx="921913" cy="683881"/>
            </a:xfrm>
            <a:prstGeom prst="bentConnector2">
              <a:avLst/>
            </a:prstGeom>
            <a:noFill/>
            <a:ln w="9525" cap="flat" cmpd="sng" algn="ctr">
              <a:solidFill>
                <a:srgbClr val="0039A6">
                  <a:shade val="95000"/>
                  <a:satMod val="105000"/>
                </a:srgbClr>
              </a:solidFill>
              <a:prstDash val="solid"/>
            </a:ln>
            <a:effectLst/>
          </p:spPr>
        </p:cxnSp>
        <p:cxnSp>
          <p:nvCxnSpPr>
            <p:cNvPr id="51" name="Elbow Connector 50"/>
            <p:cNvCxnSpPr>
              <a:stCxn id="82" idx="1"/>
              <a:endCxn id="54" idx="0"/>
            </p:cNvCxnSpPr>
            <p:nvPr/>
          </p:nvCxnSpPr>
          <p:spPr>
            <a:xfrm rot="10800000" flipV="1">
              <a:off x="2231498" y="1983122"/>
              <a:ext cx="837167" cy="689266"/>
            </a:xfrm>
            <a:prstGeom prst="bentConnector2">
              <a:avLst/>
            </a:prstGeom>
            <a:noFill/>
            <a:ln w="9525" cap="flat" cmpd="sng" algn="ctr">
              <a:solidFill>
                <a:srgbClr val="0039A6">
                  <a:shade val="95000"/>
                  <a:satMod val="105000"/>
                </a:srgbClr>
              </a:solidFill>
              <a:prstDash val="solid"/>
            </a:ln>
            <a:effectLst/>
          </p:spPr>
        </p:cxnSp>
        <p:grpSp>
          <p:nvGrpSpPr>
            <p:cNvPr id="53" name="Group 52"/>
            <p:cNvGrpSpPr/>
            <p:nvPr/>
          </p:nvGrpSpPr>
          <p:grpSpPr>
            <a:xfrm>
              <a:off x="722811" y="2672388"/>
              <a:ext cx="3017371" cy="1960215"/>
              <a:chOff x="1402080" y="2477539"/>
              <a:chExt cx="3017371" cy="1959117"/>
            </a:xfrm>
          </p:grpSpPr>
          <p:sp>
            <p:nvSpPr>
              <p:cNvPr id="54" name="Rectangle 53"/>
              <p:cNvSpPr/>
              <p:nvPr/>
            </p:nvSpPr>
            <p:spPr>
              <a:xfrm>
                <a:off x="1402080" y="2477539"/>
                <a:ext cx="3017371" cy="1959117"/>
              </a:xfrm>
              <a:prstGeom prst="rect">
                <a:avLst/>
              </a:prstGeom>
              <a:solidFill>
                <a:srgbClr val="E70033">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650" b="0" i="0" u="none" strike="noStrike" kern="0" cap="none" spc="0" normalizeH="0" baseline="0" noProof="0">
                  <a:ln>
                    <a:noFill/>
                  </a:ln>
                  <a:solidFill>
                    <a:prstClr val="white"/>
                  </a:solidFill>
                  <a:effectLst/>
                  <a:uLnTx/>
                  <a:uFillTx/>
                  <a:latin typeface="Calibri"/>
                </a:endParaRPr>
              </a:p>
            </p:txBody>
          </p:sp>
          <p:sp>
            <p:nvSpPr>
              <p:cNvPr id="55" name="Oval 54"/>
              <p:cNvSpPr/>
              <p:nvPr/>
            </p:nvSpPr>
            <p:spPr>
              <a:xfrm>
                <a:off x="1468080" y="3518153"/>
                <a:ext cx="855005" cy="280555"/>
              </a:xfrm>
              <a:prstGeom prst="ellipse">
                <a:avLst/>
              </a:prstGeom>
              <a:solidFill>
                <a:sysClr val="window" lastClr="FFFFFF"/>
              </a:solidFill>
              <a:ln w="25400" cap="flat" cmpd="sng" algn="ctr">
                <a:solidFill>
                  <a:srgbClr val="4F81B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650" b="0" i="0" u="none" strike="noStrike" kern="0" cap="none" spc="0" normalizeH="0" baseline="0" noProof="0">
                  <a:ln>
                    <a:noFill/>
                  </a:ln>
                  <a:solidFill>
                    <a:prstClr val="white"/>
                  </a:solidFill>
                  <a:effectLst/>
                  <a:uLnTx/>
                  <a:uFillTx/>
                  <a:latin typeface="Calibri"/>
                </a:endParaRPr>
              </a:p>
            </p:txBody>
          </p:sp>
          <p:sp>
            <p:nvSpPr>
              <p:cNvPr id="56" name="Rectangle 55"/>
              <p:cNvSpPr/>
              <p:nvPr/>
            </p:nvSpPr>
            <p:spPr>
              <a:xfrm>
                <a:off x="3001092" y="3346703"/>
                <a:ext cx="303934" cy="678007"/>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650" b="0" i="0" u="none" strike="noStrike" kern="0" cap="none" spc="0" normalizeH="0" baseline="0" noProof="0">
                  <a:ln>
                    <a:noFill/>
                  </a:ln>
                  <a:solidFill>
                    <a:prstClr val="white"/>
                  </a:solidFill>
                  <a:effectLst/>
                  <a:uLnTx/>
                  <a:uFillTx/>
                  <a:latin typeface="Calibri"/>
                </a:endParaRPr>
              </a:p>
            </p:txBody>
          </p:sp>
          <p:sp>
            <p:nvSpPr>
              <p:cNvPr id="57" name="Rectangle 56"/>
              <p:cNvSpPr/>
              <p:nvPr/>
            </p:nvSpPr>
            <p:spPr>
              <a:xfrm>
                <a:off x="3940172" y="3370083"/>
                <a:ext cx="303934" cy="678007"/>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650" b="0" i="0" u="none" strike="noStrike" kern="0" cap="none" spc="0" normalizeH="0" baseline="0" noProof="0">
                  <a:ln>
                    <a:noFill/>
                  </a:ln>
                  <a:solidFill>
                    <a:prstClr val="white"/>
                  </a:solidFill>
                  <a:effectLst/>
                  <a:uLnTx/>
                  <a:uFillTx/>
                  <a:latin typeface="Calibri"/>
                </a:endParaRPr>
              </a:p>
            </p:txBody>
          </p:sp>
          <p:cxnSp>
            <p:nvCxnSpPr>
              <p:cNvPr id="58" name="Elbow Connector 57"/>
              <p:cNvCxnSpPr>
                <a:stCxn id="55" idx="0"/>
                <a:endCxn id="56" idx="0"/>
              </p:cNvCxnSpPr>
              <p:nvPr/>
            </p:nvCxnSpPr>
            <p:spPr>
              <a:xfrm rot="5400000" flipH="1" flipV="1">
                <a:off x="2438596" y="2803690"/>
                <a:ext cx="171450" cy="1257476"/>
              </a:xfrm>
              <a:prstGeom prst="bentConnector3">
                <a:avLst>
                  <a:gd name="adj1" fmla="val 233333"/>
                </a:avLst>
              </a:prstGeom>
              <a:noFill/>
              <a:ln w="9525" cap="flat" cmpd="sng" algn="ctr">
                <a:solidFill>
                  <a:srgbClr val="4F81BD">
                    <a:shade val="95000"/>
                    <a:satMod val="105000"/>
                  </a:srgbClr>
                </a:solidFill>
                <a:prstDash val="solid"/>
              </a:ln>
              <a:effectLst/>
            </p:spPr>
          </p:cxnSp>
          <p:cxnSp>
            <p:nvCxnSpPr>
              <p:cNvPr id="59" name="Elbow Connector 58"/>
              <p:cNvCxnSpPr>
                <a:stCxn id="55" idx="0"/>
                <a:endCxn id="57" idx="0"/>
              </p:cNvCxnSpPr>
              <p:nvPr/>
            </p:nvCxnSpPr>
            <p:spPr>
              <a:xfrm rot="5400000" flipH="1" flipV="1">
                <a:off x="2919826" y="2345840"/>
                <a:ext cx="148070" cy="2196556"/>
              </a:xfrm>
              <a:prstGeom prst="bentConnector3">
                <a:avLst>
                  <a:gd name="adj1" fmla="val 254386"/>
                </a:avLst>
              </a:prstGeom>
              <a:noFill/>
              <a:ln w="9525" cap="flat" cmpd="sng" algn="ctr">
                <a:solidFill>
                  <a:srgbClr val="4F81BD">
                    <a:shade val="95000"/>
                    <a:satMod val="105000"/>
                  </a:srgbClr>
                </a:solidFill>
                <a:prstDash val="solid"/>
              </a:ln>
              <a:effectLst/>
            </p:spPr>
          </p:cxnSp>
          <p:cxnSp>
            <p:nvCxnSpPr>
              <p:cNvPr id="60" name="Elbow Connector 59"/>
              <p:cNvCxnSpPr>
                <a:stCxn id="57" idx="2"/>
                <a:endCxn id="55" idx="4"/>
              </p:cNvCxnSpPr>
              <p:nvPr/>
            </p:nvCxnSpPr>
            <p:spPr>
              <a:xfrm rot="5400000" flipH="1">
                <a:off x="2869170" y="2825121"/>
                <a:ext cx="249382" cy="2196556"/>
              </a:xfrm>
              <a:prstGeom prst="bentConnector3">
                <a:avLst>
                  <a:gd name="adj1" fmla="val -91667"/>
                </a:avLst>
              </a:prstGeom>
              <a:noFill/>
              <a:ln w="9525" cap="flat" cmpd="sng" algn="ctr">
                <a:solidFill>
                  <a:srgbClr val="4F81BD">
                    <a:shade val="95000"/>
                    <a:satMod val="105000"/>
                  </a:srgbClr>
                </a:solidFill>
                <a:prstDash val="solid"/>
              </a:ln>
              <a:effectLst/>
            </p:spPr>
          </p:cxnSp>
          <p:cxnSp>
            <p:nvCxnSpPr>
              <p:cNvPr id="61" name="Elbow Connector 60"/>
              <p:cNvCxnSpPr>
                <a:stCxn id="56" idx="2"/>
                <a:endCxn id="55" idx="4"/>
              </p:cNvCxnSpPr>
              <p:nvPr/>
            </p:nvCxnSpPr>
            <p:spPr>
              <a:xfrm rot="5400000" flipH="1">
                <a:off x="2411320" y="3282971"/>
                <a:ext cx="226002" cy="1257476"/>
              </a:xfrm>
              <a:prstGeom prst="bentConnector3">
                <a:avLst>
                  <a:gd name="adj1" fmla="val -101150"/>
                </a:avLst>
              </a:prstGeom>
              <a:noFill/>
              <a:ln w="9525" cap="flat" cmpd="sng" algn="ctr">
                <a:solidFill>
                  <a:srgbClr val="4F81BD">
                    <a:shade val="95000"/>
                    <a:satMod val="105000"/>
                  </a:srgbClr>
                </a:solidFill>
                <a:prstDash val="solid"/>
              </a:ln>
              <a:effectLst/>
            </p:spPr>
          </p:cxnSp>
          <p:sp>
            <p:nvSpPr>
              <p:cNvPr id="62" name="TextBox 61"/>
              <p:cNvSpPr txBox="1"/>
              <p:nvPr/>
            </p:nvSpPr>
            <p:spPr>
              <a:xfrm>
                <a:off x="1469588" y="3532651"/>
                <a:ext cx="897866" cy="276999"/>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a:rPr>
                  <a:t>X= 5*a-1</a:t>
                </a:r>
                <a:r>
                  <a:rPr kumimoji="0" lang="en-US" sz="1200" b="0" i="0" u="none" strike="noStrike" kern="0" cap="none" spc="0" normalizeH="0" baseline="30000" noProof="0" dirty="0">
                    <a:ln>
                      <a:noFill/>
                    </a:ln>
                    <a:solidFill>
                      <a:prstClr val="black"/>
                    </a:solidFill>
                    <a:effectLst/>
                    <a:uLnTx/>
                    <a:uFillTx/>
                    <a:latin typeface="Calibri"/>
                  </a:rPr>
                  <a:t>a-1t</a:t>
                </a:r>
                <a:r>
                  <a:rPr kumimoji="0" lang="en-US" sz="1200" b="0" i="0" u="none" strike="noStrike" kern="0" cap="none" spc="0" normalizeH="0" baseline="0" noProof="0" dirty="0">
                    <a:ln>
                      <a:noFill/>
                    </a:ln>
                    <a:solidFill>
                      <a:prstClr val="black"/>
                    </a:solidFill>
                    <a:effectLst/>
                    <a:uLnTx/>
                    <a:uFillTx/>
                    <a:latin typeface="Calibri"/>
                  </a:rPr>
                  <a:t> </a:t>
                </a:r>
              </a:p>
            </p:txBody>
          </p:sp>
          <p:sp>
            <p:nvSpPr>
              <p:cNvPr id="63" name="TextBox 62"/>
              <p:cNvSpPr txBox="1"/>
              <p:nvPr/>
            </p:nvSpPr>
            <p:spPr>
              <a:xfrm>
                <a:off x="2045419" y="3128700"/>
                <a:ext cx="1258755" cy="276999"/>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a:rPr>
                  <a:t>Y= If-Sum-Else Z</a:t>
                </a:r>
              </a:p>
            </p:txBody>
          </p:sp>
          <p:sp>
            <p:nvSpPr>
              <p:cNvPr id="64" name="TextBox 63"/>
              <p:cNvSpPr txBox="1"/>
              <p:nvPr/>
            </p:nvSpPr>
            <p:spPr>
              <a:xfrm>
                <a:off x="3371393" y="3878814"/>
                <a:ext cx="843612" cy="461665"/>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a:rPr>
                  <a:t>Fortran Functions</a:t>
                </a:r>
              </a:p>
            </p:txBody>
          </p:sp>
          <p:sp>
            <p:nvSpPr>
              <p:cNvPr id="65" name="TextBox 64"/>
              <p:cNvSpPr txBox="1"/>
              <p:nvPr/>
            </p:nvSpPr>
            <p:spPr>
              <a:xfrm>
                <a:off x="1565693" y="2534753"/>
                <a:ext cx="1805700" cy="522927"/>
              </a:xfrm>
              <a:prstGeom prst="rect">
                <a:avLst/>
              </a:prstGeom>
              <a:noFill/>
              <a:ln>
                <a:solidFill>
                  <a:sysClr val="windowText" lastClr="000000"/>
                </a:solidFill>
                <a:prstDash val="solid"/>
              </a:ln>
            </p:spPr>
            <p:txBody>
              <a:bodyPr wrap="square" rtlCol="0">
                <a:spAutoFit/>
              </a:bodyPr>
              <a:lstStyle>
                <a:defPPr>
                  <a:defRPr lang="en-US"/>
                </a:defPPr>
                <a:lvl1pPr algn="ctr">
                  <a:defRPr sz="2800"/>
                </a:lvl1p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prstClr val="black"/>
                    </a:solidFill>
                    <a:effectLst/>
                    <a:uLnTx/>
                    <a:uFillTx/>
                    <a:latin typeface="Calibri"/>
                  </a:rPr>
                  <a:t>Behaviors</a:t>
                </a:r>
              </a:p>
            </p:txBody>
          </p:sp>
        </p:grpSp>
        <p:cxnSp>
          <p:nvCxnSpPr>
            <p:cNvPr id="66" name="Straight Arrow Connector 65"/>
            <p:cNvCxnSpPr/>
            <p:nvPr/>
          </p:nvCxnSpPr>
          <p:spPr>
            <a:xfrm flipV="1">
              <a:off x="3832070" y="3540335"/>
              <a:ext cx="1531271" cy="1223"/>
            </a:xfrm>
            <a:prstGeom prst="straightConnector1">
              <a:avLst/>
            </a:prstGeom>
            <a:noFill/>
            <a:ln w="28575" cap="flat" cmpd="sng" algn="ctr">
              <a:solidFill>
                <a:srgbClr val="0039A6">
                  <a:shade val="95000"/>
                  <a:satMod val="105000"/>
                </a:srgbClr>
              </a:solidFill>
              <a:prstDash val="solid"/>
              <a:headEnd type="triangle" w="lg" len="lg"/>
              <a:tailEnd type="triangle" w="lg" len="lg"/>
            </a:ln>
            <a:effectLst/>
          </p:spPr>
        </p:cxnSp>
        <p:sp>
          <p:nvSpPr>
            <p:cNvPr id="67" name="Rectangle 66"/>
            <p:cNvSpPr/>
            <p:nvPr/>
          </p:nvSpPr>
          <p:spPr>
            <a:xfrm>
              <a:off x="3810000" y="2754089"/>
              <a:ext cx="1541648" cy="64633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rPr>
                <a:t>Measure and validate consistency</a:t>
              </a:r>
            </a:p>
          </p:txBody>
        </p:sp>
        <p:sp>
          <p:nvSpPr>
            <p:cNvPr id="68" name="Rectangle 67"/>
            <p:cNvSpPr/>
            <p:nvPr/>
          </p:nvSpPr>
          <p:spPr>
            <a:xfrm>
              <a:off x="5451566" y="2667003"/>
              <a:ext cx="2907627" cy="1964377"/>
            </a:xfrm>
            <a:prstGeom prst="rect">
              <a:avLst/>
            </a:prstGeom>
            <a:solidFill>
              <a:srgbClr val="FFA200">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650" b="0" i="0" u="none" strike="noStrike" kern="0" cap="none" spc="0" normalizeH="0" baseline="0" noProof="0">
                <a:ln>
                  <a:noFill/>
                </a:ln>
                <a:solidFill>
                  <a:prstClr val="white"/>
                </a:solidFill>
                <a:effectLst/>
                <a:uLnTx/>
                <a:uFillTx/>
                <a:latin typeface="Calibri"/>
              </a:endParaRPr>
            </a:p>
          </p:txBody>
        </p:sp>
        <p:grpSp>
          <p:nvGrpSpPr>
            <p:cNvPr id="69" name="Group 68"/>
            <p:cNvGrpSpPr/>
            <p:nvPr/>
          </p:nvGrpSpPr>
          <p:grpSpPr>
            <a:xfrm>
              <a:off x="7304458" y="2879528"/>
              <a:ext cx="930868" cy="717614"/>
              <a:chOff x="7211470" y="2657633"/>
              <a:chExt cx="930868" cy="685800"/>
            </a:xfrm>
            <a:solidFill>
              <a:srgbClr val="FFA200">
                <a:lumMod val="20000"/>
                <a:lumOff val="80000"/>
              </a:srgbClr>
            </a:solidFill>
          </p:grpSpPr>
          <p:sp>
            <p:nvSpPr>
              <p:cNvPr id="70" name="Rectangle 69"/>
              <p:cNvSpPr/>
              <p:nvPr/>
            </p:nvSpPr>
            <p:spPr>
              <a:xfrm>
                <a:off x="7211470" y="2657633"/>
                <a:ext cx="930868" cy="685800"/>
              </a:xfrm>
              <a:prstGeom prst="rect">
                <a:avLst/>
              </a:prstGeom>
              <a:grpFill/>
              <a:ln w="25400" cap="flat" cmpd="sng" algn="ctr">
                <a:solidFill>
                  <a:srgbClr val="4F81B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650" b="0" i="0" u="none" strike="noStrike" kern="0" cap="none" spc="0" normalizeH="0" baseline="0" noProof="0">
                  <a:ln>
                    <a:noFill/>
                  </a:ln>
                  <a:solidFill>
                    <a:prstClr val="white"/>
                  </a:solidFill>
                  <a:effectLst/>
                  <a:uLnTx/>
                  <a:uFillTx/>
                  <a:latin typeface="Calibri"/>
                </a:endParaRPr>
              </a:p>
            </p:txBody>
          </p:sp>
          <p:sp>
            <p:nvSpPr>
              <p:cNvPr id="71" name="TextBox 70"/>
              <p:cNvSpPr txBox="1"/>
              <p:nvPr/>
            </p:nvSpPr>
            <p:spPr>
              <a:xfrm>
                <a:off x="7321917" y="2718965"/>
                <a:ext cx="720133" cy="523220"/>
              </a:xfrm>
              <a:prstGeom prst="rect">
                <a:avLst/>
              </a:prstGeom>
              <a:grpFill/>
              <a:ln>
                <a:solidFill>
                  <a:sysClr val="windowText" lastClr="000000"/>
                </a:solidFill>
                <a:prstDash val="solid"/>
              </a:ln>
            </p:spPr>
            <p:txBody>
              <a:bodyPr wrap="square" lIns="0" rIns="0"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Calibri"/>
                  </a:rPr>
                  <a:t>Software Partition</a:t>
                </a:r>
              </a:p>
            </p:txBody>
          </p:sp>
        </p:grpSp>
        <p:sp>
          <p:nvSpPr>
            <p:cNvPr id="72" name="Rectangle 71"/>
            <p:cNvSpPr/>
            <p:nvPr/>
          </p:nvSpPr>
          <p:spPr>
            <a:xfrm>
              <a:off x="5781126" y="3874576"/>
              <a:ext cx="934627" cy="606994"/>
            </a:xfrm>
            <a:prstGeom prst="rect">
              <a:avLst/>
            </a:prstGeom>
            <a:solidFill>
              <a:srgbClr val="FFA200">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650" b="0" i="0" u="none" strike="noStrike" kern="0" cap="none" spc="0" normalizeH="0" baseline="0" noProof="0">
                <a:ln>
                  <a:noFill/>
                </a:ln>
                <a:solidFill>
                  <a:prstClr val="white"/>
                </a:solidFill>
                <a:effectLst/>
                <a:uLnTx/>
                <a:uFillTx/>
                <a:latin typeface="Calibri"/>
              </a:endParaRPr>
            </a:p>
          </p:txBody>
        </p:sp>
        <p:sp>
          <p:nvSpPr>
            <p:cNvPr id="73" name="Rectangle 72"/>
            <p:cNvSpPr/>
            <p:nvPr/>
          </p:nvSpPr>
          <p:spPr>
            <a:xfrm>
              <a:off x="7308448" y="3880871"/>
              <a:ext cx="934627" cy="606994"/>
            </a:xfrm>
            <a:prstGeom prst="rect">
              <a:avLst/>
            </a:prstGeom>
            <a:solidFill>
              <a:srgbClr val="FFA200">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650" b="0" i="0" u="none" strike="noStrike" kern="0" cap="none" spc="0" normalizeH="0" baseline="0" noProof="0">
                <a:ln>
                  <a:noFill/>
                </a:ln>
                <a:solidFill>
                  <a:prstClr val="white"/>
                </a:solidFill>
                <a:effectLst/>
                <a:uLnTx/>
                <a:uFillTx/>
                <a:latin typeface="Calibri"/>
              </a:endParaRPr>
            </a:p>
          </p:txBody>
        </p:sp>
        <p:sp>
          <p:nvSpPr>
            <p:cNvPr id="74" name="Rectangle 73"/>
            <p:cNvSpPr/>
            <p:nvPr/>
          </p:nvSpPr>
          <p:spPr>
            <a:xfrm>
              <a:off x="6606102" y="4031165"/>
              <a:ext cx="233795" cy="298003"/>
            </a:xfrm>
            <a:prstGeom prst="rect">
              <a:avLst/>
            </a:prstGeom>
            <a:solidFill>
              <a:srgbClr val="FFA200">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650" b="0" i="0" u="none" strike="noStrike" kern="0" cap="none" spc="0" normalizeH="0" baseline="0" noProof="0">
                <a:ln>
                  <a:noFill/>
                </a:ln>
                <a:solidFill>
                  <a:prstClr val="white"/>
                </a:solidFill>
                <a:effectLst/>
                <a:uLnTx/>
                <a:uFillTx/>
                <a:latin typeface="Calibri"/>
              </a:endParaRPr>
            </a:p>
          </p:txBody>
        </p:sp>
        <p:sp>
          <p:nvSpPr>
            <p:cNvPr id="75" name="Rectangle 74"/>
            <p:cNvSpPr/>
            <p:nvPr/>
          </p:nvSpPr>
          <p:spPr>
            <a:xfrm>
              <a:off x="7157862" y="4026550"/>
              <a:ext cx="233795" cy="298003"/>
            </a:xfrm>
            <a:prstGeom prst="rect">
              <a:avLst/>
            </a:prstGeom>
            <a:solidFill>
              <a:srgbClr val="FFA200">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650" b="0" i="0" u="none" strike="noStrike" kern="0" cap="none" spc="0" normalizeH="0" baseline="0" noProof="0">
                <a:ln>
                  <a:noFill/>
                </a:ln>
                <a:solidFill>
                  <a:prstClr val="white"/>
                </a:solidFill>
                <a:effectLst/>
                <a:uLnTx/>
                <a:uFillTx/>
                <a:latin typeface="Calibri"/>
              </a:endParaRPr>
            </a:p>
          </p:txBody>
        </p:sp>
        <p:sp>
          <p:nvSpPr>
            <p:cNvPr id="76" name="TextBox 75"/>
            <p:cNvSpPr txBox="1"/>
            <p:nvPr/>
          </p:nvSpPr>
          <p:spPr>
            <a:xfrm>
              <a:off x="5943581" y="4009142"/>
              <a:ext cx="510453" cy="322055"/>
            </a:xfrm>
            <a:prstGeom prst="rect">
              <a:avLst/>
            </a:prstGeom>
            <a:solidFill>
              <a:srgbClr val="FFA200">
                <a:lumMod val="20000"/>
                <a:lumOff val="80000"/>
              </a:srgbClr>
            </a:solidFill>
            <a:ln>
              <a:solidFill>
                <a:sysClr val="windowText" lastClr="000000"/>
              </a:solidFill>
              <a:prstDash val="solid"/>
            </a:ln>
          </p:spPr>
          <p:txBody>
            <a:bodyPr wrap="square" lIns="0" rIns="0"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Calibri"/>
                </a:rPr>
                <a:t>LRU A</a:t>
              </a:r>
            </a:p>
          </p:txBody>
        </p:sp>
        <p:sp>
          <p:nvSpPr>
            <p:cNvPr id="77" name="TextBox 76"/>
            <p:cNvSpPr txBox="1"/>
            <p:nvPr/>
          </p:nvSpPr>
          <p:spPr>
            <a:xfrm>
              <a:off x="7525391" y="4000618"/>
              <a:ext cx="510453" cy="322055"/>
            </a:xfrm>
            <a:prstGeom prst="rect">
              <a:avLst/>
            </a:prstGeom>
            <a:solidFill>
              <a:srgbClr val="FFA200">
                <a:lumMod val="20000"/>
                <a:lumOff val="80000"/>
              </a:srgbClr>
            </a:solidFill>
            <a:ln>
              <a:solidFill>
                <a:sysClr val="windowText" lastClr="000000"/>
              </a:solidFill>
              <a:prstDash val="solid"/>
            </a:ln>
          </p:spPr>
          <p:txBody>
            <a:bodyPr wrap="square" lIns="0" rIns="0"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Calibri"/>
                </a:rPr>
                <a:t>LRU B</a:t>
              </a:r>
            </a:p>
          </p:txBody>
        </p:sp>
        <p:cxnSp>
          <p:nvCxnSpPr>
            <p:cNvPr id="78" name="Straight Connector 77"/>
            <p:cNvCxnSpPr>
              <a:stCxn id="74" idx="3"/>
              <a:endCxn id="75" idx="1"/>
            </p:cNvCxnSpPr>
            <p:nvPr/>
          </p:nvCxnSpPr>
          <p:spPr>
            <a:xfrm flipV="1">
              <a:off x="6839897" y="4175552"/>
              <a:ext cx="317965" cy="4615"/>
            </a:xfrm>
            <a:prstGeom prst="line">
              <a:avLst/>
            </a:prstGeom>
            <a:solidFill>
              <a:srgbClr val="FFA200">
                <a:lumMod val="20000"/>
                <a:lumOff val="80000"/>
              </a:srgbClr>
            </a:solidFill>
            <a:ln w="9525" cap="flat" cmpd="sng" algn="ctr">
              <a:solidFill>
                <a:srgbClr val="4F81BD">
                  <a:shade val="95000"/>
                  <a:satMod val="105000"/>
                </a:srgbClr>
              </a:solidFill>
              <a:prstDash val="solid"/>
            </a:ln>
            <a:effectLst/>
          </p:spPr>
        </p:cxnSp>
        <p:sp>
          <p:nvSpPr>
            <p:cNvPr id="79" name="TextBox 78"/>
            <p:cNvSpPr txBox="1"/>
            <p:nvPr/>
          </p:nvSpPr>
          <p:spPr>
            <a:xfrm>
              <a:off x="5463015" y="2714934"/>
              <a:ext cx="1891571" cy="500849"/>
            </a:xfrm>
            <a:prstGeom prst="rect">
              <a:avLst/>
            </a:prstGeom>
            <a:solidFill>
              <a:srgbClr val="FFA200">
                <a:lumMod val="20000"/>
                <a:lumOff val="80000"/>
              </a:srgbClr>
            </a:solidFill>
            <a:ln>
              <a:solidFill>
                <a:sysClr val="windowText" lastClr="000000"/>
              </a:solidFill>
              <a:prstDash val="solid"/>
            </a:ln>
          </p:spPr>
          <p:txBody>
            <a:bodyPr wrap="none" lIns="0" tIns="73152" rIns="0" bIns="0" rtlCol="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prstClr val="black"/>
                  </a:solidFill>
                  <a:effectLst/>
                  <a:uLnTx/>
                  <a:uFillTx/>
                  <a:latin typeface="Calibri"/>
                </a:rPr>
                <a:t>Architecture</a:t>
              </a:r>
            </a:p>
          </p:txBody>
        </p:sp>
        <p:cxnSp>
          <p:nvCxnSpPr>
            <p:cNvPr id="80" name="Straight Connector 79"/>
            <p:cNvCxnSpPr>
              <a:stCxn id="71" idx="2"/>
              <a:endCxn id="77" idx="0"/>
            </p:cNvCxnSpPr>
            <p:nvPr/>
          </p:nvCxnSpPr>
          <p:spPr>
            <a:xfrm>
              <a:off x="7774972" y="3491197"/>
              <a:ext cx="5646" cy="509421"/>
            </a:xfrm>
            <a:prstGeom prst="line">
              <a:avLst/>
            </a:prstGeom>
            <a:solidFill>
              <a:srgbClr val="FFA200">
                <a:lumMod val="20000"/>
                <a:lumOff val="80000"/>
              </a:srgbClr>
            </a:solidFill>
            <a:ln w="25400" cap="flat" cmpd="sng" algn="ctr">
              <a:solidFill>
                <a:srgbClr val="4F81BD"/>
              </a:solidFill>
              <a:prstDash val="solid"/>
            </a:ln>
            <a:effectLst>
              <a:outerShdw blurRad="40000" dist="20000" dir="5400000" rotWithShape="0">
                <a:srgbClr val="000000">
                  <a:alpha val="38000"/>
                </a:srgbClr>
              </a:outerShdw>
            </a:effectLst>
          </p:spPr>
        </p:cxnSp>
        <p:sp>
          <p:nvSpPr>
            <p:cNvPr id="81" name="Rectangle 80"/>
            <p:cNvSpPr/>
            <p:nvPr/>
          </p:nvSpPr>
          <p:spPr>
            <a:xfrm>
              <a:off x="6804431" y="3759638"/>
              <a:ext cx="381836" cy="3864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Calibri"/>
                </a:rPr>
                <a:t>R</a:t>
              </a:r>
              <a:r>
                <a:rPr kumimoji="0" lang="en-US" sz="1200" b="0" i="0" u="none" strike="noStrike" kern="0" cap="none" spc="0" normalizeH="0" baseline="0" noProof="0" dirty="0">
                  <a:ln>
                    <a:noFill/>
                  </a:ln>
                  <a:solidFill>
                    <a:prstClr val="black"/>
                  </a:solidFill>
                  <a:effectLst/>
                  <a:uLnTx/>
                  <a:uFillTx/>
                  <a:latin typeface="Calibri"/>
                </a:rPr>
                <a:t>x</a:t>
              </a:r>
              <a:endParaRPr kumimoji="0" lang="en-US" sz="1200" b="0" i="0" u="none" strike="noStrike" kern="0" cap="none" spc="0" normalizeH="0" baseline="0" noProof="0" dirty="0">
                <a:ln>
                  <a:noFill/>
                </a:ln>
                <a:solidFill>
                  <a:srgbClr val="000000"/>
                </a:solidFill>
                <a:effectLst/>
                <a:uLnTx/>
                <a:uFillTx/>
              </a:endParaRPr>
            </a:p>
          </p:txBody>
        </p:sp>
        <p:sp>
          <p:nvSpPr>
            <p:cNvPr id="82" name="Rectangle 81"/>
            <p:cNvSpPr/>
            <p:nvPr/>
          </p:nvSpPr>
          <p:spPr>
            <a:xfrm>
              <a:off x="3068664" y="1534510"/>
              <a:ext cx="2914803" cy="897223"/>
            </a:xfrm>
            <a:prstGeom prst="rect">
              <a:avLst/>
            </a:prstGeom>
            <a:solidFill>
              <a:srgbClr val="E8FFBE"/>
            </a:solidFill>
            <a:ln w="25400" cap="flat" cmpd="sng" algn="ctr">
              <a:solidFill>
                <a:srgbClr val="0039A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b="1" kern="0" dirty="0">
                  <a:solidFill>
                    <a:prstClr val="black"/>
                  </a:solidFill>
                  <a:latin typeface="Calibri"/>
                </a:rPr>
                <a:t>Design </a:t>
              </a:r>
              <a:br>
                <a:rPr lang="en-US" sz="2800" b="1" kern="0" dirty="0">
                  <a:solidFill>
                    <a:prstClr val="black"/>
                  </a:solidFill>
                  <a:latin typeface="Calibri"/>
                </a:rPr>
              </a:br>
              <a:r>
                <a:rPr lang="en-US" sz="2800" b="1" kern="0" dirty="0">
                  <a:solidFill>
                    <a:prstClr val="black"/>
                  </a:solidFill>
                  <a:latin typeface="Calibri"/>
                </a:rPr>
                <a:t>Requirements</a:t>
              </a:r>
            </a:p>
          </p:txBody>
        </p:sp>
      </p:grpSp>
      <p:sp>
        <p:nvSpPr>
          <p:cNvPr id="44" name="TextBox 43"/>
          <p:cNvSpPr txBox="1"/>
          <p:nvPr/>
        </p:nvSpPr>
        <p:spPr>
          <a:xfrm>
            <a:off x="1657094" y="1982287"/>
            <a:ext cx="1689124" cy="646331"/>
          </a:xfrm>
          <a:prstGeom prst="rect">
            <a:avLst/>
          </a:prstGeom>
          <a:noFill/>
        </p:spPr>
        <p:txBody>
          <a:bodyPr wrap="square" rtlCol="0">
            <a:spAutoFit/>
          </a:bodyPr>
          <a:lstStyle/>
          <a:p>
            <a:pPr algn="ctr"/>
            <a:r>
              <a:rPr lang="en-US" sz="1800" dirty="0"/>
              <a:t>Requirements </a:t>
            </a:r>
            <a:br>
              <a:rPr lang="en-US" sz="1800" dirty="0"/>
            </a:br>
            <a:r>
              <a:rPr lang="en-US" sz="1800" dirty="0"/>
              <a:t>validation</a:t>
            </a:r>
          </a:p>
        </p:txBody>
      </p:sp>
    </p:spTree>
    <p:extLst>
      <p:ext uri="{BB962C8B-B14F-4D97-AF65-F5344CB8AC3E}">
        <p14:creationId xmlns:p14="http://schemas.microsoft.com/office/powerpoint/2010/main" val="732543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Give me my </a:t>
            </a:r>
            <a:r>
              <a:rPr lang="en-US" dirty="0" err="1"/>
              <a:t>mBSE</a:t>
            </a:r>
            <a:r>
              <a:rPr lang="en-US" dirty="0"/>
              <a:t>!</a:t>
            </a:r>
          </a:p>
        </p:txBody>
      </p:sp>
      <p:sp>
        <p:nvSpPr>
          <p:cNvPr id="3" name="Content Placeholder 2"/>
          <p:cNvSpPr>
            <a:spLocks noGrp="1"/>
          </p:cNvSpPr>
          <p:nvPr>
            <p:ph idx="1"/>
          </p:nvPr>
        </p:nvSpPr>
        <p:spPr>
          <a:xfrm>
            <a:off x="609918" y="1600201"/>
            <a:ext cx="11249986" cy="4525963"/>
          </a:xfrm>
        </p:spPr>
        <p:txBody>
          <a:bodyPr>
            <a:noAutofit/>
          </a:bodyPr>
          <a:lstStyle/>
          <a:p>
            <a:r>
              <a:rPr lang="en-US" sz="4000" dirty="0"/>
              <a:t>the slow implementation of </a:t>
            </a:r>
            <a:r>
              <a:rPr lang="en-US" sz="4000" dirty="0" err="1"/>
              <a:t>mBSE</a:t>
            </a:r>
            <a:r>
              <a:rPr lang="en-US" sz="4000" dirty="0"/>
              <a:t> is an industry problem that can be partially attributed to the absence of data standards</a:t>
            </a:r>
          </a:p>
          <a:p>
            <a:pPr>
              <a:spcBef>
                <a:spcPts val="1800"/>
              </a:spcBef>
            </a:pPr>
            <a:r>
              <a:rPr lang="en-US" sz="4000" dirty="0"/>
              <a:t>but Data Standards are not an island - dependency on process standards and tool implementations</a:t>
            </a:r>
          </a:p>
        </p:txBody>
      </p:sp>
      <p:sp>
        <p:nvSpPr>
          <p:cNvPr id="4" name="Date Placeholder 3"/>
          <p:cNvSpPr>
            <a:spLocks noGrp="1"/>
          </p:cNvSpPr>
          <p:nvPr>
            <p:ph type="dt" sz="half" idx="10"/>
          </p:nvPr>
        </p:nvSpPr>
        <p:spPr/>
        <p:txBody>
          <a:bodyPr/>
          <a:lstStyle/>
          <a:p>
            <a:r>
              <a:rPr lang="fr-FR" dirty="0"/>
              <a:t>Williams, TIMLM</a:t>
            </a:r>
            <a:endParaRPr lang="en-US" dirty="0"/>
          </a:p>
        </p:txBody>
      </p:sp>
      <p:sp>
        <p:nvSpPr>
          <p:cNvPr id="5" name="Footer Placeholder 4"/>
          <p:cNvSpPr>
            <a:spLocks noGrp="1"/>
          </p:cNvSpPr>
          <p:nvPr>
            <p:ph type="ftr" sz="quarter" idx="11"/>
          </p:nvPr>
        </p:nvSpPr>
        <p:spPr/>
        <p:txBody>
          <a:bodyPr/>
          <a:lstStyle/>
          <a:p>
            <a:r>
              <a:rPr lang="en-US"/>
              <a:t>www.incose.org/IW2020</a:t>
            </a:r>
            <a:endParaRPr lang="en-US" dirty="0"/>
          </a:p>
        </p:txBody>
      </p:sp>
      <p:sp>
        <p:nvSpPr>
          <p:cNvPr id="6" name="Slide Number Placeholder 5"/>
          <p:cNvSpPr>
            <a:spLocks noGrp="1"/>
          </p:cNvSpPr>
          <p:nvPr>
            <p:ph type="sldNum" sz="quarter" idx="12"/>
          </p:nvPr>
        </p:nvSpPr>
        <p:spPr/>
        <p:txBody>
          <a:bodyPr/>
          <a:lstStyle/>
          <a:p>
            <a:fld id="{924B41C4-1474-8D42-B330-D2828683839D}" type="slidenum">
              <a:rPr lang="en-US" smtClean="0"/>
              <a:t>7</a:t>
            </a:fld>
            <a:endParaRPr lang="en-US"/>
          </a:p>
        </p:txBody>
      </p:sp>
    </p:spTree>
    <p:extLst>
      <p:ext uri="{BB962C8B-B14F-4D97-AF65-F5344CB8AC3E}">
        <p14:creationId xmlns:p14="http://schemas.microsoft.com/office/powerpoint/2010/main" val="2542826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6425" y="214447"/>
            <a:ext cx="7787451" cy="625323"/>
          </a:xfrm>
        </p:spPr>
        <p:txBody>
          <a:bodyPr>
            <a:normAutofit fontScale="90000"/>
          </a:bodyPr>
          <a:lstStyle/>
          <a:p>
            <a:r>
              <a:rPr lang="en-US" kern="0" dirty="0"/>
              <a:t>MBSE Standards Roadmap</a:t>
            </a:r>
            <a:endParaRPr lang="en-US" dirty="0"/>
          </a:p>
        </p:txBody>
      </p:sp>
      <p:sp>
        <p:nvSpPr>
          <p:cNvPr id="103" name="Oval 102"/>
          <p:cNvSpPr/>
          <p:nvPr/>
        </p:nvSpPr>
        <p:spPr>
          <a:xfrm>
            <a:off x="8230293" y="5332813"/>
            <a:ext cx="1026336" cy="226512"/>
          </a:xfrm>
          <a:prstGeom prst="ellipse">
            <a:avLst/>
          </a:prstGeom>
          <a:solidFill>
            <a:schemeClr val="accent6">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wrap="none" lIns="45720" rIns="45720" rtlCol="0" anchor="ctr"/>
          <a:lstStyle/>
          <a:p>
            <a:pPr algn="ctr" defTabSz="289322" eaLnBrk="0" fontAlgn="base" hangingPunct="0">
              <a:spcBef>
                <a:spcPct val="0"/>
              </a:spcBef>
              <a:spcAft>
                <a:spcPct val="0"/>
              </a:spcAft>
              <a:defRPr/>
            </a:pPr>
            <a:r>
              <a:rPr lang="en-US" sz="1050" b="1" kern="0" dirty="0">
                <a:solidFill>
                  <a:srgbClr val="000000"/>
                </a:solidFill>
              </a:rPr>
              <a:t>STEP 23x</a:t>
            </a:r>
          </a:p>
        </p:txBody>
      </p:sp>
      <p:cxnSp>
        <p:nvCxnSpPr>
          <p:cNvPr id="14" name="Straight Connector 13">
            <a:extLst>
              <a:ext uri="{FF2B5EF4-FFF2-40B4-BE49-F238E27FC236}">
                <a16:creationId xmlns:a16="http://schemas.microsoft.com/office/drawing/2014/main" id="{3110889E-3793-F648-91A4-8A56457D082E}"/>
              </a:ext>
            </a:extLst>
          </p:cNvPr>
          <p:cNvCxnSpPr/>
          <p:nvPr/>
        </p:nvCxnSpPr>
        <p:spPr>
          <a:xfrm>
            <a:off x="3905248" y="1528052"/>
            <a:ext cx="0" cy="4716297"/>
          </a:xfrm>
          <a:prstGeom prst="line">
            <a:avLst/>
          </a:prstGeom>
          <a:ln w="12700">
            <a:solidFill>
              <a:schemeClr val="accent1">
                <a:alpha val="1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6725D3B-CE1B-F342-84D4-9CF053A2484B}"/>
              </a:ext>
            </a:extLst>
          </p:cNvPr>
          <p:cNvCxnSpPr/>
          <p:nvPr/>
        </p:nvCxnSpPr>
        <p:spPr>
          <a:xfrm>
            <a:off x="5608596" y="1479284"/>
            <a:ext cx="0" cy="4716297"/>
          </a:xfrm>
          <a:prstGeom prst="line">
            <a:avLst/>
          </a:prstGeom>
          <a:ln w="12700">
            <a:solidFill>
              <a:schemeClr val="accent1">
                <a:alpha val="1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2B06456-A0E7-9941-BB04-32B5B196FD76}"/>
              </a:ext>
            </a:extLst>
          </p:cNvPr>
          <p:cNvCxnSpPr/>
          <p:nvPr/>
        </p:nvCxnSpPr>
        <p:spPr>
          <a:xfrm>
            <a:off x="7430807" y="1494837"/>
            <a:ext cx="0" cy="4716297"/>
          </a:xfrm>
          <a:prstGeom prst="line">
            <a:avLst/>
          </a:prstGeom>
          <a:ln w="12700">
            <a:solidFill>
              <a:schemeClr val="accent1">
                <a:alpha val="15000"/>
              </a:schemeClr>
            </a:solidFill>
          </a:ln>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1897272" y="1108331"/>
            <a:ext cx="2002035" cy="307777"/>
          </a:xfrm>
          <a:prstGeom prst="rect">
            <a:avLst/>
          </a:prstGeom>
        </p:spPr>
        <p:txBody>
          <a:bodyPr wrap="square" rIns="0">
            <a:spAutoFit/>
          </a:bodyPr>
          <a:lstStyle/>
          <a:p>
            <a:pPr defTabSz="457200" eaLnBrk="0" fontAlgn="base" hangingPunct="0">
              <a:spcBef>
                <a:spcPct val="0"/>
              </a:spcBef>
              <a:spcAft>
                <a:spcPct val="0"/>
              </a:spcAft>
            </a:pPr>
            <a:r>
              <a:rPr lang="en-US" sz="1400" b="1" dirty="0">
                <a:solidFill>
                  <a:srgbClr val="000000"/>
                </a:solidFill>
                <a:cs typeface="Arial" panose="020B0604020202020204" pitchFamily="34" charset="0"/>
              </a:rPr>
              <a:t>Static</a:t>
            </a:r>
          </a:p>
        </p:txBody>
      </p:sp>
      <p:sp>
        <p:nvSpPr>
          <p:cNvPr id="43" name="Rectangle 42"/>
          <p:cNvSpPr/>
          <p:nvPr/>
        </p:nvSpPr>
        <p:spPr>
          <a:xfrm>
            <a:off x="7718204" y="1117432"/>
            <a:ext cx="1668303" cy="307777"/>
          </a:xfrm>
          <a:prstGeom prst="rect">
            <a:avLst/>
          </a:prstGeom>
        </p:spPr>
        <p:txBody>
          <a:bodyPr wrap="square" rIns="0">
            <a:spAutoFit/>
          </a:bodyPr>
          <a:lstStyle/>
          <a:p>
            <a:pPr defTabSz="457200" eaLnBrk="0" fontAlgn="base" hangingPunct="0">
              <a:spcBef>
                <a:spcPct val="0"/>
              </a:spcBef>
              <a:spcAft>
                <a:spcPct val="0"/>
              </a:spcAft>
            </a:pPr>
            <a:r>
              <a:rPr lang="en-US" sz="1400" b="1" dirty="0">
                <a:solidFill>
                  <a:srgbClr val="000000"/>
                </a:solidFill>
                <a:cs typeface="Arial" panose="020B0604020202020204" pitchFamily="34" charset="0"/>
              </a:rPr>
              <a:t>Planning Evolving </a:t>
            </a:r>
          </a:p>
        </p:txBody>
      </p:sp>
      <p:sp>
        <p:nvSpPr>
          <p:cNvPr id="44" name="Rectangle 43"/>
          <p:cNvSpPr/>
          <p:nvPr/>
        </p:nvSpPr>
        <p:spPr>
          <a:xfrm>
            <a:off x="4348881" y="1096297"/>
            <a:ext cx="2132196" cy="307777"/>
          </a:xfrm>
          <a:prstGeom prst="rect">
            <a:avLst/>
          </a:prstGeom>
        </p:spPr>
        <p:txBody>
          <a:bodyPr wrap="square" rIns="0">
            <a:spAutoFit/>
          </a:bodyPr>
          <a:lstStyle/>
          <a:p>
            <a:pPr defTabSz="457200" eaLnBrk="0" fontAlgn="base" hangingPunct="0">
              <a:spcBef>
                <a:spcPct val="0"/>
              </a:spcBef>
              <a:spcAft>
                <a:spcPct val="0"/>
              </a:spcAft>
            </a:pPr>
            <a:r>
              <a:rPr lang="en-US" sz="1400" b="1" dirty="0">
                <a:solidFill>
                  <a:srgbClr val="000000"/>
                </a:solidFill>
                <a:cs typeface="Arial" panose="020B0604020202020204" pitchFamily="34" charset="0"/>
              </a:rPr>
              <a:t>Maturing/Implementing</a:t>
            </a:r>
          </a:p>
        </p:txBody>
      </p:sp>
      <p:sp>
        <p:nvSpPr>
          <p:cNvPr id="49" name="Rectangle 48">
            <a:extLst>
              <a:ext uri="{FF2B5EF4-FFF2-40B4-BE49-F238E27FC236}">
                <a16:creationId xmlns:a16="http://schemas.microsoft.com/office/drawing/2014/main" id="{565ED8CA-9088-4858-92F6-BA3237B6CBDB}"/>
              </a:ext>
            </a:extLst>
          </p:cNvPr>
          <p:cNvSpPr/>
          <p:nvPr/>
        </p:nvSpPr>
        <p:spPr>
          <a:xfrm>
            <a:off x="1760722" y="1382722"/>
            <a:ext cx="7308521" cy="23719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sz="1000">
              <a:solidFill>
                <a:srgbClr val="FFFFFF"/>
              </a:solidFill>
            </a:endParaRPr>
          </a:p>
        </p:txBody>
      </p:sp>
      <p:sp>
        <p:nvSpPr>
          <p:cNvPr id="50" name="ZoneTexte 12">
            <a:extLst>
              <a:ext uri="{FF2B5EF4-FFF2-40B4-BE49-F238E27FC236}">
                <a16:creationId xmlns:a16="http://schemas.microsoft.com/office/drawing/2014/main" id="{FCEAACD7-9B21-4A56-BE03-E458CDAA9612}"/>
              </a:ext>
            </a:extLst>
          </p:cNvPr>
          <p:cNvSpPr txBox="1"/>
          <p:nvPr/>
        </p:nvSpPr>
        <p:spPr>
          <a:xfrm>
            <a:off x="1833980" y="1392129"/>
            <a:ext cx="749813" cy="253169"/>
          </a:xfrm>
          <a:prstGeom prst="rect">
            <a:avLst/>
          </a:prstGeom>
          <a:noFill/>
        </p:spPr>
        <p:txBody>
          <a:bodyPr wrap="square" rtlCol="0">
            <a:spAutoFit/>
          </a:bodyPr>
          <a:lstStyle/>
          <a:p>
            <a:pPr defTabSz="457200"/>
            <a:r>
              <a:rPr lang="en-GB" sz="1000" dirty="0">
                <a:solidFill>
                  <a:srgbClr val="000000"/>
                </a:solidFill>
              </a:rPr>
              <a:t>Today</a:t>
            </a:r>
          </a:p>
        </p:txBody>
      </p:sp>
      <p:sp>
        <p:nvSpPr>
          <p:cNvPr id="51" name="ZoneTexte 13">
            <a:extLst>
              <a:ext uri="{FF2B5EF4-FFF2-40B4-BE49-F238E27FC236}">
                <a16:creationId xmlns:a16="http://schemas.microsoft.com/office/drawing/2014/main" id="{C92F37E7-48A4-4941-8A1A-A7958ECC3240}"/>
              </a:ext>
            </a:extLst>
          </p:cNvPr>
          <p:cNvSpPr txBox="1"/>
          <p:nvPr/>
        </p:nvSpPr>
        <p:spPr>
          <a:xfrm>
            <a:off x="4199050" y="1380717"/>
            <a:ext cx="749813" cy="253169"/>
          </a:xfrm>
          <a:prstGeom prst="rect">
            <a:avLst/>
          </a:prstGeom>
          <a:noFill/>
        </p:spPr>
        <p:txBody>
          <a:bodyPr wrap="square" rtlCol="0">
            <a:spAutoFit/>
          </a:bodyPr>
          <a:lstStyle/>
          <a:p>
            <a:pPr defTabSz="457200"/>
            <a:r>
              <a:rPr lang="en-GB" sz="1000" dirty="0">
                <a:solidFill>
                  <a:srgbClr val="000000"/>
                </a:solidFill>
              </a:rPr>
              <a:t>2021</a:t>
            </a:r>
          </a:p>
        </p:txBody>
      </p:sp>
      <p:sp>
        <p:nvSpPr>
          <p:cNvPr id="52" name="ZoneTexte 14">
            <a:extLst>
              <a:ext uri="{FF2B5EF4-FFF2-40B4-BE49-F238E27FC236}">
                <a16:creationId xmlns:a16="http://schemas.microsoft.com/office/drawing/2014/main" id="{A285BBC7-2B27-4088-998C-283ACC17040C}"/>
              </a:ext>
            </a:extLst>
          </p:cNvPr>
          <p:cNvSpPr txBox="1"/>
          <p:nvPr/>
        </p:nvSpPr>
        <p:spPr>
          <a:xfrm>
            <a:off x="6253073" y="1371090"/>
            <a:ext cx="749813" cy="253169"/>
          </a:xfrm>
          <a:prstGeom prst="rect">
            <a:avLst/>
          </a:prstGeom>
          <a:noFill/>
        </p:spPr>
        <p:txBody>
          <a:bodyPr wrap="square" rtlCol="0">
            <a:spAutoFit/>
          </a:bodyPr>
          <a:lstStyle/>
          <a:p>
            <a:pPr defTabSz="457200"/>
            <a:r>
              <a:rPr lang="en-GB" sz="1000" dirty="0">
                <a:solidFill>
                  <a:srgbClr val="000000"/>
                </a:solidFill>
              </a:rPr>
              <a:t>2023</a:t>
            </a:r>
          </a:p>
        </p:txBody>
      </p:sp>
      <p:sp>
        <p:nvSpPr>
          <p:cNvPr id="53" name="ZoneTexte 15">
            <a:extLst>
              <a:ext uri="{FF2B5EF4-FFF2-40B4-BE49-F238E27FC236}">
                <a16:creationId xmlns:a16="http://schemas.microsoft.com/office/drawing/2014/main" id="{074F6BE2-698F-47D8-AFD7-5641D971B820}"/>
              </a:ext>
            </a:extLst>
          </p:cNvPr>
          <p:cNvSpPr txBox="1"/>
          <p:nvPr/>
        </p:nvSpPr>
        <p:spPr>
          <a:xfrm>
            <a:off x="7819552" y="1381793"/>
            <a:ext cx="749813" cy="253169"/>
          </a:xfrm>
          <a:prstGeom prst="rect">
            <a:avLst/>
          </a:prstGeom>
          <a:noFill/>
        </p:spPr>
        <p:txBody>
          <a:bodyPr wrap="square" rtlCol="0">
            <a:spAutoFit/>
          </a:bodyPr>
          <a:lstStyle/>
          <a:p>
            <a:pPr defTabSz="457200"/>
            <a:r>
              <a:rPr lang="en-GB" sz="1000">
                <a:solidFill>
                  <a:srgbClr val="000000"/>
                </a:solidFill>
              </a:rPr>
              <a:t>2025</a:t>
            </a:r>
          </a:p>
        </p:txBody>
      </p:sp>
      <p:grpSp>
        <p:nvGrpSpPr>
          <p:cNvPr id="109" name="Group 108"/>
          <p:cNvGrpSpPr/>
          <p:nvPr/>
        </p:nvGrpSpPr>
        <p:grpSpPr>
          <a:xfrm>
            <a:off x="1600007" y="5643402"/>
            <a:ext cx="8051991" cy="409023"/>
            <a:chOff x="783345" y="5458698"/>
            <a:chExt cx="7487268" cy="397798"/>
          </a:xfrm>
        </p:grpSpPr>
        <p:sp>
          <p:nvSpPr>
            <p:cNvPr id="59" name="Rectangle 58">
              <a:extLst>
                <a:ext uri="{FF2B5EF4-FFF2-40B4-BE49-F238E27FC236}">
                  <a16:creationId xmlns:a16="http://schemas.microsoft.com/office/drawing/2014/main" id="{3C0EB072-12EE-BE4F-8984-02491B5C3A06}"/>
                </a:ext>
              </a:extLst>
            </p:cNvPr>
            <p:cNvSpPr/>
            <p:nvPr/>
          </p:nvSpPr>
          <p:spPr>
            <a:xfrm>
              <a:off x="783345" y="5458698"/>
              <a:ext cx="1159252" cy="397798"/>
            </a:xfrm>
            <a:prstGeom prst="rect">
              <a:avLst/>
            </a:prstGeom>
            <a:solidFill>
              <a:schemeClr val="bg2"/>
            </a:solidFill>
            <a:ln>
              <a:solidFill>
                <a:schemeClr val="accent1"/>
              </a:solidFill>
            </a:ln>
          </p:spPr>
          <p:txBody>
            <a:bodyPr wrap="none">
              <a:spAutoFit/>
            </a:bodyPr>
            <a:lstStyle/>
            <a:p>
              <a:pPr defTabSz="457200">
                <a:lnSpc>
                  <a:spcPts val="1200"/>
                </a:lnSpc>
              </a:pPr>
              <a:r>
                <a:rPr lang="en-GB" sz="1400" dirty="0">
                  <a:solidFill>
                    <a:srgbClr val="000000"/>
                  </a:solidFill>
                </a:rPr>
                <a:t>Requirements </a:t>
              </a:r>
              <a:br>
                <a:rPr lang="en-GB" sz="1400" dirty="0">
                  <a:solidFill>
                    <a:srgbClr val="000000"/>
                  </a:solidFill>
                </a:rPr>
              </a:br>
              <a:r>
                <a:rPr lang="en-GB" sz="1400" dirty="0">
                  <a:solidFill>
                    <a:srgbClr val="000000"/>
                  </a:solidFill>
                </a:rPr>
                <a:t>Management</a:t>
              </a:r>
            </a:p>
          </p:txBody>
        </p:sp>
        <p:sp>
          <p:nvSpPr>
            <p:cNvPr id="60" name="Rectangle 59">
              <a:extLst>
                <a:ext uri="{FF2B5EF4-FFF2-40B4-BE49-F238E27FC236}">
                  <a16:creationId xmlns:a16="http://schemas.microsoft.com/office/drawing/2014/main" id="{D710B04D-6D2B-114C-AE08-B05EA4C9DF56}"/>
                </a:ext>
              </a:extLst>
            </p:cNvPr>
            <p:cNvSpPr/>
            <p:nvPr/>
          </p:nvSpPr>
          <p:spPr>
            <a:xfrm>
              <a:off x="2602438" y="5458698"/>
              <a:ext cx="1051096" cy="389130"/>
            </a:xfrm>
            <a:prstGeom prst="rect">
              <a:avLst/>
            </a:prstGeom>
            <a:solidFill>
              <a:schemeClr val="bg2"/>
            </a:solidFill>
            <a:ln>
              <a:solidFill>
                <a:schemeClr val="accent1"/>
              </a:solidFill>
            </a:ln>
          </p:spPr>
          <p:txBody>
            <a:bodyPr wrap="none">
              <a:spAutoFit/>
            </a:bodyPr>
            <a:lstStyle/>
            <a:p>
              <a:pPr defTabSz="457200">
                <a:lnSpc>
                  <a:spcPts val="1200"/>
                </a:lnSpc>
              </a:pPr>
              <a:r>
                <a:rPr lang="en-GB" sz="1400" dirty="0">
                  <a:solidFill>
                    <a:srgbClr val="000000"/>
                  </a:solidFill>
                </a:rPr>
                <a:t>Analysis and </a:t>
              </a:r>
              <a:br>
                <a:rPr lang="en-GB" sz="1400" dirty="0">
                  <a:solidFill>
                    <a:srgbClr val="000000"/>
                  </a:solidFill>
                </a:rPr>
              </a:br>
              <a:r>
                <a:rPr lang="en-GB" sz="1400" dirty="0">
                  <a:solidFill>
                    <a:srgbClr val="000000"/>
                  </a:solidFill>
                </a:rPr>
                <a:t>Simulation</a:t>
              </a:r>
            </a:p>
          </p:txBody>
        </p:sp>
        <p:sp>
          <p:nvSpPr>
            <p:cNvPr id="61" name="Rectangle 60">
              <a:extLst>
                <a:ext uri="{FF2B5EF4-FFF2-40B4-BE49-F238E27FC236}">
                  <a16:creationId xmlns:a16="http://schemas.microsoft.com/office/drawing/2014/main" id="{756BD0B3-3DB2-5848-9D05-7F20E0089972}"/>
                </a:ext>
              </a:extLst>
            </p:cNvPr>
            <p:cNvSpPr/>
            <p:nvPr/>
          </p:nvSpPr>
          <p:spPr>
            <a:xfrm>
              <a:off x="4327045" y="5535397"/>
              <a:ext cx="1698341" cy="243573"/>
            </a:xfrm>
            <a:prstGeom prst="rect">
              <a:avLst/>
            </a:prstGeom>
            <a:solidFill>
              <a:schemeClr val="bg2"/>
            </a:solidFill>
            <a:ln>
              <a:solidFill>
                <a:schemeClr val="accent1"/>
              </a:solidFill>
            </a:ln>
          </p:spPr>
          <p:txBody>
            <a:bodyPr wrap="none">
              <a:noAutofit/>
            </a:bodyPr>
            <a:lstStyle/>
            <a:p>
              <a:pPr defTabSz="457200">
                <a:lnSpc>
                  <a:spcPts val="1200"/>
                </a:lnSpc>
              </a:pPr>
              <a:r>
                <a:rPr lang="en-GB" sz="1400" dirty="0">
                  <a:solidFill>
                    <a:srgbClr val="000000"/>
                  </a:solidFill>
                </a:rPr>
                <a:t>Architecture Authoring</a:t>
              </a:r>
            </a:p>
          </p:txBody>
        </p:sp>
        <p:sp>
          <p:nvSpPr>
            <p:cNvPr id="62" name="Rectangle 61">
              <a:extLst>
                <a:ext uri="{FF2B5EF4-FFF2-40B4-BE49-F238E27FC236}">
                  <a16:creationId xmlns:a16="http://schemas.microsoft.com/office/drawing/2014/main" id="{77BFD0F9-5264-E244-BF21-832F8BE40072}"/>
                </a:ext>
              </a:extLst>
            </p:cNvPr>
            <p:cNvSpPr/>
            <p:nvPr/>
          </p:nvSpPr>
          <p:spPr>
            <a:xfrm>
              <a:off x="6600857" y="5535397"/>
              <a:ext cx="1669756" cy="243573"/>
            </a:xfrm>
            <a:prstGeom prst="rect">
              <a:avLst/>
            </a:prstGeom>
            <a:solidFill>
              <a:schemeClr val="bg2"/>
            </a:solidFill>
            <a:ln>
              <a:solidFill>
                <a:schemeClr val="accent1"/>
              </a:solidFill>
            </a:ln>
          </p:spPr>
          <p:txBody>
            <a:bodyPr wrap="none">
              <a:noAutofit/>
            </a:bodyPr>
            <a:lstStyle/>
            <a:p>
              <a:pPr defTabSz="457200">
                <a:lnSpc>
                  <a:spcPts val="1200"/>
                </a:lnSpc>
              </a:pPr>
              <a:r>
                <a:rPr lang="en-GB" sz="1400" dirty="0">
                  <a:solidFill>
                    <a:srgbClr val="000000"/>
                  </a:solidFill>
                </a:rPr>
                <a:t>Integration and Linking</a:t>
              </a:r>
            </a:p>
          </p:txBody>
        </p:sp>
      </p:grpSp>
      <p:cxnSp>
        <p:nvCxnSpPr>
          <p:cNvPr id="63" name="Straight Arrow Connector 62">
            <a:extLst>
              <a:ext uri="{FF2B5EF4-FFF2-40B4-BE49-F238E27FC236}">
                <a16:creationId xmlns:a16="http://schemas.microsoft.com/office/drawing/2014/main" id="{D91CB559-E7F9-3B4D-A05A-7F9B54C07CE9}"/>
              </a:ext>
            </a:extLst>
          </p:cNvPr>
          <p:cNvCxnSpPr>
            <a:cxnSpLocks/>
            <a:stCxn id="59" idx="3"/>
            <a:endCxn id="60" idx="1"/>
          </p:cNvCxnSpPr>
          <p:nvPr/>
        </p:nvCxnSpPr>
        <p:spPr>
          <a:xfrm flipV="1">
            <a:off x="2846695" y="5843457"/>
            <a:ext cx="709609" cy="445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a:extLst>
              <a:ext uri="{FF2B5EF4-FFF2-40B4-BE49-F238E27FC236}">
                <a16:creationId xmlns:a16="http://schemas.microsoft.com/office/drawing/2014/main" id="{359917FA-4FA6-074D-8021-92E164A47FDA}"/>
              </a:ext>
            </a:extLst>
          </p:cNvPr>
          <p:cNvCxnSpPr>
            <a:cxnSpLocks/>
            <a:stCxn id="60" idx="3"/>
            <a:endCxn id="61" idx="1"/>
          </p:cNvCxnSpPr>
          <p:nvPr/>
        </p:nvCxnSpPr>
        <p:spPr>
          <a:xfrm>
            <a:off x="4686678" y="5843457"/>
            <a:ext cx="724311" cy="403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5" name="Straight Arrow Connector 64">
            <a:extLst>
              <a:ext uri="{FF2B5EF4-FFF2-40B4-BE49-F238E27FC236}">
                <a16:creationId xmlns:a16="http://schemas.microsoft.com/office/drawing/2014/main" id="{037D7E12-E23D-5943-A033-E77E7933A080}"/>
              </a:ext>
            </a:extLst>
          </p:cNvPr>
          <p:cNvCxnSpPr>
            <a:cxnSpLocks/>
            <a:stCxn id="61" idx="3"/>
            <a:endCxn id="62" idx="1"/>
          </p:cNvCxnSpPr>
          <p:nvPr/>
        </p:nvCxnSpPr>
        <p:spPr>
          <a:xfrm>
            <a:off x="7237426" y="5847487"/>
            <a:ext cx="61887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6" name="ZoneTexte 46">
            <a:extLst>
              <a:ext uri="{FF2B5EF4-FFF2-40B4-BE49-F238E27FC236}">
                <a16:creationId xmlns:a16="http://schemas.microsoft.com/office/drawing/2014/main" id="{65D98848-1AC7-8947-90B8-323AB30BC79C}"/>
              </a:ext>
            </a:extLst>
          </p:cNvPr>
          <p:cNvSpPr txBox="1"/>
          <p:nvPr/>
        </p:nvSpPr>
        <p:spPr>
          <a:xfrm>
            <a:off x="1585319" y="6188489"/>
            <a:ext cx="820613" cy="253169"/>
          </a:xfrm>
          <a:prstGeom prst="rect">
            <a:avLst/>
          </a:prstGeom>
          <a:noFill/>
        </p:spPr>
        <p:txBody>
          <a:bodyPr wrap="square" rtlCol="0">
            <a:spAutoFit/>
          </a:bodyPr>
          <a:lstStyle/>
          <a:p>
            <a:pPr algn="ctr" defTabSz="457200"/>
            <a:r>
              <a:rPr lang="en-GB" sz="1000" b="1" i="1" dirty="0">
                <a:solidFill>
                  <a:srgbClr val="000000"/>
                </a:solidFill>
              </a:rPr>
              <a:t>Partners</a:t>
            </a:r>
          </a:p>
        </p:txBody>
      </p:sp>
      <p:sp>
        <p:nvSpPr>
          <p:cNvPr id="67" name="Rectangle 66">
            <a:extLst>
              <a:ext uri="{FF2B5EF4-FFF2-40B4-BE49-F238E27FC236}">
                <a16:creationId xmlns:a16="http://schemas.microsoft.com/office/drawing/2014/main" id="{3B55F0E5-865B-B343-853F-E8C0AB6B157A}"/>
              </a:ext>
            </a:extLst>
          </p:cNvPr>
          <p:cNvSpPr/>
          <p:nvPr/>
        </p:nvSpPr>
        <p:spPr>
          <a:xfrm>
            <a:off x="1610003" y="6157407"/>
            <a:ext cx="7927534" cy="3477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sz="1000">
              <a:solidFill>
                <a:srgbClr val="FFFFFF"/>
              </a:solidFill>
            </a:endParaRPr>
          </a:p>
        </p:txBody>
      </p:sp>
      <p:sp>
        <p:nvSpPr>
          <p:cNvPr id="79" name="ZoneTexte 49">
            <a:extLst>
              <a:ext uri="{FF2B5EF4-FFF2-40B4-BE49-F238E27FC236}">
                <a16:creationId xmlns:a16="http://schemas.microsoft.com/office/drawing/2014/main" id="{7D9B835C-3445-9447-9698-137DEB1D2B88}"/>
              </a:ext>
            </a:extLst>
          </p:cNvPr>
          <p:cNvSpPr txBox="1"/>
          <p:nvPr/>
        </p:nvSpPr>
        <p:spPr>
          <a:xfrm>
            <a:off x="5431569" y="6215454"/>
            <a:ext cx="4092312" cy="253169"/>
          </a:xfrm>
          <a:prstGeom prst="rect">
            <a:avLst/>
          </a:prstGeom>
          <a:noFill/>
        </p:spPr>
        <p:txBody>
          <a:bodyPr wrap="square" lIns="0" rIns="0" rtlCol="0">
            <a:spAutoFit/>
          </a:bodyPr>
          <a:lstStyle/>
          <a:p>
            <a:pPr algn="ctr" defTabSz="457200"/>
            <a:r>
              <a:rPr lang="en-GB" sz="1000" dirty="0">
                <a:solidFill>
                  <a:srgbClr val="000000"/>
                </a:solidFill>
              </a:rPr>
              <a:t>PDES, LOTAR, AFNeT, prostep ivip, INCOSE, NASA, NAFEMS, AIA, ASD</a:t>
            </a:r>
          </a:p>
        </p:txBody>
      </p:sp>
      <p:sp>
        <p:nvSpPr>
          <p:cNvPr id="80" name="Oval 79"/>
          <p:cNvSpPr/>
          <p:nvPr/>
        </p:nvSpPr>
        <p:spPr bwMode="auto">
          <a:xfrm>
            <a:off x="3741359" y="6243929"/>
            <a:ext cx="497071" cy="193384"/>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102870" numCol="1" rtlCol="0" anchor="t" anchorCtr="0" compatLnSpc="1">
            <a:prstTxWarp prst="textNoShape">
              <a:avLst/>
            </a:prstTxWarp>
          </a:bodyPr>
          <a:lstStyle/>
          <a:p>
            <a:pPr algn="ctr" defTabSz="289322" eaLnBrk="0" fontAlgn="base" hangingPunct="0">
              <a:spcBef>
                <a:spcPct val="0"/>
              </a:spcBef>
              <a:spcAft>
                <a:spcPct val="0"/>
              </a:spcAft>
              <a:defRPr/>
            </a:pPr>
            <a:r>
              <a:rPr lang="en-US" sz="1000" b="1" kern="0" dirty="0">
                <a:solidFill>
                  <a:srgbClr val="000000"/>
                </a:solidFill>
              </a:rPr>
              <a:t>OMG</a:t>
            </a:r>
          </a:p>
        </p:txBody>
      </p:sp>
      <p:sp>
        <p:nvSpPr>
          <p:cNvPr id="81" name="Oval 80"/>
          <p:cNvSpPr/>
          <p:nvPr/>
        </p:nvSpPr>
        <p:spPr bwMode="auto">
          <a:xfrm>
            <a:off x="4280808" y="6224472"/>
            <a:ext cx="510649" cy="214669"/>
          </a:xfrm>
          <a:prstGeom prst="ellipse">
            <a:avLst/>
          </a:prstGeom>
          <a:solidFill>
            <a:srgbClr val="C5C5C5"/>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102870" numCol="1" rtlCol="0" anchor="t" anchorCtr="0" compatLnSpc="1">
            <a:prstTxWarp prst="textNoShape">
              <a:avLst/>
            </a:prstTxWarp>
          </a:bodyPr>
          <a:lstStyle/>
          <a:p>
            <a:pPr algn="ctr" defTabSz="289322" eaLnBrk="0" fontAlgn="base" hangingPunct="0">
              <a:spcBef>
                <a:spcPct val="0"/>
              </a:spcBef>
              <a:spcAft>
                <a:spcPct val="0"/>
              </a:spcAft>
              <a:defRPr/>
            </a:pPr>
            <a:r>
              <a:rPr lang="en-US" sz="1000" b="1" kern="0" dirty="0">
                <a:solidFill>
                  <a:srgbClr val="000000"/>
                </a:solidFill>
              </a:rPr>
              <a:t>OASIS</a:t>
            </a:r>
          </a:p>
        </p:txBody>
      </p:sp>
      <p:sp>
        <p:nvSpPr>
          <p:cNvPr id="82" name="Oval 81"/>
          <p:cNvSpPr/>
          <p:nvPr/>
        </p:nvSpPr>
        <p:spPr bwMode="auto">
          <a:xfrm>
            <a:off x="4826046" y="6228653"/>
            <a:ext cx="473182" cy="209515"/>
          </a:xfrm>
          <a:prstGeom prst="ellipse">
            <a:avLst/>
          </a:prstGeom>
          <a:solidFill>
            <a:srgbClr val="ACDDFF"/>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102870" numCol="1" rtlCol="0" anchor="t" anchorCtr="0" compatLnSpc="1">
            <a:prstTxWarp prst="textNoShape">
              <a:avLst/>
            </a:prstTxWarp>
          </a:bodyPr>
          <a:lstStyle/>
          <a:p>
            <a:pPr algn="ctr" defTabSz="289322" eaLnBrk="0" fontAlgn="base" hangingPunct="0">
              <a:spcBef>
                <a:spcPct val="0"/>
              </a:spcBef>
              <a:spcAft>
                <a:spcPct val="0"/>
              </a:spcAft>
              <a:defRPr/>
            </a:pPr>
            <a:r>
              <a:rPr lang="en-US" sz="1000" b="1" kern="0" dirty="0">
                <a:solidFill>
                  <a:srgbClr val="000000"/>
                </a:solidFill>
              </a:rPr>
              <a:t>W3C</a:t>
            </a:r>
          </a:p>
        </p:txBody>
      </p:sp>
      <p:sp>
        <p:nvSpPr>
          <p:cNvPr id="83" name="Oval 82"/>
          <p:cNvSpPr/>
          <p:nvPr/>
        </p:nvSpPr>
        <p:spPr bwMode="auto">
          <a:xfrm>
            <a:off x="2411232" y="6219152"/>
            <a:ext cx="410885" cy="221709"/>
          </a:xfrm>
          <a:prstGeom prst="ellipse">
            <a:avLst/>
          </a:prstGeom>
          <a:solidFill>
            <a:srgbClr val="FFFFFF"/>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102870" numCol="1" rtlCol="0" anchor="t" anchorCtr="0" compatLnSpc="1">
            <a:prstTxWarp prst="textNoShape">
              <a:avLst/>
            </a:prstTxWarp>
          </a:bodyPr>
          <a:lstStyle/>
          <a:p>
            <a:pPr algn="ctr" defTabSz="289322" eaLnBrk="0" fontAlgn="base" hangingPunct="0">
              <a:spcBef>
                <a:spcPct val="0"/>
              </a:spcBef>
              <a:spcAft>
                <a:spcPct val="0"/>
              </a:spcAft>
              <a:defRPr/>
            </a:pPr>
            <a:r>
              <a:rPr lang="en-US" sz="1000" b="1" kern="0" dirty="0">
                <a:solidFill>
                  <a:srgbClr val="000000"/>
                </a:solidFill>
              </a:rPr>
              <a:t>ISO</a:t>
            </a:r>
          </a:p>
        </p:txBody>
      </p:sp>
      <p:sp>
        <p:nvSpPr>
          <p:cNvPr id="84" name="Oval 83"/>
          <p:cNvSpPr/>
          <p:nvPr/>
        </p:nvSpPr>
        <p:spPr bwMode="auto">
          <a:xfrm>
            <a:off x="2862268" y="6239064"/>
            <a:ext cx="845690" cy="208561"/>
          </a:xfrm>
          <a:prstGeom prst="ellipse">
            <a:avLst/>
          </a:prstGeom>
          <a:solidFill>
            <a:srgbClr val="B7CDFB"/>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102870" numCol="1" rtlCol="0" anchor="t" anchorCtr="0" compatLnSpc="1">
            <a:prstTxWarp prst="textNoShape">
              <a:avLst/>
            </a:prstTxWarp>
          </a:bodyPr>
          <a:lstStyle/>
          <a:p>
            <a:pPr algn="ctr" defTabSz="289322" eaLnBrk="0" fontAlgn="base" hangingPunct="0">
              <a:spcBef>
                <a:spcPct val="0"/>
              </a:spcBef>
              <a:spcAft>
                <a:spcPct val="0"/>
              </a:spcAft>
              <a:defRPr/>
            </a:pPr>
            <a:r>
              <a:rPr lang="en-US" sz="1000" b="1" kern="0" dirty="0">
                <a:solidFill>
                  <a:srgbClr val="000000"/>
                </a:solidFill>
              </a:rPr>
              <a:t>MODELICA</a:t>
            </a:r>
          </a:p>
        </p:txBody>
      </p:sp>
      <p:sp>
        <p:nvSpPr>
          <p:cNvPr id="97" name="Rectangle 96"/>
          <p:cNvSpPr/>
          <p:nvPr/>
        </p:nvSpPr>
        <p:spPr>
          <a:xfrm>
            <a:off x="2015099" y="6533237"/>
            <a:ext cx="4023497" cy="221524"/>
          </a:xfrm>
          <a:prstGeom prst="rect">
            <a:avLst/>
          </a:prstGeom>
        </p:spPr>
        <p:txBody>
          <a:bodyPr wrap="square">
            <a:spAutoFit/>
          </a:bodyPr>
          <a:lstStyle/>
          <a:p>
            <a:pPr defTabSz="457200"/>
            <a:r>
              <a:rPr lang="en-US" sz="800" dirty="0">
                <a:solidFill>
                  <a:prstClr val="black"/>
                </a:solidFill>
              </a:rPr>
              <a:t>from PDES-LOTAR MBSE Conference, May 8</a:t>
            </a:r>
            <a:r>
              <a:rPr lang="en-US" sz="800" baseline="30000" dirty="0">
                <a:solidFill>
                  <a:prstClr val="black"/>
                </a:solidFill>
              </a:rPr>
              <a:t>th</a:t>
            </a:r>
            <a:r>
              <a:rPr lang="en-US" sz="800" dirty="0">
                <a:solidFill>
                  <a:prstClr val="black"/>
                </a:solidFill>
              </a:rPr>
              <a:t>, 2019.   Revised Dec 11</a:t>
            </a:r>
            <a:r>
              <a:rPr lang="en-US" sz="800" baseline="30000" dirty="0">
                <a:solidFill>
                  <a:prstClr val="black"/>
                </a:solidFill>
              </a:rPr>
              <a:t>th</a:t>
            </a:r>
            <a:r>
              <a:rPr lang="en-US" sz="800" dirty="0">
                <a:solidFill>
                  <a:prstClr val="black"/>
                </a:solidFill>
              </a:rPr>
              <a:t>, 2019</a:t>
            </a:r>
            <a:endParaRPr lang="en-US" sz="1000" dirty="0">
              <a:solidFill>
                <a:prstClr val="black"/>
              </a:solidFill>
            </a:endParaRPr>
          </a:p>
        </p:txBody>
      </p:sp>
      <p:sp>
        <p:nvSpPr>
          <p:cNvPr id="98" name="Rectangle 97"/>
          <p:cNvSpPr/>
          <p:nvPr/>
        </p:nvSpPr>
        <p:spPr>
          <a:xfrm>
            <a:off x="6345844" y="6522714"/>
            <a:ext cx="2361544" cy="215444"/>
          </a:xfrm>
          <a:prstGeom prst="rect">
            <a:avLst/>
          </a:prstGeom>
        </p:spPr>
        <p:txBody>
          <a:bodyPr wrap="none">
            <a:spAutoFit/>
          </a:bodyPr>
          <a:lstStyle/>
          <a:p>
            <a:pPr defTabSz="457200"/>
            <a:r>
              <a:rPr lang="en-US" sz="800" dirty="0">
                <a:solidFill>
                  <a:prstClr val="black"/>
                </a:solidFill>
              </a:rPr>
              <a:t>Reference </a:t>
            </a:r>
            <a:r>
              <a:rPr lang="en-US" sz="800" dirty="0">
                <a:solidFill>
                  <a:prstClr val="black"/>
                </a:solidFill>
                <a:hlinkClick r:id="rId3"/>
              </a:rPr>
              <a:t>ASD Radar Chart</a:t>
            </a:r>
            <a:r>
              <a:rPr lang="en-US" sz="800" dirty="0">
                <a:solidFill>
                  <a:prstClr val="black"/>
                </a:solidFill>
              </a:rPr>
              <a:t> for detailed descriptions</a:t>
            </a:r>
          </a:p>
        </p:txBody>
      </p:sp>
      <p:sp>
        <p:nvSpPr>
          <p:cNvPr id="6" name="Oval 5"/>
          <p:cNvSpPr/>
          <p:nvPr/>
        </p:nvSpPr>
        <p:spPr>
          <a:xfrm>
            <a:off x="7139751" y="2524848"/>
            <a:ext cx="1251206" cy="437297"/>
          </a:xfrm>
          <a:prstGeom prst="ellipse">
            <a:avLst/>
          </a:prstGeom>
          <a:solidFill>
            <a:schemeClr val="accent6">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100" dirty="0">
              <a:solidFill>
                <a:prstClr val="black"/>
              </a:solidFill>
            </a:endParaRPr>
          </a:p>
        </p:txBody>
      </p:sp>
      <p:sp>
        <p:nvSpPr>
          <p:cNvPr id="9" name="Oval 8"/>
          <p:cNvSpPr/>
          <p:nvPr/>
        </p:nvSpPr>
        <p:spPr>
          <a:xfrm>
            <a:off x="3181948" y="1657094"/>
            <a:ext cx="1268649" cy="461082"/>
          </a:xfrm>
          <a:prstGeom prst="ellipse">
            <a:avLst/>
          </a:prstGeom>
          <a:solidFill>
            <a:srgbClr val="E70033">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a:solidFill>
                <a:prstClr val="white"/>
              </a:solidFill>
            </a:endParaRPr>
          </a:p>
        </p:txBody>
      </p:sp>
      <p:sp>
        <p:nvSpPr>
          <p:cNvPr id="10" name="Oval 9"/>
          <p:cNvSpPr/>
          <p:nvPr/>
        </p:nvSpPr>
        <p:spPr>
          <a:xfrm>
            <a:off x="5314605" y="1658225"/>
            <a:ext cx="1268649" cy="461082"/>
          </a:xfrm>
          <a:prstGeom prst="ellipse">
            <a:avLst/>
          </a:prstGeom>
          <a:solidFill>
            <a:srgbClr val="E70033">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a:solidFill>
                <a:prstClr val="white"/>
              </a:solidFill>
            </a:endParaRPr>
          </a:p>
        </p:txBody>
      </p:sp>
      <p:sp>
        <p:nvSpPr>
          <p:cNvPr id="13" name="Oval 12"/>
          <p:cNvSpPr/>
          <p:nvPr/>
        </p:nvSpPr>
        <p:spPr>
          <a:xfrm>
            <a:off x="1419027" y="2260046"/>
            <a:ext cx="1268649" cy="461082"/>
          </a:xfrm>
          <a:prstGeom prst="ellipse">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b="1" dirty="0">
              <a:solidFill>
                <a:prstClr val="white"/>
              </a:solidFill>
            </a:endParaRPr>
          </a:p>
        </p:txBody>
      </p:sp>
      <p:grpSp>
        <p:nvGrpSpPr>
          <p:cNvPr id="122" name="Group 121"/>
          <p:cNvGrpSpPr/>
          <p:nvPr/>
        </p:nvGrpSpPr>
        <p:grpSpPr>
          <a:xfrm>
            <a:off x="2700899" y="2888520"/>
            <a:ext cx="1268649" cy="394924"/>
            <a:chOff x="579917" y="2778215"/>
            <a:chExt cx="1179673" cy="384085"/>
          </a:xfrm>
        </p:grpSpPr>
        <p:sp>
          <p:nvSpPr>
            <p:cNvPr id="8" name="Oval 7"/>
            <p:cNvSpPr/>
            <p:nvPr/>
          </p:nvSpPr>
          <p:spPr>
            <a:xfrm>
              <a:off x="579917" y="2778215"/>
              <a:ext cx="1179673" cy="384085"/>
            </a:xfrm>
            <a:prstGeom prst="ellipse">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a:solidFill>
                  <a:prstClr val="white"/>
                </a:solidFill>
              </a:endParaRPr>
            </a:p>
          </p:txBody>
        </p:sp>
        <p:sp>
          <p:nvSpPr>
            <p:cNvPr id="17" name="Oval 16"/>
            <p:cNvSpPr/>
            <p:nvPr/>
          </p:nvSpPr>
          <p:spPr bwMode="auto">
            <a:xfrm>
              <a:off x="703530" y="2841338"/>
              <a:ext cx="923223" cy="248359"/>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0" rIns="28932"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400" b="1" kern="0" dirty="0">
                  <a:solidFill>
                    <a:srgbClr val="000000"/>
                  </a:solidFill>
                </a:rPr>
                <a:t>SysML</a:t>
              </a:r>
            </a:p>
          </p:txBody>
        </p:sp>
      </p:grpSp>
      <p:sp>
        <p:nvSpPr>
          <p:cNvPr id="18" name="Oval 17"/>
          <p:cNvSpPr/>
          <p:nvPr/>
        </p:nvSpPr>
        <p:spPr bwMode="auto">
          <a:xfrm>
            <a:off x="2972667" y="2204438"/>
            <a:ext cx="992857" cy="255368"/>
          </a:xfrm>
          <a:prstGeom prst="ellipse">
            <a:avLst/>
          </a:prstGeom>
          <a:solidFill>
            <a:srgbClr val="FFFFFF">
              <a:lumMod val="75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14467" rIns="28932"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050" b="1" kern="0" dirty="0">
                <a:solidFill>
                  <a:srgbClr val="000000"/>
                </a:solidFill>
              </a:rPr>
              <a:t>OSLC</a:t>
            </a:r>
          </a:p>
        </p:txBody>
      </p:sp>
      <p:grpSp>
        <p:nvGrpSpPr>
          <p:cNvPr id="127" name="Group 126"/>
          <p:cNvGrpSpPr/>
          <p:nvPr/>
        </p:nvGrpSpPr>
        <p:grpSpPr>
          <a:xfrm>
            <a:off x="2799334" y="4423136"/>
            <a:ext cx="1268649" cy="461082"/>
            <a:chOff x="2309749" y="4280010"/>
            <a:chExt cx="1179673" cy="448427"/>
          </a:xfrm>
        </p:grpSpPr>
        <p:sp>
          <p:nvSpPr>
            <p:cNvPr id="12" name="Oval 11"/>
            <p:cNvSpPr/>
            <p:nvPr/>
          </p:nvSpPr>
          <p:spPr>
            <a:xfrm>
              <a:off x="2309749" y="4280010"/>
              <a:ext cx="1179673" cy="448427"/>
            </a:xfrm>
            <a:prstGeom prst="ellipse">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b="1" dirty="0">
                <a:solidFill>
                  <a:prstClr val="white"/>
                </a:solidFill>
              </a:endParaRPr>
            </a:p>
          </p:txBody>
        </p:sp>
        <p:sp>
          <p:nvSpPr>
            <p:cNvPr id="19" name="Oval 18"/>
            <p:cNvSpPr/>
            <p:nvPr/>
          </p:nvSpPr>
          <p:spPr bwMode="auto">
            <a:xfrm>
              <a:off x="2434386" y="4377139"/>
              <a:ext cx="923223" cy="248359"/>
            </a:xfrm>
            <a:prstGeom prst="ellipse">
              <a:avLst/>
            </a:prstGeom>
            <a:solidFill>
              <a:srgbClr val="0038A8">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400" b="1" kern="0" dirty="0">
                  <a:solidFill>
                    <a:srgbClr val="000000"/>
                  </a:solidFill>
                </a:rPr>
                <a:t>FMI</a:t>
              </a:r>
            </a:p>
          </p:txBody>
        </p:sp>
      </p:grpSp>
      <p:sp>
        <p:nvSpPr>
          <p:cNvPr id="21" name="Oval 20"/>
          <p:cNvSpPr/>
          <p:nvPr/>
        </p:nvSpPr>
        <p:spPr bwMode="auto">
          <a:xfrm>
            <a:off x="1579273" y="2358373"/>
            <a:ext cx="992857" cy="255368"/>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0" rIns="28932" bIns="14467"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rgbClr val="000000"/>
                </a:solidFill>
              </a:rPr>
              <a:t>ReqIF</a:t>
            </a:r>
          </a:p>
        </p:txBody>
      </p:sp>
      <p:sp>
        <p:nvSpPr>
          <p:cNvPr id="22" name="Oval 21"/>
          <p:cNvSpPr/>
          <p:nvPr/>
        </p:nvSpPr>
        <p:spPr bwMode="auto">
          <a:xfrm>
            <a:off x="5822444" y="2322547"/>
            <a:ext cx="1105727" cy="255368"/>
          </a:xfrm>
          <a:prstGeom prst="ellipse">
            <a:avLst/>
          </a:prstGeom>
          <a:solidFill>
            <a:srgbClr val="ACDDFF"/>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102870"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rgbClr val="000000"/>
                </a:solidFill>
              </a:rPr>
              <a:t>RDF Ontology</a:t>
            </a:r>
          </a:p>
        </p:txBody>
      </p:sp>
      <p:sp>
        <p:nvSpPr>
          <p:cNvPr id="23" name="Oval 22"/>
          <p:cNvSpPr/>
          <p:nvPr/>
        </p:nvSpPr>
        <p:spPr bwMode="auto">
          <a:xfrm>
            <a:off x="2149053" y="1943200"/>
            <a:ext cx="992857" cy="255368"/>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0" rIns="28932"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100" b="1" kern="0" dirty="0">
                <a:solidFill>
                  <a:srgbClr val="000000"/>
                </a:solidFill>
              </a:rPr>
              <a:t>XMI</a:t>
            </a:r>
          </a:p>
        </p:txBody>
      </p:sp>
      <p:sp>
        <p:nvSpPr>
          <p:cNvPr id="24" name="Oval 23"/>
          <p:cNvSpPr/>
          <p:nvPr/>
        </p:nvSpPr>
        <p:spPr bwMode="auto">
          <a:xfrm>
            <a:off x="1745926" y="1691456"/>
            <a:ext cx="992857" cy="219398"/>
          </a:xfrm>
          <a:prstGeom prst="ellipse">
            <a:avLst/>
          </a:prstGeom>
          <a:solidFill>
            <a:schemeClr val="accent5">
              <a:lumMod val="20000"/>
              <a:lumOff val="80000"/>
            </a:scheme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p:spPr>
        <p:txBody>
          <a:bodyPr vert="horz" wrap="none" lIns="0" tIns="14467" rIns="0" bIns="14467" numCol="1" rtlCol="0" anchor="t" anchorCtr="0" compatLnSpc="1">
            <a:prstTxWarp prst="textNoShape">
              <a:avLst/>
            </a:prstTxWarp>
          </a:bodyPr>
          <a:lstStyle/>
          <a:p>
            <a:pPr algn="ctr" defTabSz="289322" eaLnBrk="0" fontAlgn="base" hangingPunct="0">
              <a:spcBef>
                <a:spcPct val="0"/>
              </a:spcBef>
              <a:spcAft>
                <a:spcPct val="0"/>
              </a:spcAft>
            </a:pPr>
            <a:r>
              <a:rPr lang="en-US" sz="1050" b="1" kern="0" dirty="0">
                <a:solidFill>
                  <a:srgbClr val="000000"/>
                </a:solidFill>
              </a:rPr>
              <a:t>AADL</a:t>
            </a:r>
          </a:p>
        </p:txBody>
      </p:sp>
      <p:sp>
        <p:nvSpPr>
          <p:cNvPr id="25" name="Oval 24"/>
          <p:cNvSpPr/>
          <p:nvPr/>
        </p:nvSpPr>
        <p:spPr bwMode="auto">
          <a:xfrm>
            <a:off x="1519250" y="3380187"/>
            <a:ext cx="992857" cy="232683"/>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28932" tIns="14467" rIns="28932" bIns="14467" numCol="1" rtlCol="0" anchor="t" anchorCtr="0" compatLnSpc="1">
            <a:prstTxWarp prst="textNoShape">
              <a:avLst/>
            </a:prstTxWarp>
          </a:bodyPr>
          <a:lstStyle/>
          <a:p>
            <a:pPr algn="ctr" defTabSz="289322" eaLnBrk="0" fontAlgn="base" hangingPunct="0">
              <a:spcBef>
                <a:spcPct val="0"/>
              </a:spcBef>
              <a:spcAft>
                <a:spcPct val="0"/>
              </a:spcAft>
            </a:pPr>
            <a:r>
              <a:rPr lang="en-US" sz="1050" b="1" i="1" kern="0" dirty="0">
                <a:solidFill>
                  <a:srgbClr val="000000"/>
                </a:solidFill>
              </a:rPr>
              <a:t>AP233</a:t>
            </a:r>
          </a:p>
        </p:txBody>
      </p:sp>
      <p:sp>
        <p:nvSpPr>
          <p:cNvPr id="27" name="Oval 26"/>
          <p:cNvSpPr/>
          <p:nvPr/>
        </p:nvSpPr>
        <p:spPr bwMode="auto">
          <a:xfrm>
            <a:off x="3327018" y="1769546"/>
            <a:ext cx="989059" cy="252408"/>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a:bevelT w="190500" h="38100"/>
          </a:sp3d>
        </p:spPr>
        <p:txBody>
          <a:bodyPr vert="horz" wrap="none" lIns="28932" tIns="0" rIns="28932" bIns="0"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rgbClr val="000000"/>
                </a:solidFill>
              </a:rPr>
              <a:t>UAF</a:t>
            </a:r>
          </a:p>
        </p:txBody>
      </p:sp>
      <p:grpSp>
        <p:nvGrpSpPr>
          <p:cNvPr id="126" name="Group 125"/>
          <p:cNvGrpSpPr/>
          <p:nvPr/>
        </p:nvGrpSpPr>
        <p:grpSpPr>
          <a:xfrm>
            <a:off x="1432125" y="4438806"/>
            <a:ext cx="1268649" cy="461082"/>
            <a:chOff x="1060544" y="4181640"/>
            <a:chExt cx="1179673" cy="448427"/>
          </a:xfrm>
        </p:grpSpPr>
        <p:sp>
          <p:nvSpPr>
            <p:cNvPr id="5" name="Oval 4"/>
            <p:cNvSpPr/>
            <p:nvPr/>
          </p:nvSpPr>
          <p:spPr>
            <a:xfrm>
              <a:off x="1060544" y="4181640"/>
              <a:ext cx="1179673" cy="448427"/>
            </a:xfrm>
            <a:prstGeom prst="ellipse">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b="1" dirty="0">
                <a:solidFill>
                  <a:prstClr val="white"/>
                </a:solidFill>
              </a:endParaRPr>
            </a:p>
          </p:txBody>
        </p:sp>
        <p:sp>
          <p:nvSpPr>
            <p:cNvPr id="28" name="Oval 27"/>
            <p:cNvSpPr/>
            <p:nvPr/>
          </p:nvSpPr>
          <p:spPr bwMode="auto">
            <a:xfrm>
              <a:off x="1181663" y="4262283"/>
              <a:ext cx="923223" cy="248359"/>
            </a:xfrm>
            <a:prstGeom prst="ellipse">
              <a:avLst/>
            </a:prstGeom>
            <a:solidFill>
              <a:srgbClr val="0038A8">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100" b="1" kern="0" dirty="0">
                  <a:solidFill>
                    <a:srgbClr val="000000"/>
                  </a:solidFill>
                </a:rPr>
                <a:t>Modelica</a:t>
              </a:r>
            </a:p>
          </p:txBody>
        </p:sp>
      </p:grpSp>
      <p:grpSp>
        <p:nvGrpSpPr>
          <p:cNvPr id="128" name="Group 127"/>
          <p:cNvGrpSpPr/>
          <p:nvPr/>
        </p:nvGrpSpPr>
        <p:grpSpPr>
          <a:xfrm>
            <a:off x="4166543" y="4463905"/>
            <a:ext cx="1268649" cy="382032"/>
            <a:chOff x="3778445" y="4299513"/>
            <a:chExt cx="1179673" cy="371547"/>
          </a:xfrm>
        </p:grpSpPr>
        <p:sp>
          <p:nvSpPr>
            <p:cNvPr id="125" name="Oval 124"/>
            <p:cNvSpPr/>
            <p:nvPr/>
          </p:nvSpPr>
          <p:spPr>
            <a:xfrm>
              <a:off x="3778445" y="4299513"/>
              <a:ext cx="1179673" cy="371547"/>
            </a:xfrm>
            <a:prstGeom prst="ellipse">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b="1" dirty="0">
                <a:solidFill>
                  <a:prstClr val="white"/>
                </a:solidFill>
              </a:endParaRPr>
            </a:p>
          </p:txBody>
        </p:sp>
        <p:sp>
          <p:nvSpPr>
            <p:cNvPr id="29" name="Oval 28"/>
            <p:cNvSpPr/>
            <p:nvPr/>
          </p:nvSpPr>
          <p:spPr bwMode="auto">
            <a:xfrm>
              <a:off x="3912374" y="4356208"/>
              <a:ext cx="923223" cy="248359"/>
            </a:xfrm>
            <a:prstGeom prst="ellipse">
              <a:avLst/>
            </a:prstGeom>
            <a:solidFill>
              <a:srgbClr val="0038A8">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100" b="1" kern="0" dirty="0">
                  <a:solidFill>
                    <a:srgbClr val="000000"/>
                  </a:solidFill>
                </a:rPr>
                <a:t>SSP</a:t>
              </a:r>
            </a:p>
          </p:txBody>
        </p:sp>
      </p:grpSp>
      <p:sp>
        <p:nvSpPr>
          <p:cNvPr id="30" name="Oval 29"/>
          <p:cNvSpPr/>
          <p:nvPr/>
        </p:nvSpPr>
        <p:spPr bwMode="auto">
          <a:xfrm>
            <a:off x="2653603" y="5313410"/>
            <a:ext cx="1111272" cy="265318"/>
          </a:xfrm>
          <a:prstGeom prst="ellipse">
            <a:avLst/>
          </a:prstGeom>
          <a:solidFill>
            <a:schemeClr val="accent5">
              <a:lumMod val="20000"/>
              <a:lumOff val="80000"/>
            </a:scheme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p:spPr>
        <p:txBody>
          <a:bodyPr vert="horz" wrap="none" lIns="0" tIns="14467" rIns="0"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050" b="1" kern="0" dirty="0">
                <a:solidFill>
                  <a:srgbClr val="000000"/>
                </a:solidFill>
              </a:rPr>
              <a:t>MIL-STD-31000</a:t>
            </a:r>
          </a:p>
        </p:txBody>
      </p:sp>
      <p:sp>
        <p:nvSpPr>
          <p:cNvPr id="31" name="Oval 30"/>
          <p:cNvSpPr/>
          <p:nvPr/>
        </p:nvSpPr>
        <p:spPr bwMode="auto">
          <a:xfrm>
            <a:off x="1574362" y="5008596"/>
            <a:ext cx="933995" cy="229450"/>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28932" tIns="14467" rIns="28932"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050" b="1" i="1" kern="0" dirty="0">
                <a:solidFill>
                  <a:srgbClr val="000000"/>
                </a:solidFill>
              </a:rPr>
              <a:t>AP232</a:t>
            </a:r>
          </a:p>
        </p:txBody>
      </p:sp>
      <p:sp>
        <p:nvSpPr>
          <p:cNvPr id="33" name="Oval 32"/>
          <p:cNvSpPr/>
          <p:nvPr/>
        </p:nvSpPr>
        <p:spPr bwMode="auto">
          <a:xfrm>
            <a:off x="1508579" y="3818618"/>
            <a:ext cx="992857" cy="232683"/>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28932" tIns="14467" rIns="28932" bIns="14467" numCol="1" rtlCol="0" anchor="t" anchorCtr="0" compatLnSpc="1">
            <a:prstTxWarp prst="textNoShape">
              <a:avLst/>
            </a:prstTxWarp>
          </a:bodyPr>
          <a:lstStyle/>
          <a:p>
            <a:pPr algn="ctr" defTabSz="289322" eaLnBrk="0" fontAlgn="base" hangingPunct="0">
              <a:spcBef>
                <a:spcPct val="0"/>
              </a:spcBef>
              <a:spcAft>
                <a:spcPct val="0"/>
              </a:spcAft>
            </a:pPr>
            <a:r>
              <a:rPr lang="en-US" sz="1050" b="1" i="1" kern="0" dirty="0">
                <a:solidFill>
                  <a:srgbClr val="000000"/>
                </a:solidFill>
              </a:rPr>
              <a:t>AP210</a:t>
            </a:r>
          </a:p>
        </p:txBody>
      </p:sp>
      <p:grpSp>
        <p:nvGrpSpPr>
          <p:cNvPr id="130" name="Group 129"/>
          <p:cNvGrpSpPr/>
          <p:nvPr/>
        </p:nvGrpSpPr>
        <p:grpSpPr>
          <a:xfrm>
            <a:off x="5179229" y="3725962"/>
            <a:ext cx="1268649" cy="414585"/>
            <a:chOff x="4049547" y="3253740"/>
            <a:chExt cx="1179673" cy="403206"/>
          </a:xfrm>
        </p:grpSpPr>
        <p:sp>
          <p:nvSpPr>
            <p:cNvPr id="7" name="Oval 6"/>
            <p:cNvSpPr/>
            <p:nvPr/>
          </p:nvSpPr>
          <p:spPr>
            <a:xfrm>
              <a:off x="4049547" y="3253740"/>
              <a:ext cx="1179673" cy="403206"/>
            </a:xfrm>
            <a:prstGeom prst="ellipse">
              <a:avLst/>
            </a:prstGeom>
            <a:solidFill>
              <a:srgbClr val="E70033">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a:solidFill>
                  <a:prstClr val="white"/>
                </a:solidFill>
              </a:endParaRPr>
            </a:p>
          </p:txBody>
        </p:sp>
        <p:sp>
          <p:nvSpPr>
            <p:cNvPr id="34" name="Oval 33"/>
            <p:cNvSpPr/>
            <p:nvPr/>
          </p:nvSpPr>
          <p:spPr bwMode="auto">
            <a:xfrm>
              <a:off x="4175427" y="3327335"/>
              <a:ext cx="923223" cy="226297"/>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28932" tIns="0" rIns="28932" bIns="0" numCol="1" rtlCol="0" anchor="t" anchorCtr="0" compatLnSpc="1">
              <a:prstTxWarp prst="textNoShape">
                <a:avLst/>
              </a:prstTxWarp>
            </a:bodyPr>
            <a:lstStyle/>
            <a:p>
              <a:pPr algn="ctr" defTabSz="289322" eaLnBrk="0" fontAlgn="base" hangingPunct="0">
                <a:spcBef>
                  <a:spcPct val="0"/>
                </a:spcBef>
                <a:spcAft>
                  <a:spcPct val="0"/>
                </a:spcAft>
              </a:pPr>
              <a:r>
                <a:rPr lang="en-US" sz="1400" b="1" kern="0" dirty="0">
                  <a:solidFill>
                    <a:srgbClr val="000000"/>
                  </a:solidFill>
                </a:rPr>
                <a:t>AP243</a:t>
              </a:r>
            </a:p>
          </p:txBody>
        </p:sp>
      </p:grpSp>
      <p:grpSp>
        <p:nvGrpSpPr>
          <p:cNvPr id="123" name="Group 122"/>
          <p:cNvGrpSpPr/>
          <p:nvPr/>
        </p:nvGrpSpPr>
        <p:grpSpPr>
          <a:xfrm>
            <a:off x="4989441" y="2697518"/>
            <a:ext cx="1268649" cy="397385"/>
            <a:chOff x="3239384" y="2783443"/>
            <a:chExt cx="1179673" cy="386478"/>
          </a:xfrm>
        </p:grpSpPr>
        <p:sp>
          <p:nvSpPr>
            <p:cNvPr id="11" name="Oval 10"/>
            <p:cNvSpPr/>
            <p:nvPr/>
          </p:nvSpPr>
          <p:spPr>
            <a:xfrm>
              <a:off x="3239384" y="2783443"/>
              <a:ext cx="1179673" cy="386478"/>
            </a:xfrm>
            <a:prstGeom prst="ellipse">
              <a:avLst/>
            </a:prstGeom>
            <a:solidFill>
              <a:srgbClr val="E70033">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a:solidFill>
                  <a:prstClr val="white"/>
                </a:solidFill>
              </a:endParaRPr>
            </a:p>
          </p:txBody>
        </p:sp>
        <p:sp>
          <p:nvSpPr>
            <p:cNvPr id="35" name="Oval 34"/>
            <p:cNvSpPr/>
            <p:nvPr/>
          </p:nvSpPr>
          <p:spPr bwMode="auto">
            <a:xfrm>
              <a:off x="3334342" y="2852354"/>
              <a:ext cx="999135" cy="248359"/>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0" rIns="0"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200" b="1" kern="0" dirty="0">
                  <a:solidFill>
                    <a:srgbClr val="000000"/>
                  </a:solidFill>
                </a:rPr>
                <a:t>SysMLv2</a:t>
              </a:r>
            </a:p>
          </p:txBody>
        </p:sp>
      </p:grpSp>
      <p:cxnSp>
        <p:nvCxnSpPr>
          <p:cNvPr id="38" name="Straight Arrow Connector 37"/>
          <p:cNvCxnSpPr>
            <a:stCxn id="31" idx="5"/>
            <a:endCxn id="30" idx="2"/>
          </p:cNvCxnSpPr>
          <p:nvPr/>
        </p:nvCxnSpPr>
        <p:spPr>
          <a:xfrm>
            <a:off x="2371577" y="5204445"/>
            <a:ext cx="282026" cy="2416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19" idx="6"/>
            <a:endCxn id="29" idx="2"/>
          </p:cNvCxnSpPr>
          <p:nvPr/>
        </p:nvCxnSpPr>
        <p:spPr>
          <a:xfrm flipV="1">
            <a:off x="3926229" y="4649884"/>
            <a:ext cx="384345" cy="80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17" idx="6"/>
            <a:endCxn id="35" idx="2"/>
          </p:cNvCxnSpPr>
          <p:nvPr/>
        </p:nvCxnSpPr>
        <p:spPr>
          <a:xfrm flipV="1">
            <a:off x="3826691" y="2896058"/>
            <a:ext cx="1264870" cy="1850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stCxn id="18" idx="6"/>
            <a:endCxn id="22" idx="2"/>
          </p:cNvCxnSpPr>
          <p:nvPr/>
        </p:nvCxnSpPr>
        <p:spPr>
          <a:xfrm>
            <a:off x="3965523" y="2332122"/>
            <a:ext cx="1856920" cy="1181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6" name="Oval 45"/>
          <p:cNvSpPr/>
          <p:nvPr/>
        </p:nvSpPr>
        <p:spPr bwMode="auto">
          <a:xfrm>
            <a:off x="2612999" y="2553943"/>
            <a:ext cx="992857" cy="255368"/>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0" rIns="28932" bIns="14467"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rgbClr val="000000"/>
                </a:solidFill>
              </a:rPr>
              <a:t>Marte</a:t>
            </a:r>
          </a:p>
        </p:txBody>
      </p:sp>
      <p:sp>
        <p:nvSpPr>
          <p:cNvPr id="47" name="Oval 46"/>
          <p:cNvSpPr/>
          <p:nvPr/>
        </p:nvSpPr>
        <p:spPr bwMode="auto">
          <a:xfrm>
            <a:off x="3621559" y="2646123"/>
            <a:ext cx="803874" cy="255368"/>
          </a:xfrm>
          <a:prstGeom prst="ellipse">
            <a:avLst/>
          </a:prstGeom>
          <a:solidFill>
            <a:srgbClr val="ACDDFF"/>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102870"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rgbClr val="000000"/>
                </a:solidFill>
              </a:rPr>
              <a:t>OWL </a:t>
            </a:r>
          </a:p>
        </p:txBody>
      </p:sp>
      <p:cxnSp>
        <p:nvCxnSpPr>
          <p:cNvPr id="48" name="Straight Arrow Connector 47"/>
          <p:cNvCxnSpPr>
            <a:stCxn id="47" idx="6"/>
            <a:endCxn id="22" idx="3"/>
          </p:cNvCxnSpPr>
          <p:nvPr/>
        </p:nvCxnSpPr>
        <p:spPr>
          <a:xfrm flipV="1">
            <a:off x="4425433" y="2540518"/>
            <a:ext cx="1558940" cy="23329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a:extLst>
              <a:ext uri="{FF2B5EF4-FFF2-40B4-BE49-F238E27FC236}">
                <a16:creationId xmlns:a16="http://schemas.microsoft.com/office/drawing/2014/main" id="{0C45384C-6A44-154C-A1A8-34DD11C37ED0}"/>
              </a:ext>
            </a:extLst>
          </p:cNvPr>
          <p:cNvCxnSpPr>
            <a:cxnSpLocks/>
            <a:stCxn id="124" idx="7"/>
            <a:endCxn id="46" idx="3"/>
          </p:cNvCxnSpPr>
          <p:nvPr/>
        </p:nvCxnSpPr>
        <p:spPr>
          <a:xfrm flipV="1">
            <a:off x="2370137" y="2771914"/>
            <a:ext cx="388262" cy="2162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7" name="Oval 56">
            <a:extLst>
              <a:ext uri="{FF2B5EF4-FFF2-40B4-BE49-F238E27FC236}">
                <a16:creationId xmlns:a16="http://schemas.microsoft.com/office/drawing/2014/main" id="{25F7E20B-2F4B-694D-B127-914C9FE6B410}"/>
              </a:ext>
            </a:extLst>
          </p:cNvPr>
          <p:cNvSpPr/>
          <p:nvPr/>
        </p:nvSpPr>
        <p:spPr bwMode="auto">
          <a:xfrm>
            <a:off x="8222696" y="3326131"/>
            <a:ext cx="992857" cy="232683"/>
          </a:xfrm>
          <a:prstGeom prst="ellipse">
            <a:avLst/>
          </a:prstGeom>
          <a:solidFill>
            <a:schemeClr val="accent6">
              <a:lumMod val="40000"/>
              <a:lumOff val="60000"/>
            </a:scheme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p:spPr>
        <p:txBody>
          <a:bodyPr vert="horz" wrap="square" lIns="28932" tIns="14467" rIns="28932" bIns="14467" numCol="1" rtlCol="0" anchor="t" anchorCtr="0" compatLnSpc="1">
            <a:prstTxWarp prst="textNoShape">
              <a:avLst/>
            </a:prstTxWarp>
          </a:bodyPr>
          <a:lstStyle/>
          <a:p>
            <a:pPr algn="ctr" defTabSz="289322" eaLnBrk="0" fontAlgn="base" hangingPunct="0">
              <a:spcBef>
                <a:spcPct val="0"/>
              </a:spcBef>
              <a:spcAft>
                <a:spcPct val="0"/>
              </a:spcAft>
            </a:pPr>
            <a:r>
              <a:rPr lang="en-US" sz="1050" b="1" kern="0" dirty="0">
                <a:solidFill>
                  <a:srgbClr val="000000"/>
                </a:solidFill>
              </a:rPr>
              <a:t>STEP 23x  </a:t>
            </a:r>
          </a:p>
        </p:txBody>
      </p:sp>
      <p:cxnSp>
        <p:nvCxnSpPr>
          <p:cNvPr id="58" name="Straight Arrow Connector 57">
            <a:extLst>
              <a:ext uri="{FF2B5EF4-FFF2-40B4-BE49-F238E27FC236}">
                <a16:creationId xmlns:a16="http://schemas.microsoft.com/office/drawing/2014/main" id="{0E3A301C-717D-B74D-A30F-97D112BAECE8}"/>
              </a:ext>
            </a:extLst>
          </p:cNvPr>
          <p:cNvCxnSpPr>
            <a:cxnSpLocks/>
            <a:stCxn id="25" idx="6"/>
            <a:endCxn id="57" idx="2"/>
          </p:cNvCxnSpPr>
          <p:nvPr/>
        </p:nvCxnSpPr>
        <p:spPr>
          <a:xfrm flipV="1">
            <a:off x="2512107" y="3442472"/>
            <a:ext cx="5710589" cy="5405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87" name="Group 86"/>
          <p:cNvGrpSpPr/>
          <p:nvPr/>
        </p:nvGrpSpPr>
        <p:grpSpPr>
          <a:xfrm>
            <a:off x="3530233" y="4897074"/>
            <a:ext cx="1268649" cy="437727"/>
            <a:chOff x="3165126" y="4802590"/>
            <a:chExt cx="1179673" cy="425713"/>
          </a:xfrm>
        </p:grpSpPr>
        <p:sp>
          <p:nvSpPr>
            <p:cNvPr id="115" name="Oval 114"/>
            <p:cNvSpPr/>
            <p:nvPr/>
          </p:nvSpPr>
          <p:spPr>
            <a:xfrm>
              <a:off x="3165126" y="4802590"/>
              <a:ext cx="1179673" cy="425713"/>
            </a:xfrm>
            <a:prstGeom prst="ellipse">
              <a:avLst/>
            </a:prstGeom>
            <a:solidFill>
              <a:srgbClr val="E70033">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457200"/>
              <a:endParaRPr lang="en-US" sz="1100" b="1" dirty="0">
                <a:solidFill>
                  <a:prstClr val="black"/>
                </a:solidFill>
              </a:endParaRPr>
            </a:p>
          </p:txBody>
        </p:sp>
        <p:sp>
          <p:nvSpPr>
            <p:cNvPr id="70" name="Oval 69"/>
            <p:cNvSpPr/>
            <p:nvPr/>
          </p:nvSpPr>
          <p:spPr bwMode="auto">
            <a:xfrm>
              <a:off x="3236548" y="4888683"/>
              <a:ext cx="1015652" cy="260082"/>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none" lIns="0" tIns="14467" rIns="0" bIns="14467"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rgbClr val="000000"/>
                  </a:solidFill>
                </a:rPr>
                <a:t>NAS9300-500</a:t>
              </a:r>
            </a:p>
          </p:txBody>
        </p:sp>
      </p:grpSp>
      <p:grpSp>
        <p:nvGrpSpPr>
          <p:cNvPr id="68" name="Group 67"/>
          <p:cNvGrpSpPr/>
          <p:nvPr/>
        </p:nvGrpSpPr>
        <p:grpSpPr>
          <a:xfrm>
            <a:off x="5153318" y="4879382"/>
            <a:ext cx="1268649" cy="437727"/>
            <a:chOff x="4674377" y="4785383"/>
            <a:chExt cx="1179673" cy="425713"/>
          </a:xfrm>
        </p:grpSpPr>
        <p:sp>
          <p:nvSpPr>
            <p:cNvPr id="116" name="Oval 115"/>
            <p:cNvSpPr/>
            <p:nvPr/>
          </p:nvSpPr>
          <p:spPr>
            <a:xfrm>
              <a:off x="4674377" y="4785383"/>
              <a:ext cx="1179673" cy="425713"/>
            </a:xfrm>
            <a:prstGeom prst="ellipse">
              <a:avLst/>
            </a:prstGeom>
            <a:solidFill>
              <a:srgbClr val="E70033">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457200"/>
              <a:endParaRPr lang="en-US" sz="1100" b="1" dirty="0">
                <a:solidFill>
                  <a:prstClr val="black"/>
                </a:solidFill>
              </a:endParaRPr>
            </a:p>
          </p:txBody>
        </p:sp>
        <p:sp>
          <p:nvSpPr>
            <p:cNvPr id="71" name="Oval 70"/>
            <p:cNvSpPr/>
            <p:nvPr/>
          </p:nvSpPr>
          <p:spPr bwMode="auto">
            <a:xfrm>
              <a:off x="4744902" y="4887515"/>
              <a:ext cx="1005818" cy="241198"/>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none" lIns="0" tIns="14467" rIns="0" bIns="14467" numCol="1" rtlCol="0" anchor="t" anchorCtr="0" compatLnSpc="1">
              <a:prstTxWarp prst="textNoShape">
                <a:avLst/>
              </a:prstTxWarp>
            </a:bodyPr>
            <a:lstStyle/>
            <a:p>
              <a:pPr algn="ctr" defTabSz="289322" eaLnBrk="0" fontAlgn="base" hangingPunct="0">
                <a:spcBef>
                  <a:spcPct val="0"/>
                </a:spcBef>
                <a:spcAft>
                  <a:spcPct val="0"/>
                </a:spcAft>
              </a:pPr>
              <a:r>
                <a:rPr lang="en-US" sz="1200" b="1" kern="0" dirty="0">
                  <a:solidFill>
                    <a:srgbClr val="000000"/>
                  </a:solidFill>
                </a:rPr>
                <a:t>NAS9300-520</a:t>
              </a:r>
              <a:endParaRPr lang="en-US" sz="1100" b="1" kern="0" dirty="0">
                <a:solidFill>
                  <a:srgbClr val="000000"/>
                </a:solidFill>
              </a:endParaRPr>
            </a:p>
          </p:txBody>
        </p:sp>
      </p:grpSp>
      <p:cxnSp>
        <p:nvCxnSpPr>
          <p:cNvPr id="72" name="Straight Arrow Connector 71"/>
          <p:cNvCxnSpPr>
            <a:stCxn id="70" idx="6"/>
            <a:endCxn id="71" idx="2"/>
          </p:cNvCxnSpPr>
          <p:nvPr/>
        </p:nvCxnSpPr>
        <p:spPr>
          <a:xfrm flipV="1">
            <a:off x="4699299" y="5108399"/>
            <a:ext cx="529863" cy="1090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a:stCxn id="28" idx="6"/>
            <a:endCxn id="19" idx="2"/>
          </p:cNvCxnSpPr>
          <p:nvPr/>
        </p:nvCxnSpPr>
        <p:spPr>
          <a:xfrm>
            <a:off x="2555235" y="4649410"/>
            <a:ext cx="378136" cy="128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Oval 73"/>
          <p:cNvSpPr/>
          <p:nvPr/>
        </p:nvSpPr>
        <p:spPr bwMode="auto">
          <a:xfrm>
            <a:off x="5480360" y="1760038"/>
            <a:ext cx="989059" cy="252408"/>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a:bevelT w="190500" h="38100"/>
          </a:sp3d>
        </p:spPr>
        <p:txBody>
          <a:bodyPr vert="horz" wrap="none" lIns="28932" tIns="0" rIns="28932" bIns="0" numCol="1" rtlCol="0" anchor="t" anchorCtr="0" compatLnSpc="1">
            <a:prstTxWarp prst="textNoShape">
              <a:avLst/>
            </a:prstTxWarp>
          </a:bodyPr>
          <a:lstStyle/>
          <a:p>
            <a:pPr algn="ctr" defTabSz="289322" eaLnBrk="0" fontAlgn="base" hangingPunct="0">
              <a:spcBef>
                <a:spcPct val="0"/>
              </a:spcBef>
              <a:spcAft>
                <a:spcPct val="0"/>
              </a:spcAft>
            </a:pPr>
            <a:r>
              <a:rPr lang="en-US" sz="1200" b="1" kern="0" dirty="0">
                <a:solidFill>
                  <a:srgbClr val="000000"/>
                </a:solidFill>
              </a:rPr>
              <a:t>PKF</a:t>
            </a:r>
          </a:p>
        </p:txBody>
      </p:sp>
      <p:cxnSp>
        <p:nvCxnSpPr>
          <p:cNvPr id="75" name="Straight Arrow Connector 74">
            <a:extLst>
              <a:ext uri="{FF2B5EF4-FFF2-40B4-BE49-F238E27FC236}">
                <a16:creationId xmlns:a16="http://schemas.microsoft.com/office/drawing/2014/main" id="{E321DB3B-7FF0-F148-A2E2-E153466D9557}"/>
              </a:ext>
            </a:extLst>
          </p:cNvPr>
          <p:cNvCxnSpPr>
            <a:cxnSpLocks/>
            <a:stCxn id="27" idx="6"/>
            <a:endCxn id="74" idx="2"/>
          </p:cNvCxnSpPr>
          <p:nvPr/>
        </p:nvCxnSpPr>
        <p:spPr>
          <a:xfrm flipV="1">
            <a:off x="4316076" y="1886244"/>
            <a:ext cx="1164284" cy="950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a:extLst>
              <a:ext uri="{FF2B5EF4-FFF2-40B4-BE49-F238E27FC236}">
                <a16:creationId xmlns:a16="http://schemas.microsoft.com/office/drawing/2014/main" id="{5A0F5649-6914-7746-B718-281C86156F61}"/>
              </a:ext>
            </a:extLst>
          </p:cNvPr>
          <p:cNvCxnSpPr>
            <a:cxnSpLocks/>
            <a:stCxn id="121" idx="6"/>
            <a:endCxn id="34" idx="2"/>
          </p:cNvCxnSpPr>
          <p:nvPr/>
        </p:nvCxnSpPr>
        <p:spPr>
          <a:xfrm flipV="1">
            <a:off x="4609042" y="3917975"/>
            <a:ext cx="705560" cy="325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7" name="Oval 76"/>
          <p:cNvSpPr/>
          <p:nvPr/>
        </p:nvSpPr>
        <p:spPr bwMode="auto">
          <a:xfrm>
            <a:off x="7430103" y="4951904"/>
            <a:ext cx="1137871" cy="294023"/>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none" lIns="0" tIns="14467" rIns="0" bIns="14467"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rgbClr val="000000"/>
                </a:solidFill>
              </a:rPr>
              <a:t>NAS9300-5xx</a:t>
            </a:r>
          </a:p>
        </p:txBody>
      </p:sp>
      <p:cxnSp>
        <p:nvCxnSpPr>
          <p:cNvPr id="78" name="Straight Arrow Connector 77">
            <a:extLst>
              <a:ext uri="{FF2B5EF4-FFF2-40B4-BE49-F238E27FC236}">
                <a16:creationId xmlns:a16="http://schemas.microsoft.com/office/drawing/2014/main" id="{5A0F5649-6914-7746-B718-281C86156F61}"/>
              </a:ext>
            </a:extLst>
          </p:cNvPr>
          <p:cNvCxnSpPr>
            <a:cxnSpLocks/>
            <a:stCxn id="71" idx="6"/>
            <a:endCxn id="77" idx="2"/>
          </p:cNvCxnSpPr>
          <p:nvPr/>
        </p:nvCxnSpPr>
        <p:spPr>
          <a:xfrm flipV="1">
            <a:off x="6310842" y="5098916"/>
            <a:ext cx="1119260" cy="94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5" name="Oval 84"/>
          <p:cNvSpPr/>
          <p:nvPr/>
        </p:nvSpPr>
        <p:spPr>
          <a:xfrm>
            <a:off x="8866471" y="3686279"/>
            <a:ext cx="1268649" cy="461082"/>
          </a:xfrm>
          <a:prstGeom prst="ellipse">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457200">
              <a:lnSpc>
                <a:spcPts val="1300"/>
              </a:lnSpc>
            </a:pPr>
            <a:r>
              <a:rPr lang="en-US" sz="1400" b="1" dirty="0">
                <a:solidFill>
                  <a:prstClr val="black"/>
                </a:solidFill>
              </a:rPr>
              <a:t>MBSE </a:t>
            </a:r>
            <a:br>
              <a:rPr lang="en-US" sz="1400" b="1" dirty="0">
                <a:solidFill>
                  <a:prstClr val="black"/>
                </a:solidFill>
              </a:rPr>
            </a:br>
            <a:r>
              <a:rPr lang="en-US" sz="1400" b="1" dirty="0">
                <a:solidFill>
                  <a:prstClr val="black"/>
                </a:solidFill>
              </a:rPr>
              <a:t>Deployments</a:t>
            </a:r>
          </a:p>
        </p:txBody>
      </p:sp>
      <p:sp>
        <p:nvSpPr>
          <p:cNvPr id="86" name="Oval 85"/>
          <p:cNvSpPr/>
          <p:nvPr/>
        </p:nvSpPr>
        <p:spPr>
          <a:xfrm>
            <a:off x="8814509" y="2048657"/>
            <a:ext cx="1268649" cy="461082"/>
          </a:xfrm>
          <a:prstGeom prst="ellipse">
            <a:avLst/>
          </a:prstGeom>
          <a:solidFill>
            <a:srgbClr val="E70033">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457200">
              <a:lnSpc>
                <a:spcPts val="1300"/>
              </a:lnSpc>
            </a:pPr>
            <a:r>
              <a:rPr lang="en-US" sz="1400" b="1" dirty="0">
                <a:solidFill>
                  <a:prstClr val="black"/>
                </a:solidFill>
              </a:rPr>
              <a:t>Active</a:t>
            </a:r>
            <a:br>
              <a:rPr lang="en-US" sz="1400" b="1" dirty="0">
                <a:solidFill>
                  <a:prstClr val="black"/>
                </a:solidFill>
              </a:rPr>
            </a:br>
            <a:r>
              <a:rPr lang="en-US" sz="1400" b="1" dirty="0">
                <a:solidFill>
                  <a:prstClr val="black"/>
                </a:solidFill>
              </a:rPr>
              <a:t>Development</a:t>
            </a:r>
          </a:p>
        </p:txBody>
      </p:sp>
      <p:cxnSp>
        <p:nvCxnSpPr>
          <p:cNvPr id="88" name="Straight Arrow Connector 87"/>
          <p:cNvCxnSpPr>
            <a:stCxn id="30" idx="6"/>
            <a:endCxn id="103" idx="2"/>
          </p:cNvCxnSpPr>
          <p:nvPr/>
        </p:nvCxnSpPr>
        <p:spPr>
          <a:xfrm>
            <a:off x="3764875" y="5446069"/>
            <a:ext cx="446541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9" name="Oval 88"/>
          <p:cNvSpPr/>
          <p:nvPr/>
        </p:nvSpPr>
        <p:spPr bwMode="auto">
          <a:xfrm>
            <a:off x="7474702" y="3693439"/>
            <a:ext cx="1041698" cy="442113"/>
          </a:xfrm>
          <a:prstGeom prst="ellipse">
            <a:avLst/>
          </a:prstGeom>
          <a:solidFill>
            <a:schemeClr val="accent6">
              <a:lumMod val="40000"/>
              <a:lumOff val="60000"/>
            </a:scheme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0" tIns="14467" rIns="0" bIns="14467"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rgbClr val="000000"/>
                </a:solidFill>
              </a:rPr>
              <a:t>LOTAR Protocols</a:t>
            </a:r>
          </a:p>
        </p:txBody>
      </p:sp>
      <p:cxnSp>
        <p:nvCxnSpPr>
          <p:cNvPr id="90" name="Straight Arrow Connector 89"/>
          <p:cNvCxnSpPr>
            <a:stCxn id="77" idx="0"/>
            <a:endCxn id="89" idx="4"/>
          </p:cNvCxnSpPr>
          <p:nvPr/>
        </p:nvCxnSpPr>
        <p:spPr>
          <a:xfrm flipH="1" flipV="1">
            <a:off x="7995552" y="4135551"/>
            <a:ext cx="3487" cy="81635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a:stCxn id="34" idx="6"/>
            <a:endCxn id="89" idx="2"/>
          </p:cNvCxnSpPr>
          <p:nvPr/>
        </p:nvCxnSpPr>
        <p:spPr>
          <a:xfrm flipV="1">
            <a:off x="6307458" y="3914495"/>
            <a:ext cx="1167244" cy="34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a:stCxn id="11" idx="6"/>
            <a:endCxn id="93" idx="2"/>
          </p:cNvCxnSpPr>
          <p:nvPr/>
        </p:nvCxnSpPr>
        <p:spPr>
          <a:xfrm flipV="1">
            <a:off x="6258090" y="2730450"/>
            <a:ext cx="979335" cy="16576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3" name="Oval 92"/>
          <p:cNvSpPr/>
          <p:nvPr/>
        </p:nvSpPr>
        <p:spPr bwMode="auto">
          <a:xfrm>
            <a:off x="7237425" y="2602766"/>
            <a:ext cx="1074494" cy="255368"/>
          </a:xfrm>
          <a:prstGeom prst="ellipse">
            <a:avLst/>
          </a:prstGeom>
          <a:solidFill>
            <a:srgbClr val="CBE880"/>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0" rIns="0"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100" b="1" kern="0" dirty="0">
                <a:solidFill>
                  <a:srgbClr val="000000"/>
                </a:solidFill>
              </a:rPr>
              <a:t>SysMLv3</a:t>
            </a:r>
          </a:p>
        </p:txBody>
      </p:sp>
      <p:cxnSp>
        <p:nvCxnSpPr>
          <p:cNvPr id="94" name="Straight Arrow Connector 93">
            <a:extLst>
              <a:ext uri="{FF2B5EF4-FFF2-40B4-BE49-F238E27FC236}">
                <a16:creationId xmlns:a16="http://schemas.microsoft.com/office/drawing/2014/main" id="{5A0F5649-6914-7746-B718-281C86156F61}"/>
              </a:ext>
            </a:extLst>
          </p:cNvPr>
          <p:cNvCxnSpPr>
            <a:cxnSpLocks/>
            <a:stCxn id="93" idx="6"/>
            <a:endCxn id="57" idx="0"/>
          </p:cNvCxnSpPr>
          <p:nvPr/>
        </p:nvCxnSpPr>
        <p:spPr>
          <a:xfrm>
            <a:off x="8311920" y="2730450"/>
            <a:ext cx="407205" cy="5956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5" name="Oval 94"/>
          <p:cNvSpPr/>
          <p:nvPr/>
        </p:nvSpPr>
        <p:spPr>
          <a:xfrm>
            <a:off x="8842086" y="2894735"/>
            <a:ext cx="1185081" cy="421815"/>
          </a:xfrm>
          <a:prstGeom prst="ellipse">
            <a:avLst/>
          </a:prstGeom>
          <a:solidFill>
            <a:schemeClr val="accent6">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lnSpc>
                <a:spcPts val="1300"/>
              </a:lnSpc>
            </a:pPr>
            <a:r>
              <a:rPr lang="en-US" sz="1400" b="1" dirty="0">
                <a:solidFill>
                  <a:prstClr val="black"/>
                </a:solidFill>
              </a:rPr>
              <a:t>Future Needs</a:t>
            </a:r>
          </a:p>
        </p:txBody>
      </p:sp>
      <p:cxnSp>
        <p:nvCxnSpPr>
          <p:cNvPr id="96" name="Straight Arrow Connector 95"/>
          <p:cNvCxnSpPr>
            <a:stCxn id="29" idx="5"/>
            <a:endCxn id="71" idx="1"/>
          </p:cNvCxnSpPr>
          <p:nvPr/>
        </p:nvCxnSpPr>
        <p:spPr>
          <a:xfrm>
            <a:off x="5158028" y="4740170"/>
            <a:ext cx="229542" cy="28054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9" name="Oval 98"/>
          <p:cNvSpPr/>
          <p:nvPr/>
        </p:nvSpPr>
        <p:spPr bwMode="auto">
          <a:xfrm>
            <a:off x="6044051" y="4521136"/>
            <a:ext cx="992857" cy="255368"/>
          </a:xfrm>
          <a:prstGeom prst="ellipse">
            <a:avLst/>
          </a:prstGeom>
          <a:solidFill>
            <a:srgbClr val="0038A8">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100" b="1" kern="0" dirty="0">
                <a:solidFill>
                  <a:srgbClr val="000000"/>
                </a:solidFill>
              </a:rPr>
              <a:t>DCP</a:t>
            </a:r>
          </a:p>
        </p:txBody>
      </p:sp>
      <p:cxnSp>
        <p:nvCxnSpPr>
          <p:cNvPr id="100" name="Straight Arrow Connector 99"/>
          <p:cNvCxnSpPr>
            <a:stCxn id="29" idx="6"/>
            <a:endCxn id="99" idx="2"/>
          </p:cNvCxnSpPr>
          <p:nvPr/>
        </p:nvCxnSpPr>
        <p:spPr>
          <a:xfrm flipV="1">
            <a:off x="5303430" y="4648822"/>
            <a:ext cx="740621" cy="106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01" name="Oval 100"/>
          <p:cNvSpPr/>
          <p:nvPr/>
        </p:nvSpPr>
        <p:spPr bwMode="auto">
          <a:xfrm>
            <a:off x="4314509" y="2017753"/>
            <a:ext cx="1029368" cy="239097"/>
          </a:xfrm>
          <a:prstGeom prst="ellipse">
            <a:avLst/>
          </a:prstGeom>
          <a:solidFill>
            <a:srgbClr val="ACDDFF"/>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102870"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rgbClr val="000000"/>
                </a:solidFill>
              </a:rPr>
              <a:t>SPARQL</a:t>
            </a:r>
          </a:p>
        </p:txBody>
      </p:sp>
      <p:cxnSp>
        <p:nvCxnSpPr>
          <p:cNvPr id="102" name="Straight Arrow Connector 101"/>
          <p:cNvCxnSpPr>
            <a:stCxn id="101" idx="6"/>
            <a:endCxn id="22" idx="1"/>
          </p:cNvCxnSpPr>
          <p:nvPr/>
        </p:nvCxnSpPr>
        <p:spPr>
          <a:xfrm>
            <a:off x="5343877" y="2137301"/>
            <a:ext cx="640496" cy="22264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4" name="Straight Arrow Connector 103"/>
          <p:cNvCxnSpPr>
            <a:stCxn id="10" idx="5"/>
            <a:endCxn id="22" idx="7"/>
          </p:cNvCxnSpPr>
          <p:nvPr/>
        </p:nvCxnSpPr>
        <p:spPr>
          <a:xfrm>
            <a:off x="6397464" y="2051783"/>
            <a:ext cx="368776" cy="30816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0E3A301C-717D-B74D-A30F-97D112BAECE8}"/>
              </a:ext>
            </a:extLst>
          </p:cNvPr>
          <p:cNvCxnSpPr>
            <a:cxnSpLocks/>
            <a:stCxn id="57" idx="4"/>
            <a:endCxn id="103" idx="0"/>
          </p:cNvCxnSpPr>
          <p:nvPr/>
        </p:nvCxnSpPr>
        <p:spPr>
          <a:xfrm>
            <a:off x="8719125" y="3558813"/>
            <a:ext cx="24337" cy="1774000"/>
          </a:xfrm>
          <a:prstGeom prst="straightConnector1">
            <a:avLst/>
          </a:prstGeom>
          <a:ln>
            <a:prstDash val="lgDash"/>
            <a:tailEnd type="triangle"/>
          </a:ln>
        </p:spPr>
        <p:style>
          <a:lnRef idx="2">
            <a:schemeClr val="accent1"/>
          </a:lnRef>
          <a:fillRef idx="0">
            <a:schemeClr val="accent1"/>
          </a:fillRef>
          <a:effectRef idx="1">
            <a:schemeClr val="accent1"/>
          </a:effectRef>
          <a:fontRef idx="minor">
            <a:schemeClr val="tx1"/>
          </a:fontRef>
        </p:style>
      </p:cxnSp>
      <p:sp>
        <p:nvSpPr>
          <p:cNvPr id="124" name="Oval 123"/>
          <p:cNvSpPr/>
          <p:nvPr/>
        </p:nvSpPr>
        <p:spPr bwMode="auto">
          <a:xfrm>
            <a:off x="1522682" y="2950716"/>
            <a:ext cx="992857" cy="255368"/>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0" rIns="28932"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100" b="1" kern="0" dirty="0">
                <a:solidFill>
                  <a:srgbClr val="000000"/>
                </a:solidFill>
              </a:rPr>
              <a:t>UML</a:t>
            </a:r>
          </a:p>
        </p:txBody>
      </p:sp>
      <p:cxnSp>
        <p:nvCxnSpPr>
          <p:cNvPr id="129" name="Straight Arrow Connector 128">
            <a:extLst>
              <a:ext uri="{FF2B5EF4-FFF2-40B4-BE49-F238E27FC236}">
                <a16:creationId xmlns:a16="http://schemas.microsoft.com/office/drawing/2014/main" id="{0C45384C-6A44-154C-A1A8-34DD11C37ED0}"/>
              </a:ext>
            </a:extLst>
          </p:cNvPr>
          <p:cNvCxnSpPr>
            <a:cxnSpLocks/>
            <a:stCxn id="124" idx="6"/>
            <a:endCxn id="17" idx="2"/>
          </p:cNvCxnSpPr>
          <p:nvPr/>
        </p:nvCxnSpPr>
        <p:spPr>
          <a:xfrm>
            <a:off x="2515538" y="3078400"/>
            <a:ext cx="318297" cy="27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32" name="Picture 1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4272" y="214231"/>
            <a:ext cx="1660230" cy="650631"/>
          </a:xfrm>
          <a:prstGeom prst="rect">
            <a:avLst/>
          </a:prstGeom>
        </p:spPr>
      </p:pic>
      <p:pic>
        <p:nvPicPr>
          <p:cNvPr id="133" name="Picture 6" descr="C:\Users\Mary\AppData\Local\Microsoft\Windows\Temporary Internet Files\Content.IE5\0TYKJDBZ\PDES logo_glob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77119" y="1061885"/>
            <a:ext cx="1569438" cy="156503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33523" y="2755086"/>
            <a:ext cx="1472688" cy="347452"/>
          </a:xfrm>
          <a:prstGeom prst="rect">
            <a:avLst/>
          </a:prstGeom>
        </p:spPr>
      </p:pic>
      <p:grpSp>
        <p:nvGrpSpPr>
          <p:cNvPr id="113" name="Group 112"/>
          <p:cNvGrpSpPr/>
          <p:nvPr/>
        </p:nvGrpSpPr>
        <p:grpSpPr>
          <a:xfrm>
            <a:off x="2501434" y="3630126"/>
            <a:ext cx="2107608" cy="582210"/>
            <a:chOff x="2498260" y="3502110"/>
            <a:chExt cx="1876921" cy="582210"/>
          </a:xfrm>
        </p:grpSpPr>
        <p:sp>
          <p:nvSpPr>
            <p:cNvPr id="121" name="Oval 120"/>
            <p:cNvSpPr/>
            <p:nvPr/>
          </p:nvSpPr>
          <p:spPr>
            <a:xfrm>
              <a:off x="2605733" y="3502110"/>
              <a:ext cx="1769448" cy="582210"/>
            </a:xfrm>
            <a:prstGeom prst="ellipse">
              <a:avLst/>
            </a:prstGeom>
            <a:solidFill>
              <a:srgbClr val="E70033">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a:solidFill>
                  <a:prstClr val="white"/>
                </a:solidFill>
              </a:endParaRPr>
            </a:p>
          </p:txBody>
        </p:sp>
        <p:sp>
          <p:nvSpPr>
            <p:cNvPr id="37" name="Oval 36"/>
            <p:cNvSpPr/>
            <p:nvPr/>
          </p:nvSpPr>
          <p:spPr bwMode="auto">
            <a:xfrm>
              <a:off x="3232667" y="3549665"/>
              <a:ext cx="840972" cy="232683"/>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28932" tIns="14467" rIns="28932" bIns="14467" numCol="1" rtlCol="0" anchor="t" anchorCtr="0" compatLnSpc="1">
              <a:prstTxWarp prst="textNoShape">
                <a:avLst/>
              </a:prstTxWarp>
            </a:bodyPr>
            <a:lstStyle/>
            <a:p>
              <a:pPr algn="ctr" defTabSz="289322" eaLnBrk="0" fontAlgn="base" hangingPunct="0">
                <a:spcBef>
                  <a:spcPct val="0"/>
                </a:spcBef>
                <a:spcAft>
                  <a:spcPct val="0"/>
                </a:spcAft>
              </a:pPr>
              <a:r>
                <a:rPr lang="en-US" sz="1050" b="1" i="1" kern="0" dirty="0">
                  <a:solidFill>
                    <a:srgbClr val="000000"/>
                  </a:solidFill>
                </a:rPr>
                <a:t>AP209</a:t>
              </a:r>
            </a:p>
          </p:txBody>
        </p:sp>
        <p:sp>
          <p:nvSpPr>
            <p:cNvPr id="26" name="Oval 25"/>
            <p:cNvSpPr/>
            <p:nvPr/>
          </p:nvSpPr>
          <p:spPr bwMode="auto">
            <a:xfrm>
              <a:off x="3236819" y="3808260"/>
              <a:ext cx="852502" cy="232683"/>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28932" tIns="14467" rIns="28932" bIns="14467" numCol="1" rtlCol="0" anchor="t" anchorCtr="0" compatLnSpc="1">
              <a:prstTxWarp prst="textNoShape">
                <a:avLst/>
              </a:prstTxWarp>
            </a:bodyPr>
            <a:lstStyle/>
            <a:p>
              <a:pPr algn="ctr" defTabSz="289322" eaLnBrk="0" fontAlgn="base" hangingPunct="0">
                <a:spcBef>
                  <a:spcPct val="0"/>
                </a:spcBef>
                <a:spcAft>
                  <a:spcPct val="0"/>
                </a:spcAft>
              </a:pPr>
              <a:r>
                <a:rPr lang="en-US" sz="1050" b="1" i="1" kern="0" dirty="0">
                  <a:solidFill>
                    <a:srgbClr val="000000"/>
                  </a:solidFill>
                </a:rPr>
                <a:t>AP239</a:t>
              </a:r>
            </a:p>
          </p:txBody>
        </p:sp>
        <p:cxnSp>
          <p:nvCxnSpPr>
            <p:cNvPr id="69" name="Straight Arrow Connector 68">
              <a:extLst>
                <a:ext uri="{FF2B5EF4-FFF2-40B4-BE49-F238E27FC236}">
                  <a16:creationId xmlns:a16="http://schemas.microsoft.com/office/drawing/2014/main" id="{6B2883E3-E978-6946-B6B3-361FB194D33B}"/>
                </a:ext>
              </a:extLst>
            </p:cNvPr>
            <p:cNvCxnSpPr>
              <a:cxnSpLocks/>
              <a:stCxn id="33" idx="6"/>
              <a:endCxn id="32" idx="2"/>
            </p:cNvCxnSpPr>
            <p:nvPr/>
          </p:nvCxnSpPr>
          <p:spPr>
            <a:xfrm flipV="1">
              <a:off x="2498260" y="3804817"/>
              <a:ext cx="161277" cy="21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2" name="Oval 31"/>
            <p:cNvSpPr/>
            <p:nvPr/>
          </p:nvSpPr>
          <p:spPr bwMode="auto">
            <a:xfrm>
              <a:off x="2659537" y="3688475"/>
              <a:ext cx="857431" cy="232683"/>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none" lIns="0" tIns="0" rIns="0" bIns="14467" numCol="1" rtlCol="0" anchor="t" anchorCtr="0" compatLnSpc="1">
              <a:prstTxWarp prst="textNoShape">
                <a:avLst/>
              </a:prstTxWarp>
            </a:bodyPr>
            <a:lstStyle/>
            <a:p>
              <a:pPr algn="ctr" defTabSz="289322" eaLnBrk="0" fontAlgn="base" hangingPunct="0">
                <a:spcBef>
                  <a:spcPct val="0"/>
                </a:spcBef>
                <a:spcAft>
                  <a:spcPct val="0"/>
                </a:spcAft>
              </a:pPr>
              <a:r>
                <a:rPr lang="en-US" sz="1400" b="1" i="1" kern="0" dirty="0">
                  <a:solidFill>
                    <a:srgbClr val="000000"/>
                  </a:solidFill>
                </a:rPr>
                <a:t>AP242</a:t>
              </a:r>
            </a:p>
          </p:txBody>
        </p:sp>
      </p:grpSp>
      <p:sp>
        <p:nvSpPr>
          <p:cNvPr id="106" name="Slide Number Placeholder 105"/>
          <p:cNvSpPr>
            <a:spLocks noGrp="1"/>
          </p:cNvSpPr>
          <p:nvPr>
            <p:ph type="sldNum" sz="quarter" idx="12"/>
          </p:nvPr>
        </p:nvSpPr>
        <p:spPr/>
        <p:txBody>
          <a:bodyPr/>
          <a:lstStyle/>
          <a:p>
            <a:fld id="{3621C4C1-FB4D-3142-ACBD-4408A6B62212}" type="slidenum">
              <a:rPr lang="en-US" smtClean="0">
                <a:solidFill>
                  <a:prstClr val="black">
                    <a:tint val="75000"/>
                  </a:prstClr>
                </a:solidFill>
              </a:rPr>
              <a:pPr/>
              <a:t>8</a:t>
            </a:fld>
            <a:endParaRPr lang="en-US" dirty="0">
              <a:solidFill>
                <a:prstClr val="black">
                  <a:tint val="75000"/>
                </a:prstClr>
              </a:solidFill>
            </a:endParaRPr>
          </a:p>
        </p:txBody>
      </p:sp>
      <p:grpSp>
        <p:nvGrpSpPr>
          <p:cNvPr id="118" name="Group 117"/>
          <p:cNvGrpSpPr/>
          <p:nvPr/>
        </p:nvGrpSpPr>
        <p:grpSpPr>
          <a:xfrm>
            <a:off x="4161489" y="3026644"/>
            <a:ext cx="1268649" cy="394924"/>
            <a:chOff x="579917" y="2778215"/>
            <a:chExt cx="1179673" cy="384085"/>
          </a:xfrm>
        </p:grpSpPr>
        <p:sp>
          <p:nvSpPr>
            <p:cNvPr id="119" name="Oval 118"/>
            <p:cNvSpPr/>
            <p:nvPr/>
          </p:nvSpPr>
          <p:spPr>
            <a:xfrm>
              <a:off x="579917" y="2778215"/>
              <a:ext cx="1179673" cy="384085"/>
            </a:xfrm>
            <a:prstGeom prst="ellipse">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a:solidFill>
                  <a:prstClr val="white"/>
                </a:solidFill>
              </a:endParaRPr>
            </a:p>
          </p:txBody>
        </p:sp>
        <p:sp>
          <p:nvSpPr>
            <p:cNvPr id="120" name="Oval 119"/>
            <p:cNvSpPr/>
            <p:nvPr/>
          </p:nvSpPr>
          <p:spPr bwMode="auto">
            <a:xfrm>
              <a:off x="703530" y="2841338"/>
              <a:ext cx="923223" cy="248359"/>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0" rIns="28932"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100" b="1" kern="0" dirty="0" err="1">
                  <a:solidFill>
                    <a:srgbClr val="000000"/>
                  </a:solidFill>
                </a:rPr>
                <a:t>SysPhS</a:t>
              </a:r>
              <a:endParaRPr lang="en-US" sz="1100" b="1" kern="0" dirty="0">
                <a:solidFill>
                  <a:srgbClr val="000000"/>
                </a:solidFill>
              </a:endParaRPr>
            </a:p>
          </p:txBody>
        </p:sp>
      </p:grpSp>
      <p:cxnSp>
        <p:nvCxnSpPr>
          <p:cNvPr id="131" name="Straight Arrow Connector 130"/>
          <p:cNvCxnSpPr>
            <a:stCxn id="17" idx="6"/>
            <a:endCxn id="119" idx="2"/>
          </p:cNvCxnSpPr>
          <p:nvPr/>
        </p:nvCxnSpPr>
        <p:spPr>
          <a:xfrm>
            <a:off x="3826691" y="3081108"/>
            <a:ext cx="334798" cy="14299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134" name="Group 133"/>
          <p:cNvGrpSpPr/>
          <p:nvPr/>
        </p:nvGrpSpPr>
        <p:grpSpPr>
          <a:xfrm>
            <a:off x="10782300" y="3377445"/>
            <a:ext cx="1320800" cy="1126511"/>
            <a:chOff x="7757286" y="1263316"/>
            <a:chExt cx="2034272" cy="1292636"/>
          </a:xfrm>
        </p:grpSpPr>
        <p:pic>
          <p:nvPicPr>
            <p:cNvPr id="135" name="Bild 7" descr="170328_Prostep_Logo_dunkelblau_rgb.png">
              <a:extLst>
                <a:ext uri="{FF2B5EF4-FFF2-40B4-BE49-F238E27FC236}">
                  <a16:creationId xmlns:a16="http://schemas.microsoft.com/office/drawing/2014/main" id="{7739213E-6440-4109-8C0A-DE49B3561227}"/>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824938" y="1263316"/>
              <a:ext cx="1597126" cy="864252"/>
            </a:xfrm>
            <a:prstGeom prst="rect">
              <a:avLst/>
            </a:prstGeom>
          </p:spPr>
        </p:pic>
        <p:sp>
          <p:nvSpPr>
            <p:cNvPr id="136" name="Rectangle 135"/>
            <p:cNvSpPr/>
            <p:nvPr/>
          </p:nvSpPr>
          <p:spPr>
            <a:xfrm>
              <a:off x="7757286" y="2026206"/>
              <a:ext cx="2034272" cy="529746"/>
            </a:xfrm>
            <a:prstGeom prst="rect">
              <a:avLst/>
            </a:prstGeom>
          </p:spPr>
          <p:txBody>
            <a:bodyPr wrap="square">
              <a:spAutoFit/>
            </a:bodyPr>
            <a:lstStyle/>
            <a:p>
              <a:r>
                <a:rPr lang="en-US" b="1" dirty="0" err="1">
                  <a:cs typeface="Open Sans"/>
                </a:rPr>
                <a:t>SmartSE</a:t>
              </a:r>
              <a:r>
                <a:rPr lang="en-US" dirty="0"/>
                <a:t> </a:t>
              </a:r>
            </a:p>
          </p:txBody>
        </p:sp>
      </p:grpSp>
    </p:spTree>
    <p:extLst>
      <p:ext uri="{BB962C8B-B14F-4D97-AF65-F5344CB8AC3E}">
        <p14:creationId xmlns:p14="http://schemas.microsoft.com/office/powerpoint/2010/main" val="392015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5016245" y="3641449"/>
            <a:ext cx="1603632" cy="571882"/>
          </a:xfrm>
          <a:prstGeom prst="ellipse">
            <a:avLst/>
          </a:prstGeom>
          <a:solidFill>
            <a:srgbClr val="F48AA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a:solidFill>
                <a:prstClr val="white"/>
              </a:solidFill>
            </a:endParaRPr>
          </a:p>
        </p:txBody>
      </p:sp>
      <p:sp>
        <p:nvSpPr>
          <p:cNvPr id="131" name="Oval 130"/>
          <p:cNvSpPr/>
          <p:nvPr/>
        </p:nvSpPr>
        <p:spPr>
          <a:xfrm>
            <a:off x="5087679" y="3693826"/>
            <a:ext cx="1451232" cy="459064"/>
          </a:xfrm>
          <a:prstGeom prst="ellipse">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a:solidFill>
                <a:prstClr val="white"/>
              </a:solidFill>
            </a:endParaRPr>
          </a:p>
        </p:txBody>
      </p:sp>
      <p:sp>
        <p:nvSpPr>
          <p:cNvPr id="3" name="Title 2"/>
          <p:cNvSpPr>
            <a:spLocks noGrp="1"/>
          </p:cNvSpPr>
          <p:nvPr>
            <p:ph type="title"/>
          </p:nvPr>
        </p:nvSpPr>
        <p:spPr>
          <a:xfrm>
            <a:off x="356425" y="214447"/>
            <a:ext cx="7787451" cy="625323"/>
          </a:xfrm>
        </p:spPr>
        <p:txBody>
          <a:bodyPr>
            <a:normAutofit fontScale="90000"/>
          </a:bodyPr>
          <a:lstStyle/>
          <a:p>
            <a:r>
              <a:rPr lang="en-US" kern="0" dirty="0"/>
              <a:t>MBSE Standards Roadmap</a:t>
            </a:r>
            <a:endParaRPr lang="en-US" dirty="0"/>
          </a:p>
        </p:txBody>
      </p:sp>
      <p:sp>
        <p:nvSpPr>
          <p:cNvPr id="103" name="Oval 102"/>
          <p:cNvSpPr/>
          <p:nvPr/>
        </p:nvSpPr>
        <p:spPr>
          <a:xfrm>
            <a:off x="8230293" y="5332813"/>
            <a:ext cx="1026336" cy="226512"/>
          </a:xfrm>
          <a:prstGeom prst="ellipse">
            <a:avLst/>
          </a:prstGeom>
          <a:solidFill>
            <a:schemeClr val="accent6">
              <a:lumMod val="40000"/>
              <a:lumOff val="60000"/>
              <a:alpha val="50000"/>
            </a:schemeClr>
          </a:solidFill>
          <a:ln>
            <a:noFill/>
          </a:ln>
        </p:spPr>
        <p:style>
          <a:lnRef idx="1">
            <a:schemeClr val="accent1"/>
          </a:lnRef>
          <a:fillRef idx="3">
            <a:schemeClr val="accent1"/>
          </a:fillRef>
          <a:effectRef idx="2">
            <a:schemeClr val="accent1"/>
          </a:effectRef>
          <a:fontRef idx="minor">
            <a:schemeClr val="lt1"/>
          </a:fontRef>
        </p:style>
        <p:txBody>
          <a:bodyPr wrap="none" lIns="45720" rIns="45720" rtlCol="0" anchor="ctr"/>
          <a:lstStyle/>
          <a:p>
            <a:pPr algn="ctr" defTabSz="289322" eaLnBrk="0" fontAlgn="base" hangingPunct="0">
              <a:spcBef>
                <a:spcPct val="0"/>
              </a:spcBef>
              <a:spcAft>
                <a:spcPct val="0"/>
              </a:spcAft>
              <a:defRPr/>
            </a:pPr>
            <a:r>
              <a:rPr lang="en-US" sz="1050" b="1" kern="0" dirty="0">
                <a:solidFill>
                  <a:schemeClr val="bg1">
                    <a:lumMod val="65000"/>
                  </a:schemeClr>
                </a:solidFill>
              </a:rPr>
              <a:t>STEP 23x</a:t>
            </a:r>
          </a:p>
        </p:txBody>
      </p:sp>
      <p:cxnSp>
        <p:nvCxnSpPr>
          <p:cNvPr id="14" name="Straight Connector 13">
            <a:extLst>
              <a:ext uri="{FF2B5EF4-FFF2-40B4-BE49-F238E27FC236}">
                <a16:creationId xmlns:a16="http://schemas.microsoft.com/office/drawing/2014/main" id="{3110889E-3793-F648-91A4-8A56457D082E}"/>
              </a:ext>
            </a:extLst>
          </p:cNvPr>
          <p:cNvCxnSpPr/>
          <p:nvPr/>
        </p:nvCxnSpPr>
        <p:spPr>
          <a:xfrm>
            <a:off x="3905248" y="1528052"/>
            <a:ext cx="0" cy="4716297"/>
          </a:xfrm>
          <a:prstGeom prst="line">
            <a:avLst/>
          </a:prstGeom>
          <a:ln w="12700">
            <a:solidFill>
              <a:schemeClr val="accent1">
                <a:alpha val="1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6725D3B-CE1B-F342-84D4-9CF053A2484B}"/>
              </a:ext>
            </a:extLst>
          </p:cNvPr>
          <p:cNvCxnSpPr/>
          <p:nvPr/>
        </p:nvCxnSpPr>
        <p:spPr>
          <a:xfrm>
            <a:off x="5608596" y="1479284"/>
            <a:ext cx="0" cy="4716297"/>
          </a:xfrm>
          <a:prstGeom prst="line">
            <a:avLst/>
          </a:prstGeom>
          <a:ln w="12700">
            <a:solidFill>
              <a:schemeClr val="accent1">
                <a:alpha val="1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2B06456-A0E7-9941-BB04-32B5B196FD76}"/>
              </a:ext>
            </a:extLst>
          </p:cNvPr>
          <p:cNvCxnSpPr/>
          <p:nvPr/>
        </p:nvCxnSpPr>
        <p:spPr>
          <a:xfrm>
            <a:off x="7430807" y="1494837"/>
            <a:ext cx="0" cy="4716297"/>
          </a:xfrm>
          <a:prstGeom prst="line">
            <a:avLst/>
          </a:prstGeom>
          <a:ln w="12700">
            <a:solidFill>
              <a:schemeClr val="accent1">
                <a:alpha val="15000"/>
              </a:schemeClr>
            </a:solidFill>
          </a:ln>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1897272" y="1108331"/>
            <a:ext cx="2002035" cy="307777"/>
          </a:xfrm>
          <a:prstGeom prst="rect">
            <a:avLst/>
          </a:prstGeom>
        </p:spPr>
        <p:txBody>
          <a:bodyPr wrap="square" rIns="0">
            <a:spAutoFit/>
          </a:bodyPr>
          <a:lstStyle/>
          <a:p>
            <a:pPr defTabSz="457200" eaLnBrk="0" fontAlgn="base" hangingPunct="0">
              <a:spcBef>
                <a:spcPct val="0"/>
              </a:spcBef>
              <a:spcAft>
                <a:spcPct val="0"/>
              </a:spcAft>
            </a:pPr>
            <a:r>
              <a:rPr lang="en-US" sz="1400" b="1" dirty="0">
                <a:solidFill>
                  <a:srgbClr val="000000"/>
                </a:solidFill>
                <a:cs typeface="Arial" panose="020B0604020202020204" pitchFamily="34" charset="0"/>
              </a:rPr>
              <a:t>Static</a:t>
            </a:r>
          </a:p>
        </p:txBody>
      </p:sp>
      <p:sp>
        <p:nvSpPr>
          <p:cNvPr id="43" name="Rectangle 42"/>
          <p:cNvSpPr/>
          <p:nvPr/>
        </p:nvSpPr>
        <p:spPr>
          <a:xfrm>
            <a:off x="7718204" y="1117432"/>
            <a:ext cx="1668303" cy="307777"/>
          </a:xfrm>
          <a:prstGeom prst="rect">
            <a:avLst/>
          </a:prstGeom>
        </p:spPr>
        <p:txBody>
          <a:bodyPr wrap="square" rIns="0">
            <a:spAutoFit/>
          </a:bodyPr>
          <a:lstStyle/>
          <a:p>
            <a:pPr defTabSz="457200" eaLnBrk="0" fontAlgn="base" hangingPunct="0">
              <a:spcBef>
                <a:spcPct val="0"/>
              </a:spcBef>
              <a:spcAft>
                <a:spcPct val="0"/>
              </a:spcAft>
            </a:pPr>
            <a:r>
              <a:rPr lang="en-US" sz="1400" b="1" dirty="0">
                <a:solidFill>
                  <a:srgbClr val="000000"/>
                </a:solidFill>
                <a:cs typeface="Arial" panose="020B0604020202020204" pitchFamily="34" charset="0"/>
              </a:rPr>
              <a:t>Planning Evolving </a:t>
            </a:r>
          </a:p>
        </p:txBody>
      </p:sp>
      <p:sp>
        <p:nvSpPr>
          <p:cNvPr id="44" name="Rectangle 43"/>
          <p:cNvSpPr/>
          <p:nvPr/>
        </p:nvSpPr>
        <p:spPr>
          <a:xfrm>
            <a:off x="4348881" y="1096297"/>
            <a:ext cx="2132196" cy="307777"/>
          </a:xfrm>
          <a:prstGeom prst="rect">
            <a:avLst/>
          </a:prstGeom>
        </p:spPr>
        <p:txBody>
          <a:bodyPr wrap="square" rIns="0">
            <a:spAutoFit/>
          </a:bodyPr>
          <a:lstStyle/>
          <a:p>
            <a:pPr defTabSz="457200" eaLnBrk="0" fontAlgn="base" hangingPunct="0">
              <a:spcBef>
                <a:spcPct val="0"/>
              </a:spcBef>
              <a:spcAft>
                <a:spcPct val="0"/>
              </a:spcAft>
            </a:pPr>
            <a:r>
              <a:rPr lang="en-US" sz="1400" b="1" dirty="0">
                <a:solidFill>
                  <a:srgbClr val="000000"/>
                </a:solidFill>
                <a:cs typeface="Arial" panose="020B0604020202020204" pitchFamily="34" charset="0"/>
              </a:rPr>
              <a:t>Maturing/Implementing</a:t>
            </a:r>
          </a:p>
        </p:txBody>
      </p:sp>
      <p:sp>
        <p:nvSpPr>
          <p:cNvPr id="49" name="Rectangle 48">
            <a:extLst>
              <a:ext uri="{FF2B5EF4-FFF2-40B4-BE49-F238E27FC236}">
                <a16:creationId xmlns:a16="http://schemas.microsoft.com/office/drawing/2014/main" id="{565ED8CA-9088-4858-92F6-BA3237B6CBDB}"/>
              </a:ext>
            </a:extLst>
          </p:cNvPr>
          <p:cNvSpPr/>
          <p:nvPr/>
        </p:nvSpPr>
        <p:spPr>
          <a:xfrm>
            <a:off x="1760722" y="1382722"/>
            <a:ext cx="7308521" cy="23719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sz="1000">
              <a:solidFill>
                <a:srgbClr val="FFFFFF"/>
              </a:solidFill>
            </a:endParaRPr>
          </a:p>
        </p:txBody>
      </p:sp>
      <p:sp>
        <p:nvSpPr>
          <p:cNvPr id="50" name="ZoneTexte 12">
            <a:extLst>
              <a:ext uri="{FF2B5EF4-FFF2-40B4-BE49-F238E27FC236}">
                <a16:creationId xmlns:a16="http://schemas.microsoft.com/office/drawing/2014/main" id="{FCEAACD7-9B21-4A56-BE03-E458CDAA9612}"/>
              </a:ext>
            </a:extLst>
          </p:cNvPr>
          <p:cNvSpPr txBox="1"/>
          <p:nvPr/>
        </p:nvSpPr>
        <p:spPr>
          <a:xfrm>
            <a:off x="1833980" y="1392129"/>
            <a:ext cx="749813" cy="253169"/>
          </a:xfrm>
          <a:prstGeom prst="rect">
            <a:avLst/>
          </a:prstGeom>
          <a:noFill/>
        </p:spPr>
        <p:txBody>
          <a:bodyPr wrap="square" rtlCol="0">
            <a:spAutoFit/>
          </a:bodyPr>
          <a:lstStyle/>
          <a:p>
            <a:pPr defTabSz="457200"/>
            <a:r>
              <a:rPr lang="en-GB" sz="1000" dirty="0">
                <a:solidFill>
                  <a:srgbClr val="000000"/>
                </a:solidFill>
              </a:rPr>
              <a:t>Today</a:t>
            </a:r>
          </a:p>
        </p:txBody>
      </p:sp>
      <p:sp>
        <p:nvSpPr>
          <p:cNvPr id="51" name="ZoneTexte 13">
            <a:extLst>
              <a:ext uri="{FF2B5EF4-FFF2-40B4-BE49-F238E27FC236}">
                <a16:creationId xmlns:a16="http://schemas.microsoft.com/office/drawing/2014/main" id="{C92F37E7-48A4-4941-8A1A-A7958ECC3240}"/>
              </a:ext>
            </a:extLst>
          </p:cNvPr>
          <p:cNvSpPr txBox="1"/>
          <p:nvPr/>
        </p:nvSpPr>
        <p:spPr>
          <a:xfrm>
            <a:off x="4199050" y="1380717"/>
            <a:ext cx="749813" cy="253169"/>
          </a:xfrm>
          <a:prstGeom prst="rect">
            <a:avLst/>
          </a:prstGeom>
          <a:noFill/>
        </p:spPr>
        <p:txBody>
          <a:bodyPr wrap="square" rtlCol="0">
            <a:spAutoFit/>
          </a:bodyPr>
          <a:lstStyle/>
          <a:p>
            <a:pPr defTabSz="457200"/>
            <a:r>
              <a:rPr lang="en-GB" sz="1000" dirty="0">
                <a:solidFill>
                  <a:srgbClr val="000000"/>
                </a:solidFill>
              </a:rPr>
              <a:t>2021</a:t>
            </a:r>
          </a:p>
        </p:txBody>
      </p:sp>
      <p:sp>
        <p:nvSpPr>
          <p:cNvPr id="52" name="ZoneTexte 14">
            <a:extLst>
              <a:ext uri="{FF2B5EF4-FFF2-40B4-BE49-F238E27FC236}">
                <a16:creationId xmlns:a16="http://schemas.microsoft.com/office/drawing/2014/main" id="{A285BBC7-2B27-4088-998C-283ACC17040C}"/>
              </a:ext>
            </a:extLst>
          </p:cNvPr>
          <p:cNvSpPr txBox="1"/>
          <p:nvPr/>
        </p:nvSpPr>
        <p:spPr>
          <a:xfrm>
            <a:off x="6253073" y="1371090"/>
            <a:ext cx="749813" cy="253169"/>
          </a:xfrm>
          <a:prstGeom prst="rect">
            <a:avLst/>
          </a:prstGeom>
          <a:noFill/>
        </p:spPr>
        <p:txBody>
          <a:bodyPr wrap="square" rtlCol="0">
            <a:spAutoFit/>
          </a:bodyPr>
          <a:lstStyle/>
          <a:p>
            <a:pPr defTabSz="457200"/>
            <a:r>
              <a:rPr lang="en-GB" sz="1000" dirty="0">
                <a:solidFill>
                  <a:srgbClr val="000000"/>
                </a:solidFill>
              </a:rPr>
              <a:t>2023</a:t>
            </a:r>
          </a:p>
        </p:txBody>
      </p:sp>
      <p:sp>
        <p:nvSpPr>
          <p:cNvPr id="53" name="ZoneTexte 15">
            <a:extLst>
              <a:ext uri="{FF2B5EF4-FFF2-40B4-BE49-F238E27FC236}">
                <a16:creationId xmlns:a16="http://schemas.microsoft.com/office/drawing/2014/main" id="{074F6BE2-698F-47D8-AFD7-5641D971B820}"/>
              </a:ext>
            </a:extLst>
          </p:cNvPr>
          <p:cNvSpPr txBox="1"/>
          <p:nvPr/>
        </p:nvSpPr>
        <p:spPr>
          <a:xfrm>
            <a:off x="7819552" y="1381793"/>
            <a:ext cx="749813" cy="253169"/>
          </a:xfrm>
          <a:prstGeom prst="rect">
            <a:avLst/>
          </a:prstGeom>
          <a:noFill/>
        </p:spPr>
        <p:txBody>
          <a:bodyPr wrap="square" rtlCol="0">
            <a:spAutoFit/>
          </a:bodyPr>
          <a:lstStyle/>
          <a:p>
            <a:pPr defTabSz="457200"/>
            <a:r>
              <a:rPr lang="en-GB" sz="1000">
                <a:solidFill>
                  <a:srgbClr val="000000"/>
                </a:solidFill>
              </a:rPr>
              <a:t>2025</a:t>
            </a:r>
          </a:p>
        </p:txBody>
      </p:sp>
      <p:grpSp>
        <p:nvGrpSpPr>
          <p:cNvPr id="109" name="Group 108"/>
          <p:cNvGrpSpPr/>
          <p:nvPr/>
        </p:nvGrpSpPr>
        <p:grpSpPr>
          <a:xfrm>
            <a:off x="1600007" y="5643402"/>
            <a:ext cx="8051991" cy="409023"/>
            <a:chOff x="783345" y="5458698"/>
            <a:chExt cx="7487268" cy="397798"/>
          </a:xfrm>
        </p:grpSpPr>
        <p:sp>
          <p:nvSpPr>
            <p:cNvPr id="59" name="Rectangle 58">
              <a:extLst>
                <a:ext uri="{FF2B5EF4-FFF2-40B4-BE49-F238E27FC236}">
                  <a16:creationId xmlns:a16="http://schemas.microsoft.com/office/drawing/2014/main" id="{3C0EB072-12EE-BE4F-8984-02491B5C3A06}"/>
                </a:ext>
              </a:extLst>
            </p:cNvPr>
            <p:cNvSpPr/>
            <p:nvPr/>
          </p:nvSpPr>
          <p:spPr>
            <a:xfrm>
              <a:off x="783345" y="5458698"/>
              <a:ext cx="1159252" cy="397798"/>
            </a:xfrm>
            <a:prstGeom prst="rect">
              <a:avLst/>
            </a:prstGeom>
            <a:solidFill>
              <a:schemeClr val="bg2"/>
            </a:solidFill>
            <a:ln>
              <a:solidFill>
                <a:schemeClr val="accent1"/>
              </a:solidFill>
            </a:ln>
          </p:spPr>
          <p:txBody>
            <a:bodyPr wrap="none">
              <a:spAutoFit/>
            </a:bodyPr>
            <a:lstStyle/>
            <a:p>
              <a:pPr defTabSz="457200">
                <a:lnSpc>
                  <a:spcPts val="1200"/>
                </a:lnSpc>
              </a:pPr>
              <a:r>
                <a:rPr lang="en-GB" sz="1400" dirty="0">
                  <a:solidFill>
                    <a:srgbClr val="000000"/>
                  </a:solidFill>
                </a:rPr>
                <a:t>Requirements </a:t>
              </a:r>
              <a:br>
                <a:rPr lang="en-GB" sz="1400" dirty="0">
                  <a:solidFill>
                    <a:srgbClr val="000000"/>
                  </a:solidFill>
                </a:rPr>
              </a:br>
              <a:r>
                <a:rPr lang="en-GB" sz="1400" dirty="0">
                  <a:solidFill>
                    <a:srgbClr val="000000"/>
                  </a:solidFill>
                </a:rPr>
                <a:t>Management</a:t>
              </a:r>
            </a:p>
          </p:txBody>
        </p:sp>
        <p:sp>
          <p:nvSpPr>
            <p:cNvPr id="60" name="Rectangle 59">
              <a:extLst>
                <a:ext uri="{FF2B5EF4-FFF2-40B4-BE49-F238E27FC236}">
                  <a16:creationId xmlns:a16="http://schemas.microsoft.com/office/drawing/2014/main" id="{D710B04D-6D2B-114C-AE08-B05EA4C9DF56}"/>
                </a:ext>
              </a:extLst>
            </p:cNvPr>
            <p:cNvSpPr/>
            <p:nvPr/>
          </p:nvSpPr>
          <p:spPr>
            <a:xfrm>
              <a:off x="2602438" y="5458698"/>
              <a:ext cx="1051096" cy="389130"/>
            </a:xfrm>
            <a:prstGeom prst="rect">
              <a:avLst/>
            </a:prstGeom>
            <a:solidFill>
              <a:schemeClr val="bg2"/>
            </a:solidFill>
            <a:ln>
              <a:solidFill>
                <a:schemeClr val="accent1"/>
              </a:solidFill>
            </a:ln>
          </p:spPr>
          <p:txBody>
            <a:bodyPr wrap="none">
              <a:spAutoFit/>
            </a:bodyPr>
            <a:lstStyle/>
            <a:p>
              <a:pPr defTabSz="457200">
                <a:lnSpc>
                  <a:spcPts val="1200"/>
                </a:lnSpc>
              </a:pPr>
              <a:r>
                <a:rPr lang="en-GB" sz="1400" dirty="0">
                  <a:solidFill>
                    <a:srgbClr val="000000"/>
                  </a:solidFill>
                </a:rPr>
                <a:t>Analysis and </a:t>
              </a:r>
              <a:br>
                <a:rPr lang="en-GB" sz="1400" dirty="0">
                  <a:solidFill>
                    <a:srgbClr val="000000"/>
                  </a:solidFill>
                </a:rPr>
              </a:br>
              <a:r>
                <a:rPr lang="en-GB" sz="1400" dirty="0">
                  <a:solidFill>
                    <a:srgbClr val="000000"/>
                  </a:solidFill>
                </a:rPr>
                <a:t>Simulation</a:t>
              </a:r>
            </a:p>
          </p:txBody>
        </p:sp>
        <p:sp>
          <p:nvSpPr>
            <p:cNvPr id="61" name="Rectangle 60">
              <a:extLst>
                <a:ext uri="{FF2B5EF4-FFF2-40B4-BE49-F238E27FC236}">
                  <a16:creationId xmlns:a16="http://schemas.microsoft.com/office/drawing/2014/main" id="{756BD0B3-3DB2-5848-9D05-7F20E0089972}"/>
                </a:ext>
              </a:extLst>
            </p:cNvPr>
            <p:cNvSpPr/>
            <p:nvPr/>
          </p:nvSpPr>
          <p:spPr>
            <a:xfrm>
              <a:off x="4327045" y="5535397"/>
              <a:ext cx="1698341" cy="243573"/>
            </a:xfrm>
            <a:prstGeom prst="rect">
              <a:avLst/>
            </a:prstGeom>
            <a:solidFill>
              <a:schemeClr val="bg2"/>
            </a:solidFill>
            <a:ln>
              <a:solidFill>
                <a:schemeClr val="accent1"/>
              </a:solidFill>
            </a:ln>
          </p:spPr>
          <p:txBody>
            <a:bodyPr wrap="none">
              <a:noAutofit/>
            </a:bodyPr>
            <a:lstStyle/>
            <a:p>
              <a:pPr defTabSz="457200">
                <a:lnSpc>
                  <a:spcPts val="1200"/>
                </a:lnSpc>
              </a:pPr>
              <a:r>
                <a:rPr lang="en-GB" sz="1400" dirty="0">
                  <a:solidFill>
                    <a:srgbClr val="000000"/>
                  </a:solidFill>
                </a:rPr>
                <a:t>Architecture Authoring</a:t>
              </a:r>
            </a:p>
          </p:txBody>
        </p:sp>
        <p:sp>
          <p:nvSpPr>
            <p:cNvPr id="62" name="Rectangle 61">
              <a:extLst>
                <a:ext uri="{FF2B5EF4-FFF2-40B4-BE49-F238E27FC236}">
                  <a16:creationId xmlns:a16="http://schemas.microsoft.com/office/drawing/2014/main" id="{77BFD0F9-5264-E244-BF21-832F8BE40072}"/>
                </a:ext>
              </a:extLst>
            </p:cNvPr>
            <p:cNvSpPr/>
            <p:nvPr/>
          </p:nvSpPr>
          <p:spPr>
            <a:xfrm>
              <a:off x="6600857" y="5535397"/>
              <a:ext cx="1669756" cy="243573"/>
            </a:xfrm>
            <a:prstGeom prst="rect">
              <a:avLst/>
            </a:prstGeom>
            <a:solidFill>
              <a:schemeClr val="bg2"/>
            </a:solidFill>
            <a:ln>
              <a:solidFill>
                <a:schemeClr val="accent1"/>
              </a:solidFill>
            </a:ln>
          </p:spPr>
          <p:txBody>
            <a:bodyPr wrap="none">
              <a:noAutofit/>
            </a:bodyPr>
            <a:lstStyle/>
            <a:p>
              <a:pPr defTabSz="457200">
                <a:lnSpc>
                  <a:spcPts val="1200"/>
                </a:lnSpc>
              </a:pPr>
              <a:r>
                <a:rPr lang="en-GB" sz="1400" dirty="0">
                  <a:solidFill>
                    <a:srgbClr val="000000"/>
                  </a:solidFill>
                </a:rPr>
                <a:t>Integration and Linking</a:t>
              </a:r>
            </a:p>
          </p:txBody>
        </p:sp>
      </p:grpSp>
      <p:cxnSp>
        <p:nvCxnSpPr>
          <p:cNvPr id="63" name="Straight Arrow Connector 62">
            <a:extLst>
              <a:ext uri="{FF2B5EF4-FFF2-40B4-BE49-F238E27FC236}">
                <a16:creationId xmlns:a16="http://schemas.microsoft.com/office/drawing/2014/main" id="{D91CB559-E7F9-3B4D-A05A-7F9B54C07CE9}"/>
              </a:ext>
            </a:extLst>
          </p:cNvPr>
          <p:cNvCxnSpPr>
            <a:cxnSpLocks/>
            <a:stCxn id="59" idx="3"/>
            <a:endCxn id="60" idx="1"/>
          </p:cNvCxnSpPr>
          <p:nvPr/>
        </p:nvCxnSpPr>
        <p:spPr>
          <a:xfrm flipV="1">
            <a:off x="2846695" y="5843457"/>
            <a:ext cx="709609" cy="445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a:extLst>
              <a:ext uri="{FF2B5EF4-FFF2-40B4-BE49-F238E27FC236}">
                <a16:creationId xmlns:a16="http://schemas.microsoft.com/office/drawing/2014/main" id="{359917FA-4FA6-074D-8021-92E164A47FDA}"/>
              </a:ext>
            </a:extLst>
          </p:cNvPr>
          <p:cNvCxnSpPr>
            <a:cxnSpLocks/>
            <a:stCxn id="60" idx="3"/>
            <a:endCxn id="61" idx="1"/>
          </p:cNvCxnSpPr>
          <p:nvPr/>
        </p:nvCxnSpPr>
        <p:spPr>
          <a:xfrm>
            <a:off x="4686678" y="5843457"/>
            <a:ext cx="724311" cy="403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5" name="Straight Arrow Connector 64">
            <a:extLst>
              <a:ext uri="{FF2B5EF4-FFF2-40B4-BE49-F238E27FC236}">
                <a16:creationId xmlns:a16="http://schemas.microsoft.com/office/drawing/2014/main" id="{037D7E12-E23D-5943-A033-E77E7933A080}"/>
              </a:ext>
            </a:extLst>
          </p:cNvPr>
          <p:cNvCxnSpPr>
            <a:cxnSpLocks/>
            <a:stCxn id="61" idx="3"/>
            <a:endCxn id="62" idx="1"/>
          </p:cNvCxnSpPr>
          <p:nvPr/>
        </p:nvCxnSpPr>
        <p:spPr>
          <a:xfrm>
            <a:off x="7237426" y="5847487"/>
            <a:ext cx="61887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6" name="ZoneTexte 46">
            <a:extLst>
              <a:ext uri="{FF2B5EF4-FFF2-40B4-BE49-F238E27FC236}">
                <a16:creationId xmlns:a16="http://schemas.microsoft.com/office/drawing/2014/main" id="{65D98848-1AC7-8947-90B8-323AB30BC79C}"/>
              </a:ext>
            </a:extLst>
          </p:cNvPr>
          <p:cNvSpPr txBox="1"/>
          <p:nvPr/>
        </p:nvSpPr>
        <p:spPr>
          <a:xfrm>
            <a:off x="1585319" y="6188489"/>
            <a:ext cx="820613" cy="253169"/>
          </a:xfrm>
          <a:prstGeom prst="rect">
            <a:avLst/>
          </a:prstGeom>
          <a:noFill/>
        </p:spPr>
        <p:txBody>
          <a:bodyPr wrap="square" rtlCol="0">
            <a:spAutoFit/>
          </a:bodyPr>
          <a:lstStyle/>
          <a:p>
            <a:pPr algn="ctr" defTabSz="457200"/>
            <a:r>
              <a:rPr lang="en-GB" sz="1000" b="1" i="1" dirty="0">
                <a:solidFill>
                  <a:srgbClr val="000000"/>
                </a:solidFill>
              </a:rPr>
              <a:t>Partners</a:t>
            </a:r>
          </a:p>
        </p:txBody>
      </p:sp>
      <p:sp>
        <p:nvSpPr>
          <p:cNvPr id="67" name="Rectangle 66">
            <a:extLst>
              <a:ext uri="{FF2B5EF4-FFF2-40B4-BE49-F238E27FC236}">
                <a16:creationId xmlns:a16="http://schemas.microsoft.com/office/drawing/2014/main" id="{3B55F0E5-865B-B343-853F-E8C0AB6B157A}"/>
              </a:ext>
            </a:extLst>
          </p:cNvPr>
          <p:cNvSpPr/>
          <p:nvPr/>
        </p:nvSpPr>
        <p:spPr>
          <a:xfrm>
            <a:off x="1610003" y="6157407"/>
            <a:ext cx="7927534" cy="3477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sz="1000">
              <a:solidFill>
                <a:srgbClr val="FFFFFF"/>
              </a:solidFill>
            </a:endParaRPr>
          </a:p>
        </p:txBody>
      </p:sp>
      <p:sp>
        <p:nvSpPr>
          <p:cNvPr id="79" name="ZoneTexte 49">
            <a:extLst>
              <a:ext uri="{FF2B5EF4-FFF2-40B4-BE49-F238E27FC236}">
                <a16:creationId xmlns:a16="http://schemas.microsoft.com/office/drawing/2014/main" id="{7D9B835C-3445-9447-9698-137DEB1D2B88}"/>
              </a:ext>
            </a:extLst>
          </p:cNvPr>
          <p:cNvSpPr txBox="1"/>
          <p:nvPr/>
        </p:nvSpPr>
        <p:spPr>
          <a:xfrm>
            <a:off x="5431569" y="6215454"/>
            <a:ext cx="4092312" cy="253169"/>
          </a:xfrm>
          <a:prstGeom prst="rect">
            <a:avLst/>
          </a:prstGeom>
          <a:noFill/>
        </p:spPr>
        <p:txBody>
          <a:bodyPr wrap="square" lIns="0" rIns="0" rtlCol="0">
            <a:spAutoFit/>
          </a:bodyPr>
          <a:lstStyle/>
          <a:p>
            <a:pPr algn="ctr" defTabSz="457200"/>
            <a:r>
              <a:rPr lang="en-GB" sz="1000" dirty="0">
                <a:solidFill>
                  <a:srgbClr val="000000"/>
                </a:solidFill>
              </a:rPr>
              <a:t>PDES, LOTAR, AFNeT, prostep ivip, INCOSE, NASA, NAFEMS, AIA, ASD</a:t>
            </a:r>
          </a:p>
        </p:txBody>
      </p:sp>
      <p:sp>
        <p:nvSpPr>
          <p:cNvPr id="80" name="Oval 79"/>
          <p:cNvSpPr/>
          <p:nvPr/>
        </p:nvSpPr>
        <p:spPr bwMode="auto">
          <a:xfrm>
            <a:off x="3741359" y="6243929"/>
            <a:ext cx="497071" cy="193384"/>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102870" numCol="1" rtlCol="0" anchor="t" anchorCtr="0" compatLnSpc="1">
            <a:prstTxWarp prst="textNoShape">
              <a:avLst/>
            </a:prstTxWarp>
          </a:bodyPr>
          <a:lstStyle/>
          <a:p>
            <a:pPr algn="ctr" defTabSz="289322" eaLnBrk="0" fontAlgn="base" hangingPunct="0">
              <a:spcBef>
                <a:spcPct val="0"/>
              </a:spcBef>
              <a:spcAft>
                <a:spcPct val="0"/>
              </a:spcAft>
              <a:defRPr/>
            </a:pPr>
            <a:r>
              <a:rPr lang="en-US" sz="1000" b="1" kern="0" dirty="0">
                <a:solidFill>
                  <a:srgbClr val="000000"/>
                </a:solidFill>
              </a:rPr>
              <a:t>OMG</a:t>
            </a:r>
          </a:p>
        </p:txBody>
      </p:sp>
      <p:sp>
        <p:nvSpPr>
          <p:cNvPr id="81" name="Oval 80"/>
          <p:cNvSpPr/>
          <p:nvPr/>
        </p:nvSpPr>
        <p:spPr bwMode="auto">
          <a:xfrm>
            <a:off x="4280808" y="6224472"/>
            <a:ext cx="510649" cy="214669"/>
          </a:xfrm>
          <a:prstGeom prst="ellipse">
            <a:avLst/>
          </a:prstGeom>
          <a:solidFill>
            <a:srgbClr val="C5C5C5"/>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102870" numCol="1" rtlCol="0" anchor="t" anchorCtr="0" compatLnSpc="1">
            <a:prstTxWarp prst="textNoShape">
              <a:avLst/>
            </a:prstTxWarp>
          </a:bodyPr>
          <a:lstStyle/>
          <a:p>
            <a:pPr algn="ctr" defTabSz="289322" eaLnBrk="0" fontAlgn="base" hangingPunct="0">
              <a:spcBef>
                <a:spcPct val="0"/>
              </a:spcBef>
              <a:spcAft>
                <a:spcPct val="0"/>
              </a:spcAft>
              <a:defRPr/>
            </a:pPr>
            <a:r>
              <a:rPr lang="en-US" sz="1000" b="1" kern="0" dirty="0">
                <a:solidFill>
                  <a:srgbClr val="000000"/>
                </a:solidFill>
              </a:rPr>
              <a:t>OASIS</a:t>
            </a:r>
          </a:p>
        </p:txBody>
      </p:sp>
      <p:sp>
        <p:nvSpPr>
          <p:cNvPr id="82" name="Oval 81"/>
          <p:cNvSpPr/>
          <p:nvPr/>
        </p:nvSpPr>
        <p:spPr bwMode="auto">
          <a:xfrm>
            <a:off x="4826046" y="6228653"/>
            <a:ext cx="473182" cy="209515"/>
          </a:xfrm>
          <a:prstGeom prst="ellipse">
            <a:avLst/>
          </a:prstGeom>
          <a:solidFill>
            <a:srgbClr val="ACDDFF"/>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102870" numCol="1" rtlCol="0" anchor="t" anchorCtr="0" compatLnSpc="1">
            <a:prstTxWarp prst="textNoShape">
              <a:avLst/>
            </a:prstTxWarp>
          </a:bodyPr>
          <a:lstStyle/>
          <a:p>
            <a:pPr algn="ctr" defTabSz="289322" eaLnBrk="0" fontAlgn="base" hangingPunct="0">
              <a:spcBef>
                <a:spcPct val="0"/>
              </a:spcBef>
              <a:spcAft>
                <a:spcPct val="0"/>
              </a:spcAft>
              <a:defRPr/>
            </a:pPr>
            <a:r>
              <a:rPr lang="en-US" sz="1000" b="1" kern="0" dirty="0">
                <a:solidFill>
                  <a:srgbClr val="000000"/>
                </a:solidFill>
              </a:rPr>
              <a:t>W3C</a:t>
            </a:r>
          </a:p>
        </p:txBody>
      </p:sp>
      <p:sp>
        <p:nvSpPr>
          <p:cNvPr id="83" name="Oval 82"/>
          <p:cNvSpPr/>
          <p:nvPr/>
        </p:nvSpPr>
        <p:spPr bwMode="auto">
          <a:xfrm>
            <a:off x="2411232" y="6219152"/>
            <a:ext cx="410885" cy="221709"/>
          </a:xfrm>
          <a:prstGeom prst="ellipse">
            <a:avLst/>
          </a:prstGeom>
          <a:solidFill>
            <a:srgbClr val="FFFFFF"/>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102870" numCol="1" rtlCol="0" anchor="t" anchorCtr="0" compatLnSpc="1">
            <a:prstTxWarp prst="textNoShape">
              <a:avLst/>
            </a:prstTxWarp>
          </a:bodyPr>
          <a:lstStyle/>
          <a:p>
            <a:pPr algn="ctr" defTabSz="289322" eaLnBrk="0" fontAlgn="base" hangingPunct="0">
              <a:spcBef>
                <a:spcPct val="0"/>
              </a:spcBef>
              <a:spcAft>
                <a:spcPct val="0"/>
              </a:spcAft>
              <a:defRPr/>
            </a:pPr>
            <a:r>
              <a:rPr lang="en-US" sz="1000" b="1" kern="0" dirty="0">
                <a:solidFill>
                  <a:srgbClr val="000000"/>
                </a:solidFill>
              </a:rPr>
              <a:t>ISO</a:t>
            </a:r>
          </a:p>
        </p:txBody>
      </p:sp>
      <p:sp>
        <p:nvSpPr>
          <p:cNvPr id="84" name="Oval 83"/>
          <p:cNvSpPr/>
          <p:nvPr/>
        </p:nvSpPr>
        <p:spPr bwMode="auto">
          <a:xfrm>
            <a:off x="2862268" y="6239064"/>
            <a:ext cx="845690" cy="208561"/>
          </a:xfrm>
          <a:prstGeom prst="ellipse">
            <a:avLst/>
          </a:prstGeom>
          <a:solidFill>
            <a:srgbClr val="B7CDFB"/>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102870" numCol="1" rtlCol="0" anchor="t" anchorCtr="0" compatLnSpc="1">
            <a:prstTxWarp prst="textNoShape">
              <a:avLst/>
            </a:prstTxWarp>
          </a:bodyPr>
          <a:lstStyle/>
          <a:p>
            <a:pPr algn="ctr" defTabSz="289322" eaLnBrk="0" fontAlgn="base" hangingPunct="0">
              <a:spcBef>
                <a:spcPct val="0"/>
              </a:spcBef>
              <a:spcAft>
                <a:spcPct val="0"/>
              </a:spcAft>
              <a:defRPr/>
            </a:pPr>
            <a:r>
              <a:rPr lang="en-US" sz="1000" b="1" kern="0" dirty="0">
                <a:solidFill>
                  <a:srgbClr val="000000"/>
                </a:solidFill>
              </a:rPr>
              <a:t>MODELICA</a:t>
            </a:r>
          </a:p>
        </p:txBody>
      </p:sp>
      <p:sp>
        <p:nvSpPr>
          <p:cNvPr id="97" name="Rectangle 96"/>
          <p:cNvSpPr/>
          <p:nvPr/>
        </p:nvSpPr>
        <p:spPr>
          <a:xfrm>
            <a:off x="2015099" y="6533237"/>
            <a:ext cx="4023497" cy="221524"/>
          </a:xfrm>
          <a:prstGeom prst="rect">
            <a:avLst/>
          </a:prstGeom>
        </p:spPr>
        <p:txBody>
          <a:bodyPr wrap="square">
            <a:spAutoFit/>
          </a:bodyPr>
          <a:lstStyle/>
          <a:p>
            <a:pPr defTabSz="457200"/>
            <a:r>
              <a:rPr lang="en-US" sz="800" dirty="0">
                <a:solidFill>
                  <a:prstClr val="black"/>
                </a:solidFill>
              </a:rPr>
              <a:t>from PDES-LOTAR MBSE Conference, May 8</a:t>
            </a:r>
            <a:r>
              <a:rPr lang="en-US" sz="800" baseline="30000" dirty="0">
                <a:solidFill>
                  <a:prstClr val="black"/>
                </a:solidFill>
              </a:rPr>
              <a:t>th</a:t>
            </a:r>
            <a:r>
              <a:rPr lang="en-US" sz="800" dirty="0">
                <a:solidFill>
                  <a:prstClr val="black"/>
                </a:solidFill>
              </a:rPr>
              <a:t>, 2019.   Revised Dec 11</a:t>
            </a:r>
            <a:r>
              <a:rPr lang="en-US" sz="800" baseline="30000" dirty="0">
                <a:solidFill>
                  <a:prstClr val="black"/>
                </a:solidFill>
              </a:rPr>
              <a:t>th</a:t>
            </a:r>
            <a:r>
              <a:rPr lang="en-US" sz="800" dirty="0">
                <a:solidFill>
                  <a:prstClr val="black"/>
                </a:solidFill>
              </a:rPr>
              <a:t>, 2019</a:t>
            </a:r>
            <a:endParaRPr lang="en-US" sz="1000" dirty="0">
              <a:solidFill>
                <a:prstClr val="black"/>
              </a:solidFill>
            </a:endParaRPr>
          </a:p>
        </p:txBody>
      </p:sp>
      <p:sp>
        <p:nvSpPr>
          <p:cNvPr id="98" name="Rectangle 97"/>
          <p:cNvSpPr/>
          <p:nvPr/>
        </p:nvSpPr>
        <p:spPr>
          <a:xfrm>
            <a:off x="6345844" y="6522714"/>
            <a:ext cx="2361544" cy="215444"/>
          </a:xfrm>
          <a:prstGeom prst="rect">
            <a:avLst/>
          </a:prstGeom>
        </p:spPr>
        <p:txBody>
          <a:bodyPr wrap="none">
            <a:spAutoFit/>
          </a:bodyPr>
          <a:lstStyle/>
          <a:p>
            <a:pPr defTabSz="457200"/>
            <a:r>
              <a:rPr lang="en-US" sz="800" dirty="0">
                <a:solidFill>
                  <a:prstClr val="black"/>
                </a:solidFill>
              </a:rPr>
              <a:t>Reference </a:t>
            </a:r>
            <a:r>
              <a:rPr lang="en-US" sz="800" dirty="0">
                <a:solidFill>
                  <a:prstClr val="black"/>
                </a:solidFill>
                <a:hlinkClick r:id="rId3"/>
              </a:rPr>
              <a:t>ASD Radar Chart</a:t>
            </a:r>
            <a:r>
              <a:rPr lang="en-US" sz="800" dirty="0">
                <a:solidFill>
                  <a:prstClr val="black"/>
                </a:solidFill>
              </a:rPr>
              <a:t> for detailed descriptions</a:t>
            </a:r>
          </a:p>
        </p:txBody>
      </p:sp>
      <p:sp>
        <p:nvSpPr>
          <p:cNvPr id="6" name="Oval 5"/>
          <p:cNvSpPr/>
          <p:nvPr/>
        </p:nvSpPr>
        <p:spPr>
          <a:xfrm>
            <a:off x="7139751" y="2524848"/>
            <a:ext cx="1251206" cy="437297"/>
          </a:xfrm>
          <a:prstGeom prst="ellipse">
            <a:avLst/>
          </a:prstGeom>
          <a:solidFill>
            <a:schemeClr val="accent6">
              <a:lumMod val="40000"/>
              <a:lumOff val="60000"/>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100" dirty="0">
              <a:solidFill>
                <a:schemeClr val="bg1">
                  <a:lumMod val="65000"/>
                </a:schemeClr>
              </a:solidFill>
            </a:endParaRPr>
          </a:p>
        </p:txBody>
      </p:sp>
      <p:sp>
        <p:nvSpPr>
          <p:cNvPr id="9" name="Oval 8"/>
          <p:cNvSpPr/>
          <p:nvPr/>
        </p:nvSpPr>
        <p:spPr>
          <a:xfrm>
            <a:off x="3181948" y="1657094"/>
            <a:ext cx="1268649" cy="461082"/>
          </a:xfrm>
          <a:prstGeom prst="ellipse">
            <a:avLst/>
          </a:prstGeom>
          <a:solidFill>
            <a:srgbClr val="E7003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a:solidFill>
                <a:prstClr val="white"/>
              </a:solidFill>
            </a:endParaRPr>
          </a:p>
        </p:txBody>
      </p:sp>
      <p:sp>
        <p:nvSpPr>
          <p:cNvPr id="10" name="Oval 9"/>
          <p:cNvSpPr/>
          <p:nvPr/>
        </p:nvSpPr>
        <p:spPr>
          <a:xfrm>
            <a:off x="5314605" y="1658225"/>
            <a:ext cx="1268649" cy="461082"/>
          </a:xfrm>
          <a:prstGeom prst="ellipse">
            <a:avLst/>
          </a:prstGeom>
          <a:solidFill>
            <a:srgbClr val="E7003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a:solidFill>
                <a:prstClr val="white"/>
              </a:solidFill>
            </a:endParaRPr>
          </a:p>
        </p:txBody>
      </p:sp>
      <p:sp>
        <p:nvSpPr>
          <p:cNvPr id="13" name="Oval 12"/>
          <p:cNvSpPr/>
          <p:nvPr/>
        </p:nvSpPr>
        <p:spPr>
          <a:xfrm>
            <a:off x="1419027" y="2260046"/>
            <a:ext cx="1268649" cy="461082"/>
          </a:xfrm>
          <a:prstGeom prst="ellipse">
            <a:avLst/>
          </a:prstGeom>
          <a:solidFill>
            <a:srgbClr val="00B05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b="1" dirty="0">
              <a:solidFill>
                <a:schemeClr val="bg1">
                  <a:lumMod val="65000"/>
                </a:schemeClr>
              </a:solidFill>
            </a:endParaRPr>
          </a:p>
        </p:txBody>
      </p:sp>
      <p:grpSp>
        <p:nvGrpSpPr>
          <p:cNvPr id="122" name="Group 121"/>
          <p:cNvGrpSpPr/>
          <p:nvPr/>
        </p:nvGrpSpPr>
        <p:grpSpPr>
          <a:xfrm>
            <a:off x="2700899" y="2888520"/>
            <a:ext cx="1268649" cy="394924"/>
            <a:chOff x="579917" y="2778215"/>
            <a:chExt cx="1179673" cy="384085"/>
          </a:xfrm>
        </p:grpSpPr>
        <p:sp>
          <p:nvSpPr>
            <p:cNvPr id="8" name="Oval 7"/>
            <p:cNvSpPr/>
            <p:nvPr/>
          </p:nvSpPr>
          <p:spPr>
            <a:xfrm>
              <a:off x="579917" y="2778215"/>
              <a:ext cx="1179673" cy="384085"/>
            </a:xfrm>
            <a:prstGeom prst="ellipse">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a:solidFill>
                  <a:prstClr val="white"/>
                </a:solidFill>
              </a:endParaRPr>
            </a:p>
          </p:txBody>
        </p:sp>
        <p:sp>
          <p:nvSpPr>
            <p:cNvPr id="17" name="Oval 16"/>
            <p:cNvSpPr/>
            <p:nvPr/>
          </p:nvSpPr>
          <p:spPr bwMode="auto">
            <a:xfrm>
              <a:off x="703530" y="2841338"/>
              <a:ext cx="923223" cy="248359"/>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0" rIns="28932"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400" b="1" kern="0" dirty="0">
                  <a:solidFill>
                    <a:srgbClr val="000000"/>
                  </a:solidFill>
                </a:rPr>
                <a:t>SysML</a:t>
              </a:r>
            </a:p>
          </p:txBody>
        </p:sp>
      </p:grpSp>
      <p:sp>
        <p:nvSpPr>
          <p:cNvPr id="18" name="Oval 17"/>
          <p:cNvSpPr/>
          <p:nvPr/>
        </p:nvSpPr>
        <p:spPr bwMode="auto">
          <a:xfrm>
            <a:off x="2972667" y="2204438"/>
            <a:ext cx="992857" cy="255368"/>
          </a:xfrm>
          <a:prstGeom prst="ellipse">
            <a:avLst/>
          </a:prstGeom>
          <a:solidFill>
            <a:srgbClr val="FFFFFF">
              <a:lumMod val="75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14467" rIns="28932"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050" b="1" kern="0" dirty="0">
                <a:solidFill>
                  <a:schemeClr val="bg1">
                    <a:lumMod val="65000"/>
                  </a:schemeClr>
                </a:solidFill>
              </a:rPr>
              <a:t>OSLC</a:t>
            </a:r>
          </a:p>
        </p:txBody>
      </p:sp>
      <p:grpSp>
        <p:nvGrpSpPr>
          <p:cNvPr id="127" name="Group 126"/>
          <p:cNvGrpSpPr/>
          <p:nvPr/>
        </p:nvGrpSpPr>
        <p:grpSpPr>
          <a:xfrm>
            <a:off x="2799334" y="4423136"/>
            <a:ext cx="1268649" cy="461082"/>
            <a:chOff x="2309749" y="4280010"/>
            <a:chExt cx="1179673" cy="448427"/>
          </a:xfrm>
        </p:grpSpPr>
        <p:sp>
          <p:nvSpPr>
            <p:cNvPr id="12" name="Oval 11"/>
            <p:cNvSpPr/>
            <p:nvPr/>
          </p:nvSpPr>
          <p:spPr>
            <a:xfrm>
              <a:off x="2309749" y="4280010"/>
              <a:ext cx="1179673" cy="448427"/>
            </a:xfrm>
            <a:prstGeom prst="ellipse">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b="1" dirty="0">
                <a:solidFill>
                  <a:prstClr val="white"/>
                </a:solidFill>
              </a:endParaRPr>
            </a:p>
          </p:txBody>
        </p:sp>
        <p:sp>
          <p:nvSpPr>
            <p:cNvPr id="19" name="Oval 18"/>
            <p:cNvSpPr/>
            <p:nvPr/>
          </p:nvSpPr>
          <p:spPr bwMode="auto">
            <a:xfrm>
              <a:off x="2434386" y="4377139"/>
              <a:ext cx="923223" cy="248359"/>
            </a:xfrm>
            <a:prstGeom prst="ellipse">
              <a:avLst/>
            </a:prstGeom>
            <a:solidFill>
              <a:srgbClr val="0038A8">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400" b="1" kern="0" dirty="0">
                  <a:solidFill>
                    <a:srgbClr val="000000"/>
                  </a:solidFill>
                </a:rPr>
                <a:t>FMI</a:t>
              </a:r>
            </a:p>
          </p:txBody>
        </p:sp>
      </p:grpSp>
      <p:sp>
        <p:nvSpPr>
          <p:cNvPr id="21" name="Oval 20"/>
          <p:cNvSpPr/>
          <p:nvPr/>
        </p:nvSpPr>
        <p:spPr bwMode="auto">
          <a:xfrm>
            <a:off x="1579273" y="2358373"/>
            <a:ext cx="992857" cy="255368"/>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0" rIns="28932" bIns="14467"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chemeClr val="bg1">
                    <a:lumMod val="65000"/>
                  </a:schemeClr>
                </a:solidFill>
              </a:rPr>
              <a:t>ReqIF</a:t>
            </a:r>
          </a:p>
        </p:txBody>
      </p:sp>
      <p:sp>
        <p:nvSpPr>
          <p:cNvPr id="22" name="Oval 21"/>
          <p:cNvSpPr/>
          <p:nvPr/>
        </p:nvSpPr>
        <p:spPr bwMode="auto">
          <a:xfrm>
            <a:off x="5822444" y="2322547"/>
            <a:ext cx="1105727" cy="255368"/>
          </a:xfrm>
          <a:prstGeom prst="ellipse">
            <a:avLst/>
          </a:prstGeom>
          <a:solidFill>
            <a:srgbClr val="ACDDFF"/>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102870"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chemeClr val="bg1">
                    <a:lumMod val="65000"/>
                  </a:schemeClr>
                </a:solidFill>
              </a:rPr>
              <a:t>RDF Ontology</a:t>
            </a:r>
          </a:p>
        </p:txBody>
      </p:sp>
      <p:sp>
        <p:nvSpPr>
          <p:cNvPr id="23" name="Oval 22"/>
          <p:cNvSpPr/>
          <p:nvPr/>
        </p:nvSpPr>
        <p:spPr bwMode="auto">
          <a:xfrm>
            <a:off x="2149053" y="1943200"/>
            <a:ext cx="992857" cy="255368"/>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0" rIns="28932"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100" b="1" kern="0" dirty="0">
                <a:solidFill>
                  <a:schemeClr val="bg1">
                    <a:lumMod val="65000"/>
                  </a:schemeClr>
                </a:solidFill>
              </a:rPr>
              <a:t>XMI</a:t>
            </a:r>
          </a:p>
        </p:txBody>
      </p:sp>
      <p:sp>
        <p:nvSpPr>
          <p:cNvPr id="24" name="Oval 23"/>
          <p:cNvSpPr/>
          <p:nvPr/>
        </p:nvSpPr>
        <p:spPr bwMode="auto">
          <a:xfrm>
            <a:off x="1745926" y="1691456"/>
            <a:ext cx="992857" cy="219398"/>
          </a:xfrm>
          <a:prstGeom prst="ellipse">
            <a:avLst/>
          </a:prstGeom>
          <a:solidFill>
            <a:schemeClr val="accent5">
              <a:lumMod val="20000"/>
              <a:lumOff val="80000"/>
            </a:scheme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p:spPr>
        <p:txBody>
          <a:bodyPr vert="horz" wrap="none" lIns="0" tIns="14467" rIns="0" bIns="14467" numCol="1" rtlCol="0" anchor="t" anchorCtr="0" compatLnSpc="1">
            <a:prstTxWarp prst="textNoShape">
              <a:avLst/>
            </a:prstTxWarp>
          </a:bodyPr>
          <a:lstStyle/>
          <a:p>
            <a:pPr algn="ctr" defTabSz="289322" eaLnBrk="0" fontAlgn="base" hangingPunct="0">
              <a:spcBef>
                <a:spcPct val="0"/>
              </a:spcBef>
              <a:spcAft>
                <a:spcPct val="0"/>
              </a:spcAft>
            </a:pPr>
            <a:r>
              <a:rPr lang="en-US" sz="1050" b="1" kern="0" dirty="0">
                <a:solidFill>
                  <a:schemeClr val="bg1">
                    <a:lumMod val="65000"/>
                  </a:schemeClr>
                </a:solidFill>
              </a:rPr>
              <a:t>AADL</a:t>
            </a:r>
          </a:p>
        </p:txBody>
      </p:sp>
      <p:sp>
        <p:nvSpPr>
          <p:cNvPr id="25" name="Oval 24"/>
          <p:cNvSpPr/>
          <p:nvPr/>
        </p:nvSpPr>
        <p:spPr bwMode="auto">
          <a:xfrm>
            <a:off x="1519250" y="3380187"/>
            <a:ext cx="992857" cy="232683"/>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28932" tIns="14467" rIns="28932" bIns="14467" numCol="1" rtlCol="0" anchor="t" anchorCtr="0" compatLnSpc="1">
            <a:prstTxWarp prst="textNoShape">
              <a:avLst/>
            </a:prstTxWarp>
          </a:bodyPr>
          <a:lstStyle/>
          <a:p>
            <a:pPr algn="ctr" defTabSz="289322" eaLnBrk="0" fontAlgn="base" hangingPunct="0">
              <a:spcBef>
                <a:spcPct val="0"/>
              </a:spcBef>
              <a:spcAft>
                <a:spcPct val="0"/>
              </a:spcAft>
            </a:pPr>
            <a:r>
              <a:rPr lang="en-US" sz="1050" b="1" i="1" kern="0" dirty="0">
                <a:solidFill>
                  <a:schemeClr val="bg1">
                    <a:lumMod val="65000"/>
                  </a:schemeClr>
                </a:solidFill>
              </a:rPr>
              <a:t>AP233</a:t>
            </a:r>
          </a:p>
        </p:txBody>
      </p:sp>
      <p:sp>
        <p:nvSpPr>
          <p:cNvPr id="27" name="Oval 26"/>
          <p:cNvSpPr/>
          <p:nvPr/>
        </p:nvSpPr>
        <p:spPr bwMode="auto">
          <a:xfrm>
            <a:off x="3327018" y="1769546"/>
            <a:ext cx="989059" cy="252408"/>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a:bevelT w="190500" h="38100"/>
          </a:sp3d>
        </p:spPr>
        <p:txBody>
          <a:bodyPr vert="horz" wrap="none" lIns="28932" tIns="0" rIns="28932" bIns="0"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chemeClr val="bg1">
                    <a:lumMod val="65000"/>
                  </a:schemeClr>
                </a:solidFill>
              </a:rPr>
              <a:t>UAF</a:t>
            </a:r>
          </a:p>
        </p:txBody>
      </p:sp>
      <p:grpSp>
        <p:nvGrpSpPr>
          <p:cNvPr id="126" name="Group 125"/>
          <p:cNvGrpSpPr/>
          <p:nvPr/>
        </p:nvGrpSpPr>
        <p:grpSpPr>
          <a:xfrm>
            <a:off x="1432125" y="4438806"/>
            <a:ext cx="1268649" cy="461082"/>
            <a:chOff x="1060544" y="4181640"/>
            <a:chExt cx="1179673" cy="448427"/>
          </a:xfrm>
        </p:grpSpPr>
        <p:sp>
          <p:nvSpPr>
            <p:cNvPr id="5" name="Oval 4"/>
            <p:cNvSpPr/>
            <p:nvPr/>
          </p:nvSpPr>
          <p:spPr>
            <a:xfrm>
              <a:off x="1060544" y="4181640"/>
              <a:ext cx="1179673" cy="448427"/>
            </a:xfrm>
            <a:prstGeom prst="ellipse">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400" b="1" dirty="0">
                <a:solidFill>
                  <a:prstClr val="white"/>
                </a:solidFill>
              </a:endParaRPr>
            </a:p>
          </p:txBody>
        </p:sp>
        <p:sp>
          <p:nvSpPr>
            <p:cNvPr id="28" name="Oval 27"/>
            <p:cNvSpPr/>
            <p:nvPr/>
          </p:nvSpPr>
          <p:spPr bwMode="auto">
            <a:xfrm>
              <a:off x="1181663" y="4262283"/>
              <a:ext cx="923223" cy="248359"/>
            </a:xfrm>
            <a:prstGeom prst="ellipse">
              <a:avLst/>
            </a:prstGeom>
            <a:solidFill>
              <a:srgbClr val="0038A8">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400" b="1" kern="0" dirty="0">
                  <a:solidFill>
                    <a:srgbClr val="000000"/>
                  </a:solidFill>
                </a:rPr>
                <a:t>Modelica</a:t>
              </a:r>
            </a:p>
          </p:txBody>
        </p:sp>
      </p:grpSp>
      <p:grpSp>
        <p:nvGrpSpPr>
          <p:cNvPr id="128" name="Group 127"/>
          <p:cNvGrpSpPr/>
          <p:nvPr/>
        </p:nvGrpSpPr>
        <p:grpSpPr>
          <a:xfrm>
            <a:off x="4166543" y="4463905"/>
            <a:ext cx="1268649" cy="382032"/>
            <a:chOff x="3778445" y="4299513"/>
            <a:chExt cx="1179673" cy="371547"/>
          </a:xfrm>
        </p:grpSpPr>
        <p:sp>
          <p:nvSpPr>
            <p:cNvPr id="125" name="Oval 124"/>
            <p:cNvSpPr/>
            <p:nvPr/>
          </p:nvSpPr>
          <p:spPr>
            <a:xfrm>
              <a:off x="3778445" y="4299513"/>
              <a:ext cx="1179673" cy="371547"/>
            </a:xfrm>
            <a:prstGeom prst="ellipse">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b="1" dirty="0">
                <a:solidFill>
                  <a:prstClr val="white"/>
                </a:solidFill>
              </a:endParaRPr>
            </a:p>
          </p:txBody>
        </p:sp>
        <p:sp>
          <p:nvSpPr>
            <p:cNvPr id="29" name="Oval 28"/>
            <p:cNvSpPr/>
            <p:nvPr/>
          </p:nvSpPr>
          <p:spPr bwMode="auto">
            <a:xfrm>
              <a:off x="3912374" y="4356208"/>
              <a:ext cx="923223" cy="248359"/>
            </a:xfrm>
            <a:prstGeom prst="ellipse">
              <a:avLst/>
            </a:prstGeom>
            <a:solidFill>
              <a:srgbClr val="0038A8">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400" b="1" kern="0" dirty="0">
                  <a:solidFill>
                    <a:srgbClr val="000000"/>
                  </a:solidFill>
                </a:rPr>
                <a:t>SSP</a:t>
              </a:r>
            </a:p>
          </p:txBody>
        </p:sp>
      </p:grpSp>
      <p:sp>
        <p:nvSpPr>
          <p:cNvPr id="30" name="Oval 29"/>
          <p:cNvSpPr/>
          <p:nvPr/>
        </p:nvSpPr>
        <p:spPr bwMode="auto">
          <a:xfrm>
            <a:off x="2653603" y="5313410"/>
            <a:ext cx="1111272" cy="265318"/>
          </a:xfrm>
          <a:prstGeom prst="ellipse">
            <a:avLst/>
          </a:prstGeom>
          <a:solidFill>
            <a:schemeClr val="accent5">
              <a:lumMod val="20000"/>
              <a:lumOff val="80000"/>
            </a:scheme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p:spPr>
        <p:txBody>
          <a:bodyPr vert="horz" wrap="none" lIns="0" tIns="14467" rIns="0"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050" b="1" kern="0" dirty="0">
                <a:solidFill>
                  <a:schemeClr val="bg1">
                    <a:lumMod val="65000"/>
                  </a:schemeClr>
                </a:solidFill>
              </a:rPr>
              <a:t>MIL-STD-31000</a:t>
            </a:r>
          </a:p>
        </p:txBody>
      </p:sp>
      <p:sp>
        <p:nvSpPr>
          <p:cNvPr id="31" name="Oval 30"/>
          <p:cNvSpPr/>
          <p:nvPr/>
        </p:nvSpPr>
        <p:spPr bwMode="auto">
          <a:xfrm>
            <a:off x="1574362" y="5008596"/>
            <a:ext cx="933995" cy="229450"/>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28932" tIns="14467" rIns="28932"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050" b="1" i="1" kern="0" dirty="0">
                <a:solidFill>
                  <a:schemeClr val="bg1">
                    <a:lumMod val="65000"/>
                  </a:schemeClr>
                </a:solidFill>
              </a:rPr>
              <a:t>AP232</a:t>
            </a:r>
          </a:p>
        </p:txBody>
      </p:sp>
      <p:sp>
        <p:nvSpPr>
          <p:cNvPr id="33" name="Oval 32"/>
          <p:cNvSpPr/>
          <p:nvPr/>
        </p:nvSpPr>
        <p:spPr bwMode="auto">
          <a:xfrm>
            <a:off x="1508579" y="3818618"/>
            <a:ext cx="992857" cy="232683"/>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28932" tIns="14467" rIns="28932" bIns="14467" numCol="1" rtlCol="0" anchor="t" anchorCtr="0" compatLnSpc="1">
            <a:prstTxWarp prst="textNoShape">
              <a:avLst/>
            </a:prstTxWarp>
          </a:bodyPr>
          <a:lstStyle/>
          <a:p>
            <a:pPr algn="ctr" defTabSz="289322" eaLnBrk="0" fontAlgn="base" hangingPunct="0">
              <a:spcBef>
                <a:spcPct val="0"/>
              </a:spcBef>
              <a:spcAft>
                <a:spcPct val="0"/>
              </a:spcAft>
            </a:pPr>
            <a:r>
              <a:rPr lang="en-US" sz="1050" b="1" i="1" kern="0" dirty="0">
                <a:solidFill>
                  <a:schemeClr val="bg1">
                    <a:lumMod val="65000"/>
                  </a:schemeClr>
                </a:solidFill>
              </a:rPr>
              <a:t>AP210</a:t>
            </a:r>
          </a:p>
        </p:txBody>
      </p:sp>
      <p:sp>
        <p:nvSpPr>
          <p:cNvPr id="34" name="Oval 33"/>
          <p:cNvSpPr/>
          <p:nvPr/>
        </p:nvSpPr>
        <p:spPr bwMode="auto">
          <a:xfrm>
            <a:off x="5314603" y="3801634"/>
            <a:ext cx="992856" cy="232683"/>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28932" tIns="0" rIns="28932" bIns="0" numCol="1" rtlCol="0" anchor="t" anchorCtr="0" compatLnSpc="1">
            <a:prstTxWarp prst="textNoShape">
              <a:avLst/>
            </a:prstTxWarp>
          </a:bodyPr>
          <a:lstStyle/>
          <a:p>
            <a:pPr algn="ctr" defTabSz="289322" eaLnBrk="0" fontAlgn="base" hangingPunct="0">
              <a:spcBef>
                <a:spcPct val="0"/>
              </a:spcBef>
              <a:spcAft>
                <a:spcPct val="0"/>
              </a:spcAft>
            </a:pPr>
            <a:r>
              <a:rPr lang="en-US" sz="1400" b="1" kern="0" dirty="0">
                <a:solidFill>
                  <a:srgbClr val="000000"/>
                </a:solidFill>
              </a:rPr>
              <a:t>AP243</a:t>
            </a:r>
          </a:p>
        </p:txBody>
      </p:sp>
      <p:sp>
        <p:nvSpPr>
          <p:cNvPr id="11" name="Oval 10"/>
          <p:cNvSpPr/>
          <p:nvPr/>
        </p:nvSpPr>
        <p:spPr>
          <a:xfrm>
            <a:off x="4307960" y="2887290"/>
            <a:ext cx="1268649" cy="397385"/>
          </a:xfrm>
          <a:prstGeom prst="ellipse">
            <a:avLst/>
          </a:prstGeom>
          <a:solidFill>
            <a:srgbClr val="E7003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a:solidFill>
                <a:schemeClr val="bg1">
                  <a:lumMod val="65000"/>
                </a:schemeClr>
              </a:solidFill>
            </a:endParaRPr>
          </a:p>
        </p:txBody>
      </p:sp>
      <p:sp>
        <p:nvSpPr>
          <p:cNvPr id="35" name="Oval 34"/>
          <p:cNvSpPr/>
          <p:nvPr/>
        </p:nvSpPr>
        <p:spPr bwMode="auto">
          <a:xfrm>
            <a:off x="4410080" y="2958146"/>
            <a:ext cx="1074494" cy="255368"/>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0" rIns="0"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200" b="1" kern="0" dirty="0">
                <a:solidFill>
                  <a:schemeClr val="bg1">
                    <a:lumMod val="65000"/>
                  </a:schemeClr>
                </a:solidFill>
              </a:rPr>
              <a:t>SysMLv2</a:t>
            </a:r>
          </a:p>
        </p:txBody>
      </p:sp>
      <p:cxnSp>
        <p:nvCxnSpPr>
          <p:cNvPr id="38" name="Straight Arrow Connector 37"/>
          <p:cNvCxnSpPr>
            <a:stCxn id="31" idx="5"/>
            <a:endCxn id="30" idx="2"/>
          </p:cNvCxnSpPr>
          <p:nvPr/>
        </p:nvCxnSpPr>
        <p:spPr>
          <a:xfrm>
            <a:off x="2371577" y="5204445"/>
            <a:ext cx="282026" cy="2416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19" idx="6"/>
            <a:endCxn id="29" idx="2"/>
          </p:cNvCxnSpPr>
          <p:nvPr/>
        </p:nvCxnSpPr>
        <p:spPr>
          <a:xfrm flipV="1">
            <a:off x="3926229" y="4649884"/>
            <a:ext cx="384345" cy="80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17" idx="6"/>
            <a:endCxn id="35" idx="2"/>
          </p:cNvCxnSpPr>
          <p:nvPr/>
        </p:nvCxnSpPr>
        <p:spPr>
          <a:xfrm>
            <a:off x="3826692" y="3081110"/>
            <a:ext cx="583389" cy="47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stCxn id="18" idx="6"/>
            <a:endCxn id="22" idx="2"/>
          </p:cNvCxnSpPr>
          <p:nvPr/>
        </p:nvCxnSpPr>
        <p:spPr>
          <a:xfrm>
            <a:off x="3965523" y="2332122"/>
            <a:ext cx="1856920" cy="1181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6" name="Oval 45"/>
          <p:cNvSpPr/>
          <p:nvPr/>
        </p:nvSpPr>
        <p:spPr bwMode="auto">
          <a:xfrm>
            <a:off x="2612999" y="2553943"/>
            <a:ext cx="992857" cy="255368"/>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0" rIns="28932" bIns="14467"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chemeClr val="bg1">
                    <a:lumMod val="65000"/>
                  </a:schemeClr>
                </a:solidFill>
              </a:rPr>
              <a:t>Marte</a:t>
            </a:r>
          </a:p>
        </p:txBody>
      </p:sp>
      <p:sp>
        <p:nvSpPr>
          <p:cNvPr id="47" name="Oval 46"/>
          <p:cNvSpPr/>
          <p:nvPr/>
        </p:nvSpPr>
        <p:spPr bwMode="auto">
          <a:xfrm>
            <a:off x="3621559" y="2646123"/>
            <a:ext cx="803874" cy="255368"/>
          </a:xfrm>
          <a:prstGeom prst="ellipse">
            <a:avLst/>
          </a:prstGeom>
          <a:solidFill>
            <a:srgbClr val="ACDDFF"/>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102870"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chemeClr val="bg1">
                    <a:lumMod val="65000"/>
                  </a:schemeClr>
                </a:solidFill>
              </a:rPr>
              <a:t>OWL </a:t>
            </a:r>
          </a:p>
        </p:txBody>
      </p:sp>
      <p:cxnSp>
        <p:nvCxnSpPr>
          <p:cNvPr id="48" name="Straight Arrow Connector 47"/>
          <p:cNvCxnSpPr>
            <a:stCxn id="47" idx="6"/>
            <a:endCxn id="22" idx="3"/>
          </p:cNvCxnSpPr>
          <p:nvPr/>
        </p:nvCxnSpPr>
        <p:spPr>
          <a:xfrm flipV="1">
            <a:off x="4425433" y="2540518"/>
            <a:ext cx="1558940" cy="23329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a:extLst>
              <a:ext uri="{FF2B5EF4-FFF2-40B4-BE49-F238E27FC236}">
                <a16:creationId xmlns:a16="http://schemas.microsoft.com/office/drawing/2014/main" id="{0C45384C-6A44-154C-A1A8-34DD11C37ED0}"/>
              </a:ext>
            </a:extLst>
          </p:cNvPr>
          <p:cNvCxnSpPr>
            <a:cxnSpLocks/>
            <a:stCxn id="124" idx="7"/>
            <a:endCxn id="46" idx="3"/>
          </p:cNvCxnSpPr>
          <p:nvPr/>
        </p:nvCxnSpPr>
        <p:spPr>
          <a:xfrm flipV="1">
            <a:off x="2370137" y="2771914"/>
            <a:ext cx="388262" cy="2162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7" name="Oval 56">
            <a:extLst>
              <a:ext uri="{FF2B5EF4-FFF2-40B4-BE49-F238E27FC236}">
                <a16:creationId xmlns:a16="http://schemas.microsoft.com/office/drawing/2014/main" id="{25F7E20B-2F4B-694D-B127-914C9FE6B410}"/>
              </a:ext>
            </a:extLst>
          </p:cNvPr>
          <p:cNvSpPr/>
          <p:nvPr/>
        </p:nvSpPr>
        <p:spPr bwMode="auto">
          <a:xfrm>
            <a:off x="8222696" y="3326131"/>
            <a:ext cx="992857" cy="232683"/>
          </a:xfrm>
          <a:prstGeom prst="ellipse">
            <a:avLst/>
          </a:prstGeom>
          <a:solidFill>
            <a:schemeClr val="accent6">
              <a:lumMod val="40000"/>
              <a:lumOff val="60000"/>
              <a:alpha val="50000"/>
            </a:scheme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p:spPr>
        <p:txBody>
          <a:bodyPr vert="horz" wrap="square" lIns="28932" tIns="14467" rIns="28932" bIns="14467" numCol="1" rtlCol="0" anchor="t" anchorCtr="0" compatLnSpc="1">
            <a:prstTxWarp prst="textNoShape">
              <a:avLst/>
            </a:prstTxWarp>
          </a:bodyPr>
          <a:lstStyle/>
          <a:p>
            <a:pPr algn="ctr" defTabSz="289322" eaLnBrk="0" fontAlgn="base" hangingPunct="0">
              <a:spcBef>
                <a:spcPct val="0"/>
              </a:spcBef>
              <a:spcAft>
                <a:spcPct val="0"/>
              </a:spcAft>
            </a:pPr>
            <a:r>
              <a:rPr lang="en-US" sz="1050" b="1" kern="0" dirty="0">
                <a:solidFill>
                  <a:schemeClr val="bg1">
                    <a:lumMod val="65000"/>
                  </a:schemeClr>
                </a:solidFill>
              </a:rPr>
              <a:t>STEP 23x  </a:t>
            </a:r>
          </a:p>
        </p:txBody>
      </p:sp>
      <p:cxnSp>
        <p:nvCxnSpPr>
          <p:cNvPr id="58" name="Straight Arrow Connector 57">
            <a:extLst>
              <a:ext uri="{FF2B5EF4-FFF2-40B4-BE49-F238E27FC236}">
                <a16:creationId xmlns:a16="http://schemas.microsoft.com/office/drawing/2014/main" id="{0E3A301C-717D-B74D-A30F-97D112BAECE8}"/>
              </a:ext>
            </a:extLst>
          </p:cNvPr>
          <p:cNvCxnSpPr>
            <a:cxnSpLocks/>
            <a:stCxn id="25" idx="6"/>
            <a:endCxn id="57" idx="2"/>
          </p:cNvCxnSpPr>
          <p:nvPr/>
        </p:nvCxnSpPr>
        <p:spPr>
          <a:xfrm flipV="1">
            <a:off x="2512107" y="3442472"/>
            <a:ext cx="5710589" cy="5405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87" name="Group 86"/>
          <p:cNvGrpSpPr/>
          <p:nvPr/>
        </p:nvGrpSpPr>
        <p:grpSpPr>
          <a:xfrm>
            <a:off x="3530233" y="4897074"/>
            <a:ext cx="1268649" cy="437727"/>
            <a:chOff x="3165126" y="4802590"/>
            <a:chExt cx="1179673" cy="425713"/>
          </a:xfrm>
        </p:grpSpPr>
        <p:sp>
          <p:nvSpPr>
            <p:cNvPr id="115" name="Oval 114"/>
            <p:cNvSpPr/>
            <p:nvPr/>
          </p:nvSpPr>
          <p:spPr>
            <a:xfrm>
              <a:off x="3165126" y="4802590"/>
              <a:ext cx="1179673" cy="425713"/>
            </a:xfrm>
            <a:prstGeom prst="ellipse">
              <a:avLst/>
            </a:prstGeom>
            <a:solidFill>
              <a:srgbClr val="E7003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457200"/>
              <a:endParaRPr lang="en-US" sz="1100" b="1" dirty="0">
                <a:solidFill>
                  <a:prstClr val="black"/>
                </a:solidFill>
              </a:endParaRPr>
            </a:p>
          </p:txBody>
        </p:sp>
        <p:sp>
          <p:nvSpPr>
            <p:cNvPr id="70" name="Oval 69"/>
            <p:cNvSpPr/>
            <p:nvPr/>
          </p:nvSpPr>
          <p:spPr bwMode="auto">
            <a:xfrm>
              <a:off x="3236548" y="4888683"/>
              <a:ext cx="1015652" cy="260082"/>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none" lIns="0" tIns="14467" rIns="0" bIns="14467"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chemeClr val="bg1">
                      <a:lumMod val="65000"/>
                    </a:schemeClr>
                  </a:solidFill>
                </a:rPr>
                <a:t>NAS9300-500</a:t>
              </a:r>
            </a:p>
          </p:txBody>
        </p:sp>
      </p:grpSp>
      <p:grpSp>
        <p:nvGrpSpPr>
          <p:cNvPr id="68" name="Group 67"/>
          <p:cNvGrpSpPr/>
          <p:nvPr/>
        </p:nvGrpSpPr>
        <p:grpSpPr>
          <a:xfrm>
            <a:off x="5652428" y="4879382"/>
            <a:ext cx="1268649" cy="437727"/>
            <a:chOff x="4674377" y="4785383"/>
            <a:chExt cx="1179673" cy="425713"/>
          </a:xfrm>
        </p:grpSpPr>
        <p:sp>
          <p:nvSpPr>
            <p:cNvPr id="116" name="Oval 115"/>
            <p:cNvSpPr/>
            <p:nvPr/>
          </p:nvSpPr>
          <p:spPr>
            <a:xfrm>
              <a:off x="4674377" y="4785383"/>
              <a:ext cx="1179673" cy="425713"/>
            </a:xfrm>
            <a:prstGeom prst="ellipse">
              <a:avLst/>
            </a:prstGeom>
            <a:solidFill>
              <a:srgbClr val="E70033">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457200"/>
              <a:endParaRPr lang="en-US" sz="1100" b="1" dirty="0">
                <a:solidFill>
                  <a:prstClr val="black"/>
                </a:solidFill>
              </a:endParaRPr>
            </a:p>
          </p:txBody>
        </p:sp>
        <p:sp>
          <p:nvSpPr>
            <p:cNvPr id="71" name="Oval 70"/>
            <p:cNvSpPr/>
            <p:nvPr/>
          </p:nvSpPr>
          <p:spPr bwMode="auto">
            <a:xfrm>
              <a:off x="4744902" y="4887515"/>
              <a:ext cx="1005818" cy="241198"/>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none" lIns="0" tIns="14467" rIns="0" bIns="14467" numCol="1" rtlCol="0" anchor="t" anchorCtr="0" compatLnSpc="1">
              <a:prstTxWarp prst="textNoShape">
                <a:avLst/>
              </a:prstTxWarp>
            </a:bodyPr>
            <a:lstStyle/>
            <a:p>
              <a:pPr algn="ctr" defTabSz="289322" eaLnBrk="0" fontAlgn="base" hangingPunct="0">
                <a:spcBef>
                  <a:spcPct val="0"/>
                </a:spcBef>
                <a:spcAft>
                  <a:spcPct val="0"/>
                </a:spcAft>
              </a:pPr>
              <a:r>
                <a:rPr lang="en-US" sz="1200" b="1" kern="0" dirty="0">
                  <a:solidFill>
                    <a:srgbClr val="000000"/>
                  </a:solidFill>
                </a:rPr>
                <a:t>NAS9300-520</a:t>
              </a:r>
              <a:endParaRPr lang="en-US" sz="1100" b="1" kern="0" dirty="0">
                <a:solidFill>
                  <a:srgbClr val="000000"/>
                </a:solidFill>
              </a:endParaRPr>
            </a:p>
          </p:txBody>
        </p:sp>
      </p:grpSp>
      <p:cxnSp>
        <p:nvCxnSpPr>
          <p:cNvPr id="72" name="Straight Arrow Connector 71"/>
          <p:cNvCxnSpPr>
            <a:stCxn id="70" idx="6"/>
            <a:endCxn id="71" idx="2"/>
          </p:cNvCxnSpPr>
          <p:nvPr/>
        </p:nvCxnSpPr>
        <p:spPr>
          <a:xfrm flipV="1">
            <a:off x="4699299" y="5108399"/>
            <a:ext cx="1028973" cy="1090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a:stCxn id="28" idx="6"/>
            <a:endCxn id="19" idx="2"/>
          </p:cNvCxnSpPr>
          <p:nvPr/>
        </p:nvCxnSpPr>
        <p:spPr>
          <a:xfrm>
            <a:off x="2555235" y="4649410"/>
            <a:ext cx="378136" cy="128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Oval 73"/>
          <p:cNvSpPr/>
          <p:nvPr/>
        </p:nvSpPr>
        <p:spPr bwMode="auto">
          <a:xfrm>
            <a:off x="5480360" y="1760038"/>
            <a:ext cx="989059" cy="252408"/>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a:bevelT w="190500" h="38100"/>
          </a:sp3d>
        </p:spPr>
        <p:txBody>
          <a:bodyPr vert="horz" wrap="none" lIns="28932" tIns="0" rIns="28932" bIns="0" numCol="1" rtlCol="0" anchor="t" anchorCtr="0" compatLnSpc="1">
            <a:prstTxWarp prst="textNoShape">
              <a:avLst/>
            </a:prstTxWarp>
          </a:bodyPr>
          <a:lstStyle/>
          <a:p>
            <a:pPr algn="ctr" defTabSz="289322" eaLnBrk="0" fontAlgn="base" hangingPunct="0">
              <a:spcBef>
                <a:spcPct val="0"/>
              </a:spcBef>
              <a:spcAft>
                <a:spcPct val="0"/>
              </a:spcAft>
            </a:pPr>
            <a:r>
              <a:rPr lang="en-US" sz="1200" b="1" kern="0" dirty="0">
                <a:solidFill>
                  <a:schemeClr val="bg1">
                    <a:lumMod val="65000"/>
                  </a:schemeClr>
                </a:solidFill>
              </a:rPr>
              <a:t>PKF</a:t>
            </a:r>
          </a:p>
        </p:txBody>
      </p:sp>
      <p:cxnSp>
        <p:nvCxnSpPr>
          <p:cNvPr id="75" name="Straight Arrow Connector 74">
            <a:extLst>
              <a:ext uri="{FF2B5EF4-FFF2-40B4-BE49-F238E27FC236}">
                <a16:creationId xmlns:a16="http://schemas.microsoft.com/office/drawing/2014/main" id="{E321DB3B-7FF0-F148-A2E2-E153466D9557}"/>
              </a:ext>
            </a:extLst>
          </p:cNvPr>
          <p:cNvCxnSpPr>
            <a:cxnSpLocks/>
            <a:stCxn id="27" idx="6"/>
            <a:endCxn id="74" idx="2"/>
          </p:cNvCxnSpPr>
          <p:nvPr/>
        </p:nvCxnSpPr>
        <p:spPr>
          <a:xfrm flipV="1">
            <a:off x="4316076" y="1886244"/>
            <a:ext cx="1164284" cy="950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a:extLst>
              <a:ext uri="{FF2B5EF4-FFF2-40B4-BE49-F238E27FC236}">
                <a16:creationId xmlns:a16="http://schemas.microsoft.com/office/drawing/2014/main" id="{5A0F5649-6914-7746-B718-281C86156F61}"/>
              </a:ext>
            </a:extLst>
          </p:cNvPr>
          <p:cNvCxnSpPr>
            <a:cxnSpLocks/>
            <a:stCxn id="121" idx="6"/>
            <a:endCxn id="34" idx="2"/>
          </p:cNvCxnSpPr>
          <p:nvPr/>
        </p:nvCxnSpPr>
        <p:spPr>
          <a:xfrm flipV="1">
            <a:off x="4609042" y="3917975"/>
            <a:ext cx="705560" cy="325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7" name="Oval 76"/>
          <p:cNvSpPr/>
          <p:nvPr/>
        </p:nvSpPr>
        <p:spPr bwMode="auto">
          <a:xfrm>
            <a:off x="7430103" y="4951904"/>
            <a:ext cx="1137871" cy="294023"/>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none" lIns="0" tIns="14467" rIns="0" bIns="14467"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chemeClr val="bg1">
                    <a:lumMod val="65000"/>
                  </a:schemeClr>
                </a:solidFill>
              </a:rPr>
              <a:t>NAS9300-5xx</a:t>
            </a:r>
          </a:p>
        </p:txBody>
      </p:sp>
      <p:cxnSp>
        <p:nvCxnSpPr>
          <p:cNvPr id="78" name="Straight Arrow Connector 77">
            <a:extLst>
              <a:ext uri="{FF2B5EF4-FFF2-40B4-BE49-F238E27FC236}">
                <a16:creationId xmlns:a16="http://schemas.microsoft.com/office/drawing/2014/main" id="{5A0F5649-6914-7746-B718-281C86156F61}"/>
              </a:ext>
            </a:extLst>
          </p:cNvPr>
          <p:cNvCxnSpPr>
            <a:cxnSpLocks/>
            <a:stCxn id="71" idx="6"/>
            <a:endCxn id="77" idx="2"/>
          </p:cNvCxnSpPr>
          <p:nvPr/>
        </p:nvCxnSpPr>
        <p:spPr>
          <a:xfrm flipV="1">
            <a:off x="6809953" y="5098916"/>
            <a:ext cx="620150" cy="94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5" name="Oval 84"/>
          <p:cNvSpPr/>
          <p:nvPr/>
        </p:nvSpPr>
        <p:spPr>
          <a:xfrm>
            <a:off x="8866471" y="3686279"/>
            <a:ext cx="1268649" cy="461082"/>
          </a:xfrm>
          <a:prstGeom prst="ellipse">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457200">
              <a:lnSpc>
                <a:spcPts val="1300"/>
              </a:lnSpc>
            </a:pPr>
            <a:r>
              <a:rPr lang="en-US" sz="1400" b="1" dirty="0">
                <a:solidFill>
                  <a:prstClr val="black"/>
                </a:solidFill>
              </a:rPr>
              <a:t>MBSE </a:t>
            </a:r>
            <a:br>
              <a:rPr lang="en-US" sz="1400" b="1" dirty="0">
                <a:solidFill>
                  <a:prstClr val="black"/>
                </a:solidFill>
              </a:rPr>
            </a:br>
            <a:r>
              <a:rPr lang="en-US" sz="1400" b="1" dirty="0">
                <a:solidFill>
                  <a:prstClr val="black"/>
                </a:solidFill>
              </a:rPr>
              <a:t>Deployments</a:t>
            </a:r>
          </a:p>
        </p:txBody>
      </p:sp>
      <p:sp>
        <p:nvSpPr>
          <p:cNvPr id="86" name="Oval 85"/>
          <p:cNvSpPr/>
          <p:nvPr/>
        </p:nvSpPr>
        <p:spPr>
          <a:xfrm>
            <a:off x="8814509" y="2048657"/>
            <a:ext cx="1268649" cy="461082"/>
          </a:xfrm>
          <a:prstGeom prst="ellipse">
            <a:avLst/>
          </a:prstGeom>
          <a:solidFill>
            <a:srgbClr val="E70033">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457200">
              <a:lnSpc>
                <a:spcPts val="1300"/>
              </a:lnSpc>
            </a:pPr>
            <a:r>
              <a:rPr lang="en-US" sz="1400" b="1" dirty="0">
                <a:solidFill>
                  <a:prstClr val="black"/>
                </a:solidFill>
              </a:rPr>
              <a:t>Active</a:t>
            </a:r>
            <a:br>
              <a:rPr lang="en-US" sz="1400" b="1" dirty="0">
                <a:solidFill>
                  <a:prstClr val="black"/>
                </a:solidFill>
              </a:rPr>
            </a:br>
            <a:r>
              <a:rPr lang="en-US" sz="1400" b="1" dirty="0">
                <a:solidFill>
                  <a:prstClr val="black"/>
                </a:solidFill>
              </a:rPr>
              <a:t>Development</a:t>
            </a:r>
          </a:p>
        </p:txBody>
      </p:sp>
      <p:cxnSp>
        <p:nvCxnSpPr>
          <p:cNvPr id="88" name="Straight Arrow Connector 87"/>
          <p:cNvCxnSpPr>
            <a:stCxn id="30" idx="6"/>
            <a:endCxn id="103" idx="2"/>
          </p:cNvCxnSpPr>
          <p:nvPr/>
        </p:nvCxnSpPr>
        <p:spPr>
          <a:xfrm>
            <a:off x="3764875" y="5446069"/>
            <a:ext cx="446541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9" name="Oval 88"/>
          <p:cNvSpPr/>
          <p:nvPr/>
        </p:nvSpPr>
        <p:spPr bwMode="auto">
          <a:xfrm>
            <a:off x="7474702" y="3693439"/>
            <a:ext cx="1041698" cy="442113"/>
          </a:xfrm>
          <a:prstGeom prst="ellipse">
            <a:avLst/>
          </a:prstGeom>
          <a:solidFill>
            <a:schemeClr val="accent6">
              <a:lumMod val="40000"/>
              <a:lumOff val="60000"/>
            </a:scheme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0" tIns="54864" rIns="0" bIns="0" numCol="1" rtlCol="0" anchor="t" anchorCtr="0" compatLnSpc="1">
            <a:prstTxWarp prst="textNoShape">
              <a:avLst/>
            </a:prstTxWarp>
          </a:bodyPr>
          <a:lstStyle/>
          <a:p>
            <a:pPr algn="ctr" defTabSz="289322" eaLnBrk="0" fontAlgn="base" hangingPunct="0">
              <a:lnSpc>
                <a:spcPts val="1000"/>
              </a:lnSpc>
              <a:spcBef>
                <a:spcPct val="0"/>
              </a:spcBef>
              <a:spcAft>
                <a:spcPct val="0"/>
              </a:spcAft>
            </a:pPr>
            <a:r>
              <a:rPr lang="en-US" sz="1200" b="1" kern="0" dirty="0">
                <a:solidFill>
                  <a:schemeClr val="bg1">
                    <a:lumMod val="65000"/>
                  </a:schemeClr>
                </a:solidFill>
              </a:rPr>
              <a:t>LOTAR Protocols</a:t>
            </a:r>
          </a:p>
        </p:txBody>
      </p:sp>
      <p:cxnSp>
        <p:nvCxnSpPr>
          <p:cNvPr id="90" name="Straight Arrow Connector 89"/>
          <p:cNvCxnSpPr>
            <a:stCxn id="77" idx="0"/>
            <a:endCxn id="89" idx="4"/>
          </p:cNvCxnSpPr>
          <p:nvPr/>
        </p:nvCxnSpPr>
        <p:spPr>
          <a:xfrm flipH="1" flipV="1">
            <a:off x="7995552" y="4135551"/>
            <a:ext cx="3487" cy="81635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a:stCxn id="34" idx="6"/>
            <a:endCxn id="89" idx="2"/>
          </p:cNvCxnSpPr>
          <p:nvPr/>
        </p:nvCxnSpPr>
        <p:spPr>
          <a:xfrm flipV="1">
            <a:off x="6307458" y="3914495"/>
            <a:ext cx="1167244" cy="34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a:stCxn id="11" idx="6"/>
            <a:endCxn id="93" idx="2"/>
          </p:cNvCxnSpPr>
          <p:nvPr/>
        </p:nvCxnSpPr>
        <p:spPr>
          <a:xfrm flipV="1">
            <a:off x="5576610" y="2730452"/>
            <a:ext cx="1660817" cy="35553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3" name="Oval 92"/>
          <p:cNvSpPr/>
          <p:nvPr/>
        </p:nvSpPr>
        <p:spPr bwMode="auto">
          <a:xfrm>
            <a:off x="7237425" y="2602766"/>
            <a:ext cx="1074494" cy="255368"/>
          </a:xfrm>
          <a:prstGeom prst="ellipse">
            <a:avLst/>
          </a:prstGeom>
          <a:solidFill>
            <a:srgbClr val="CBE880"/>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0" rIns="0"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100" b="1" kern="0" dirty="0">
                <a:solidFill>
                  <a:schemeClr val="bg1">
                    <a:lumMod val="65000"/>
                  </a:schemeClr>
                </a:solidFill>
              </a:rPr>
              <a:t>SysMLv3</a:t>
            </a:r>
          </a:p>
        </p:txBody>
      </p:sp>
      <p:cxnSp>
        <p:nvCxnSpPr>
          <p:cNvPr id="94" name="Straight Arrow Connector 93">
            <a:extLst>
              <a:ext uri="{FF2B5EF4-FFF2-40B4-BE49-F238E27FC236}">
                <a16:creationId xmlns:a16="http://schemas.microsoft.com/office/drawing/2014/main" id="{5A0F5649-6914-7746-B718-281C86156F61}"/>
              </a:ext>
            </a:extLst>
          </p:cNvPr>
          <p:cNvCxnSpPr>
            <a:cxnSpLocks/>
            <a:stCxn id="93" idx="6"/>
            <a:endCxn id="57" idx="0"/>
          </p:cNvCxnSpPr>
          <p:nvPr/>
        </p:nvCxnSpPr>
        <p:spPr>
          <a:xfrm>
            <a:off x="8311920" y="2730450"/>
            <a:ext cx="407205" cy="5956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5" name="Oval 94"/>
          <p:cNvSpPr/>
          <p:nvPr/>
        </p:nvSpPr>
        <p:spPr>
          <a:xfrm>
            <a:off x="8842086" y="2894735"/>
            <a:ext cx="1185081" cy="421815"/>
          </a:xfrm>
          <a:prstGeom prst="ellipse">
            <a:avLst/>
          </a:prstGeom>
          <a:solidFill>
            <a:schemeClr val="accent6">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lnSpc>
                <a:spcPts val="1300"/>
              </a:lnSpc>
            </a:pPr>
            <a:r>
              <a:rPr lang="en-US" sz="1400" b="1" dirty="0">
                <a:solidFill>
                  <a:schemeClr val="bg1">
                    <a:lumMod val="65000"/>
                  </a:schemeClr>
                </a:solidFill>
              </a:rPr>
              <a:t>Future Needs</a:t>
            </a:r>
          </a:p>
        </p:txBody>
      </p:sp>
      <p:cxnSp>
        <p:nvCxnSpPr>
          <p:cNvPr id="96" name="Straight Arrow Connector 95"/>
          <p:cNvCxnSpPr>
            <a:stCxn id="29" idx="5"/>
            <a:endCxn id="71" idx="1"/>
          </p:cNvCxnSpPr>
          <p:nvPr/>
        </p:nvCxnSpPr>
        <p:spPr>
          <a:xfrm>
            <a:off x="5158029" y="4740170"/>
            <a:ext cx="728652" cy="2805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9" name="Oval 98"/>
          <p:cNvSpPr/>
          <p:nvPr/>
        </p:nvSpPr>
        <p:spPr bwMode="auto">
          <a:xfrm>
            <a:off x="6638411" y="4521136"/>
            <a:ext cx="992857" cy="255368"/>
          </a:xfrm>
          <a:prstGeom prst="ellipse">
            <a:avLst/>
          </a:prstGeom>
          <a:solidFill>
            <a:srgbClr val="0038A8">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100" b="1" kern="0" dirty="0">
                <a:solidFill>
                  <a:schemeClr val="bg1">
                    <a:lumMod val="65000"/>
                  </a:schemeClr>
                </a:solidFill>
              </a:rPr>
              <a:t>DCP</a:t>
            </a:r>
          </a:p>
        </p:txBody>
      </p:sp>
      <p:cxnSp>
        <p:nvCxnSpPr>
          <p:cNvPr id="100" name="Straight Arrow Connector 99"/>
          <p:cNvCxnSpPr>
            <a:stCxn id="29" idx="6"/>
            <a:endCxn id="99" idx="2"/>
          </p:cNvCxnSpPr>
          <p:nvPr/>
        </p:nvCxnSpPr>
        <p:spPr>
          <a:xfrm flipV="1">
            <a:off x="5303429" y="4648820"/>
            <a:ext cx="1334982" cy="106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01" name="Oval 100"/>
          <p:cNvSpPr/>
          <p:nvPr/>
        </p:nvSpPr>
        <p:spPr bwMode="auto">
          <a:xfrm>
            <a:off x="4314509" y="2017753"/>
            <a:ext cx="1029368" cy="239097"/>
          </a:xfrm>
          <a:prstGeom prst="ellipse">
            <a:avLst/>
          </a:prstGeom>
          <a:solidFill>
            <a:srgbClr val="ACDDFF"/>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102870" numCol="1" rtlCol="0" anchor="t" anchorCtr="0" compatLnSpc="1">
            <a:prstTxWarp prst="textNoShape">
              <a:avLst/>
            </a:prstTxWarp>
          </a:bodyPr>
          <a:lstStyle/>
          <a:p>
            <a:pPr algn="ctr" defTabSz="289322" eaLnBrk="0" fontAlgn="base" hangingPunct="0">
              <a:spcBef>
                <a:spcPct val="0"/>
              </a:spcBef>
              <a:spcAft>
                <a:spcPct val="0"/>
              </a:spcAft>
            </a:pPr>
            <a:r>
              <a:rPr lang="en-US" sz="1100" b="1" kern="0" dirty="0">
                <a:solidFill>
                  <a:schemeClr val="bg1">
                    <a:lumMod val="65000"/>
                  </a:schemeClr>
                </a:solidFill>
              </a:rPr>
              <a:t>SPARQL</a:t>
            </a:r>
          </a:p>
        </p:txBody>
      </p:sp>
      <p:cxnSp>
        <p:nvCxnSpPr>
          <p:cNvPr id="102" name="Straight Arrow Connector 101"/>
          <p:cNvCxnSpPr>
            <a:stCxn id="101" idx="6"/>
            <a:endCxn id="22" idx="1"/>
          </p:cNvCxnSpPr>
          <p:nvPr/>
        </p:nvCxnSpPr>
        <p:spPr>
          <a:xfrm>
            <a:off x="5343877" y="2137301"/>
            <a:ext cx="640496" cy="22264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4" name="Straight Arrow Connector 103"/>
          <p:cNvCxnSpPr>
            <a:stCxn id="10" idx="5"/>
            <a:endCxn id="22" idx="7"/>
          </p:cNvCxnSpPr>
          <p:nvPr/>
        </p:nvCxnSpPr>
        <p:spPr>
          <a:xfrm>
            <a:off x="6397464" y="2051783"/>
            <a:ext cx="368776" cy="30816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0E3A301C-717D-B74D-A30F-97D112BAECE8}"/>
              </a:ext>
            </a:extLst>
          </p:cNvPr>
          <p:cNvCxnSpPr>
            <a:cxnSpLocks/>
            <a:stCxn id="57" idx="4"/>
            <a:endCxn id="103" idx="0"/>
          </p:cNvCxnSpPr>
          <p:nvPr/>
        </p:nvCxnSpPr>
        <p:spPr>
          <a:xfrm>
            <a:off x="8719125" y="3558813"/>
            <a:ext cx="24337" cy="1774000"/>
          </a:xfrm>
          <a:prstGeom prst="straightConnector1">
            <a:avLst/>
          </a:prstGeom>
          <a:ln>
            <a:prstDash val="lgDash"/>
            <a:tailEnd type="triangle"/>
          </a:ln>
        </p:spPr>
        <p:style>
          <a:lnRef idx="2">
            <a:schemeClr val="accent1"/>
          </a:lnRef>
          <a:fillRef idx="0">
            <a:schemeClr val="accent1"/>
          </a:fillRef>
          <a:effectRef idx="1">
            <a:schemeClr val="accent1"/>
          </a:effectRef>
          <a:fontRef idx="minor">
            <a:schemeClr val="tx1"/>
          </a:fontRef>
        </p:style>
      </p:cxnSp>
      <p:sp>
        <p:nvSpPr>
          <p:cNvPr id="124" name="Oval 123"/>
          <p:cNvSpPr/>
          <p:nvPr/>
        </p:nvSpPr>
        <p:spPr bwMode="auto">
          <a:xfrm>
            <a:off x="1522682" y="2950716"/>
            <a:ext cx="992857" cy="255368"/>
          </a:xfrm>
          <a:prstGeom prst="ellipse">
            <a:avLst/>
          </a:prstGeom>
          <a:solidFill>
            <a:srgbClr val="CCE981"/>
          </a:solidFill>
          <a:ln w="9525"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28932" tIns="0" rIns="28932" bIns="14467" numCol="1" rtlCol="0" anchor="t" anchorCtr="0" compatLnSpc="1">
            <a:prstTxWarp prst="textNoShape">
              <a:avLst/>
            </a:prstTxWarp>
          </a:bodyPr>
          <a:lstStyle/>
          <a:p>
            <a:pPr algn="ctr" defTabSz="289322" eaLnBrk="0" fontAlgn="base" hangingPunct="0">
              <a:spcBef>
                <a:spcPct val="0"/>
              </a:spcBef>
              <a:spcAft>
                <a:spcPct val="0"/>
              </a:spcAft>
              <a:defRPr/>
            </a:pPr>
            <a:r>
              <a:rPr lang="en-US" sz="1100" b="1" kern="0" dirty="0">
                <a:solidFill>
                  <a:schemeClr val="bg1">
                    <a:lumMod val="65000"/>
                  </a:schemeClr>
                </a:solidFill>
              </a:rPr>
              <a:t>UML</a:t>
            </a:r>
          </a:p>
        </p:txBody>
      </p:sp>
      <p:cxnSp>
        <p:nvCxnSpPr>
          <p:cNvPr id="129" name="Straight Arrow Connector 128">
            <a:extLst>
              <a:ext uri="{FF2B5EF4-FFF2-40B4-BE49-F238E27FC236}">
                <a16:creationId xmlns:a16="http://schemas.microsoft.com/office/drawing/2014/main" id="{0C45384C-6A44-154C-A1A8-34DD11C37ED0}"/>
              </a:ext>
            </a:extLst>
          </p:cNvPr>
          <p:cNvCxnSpPr>
            <a:cxnSpLocks/>
            <a:stCxn id="124" idx="6"/>
            <a:endCxn id="17" idx="2"/>
          </p:cNvCxnSpPr>
          <p:nvPr/>
        </p:nvCxnSpPr>
        <p:spPr>
          <a:xfrm>
            <a:off x="2515538" y="3078400"/>
            <a:ext cx="318297" cy="27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32" name="Picture 1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4272" y="214231"/>
            <a:ext cx="1660230" cy="650631"/>
          </a:xfrm>
          <a:prstGeom prst="rect">
            <a:avLst/>
          </a:prstGeom>
        </p:spPr>
      </p:pic>
      <p:pic>
        <p:nvPicPr>
          <p:cNvPr id="133" name="Picture 6" descr="C:\Users\Mary\AppData\Local\Microsoft\Windows\Temporary Internet Files\Content.IE5\0TYKJDBZ\PDES logo_glob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77119" y="1061885"/>
            <a:ext cx="1569438" cy="156503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33523" y="2755086"/>
            <a:ext cx="1472688" cy="347452"/>
          </a:xfrm>
          <a:prstGeom prst="rect">
            <a:avLst/>
          </a:prstGeom>
        </p:spPr>
      </p:pic>
      <p:grpSp>
        <p:nvGrpSpPr>
          <p:cNvPr id="113" name="Group 112"/>
          <p:cNvGrpSpPr/>
          <p:nvPr/>
        </p:nvGrpSpPr>
        <p:grpSpPr>
          <a:xfrm>
            <a:off x="2501434" y="3630126"/>
            <a:ext cx="2107608" cy="582210"/>
            <a:chOff x="2498260" y="3502110"/>
            <a:chExt cx="1876921" cy="582210"/>
          </a:xfrm>
        </p:grpSpPr>
        <p:sp>
          <p:nvSpPr>
            <p:cNvPr id="121" name="Oval 120"/>
            <p:cNvSpPr/>
            <p:nvPr/>
          </p:nvSpPr>
          <p:spPr>
            <a:xfrm>
              <a:off x="2605733" y="3502110"/>
              <a:ext cx="1769448" cy="582210"/>
            </a:xfrm>
            <a:prstGeom prst="ellipse">
              <a:avLst/>
            </a:prstGeom>
            <a:solidFill>
              <a:srgbClr val="E70033">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600">
                <a:solidFill>
                  <a:prstClr val="white"/>
                </a:solidFill>
              </a:endParaRPr>
            </a:p>
          </p:txBody>
        </p:sp>
        <p:sp>
          <p:nvSpPr>
            <p:cNvPr id="37" name="Oval 36"/>
            <p:cNvSpPr/>
            <p:nvPr/>
          </p:nvSpPr>
          <p:spPr bwMode="auto">
            <a:xfrm>
              <a:off x="3232667" y="3549665"/>
              <a:ext cx="840972" cy="232683"/>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28932" tIns="14467" rIns="28932" bIns="14467" numCol="1" rtlCol="0" anchor="t" anchorCtr="0" compatLnSpc="1">
              <a:prstTxWarp prst="textNoShape">
                <a:avLst/>
              </a:prstTxWarp>
            </a:bodyPr>
            <a:lstStyle/>
            <a:p>
              <a:pPr algn="ctr" defTabSz="289322" eaLnBrk="0" fontAlgn="base" hangingPunct="0">
                <a:spcBef>
                  <a:spcPct val="0"/>
                </a:spcBef>
                <a:spcAft>
                  <a:spcPct val="0"/>
                </a:spcAft>
              </a:pPr>
              <a:r>
                <a:rPr lang="en-US" sz="1050" b="1" i="1" kern="0" dirty="0">
                  <a:solidFill>
                    <a:schemeClr val="bg1">
                      <a:lumMod val="65000"/>
                    </a:schemeClr>
                  </a:solidFill>
                </a:rPr>
                <a:t>AP209</a:t>
              </a:r>
            </a:p>
          </p:txBody>
        </p:sp>
        <p:sp>
          <p:nvSpPr>
            <p:cNvPr id="26" name="Oval 25"/>
            <p:cNvSpPr/>
            <p:nvPr/>
          </p:nvSpPr>
          <p:spPr bwMode="auto">
            <a:xfrm>
              <a:off x="3236819" y="3808260"/>
              <a:ext cx="852502" cy="232683"/>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square" lIns="28932" tIns="14467" rIns="28932" bIns="14467" numCol="1" rtlCol="0" anchor="t" anchorCtr="0" compatLnSpc="1">
              <a:prstTxWarp prst="textNoShape">
                <a:avLst/>
              </a:prstTxWarp>
            </a:bodyPr>
            <a:lstStyle/>
            <a:p>
              <a:pPr algn="ctr" defTabSz="289322" eaLnBrk="0" fontAlgn="base" hangingPunct="0">
                <a:spcBef>
                  <a:spcPct val="0"/>
                </a:spcBef>
                <a:spcAft>
                  <a:spcPct val="0"/>
                </a:spcAft>
              </a:pPr>
              <a:r>
                <a:rPr lang="en-US" sz="1050" b="1" i="1" kern="0" dirty="0">
                  <a:solidFill>
                    <a:schemeClr val="bg1">
                      <a:lumMod val="65000"/>
                    </a:schemeClr>
                  </a:solidFill>
                </a:rPr>
                <a:t>AP239</a:t>
              </a:r>
            </a:p>
          </p:txBody>
        </p:sp>
        <p:cxnSp>
          <p:nvCxnSpPr>
            <p:cNvPr id="69" name="Straight Arrow Connector 68">
              <a:extLst>
                <a:ext uri="{FF2B5EF4-FFF2-40B4-BE49-F238E27FC236}">
                  <a16:creationId xmlns:a16="http://schemas.microsoft.com/office/drawing/2014/main" id="{6B2883E3-E978-6946-B6B3-361FB194D33B}"/>
                </a:ext>
              </a:extLst>
            </p:cNvPr>
            <p:cNvCxnSpPr>
              <a:cxnSpLocks/>
              <a:stCxn id="33" idx="6"/>
              <a:endCxn id="32" idx="2"/>
            </p:cNvCxnSpPr>
            <p:nvPr/>
          </p:nvCxnSpPr>
          <p:spPr>
            <a:xfrm flipV="1">
              <a:off x="2498260" y="3804817"/>
              <a:ext cx="161277" cy="21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2" name="Oval 31"/>
            <p:cNvSpPr/>
            <p:nvPr/>
          </p:nvSpPr>
          <p:spPr bwMode="auto">
            <a:xfrm>
              <a:off x="2659537" y="3688475"/>
              <a:ext cx="857431" cy="232683"/>
            </a:xfrm>
            <a:prstGeom prst="ellipse">
              <a:avLst/>
            </a:prstGeom>
            <a:solidFill>
              <a:srgbClr val="CEACAE">
                <a:lumMod val="20000"/>
                <a:lumOff val="80000"/>
              </a:srgbClr>
            </a:solidFill>
            <a:ln w="9525" cap="flat" cmpd="sng" algn="ctr">
              <a:noFill/>
              <a:prstDash val="solid"/>
              <a:round/>
              <a:headEnd type="none" w="sm" len="sm"/>
              <a:tailEnd type="none" w="sm" len="sm"/>
            </a:ln>
            <a:effectLst>
              <a:outerShdw blurRad="44450" dist="27940" dir="5400000" algn="ctr">
                <a:srgbClr val="000000">
                  <a:alpha val="32000"/>
                </a:srgbClr>
              </a:outerShdw>
              <a:softEdge rad="0"/>
            </a:effectLst>
            <a:scene3d>
              <a:camera prst="orthographicFront">
                <a:rot lat="0" lon="0" rev="0"/>
              </a:camera>
              <a:lightRig rig="balanced" dir="t">
                <a:rot lat="0" lon="0" rev="8700000"/>
              </a:lightRig>
            </a:scene3d>
            <a:sp3d contourW="3810">
              <a:bevelT w="190500" h="38100"/>
            </a:sp3d>
          </p:spPr>
          <p:txBody>
            <a:bodyPr vert="horz" wrap="none" lIns="0" tIns="0" rIns="0" bIns="14467" numCol="1" rtlCol="0" anchor="t" anchorCtr="0" compatLnSpc="1">
              <a:prstTxWarp prst="textNoShape">
                <a:avLst/>
              </a:prstTxWarp>
            </a:bodyPr>
            <a:lstStyle/>
            <a:p>
              <a:pPr algn="ctr" defTabSz="289322" eaLnBrk="0" fontAlgn="base" hangingPunct="0">
                <a:spcBef>
                  <a:spcPct val="0"/>
                </a:spcBef>
                <a:spcAft>
                  <a:spcPct val="0"/>
                </a:spcAft>
              </a:pPr>
              <a:r>
                <a:rPr lang="en-US" sz="1400" b="1" i="1" kern="0" dirty="0">
                  <a:solidFill>
                    <a:srgbClr val="000000"/>
                  </a:solidFill>
                </a:rPr>
                <a:t>AP242</a:t>
              </a:r>
            </a:p>
          </p:txBody>
        </p:sp>
      </p:grpSp>
      <p:sp>
        <p:nvSpPr>
          <p:cNvPr id="106" name="Slide Number Placeholder 105"/>
          <p:cNvSpPr>
            <a:spLocks noGrp="1"/>
          </p:cNvSpPr>
          <p:nvPr>
            <p:ph type="sldNum" sz="quarter" idx="12"/>
          </p:nvPr>
        </p:nvSpPr>
        <p:spPr/>
        <p:txBody>
          <a:bodyPr/>
          <a:lstStyle/>
          <a:p>
            <a:fld id="{3621C4C1-FB4D-3142-ACBD-4408A6B62212}" type="slidenum">
              <a:rPr lang="en-US" smtClean="0">
                <a:solidFill>
                  <a:prstClr val="black">
                    <a:tint val="75000"/>
                  </a:prstClr>
                </a:solidFill>
              </a:rPr>
              <a:pPr/>
              <a:t>9</a:t>
            </a:fld>
            <a:endParaRPr lang="en-US" dirty="0">
              <a:solidFill>
                <a:prstClr val="black">
                  <a:tint val="75000"/>
                </a:prstClr>
              </a:solidFill>
            </a:endParaRPr>
          </a:p>
        </p:txBody>
      </p:sp>
      <p:cxnSp>
        <p:nvCxnSpPr>
          <p:cNvPr id="118" name="Straight Arrow Connector 117">
            <a:extLst>
              <a:ext uri="{FF2B5EF4-FFF2-40B4-BE49-F238E27FC236}">
                <a16:creationId xmlns:a16="http://schemas.microsoft.com/office/drawing/2014/main" id="{5A0F5649-6914-7746-B718-281C86156F61}"/>
              </a:ext>
            </a:extLst>
          </p:cNvPr>
          <p:cNvCxnSpPr>
            <a:cxnSpLocks/>
            <a:stCxn id="34" idx="4"/>
            <a:endCxn id="71" idx="0"/>
          </p:cNvCxnSpPr>
          <p:nvPr/>
        </p:nvCxnSpPr>
        <p:spPr>
          <a:xfrm>
            <a:off x="5811031" y="4034317"/>
            <a:ext cx="458082" cy="95007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119" name="Group 118"/>
          <p:cNvGrpSpPr/>
          <p:nvPr/>
        </p:nvGrpSpPr>
        <p:grpSpPr>
          <a:xfrm>
            <a:off x="10782300" y="3377445"/>
            <a:ext cx="1320800" cy="1126511"/>
            <a:chOff x="7757286" y="1263316"/>
            <a:chExt cx="2034272" cy="1292636"/>
          </a:xfrm>
        </p:grpSpPr>
        <p:pic>
          <p:nvPicPr>
            <p:cNvPr id="120" name="Bild 7" descr="170328_Prostep_Logo_dunkelblau_rgb.png">
              <a:extLst>
                <a:ext uri="{FF2B5EF4-FFF2-40B4-BE49-F238E27FC236}">
                  <a16:creationId xmlns:a16="http://schemas.microsoft.com/office/drawing/2014/main" id="{7739213E-6440-4109-8C0A-DE49B3561227}"/>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824938" y="1263316"/>
              <a:ext cx="1597126" cy="864252"/>
            </a:xfrm>
            <a:prstGeom prst="rect">
              <a:avLst/>
            </a:prstGeom>
          </p:spPr>
        </p:pic>
        <p:sp>
          <p:nvSpPr>
            <p:cNvPr id="123" name="Rectangle 122"/>
            <p:cNvSpPr/>
            <p:nvPr/>
          </p:nvSpPr>
          <p:spPr>
            <a:xfrm>
              <a:off x="7757286" y="2026206"/>
              <a:ext cx="2034272" cy="529746"/>
            </a:xfrm>
            <a:prstGeom prst="rect">
              <a:avLst/>
            </a:prstGeom>
          </p:spPr>
          <p:txBody>
            <a:bodyPr wrap="square">
              <a:spAutoFit/>
            </a:bodyPr>
            <a:lstStyle/>
            <a:p>
              <a:r>
                <a:rPr lang="en-US" b="1" dirty="0" err="1">
                  <a:cs typeface="Open Sans"/>
                </a:rPr>
                <a:t>SmartSE</a:t>
              </a:r>
              <a:r>
                <a:rPr lang="en-US" dirty="0"/>
                <a:t> </a:t>
              </a:r>
            </a:p>
          </p:txBody>
        </p:sp>
      </p:grpSp>
    </p:spTree>
    <p:extLst>
      <p:ext uri="{BB962C8B-B14F-4D97-AF65-F5344CB8AC3E}">
        <p14:creationId xmlns:p14="http://schemas.microsoft.com/office/powerpoint/2010/main" val="1870995294"/>
      </p:ext>
    </p:extLst>
  </p:cSld>
  <p:clrMapOvr>
    <a:masterClrMapping/>
  </p:clrMapOvr>
</p:sld>
</file>

<file path=ppt/theme/theme1.xml><?xml version="1.0" encoding="utf-8"?>
<a:theme xmlns:a="http://schemas.openxmlformats.org/drawingml/2006/main" name="IW2018 slide">
  <a:themeElements>
    <a:clrScheme name="INCOSE IW">
      <a:dk1>
        <a:srgbClr val="414042"/>
      </a:dk1>
      <a:lt1>
        <a:sysClr val="window" lastClr="FFFFFF"/>
      </a:lt1>
      <a:dk2>
        <a:srgbClr val="0071CE"/>
      </a:dk2>
      <a:lt2>
        <a:srgbClr val="EEECE1"/>
      </a:lt2>
      <a:accent1>
        <a:srgbClr val="618FCB"/>
      </a:accent1>
      <a:accent2>
        <a:srgbClr val="0071CE"/>
      </a:accent2>
      <a:accent3>
        <a:srgbClr val="0071CE"/>
      </a:accent3>
      <a:accent4>
        <a:srgbClr val="618FCB"/>
      </a:accent4>
      <a:accent5>
        <a:srgbClr val="618FCB"/>
      </a:accent5>
      <a:accent6>
        <a:srgbClr val="618FCB"/>
      </a:accent6>
      <a:hlink>
        <a:srgbClr val="0000FF"/>
      </a:hlink>
      <a:folHlink>
        <a:srgbClr val="981B1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99999"/>
        </a:solidFill>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W2020slideTemplate.potx" id="{79B2D589-CF19-455D-AE90-3062ED175B62}" vid="{8470D803-DA51-41F4-9895-1E154629D4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LOTAR_Presentation_Template">
  <a:themeElements>
    <a:clrScheme name="LOTAR_Presentation_Template 10">
      <a:dk1>
        <a:srgbClr val="333333"/>
      </a:dk1>
      <a:lt1>
        <a:srgbClr val="FFFFFF"/>
      </a:lt1>
      <a:dk2>
        <a:srgbClr val="0068B3"/>
      </a:dk2>
      <a:lt2>
        <a:srgbClr val="808080"/>
      </a:lt2>
      <a:accent1>
        <a:srgbClr val="6699FF"/>
      </a:accent1>
      <a:accent2>
        <a:srgbClr val="FFFF99"/>
      </a:accent2>
      <a:accent3>
        <a:srgbClr val="FFFFFF"/>
      </a:accent3>
      <a:accent4>
        <a:srgbClr val="2A2A2A"/>
      </a:accent4>
      <a:accent5>
        <a:srgbClr val="B8CAFF"/>
      </a:accent5>
      <a:accent6>
        <a:srgbClr val="E7E78A"/>
      </a:accent6>
      <a:hlink>
        <a:srgbClr val="0068B3"/>
      </a:hlink>
      <a:folHlink>
        <a:srgbClr val="B2B2B2"/>
      </a:folHlink>
    </a:clrScheme>
    <a:fontScheme name="LOTAR_Presentatio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rgbClr val="4F4E5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rgbClr val="4F4E52"/>
            </a:solidFill>
            <a:effectLst/>
            <a:latin typeface="Arial" charset="0"/>
          </a:defRPr>
        </a:defPPr>
      </a:lstStyle>
    </a:lnDef>
  </a:objectDefaults>
  <a:extraClrSchemeLst>
    <a:extraClrScheme>
      <a:clrScheme name="LOTAR_Presentation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OTAR_Presentation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OTAR_Presentation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OTAR_Presentation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OTAR_Presentatio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OTAR_Presentatio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OTAR_Presentatio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LOTAR_Presentation_Template 8">
        <a:dk1>
          <a:srgbClr val="333333"/>
        </a:dk1>
        <a:lt1>
          <a:srgbClr val="FFFFFF"/>
        </a:lt1>
        <a:dk2>
          <a:srgbClr val="02236A"/>
        </a:dk2>
        <a:lt2>
          <a:srgbClr val="808080"/>
        </a:lt2>
        <a:accent1>
          <a:srgbClr val="3366FF"/>
        </a:accent1>
        <a:accent2>
          <a:srgbClr val="9999FF"/>
        </a:accent2>
        <a:accent3>
          <a:srgbClr val="FFFFFF"/>
        </a:accent3>
        <a:accent4>
          <a:srgbClr val="2A2A2A"/>
        </a:accent4>
        <a:accent5>
          <a:srgbClr val="ADB8FF"/>
        </a:accent5>
        <a:accent6>
          <a:srgbClr val="8A8AE7"/>
        </a:accent6>
        <a:hlink>
          <a:srgbClr val="B70B34"/>
        </a:hlink>
        <a:folHlink>
          <a:srgbClr val="B2B2B2"/>
        </a:folHlink>
      </a:clrScheme>
      <a:clrMap bg1="lt1" tx1="dk1" bg2="lt2" tx2="dk2" accent1="accent1" accent2="accent2" accent3="accent3" accent4="accent4" accent5="accent5" accent6="accent6" hlink="hlink" folHlink="folHlink"/>
    </a:extraClrScheme>
    <a:extraClrScheme>
      <a:clrScheme name="LOTAR_Presentation_Template 9">
        <a:dk1>
          <a:srgbClr val="333333"/>
        </a:dk1>
        <a:lt1>
          <a:srgbClr val="FFFFFF"/>
        </a:lt1>
        <a:dk2>
          <a:srgbClr val="02236A"/>
        </a:dk2>
        <a:lt2>
          <a:srgbClr val="808080"/>
        </a:lt2>
        <a:accent1>
          <a:srgbClr val="3366FF"/>
        </a:accent1>
        <a:accent2>
          <a:srgbClr val="D1D1D1"/>
        </a:accent2>
        <a:accent3>
          <a:srgbClr val="FFFFFF"/>
        </a:accent3>
        <a:accent4>
          <a:srgbClr val="2A2A2A"/>
        </a:accent4>
        <a:accent5>
          <a:srgbClr val="ADB8FF"/>
        </a:accent5>
        <a:accent6>
          <a:srgbClr val="BDBDBD"/>
        </a:accent6>
        <a:hlink>
          <a:srgbClr val="B70B34"/>
        </a:hlink>
        <a:folHlink>
          <a:srgbClr val="B2B2B2"/>
        </a:folHlink>
      </a:clrScheme>
      <a:clrMap bg1="lt1" tx1="dk1" bg2="lt2" tx2="dk2" accent1="accent1" accent2="accent2" accent3="accent3" accent4="accent4" accent5="accent5" accent6="accent6" hlink="hlink" folHlink="folHlink"/>
    </a:extraClrScheme>
    <a:extraClrScheme>
      <a:clrScheme name="LOTAR_Presentation_Template 10">
        <a:dk1>
          <a:srgbClr val="333333"/>
        </a:dk1>
        <a:lt1>
          <a:srgbClr val="FFFFFF"/>
        </a:lt1>
        <a:dk2>
          <a:srgbClr val="0068B3"/>
        </a:dk2>
        <a:lt2>
          <a:srgbClr val="808080"/>
        </a:lt2>
        <a:accent1>
          <a:srgbClr val="6699FF"/>
        </a:accent1>
        <a:accent2>
          <a:srgbClr val="FFFF99"/>
        </a:accent2>
        <a:accent3>
          <a:srgbClr val="FFFFFF"/>
        </a:accent3>
        <a:accent4>
          <a:srgbClr val="2A2A2A"/>
        </a:accent4>
        <a:accent5>
          <a:srgbClr val="B8CAFF"/>
        </a:accent5>
        <a:accent6>
          <a:srgbClr val="E7E78A"/>
        </a:accent6>
        <a:hlink>
          <a:srgbClr val="0068B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NCOSE Document" ma:contentTypeID="0x0101001AF30B7C635BFC40B91DC39ED8119F2F004DBB3067CCC43F44AEDD081648FA2D62" ma:contentTypeVersion="" ma:contentTypeDescription="Create a new document." ma:contentTypeScope="" ma:versionID="63c794ecf170d8685ced626969440f36">
  <xsd:schema xmlns:xsd="http://www.w3.org/2001/XMLSchema" xmlns:xs="http://www.w3.org/2001/XMLSchema" xmlns:p="http://schemas.microsoft.com/office/2006/metadata/properties" xmlns:ns2="07d0ccec-aae8-4814-a6d3-0c68dd73da2d" targetNamespace="http://schemas.microsoft.com/office/2006/metadata/properties" ma:root="true" ma:fieldsID="26d168f995eb9f93f2b461cc6b2b133b" ns2:_="">
    <xsd:import namespace="07d0ccec-aae8-4814-a6d3-0c68dd73da2d"/>
    <xsd:element name="properties">
      <xsd:complexType>
        <xsd:sequence>
          <xsd:element name="documentManagement">
            <xsd:complexType>
              <xsd:all>
                <xsd:element ref="ns2:incoseDistribution" minOccurs="0"/>
                <xsd:element ref="ns2:j6f62fd0e2284e44b1906b33aa785078" minOccurs="0"/>
                <xsd:element ref="ns2:TaxCatchAll" minOccurs="0"/>
                <xsd:element ref="ns2:TaxCatchAllLabel" minOccurs="0"/>
                <xsd:element ref="ns2:df56f4c5a0be4550856ac6bd150af184" minOccurs="0"/>
                <xsd:element ref="ns2:o4d603b143c54403a43a44e339fe5e1a" minOccurs="0"/>
                <xsd:element ref="ns2:fc73f2c3713f415c9afd0faf07c59adc"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d0ccec-aae8-4814-a6d3-0c68dd73da2d" elementFormDefault="qualified">
    <xsd:import namespace="http://schemas.microsoft.com/office/2006/documentManagement/types"/>
    <xsd:import namespace="http://schemas.microsoft.com/office/infopath/2007/PartnerControls"/>
    <xsd:element name="incoseDistribution" ma:index="8" nillable="true" ma:displayName="Distribution" ma:default="" ma:internalName="incoseDistribution">
      <xsd:simpleType>
        <xsd:restriction base="dms:Choice">
          <xsd:enumeration value="Open For Public Distribution"/>
          <xsd:enumeration value="Internal to INCOSE Members"/>
        </xsd:restriction>
      </xsd:simpleType>
    </xsd:element>
    <xsd:element name="j6f62fd0e2284e44b1906b33aa785078" ma:index="9" nillable="true" ma:taxonomy="true" ma:internalName="j6f62fd0e2284e44b1906b33aa785078" ma:taxonomyFieldName="incoseWorkingGroup" ma:displayName="Working Groups" ma:default="" ma:fieldId="{36f62fd0-e228-4e44-b190-6b33aa785078}" ma:sspId="08fe2f84-03a1-48cf-9e03-1bf6c33fafbe" ma:termSetId="b4545d9d-43c2-43a5-b101-c26e148252f5"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62e79503-1a2b-4294-a229-384a0f52ada3}" ma:internalName="TaxCatchAll" ma:showField="CatchAllData" ma:web="07d0ccec-aae8-4814-a6d3-0c68dd73da2d">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62e79503-1a2b-4294-a229-384a0f52ada3}" ma:internalName="TaxCatchAllLabel" ma:readOnly="true" ma:showField="CatchAllDataLabel" ma:web="07d0ccec-aae8-4814-a6d3-0c68dd73da2d">
      <xsd:complexType>
        <xsd:complexContent>
          <xsd:extension base="dms:MultiChoiceLookup">
            <xsd:sequence>
              <xsd:element name="Value" type="dms:Lookup" maxOccurs="unbounded" minOccurs="0" nillable="true"/>
            </xsd:sequence>
          </xsd:extension>
        </xsd:complexContent>
      </xsd:complexType>
    </xsd:element>
    <xsd:element name="df56f4c5a0be4550856ac6bd150af184" ma:index="13" nillable="true" ma:taxonomy="true" ma:internalName="df56f4c5a0be4550856ac6bd150af184" ma:taxonomyFieldName="incoseChapters" ma:displayName="Chapters" ma:default="" ma:fieldId="{df56f4c5-a0be-4550-856a-c6bd150af184}" ma:sspId="08fe2f84-03a1-48cf-9e03-1bf6c33fafbe" ma:termSetId="cfb95cbd-7a79-444e-88d9-ed9ec2f185f9" ma:anchorId="00000000-0000-0000-0000-000000000000" ma:open="false" ma:isKeyword="false">
      <xsd:complexType>
        <xsd:sequence>
          <xsd:element ref="pc:Terms" minOccurs="0" maxOccurs="1"/>
        </xsd:sequence>
      </xsd:complexType>
    </xsd:element>
    <xsd:element name="o4d603b143c54403a43a44e339fe5e1a" ma:index="15" nillable="true" ma:taxonomy="true" ma:internalName="o4d603b143c54403a43a44e339fe5e1a" ma:taxonomyFieldName="incoseOrganizations" ma:displayName="Organizations" ma:default="" ma:fieldId="{84d603b1-43c5-4403-a43a-44e339fe5e1a}" ma:sspId="08fe2f84-03a1-48cf-9e03-1bf6c33fafbe" ma:termSetId="48b99640-702e-422f-a11d-aec6d871b7cd" ma:anchorId="00000000-0000-0000-0000-000000000000" ma:open="false" ma:isKeyword="false">
      <xsd:complexType>
        <xsd:sequence>
          <xsd:element ref="pc:Terms" minOccurs="0" maxOccurs="1"/>
        </xsd:sequence>
      </xsd:complexType>
    </xsd:element>
    <xsd:element name="fc73f2c3713f415c9afd0faf07c59adc" ma:index="17" nillable="true" ma:taxonomy="true" ma:internalName="fc73f2c3713f415c9afd0faf07c59adc" ma:taxonomyFieldName="INCOSEProductValue" ma:displayName="Item Value" ma:default="45;#Local|254e409e-99ce-4994-8e1c-1a49057a5299" ma:fieldId="{fc73f2c3-713f-415c-9afd-0faf07c59adc}" ma:taxonomyMulti="true" ma:sspId="08fe2f84-03a1-48cf-9e03-1bf6c33fafbe" ma:termSetId="432b97d5-a841-4537-8786-65acc6747ba1" ma:anchorId="00000000-0000-0000-0000-000000000000" ma:open="false" ma:isKeyword="false">
      <xsd:complexType>
        <xsd:sequence>
          <xsd:element ref="pc:Terms" minOccurs="0" maxOccurs="1"/>
        </xsd:sequence>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4d603b143c54403a43a44e339fe5e1a xmlns="07d0ccec-aae8-4814-a6d3-0c68dd73da2d">
      <Terms xmlns="http://schemas.microsoft.com/office/infopath/2007/PartnerControls"/>
    </o4d603b143c54403a43a44e339fe5e1a>
    <df56f4c5a0be4550856ac6bd150af184 xmlns="07d0ccec-aae8-4814-a6d3-0c68dd73da2d">
      <Terms xmlns="http://schemas.microsoft.com/office/infopath/2007/PartnerControls"/>
    </df56f4c5a0be4550856ac6bd150af184>
    <fc73f2c3713f415c9afd0faf07c59adc xmlns="07d0ccec-aae8-4814-a6d3-0c68dd73da2d">
      <Terms xmlns="http://schemas.microsoft.com/office/infopath/2007/PartnerControls">
        <TermInfo xmlns="http://schemas.microsoft.com/office/infopath/2007/PartnerControls">
          <TermName xmlns="http://schemas.microsoft.com/office/infopath/2007/PartnerControls">Local</TermName>
          <TermId xmlns="http://schemas.microsoft.com/office/infopath/2007/PartnerControls">254e409e-99ce-4994-8e1c-1a49057a5299</TermId>
        </TermInfo>
      </Terms>
    </fc73f2c3713f415c9afd0faf07c59adc>
    <incoseDistribution xmlns="07d0ccec-aae8-4814-a6d3-0c68dd73da2d" xsi:nil="true"/>
    <j6f62fd0e2284e44b1906b33aa785078 xmlns="07d0ccec-aae8-4814-a6d3-0c68dd73da2d">
      <Terms xmlns="http://schemas.microsoft.com/office/infopath/2007/PartnerControls"/>
    </j6f62fd0e2284e44b1906b33aa785078>
    <TaxCatchAll xmlns="07d0ccec-aae8-4814-a6d3-0c68dd73da2d">
      <Value>45</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471514-F9F4-4AE8-8D5A-B338B31B17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d0ccec-aae8-4814-a6d3-0c68dd73da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096029-5D1D-40EF-AF19-8DD16FE1B19D}">
  <ds:schemaRefs>
    <ds:schemaRef ds:uri="07d0ccec-aae8-4814-a6d3-0c68dd73da2d"/>
    <ds:schemaRef ds:uri="http://schemas.microsoft.com/office/infopath/2007/PartnerControls"/>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C07FEFA-5F98-48B8-A7C9-620702CF26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1985</TotalTime>
  <Words>2390</Words>
  <Application>Microsoft Office PowerPoint</Application>
  <PresentationFormat>Custom</PresentationFormat>
  <Paragraphs>353</Paragraphs>
  <Slides>18</Slides>
  <Notes>14</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18</vt:i4>
      </vt:variant>
    </vt:vector>
  </HeadingPairs>
  <TitlesOfParts>
    <vt:vector size="28" baseType="lpstr">
      <vt:lpstr>Arial</vt:lpstr>
      <vt:lpstr>Berlin Sans FB Demi</vt:lpstr>
      <vt:lpstr>Calibri</vt:lpstr>
      <vt:lpstr>Open Sans Light</vt:lpstr>
      <vt:lpstr>Times</vt:lpstr>
      <vt:lpstr>Wingdings 3</vt:lpstr>
      <vt:lpstr>IW2018 slide</vt:lpstr>
      <vt:lpstr>Office Theme</vt:lpstr>
      <vt:lpstr>1_LOTAR_Presentation_Template</vt:lpstr>
      <vt:lpstr>Visio</vt:lpstr>
      <vt:lpstr>SETDB: the Systems Engineering Tools Database John Nallon Chair TIMLM WG</vt:lpstr>
      <vt:lpstr>UPDATE: Systems Engineering Tools Database</vt:lpstr>
      <vt:lpstr>SETDB: Systems Engineering Tools Database</vt:lpstr>
      <vt:lpstr>Integrate Models with Tools</vt:lpstr>
      <vt:lpstr>What is MBSE?</vt:lpstr>
      <vt:lpstr>Keep mBSE Simple!</vt:lpstr>
      <vt:lpstr>Give me my mBSE!</vt:lpstr>
      <vt:lpstr>MBSE Standards Roadmap</vt:lpstr>
      <vt:lpstr>MBSE Standards Roadmap</vt:lpstr>
      <vt:lpstr>What to do?</vt:lpstr>
      <vt:lpstr>What to measure?</vt:lpstr>
      <vt:lpstr>MBSE is a FAD!</vt:lpstr>
      <vt:lpstr>MBSE Data Standards Domain</vt:lpstr>
      <vt:lpstr>Summary:</vt:lpstr>
      <vt:lpstr>LOTAR MBSE Data Standards</vt:lpstr>
      <vt:lpstr>Archive/Exchange a Behavior Model Package</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Nicolas Castan</dc:creator>
  <cp:keywords/>
  <dc:description/>
  <cp:lastModifiedBy>John Nallon</cp:lastModifiedBy>
  <cp:revision>68</cp:revision>
  <cp:lastPrinted>2020-01-26T20:06:23Z</cp:lastPrinted>
  <dcterms:created xsi:type="dcterms:W3CDTF">2019-12-06T06:06:51Z</dcterms:created>
  <dcterms:modified xsi:type="dcterms:W3CDTF">2020-01-26T20:32:41Z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0x0101001AF30B7C635BFC40B91DC39ED8119F2F004DBB3067CCC43F44AEDD081648FA2D62</vt:lpwstr>
  </property>
</Properties>
</file>