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19"/>
  </p:notesMasterIdLst>
  <p:sldIdLst>
    <p:sldId id="273" r:id="rId2"/>
    <p:sldId id="311" r:id="rId3"/>
    <p:sldId id="285" r:id="rId4"/>
    <p:sldId id="288" r:id="rId5"/>
    <p:sldId id="314" r:id="rId6"/>
    <p:sldId id="310" r:id="rId7"/>
    <p:sldId id="289" r:id="rId8"/>
    <p:sldId id="290" r:id="rId9"/>
    <p:sldId id="291" r:id="rId10"/>
    <p:sldId id="313" r:id="rId11"/>
    <p:sldId id="315" r:id="rId12"/>
    <p:sldId id="295" r:id="rId13"/>
    <p:sldId id="296" r:id="rId14"/>
    <p:sldId id="307" r:id="rId15"/>
    <p:sldId id="308" r:id="rId16"/>
    <p:sldId id="309" r:id="rId17"/>
    <p:sldId id="268" r:id="rId18"/>
  </p:sldIdLst>
  <p:sldSz cx="12198350" cy="6858000"/>
  <p:notesSz cx="7099300" cy="10234613"/>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3">
          <p15:clr>
            <a:srgbClr val="A4A3A4"/>
          </p15:clr>
        </p15:guide>
        <p15:guide id="13" orient="horz" pos="654">
          <p15:clr>
            <a:srgbClr val="A4A3A4"/>
          </p15:clr>
        </p15:guide>
        <p15:guide id="14" orient="horz" pos="2452">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D9D9D9"/>
    <a:srgbClr val="E7EAED"/>
    <a:srgbClr val="CBD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774" autoAdjust="0"/>
  </p:normalViewPr>
  <p:slideViewPr>
    <p:cSldViewPr snapToGrid="0">
      <p:cViewPr varScale="1">
        <p:scale>
          <a:sx n="78" d="100"/>
          <a:sy n="78" d="100"/>
        </p:scale>
        <p:origin x="758" y="67"/>
      </p:cViewPr>
      <p:guideLst>
        <p:guide orient="horz" pos="3884"/>
        <p:guide orient="horz" pos="618"/>
        <p:guide orient="horz" pos="2432"/>
        <p:guide orient="horz" pos="2341"/>
        <p:guide orient="horz" pos="890"/>
        <p:guide orient="horz" pos="210"/>
        <p:guide pos="395"/>
        <p:guide pos="3842"/>
        <p:guide pos="3933"/>
        <p:guide pos="7380"/>
        <p:guide pos="5566"/>
        <p:guide orient="horz" pos="3903"/>
        <p:guide orient="horz" pos="654"/>
        <p:guide orient="horz" pos="2452"/>
        <p:guide orient="horz" pos="2360"/>
        <p:guide orient="horz" pos="90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B93E54D8-DB0A-44A4-855C-FA348F2D8FB9}" type="datetimeFigureOut">
              <a:rPr lang="en-US" smtClean="0"/>
              <a:t>1/22/2018</a:t>
            </a:fld>
            <a:endParaRPr lang="en-US"/>
          </a:p>
        </p:txBody>
      </p:sp>
      <p:sp>
        <p:nvSpPr>
          <p:cNvPr id="4" name="Slide Image Placeholder 3"/>
          <p:cNvSpPr>
            <a:spLocks noGrp="1" noRot="1" noChangeAspect="1"/>
          </p:cNvSpPr>
          <p:nvPr>
            <p:ph type="sldImg" idx="2"/>
          </p:nvPr>
        </p:nvSpPr>
        <p:spPr>
          <a:xfrm>
            <a:off x="477838" y="1279525"/>
            <a:ext cx="61436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645AC2D7-95CC-45FE-875A-C8BD13275BEF}" type="slidenum">
              <a:rPr lang="en-US" smtClean="0"/>
              <a:t>‹#›</a:t>
            </a:fld>
            <a:endParaRPr lang="en-US"/>
          </a:p>
        </p:txBody>
      </p:sp>
    </p:spTree>
    <p:extLst>
      <p:ext uri="{BB962C8B-B14F-4D97-AF65-F5344CB8AC3E}">
        <p14:creationId xmlns:p14="http://schemas.microsoft.com/office/powerpoint/2010/main" val="239152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E0264-0568-4924-A9D5-DD51634468E7}" type="slidenum">
              <a:rPr lang="de-DE">
                <a:solidFill>
                  <a:prstClr val="black"/>
                </a:solidFill>
              </a:rPr>
              <a:pPr/>
              <a:t>2</a:t>
            </a:fld>
            <a:endParaRPr lang="de-DE">
              <a:solidFill>
                <a:prstClr val="black"/>
              </a:solidFill>
            </a:endParaRPr>
          </a:p>
        </p:txBody>
      </p:sp>
      <p:sp>
        <p:nvSpPr>
          <p:cNvPr id="687106" name="Rectangle 2"/>
          <p:cNvSpPr>
            <a:spLocks noGrp="1" noRot="1" noChangeAspect="1" noChangeArrowheads="1" noTextEdit="1"/>
          </p:cNvSpPr>
          <p:nvPr>
            <p:ph type="sldImg"/>
          </p:nvPr>
        </p:nvSpPr>
        <p:spPr>
          <a:xfrm>
            <a:off x="409575" y="698500"/>
            <a:ext cx="6207125" cy="3490913"/>
          </a:xfrm>
          <a:ln/>
        </p:spPr>
      </p:sp>
      <p:sp>
        <p:nvSpPr>
          <p:cNvPr id="687107" name="Rectangle 3"/>
          <p:cNvSpPr>
            <a:spLocks noGrp="1" noChangeArrowheads="1"/>
          </p:cNvSpPr>
          <p:nvPr>
            <p:ph type="body" idx="1"/>
          </p:nvPr>
        </p:nvSpPr>
        <p:spPr/>
        <p:txBody>
          <a:bodyPr/>
          <a:lstStyle/>
          <a:p>
            <a:r>
              <a:rPr lang="en-US" dirty="0" smtClean="0"/>
              <a:t>The SDPD (integrated</a:t>
            </a:r>
            <a:r>
              <a:rPr lang="en-US" baseline="0" dirty="0" smtClean="0"/>
              <a:t> model-based SE)</a:t>
            </a:r>
            <a:r>
              <a:rPr lang="en-US" dirty="0" smtClean="0"/>
              <a:t> Vision is</a:t>
            </a:r>
            <a:r>
              <a:rPr lang="en-US" baseline="0" dirty="0" smtClean="0"/>
              <a:t> about reaching the potential of integrated models—creating and maintaining the digital thread thru-out the lifecycle.  </a:t>
            </a:r>
            <a:r>
              <a:rPr lang="en-US" dirty="0" smtClean="0"/>
              <a:t>If we can pull this off we</a:t>
            </a:r>
            <a:r>
              <a:rPr lang="en-US" baseline="0" dirty="0" smtClean="0"/>
              <a:t> can see and navigate the digital thread by </a:t>
            </a:r>
            <a:r>
              <a:rPr lang="en-US" dirty="0" smtClean="0"/>
              <a:t>visualizing </a:t>
            </a:r>
            <a:r>
              <a:rPr lang="en-US" dirty="0"/>
              <a:t>where </a:t>
            </a:r>
            <a:r>
              <a:rPr lang="en-US" dirty="0" smtClean="0"/>
              <a:t>requirements and relationships </a:t>
            </a:r>
            <a:r>
              <a:rPr lang="en-US" dirty="0"/>
              <a:t>go and how they interact </a:t>
            </a:r>
            <a:r>
              <a:rPr lang="en-US" dirty="0" smtClean="0"/>
              <a:t> with various systems</a:t>
            </a:r>
            <a:r>
              <a:rPr lang="en-US" dirty="0"/>
              <a:t>… </a:t>
            </a:r>
            <a:endParaRPr lang="en-US" dirty="0" smtClean="0"/>
          </a:p>
          <a:p>
            <a:r>
              <a:rPr lang="en-US" dirty="0" smtClean="0"/>
              <a:t>For </a:t>
            </a:r>
            <a:r>
              <a:rPr lang="en-US" dirty="0"/>
              <a:t>example, </a:t>
            </a:r>
            <a:r>
              <a:rPr lang="en-US" dirty="0" smtClean="0"/>
              <a:t>…if</a:t>
            </a:r>
            <a:r>
              <a:rPr lang="en-US" baseline="0" dirty="0" smtClean="0"/>
              <a:t> I was working on autonomous </a:t>
            </a:r>
            <a:r>
              <a:rPr lang="en-US" dirty="0" smtClean="0"/>
              <a:t>vehicle and ensuring we can do an emergency stop</a:t>
            </a:r>
            <a:r>
              <a:rPr lang="en-US" baseline="0" dirty="0" smtClean="0"/>
              <a:t> in a shorter required distance</a:t>
            </a:r>
            <a:r>
              <a:rPr lang="en-US" dirty="0" smtClean="0"/>
              <a:t>, we can ask it what requirements are </a:t>
            </a:r>
            <a:r>
              <a:rPr lang="en-US" dirty="0"/>
              <a:t>associated with the front end of this </a:t>
            </a:r>
            <a:r>
              <a:rPr lang="en-US" dirty="0" smtClean="0"/>
              <a:t>vehicle</a:t>
            </a:r>
            <a:r>
              <a:rPr lang="en-US" baseline="0" dirty="0" smtClean="0"/>
              <a:t> and what the potential impact is of a change—dry pavement braking distance from 110ft to 90ft  </a:t>
            </a:r>
            <a:endParaRPr lang="en-US" dirty="0"/>
          </a:p>
          <a:p>
            <a:r>
              <a:rPr lang="en-US" dirty="0"/>
              <a:t>Shows current requirements by graphically clicking on the car…</a:t>
            </a:r>
          </a:p>
          <a:p>
            <a:r>
              <a:rPr lang="en-US" dirty="0" smtClean="0"/>
              <a:t>Diving into the details… </a:t>
            </a:r>
            <a:endParaRPr lang="en-US" dirty="0"/>
          </a:p>
          <a:p>
            <a:r>
              <a:rPr lang="en-US" dirty="0"/>
              <a:t>Show the potential impact of changing stopping distance including…</a:t>
            </a:r>
          </a:p>
          <a:p>
            <a:r>
              <a:rPr lang="en-US" dirty="0"/>
              <a:t>Thermal/heat problems with brakes</a:t>
            </a:r>
          </a:p>
          <a:p>
            <a:r>
              <a:rPr lang="en-US" dirty="0" smtClean="0"/>
              <a:t>Ergonomic </a:t>
            </a:r>
            <a:r>
              <a:rPr lang="en-US" dirty="0"/>
              <a:t>feedback problems with brake pedal</a:t>
            </a:r>
          </a:p>
          <a:p>
            <a:r>
              <a:rPr lang="en-US" dirty="0"/>
              <a:t>Hydraulic fluid rating violation</a:t>
            </a:r>
          </a:p>
          <a:p>
            <a:r>
              <a:rPr lang="en-US" dirty="0"/>
              <a:t>Failure modes/MTBF rating problems with sensors</a:t>
            </a:r>
            <a:endParaRPr lang="en-US" b="1" dirty="0"/>
          </a:p>
          <a:p>
            <a:r>
              <a:rPr lang="en-US" b="1" dirty="0"/>
              <a:t>Hydraulic pressure problems </a:t>
            </a:r>
          </a:p>
          <a:p>
            <a:r>
              <a:rPr lang="en-US" dirty="0"/>
              <a:t>Electrical fault problems </a:t>
            </a:r>
          </a:p>
          <a:p>
            <a:r>
              <a:rPr lang="en-US" dirty="0"/>
              <a:t>Zooming into the electrical box, highlights a fuse</a:t>
            </a:r>
          </a:p>
          <a:p>
            <a:r>
              <a:rPr lang="en-US" dirty="0"/>
              <a:t>Clicking into the fuse brings up the schematic and highlights a fuse link </a:t>
            </a:r>
          </a:p>
          <a:p>
            <a:r>
              <a:rPr lang="en-US" dirty="0"/>
              <a:t>Clicking into the schematic zooms in on the wire harness that has the problem—including the signal for a failed sensor that in this particular failure mode causes the short.</a:t>
            </a:r>
          </a:p>
          <a:p>
            <a:r>
              <a:rPr lang="en-US" dirty="0"/>
              <a:t>…which allows us to go look at the Failure Modes document and update appropriately. </a:t>
            </a:r>
            <a:r>
              <a:rPr lang="en-US" dirty="0" smtClean="0"/>
              <a:t>  </a:t>
            </a:r>
          </a:p>
          <a:p>
            <a:r>
              <a:rPr lang="en-US" dirty="0" smtClean="0"/>
              <a:t>Updating</a:t>
            </a:r>
            <a:r>
              <a:rPr lang="en-US" baseline="0" dirty="0" smtClean="0"/>
              <a:t> the software to handle that fault</a:t>
            </a:r>
          </a:p>
          <a:p>
            <a:r>
              <a:rPr lang="en-US" baseline="0" dirty="0" smtClean="0"/>
              <a:t>…and even seeing the impact on our safety rating and insurance costs. </a:t>
            </a:r>
            <a:endParaRPr lang="en-US" dirty="0"/>
          </a:p>
        </p:txBody>
      </p:sp>
    </p:spTree>
    <p:extLst>
      <p:ext uri="{BB962C8B-B14F-4D97-AF65-F5344CB8AC3E}">
        <p14:creationId xmlns:p14="http://schemas.microsoft.com/office/powerpoint/2010/main" val="300804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Ford teenager</a:t>
            </a:r>
            <a:r>
              <a:rPr lang="en-US" baseline="0" dirty="0" smtClean="0"/>
              <a:t> key</a:t>
            </a:r>
          </a:p>
          <a:p>
            <a:r>
              <a:rPr lang="en-US" baseline="0" dirty="0" smtClean="0"/>
              <a:t>HUM </a:t>
            </a:r>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332853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 something to consider as you consider the endless arguments about</a:t>
            </a:r>
            <a:r>
              <a:rPr lang="en-US" baseline="0" dirty="0" smtClean="0"/>
              <a:t> how to best organize SE artifacts </a:t>
            </a:r>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252416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pitchFamily="34" charset="0"/>
                <a:ea typeface="ＭＳ Ｐゴシック" charset="-128"/>
                <a:cs typeface="+mn-cs"/>
              </a:rPr>
              <a:t>Teraflop : computing speed equal to one million </a:t>
            </a:r>
            <a:r>
              <a:rPr lang="en-US" sz="1200" b="0" kern="1200" dirty="0" err="1" smtClean="0">
                <a:solidFill>
                  <a:schemeClr val="tx1"/>
                </a:solidFill>
                <a:effectLst/>
                <a:latin typeface="Arial" pitchFamily="34" charset="0"/>
                <a:ea typeface="ＭＳ Ｐゴシック" charset="-128"/>
                <a:cs typeface="+mn-cs"/>
              </a:rPr>
              <a:t>million</a:t>
            </a:r>
            <a:r>
              <a:rPr lang="en-US" sz="1200" b="0" kern="1200" dirty="0" smtClean="0">
                <a:solidFill>
                  <a:schemeClr val="tx1"/>
                </a:solidFill>
                <a:effectLst/>
                <a:latin typeface="Arial" pitchFamily="34" charset="0"/>
                <a:ea typeface="ＭＳ Ｐゴシック" charset="-128"/>
                <a:cs typeface="+mn-cs"/>
              </a:rPr>
              <a:t> floating-point operations per second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pitchFamily="34" charset="0"/>
                <a:ea typeface="ＭＳ Ｐゴシック" charset="-128"/>
                <a:cs typeface="+mn-cs"/>
              </a:rPr>
              <a:t>Today’s fastest</a:t>
            </a:r>
            <a:r>
              <a:rPr lang="en-US" sz="1200" b="0" kern="1200" baseline="0" dirty="0" smtClean="0">
                <a:solidFill>
                  <a:schemeClr val="tx1"/>
                </a:solidFill>
                <a:effectLst/>
                <a:latin typeface="Arial" pitchFamily="34" charset="0"/>
                <a:ea typeface="ＭＳ Ｐゴシック" charset="-128"/>
                <a:cs typeface="+mn-cs"/>
              </a:rPr>
              <a:t> computer is in China, Sunway </a:t>
            </a:r>
            <a:r>
              <a:rPr lang="en-US" sz="1200" b="0" kern="1200" baseline="0" dirty="0" err="1" smtClean="0">
                <a:solidFill>
                  <a:schemeClr val="tx1"/>
                </a:solidFill>
                <a:effectLst/>
                <a:latin typeface="Arial" pitchFamily="34" charset="0"/>
                <a:ea typeface="ＭＳ Ｐゴシック" charset="-128"/>
                <a:cs typeface="+mn-cs"/>
              </a:rPr>
              <a:t>Taihulight</a:t>
            </a:r>
            <a:r>
              <a:rPr lang="en-US" sz="1200" b="0" kern="1200" baseline="0" dirty="0" smtClean="0">
                <a:solidFill>
                  <a:schemeClr val="tx1"/>
                </a:solidFill>
                <a:effectLst/>
                <a:latin typeface="Arial" pitchFamily="34" charset="0"/>
                <a:ea typeface="ＭＳ Ｐゴシック" charset="-128"/>
                <a:cs typeface="+mn-cs"/>
              </a:rPr>
              <a:t> 93 </a:t>
            </a:r>
            <a:r>
              <a:rPr lang="en-US" sz="1200" b="0" kern="1200" baseline="0" dirty="0" err="1" smtClean="0">
                <a:solidFill>
                  <a:schemeClr val="tx1"/>
                </a:solidFill>
                <a:effectLst/>
                <a:latin typeface="Arial" pitchFamily="34" charset="0"/>
                <a:ea typeface="ＭＳ Ｐゴシック" charset="-128"/>
                <a:cs typeface="+mn-cs"/>
              </a:rPr>
              <a:t>pflops</a:t>
            </a:r>
            <a:r>
              <a:rPr lang="en-US" sz="1200" b="0" kern="1200" baseline="0" dirty="0" smtClean="0">
                <a:solidFill>
                  <a:schemeClr val="tx1"/>
                </a:solidFill>
                <a:effectLst/>
                <a:latin typeface="Arial" pitchFamily="34" charset="0"/>
                <a:ea typeface="ＭＳ Ｐゴシック" charset="-128"/>
                <a:cs typeface="+mn-cs"/>
              </a:rPr>
              <a:t>  (41k chips x 260 cores = 10.65 million cores compared with 560k cores in Americas top machine </a:t>
            </a:r>
            <a:endParaRPr lang="en-US" sz="1200" b="0" kern="1200" dirty="0" smtClean="0">
              <a:solidFill>
                <a:schemeClr val="tx1"/>
              </a:solidFill>
              <a:effectLst/>
              <a:latin typeface="Arial" pitchFamily="34" charset="0"/>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p14="http://schemas.microsoft.com/office/powerpoint/2010/main" val="24896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why Computer companies (Apple, Uber, Foxconn </a:t>
            </a:r>
            <a:r>
              <a:rPr lang="en-US" dirty="0" err="1" smtClean="0"/>
              <a:t>etc</a:t>
            </a:r>
            <a:r>
              <a:rPr lang="en-US" dirty="0" smtClean="0"/>
              <a:t>) are going after the EV market? ….because EVs are computer on wheels !</a:t>
            </a:r>
          </a:p>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33596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12</a:t>
            </a:fld>
            <a:endParaRPr lang="de-DE"/>
          </a:p>
        </p:txBody>
      </p:sp>
    </p:spTree>
    <p:extLst>
      <p:ext uri="{BB962C8B-B14F-4D97-AF65-F5344CB8AC3E}">
        <p14:creationId xmlns:p14="http://schemas.microsoft.com/office/powerpoint/2010/main" val="136915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3975" cy="3600450"/>
          </a:xfrm>
          <a:solidFill>
            <a:srgbClr val="FFFFFF"/>
          </a:solidFill>
          <a:ln/>
        </p:spPr>
      </p:sp>
      <p:sp>
        <p:nvSpPr>
          <p:cNvPr id="25603" name="Rectangle 3"/>
          <p:cNvSpPr>
            <a:spLocks noGrp="1" noChangeArrowheads="1"/>
          </p:cNvSpPr>
          <p:nvPr>
            <p:ph type="body" idx="1"/>
          </p:nvPr>
        </p:nvSpPr>
        <p:spPr>
          <a:xfrm>
            <a:off x="976123" y="4559892"/>
            <a:ext cx="5362955" cy="4320880"/>
          </a:xfrm>
          <a:solidFill>
            <a:srgbClr val="FFFFFF"/>
          </a:solidFill>
          <a:ln>
            <a:solidFill>
              <a:srgbClr val="000000"/>
            </a:solidFill>
          </a:ln>
        </p:spPr>
        <p:txBody>
          <a:bodyPr/>
          <a:lstStyle/>
          <a:p>
            <a:r>
              <a:rPr lang="en-US" sz="1100" dirty="0"/>
              <a:t>Here’s another view for you.  While working on my masters degree in systems design, one of the professors insisted that his students look for analogs in nature--almost all systems have a counterpart in nature that mother nature has already shook out.  So if we compare a project (or a corporation for that matter) to the systems in a human body, this may help us compare how different project systems relate to others…</a:t>
            </a:r>
          </a:p>
          <a:p>
            <a:r>
              <a:rPr lang="en-US" sz="1100" dirty="0"/>
              <a:t>The Brain is supposed to be project management and controlling what’s going on.</a:t>
            </a:r>
          </a:p>
          <a:p>
            <a:r>
              <a:rPr lang="en-US" sz="1100" dirty="0"/>
              <a:t>The muscular system is what actually does the work--engineering, manufacturing, etc. </a:t>
            </a:r>
          </a:p>
          <a:p>
            <a:r>
              <a:rPr lang="en-US" sz="1100" dirty="0"/>
              <a:t>The circulatory system moves vital information around the project--PDM and other information systems fit here.  Particularly important are the ideas and information brought in by the respiratory system--ensuring the right data files are available to the right people.  </a:t>
            </a:r>
          </a:p>
          <a:p>
            <a:r>
              <a:rPr lang="en-US" sz="1100" dirty="0"/>
              <a:t>The skeletal system performs the support role</a:t>
            </a:r>
          </a:p>
          <a:p>
            <a:r>
              <a:rPr lang="en-US" sz="1100" dirty="0"/>
              <a:t>The digestive system provides the energy, people, etc...providing resources for the project (and as several people have pointed out--eliminating people when used up).</a:t>
            </a:r>
          </a:p>
          <a:p>
            <a:r>
              <a:rPr lang="en-US" sz="1100" dirty="0"/>
              <a:t>The skin or epidermal system houses and protects the project.</a:t>
            </a:r>
          </a:p>
          <a:p>
            <a:r>
              <a:rPr lang="en-US" sz="1100" dirty="0"/>
              <a:t>With the nervous system being the connection between management and the project--this is where SE tools come in…providing information from the various other systems in the project.</a:t>
            </a:r>
          </a:p>
          <a:p>
            <a:endParaRPr lang="en-US" sz="1100" dirty="0"/>
          </a:p>
          <a:p>
            <a:r>
              <a:rPr lang="en-US" sz="1100" dirty="0"/>
              <a:t>SE tools provide the means of connecting the project systems (and the information/feedback they provide) to management.  Providing information to management on the condition of the project and providing a means of communicating and controlling project sub-systems.  This is more than just data being stored (ala PDM) this is what does the information means and how does a project react to the issue. </a:t>
            </a:r>
          </a:p>
          <a:p>
            <a:endParaRPr lang="en-US" dirty="0" smtClean="0"/>
          </a:p>
        </p:txBody>
      </p:sp>
    </p:spTree>
    <p:extLst>
      <p:ext uri="{BB962C8B-B14F-4D97-AF65-F5344CB8AC3E}">
        <p14:creationId xmlns:p14="http://schemas.microsoft.com/office/powerpoint/2010/main" val="173632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3975" cy="3600450"/>
          </a:xfrm>
          <a:solidFill>
            <a:srgbClr val="FFFFFF"/>
          </a:solidFill>
          <a:ln/>
        </p:spPr>
      </p:sp>
      <p:sp>
        <p:nvSpPr>
          <p:cNvPr id="25603" name="Rectangle 3"/>
          <p:cNvSpPr>
            <a:spLocks noGrp="1" noChangeArrowheads="1"/>
          </p:cNvSpPr>
          <p:nvPr>
            <p:ph type="body" idx="1"/>
          </p:nvPr>
        </p:nvSpPr>
        <p:spPr>
          <a:xfrm>
            <a:off x="976123" y="4559892"/>
            <a:ext cx="5362955" cy="4320880"/>
          </a:xfrm>
          <a:solidFill>
            <a:srgbClr val="FFFFFF"/>
          </a:solidFill>
          <a:ln>
            <a:solidFill>
              <a:srgbClr val="000000"/>
            </a:solidFill>
          </a:ln>
        </p:spPr>
        <p:txBody>
          <a:bodyPr/>
          <a:lstStyle/>
          <a:p>
            <a:r>
              <a:rPr lang="en-US" dirty="0" smtClean="0"/>
              <a:t>I’ve been helping with medical problem with family member.  He’s going to need a transplant.  I went with him to his transplant orientation meeting.  The meeting started with a management/process overview of transplants, followed by an medical ethicist who talked about how the priority system worked, followed by a organ specialist that talked about organ function and the symptoms of the disease, followed by a social worker who talked about the family aspects of a transplant, followed by a finance person who talked about the costs of the transplant (not only operation, but the acquisition and lifecycle costs), followed by a dietitian who talked about what was needed to get ready for the transplant nutrition wise and what was needed after, followed by a pharmacist who talked about the anti-rejection drugs and their side-effects that were going to be required, and finally followed by the transplant surgeon who talked about the operation, what were the risks, et al.   </a:t>
            </a:r>
            <a:br>
              <a:rPr lang="en-US" dirty="0" smtClean="0"/>
            </a:br>
            <a:r>
              <a:rPr lang="en-US" dirty="0" smtClean="0"/>
              <a:t/>
            </a:r>
            <a:br>
              <a:rPr lang="en-US" dirty="0" smtClean="0"/>
            </a:br>
            <a:r>
              <a:rPr lang="en-US" dirty="0" smtClean="0"/>
              <a:t>I relate that experience to you because that what I think we are up against with MBSE…we are talking about transplanting models into the heart of an organization.  So it’s much more than just replacing a document, it’s all the stuff around it…communication, CM, et al.  I think we can learn something from the medical transplant community.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371575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3975" cy="3600450"/>
          </a:xfrm>
          <a:solidFill>
            <a:srgbClr val="FFFFFF"/>
          </a:solidFill>
          <a:ln/>
        </p:spPr>
      </p:sp>
      <p:sp>
        <p:nvSpPr>
          <p:cNvPr id="25603" name="Rectangle 3"/>
          <p:cNvSpPr>
            <a:spLocks noGrp="1" noChangeArrowheads="1"/>
          </p:cNvSpPr>
          <p:nvPr>
            <p:ph type="body" idx="1"/>
          </p:nvPr>
        </p:nvSpPr>
        <p:spPr>
          <a:xfrm>
            <a:off x="976123" y="4559892"/>
            <a:ext cx="5362955" cy="4320880"/>
          </a:xfrm>
          <a:solidFill>
            <a:srgbClr val="FFFFFF"/>
          </a:solidFill>
          <a:ln>
            <a:solidFill>
              <a:srgbClr val="000000"/>
            </a:solidFill>
          </a:ln>
        </p:spPr>
        <p:txBody>
          <a:bodyPr/>
          <a:lstStyle/>
          <a:p>
            <a:r>
              <a:rPr lang="en-US" dirty="0" smtClean="0"/>
              <a:t>So instead of</a:t>
            </a:r>
            <a:r>
              <a:rPr lang="en-US" baseline="0" dirty="0" smtClean="0"/>
              <a:t> transplanting a heart, we are talking about replacing one of </a:t>
            </a:r>
            <a:r>
              <a:rPr lang="en-US" baseline="0" smtClean="0"/>
              <a:t>the fundamental </a:t>
            </a:r>
            <a:r>
              <a:rPr lang="en-US" baseline="0" dirty="0" smtClean="0"/>
              <a:t>means of communicating product information from a set of documents that is failing to a model based view…</a:t>
            </a:r>
            <a:endParaRPr lang="en-US" dirty="0" smtClean="0"/>
          </a:p>
        </p:txBody>
      </p:sp>
    </p:spTree>
    <p:extLst>
      <p:ext uri="{BB962C8B-B14F-4D97-AF65-F5344CB8AC3E}">
        <p14:creationId xmlns:p14="http://schemas.microsoft.com/office/powerpoint/2010/main" val="34880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1.xml"/><Relationship Id="rId4" Type="http://schemas.openxmlformats.org/officeDocument/2006/relationships/tags" Target="../tags/tag8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slideMaster" Target="../slideMasters/slideMaster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icture">
    <p:spTree>
      <p:nvGrpSpPr>
        <p:cNvPr id="1" name=""/>
        <p:cNvGrpSpPr/>
        <p:nvPr/>
      </p:nvGrpSpPr>
      <p:grpSpPr>
        <a:xfrm>
          <a:off x="0" y="0"/>
          <a:ext cx="0" cy="0"/>
          <a:chOff x="0" y="0"/>
          <a:chExt cx="0" cy="0"/>
        </a:xfrm>
      </p:grpSpPr>
      <p:pic>
        <p:nvPicPr>
          <p:cNvPr id="31"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 y="0"/>
            <a:ext cx="12196545" cy="6857128"/>
          </a:xfrm>
          <a:prstGeom prst="rect">
            <a:avLst/>
          </a:prstGeom>
        </p:spPr>
      </p:pic>
      <p:sp>
        <p:nvSpPr>
          <p:cNvPr id="4"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5"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Realize</a:t>
            </a:r>
            <a:r>
              <a:rPr lang="de-DE" dirty="0" smtClean="0"/>
              <a:t> </a:t>
            </a:r>
            <a:r>
              <a:rPr lang="de-DE" dirty="0" err="1" smtClean="0"/>
              <a:t>innovation</a:t>
            </a:r>
            <a:r>
              <a:rPr lang="de-DE" dirty="0" smtClean="0"/>
              <a:t>.</a:t>
            </a:r>
          </a:p>
        </p:txBody>
      </p:sp>
      <p:grpSp>
        <p:nvGrpSpPr>
          <p:cNvPr id="32" name="Gruppieren 31"/>
          <p:cNvGrpSpPr/>
          <p:nvPr/>
        </p:nvGrpSpPr>
        <p:grpSpPr>
          <a:xfrm>
            <a:off x="-216000" y="-216000"/>
            <a:ext cx="12628800" cy="7290000"/>
            <a:chOff x="-216000" y="-216000"/>
            <a:chExt cx="12628800" cy="7290000"/>
          </a:xfrm>
        </p:grpSpPr>
        <p:cxnSp>
          <p:nvCxnSpPr>
            <p:cNvPr id="33" name="Gerade Verbindung 32"/>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94822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4" name="Group 33"/>
          <p:cNvGrpSpPr>
            <a:grpSpLocks noChangeAspect="1"/>
          </p:cNvGrpSpPr>
          <p:nvPr/>
        </p:nvGrpSpPr>
        <p:grpSpPr bwMode="auto">
          <a:xfrm>
            <a:off x="9555163" y="323850"/>
            <a:ext cx="2159000" cy="914400"/>
            <a:chOff x="6019" y="204"/>
            <a:chExt cx="1360" cy="576"/>
          </a:xfrm>
        </p:grpSpPr>
        <p:sp>
          <p:nvSpPr>
            <p:cNvPr id="35"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5" name="Textplatzhalter 13"/>
          <p:cNvSpPr>
            <a:spLocks noGrp="1"/>
          </p:cNvSpPr>
          <p:nvPr>
            <p:ph type="body" sz="quarter" idx="13"/>
          </p:nvPr>
        </p:nvSpPr>
        <p:spPr>
          <a:xfrm>
            <a:off x="842591" y="5907600"/>
            <a:ext cx="2628292" cy="324000"/>
          </a:xfrm>
        </p:spPr>
        <p:txBody>
          <a:bodyPr anchor="ctr" anchorCtr="0"/>
          <a:lstStyle>
            <a:lvl1pPr>
              <a:defRPr sz="1000" b="1"/>
            </a:lvl1pPr>
          </a:lstStyle>
          <a:p>
            <a:pPr lvl="0"/>
            <a:r>
              <a:rPr lang="en-US" noProof="0" smtClean="0"/>
              <a:t>Click to edit Master text styles</a:t>
            </a:r>
          </a:p>
        </p:txBody>
      </p:sp>
    </p:spTree>
    <p:extLst>
      <p:ext uri="{BB962C8B-B14F-4D97-AF65-F5344CB8AC3E}">
        <p14:creationId xmlns:p14="http://schemas.microsoft.com/office/powerpoint/2010/main" val="26686181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fr-FR"/>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smtClean="0"/>
              <a:t>Click icon to add picture</a:t>
            </a:r>
            <a:endParaRPr lang="fr-FR"/>
          </a:p>
        </p:txBody>
      </p:sp>
      <p:grpSp>
        <p:nvGrpSpPr>
          <p:cNvPr id="5"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14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ingle large image without foo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fr-FR" dirty="0"/>
          </a:p>
        </p:txBody>
      </p:sp>
      <p:sp>
        <p:nvSpPr>
          <p:cNvPr id="4" name="Bildplatzhalter 3"/>
          <p:cNvSpPr>
            <a:spLocks noGrp="1"/>
          </p:cNvSpPr>
          <p:nvPr>
            <p:ph type="pic" sz="quarter" idx="10"/>
          </p:nvPr>
        </p:nvSpPr>
        <p:spPr>
          <a:xfrm>
            <a:off x="0" y="1440000"/>
            <a:ext cx="12204000" cy="5418000"/>
          </a:xfrm>
          <a:noFill/>
        </p:spPr>
        <p:txBody>
          <a:bodyPr tIns="1800000"/>
          <a:lstStyle>
            <a:lvl1pPr algn="ctr">
              <a:defRPr/>
            </a:lvl1pPr>
          </a:lstStyle>
          <a:p>
            <a:r>
              <a:rPr lang="en-US" smtClean="0"/>
              <a:t>Click icon to add picture</a:t>
            </a:r>
            <a:endParaRPr lang="fr-FR"/>
          </a:p>
        </p:txBody>
      </p:sp>
      <p:grpSp>
        <p:nvGrpSpPr>
          <p:cNvPr id="5"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8881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fr-FR" dirty="0"/>
          </a:p>
        </p:txBody>
      </p:sp>
      <p:sp>
        <p:nvSpPr>
          <p:cNvPr id="4" name="Bildplatzhalter 3"/>
          <p:cNvSpPr>
            <a:spLocks noGrp="1"/>
          </p:cNvSpPr>
          <p:nvPr>
            <p:ph type="pic" sz="quarter" idx="10"/>
          </p:nvPr>
        </p:nvSpPr>
        <p:spPr>
          <a:xfrm>
            <a:off x="0" y="0"/>
            <a:ext cx="12196800" cy="6858000"/>
          </a:xfrm>
          <a:noFill/>
        </p:spPr>
        <p:txBody>
          <a:bodyPr tIns="1800000"/>
          <a:lstStyle>
            <a:lvl1pPr algn="ctr">
              <a:defRPr/>
            </a:lvl1pPr>
          </a:lstStyle>
          <a:p>
            <a:r>
              <a:rPr lang="en-US" smtClean="0"/>
              <a:t>Click icon to add picture</a:t>
            </a:r>
            <a:endParaRPr lang="fr-FR" dirty="0"/>
          </a:p>
        </p:txBody>
      </p:sp>
    </p:spTree>
    <p:extLst>
      <p:ext uri="{BB962C8B-B14F-4D97-AF65-F5344CB8AC3E}">
        <p14:creationId xmlns:p14="http://schemas.microsoft.com/office/powerpoint/2010/main" val="29315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p:nvGrpSpPr>
        <p:grpSpPr>
          <a:xfrm>
            <a:off x="0" y="0"/>
            <a:ext cx="12198350" cy="6861907"/>
            <a:chOff x="0" y="0"/>
            <a:chExt cx="12198350" cy="6861907"/>
          </a:xfrm>
        </p:grpSpPr>
        <p:sp>
          <p:nvSpPr>
            <p:cNvPr id="4" name="Rechteck 3"/>
            <p:cNvSpPr/>
            <p:nvPr/>
          </p:nvSpPr>
          <p:spPr bwMode="auto">
            <a:xfrm>
              <a:off x="0" y="0"/>
              <a:ext cx="12198350" cy="6861907"/>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smtClean="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fr-FR" dirty="0"/>
          </a:p>
        </p:txBody>
      </p:sp>
    </p:spTree>
    <p:extLst>
      <p:ext uri="{BB962C8B-B14F-4D97-AF65-F5344CB8AC3E}">
        <p14:creationId xmlns:p14="http://schemas.microsoft.com/office/powerpoint/2010/main" val="7537660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p:nvSpPr>
        <p:spPr bwMode="auto">
          <a:xfrm>
            <a:off x="0" y="0"/>
            <a:ext cx="12198350" cy="6861907"/>
          </a:xfrm>
          <a:prstGeom prst="rect">
            <a:avLst/>
          </a:prstGeom>
          <a:solidFill>
            <a:srgbClr val="50BED7"/>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fr-FR" dirty="0"/>
          </a:p>
        </p:txBody>
      </p:sp>
    </p:spTree>
    <p:extLst>
      <p:ext uri="{BB962C8B-B14F-4D97-AF65-F5344CB8AC3E}">
        <p14:creationId xmlns:p14="http://schemas.microsoft.com/office/powerpoint/2010/main" val="19799314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4752000"/>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6"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6768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6"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2"/>
            </p:custDataLst>
          </p:nvPr>
        </p:nvSpPr>
        <p:spPr>
          <a:xfrm>
            <a:off x="627063"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4" name="cdtContent Placeholder 3 Id4"/>
          <p:cNvSpPr>
            <a:spLocks noGrp="1"/>
          </p:cNvSpPr>
          <p:nvPr>
            <p:ph sz="half" idx="2"/>
            <p:custDataLst>
              <p:tags r:id="rId3"/>
            </p:custDataLst>
          </p:nvPr>
        </p:nvSpPr>
        <p:spPr>
          <a:xfrm>
            <a:off x="6243638"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grpSp>
        <p:nvGrpSpPr>
          <p:cNvPr id="7"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0708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fr-FR" dirty="0"/>
          </a:p>
        </p:txBody>
      </p:sp>
      <p:sp>
        <p:nvSpPr>
          <p:cNvPr id="3" name="cdtContent Placeholder 2 Id3"/>
          <p:cNvSpPr>
            <a:spLocks noGrp="1"/>
          </p:cNvSpPr>
          <p:nvPr>
            <p:ph sz="half" idx="1"/>
            <p:custDataLst>
              <p:tags r:id="rId1"/>
            </p:custDataLst>
          </p:nvPr>
        </p:nvSpPr>
        <p:spPr>
          <a:xfrm>
            <a:off x="627063"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smtClean="0"/>
              <a:t>Click icon to add picture</a:t>
            </a:r>
            <a:endParaRPr lang="fr-FR"/>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smtClean="0"/>
              <a:t>Click icon to add picture</a:t>
            </a:r>
            <a:endParaRPr lang="fr-FR"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3476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fr-FR"/>
          </a:p>
        </p:txBody>
      </p:sp>
      <p:sp>
        <p:nvSpPr>
          <p:cNvPr id="3" name="cdtContent Placeholder 2 Id3"/>
          <p:cNvSpPr>
            <a:spLocks noGrp="1"/>
          </p:cNvSpPr>
          <p:nvPr>
            <p:ph sz="half" idx="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smtClean="0"/>
              <a:t>Click icon to add picture</a:t>
            </a:r>
            <a:endParaRPr lang="fr-FR"/>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smtClean="0"/>
              <a:t>Click icon to add picture</a:t>
            </a:r>
            <a:endParaRPr lang="fr-FR"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8837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4"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8"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smtClean="0"/>
              <a:t>Realize</a:t>
            </a:r>
            <a:r>
              <a:rPr lang="de-DE" dirty="0" smtClean="0"/>
              <a:t> </a:t>
            </a:r>
            <a:r>
              <a:rPr lang="de-DE" dirty="0" err="1" smtClean="0"/>
              <a:t>innovation</a:t>
            </a:r>
            <a:r>
              <a:rPr lang="de-DE" dirty="0" smtClean="0"/>
              <a:t>.</a:t>
            </a: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3" name="Group 33"/>
          <p:cNvGrpSpPr>
            <a:grpSpLocks noChangeAspect="1"/>
          </p:cNvGrpSpPr>
          <p:nvPr/>
        </p:nvGrpSpPr>
        <p:grpSpPr bwMode="auto">
          <a:xfrm>
            <a:off x="9555163" y="323850"/>
            <a:ext cx="2159000" cy="914400"/>
            <a:chOff x="6019" y="204"/>
            <a:chExt cx="1360" cy="576"/>
          </a:xfrm>
        </p:grpSpPr>
        <p:sp>
          <p:nvSpPr>
            <p:cNvPr id="34"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3" name="Textplatzhalter 57343"/>
          <p:cNvSpPr>
            <a:spLocks noGrp="1"/>
          </p:cNvSpPr>
          <p:nvPr>
            <p:ph type="body" sz="quarter" idx="13" hasCustomPrompt="1"/>
          </p:nvPr>
        </p:nvSpPr>
        <p:spPr>
          <a:xfrm>
            <a:off x="627063" y="5907600"/>
            <a:ext cx="2340000" cy="324000"/>
          </a:xfrm>
        </p:spPr>
        <p:txBody>
          <a:bodyPr lIns="216000" tIns="90000" rIns="0" bIns="46800"/>
          <a:lstStyle>
            <a:lvl1pPr marL="0" marR="0" indent="0" algn="l" defTabSz="914400" rtl="0" eaLnBrk="1" fontAlgn="base" latinLnBrk="0" hangingPunct="1">
              <a:lnSpc>
                <a:spcPct val="100000"/>
              </a:lnSpc>
              <a:spcBef>
                <a:spcPct val="0"/>
              </a:spcBef>
              <a:spcAft>
                <a:spcPct val="0"/>
              </a:spcAft>
              <a:buClr>
                <a:schemeClr val="accent1"/>
              </a:buClr>
              <a:buSzTx/>
              <a:buFont typeface="Arial" pitchFamily="34" charset="0"/>
              <a:buNone/>
              <a:tabLst/>
              <a:defRPr sz="1000" b="1" baseline="0">
                <a:solidFill>
                  <a:schemeClr val="tx1"/>
                </a:solidFill>
              </a:defRPr>
            </a:lvl1pPr>
            <a:lvl2pPr marL="1588" indent="0">
              <a:buNone/>
              <a:defRPr/>
            </a:lvl2pPr>
          </a:lstStyle>
          <a:p>
            <a:r>
              <a:rPr lang="en-US" noProof="0" smtClean="0"/>
              <a:t>Restricted © Siemens AG 2017</a:t>
            </a:r>
            <a:endParaRPr lang="en-US" noProof="0" dirty="0" smtClean="0"/>
          </a:p>
        </p:txBody>
      </p:sp>
    </p:spTree>
    <p:extLst>
      <p:ext uri="{BB962C8B-B14F-4D97-AF65-F5344CB8AC3E}">
        <p14:creationId xmlns:p14="http://schemas.microsoft.com/office/powerpoint/2010/main" val="10641734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rows" preserve="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627063" y="3888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7"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preserve="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360045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4370388" y="1440000"/>
            <a:ext cx="3600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dtContent Placeholder 11 Id12"/>
          <p:cNvSpPr>
            <a:spLocks noGrp="1"/>
          </p:cNvSpPr>
          <p:nvPr>
            <p:ph sz="quarter" idx="14"/>
            <p:custDataLst>
              <p:tags r:id="rId4"/>
            </p:custDataLst>
          </p:nvPr>
        </p:nvSpPr>
        <p:spPr>
          <a:xfrm>
            <a:off x="8115750" y="1440000"/>
            <a:ext cx="3600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8"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1"/>
            </p:custDataLst>
          </p:nvPr>
        </p:nvSpPr>
        <p:spPr>
          <a:xfrm>
            <a:off x="0" y="-1"/>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2"/>
            </p:custDataLst>
          </p:nvPr>
        </p:nvSpPr>
        <p:spPr>
          <a:xfrm>
            <a:off x="627063" y="1440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4" name="cdtContent Placeholder 3 Id4"/>
          <p:cNvSpPr>
            <a:spLocks noGrp="1"/>
          </p:cNvSpPr>
          <p:nvPr>
            <p:ph sz="quarter" idx="2"/>
            <p:custDataLst>
              <p:tags r:id="rId3"/>
            </p:custDataLst>
          </p:nvPr>
        </p:nvSpPr>
        <p:spPr>
          <a:xfrm>
            <a:off x="6243638" y="1440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5" name="cdtContent Placeholder 4 Id5"/>
          <p:cNvSpPr>
            <a:spLocks noGrp="1"/>
          </p:cNvSpPr>
          <p:nvPr>
            <p:ph sz="quarter" idx="3"/>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6" name="cdtContent Placeholder 5 Id6"/>
          <p:cNvSpPr>
            <a:spLocks noGrp="1"/>
          </p:cNvSpPr>
          <p:nvPr>
            <p:ph sz="quarter" idx="4"/>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grpSp>
        <p:nvGrpSpPr>
          <p:cNvPr id="9" name="Group 33"/>
          <p:cNvGrpSpPr>
            <a:grpSpLocks noChangeAspect="1"/>
          </p:cNvGrpSpPr>
          <p:nvPr/>
        </p:nvGrpSpPr>
        <p:grpSpPr bwMode="auto">
          <a:xfrm>
            <a:off x="9555163" y="323850"/>
            <a:ext cx="2159000" cy="914400"/>
            <a:chOff x="6019" y="204"/>
            <a:chExt cx="1360" cy="576"/>
          </a:xfrm>
        </p:grpSpPr>
        <p:sp>
          <p:nvSpPr>
            <p:cNvPr id="1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557672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ree Content + Navigation" preserve="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5" name="cdtTextplatzhalter 13 Id5"/>
          <p:cNvSpPr>
            <a:spLocks noGrp="1"/>
          </p:cNvSpPr>
          <p:nvPr>
            <p:ph type="body" sz="quarter" idx="13" hasCustomPrompt="1"/>
            <p:custDataLst>
              <p:tags r:id="rId2"/>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large) + Navigation" preserve="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dtTextplatzhalter 13 Id5"/>
          <p:cNvSpPr>
            <a:spLocks noGrp="1"/>
          </p:cNvSpPr>
          <p:nvPr>
            <p:ph type="body" sz="quarter" idx="13" hasCustomPrompt="1"/>
            <p:custDataLst>
              <p:tags r:id="rId3"/>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6"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object (small) + Navigation" preserve="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6768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dtTextplatzhalter 13 Id6"/>
          <p:cNvSpPr>
            <a:spLocks noGrp="1"/>
          </p:cNvSpPr>
          <p:nvPr>
            <p:ph type="body" sz="quarter" idx="13" hasCustomPrompt="1"/>
            <p:custDataLst>
              <p:tags r:id="rId3"/>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8"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 Navigation" preserve="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403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4804025" y="1440000"/>
            <a:ext cx="403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dtTextplatzhalter 13 Id6"/>
          <p:cNvSpPr>
            <a:spLocks noGrp="1"/>
          </p:cNvSpPr>
          <p:nvPr>
            <p:ph type="body" sz="quarter" idx="14" hasCustomPrompt="1"/>
            <p:custDataLst>
              <p:tags r:id="rId4"/>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 Navigation" preserve="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259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3362400" y="1440000"/>
            <a:ext cx="2736775"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dtContent Placeholder 11 Id12"/>
          <p:cNvSpPr>
            <a:spLocks noGrp="1"/>
          </p:cNvSpPr>
          <p:nvPr>
            <p:ph sz="quarter" idx="14"/>
            <p:custDataLst>
              <p:tags r:id="rId4"/>
            </p:custDataLst>
          </p:nvPr>
        </p:nvSpPr>
        <p:spPr>
          <a:xfrm>
            <a:off x="6243638" y="1440000"/>
            <a:ext cx="2592387"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dtTextplatzhalter 13 Id7"/>
          <p:cNvSpPr>
            <a:spLocks noGrp="1"/>
          </p:cNvSpPr>
          <p:nvPr>
            <p:ph type="body" sz="quarter" idx="15" hasCustomPrompt="1"/>
            <p:custDataLst>
              <p:tags r:id="rId5"/>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8" name="Group 33"/>
          <p:cNvGrpSpPr>
            <a:grpSpLocks noChangeAspect="1"/>
          </p:cNvGrpSpPr>
          <p:nvPr/>
        </p:nvGrpSpPr>
        <p:grpSpPr bwMode="auto">
          <a:xfrm>
            <a:off x="9555163" y="323850"/>
            <a:ext cx="2159000" cy="914400"/>
            <a:chOff x="6019" y="204"/>
            <a:chExt cx="1360" cy="576"/>
          </a:xfrm>
        </p:grpSpPr>
        <p:sp>
          <p:nvSpPr>
            <p:cNvPr id="1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rows + Navigation" preserve="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627063" y="3888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dtTextplatzhalter 13 Id6"/>
          <p:cNvSpPr>
            <a:spLocks noGrp="1"/>
          </p:cNvSpPr>
          <p:nvPr>
            <p:ph type="body" sz="quarter" idx="14" hasCustomPrompt="1"/>
            <p:custDataLst>
              <p:tags r:id="rId4"/>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objects + Navigation" preserve="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4804024" y="1440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dtContent Placeholder 11 Id12"/>
          <p:cNvSpPr>
            <a:spLocks noGrp="1"/>
          </p:cNvSpPr>
          <p:nvPr>
            <p:ph sz="quarter" idx="14"/>
            <p:custDataLst>
              <p:tags r:id="rId4"/>
            </p:custDataLst>
          </p:nvPr>
        </p:nvSpPr>
        <p:spPr>
          <a:xfrm>
            <a:off x="627063" y="3888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dtContent Placeholder 14 Id15"/>
          <p:cNvSpPr>
            <a:spLocks noGrp="1"/>
          </p:cNvSpPr>
          <p:nvPr>
            <p:ph sz="quarter" idx="15"/>
            <p:custDataLst>
              <p:tags r:id="rId5"/>
            </p:custDataLst>
          </p:nvPr>
        </p:nvSpPr>
        <p:spPr>
          <a:xfrm>
            <a:off x="4804025" y="3888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cdtTextplatzhalter 13 Id10"/>
          <p:cNvSpPr>
            <a:spLocks noGrp="1"/>
          </p:cNvSpPr>
          <p:nvPr>
            <p:ph type="body" sz="quarter" idx="16" hasCustomPrompt="1"/>
            <p:custDataLst>
              <p:tags r:id="rId6"/>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11" name="Group 33"/>
          <p:cNvGrpSpPr>
            <a:grpSpLocks noChangeAspect="1"/>
          </p:cNvGrpSpPr>
          <p:nvPr/>
        </p:nvGrpSpPr>
        <p:grpSpPr bwMode="auto">
          <a:xfrm>
            <a:off x="9555163" y="323850"/>
            <a:ext cx="2159000" cy="914400"/>
            <a:chOff x="6019" y="204"/>
            <a:chExt cx="1360" cy="576"/>
          </a:xfrm>
        </p:grpSpPr>
        <p:sp>
          <p:nvSpPr>
            <p:cNvPr id="14"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title picture">
    <p:spTree>
      <p:nvGrpSpPr>
        <p:cNvPr id="1" name=""/>
        <p:cNvGrpSpPr/>
        <p:nvPr/>
      </p:nvGrpSpPr>
      <p:grpSpPr>
        <a:xfrm>
          <a:off x="0" y="0"/>
          <a:ext cx="0" cy="0"/>
          <a:chOff x="0" y="0"/>
          <a:chExt cx="0" cy="0"/>
        </a:xfrm>
      </p:grpSpPr>
      <p:pic>
        <p:nvPicPr>
          <p:cNvPr id="31"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127" y="0"/>
            <a:ext cx="12196545" cy="6857127"/>
          </a:xfrm>
          <a:prstGeom prst="rect">
            <a:avLst/>
          </a:prstGeom>
        </p:spPr>
      </p:pic>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5"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2" name="Gruppieren 31"/>
          <p:cNvGrpSpPr/>
          <p:nvPr/>
        </p:nvGrpSpPr>
        <p:grpSpPr>
          <a:xfrm>
            <a:off x="-216000" y="-216000"/>
            <a:ext cx="12628800" cy="7290000"/>
            <a:chOff x="-216000" y="-216000"/>
            <a:chExt cx="12628800" cy="7290000"/>
          </a:xfrm>
        </p:grpSpPr>
        <p:cxnSp>
          <p:nvCxnSpPr>
            <p:cNvPr id="33" name="Gerade Verbindung 32"/>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p:nvGrpSpPr>
        <p:grpSpPr bwMode="auto">
          <a:xfrm>
            <a:off x="9555163" y="323850"/>
            <a:ext cx="2159000" cy="914400"/>
            <a:chOff x="6019" y="204"/>
            <a:chExt cx="1360" cy="576"/>
          </a:xfrm>
        </p:grpSpPr>
        <p:sp>
          <p:nvSpPr>
            <p:cNvPr id="34"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9053753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fr-FR"/>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smtClean="0"/>
              <a:t>Click icon to add picture</a:t>
            </a:r>
            <a:endParaRPr lang="fr-FR"/>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79033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4"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p:nvGrpSpPr>
        <p:grpSpPr bwMode="auto">
          <a:xfrm>
            <a:off x="9555163" y="323850"/>
            <a:ext cx="2159000" cy="914400"/>
            <a:chOff x="6019" y="204"/>
            <a:chExt cx="1360" cy="576"/>
          </a:xfrm>
        </p:grpSpPr>
        <p:sp>
          <p:nvSpPr>
            <p:cNvPr id="3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43080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0" name="cdtRectangle 115 Id57350"/>
          <p:cNvSpPr>
            <a:spLocks noGrp="1" noChangeArrowheads="1"/>
          </p:cNvSpPr>
          <p:nvPr>
            <p:ph type="ctrTitle"/>
            <p:custDataLst>
              <p:tags r:id="rId2"/>
            </p:custDataLst>
          </p:nvPr>
        </p:nvSpPr>
        <p:spPr bwMode="ltGray">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grpSp>
        <p:nvGrpSpPr>
          <p:cNvPr id="28" name="Group 33"/>
          <p:cNvGrpSpPr>
            <a:grpSpLocks noChangeAspect="1"/>
          </p:cNvGrpSpPr>
          <p:nvPr/>
        </p:nvGrpSpPr>
        <p:grpSpPr bwMode="auto">
          <a:xfrm>
            <a:off x="9555163" y="323850"/>
            <a:ext cx="2159000" cy="914400"/>
            <a:chOff x="6019" y="204"/>
            <a:chExt cx="1360" cy="576"/>
          </a:xfrm>
        </p:grpSpPr>
        <p:sp>
          <p:nvSpPr>
            <p:cNvPr id="33"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398330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4" name="cdtRectangle 115 Id57350"/>
          <p:cNvSpPr>
            <a:spLocks noGrp="1" noChangeArrowheads="1"/>
          </p:cNvSpPr>
          <p:nvPr>
            <p:ph type="ctrTitle"/>
            <p:custDataLst>
              <p:tags r:id="rId2"/>
            </p:custDataLst>
          </p:nvPr>
        </p:nvSpPr>
        <p:spPr bwMode="ltGray">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grpSp>
        <p:nvGrpSpPr>
          <p:cNvPr id="28" name="Group 33"/>
          <p:cNvGrpSpPr>
            <a:grpSpLocks noChangeAspect="1"/>
          </p:cNvGrpSpPr>
          <p:nvPr/>
        </p:nvGrpSpPr>
        <p:grpSpPr bwMode="auto">
          <a:xfrm>
            <a:off x="9555163" y="323850"/>
            <a:ext cx="2159000" cy="914400"/>
            <a:chOff x="6019" y="204"/>
            <a:chExt cx="1360" cy="576"/>
          </a:xfrm>
        </p:grpSpPr>
        <p:sp>
          <p:nvSpPr>
            <p:cNvPr id="3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655481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fr-FR" dirty="0"/>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smtClean="0"/>
              <a:t>Click icon to add picture</a:t>
            </a:r>
            <a:endParaRPr lang="fr-FR"/>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502154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lvl1pPr>
              <a:defRPr/>
            </a:lvl1pPr>
          </a:lstStyle>
          <a:p>
            <a:r>
              <a:rPr lang="en-US" smtClean="0"/>
              <a:t>Click to edit Master title style</a:t>
            </a:r>
            <a:endParaRPr lang="en-US" dirty="0"/>
          </a:p>
        </p:txBody>
      </p:sp>
      <p:sp>
        <p:nvSpPr>
          <p:cNvPr id="13" name="cdtText Placeholder 12 Id13"/>
          <p:cNvSpPr>
            <a:spLocks noGrp="1"/>
          </p:cNvSpPr>
          <p:nvPr>
            <p:ph type="body" sz="quarter" idx="13"/>
            <p:custDataLst>
              <p:tags r:id="rId2"/>
            </p:custDataLst>
          </p:nvPr>
        </p:nvSpPr>
        <p:spPr>
          <a:xfrm>
            <a:off x="627063" y="1440000"/>
            <a:ext cx="3887914"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dtTextplatzhalter 12 Id5"/>
          <p:cNvSpPr>
            <a:spLocks noGrp="1"/>
          </p:cNvSpPr>
          <p:nvPr>
            <p:ph type="body" sz="quarter" idx="14" hasCustomPrompt="1"/>
            <p:custDataLst>
              <p:tags r:id="rId3"/>
            </p:custDataLst>
          </p:nvPr>
        </p:nvSpPr>
        <p:spPr bwMode="auto">
          <a:xfrm>
            <a:off x="4658995" y="1440000"/>
            <a:ext cx="7539355"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grpSp>
        <p:nvGrpSpPr>
          <p:cNvPr id="6"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0"/>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grpSp>
        <p:nvGrpSpPr>
          <p:cNvPr id="5" name="Group 33"/>
          <p:cNvGrpSpPr>
            <a:grpSpLocks noChangeAspect="1"/>
          </p:cNvGrpSpPr>
          <p:nvPr/>
        </p:nvGrpSpPr>
        <p:grpSpPr bwMode="auto">
          <a:xfrm>
            <a:off x="9555163" y="323850"/>
            <a:ext cx="2159000" cy="914400"/>
            <a:chOff x="6019" y="204"/>
            <a:chExt cx="1360" cy="576"/>
          </a:xfrm>
        </p:grpSpPr>
        <p:sp>
          <p:nvSpPr>
            <p:cNvPr id="6"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660349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8.xml"/><Relationship Id="rId21" Type="http://schemas.openxmlformats.org/officeDocument/2006/relationships/slideLayout" Target="../slideLayouts/slideLayout21.xml"/><Relationship Id="rId34" Type="http://schemas.openxmlformats.org/officeDocument/2006/relationships/tags" Target="../tags/tag3.xml"/><Relationship Id="rId42" Type="http://schemas.openxmlformats.org/officeDocument/2006/relationships/tags" Target="../tags/tag11.xml"/><Relationship Id="rId47" Type="http://schemas.openxmlformats.org/officeDocument/2006/relationships/tags" Target="../tags/tag16.xml"/><Relationship Id="rId50" Type="http://schemas.openxmlformats.org/officeDocument/2006/relationships/tags" Target="../tags/tag19.xml"/><Relationship Id="rId55" Type="http://schemas.openxmlformats.org/officeDocument/2006/relationships/tags" Target="../tags/tag2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tags" Target="../tags/tag7.xml"/><Relationship Id="rId46" Type="http://schemas.openxmlformats.org/officeDocument/2006/relationships/tags" Target="../tags/tag15.xml"/><Relationship Id="rId59"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0.xml"/><Relationship Id="rId54" Type="http://schemas.openxmlformats.org/officeDocument/2006/relationships/tags" Target="../tags/tag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37" Type="http://schemas.openxmlformats.org/officeDocument/2006/relationships/tags" Target="../tags/tag6.xml"/><Relationship Id="rId40" Type="http://schemas.openxmlformats.org/officeDocument/2006/relationships/tags" Target="../tags/tag9.xml"/><Relationship Id="rId45" Type="http://schemas.openxmlformats.org/officeDocument/2006/relationships/tags" Target="../tags/tag14.xml"/><Relationship Id="rId53" Type="http://schemas.openxmlformats.org/officeDocument/2006/relationships/tags" Target="../tags/tag22.xml"/><Relationship Id="rId58" Type="http://schemas.openxmlformats.org/officeDocument/2006/relationships/tags" Target="../tags/tag2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49" Type="http://schemas.openxmlformats.org/officeDocument/2006/relationships/tags" Target="../tags/tag18.xml"/><Relationship Id="rId57" Type="http://schemas.openxmlformats.org/officeDocument/2006/relationships/tags" Target="../tags/tag2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3.xml"/><Relationship Id="rId52" Type="http://schemas.openxmlformats.org/officeDocument/2006/relationships/tags" Target="../tags/tag21.xml"/><Relationship Id="rId60" Type="http://schemas.openxmlformats.org/officeDocument/2006/relationships/tags" Target="../tags/tag2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43" Type="http://schemas.openxmlformats.org/officeDocument/2006/relationships/tags" Target="../tags/tag12.xml"/><Relationship Id="rId48" Type="http://schemas.openxmlformats.org/officeDocument/2006/relationships/tags" Target="../tags/tag17.xml"/><Relationship Id="rId56" Type="http://schemas.openxmlformats.org/officeDocument/2006/relationships/tags" Target="../tags/tag25.xml"/><Relationship Id="rId8" Type="http://schemas.openxmlformats.org/officeDocument/2006/relationships/slideLayout" Target="../slideLayouts/slideLayout8.xml"/><Relationship Id="rId51" Type="http://schemas.openxmlformats.org/officeDocument/2006/relationships/tags" Target="../tags/tag20.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32"/>
            </p:custDataLst>
          </p:nvPr>
        </p:nvSpPr>
        <p:spPr bwMode="auto">
          <a:xfrm>
            <a:off x="0" y="-1"/>
            <a:ext cx="12198350" cy="1440000"/>
          </a:xfrm>
          <a:prstGeom prst="rect">
            <a:avLst/>
          </a:prstGeom>
          <a:noFill/>
          <a:ln w="9525">
            <a:noFill/>
            <a:miter lim="800000"/>
            <a:headEnd/>
            <a:tailEnd/>
          </a:ln>
        </p:spPr>
        <p:txBody>
          <a:bodyPr vert="horz" wrap="square" lIns="626400" tIns="432000" rIns="2746800" bIns="234000" numCol="1" anchor="t"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079" name="cdtRectangle 116 Id3079"/>
          <p:cNvSpPr>
            <a:spLocks noGrp="1" noChangeArrowheads="1"/>
          </p:cNvSpPr>
          <p:nvPr>
            <p:ph type="body" idx="1"/>
            <p:custDataLst>
              <p:tags r:id="rId33"/>
            </p:custDataLst>
          </p:nvPr>
        </p:nvSpPr>
        <p:spPr bwMode="auto">
          <a:xfrm>
            <a:off x="627063" y="1441451"/>
            <a:ext cx="8208962" cy="475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3072" name="cdtMasterTags_CL1 Id3072"/>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p:custDataLst>
              <p:tags r:id="rId57"/>
            </p:custDataLst>
          </p:nvPr>
        </p:nvSpPr>
        <p:spPr bwMode="auto">
          <a:xfrm>
            <a:off x="0" y="6200774"/>
            <a:ext cx="12198350" cy="396875"/>
          </a:xfrm>
          <a:prstGeom prst="rect">
            <a:avLst/>
          </a:prstGeom>
          <a:noFill/>
          <a:ln w="9525">
            <a:noFill/>
            <a:miter lim="800000"/>
            <a:headEnd/>
            <a:tailEnd/>
          </a:ln>
          <a:effectLst/>
        </p:spPr>
        <p:txBody>
          <a:bodyPr lIns="626400" tIns="144000" rIns="3211200" bIns="0" anchor="ctr"/>
          <a:lstStyle/>
          <a:p>
            <a:endParaRPr lang="de-DE" sz="1000" b="1" dirty="0">
              <a:solidFill>
                <a:srgbClr val="879BAA"/>
              </a:solidFill>
            </a:endParaRPr>
          </a:p>
        </p:txBody>
      </p:sp>
      <p:sp>
        <p:nvSpPr>
          <p:cNvPr id="64" name="cdtTextBox 12 Id17"/>
          <p:cNvSpPr txBox="1"/>
          <p:nvPr>
            <p:custDataLst>
              <p:tags r:id="rId58"/>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de-DE" sz="1000" noProof="0" dirty="0" smtClean="0">
                <a:solidFill>
                  <a:srgbClr val="000000"/>
                </a:solidFill>
              </a:rPr>
              <a:t>2018.01.20</a:t>
            </a:r>
          </a:p>
        </p:txBody>
      </p:sp>
      <p:sp>
        <p:nvSpPr>
          <p:cNvPr id="65" name="cdtTextBox 11 Id18"/>
          <p:cNvSpPr txBox="1"/>
          <p:nvPr>
            <p:custDataLst>
              <p:tags r:id="rId59"/>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dirty="0" smtClean="0">
                <a:solidFill>
                  <a:srgbClr val="000000"/>
                </a:solidFill>
              </a:rPr>
              <a:t>Page </a:t>
            </a:r>
            <a:fld id="{91E7552C-A157-4A4F-8E99-698C0325FC94}" type="slidenum">
              <a:rPr lang="de-DE" sz="1000" noProof="0" smtClean="0">
                <a:solidFill>
                  <a:srgbClr val="000000"/>
                </a:solidFill>
              </a:rPr>
              <a:pPr>
                <a:lnSpc>
                  <a:spcPct val="110000"/>
                </a:lnSpc>
                <a:spcBef>
                  <a:spcPts val="0"/>
                </a:spcBef>
              </a:pPr>
              <a:t>‹#›</a:t>
            </a:fld>
            <a:endParaRPr lang="de-DE" sz="1000" noProof="0" dirty="0" smtClean="0">
              <a:solidFill>
                <a:srgbClr val="000000"/>
              </a:solidFill>
            </a:endParaRPr>
          </a:p>
        </p:txBody>
      </p:sp>
      <p:sp>
        <p:nvSpPr>
          <p:cNvPr id="66" name="cdtTextBox 13 Id19"/>
          <p:cNvSpPr txBox="1"/>
          <p:nvPr>
            <p:custDataLst>
              <p:tags r:id="rId60"/>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dirty="0" smtClean="0">
                <a:solidFill>
                  <a:schemeClr val="tx1"/>
                </a:solidFill>
              </a:rPr>
              <a:t>Siemens PLM Software</a:t>
            </a:r>
          </a:p>
        </p:txBody>
      </p: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 id="2147483710" r:id="rId5"/>
    <p:sldLayoutId id="2147483711" r:id="rId6"/>
    <p:sldLayoutId id="2147483703" r:id="rId7"/>
    <p:sldLayoutId id="2147483679" r:id="rId8"/>
    <p:sldLayoutId id="2147483695" r:id="rId9"/>
    <p:sldLayoutId id="2147483705" r:id="rId10"/>
    <p:sldLayoutId id="2147483714" r:id="rId11"/>
    <p:sldLayoutId id="2147483706" r:id="rId12"/>
    <p:sldLayoutId id="2147483713" r:id="rId13"/>
    <p:sldLayoutId id="2147483712" r:id="rId14"/>
    <p:sldLayoutId id="2147483670" r:id="rId15"/>
    <p:sldLayoutId id="2147483692" r:id="rId16"/>
    <p:sldLayoutId id="2147483696" r:id="rId17"/>
    <p:sldLayoutId id="2147483707" r:id="rId18"/>
    <p:sldLayoutId id="2147483715" r:id="rId19"/>
    <p:sldLayoutId id="2147483683" r:id="rId20"/>
    <p:sldLayoutId id="2147483681" r:id="rId21"/>
    <p:sldLayoutId id="2147483697" r:id="rId22"/>
    <p:sldLayoutId id="2147483691" r:id="rId23"/>
    <p:sldLayoutId id="2147483693" r:id="rId24"/>
    <p:sldLayoutId id="2147483684" r:id="rId25"/>
    <p:sldLayoutId id="2147483685" r:id="rId26"/>
    <p:sldLayoutId id="2147483694" r:id="rId27"/>
    <p:sldLayoutId id="2147483686" r:id="rId28"/>
    <p:sldLayoutId id="2147483688" r:id="rId29"/>
    <p:sldLayoutId id="2147483704" r:id="rId30"/>
  </p:sldLayoutIdLst>
  <p:timing>
    <p:tnLst>
      <p:par>
        <p:cTn id="1" dur="indefinite" restart="never" nodeType="tmRoot"/>
      </p:par>
    </p:tnLst>
  </p:timing>
  <p:hf hdr="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jpe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51.png"/><Relationship Id="rId11" Type="http://schemas.openxmlformats.org/officeDocument/2006/relationships/hyperlink" Target="//upload.wikimedia.org/wikipedia/commons/4/4c/Apollo_guidiance_computer_ferrit_core_memory.jpg" TargetMode="External"/><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hyperlink" Target="https://www.us.kohler.com/us/Verdera-Voice-Lighted-Mirror-with-Amazon-Alexa/content/CNT131300006.htm"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hyperlink" Target="http://www.nvidia.com/en-us/titan/titan-v"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www.pcworld.com/article/3212206/computers/radeon-rx-vega-64-pricing.html" TargetMode="External"/><Relationship Id="rId11" Type="http://schemas.openxmlformats.org/officeDocument/2006/relationships/image" Target="../media/image36.png"/><Relationship Id="rId5" Type="http://schemas.openxmlformats.org/officeDocument/2006/relationships/image" Target="../media/image32.jpe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62" y="3646847"/>
            <a:ext cx="7042979" cy="2155648"/>
          </a:xfrm>
        </p:spPr>
        <p:txBody>
          <a:bodyPr/>
          <a:lstStyle/>
          <a:p>
            <a:r>
              <a:rPr lang="de-DE" sz="4000" dirty="0" smtClean="0"/>
              <a:t>INCOSE IW 2018</a:t>
            </a:r>
            <a:br>
              <a:rPr lang="de-DE" sz="4000" dirty="0" smtClean="0"/>
            </a:br>
            <a:r>
              <a:rPr lang="de-DE" sz="4000" dirty="0" smtClean="0"/>
              <a:t>MBSE Workshop Update... </a:t>
            </a:r>
            <a:endParaRPr lang="en-US" sz="2800" b="0" dirty="0"/>
          </a:p>
        </p:txBody>
      </p:sp>
      <p:sp>
        <p:nvSpPr>
          <p:cNvPr id="4" name="Text Placeholder 3"/>
          <p:cNvSpPr>
            <a:spLocks noGrp="1"/>
          </p:cNvSpPr>
          <p:nvPr>
            <p:ph type="body" sz="quarter" idx="12"/>
          </p:nvPr>
        </p:nvSpPr>
        <p:spPr>
          <a:xfrm>
            <a:off x="627063" y="5907598"/>
            <a:ext cx="7042978" cy="703407"/>
          </a:xfrm>
        </p:spPr>
        <p:txBody>
          <a:bodyPr/>
          <a:lstStyle/>
          <a:p>
            <a:endParaRPr lang="en-US" dirty="0"/>
          </a:p>
        </p:txBody>
      </p:sp>
      <p:sp>
        <p:nvSpPr>
          <p:cNvPr id="5" name="Text Placeholder 4"/>
          <p:cNvSpPr>
            <a:spLocks noGrp="1"/>
          </p:cNvSpPr>
          <p:nvPr>
            <p:ph type="body" sz="quarter" idx="13"/>
          </p:nvPr>
        </p:nvSpPr>
        <p:spPr>
          <a:xfrm>
            <a:off x="842590" y="5907599"/>
            <a:ext cx="4654320" cy="703406"/>
          </a:xfrm>
        </p:spPr>
        <p:txBody>
          <a:bodyPr/>
          <a:lstStyle/>
          <a:p>
            <a:r>
              <a:rPr lang="en-US" sz="1600" dirty="0" smtClean="0"/>
              <a:t>Mark E Sampson </a:t>
            </a:r>
          </a:p>
          <a:p>
            <a:r>
              <a:rPr lang="en-US" sz="1400" dirty="0" smtClean="0"/>
              <a:t>INCOSE MBSE Initiative Co-Chair</a:t>
            </a:r>
          </a:p>
          <a:p>
            <a:r>
              <a:rPr lang="en-US" sz="1400" dirty="0" smtClean="0"/>
              <a:t>Siemens SE Evangelist</a:t>
            </a:r>
            <a:endParaRPr lang="en-US" sz="1400" dirty="0"/>
          </a:p>
        </p:txBody>
      </p:sp>
    </p:spTree>
    <p:extLst>
      <p:ext uri="{BB962C8B-B14F-4D97-AF65-F5344CB8AC3E}">
        <p14:creationId xmlns:p14="http://schemas.microsoft.com/office/powerpoint/2010/main" val="3438768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Vehicles </a:t>
            </a:r>
            <a:endParaRPr lang="en-US" dirty="0"/>
          </a:p>
        </p:txBody>
      </p:sp>
      <p:sp>
        <p:nvSpPr>
          <p:cNvPr id="3" name="Picture Placeholder 2"/>
          <p:cNvSpPr>
            <a:spLocks noGrp="1"/>
          </p:cNvSpPr>
          <p:nvPr>
            <p:ph type="pic" sz="quarter" idx="10"/>
          </p:nvPr>
        </p:nvSpPr>
        <p:spPr>
          <a:xfrm>
            <a:off x="-5650" y="1430369"/>
            <a:ext cx="12204000" cy="4752000"/>
          </a:xfrm>
        </p:spPr>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9493" y="1283222"/>
            <a:ext cx="7026249" cy="2994920"/>
          </a:xfrm>
          <a:prstGeom prst="rect">
            <a:avLst/>
          </a:prstGeom>
        </p:spPr>
      </p:pic>
      <p:sp>
        <p:nvSpPr>
          <p:cNvPr id="5" name="Rectangle 4"/>
          <p:cNvSpPr/>
          <p:nvPr/>
        </p:nvSpPr>
        <p:spPr>
          <a:xfrm>
            <a:off x="5487988" y="4712873"/>
            <a:ext cx="6099175" cy="646331"/>
          </a:xfrm>
          <a:prstGeom prst="rect">
            <a:avLst/>
          </a:prstGeom>
        </p:spPr>
        <p:txBody>
          <a:bodyPr>
            <a:spAutoFit/>
          </a:bodyPr>
          <a:lstStyle/>
          <a:p>
            <a:pPr marL="0" marR="0">
              <a:spcBef>
                <a:spcPts val="0"/>
              </a:spcBef>
              <a:spcAft>
                <a:spcPts val="0"/>
              </a:spcAft>
            </a:pPr>
            <a:r>
              <a:rPr lang="en-US" dirty="0">
                <a:solidFill>
                  <a:srgbClr val="000000"/>
                </a:solidFill>
                <a:latin typeface="Calibri" panose="020F0502020204030204" pitchFamily="34" charset="0"/>
              </a:rPr>
              <a:t>15 billion miles of physical testing to reach level 5</a:t>
            </a:r>
          </a:p>
          <a:p>
            <a:pPr marL="0" marR="0">
              <a:spcBef>
                <a:spcPts val="0"/>
              </a:spcBef>
              <a:spcAft>
                <a:spcPts val="0"/>
              </a:spcAft>
            </a:pPr>
            <a:r>
              <a:rPr lang="en-US" dirty="0">
                <a:solidFill>
                  <a:srgbClr val="000000"/>
                </a:solidFill>
                <a:latin typeface="Calibri" panose="020F0502020204030204" pitchFamily="34" charset="0"/>
              </a:rPr>
              <a:t>Customer inertia the biggest problem  </a:t>
            </a:r>
            <a:endParaRPr lang="en-US" dirty="0">
              <a:solidFill>
                <a:srgbClr val="000000"/>
              </a:solidFill>
              <a:effectLst/>
              <a:latin typeface="Calibri" panose="020F0502020204030204" pitchFamily="34" charset="0"/>
            </a:endParaRPr>
          </a:p>
        </p:txBody>
      </p:sp>
      <p:grpSp>
        <p:nvGrpSpPr>
          <p:cNvPr id="12" name="Group 11"/>
          <p:cNvGrpSpPr/>
          <p:nvPr/>
        </p:nvGrpSpPr>
        <p:grpSpPr>
          <a:xfrm>
            <a:off x="8198234" y="2206454"/>
            <a:ext cx="3935016" cy="4143375"/>
            <a:chOff x="7817246" y="2219324"/>
            <a:chExt cx="3935016" cy="414337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7246" y="2219324"/>
              <a:ext cx="3935016" cy="4143375"/>
            </a:xfrm>
            <a:prstGeom prst="rect">
              <a:avLst/>
            </a:prstGeom>
            <a:ln>
              <a:solidFill>
                <a:schemeClr val="tx1"/>
              </a:solidFill>
            </a:ln>
          </p:spPr>
        </p:pic>
        <p:sp>
          <p:nvSpPr>
            <p:cNvPr id="7" name="TextBox 6"/>
            <p:cNvSpPr txBox="1"/>
            <p:nvPr/>
          </p:nvSpPr>
          <p:spPr>
            <a:xfrm>
              <a:off x="8298427" y="2780682"/>
              <a:ext cx="1789470" cy="914400"/>
            </a:xfrm>
            <a:prstGeom prst="rect">
              <a:avLst/>
            </a:prstGeom>
            <a:noFill/>
          </p:spPr>
          <p:txBody>
            <a:bodyPr wrap="none" lIns="0" tIns="0" rIns="0" bIns="0" rtlCol="0">
              <a:noAutofit/>
            </a:bodyPr>
            <a:lstStyle/>
            <a:p>
              <a:pPr>
                <a:lnSpc>
                  <a:spcPct val="110000"/>
                </a:lnSpc>
                <a:spcBef>
                  <a:spcPts val="0"/>
                </a:spcBef>
              </a:pPr>
              <a:r>
                <a:rPr lang="en-US" sz="2400" dirty="0" smtClean="0">
                  <a:solidFill>
                    <a:srgbClr val="FF0000"/>
                  </a:solidFill>
                  <a:latin typeface="+mn-lt"/>
                  <a:ea typeface="Arial Unicode MS" panose="020B0604020202020204" pitchFamily="34" charset="-128"/>
                  <a:cs typeface="Arial Unicode MS" panose="020B0604020202020204" pitchFamily="34" charset="-128"/>
                </a:rPr>
                <a:t>.02% there… </a:t>
              </a:r>
            </a:p>
          </p:txBody>
        </p:sp>
      </p:grpSp>
      <p:sp>
        <p:nvSpPr>
          <p:cNvPr id="8" name="Rectangle 7"/>
          <p:cNvSpPr/>
          <p:nvPr/>
        </p:nvSpPr>
        <p:spPr>
          <a:xfrm>
            <a:off x="353772" y="4698215"/>
            <a:ext cx="5134216" cy="1754326"/>
          </a:xfrm>
          <a:prstGeom prst="rect">
            <a:avLst/>
          </a:prstGeom>
          <a:ln>
            <a:solidFill>
              <a:schemeClr val="tx1"/>
            </a:solidFill>
          </a:ln>
        </p:spPr>
        <p:txBody>
          <a:bodyPr wrap="square">
            <a:spAutoFit/>
          </a:bodyPr>
          <a:lstStyle/>
          <a:p>
            <a:pPr marL="0" marR="0">
              <a:spcBef>
                <a:spcPts val="0"/>
              </a:spcBef>
              <a:spcAft>
                <a:spcPts val="0"/>
              </a:spcAft>
            </a:pPr>
            <a:r>
              <a:rPr lang="en-US" dirty="0" smtClean="0">
                <a:solidFill>
                  <a:schemeClr val="tx1"/>
                </a:solidFill>
              </a:rPr>
              <a:t>CES 2018: Uber announced self-driving </a:t>
            </a:r>
            <a:r>
              <a:rPr lang="en-US" dirty="0">
                <a:solidFill>
                  <a:schemeClr val="tx1"/>
                </a:solidFill>
              </a:rPr>
              <a:t>cars flying its banner have logged more than 50,000 passenger trips and more than 2 million autonomous miles to date, with the most recent million miles being driven over the course of 100 days.</a:t>
            </a:r>
            <a:endParaRPr lang="en-US" dirty="0">
              <a:solidFill>
                <a:schemeClr val="tx1"/>
              </a:solidFill>
              <a:effectLst/>
              <a:latin typeface="Calibri" panose="020F0502020204030204" pitchFamily="34" charset="0"/>
            </a:endParaRPr>
          </a:p>
        </p:txBody>
      </p:sp>
      <p:grpSp>
        <p:nvGrpSpPr>
          <p:cNvPr id="13" name="Group 12"/>
          <p:cNvGrpSpPr/>
          <p:nvPr/>
        </p:nvGrpSpPr>
        <p:grpSpPr>
          <a:xfrm>
            <a:off x="353772" y="435982"/>
            <a:ext cx="8868734" cy="4176720"/>
            <a:chOff x="353772" y="435982"/>
            <a:chExt cx="8868734" cy="4176720"/>
          </a:xfrm>
        </p:grpSpPr>
        <p:pic>
          <p:nvPicPr>
            <p:cNvPr id="9" name="Picture 8" descr="Afbeeldingsresultaat voor rand paper on autonomous vehicl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3772" y="526477"/>
              <a:ext cx="7104053" cy="408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2164481" y="435982"/>
              <a:ext cx="7058025" cy="738187"/>
            </a:xfrm>
            <a:prstGeom prst="rect">
              <a:avLst/>
            </a:prstGeom>
            <a:solidFill>
              <a:srgbClr val="FF9933"/>
            </a:solidFill>
            <a:ln w="25400">
              <a:solidFill>
                <a:srgbClr val="BC5F00"/>
              </a:solidFill>
              <a:miter lim="800000"/>
              <a:headEnd/>
              <a:tailEnd/>
            </a:ln>
            <a:effectLst>
              <a:outerShdw blurRad="50800" dist="38100" dir="2700000" algn="tl" rotWithShape="0">
                <a:prstClr val="black">
                  <a:alpha val="40000"/>
                </a:prstClr>
              </a:outerShdw>
            </a:effectLst>
          </p:spPr>
          <p:txBody>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a:spcBef>
                  <a:spcPct val="20000"/>
                </a:spcBef>
                <a:buClr>
                  <a:srgbClr val="F27D00"/>
                </a:buClr>
                <a:defRPr/>
              </a:pPr>
              <a:r>
                <a:rPr lang="en-GB" sz="2000" b="1" dirty="0">
                  <a:solidFill>
                    <a:schemeClr val="bg1"/>
                  </a:solidFill>
                  <a:latin typeface="+mn-lt"/>
                </a:rPr>
                <a:t>Proving that a certain automated vehicle is safer than</a:t>
              </a:r>
              <a:br>
                <a:rPr lang="en-GB" sz="2000" b="1" dirty="0">
                  <a:solidFill>
                    <a:schemeClr val="bg1"/>
                  </a:solidFill>
                  <a:latin typeface="+mn-lt"/>
                </a:rPr>
              </a:br>
              <a:r>
                <a:rPr lang="en-GB" sz="2000" b="1" dirty="0">
                  <a:solidFill>
                    <a:schemeClr val="bg1"/>
                  </a:solidFill>
                  <a:latin typeface="+mn-lt"/>
                </a:rPr>
                <a:t>a human driven vehicle requires billions of miles</a:t>
              </a:r>
              <a:endParaRPr lang="en-US" sz="1050" b="1" i="1" kern="0" dirty="0">
                <a:solidFill>
                  <a:schemeClr val="bg1"/>
                </a:solidFill>
                <a:latin typeface="+mn-lt"/>
                <a:cs typeface="Arial" charset="0"/>
              </a:endParaRPr>
            </a:p>
          </p:txBody>
        </p:sp>
      </p:grpSp>
      <p:sp>
        <p:nvSpPr>
          <p:cNvPr id="11" name="Rounded Rectangle 10"/>
          <p:cNvSpPr/>
          <p:nvPr/>
        </p:nvSpPr>
        <p:spPr>
          <a:xfrm>
            <a:off x="6096350" y="4105824"/>
            <a:ext cx="3267173" cy="1288674"/>
          </a:xfrm>
          <a:prstGeom prst="roundRect">
            <a:avLst/>
          </a:prstGeom>
          <a:solidFill>
            <a:srgbClr val="FF9933"/>
          </a:solidFill>
          <a:ln w="9525"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fontAlgn="auto">
              <a:spcBef>
                <a:spcPts val="0"/>
              </a:spcBef>
              <a:spcAft>
                <a:spcPts val="0"/>
              </a:spcAft>
            </a:pPr>
            <a:r>
              <a:rPr lang="en-US" kern="0" dirty="0">
                <a:solidFill>
                  <a:srgbClr val="FFFFFF"/>
                </a:solidFill>
                <a:latin typeface="Arial Black" panose="020B0A04020102020204" pitchFamily="34" charset="0"/>
                <a:ea typeface="+mn-ea"/>
              </a:rPr>
              <a:t>Equivalent ‘virtual’ miles may be driven in </a:t>
            </a:r>
            <a:r>
              <a:rPr lang="en-US" kern="0" dirty="0" smtClean="0">
                <a:solidFill>
                  <a:srgbClr val="FFFFFF"/>
                </a:solidFill>
                <a:latin typeface="Arial Black" panose="020B0A04020102020204" pitchFamily="34" charset="0"/>
                <a:ea typeface="+mn-ea"/>
              </a:rPr>
              <a:t>~</a:t>
            </a:r>
            <a:r>
              <a:rPr lang="en-US" kern="0" dirty="0">
                <a:solidFill>
                  <a:srgbClr val="FFFFFF"/>
                </a:solidFill>
                <a:latin typeface="Arial Black" panose="020B0A04020102020204" pitchFamily="34" charset="0"/>
                <a:ea typeface="+mn-ea"/>
              </a:rPr>
              <a:t>1 month on </a:t>
            </a:r>
            <a:r>
              <a:rPr lang="en-US" kern="0" dirty="0" smtClean="0">
                <a:solidFill>
                  <a:srgbClr val="FFFFFF"/>
                </a:solidFill>
                <a:latin typeface="Arial Black" panose="020B0A04020102020204" pitchFamily="34" charset="0"/>
                <a:ea typeface="+mn-ea"/>
              </a:rPr>
              <a:t>Digital Twins</a:t>
            </a:r>
            <a:endParaRPr lang="en-US" kern="0" baseline="30000" dirty="0">
              <a:solidFill>
                <a:srgbClr val="FFFFFF"/>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360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Taxi… </a:t>
            </a:r>
            <a:endParaRPr lang="en-US" dirty="0"/>
          </a:p>
        </p:txBody>
      </p:sp>
      <p:sp>
        <p:nvSpPr>
          <p:cNvPr id="3" name="Picture Placeholder 2"/>
          <p:cNvSpPr>
            <a:spLocks noGrp="1"/>
          </p:cNvSpPr>
          <p:nvPr>
            <p:ph type="pic" sz="quarter" idx="10"/>
          </p:nvPr>
        </p:nvSpPr>
        <p:spPr/>
      </p:sp>
      <p:pic>
        <p:nvPicPr>
          <p:cNvPr id="2052" name="Picture 4" descr="Image result for uber autonomous air tax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027" y="2569742"/>
            <a:ext cx="6267476" cy="3525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ber autonomous air tax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9165" y="2735198"/>
            <a:ext cx="5653197" cy="37687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volocopter logo"/>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8280" y="444050"/>
            <a:ext cx="2994421" cy="22458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volocopter 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35850" y="53497"/>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52622" y="6065864"/>
            <a:ext cx="4212970" cy="369332"/>
          </a:xfrm>
          <a:prstGeom prst="rect">
            <a:avLst/>
          </a:prstGeom>
        </p:spPr>
        <p:txBody>
          <a:bodyPr wrap="square">
            <a:spAutoFit/>
          </a:bodyPr>
          <a:lstStyle/>
          <a:p>
            <a:pPr marL="0" marR="0">
              <a:spcBef>
                <a:spcPts val="0"/>
              </a:spcBef>
              <a:spcAft>
                <a:spcPts val="0"/>
              </a:spcAft>
            </a:pPr>
            <a:r>
              <a:rPr lang="en-US" dirty="0" err="1" smtClean="0">
                <a:solidFill>
                  <a:schemeClr val="bg1"/>
                </a:solidFill>
                <a:latin typeface="Calibri" panose="020F0502020204030204" pitchFamily="34" charset="0"/>
              </a:rPr>
              <a:t>Volocopter</a:t>
            </a:r>
            <a:r>
              <a:rPr lang="en-US" dirty="0" smtClean="0">
                <a:solidFill>
                  <a:schemeClr val="bg1"/>
                </a:solidFill>
                <a:latin typeface="Calibri" panose="020F0502020204030204" pitchFamily="34" charset="0"/>
              </a:rPr>
              <a:t>/Intel collaboration… </a:t>
            </a:r>
            <a:endParaRPr lang="en-US"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26983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requires change…</a:t>
            </a:r>
            <a:br>
              <a:rPr lang="en-US" dirty="0" smtClean="0"/>
            </a:br>
            <a:r>
              <a:rPr lang="en-US" dirty="0" smtClean="0"/>
              <a:t>High-tech experience</a:t>
            </a:r>
            <a:br>
              <a:rPr lang="en-US" dirty="0" smtClean="0"/>
            </a:br>
            <a:r>
              <a:rPr lang="en-US" dirty="0"/>
              <a:t/>
            </a:r>
            <a:br>
              <a:rPr lang="en-US" dirty="0"/>
            </a:br>
            <a:endParaRPr lang="en-US" dirty="0"/>
          </a:p>
        </p:txBody>
      </p:sp>
      <p:grpSp>
        <p:nvGrpSpPr>
          <p:cNvPr id="13" name="Group 12"/>
          <p:cNvGrpSpPr/>
          <p:nvPr/>
        </p:nvGrpSpPr>
        <p:grpSpPr>
          <a:xfrm>
            <a:off x="1761223" y="314744"/>
            <a:ext cx="6335934" cy="2363948"/>
            <a:chOff x="234048" y="314744"/>
            <a:chExt cx="6335934" cy="2363948"/>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401597"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4514666"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759728"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216021"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cstate="email">
              <a:clrChange>
                <a:clrFrom>
                  <a:srgbClr val="F3EDED"/>
                </a:clrFrom>
                <a:clrTo>
                  <a:srgbClr val="F3EDED">
                    <a:alpha val="0"/>
                  </a:srgbClr>
                </a:clrTo>
              </a:clrChange>
              <a:extLst>
                <a:ext uri="{28A0092B-C50C-407E-A947-70E740481C1C}">
                  <a14:useLocalDpi xmlns:a14="http://schemas.microsoft.com/office/drawing/2010/main"/>
                </a:ext>
              </a:extLst>
            </a:blip>
            <a:srcRect/>
            <a:stretch>
              <a:fillRect/>
            </a:stretch>
          </p:blipFill>
          <p:spPr bwMode="auto">
            <a:xfrm>
              <a:off x="190005" y="3339459"/>
              <a:ext cx="2912875" cy="3061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94180" y="4869996"/>
              <a:ext cx="2466975" cy="18573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ight Arrow 2"/>
          <p:cNvSpPr/>
          <p:nvPr/>
        </p:nvSpPr>
        <p:spPr bwMode="auto">
          <a:xfrm rot="2189333">
            <a:off x="3287974"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0"/>
              </a:spcBef>
            </a:pPr>
            <a:endParaRPr lang="en-US" sz="1000">
              <a:solidFill>
                <a:schemeClr val="tx1"/>
              </a:solidFill>
              <a:latin typeface="Arial" charset="0"/>
            </a:endParaRPr>
          </a:p>
        </p:txBody>
      </p:sp>
      <p:grpSp>
        <p:nvGrpSpPr>
          <p:cNvPr id="7" name="Group 6"/>
          <p:cNvGrpSpPr/>
          <p:nvPr/>
        </p:nvGrpSpPr>
        <p:grpSpPr>
          <a:xfrm>
            <a:off x="786162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Document </a:t>
              </a:r>
              <a:br>
                <a:rPr lang="en-US" sz="2400" dirty="0">
                  <a:solidFill>
                    <a:schemeClr val="tx1"/>
                  </a:solidFill>
                </a:rPr>
              </a:br>
              <a:r>
                <a:rPr lang="en-US" sz="2400" dirty="0">
                  <a:solidFill>
                    <a:schemeClr val="tx1"/>
                  </a:solidFill>
                </a:rPr>
                <a:t>Generation </a:t>
              </a:r>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Documents</a:t>
              </a:r>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Disconnected</a:t>
              </a:r>
              <a:br>
                <a:rPr lang="en-US" sz="2400" dirty="0">
                  <a:solidFill>
                    <a:schemeClr val="tx1"/>
                  </a:solidFill>
                </a:rPr>
              </a:br>
              <a:r>
                <a:rPr lang="en-US" sz="2400" dirty="0">
                  <a:solidFill>
                    <a:schemeClr val="tx1"/>
                  </a:solidFill>
                </a:rPr>
                <a:t>System </a:t>
              </a:r>
              <a:br>
                <a:rPr lang="en-US" sz="2400" dirty="0">
                  <a:solidFill>
                    <a:schemeClr val="tx1"/>
                  </a:solidFill>
                </a:rPr>
              </a:br>
              <a:r>
                <a:rPr lang="en-US" sz="2400" dirty="0">
                  <a:solidFill>
                    <a:schemeClr val="tx1"/>
                  </a:solidFill>
                </a:rPr>
                <a:t>Models </a:t>
              </a:r>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MBSE</a:t>
              </a:r>
            </a:p>
          </p:txBody>
        </p:sp>
      </p:grpSp>
    </p:spTree>
    <p:extLst>
      <p:ext uri="{BB962C8B-B14F-4D97-AF65-F5344CB8AC3E}">
        <p14:creationId xmlns:p14="http://schemas.microsoft.com/office/powerpoint/2010/main" val="229073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the culture change?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0719" y="1412875"/>
            <a:ext cx="6337300" cy="4752975"/>
          </a:xfrm>
        </p:spPr>
      </p:pic>
      <p:sp>
        <p:nvSpPr>
          <p:cNvPr id="5" name="TextBox 4"/>
          <p:cNvSpPr txBox="1"/>
          <p:nvPr/>
        </p:nvSpPr>
        <p:spPr>
          <a:xfrm>
            <a:off x="7248525" y="2095601"/>
            <a:ext cx="4732065" cy="914096"/>
          </a:xfrm>
          <a:prstGeom prst="rect">
            <a:avLst/>
          </a:prstGeom>
          <a:noFill/>
        </p:spPr>
        <p:txBody>
          <a:bodyPr wrap="none" lIns="0" tIns="0" rIns="0" bIns="0" rtlCol="0">
            <a:spAutoFit/>
          </a:bodyPr>
          <a:lstStyle/>
          <a:p>
            <a:pPr>
              <a:lnSpc>
                <a:spcPct val="110000"/>
              </a:lnSpc>
              <a:spcBef>
                <a:spcPts val="0"/>
              </a:spcBef>
            </a:pPr>
            <a:r>
              <a:rPr lang="en-US" dirty="0" smtClean="0">
                <a:solidFill>
                  <a:schemeClr val="tx1"/>
                </a:solidFill>
              </a:rPr>
              <a:t>Q: How many psychologist does it take to </a:t>
            </a:r>
            <a:br>
              <a:rPr lang="en-US" dirty="0" smtClean="0">
                <a:solidFill>
                  <a:schemeClr val="tx1"/>
                </a:solidFill>
              </a:rPr>
            </a:br>
            <a:r>
              <a:rPr lang="en-US" dirty="0" smtClean="0">
                <a:solidFill>
                  <a:schemeClr val="tx1"/>
                </a:solidFill>
              </a:rPr>
              <a:t>     change a light bulb? </a:t>
            </a:r>
          </a:p>
          <a:p>
            <a:pPr>
              <a:lnSpc>
                <a:spcPct val="110000"/>
              </a:lnSpc>
              <a:spcBef>
                <a:spcPts val="0"/>
              </a:spcBef>
            </a:pPr>
            <a:r>
              <a:rPr lang="en-US" dirty="0" smtClean="0">
                <a:solidFill>
                  <a:schemeClr val="tx1"/>
                </a:solidFill>
              </a:rPr>
              <a:t>A: Only one, but they have to want to change </a:t>
            </a:r>
          </a:p>
        </p:txBody>
      </p:sp>
    </p:spTree>
    <p:extLst>
      <p:ext uri="{BB962C8B-B14F-4D97-AF65-F5344CB8AC3E}">
        <p14:creationId xmlns:p14="http://schemas.microsoft.com/office/powerpoint/2010/main" val="105463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91926" y="-18904"/>
            <a:ext cx="7772400" cy="1143000"/>
          </a:xfrm>
        </p:spPr>
        <p:txBody>
          <a:bodyPr/>
          <a:lstStyle/>
          <a:p>
            <a:pPr eaLnBrk="1" hangingPunct="1"/>
            <a:r>
              <a:rPr lang="en-US" dirty="0" smtClean="0"/>
              <a:t>Anatomy of an project…</a:t>
            </a:r>
            <a:endParaRPr lang="en-US" u="sng" dirty="0" smtClean="0">
              <a:latin typeface="Verdana" pitchFamily="34" charset="0"/>
            </a:endParaRPr>
          </a:p>
        </p:txBody>
      </p:sp>
      <p:grpSp>
        <p:nvGrpSpPr>
          <p:cNvPr id="2" name="Group 3"/>
          <p:cNvGrpSpPr>
            <a:grpSpLocks/>
          </p:cNvGrpSpPr>
          <p:nvPr/>
        </p:nvGrpSpPr>
        <p:grpSpPr bwMode="auto">
          <a:xfrm>
            <a:off x="5436975" y="1604725"/>
            <a:ext cx="1625600" cy="5187950"/>
            <a:chOff x="2480" y="-172"/>
            <a:chExt cx="1272" cy="4044"/>
          </a:xfrm>
        </p:grpSpPr>
        <p:sp>
          <p:nvSpPr>
            <p:cNvPr id="8221" name="Freeform 4"/>
            <p:cNvSpPr>
              <a:spLocks/>
            </p:cNvSpPr>
            <p:nvPr/>
          </p:nvSpPr>
          <p:spPr bwMode="auto">
            <a:xfrm>
              <a:off x="2916" y="-172"/>
              <a:ext cx="300" cy="462"/>
            </a:xfrm>
            <a:custGeom>
              <a:avLst/>
              <a:gdLst>
                <a:gd name="T0" fmla="*/ 219 w 300"/>
                <a:gd name="T1" fmla="*/ 0 h 462"/>
                <a:gd name="T2" fmla="*/ 75 w 300"/>
                <a:gd name="T3" fmla="*/ 0 h 462"/>
                <a:gd name="T4" fmla="*/ 0 w 300"/>
                <a:gd name="T5" fmla="*/ 81 h 462"/>
                <a:gd name="T6" fmla="*/ 3 w 300"/>
                <a:gd name="T7" fmla="*/ 315 h 462"/>
                <a:gd name="T8" fmla="*/ 117 w 300"/>
                <a:gd name="T9" fmla="*/ 462 h 462"/>
                <a:gd name="T10" fmla="*/ 180 w 300"/>
                <a:gd name="T11" fmla="*/ 462 h 462"/>
                <a:gd name="T12" fmla="*/ 297 w 300"/>
                <a:gd name="T13" fmla="*/ 303 h 462"/>
                <a:gd name="T14" fmla="*/ 300 w 300"/>
                <a:gd name="T15" fmla="*/ 78 h 462"/>
                <a:gd name="T16" fmla="*/ 219 w 300"/>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462"/>
                <a:gd name="T29" fmla="*/ 300 w 30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462">
                  <a:moveTo>
                    <a:pt x="219" y="0"/>
                  </a:moveTo>
                  <a:lnTo>
                    <a:pt x="75" y="0"/>
                  </a:lnTo>
                  <a:lnTo>
                    <a:pt x="0" y="81"/>
                  </a:lnTo>
                  <a:lnTo>
                    <a:pt x="3" y="315"/>
                  </a:lnTo>
                  <a:lnTo>
                    <a:pt x="117" y="462"/>
                  </a:lnTo>
                  <a:lnTo>
                    <a:pt x="180" y="462"/>
                  </a:lnTo>
                  <a:lnTo>
                    <a:pt x="297" y="303"/>
                  </a:lnTo>
                  <a:lnTo>
                    <a:pt x="300" y="78"/>
                  </a:lnTo>
                  <a:lnTo>
                    <a:pt x="219" y="0"/>
                  </a:lnTo>
                  <a:close/>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2" name="Freeform 5"/>
            <p:cNvSpPr>
              <a:spLocks/>
            </p:cNvSpPr>
            <p:nvPr/>
          </p:nvSpPr>
          <p:spPr bwMode="auto">
            <a:xfrm>
              <a:off x="24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3" name="Freeform 6"/>
            <p:cNvSpPr>
              <a:spLocks/>
            </p:cNvSpPr>
            <p:nvPr/>
          </p:nvSpPr>
          <p:spPr bwMode="auto">
            <a:xfrm rot="21370224" flipH="1">
              <a:off x="32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4" name="Freeform 7"/>
            <p:cNvSpPr>
              <a:spLocks/>
            </p:cNvSpPr>
            <p:nvPr/>
          </p:nvSpPr>
          <p:spPr bwMode="auto">
            <a:xfrm>
              <a:off x="2984" y="1744"/>
              <a:ext cx="368" cy="1880"/>
            </a:xfrm>
            <a:custGeom>
              <a:avLst/>
              <a:gdLst>
                <a:gd name="T0" fmla="*/ 0 w 368"/>
                <a:gd name="T1" fmla="*/ 1880 h 1880"/>
                <a:gd name="T2" fmla="*/ 16 w 368"/>
                <a:gd name="T3" fmla="*/ 1528 h 1880"/>
                <a:gd name="T4" fmla="*/ 56 w 368"/>
                <a:gd name="T5" fmla="*/ 1264 h 1880"/>
                <a:gd name="T6" fmla="*/ 64 w 368"/>
                <a:gd name="T7" fmla="*/ 728 h 1880"/>
                <a:gd name="T8" fmla="*/ 136 w 368"/>
                <a:gd name="T9" fmla="*/ 0 h 1880"/>
                <a:gd name="T10" fmla="*/ 256 w 368"/>
                <a:gd name="T11" fmla="*/ 768 h 1880"/>
                <a:gd name="T12" fmla="*/ 264 w 368"/>
                <a:gd name="T13" fmla="*/ 1112 h 1880"/>
                <a:gd name="T14" fmla="*/ 296 w 368"/>
                <a:gd name="T15" fmla="*/ 1272 h 1880"/>
                <a:gd name="T16" fmla="*/ 368 w 368"/>
                <a:gd name="T17" fmla="*/ 1680 h 1880"/>
                <a:gd name="T18" fmla="*/ 352 w 368"/>
                <a:gd name="T19" fmla="*/ 1880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1880"/>
                <a:gd name="T32" fmla="*/ 368 w 368"/>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1880">
                  <a:moveTo>
                    <a:pt x="0" y="1880"/>
                  </a:moveTo>
                  <a:lnTo>
                    <a:pt x="16" y="1528"/>
                  </a:lnTo>
                  <a:lnTo>
                    <a:pt x="56" y="1264"/>
                  </a:lnTo>
                  <a:lnTo>
                    <a:pt x="64" y="728"/>
                  </a:lnTo>
                  <a:lnTo>
                    <a:pt x="136" y="0"/>
                  </a:lnTo>
                  <a:lnTo>
                    <a:pt x="256" y="768"/>
                  </a:lnTo>
                  <a:lnTo>
                    <a:pt x="264" y="1112"/>
                  </a:lnTo>
                  <a:lnTo>
                    <a:pt x="296" y="1272"/>
                  </a:lnTo>
                  <a:lnTo>
                    <a:pt x="368" y="1680"/>
                  </a:lnTo>
                  <a:lnTo>
                    <a:pt x="352" y="188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5" name="Freeform 8"/>
            <p:cNvSpPr>
              <a:spLocks/>
            </p:cNvSpPr>
            <p:nvPr/>
          </p:nvSpPr>
          <p:spPr bwMode="auto">
            <a:xfrm>
              <a:off x="2784" y="3584"/>
              <a:ext cx="208" cy="272"/>
            </a:xfrm>
            <a:custGeom>
              <a:avLst/>
              <a:gdLst>
                <a:gd name="T0" fmla="*/ 80 w 208"/>
                <a:gd name="T1" fmla="*/ 0 h 272"/>
                <a:gd name="T2" fmla="*/ 0 w 208"/>
                <a:gd name="T3" fmla="*/ 216 h 272"/>
                <a:gd name="T4" fmla="*/ 0 w 208"/>
                <a:gd name="T5" fmla="*/ 272 h 272"/>
                <a:gd name="T6" fmla="*/ 120 w 208"/>
                <a:gd name="T7" fmla="*/ 264 h 272"/>
                <a:gd name="T8" fmla="*/ 208 w 208"/>
                <a:gd name="T9" fmla="*/ 48 h 272"/>
                <a:gd name="T10" fmla="*/ 0 60000 65536"/>
                <a:gd name="T11" fmla="*/ 0 60000 65536"/>
                <a:gd name="T12" fmla="*/ 0 60000 65536"/>
                <a:gd name="T13" fmla="*/ 0 60000 65536"/>
                <a:gd name="T14" fmla="*/ 0 60000 65536"/>
                <a:gd name="T15" fmla="*/ 0 w 208"/>
                <a:gd name="T16" fmla="*/ 0 h 272"/>
                <a:gd name="T17" fmla="*/ 208 w 208"/>
                <a:gd name="T18" fmla="*/ 272 h 272"/>
              </a:gdLst>
              <a:ahLst/>
              <a:cxnLst>
                <a:cxn ang="T10">
                  <a:pos x="T0" y="T1"/>
                </a:cxn>
                <a:cxn ang="T11">
                  <a:pos x="T2" y="T3"/>
                </a:cxn>
                <a:cxn ang="T12">
                  <a:pos x="T4" y="T5"/>
                </a:cxn>
                <a:cxn ang="T13">
                  <a:pos x="T6" y="T7"/>
                </a:cxn>
                <a:cxn ang="T14">
                  <a:pos x="T8" y="T9"/>
                </a:cxn>
              </a:cxnLst>
              <a:rect l="T15" t="T16" r="T17" b="T18"/>
              <a:pathLst>
                <a:path w="208" h="272">
                  <a:moveTo>
                    <a:pt x="80" y="0"/>
                  </a:moveTo>
                  <a:lnTo>
                    <a:pt x="0" y="216"/>
                  </a:lnTo>
                  <a:lnTo>
                    <a:pt x="0" y="272"/>
                  </a:lnTo>
                  <a:lnTo>
                    <a:pt x="120" y="264"/>
                  </a:lnTo>
                  <a:lnTo>
                    <a:pt x="208" y="48"/>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6" name="Freeform 9"/>
            <p:cNvSpPr>
              <a:spLocks/>
            </p:cNvSpPr>
            <p:nvPr/>
          </p:nvSpPr>
          <p:spPr bwMode="auto">
            <a:xfrm>
              <a:off x="3360" y="3608"/>
              <a:ext cx="224" cy="264"/>
            </a:xfrm>
            <a:custGeom>
              <a:avLst/>
              <a:gdLst>
                <a:gd name="T0" fmla="*/ 0 w 224"/>
                <a:gd name="T1" fmla="*/ 16 h 264"/>
                <a:gd name="T2" fmla="*/ 104 w 224"/>
                <a:gd name="T3" fmla="*/ 264 h 264"/>
                <a:gd name="T4" fmla="*/ 216 w 224"/>
                <a:gd name="T5" fmla="*/ 256 h 264"/>
                <a:gd name="T6" fmla="*/ 224 w 224"/>
                <a:gd name="T7" fmla="*/ 200 h 264"/>
                <a:gd name="T8" fmla="*/ 104 w 224"/>
                <a:gd name="T9" fmla="*/ 0 h 264"/>
                <a:gd name="T10" fmla="*/ 0 60000 65536"/>
                <a:gd name="T11" fmla="*/ 0 60000 65536"/>
                <a:gd name="T12" fmla="*/ 0 60000 65536"/>
                <a:gd name="T13" fmla="*/ 0 60000 65536"/>
                <a:gd name="T14" fmla="*/ 0 60000 65536"/>
                <a:gd name="T15" fmla="*/ 0 w 224"/>
                <a:gd name="T16" fmla="*/ 0 h 264"/>
                <a:gd name="T17" fmla="*/ 224 w 224"/>
                <a:gd name="T18" fmla="*/ 264 h 264"/>
              </a:gdLst>
              <a:ahLst/>
              <a:cxnLst>
                <a:cxn ang="T10">
                  <a:pos x="T0" y="T1"/>
                </a:cxn>
                <a:cxn ang="T11">
                  <a:pos x="T2" y="T3"/>
                </a:cxn>
                <a:cxn ang="T12">
                  <a:pos x="T4" y="T5"/>
                </a:cxn>
                <a:cxn ang="T13">
                  <a:pos x="T6" y="T7"/>
                </a:cxn>
                <a:cxn ang="T14">
                  <a:pos x="T8" y="T9"/>
                </a:cxn>
              </a:cxnLst>
              <a:rect l="T15" t="T16" r="T17" b="T18"/>
              <a:pathLst>
                <a:path w="224" h="264">
                  <a:moveTo>
                    <a:pt x="0" y="16"/>
                  </a:moveTo>
                  <a:lnTo>
                    <a:pt x="104" y="264"/>
                  </a:lnTo>
                  <a:lnTo>
                    <a:pt x="216" y="256"/>
                  </a:lnTo>
                  <a:lnTo>
                    <a:pt x="224" y="200"/>
                  </a:lnTo>
                  <a:lnTo>
                    <a:pt x="104" y="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grpSp>
        <p:nvGrpSpPr>
          <p:cNvPr id="3" name="Group 10"/>
          <p:cNvGrpSpPr>
            <a:grpSpLocks/>
          </p:cNvGrpSpPr>
          <p:nvPr/>
        </p:nvGrpSpPr>
        <p:grpSpPr bwMode="auto">
          <a:xfrm>
            <a:off x="1852401" y="2485789"/>
            <a:ext cx="3559175" cy="598487"/>
            <a:chOff x="534" y="1319"/>
            <a:chExt cx="2242" cy="377"/>
          </a:xfrm>
        </p:grpSpPr>
        <p:sp>
          <p:nvSpPr>
            <p:cNvPr id="8219" name="AutoShape 11"/>
            <p:cNvSpPr>
              <a:spLocks noChangeArrowheads="1"/>
            </p:cNvSpPr>
            <p:nvPr/>
          </p:nvSpPr>
          <p:spPr bwMode="auto">
            <a:xfrm rot="588091">
              <a:off x="1600" y="1576"/>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0" name="Text Box 12"/>
            <p:cNvSpPr txBox="1">
              <a:spLocks noChangeArrowheads="1"/>
            </p:cNvSpPr>
            <p:nvPr/>
          </p:nvSpPr>
          <p:spPr bwMode="auto">
            <a:xfrm>
              <a:off x="534" y="1319"/>
              <a:ext cx="1124" cy="366"/>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Epidermal System</a:t>
              </a:r>
              <a:endParaRPr lang="en-US" sz="1600" dirty="0">
                <a:solidFill>
                  <a:srgbClr val="000000"/>
                </a:solidFill>
                <a:latin typeface="Times" pitchFamily="18" charset="0"/>
                <a:ea typeface="ＭＳ Ｐゴシック"/>
              </a:endParaRPr>
            </a:p>
            <a:p>
              <a:pPr>
                <a:spcBef>
                  <a:spcPct val="0"/>
                </a:spcBef>
              </a:pPr>
              <a:r>
                <a:rPr lang="en-US" sz="1600" dirty="0">
                  <a:solidFill>
                    <a:srgbClr val="000000"/>
                  </a:solidFill>
                  <a:latin typeface="Times" pitchFamily="18" charset="0"/>
                  <a:ea typeface="ＭＳ Ｐゴシック"/>
                </a:rPr>
                <a:t>(facilities, security)</a:t>
              </a:r>
            </a:p>
          </p:txBody>
        </p:sp>
      </p:grpSp>
      <p:grpSp>
        <p:nvGrpSpPr>
          <p:cNvPr id="4" name="Group 13"/>
          <p:cNvGrpSpPr>
            <a:grpSpLocks/>
          </p:cNvGrpSpPr>
          <p:nvPr/>
        </p:nvGrpSpPr>
        <p:grpSpPr bwMode="auto">
          <a:xfrm>
            <a:off x="2385801" y="4836875"/>
            <a:ext cx="3533775" cy="630238"/>
            <a:chOff x="870" y="2800"/>
            <a:chExt cx="2226" cy="397"/>
          </a:xfrm>
        </p:grpSpPr>
        <p:sp>
          <p:nvSpPr>
            <p:cNvPr id="8217" name="AutoShape 14"/>
            <p:cNvSpPr>
              <a:spLocks noChangeArrowheads="1"/>
            </p:cNvSpPr>
            <p:nvPr/>
          </p:nvSpPr>
          <p:spPr bwMode="auto">
            <a:xfrm rot="-825919">
              <a:off x="1920" y="2800"/>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8" name="Text Box 15"/>
            <p:cNvSpPr txBox="1">
              <a:spLocks noChangeArrowheads="1"/>
            </p:cNvSpPr>
            <p:nvPr/>
          </p:nvSpPr>
          <p:spPr bwMode="auto">
            <a:xfrm>
              <a:off x="870" y="2831"/>
              <a:ext cx="1357" cy="366"/>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Skeletal System</a:t>
              </a:r>
            </a:p>
            <a:p>
              <a:pPr>
                <a:spcBef>
                  <a:spcPct val="0"/>
                </a:spcBef>
              </a:pPr>
              <a:r>
                <a:rPr lang="en-US" sz="1600" dirty="0">
                  <a:solidFill>
                    <a:srgbClr val="000000"/>
                  </a:solidFill>
                  <a:latin typeface="Times" pitchFamily="18" charset="0"/>
                  <a:ea typeface="ＭＳ Ｐゴシック"/>
                </a:rPr>
                <a:t>(project support groups)</a:t>
              </a:r>
            </a:p>
          </p:txBody>
        </p:sp>
      </p:grpSp>
      <p:grpSp>
        <p:nvGrpSpPr>
          <p:cNvPr id="5" name="Group 16"/>
          <p:cNvGrpSpPr>
            <a:grpSpLocks/>
          </p:cNvGrpSpPr>
          <p:nvPr/>
        </p:nvGrpSpPr>
        <p:grpSpPr bwMode="auto">
          <a:xfrm>
            <a:off x="2347701" y="3590689"/>
            <a:ext cx="3686175" cy="1069975"/>
            <a:chOff x="846" y="2015"/>
            <a:chExt cx="2322" cy="674"/>
          </a:xfrm>
        </p:grpSpPr>
        <p:sp>
          <p:nvSpPr>
            <p:cNvPr id="8215" name="AutoShape 17"/>
            <p:cNvSpPr>
              <a:spLocks noChangeArrowheads="1"/>
            </p:cNvSpPr>
            <p:nvPr/>
          </p:nvSpPr>
          <p:spPr bwMode="auto">
            <a:xfrm rot="-825919">
              <a:off x="1992" y="2120"/>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6" name="Text Box 18"/>
            <p:cNvSpPr txBox="1">
              <a:spLocks noChangeArrowheads="1"/>
            </p:cNvSpPr>
            <p:nvPr/>
          </p:nvSpPr>
          <p:spPr bwMode="auto">
            <a:xfrm>
              <a:off x="846" y="2015"/>
              <a:ext cx="1460" cy="674"/>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Digestive System</a:t>
              </a:r>
              <a:endParaRPr lang="en-US" sz="1600" dirty="0">
                <a:solidFill>
                  <a:srgbClr val="000000"/>
                </a:solidFill>
                <a:latin typeface="Times" pitchFamily="18" charset="0"/>
                <a:ea typeface="ＭＳ Ｐゴシック"/>
              </a:endParaRPr>
            </a:p>
            <a:p>
              <a:pPr>
                <a:spcBef>
                  <a:spcPct val="0"/>
                </a:spcBef>
              </a:pPr>
              <a:r>
                <a:rPr lang="en-US" sz="1600" dirty="0">
                  <a:solidFill>
                    <a:srgbClr val="000000"/>
                  </a:solidFill>
                  <a:latin typeface="Times" pitchFamily="18" charset="0"/>
                  <a:ea typeface="ＭＳ Ｐゴシック"/>
                </a:rPr>
                <a:t>(Personnel, finance</a:t>
              </a:r>
            </a:p>
            <a:p>
              <a:pPr>
                <a:spcBef>
                  <a:spcPct val="0"/>
                </a:spcBef>
              </a:pPr>
              <a:r>
                <a:rPr lang="en-US" sz="1600" dirty="0">
                  <a:solidFill>
                    <a:srgbClr val="000000"/>
                  </a:solidFill>
                  <a:latin typeface="Times" pitchFamily="18" charset="0"/>
                  <a:ea typeface="ＭＳ Ｐゴシック"/>
                </a:rPr>
                <a:t>provides energy/resources</a:t>
              </a:r>
            </a:p>
            <a:p>
              <a:pPr>
                <a:spcBef>
                  <a:spcPct val="0"/>
                </a:spcBef>
              </a:pPr>
              <a:r>
                <a:rPr lang="en-US" sz="1600" dirty="0">
                  <a:solidFill>
                    <a:srgbClr val="000000"/>
                  </a:solidFill>
                  <a:latin typeface="Times" pitchFamily="18" charset="0"/>
                  <a:ea typeface="ＭＳ Ｐゴシック"/>
                </a:rPr>
                <a:t>for project)</a:t>
              </a:r>
            </a:p>
          </p:txBody>
        </p:sp>
      </p:grpSp>
      <p:grpSp>
        <p:nvGrpSpPr>
          <p:cNvPr id="6" name="Group 19"/>
          <p:cNvGrpSpPr>
            <a:grpSpLocks/>
          </p:cNvGrpSpPr>
          <p:nvPr/>
        </p:nvGrpSpPr>
        <p:grpSpPr bwMode="auto">
          <a:xfrm>
            <a:off x="2576301" y="1495188"/>
            <a:ext cx="3546475" cy="825500"/>
            <a:chOff x="990" y="695"/>
            <a:chExt cx="2234" cy="520"/>
          </a:xfrm>
        </p:grpSpPr>
        <p:sp>
          <p:nvSpPr>
            <p:cNvPr id="8213" name="AutoShape 20"/>
            <p:cNvSpPr>
              <a:spLocks noChangeArrowheads="1"/>
            </p:cNvSpPr>
            <p:nvPr/>
          </p:nvSpPr>
          <p:spPr bwMode="auto">
            <a:xfrm rot="588091">
              <a:off x="2048" y="1024"/>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4" name="Text Box 21"/>
            <p:cNvSpPr txBox="1">
              <a:spLocks noChangeArrowheads="1"/>
            </p:cNvSpPr>
            <p:nvPr/>
          </p:nvSpPr>
          <p:spPr bwMode="auto">
            <a:xfrm>
              <a:off x="990" y="695"/>
              <a:ext cx="1480" cy="520"/>
            </a:xfrm>
            <a:prstGeom prst="rect">
              <a:avLst/>
            </a:prstGeom>
            <a:solidFill>
              <a:schemeClr val="bg1"/>
            </a:solid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Nervous System</a:t>
              </a:r>
              <a:endParaRPr lang="en-US" sz="1600" dirty="0">
                <a:solidFill>
                  <a:srgbClr val="000000"/>
                </a:solidFill>
                <a:latin typeface="Times" pitchFamily="18" charset="0"/>
                <a:ea typeface="ＭＳ Ｐゴシック"/>
              </a:endParaRPr>
            </a:p>
            <a:p>
              <a:pPr>
                <a:spcBef>
                  <a:spcPct val="0"/>
                </a:spcBef>
              </a:pPr>
              <a:r>
                <a:rPr lang="en-US" sz="1600" dirty="0">
                  <a:solidFill>
                    <a:srgbClr val="000000"/>
                  </a:solidFill>
                  <a:latin typeface="Times" pitchFamily="18" charset="0"/>
                  <a:ea typeface="ＭＳ Ｐゴシック"/>
                </a:rPr>
                <a:t>(SE &amp; SE Tools--connects</a:t>
              </a:r>
            </a:p>
            <a:p>
              <a:pPr>
                <a:spcBef>
                  <a:spcPct val="0"/>
                </a:spcBef>
              </a:pPr>
              <a:r>
                <a:rPr lang="en-US" sz="1600" dirty="0">
                  <a:solidFill>
                    <a:srgbClr val="000000"/>
                  </a:solidFill>
                  <a:latin typeface="Times" pitchFamily="18" charset="0"/>
                  <a:ea typeface="ＭＳ Ｐゴシック"/>
                </a:rPr>
                <a:t>management to project)</a:t>
              </a:r>
            </a:p>
          </p:txBody>
        </p:sp>
      </p:grpSp>
      <p:grpSp>
        <p:nvGrpSpPr>
          <p:cNvPr id="7" name="Group 22"/>
          <p:cNvGrpSpPr>
            <a:grpSpLocks/>
          </p:cNvGrpSpPr>
          <p:nvPr/>
        </p:nvGrpSpPr>
        <p:grpSpPr bwMode="auto">
          <a:xfrm>
            <a:off x="6377573" y="1317051"/>
            <a:ext cx="3976102" cy="585253"/>
            <a:chOff x="3336" y="559"/>
            <a:chExt cx="2424" cy="451"/>
          </a:xfrm>
        </p:grpSpPr>
        <p:sp>
          <p:nvSpPr>
            <p:cNvPr id="8211" name="AutoShape 23"/>
            <p:cNvSpPr>
              <a:spLocks noChangeArrowheads="1"/>
            </p:cNvSpPr>
            <p:nvPr/>
          </p:nvSpPr>
          <p:spPr bwMode="auto">
            <a:xfrm rot="21011909" flipH="1">
              <a:off x="3336" y="792"/>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2" name="Text Box 24"/>
            <p:cNvSpPr txBox="1">
              <a:spLocks noChangeArrowheads="1"/>
            </p:cNvSpPr>
            <p:nvPr/>
          </p:nvSpPr>
          <p:spPr bwMode="auto">
            <a:xfrm flipH="1">
              <a:off x="4492" y="559"/>
              <a:ext cx="1268" cy="451"/>
            </a:xfrm>
            <a:prstGeom prst="rect">
              <a:avLst/>
            </a:prstGeom>
            <a:solidFill>
              <a:schemeClr val="bg1"/>
            </a:solidFill>
            <a:ln w="9525">
              <a:solidFill>
                <a:schemeClr val="tx1"/>
              </a:solidFill>
              <a:miter lim="800000"/>
              <a:headEnd/>
              <a:tailEnd/>
            </a:ln>
          </p:spPr>
          <p:txBody>
            <a:bodyPr wrap="square">
              <a:spAutoFit/>
            </a:bodyPr>
            <a:lstStyle/>
            <a:p>
              <a:pPr>
                <a:spcBef>
                  <a:spcPct val="0"/>
                </a:spcBef>
              </a:pPr>
              <a:r>
                <a:rPr lang="en-US" sz="1600" b="1" dirty="0">
                  <a:solidFill>
                    <a:srgbClr val="000000"/>
                  </a:solidFill>
                  <a:latin typeface="Times" pitchFamily="18" charset="0"/>
                  <a:ea typeface="ＭＳ Ｐゴシック"/>
                </a:rPr>
                <a:t>Brain</a:t>
              </a:r>
            </a:p>
            <a:p>
              <a:pPr>
                <a:spcBef>
                  <a:spcPct val="0"/>
                </a:spcBef>
              </a:pPr>
              <a:r>
                <a:rPr lang="en-US" sz="1600" dirty="0">
                  <a:solidFill>
                    <a:srgbClr val="000000"/>
                  </a:solidFill>
                  <a:latin typeface="Times" pitchFamily="18" charset="0"/>
                  <a:ea typeface="ＭＳ Ｐゴシック"/>
                </a:rPr>
                <a:t>(Project Management)</a:t>
              </a:r>
            </a:p>
          </p:txBody>
        </p:sp>
      </p:grpSp>
      <p:grpSp>
        <p:nvGrpSpPr>
          <p:cNvPr id="8" name="Group 25"/>
          <p:cNvGrpSpPr>
            <a:grpSpLocks/>
          </p:cNvGrpSpPr>
          <p:nvPr/>
        </p:nvGrpSpPr>
        <p:grpSpPr bwMode="auto">
          <a:xfrm>
            <a:off x="6705389" y="2914414"/>
            <a:ext cx="2886075" cy="2797175"/>
            <a:chOff x="3591" y="1589"/>
            <a:chExt cx="1818" cy="1762"/>
          </a:xfrm>
        </p:grpSpPr>
        <p:sp>
          <p:nvSpPr>
            <p:cNvPr id="8209" name="AutoShape 26"/>
            <p:cNvSpPr>
              <a:spLocks noChangeArrowheads="1"/>
            </p:cNvSpPr>
            <p:nvPr/>
          </p:nvSpPr>
          <p:spPr bwMode="auto">
            <a:xfrm rot="3065841" flipH="1">
              <a:off x="2900" y="2280"/>
              <a:ext cx="1469" cy="88"/>
            </a:xfrm>
            <a:prstGeom prst="rightArrow">
              <a:avLst>
                <a:gd name="adj1" fmla="val 50000"/>
                <a:gd name="adj2" fmla="val 41733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0" name="Text Box 27"/>
            <p:cNvSpPr txBox="1">
              <a:spLocks noChangeArrowheads="1"/>
            </p:cNvSpPr>
            <p:nvPr/>
          </p:nvSpPr>
          <p:spPr bwMode="auto">
            <a:xfrm flipH="1">
              <a:off x="4116" y="2831"/>
              <a:ext cx="1293" cy="520"/>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Respiratory System</a:t>
              </a:r>
            </a:p>
            <a:p>
              <a:pPr>
                <a:spcBef>
                  <a:spcPct val="0"/>
                </a:spcBef>
              </a:pPr>
              <a:r>
                <a:rPr lang="en-US" sz="1600" dirty="0">
                  <a:solidFill>
                    <a:srgbClr val="000000"/>
                  </a:solidFill>
                  <a:latin typeface="Times" pitchFamily="18" charset="0"/>
                  <a:ea typeface="ＭＳ Ｐゴシック"/>
                </a:rPr>
                <a:t>(Marketing bringing in</a:t>
              </a:r>
            </a:p>
            <a:p>
              <a:pPr>
                <a:spcBef>
                  <a:spcPct val="0"/>
                </a:spcBef>
              </a:pPr>
              <a:r>
                <a:rPr lang="en-US" sz="1600" dirty="0">
                  <a:solidFill>
                    <a:srgbClr val="000000"/>
                  </a:solidFill>
                  <a:latin typeface="Times" pitchFamily="18" charset="0"/>
                  <a:ea typeface="ＭＳ Ｐゴシック"/>
                </a:rPr>
                <a:t>new ideas)</a:t>
              </a:r>
            </a:p>
          </p:txBody>
        </p:sp>
      </p:grpSp>
      <p:grpSp>
        <p:nvGrpSpPr>
          <p:cNvPr id="9" name="Group 28"/>
          <p:cNvGrpSpPr>
            <a:grpSpLocks/>
          </p:cNvGrpSpPr>
          <p:nvPr/>
        </p:nvGrpSpPr>
        <p:grpSpPr bwMode="auto">
          <a:xfrm>
            <a:off x="6173576" y="3236674"/>
            <a:ext cx="3819525" cy="1174750"/>
            <a:chOff x="3256" y="1792"/>
            <a:chExt cx="2406" cy="740"/>
          </a:xfrm>
        </p:grpSpPr>
        <p:sp>
          <p:nvSpPr>
            <p:cNvPr id="8207" name="Text Box 29"/>
            <p:cNvSpPr txBox="1">
              <a:spLocks noChangeArrowheads="1"/>
            </p:cNvSpPr>
            <p:nvPr/>
          </p:nvSpPr>
          <p:spPr bwMode="auto">
            <a:xfrm flipH="1">
              <a:off x="4365" y="2012"/>
              <a:ext cx="1297" cy="520"/>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Circulatory System</a:t>
              </a:r>
            </a:p>
            <a:p>
              <a:pPr>
                <a:spcBef>
                  <a:spcPct val="0"/>
                </a:spcBef>
              </a:pPr>
              <a:r>
                <a:rPr lang="en-US" sz="1600" dirty="0">
                  <a:solidFill>
                    <a:srgbClr val="000000"/>
                  </a:solidFill>
                  <a:latin typeface="Times" pitchFamily="18" charset="0"/>
                  <a:ea typeface="ＭＳ Ｐゴシック"/>
                </a:rPr>
                <a:t>(Information Systems, </a:t>
              </a:r>
            </a:p>
            <a:p>
              <a:pPr>
                <a:spcBef>
                  <a:spcPct val="0"/>
                </a:spcBef>
              </a:pPr>
              <a:r>
                <a:rPr lang="en-US" sz="1600" dirty="0">
                  <a:solidFill>
                    <a:srgbClr val="000000"/>
                  </a:solidFill>
                  <a:latin typeface="Times" pitchFamily="18" charset="0"/>
                  <a:ea typeface="ＭＳ Ｐゴシック"/>
                </a:rPr>
                <a:t>LAN’s, PDM)</a:t>
              </a:r>
            </a:p>
          </p:txBody>
        </p:sp>
        <p:sp>
          <p:nvSpPr>
            <p:cNvPr id="8208" name="AutoShape 30"/>
            <p:cNvSpPr>
              <a:spLocks noChangeArrowheads="1"/>
            </p:cNvSpPr>
            <p:nvPr/>
          </p:nvSpPr>
          <p:spPr bwMode="auto">
            <a:xfrm rot="1481982" flipH="1">
              <a:off x="3256" y="1792"/>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grpSp>
        <p:nvGrpSpPr>
          <p:cNvPr id="10" name="Group 31"/>
          <p:cNvGrpSpPr>
            <a:grpSpLocks/>
          </p:cNvGrpSpPr>
          <p:nvPr/>
        </p:nvGrpSpPr>
        <p:grpSpPr bwMode="auto">
          <a:xfrm>
            <a:off x="6778413" y="2295288"/>
            <a:ext cx="2609850" cy="825500"/>
            <a:chOff x="3637" y="1199"/>
            <a:chExt cx="1644" cy="520"/>
          </a:xfrm>
        </p:grpSpPr>
        <p:sp>
          <p:nvSpPr>
            <p:cNvPr id="8205" name="Text Box 32"/>
            <p:cNvSpPr txBox="1">
              <a:spLocks noChangeArrowheads="1"/>
            </p:cNvSpPr>
            <p:nvPr/>
          </p:nvSpPr>
          <p:spPr bwMode="auto">
            <a:xfrm flipH="1">
              <a:off x="4214" y="1199"/>
              <a:ext cx="1067" cy="520"/>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Muscular System</a:t>
              </a:r>
            </a:p>
            <a:p>
              <a:pPr>
                <a:spcBef>
                  <a:spcPct val="0"/>
                </a:spcBef>
              </a:pPr>
              <a:r>
                <a:rPr lang="en-US" sz="1600" dirty="0">
                  <a:solidFill>
                    <a:srgbClr val="000000"/>
                  </a:solidFill>
                  <a:latin typeface="Times" pitchFamily="18" charset="0"/>
                  <a:ea typeface="ＭＳ Ｐゴシック"/>
                </a:rPr>
                <a:t>(Does the work…</a:t>
              </a:r>
            </a:p>
            <a:p>
              <a:pPr>
                <a:spcBef>
                  <a:spcPct val="0"/>
                </a:spcBef>
              </a:pPr>
              <a:r>
                <a:rPr lang="en-US" sz="1600" dirty="0">
                  <a:solidFill>
                    <a:srgbClr val="000000"/>
                  </a:solidFill>
                  <a:latin typeface="Times" pitchFamily="18" charset="0"/>
                  <a:ea typeface="ＭＳ Ｐゴシック"/>
                </a:rPr>
                <a:t>engineering, etc.)</a:t>
              </a:r>
            </a:p>
          </p:txBody>
        </p:sp>
        <p:sp>
          <p:nvSpPr>
            <p:cNvPr id="8206" name="AutoShape 33"/>
            <p:cNvSpPr>
              <a:spLocks noChangeArrowheads="1"/>
            </p:cNvSpPr>
            <p:nvPr/>
          </p:nvSpPr>
          <p:spPr bwMode="auto">
            <a:xfrm rot="21068035" flipH="1">
              <a:off x="3637" y="1343"/>
              <a:ext cx="640" cy="128"/>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spTree>
    <p:extLst>
      <p:ext uri="{BB962C8B-B14F-4D97-AF65-F5344CB8AC3E}">
        <p14:creationId xmlns:p14="http://schemas.microsoft.com/office/powerpoint/2010/main" val="8889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3250" y="102667"/>
            <a:ext cx="7772400" cy="1143000"/>
          </a:xfrm>
        </p:spPr>
        <p:txBody>
          <a:bodyPr/>
          <a:lstStyle/>
          <a:p>
            <a:pPr eaLnBrk="1" hangingPunct="1"/>
            <a:r>
              <a:rPr lang="en-US" dirty="0" smtClean="0"/>
              <a:t>Transplant process…</a:t>
            </a:r>
            <a:endParaRPr lang="en-US" u="sng" dirty="0" smtClean="0">
              <a:latin typeface="Verdana" pitchFamily="34" charset="0"/>
            </a:endParaRPr>
          </a:p>
        </p:txBody>
      </p:sp>
      <p:grpSp>
        <p:nvGrpSpPr>
          <p:cNvPr id="2" name="Group 3"/>
          <p:cNvGrpSpPr>
            <a:grpSpLocks/>
          </p:cNvGrpSpPr>
          <p:nvPr/>
        </p:nvGrpSpPr>
        <p:grpSpPr bwMode="auto">
          <a:xfrm>
            <a:off x="8035818" y="1413572"/>
            <a:ext cx="1625600" cy="5187950"/>
            <a:chOff x="2480" y="-172"/>
            <a:chExt cx="1272" cy="4044"/>
          </a:xfrm>
        </p:grpSpPr>
        <p:sp>
          <p:nvSpPr>
            <p:cNvPr id="8221" name="Freeform 4"/>
            <p:cNvSpPr>
              <a:spLocks/>
            </p:cNvSpPr>
            <p:nvPr/>
          </p:nvSpPr>
          <p:spPr bwMode="auto">
            <a:xfrm>
              <a:off x="2916" y="-172"/>
              <a:ext cx="300" cy="462"/>
            </a:xfrm>
            <a:custGeom>
              <a:avLst/>
              <a:gdLst>
                <a:gd name="T0" fmla="*/ 219 w 300"/>
                <a:gd name="T1" fmla="*/ 0 h 462"/>
                <a:gd name="T2" fmla="*/ 75 w 300"/>
                <a:gd name="T3" fmla="*/ 0 h 462"/>
                <a:gd name="T4" fmla="*/ 0 w 300"/>
                <a:gd name="T5" fmla="*/ 81 h 462"/>
                <a:gd name="T6" fmla="*/ 3 w 300"/>
                <a:gd name="T7" fmla="*/ 315 h 462"/>
                <a:gd name="T8" fmla="*/ 117 w 300"/>
                <a:gd name="T9" fmla="*/ 462 h 462"/>
                <a:gd name="T10" fmla="*/ 180 w 300"/>
                <a:gd name="T11" fmla="*/ 462 h 462"/>
                <a:gd name="T12" fmla="*/ 297 w 300"/>
                <a:gd name="T13" fmla="*/ 303 h 462"/>
                <a:gd name="T14" fmla="*/ 300 w 300"/>
                <a:gd name="T15" fmla="*/ 78 h 462"/>
                <a:gd name="T16" fmla="*/ 219 w 300"/>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462"/>
                <a:gd name="T29" fmla="*/ 300 w 30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462">
                  <a:moveTo>
                    <a:pt x="219" y="0"/>
                  </a:moveTo>
                  <a:lnTo>
                    <a:pt x="75" y="0"/>
                  </a:lnTo>
                  <a:lnTo>
                    <a:pt x="0" y="81"/>
                  </a:lnTo>
                  <a:lnTo>
                    <a:pt x="3" y="315"/>
                  </a:lnTo>
                  <a:lnTo>
                    <a:pt x="117" y="462"/>
                  </a:lnTo>
                  <a:lnTo>
                    <a:pt x="180" y="462"/>
                  </a:lnTo>
                  <a:lnTo>
                    <a:pt x="297" y="303"/>
                  </a:lnTo>
                  <a:lnTo>
                    <a:pt x="300" y="78"/>
                  </a:lnTo>
                  <a:lnTo>
                    <a:pt x="219" y="0"/>
                  </a:lnTo>
                  <a:close/>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2" name="Freeform 5"/>
            <p:cNvSpPr>
              <a:spLocks/>
            </p:cNvSpPr>
            <p:nvPr/>
          </p:nvSpPr>
          <p:spPr bwMode="auto">
            <a:xfrm>
              <a:off x="24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3" name="Freeform 6"/>
            <p:cNvSpPr>
              <a:spLocks/>
            </p:cNvSpPr>
            <p:nvPr/>
          </p:nvSpPr>
          <p:spPr bwMode="auto">
            <a:xfrm rot="21370224" flipH="1">
              <a:off x="32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4" name="Freeform 7"/>
            <p:cNvSpPr>
              <a:spLocks/>
            </p:cNvSpPr>
            <p:nvPr/>
          </p:nvSpPr>
          <p:spPr bwMode="auto">
            <a:xfrm>
              <a:off x="2984" y="1744"/>
              <a:ext cx="368" cy="1880"/>
            </a:xfrm>
            <a:custGeom>
              <a:avLst/>
              <a:gdLst>
                <a:gd name="T0" fmla="*/ 0 w 368"/>
                <a:gd name="T1" fmla="*/ 1880 h 1880"/>
                <a:gd name="T2" fmla="*/ 16 w 368"/>
                <a:gd name="T3" fmla="*/ 1528 h 1880"/>
                <a:gd name="T4" fmla="*/ 56 w 368"/>
                <a:gd name="T5" fmla="*/ 1264 h 1880"/>
                <a:gd name="T6" fmla="*/ 64 w 368"/>
                <a:gd name="T7" fmla="*/ 728 h 1880"/>
                <a:gd name="T8" fmla="*/ 136 w 368"/>
                <a:gd name="T9" fmla="*/ 0 h 1880"/>
                <a:gd name="T10" fmla="*/ 256 w 368"/>
                <a:gd name="T11" fmla="*/ 768 h 1880"/>
                <a:gd name="T12" fmla="*/ 264 w 368"/>
                <a:gd name="T13" fmla="*/ 1112 h 1880"/>
                <a:gd name="T14" fmla="*/ 296 w 368"/>
                <a:gd name="T15" fmla="*/ 1272 h 1880"/>
                <a:gd name="T16" fmla="*/ 368 w 368"/>
                <a:gd name="T17" fmla="*/ 1680 h 1880"/>
                <a:gd name="T18" fmla="*/ 352 w 368"/>
                <a:gd name="T19" fmla="*/ 1880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1880"/>
                <a:gd name="T32" fmla="*/ 368 w 368"/>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1880">
                  <a:moveTo>
                    <a:pt x="0" y="1880"/>
                  </a:moveTo>
                  <a:lnTo>
                    <a:pt x="16" y="1528"/>
                  </a:lnTo>
                  <a:lnTo>
                    <a:pt x="56" y="1264"/>
                  </a:lnTo>
                  <a:lnTo>
                    <a:pt x="64" y="728"/>
                  </a:lnTo>
                  <a:lnTo>
                    <a:pt x="136" y="0"/>
                  </a:lnTo>
                  <a:lnTo>
                    <a:pt x="256" y="768"/>
                  </a:lnTo>
                  <a:lnTo>
                    <a:pt x="264" y="1112"/>
                  </a:lnTo>
                  <a:lnTo>
                    <a:pt x="296" y="1272"/>
                  </a:lnTo>
                  <a:lnTo>
                    <a:pt x="368" y="1680"/>
                  </a:lnTo>
                  <a:lnTo>
                    <a:pt x="352" y="188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5" name="Freeform 8"/>
            <p:cNvSpPr>
              <a:spLocks/>
            </p:cNvSpPr>
            <p:nvPr/>
          </p:nvSpPr>
          <p:spPr bwMode="auto">
            <a:xfrm>
              <a:off x="2784" y="3584"/>
              <a:ext cx="208" cy="272"/>
            </a:xfrm>
            <a:custGeom>
              <a:avLst/>
              <a:gdLst>
                <a:gd name="T0" fmla="*/ 80 w 208"/>
                <a:gd name="T1" fmla="*/ 0 h 272"/>
                <a:gd name="T2" fmla="*/ 0 w 208"/>
                <a:gd name="T3" fmla="*/ 216 h 272"/>
                <a:gd name="T4" fmla="*/ 0 w 208"/>
                <a:gd name="T5" fmla="*/ 272 h 272"/>
                <a:gd name="T6" fmla="*/ 120 w 208"/>
                <a:gd name="T7" fmla="*/ 264 h 272"/>
                <a:gd name="T8" fmla="*/ 208 w 208"/>
                <a:gd name="T9" fmla="*/ 48 h 272"/>
                <a:gd name="T10" fmla="*/ 0 60000 65536"/>
                <a:gd name="T11" fmla="*/ 0 60000 65536"/>
                <a:gd name="T12" fmla="*/ 0 60000 65536"/>
                <a:gd name="T13" fmla="*/ 0 60000 65536"/>
                <a:gd name="T14" fmla="*/ 0 60000 65536"/>
                <a:gd name="T15" fmla="*/ 0 w 208"/>
                <a:gd name="T16" fmla="*/ 0 h 272"/>
                <a:gd name="T17" fmla="*/ 208 w 208"/>
                <a:gd name="T18" fmla="*/ 272 h 272"/>
              </a:gdLst>
              <a:ahLst/>
              <a:cxnLst>
                <a:cxn ang="T10">
                  <a:pos x="T0" y="T1"/>
                </a:cxn>
                <a:cxn ang="T11">
                  <a:pos x="T2" y="T3"/>
                </a:cxn>
                <a:cxn ang="T12">
                  <a:pos x="T4" y="T5"/>
                </a:cxn>
                <a:cxn ang="T13">
                  <a:pos x="T6" y="T7"/>
                </a:cxn>
                <a:cxn ang="T14">
                  <a:pos x="T8" y="T9"/>
                </a:cxn>
              </a:cxnLst>
              <a:rect l="T15" t="T16" r="T17" b="T18"/>
              <a:pathLst>
                <a:path w="208" h="272">
                  <a:moveTo>
                    <a:pt x="80" y="0"/>
                  </a:moveTo>
                  <a:lnTo>
                    <a:pt x="0" y="216"/>
                  </a:lnTo>
                  <a:lnTo>
                    <a:pt x="0" y="272"/>
                  </a:lnTo>
                  <a:lnTo>
                    <a:pt x="120" y="264"/>
                  </a:lnTo>
                  <a:lnTo>
                    <a:pt x="208" y="48"/>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6" name="Freeform 9"/>
            <p:cNvSpPr>
              <a:spLocks/>
            </p:cNvSpPr>
            <p:nvPr/>
          </p:nvSpPr>
          <p:spPr bwMode="auto">
            <a:xfrm>
              <a:off x="3360" y="3608"/>
              <a:ext cx="224" cy="264"/>
            </a:xfrm>
            <a:custGeom>
              <a:avLst/>
              <a:gdLst>
                <a:gd name="T0" fmla="*/ 0 w 224"/>
                <a:gd name="T1" fmla="*/ 16 h 264"/>
                <a:gd name="T2" fmla="*/ 104 w 224"/>
                <a:gd name="T3" fmla="*/ 264 h 264"/>
                <a:gd name="T4" fmla="*/ 216 w 224"/>
                <a:gd name="T5" fmla="*/ 256 h 264"/>
                <a:gd name="T6" fmla="*/ 224 w 224"/>
                <a:gd name="T7" fmla="*/ 200 h 264"/>
                <a:gd name="T8" fmla="*/ 104 w 224"/>
                <a:gd name="T9" fmla="*/ 0 h 264"/>
                <a:gd name="T10" fmla="*/ 0 60000 65536"/>
                <a:gd name="T11" fmla="*/ 0 60000 65536"/>
                <a:gd name="T12" fmla="*/ 0 60000 65536"/>
                <a:gd name="T13" fmla="*/ 0 60000 65536"/>
                <a:gd name="T14" fmla="*/ 0 60000 65536"/>
                <a:gd name="T15" fmla="*/ 0 w 224"/>
                <a:gd name="T16" fmla="*/ 0 h 264"/>
                <a:gd name="T17" fmla="*/ 224 w 224"/>
                <a:gd name="T18" fmla="*/ 264 h 264"/>
              </a:gdLst>
              <a:ahLst/>
              <a:cxnLst>
                <a:cxn ang="T10">
                  <a:pos x="T0" y="T1"/>
                </a:cxn>
                <a:cxn ang="T11">
                  <a:pos x="T2" y="T3"/>
                </a:cxn>
                <a:cxn ang="T12">
                  <a:pos x="T4" y="T5"/>
                </a:cxn>
                <a:cxn ang="T13">
                  <a:pos x="T6" y="T7"/>
                </a:cxn>
                <a:cxn ang="T14">
                  <a:pos x="T8" y="T9"/>
                </a:cxn>
              </a:cxnLst>
              <a:rect l="T15" t="T16" r="T17" b="T18"/>
              <a:pathLst>
                <a:path w="224" h="264">
                  <a:moveTo>
                    <a:pt x="0" y="16"/>
                  </a:moveTo>
                  <a:lnTo>
                    <a:pt x="104" y="264"/>
                  </a:lnTo>
                  <a:lnTo>
                    <a:pt x="216" y="256"/>
                  </a:lnTo>
                  <a:lnTo>
                    <a:pt x="224" y="200"/>
                  </a:lnTo>
                  <a:lnTo>
                    <a:pt x="104" y="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sp>
        <p:nvSpPr>
          <p:cNvPr id="35" name="TextBox 34"/>
          <p:cNvSpPr txBox="1"/>
          <p:nvPr/>
        </p:nvSpPr>
        <p:spPr>
          <a:xfrm>
            <a:off x="764710" y="1842278"/>
            <a:ext cx="7181387" cy="3016210"/>
          </a:xfrm>
          <a:prstGeom prst="rect">
            <a:avLst/>
          </a:prstGeom>
          <a:noFill/>
        </p:spPr>
        <p:txBody>
          <a:bodyPr wrap="square" rtlCol="0">
            <a:spAutoFit/>
          </a:bodyPr>
          <a:lstStyle/>
          <a:p>
            <a:pPr marL="457200" indent="-457200">
              <a:spcBef>
                <a:spcPct val="0"/>
              </a:spcBef>
              <a:buFont typeface="Arial" pitchFamily="34" charset="0"/>
              <a:buChar char="•"/>
            </a:pPr>
            <a:r>
              <a:rPr lang="en-US" dirty="0" smtClean="0">
                <a:solidFill>
                  <a:srgbClr val="000000"/>
                </a:solidFill>
                <a:latin typeface="Arial" charset="0"/>
                <a:ea typeface="ＭＳ Ｐゴシック"/>
              </a:rPr>
              <a:t>Transplant overview/process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Medical ethics and priority</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Organ function and symptoms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Social aspects with families,…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Finances…cost, acquisition, maintenance,…</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Dietitian…weight, nutrition, physical condition,…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Pharmacology…anti-rejection, side effects, infections,…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Case worker…prequalification, tests, clearances from…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Legal…living wills,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Surgeon…risks, etc. </a:t>
            </a:r>
          </a:p>
          <a:p>
            <a:pPr>
              <a:spcBef>
                <a:spcPct val="0"/>
              </a:spcBef>
            </a:pPr>
            <a:endParaRPr lang="en-US" sz="1000" dirty="0">
              <a:solidFill>
                <a:srgbClr val="000000"/>
              </a:solidFill>
              <a:latin typeface="Arial" charset="0"/>
              <a:ea typeface="ＭＳ Ｐゴシック"/>
            </a:endParaRPr>
          </a:p>
        </p:txBody>
      </p:sp>
    </p:spTree>
    <p:extLst>
      <p:ext uri="{BB962C8B-B14F-4D97-AF65-F5344CB8AC3E}">
        <p14:creationId xmlns:p14="http://schemas.microsoft.com/office/powerpoint/2010/main" val="1610645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8080375" y="6248400"/>
            <a:ext cx="1905000" cy="457200"/>
          </a:xfrm>
          <a:prstGeom prst="rect">
            <a:avLst/>
          </a:prstGeom>
          <a:noFill/>
        </p:spPr>
        <p:txBody>
          <a:bodyPr/>
          <a:lstStyle/>
          <a:p>
            <a:pPr>
              <a:spcBef>
                <a:spcPct val="0"/>
              </a:spcBef>
            </a:pPr>
            <a:fld id="{0775FF6B-00A0-4634-9B02-BF240B5069B7}" type="slidenum">
              <a:rPr lang="en-US" sz="1000">
                <a:solidFill>
                  <a:srgbClr val="000000"/>
                </a:solidFill>
                <a:latin typeface="Arial" charset="0"/>
                <a:ea typeface="ＭＳ Ｐゴシック"/>
              </a:rPr>
              <a:pPr>
                <a:spcBef>
                  <a:spcPct val="0"/>
                </a:spcBef>
              </a:pPr>
              <a:t>16</a:t>
            </a:fld>
            <a:endParaRPr lang="en-US" sz="1000">
              <a:solidFill>
                <a:srgbClr val="000000"/>
              </a:solidFill>
              <a:latin typeface="Arial" charset="0"/>
              <a:ea typeface="ＭＳ Ｐゴシック"/>
            </a:endParaRPr>
          </a:p>
        </p:txBody>
      </p:sp>
      <p:sp>
        <p:nvSpPr>
          <p:cNvPr id="8195" name="Rectangle 2"/>
          <p:cNvSpPr>
            <a:spLocks noGrp="1" noChangeArrowheads="1"/>
          </p:cNvSpPr>
          <p:nvPr>
            <p:ph type="title"/>
          </p:nvPr>
        </p:nvSpPr>
        <p:spPr>
          <a:xfrm>
            <a:off x="963399" y="144966"/>
            <a:ext cx="9409325" cy="1143000"/>
          </a:xfrm>
        </p:spPr>
        <p:txBody>
          <a:bodyPr/>
          <a:lstStyle/>
          <a:p>
            <a:pPr eaLnBrk="1" hangingPunct="1"/>
            <a:r>
              <a:rPr lang="en-US" dirty="0" smtClean="0"/>
              <a:t>Transplanting MBSE into an organization… </a:t>
            </a:r>
            <a:endParaRPr lang="en-US" u="sng" dirty="0" smtClean="0">
              <a:latin typeface="Verdana" pitchFamily="34" charset="0"/>
            </a:endParaRPr>
          </a:p>
        </p:txBody>
      </p:sp>
      <p:sp>
        <p:nvSpPr>
          <p:cNvPr id="35" name="TextBox 34"/>
          <p:cNvSpPr txBox="1"/>
          <p:nvPr/>
        </p:nvSpPr>
        <p:spPr>
          <a:xfrm>
            <a:off x="963400" y="1453455"/>
            <a:ext cx="7181387" cy="4524315"/>
          </a:xfrm>
          <a:prstGeom prst="rect">
            <a:avLst/>
          </a:prstGeom>
          <a:solidFill>
            <a:schemeClr val="bg1"/>
          </a:solidFill>
        </p:spPr>
        <p:txBody>
          <a:bodyPr wrap="square" rtlCol="0">
            <a:spAutoFit/>
          </a:bodyPr>
          <a:lstStyle/>
          <a:p>
            <a:pPr marL="457200" indent="-457200">
              <a:spcBef>
                <a:spcPct val="0"/>
              </a:spcBef>
              <a:buFont typeface="Arial" pitchFamily="34" charset="0"/>
              <a:buChar char="•"/>
            </a:pPr>
            <a:r>
              <a:rPr lang="en-US" dirty="0" smtClean="0">
                <a:solidFill>
                  <a:srgbClr val="000000"/>
                </a:solidFill>
                <a:latin typeface="Arial" charset="0"/>
                <a:ea typeface="ＭＳ Ｐゴシック"/>
              </a:rPr>
              <a:t>Transplant/tool overview/process—agreed new process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Medical/tool ethics and priority—agreement on when tools will/will not be used, buy-in from organization,…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Organ/tool function and symptoms—understanding of what functions the tool will perform and what symptoms it addresses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Social aspects with organization—support organization to support the tools, PR campaign, internal user group,…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Finances…cost, acquisition, maintenance,--financial budget to cover implementation/maintenance of tools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Tool Dietitian…weight, nutrition, physical condition—training plan, deployment plans, maintenance,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Pharmacology…anti-rejection, side effects, infections,--tool usage incentives, metrics, opportunities,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Case worker…prequalification, tests—on site support, who can use it,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Surgeon…risks—Project, IT, and Design Center Mgmt</a:t>
            </a:r>
          </a:p>
        </p:txBody>
      </p:sp>
      <p:grpSp>
        <p:nvGrpSpPr>
          <p:cNvPr id="2" name="Group 3"/>
          <p:cNvGrpSpPr>
            <a:grpSpLocks/>
          </p:cNvGrpSpPr>
          <p:nvPr/>
        </p:nvGrpSpPr>
        <p:grpSpPr bwMode="auto">
          <a:xfrm>
            <a:off x="8780735" y="1413572"/>
            <a:ext cx="1625600" cy="5187950"/>
            <a:chOff x="2480" y="-172"/>
            <a:chExt cx="1272" cy="4044"/>
          </a:xfrm>
        </p:grpSpPr>
        <p:sp>
          <p:nvSpPr>
            <p:cNvPr id="8221" name="Freeform 4"/>
            <p:cNvSpPr>
              <a:spLocks/>
            </p:cNvSpPr>
            <p:nvPr/>
          </p:nvSpPr>
          <p:spPr bwMode="auto">
            <a:xfrm>
              <a:off x="2916" y="-172"/>
              <a:ext cx="300" cy="462"/>
            </a:xfrm>
            <a:custGeom>
              <a:avLst/>
              <a:gdLst>
                <a:gd name="T0" fmla="*/ 219 w 300"/>
                <a:gd name="T1" fmla="*/ 0 h 462"/>
                <a:gd name="T2" fmla="*/ 75 w 300"/>
                <a:gd name="T3" fmla="*/ 0 h 462"/>
                <a:gd name="T4" fmla="*/ 0 w 300"/>
                <a:gd name="T5" fmla="*/ 81 h 462"/>
                <a:gd name="T6" fmla="*/ 3 w 300"/>
                <a:gd name="T7" fmla="*/ 315 h 462"/>
                <a:gd name="T8" fmla="*/ 117 w 300"/>
                <a:gd name="T9" fmla="*/ 462 h 462"/>
                <a:gd name="T10" fmla="*/ 180 w 300"/>
                <a:gd name="T11" fmla="*/ 462 h 462"/>
                <a:gd name="T12" fmla="*/ 297 w 300"/>
                <a:gd name="T13" fmla="*/ 303 h 462"/>
                <a:gd name="T14" fmla="*/ 300 w 300"/>
                <a:gd name="T15" fmla="*/ 78 h 462"/>
                <a:gd name="T16" fmla="*/ 219 w 300"/>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462"/>
                <a:gd name="T29" fmla="*/ 300 w 30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462">
                  <a:moveTo>
                    <a:pt x="219" y="0"/>
                  </a:moveTo>
                  <a:lnTo>
                    <a:pt x="75" y="0"/>
                  </a:lnTo>
                  <a:lnTo>
                    <a:pt x="0" y="81"/>
                  </a:lnTo>
                  <a:lnTo>
                    <a:pt x="3" y="315"/>
                  </a:lnTo>
                  <a:lnTo>
                    <a:pt x="117" y="462"/>
                  </a:lnTo>
                  <a:lnTo>
                    <a:pt x="180" y="462"/>
                  </a:lnTo>
                  <a:lnTo>
                    <a:pt x="297" y="303"/>
                  </a:lnTo>
                  <a:lnTo>
                    <a:pt x="300" y="78"/>
                  </a:lnTo>
                  <a:lnTo>
                    <a:pt x="219" y="0"/>
                  </a:lnTo>
                  <a:close/>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2" name="Freeform 5"/>
            <p:cNvSpPr>
              <a:spLocks/>
            </p:cNvSpPr>
            <p:nvPr/>
          </p:nvSpPr>
          <p:spPr bwMode="auto">
            <a:xfrm>
              <a:off x="24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3" name="Freeform 6"/>
            <p:cNvSpPr>
              <a:spLocks/>
            </p:cNvSpPr>
            <p:nvPr/>
          </p:nvSpPr>
          <p:spPr bwMode="auto">
            <a:xfrm rot="21370224" flipH="1">
              <a:off x="32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4" name="Freeform 7"/>
            <p:cNvSpPr>
              <a:spLocks/>
            </p:cNvSpPr>
            <p:nvPr/>
          </p:nvSpPr>
          <p:spPr bwMode="auto">
            <a:xfrm>
              <a:off x="2984" y="1744"/>
              <a:ext cx="368" cy="1880"/>
            </a:xfrm>
            <a:custGeom>
              <a:avLst/>
              <a:gdLst>
                <a:gd name="T0" fmla="*/ 0 w 368"/>
                <a:gd name="T1" fmla="*/ 1880 h 1880"/>
                <a:gd name="T2" fmla="*/ 16 w 368"/>
                <a:gd name="T3" fmla="*/ 1528 h 1880"/>
                <a:gd name="T4" fmla="*/ 56 w 368"/>
                <a:gd name="T5" fmla="*/ 1264 h 1880"/>
                <a:gd name="T6" fmla="*/ 64 w 368"/>
                <a:gd name="T7" fmla="*/ 728 h 1880"/>
                <a:gd name="T8" fmla="*/ 136 w 368"/>
                <a:gd name="T9" fmla="*/ 0 h 1880"/>
                <a:gd name="T10" fmla="*/ 256 w 368"/>
                <a:gd name="T11" fmla="*/ 768 h 1880"/>
                <a:gd name="T12" fmla="*/ 264 w 368"/>
                <a:gd name="T13" fmla="*/ 1112 h 1880"/>
                <a:gd name="T14" fmla="*/ 296 w 368"/>
                <a:gd name="T15" fmla="*/ 1272 h 1880"/>
                <a:gd name="T16" fmla="*/ 368 w 368"/>
                <a:gd name="T17" fmla="*/ 1680 h 1880"/>
                <a:gd name="T18" fmla="*/ 352 w 368"/>
                <a:gd name="T19" fmla="*/ 1880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1880"/>
                <a:gd name="T32" fmla="*/ 368 w 368"/>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1880">
                  <a:moveTo>
                    <a:pt x="0" y="1880"/>
                  </a:moveTo>
                  <a:lnTo>
                    <a:pt x="16" y="1528"/>
                  </a:lnTo>
                  <a:lnTo>
                    <a:pt x="56" y="1264"/>
                  </a:lnTo>
                  <a:lnTo>
                    <a:pt x="64" y="728"/>
                  </a:lnTo>
                  <a:lnTo>
                    <a:pt x="136" y="0"/>
                  </a:lnTo>
                  <a:lnTo>
                    <a:pt x="256" y="768"/>
                  </a:lnTo>
                  <a:lnTo>
                    <a:pt x="264" y="1112"/>
                  </a:lnTo>
                  <a:lnTo>
                    <a:pt x="296" y="1272"/>
                  </a:lnTo>
                  <a:lnTo>
                    <a:pt x="368" y="1680"/>
                  </a:lnTo>
                  <a:lnTo>
                    <a:pt x="352" y="188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5" name="Freeform 8"/>
            <p:cNvSpPr>
              <a:spLocks/>
            </p:cNvSpPr>
            <p:nvPr/>
          </p:nvSpPr>
          <p:spPr bwMode="auto">
            <a:xfrm>
              <a:off x="2784" y="3584"/>
              <a:ext cx="208" cy="272"/>
            </a:xfrm>
            <a:custGeom>
              <a:avLst/>
              <a:gdLst>
                <a:gd name="T0" fmla="*/ 80 w 208"/>
                <a:gd name="T1" fmla="*/ 0 h 272"/>
                <a:gd name="T2" fmla="*/ 0 w 208"/>
                <a:gd name="T3" fmla="*/ 216 h 272"/>
                <a:gd name="T4" fmla="*/ 0 w 208"/>
                <a:gd name="T5" fmla="*/ 272 h 272"/>
                <a:gd name="T6" fmla="*/ 120 w 208"/>
                <a:gd name="T7" fmla="*/ 264 h 272"/>
                <a:gd name="T8" fmla="*/ 208 w 208"/>
                <a:gd name="T9" fmla="*/ 48 h 272"/>
                <a:gd name="T10" fmla="*/ 0 60000 65536"/>
                <a:gd name="T11" fmla="*/ 0 60000 65536"/>
                <a:gd name="T12" fmla="*/ 0 60000 65536"/>
                <a:gd name="T13" fmla="*/ 0 60000 65536"/>
                <a:gd name="T14" fmla="*/ 0 60000 65536"/>
                <a:gd name="T15" fmla="*/ 0 w 208"/>
                <a:gd name="T16" fmla="*/ 0 h 272"/>
                <a:gd name="T17" fmla="*/ 208 w 208"/>
                <a:gd name="T18" fmla="*/ 272 h 272"/>
              </a:gdLst>
              <a:ahLst/>
              <a:cxnLst>
                <a:cxn ang="T10">
                  <a:pos x="T0" y="T1"/>
                </a:cxn>
                <a:cxn ang="T11">
                  <a:pos x="T2" y="T3"/>
                </a:cxn>
                <a:cxn ang="T12">
                  <a:pos x="T4" y="T5"/>
                </a:cxn>
                <a:cxn ang="T13">
                  <a:pos x="T6" y="T7"/>
                </a:cxn>
                <a:cxn ang="T14">
                  <a:pos x="T8" y="T9"/>
                </a:cxn>
              </a:cxnLst>
              <a:rect l="T15" t="T16" r="T17" b="T18"/>
              <a:pathLst>
                <a:path w="208" h="272">
                  <a:moveTo>
                    <a:pt x="80" y="0"/>
                  </a:moveTo>
                  <a:lnTo>
                    <a:pt x="0" y="216"/>
                  </a:lnTo>
                  <a:lnTo>
                    <a:pt x="0" y="272"/>
                  </a:lnTo>
                  <a:lnTo>
                    <a:pt x="120" y="264"/>
                  </a:lnTo>
                  <a:lnTo>
                    <a:pt x="208" y="48"/>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6" name="Freeform 9"/>
            <p:cNvSpPr>
              <a:spLocks/>
            </p:cNvSpPr>
            <p:nvPr/>
          </p:nvSpPr>
          <p:spPr bwMode="auto">
            <a:xfrm>
              <a:off x="3360" y="3608"/>
              <a:ext cx="224" cy="264"/>
            </a:xfrm>
            <a:custGeom>
              <a:avLst/>
              <a:gdLst>
                <a:gd name="T0" fmla="*/ 0 w 224"/>
                <a:gd name="T1" fmla="*/ 16 h 264"/>
                <a:gd name="T2" fmla="*/ 104 w 224"/>
                <a:gd name="T3" fmla="*/ 264 h 264"/>
                <a:gd name="T4" fmla="*/ 216 w 224"/>
                <a:gd name="T5" fmla="*/ 256 h 264"/>
                <a:gd name="T6" fmla="*/ 224 w 224"/>
                <a:gd name="T7" fmla="*/ 200 h 264"/>
                <a:gd name="T8" fmla="*/ 104 w 224"/>
                <a:gd name="T9" fmla="*/ 0 h 264"/>
                <a:gd name="T10" fmla="*/ 0 60000 65536"/>
                <a:gd name="T11" fmla="*/ 0 60000 65536"/>
                <a:gd name="T12" fmla="*/ 0 60000 65536"/>
                <a:gd name="T13" fmla="*/ 0 60000 65536"/>
                <a:gd name="T14" fmla="*/ 0 60000 65536"/>
                <a:gd name="T15" fmla="*/ 0 w 224"/>
                <a:gd name="T16" fmla="*/ 0 h 264"/>
                <a:gd name="T17" fmla="*/ 224 w 224"/>
                <a:gd name="T18" fmla="*/ 264 h 264"/>
              </a:gdLst>
              <a:ahLst/>
              <a:cxnLst>
                <a:cxn ang="T10">
                  <a:pos x="T0" y="T1"/>
                </a:cxn>
                <a:cxn ang="T11">
                  <a:pos x="T2" y="T3"/>
                </a:cxn>
                <a:cxn ang="T12">
                  <a:pos x="T4" y="T5"/>
                </a:cxn>
                <a:cxn ang="T13">
                  <a:pos x="T6" y="T7"/>
                </a:cxn>
                <a:cxn ang="T14">
                  <a:pos x="T8" y="T9"/>
                </a:cxn>
              </a:cxnLst>
              <a:rect l="T15" t="T16" r="T17" b="T18"/>
              <a:pathLst>
                <a:path w="224" h="264">
                  <a:moveTo>
                    <a:pt x="0" y="16"/>
                  </a:moveTo>
                  <a:lnTo>
                    <a:pt x="104" y="264"/>
                  </a:lnTo>
                  <a:lnTo>
                    <a:pt x="216" y="256"/>
                  </a:lnTo>
                  <a:lnTo>
                    <a:pt x="224" y="200"/>
                  </a:lnTo>
                  <a:lnTo>
                    <a:pt x="104" y="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spTree>
    <p:extLst>
      <p:ext uri="{BB962C8B-B14F-4D97-AF65-F5344CB8AC3E}">
        <p14:creationId xmlns:p14="http://schemas.microsoft.com/office/powerpoint/2010/main" val="253016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63" y="5245817"/>
            <a:ext cx="6480000" cy="986097"/>
          </a:xfrm>
        </p:spPr>
        <p:txBody>
          <a:bodyPr/>
          <a:lstStyle/>
          <a:p>
            <a:r>
              <a:rPr lang="de-DE" dirty="0" smtClean="0"/>
              <a:t>Thank you</a:t>
            </a:r>
            <a:endParaRPr lang="en-US" dirty="0"/>
          </a:p>
        </p:txBody>
      </p:sp>
    </p:spTree>
    <p:extLst>
      <p:ext uri="{BB962C8B-B14F-4D97-AF65-F5344CB8AC3E}">
        <p14:creationId xmlns:p14="http://schemas.microsoft.com/office/powerpoint/2010/main" val="6683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3439860" y="366987"/>
            <a:ext cx="9550400" cy="7827963"/>
            <a:chOff x="9445479" y="481892"/>
            <a:chExt cx="9550400" cy="7827963"/>
          </a:xfrm>
        </p:grpSpPr>
        <p:sp>
          <p:nvSpPr>
            <p:cNvPr id="686087" name="AutoShape 7"/>
            <p:cNvSpPr>
              <a:spLocks noChangeArrowheads="1"/>
            </p:cNvSpPr>
            <p:nvPr/>
          </p:nvSpPr>
          <p:spPr bwMode="auto">
            <a:xfrm>
              <a:off x="13399942" y="5869867"/>
              <a:ext cx="1855788"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Automatic Cruise Control </a:t>
              </a:r>
              <a:r>
                <a:rPr lang="en-US" sz="1400" dirty="0">
                  <a:solidFill>
                    <a:srgbClr val="990000"/>
                  </a:solidFill>
                </a:rPr>
                <a:t>&lt;FAULT&gt;</a:t>
              </a:r>
            </a:p>
          </p:txBody>
        </p:sp>
        <p:grpSp>
          <p:nvGrpSpPr>
            <p:cNvPr id="3" name="Group 8"/>
            <p:cNvGrpSpPr>
              <a:grpSpLocks/>
            </p:cNvGrpSpPr>
            <p:nvPr/>
          </p:nvGrpSpPr>
          <p:grpSpPr bwMode="auto">
            <a:xfrm>
              <a:off x="9445479" y="481892"/>
              <a:ext cx="9550400" cy="7827963"/>
              <a:chOff x="1137" y="0"/>
              <a:chExt cx="6016" cy="4931"/>
            </a:xfrm>
          </p:grpSpPr>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Thermal/Heat </a:t>
                </a:r>
                <a:br>
                  <a:rPr lang="en-US" sz="1400" dirty="0">
                    <a:solidFill>
                      <a:srgbClr val="000000"/>
                    </a:solidFill>
                  </a:rPr>
                </a:br>
                <a:r>
                  <a:rPr lang="en-US" sz="1400" dirty="0">
                    <a:solidFill>
                      <a:srgbClr val="000000"/>
                    </a:solidFill>
                  </a:rPr>
                  <a:t>Dissipation: </a:t>
                </a:r>
                <a:r>
                  <a:rPr lang="en-US" sz="1400" b="1" dirty="0">
                    <a:solidFill>
                      <a:srgbClr val="990000"/>
                    </a:solidFill>
                  </a:rPr>
                  <a:t>780</a:t>
                </a:r>
                <a:r>
                  <a:rPr lang="en-US" sz="1400"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Ergonomic/Pedal Feedback: </a:t>
                </a:r>
                <a:r>
                  <a:rPr lang="en-US" sz="1400" dirty="0">
                    <a:solidFill>
                      <a:srgbClr val="008E4E"/>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Pressure: </a:t>
                </a:r>
                <a:r>
                  <a:rPr lang="en-US" sz="1400" dirty="0">
                    <a:solidFill>
                      <a:srgbClr val="008E4E"/>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Sensor MTBF:</a:t>
                </a:r>
                <a:br>
                  <a:rPr lang="en-US" sz="1400" dirty="0">
                    <a:solidFill>
                      <a:srgbClr val="000000"/>
                    </a:solidFill>
                  </a:rPr>
                </a:br>
                <a:r>
                  <a:rPr lang="en-US" sz="1400" dirty="0">
                    <a:solidFill>
                      <a:srgbClr val="99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Power Rating:</a:t>
                </a:r>
                <a:br>
                  <a:rPr lang="en-US" sz="1400" dirty="0">
                    <a:solidFill>
                      <a:srgbClr val="000000"/>
                    </a:solidFill>
                  </a:rPr>
                </a:br>
                <a:r>
                  <a:rPr lang="en-US" sz="1400" dirty="0">
                    <a:solidFill>
                      <a:srgbClr val="99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Fluid: </a:t>
                </a:r>
                <a:r>
                  <a:rPr lang="en-US" sz="1400" dirty="0">
                    <a:solidFill>
                      <a:srgbClr val="990000"/>
                    </a:solidFill>
                  </a:rPr>
                  <a:t>SAE 1340 not-compliant</a:t>
                </a:r>
                <a:r>
                  <a:rPr lang="en-US" sz="1200" dirty="0">
                    <a:solidFill>
                      <a:srgbClr val="990000"/>
                    </a:solidFill>
                  </a:rPr>
                  <a:t> </a:t>
                </a:r>
              </a:p>
            </p:txBody>
          </p:sp>
          <p:pic>
            <p:nvPicPr>
              <p:cNvPr id="686089" name="Picture 9"/>
              <p:cNvPicPr>
                <a:picLocks noChangeAspect="1" noChangeArrowheads="1"/>
              </p:cNvPicPr>
              <p:nvPr/>
            </p:nvPicPr>
            <p:blipFill>
              <a:blip r:embed="rId3"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1877" y="0"/>
                <a:ext cx="5276" cy="4931"/>
              </a:xfrm>
              <a:prstGeom prst="rect">
                <a:avLst/>
              </a:prstGeom>
              <a:noFill/>
              <a:ln w="9525">
                <a:noFill/>
                <a:miter lim="800000"/>
                <a:headEnd/>
                <a:tailEnd/>
              </a:ln>
              <a:effectLst/>
            </p:spPr>
          </p:pic>
        </p:grpSp>
      </p:grpSp>
      <p:pic>
        <p:nvPicPr>
          <p:cNvPr id="25" name="Picture 24" descr="Opel_Insigni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89137" flipH="1">
            <a:off x="-157978" y="3380167"/>
            <a:ext cx="5096239" cy="3703785"/>
          </a:xfrm>
          <a:prstGeom prst="rect">
            <a:avLst/>
          </a:prstGeom>
        </p:spPr>
      </p:pic>
      <p:pic>
        <p:nvPicPr>
          <p:cNvPr id="161795"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3306" y="3103585"/>
            <a:ext cx="5528931" cy="4256948"/>
          </a:xfrm>
          <a:prstGeom prst="rect">
            <a:avLst/>
          </a:prstGeom>
          <a:noFill/>
          <a:ln w="9525">
            <a:noFill/>
            <a:miter lim="800000"/>
            <a:headEnd/>
            <a:tailEnd/>
          </a:ln>
        </p:spPr>
      </p:pic>
      <p:sp>
        <p:nvSpPr>
          <p:cNvPr id="686083" name="Rectangle 3"/>
          <p:cNvSpPr>
            <a:spLocks noGrp="1" noChangeArrowheads="1"/>
          </p:cNvSpPr>
          <p:nvPr>
            <p:ph type="title"/>
          </p:nvPr>
        </p:nvSpPr>
        <p:spPr>
          <a:ln>
            <a:noFill/>
          </a:ln>
        </p:spPr>
        <p:txBody>
          <a:bodyPr/>
          <a:lstStyle/>
          <a:p>
            <a:r>
              <a:rPr lang="en-US" dirty="0" smtClean="0"/>
              <a:t>Integrated MBSE Vision</a:t>
            </a:r>
            <a:br>
              <a:rPr lang="en-US" dirty="0" smtClean="0"/>
            </a:br>
            <a:r>
              <a:rPr lang="en-US" dirty="0" smtClean="0"/>
              <a:t>What does the integrated systems engineering look like…</a:t>
            </a:r>
            <a:endParaRPr lang="en-US" dirty="0"/>
          </a:p>
        </p:txBody>
      </p:sp>
      <p:sp>
        <p:nvSpPr>
          <p:cNvPr id="686084" name="AutoShape 4"/>
          <p:cNvSpPr>
            <a:spLocks noChangeArrowheads="1"/>
          </p:cNvSpPr>
          <p:nvPr/>
        </p:nvSpPr>
        <p:spPr bwMode="auto">
          <a:xfrm>
            <a:off x="55264" y="5974256"/>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lIns="91433" tIns="45717" rIns="91433" bIns="45717"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smtClean="0">
                <a:solidFill>
                  <a:srgbClr val="000000"/>
                </a:solidFill>
              </a:rPr>
              <a:t>Automatic Dry </a:t>
            </a:r>
            <a:r>
              <a:rPr lang="en-US" sz="1400" dirty="0">
                <a:solidFill>
                  <a:srgbClr val="000000"/>
                </a:solidFill>
              </a:rPr>
              <a:t>Pavement Braking Distance at 60 MPH : 110 ft. </a:t>
            </a:r>
          </a:p>
        </p:txBody>
      </p:sp>
      <p:pic>
        <p:nvPicPr>
          <p:cNvPr id="686096" name="Picture 16"/>
          <p:cNvPicPr>
            <a:picLocks noChangeAspect="1" noChangeArrowheads="1"/>
          </p:cNvPicPr>
          <p:nvPr/>
        </p:nvPicPr>
        <p:blipFill>
          <a:blip r:embed="rId6" cstate="email">
            <a:clrChange>
              <a:clrFrom>
                <a:srgbClr val="040204"/>
              </a:clrFrom>
              <a:clrTo>
                <a:srgbClr val="040204">
                  <a:alpha val="0"/>
                </a:srgbClr>
              </a:clrTo>
            </a:clrChange>
            <a:extLst>
              <a:ext uri="{28A0092B-C50C-407E-A947-70E740481C1C}">
                <a14:useLocalDpi xmlns:a14="http://schemas.microsoft.com/office/drawing/2010/main"/>
              </a:ext>
            </a:extLst>
          </a:blip>
          <a:srcRect/>
          <a:stretch>
            <a:fillRect/>
          </a:stretch>
        </p:blipFill>
        <p:spPr bwMode="auto">
          <a:xfrm>
            <a:off x="1258437" y="1297218"/>
            <a:ext cx="3605213" cy="2832100"/>
          </a:xfrm>
          <a:prstGeom prst="rect">
            <a:avLst/>
          </a:prstGeom>
          <a:noFill/>
          <a:ln w="9525" algn="ctr">
            <a:noFill/>
            <a:miter lim="800000"/>
            <a:headEnd/>
            <a:tailEnd/>
          </a:ln>
          <a:effectLst/>
        </p:spPr>
      </p:pic>
      <p:pic>
        <p:nvPicPr>
          <p:cNvPr id="686097" name="Picture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73941" y="2196280"/>
            <a:ext cx="3697288" cy="2673350"/>
          </a:xfrm>
          <a:prstGeom prst="rect">
            <a:avLst/>
          </a:prstGeom>
          <a:noFill/>
          <a:ln w="9525" algn="ctr">
            <a:solidFill>
              <a:schemeClr val="tx1"/>
            </a:solidFill>
            <a:miter lim="800000"/>
            <a:headEnd/>
            <a:tailEnd/>
          </a:ln>
          <a:effectLst/>
        </p:spPr>
      </p:pic>
      <p:pic>
        <p:nvPicPr>
          <p:cNvPr id="686098" name="Picture 1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9960" y="3191097"/>
            <a:ext cx="4438650" cy="3328988"/>
          </a:xfrm>
          <a:prstGeom prst="rect">
            <a:avLst/>
          </a:prstGeom>
          <a:noFill/>
          <a:ln w="9525" algn="ctr">
            <a:noFill/>
            <a:miter lim="800000"/>
            <a:headEnd/>
            <a:tailEnd/>
          </a:ln>
          <a:effectLst/>
        </p:spPr>
      </p:pic>
      <p:grpSp>
        <p:nvGrpSpPr>
          <p:cNvPr id="4" name="Group 19"/>
          <p:cNvGrpSpPr>
            <a:grpSpLocks/>
          </p:cNvGrpSpPr>
          <p:nvPr/>
        </p:nvGrpSpPr>
        <p:grpSpPr bwMode="auto">
          <a:xfrm>
            <a:off x="63504" y="5950912"/>
            <a:ext cx="2965936" cy="747712"/>
            <a:chOff x="-897" y="3594"/>
            <a:chExt cx="1930" cy="441"/>
          </a:xfrm>
          <a:solidFill>
            <a:schemeClr val="accent6">
              <a:lumMod val="20000"/>
              <a:lumOff val="80000"/>
            </a:schemeClr>
          </a:solidFill>
        </p:grpSpPr>
        <p:sp>
          <p:nvSpPr>
            <p:cNvPr id="686100" name="AutoShape 20"/>
            <p:cNvSpPr>
              <a:spLocks noChangeArrowheads="1"/>
            </p:cNvSpPr>
            <p:nvPr/>
          </p:nvSpPr>
          <p:spPr bwMode="auto">
            <a:xfrm>
              <a:off x="-897" y="3594"/>
              <a:ext cx="1930"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smtClean="0">
                  <a:solidFill>
                    <a:srgbClr val="000000"/>
                  </a:solidFill>
                </a:rPr>
                <a:t>Automatic Dry </a:t>
              </a:r>
              <a:r>
                <a:rPr lang="en-US" sz="1400" dirty="0">
                  <a:solidFill>
                    <a:srgbClr val="000000"/>
                  </a:solidFill>
                </a:rPr>
                <a:t>Pavement Braking </a:t>
              </a:r>
              <a:r>
                <a:rPr lang="en-US" sz="1400" dirty="0" smtClean="0">
                  <a:solidFill>
                    <a:srgbClr val="000000"/>
                  </a:solidFill>
                </a:rPr>
                <a:t>Distance </a:t>
              </a:r>
              <a:r>
                <a:rPr lang="en-US" sz="1400" dirty="0">
                  <a:solidFill>
                    <a:srgbClr val="000000"/>
                  </a:solidFill>
                </a:rPr>
                <a:t>at 60 MPH : 110 ft. 90 ft</a:t>
              </a:r>
            </a:p>
          </p:txBody>
        </p:sp>
        <p:sp>
          <p:nvSpPr>
            <p:cNvPr id="686101" name="Line 21"/>
            <p:cNvSpPr>
              <a:spLocks noChangeShapeType="1"/>
            </p:cNvSpPr>
            <p:nvPr/>
          </p:nvSpPr>
          <p:spPr bwMode="auto">
            <a:xfrm>
              <a:off x="310" y="3980"/>
              <a:ext cx="214" cy="0"/>
            </a:xfrm>
            <a:prstGeom prst="line">
              <a:avLst/>
            </a:prstGeom>
            <a:grpFill/>
            <a:ln w="28575">
              <a:solidFill>
                <a:schemeClr val="folHlink"/>
              </a:solidFill>
              <a:round/>
              <a:headEnd/>
              <a:tailEnd/>
            </a:ln>
            <a:effectLst/>
          </p:spPr>
          <p:txBody>
            <a:bodyPr anchor="ctr"/>
            <a:lstStyle/>
            <a:p>
              <a:endParaRPr lang="en-US">
                <a:solidFill>
                  <a:srgbClr val="000000"/>
                </a:solidFill>
              </a:endParaRPr>
            </a:p>
          </p:txBody>
        </p:sp>
      </p:grpSp>
      <p:grpSp>
        <p:nvGrpSpPr>
          <p:cNvPr id="9" name="Group 8"/>
          <p:cNvGrpSpPr/>
          <p:nvPr/>
        </p:nvGrpSpPr>
        <p:grpSpPr>
          <a:xfrm>
            <a:off x="8043390" y="3165260"/>
            <a:ext cx="4076201" cy="2207943"/>
            <a:chOff x="3143402" y="366987"/>
            <a:chExt cx="8795365" cy="4764156"/>
          </a:xfrm>
        </p:grpSpPr>
        <p:pic>
          <p:nvPicPr>
            <p:cNvPr id="686102" name="Picture 2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43402" y="366987"/>
              <a:ext cx="8795365" cy="4764156"/>
            </a:xfrm>
            <a:prstGeom prst="rect">
              <a:avLst/>
            </a:prstGeom>
            <a:noFill/>
            <a:ln w="9525" algn="ctr">
              <a:solidFill>
                <a:schemeClr val="tx1"/>
              </a:solidFill>
              <a:miter lim="800000"/>
              <a:headEnd/>
              <a:tailEnd/>
            </a:ln>
            <a:effectLst/>
          </p:spPr>
        </p:pic>
        <p:grpSp>
          <p:nvGrpSpPr>
            <p:cNvPr id="8" name="Group 7"/>
            <p:cNvGrpSpPr/>
            <p:nvPr/>
          </p:nvGrpSpPr>
          <p:grpSpPr>
            <a:xfrm>
              <a:off x="8905623" y="2010615"/>
              <a:ext cx="228760" cy="3110935"/>
              <a:chOff x="8905623" y="2010615"/>
              <a:chExt cx="228760" cy="3110935"/>
            </a:xfrm>
          </p:grpSpPr>
          <p:sp>
            <p:nvSpPr>
              <p:cNvPr id="7" name="Rectangle 6"/>
              <p:cNvSpPr/>
              <p:nvPr/>
            </p:nvSpPr>
            <p:spPr bwMode="auto">
              <a:xfrm>
                <a:off x="8905623" y="3731477"/>
                <a:ext cx="217888" cy="1390073"/>
              </a:xfrm>
              <a:prstGeom prst="rect">
                <a:avLst/>
              </a:prstGeom>
              <a:solidFill>
                <a:schemeClr val="accent6">
                  <a:lumMod val="60000"/>
                  <a:lumOff val="40000"/>
                  <a:alpha val="68000"/>
                </a:schemeClr>
              </a:solidFill>
              <a:ln w="952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28" name="Rectangle 27"/>
              <p:cNvSpPr/>
              <p:nvPr/>
            </p:nvSpPr>
            <p:spPr bwMode="auto">
              <a:xfrm>
                <a:off x="8905623" y="2010615"/>
                <a:ext cx="217888" cy="1274370"/>
              </a:xfrm>
              <a:prstGeom prst="rect">
                <a:avLst/>
              </a:prstGeom>
              <a:solidFill>
                <a:srgbClr val="FFE178">
                  <a:alpha val="68000"/>
                </a:srgbClr>
              </a:solidFill>
              <a:ln w="952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29" name="Rectangle 28"/>
              <p:cNvSpPr/>
              <p:nvPr/>
            </p:nvSpPr>
            <p:spPr bwMode="auto">
              <a:xfrm>
                <a:off x="8916495" y="3284984"/>
                <a:ext cx="217888" cy="437639"/>
              </a:xfrm>
              <a:prstGeom prst="rect">
                <a:avLst/>
              </a:prstGeom>
              <a:solidFill>
                <a:srgbClr val="FF0000">
                  <a:alpha val="68000"/>
                </a:srgbClr>
              </a:solidFill>
              <a:ln w="952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smtClean="0">
                  <a:solidFill>
                    <a:schemeClr val="tx1"/>
                  </a:solidFill>
                  <a:latin typeface="+mn-lt"/>
                  <a:ea typeface="Arial Unicode MS" panose="020B0604020202020204" pitchFamily="34" charset="-128"/>
                  <a:cs typeface="Arial Unicode MS" panose="020B0604020202020204" pitchFamily="34" charset="-128"/>
                </a:endParaRPr>
              </a:p>
            </p:txBody>
          </p:sp>
        </p:grpSp>
      </p:grpSp>
      <p:pic>
        <p:nvPicPr>
          <p:cNvPr id="686103" name="Picture 23"/>
          <p:cNvPicPr>
            <a:picLocks noGrp="1" noChangeAspect="1" noChangeArrowheads="1"/>
          </p:cNvPicPr>
          <p:nvPr>
            <p:ph idx="4294967295"/>
          </p:nvPr>
        </p:nvPicPr>
        <p:blipFill>
          <a:blip r:embed="rId10" cstate="email">
            <a:extLst>
              <a:ext uri="{28A0092B-C50C-407E-A947-70E740481C1C}">
                <a14:useLocalDpi xmlns:a14="http://schemas.microsoft.com/office/drawing/2010/main"/>
              </a:ext>
            </a:extLst>
          </a:blip>
          <a:srcRect/>
          <a:stretch>
            <a:fillRect/>
          </a:stretch>
        </p:blipFill>
        <p:spPr>
          <a:xfrm>
            <a:off x="8291981" y="1440000"/>
            <a:ext cx="3622675" cy="1931988"/>
          </a:xfrm>
          <a:noFill/>
          <a:ln>
            <a:solidFill>
              <a:schemeClr val="tx1"/>
            </a:solidFill>
          </a:ln>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79553" y="3041678"/>
            <a:ext cx="2679700" cy="2926884"/>
          </a:xfrm>
          <a:prstGeom prst="rect">
            <a:avLst/>
          </a:prstGeom>
          <a:noFill/>
          <a:ln>
            <a:solidFill>
              <a:schemeClr val="tx1"/>
            </a:solidFill>
          </a:ln>
        </p:spPr>
      </p:pic>
    </p:spTree>
    <p:extLst>
      <p:ext uri="{BB962C8B-B14F-4D97-AF65-F5344CB8AC3E}">
        <p14:creationId xmlns:p14="http://schemas.microsoft.com/office/powerpoint/2010/main" val="2410117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686103"/>
                                        </p:tgtEl>
                                        <p:attrNameLst>
                                          <p:attrName>style.visibility</p:attrName>
                                        </p:attrNameLst>
                                      </p:cBhvr>
                                      <p:to>
                                        <p:strVal val="visible"/>
                                      </p:to>
                                    </p:set>
                                    <p:anim calcmode="lin" valueType="num">
                                      <p:cBhvr>
                                        <p:cTn id="50" dur="500" fill="hold"/>
                                        <p:tgtEl>
                                          <p:spTgt spid="686103"/>
                                        </p:tgtEl>
                                        <p:attrNameLst>
                                          <p:attrName>ppt_w</p:attrName>
                                        </p:attrNameLst>
                                      </p:cBhvr>
                                      <p:tavLst>
                                        <p:tav tm="0">
                                          <p:val>
                                            <p:fltVal val="0"/>
                                          </p:val>
                                        </p:tav>
                                        <p:tav tm="100000">
                                          <p:val>
                                            <p:strVal val="#ppt_w"/>
                                          </p:val>
                                        </p:tav>
                                      </p:tavLst>
                                    </p:anim>
                                    <p:anim calcmode="lin" valueType="num">
                                      <p:cBhvr>
                                        <p:cTn id="51"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05992" y="1508990"/>
            <a:ext cx="4244975" cy="2805113"/>
            <a:chOff x="914400" y="2209800"/>
            <a:chExt cx="4244975" cy="2805113"/>
          </a:xfrm>
        </p:grpSpPr>
        <p:grpSp>
          <p:nvGrpSpPr>
            <p:cNvPr id="12" name="Group 4"/>
            <p:cNvGrpSpPr>
              <a:grpSpLocks/>
            </p:cNvGrpSpPr>
            <p:nvPr/>
          </p:nvGrpSpPr>
          <p:grpSpPr bwMode="auto">
            <a:xfrm>
              <a:off x="1371600" y="2514600"/>
              <a:ext cx="3787775" cy="2074863"/>
              <a:chOff x="2928" y="3072"/>
              <a:chExt cx="2016" cy="1104"/>
            </a:xfrm>
          </p:grpSpPr>
          <p:sp>
            <p:nvSpPr>
              <p:cNvPr id="17" name="Rectangle 5"/>
              <p:cNvSpPr>
                <a:spLocks noChangeArrowheads="1"/>
              </p:cNvSpPr>
              <p:nvPr/>
            </p:nvSpPr>
            <p:spPr bwMode="auto">
              <a:xfrm>
                <a:off x="2928" y="3072"/>
                <a:ext cx="2016" cy="11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A3A3A3"/>
                  </a:buClr>
                  <a:buSzPct val="80000"/>
                  <a:buFont typeface="Wingdings 3" panose="05040102010807070707" pitchFamily="18" charset="2"/>
                  <a:buNone/>
                </a:pPr>
                <a:endParaRPr lang="en-US" altLang="en-US" sz="1800">
                  <a:latin typeface="Arial" panose="020B0604020202020204" pitchFamily="34" charset="0"/>
                </a:endParaRPr>
              </a:p>
            </p:txBody>
          </p:sp>
          <p:sp>
            <p:nvSpPr>
              <p:cNvPr id="18" name="Freeform 6"/>
              <p:cNvSpPr>
                <a:spLocks/>
              </p:cNvSpPr>
              <p:nvPr/>
            </p:nvSpPr>
            <p:spPr bwMode="auto">
              <a:xfrm>
                <a:off x="3024" y="3168"/>
                <a:ext cx="1824" cy="960"/>
              </a:xfrm>
              <a:custGeom>
                <a:avLst/>
                <a:gdLst>
                  <a:gd name="T0" fmla="*/ 0 w 1824"/>
                  <a:gd name="T1" fmla="*/ 952 h 952"/>
                  <a:gd name="T2" fmla="*/ 336 w 1824"/>
                  <a:gd name="T3" fmla="*/ 376 h 952"/>
                  <a:gd name="T4" fmla="*/ 816 w 1824"/>
                  <a:gd name="T5" fmla="*/ 40 h 952"/>
                  <a:gd name="T6" fmla="*/ 1104 w 1824"/>
                  <a:gd name="T7" fmla="*/ 136 h 952"/>
                  <a:gd name="T8" fmla="*/ 1392 w 1824"/>
                  <a:gd name="T9" fmla="*/ 328 h 952"/>
                  <a:gd name="T10" fmla="*/ 1824 w 1824"/>
                  <a:gd name="T11" fmla="*/ 952 h 952"/>
                </a:gdLst>
                <a:ahLst/>
                <a:cxnLst>
                  <a:cxn ang="0">
                    <a:pos x="T0" y="T1"/>
                  </a:cxn>
                  <a:cxn ang="0">
                    <a:pos x="T2" y="T3"/>
                  </a:cxn>
                  <a:cxn ang="0">
                    <a:pos x="T4" y="T5"/>
                  </a:cxn>
                  <a:cxn ang="0">
                    <a:pos x="T6" y="T7"/>
                  </a:cxn>
                  <a:cxn ang="0">
                    <a:pos x="T8" y="T9"/>
                  </a:cxn>
                  <a:cxn ang="0">
                    <a:pos x="T10" y="T11"/>
                  </a:cxn>
                </a:cxnLst>
                <a:rect l="0" t="0" r="r" b="b"/>
                <a:pathLst>
                  <a:path w="1824" h="952">
                    <a:moveTo>
                      <a:pt x="0" y="952"/>
                    </a:moveTo>
                    <a:cubicBezTo>
                      <a:pt x="100" y="740"/>
                      <a:pt x="200" y="528"/>
                      <a:pt x="336" y="376"/>
                    </a:cubicBezTo>
                    <a:cubicBezTo>
                      <a:pt x="472" y="224"/>
                      <a:pt x="688" y="80"/>
                      <a:pt x="816" y="40"/>
                    </a:cubicBezTo>
                    <a:cubicBezTo>
                      <a:pt x="944" y="0"/>
                      <a:pt x="1008" y="88"/>
                      <a:pt x="1104" y="136"/>
                    </a:cubicBezTo>
                    <a:cubicBezTo>
                      <a:pt x="1200" y="184"/>
                      <a:pt x="1272" y="192"/>
                      <a:pt x="1392" y="328"/>
                    </a:cubicBezTo>
                    <a:cubicBezTo>
                      <a:pt x="1512" y="464"/>
                      <a:pt x="1760" y="680"/>
                      <a:pt x="1824" y="95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7"/>
              <p:cNvSpPr>
                <a:spLocks/>
              </p:cNvSpPr>
              <p:nvPr/>
            </p:nvSpPr>
            <p:spPr bwMode="auto">
              <a:xfrm>
                <a:off x="3072" y="3120"/>
                <a:ext cx="1680" cy="816"/>
              </a:xfrm>
              <a:custGeom>
                <a:avLst/>
                <a:gdLst>
                  <a:gd name="T0" fmla="*/ 0 w 1680"/>
                  <a:gd name="T1" fmla="*/ 0 h 816"/>
                  <a:gd name="T2" fmla="*/ 192 w 1680"/>
                  <a:gd name="T3" fmla="*/ 240 h 816"/>
                  <a:gd name="T4" fmla="*/ 528 w 1680"/>
                  <a:gd name="T5" fmla="*/ 672 h 816"/>
                  <a:gd name="T6" fmla="*/ 864 w 1680"/>
                  <a:gd name="T7" fmla="*/ 816 h 816"/>
                  <a:gd name="T8" fmla="*/ 1104 w 1680"/>
                  <a:gd name="T9" fmla="*/ 672 h 816"/>
                  <a:gd name="T10" fmla="*/ 1536 w 1680"/>
                  <a:gd name="T11" fmla="*/ 288 h 816"/>
                  <a:gd name="T12" fmla="*/ 1680 w 1680"/>
                  <a:gd name="T13" fmla="*/ 48 h 816"/>
                </a:gdLst>
                <a:ahLst/>
                <a:cxnLst>
                  <a:cxn ang="0">
                    <a:pos x="T0" y="T1"/>
                  </a:cxn>
                  <a:cxn ang="0">
                    <a:pos x="T2" y="T3"/>
                  </a:cxn>
                  <a:cxn ang="0">
                    <a:pos x="T4" y="T5"/>
                  </a:cxn>
                  <a:cxn ang="0">
                    <a:pos x="T6" y="T7"/>
                  </a:cxn>
                  <a:cxn ang="0">
                    <a:pos x="T8" y="T9"/>
                  </a:cxn>
                  <a:cxn ang="0">
                    <a:pos x="T10" y="T11"/>
                  </a:cxn>
                  <a:cxn ang="0">
                    <a:pos x="T12" y="T13"/>
                  </a:cxn>
                </a:cxnLst>
                <a:rect l="0" t="0" r="r" b="b"/>
                <a:pathLst>
                  <a:path w="1680" h="816">
                    <a:moveTo>
                      <a:pt x="0" y="0"/>
                    </a:moveTo>
                    <a:cubicBezTo>
                      <a:pt x="52" y="64"/>
                      <a:pt x="104" y="128"/>
                      <a:pt x="192" y="240"/>
                    </a:cubicBezTo>
                    <a:cubicBezTo>
                      <a:pt x="280" y="352"/>
                      <a:pt x="416" y="576"/>
                      <a:pt x="528" y="672"/>
                    </a:cubicBezTo>
                    <a:cubicBezTo>
                      <a:pt x="640" y="768"/>
                      <a:pt x="768" y="816"/>
                      <a:pt x="864" y="816"/>
                    </a:cubicBezTo>
                    <a:cubicBezTo>
                      <a:pt x="960" y="816"/>
                      <a:pt x="992" y="760"/>
                      <a:pt x="1104" y="672"/>
                    </a:cubicBezTo>
                    <a:cubicBezTo>
                      <a:pt x="1216" y="584"/>
                      <a:pt x="1440" y="392"/>
                      <a:pt x="1536" y="288"/>
                    </a:cubicBezTo>
                    <a:cubicBezTo>
                      <a:pt x="1632" y="184"/>
                      <a:pt x="1656" y="116"/>
                      <a:pt x="1680" y="4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 name="Text Box 8"/>
            <p:cNvSpPr txBox="1">
              <a:spLocks noChangeArrowheads="1"/>
            </p:cNvSpPr>
            <p:nvPr/>
          </p:nvSpPr>
          <p:spPr bwMode="auto">
            <a:xfrm>
              <a:off x="1447800" y="4648200"/>
              <a:ext cx="814388"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800" dirty="0">
                  <a:solidFill>
                    <a:schemeClr val="tx1"/>
                  </a:solidFill>
                  <a:latin typeface="Arial" panose="020B0604020202020204" pitchFamily="34" charset="0"/>
                </a:rPr>
                <a:t>Age</a:t>
              </a:r>
              <a:r>
                <a:rPr lang="en-US" altLang="en-US" sz="1800" dirty="0">
                  <a:solidFill>
                    <a:schemeClr val="tx1"/>
                  </a:solidFill>
                  <a:latin typeface="Arial" panose="020B0604020202020204" pitchFamily="34" charset="0"/>
                  <a:sym typeface="Wingdings" panose="05000000000000000000" pitchFamily="2" charset="2"/>
                </a:rPr>
                <a:t></a:t>
              </a:r>
              <a:endParaRPr lang="en-US" altLang="en-US" sz="1800" dirty="0">
                <a:solidFill>
                  <a:schemeClr val="tx1"/>
                </a:solidFill>
                <a:latin typeface="Arial" panose="020B0604020202020204" pitchFamily="34" charset="0"/>
              </a:endParaRPr>
            </a:p>
          </p:txBody>
        </p:sp>
        <p:sp>
          <p:nvSpPr>
            <p:cNvPr id="14" name="Text Box 9"/>
            <p:cNvSpPr txBox="1">
              <a:spLocks noChangeArrowheads="1"/>
            </p:cNvSpPr>
            <p:nvPr/>
          </p:nvSpPr>
          <p:spPr bwMode="auto">
            <a:xfrm rot="16200000">
              <a:off x="-111918" y="3236118"/>
              <a:ext cx="241935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800" dirty="0">
                  <a:solidFill>
                    <a:schemeClr val="tx1"/>
                  </a:solidFill>
                  <a:latin typeface="Arial" panose="020B0604020202020204" pitchFamily="34" charset="0"/>
                </a:rPr>
                <a:t>Perceived Intelligence</a:t>
              </a:r>
            </a:p>
          </p:txBody>
        </p:sp>
        <p:sp>
          <p:nvSpPr>
            <p:cNvPr id="15" name="Text Box 10"/>
            <p:cNvSpPr txBox="1">
              <a:spLocks noChangeArrowheads="1"/>
            </p:cNvSpPr>
            <p:nvPr/>
          </p:nvSpPr>
          <p:spPr bwMode="auto">
            <a:xfrm>
              <a:off x="1658938" y="4187825"/>
              <a:ext cx="588962"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Child</a:t>
              </a:r>
            </a:p>
          </p:txBody>
        </p:sp>
        <p:sp>
          <p:nvSpPr>
            <p:cNvPr id="16" name="Text Box 11"/>
            <p:cNvSpPr txBox="1">
              <a:spLocks noChangeArrowheads="1"/>
            </p:cNvSpPr>
            <p:nvPr/>
          </p:nvSpPr>
          <p:spPr bwMode="auto">
            <a:xfrm>
              <a:off x="1808163" y="2667000"/>
              <a:ext cx="712054" cy="30777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Parent</a:t>
              </a:r>
            </a:p>
          </p:txBody>
        </p:sp>
      </p:grpSp>
      <p:grpSp>
        <p:nvGrpSpPr>
          <p:cNvPr id="1040" name="Group 1039"/>
          <p:cNvGrpSpPr/>
          <p:nvPr/>
        </p:nvGrpSpPr>
        <p:grpSpPr>
          <a:xfrm>
            <a:off x="2459723" y="2120078"/>
            <a:ext cx="1753894" cy="1255159"/>
            <a:chOff x="2459723" y="2120078"/>
            <a:chExt cx="1753894" cy="1255159"/>
          </a:xfrm>
        </p:grpSpPr>
        <p:sp>
          <p:nvSpPr>
            <p:cNvPr id="1039" name="TextBox 1038"/>
            <p:cNvSpPr txBox="1"/>
            <p:nvPr/>
          </p:nvSpPr>
          <p:spPr>
            <a:xfrm>
              <a:off x="2934268" y="2489683"/>
              <a:ext cx="780278" cy="374718"/>
            </a:xfrm>
            <a:prstGeom prst="rect">
              <a:avLst/>
            </a:prstGeom>
            <a:noFill/>
          </p:spPr>
          <p:txBody>
            <a:bodyPr wrap="none" lIns="0" tIns="0" rIns="0" bIns="0" rtlCol="0">
              <a:spAutoFit/>
            </a:bodyPr>
            <a:lstStyle/>
            <a:p>
              <a:pPr>
                <a:lnSpc>
                  <a:spcPct val="110000"/>
                </a:lnSpc>
                <a:spcBef>
                  <a:spcPts val="0"/>
                </a:spcBef>
              </a:pPr>
              <a:r>
                <a:rPr lang="en-US" sz="2400" dirty="0" smtClean="0">
                  <a:solidFill>
                    <a:srgbClr val="FF0000"/>
                  </a:solidFill>
                </a:rPr>
                <a:t>PAIN </a:t>
              </a:r>
            </a:p>
          </p:txBody>
        </p:sp>
        <p:grpSp>
          <p:nvGrpSpPr>
            <p:cNvPr id="1037" name="Group 1036"/>
            <p:cNvGrpSpPr/>
            <p:nvPr/>
          </p:nvGrpSpPr>
          <p:grpSpPr>
            <a:xfrm>
              <a:off x="2459723" y="2120078"/>
              <a:ext cx="1753894" cy="1255159"/>
              <a:chOff x="2514600" y="2757658"/>
              <a:chExt cx="1753894" cy="1255159"/>
            </a:xfrm>
          </p:grpSpPr>
          <p:cxnSp>
            <p:nvCxnSpPr>
              <p:cNvPr id="29" name="Straight Connector 28"/>
              <p:cNvCxnSpPr/>
              <p:nvPr/>
            </p:nvCxnSpPr>
            <p:spPr bwMode="auto">
              <a:xfrm flipV="1">
                <a:off x="2514600" y="2757658"/>
                <a:ext cx="897356" cy="598586"/>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Straight Connector 30"/>
              <p:cNvCxnSpPr/>
              <p:nvPr/>
            </p:nvCxnSpPr>
            <p:spPr bwMode="auto">
              <a:xfrm flipV="1">
                <a:off x="2569802" y="2792678"/>
                <a:ext cx="1023802" cy="696123"/>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5" name="Straight Connector 1024"/>
              <p:cNvCxnSpPr/>
              <p:nvPr/>
            </p:nvCxnSpPr>
            <p:spPr bwMode="auto">
              <a:xfrm flipV="1">
                <a:off x="2666686" y="2939570"/>
                <a:ext cx="1053793" cy="70334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8" name="Straight Connector 1027"/>
              <p:cNvCxnSpPr/>
              <p:nvPr/>
            </p:nvCxnSpPr>
            <p:spPr bwMode="auto">
              <a:xfrm flipV="1">
                <a:off x="2796898" y="2946567"/>
                <a:ext cx="1067261" cy="751476"/>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0" name="Straight Connector 1029"/>
              <p:cNvCxnSpPr/>
              <p:nvPr/>
            </p:nvCxnSpPr>
            <p:spPr bwMode="auto">
              <a:xfrm flipV="1">
                <a:off x="2941763" y="3046785"/>
                <a:ext cx="1049271" cy="749793"/>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2" name="Straight Connector 1031"/>
              <p:cNvCxnSpPr/>
              <p:nvPr/>
            </p:nvCxnSpPr>
            <p:spPr bwMode="auto">
              <a:xfrm flipV="1">
                <a:off x="2977506" y="3103589"/>
                <a:ext cx="1110618" cy="762299"/>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4" name="Straight Connector 1033"/>
              <p:cNvCxnSpPr/>
              <p:nvPr/>
            </p:nvCxnSpPr>
            <p:spPr bwMode="auto">
              <a:xfrm flipV="1">
                <a:off x="3128480" y="3162300"/>
                <a:ext cx="1064654" cy="786501"/>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6" name="Straight Connector 1035"/>
              <p:cNvCxnSpPr/>
              <p:nvPr/>
            </p:nvCxnSpPr>
            <p:spPr bwMode="auto">
              <a:xfrm flipV="1">
                <a:off x="3276295" y="3274370"/>
                <a:ext cx="992199" cy="738447"/>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grpSp>
        <p:nvGrpSpPr>
          <p:cNvPr id="20" name="Group 19"/>
          <p:cNvGrpSpPr/>
          <p:nvPr/>
        </p:nvGrpSpPr>
        <p:grpSpPr>
          <a:xfrm>
            <a:off x="2698795" y="3444592"/>
            <a:ext cx="3787775" cy="2428599"/>
            <a:chOff x="5029200" y="4267200"/>
            <a:chExt cx="3787775" cy="2428599"/>
          </a:xfrm>
        </p:grpSpPr>
        <p:grpSp>
          <p:nvGrpSpPr>
            <p:cNvPr id="21" name="Group 12"/>
            <p:cNvGrpSpPr>
              <a:grpSpLocks/>
            </p:cNvGrpSpPr>
            <p:nvPr/>
          </p:nvGrpSpPr>
          <p:grpSpPr bwMode="auto">
            <a:xfrm>
              <a:off x="5029200" y="4267200"/>
              <a:ext cx="3787775" cy="2074863"/>
              <a:chOff x="3408" y="2928"/>
              <a:chExt cx="2016" cy="1104"/>
            </a:xfrm>
          </p:grpSpPr>
          <p:sp>
            <p:nvSpPr>
              <p:cNvPr id="23" name="Rectangle 13"/>
              <p:cNvSpPr>
                <a:spLocks noChangeArrowheads="1"/>
              </p:cNvSpPr>
              <p:nvPr/>
            </p:nvSpPr>
            <p:spPr bwMode="auto">
              <a:xfrm>
                <a:off x="3408" y="2928"/>
                <a:ext cx="2016" cy="11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A3A3A3"/>
                  </a:buClr>
                  <a:buSzPct val="80000"/>
                  <a:buFont typeface="Wingdings 3" panose="05040102010807070707" pitchFamily="18" charset="2"/>
                  <a:buNone/>
                </a:pPr>
                <a:endParaRPr lang="en-US" altLang="en-US" sz="1800">
                  <a:latin typeface="Arial" panose="020B0604020202020204" pitchFamily="34" charset="0"/>
                </a:endParaRPr>
              </a:p>
            </p:txBody>
          </p:sp>
          <p:sp>
            <p:nvSpPr>
              <p:cNvPr id="24" name="Freeform 14"/>
              <p:cNvSpPr>
                <a:spLocks/>
              </p:cNvSpPr>
              <p:nvPr/>
            </p:nvSpPr>
            <p:spPr bwMode="auto">
              <a:xfrm>
                <a:off x="3504" y="3456"/>
                <a:ext cx="1824" cy="528"/>
              </a:xfrm>
              <a:custGeom>
                <a:avLst/>
                <a:gdLst>
                  <a:gd name="T0" fmla="*/ 0 w 1824"/>
                  <a:gd name="T1" fmla="*/ 952 h 952"/>
                  <a:gd name="T2" fmla="*/ 336 w 1824"/>
                  <a:gd name="T3" fmla="*/ 376 h 952"/>
                  <a:gd name="T4" fmla="*/ 816 w 1824"/>
                  <a:gd name="T5" fmla="*/ 40 h 952"/>
                  <a:gd name="T6" fmla="*/ 1104 w 1824"/>
                  <a:gd name="T7" fmla="*/ 136 h 952"/>
                  <a:gd name="T8" fmla="*/ 1392 w 1824"/>
                  <a:gd name="T9" fmla="*/ 328 h 952"/>
                  <a:gd name="T10" fmla="*/ 1824 w 1824"/>
                  <a:gd name="T11" fmla="*/ 952 h 952"/>
                </a:gdLst>
                <a:ahLst/>
                <a:cxnLst>
                  <a:cxn ang="0">
                    <a:pos x="T0" y="T1"/>
                  </a:cxn>
                  <a:cxn ang="0">
                    <a:pos x="T2" y="T3"/>
                  </a:cxn>
                  <a:cxn ang="0">
                    <a:pos x="T4" y="T5"/>
                  </a:cxn>
                  <a:cxn ang="0">
                    <a:pos x="T6" y="T7"/>
                  </a:cxn>
                  <a:cxn ang="0">
                    <a:pos x="T8" y="T9"/>
                  </a:cxn>
                  <a:cxn ang="0">
                    <a:pos x="T10" y="T11"/>
                  </a:cxn>
                </a:cxnLst>
                <a:rect l="0" t="0" r="r" b="b"/>
                <a:pathLst>
                  <a:path w="1824" h="952">
                    <a:moveTo>
                      <a:pt x="0" y="952"/>
                    </a:moveTo>
                    <a:cubicBezTo>
                      <a:pt x="100" y="740"/>
                      <a:pt x="200" y="528"/>
                      <a:pt x="336" y="376"/>
                    </a:cubicBezTo>
                    <a:cubicBezTo>
                      <a:pt x="472" y="224"/>
                      <a:pt x="688" y="80"/>
                      <a:pt x="816" y="40"/>
                    </a:cubicBezTo>
                    <a:cubicBezTo>
                      <a:pt x="944" y="0"/>
                      <a:pt x="1008" y="88"/>
                      <a:pt x="1104" y="136"/>
                    </a:cubicBezTo>
                    <a:cubicBezTo>
                      <a:pt x="1200" y="184"/>
                      <a:pt x="1272" y="192"/>
                      <a:pt x="1392" y="328"/>
                    </a:cubicBezTo>
                    <a:cubicBezTo>
                      <a:pt x="1512" y="464"/>
                      <a:pt x="1760" y="680"/>
                      <a:pt x="1824" y="95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5"/>
              <p:cNvSpPr>
                <a:spLocks/>
              </p:cNvSpPr>
              <p:nvPr/>
            </p:nvSpPr>
            <p:spPr bwMode="auto">
              <a:xfrm>
                <a:off x="3552" y="2976"/>
                <a:ext cx="1680" cy="576"/>
              </a:xfrm>
              <a:custGeom>
                <a:avLst/>
                <a:gdLst>
                  <a:gd name="T0" fmla="*/ 0 w 1680"/>
                  <a:gd name="T1" fmla="*/ 0 h 816"/>
                  <a:gd name="T2" fmla="*/ 192 w 1680"/>
                  <a:gd name="T3" fmla="*/ 240 h 816"/>
                  <a:gd name="T4" fmla="*/ 528 w 1680"/>
                  <a:gd name="T5" fmla="*/ 672 h 816"/>
                  <a:gd name="T6" fmla="*/ 864 w 1680"/>
                  <a:gd name="T7" fmla="*/ 816 h 816"/>
                  <a:gd name="T8" fmla="*/ 1104 w 1680"/>
                  <a:gd name="T9" fmla="*/ 672 h 816"/>
                  <a:gd name="T10" fmla="*/ 1536 w 1680"/>
                  <a:gd name="T11" fmla="*/ 288 h 816"/>
                  <a:gd name="T12" fmla="*/ 1680 w 1680"/>
                  <a:gd name="T13" fmla="*/ 48 h 816"/>
                </a:gdLst>
                <a:ahLst/>
                <a:cxnLst>
                  <a:cxn ang="0">
                    <a:pos x="T0" y="T1"/>
                  </a:cxn>
                  <a:cxn ang="0">
                    <a:pos x="T2" y="T3"/>
                  </a:cxn>
                  <a:cxn ang="0">
                    <a:pos x="T4" y="T5"/>
                  </a:cxn>
                  <a:cxn ang="0">
                    <a:pos x="T6" y="T7"/>
                  </a:cxn>
                  <a:cxn ang="0">
                    <a:pos x="T8" y="T9"/>
                  </a:cxn>
                  <a:cxn ang="0">
                    <a:pos x="T10" y="T11"/>
                  </a:cxn>
                  <a:cxn ang="0">
                    <a:pos x="T12" y="T13"/>
                  </a:cxn>
                </a:cxnLst>
                <a:rect l="0" t="0" r="r" b="b"/>
                <a:pathLst>
                  <a:path w="1680" h="816">
                    <a:moveTo>
                      <a:pt x="0" y="0"/>
                    </a:moveTo>
                    <a:cubicBezTo>
                      <a:pt x="52" y="64"/>
                      <a:pt x="104" y="128"/>
                      <a:pt x="192" y="240"/>
                    </a:cubicBezTo>
                    <a:cubicBezTo>
                      <a:pt x="280" y="352"/>
                      <a:pt x="416" y="576"/>
                      <a:pt x="528" y="672"/>
                    </a:cubicBezTo>
                    <a:cubicBezTo>
                      <a:pt x="640" y="768"/>
                      <a:pt x="768" y="816"/>
                      <a:pt x="864" y="816"/>
                    </a:cubicBezTo>
                    <a:cubicBezTo>
                      <a:pt x="960" y="816"/>
                      <a:pt x="992" y="760"/>
                      <a:pt x="1104" y="672"/>
                    </a:cubicBezTo>
                    <a:cubicBezTo>
                      <a:pt x="1216" y="584"/>
                      <a:pt x="1440" y="392"/>
                      <a:pt x="1536" y="288"/>
                    </a:cubicBezTo>
                    <a:cubicBezTo>
                      <a:pt x="1632" y="184"/>
                      <a:pt x="1656" y="116"/>
                      <a:pt x="1680" y="4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16"/>
              <p:cNvSpPr txBox="1">
                <a:spLocks noChangeArrowheads="1"/>
              </p:cNvSpPr>
              <p:nvPr/>
            </p:nvSpPr>
            <p:spPr bwMode="auto">
              <a:xfrm>
                <a:off x="3646" y="3792"/>
                <a:ext cx="316" cy="1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Child</a:t>
                </a:r>
              </a:p>
            </p:txBody>
          </p:sp>
          <p:sp>
            <p:nvSpPr>
              <p:cNvPr id="27" name="Text Box 17"/>
              <p:cNvSpPr txBox="1">
                <a:spLocks noChangeArrowheads="1"/>
              </p:cNvSpPr>
              <p:nvPr/>
            </p:nvSpPr>
            <p:spPr bwMode="auto">
              <a:xfrm>
                <a:off x="3587" y="2928"/>
                <a:ext cx="379" cy="1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Parent</a:t>
                </a:r>
              </a:p>
            </p:txBody>
          </p:sp>
        </p:grpSp>
        <p:sp>
          <p:nvSpPr>
            <p:cNvPr id="22" name="Text Box 26"/>
            <p:cNvSpPr txBox="1">
              <a:spLocks noChangeArrowheads="1"/>
            </p:cNvSpPr>
            <p:nvPr/>
          </p:nvSpPr>
          <p:spPr bwMode="auto">
            <a:xfrm>
              <a:off x="5029200" y="6329087"/>
              <a:ext cx="814387"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800" dirty="0">
                  <a:solidFill>
                    <a:schemeClr val="tx1"/>
                  </a:solidFill>
                  <a:latin typeface="Arial" panose="020B0604020202020204" pitchFamily="34" charset="0"/>
                </a:rPr>
                <a:t>Age</a:t>
              </a:r>
              <a:r>
                <a:rPr lang="en-US" altLang="en-US" sz="1800" dirty="0">
                  <a:solidFill>
                    <a:schemeClr val="tx1"/>
                  </a:solidFill>
                  <a:latin typeface="Arial" panose="020B0604020202020204" pitchFamily="34" charset="0"/>
                  <a:sym typeface="Wingdings" panose="05000000000000000000" pitchFamily="2" charset="2"/>
                </a:rPr>
                <a:t></a:t>
              </a:r>
              <a:endParaRPr lang="en-US" altLang="en-US" sz="1800" dirty="0">
                <a:solidFill>
                  <a:schemeClr val="tx1"/>
                </a:solidFill>
                <a:latin typeface="Arial" panose="020B0604020202020204" pitchFamily="34" charset="0"/>
              </a:endParaRPr>
            </a:p>
          </p:txBody>
        </p:sp>
      </p:grpSp>
      <p:sp>
        <p:nvSpPr>
          <p:cNvPr id="4" name="Title 3"/>
          <p:cNvSpPr>
            <a:spLocks noGrp="1"/>
          </p:cNvSpPr>
          <p:nvPr>
            <p:ph type="title"/>
          </p:nvPr>
        </p:nvSpPr>
        <p:spPr/>
        <p:txBody>
          <a:bodyPr/>
          <a:lstStyle/>
          <a:p>
            <a:r>
              <a:rPr lang="en-US" dirty="0" smtClean="0"/>
              <a:t>MBSE 2007 to present… </a:t>
            </a:r>
            <a:br>
              <a:rPr lang="en-US" dirty="0" smtClean="0"/>
            </a:br>
            <a:r>
              <a:rPr lang="en-US" dirty="0" smtClean="0"/>
              <a:t>How models have effected his life </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8257" y="1154857"/>
            <a:ext cx="8025631" cy="5694030"/>
          </a:xfrm>
          <a:prstGeom prst="rect">
            <a:avLst/>
          </a:prstGeom>
          <a:noFill/>
          <a:ln w="9525">
            <a:noFill/>
            <a:miter lim="800000"/>
            <a:headEnd/>
            <a:tailEnd/>
          </a:ln>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6138" y="104202"/>
            <a:ext cx="4139415" cy="2328421"/>
          </a:xfrm>
          <a:prstGeom prst="rect">
            <a:avLst/>
          </a:prstGeom>
        </p:spPr>
      </p:pic>
      <p:pic>
        <p:nvPicPr>
          <p:cNvPr id="1026" name="Picture 2" descr="PrintrBot Simple Metal 3D Printer - Black - Assembl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16978" y="3868516"/>
            <a:ext cx="3497668" cy="262505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43365" y="1966190"/>
            <a:ext cx="5968874" cy="5282107"/>
            <a:chOff x="6099175" y="2310630"/>
            <a:chExt cx="5968874" cy="5282107"/>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7941403" y="3466091"/>
              <a:ext cx="5282107" cy="297118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9175" y="2396013"/>
              <a:ext cx="3217682" cy="1809946"/>
            </a:xfrm>
            <a:prstGeom prst="rect">
              <a:avLst/>
            </a:prstGeom>
          </p:spPr>
        </p:pic>
      </p:grpSp>
      <p:sp>
        <p:nvSpPr>
          <p:cNvPr id="2" name="Freeform 1"/>
          <p:cNvSpPr/>
          <p:nvPr/>
        </p:nvSpPr>
        <p:spPr bwMode="auto">
          <a:xfrm>
            <a:off x="2314575" y="316230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Tree>
    <p:extLst>
      <p:ext uri="{BB962C8B-B14F-4D97-AF65-F5344CB8AC3E}">
        <p14:creationId xmlns:p14="http://schemas.microsoft.com/office/powerpoint/2010/main" val="196972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expects things to happen now… </a:t>
            </a:r>
            <a:br>
              <a:rPr lang="en-US" dirty="0" smtClean="0"/>
            </a:br>
            <a:r>
              <a:rPr lang="en-US" dirty="0" smtClean="0"/>
              <a:t>Amazon </a:t>
            </a:r>
            <a:endParaRPr lang="en-US" dirty="0"/>
          </a:p>
        </p:txBody>
      </p:sp>
      <p:sp>
        <p:nvSpPr>
          <p:cNvPr id="3" name="Content Placeholder 2"/>
          <p:cNvSpPr>
            <a:spLocks noGrp="1"/>
          </p:cNvSpPr>
          <p:nvPr>
            <p:ph idx="1"/>
          </p:nvPr>
        </p:nvSpPr>
        <p:spPr>
          <a:xfrm>
            <a:off x="338965" y="1241485"/>
            <a:ext cx="8208962" cy="4752975"/>
          </a:xfrm>
        </p:spPr>
        <p:txBody>
          <a:bodyPr/>
          <a:lstStyle/>
          <a:p>
            <a:pPr marL="285750" indent="-285750">
              <a:buFont typeface="Arial" panose="020B0604020202020204" pitchFamily="34" charset="0"/>
              <a:buChar char="•"/>
            </a:pPr>
            <a:r>
              <a:rPr lang="en-US" dirty="0" smtClean="0"/>
              <a:t>5 billion items shipped in 2017 (Prime 1 in 4 US Adults </a:t>
            </a:r>
            <a:br>
              <a:rPr lang="en-US" dirty="0" smtClean="0"/>
            </a:br>
            <a:r>
              <a:rPr lang="en-US" dirty="0" smtClean="0"/>
              <a:t>members); 3 million </a:t>
            </a:r>
            <a:r>
              <a:rPr lang="en-US" dirty="0" err="1" smtClean="0"/>
              <a:t>pkgs</a:t>
            </a:r>
            <a:r>
              <a:rPr lang="en-US" dirty="0" smtClean="0"/>
              <a:t>/day  (Alibaba does 12 million/day; </a:t>
            </a:r>
            <a:br>
              <a:rPr lang="en-US" dirty="0" smtClean="0"/>
            </a:br>
            <a:r>
              <a:rPr lang="en-US" dirty="0" smtClean="0"/>
              <a:t>Walmart: 54 </a:t>
            </a:r>
            <a:r>
              <a:rPr lang="en-US" dirty="0" err="1" smtClean="0"/>
              <a:t>yrs</a:t>
            </a:r>
            <a:r>
              <a:rPr lang="en-US" dirty="0" smtClean="0">
                <a:sym typeface="Wingdings" panose="05000000000000000000" pitchFamily="2" charset="2"/>
              </a:rPr>
              <a:t>$3T, Alibaba does it in 13 </a:t>
            </a:r>
            <a:r>
              <a:rPr lang="en-US" dirty="0" err="1" smtClean="0">
                <a:sym typeface="Wingdings" panose="05000000000000000000" pitchFamily="2" charset="2"/>
              </a:rPr>
              <a:t>yrs</a:t>
            </a:r>
            <a:r>
              <a:rPr lang="en-US" dirty="0" smtClean="0">
                <a:sym typeface="Wingdings" panose="05000000000000000000" pitchFamily="2" charset="2"/>
              </a:rPr>
              <a:t>)</a:t>
            </a:r>
          </a:p>
          <a:p>
            <a:pPr marL="285750" indent="-285750">
              <a:buFont typeface="Arial" panose="020B0604020202020204" pitchFamily="34" charset="0"/>
              <a:buChar char="•"/>
            </a:pPr>
            <a:r>
              <a:rPr lang="en-US" dirty="0"/>
              <a:t>&lt;60 sec of human labor to ship package, longer to open </a:t>
            </a:r>
            <a:br>
              <a:rPr lang="en-US" dirty="0"/>
            </a:br>
            <a:r>
              <a:rPr lang="en-US" dirty="0"/>
              <a:t>package than to package/ship it to you </a:t>
            </a:r>
            <a:r>
              <a:rPr lang="en-US" dirty="0" smtClean="0">
                <a:sym typeface="Wingdings" panose="05000000000000000000" pitchFamily="2" charset="2"/>
              </a:rPr>
              <a:t> </a:t>
            </a:r>
            <a:endParaRPr lang="en-US" dirty="0" smtClean="0"/>
          </a:p>
          <a:p>
            <a:pPr marL="285750" indent="-285750">
              <a:buFont typeface="Arial" panose="020B0604020202020204" pitchFamily="34" charset="0"/>
              <a:buChar char="•"/>
            </a:pPr>
            <a:r>
              <a:rPr lang="en-US" dirty="0" smtClean="0"/>
              <a:t>Does Christmas shopping on mobile phone or Echo/Alexa</a:t>
            </a:r>
          </a:p>
          <a:p>
            <a:pPr marL="285750" indent="-285750">
              <a:buFont typeface="Arial" panose="020B0604020202020204" pitchFamily="34" charset="0"/>
              <a:buChar char="•"/>
            </a:pPr>
            <a:r>
              <a:rPr lang="en-US" dirty="0" smtClean="0"/>
              <a:t>Instant Pot best seller, 20k reviews, no marketing, rabid fans  </a:t>
            </a:r>
          </a:p>
          <a:p>
            <a:pPr marL="285750" indent="-285750">
              <a:buFont typeface="Arial" panose="020B0604020202020204" pitchFamily="34" charset="0"/>
              <a:buChar char="•"/>
            </a:pPr>
            <a:r>
              <a:rPr lang="en-US" dirty="0" smtClean="0"/>
              <a:t>Looking forward to first drone delivered package </a:t>
            </a:r>
            <a:endParaRPr lang="en-US" dirty="0"/>
          </a:p>
          <a:p>
            <a:endParaRPr lang="en-US" dirty="0" smtClean="0"/>
          </a:p>
          <a:p>
            <a:r>
              <a:rPr lang="en-US" dirty="0" smtClean="0"/>
              <a:t>How? </a:t>
            </a:r>
            <a:endParaRPr lang="en-US" dirty="0"/>
          </a:p>
          <a:p>
            <a:r>
              <a:rPr lang="en-US" dirty="0" smtClean="0"/>
              <a:t>‘Chaotic Storage’—find an empty slot and use it</a:t>
            </a:r>
          </a:p>
          <a:p>
            <a:pPr marL="285750" indent="-285750">
              <a:buFont typeface="Arial" panose="020B0604020202020204" pitchFamily="34" charset="0"/>
              <a:buChar char="•"/>
            </a:pPr>
            <a:r>
              <a:rPr lang="en-US" dirty="0" smtClean="0"/>
              <a:t>Flexibility—free space is filled immediately</a:t>
            </a:r>
          </a:p>
          <a:p>
            <a:pPr marL="285750" indent="-285750">
              <a:buFont typeface="Arial" panose="020B0604020202020204" pitchFamily="34" charset="0"/>
              <a:buChar char="•"/>
            </a:pPr>
            <a:r>
              <a:rPr lang="en-US" dirty="0" smtClean="0"/>
              <a:t>Simplicity—no learning curve</a:t>
            </a:r>
          </a:p>
          <a:p>
            <a:pPr marL="285750" indent="-285750">
              <a:buFont typeface="Arial" panose="020B0604020202020204" pitchFamily="34" charset="0"/>
              <a:buChar char="•"/>
            </a:pPr>
            <a:r>
              <a:rPr lang="en-US" dirty="0" smtClean="0"/>
              <a:t>Optimization—optimized random route is more efficient than </a:t>
            </a:r>
            <a:br>
              <a:rPr lang="en-US" dirty="0" smtClean="0"/>
            </a:br>
            <a:r>
              <a:rPr lang="en-US" dirty="0" smtClean="0"/>
              <a:t>any organization scheme (SE application here?)  </a:t>
            </a:r>
          </a:p>
          <a:p>
            <a:r>
              <a:rPr lang="en-US" u="sng" dirty="0" smtClean="0"/>
              <a:t>64 </a:t>
            </a:r>
            <a:r>
              <a:rPr lang="en-US" u="sng" dirty="0"/>
              <a:t>million </a:t>
            </a:r>
            <a:r>
              <a:rPr lang="en-US" u="sng" dirty="0" smtClean="0"/>
              <a:t>releases/</a:t>
            </a:r>
            <a:r>
              <a:rPr lang="en-US" u="sng" dirty="0" err="1" smtClean="0"/>
              <a:t>yr</a:t>
            </a:r>
            <a:r>
              <a:rPr lang="en-US" u="sng" dirty="0" smtClean="0"/>
              <a:t> </a:t>
            </a:r>
          </a:p>
          <a:p>
            <a:r>
              <a:rPr lang="en-US" dirty="0" smtClean="0"/>
              <a:t>‘Chaos Monkeys’ </a:t>
            </a:r>
            <a:endParaRPr lang="en-US" dirty="0"/>
          </a:p>
        </p:txBody>
      </p:sp>
      <p:pic>
        <p:nvPicPr>
          <p:cNvPr id="1028" name="Picture 4" descr="inside amazon's chaotic storage warehouses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6684" y="567572"/>
            <a:ext cx="5103183" cy="33999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nside amazon's chaotic storage warehouses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2002" y="3266727"/>
            <a:ext cx="5052107" cy="3182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08875" y="6350516"/>
            <a:ext cx="2953053" cy="307777"/>
          </a:xfrm>
          <a:prstGeom prst="rect">
            <a:avLst/>
          </a:prstGeom>
        </p:spPr>
        <p:txBody>
          <a:bodyPr wrap="none">
            <a:spAutoFit/>
          </a:bodyPr>
          <a:lstStyle/>
          <a:p>
            <a:r>
              <a:rPr lang="en-US" sz="1400" dirty="0" smtClean="0">
                <a:solidFill>
                  <a:srgbClr val="808289"/>
                </a:solidFill>
                <a:latin typeface="Open Sans"/>
              </a:rPr>
              <a:t>*Sanford </a:t>
            </a:r>
            <a:r>
              <a:rPr lang="en-US" sz="1400" dirty="0">
                <a:solidFill>
                  <a:srgbClr val="808289"/>
                </a:solidFill>
                <a:latin typeface="Open Sans"/>
              </a:rPr>
              <a:t>C. Bernstein &amp; </a:t>
            </a:r>
            <a:r>
              <a:rPr lang="en-US" sz="1400" dirty="0" smtClean="0">
                <a:solidFill>
                  <a:srgbClr val="808289"/>
                </a:solidFill>
                <a:latin typeface="Open Sans"/>
              </a:rPr>
              <a:t>Co Report</a:t>
            </a:r>
            <a:endParaRPr lang="en-US" sz="1400" dirty="0"/>
          </a:p>
        </p:txBody>
      </p:sp>
      <p:pic>
        <p:nvPicPr>
          <p:cNvPr id="4" name="Picture 4" descr="https://cdn.vox-cdn.com/thumbor/tCElg-UD_gGXUeFxw0NcB-MkVFk=/0x0:1600x1000/1200x800/filters:focal(672x372:928x628)/cdn.vox-cdn.com/uploads/chorus_image/image/55660183/instant_pot.0.p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91676" y="-192608"/>
            <a:ext cx="5294672" cy="352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0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Alexa/Dot … </a:t>
            </a:r>
            <a:endParaRPr lang="en-US" dirty="0"/>
          </a:p>
        </p:txBody>
      </p:sp>
      <p:pic>
        <p:nvPicPr>
          <p:cNvPr id="3" name="Picture 2"/>
          <p:cNvPicPr>
            <a:picLocks noChangeAspect="1"/>
          </p:cNvPicPr>
          <p:nvPr/>
        </p:nvPicPr>
        <p:blipFill>
          <a:blip r:embed="rId2"/>
          <a:stretch>
            <a:fillRect/>
          </a:stretch>
        </p:blipFill>
        <p:spPr>
          <a:xfrm>
            <a:off x="385404" y="1013431"/>
            <a:ext cx="9677400" cy="12382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4523" y="2251681"/>
            <a:ext cx="4048103" cy="4482126"/>
          </a:xfrm>
          <a:prstGeom prst="rect">
            <a:avLst/>
          </a:prstGeom>
        </p:spPr>
      </p:pic>
      <p:grpSp>
        <p:nvGrpSpPr>
          <p:cNvPr id="7" name="Group 6"/>
          <p:cNvGrpSpPr/>
          <p:nvPr/>
        </p:nvGrpSpPr>
        <p:grpSpPr>
          <a:xfrm>
            <a:off x="779070" y="2133598"/>
            <a:ext cx="6885453" cy="3904616"/>
            <a:chOff x="779070" y="2133598"/>
            <a:chExt cx="6885453" cy="3904616"/>
          </a:xfrm>
        </p:grpSpPr>
        <p:pic>
          <p:nvPicPr>
            <p:cNvPr id="1026" name="Picture 2" descr="KOHLER |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2620" y="2133598"/>
              <a:ext cx="5151903" cy="37086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070" y="4837885"/>
              <a:ext cx="3467100" cy="1200329"/>
            </a:xfrm>
            <a:prstGeom prst="rect">
              <a:avLst/>
            </a:prstGeom>
            <a:solidFill>
              <a:schemeClr val="bg1"/>
            </a:solidFill>
            <a:ln>
              <a:solidFill>
                <a:schemeClr val="tx1"/>
              </a:solidFill>
            </a:ln>
          </p:spPr>
          <p:txBody>
            <a:bodyPr wrap="square" lIns="91440" tIns="91440" rIns="91440" bIns="91440" rtlCol="0">
              <a:spAutoFit/>
            </a:bodyPr>
            <a:lstStyle/>
            <a:p>
              <a:pPr>
                <a:lnSpc>
                  <a:spcPct val="110000"/>
                </a:lnSpc>
                <a:spcBef>
                  <a:spcPts val="0"/>
                </a:spcBef>
              </a:pPr>
              <a:r>
                <a:rPr lang="en-US" sz="1600" dirty="0" err="1" smtClean="0">
                  <a:solidFill>
                    <a:schemeClr val="tx1"/>
                  </a:solidFill>
                </a:rPr>
                <a:t>Verdera</a:t>
              </a:r>
              <a:r>
                <a:rPr lang="en-US" sz="1600" dirty="0" smtClean="0">
                  <a:solidFill>
                    <a:schemeClr val="tx1"/>
                  </a:solidFill>
                </a:rPr>
                <a:t> Voice Lighted Mirror with Amazon Alexa </a:t>
              </a:r>
            </a:p>
            <a:p>
              <a:pPr marL="285750" indent="-285750">
                <a:lnSpc>
                  <a:spcPct val="110000"/>
                </a:lnSpc>
                <a:spcBef>
                  <a:spcPts val="0"/>
                </a:spcBef>
                <a:buFont typeface="Arial" panose="020B0604020202020204" pitchFamily="34" charset="0"/>
                <a:buChar char="•"/>
              </a:pPr>
              <a:endParaRPr lang="en-US" sz="1600" dirty="0" smtClean="0">
                <a:solidFill>
                  <a:schemeClr val="tx1"/>
                </a:solidFill>
              </a:endParaRPr>
            </a:p>
            <a:p>
              <a:pPr>
                <a:lnSpc>
                  <a:spcPct val="110000"/>
                </a:lnSpc>
                <a:spcBef>
                  <a:spcPts val="0"/>
                </a:spcBef>
              </a:pPr>
              <a:r>
                <a:rPr lang="en-US" sz="1200" dirty="0" smtClean="0">
                  <a:solidFill>
                    <a:schemeClr val="tx1"/>
                  </a:solidFill>
                  <a:hlinkClick r:id="rId5"/>
                </a:rPr>
                <a:t>www.us.kohler.com   </a:t>
              </a:r>
              <a:endParaRPr lang="en-US" sz="1200" dirty="0" smtClean="0">
                <a:solidFill>
                  <a:schemeClr val="tx1"/>
                </a:solidFill>
              </a:endParaRPr>
            </a:p>
          </p:txBody>
        </p:sp>
      </p:gr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3925" y="1743310"/>
            <a:ext cx="3994148" cy="4607358"/>
          </a:xfrm>
          <a:prstGeom prst="rect">
            <a:avLst/>
          </a:prstGeom>
          <a:ln>
            <a:solidFill>
              <a:schemeClr val="tx1"/>
            </a:solidFill>
          </a:ln>
        </p:spPr>
      </p:pic>
    </p:spTree>
    <p:extLst>
      <p:ext uri="{BB962C8B-B14F-4D97-AF65-F5344CB8AC3E}">
        <p14:creationId xmlns:p14="http://schemas.microsoft.com/office/powerpoint/2010/main" val="36615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failure: </a:t>
            </a:r>
            <a:br>
              <a:rPr lang="en-US" dirty="0" smtClean="0"/>
            </a:br>
            <a:r>
              <a:rPr lang="en-US" dirty="0" smtClean="0"/>
              <a:t>Rick &amp; </a:t>
            </a:r>
            <a:r>
              <a:rPr lang="en-US" dirty="0" err="1" smtClean="0"/>
              <a:t>Morty</a:t>
            </a:r>
            <a:r>
              <a:rPr lang="en-US" dirty="0" smtClean="0"/>
              <a:t> fans searching for Szechuan sauce </a:t>
            </a:r>
            <a:endParaRPr lang="en-US" dirty="0"/>
          </a:p>
        </p:txBody>
      </p:sp>
      <p:sp>
        <p:nvSpPr>
          <p:cNvPr id="3" name="Content Placeholder 2"/>
          <p:cNvSpPr>
            <a:spLocks noGrp="1"/>
          </p:cNvSpPr>
          <p:nvPr>
            <p:ph idx="1"/>
          </p:nvPr>
        </p:nvSpPr>
        <p:spPr>
          <a:xfrm>
            <a:off x="627063" y="1441418"/>
            <a:ext cx="8208962" cy="4752000"/>
          </a:xfrm>
        </p:spPr>
        <p:txBody>
          <a:bodyPr/>
          <a:lstStyle/>
          <a:p>
            <a:r>
              <a:rPr lang="en-US" dirty="0" smtClean="0"/>
              <a:t>Long lines…</a:t>
            </a:r>
          </a:p>
          <a:p>
            <a:r>
              <a:rPr lang="en-US" dirty="0" smtClean="0"/>
              <a:t>Limited numbers (~40/store, 4 stores in DTW)</a:t>
            </a:r>
          </a:p>
          <a:p>
            <a:r>
              <a:rPr lang="en-US" dirty="0" smtClean="0"/>
              <a:t>Spontaneous ‘</a:t>
            </a:r>
            <a:r>
              <a:rPr lang="en-US" dirty="0"/>
              <a:t>We Want </a:t>
            </a:r>
            <a:r>
              <a:rPr lang="en-US" dirty="0" smtClean="0"/>
              <a:t>Sauce’ demonstrations</a:t>
            </a:r>
            <a:endParaRPr lang="en-US" dirty="0"/>
          </a:p>
        </p:txBody>
      </p:sp>
      <p:pic>
        <p:nvPicPr>
          <p:cNvPr id="10242" name="Picture 2" descr="McDonald's fans are getting saucy on Twitter about the chain's failed Szechuan sauce promo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882" y="2577581"/>
            <a:ext cx="4985790" cy="280618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pbs.twimg.com/media/DLjgTASU8AAD5Z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1723" y="3816000"/>
            <a:ext cx="3973623" cy="2980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6849" y="1192646"/>
            <a:ext cx="5052477" cy="3611252"/>
          </a:xfrm>
          <a:prstGeom prst="rect">
            <a:avLst/>
          </a:prstGeom>
        </p:spPr>
      </p:pic>
      <p:sp>
        <p:nvSpPr>
          <p:cNvPr id="5" name="TextBox 4"/>
          <p:cNvSpPr txBox="1"/>
          <p:nvPr/>
        </p:nvSpPr>
        <p:spPr>
          <a:xfrm>
            <a:off x="8836025" y="5122509"/>
            <a:ext cx="2998594" cy="914400"/>
          </a:xfrm>
          <a:prstGeom prst="rect">
            <a:avLst/>
          </a:prstGeom>
          <a:noFill/>
        </p:spPr>
        <p:txBody>
          <a:bodyPr wrap="none" lIns="0" tIns="0" rIns="0" bIns="0" rtlCol="0">
            <a:noAutofit/>
          </a:bodyPr>
          <a:lstStyle/>
          <a:p>
            <a:pPr>
              <a:lnSpc>
                <a:spcPct val="110000"/>
              </a:lnSpc>
              <a:spcBef>
                <a:spcPts val="0"/>
              </a:spcBef>
            </a:pPr>
            <a:r>
              <a:rPr lang="en-US" dirty="0" smtClean="0">
                <a:solidFill>
                  <a:schemeClr val="tx1"/>
                </a:solidFill>
                <a:latin typeface="+mn-lt"/>
                <a:ea typeface="Arial Unicode MS" panose="020B0604020202020204" pitchFamily="34" charset="-128"/>
                <a:cs typeface="Arial Unicode MS" panose="020B0604020202020204" pitchFamily="34" charset="-128"/>
              </a:rPr>
              <a:t>He saw the line, did the math,</a:t>
            </a:r>
            <a:br>
              <a:rPr lang="en-US" dirty="0" smtClean="0">
                <a:solidFill>
                  <a:schemeClr val="tx1"/>
                </a:solidFill>
                <a:latin typeface="+mn-lt"/>
                <a:ea typeface="Arial Unicode MS" panose="020B0604020202020204" pitchFamily="34" charset="-128"/>
                <a:cs typeface="Arial Unicode MS" panose="020B0604020202020204" pitchFamily="34" charset="-128"/>
              </a:rPr>
            </a:br>
            <a:r>
              <a:rPr lang="en-US" dirty="0" smtClean="0">
                <a:solidFill>
                  <a:schemeClr val="tx1"/>
                </a:solidFill>
                <a:latin typeface="+mn-lt"/>
                <a:ea typeface="Arial Unicode MS" panose="020B0604020202020204" pitchFamily="34" charset="-128"/>
                <a:cs typeface="Arial Unicode MS" panose="020B0604020202020204" pitchFamily="34" charset="-128"/>
              </a:rPr>
              <a:t>went to IHOP instead. </a:t>
            </a:r>
          </a:p>
          <a:p>
            <a:pPr>
              <a:lnSpc>
                <a:spcPct val="110000"/>
              </a:lnSpc>
              <a:spcBef>
                <a:spcPts val="0"/>
              </a:spcBef>
            </a:pPr>
            <a:r>
              <a:rPr lang="en-US" dirty="0" smtClean="0">
                <a:solidFill>
                  <a:schemeClr val="tx1"/>
                </a:solidFill>
                <a:latin typeface="+mn-lt"/>
                <a:ea typeface="Arial Unicode MS" panose="020B0604020202020204" pitchFamily="34" charset="-128"/>
                <a:cs typeface="Arial Unicode MS" panose="020B0604020202020204" pitchFamily="34" charset="-128"/>
              </a:rPr>
              <a:t>Considering joining the boycott</a:t>
            </a:r>
          </a:p>
          <a:p>
            <a:pPr>
              <a:lnSpc>
                <a:spcPct val="110000"/>
              </a:lnSpc>
              <a:spcBef>
                <a:spcPts val="0"/>
              </a:spcBef>
            </a:pPr>
            <a:endParaRPr lang="en-US" dirty="0">
              <a:solidFill>
                <a:schemeClr val="tx1"/>
              </a:solidFill>
              <a:latin typeface="+mn-lt"/>
              <a:ea typeface="Arial Unicode MS" panose="020B0604020202020204" pitchFamily="34" charset="-128"/>
              <a:cs typeface="Arial Unicode MS" panose="020B0604020202020204" pitchFamily="34" charset="-128"/>
            </a:endParaRPr>
          </a:p>
          <a:p>
            <a:pPr>
              <a:lnSpc>
                <a:spcPct val="110000"/>
              </a:lnSpc>
              <a:spcBef>
                <a:spcPts val="0"/>
              </a:spcBef>
            </a:pPr>
            <a:r>
              <a:rPr lang="en-US" dirty="0" smtClean="0">
                <a:solidFill>
                  <a:schemeClr val="tx1"/>
                </a:solidFill>
                <a:latin typeface="+mn-lt"/>
                <a:ea typeface="Arial Unicode MS" panose="020B0604020202020204" pitchFamily="34" charset="-128"/>
                <a:cs typeface="Arial Unicode MS" panose="020B0604020202020204" pitchFamily="34" charset="-128"/>
              </a:rPr>
              <a:t>10/07/17   </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594" y="3759876"/>
            <a:ext cx="8720155" cy="2377418"/>
          </a:xfrm>
          <a:prstGeom prst="rect">
            <a:avLst/>
          </a:prstGeom>
          <a:ln>
            <a:solidFill>
              <a:schemeClr val="tx1"/>
            </a:solidFill>
          </a:ln>
        </p:spPr>
      </p:pic>
    </p:spTree>
    <p:extLst>
      <p:ext uri="{BB962C8B-B14F-4D97-AF65-F5344CB8AC3E}">
        <p14:creationId xmlns:p14="http://schemas.microsoft.com/office/powerpoint/2010/main" val="14204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spcBef>
                <a:spcPts val="0"/>
              </a:spcBef>
            </a:pPr>
            <a:r>
              <a:rPr lang="en-US" dirty="0" smtClean="0">
                <a:solidFill>
                  <a:schemeClr val="tx1"/>
                </a:solidFill>
              </a:rPr>
              <a:t>And he’s driving</a:t>
            </a:r>
            <a:br>
              <a:rPr lang="en-US" dirty="0" smtClean="0">
                <a:solidFill>
                  <a:schemeClr val="tx1"/>
                </a:solidFill>
              </a:rPr>
            </a:br>
            <a:r>
              <a:rPr lang="en-US" dirty="0" smtClean="0">
                <a:solidFill>
                  <a:schemeClr val="tx1"/>
                </a:solidFill>
              </a:rPr>
              <a:t>Industry Transformation/</a:t>
            </a:r>
            <a:r>
              <a:rPr lang="en-US" dirty="0">
                <a:solidFill>
                  <a:schemeClr val="tx1"/>
                </a:solidFill>
              </a:rPr>
              <a:t>D</a:t>
            </a:r>
            <a:r>
              <a:rPr lang="en-US" dirty="0" smtClean="0">
                <a:solidFill>
                  <a:schemeClr val="tx1"/>
                </a:solidFill>
              </a:rPr>
              <a:t>isruption…</a:t>
            </a:r>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548" y="1981200"/>
            <a:ext cx="5485582" cy="4180331"/>
          </a:xfrm>
          <a:prstGeom prst="rect">
            <a:avLst/>
          </a:prstGeom>
          <a:ln>
            <a:solidFill>
              <a:schemeClr val="tx1"/>
            </a:solidFill>
          </a:ln>
        </p:spPr>
      </p:pic>
      <p:sp>
        <p:nvSpPr>
          <p:cNvPr id="5" name="TextBox 4"/>
          <p:cNvSpPr txBox="1"/>
          <p:nvPr/>
        </p:nvSpPr>
        <p:spPr>
          <a:xfrm>
            <a:off x="536575" y="1463114"/>
            <a:ext cx="2835135" cy="369332"/>
          </a:xfrm>
          <a:prstGeom prst="rect">
            <a:avLst/>
          </a:prstGeom>
          <a:noFill/>
        </p:spPr>
        <p:txBody>
          <a:bodyPr wrap="none" rtlCol="0">
            <a:spAutoFit/>
          </a:bodyPr>
          <a:lstStyle/>
          <a:p>
            <a:r>
              <a:rPr lang="en-US" dirty="0" smtClean="0">
                <a:solidFill>
                  <a:schemeClr val="tx1"/>
                </a:solidFill>
              </a:rPr>
              <a:t>5</a:t>
            </a:r>
            <a:r>
              <a:rPr lang="en-US" baseline="30000" dirty="0" smtClean="0">
                <a:solidFill>
                  <a:schemeClr val="tx1"/>
                </a:solidFill>
              </a:rPr>
              <a:t>th</a:t>
            </a:r>
            <a:r>
              <a:rPr lang="en-US" dirty="0" smtClean="0">
                <a:solidFill>
                  <a:schemeClr val="tx1"/>
                </a:solidFill>
              </a:rPr>
              <a:t> Avenue – NYC in 1900</a:t>
            </a:r>
            <a:endParaRPr lang="en-US" dirty="0">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1575" y="1978090"/>
            <a:ext cx="5458450" cy="4183441"/>
          </a:xfrm>
          <a:prstGeom prst="rect">
            <a:avLst/>
          </a:prstGeom>
          <a:ln>
            <a:solidFill>
              <a:schemeClr val="tx1"/>
            </a:solidFill>
          </a:ln>
        </p:spPr>
      </p:pic>
      <p:sp>
        <p:nvSpPr>
          <p:cNvPr id="7" name="TextBox 6"/>
          <p:cNvSpPr txBox="1"/>
          <p:nvPr/>
        </p:nvSpPr>
        <p:spPr>
          <a:xfrm>
            <a:off x="6175375" y="1483750"/>
            <a:ext cx="2835135" cy="369332"/>
          </a:xfrm>
          <a:prstGeom prst="rect">
            <a:avLst/>
          </a:prstGeom>
          <a:noFill/>
        </p:spPr>
        <p:txBody>
          <a:bodyPr wrap="none" rtlCol="0">
            <a:spAutoFit/>
          </a:bodyPr>
          <a:lstStyle/>
          <a:p>
            <a:r>
              <a:rPr lang="en-US" dirty="0" smtClean="0">
                <a:solidFill>
                  <a:schemeClr val="tx1"/>
                </a:solidFill>
              </a:rPr>
              <a:t>5</a:t>
            </a:r>
            <a:r>
              <a:rPr lang="en-US" baseline="30000" dirty="0" smtClean="0">
                <a:solidFill>
                  <a:schemeClr val="tx1"/>
                </a:solidFill>
              </a:rPr>
              <a:t>th</a:t>
            </a:r>
            <a:r>
              <a:rPr lang="en-US" dirty="0" smtClean="0">
                <a:solidFill>
                  <a:schemeClr val="tx1"/>
                </a:solidFill>
              </a:rPr>
              <a:t> Avenue – NYC in 1913</a:t>
            </a:r>
            <a:endParaRPr lang="en-US" dirty="0">
              <a:solidFill>
                <a:schemeClr val="tx1"/>
              </a:solidFill>
            </a:endParaRPr>
          </a:p>
        </p:txBody>
      </p:sp>
      <p:sp>
        <p:nvSpPr>
          <p:cNvPr id="8" name="Oval 7"/>
          <p:cNvSpPr/>
          <p:nvPr/>
        </p:nvSpPr>
        <p:spPr bwMode="auto">
          <a:xfrm>
            <a:off x="3079019" y="4093135"/>
            <a:ext cx="548640" cy="548640"/>
          </a:xfrm>
          <a:prstGeom prst="ellipse">
            <a:avLst/>
          </a:prstGeom>
          <a:solidFill>
            <a:srgbClr val="FFFF00">
              <a:alpha val="21000"/>
            </a:srgbClr>
          </a:solidFill>
          <a:ln w="19050">
            <a:solidFill>
              <a:srgbClr val="FFC000"/>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9" name="Oval 8"/>
          <p:cNvSpPr/>
          <p:nvPr/>
        </p:nvSpPr>
        <p:spPr bwMode="auto">
          <a:xfrm>
            <a:off x="8533529" y="3971215"/>
            <a:ext cx="548640" cy="548640"/>
          </a:xfrm>
          <a:prstGeom prst="ellipse">
            <a:avLst/>
          </a:prstGeom>
          <a:solidFill>
            <a:srgbClr val="FFFF00">
              <a:alpha val="21000"/>
            </a:srgbClr>
          </a:solidFill>
          <a:ln w="19050">
            <a:solidFill>
              <a:srgbClr val="FFC000"/>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3" name="Rounded Rectangular Callout 12"/>
          <p:cNvSpPr/>
          <p:nvPr/>
        </p:nvSpPr>
        <p:spPr bwMode="auto">
          <a:xfrm>
            <a:off x="706232" y="5181600"/>
            <a:ext cx="5330955" cy="719760"/>
          </a:xfrm>
          <a:prstGeom prst="wedgeRoundRectCallout">
            <a:avLst>
              <a:gd name="adj1" fmla="val 36700"/>
              <a:gd name="adj2" fmla="val 76954"/>
              <a:gd name="adj3" fmla="val 16667"/>
            </a:avLst>
          </a:prstGeom>
          <a:solidFill>
            <a:schemeClr val="bg1"/>
          </a:solidFill>
          <a:ln>
            <a:solidFill>
              <a:schemeClr val="accent2">
                <a:lumMod val="40000"/>
                <a:lumOff val="60000"/>
              </a:schemeClr>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600" dirty="0" smtClean="0">
                <a:solidFill>
                  <a:schemeClr val="tx1"/>
                </a:solidFill>
              </a:rPr>
              <a:t>“I do not believe the introduction of motor-cars will ever affect the riding of horses” – Scott-Montague, 1903</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6138" y="104202"/>
            <a:ext cx="4139415" cy="2328421"/>
          </a:xfrm>
          <a:prstGeom prst="rect">
            <a:avLst/>
          </a:prstGeom>
        </p:spPr>
      </p:pic>
    </p:spTree>
    <p:extLst>
      <p:ext uri="{BB962C8B-B14F-4D97-AF65-F5344CB8AC3E}">
        <p14:creationId xmlns:p14="http://schemas.microsoft.com/office/powerpoint/2010/main" val="41498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Accelerating…</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224" y="1828800"/>
            <a:ext cx="4649752" cy="2654766"/>
          </a:xfrm>
          <a:prstGeom prst="rect">
            <a:avLst/>
          </a:prstGeom>
          <a:ln>
            <a:solidFill>
              <a:schemeClr val="tx1"/>
            </a:solidFill>
          </a:ln>
          <a:effectLst>
            <a:softEdge rad="31750"/>
          </a:effectLst>
        </p:spPr>
      </p:pic>
      <p:sp>
        <p:nvSpPr>
          <p:cNvPr id="7" name="TextBox 6"/>
          <p:cNvSpPr txBox="1"/>
          <p:nvPr/>
        </p:nvSpPr>
        <p:spPr>
          <a:xfrm>
            <a:off x="612775" y="1485316"/>
            <a:ext cx="4343400" cy="343484"/>
          </a:xfrm>
          <a:prstGeom prst="rect">
            <a:avLst/>
          </a:prstGeom>
          <a:noFill/>
        </p:spPr>
        <p:txBody>
          <a:bodyPr wrap="none" lIns="0" tIns="0" rIns="0" bIns="0" rtlCol="0">
            <a:noAutofit/>
          </a:bodyPr>
          <a:lstStyle/>
          <a:p>
            <a:pPr>
              <a:lnSpc>
                <a:spcPct val="110000"/>
              </a:lnSpc>
              <a:spcBef>
                <a:spcPts val="0"/>
              </a:spcBef>
            </a:pPr>
            <a:r>
              <a:rPr lang="en-US" sz="2000" b="1" dirty="0" smtClean="0">
                <a:solidFill>
                  <a:schemeClr val="tx1"/>
                </a:solidFill>
              </a:rPr>
              <a:t>Year 2000 – ASCI RED Supercomputer</a:t>
            </a:r>
          </a:p>
        </p:txBody>
      </p:sp>
      <p:sp>
        <p:nvSpPr>
          <p:cNvPr id="8" name="TextBox 7"/>
          <p:cNvSpPr txBox="1"/>
          <p:nvPr/>
        </p:nvSpPr>
        <p:spPr>
          <a:xfrm>
            <a:off x="611283" y="4737310"/>
            <a:ext cx="3887691" cy="1434890"/>
          </a:xfrm>
          <a:prstGeom prst="rect">
            <a:avLst/>
          </a:prstGeom>
          <a:noFill/>
        </p:spPr>
        <p:txBody>
          <a:bodyPr wrap="none" lIns="0" tIns="0" rIns="0" bIns="0" rtlCol="0">
            <a:noAutofit/>
          </a:bodyPr>
          <a:lstStyle/>
          <a:p>
            <a:pPr>
              <a:lnSpc>
                <a:spcPct val="110000"/>
              </a:lnSpc>
              <a:spcBef>
                <a:spcPts val="0"/>
              </a:spcBef>
            </a:pPr>
            <a:r>
              <a:rPr lang="en-US" b="1" dirty="0" smtClean="0">
                <a:solidFill>
                  <a:schemeClr val="tx1"/>
                </a:solidFill>
              </a:rPr>
              <a:t>The most </a:t>
            </a:r>
            <a:r>
              <a:rPr lang="en-US" b="1" dirty="0">
                <a:solidFill>
                  <a:schemeClr val="tx1"/>
                </a:solidFill>
              </a:rPr>
              <a:t>powerful computer on </a:t>
            </a:r>
            <a:r>
              <a:rPr lang="en-US" b="1" dirty="0" smtClean="0">
                <a:solidFill>
                  <a:schemeClr val="tx1"/>
                </a:solidFill>
              </a:rPr>
              <a:t>Earth…</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1 Teraflops computer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Surface: 150m2 (1,600 </a:t>
            </a:r>
            <a:r>
              <a:rPr lang="en-US" sz="1600" dirty="0" err="1" smtClean="0">
                <a:solidFill>
                  <a:schemeClr val="tx1"/>
                </a:solidFill>
              </a:rPr>
              <a:t>sq</a:t>
            </a:r>
            <a:r>
              <a:rPr lang="en-US" sz="1600" dirty="0" smtClean="0">
                <a:solidFill>
                  <a:schemeClr val="tx1"/>
                </a:solidFill>
              </a:rPr>
              <a:t> </a:t>
            </a:r>
            <a:r>
              <a:rPr lang="en-US" sz="1600" dirty="0" err="1" smtClean="0">
                <a:solidFill>
                  <a:schemeClr val="tx1"/>
                </a:solidFill>
              </a:rPr>
              <a:t>ft</a:t>
            </a:r>
            <a:r>
              <a:rPr lang="en-US" sz="1600" dirty="0" smtClean="0">
                <a:solidFill>
                  <a:schemeClr val="tx1"/>
                </a:solidFill>
              </a:rPr>
              <a:t>)</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Power consumption: 850 KW</a:t>
            </a:r>
          </a:p>
          <a:p>
            <a:pPr marL="285750" indent="-285750">
              <a:lnSpc>
                <a:spcPct val="110000"/>
              </a:lnSpc>
              <a:spcBef>
                <a:spcPts val="0"/>
              </a:spcBef>
              <a:buFont typeface="Arial" panose="020B0604020202020204" pitchFamily="34" charset="0"/>
              <a:buChar char="•"/>
            </a:pPr>
            <a:r>
              <a:rPr lang="en-US" b="1" dirty="0" smtClean="0">
                <a:solidFill>
                  <a:srgbClr val="C00000"/>
                </a:solidFill>
              </a:rPr>
              <a:t>Cost: $46 million </a:t>
            </a:r>
          </a:p>
        </p:txBody>
      </p:sp>
      <p:sp>
        <p:nvSpPr>
          <p:cNvPr id="10" name="Rectangle 9"/>
          <p:cNvSpPr/>
          <p:nvPr/>
        </p:nvSpPr>
        <p:spPr>
          <a:xfrm>
            <a:off x="6607210" y="1428690"/>
            <a:ext cx="4407360" cy="400110"/>
          </a:xfrm>
          <a:prstGeom prst="rect">
            <a:avLst/>
          </a:prstGeom>
          <a:ln>
            <a:solidFill>
              <a:schemeClr val="tx1"/>
            </a:solidFill>
          </a:ln>
        </p:spPr>
        <p:txBody>
          <a:bodyPr wrap="none">
            <a:spAutoFit/>
          </a:bodyPr>
          <a:lstStyle/>
          <a:p>
            <a:r>
              <a:rPr lang="en-US" sz="2000" b="1" dirty="0" smtClean="0">
                <a:solidFill>
                  <a:schemeClr val="tx1"/>
                </a:solidFill>
              </a:rPr>
              <a:t>Year 2016 – GPU </a:t>
            </a:r>
            <a:r>
              <a:rPr lang="en-US" sz="2000" b="1" dirty="0">
                <a:solidFill>
                  <a:schemeClr val="tx1"/>
                </a:solidFill>
              </a:rPr>
              <a:t>NVIDIA Drive </a:t>
            </a:r>
            <a:r>
              <a:rPr lang="en-US" sz="2000" b="1" dirty="0" smtClean="0">
                <a:solidFill>
                  <a:schemeClr val="tx1"/>
                </a:solidFill>
              </a:rPr>
              <a:t>PX2</a:t>
            </a:r>
            <a:endParaRPr lang="en-US" sz="2000" b="1" dirty="0">
              <a:solidFill>
                <a:schemeClr val="tx1"/>
              </a:solidFill>
            </a:endParaRPr>
          </a:p>
        </p:txBody>
      </p:sp>
      <p:sp>
        <p:nvSpPr>
          <p:cNvPr id="11" name="TextBox 10"/>
          <p:cNvSpPr txBox="1"/>
          <p:nvPr/>
        </p:nvSpPr>
        <p:spPr>
          <a:xfrm>
            <a:off x="6707284" y="4736512"/>
            <a:ext cx="3887691" cy="1434890"/>
          </a:xfrm>
          <a:prstGeom prst="rect">
            <a:avLst/>
          </a:prstGeom>
          <a:solidFill>
            <a:schemeClr val="bg1"/>
          </a:solidFill>
        </p:spPr>
        <p:txBody>
          <a:bodyPr wrap="none" lIns="0" tIns="0" rIns="0" bIns="0" rtlCol="0">
            <a:noAutofit/>
          </a:bodyPr>
          <a:lstStyle/>
          <a:p>
            <a:pPr>
              <a:lnSpc>
                <a:spcPct val="110000"/>
              </a:lnSpc>
              <a:spcBef>
                <a:spcPts val="0"/>
              </a:spcBef>
            </a:pPr>
            <a:r>
              <a:rPr lang="en-US" b="1" dirty="0" smtClean="0">
                <a:solidFill>
                  <a:schemeClr val="tx1"/>
                </a:solidFill>
              </a:rPr>
              <a:t>Built for Self-Driving Cars…</a:t>
            </a:r>
            <a:endParaRPr lang="en-US" dirty="0" smtClean="0">
              <a:solidFill>
                <a:schemeClr val="tx1"/>
              </a:solidFill>
            </a:endParaRPr>
          </a:p>
          <a:p>
            <a:pPr marL="285750" indent="-285750">
              <a:lnSpc>
                <a:spcPct val="110000"/>
              </a:lnSpc>
              <a:spcBef>
                <a:spcPts val="0"/>
              </a:spcBef>
              <a:buFont typeface="Arial" panose="020B0604020202020204" pitchFamily="34" charset="0"/>
              <a:buChar char="•"/>
            </a:pPr>
            <a:r>
              <a:rPr lang="en-US" sz="1600" dirty="0" smtClean="0">
                <a:solidFill>
                  <a:schemeClr val="tx1"/>
                </a:solidFill>
              </a:rPr>
              <a:t>8 Teraflops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Surface: few cm2</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Power consumption: 80 W</a:t>
            </a:r>
          </a:p>
          <a:p>
            <a:pPr marL="285750" indent="-285750">
              <a:lnSpc>
                <a:spcPct val="110000"/>
              </a:lnSpc>
              <a:spcBef>
                <a:spcPts val="0"/>
              </a:spcBef>
              <a:buFont typeface="Arial" panose="020B0604020202020204" pitchFamily="34" charset="0"/>
              <a:buChar char="•"/>
            </a:pPr>
            <a:r>
              <a:rPr lang="en-US" b="1" dirty="0" smtClean="0">
                <a:solidFill>
                  <a:srgbClr val="C00000"/>
                </a:solidFill>
              </a:rPr>
              <a:t>Cost: $15,000</a:t>
            </a:r>
            <a:r>
              <a:rPr lang="en-US" sz="1400" b="1" dirty="0" smtClean="0">
                <a:solidFill>
                  <a:srgbClr val="C00000"/>
                </a:solidFill>
              </a:rPr>
              <a:t>…and fast going down</a:t>
            </a:r>
          </a:p>
          <a:p>
            <a:pPr>
              <a:lnSpc>
                <a:spcPct val="110000"/>
              </a:lnSpc>
              <a:spcBef>
                <a:spcPts val="0"/>
              </a:spcBef>
            </a:pPr>
            <a:r>
              <a:rPr lang="en-US" sz="1200" dirty="0" smtClean="0">
                <a:solidFill>
                  <a:schemeClr val="tx1"/>
                </a:solidFill>
              </a:rPr>
              <a:t>Has deep learning SW, surround computer vision, over-the-air updates, etc…</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7953" y="1828800"/>
            <a:ext cx="4201821" cy="2654766"/>
          </a:xfrm>
          <a:prstGeom prst="rect">
            <a:avLst/>
          </a:prstGeom>
          <a:ln>
            <a:solidFill>
              <a:schemeClr val="tx1"/>
            </a:solidFill>
          </a:ln>
          <a:effectLst>
            <a:softEdge rad="31750"/>
          </a:effectLst>
        </p:spPr>
      </p:pic>
      <p:grpSp>
        <p:nvGrpSpPr>
          <p:cNvPr id="6" name="Group 5"/>
          <p:cNvGrpSpPr/>
          <p:nvPr/>
        </p:nvGrpSpPr>
        <p:grpSpPr>
          <a:xfrm>
            <a:off x="7783539" y="1635684"/>
            <a:ext cx="4241402" cy="4913095"/>
            <a:chOff x="7626784" y="1443771"/>
            <a:chExt cx="4241402" cy="4913095"/>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6784" y="2081746"/>
              <a:ext cx="3997623" cy="2655564"/>
            </a:xfrm>
            <a:prstGeom prst="rect">
              <a:avLst/>
            </a:prstGeom>
          </p:spPr>
        </p:pic>
        <p:sp>
          <p:nvSpPr>
            <p:cNvPr id="5" name="TextBox 4"/>
            <p:cNvSpPr txBox="1"/>
            <p:nvPr/>
          </p:nvSpPr>
          <p:spPr>
            <a:xfrm>
              <a:off x="8157307" y="5156537"/>
              <a:ext cx="3467100" cy="1200329"/>
            </a:xfrm>
            <a:prstGeom prst="rect">
              <a:avLst/>
            </a:prstGeom>
            <a:solidFill>
              <a:schemeClr val="bg1"/>
            </a:solidFill>
            <a:ln>
              <a:solidFill>
                <a:schemeClr val="tx1"/>
              </a:solidFill>
            </a:ln>
          </p:spPr>
          <p:txBody>
            <a:bodyPr wrap="square" lIns="91440" tIns="91440" rIns="91440" bIns="91440" rtlCol="0">
              <a:spAutoFit/>
            </a:bodyPr>
            <a:lstStyle/>
            <a:p>
              <a:pPr marL="285750" indent="-285750">
                <a:lnSpc>
                  <a:spcPct val="110000"/>
                </a:lnSpc>
                <a:spcBef>
                  <a:spcPts val="0"/>
                </a:spcBef>
                <a:buFont typeface="Arial" panose="020B0604020202020204" pitchFamily="34" charset="0"/>
                <a:buChar char="•"/>
              </a:pPr>
              <a:r>
                <a:rPr lang="en-US" sz="1600" dirty="0" smtClean="0">
                  <a:solidFill>
                    <a:schemeClr val="tx1"/>
                  </a:solidFill>
                </a:rPr>
                <a:t>13.7 Teraflops</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$399-$699</a:t>
              </a:r>
            </a:p>
            <a:p>
              <a:pPr marL="285750" indent="-285750">
                <a:lnSpc>
                  <a:spcPct val="110000"/>
                </a:lnSpc>
                <a:spcBef>
                  <a:spcPts val="0"/>
                </a:spcBef>
                <a:buFont typeface="Arial" panose="020B0604020202020204" pitchFamily="34" charset="0"/>
                <a:buChar char="•"/>
              </a:pPr>
              <a:endParaRPr lang="en-US" sz="1600" dirty="0" smtClean="0">
                <a:solidFill>
                  <a:schemeClr val="tx1"/>
                </a:solidFill>
              </a:endParaRPr>
            </a:p>
            <a:p>
              <a:pPr>
                <a:lnSpc>
                  <a:spcPct val="110000"/>
                </a:lnSpc>
                <a:spcBef>
                  <a:spcPts val="0"/>
                </a:spcBef>
              </a:pPr>
              <a:r>
                <a:rPr lang="en-US" sz="1200" dirty="0" smtClean="0">
                  <a:solidFill>
                    <a:schemeClr val="tx1"/>
                  </a:solidFill>
                  <a:hlinkClick r:id="rId6"/>
                </a:rPr>
                <a:t>AMD Announcement </a:t>
              </a:r>
              <a:endParaRPr lang="en-US" sz="1200" dirty="0" smtClean="0">
                <a:solidFill>
                  <a:schemeClr val="tx1"/>
                </a:solidFill>
              </a:endParaRPr>
            </a:p>
          </p:txBody>
        </p:sp>
        <p:sp>
          <p:nvSpPr>
            <p:cNvPr id="13" name="TextBox 12"/>
            <p:cNvSpPr txBox="1"/>
            <p:nvPr/>
          </p:nvSpPr>
          <p:spPr>
            <a:xfrm>
              <a:off x="7640346" y="1443771"/>
              <a:ext cx="4227840" cy="541687"/>
            </a:xfrm>
            <a:prstGeom prst="rect">
              <a:avLst/>
            </a:prstGeom>
            <a:solidFill>
              <a:schemeClr val="bg1"/>
            </a:solidFill>
            <a:ln>
              <a:solidFill>
                <a:schemeClr val="tx1"/>
              </a:solidFill>
            </a:ln>
          </p:spPr>
          <p:txBody>
            <a:bodyPr wrap="square" lIns="91440" tIns="0" rIns="91440" bIns="0" rtlCol="0">
              <a:spAutoFit/>
            </a:bodyPr>
            <a:lstStyle/>
            <a:p>
              <a:pPr>
                <a:lnSpc>
                  <a:spcPct val="110000"/>
                </a:lnSpc>
                <a:spcBef>
                  <a:spcPts val="0"/>
                </a:spcBef>
              </a:pPr>
              <a:r>
                <a:rPr lang="en-US" sz="2000" b="1" dirty="0" smtClean="0">
                  <a:solidFill>
                    <a:schemeClr val="tx1"/>
                  </a:solidFill>
                </a:rPr>
                <a:t>Year 2017 (July) GPU RX Vega 64 </a:t>
              </a:r>
            </a:p>
            <a:p>
              <a:pPr>
                <a:lnSpc>
                  <a:spcPct val="110000"/>
                </a:lnSpc>
                <a:spcBef>
                  <a:spcPts val="0"/>
                </a:spcBef>
              </a:pPr>
              <a:endParaRPr lang="en-US" sz="1200" dirty="0" err="1" smtClean="0">
                <a:solidFill>
                  <a:schemeClr val="tx1"/>
                </a:solidFill>
              </a:endParaRPr>
            </a:p>
          </p:txBody>
        </p:sp>
      </p:grpSp>
      <p:grpSp>
        <p:nvGrpSpPr>
          <p:cNvPr id="15" name="Group 14"/>
          <p:cNvGrpSpPr/>
          <p:nvPr/>
        </p:nvGrpSpPr>
        <p:grpSpPr>
          <a:xfrm>
            <a:off x="6697953" y="2021916"/>
            <a:ext cx="5440342" cy="4667099"/>
            <a:chOff x="7469286" y="1946757"/>
            <a:chExt cx="5440342" cy="4667099"/>
          </a:xfrm>
        </p:grpSpPr>
        <p:grpSp>
          <p:nvGrpSpPr>
            <p:cNvPr id="14" name="Group 13"/>
            <p:cNvGrpSpPr/>
            <p:nvPr/>
          </p:nvGrpSpPr>
          <p:grpSpPr>
            <a:xfrm>
              <a:off x="8314062" y="1946757"/>
              <a:ext cx="4552686" cy="4667099"/>
              <a:chOff x="7315500" y="1445623"/>
              <a:chExt cx="4552686" cy="4667099"/>
            </a:xfrm>
          </p:grpSpPr>
          <p:sp>
            <p:nvSpPr>
              <p:cNvPr id="16" name="TextBox 15"/>
              <p:cNvSpPr txBox="1"/>
              <p:nvPr/>
            </p:nvSpPr>
            <p:spPr>
              <a:xfrm>
                <a:off x="8167662" y="4641550"/>
                <a:ext cx="3467100" cy="1471172"/>
              </a:xfrm>
              <a:prstGeom prst="rect">
                <a:avLst/>
              </a:prstGeom>
              <a:solidFill>
                <a:schemeClr val="bg1"/>
              </a:solidFill>
              <a:ln>
                <a:solidFill>
                  <a:schemeClr val="tx1"/>
                </a:solidFill>
              </a:ln>
            </p:spPr>
            <p:txBody>
              <a:bodyPr wrap="square" lIns="91440" tIns="91440" rIns="91440" bIns="91440" rtlCol="0">
                <a:spAutoFit/>
              </a:bodyPr>
              <a:lstStyle/>
              <a:p>
                <a:pPr marL="285750" indent="-285750">
                  <a:lnSpc>
                    <a:spcPct val="110000"/>
                  </a:lnSpc>
                  <a:spcBef>
                    <a:spcPts val="0"/>
                  </a:spcBef>
                  <a:buFont typeface="Arial" panose="020B0604020202020204" pitchFamily="34" charset="0"/>
                  <a:buChar char="•"/>
                </a:pPr>
                <a:r>
                  <a:rPr lang="en-US" sz="1600" dirty="0" smtClean="0">
                    <a:solidFill>
                      <a:schemeClr val="tx1"/>
                    </a:solidFill>
                  </a:rPr>
                  <a:t>110 Teraflops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21 B transistors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$2,999</a:t>
                </a:r>
              </a:p>
              <a:p>
                <a:pPr marL="285750" indent="-285750">
                  <a:lnSpc>
                    <a:spcPct val="110000"/>
                  </a:lnSpc>
                  <a:spcBef>
                    <a:spcPts val="0"/>
                  </a:spcBef>
                  <a:buFont typeface="Arial" panose="020B0604020202020204" pitchFamily="34" charset="0"/>
                  <a:buChar char="•"/>
                </a:pPr>
                <a:endParaRPr lang="en-US" sz="1600" dirty="0" smtClean="0">
                  <a:solidFill>
                    <a:schemeClr val="tx1"/>
                  </a:solidFill>
                </a:endParaRPr>
              </a:p>
              <a:p>
                <a:pPr>
                  <a:lnSpc>
                    <a:spcPct val="110000"/>
                  </a:lnSpc>
                  <a:spcBef>
                    <a:spcPts val="0"/>
                  </a:spcBef>
                </a:pPr>
                <a:r>
                  <a:rPr lang="en-US" sz="1200" dirty="0" smtClean="0">
                    <a:solidFill>
                      <a:schemeClr val="tx1"/>
                    </a:solidFill>
                    <a:hlinkClick r:id="rId7"/>
                  </a:rPr>
                  <a:t>www.nvidia.com/en-us/titan/titan-v</a:t>
                </a:r>
                <a:r>
                  <a:rPr lang="en-US" sz="1200" dirty="0" smtClean="0">
                    <a:solidFill>
                      <a:schemeClr val="tx1"/>
                    </a:solidFill>
                  </a:rPr>
                  <a:t>  </a:t>
                </a:r>
              </a:p>
            </p:txBody>
          </p:sp>
          <p:sp>
            <p:nvSpPr>
              <p:cNvPr id="17" name="TextBox 16"/>
              <p:cNvSpPr txBox="1"/>
              <p:nvPr/>
            </p:nvSpPr>
            <p:spPr>
              <a:xfrm>
                <a:off x="7315500" y="1445623"/>
                <a:ext cx="4552686" cy="541687"/>
              </a:xfrm>
              <a:prstGeom prst="rect">
                <a:avLst/>
              </a:prstGeom>
              <a:solidFill>
                <a:schemeClr val="bg1"/>
              </a:solidFill>
              <a:ln>
                <a:solidFill>
                  <a:schemeClr val="tx1"/>
                </a:solidFill>
              </a:ln>
            </p:spPr>
            <p:txBody>
              <a:bodyPr wrap="square" lIns="91440" tIns="0" rIns="91440" bIns="0" rtlCol="0">
                <a:spAutoFit/>
              </a:bodyPr>
              <a:lstStyle/>
              <a:p>
                <a:pPr>
                  <a:lnSpc>
                    <a:spcPct val="110000"/>
                  </a:lnSpc>
                  <a:spcBef>
                    <a:spcPts val="0"/>
                  </a:spcBef>
                </a:pPr>
                <a:r>
                  <a:rPr lang="en-US" sz="2000" b="1" dirty="0" smtClean="0">
                    <a:solidFill>
                      <a:schemeClr val="tx1"/>
                    </a:solidFill>
                  </a:rPr>
                  <a:t>Year 2017 (Dec) GPU NVIDIA Titan V</a:t>
                </a:r>
              </a:p>
              <a:p>
                <a:pPr>
                  <a:lnSpc>
                    <a:spcPct val="110000"/>
                  </a:lnSpc>
                  <a:spcBef>
                    <a:spcPts val="0"/>
                  </a:spcBef>
                </a:pPr>
                <a:endParaRPr lang="en-US" sz="1200" dirty="0" err="1" smtClean="0">
                  <a:solidFill>
                    <a:schemeClr val="tx1"/>
                  </a:solidFill>
                </a:endParaRPr>
              </a:p>
            </p:txBody>
          </p:sp>
        </p:grpSp>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9286" y="2658910"/>
              <a:ext cx="5440342" cy="2472883"/>
            </a:xfrm>
            <a:prstGeom prst="rect">
              <a:avLst/>
            </a:prstGeom>
          </p:spPr>
        </p:pic>
      </p:grpSp>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4997" y="1161567"/>
            <a:ext cx="7903188" cy="4483820"/>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0172" y="2604807"/>
            <a:ext cx="5387603" cy="4243773"/>
          </a:xfrm>
          <a:prstGeom prst="rect">
            <a:avLst/>
          </a:prstGeom>
        </p:spPr>
      </p:pic>
      <p:pic>
        <p:nvPicPr>
          <p:cNvPr id="18" name="Picture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0423" y="2520855"/>
            <a:ext cx="8878634" cy="3854589"/>
          </a:xfrm>
          <a:prstGeom prst="rect">
            <a:avLst/>
          </a:prstGeom>
          <a:ln>
            <a:solidFill>
              <a:schemeClr val="tx1"/>
            </a:solidFill>
          </a:ln>
        </p:spPr>
      </p:pic>
    </p:spTree>
    <p:extLst>
      <p:ext uri="{BB962C8B-B14F-4D97-AF65-F5344CB8AC3E}">
        <p14:creationId xmlns:p14="http://schemas.microsoft.com/office/powerpoint/2010/main" val="6519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732" y="2438400"/>
            <a:ext cx="3655243" cy="28313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7284" y="3145988"/>
            <a:ext cx="4743450" cy="1933575"/>
          </a:xfrm>
          <a:prstGeom prst="rect">
            <a:avLst/>
          </a:prstGeom>
        </p:spPr>
      </p:pic>
      <p:sp>
        <p:nvSpPr>
          <p:cNvPr id="6" name="TextBox 5"/>
          <p:cNvSpPr txBox="1"/>
          <p:nvPr/>
        </p:nvSpPr>
        <p:spPr>
          <a:xfrm>
            <a:off x="765175" y="1828800"/>
            <a:ext cx="4343400" cy="343484"/>
          </a:xfrm>
          <a:prstGeom prst="rect">
            <a:avLst/>
          </a:prstGeom>
          <a:noFill/>
        </p:spPr>
        <p:txBody>
          <a:bodyPr wrap="none" lIns="0" tIns="0" rIns="0" bIns="0" rtlCol="0">
            <a:noAutofit/>
          </a:bodyPr>
          <a:lstStyle/>
          <a:p>
            <a:pPr>
              <a:lnSpc>
                <a:spcPct val="110000"/>
              </a:lnSpc>
              <a:spcBef>
                <a:spcPts val="0"/>
              </a:spcBef>
            </a:pPr>
            <a:r>
              <a:rPr lang="en-US" sz="2000" b="1" dirty="0" smtClean="0">
                <a:solidFill>
                  <a:schemeClr val="tx1"/>
                </a:solidFill>
              </a:rPr>
              <a:t>Internal Combustion Engine (Gas) Vehicle</a:t>
            </a:r>
          </a:p>
        </p:txBody>
      </p:sp>
      <p:sp>
        <p:nvSpPr>
          <p:cNvPr id="7" name="TextBox 6"/>
          <p:cNvSpPr txBox="1"/>
          <p:nvPr/>
        </p:nvSpPr>
        <p:spPr>
          <a:xfrm>
            <a:off x="917575" y="5535878"/>
            <a:ext cx="3887691" cy="565045"/>
          </a:xfrm>
          <a:prstGeom prst="rect">
            <a:avLst/>
          </a:prstGeom>
          <a:noFill/>
        </p:spPr>
        <p:txBody>
          <a:bodyPr wrap="none" lIns="0" tIns="0" rIns="0" bIns="0" rtlCol="0">
            <a:noAutofit/>
          </a:bodyPr>
          <a:lstStyle/>
          <a:p>
            <a:pPr>
              <a:lnSpc>
                <a:spcPct val="110000"/>
              </a:lnSpc>
              <a:spcBef>
                <a:spcPts val="0"/>
              </a:spcBef>
            </a:pPr>
            <a:r>
              <a:rPr lang="en-US" b="1" dirty="0" smtClean="0">
                <a:solidFill>
                  <a:srgbClr val="C00000"/>
                </a:solidFill>
              </a:rPr>
              <a:t>2000+ moving parts…</a:t>
            </a:r>
          </a:p>
        </p:txBody>
      </p:sp>
      <p:sp>
        <p:nvSpPr>
          <p:cNvPr id="8" name="TextBox 7"/>
          <p:cNvSpPr txBox="1"/>
          <p:nvPr/>
        </p:nvSpPr>
        <p:spPr>
          <a:xfrm>
            <a:off x="6711820" y="1828800"/>
            <a:ext cx="4343400" cy="343484"/>
          </a:xfrm>
          <a:prstGeom prst="rect">
            <a:avLst/>
          </a:prstGeom>
          <a:noFill/>
        </p:spPr>
        <p:txBody>
          <a:bodyPr wrap="none" lIns="0" tIns="0" rIns="0" bIns="0" rtlCol="0">
            <a:noAutofit/>
          </a:bodyPr>
          <a:lstStyle/>
          <a:p>
            <a:pPr>
              <a:lnSpc>
                <a:spcPct val="110000"/>
              </a:lnSpc>
              <a:spcBef>
                <a:spcPts val="0"/>
              </a:spcBef>
            </a:pPr>
            <a:r>
              <a:rPr lang="en-US" sz="2000" b="1" dirty="0" smtClean="0">
                <a:solidFill>
                  <a:schemeClr val="tx1"/>
                </a:solidFill>
              </a:rPr>
              <a:t>Electrical Vehicle</a:t>
            </a:r>
          </a:p>
        </p:txBody>
      </p:sp>
      <p:sp>
        <p:nvSpPr>
          <p:cNvPr id="9" name="TextBox 8"/>
          <p:cNvSpPr txBox="1"/>
          <p:nvPr/>
        </p:nvSpPr>
        <p:spPr>
          <a:xfrm>
            <a:off x="6711820" y="5139846"/>
            <a:ext cx="3887691" cy="565045"/>
          </a:xfrm>
          <a:prstGeom prst="rect">
            <a:avLst/>
          </a:prstGeom>
          <a:noFill/>
        </p:spPr>
        <p:txBody>
          <a:bodyPr wrap="none" lIns="0" tIns="0" rIns="0" bIns="0" rtlCol="0">
            <a:noAutofit/>
          </a:bodyPr>
          <a:lstStyle/>
          <a:p>
            <a:pPr>
              <a:lnSpc>
                <a:spcPct val="110000"/>
              </a:lnSpc>
              <a:spcBef>
                <a:spcPts val="0"/>
              </a:spcBef>
            </a:pPr>
            <a:r>
              <a:rPr lang="en-US" b="1" dirty="0" smtClean="0">
                <a:solidFill>
                  <a:srgbClr val="C00000"/>
                </a:solidFill>
              </a:rPr>
              <a:t>18 moving parts…</a:t>
            </a:r>
          </a:p>
          <a:p>
            <a:pPr marL="285750" indent="-285750">
              <a:lnSpc>
                <a:spcPct val="110000"/>
              </a:lnSpc>
              <a:spcBef>
                <a:spcPts val="0"/>
              </a:spcBef>
              <a:buFont typeface="Arial" panose="020B0604020202020204" pitchFamily="34" charset="0"/>
              <a:buChar char="•"/>
            </a:pPr>
            <a:r>
              <a:rPr lang="en-US" sz="1600" dirty="0">
                <a:solidFill>
                  <a:schemeClr val="tx1"/>
                </a:solidFill>
              </a:rPr>
              <a:t>100X cheaper to maintain</a:t>
            </a:r>
          </a:p>
          <a:p>
            <a:pPr marL="285750" indent="-285750">
              <a:lnSpc>
                <a:spcPct val="110000"/>
              </a:lnSpc>
              <a:spcBef>
                <a:spcPts val="0"/>
              </a:spcBef>
              <a:buFont typeface="Arial" panose="020B0604020202020204" pitchFamily="34" charset="0"/>
              <a:buChar char="•"/>
            </a:pPr>
            <a:r>
              <a:rPr lang="en-US" sz="1600" dirty="0">
                <a:solidFill>
                  <a:schemeClr val="tx1"/>
                </a:solidFill>
              </a:rPr>
              <a:t>Tesla &gt; Infinite Mile </a:t>
            </a:r>
            <a:r>
              <a:rPr lang="en-US" sz="1600" dirty="0" smtClean="0">
                <a:solidFill>
                  <a:schemeClr val="tx1"/>
                </a:solidFill>
              </a:rPr>
              <a:t>Warranty</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All new cars by 2025 will be EVs</a:t>
            </a:r>
            <a:endParaRPr lang="en-US" sz="1600" dirty="0">
              <a:solidFill>
                <a:schemeClr val="tx1"/>
              </a:solidFill>
            </a:endParaRPr>
          </a:p>
        </p:txBody>
      </p:sp>
      <p:sp>
        <p:nvSpPr>
          <p:cNvPr id="12" name="TextBox 11"/>
          <p:cNvSpPr txBox="1"/>
          <p:nvPr/>
        </p:nvSpPr>
        <p:spPr>
          <a:xfrm>
            <a:off x="469900" y="2688788"/>
            <a:ext cx="1446309" cy="914400"/>
          </a:xfrm>
          <a:prstGeom prst="rect">
            <a:avLst/>
          </a:prstGeom>
          <a:noFill/>
        </p:spPr>
        <p:txBody>
          <a:bodyPr wrap="square" lIns="0" tIns="0" rIns="0" bIns="0" rtlCol="0">
            <a:noAutofit/>
          </a:bodyPr>
          <a:lstStyle/>
          <a:p>
            <a:pPr>
              <a:lnSpc>
                <a:spcPct val="110000"/>
              </a:lnSpc>
              <a:spcBef>
                <a:spcPts val="0"/>
              </a:spcBef>
            </a:pPr>
            <a:r>
              <a:rPr lang="en-US" sz="1600" dirty="0" smtClean="0">
                <a:solidFill>
                  <a:schemeClr val="tx1"/>
                </a:solidFill>
              </a:rPr>
              <a:t>Clutch, pistons, gears, driveshaft, transmission, injection,…</a:t>
            </a:r>
          </a:p>
        </p:txBody>
      </p:sp>
      <p:sp>
        <p:nvSpPr>
          <p:cNvPr id="10" name="Title 1"/>
          <p:cNvSpPr txBox="1">
            <a:spLocks/>
          </p:cNvSpPr>
          <p:nvPr/>
        </p:nvSpPr>
        <p:spPr bwMode="auto">
          <a:xfrm>
            <a:off x="-3175"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lvl1pPr algn="l" rtl="0" eaLnBrk="1" fontAlgn="base" hangingPunct="1">
              <a:spcBef>
                <a:spcPct val="0"/>
              </a:spcBef>
              <a:spcAft>
                <a:spcPct val="0"/>
              </a:spcAft>
              <a:defRPr sz="2000" b="1">
                <a:solidFill>
                  <a:schemeClr val="dk2"/>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r>
              <a:rPr lang="en-US" kern="0" dirty="0" smtClean="0"/>
              <a:t>Breakthrough…</a:t>
            </a:r>
            <a:endParaRPr lang="en-US" kern="0" dirty="0"/>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6303" y="1311598"/>
            <a:ext cx="6060194" cy="3530121"/>
          </a:xfrm>
          <a:prstGeom prst="rect">
            <a:avLst/>
          </a:prstGeom>
          <a:ln>
            <a:solidFill>
              <a:schemeClr val="tx1"/>
            </a:solidFill>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2614" y="2607585"/>
            <a:ext cx="5648120" cy="3765413"/>
          </a:xfrm>
          <a:prstGeom prst="rect">
            <a:avLst/>
          </a:prstGeom>
          <a:ln>
            <a:solidFill>
              <a:schemeClr val="tx1"/>
            </a:solidFill>
          </a:ln>
        </p:spPr>
      </p:pic>
    </p:spTree>
    <p:extLst>
      <p:ext uri="{BB962C8B-B14F-4D97-AF65-F5344CB8AC3E}">
        <p14:creationId xmlns:p14="http://schemas.microsoft.com/office/powerpoint/2010/main" val="34696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2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2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heme/theme1.xml><?xml version="1.0" encoding="utf-8"?>
<a:theme xmlns:a="http://schemas.openxmlformats.org/drawingml/2006/main" name="PL 2017 - New">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extLst>
    <a:ext uri="{05A4C25C-085E-4340-85A3-A5531E510DB2}">
      <thm15:themeFamily xmlns:thm15="http://schemas.microsoft.com/office/thememl/2012/main" name="PL 2017 - New" id="{D768A917-33C3-46CC-ADE1-4960CE5195A7}" vid="{B0D520BC-0AE4-4653-A044-2E451DE96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 2017 - New</Template>
  <TotalTime>101546</TotalTime>
  <Words>1587</Words>
  <Application>Microsoft Office PowerPoint</Application>
  <PresentationFormat>Custom</PresentationFormat>
  <Paragraphs>200</Paragraphs>
  <Slides>17</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 Unicode MS</vt:lpstr>
      <vt:lpstr>ＭＳ Ｐゴシック</vt:lpstr>
      <vt:lpstr>Arial</vt:lpstr>
      <vt:lpstr>Arial Black</vt:lpstr>
      <vt:lpstr>Calibri</vt:lpstr>
      <vt:lpstr>Open Sans</vt:lpstr>
      <vt:lpstr>Times</vt:lpstr>
      <vt:lpstr>Verdana</vt:lpstr>
      <vt:lpstr>Wingdings</vt:lpstr>
      <vt:lpstr>Wingdings 3</vt:lpstr>
      <vt:lpstr>ヒラギノ角ゴ Pro W3</vt:lpstr>
      <vt:lpstr>PL 2017 - New</vt:lpstr>
      <vt:lpstr>INCOSE IW 2018 MBSE Workshop Update... </vt:lpstr>
      <vt:lpstr>Integrated MBSE Vision What does the integrated systems engineering look like…</vt:lpstr>
      <vt:lpstr>MBSE 2007 to present…  How models have effected his life </vt:lpstr>
      <vt:lpstr>He expects things to happen now…  Amazon </vt:lpstr>
      <vt:lpstr>Amazon Alexa/Dot … </vt:lpstr>
      <vt:lpstr>…and a failure:  Rick &amp; Morty fans searching for Szechuan sauce </vt:lpstr>
      <vt:lpstr>And he’s driving Industry Transformation/Disruption…</vt:lpstr>
      <vt:lpstr>Accelerating…</vt:lpstr>
      <vt:lpstr> </vt:lpstr>
      <vt:lpstr>Autonomous Vehicles </vt:lpstr>
      <vt:lpstr>Air Taxi… </vt:lpstr>
      <vt:lpstr>This requires change… High-tech experience  </vt:lpstr>
      <vt:lpstr>How to make the culture change? </vt:lpstr>
      <vt:lpstr>Anatomy of an project…</vt:lpstr>
      <vt:lpstr>Transplant process…</vt:lpstr>
      <vt:lpstr>Transplanting MBSE into an organization… </vt:lpstr>
      <vt:lpstr>Thank you</vt:lpstr>
    </vt:vector>
  </TitlesOfParts>
  <Company>Siemens PLM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Dippold, Scott (DF PL PDS PSE CAS)</dc:creator>
  <cp:keywords>C_Restricted</cp:keywords>
  <cp:lastModifiedBy>Sampson, Mark (DF PL LCS PMT ENT)</cp:lastModifiedBy>
  <cp:revision>104</cp:revision>
  <dcterms:created xsi:type="dcterms:W3CDTF">2017-08-22T15:45:44Z</dcterms:created>
  <dcterms:modified xsi:type="dcterms:W3CDTF">2018-01-23T04:01:30Z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Restricted</vt:lpwstr>
  </property>
</Properties>
</file>