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24" r:id="rId3"/>
    <p:sldId id="325" r:id="rId4"/>
    <p:sldId id="259" r:id="rId5"/>
    <p:sldId id="260" r:id="rId6"/>
    <p:sldId id="297" r:id="rId7"/>
    <p:sldId id="261" r:id="rId8"/>
    <p:sldId id="262" r:id="rId9"/>
    <p:sldId id="263" r:id="rId10"/>
    <p:sldId id="264" r:id="rId11"/>
    <p:sldId id="347" r:id="rId12"/>
    <p:sldId id="358" r:id="rId13"/>
    <p:sldId id="359" r:id="rId14"/>
    <p:sldId id="267" r:id="rId15"/>
    <p:sldId id="303" r:id="rId16"/>
    <p:sldId id="302" r:id="rId17"/>
    <p:sldId id="307" r:id="rId18"/>
    <p:sldId id="308" r:id="rId19"/>
    <p:sldId id="309" r:id="rId20"/>
    <p:sldId id="269" r:id="rId21"/>
    <p:sldId id="310" r:id="rId22"/>
    <p:sldId id="312" r:id="rId23"/>
    <p:sldId id="311" r:id="rId24"/>
    <p:sldId id="313" r:id="rId25"/>
    <p:sldId id="315" r:id="rId26"/>
    <p:sldId id="314" r:id="rId27"/>
    <p:sldId id="320" r:id="rId28"/>
    <p:sldId id="316" r:id="rId29"/>
    <p:sldId id="322" r:id="rId30"/>
    <p:sldId id="351" r:id="rId31"/>
    <p:sldId id="363" r:id="rId32"/>
    <p:sldId id="364" r:id="rId33"/>
    <p:sldId id="323" r:id="rId34"/>
    <p:sldId id="373" r:id="rId35"/>
    <p:sldId id="360" r:id="rId36"/>
    <p:sldId id="361" r:id="rId37"/>
    <p:sldId id="362" r:id="rId38"/>
    <p:sldId id="365" r:id="rId39"/>
    <p:sldId id="366" r:id="rId40"/>
    <p:sldId id="367" r:id="rId41"/>
    <p:sldId id="368" r:id="rId42"/>
    <p:sldId id="369" r:id="rId43"/>
    <p:sldId id="370" r:id="rId44"/>
    <p:sldId id="371" r:id="rId45"/>
    <p:sldId id="372" r:id="rId46"/>
    <p:sldId id="326" r:id="rId47"/>
    <p:sldId id="327" r:id="rId48"/>
    <p:sldId id="328" r:id="rId49"/>
    <p:sldId id="329" r:id="rId50"/>
    <p:sldId id="330" r:id="rId51"/>
    <p:sldId id="349" r:id="rId52"/>
    <p:sldId id="338" r:id="rId53"/>
    <p:sldId id="339" r:id="rId54"/>
    <p:sldId id="340" r:id="rId55"/>
    <p:sldId id="341" r:id="rId56"/>
    <p:sldId id="342" r:id="rId57"/>
    <p:sldId id="343" r:id="rId58"/>
    <p:sldId id="344" r:id="rId59"/>
    <p:sldId id="345" r:id="rId60"/>
    <p:sldId id="34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79" autoAdjust="0"/>
    <p:restoredTop sz="98380" autoAdjust="0"/>
  </p:normalViewPr>
  <p:slideViewPr>
    <p:cSldViewPr>
      <p:cViewPr varScale="1">
        <p:scale>
          <a:sx n="50" d="100"/>
          <a:sy n="50" d="100"/>
        </p:scale>
        <p:origin x="-120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FA2C72-B1A2-4EA9-AB03-144BDF781F9B}" type="datetimeFigureOut">
              <a:rPr lang="en-US" smtClean="0"/>
              <a:t>1/26/2013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D9411-8A4F-41AE-A324-E716596CAF42}" type="slidenum">
              <a:rPr lang="en-US" smtClean="0"/>
              <a:t>‹#›</a:t>
            </a:fld>
            <a:endParaRPr lang="en-US"/>
          </a:p>
        </p:txBody>
      </p:sp>
    </p:spTree>
    <p:extLst>
      <p:ext uri="{BB962C8B-B14F-4D97-AF65-F5344CB8AC3E}">
        <p14:creationId xmlns:p14="http://schemas.microsoft.com/office/powerpoint/2010/main" val="2797115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C90DE7-1C9B-45AD-BD0D-990410FBD3B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700088"/>
            <a:ext cx="4556125" cy="3417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39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40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41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0A969-2B65-4B07-A9A8-8CC5457CD63E}" type="slidenum">
              <a:rPr lang="en-US" smtClean="0"/>
              <a:pPr/>
              <a:t>42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43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C90DE7-1C9B-45AD-BD0D-990410FBD3BB}" type="slidenum">
              <a:rPr lang="en-US" smtClean="0"/>
              <a:pPr/>
              <a:t>45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700088"/>
            <a:ext cx="4556125" cy="3417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50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C90DE7-1C9B-45AD-BD0D-990410FBD3BB}" type="slidenum">
              <a:rPr lang="en-US" smtClean="0"/>
              <a:pPr/>
              <a:t>51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52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53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C90DE7-1C9B-45AD-BD0D-990410FBD3BB}"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54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56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58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59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0DE7-1C9B-45AD-BD0D-990410FBD3BB}" type="slidenum">
              <a:rPr lang="en-US" smtClean="0"/>
              <a:pPr/>
              <a:t>5</a:t>
            </a:fld>
            <a:endParaRPr lang="en-US"/>
          </a:p>
        </p:txBody>
      </p:sp>
    </p:spTree>
    <p:extLst>
      <p:ext uri="{BB962C8B-B14F-4D97-AF65-F5344CB8AC3E}">
        <p14:creationId xmlns:p14="http://schemas.microsoft.com/office/powerpoint/2010/main" val="4140643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0000"/>
              </a:lnSpc>
              <a:spcBef>
                <a:spcPts val="0"/>
              </a:spcBef>
              <a:buFontTx/>
              <a:buChar char="-"/>
            </a:pPr>
            <a:r>
              <a:rPr lang="en-US" dirty="0" smtClean="0"/>
              <a:t>Document-based or ad-hoc </a:t>
            </a:r>
            <a:r>
              <a:rPr lang="en-US" b="1" dirty="0" smtClean="0"/>
              <a:t>point-to-point linkages </a:t>
            </a:r>
            <a:r>
              <a:rPr lang="en-US" dirty="0" smtClean="0"/>
              <a:t>between models in different tools</a:t>
            </a:r>
          </a:p>
          <a:p>
            <a:pPr marL="171450" lvl="0" indent="-171450">
              <a:lnSpc>
                <a:spcPct val="100000"/>
              </a:lnSpc>
              <a:spcBef>
                <a:spcPts val="0"/>
              </a:spcBef>
              <a:buFontTx/>
              <a:buChar char="-"/>
            </a:pPr>
            <a:r>
              <a:rPr lang="en-US" dirty="0" smtClean="0"/>
              <a:t>No </a:t>
            </a:r>
            <a:r>
              <a:rPr lang="en-US" b="1" dirty="0" smtClean="0"/>
              <a:t>unified definition </a:t>
            </a:r>
            <a:r>
              <a:rPr lang="en-US" dirty="0" smtClean="0"/>
              <a:t>of the system, analyses, V&amp;V tasks, and </a:t>
            </a:r>
            <a:r>
              <a:rPr lang="en-US" dirty="0" err="1" smtClean="0"/>
              <a:t>MoEs</a:t>
            </a:r>
            <a:r>
              <a:rPr lang="en-US" dirty="0" smtClean="0"/>
              <a:t> that are continuous through the development process</a:t>
            </a:r>
          </a:p>
          <a:p>
            <a:pPr marL="171450" lvl="0" indent="-171450">
              <a:lnSpc>
                <a:spcPct val="100000"/>
              </a:lnSpc>
              <a:spcBef>
                <a:spcPts val="0"/>
              </a:spcBef>
              <a:buFontTx/>
              <a:buChar char="-"/>
            </a:pPr>
            <a:r>
              <a:rPr lang="en-US" dirty="0" smtClean="0"/>
              <a:t>How does one </a:t>
            </a:r>
            <a:r>
              <a:rPr lang="en-US" b="1" dirty="0" smtClean="0"/>
              <a:t>propagate trade spaces, uncertainties, and risk </a:t>
            </a:r>
            <a:r>
              <a:rPr lang="en-US" dirty="0" smtClean="0"/>
              <a:t>from one phase to another?</a:t>
            </a:r>
          </a:p>
          <a:p>
            <a:pPr marL="171450" lvl="0" indent="-171450">
              <a:lnSpc>
                <a:spcPct val="100000"/>
              </a:lnSpc>
              <a:spcBef>
                <a:spcPts val="0"/>
              </a:spcBef>
              <a:buFontTx/>
              <a:buChar char="-"/>
            </a:pPr>
            <a:r>
              <a:rPr lang="en-US" dirty="0" smtClean="0"/>
              <a:t>How do we </a:t>
            </a:r>
            <a:r>
              <a:rPr lang="en-US" b="1" dirty="0" smtClean="0"/>
              <a:t>manage abstract</a:t>
            </a:r>
            <a:r>
              <a:rPr lang="en-US" dirty="0" smtClean="0"/>
              <a:t>, system-level design/analysis </a:t>
            </a:r>
            <a:r>
              <a:rPr lang="en-US" b="1" dirty="0" smtClean="0"/>
              <a:t>with detailed </a:t>
            </a:r>
            <a:r>
              <a:rPr lang="en-US" dirty="0" smtClean="0"/>
              <a:t>sub-system/component-level design/analyses (CAD/CAE)? </a:t>
            </a:r>
          </a:p>
          <a:p>
            <a:endParaRPr lang="en-US" dirty="0"/>
          </a:p>
        </p:txBody>
      </p:sp>
      <p:sp>
        <p:nvSpPr>
          <p:cNvPr id="4" name="Slide Number Placeholder 3"/>
          <p:cNvSpPr>
            <a:spLocks noGrp="1"/>
          </p:cNvSpPr>
          <p:nvPr>
            <p:ph type="sldNum" sz="quarter" idx="10"/>
          </p:nvPr>
        </p:nvSpPr>
        <p:spPr/>
        <p:txBody>
          <a:bodyPr/>
          <a:lstStyle/>
          <a:p>
            <a:fld id="{F6C90DE7-1C9B-45AD-BD0D-990410FBD3BB}" type="slidenum">
              <a:rPr lang="en-US" smtClean="0"/>
              <a:pPr/>
              <a:t>7</a:t>
            </a:fld>
            <a:endParaRPr lang="en-US"/>
          </a:p>
        </p:txBody>
      </p:sp>
    </p:spTree>
    <p:extLst>
      <p:ext uri="{BB962C8B-B14F-4D97-AF65-F5344CB8AC3E}">
        <p14:creationId xmlns:p14="http://schemas.microsoft.com/office/powerpoint/2010/main" val="402172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t>
            </a:r>
            <a:r>
              <a:rPr lang="en-US" dirty="0" smtClean="0"/>
              <a:t>ystems </a:t>
            </a:r>
            <a:r>
              <a:rPr lang="en-US" b="1" dirty="0" err="1" smtClean="0"/>
              <a:t>Li</a:t>
            </a:r>
            <a:r>
              <a:rPr lang="en-US" dirty="0" err="1" smtClean="0"/>
              <a:t>fecyle</a:t>
            </a:r>
            <a:r>
              <a:rPr lang="en-US" dirty="0" smtClean="0"/>
              <a:t> </a:t>
            </a:r>
            <a:r>
              <a:rPr lang="en-US" b="1" dirty="0" smtClean="0"/>
              <a:t>M</a:t>
            </a:r>
            <a:r>
              <a:rPr lang="en-US" dirty="0" smtClean="0"/>
              <a:t>anagement</a:t>
            </a:r>
          </a:p>
          <a:p>
            <a:pPr marL="171450" indent="-171450">
              <a:buFontTx/>
              <a:buChar char="-"/>
            </a:pPr>
            <a:r>
              <a:rPr lang="en-US" dirty="0" smtClean="0"/>
              <a:t>model-based systems engineering (MBSE) with the foundations of product lifecycle management (PLM)</a:t>
            </a:r>
          </a:p>
          <a:p>
            <a:pPr>
              <a:lnSpc>
                <a:spcPct val="100000"/>
              </a:lnSpc>
              <a:spcBef>
                <a:spcPts val="600"/>
              </a:spcBef>
            </a:pPr>
            <a:endParaRPr lang="en-US" dirty="0" smtClean="0"/>
          </a:p>
          <a:p>
            <a:pPr>
              <a:lnSpc>
                <a:spcPct val="100000"/>
              </a:lnSpc>
              <a:spcBef>
                <a:spcPts val="600"/>
              </a:spcBef>
            </a:pPr>
            <a:r>
              <a:rPr lang="en-US" b="1" dirty="0" smtClean="0"/>
              <a:t>Core philosophy</a:t>
            </a:r>
          </a:p>
          <a:p>
            <a:pPr>
              <a:lnSpc>
                <a:spcPct val="100000"/>
              </a:lnSpc>
              <a:spcBef>
                <a:spcPts val="600"/>
              </a:spcBef>
            </a:pPr>
            <a:r>
              <a:rPr lang="en-US" dirty="0" smtClean="0"/>
              <a:t>- Use SysML as the front-end conceptual map of a system</a:t>
            </a:r>
          </a:p>
          <a:p>
            <a:pPr>
              <a:lnSpc>
                <a:spcPct val="100000"/>
              </a:lnSpc>
              <a:spcBef>
                <a:spcPts val="600"/>
              </a:spcBef>
            </a:pPr>
            <a:r>
              <a:rPr lang="en-US" dirty="0" smtClean="0"/>
              <a:t>- Federate domain-specific tools/models from SysML</a:t>
            </a:r>
          </a:p>
          <a:p>
            <a:pPr marL="0" indent="0">
              <a:lnSpc>
                <a:spcPct val="100000"/>
              </a:lnSpc>
              <a:spcBef>
                <a:spcPts val="600"/>
              </a:spcBef>
              <a:buFontTx/>
              <a:buNone/>
            </a:pPr>
            <a:r>
              <a:rPr lang="en-US" dirty="0" smtClean="0"/>
              <a:t>- SysML model and domain models can “co-evolve”</a:t>
            </a:r>
          </a:p>
          <a:p>
            <a:pPr marL="171450" indent="-171450">
              <a:lnSpc>
                <a:spcPct val="100000"/>
              </a:lnSpc>
              <a:spcBef>
                <a:spcPts val="600"/>
              </a:spcBef>
              <a:buFontTx/>
              <a:buChar char="-"/>
            </a:pPr>
            <a:r>
              <a:rPr lang="en-US" dirty="0" smtClean="0"/>
              <a:t>Patterns of integration</a:t>
            </a:r>
            <a:r>
              <a:rPr lang="en-US" baseline="0" dirty="0" smtClean="0"/>
              <a:t> – what does it mean to connect? What does a connection do? Who defines and maintains these?</a:t>
            </a:r>
          </a:p>
          <a:p>
            <a:pPr marL="171450" indent="-171450">
              <a:lnSpc>
                <a:spcPct val="100000"/>
              </a:lnSpc>
              <a:spcBef>
                <a:spcPts val="600"/>
              </a:spcBef>
              <a:buFontTx/>
              <a:buChar char="-"/>
            </a:pPr>
            <a:r>
              <a:rPr lang="en-US" baseline="0" dirty="0" smtClean="0"/>
              <a:t>Transition – conceptual to detailed, what happens to the models? How do you configure manage?</a:t>
            </a:r>
            <a:endParaRPr lang="en-US" dirty="0" smtClean="0"/>
          </a:p>
          <a:p>
            <a:pPr>
              <a:lnSpc>
                <a:spcPct val="100000"/>
              </a:lnSpc>
              <a:spcBef>
                <a:spcPts val="600"/>
              </a:spcBef>
            </a:pPr>
            <a:endParaRPr lang="en-US" dirty="0" smtClean="0"/>
          </a:p>
          <a:p>
            <a:pPr>
              <a:lnSpc>
                <a:spcPct val="100000"/>
              </a:lnSpc>
              <a:spcBef>
                <a:spcPts val="600"/>
              </a:spcBef>
            </a:pPr>
            <a:r>
              <a:rPr lang="en-US" dirty="0" smtClean="0"/>
              <a:t>Software environment for </a:t>
            </a:r>
          </a:p>
          <a:p>
            <a:pPr marL="171450" indent="-171450">
              <a:lnSpc>
                <a:spcPct val="100000"/>
              </a:lnSpc>
              <a:spcBef>
                <a:spcPts val="600"/>
              </a:spcBef>
              <a:buFontTx/>
              <a:buChar char="-"/>
            </a:pPr>
            <a:r>
              <a:rPr lang="en-US" dirty="0" smtClean="0"/>
              <a:t>integrated model-based (systems) engineering – MBE/MBSE</a:t>
            </a:r>
          </a:p>
          <a:p>
            <a:pPr marL="171450" indent="-171450">
              <a:lnSpc>
                <a:spcPct val="100000"/>
              </a:lnSpc>
              <a:spcBef>
                <a:spcPts val="600"/>
              </a:spcBef>
              <a:buFontTx/>
              <a:buChar char="-"/>
            </a:pPr>
            <a:r>
              <a:rPr lang="en-US" dirty="0" smtClean="0"/>
              <a:t>multi-disciplinary system development teams</a:t>
            </a:r>
          </a:p>
          <a:p>
            <a:pPr marL="171450" indent="-171450">
              <a:lnSpc>
                <a:spcPct val="100000"/>
              </a:lnSpc>
              <a:spcBef>
                <a:spcPts val="600"/>
              </a:spcBef>
              <a:buFontTx/>
              <a:buChar char="-"/>
            </a:pPr>
            <a:r>
              <a:rPr lang="en-US" dirty="0" smtClean="0"/>
              <a:t>end-to-end system design, analysis, and V&amp;V</a:t>
            </a:r>
          </a:p>
        </p:txBody>
      </p:sp>
      <p:sp>
        <p:nvSpPr>
          <p:cNvPr id="4" name="Slide Number Placeholder 3"/>
          <p:cNvSpPr>
            <a:spLocks noGrp="1"/>
          </p:cNvSpPr>
          <p:nvPr>
            <p:ph type="sldNum" sz="quarter" idx="10"/>
          </p:nvPr>
        </p:nvSpPr>
        <p:spPr/>
        <p:txBody>
          <a:bodyPr/>
          <a:lstStyle/>
          <a:p>
            <a:fld id="{F6C90DE7-1C9B-45AD-BD0D-990410FBD3BB}" type="slidenum">
              <a:rPr lang="en-US" smtClean="0"/>
              <a:pPr/>
              <a:t>8</a:t>
            </a:fld>
            <a:endParaRPr lang="en-US"/>
          </a:p>
        </p:txBody>
      </p:sp>
    </p:spTree>
    <p:extLst>
      <p:ext uri="{BB962C8B-B14F-4D97-AF65-F5344CB8AC3E}">
        <p14:creationId xmlns:p14="http://schemas.microsoft.com/office/powerpoint/2010/main" val="12385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C90DE7-1C9B-45AD-BD0D-990410FBD3BB}"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0DE7-1C9B-45AD-BD0D-990410FBD3BB}" type="slidenum">
              <a:rPr lang="en-US" smtClean="0"/>
              <a:pPr/>
              <a:t>20</a:t>
            </a:fld>
            <a:endParaRPr lang="en-US"/>
          </a:p>
        </p:txBody>
      </p:sp>
    </p:spTree>
    <p:extLst>
      <p:ext uri="{BB962C8B-B14F-4D97-AF65-F5344CB8AC3E}">
        <p14:creationId xmlns:p14="http://schemas.microsoft.com/office/powerpoint/2010/main" val="2533150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C90DE7-1C9B-45AD-BD0D-990410FBD3BB}" type="slidenum">
              <a:rPr lang="en-US" smtClean="0"/>
              <a:pPr/>
              <a:t>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700088"/>
            <a:ext cx="4556125" cy="34178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F0A969-2B65-4B07-A9A8-8CC5457CD63E}"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3FC6DF-7546-4463-9EE7-8856E396A6B0}" type="datetime1">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6"/>
          <p:cNvSpPr txBox="1"/>
          <p:nvPr userDrawn="1"/>
        </p:nvSpPr>
        <p:spPr>
          <a:xfrm>
            <a:off x="2438400" y="6629402"/>
            <a:ext cx="4267200" cy="276999"/>
          </a:xfrm>
          <a:prstGeom prst="rect">
            <a:avLst/>
          </a:prstGeom>
          <a:noFill/>
        </p:spPr>
        <p:txBody>
          <a:bodyPr wrap="square" rtlCol="0">
            <a:spAutoFit/>
          </a:bodyPr>
          <a:lstStyle/>
          <a:p>
            <a:pPr algn="ctr"/>
            <a:r>
              <a:rPr lang="en-US" sz="1200" dirty="0" smtClean="0"/>
              <a:t>Copyright © 2013 InterCAX</a:t>
            </a:r>
            <a:r>
              <a:rPr lang="en-US" sz="1200" baseline="0" dirty="0" smtClean="0"/>
              <a:t> LLC. All Rights Reserved.</a:t>
            </a:r>
            <a:endParaRPr lang="en-US" sz="12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F34F2B-D7EA-4989-959E-D27B7D31C480}" type="datetime1">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AA2625-936E-42C5-B38A-1F34FCA7988A}" type="datetime1">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DF04DE-6873-4B20-8D6B-FCCD2D86B8B2}" type="datetime1">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6"/>
          <p:cNvSpPr txBox="1"/>
          <p:nvPr userDrawn="1"/>
        </p:nvSpPr>
        <p:spPr>
          <a:xfrm>
            <a:off x="2438400" y="6657201"/>
            <a:ext cx="4267200" cy="276999"/>
          </a:xfrm>
          <a:prstGeom prst="rect">
            <a:avLst/>
          </a:prstGeom>
          <a:noFill/>
        </p:spPr>
        <p:txBody>
          <a:bodyPr wrap="square" rtlCol="0">
            <a:spAutoFit/>
          </a:bodyPr>
          <a:lstStyle/>
          <a:p>
            <a:pPr algn="ctr"/>
            <a:r>
              <a:rPr lang="en-US" sz="1200" dirty="0" smtClean="0"/>
              <a:t>Copyright © 2013 InterCAX</a:t>
            </a:r>
            <a:r>
              <a:rPr lang="en-US" sz="1200" baseline="0" dirty="0" smtClean="0"/>
              <a:t> LLC. All Rights Reserved.</a:t>
            </a:r>
            <a:endParaRPr lang="en-US"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4504C-2CE9-489B-90DF-D55F8A34A9A2}" type="datetime1">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6"/>
          <p:cNvSpPr txBox="1"/>
          <p:nvPr userDrawn="1"/>
        </p:nvSpPr>
        <p:spPr>
          <a:xfrm>
            <a:off x="2438400" y="6629402"/>
            <a:ext cx="4267200" cy="276999"/>
          </a:xfrm>
          <a:prstGeom prst="rect">
            <a:avLst/>
          </a:prstGeom>
          <a:noFill/>
        </p:spPr>
        <p:txBody>
          <a:bodyPr wrap="square" rtlCol="0">
            <a:spAutoFit/>
          </a:bodyPr>
          <a:lstStyle/>
          <a:p>
            <a:pPr algn="ctr"/>
            <a:r>
              <a:rPr lang="en-US" sz="1200" dirty="0" smtClean="0"/>
              <a:t>Copyright © 2013 InterCAX</a:t>
            </a:r>
            <a:r>
              <a:rPr lang="en-US" sz="1200" baseline="0" dirty="0" smtClean="0"/>
              <a:t> LLC. All Rights Reserved.</a:t>
            </a:r>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7D03A7-744C-4AA5-9F30-8ACF8E858570}" type="datetime1">
              <a:rPr lang="en-US" smtClean="0"/>
              <a:t>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p:cNvSpPr txBox="1"/>
          <p:nvPr userDrawn="1"/>
        </p:nvSpPr>
        <p:spPr>
          <a:xfrm>
            <a:off x="2438400" y="6629402"/>
            <a:ext cx="4267200" cy="276999"/>
          </a:xfrm>
          <a:prstGeom prst="rect">
            <a:avLst/>
          </a:prstGeom>
          <a:noFill/>
        </p:spPr>
        <p:txBody>
          <a:bodyPr wrap="square" rtlCol="0">
            <a:spAutoFit/>
          </a:bodyPr>
          <a:lstStyle/>
          <a:p>
            <a:pPr algn="ctr"/>
            <a:r>
              <a:rPr lang="en-US" sz="1200" dirty="0" smtClean="0"/>
              <a:t>Copyright © 2013 InterCAX</a:t>
            </a:r>
            <a:r>
              <a:rPr lang="en-US" sz="1200" baseline="0" dirty="0" smtClean="0"/>
              <a:t> LLC. All Rights Reserved.</a:t>
            </a:r>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A72D12-FC22-41A7-8ADA-4F2113269E92}" type="datetime1">
              <a:rPr lang="en-US" smtClean="0"/>
              <a:t>1/26/2013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97C1DA-D18B-432C-AE3C-E3F93E0CDE2D}" type="datetime1">
              <a:rPr lang="en-US" smtClean="0"/>
              <a:t>1/26/2013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extBox 5"/>
          <p:cNvSpPr txBox="1"/>
          <p:nvPr userDrawn="1"/>
        </p:nvSpPr>
        <p:spPr>
          <a:xfrm>
            <a:off x="2438400" y="6629402"/>
            <a:ext cx="4267200" cy="276999"/>
          </a:xfrm>
          <a:prstGeom prst="rect">
            <a:avLst/>
          </a:prstGeom>
          <a:noFill/>
        </p:spPr>
        <p:txBody>
          <a:bodyPr wrap="square" rtlCol="0">
            <a:spAutoFit/>
          </a:bodyPr>
          <a:lstStyle/>
          <a:p>
            <a:pPr algn="ctr"/>
            <a:r>
              <a:rPr lang="en-US" sz="1200" dirty="0" smtClean="0"/>
              <a:t>Copyright © 2013 InterCAX</a:t>
            </a:r>
            <a:r>
              <a:rPr lang="en-US" sz="1200" baseline="0" dirty="0" smtClean="0"/>
              <a:t> LLC. All Rights Reserved.</a:t>
            </a:r>
            <a:endParaRPr lang="en-US" sz="12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1B6D5-FDAA-4C21-A20C-542A839D7C5C}" type="datetime1">
              <a:rPr lang="en-US" smtClean="0"/>
              <a:t>1/26/2013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extBox 4"/>
          <p:cNvSpPr txBox="1"/>
          <p:nvPr userDrawn="1"/>
        </p:nvSpPr>
        <p:spPr>
          <a:xfrm>
            <a:off x="2438400" y="6629402"/>
            <a:ext cx="4267200" cy="276999"/>
          </a:xfrm>
          <a:prstGeom prst="rect">
            <a:avLst/>
          </a:prstGeom>
          <a:noFill/>
        </p:spPr>
        <p:txBody>
          <a:bodyPr wrap="square" rtlCol="0">
            <a:spAutoFit/>
          </a:bodyPr>
          <a:lstStyle/>
          <a:p>
            <a:pPr algn="ctr"/>
            <a:r>
              <a:rPr lang="en-US" sz="1200" dirty="0" smtClean="0"/>
              <a:t>Copyright © 2013 InterCAX</a:t>
            </a:r>
            <a:r>
              <a:rPr lang="en-US" sz="1200" baseline="0" dirty="0" smtClean="0"/>
              <a:t> LLC. All Rights Reserved.</a:t>
            </a:r>
            <a:endParaRPr lang="en-US" sz="12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00A88-CDF5-4EEE-BD78-5968FDDE952C}" type="datetime1">
              <a:rPr lang="en-US" smtClean="0"/>
              <a:t>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p:cNvSpPr txBox="1"/>
          <p:nvPr userDrawn="1"/>
        </p:nvSpPr>
        <p:spPr>
          <a:xfrm>
            <a:off x="2438400" y="6657201"/>
            <a:ext cx="4267200" cy="276999"/>
          </a:xfrm>
          <a:prstGeom prst="rect">
            <a:avLst/>
          </a:prstGeom>
          <a:noFill/>
        </p:spPr>
        <p:txBody>
          <a:bodyPr wrap="square" rtlCol="0">
            <a:spAutoFit/>
          </a:bodyPr>
          <a:lstStyle/>
          <a:p>
            <a:pPr algn="ctr"/>
            <a:r>
              <a:rPr lang="en-US" sz="1200" dirty="0" smtClean="0"/>
              <a:t>Copyright © 2013 InterCAX</a:t>
            </a:r>
            <a:r>
              <a:rPr lang="en-US" sz="1200" baseline="0" dirty="0" smtClean="0"/>
              <a:t> LLC. All Rights Reserved.</a:t>
            </a:r>
            <a:endParaRPr lang="en-US" sz="12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55270-5828-49EC-88BF-FA63CEBC946C}" type="datetime1">
              <a:rPr lang="en-US" smtClean="0"/>
              <a:t>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62CC8-2E1B-48AD-9BC9-BA1EB55990B8}" type="datetime1">
              <a:rPr lang="en-US" smtClean="0"/>
              <a:t>1/26/2013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omgsysml.org/Maestro_SysML_DSL_Bajaj_INCOSE-IS-2012.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intercax.com/product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intercax.com/paramagic" TargetMode="External"/><Relationship Id="rId7" Type="http://schemas.openxmlformats.org/officeDocument/2006/relationships/hyperlink" Target="http://www.intercax.com/parasolver" TargetMode="External"/><Relationship Id="rId2" Type="http://schemas.openxmlformats.org/officeDocument/2006/relationships/hyperlink" Target="http://www.magicdraw.com/paramagic" TargetMode="External"/><Relationship Id="rId1" Type="http://schemas.openxmlformats.org/officeDocument/2006/relationships/slideLayout" Target="../slideLayouts/slideLayout2.xml"/><Relationship Id="rId6" Type="http://schemas.openxmlformats.org/officeDocument/2006/relationships/hyperlink" Target="http://www.atego.com/products/artisan-studio-parasolver/" TargetMode="External"/><Relationship Id="rId5" Type="http://schemas.openxmlformats.org/officeDocument/2006/relationships/hyperlink" Target="http://www.intercax.com/solvea" TargetMode="External"/><Relationship Id="rId4" Type="http://schemas.openxmlformats.org/officeDocument/2006/relationships/hyperlink" Target="http://www.intercax.com/melody"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5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emf"/></Relationships>
</file>

<file path=ppt/slides/_rels/slide58.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1" y="2038350"/>
            <a:ext cx="10287000" cy="1752600"/>
          </a:xfrm>
        </p:spPr>
        <p:txBody>
          <a:bodyPr>
            <a:noAutofit/>
          </a:bodyPr>
          <a:lstStyle/>
          <a:p>
            <a:r>
              <a:rPr lang="en-US" sz="3800" b="1" dirty="0" smtClean="0">
                <a:solidFill>
                  <a:schemeClr val="tx1">
                    <a:lumMod val="95000"/>
                    <a:lumOff val="5000"/>
                  </a:schemeClr>
                </a:solidFill>
              </a:rPr>
              <a:t>SLIM for Model-Based Systems Engineering</a:t>
            </a:r>
            <a:br>
              <a:rPr lang="en-US" sz="3800" b="1" dirty="0" smtClean="0">
                <a:solidFill>
                  <a:schemeClr val="tx1">
                    <a:lumMod val="95000"/>
                    <a:lumOff val="5000"/>
                  </a:schemeClr>
                </a:solidFill>
              </a:rPr>
            </a:br>
            <a:endParaRPr lang="en-US" sz="3800" b="1" i="1" dirty="0">
              <a:solidFill>
                <a:schemeClr val="tx1">
                  <a:lumMod val="95000"/>
                  <a:lumOff val="5000"/>
                </a:schemeClr>
              </a:solidFill>
            </a:endParaRPr>
          </a:p>
        </p:txBody>
      </p:sp>
      <p:sp>
        <p:nvSpPr>
          <p:cNvPr id="3" name="Subtitle 2"/>
          <p:cNvSpPr>
            <a:spLocks noGrp="1"/>
          </p:cNvSpPr>
          <p:nvPr>
            <p:ph type="subTitle" idx="1"/>
          </p:nvPr>
        </p:nvSpPr>
        <p:spPr>
          <a:xfrm>
            <a:off x="1371600" y="4324350"/>
            <a:ext cx="6400800" cy="1771650"/>
          </a:xfrm>
        </p:spPr>
        <p:txBody>
          <a:bodyPr>
            <a:normAutofit/>
          </a:bodyPr>
          <a:lstStyle/>
          <a:p>
            <a:r>
              <a:rPr lang="en-US" sz="3000" b="1" dirty="0" smtClean="0">
                <a:solidFill>
                  <a:schemeClr val="tx1">
                    <a:lumMod val="75000"/>
                    <a:lumOff val="25000"/>
                  </a:schemeClr>
                </a:solidFill>
              </a:rPr>
              <a:t>Manas Bajaj, PhD</a:t>
            </a:r>
          </a:p>
          <a:p>
            <a:r>
              <a:rPr lang="en-US" sz="2400" dirty="0" smtClean="0">
                <a:solidFill>
                  <a:schemeClr val="tx1">
                    <a:lumMod val="75000"/>
                    <a:lumOff val="25000"/>
                  </a:schemeClr>
                </a:solidFill>
              </a:rPr>
              <a:t>Chief Systems Officer</a:t>
            </a:r>
            <a:br>
              <a:rPr lang="en-US" sz="2400" dirty="0" smtClean="0">
                <a:solidFill>
                  <a:schemeClr val="tx1">
                    <a:lumMod val="75000"/>
                    <a:lumOff val="25000"/>
                  </a:schemeClr>
                </a:solidFill>
              </a:rPr>
            </a:br>
            <a:r>
              <a:rPr lang="en-US" sz="2400" dirty="0" smtClean="0">
                <a:solidFill>
                  <a:schemeClr val="tx1">
                    <a:lumMod val="75000"/>
                    <a:lumOff val="25000"/>
                  </a:schemeClr>
                </a:solidFill>
              </a:rPr>
              <a:t>manas.bajaj@intercax.com</a:t>
            </a:r>
            <a:br>
              <a:rPr lang="en-US" sz="2400" dirty="0" smtClean="0">
                <a:solidFill>
                  <a:schemeClr val="tx1">
                    <a:lumMod val="75000"/>
                    <a:lumOff val="25000"/>
                  </a:schemeClr>
                </a:solidFill>
              </a:rPr>
            </a:br>
            <a:r>
              <a:rPr lang="en-US" sz="2400" dirty="0" smtClean="0">
                <a:solidFill>
                  <a:schemeClr val="tx1">
                    <a:lumMod val="75000"/>
                    <a:lumOff val="25000"/>
                  </a:schemeClr>
                </a:solidFill>
              </a:rPr>
              <a:t>www.InterCAX.com </a:t>
            </a:r>
          </a:p>
        </p:txBody>
      </p:sp>
      <p:pic>
        <p:nvPicPr>
          <p:cNvPr id="4" name="Picture 2" descr="http://www.intercax.com/wp-content/themes/sky/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
            <a:ext cx="4495800" cy="1123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3105150"/>
            <a:ext cx="8077200" cy="523220"/>
          </a:xfrm>
          <a:prstGeom prst="rect">
            <a:avLst/>
          </a:prstGeom>
          <a:noFill/>
        </p:spPr>
        <p:txBody>
          <a:bodyPr wrap="square" rtlCol="0">
            <a:spAutoFit/>
          </a:bodyPr>
          <a:lstStyle/>
          <a:p>
            <a:pPr algn="ctr"/>
            <a:r>
              <a:rPr lang="en-US" sz="2800" b="1" dirty="0" smtClean="0"/>
              <a:t>Jan 26, 2013| INCOSE IW 2013 - MBSE Workshop</a:t>
            </a:r>
            <a:endParaRPr lang="en-US" sz="2800" i="1"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dirty="0"/>
          </a:p>
        </p:txBody>
      </p:sp>
    </p:spTree>
    <p:extLst>
      <p:ext uri="{BB962C8B-B14F-4D97-AF65-F5344CB8AC3E}">
        <p14:creationId xmlns:p14="http://schemas.microsoft.com/office/powerpoint/2010/main" val="254430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3"/>
            <a:ext cx="9144000" cy="652463"/>
          </a:xfrm>
        </p:spPr>
        <p:txBody>
          <a:bodyPr>
            <a:normAutofit fontScale="90000"/>
          </a:bodyPr>
          <a:lstStyle/>
          <a:p>
            <a:r>
              <a:rPr lang="en-US" dirty="0" smtClean="0"/>
              <a:t>SLIM – Systems Engineering Use Cases</a:t>
            </a:r>
            <a:endParaRPr lang="en-US" dirty="0"/>
          </a:p>
        </p:txBody>
      </p:sp>
      <p:pic>
        <p:nvPicPr>
          <p:cNvPr id="4" name="Picture 3"/>
          <p:cNvPicPr/>
          <p:nvPr/>
        </p:nvPicPr>
        <p:blipFill>
          <a:blip r:embed="rId2" cstate="print"/>
          <a:srcRect r="940" b="1381"/>
          <a:stretch>
            <a:fillRect/>
          </a:stretch>
        </p:blipFill>
        <p:spPr bwMode="auto">
          <a:xfrm>
            <a:off x="0" y="838200"/>
            <a:ext cx="9144000" cy="5867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590098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Contents</a:t>
            </a:r>
            <a:endParaRPr lang="en-US" dirty="0"/>
          </a:p>
        </p:txBody>
      </p:sp>
      <p:sp>
        <p:nvSpPr>
          <p:cNvPr id="5" name="Content Placeholder 4"/>
          <p:cNvSpPr>
            <a:spLocks noGrp="1"/>
          </p:cNvSpPr>
          <p:nvPr>
            <p:ph idx="1"/>
          </p:nvPr>
        </p:nvSpPr>
        <p:spPr>
          <a:xfrm>
            <a:off x="457200" y="1409700"/>
            <a:ext cx="8229600" cy="5295900"/>
          </a:xfrm>
        </p:spPr>
        <p:txBody>
          <a:bodyPr>
            <a:normAutofit fontScale="92500" lnSpcReduction="10000"/>
          </a:bodyPr>
          <a:lstStyle/>
          <a:p>
            <a:r>
              <a:rPr lang="en-US" sz="3600" dirty="0" smtClean="0">
                <a:cs typeface="Arial" charset="0"/>
              </a:rPr>
              <a:t>Motivation</a:t>
            </a:r>
          </a:p>
          <a:p>
            <a:r>
              <a:rPr lang="en-US" sz="3600" dirty="0" smtClean="0">
                <a:cs typeface="Arial" charset="0"/>
              </a:rPr>
              <a:t>What is SLIM?</a:t>
            </a:r>
          </a:p>
          <a:p>
            <a:pPr lvl="1"/>
            <a:r>
              <a:rPr lang="en-US" sz="3200" dirty="0" smtClean="0">
                <a:cs typeface="Arial" charset="0"/>
              </a:rPr>
              <a:t>Conceptual Architecture</a:t>
            </a:r>
          </a:p>
          <a:p>
            <a:pPr lvl="1"/>
            <a:r>
              <a:rPr lang="en-US" sz="3200" dirty="0" smtClean="0">
                <a:cs typeface="Arial" charset="0"/>
              </a:rPr>
              <a:t>Use Cases</a:t>
            </a:r>
          </a:p>
          <a:p>
            <a:r>
              <a:rPr lang="en-US" sz="3600" dirty="0" smtClean="0">
                <a:cs typeface="Arial" charset="0"/>
              </a:rPr>
              <a:t>SLIM – Bridging MBSE and PLM</a:t>
            </a:r>
          </a:p>
          <a:p>
            <a:r>
              <a:rPr lang="en-US" sz="3600" dirty="0" smtClean="0">
                <a:cs typeface="Arial" charset="0"/>
              </a:rPr>
              <a:t>SLIM </a:t>
            </a:r>
            <a:endParaRPr lang="en-US" sz="3600" dirty="0" smtClean="0">
              <a:cs typeface="Arial" charset="0"/>
            </a:endParaRPr>
          </a:p>
          <a:p>
            <a:pPr lvl="1"/>
            <a:r>
              <a:rPr lang="en-US" dirty="0" smtClean="0">
                <a:cs typeface="Arial" charset="0"/>
              </a:rPr>
              <a:t>NASA </a:t>
            </a:r>
            <a:r>
              <a:rPr lang="en-US" dirty="0">
                <a:cs typeface="Arial" charset="0"/>
              </a:rPr>
              <a:t>SBIR Phase 1 Project</a:t>
            </a:r>
          </a:p>
          <a:p>
            <a:pPr lvl="1"/>
            <a:r>
              <a:rPr lang="en-US" dirty="0" smtClean="0">
                <a:cs typeface="Arial" charset="0"/>
              </a:rPr>
              <a:t>SLIM Apps</a:t>
            </a:r>
            <a:endParaRPr lang="en-US" dirty="0" smtClean="0">
              <a:cs typeface="Arial" charset="0"/>
            </a:endParaRPr>
          </a:p>
          <a:p>
            <a:r>
              <a:rPr lang="en-US" sz="3600" dirty="0" smtClean="0">
                <a:cs typeface="Arial" charset="0"/>
              </a:rPr>
              <a:t>SLIM </a:t>
            </a:r>
            <a:r>
              <a:rPr lang="en-US" sz="3600" dirty="0" smtClean="0">
                <a:cs typeface="Arial" charset="0"/>
              </a:rPr>
              <a:t>– Current capabilities and tools</a:t>
            </a:r>
          </a:p>
          <a:p>
            <a:r>
              <a:rPr lang="en-US" sz="3600" dirty="0" smtClean="0">
                <a:cs typeface="Arial" charset="0"/>
              </a:rPr>
              <a:t>SLIM - Applications</a:t>
            </a:r>
            <a:endParaRPr lang="en-US" sz="3600" dirty="0"/>
          </a:p>
        </p:txBody>
      </p:sp>
      <p:sp>
        <p:nvSpPr>
          <p:cNvPr id="2" name="Left Arrow 1"/>
          <p:cNvSpPr/>
          <p:nvPr/>
        </p:nvSpPr>
        <p:spPr>
          <a:xfrm>
            <a:off x="6438900" y="3562350"/>
            <a:ext cx="685800" cy="381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3677312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60438"/>
          </a:xfrm>
        </p:spPr>
        <p:txBody>
          <a:bodyPr/>
          <a:lstStyle/>
          <a:p>
            <a:r>
              <a:rPr lang="en-US" dirty="0" smtClean="0"/>
              <a:t>Product Lifecycle Management</a:t>
            </a:r>
            <a:endParaRPr lang="en-US" dirty="0"/>
          </a:p>
        </p:txBody>
      </p:sp>
      <p:sp>
        <p:nvSpPr>
          <p:cNvPr id="3" name="Content Placeholder 2"/>
          <p:cNvSpPr>
            <a:spLocks noGrp="1"/>
          </p:cNvSpPr>
          <p:nvPr>
            <p:ph idx="1"/>
          </p:nvPr>
        </p:nvSpPr>
        <p:spPr>
          <a:xfrm>
            <a:off x="152400" y="723900"/>
            <a:ext cx="8839200" cy="5257800"/>
          </a:xfrm>
        </p:spPr>
        <p:txBody>
          <a:bodyPr>
            <a:normAutofit/>
          </a:bodyPr>
          <a:lstStyle/>
          <a:p>
            <a:r>
              <a:rPr lang="en-US" sz="2800" dirty="0" smtClean="0"/>
              <a:t>Idea -&gt; Design -&gt; Manufacturing -&gt; Service -&gt; Disposal</a:t>
            </a:r>
            <a:endParaRPr lang="en-US" sz="28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335"/>
          <a:stretch/>
        </p:blipFill>
        <p:spPr bwMode="auto">
          <a:xfrm>
            <a:off x="1295400" y="1286933"/>
            <a:ext cx="6858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235700" y="5474732"/>
            <a:ext cx="18288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smtClean="0"/>
              <a:t>Configuration Control</a:t>
            </a:r>
            <a:endParaRPr lang="en-US" b="1" dirty="0"/>
          </a:p>
        </p:txBody>
      </p:sp>
      <p:grpSp>
        <p:nvGrpSpPr>
          <p:cNvPr id="20" name="Group 19"/>
          <p:cNvGrpSpPr/>
          <p:nvPr/>
        </p:nvGrpSpPr>
        <p:grpSpPr>
          <a:xfrm>
            <a:off x="0" y="3920066"/>
            <a:ext cx="2133600" cy="1768165"/>
            <a:chOff x="152400" y="3983566"/>
            <a:chExt cx="2133600" cy="1768165"/>
          </a:xfrm>
        </p:grpSpPr>
        <p:sp>
          <p:nvSpPr>
            <p:cNvPr id="6" name="TextBox 5"/>
            <p:cNvSpPr txBox="1"/>
            <p:nvPr/>
          </p:nvSpPr>
          <p:spPr>
            <a:xfrm>
              <a:off x="152400" y="5105400"/>
              <a:ext cx="18288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smtClean="0"/>
                <a:t>Related artifacts (CAD, doc, </a:t>
              </a:r>
              <a:r>
                <a:rPr lang="en-US" b="1" dirty="0" err="1" smtClean="0"/>
                <a:t>xls</a:t>
              </a:r>
              <a:r>
                <a:rPr lang="en-US" b="1" dirty="0" smtClean="0"/>
                <a:t>, …)</a:t>
              </a:r>
              <a:endParaRPr lang="en-US" b="1" dirty="0"/>
            </a:p>
          </p:txBody>
        </p:sp>
        <p:cxnSp>
          <p:nvCxnSpPr>
            <p:cNvPr id="12" name="Straight Arrow Connector 11"/>
            <p:cNvCxnSpPr/>
            <p:nvPr/>
          </p:nvCxnSpPr>
          <p:spPr>
            <a:xfrm flipV="1">
              <a:off x="2057400" y="4985434"/>
              <a:ext cx="228600" cy="32316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flipV="1">
              <a:off x="2057400" y="4495801"/>
              <a:ext cx="228600" cy="81279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p:nvPr/>
          </p:nvCxnSpPr>
          <p:spPr>
            <a:xfrm flipV="1">
              <a:off x="2057400" y="3983566"/>
              <a:ext cx="114300" cy="132503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2057" name="Group 2056"/>
          <p:cNvGrpSpPr/>
          <p:nvPr/>
        </p:nvGrpSpPr>
        <p:grpSpPr>
          <a:xfrm>
            <a:off x="0" y="2766894"/>
            <a:ext cx="2317750" cy="1424106"/>
            <a:chOff x="0" y="2766894"/>
            <a:chExt cx="2317750" cy="1424106"/>
          </a:xfrm>
        </p:grpSpPr>
        <p:sp>
          <p:nvSpPr>
            <p:cNvPr id="4" name="TextBox 3"/>
            <p:cNvSpPr txBox="1"/>
            <p:nvPr/>
          </p:nvSpPr>
          <p:spPr>
            <a:xfrm>
              <a:off x="0" y="2766894"/>
              <a:ext cx="231775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smtClean="0"/>
                <a:t>Product structure (BOM)</a:t>
              </a:r>
              <a:endParaRPr lang="en-US" b="1" dirty="0"/>
            </a:p>
          </p:txBody>
        </p:sp>
        <p:cxnSp>
          <p:nvCxnSpPr>
            <p:cNvPr id="22" name="Straight Arrow Connector 21"/>
            <p:cNvCxnSpPr/>
            <p:nvPr/>
          </p:nvCxnSpPr>
          <p:spPr>
            <a:xfrm>
              <a:off x="1158875" y="3505200"/>
              <a:ext cx="654050" cy="685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2058" name="Group 2057"/>
          <p:cNvGrpSpPr/>
          <p:nvPr/>
        </p:nvGrpSpPr>
        <p:grpSpPr>
          <a:xfrm>
            <a:off x="3429000" y="4191000"/>
            <a:ext cx="2133600" cy="1930063"/>
            <a:chOff x="3429000" y="4191000"/>
            <a:chExt cx="2133600" cy="1930063"/>
          </a:xfrm>
        </p:grpSpPr>
        <p:sp>
          <p:nvSpPr>
            <p:cNvPr id="7" name="TextBox 6"/>
            <p:cNvSpPr txBox="1"/>
            <p:nvPr/>
          </p:nvSpPr>
          <p:spPr>
            <a:xfrm>
              <a:off x="3733800" y="5751731"/>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smtClean="0"/>
                <a:t>Versioning</a:t>
              </a:r>
              <a:endParaRPr lang="en-US" b="1" dirty="0"/>
            </a:p>
          </p:txBody>
        </p:sp>
        <p:cxnSp>
          <p:nvCxnSpPr>
            <p:cNvPr id="25" name="Straight Arrow Connector 24"/>
            <p:cNvCxnSpPr/>
            <p:nvPr/>
          </p:nvCxnSpPr>
          <p:spPr>
            <a:xfrm flipH="1" flipV="1">
              <a:off x="3429000" y="4902200"/>
              <a:ext cx="609600" cy="72956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p:nvPr/>
          </p:nvCxnSpPr>
          <p:spPr>
            <a:xfrm flipH="1" flipV="1">
              <a:off x="3429000" y="4495801"/>
              <a:ext cx="609600" cy="113596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p:nvPr/>
          </p:nvCxnSpPr>
          <p:spPr>
            <a:xfrm flipH="1" flipV="1">
              <a:off x="3733800" y="4191000"/>
              <a:ext cx="304800" cy="144076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cxnSp>
        <p:nvCxnSpPr>
          <p:cNvPr id="34" name="Straight Arrow Connector 33"/>
          <p:cNvCxnSpPr/>
          <p:nvPr/>
        </p:nvCxnSpPr>
        <p:spPr>
          <a:xfrm flipH="1" flipV="1">
            <a:off x="5715000" y="4985434"/>
            <a:ext cx="609600" cy="3231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7" name="Straight Arrow Connector 36"/>
          <p:cNvCxnSpPr/>
          <p:nvPr/>
        </p:nvCxnSpPr>
        <p:spPr>
          <a:xfrm flipV="1">
            <a:off x="6324600" y="4646083"/>
            <a:ext cx="152400" cy="6625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1" name="TextBox 40"/>
          <p:cNvSpPr txBox="1"/>
          <p:nvPr/>
        </p:nvSpPr>
        <p:spPr>
          <a:xfrm>
            <a:off x="5105400" y="1600200"/>
            <a:ext cx="18288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…and much more</a:t>
            </a:r>
            <a:endParaRPr lang="en-US" b="1"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12</a:t>
            </a:fld>
            <a:endParaRPr lang="en-US"/>
          </a:p>
        </p:txBody>
      </p:sp>
      <p:sp>
        <p:nvSpPr>
          <p:cNvPr id="5" name="TextBox 4"/>
          <p:cNvSpPr txBox="1"/>
          <p:nvPr/>
        </p:nvSpPr>
        <p:spPr>
          <a:xfrm rot="5400000">
            <a:off x="7069696" y="3482633"/>
            <a:ext cx="3118536"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600" dirty="0" smtClean="0"/>
              <a:t>Windchill</a:t>
            </a:r>
            <a:endParaRPr lang="en-US" sz="3600" dirty="0"/>
          </a:p>
        </p:txBody>
      </p:sp>
    </p:spTree>
    <p:extLst>
      <p:ext uri="{BB962C8B-B14F-4D97-AF65-F5344CB8AC3E}">
        <p14:creationId xmlns:p14="http://schemas.microsoft.com/office/powerpoint/2010/main" val="42109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762" b="3492"/>
          <a:stretch/>
        </p:blipFill>
        <p:spPr bwMode="auto">
          <a:xfrm>
            <a:off x="228600" y="1362897"/>
            <a:ext cx="8816855" cy="475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8100"/>
            <a:ext cx="8229600" cy="960438"/>
          </a:xfrm>
        </p:spPr>
        <p:txBody>
          <a:bodyPr/>
          <a:lstStyle/>
          <a:p>
            <a:r>
              <a:rPr lang="en-US" dirty="0" smtClean="0"/>
              <a:t>Product Lifecycle Management</a:t>
            </a:r>
            <a:endParaRPr lang="en-US" dirty="0"/>
          </a:p>
        </p:txBody>
      </p:sp>
      <p:sp>
        <p:nvSpPr>
          <p:cNvPr id="3" name="Content Placeholder 2"/>
          <p:cNvSpPr>
            <a:spLocks noGrp="1"/>
          </p:cNvSpPr>
          <p:nvPr>
            <p:ph idx="1"/>
          </p:nvPr>
        </p:nvSpPr>
        <p:spPr>
          <a:xfrm>
            <a:off x="152400" y="762000"/>
            <a:ext cx="8839200" cy="5257800"/>
          </a:xfrm>
        </p:spPr>
        <p:txBody>
          <a:bodyPr>
            <a:normAutofit/>
          </a:bodyPr>
          <a:lstStyle/>
          <a:p>
            <a:r>
              <a:rPr lang="en-US" sz="2800" dirty="0" smtClean="0"/>
              <a:t>Idea -&gt; Design -&gt; Manufacturing -&gt; Service -&gt; Disposal</a:t>
            </a:r>
            <a:endParaRPr lang="en-US" sz="2800" dirty="0"/>
          </a:p>
        </p:txBody>
      </p:sp>
      <p:grpSp>
        <p:nvGrpSpPr>
          <p:cNvPr id="20" name="Group 19"/>
          <p:cNvGrpSpPr/>
          <p:nvPr/>
        </p:nvGrpSpPr>
        <p:grpSpPr>
          <a:xfrm>
            <a:off x="228600" y="3276600"/>
            <a:ext cx="2227944" cy="1473673"/>
            <a:chOff x="207735" y="3996508"/>
            <a:chExt cx="2227944" cy="1473673"/>
          </a:xfrm>
        </p:grpSpPr>
        <p:sp>
          <p:nvSpPr>
            <p:cNvPr id="6" name="TextBox 5"/>
            <p:cNvSpPr txBox="1"/>
            <p:nvPr/>
          </p:nvSpPr>
          <p:spPr>
            <a:xfrm>
              <a:off x="207735" y="4823850"/>
              <a:ext cx="182880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smtClean="0"/>
                <a:t>Related artifacts (CAD, doc, </a:t>
              </a:r>
              <a:r>
                <a:rPr lang="en-US" b="1" dirty="0" err="1" smtClean="0"/>
                <a:t>xls</a:t>
              </a:r>
              <a:r>
                <a:rPr lang="en-US" b="1" dirty="0" smtClean="0"/>
                <a:t>, …)</a:t>
              </a:r>
              <a:endParaRPr lang="en-US" b="1" dirty="0"/>
            </a:p>
          </p:txBody>
        </p:sp>
        <p:cxnSp>
          <p:nvCxnSpPr>
            <p:cNvPr id="14" name="Straight Arrow Connector 13"/>
            <p:cNvCxnSpPr/>
            <p:nvPr/>
          </p:nvCxnSpPr>
          <p:spPr>
            <a:xfrm flipV="1">
              <a:off x="2057400" y="3996508"/>
              <a:ext cx="378279" cy="131209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2057" name="Group 2056"/>
          <p:cNvGrpSpPr/>
          <p:nvPr/>
        </p:nvGrpSpPr>
        <p:grpSpPr>
          <a:xfrm>
            <a:off x="228600" y="1923365"/>
            <a:ext cx="2005694" cy="1200835"/>
            <a:chOff x="286656" y="1923365"/>
            <a:chExt cx="2005694" cy="1200835"/>
          </a:xfrm>
        </p:grpSpPr>
        <p:sp>
          <p:nvSpPr>
            <p:cNvPr id="4" name="TextBox 3"/>
            <p:cNvSpPr txBox="1"/>
            <p:nvPr/>
          </p:nvSpPr>
          <p:spPr>
            <a:xfrm>
              <a:off x="286656" y="1923365"/>
              <a:ext cx="200569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smtClean="0"/>
                <a:t>Product structure (BOM)</a:t>
              </a:r>
              <a:endParaRPr lang="en-US" b="1" dirty="0"/>
            </a:p>
          </p:txBody>
        </p:sp>
        <p:cxnSp>
          <p:nvCxnSpPr>
            <p:cNvPr id="22" name="Straight Arrow Connector 21"/>
            <p:cNvCxnSpPr/>
            <p:nvPr/>
          </p:nvCxnSpPr>
          <p:spPr>
            <a:xfrm>
              <a:off x="1828800" y="2667000"/>
              <a:ext cx="46355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2058" name="Group 2057"/>
          <p:cNvGrpSpPr/>
          <p:nvPr/>
        </p:nvGrpSpPr>
        <p:grpSpPr>
          <a:xfrm>
            <a:off x="3294745" y="3276600"/>
            <a:ext cx="2057399" cy="1150507"/>
            <a:chOff x="3153518" y="4343400"/>
            <a:chExt cx="2057399" cy="1150507"/>
          </a:xfrm>
        </p:grpSpPr>
        <p:sp>
          <p:nvSpPr>
            <p:cNvPr id="7" name="TextBox 6"/>
            <p:cNvSpPr txBox="1"/>
            <p:nvPr/>
          </p:nvSpPr>
          <p:spPr>
            <a:xfrm>
              <a:off x="3382117" y="5124575"/>
              <a:ext cx="182880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smtClean="0"/>
                <a:t>Versioning</a:t>
              </a:r>
              <a:endParaRPr lang="en-US" b="1" dirty="0"/>
            </a:p>
          </p:txBody>
        </p:sp>
        <p:cxnSp>
          <p:nvCxnSpPr>
            <p:cNvPr id="25" name="Straight Arrow Connector 24"/>
            <p:cNvCxnSpPr/>
            <p:nvPr/>
          </p:nvCxnSpPr>
          <p:spPr>
            <a:xfrm flipH="1" flipV="1">
              <a:off x="3153518" y="4648200"/>
              <a:ext cx="685799" cy="33938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p:nvPr/>
          </p:nvCxnSpPr>
          <p:spPr>
            <a:xfrm flipH="1" flipV="1">
              <a:off x="3382118" y="4495801"/>
              <a:ext cx="457199" cy="50364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p:nvPr/>
          </p:nvCxnSpPr>
          <p:spPr>
            <a:xfrm flipH="1" flipV="1">
              <a:off x="3534518" y="4343400"/>
              <a:ext cx="304799" cy="64418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10" name="Slide Number Placeholder 9"/>
          <p:cNvSpPr>
            <a:spLocks noGrp="1"/>
          </p:cNvSpPr>
          <p:nvPr>
            <p:ph type="sldNum" sz="quarter" idx="12"/>
          </p:nvPr>
        </p:nvSpPr>
        <p:spPr/>
        <p:txBody>
          <a:bodyPr/>
          <a:lstStyle/>
          <a:p>
            <a:fld id="{B6F15528-21DE-4FAA-801E-634DDDAF4B2B}" type="slidenum">
              <a:rPr lang="en-US" smtClean="0"/>
              <a:pPr/>
              <a:t>13</a:t>
            </a:fld>
            <a:endParaRPr lang="en-US"/>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166" t="16446" b="63678"/>
          <a:stretch/>
        </p:blipFill>
        <p:spPr bwMode="auto">
          <a:xfrm>
            <a:off x="2589183" y="5486401"/>
            <a:ext cx="5734761" cy="113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4445364" y="5398532"/>
            <a:ext cx="2819399"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smtClean="0"/>
              <a:t>Configuration Control</a:t>
            </a:r>
            <a:endParaRPr lang="en-US" b="1" dirty="0"/>
          </a:p>
        </p:txBody>
      </p:sp>
      <p:sp>
        <p:nvSpPr>
          <p:cNvPr id="19" name="TextBox 18"/>
          <p:cNvSpPr txBox="1"/>
          <p:nvPr/>
        </p:nvSpPr>
        <p:spPr>
          <a:xfrm rot="5400000">
            <a:off x="7185366" y="3482633"/>
            <a:ext cx="3118536"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600" dirty="0" err="1" smtClean="0"/>
              <a:t>Teamcenter</a:t>
            </a:r>
            <a:endParaRPr lang="en-US" sz="3600" dirty="0"/>
          </a:p>
        </p:txBody>
      </p:sp>
    </p:spTree>
    <p:extLst>
      <p:ext uri="{BB962C8B-B14F-4D97-AF65-F5344CB8AC3E}">
        <p14:creationId xmlns:p14="http://schemas.microsoft.com/office/powerpoint/2010/main" val="1911595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What has PLM go to do with MBSE?</a:t>
            </a:r>
            <a:endParaRPr lang="en-US" dirty="0"/>
          </a:p>
        </p:txBody>
      </p:sp>
      <p:sp>
        <p:nvSpPr>
          <p:cNvPr id="3" name="Content Placeholder 2"/>
          <p:cNvSpPr>
            <a:spLocks noGrp="1"/>
          </p:cNvSpPr>
          <p:nvPr>
            <p:ph idx="1"/>
          </p:nvPr>
        </p:nvSpPr>
        <p:spPr>
          <a:xfrm>
            <a:off x="152400" y="685800"/>
            <a:ext cx="8610600" cy="5257800"/>
          </a:xfrm>
        </p:spPr>
        <p:txBody>
          <a:bodyPr>
            <a:noAutofit/>
          </a:bodyPr>
          <a:lstStyle/>
          <a:p>
            <a:pPr lvl="0"/>
            <a:r>
              <a:rPr lang="en-US" sz="2400" dirty="0" smtClean="0"/>
              <a:t>Who is responsible for different sub-systems and their functions?</a:t>
            </a:r>
          </a:p>
          <a:p>
            <a:pPr lvl="0"/>
            <a:r>
              <a:rPr lang="en-US" sz="2400" dirty="0" smtClean="0"/>
              <a:t>What </a:t>
            </a:r>
            <a:r>
              <a:rPr lang="en-US" sz="2400" dirty="0"/>
              <a:t>specific sub-systems were allocated to CAD engineers?</a:t>
            </a:r>
          </a:p>
          <a:p>
            <a:pPr lvl="0"/>
            <a:r>
              <a:rPr lang="en-US" sz="2400" dirty="0"/>
              <a:t>What specific version of the system model was used during this allocation?</a:t>
            </a:r>
          </a:p>
          <a:p>
            <a:pPr lvl="0"/>
            <a:r>
              <a:rPr lang="en-US" sz="2400" dirty="0"/>
              <a:t>What specific versions of the CAD models were connected to the system model?</a:t>
            </a:r>
          </a:p>
          <a:p>
            <a:pPr lvl="0"/>
            <a:r>
              <a:rPr lang="en-US" sz="2400" dirty="0"/>
              <a:t>What specific parameters of the sub-system X were connected to the CAD model parameters and how?</a:t>
            </a:r>
          </a:p>
          <a:p>
            <a:pPr lvl="0"/>
            <a:r>
              <a:rPr lang="en-US" sz="2400" dirty="0"/>
              <a:t>What specific system measures-of-effectiveness was analyzed by the system engineer</a:t>
            </a:r>
            <a:r>
              <a:rPr lang="en-US" sz="2400" dirty="0" smtClean="0"/>
              <a:t>? What analysis models were used?</a:t>
            </a:r>
            <a:endParaRPr lang="en-US" sz="2400" dirty="0"/>
          </a:p>
          <a:p>
            <a:pPr lvl="0"/>
            <a:r>
              <a:rPr lang="en-US" sz="2400" dirty="0"/>
              <a:t>What specific versions of the SysML </a:t>
            </a:r>
            <a:r>
              <a:rPr lang="en-US" sz="2400" dirty="0" err="1"/>
              <a:t>parameteric</a:t>
            </a:r>
            <a:r>
              <a:rPr lang="en-US" sz="2400" dirty="0"/>
              <a:t> model, and related domain-specific analysis models were used?</a:t>
            </a:r>
          </a:p>
          <a:p>
            <a:pPr lvl="0"/>
            <a:r>
              <a:rPr lang="en-US" sz="2400" dirty="0"/>
              <a:t>What were the results of this analysis?</a:t>
            </a:r>
          </a:p>
          <a:p>
            <a:pPr lvl="0"/>
            <a:r>
              <a:rPr lang="en-US" sz="2400" dirty="0"/>
              <a:t>What design decisions were taken following this </a:t>
            </a:r>
            <a:r>
              <a:rPr lang="en-US" sz="2400" dirty="0" smtClean="0"/>
              <a:t>analysis and by whom?</a:t>
            </a:r>
            <a:endParaRPr lang="en-US" sz="24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9114569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NASA SBIR Project – Phase 1</a:t>
            </a:r>
            <a:br>
              <a:rPr lang="en-US" dirty="0" smtClean="0"/>
            </a:br>
            <a:r>
              <a:rPr lang="en-US" sz="4000" i="1" dirty="0" smtClean="0"/>
              <a:t>SLIM for Agile Mission Lifecycle Management</a:t>
            </a:r>
            <a:endParaRPr lang="en-US" i="1" dirty="0"/>
          </a:p>
        </p:txBody>
      </p:sp>
      <p:sp>
        <p:nvSpPr>
          <p:cNvPr id="3" name="Content Placeholder 2"/>
          <p:cNvSpPr>
            <a:spLocks noGrp="1"/>
          </p:cNvSpPr>
          <p:nvPr>
            <p:ph idx="1"/>
          </p:nvPr>
        </p:nvSpPr>
        <p:spPr>
          <a:xfrm>
            <a:off x="304800" y="1417637"/>
            <a:ext cx="8229600" cy="5059363"/>
          </a:xfrm>
        </p:spPr>
        <p:txBody>
          <a:bodyPr>
            <a:normAutofit fontScale="47500" lnSpcReduction="20000"/>
          </a:bodyPr>
          <a:lstStyle/>
          <a:p>
            <a:pPr marL="0" indent="0" algn="ctr">
              <a:buNone/>
            </a:pPr>
            <a:r>
              <a:rPr lang="en-US" sz="4600" b="1" dirty="0" smtClean="0"/>
              <a:t>Technical Objectives</a:t>
            </a:r>
          </a:p>
          <a:p>
            <a:pPr marL="0" lvl="0" indent="0">
              <a:buNone/>
            </a:pPr>
            <a:endParaRPr lang="en-US" dirty="0" smtClean="0"/>
          </a:p>
          <a:p>
            <a:pPr lvl="0"/>
            <a:r>
              <a:rPr lang="en-US" sz="4200" i="1" dirty="0" smtClean="0"/>
              <a:t>Establish </a:t>
            </a:r>
            <a:r>
              <a:rPr lang="en-US" sz="4200" i="1" dirty="0"/>
              <a:t>fine-grained, information-rich connections between the SysML-based system model and variety of other artifacts, such as CAD, CAE, Excel, MATLAB, </a:t>
            </a:r>
            <a:r>
              <a:rPr lang="en-US" sz="4200" i="1" dirty="0" err="1"/>
              <a:t>Mathematica</a:t>
            </a:r>
            <a:r>
              <a:rPr lang="en-US" sz="4200" i="1" dirty="0"/>
              <a:t> models, and Word documents to name a few, using integration patterns that facilitate different system engineering workflows</a:t>
            </a:r>
            <a:r>
              <a:rPr lang="en-US" sz="4200" i="1" dirty="0" smtClean="0"/>
              <a:t>.</a:t>
            </a:r>
          </a:p>
          <a:p>
            <a:pPr marL="0" lvl="0" indent="0">
              <a:buNone/>
            </a:pPr>
            <a:endParaRPr lang="en-US" sz="4200" i="1" dirty="0" smtClean="0"/>
          </a:p>
          <a:p>
            <a:pPr lvl="0"/>
            <a:r>
              <a:rPr lang="en-US" sz="4200" i="1" dirty="0" smtClean="0"/>
              <a:t>Demonstrate execution of patterns that are fundamental to realizing system engineering design and verification workflows, such as synchronizing values between SysML models and connected artifacts in PLM systems, and wrapping executable models (MATLAB/Simulink, </a:t>
            </a:r>
            <a:r>
              <a:rPr lang="en-US" sz="4200" i="1" dirty="0" err="1" smtClean="0"/>
              <a:t>Mathematica</a:t>
            </a:r>
            <a:r>
              <a:rPr lang="en-US" sz="4200" i="1" dirty="0" smtClean="0"/>
              <a:t>,…) managed in PLM systems as SysML constructs and executing them in the context of SysML model execution</a:t>
            </a:r>
            <a:endParaRPr lang="en-US" sz="4200" i="1" dirty="0"/>
          </a:p>
          <a:p>
            <a:pPr marL="0" indent="0">
              <a:buNone/>
            </a:pPr>
            <a:r>
              <a:rPr lang="en-US" sz="4200" i="1" dirty="0"/>
              <a:t> </a:t>
            </a:r>
          </a:p>
          <a:p>
            <a:pPr lvl="0"/>
            <a:r>
              <a:rPr lang="en-US" sz="4200" i="1" dirty="0"/>
              <a:t>Manage different versions and configurations of (a) the SysML-based system model, (b) the connected artifacts (e.g. CAD/CAE models and Word/Excel docs), and (c) the fine-grained relationships between the system model and artifacts, in an enterprise-class PLM environment such as Windchill or </a:t>
            </a:r>
            <a:r>
              <a:rPr lang="en-US" sz="4200" i="1" dirty="0" err="1"/>
              <a:t>Teamcenter</a:t>
            </a:r>
            <a:r>
              <a:rPr lang="en-US" sz="4200" i="1" dirty="0" smtClean="0"/>
              <a:t>.</a:t>
            </a:r>
            <a:endParaRPr lang="en-US" sz="3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3696641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1143000"/>
          </a:xfrm>
        </p:spPr>
        <p:txBody>
          <a:bodyPr>
            <a:normAutofit fontScale="90000"/>
          </a:bodyPr>
          <a:lstStyle/>
          <a:p>
            <a:r>
              <a:rPr lang="en-US" dirty="0" smtClean="0"/>
              <a:t>NASA SBIR Project – Phase 1</a:t>
            </a:r>
            <a:br>
              <a:rPr lang="en-US" dirty="0" smtClean="0"/>
            </a:br>
            <a:r>
              <a:rPr lang="en-US" sz="4000" i="1" dirty="0" smtClean="0"/>
              <a:t>SLIM for Agile Mission Lifecycle Management</a:t>
            </a:r>
            <a:endParaRPr lang="en-US"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16</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686800" cy="495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7894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Total System Model</a:t>
            </a:r>
            <a:br>
              <a:rPr lang="en-US" dirty="0" smtClean="0"/>
            </a:br>
            <a:r>
              <a:rPr lang="en-US" sz="3600" dirty="0" smtClean="0"/>
              <a:t>Created and managed using SLIM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7" y="1371600"/>
            <a:ext cx="9147717" cy="5181600"/>
          </a:xfrm>
          <a:prstGeom prst="rect">
            <a:avLst/>
          </a:prstGeom>
          <a:noFill/>
          <a:ln>
            <a:no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676400" cy="129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858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System Model History</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b="4883"/>
          <a:stretch/>
        </p:blipFill>
        <p:spPr bwMode="auto">
          <a:xfrm>
            <a:off x="0" y="1371600"/>
            <a:ext cx="9067800" cy="4800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038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SLIM’s Connection Patterns</a:t>
            </a:r>
            <a:endParaRPr lang="en-US" dirty="0"/>
          </a:p>
        </p:txBody>
      </p:sp>
      <p:sp>
        <p:nvSpPr>
          <p:cNvPr id="5" name="Content Placeholder 4"/>
          <p:cNvSpPr>
            <a:spLocks noGrp="1"/>
          </p:cNvSpPr>
          <p:nvPr>
            <p:ph idx="1"/>
          </p:nvPr>
        </p:nvSpPr>
        <p:spPr>
          <a:xfrm>
            <a:off x="304800" y="1371600"/>
            <a:ext cx="8382000" cy="4754563"/>
          </a:xfrm>
        </p:spPr>
        <p:txBody>
          <a:bodyPr/>
          <a:lstStyle/>
          <a:p>
            <a:r>
              <a:rPr lang="en-US" dirty="0" smtClean="0"/>
              <a:t>Reference Connection </a:t>
            </a:r>
          </a:p>
          <a:p>
            <a:r>
              <a:rPr lang="en-US" dirty="0" smtClean="0"/>
              <a:t>Data Map Connection</a:t>
            </a:r>
          </a:p>
          <a:p>
            <a:r>
              <a:rPr lang="en-US" dirty="0" smtClean="0"/>
              <a:t>Function Wrap Connection</a:t>
            </a:r>
          </a:p>
          <a:p>
            <a:r>
              <a:rPr lang="en-US" dirty="0" smtClean="0"/>
              <a:t>Model Transform Connection</a:t>
            </a:r>
          </a:p>
          <a:p>
            <a:r>
              <a:rPr lang="en-US" dirty="0" smtClean="0"/>
              <a:t>Composite Connection</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1690701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About InterCAX</a:t>
            </a:r>
            <a:endParaRPr lang="en-US" dirty="0"/>
          </a:p>
        </p:txBody>
      </p:sp>
      <p:sp>
        <p:nvSpPr>
          <p:cNvPr id="3" name="Content Placeholder 2"/>
          <p:cNvSpPr>
            <a:spLocks noGrp="1"/>
          </p:cNvSpPr>
          <p:nvPr>
            <p:ph idx="1"/>
          </p:nvPr>
        </p:nvSpPr>
        <p:spPr>
          <a:xfrm>
            <a:off x="228600" y="990600"/>
            <a:ext cx="8610600" cy="5867400"/>
          </a:xfrm>
        </p:spPr>
        <p:txBody>
          <a:bodyPr>
            <a:normAutofit fontScale="85000" lnSpcReduction="10000"/>
          </a:bodyPr>
          <a:lstStyle/>
          <a:p>
            <a:r>
              <a:rPr lang="en-US" dirty="0" smtClean="0"/>
              <a:t>Small business based in Atlanta, spin-off from Georgia Tech</a:t>
            </a:r>
          </a:p>
          <a:p>
            <a:r>
              <a:rPr lang="en-US" dirty="0" smtClean="0"/>
              <a:t>Background </a:t>
            </a:r>
            <a:r>
              <a:rPr lang="en-US" dirty="0"/>
              <a:t>in standards-based modeling and simulation </a:t>
            </a:r>
            <a:r>
              <a:rPr lang="en-US" dirty="0" smtClean="0"/>
              <a:t>technology – SysML, MBSE, CAD, CAE, PLM</a:t>
            </a:r>
          </a:p>
          <a:p>
            <a:r>
              <a:rPr lang="en-US" dirty="0" smtClean="0"/>
              <a:t>First-in-market </a:t>
            </a:r>
            <a:r>
              <a:rPr lang="en-US" dirty="0"/>
              <a:t>and </a:t>
            </a:r>
            <a:r>
              <a:rPr lang="en-US" dirty="0" smtClean="0"/>
              <a:t>leading </a:t>
            </a:r>
            <a:r>
              <a:rPr lang="en-US" dirty="0"/>
              <a:t>provider of full-featured SysML parametric analysis </a:t>
            </a:r>
            <a:r>
              <a:rPr lang="en-US" dirty="0" smtClean="0"/>
              <a:t>software – </a:t>
            </a:r>
            <a:r>
              <a:rPr lang="en-US" dirty="0" err="1" smtClean="0"/>
              <a:t>ParaMagic</a:t>
            </a:r>
            <a:r>
              <a:rPr lang="en-US" dirty="0" smtClean="0"/>
              <a:t>® (for MagicDraw</a:t>
            </a:r>
            <a:r>
              <a:rPr lang="en-US" dirty="0"/>
              <a:t>), </a:t>
            </a:r>
            <a:r>
              <a:rPr lang="en-US" dirty="0" smtClean="0"/>
              <a:t>Melody™ </a:t>
            </a:r>
            <a:r>
              <a:rPr lang="en-US" dirty="0"/>
              <a:t>(</a:t>
            </a:r>
            <a:r>
              <a:rPr lang="en-US" dirty="0" smtClean="0"/>
              <a:t>Rhapsody), </a:t>
            </a:r>
            <a:r>
              <a:rPr lang="en-US" dirty="0" err="1" smtClean="0"/>
              <a:t>ParaSolver</a:t>
            </a:r>
            <a:r>
              <a:rPr lang="en-US" dirty="0" smtClean="0"/>
              <a:t>™ (Artisan Studio), and </a:t>
            </a:r>
            <a:r>
              <a:rPr lang="en-US" dirty="0" err="1" smtClean="0"/>
              <a:t>Solvea</a:t>
            </a:r>
            <a:r>
              <a:rPr lang="en-US" dirty="0" smtClean="0"/>
              <a:t>™ (Enterprise Architect)</a:t>
            </a:r>
            <a:endParaRPr lang="en-US" dirty="0"/>
          </a:p>
          <a:p>
            <a:r>
              <a:rPr lang="en-US" dirty="0" smtClean="0"/>
              <a:t>Active contributor to the development of</a:t>
            </a:r>
          </a:p>
          <a:p>
            <a:pPr lvl="1"/>
            <a:r>
              <a:rPr lang="en-US" dirty="0" smtClean="0"/>
              <a:t>OMG </a:t>
            </a:r>
            <a:r>
              <a:rPr lang="en-US" dirty="0" err="1" smtClean="0"/>
              <a:t>SysML</a:t>
            </a:r>
            <a:r>
              <a:rPr lang="en-US" dirty="0" smtClean="0"/>
              <a:t> International Standard</a:t>
            </a:r>
          </a:p>
          <a:p>
            <a:pPr lvl="1"/>
            <a:r>
              <a:rPr lang="en-US" dirty="0" smtClean="0"/>
              <a:t>ISO 10303-210 (AP210) Standard and related standards</a:t>
            </a:r>
          </a:p>
          <a:p>
            <a:pPr lvl="1"/>
            <a:r>
              <a:rPr lang="en-US" dirty="0" smtClean="0"/>
              <a:t>OMG Certified Systems Modeling Professional Certification (OCSMP) program</a:t>
            </a:r>
          </a:p>
          <a:p>
            <a:pPr lvl="1"/>
            <a:r>
              <a:rPr lang="en-US" dirty="0" smtClean="0"/>
              <a:t>Model-based Systems Engineering technology and practice</a:t>
            </a:r>
            <a:endParaRPr lang="en-US" dirty="0"/>
          </a:p>
        </p:txBody>
      </p:sp>
    </p:spTree>
    <p:extLst>
      <p:ext uri="{BB962C8B-B14F-4D97-AF65-F5344CB8AC3E}">
        <p14:creationId xmlns:p14="http://schemas.microsoft.com/office/powerpoint/2010/main" val="1603401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4"/>
            <a:ext cx="8229600" cy="762000"/>
          </a:xfrm>
        </p:spPr>
        <p:txBody>
          <a:bodyPr/>
          <a:lstStyle/>
          <a:p>
            <a:r>
              <a:rPr lang="en-US" dirty="0" smtClean="0"/>
              <a:t>SLIM’s Connection Patterns</a:t>
            </a:r>
            <a:endParaRPr lang="en-US" dirty="0"/>
          </a:p>
        </p:txBody>
      </p:sp>
      <p:sp>
        <p:nvSpPr>
          <p:cNvPr id="7" name="Content Placeholder 2"/>
          <p:cNvSpPr>
            <a:spLocks noGrp="1"/>
          </p:cNvSpPr>
          <p:nvPr>
            <p:ph idx="1"/>
          </p:nvPr>
        </p:nvSpPr>
        <p:spPr>
          <a:xfrm>
            <a:off x="153237" y="762000"/>
            <a:ext cx="6705600" cy="5470844"/>
          </a:xfrm>
        </p:spPr>
        <p:txBody>
          <a:bodyPr>
            <a:noAutofit/>
          </a:bodyPr>
          <a:lstStyle/>
          <a:p>
            <a:pPr>
              <a:lnSpc>
                <a:spcPct val="130000"/>
              </a:lnSpc>
              <a:spcBef>
                <a:spcPts val="0"/>
              </a:spcBef>
            </a:pPr>
            <a:r>
              <a:rPr lang="en-US" sz="2000" b="1" dirty="0" smtClean="0"/>
              <a:t>Transfer Data between Independent Models (Data Map)</a:t>
            </a:r>
          </a:p>
          <a:p>
            <a:pPr marL="463550" lvl="1" indent="-117475">
              <a:lnSpc>
                <a:spcPct val="130000"/>
              </a:lnSpc>
              <a:spcBef>
                <a:spcPts val="0"/>
              </a:spcBef>
            </a:pPr>
            <a:r>
              <a:rPr lang="en-US" sz="1600" dirty="0" smtClean="0"/>
              <a:t> SysML-Excel, SysML-Databases</a:t>
            </a:r>
          </a:p>
          <a:p>
            <a:pPr>
              <a:lnSpc>
                <a:spcPct val="130000"/>
              </a:lnSpc>
              <a:spcBef>
                <a:spcPts val="0"/>
              </a:spcBef>
            </a:pPr>
            <a:r>
              <a:rPr lang="en-US" sz="2000" b="1" dirty="0" smtClean="0"/>
              <a:t>Wrap external functions/code (Function Wrap)</a:t>
            </a:r>
          </a:p>
          <a:p>
            <a:pPr marL="463550" lvl="1" indent="-117475">
              <a:lnSpc>
                <a:spcPct val="130000"/>
              </a:lnSpc>
              <a:spcBef>
                <a:spcPts val="0"/>
              </a:spcBef>
            </a:pPr>
            <a:r>
              <a:rPr lang="en-US" sz="1600" dirty="0" smtClean="0"/>
              <a:t> External function calls (</a:t>
            </a:r>
            <a:r>
              <a:rPr lang="en-US" sz="1600" dirty="0" err="1" smtClean="0"/>
              <a:t>SysML</a:t>
            </a:r>
            <a:r>
              <a:rPr lang="en-US" sz="1600" dirty="0" smtClean="0"/>
              <a:t>–MATLAB/</a:t>
            </a:r>
            <a:r>
              <a:rPr lang="en-US" sz="1600" dirty="0" err="1" smtClean="0"/>
              <a:t>Simulink</a:t>
            </a:r>
            <a:r>
              <a:rPr lang="en-US" sz="1600" dirty="0" smtClean="0"/>
              <a:t>/Java)</a:t>
            </a:r>
          </a:p>
          <a:p>
            <a:pPr>
              <a:lnSpc>
                <a:spcPct val="130000"/>
              </a:lnSpc>
              <a:spcBef>
                <a:spcPts val="0"/>
              </a:spcBef>
            </a:pPr>
            <a:r>
              <a:rPr lang="en-US" sz="2000" b="1" dirty="0" smtClean="0"/>
              <a:t>Transform Model from Tool A to Tool B </a:t>
            </a:r>
            <a:br>
              <a:rPr lang="en-US" sz="2000" b="1" dirty="0" smtClean="0"/>
            </a:br>
            <a:r>
              <a:rPr lang="en-US" sz="2000" b="1" dirty="0" smtClean="0"/>
              <a:t>(Model Transform)</a:t>
            </a:r>
          </a:p>
          <a:p>
            <a:pPr marL="569913" lvl="1" indent="-223838">
              <a:lnSpc>
                <a:spcPct val="130000"/>
              </a:lnSpc>
              <a:spcBef>
                <a:spcPts val="0"/>
              </a:spcBef>
            </a:pPr>
            <a:r>
              <a:rPr lang="en-US" sz="1600" dirty="0" err="1" smtClean="0"/>
              <a:t>SysML</a:t>
            </a:r>
            <a:r>
              <a:rPr lang="en-US" sz="1600" dirty="0" smtClean="0"/>
              <a:t> parametric solvers export equations to </a:t>
            </a:r>
            <a:r>
              <a:rPr lang="en-US" sz="1600" dirty="0" err="1" smtClean="0"/>
              <a:t>Mathematica</a:t>
            </a:r>
            <a:r>
              <a:rPr lang="en-US" sz="1600" dirty="0" smtClean="0"/>
              <a:t>, MATLAB, and </a:t>
            </a:r>
            <a:r>
              <a:rPr lang="en-US" sz="1600" dirty="0" err="1" smtClean="0"/>
              <a:t>OpenModelica</a:t>
            </a:r>
            <a:endParaRPr lang="en-US" sz="1600" dirty="0" smtClean="0"/>
          </a:p>
          <a:p>
            <a:pPr marL="569913" lvl="1" indent="-223838">
              <a:lnSpc>
                <a:spcPct val="130000"/>
              </a:lnSpc>
              <a:spcBef>
                <a:spcPts val="0"/>
              </a:spcBef>
            </a:pPr>
            <a:r>
              <a:rPr lang="en-US" sz="1600" dirty="0" smtClean="0"/>
              <a:t>Seed FEA models from CAD models</a:t>
            </a:r>
          </a:p>
          <a:p>
            <a:pPr marL="569913" lvl="1" indent="-223838">
              <a:lnSpc>
                <a:spcPct val="130000"/>
              </a:lnSpc>
              <a:spcBef>
                <a:spcPts val="0"/>
              </a:spcBef>
            </a:pPr>
            <a:r>
              <a:rPr lang="en-US" sz="1600" dirty="0" smtClean="0"/>
              <a:t>Reverse engineering: Generate design models (</a:t>
            </a:r>
            <a:r>
              <a:rPr lang="en-US" sz="1600" dirty="0" err="1" smtClean="0"/>
              <a:t>SysML</a:t>
            </a:r>
            <a:r>
              <a:rPr lang="en-US" sz="1600" dirty="0" smtClean="0"/>
              <a:t>-based system models) from analytical models (</a:t>
            </a:r>
            <a:r>
              <a:rPr lang="en-US" sz="1600" dirty="0" err="1" smtClean="0"/>
              <a:t>Simulink</a:t>
            </a:r>
            <a:r>
              <a:rPr lang="en-US" sz="1600" dirty="0" smtClean="0"/>
              <a:t> models)</a:t>
            </a:r>
          </a:p>
          <a:p>
            <a:pPr>
              <a:lnSpc>
                <a:spcPct val="130000"/>
              </a:lnSpc>
              <a:spcBef>
                <a:spcPts val="0"/>
              </a:spcBef>
            </a:pPr>
            <a:r>
              <a:rPr lang="en-US" sz="2000" b="1" dirty="0" smtClean="0"/>
              <a:t>Mirror Model from Tool B in Tool A (Model Transform)</a:t>
            </a:r>
          </a:p>
          <a:p>
            <a:pPr marL="568325" lvl="1" indent="-222250">
              <a:lnSpc>
                <a:spcPct val="130000"/>
              </a:lnSpc>
              <a:spcBef>
                <a:spcPts val="0"/>
              </a:spcBef>
            </a:pPr>
            <a:r>
              <a:rPr lang="en-US" sz="1600" dirty="0" err="1" smtClean="0"/>
              <a:t>SysML</a:t>
            </a:r>
            <a:r>
              <a:rPr lang="en-US" sz="1600" dirty="0" smtClean="0"/>
              <a:t> - CAD, STK (bi-directional data flow)</a:t>
            </a:r>
          </a:p>
          <a:p>
            <a:pPr>
              <a:lnSpc>
                <a:spcPct val="130000"/>
              </a:lnSpc>
              <a:spcBef>
                <a:spcPts val="0"/>
              </a:spcBef>
            </a:pPr>
            <a:r>
              <a:rPr lang="en-US" sz="2000" b="1" dirty="0" smtClean="0"/>
              <a:t>More Complex Patterns (Composite)</a:t>
            </a:r>
          </a:p>
          <a:p>
            <a:pPr marL="569913" lvl="1" indent="-223838">
              <a:lnSpc>
                <a:spcPct val="130000"/>
              </a:lnSpc>
              <a:spcBef>
                <a:spcPts val="0"/>
              </a:spcBef>
            </a:pPr>
            <a:r>
              <a:rPr lang="en-US" sz="1600" dirty="0" smtClean="0"/>
              <a:t>Intermediate models and repositories</a:t>
            </a:r>
            <a:endParaRPr lang="en-US" sz="1800" dirty="0"/>
          </a:p>
        </p:txBody>
      </p:sp>
      <p:grpSp>
        <p:nvGrpSpPr>
          <p:cNvPr id="31" name="Group 30"/>
          <p:cNvGrpSpPr/>
          <p:nvPr/>
        </p:nvGrpSpPr>
        <p:grpSpPr>
          <a:xfrm>
            <a:off x="7351197" y="1066800"/>
            <a:ext cx="1393371" cy="513756"/>
            <a:chOff x="7351197" y="1434522"/>
            <a:chExt cx="1393371" cy="513756"/>
          </a:xfrm>
        </p:grpSpPr>
        <p:sp>
          <p:nvSpPr>
            <p:cNvPr id="8" name="Rounded Rectangle 7"/>
            <p:cNvSpPr/>
            <p:nvPr/>
          </p:nvSpPr>
          <p:spPr bwMode="auto">
            <a:xfrm>
              <a:off x="7351197" y="1456411"/>
              <a:ext cx="422030" cy="4863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A</a:t>
              </a:r>
            </a:p>
          </p:txBody>
        </p:sp>
        <p:sp>
          <p:nvSpPr>
            <p:cNvPr id="9" name="Rounded Rectangle 8"/>
            <p:cNvSpPr/>
            <p:nvPr/>
          </p:nvSpPr>
          <p:spPr bwMode="auto">
            <a:xfrm>
              <a:off x="8342634" y="1450884"/>
              <a:ext cx="401934" cy="497394"/>
            </a:xfrm>
            <a:prstGeom prst="roundRect">
              <a:avLst/>
            </a:prstGeom>
            <a:solidFill>
              <a:srgbClr val="FF99CC"/>
            </a:solidFill>
            <a:ln w="9525"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B</a:t>
              </a:r>
            </a:p>
          </p:txBody>
        </p:sp>
        <p:cxnSp>
          <p:nvCxnSpPr>
            <p:cNvPr id="10" name="Straight Arrow Connector 9"/>
            <p:cNvCxnSpPr>
              <a:stCxn id="8" idx="3"/>
              <a:endCxn id="9" idx="1"/>
            </p:cNvCxnSpPr>
            <p:nvPr/>
          </p:nvCxnSpPr>
          <p:spPr bwMode="auto">
            <a:xfrm>
              <a:off x="7773227" y="1699581"/>
              <a:ext cx="569407" cy="0"/>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11" name="TextBox 10"/>
            <p:cNvSpPr txBox="1"/>
            <p:nvPr/>
          </p:nvSpPr>
          <p:spPr>
            <a:xfrm>
              <a:off x="7923952" y="1434522"/>
              <a:ext cx="346570" cy="304699"/>
            </a:xfrm>
            <a:prstGeom prst="rect">
              <a:avLst/>
            </a:prstGeom>
            <a:noFill/>
          </p:spPr>
          <p:txBody>
            <a:bodyPr wrap="none" rtlCol="0">
              <a:spAutoFit/>
            </a:bodyPr>
            <a:lstStyle/>
            <a:p>
              <a:r>
                <a:rPr lang="en-US" dirty="0" smtClean="0"/>
                <a:t>#s</a:t>
              </a:r>
              <a:endParaRPr lang="en-US" dirty="0"/>
            </a:p>
          </p:txBody>
        </p:sp>
      </p:grpSp>
      <p:grpSp>
        <p:nvGrpSpPr>
          <p:cNvPr id="30" name="Group 29"/>
          <p:cNvGrpSpPr/>
          <p:nvPr/>
        </p:nvGrpSpPr>
        <p:grpSpPr>
          <a:xfrm>
            <a:off x="7369629" y="2438400"/>
            <a:ext cx="1393371" cy="497394"/>
            <a:chOff x="7369629" y="2586780"/>
            <a:chExt cx="1393371" cy="497394"/>
          </a:xfrm>
        </p:grpSpPr>
        <p:sp>
          <p:nvSpPr>
            <p:cNvPr id="12" name="Rounded Rectangle 11"/>
            <p:cNvSpPr/>
            <p:nvPr/>
          </p:nvSpPr>
          <p:spPr bwMode="auto">
            <a:xfrm>
              <a:off x="7369629" y="2592307"/>
              <a:ext cx="422030" cy="4863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A</a:t>
              </a:r>
            </a:p>
          </p:txBody>
        </p:sp>
        <p:sp>
          <p:nvSpPr>
            <p:cNvPr id="13" name="Rounded Rectangle 12"/>
            <p:cNvSpPr/>
            <p:nvPr/>
          </p:nvSpPr>
          <p:spPr bwMode="auto">
            <a:xfrm>
              <a:off x="8361066" y="2586780"/>
              <a:ext cx="401934" cy="497394"/>
            </a:xfrm>
            <a:prstGeom prst="roundRect">
              <a:avLst/>
            </a:prstGeom>
            <a:solidFill>
              <a:srgbClr val="FF99CC"/>
            </a:solidFill>
            <a:ln w="28575" cap="flat" cmpd="sng" algn="ctr">
              <a:solidFill>
                <a:srgbClr val="CC0099"/>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B</a:t>
              </a:r>
            </a:p>
          </p:txBody>
        </p:sp>
        <p:cxnSp>
          <p:nvCxnSpPr>
            <p:cNvPr id="14" name="Straight Arrow Connector 13"/>
            <p:cNvCxnSpPr>
              <a:stCxn id="12" idx="3"/>
              <a:endCxn id="13" idx="1"/>
            </p:cNvCxnSpPr>
            <p:nvPr/>
          </p:nvCxnSpPr>
          <p:spPr bwMode="auto">
            <a:xfrm>
              <a:off x="7791659" y="2835477"/>
              <a:ext cx="569407"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33" name="Group 32"/>
          <p:cNvGrpSpPr/>
          <p:nvPr/>
        </p:nvGrpSpPr>
        <p:grpSpPr>
          <a:xfrm>
            <a:off x="6702251" y="4753456"/>
            <a:ext cx="2136949" cy="566509"/>
            <a:chOff x="6626051" y="4753456"/>
            <a:chExt cx="2136949" cy="566509"/>
          </a:xfrm>
        </p:grpSpPr>
        <p:sp>
          <p:nvSpPr>
            <p:cNvPr id="15" name="Rounded Rectangle 14"/>
            <p:cNvSpPr/>
            <p:nvPr/>
          </p:nvSpPr>
          <p:spPr bwMode="auto">
            <a:xfrm>
              <a:off x="6626051" y="4828098"/>
              <a:ext cx="422030" cy="4863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A</a:t>
              </a:r>
            </a:p>
          </p:txBody>
        </p:sp>
        <p:sp>
          <p:nvSpPr>
            <p:cNvPr id="16" name="Rounded Rectangle 15"/>
            <p:cNvSpPr/>
            <p:nvPr/>
          </p:nvSpPr>
          <p:spPr bwMode="auto">
            <a:xfrm>
              <a:off x="8361066" y="4822571"/>
              <a:ext cx="401934" cy="497394"/>
            </a:xfrm>
            <a:prstGeom prst="roundRect">
              <a:avLst/>
            </a:prstGeom>
            <a:solidFill>
              <a:srgbClr val="FF99CC"/>
            </a:solidFill>
            <a:ln w="6350"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B</a:t>
              </a:r>
            </a:p>
          </p:txBody>
        </p:sp>
        <p:sp>
          <p:nvSpPr>
            <p:cNvPr id="17" name="Rounded Rectangle 16"/>
            <p:cNvSpPr/>
            <p:nvPr/>
          </p:nvSpPr>
          <p:spPr bwMode="auto">
            <a:xfrm>
              <a:off x="7381352" y="4828098"/>
              <a:ext cx="422030" cy="486340"/>
            </a:xfrm>
            <a:prstGeom prst="roundRect">
              <a:avLst/>
            </a:prstGeom>
            <a:solidFill>
              <a:schemeClr val="accent1"/>
            </a:solidFill>
            <a:ln w="38100" cap="flat" cmpd="sng" algn="ctr">
              <a:solidFill>
                <a:schemeClr val="accent6">
                  <a:lumMod val="7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B’</a:t>
              </a:r>
            </a:p>
          </p:txBody>
        </p:sp>
        <p:cxnSp>
          <p:nvCxnSpPr>
            <p:cNvPr id="18" name="Straight Arrow Connector 17"/>
            <p:cNvCxnSpPr/>
            <p:nvPr/>
          </p:nvCxnSpPr>
          <p:spPr bwMode="auto">
            <a:xfrm rot="10800000">
              <a:off x="7823479" y="4918790"/>
              <a:ext cx="533402" cy="1747"/>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9" name="Straight Arrow Connector 18"/>
            <p:cNvCxnSpPr>
              <a:endCxn id="17" idx="1"/>
            </p:cNvCxnSpPr>
            <p:nvPr/>
          </p:nvCxnSpPr>
          <p:spPr bwMode="auto">
            <a:xfrm flipV="1">
              <a:off x="7036358" y="5070891"/>
              <a:ext cx="344994" cy="8293"/>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20" name="TextBox 19"/>
            <p:cNvSpPr txBox="1"/>
            <p:nvPr/>
          </p:nvSpPr>
          <p:spPr>
            <a:xfrm>
              <a:off x="7046406" y="4753456"/>
              <a:ext cx="346570" cy="304699"/>
            </a:xfrm>
            <a:prstGeom prst="rect">
              <a:avLst/>
            </a:prstGeom>
            <a:noFill/>
          </p:spPr>
          <p:txBody>
            <a:bodyPr wrap="none" rtlCol="0">
              <a:spAutoFit/>
            </a:bodyPr>
            <a:lstStyle/>
            <a:p>
              <a:r>
                <a:rPr lang="en-US" dirty="0" smtClean="0"/>
                <a:t>#s</a:t>
              </a:r>
              <a:endParaRPr lang="en-US" dirty="0"/>
            </a:p>
          </p:txBody>
        </p:sp>
        <p:cxnSp>
          <p:nvCxnSpPr>
            <p:cNvPr id="21" name="Straight Arrow Connector 20"/>
            <p:cNvCxnSpPr/>
            <p:nvPr/>
          </p:nvCxnSpPr>
          <p:spPr bwMode="auto">
            <a:xfrm>
              <a:off x="7788310" y="5217728"/>
              <a:ext cx="572756" cy="1747"/>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22" name="TextBox 21"/>
            <p:cNvSpPr txBox="1"/>
            <p:nvPr/>
          </p:nvSpPr>
          <p:spPr>
            <a:xfrm>
              <a:off x="7932336" y="4956098"/>
              <a:ext cx="346570" cy="304699"/>
            </a:xfrm>
            <a:prstGeom prst="rect">
              <a:avLst/>
            </a:prstGeom>
            <a:noFill/>
          </p:spPr>
          <p:txBody>
            <a:bodyPr wrap="none" rtlCol="0">
              <a:spAutoFit/>
            </a:bodyPr>
            <a:lstStyle/>
            <a:p>
              <a:r>
                <a:rPr lang="en-US" dirty="0" smtClean="0"/>
                <a:t>#s</a:t>
              </a:r>
              <a:endParaRPr lang="en-US" dirty="0"/>
            </a:p>
          </p:txBody>
        </p:sp>
      </p:grpSp>
      <p:grpSp>
        <p:nvGrpSpPr>
          <p:cNvPr id="32" name="Group 31"/>
          <p:cNvGrpSpPr/>
          <p:nvPr/>
        </p:nvGrpSpPr>
        <p:grpSpPr>
          <a:xfrm>
            <a:off x="6917009" y="5569485"/>
            <a:ext cx="1895788" cy="1098118"/>
            <a:chOff x="6917009" y="5569485"/>
            <a:chExt cx="1895788" cy="1098118"/>
          </a:xfrm>
        </p:grpSpPr>
        <p:sp>
          <p:nvSpPr>
            <p:cNvPr id="23" name="Rounded Rectangle 22"/>
            <p:cNvSpPr/>
            <p:nvPr/>
          </p:nvSpPr>
          <p:spPr bwMode="auto">
            <a:xfrm>
              <a:off x="6917009" y="6170711"/>
              <a:ext cx="422030" cy="48634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A</a:t>
              </a:r>
            </a:p>
          </p:txBody>
        </p:sp>
        <p:sp>
          <p:nvSpPr>
            <p:cNvPr id="24" name="Rounded Rectangle 23"/>
            <p:cNvSpPr/>
            <p:nvPr/>
          </p:nvSpPr>
          <p:spPr bwMode="auto">
            <a:xfrm>
              <a:off x="8410863" y="6170209"/>
              <a:ext cx="401934" cy="497394"/>
            </a:xfrm>
            <a:prstGeom prst="roundRect">
              <a:avLst/>
            </a:prstGeom>
            <a:solidFill>
              <a:srgbClr val="FF99CC"/>
            </a:solidFill>
            <a:ln w="9525"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B</a:t>
              </a:r>
            </a:p>
          </p:txBody>
        </p:sp>
        <p:sp>
          <p:nvSpPr>
            <p:cNvPr id="25" name="Rounded Rectangle 24"/>
            <p:cNvSpPr/>
            <p:nvPr/>
          </p:nvSpPr>
          <p:spPr bwMode="auto">
            <a:xfrm>
              <a:off x="7652212" y="5569485"/>
              <a:ext cx="422030" cy="486340"/>
            </a:xfrm>
            <a:prstGeom prst="roundRect">
              <a:avLst/>
            </a:prstGeom>
            <a:solidFill>
              <a:srgbClr val="9CEEAA"/>
            </a:solidFill>
            <a:ln w="9525" cap="flat" cmpd="sng" algn="ctr">
              <a:solidFill>
                <a:srgbClr val="19932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25000" dirty="0" smtClean="0">
                  <a:ln>
                    <a:noFill/>
                  </a:ln>
                  <a:solidFill>
                    <a:schemeClr val="tx1"/>
                  </a:solidFill>
                  <a:effectLst/>
                  <a:latin typeface="Arial" charset="0"/>
                </a:rPr>
                <a:t>C</a:t>
              </a:r>
            </a:p>
          </p:txBody>
        </p:sp>
        <p:cxnSp>
          <p:nvCxnSpPr>
            <p:cNvPr id="26" name="Straight Arrow Connector 25"/>
            <p:cNvCxnSpPr/>
            <p:nvPr/>
          </p:nvCxnSpPr>
          <p:spPr bwMode="auto">
            <a:xfrm flipV="1">
              <a:off x="7317268" y="5967064"/>
              <a:ext cx="341644" cy="287383"/>
            </a:xfrm>
            <a:prstGeom prst="straightConnector1">
              <a:avLst/>
            </a:prstGeom>
            <a:solidFill>
              <a:schemeClr val="accent1"/>
            </a:solidFill>
            <a:ln w="38100" cap="flat" cmpd="sng" algn="ctr">
              <a:solidFill>
                <a:schemeClr val="tx1"/>
              </a:solidFill>
              <a:prstDash val="solid"/>
              <a:round/>
              <a:headEnd type="arrow" w="med" len="med"/>
              <a:tailEnd type="arrow" w="med" len="med"/>
            </a:ln>
            <a:effectLst/>
          </p:spPr>
        </p:cxnSp>
        <p:cxnSp>
          <p:nvCxnSpPr>
            <p:cNvPr id="27" name="Straight Arrow Connector 26"/>
            <p:cNvCxnSpPr/>
            <p:nvPr/>
          </p:nvCxnSpPr>
          <p:spPr bwMode="auto">
            <a:xfrm>
              <a:off x="8060846" y="5978621"/>
              <a:ext cx="371789" cy="254223"/>
            </a:xfrm>
            <a:prstGeom prst="straightConnector1">
              <a:avLst/>
            </a:prstGeom>
            <a:solidFill>
              <a:schemeClr val="accent1"/>
            </a:solidFill>
            <a:ln w="38100" cap="flat" cmpd="sng" algn="ctr">
              <a:solidFill>
                <a:schemeClr val="tx1"/>
              </a:solidFill>
              <a:prstDash val="solid"/>
              <a:round/>
              <a:headEnd type="arrow" w="med" len="med"/>
              <a:tailEnd type="arrow" w="med" len="med"/>
            </a:ln>
            <a:effectLst/>
          </p:spPr>
        </p:cxnSp>
      </p:gr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593844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SLIM capabilities </a:t>
            </a:r>
            <a:br>
              <a:rPr lang="en-US" dirty="0" smtClean="0"/>
            </a:br>
            <a:r>
              <a:rPr lang="en-US" dirty="0" smtClean="0"/>
              <a:t>(developed in SBIR Phase 1)</a:t>
            </a:r>
            <a:endParaRPr lang="en-US" dirty="0"/>
          </a:p>
        </p:txBody>
      </p:sp>
      <p:sp>
        <p:nvSpPr>
          <p:cNvPr id="3" name="Content Placeholder 2"/>
          <p:cNvSpPr>
            <a:spLocks noGrp="1"/>
          </p:cNvSpPr>
          <p:nvPr>
            <p:ph idx="1"/>
          </p:nvPr>
        </p:nvSpPr>
        <p:spPr/>
        <p:txBody>
          <a:bodyPr/>
          <a:lstStyle/>
          <a:p>
            <a:r>
              <a:rPr lang="en-US" dirty="0" smtClean="0"/>
              <a:t>SLIM Plugin for MagicDraw</a:t>
            </a:r>
          </a:p>
          <a:p>
            <a:r>
              <a:rPr lang="en-US" dirty="0" smtClean="0"/>
              <a:t>Repository Manager</a:t>
            </a:r>
          </a:p>
          <a:p>
            <a:r>
              <a:rPr lang="en-US" dirty="0" smtClean="0"/>
              <a:t>Connection Creator</a:t>
            </a:r>
          </a:p>
          <a:p>
            <a:r>
              <a:rPr lang="en-US" dirty="0" smtClean="0"/>
              <a:t>Connection Viewer</a:t>
            </a:r>
          </a:p>
          <a:p>
            <a:r>
              <a:rPr lang="en-US" dirty="0" smtClean="0"/>
              <a:t>History Viewer</a:t>
            </a:r>
          </a:p>
          <a:p>
            <a:r>
              <a:rPr lang="en-US" dirty="0" smtClean="0"/>
              <a:t>Requirement Impact Check</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
        <p:nvSpPr>
          <p:cNvPr id="5" name="Rectangle 4"/>
          <p:cNvSpPr/>
          <p:nvPr/>
        </p:nvSpPr>
        <p:spPr>
          <a:xfrm>
            <a:off x="4615856" y="2967335"/>
            <a:ext cx="3469219" cy="1569660"/>
          </a:xfrm>
          <a:prstGeom prst="rect">
            <a:avLst/>
          </a:prstGeom>
          <a:noFill/>
        </p:spPr>
        <p:txBody>
          <a:bodyPr wrap="none" lIns="91440" tIns="45720" rIns="91440" bIns="45720">
            <a:spAutoFit/>
          </a:bodyPr>
          <a:lstStyle/>
          <a:p>
            <a:pPr algn="ctr"/>
            <a:r>
              <a:rPr lang="en-US" sz="9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Demo</a:t>
            </a:r>
            <a:endParaRPr lang="en-US" sz="9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025816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SLIM Plugin for MagicDraw</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22</a:t>
            </a:fld>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447800"/>
            <a:ext cx="7772400" cy="4648200"/>
          </a:xfrm>
          <a:prstGeom prst="rect">
            <a:avLst/>
          </a:prstGeom>
          <a:noFill/>
          <a:ln>
            <a:noFill/>
          </a:ln>
        </p:spPr>
      </p:pic>
    </p:spTree>
    <p:extLst>
      <p:ext uri="{BB962C8B-B14F-4D97-AF65-F5344CB8AC3E}">
        <p14:creationId xmlns:p14="http://schemas.microsoft.com/office/powerpoint/2010/main" val="792204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Repository Manager</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23</a:t>
            </a:fld>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676400"/>
            <a:ext cx="8534400" cy="3657600"/>
          </a:xfrm>
          <a:prstGeom prst="rect">
            <a:avLst/>
          </a:prstGeom>
          <a:noFill/>
          <a:ln>
            <a:noFill/>
          </a:ln>
        </p:spPr>
      </p:pic>
    </p:spTree>
    <p:extLst>
      <p:ext uri="{BB962C8B-B14F-4D97-AF65-F5344CB8AC3E}">
        <p14:creationId xmlns:p14="http://schemas.microsoft.com/office/powerpoint/2010/main" val="3246120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55638"/>
          </a:xfrm>
        </p:spPr>
        <p:txBody>
          <a:bodyPr>
            <a:normAutofit fontScale="90000"/>
          </a:bodyPr>
          <a:lstStyle/>
          <a:p>
            <a:r>
              <a:rPr lang="en-US" dirty="0" smtClean="0"/>
              <a:t>Connection Creator</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24</a:t>
            </a:fld>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09600"/>
            <a:ext cx="8153400" cy="5791200"/>
          </a:xfrm>
          <a:prstGeom prst="rect">
            <a:avLst/>
          </a:prstGeom>
          <a:noFill/>
          <a:ln>
            <a:noFill/>
          </a:ln>
        </p:spPr>
      </p:pic>
    </p:spTree>
    <p:extLst>
      <p:ext uri="{BB962C8B-B14F-4D97-AF65-F5344CB8AC3E}">
        <p14:creationId xmlns:p14="http://schemas.microsoft.com/office/powerpoint/2010/main" val="3731805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Connection Creator (</a:t>
            </a:r>
            <a:r>
              <a:rPr lang="en-US" dirty="0" err="1" smtClean="0"/>
              <a:t>Teamcenter</a:t>
            </a:r>
            <a:r>
              <a:rPr lang="en-US" dirty="0" smtClean="0"/>
              <a:t> Repo)</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25</a:t>
            </a:fld>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38200"/>
            <a:ext cx="8382000" cy="5257800"/>
          </a:xfrm>
          <a:prstGeom prst="rect">
            <a:avLst/>
          </a:prstGeom>
          <a:noFill/>
          <a:ln>
            <a:noFill/>
          </a:ln>
        </p:spPr>
      </p:pic>
    </p:spTree>
    <p:extLst>
      <p:ext uri="{BB962C8B-B14F-4D97-AF65-F5344CB8AC3E}">
        <p14:creationId xmlns:p14="http://schemas.microsoft.com/office/powerpoint/2010/main" val="1939741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Connection Creator - specs</a:t>
            </a:r>
            <a:br>
              <a:rPr lang="en-US" dirty="0" smtClean="0"/>
            </a:br>
            <a:r>
              <a:rPr lang="en-US" dirty="0" smtClean="0"/>
              <a:t>SysML Instance-Excel Data Map</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26</a:t>
            </a:fld>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00200"/>
            <a:ext cx="7391400" cy="4703129"/>
          </a:xfrm>
          <a:prstGeom prst="rect">
            <a:avLst/>
          </a:prstGeom>
          <a:noFill/>
          <a:ln>
            <a:noFill/>
          </a:ln>
        </p:spPr>
      </p:pic>
    </p:spTree>
    <p:extLst>
      <p:ext uri="{BB962C8B-B14F-4D97-AF65-F5344CB8AC3E}">
        <p14:creationId xmlns:p14="http://schemas.microsoft.com/office/powerpoint/2010/main" val="9803110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 Viewer</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27</a:t>
            </a:fld>
            <a:endParaRPr lang="en-US"/>
          </a:p>
        </p:txBody>
      </p:sp>
      <p:pic>
        <p:nvPicPr>
          <p:cNvPr id="4" name="Picture 3"/>
          <p:cNvPicPr/>
          <p:nvPr/>
        </p:nvPicPr>
        <p:blipFill rotWithShape="1">
          <a:blip r:embed="rId2"/>
          <a:srcRect l="1" r="24385" b="34092"/>
          <a:stretch/>
        </p:blipFill>
        <p:spPr bwMode="auto">
          <a:xfrm>
            <a:off x="304800" y="1371600"/>
            <a:ext cx="8458200" cy="487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2807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Viewer</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28</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8610600" cy="3581400"/>
          </a:xfrm>
          <a:prstGeom prst="rect">
            <a:avLst/>
          </a:prstGeom>
          <a:noFill/>
          <a:ln>
            <a:noFill/>
          </a:ln>
        </p:spPr>
      </p:pic>
    </p:spTree>
    <p:extLst>
      <p:ext uri="{BB962C8B-B14F-4D97-AF65-F5344CB8AC3E}">
        <p14:creationId xmlns:p14="http://schemas.microsoft.com/office/powerpoint/2010/main" val="3610941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Check for newer versions and baselines of connection models</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29</a:t>
            </a:fld>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447800"/>
            <a:ext cx="7772400" cy="4953000"/>
          </a:xfrm>
          <a:prstGeom prst="rect">
            <a:avLst/>
          </a:prstGeom>
          <a:noFill/>
          <a:ln>
            <a:noFill/>
          </a:ln>
        </p:spPr>
      </p:pic>
    </p:spTree>
    <p:extLst>
      <p:ext uri="{BB962C8B-B14F-4D97-AF65-F5344CB8AC3E}">
        <p14:creationId xmlns:p14="http://schemas.microsoft.com/office/powerpoint/2010/main" val="2444999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InterCAX (cont.)</a:t>
            </a:r>
            <a:endParaRPr lang="en-US" dirty="0"/>
          </a:p>
        </p:txBody>
      </p:sp>
      <p:sp>
        <p:nvSpPr>
          <p:cNvPr id="3" name="Content Placeholder 2"/>
          <p:cNvSpPr>
            <a:spLocks noGrp="1"/>
          </p:cNvSpPr>
          <p:nvPr>
            <p:ph idx="1"/>
          </p:nvPr>
        </p:nvSpPr>
        <p:spPr>
          <a:xfrm>
            <a:off x="228600" y="1600200"/>
            <a:ext cx="8610600" cy="4525963"/>
          </a:xfrm>
        </p:spPr>
        <p:txBody>
          <a:bodyPr>
            <a:normAutofit fontScale="92500" lnSpcReduction="10000"/>
          </a:bodyPr>
          <a:lstStyle/>
          <a:p>
            <a:r>
              <a:rPr lang="en-US" sz="3600" dirty="0"/>
              <a:t>Customers in aerospace, defense, energy, electronics, automotive, biomedical, supply chain, </a:t>
            </a:r>
            <a:r>
              <a:rPr lang="en-US" sz="3600" dirty="0" smtClean="0"/>
              <a:t>telecom, and other sectors</a:t>
            </a:r>
          </a:p>
          <a:p>
            <a:r>
              <a:rPr lang="en-US" sz="3600" dirty="0" smtClean="0"/>
              <a:t>Business Focus</a:t>
            </a:r>
          </a:p>
          <a:p>
            <a:pPr lvl="1"/>
            <a:r>
              <a:rPr lang="en-US" sz="3200" dirty="0" smtClean="0"/>
              <a:t>Software products </a:t>
            </a:r>
          </a:p>
          <a:p>
            <a:pPr lvl="1"/>
            <a:r>
              <a:rPr lang="en-US" sz="3200" dirty="0" smtClean="0"/>
              <a:t>Services</a:t>
            </a:r>
          </a:p>
          <a:p>
            <a:pPr lvl="2"/>
            <a:r>
              <a:rPr lang="en-US" sz="2800" dirty="0" smtClean="0"/>
              <a:t>SysML / MBSE training </a:t>
            </a:r>
            <a:r>
              <a:rPr lang="en-US" sz="2800" dirty="0" smtClean="0"/>
              <a:t>(2000+ </a:t>
            </a:r>
            <a:r>
              <a:rPr lang="en-US" sz="2800" dirty="0" smtClean="0"/>
              <a:t>participants since 2008)</a:t>
            </a:r>
          </a:p>
          <a:p>
            <a:pPr lvl="2"/>
            <a:r>
              <a:rPr lang="en-US" sz="2800" dirty="0" smtClean="0"/>
              <a:t>Custom </a:t>
            </a:r>
            <a:r>
              <a:rPr lang="en-US" sz="2800" dirty="0" err="1" smtClean="0"/>
              <a:t>SysML</a:t>
            </a:r>
            <a:r>
              <a:rPr lang="en-US" sz="2800" dirty="0" smtClean="0"/>
              <a:t>/MBSE applications</a:t>
            </a:r>
          </a:p>
          <a:p>
            <a:pPr lvl="2"/>
            <a:r>
              <a:rPr lang="en-US" sz="2800" dirty="0" smtClean="0"/>
              <a:t>Hands-on </a:t>
            </a:r>
            <a:r>
              <a:rPr lang="en-US" sz="2800" dirty="0" err="1" smtClean="0"/>
              <a:t>SysML</a:t>
            </a:r>
            <a:r>
              <a:rPr lang="en-US" sz="2800" dirty="0" smtClean="0"/>
              <a:t>/MBSE consultancy</a:t>
            </a:r>
            <a:endParaRPr lang="en-US" sz="2800" dirty="0"/>
          </a:p>
          <a:p>
            <a:endParaRPr lang="en-US" dirty="0"/>
          </a:p>
        </p:txBody>
      </p:sp>
    </p:spTree>
    <p:extLst>
      <p:ext uri="{BB962C8B-B14F-4D97-AF65-F5344CB8AC3E}">
        <p14:creationId xmlns:p14="http://schemas.microsoft.com/office/powerpoint/2010/main" val="4110949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Generating PLM part structure from SysML block structure and vice versa</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30</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802688"/>
            <a:ext cx="4221325" cy="299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35" t="41099" r="82424" b="41571"/>
          <a:stretch/>
        </p:blipFill>
        <p:spPr bwMode="auto">
          <a:xfrm>
            <a:off x="4838700" y="1842529"/>
            <a:ext cx="4229100" cy="2703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Right Arrow 3"/>
          <p:cNvSpPr/>
          <p:nvPr/>
        </p:nvSpPr>
        <p:spPr>
          <a:xfrm>
            <a:off x="3962400" y="2590800"/>
            <a:ext cx="1219200" cy="446545"/>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extBox 4"/>
          <p:cNvSpPr txBox="1"/>
          <p:nvPr/>
        </p:nvSpPr>
        <p:spPr>
          <a:xfrm>
            <a:off x="381000" y="4890700"/>
            <a:ext cx="3429000"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000" dirty="0" smtClean="0"/>
              <a:t>SysML model </a:t>
            </a:r>
            <a:br>
              <a:rPr lang="en-US" sz="2000" dirty="0" smtClean="0"/>
            </a:br>
            <a:r>
              <a:rPr lang="en-US" sz="2000" i="1" dirty="0" smtClean="0"/>
              <a:t>block structure</a:t>
            </a:r>
            <a:endParaRPr lang="en-US" sz="2000" i="1" dirty="0"/>
          </a:p>
        </p:txBody>
      </p:sp>
      <p:sp>
        <p:nvSpPr>
          <p:cNvPr id="8" name="TextBox 7"/>
          <p:cNvSpPr txBox="1"/>
          <p:nvPr/>
        </p:nvSpPr>
        <p:spPr>
          <a:xfrm>
            <a:off x="4724400" y="4890700"/>
            <a:ext cx="4343400"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000" dirty="0" smtClean="0"/>
              <a:t>Part structure (BOM) in PLM systems </a:t>
            </a:r>
            <a:br>
              <a:rPr lang="en-US" sz="2000" dirty="0" smtClean="0"/>
            </a:br>
            <a:r>
              <a:rPr lang="en-US" sz="2000" i="1" dirty="0" smtClean="0"/>
              <a:t>(e.g. Windchill)</a:t>
            </a:r>
            <a:endParaRPr lang="en-US" sz="2000" i="1" dirty="0"/>
          </a:p>
        </p:txBody>
      </p:sp>
      <p:sp>
        <p:nvSpPr>
          <p:cNvPr id="9" name="TextBox 8"/>
          <p:cNvSpPr txBox="1"/>
          <p:nvPr/>
        </p:nvSpPr>
        <p:spPr>
          <a:xfrm>
            <a:off x="3257550" y="1517451"/>
            <a:ext cx="26289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smtClean="0"/>
              <a:t>Auto-generation and sync</a:t>
            </a:r>
            <a:endParaRPr lang="en-US" i="1" dirty="0"/>
          </a:p>
        </p:txBody>
      </p:sp>
    </p:spTree>
    <p:extLst>
      <p:ext uri="{BB962C8B-B14F-4D97-AF65-F5344CB8AC3E}">
        <p14:creationId xmlns:p14="http://schemas.microsoft.com/office/powerpoint/2010/main" val="25224089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Connection Creator – specs</a:t>
            </a:r>
            <a:br>
              <a:rPr lang="en-US" dirty="0" smtClean="0"/>
            </a:br>
            <a:r>
              <a:rPr lang="en-US" dirty="0" smtClean="0"/>
              <a:t>SysML Block/Instance-</a:t>
            </a:r>
            <a:r>
              <a:rPr lang="en-US" dirty="0" err="1" smtClean="0"/>
              <a:t>Creo</a:t>
            </a:r>
            <a:r>
              <a:rPr lang="en-US" dirty="0" smtClean="0"/>
              <a:t> Data Map</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31</a:t>
            </a:fld>
            <a:endParaRPr lang="en-US"/>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00200"/>
            <a:ext cx="7467600" cy="4876800"/>
          </a:xfrm>
          <a:prstGeom prst="rect">
            <a:avLst/>
          </a:prstGeom>
          <a:noFill/>
          <a:ln>
            <a:noFill/>
          </a:ln>
        </p:spPr>
      </p:pic>
    </p:spTree>
    <p:extLst>
      <p:ext uri="{BB962C8B-B14F-4D97-AF65-F5344CB8AC3E}">
        <p14:creationId xmlns:p14="http://schemas.microsoft.com/office/powerpoint/2010/main" val="3980927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Connection Creator – specs</a:t>
            </a:r>
            <a:br>
              <a:rPr lang="en-US" dirty="0" smtClean="0"/>
            </a:br>
            <a:r>
              <a:rPr lang="en-US" dirty="0" smtClean="0"/>
              <a:t>SysML Block/Instance-</a:t>
            </a:r>
            <a:r>
              <a:rPr lang="en-US" dirty="0" err="1" smtClean="0"/>
              <a:t>Creo</a:t>
            </a:r>
            <a:r>
              <a:rPr lang="en-US" dirty="0" smtClean="0"/>
              <a:t> Data Map</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32</a:t>
            </a:fld>
            <a:endParaRPr lang="en-US"/>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371600"/>
            <a:ext cx="8382000" cy="5105400"/>
          </a:xfrm>
          <a:prstGeom prst="rect">
            <a:avLst/>
          </a:prstGeom>
          <a:noFill/>
          <a:ln>
            <a:noFill/>
          </a:ln>
        </p:spPr>
      </p:pic>
    </p:spTree>
    <p:extLst>
      <p:ext uri="{BB962C8B-B14F-4D97-AF65-F5344CB8AC3E}">
        <p14:creationId xmlns:p14="http://schemas.microsoft.com/office/powerpoint/2010/main" val="39298468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Check Requirement Impact </a:t>
            </a:r>
            <a:br>
              <a:rPr lang="en-US" dirty="0" smtClean="0"/>
            </a:br>
            <a:r>
              <a:rPr lang="en-US" dirty="0" smtClean="0"/>
              <a:t>(Total System Model)</a:t>
            </a:r>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33</a:t>
            </a:fld>
            <a:endParaRPr lang="en-US"/>
          </a:p>
        </p:txBody>
      </p:sp>
      <p:pic>
        <p:nvPicPr>
          <p:cNvPr id="4" name="Picture 3"/>
          <p:cNvPicPr/>
          <p:nvPr/>
        </p:nvPicPr>
        <p:blipFill rotWithShape="1">
          <a:blip r:embed="rId2"/>
          <a:srcRect t="15077" r="29904" b="42154"/>
          <a:stretch/>
        </p:blipFill>
        <p:spPr bwMode="auto">
          <a:xfrm>
            <a:off x="1066799" y="1269442"/>
            <a:ext cx="6400800" cy="2105660"/>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36" y="3352800"/>
            <a:ext cx="4085063" cy="3429000"/>
          </a:xfrm>
          <a:prstGeom prst="rect">
            <a:avLst/>
          </a:prstGeom>
          <a:noFill/>
          <a:ln>
            <a:noFill/>
          </a:ln>
        </p:spPr>
      </p:pic>
      <p:pic>
        <p:nvPicPr>
          <p:cNvPr id="7" name="Picture 6"/>
          <p:cNvPicPr/>
          <p:nvPr/>
        </p:nvPicPr>
        <p:blipFill rotWithShape="1">
          <a:blip r:embed="rId4" cstate="print">
            <a:extLst>
              <a:ext uri="{28A0092B-C50C-407E-A947-70E740481C1C}">
                <a14:useLocalDpi xmlns:a14="http://schemas.microsoft.com/office/drawing/2010/main" val="0"/>
              </a:ext>
            </a:extLst>
          </a:blip>
          <a:srcRect l="38266" t="39063" r="3741" b="15885"/>
          <a:stretch/>
        </p:blipFill>
        <p:spPr bwMode="auto">
          <a:xfrm>
            <a:off x="4813300" y="4597400"/>
            <a:ext cx="3949700" cy="2032000"/>
          </a:xfrm>
          <a:prstGeom prst="rect">
            <a:avLst/>
          </a:prstGeom>
          <a:noFill/>
          <a:ln>
            <a:noFill/>
          </a:ln>
        </p:spPr>
      </p:pic>
      <p:sp>
        <p:nvSpPr>
          <p:cNvPr id="8" name="TextBox 7"/>
          <p:cNvSpPr txBox="1"/>
          <p:nvPr/>
        </p:nvSpPr>
        <p:spPr>
          <a:xfrm>
            <a:off x="4521200" y="3648670"/>
            <a:ext cx="4419600" cy="923330"/>
          </a:xfrm>
          <a:prstGeom prst="rect">
            <a:avLst/>
          </a:prstGeom>
          <a:noFill/>
        </p:spPr>
        <p:txBody>
          <a:bodyPr wrap="square" rtlCol="0">
            <a:spAutoFit/>
          </a:bodyPr>
          <a:lstStyle/>
          <a:p>
            <a:pPr algn="ctr"/>
            <a:r>
              <a:rPr lang="en-US" dirty="0" smtClean="0"/>
              <a:t>Connections allow us to trace the impact of requirement changes to the specific CAD parts in the PLM system</a:t>
            </a:r>
            <a:endParaRPr lang="en-US" dirty="0"/>
          </a:p>
        </p:txBody>
      </p:sp>
      <p:sp>
        <p:nvSpPr>
          <p:cNvPr id="9" name="Right Arrow 8"/>
          <p:cNvSpPr/>
          <p:nvPr/>
        </p:nvSpPr>
        <p:spPr>
          <a:xfrm>
            <a:off x="4038600" y="5613400"/>
            <a:ext cx="990600" cy="406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416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Contents</a:t>
            </a:r>
            <a:endParaRPr lang="en-US" dirty="0"/>
          </a:p>
        </p:txBody>
      </p:sp>
      <p:sp>
        <p:nvSpPr>
          <p:cNvPr id="5" name="Content Placeholder 4"/>
          <p:cNvSpPr>
            <a:spLocks noGrp="1"/>
          </p:cNvSpPr>
          <p:nvPr>
            <p:ph idx="1"/>
          </p:nvPr>
        </p:nvSpPr>
        <p:spPr>
          <a:xfrm>
            <a:off x="457200" y="1409700"/>
            <a:ext cx="8229600" cy="5600700"/>
          </a:xfrm>
        </p:spPr>
        <p:txBody>
          <a:bodyPr>
            <a:normAutofit fontScale="92500" lnSpcReduction="10000"/>
          </a:bodyPr>
          <a:lstStyle/>
          <a:p>
            <a:r>
              <a:rPr lang="en-US" sz="3600" dirty="0" smtClean="0">
                <a:cs typeface="Arial" charset="0"/>
              </a:rPr>
              <a:t>Motivation</a:t>
            </a:r>
          </a:p>
          <a:p>
            <a:r>
              <a:rPr lang="en-US" sz="3600" dirty="0" smtClean="0">
                <a:cs typeface="Arial" charset="0"/>
              </a:rPr>
              <a:t>What is SLIM?</a:t>
            </a:r>
          </a:p>
          <a:p>
            <a:pPr lvl="1"/>
            <a:r>
              <a:rPr lang="en-US" sz="3200" dirty="0" smtClean="0">
                <a:cs typeface="Arial" charset="0"/>
              </a:rPr>
              <a:t>Conceptual Architecture</a:t>
            </a:r>
          </a:p>
          <a:p>
            <a:pPr lvl="1"/>
            <a:r>
              <a:rPr lang="en-US" sz="3200" dirty="0" smtClean="0">
                <a:cs typeface="Arial" charset="0"/>
              </a:rPr>
              <a:t>Use Cases</a:t>
            </a:r>
          </a:p>
          <a:p>
            <a:r>
              <a:rPr lang="en-US" sz="3600" dirty="0" smtClean="0">
                <a:cs typeface="Arial" charset="0"/>
              </a:rPr>
              <a:t>SLIM – Bridging MBSE and PLM</a:t>
            </a:r>
          </a:p>
          <a:p>
            <a:r>
              <a:rPr lang="en-US" sz="3600" dirty="0" smtClean="0">
                <a:cs typeface="Arial" charset="0"/>
              </a:rPr>
              <a:t>SLIM</a:t>
            </a:r>
          </a:p>
          <a:p>
            <a:pPr lvl="1"/>
            <a:r>
              <a:rPr lang="en-US" dirty="0">
                <a:cs typeface="Arial" charset="0"/>
              </a:rPr>
              <a:t>NASA SBIR Phase 1 Project</a:t>
            </a:r>
          </a:p>
          <a:p>
            <a:pPr lvl="1"/>
            <a:r>
              <a:rPr lang="en-US" dirty="0" smtClean="0">
                <a:cs typeface="Arial" charset="0"/>
              </a:rPr>
              <a:t>SLIM Apps</a:t>
            </a:r>
          </a:p>
          <a:p>
            <a:r>
              <a:rPr lang="en-US" sz="4000" dirty="0" smtClean="0">
                <a:cs typeface="Arial" charset="0"/>
              </a:rPr>
              <a:t>SLIM – Current Capabilities and Tools</a:t>
            </a:r>
          </a:p>
          <a:p>
            <a:r>
              <a:rPr lang="en-US" sz="4000" dirty="0" smtClean="0">
                <a:cs typeface="Arial" charset="0"/>
              </a:rPr>
              <a:t>SLIM </a:t>
            </a:r>
            <a:r>
              <a:rPr lang="en-US" sz="4000" dirty="0" smtClean="0">
                <a:cs typeface="Arial" charset="0"/>
              </a:rPr>
              <a:t>- Applications</a:t>
            </a:r>
            <a:endParaRPr lang="en-US" sz="4000" dirty="0"/>
          </a:p>
        </p:txBody>
      </p:sp>
      <p:sp>
        <p:nvSpPr>
          <p:cNvPr id="2" name="Left Arrow 1"/>
          <p:cNvSpPr/>
          <p:nvPr/>
        </p:nvSpPr>
        <p:spPr>
          <a:xfrm>
            <a:off x="4038600" y="5067300"/>
            <a:ext cx="685800" cy="381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1877567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i="1" dirty="0" smtClean="0"/>
              <a:t>Advanced Requirements Management with </a:t>
            </a:r>
            <a:r>
              <a:rPr lang="en-US" i="1" dirty="0" smtClean="0"/>
              <a:t>SLIM (Ford)</a:t>
            </a:r>
            <a:endParaRPr lang="en-US" i="1" dirty="0"/>
          </a:p>
        </p:txBody>
      </p:sp>
      <p:sp>
        <p:nvSpPr>
          <p:cNvPr id="4" name="Content Placeholder 3"/>
          <p:cNvSpPr>
            <a:spLocks noGrp="1"/>
          </p:cNvSpPr>
          <p:nvPr>
            <p:ph idx="1"/>
          </p:nvPr>
        </p:nvSpPr>
        <p:spPr>
          <a:xfrm>
            <a:off x="457200" y="1295400"/>
            <a:ext cx="8229600" cy="5410200"/>
          </a:xfrm>
        </p:spPr>
        <p:txBody>
          <a:bodyPr>
            <a:normAutofit/>
          </a:bodyPr>
          <a:lstStyle/>
          <a:p>
            <a:r>
              <a:rPr lang="en-US" i="1" dirty="0" smtClean="0"/>
              <a:t>SysML Requirements </a:t>
            </a:r>
            <a:r>
              <a:rPr lang="en-US" dirty="0" smtClean="0"/>
              <a:t>– connect requirements to system architecture, analyses, and test cases in details (qualitative and quantitative)</a:t>
            </a:r>
          </a:p>
          <a:p>
            <a:r>
              <a:rPr lang="en-US" i="1" dirty="0" err="1" smtClean="0"/>
              <a:t>Teamcenter</a:t>
            </a:r>
            <a:r>
              <a:rPr lang="en-US" i="1" dirty="0" smtClean="0"/>
              <a:t> Requirements </a:t>
            </a:r>
            <a:r>
              <a:rPr lang="en-US" dirty="0" smtClean="0"/>
              <a:t>– manage and version control a large set of requirements across the entire mission </a:t>
            </a:r>
          </a:p>
          <a:p>
            <a:r>
              <a:rPr lang="en-US" dirty="0" smtClean="0"/>
              <a:t>With SLIM, system engineers can </a:t>
            </a:r>
          </a:p>
          <a:p>
            <a:pPr lvl="1"/>
            <a:r>
              <a:rPr lang="en-US" b="1" dirty="0" smtClean="0"/>
              <a:t>view TC requirements in SysML, </a:t>
            </a:r>
          </a:p>
          <a:p>
            <a:pPr lvl="1"/>
            <a:r>
              <a:rPr lang="en-US" b="1" dirty="0" smtClean="0"/>
              <a:t>connect SysML and TC requirements, </a:t>
            </a:r>
          </a:p>
          <a:p>
            <a:pPr lvl="1"/>
            <a:r>
              <a:rPr lang="en-US" b="1" dirty="0" smtClean="0"/>
              <a:t>push new SysML requirements to TC</a:t>
            </a:r>
          </a:p>
        </p:txBody>
      </p:sp>
      <p:sp>
        <p:nvSpPr>
          <p:cNvPr id="3" name="Slide Number Placeholder 2"/>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6063224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Drag-and-Drop Requirements from a Requirements Management Tool to SysML</a:t>
            </a:r>
            <a:br>
              <a:rPr lang="en-US" dirty="0" smtClean="0"/>
            </a:br>
            <a:r>
              <a:rPr lang="en-US" i="1" dirty="0" smtClean="0"/>
              <a:t>(</a:t>
            </a:r>
            <a:r>
              <a:rPr lang="en-US" i="1" dirty="0" err="1" smtClean="0"/>
              <a:t>Teamcenter</a:t>
            </a:r>
            <a:r>
              <a:rPr lang="en-US" i="1" dirty="0" smtClean="0"/>
              <a:t> and MagicDraw example)</a:t>
            </a:r>
            <a:endParaRPr lang="en-US"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800225"/>
            <a:ext cx="820102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4128655" y="3062287"/>
            <a:ext cx="304798" cy="762000"/>
          </a:xfrm>
          <a:prstGeom prst="straightConnector1">
            <a:avLst/>
          </a:prstGeom>
          <a:ln w="63500">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H="1">
            <a:off x="1752598" y="4281487"/>
            <a:ext cx="533402" cy="533400"/>
          </a:xfrm>
          <a:prstGeom prst="straightConnector1">
            <a:avLst/>
          </a:prstGeom>
          <a:ln w="63500">
            <a:tailEnd type="arrow"/>
          </a:ln>
        </p:spPr>
        <p:style>
          <a:lnRef idx="1">
            <a:schemeClr val="accent2"/>
          </a:lnRef>
          <a:fillRef idx="0">
            <a:schemeClr val="accent2"/>
          </a:fillRef>
          <a:effectRef idx="0">
            <a:schemeClr val="accent2"/>
          </a:effectRef>
          <a:fontRef idx="minor">
            <a:schemeClr val="tx1"/>
          </a:fontRef>
        </p:style>
      </p:cxnSp>
      <p:sp>
        <p:nvSpPr>
          <p:cNvPr id="8" name="Rectangle 7"/>
          <p:cNvSpPr/>
          <p:nvPr/>
        </p:nvSpPr>
        <p:spPr>
          <a:xfrm>
            <a:off x="3733800" y="1855391"/>
            <a:ext cx="3469219" cy="1569660"/>
          </a:xfrm>
          <a:prstGeom prst="rect">
            <a:avLst/>
          </a:prstGeom>
          <a:noFill/>
        </p:spPr>
        <p:txBody>
          <a:bodyPr wrap="none" lIns="91440" tIns="45720" rIns="91440" bIns="45720">
            <a:spAutoFit/>
          </a:bodyPr>
          <a:lstStyle/>
          <a:p>
            <a:pPr algn="ctr"/>
            <a:r>
              <a:rPr lang="en-US" sz="9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Demo</a:t>
            </a:r>
            <a:endParaRPr lang="en-US" sz="9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2432623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 t="-1" r="1282" b="1970"/>
          <a:stretch/>
        </p:blipFill>
        <p:spPr bwMode="auto">
          <a:xfrm>
            <a:off x="3852545" y="1371600"/>
            <a:ext cx="5291455" cy="41148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57200" y="76200"/>
            <a:ext cx="8229600" cy="1143000"/>
          </a:xfrm>
        </p:spPr>
        <p:txBody>
          <a:bodyPr>
            <a:noAutofit/>
          </a:bodyPr>
          <a:lstStyle/>
          <a:p>
            <a:r>
              <a:rPr lang="en-US" sz="4000" i="1" dirty="0" smtClean="0"/>
              <a:t>Response-Based Requirements (Ford)</a:t>
            </a:r>
            <a:endParaRPr lang="en-US" sz="4000" i="1" dirty="0"/>
          </a:p>
        </p:txBody>
      </p:sp>
      <p:sp>
        <p:nvSpPr>
          <p:cNvPr id="4" name="Content Placeholder 3"/>
          <p:cNvSpPr>
            <a:spLocks noGrp="1"/>
          </p:cNvSpPr>
          <p:nvPr>
            <p:ph idx="1"/>
          </p:nvPr>
        </p:nvSpPr>
        <p:spPr>
          <a:xfrm>
            <a:off x="0" y="1295400"/>
            <a:ext cx="4267200" cy="4343400"/>
          </a:xfrm>
        </p:spPr>
        <p:txBody>
          <a:bodyPr>
            <a:normAutofit/>
          </a:bodyPr>
          <a:lstStyle/>
          <a:p>
            <a:r>
              <a:rPr lang="en-US" sz="2400" i="1" dirty="0" smtClean="0"/>
              <a:t>Response-based Requirements </a:t>
            </a:r>
            <a:r>
              <a:rPr lang="en-US" sz="2400" dirty="0" smtClean="0"/>
              <a:t>- Defining requirements using </a:t>
            </a:r>
            <a:r>
              <a:rPr lang="en-US" sz="2400" u="sng" dirty="0" smtClean="0"/>
              <a:t>desired</a:t>
            </a:r>
            <a:r>
              <a:rPr lang="en-US" sz="2400" dirty="0" smtClean="0"/>
              <a:t> system response</a:t>
            </a:r>
          </a:p>
          <a:p>
            <a:pPr marL="0" indent="0">
              <a:buNone/>
            </a:pPr>
            <a:endParaRPr lang="en-US" sz="2400" dirty="0" smtClean="0"/>
          </a:p>
          <a:p>
            <a:r>
              <a:rPr lang="en-US" sz="2400" dirty="0" smtClean="0"/>
              <a:t>Connecting requirement definitions to rich media – images, video, live network feeds, cloud content.</a:t>
            </a:r>
          </a:p>
        </p:txBody>
      </p:sp>
      <p:sp>
        <p:nvSpPr>
          <p:cNvPr id="3" name="Slide Number Placeholder 2"/>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674491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305800" cy="990600"/>
          </a:xfrm>
        </p:spPr>
        <p:txBody>
          <a:bodyPr>
            <a:normAutofit fontScale="90000"/>
          </a:bodyPr>
          <a:lstStyle/>
          <a:p>
            <a:r>
              <a:rPr lang="en-US" dirty="0" smtClean="0"/>
              <a:t>Domain-specific Apps based on SLIM</a:t>
            </a:r>
            <a:r>
              <a:rPr lang="en-US" sz="4000" dirty="0" smtClean="0"/>
              <a:t/>
            </a:r>
            <a:br>
              <a:rPr lang="en-US" sz="4000" dirty="0" smtClean="0"/>
            </a:br>
            <a:r>
              <a:rPr lang="en-US" sz="3100" b="1" dirty="0" smtClean="0"/>
              <a:t>Manufacturing Capability Modeling Environment </a:t>
            </a:r>
            <a:br>
              <a:rPr lang="en-US" sz="3100" b="1" dirty="0" smtClean="0"/>
            </a:br>
            <a:r>
              <a:rPr lang="en-US" sz="3100" b="1" dirty="0" smtClean="0"/>
              <a:t>(DARPA AVM / iFAB Program)</a:t>
            </a:r>
            <a:endParaRPr lang="en-US" sz="3100" b="1" dirty="0"/>
          </a:p>
        </p:txBody>
      </p:sp>
      <p:sp>
        <p:nvSpPr>
          <p:cNvPr id="4" name="Content Placeholder 3"/>
          <p:cNvSpPr>
            <a:spLocks noGrp="1"/>
          </p:cNvSpPr>
          <p:nvPr>
            <p:ph idx="1"/>
          </p:nvPr>
        </p:nvSpPr>
        <p:spPr>
          <a:xfrm>
            <a:off x="217311" y="593789"/>
            <a:ext cx="8610600" cy="5696944"/>
          </a:xfrm>
        </p:spPr>
        <p:txBody>
          <a:bodyPr>
            <a:normAutofit/>
          </a:bodyPr>
          <a:lstStyle/>
          <a:p>
            <a:pPr marL="0" indent="0" algn="ctr">
              <a:buNone/>
            </a:pPr>
            <a:r>
              <a:rPr lang="en-US" sz="2400" b="1" i="1" dirty="0" smtClean="0"/>
              <a:t/>
            </a:r>
            <a:br>
              <a:rPr lang="en-US" sz="2400" b="1" i="1" dirty="0" smtClean="0"/>
            </a:br>
            <a:r>
              <a:rPr lang="en-US" sz="2400" b="1" i="1" dirty="0" smtClean="0"/>
              <a:t/>
            </a:r>
            <a:br>
              <a:rPr lang="en-US" sz="2400" b="1" i="1" dirty="0" smtClean="0"/>
            </a:br>
            <a:endParaRPr lang="en-US" sz="2400" b="1" dirty="0" smtClean="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11" y="1524000"/>
            <a:ext cx="7467601" cy="527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4419600"/>
            <a:ext cx="1066800" cy="646331"/>
          </a:xfrm>
          <a:prstGeom prst="rect">
            <a:avLst/>
          </a:prstGeom>
          <a:noFill/>
        </p:spPr>
        <p:txBody>
          <a:bodyPr wrap="square" rtlCol="0">
            <a:spAutoFit/>
          </a:bodyPr>
          <a:lstStyle/>
          <a:p>
            <a:pPr algn="r"/>
            <a:r>
              <a:rPr lang="en-US" dirty="0" smtClean="0"/>
              <a:t>830+ concepts</a:t>
            </a:r>
            <a:endParaRPr lang="en-US" dirty="0"/>
          </a:p>
        </p:txBody>
      </p:sp>
    </p:spTree>
    <p:extLst>
      <p:ext uri="{BB962C8B-B14F-4D97-AF65-F5344CB8AC3E}">
        <p14:creationId xmlns:p14="http://schemas.microsoft.com/office/powerpoint/2010/main" val="1450887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448800" cy="762000"/>
          </a:xfrm>
        </p:spPr>
        <p:txBody>
          <a:bodyPr>
            <a:normAutofit/>
          </a:bodyPr>
          <a:lstStyle/>
          <a:p>
            <a:r>
              <a:rPr lang="en-US" dirty="0" smtClean="0"/>
              <a:t>Domain-specific </a:t>
            </a:r>
            <a:r>
              <a:rPr lang="en-US" dirty="0" smtClean="0"/>
              <a:t>Apps </a:t>
            </a:r>
            <a:r>
              <a:rPr lang="en-US" dirty="0" smtClean="0"/>
              <a:t>based on </a:t>
            </a:r>
            <a:r>
              <a:rPr lang="en-US" dirty="0" smtClean="0"/>
              <a:t>SLIM</a:t>
            </a:r>
            <a:endParaRPr lang="en-US" dirty="0"/>
          </a:p>
        </p:txBody>
      </p:sp>
      <p:sp>
        <p:nvSpPr>
          <p:cNvPr id="4" name="Content Placeholder 3"/>
          <p:cNvSpPr>
            <a:spLocks noGrp="1"/>
          </p:cNvSpPr>
          <p:nvPr>
            <p:ph idx="1"/>
          </p:nvPr>
        </p:nvSpPr>
        <p:spPr>
          <a:xfrm>
            <a:off x="228600" y="627656"/>
            <a:ext cx="8610600" cy="5696944"/>
          </a:xfrm>
        </p:spPr>
        <p:txBody>
          <a:bodyPr>
            <a:normAutofit/>
          </a:bodyPr>
          <a:lstStyle/>
          <a:p>
            <a:pPr marL="0" indent="0" algn="ctr">
              <a:buNone/>
            </a:pPr>
            <a:r>
              <a:rPr lang="en-US" b="1" i="1" dirty="0" smtClean="0"/>
              <a:t>Maestro </a:t>
            </a:r>
            <a:r>
              <a:rPr lang="en-US" b="1" dirty="0" smtClean="0"/>
              <a:t>– MBSE of complex electronics systems</a:t>
            </a:r>
          </a:p>
          <a:p>
            <a:pPr marL="0" indent="0" algn="ctr">
              <a:buNone/>
            </a:pPr>
            <a:r>
              <a:rPr lang="en-US" sz="2800" b="1" dirty="0" smtClean="0"/>
              <a:t>(Sandia </a:t>
            </a:r>
            <a:r>
              <a:rPr lang="en-US" sz="2800" b="1" dirty="0"/>
              <a:t>National </a:t>
            </a:r>
            <a:r>
              <a:rPr lang="en-US" sz="2800" b="1" dirty="0" smtClean="0"/>
              <a:t>Laboratories)</a:t>
            </a:r>
            <a:endParaRPr lang="en-US" sz="2800" b="1" dirty="0" smtClean="0"/>
          </a:p>
          <a:p>
            <a:pPr marL="0" indent="0" algn="ctr">
              <a:buNone/>
            </a:pPr>
            <a:r>
              <a:rPr lang="en-US" sz="1600" b="1" i="1" dirty="0" smtClean="0"/>
              <a:t>INCOSE IS 2012 Paper: </a:t>
            </a:r>
            <a:r>
              <a:rPr lang="en-US" sz="1600" dirty="0">
                <a:hlinkClick r:id="rId3"/>
              </a:rPr>
              <a:t>http://</a:t>
            </a:r>
            <a:r>
              <a:rPr lang="en-US" sz="1600" dirty="0" smtClean="0">
                <a:hlinkClick r:id="rId3"/>
              </a:rPr>
              <a:t>omgsysml.org/Maestro_SysML_DSL_Bajaj_INCOSE-IS-2012.pdf</a:t>
            </a:r>
            <a:endParaRPr lang="en-US" sz="2400" b="1" dirty="0" smtClean="0"/>
          </a:p>
        </p:txBody>
      </p:sp>
      <p:pic>
        <p:nvPicPr>
          <p:cNvPr id="6" name="Picture 2"/>
          <p:cNvPicPr>
            <a:picLocks noChangeAspect="1" noChangeArrowheads="1"/>
          </p:cNvPicPr>
          <p:nvPr/>
        </p:nvPicPr>
        <p:blipFill>
          <a:blip r:embed="rId4" cstate="print"/>
          <a:srcRect l="12917" t="14359" r="12917" b="1538"/>
          <a:stretch>
            <a:fillRect/>
          </a:stretch>
        </p:blipFill>
        <p:spPr bwMode="auto">
          <a:xfrm>
            <a:off x="1676400" y="2057400"/>
            <a:ext cx="6506118" cy="4495800"/>
          </a:xfrm>
          <a:prstGeom prst="rect">
            <a:avLst/>
          </a:prstGeom>
          <a:noFill/>
          <a:ln w="9525">
            <a:noFill/>
            <a:miter lim="800000"/>
            <a:headEnd/>
            <a:tailEnd/>
          </a:ln>
        </p:spPr>
      </p:pic>
      <p:sp>
        <p:nvSpPr>
          <p:cNvPr id="7" name="TextBox 6"/>
          <p:cNvSpPr txBox="1"/>
          <p:nvPr/>
        </p:nvSpPr>
        <p:spPr>
          <a:xfrm rot="16200000">
            <a:off x="-607367" y="2937301"/>
            <a:ext cx="2590801" cy="830997"/>
          </a:xfrm>
          <a:prstGeom prst="rect">
            <a:avLst/>
          </a:prstGeom>
          <a:noFill/>
        </p:spPr>
        <p:txBody>
          <a:bodyPr wrap="square" rtlCol="0">
            <a:spAutoFit/>
          </a:bodyPr>
          <a:lstStyle/>
          <a:p>
            <a:r>
              <a:rPr lang="en-US" sz="2400" b="1" dirty="0" smtClean="0">
                <a:solidFill>
                  <a:srgbClr val="0000CC"/>
                </a:solidFill>
              </a:rPr>
              <a:t>Document-based system definition</a:t>
            </a:r>
            <a:endParaRPr lang="en-US" sz="2400" b="1" dirty="0">
              <a:solidFill>
                <a:srgbClr val="0000CC"/>
              </a:solidFill>
            </a:endParaRPr>
          </a:p>
        </p:txBody>
      </p:sp>
    </p:spTree>
    <p:extLst>
      <p:ext uri="{BB962C8B-B14F-4D97-AF65-F5344CB8AC3E}">
        <p14:creationId xmlns:p14="http://schemas.microsoft.com/office/powerpoint/2010/main" val="4150013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Contents</a:t>
            </a:r>
            <a:endParaRPr lang="en-US" dirty="0"/>
          </a:p>
        </p:txBody>
      </p:sp>
      <p:sp>
        <p:nvSpPr>
          <p:cNvPr id="5" name="Content Placeholder 4"/>
          <p:cNvSpPr>
            <a:spLocks noGrp="1"/>
          </p:cNvSpPr>
          <p:nvPr>
            <p:ph idx="1"/>
          </p:nvPr>
        </p:nvSpPr>
        <p:spPr>
          <a:xfrm>
            <a:off x="457200" y="1409700"/>
            <a:ext cx="8229600" cy="5295900"/>
          </a:xfrm>
        </p:spPr>
        <p:txBody>
          <a:bodyPr>
            <a:normAutofit fontScale="92500" lnSpcReduction="10000"/>
          </a:bodyPr>
          <a:lstStyle/>
          <a:p>
            <a:r>
              <a:rPr lang="en-US" sz="3600" dirty="0" smtClean="0">
                <a:cs typeface="Arial" charset="0"/>
              </a:rPr>
              <a:t>Motivation</a:t>
            </a:r>
          </a:p>
          <a:p>
            <a:r>
              <a:rPr lang="en-US" sz="3600" dirty="0" smtClean="0">
                <a:cs typeface="Arial" charset="0"/>
              </a:rPr>
              <a:t>What is SLIM?</a:t>
            </a:r>
          </a:p>
          <a:p>
            <a:pPr lvl="1"/>
            <a:r>
              <a:rPr lang="en-US" sz="3200" dirty="0" smtClean="0">
                <a:cs typeface="Arial" charset="0"/>
              </a:rPr>
              <a:t>Conceptual Architecture</a:t>
            </a:r>
          </a:p>
          <a:p>
            <a:pPr lvl="1"/>
            <a:r>
              <a:rPr lang="en-US" sz="3200" dirty="0" smtClean="0">
                <a:cs typeface="Arial" charset="0"/>
              </a:rPr>
              <a:t>Use Cases</a:t>
            </a:r>
          </a:p>
          <a:p>
            <a:r>
              <a:rPr lang="en-US" sz="3600" dirty="0" smtClean="0">
                <a:cs typeface="Arial" charset="0"/>
              </a:rPr>
              <a:t>SLIM – Bridging MBSE and PLM</a:t>
            </a:r>
          </a:p>
          <a:p>
            <a:r>
              <a:rPr lang="en-US" sz="3600" dirty="0" smtClean="0">
                <a:cs typeface="Arial" charset="0"/>
              </a:rPr>
              <a:t>SLIM </a:t>
            </a:r>
          </a:p>
          <a:p>
            <a:pPr lvl="1"/>
            <a:r>
              <a:rPr lang="en-US" dirty="0" smtClean="0">
                <a:cs typeface="Arial" charset="0"/>
              </a:rPr>
              <a:t>NASA </a:t>
            </a:r>
            <a:r>
              <a:rPr lang="en-US" dirty="0" smtClean="0">
                <a:cs typeface="Arial" charset="0"/>
              </a:rPr>
              <a:t>SBIR Phase 1 </a:t>
            </a:r>
            <a:r>
              <a:rPr lang="en-US" dirty="0" smtClean="0">
                <a:cs typeface="Arial" charset="0"/>
              </a:rPr>
              <a:t>Project</a:t>
            </a:r>
          </a:p>
          <a:p>
            <a:pPr lvl="1"/>
            <a:r>
              <a:rPr lang="en-US" dirty="0" smtClean="0">
                <a:cs typeface="Arial" charset="0"/>
              </a:rPr>
              <a:t>SLIM Apps</a:t>
            </a:r>
            <a:endParaRPr lang="en-US" dirty="0" smtClean="0">
              <a:cs typeface="Arial" charset="0"/>
            </a:endParaRPr>
          </a:p>
          <a:p>
            <a:r>
              <a:rPr lang="en-US" sz="3600" dirty="0" smtClean="0">
                <a:cs typeface="Arial" charset="0"/>
              </a:rPr>
              <a:t>SLIM </a:t>
            </a:r>
            <a:r>
              <a:rPr lang="en-US" sz="3600" dirty="0" smtClean="0">
                <a:cs typeface="Arial" charset="0"/>
              </a:rPr>
              <a:t>– Current capabilities and tools</a:t>
            </a:r>
          </a:p>
          <a:p>
            <a:r>
              <a:rPr lang="en-US" sz="3600" dirty="0" smtClean="0">
                <a:cs typeface="Arial" charset="0"/>
              </a:rPr>
              <a:t>SLIM </a:t>
            </a:r>
            <a:r>
              <a:rPr lang="en-US" sz="3600" dirty="0">
                <a:cs typeface="Arial" charset="0"/>
              </a:rPr>
              <a:t>– </a:t>
            </a:r>
            <a:r>
              <a:rPr lang="en-US" sz="3600" dirty="0" smtClean="0">
                <a:cs typeface="Arial" charset="0"/>
              </a:rPr>
              <a:t>Applications</a:t>
            </a:r>
            <a:endParaRPr lang="en-US" sz="3600" dirty="0"/>
          </a:p>
        </p:txBody>
      </p:sp>
      <p:sp>
        <p:nvSpPr>
          <p:cNvPr id="2" name="Left Arrow 1"/>
          <p:cNvSpPr/>
          <p:nvPr/>
        </p:nvSpPr>
        <p:spPr>
          <a:xfrm>
            <a:off x="3127131" y="1471246"/>
            <a:ext cx="685800" cy="381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461487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1828800"/>
            <a:ext cx="9144000" cy="4839899"/>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12917" t="14359" r="12917" b="1538"/>
          <a:stretch>
            <a:fillRect/>
          </a:stretch>
        </p:blipFill>
        <p:spPr bwMode="auto">
          <a:xfrm>
            <a:off x="152400" y="152400"/>
            <a:ext cx="2362200" cy="1632306"/>
          </a:xfrm>
          <a:prstGeom prst="rect">
            <a:avLst/>
          </a:prstGeom>
          <a:noFill/>
          <a:ln w="9525">
            <a:noFill/>
            <a:miter lim="800000"/>
            <a:headEnd/>
            <a:tailEnd/>
          </a:ln>
        </p:spPr>
      </p:pic>
      <p:sp>
        <p:nvSpPr>
          <p:cNvPr id="7" name="Title 6"/>
          <p:cNvSpPr>
            <a:spLocks noGrp="1"/>
          </p:cNvSpPr>
          <p:nvPr>
            <p:ph type="title"/>
          </p:nvPr>
        </p:nvSpPr>
        <p:spPr>
          <a:xfrm>
            <a:off x="2667000" y="609600"/>
            <a:ext cx="5867400" cy="533400"/>
          </a:xfrm>
        </p:spPr>
        <p:txBody>
          <a:bodyPr>
            <a:noAutofit/>
          </a:bodyPr>
          <a:lstStyle/>
          <a:p>
            <a:pPr algn="ctr"/>
            <a:r>
              <a:rPr lang="en-US" sz="2800" i="1" dirty="0" smtClean="0"/>
              <a:t>Maestro</a:t>
            </a:r>
            <a:r>
              <a:rPr lang="en-US" dirty="0" smtClean="0"/>
              <a:t/>
            </a:r>
            <a:br>
              <a:rPr lang="en-US" dirty="0" smtClean="0"/>
            </a:br>
            <a:r>
              <a:rPr lang="en-US" dirty="0" smtClean="0"/>
              <a:t>Model-Based System Definition</a:t>
            </a:r>
            <a:endParaRPr lang="en-US" i="1" dirty="0"/>
          </a:p>
        </p:txBody>
      </p:sp>
    </p:spTree>
    <p:extLst>
      <p:ext uri="{BB962C8B-B14F-4D97-AF65-F5344CB8AC3E}">
        <p14:creationId xmlns:p14="http://schemas.microsoft.com/office/powerpoint/2010/main" val="28727263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3352800" cy="179205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1219200" y="1371600"/>
            <a:ext cx="4419600" cy="2339284"/>
          </a:xfrm>
          <a:prstGeom prst="rect">
            <a:avLst/>
          </a:prstGeom>
          <a:noFill/>
          <a:ln w="9525">
            <a:noFill/>
            <a:miter lim="800000"/>
            <a:headEnd/>
            <a:tailEnd/>
          </a:ln>
        </p:spPr>
      </p:pic>
      <p:sp>
        <p:nvSpPr>
          <p:cNvPr id="6" name="Right Arrow 5"/>
          <p:cNvSpPr/>
          <p:nvPr/>
        </p:nvSpPr>
        <p:spPr bwMode="auto">
          <a:xfrm rot="2113056">
            <a:off x="824398" y="1091316"/>
            <a:ext cx="758675" cy="457200"/>
          </a:xfrm>
          <a:prstGeom prst="rightArrow">
            <a:avLst/>
          </a:prstGeom>
          <a:solidFill>
            <a:srgbClr val="FF0000">
              <a:alpha val="2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pic>
        <p:nvPicPr>
          <p:cNvPr id="7171" name="Picture 3"/>
          <p:cNvPicPr>
            <a:picLocks noChangeAspect="1" noChangeArrowheads="1"/>
          </p:cNvPicPr>
          <p:nvPr/>
        </p:nvPicPr>
        <p:blipFill>
          <a:blip r:embed="rId5" cstate="print"/>
          <a:srcRect/>
          <a:stretch>
            <a:fillRect/>
          </a:stretch>
        </p:blipFill>
        <p:spPr bwMode="auto">
          <a:xfrm>
            <a:off x="3962400" y="2514600"/>
            <a:ext cx="2971800" cy="2457691"/>
          </a:xfrm>
          <a:prstGeom prst="rect">
            <a:avLst/>
          </a:prstGeom>
          <a:noFill/>
          <a:ln w="9525">
            <a:noFill/>
            <a:miter lim="800000"/>
            <a:headEnd/>
            <a:tailEnd/>
          </a:ln>
        </p:spPr>
      </p:pic>
      <p:sp>
        <p:nvSpPr>
          <p:cNvPr id="8" name="Right Arrow 7"/>
          <p:cNvSpPr/>
          <p:nvPr/>
        </p:nvSpPr>
        <p:spPr bwMode="auto">
          <a:xfrm rot="2113056">
            <a:off x="4405798" y="4596517"/>
            <a:ext cx="758674" cy="457200"/>
          </a:xfrm>
          <a:prstGeom prst="rightArrow">
            <a:avLst/>
          </a:prstGeom>
          <a:solidFill>
            <a:srgbClr val="FF0000">
              <a:alpha val="2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pic>
        <p:nvPicPr>
          <p:cNvPr id="7172" name="Picture 4"/>
          <p:cNvPicPr>
            <a:picLocks noChangeAspect="1" noChangeArrowheads="1"/>
          </p:cNvPicPr>
          <p:nvPr/>
        </p:nvPicPr>
        <p:blipFill>
          <a:blip r:embed="rId6" cstate="print"/>
          <a:srcRect/>
          <a:stretch>
            <a:fillRect/>
          </a:stretch>
        </p:blipFill>
        <p:spPr bwMode="auto">
          <a:xfrm>
            <a:off x="5105400" y="3962400"/>
            <a:ext cx="3886200" cy="2764784"/>
          </a:xfrm>
          <a:prstGeom prst="rect">
            <a:avLst/>
          </a:prstGeom>
          <a:noFill/>
          <a:ln w="9525">
            <a:noFill/>
            <a:miter lim="800000"/>
            <a:headEnd/>
            <a:tailEnd/>
          </a:ln>
        </p:spPr>
      </p:pic>
      <p:sp>
        <p:nvSpPr>
          <p:cNvPr id="11" name="Right Arrow 10"/>
          <p:cNvSpPr/>
          <p:nvPr/>
        </p:nvSpPr>
        <p:spPr bwMode="auto">
          <a:xfrm rot="2113056">
            <a:off x="3262799" y="3529716"/>
            <a:ext cx="758674" cy="457200"/>
          </a:xfrm>
          <a:prstGeom prst="rightArrow">
            <a:avLst/>
          </a:prstGeom>
          <a:solidFill>
            <a:srgbClr val="FF0000">
              <a:alpha val="2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4" name="Title 6"/>
          <p:cNvSpPr>
            <a:spLocks noGrp="1"/>
          </p:cNvSpPr>
          <p:nvPr>
            <p:ph type="title"/>
          </p:nvPr>
        </p:nvSpPr>
        <p:spPr>
          <a:xfrm>
            <a:off x="3352800" y="338137"/>
            <a:ext cx="5791200" cy="1109663"/>
          </a:xfrm>
        </p:spPr>
        <p:txBody>
          <a:bodyPr>
            <a:normAutofit fontScale="90000"/>
          </a:bodyPr>
          <a:lstStyle/>
          <a:p>
            <a:r>
              <a:rPr lang="en-US" dirty="0" smtClean="0"/>
              <a:t>System Decomposition</a:t>
            </a:r>
            <a:br>
              <a:rPr lang="en-US" dirty="0" smtClean="0"/>
            </a:br>
            <a:r>
              <a:rPr lang="en-US" dirty="0" smtClean="0"/>
              <a:t>SysML IBDs</a:t>
            </a:r>
            <a:endParaRPr lang="en-US" dirty="0"/>
          </a:p>
        </p:txBody>
      </p:sp>
      <p:pic>
        <p:nvPicPr>
          <p:cNvPr id="15" name="Picture 2"/>
          <p:cNvPicPr>
            <a:picLocks noChangeAspect="1" noChangeArrowheads="1"/>
          </p:cNvPicPr>
          <p:nvPr/>
        </p:nvPicPr>
        <p:blipFill>
          <a:blip r:embed="rId7" cstate="print"/>
          <a:srcRect l="43103" t="3584" r="35468" b="60911"/>
          <a:stretch>
            <a:fillRect/>
          </a:stretch>
        </p:blipFill>
        <p:spPr bwMode="auto">
          <a:xfrm>
            <a:off x="152400" y="3962400"/>
            <a:ext cx="2971800" cy="2606210"/>
          </a:xfrm>
          <a:prstGeom prst="rect">
            <a:avLst/>
          </a:prstGeom>
          <a:noFill/>
          <a:ln w="9525">
            <a:noFill/>
            <a:miter lim="800000"/>
            <a:headEnd/>
            <a:tailEnd/>
          </a:ln>
        </p:spPr>
      </p:pic>
      <p:sp>
        <p:nvSpPr>
          <p:cNvPr id="16" name="Oval 15"/>
          <p:cNvSpPr/>
          <p:nvPr/>
        </p:nvSpPr>
        <p:spPr bwMode="auto">
          <a:xfrm>
            <a:off x="2819400" y="1371600"/>
            <a:ext cx="1219200" cy="1066800"/>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18" name="Straight Arrow Connector 17"/>
          <p:cNvCxnSpPr>
            <a:stCxn id="16" idx="3"/>
          </p:cNvCxnSpPr>
          <p:nvPr/>
        </p:nvCxnSpPr>
        <p:spPr bwMode="auto">
          <a:xfrm rot="5400000">
            <a:off x="1687560" y="2575811"/>
            <a:ext cx="1604029" cy="1016748"/>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458736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Generating Simulation Models </a:t>
            </a:r>
            <a:br>
              <a:rPr lang="en-US" dirty="0" smtClean="0"/>
            </a:br>
            <a:r>
              <a:rPr lang="en-US" dirty="0" smtClean="0"/>
              <a:t>SysML, XML, and Java</a:t>
            </a:r>
            <a:endParaRPr lang="en-US" dirty="0"/>
          </a:p>
        </p:txBody>
      </p:sp>
      <p:pic>
        <p:nvPicPr>
          <p:cNvPr id="4" name="Picture 3"/>
          <p:cNvPicPr>
            <a:picLocks noChangeAspect="1" noChangeArrowheads="1"/>
          </p:cNvPicPr>
          <p:nvPr/>
        </p:nvPicPr>
        <p:blipFill>
          <a:blip r:embed="rId3" cstate="print"/>
          <a:srcRect l="6364" t="22875" r="7723" b="12312"/>
          <a:stretch>
            <a:fillRect/>
          </a:stretch>
        </p:blipFill>
        <p:spPr bwMode="auto">
          <a:xfrm>
            <a:off x="5562600" y="3733800"/>
            <a:ext cx="2057400" cy="1295400"/>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152400" y="3008701"/>
            <a:ext cx="3385427" cy="1791899"/>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5334000" y="1945627"/>
            <a:ext cx="2514600" cy="1330973"/>
          </a:xfrm>
          <a:prstGeom prst="rect">
            <a:avLst/>
          </a:prstGeom>
          <a:noFill/>
          <a:ln w="9525">
            <a:noFill/>
            <a:miter lim="800000"/>
            <a:headEnd/>
            <a:tailEnd/>
          </a:ln>
        </p:spPr>
      </p:pic>
      <p:sp>
        <p:nvSpPr>
          <p:cNvPr id="7" name="TextBox 6"/>
          <p:cNvSpPr txBox="1"/>
          <p:nvPr/>
        </p:nvSpPr>
        <p:spPr>
          <a:xfrm>
            <a:off x="0" y="2246701"/>
            <a:ext cx="3657600" cy="830997"/>
          </a:xfrm>
          <a:prstGeom prst="rect">
            <a:avLst/>
          </a:prstGeom>
          <a:noFill/>
        </p:spPr>
        <p:txBody>
          <a:bodyPr wrap="square" rtlCol="0">
            <a:spAutoFit/>
          </a:bodyPr>
          <a:lstStyle/>
          <a:p>
            <a:r>
              <a:rPr lang="en-US" sz="2400" dirty="0" smtClean="0"/>
              <a:t>System Design Representation (SysML)</a:t>
            </a:r>
            <a:endParaRPr lang="en-US" sz="2400" dirty="0"/>
          </a:p>
        </p:txBody>
      </p:sp>
      <p:sp>
        <p:nvSpPr>
          <p:cNvPr id="9" name="TextBox 8"/>
          <p:cNvSpPr txBox="1"/>
          <p:nvPr/>
        </p:nvSpPr>
        <p:spPr>
          <a:xfrm>
            <a:off x="4343400" y="1183627"/>
            <a:ext cx="4724400" cy="830997"/>
          </a:xfrm>
          <a:prstGeom prst="rect">
            <a:avLst/>
          </a:prstGeom>
          <a:noFill/>
        </p:spPr>
        <p:txBody>
          <a:bodyPr wrap="square" rtlCol="0">
            <a:spAutoFit/>
          </a:bodyPr>
          <a:lstStyle/>
          <a:p>
            <a:r>
              <a:rPr lang="en-US" sz="2400" dirty="0" smtClean="0"/>
              <a:t>SysML-based Analytical Model + design-analysis relationships</a:t>
            </a:r>
            <a:endParaRPr lang="en-US" sz="2400" dirty="0"/>
          </a:p>
        </p:txBody>
      </p:sp>
      <p:sp>
        <p:nvSpPr>
          <p:cNvPr id="10" name="TextBox 9"/>
          <p:cNvSpPr txBox="1"/>
          <p:nvPr/>
        </p:nvSpPr>
        <p:spPr>
          <a:xfrm>
            <a:off x="4343400" y="3352800"/>
            <a:ext cx="4724400" cy="400110"/>
          </a:xfrm>
          <a:prstGeom prst="rect">
            <a:avLst/>
          </a:prstGeom>
          <a:noFill/>
        </p:spPr>
        <p:txBody>
          <a:bodyPr wrap="square" rtlCol="0">
            <a:spAutoFit/>
          </a:bodyPr>
          <a:lstStyle/>
          <a:p>
            <a:r>
              <a:rPr lang="en-US" sz="2000" dirty="0" smtClean="0"/>
              <a:t>XML-based analytical model structure</a:t>
            </a:r>
            <a:endParaRPr lang="en-US" sz="2000" dirty="0"/>
          </a:p>
        </p:txBody>
      </p:sp>
      <p:sp>
        <p:nvSpPr>
          <p:cNvPr id="11" name="TextBox 10"/>
          <p:cNvSpPr txBox="1"/>
          <p:nvPr/>
        </p:nvSpPr>
        <p:spPr>
          <a:xfrm>
            <a:off x="4419600" y="5181600"/>
            <a:ext cx="4724400" cy="400110"/>
          </a:xfrm>
          <a:prstGeom prst="rect">
            <a:avLst/>
          </a:prstGeom>
          <a:noFill/>
        </p:spPr>
        <p:txBody>
          <a:bodyPr wrap="square" rtlCol="0">
            <a:spAutoFit/>
          </a:bodyPr>
          <a:lstStyle/>
          <a:p>
            <a:r>
              <a:rPr lang="en-US" sz="2000" dirty="0" smtClean="0"/>
              <a:t>Java-based simulation model</a:t>
            </a:r>
            <a:endParaRPr lang="en-US" sz="2000" dirty="0"/>
          </a:p>
        </p:txBody>
      </p:sp>
      <p:sp>
        <p:nvSpPr>
          <p:cNvPr id="20" name="Right Arrow 19"/>
          <p:cNvSpPr/>
          <p:nvPr/>
        </p:nvSpPr>
        <p:spPr bwMode="auto">
          <a:xfrm rot="19376240">
            <a:off x="3648745" y="2798357"/>
            <a:ext cx="15240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1" name="Right Arrow 20"/>
          <p:cNvSpPr/>
          <p:nvPr/>
        </p:nvSpPr>
        <p:spPr bwMode="auto">
          <a:xfrm>
            <a:off x="3810000" y="3886200"/>
            <a:ext cx="15240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22" name="Right Arrow 21"/>
          <p:cNvSpPr/>
          <p:nvPr/>
        </p:nvSpPr>
        <p:spPr bwMode="auto">
          <a:xfrm rot="1928297">
            <a:off x="3668316" y="4940793"/>
            <a:ext cx="1524000" cy="22860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pic>
        <p:nvPicPr>
          <p:cNvPr id="8194" name="Picture 2"/>
          <p:cNvPicPr>
            <a:picLocks noChangeAspect="1" noChangeArrowheads="1"/>
          </p:cNvPicPr>
          <p:nvPr/>
        </p:nvPicPr>
        <p:blipFill>
          <a:blip r:embed="rId6" cstate="print"/>
          <a:srcRect/>
          <a:stretch>
            <a:fillRect/>
          </a:stretch>
        </p:blipFill>
        <p:spPr bwMode="auto">
          <a:xfrm>
            <a:off x="5638800" y="5562600"/>
            <a:ext cx="1905000" cy="1160859"/>
          </a:xfrm>
          <a:prstGeom prst="rect">
            <a:avLst/>
          </a:prstGeom>
          <a:noFill/>
          <a:ln w="9525">
            <a:noFill/>
            <a:miter lim="800000"/>
            <a:headEnd/>
            <a:tailEnd/>
          </a:ln>
        </p:spPr>
      </p:pic>
    </p:spTree>
    <p:extLst>
      <p:ext uri="{BB962C8B-B14F-4D97-AF65-F5344CB8AC3E}">
        <p14:creationId xmlns:p14="http://schemas.microsoft.com/office/powerpoint/2010/main" val="916383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4800"/>
            <a:ext cx="9144001" cy="762000"/>
          </a:xfrm>
        </p:spPr>
        <p:txBody>
          <a:bodyPr>
            <a:noAutofit/>
          </a:bodyPr>
          <a:lstStyle/>
          <a:p>
            <a:r>
              <a:rPr lang="en-US" sz="2800" dirty="0" smtClean="0"/>
              <a:t>Maestro – A visual modeling environment for </a:t>
            </a:r>
            <a:br>
              <a:rPr lang="en-US" sz="2800" dirty="0" smtClean="0"/>
            </a:br>
            <a:r>
              <a:rPr lang="en-US" sz="2800" dirty="0" smtClean="0"/>
              <a:t>designers and analysts (SysML DSL Plugin for MagicDraw)</a:t>
            </a:r>
            <a:endParaRPr lang="en-US" sz="2800" dirty="0"/>
          </a:p>
        </p:txBody>
      </p:sp>
      <p:pic>
        <p:nvPicPr>
          <p:cNvPr id="4" name="Picture 2"/>
          <p:cNvPicPr>
            <a:picLocks noChangeAspect="1" noChangeArrowheads="1"/>
          </p:cNvPicPr>
          <p:nvPr/>
        </p:nvPicPr>
        <p:blipFill>
          <a:blip r:embed="rId3" cstate="print"/>
          <a:srcRect t="14022"/>
          <a:stretch>
            <a:fillRect/>
          </a:stretch>
        </p:blipFill>
        <p:spPr bwMode="auto">
          <a:xfrm>
            <a:off x="304800" y="1447800"/>
            <a:ext cx="8570859" cy="4876800"/>
          </a:xfrm>
          <a:prstGeom prst="rect">
            <a:avLst/>
          </a:prstGeom>
          <a:noFill/>
          <a:ln w="9525">
            <a:noFill/>
            <a:miter lim="800000"/>
            <a:headEnd/>
            <a:tailEnd/>
          </a:ln>
        </p:spPr>
      </p:pic>
      <p:sp>
        <p:nvSpPr>
          <p:cNvPr id="5" name="Rounded Rectangle 4"/>
          <p:cNvSpPr/>
          <p:nvPr/>
        </p:nvSpPr>
        <p:spPr>
          <a:xfrm>
            <a:off x="3200400" y="1947862"/>
            <a:ext cx="1066800" cy="1295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43400" y="2024062"/>
            <a:ext cx="4191000" cy="838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cstate="print"/>
          <a:srcRect l="18146" t="66014" r="38021" b="17878"/>
          <a:stretch>
            <a:fillRect/>
          </a:stretch>
        </p:blipFill>
        <p:spPr bwMode="auto">
          <a:xfrm>
            <a:off x="228600" y="3048000"/>
            <a:ext cx="3177988" cy="1742768"/>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4191000" y="2895600"/>
            <a:ext cx="4114800" cy="2811345"/>
          </a:xfrm>
          <a:prstGeom prst="rect">
            <a:avLst/>
          </a:prstGeom>
          <a:noFill/>
          <a:ln w="9525">
            <a:noFill/>
            <a:miter lim="800000"/>
            <a:headEnd/>
            <a:tailEnd/>
          </a:ln>
          <a:effectLst/>
        </p:spPr>
      </p:pic>
      <p:pic>
        <p:nvPicPr>
          <p:cNvPr id="10" name="Picture 3"/>
          <p:cNvPicPr>
            <a:picLocks noChangeAspect="1" noChangeArrowheads="1"/>
          </p:cNvPicPr>
          <p:nvPr/>
        </p:nvPicPr>
        <p:blipFill>
          <a:blip r:embed="rId6" cstate="print"/>
          <a:srcRect/>
          <a:stretch>
            <a:fillRect/>
          </a:stretch>
        </p:blipFill>
        <p:spPr bwMode="auto">
          <a:xfrm>
            <a:off x="5486400" y="5321300"/>
            <a:ext cx="3200400" cy="1536700"/>
          </a:xfrm>
          <a:prstGeom prst="rect">
            <a:avLst/>
          </a:prstGeom>
          <a:noFill/>
          <a:ln w="9525">
            <a:noFill/>
            <a:miter lim="800000"/>
            <a:headEnd/>
            <a:tailEnd/>
          </a:ln>
          <a:effectLst/>
        </p:spPr>
      </p:pic>
    </p:spTree>
    <p:extLst>
      <p:ext uri="{BB962C8B-B14F-4D97-AF65-F5344CB8AC3E}">
        <p14:creationId xmlns:p14="http://schemas.microsoft.com/office/powerpoint/2010/main" val="38100907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fontScale="85000" lnSpcReduction="20000"/>
          </a:bodyPr>
          <a:lstStyle/>
          <a:p>
            <a:pPr marL="284163" lvl="1" indent="0">
              <a:buNone/>
            </a:pPr>
            <a:r>
              <a:rPr lang="en-US" sz="2800" b="1" dirty="0" smtClean="0"/>
              <a:t>Manas Bajaj, PhD</a:t>
            </a:r>
          </a:p>
          <a:p>
            <a:pPr marL="284163" lvl="1" indent="0">
              <a:buNone/>
            </a:pPr>
            <a:r>
              <a:rPr lang="en-US" dirty="0" smtClean="0"/>
              <a:t>Chief Systems Officer</a:t>
            </a:r>
          </a:p>
          <a:p>
            <a:pPr marL="284163" lvl="1" indent="0">
              <a:buNone/>
            </a:pPr>
            <a:r>
              <a:rPr lang="en-US" dirty="0" smtClean="0"/>
              <a:t>InterCAX LLC</a:t>
            </a:r>
          </a:p>
          <a:p>
            <a:pPr marL="284163" lvl="1" indent="0">
              <a:buNone/>
            </a:pPr>
            <a:endParaRPr lang="en-US" dirty="0" smtClean="0"/>
          </a:p>
          <a:p>
            <a:pPr marL="284163" lvl="1" indent="0">
              <a:buNone/>
            </a:pPr>
            <a:r>
              <a:rPr lang="en-US" dirty="0" smtClean="0"/>
              <a:t>email: </a:t>
            </a:r>
            <a:r>
              <a:rPr lang="en-US" dirty="0" smtClean="0">
                <a:solidFill>
                  <a:srgbClr val="0000CC"/>
                </a:solidFill>
              </a:rPr>
              <a:t>manas.bajaj@intercax.com</a:t>
            </a:r>
          </a:p>
          <a:p>
            <a:pPr marL="284163" lvl="1" indent="0">
              <a:buNone/>
            </a:pPr>
            <a:r>
              <a:rPr lang="en-US" dirty="0" smtClean="0"/>
              <a:t>web: </a:t>
            </a:r>
            <a:r>
              <a:rPr lang="en-US" dirty="0" smtClean="0">
                <a:solidFill>
                  <a:srgbClr val="0000CC"/>
                </a:solidFill>
              </a:rPr>
              <a:t>www.intercax.com</a:t>
            </a:r>
            <a:r>
              <a:rPr lang="en-US" dirty="0" smtClean="0"/>
              <a:t> ; </a:t>
            </a:r>
            <a:r>
              <a:rPr lang="en-US" dirty="0" smtClean="0">
                <a:solidFill>
                  <a:srgbClr val="0000CC"/>
                </a:solidFill>
              </a:rPr>
              <a:t>www.intercax.com/mbse</a:t>
            </a:r>
            <a:r>
              <a:rPr lang="en-US" dirty="0" smtClean="0"/>
              <a:t> </a:t>
            </a:r>
          </a:p>
          <a:p>
            <a:pPr marL="284163" lvl="1" indent="0">
              <a:buNone/>
            </a:pPr>
            <a:r>
              <a:rPr lang="en-US" dirty="0" smtClean="0"/>
              <a:t>twitter: </a:t>
            </a:r>
            <a:r>
              <a:rPr lang="en-US" dirty="0" smtClean="0">
                <a:solidFill>
                  <a:srgbClr val="0000CC"/>
                </a:solidFill>
              </a:rPr>
              <a:t>@InterCAX</a:t>
            </a:r>
          </a:p>
          <a:p>
            <a:pPr marL="284163" lvl="1" indent="0">
              <a:buNone/>
            </a:pPr>
            <a:endParaRPr lang="en-US" dirty="0" smtClean="0"/>
          </a:p>
          <a:p>
            <a:pPr marL="284163" lvl="1" indent="0">
              <a:buNone/>
            </a:pPr>
            <a:r>
              <a:rPr lang="en-US" dirty="0" smtClean="0"/>
              <a:t>75 5</a:t>
            </a:r>
            <a:r>
              <a:rPr lang="en-US" baseline="30000" dirty="0" smtClean="0"/>
              <a:t>th</a:t>
            </a:r>
            <a:r>
              <a:rPr lang="en-US" dirty="0" smtClean="0"/>
              <a:t> Street NW, Suite 312</a:t>
            </a:r>
          </a:p>
          <a:p>
            <a:pPr marL="284163" lvl="1" indent="0">
              <a:buNone/>
            </a:pPr>
            <a:r>
              <a:rPr lang="en-US" dirty="0" smtClean="0"/>
              <a:t>Atlanta, GA 30308</a:t>
            </a:r>
          </a:p>
          <a:p>
            <a:pPr marL="284163" lvl="1" indent="0">
              <a:buNone/>
            </a:pPr>
            <a:r>
              <a:rPr lang="en-US" dirty="0" smtClean="0"/>
              <a:t>USA</a:t>
            </a:r>
          </a:p>
          <a:p>
            <a:pPr marL="284163" lvl="1" indent="0">
              <a:buNone/>
            </a:pPr>
            <a:r>
              <a:rPr lang="en-US" dirty="0" smtClean="0"/>
              <a:t>+1-404-592-6897, x101</a:t>
            </a:r>
            <a:endParaRPr lang="en-US" dirty="0"/>
          </a:p>
        </p:txBody>
      </p:sp>
    </p:spTree>
    <p:extLst>
      <p:ext uri="{BB962C8B-B14F-4D97-AF65-F5344CB8AC3E}">
        <p14:creationId xmlns:p14="http://schemas.microsoft.com/office/powerpoint/2010/main" val="3423957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Contents</a:t>
            </a:r>
            <a:endParaRPr lang="en-US" dirty="0"/>
          </a:p>
        </p:txBody>
      </p:sp>
      <p:sp>
        <p:nvSpPr>
          <p:cNvPr id="5" name="Content Placeholder 4"/>
          <p:cNvSpPr>
            <a:spLocks noGrp="1"/>
          </p:cNvSpPr>
          <p:nvPr>
            <p:ph idx="1"/>
          </p:nvPr>
        </p:nvSpPr>
        <p:spPr>
          <a:xfrm>
            <a:off x="457200" y="1409700"/>
            <a:ext cx="8229600" cy="5295900"/>
          </a:xfrm>
        </p:spPr>
        <p:txBody>
          <a:bodyPr>
            <a:normAutofit/>
          </a:bodyPr>
          <a:lstStyle/>
          <a:p>
            <a:r>
              <a:rPr lang="en-US" sz="3600" dirty="0" smtClean="0">
                <a:cs typeface="Arial" charset="0"/>
              </a:rPr>
              <a:t>Motivation</a:t>
            </a:r>
          </a:p>
          <a:p>
            <a:r>
              <a:rPr lang="en-US" sz="3600" dirty="0" smtClean="0">
                <a:cs typeface="Arial" charset="0"/>
              </a:rPr>
              <a:t>What is SLIM?</a:t>
            </a:r>
          </a:p>
          <a:p>
            <a:pPr lvl="1"/>
            <a:r>
              <a:rPr lang="en-US" sz="3200" dirty="0" smtClean="0">
                <a:cs typeface="Arial" charset="0"/>
              </a:rPr>
              <a:t>Conceptual Architecture</a:t>
            </a:r>
          </a:p>
          <a:p>
            <a:pPr lvl="1"/>
            <a:r>
              <a:rPr lang="en-US" sz="3200" dirty="0" smtClean="0">
                <a:cs typeface="Arial" charset="0"/>
              </a:rPr>
              <a:t>Use Cases</a:t>
            </a:r>
          </a:p>
          <a:p>
            <a:r>
              <a:rPr lang="en-US" sz="3600" dirty="0" smtClean="0">
                <a:cs typeface="Arial" charset="0"/>
              </a:rPr>
              <a:t>SLIM – Bridging MBSE and PLM</a:t>
            </a:r>
          </a:p>
          <a:p>
            <a:r>
              <a:rPr lang="en-US" sz="3600" dirty="0" smtClean="0">
                <a:cs typeface="Arial" charset="0"/>
              </a:rPr>
              <a:t>SLIM – NASA SBIR Phase 1 Project</a:t>
            </a:r>
          </a:p>
          <a:p>
            <a:r>
              <a:rPr lang="en-US" sz="3600" dirty="0" smtClean="0">
                <a:cs typeface="Arial" charset="0"/>
              </a:rPr>
              <a:t>SLIM </a:t>
            </a:r>
            <a:r>
              <a:rPr lang="en-US" sz="3600" dirty="0" smtClean="0">
                <a:cs typeface="Arial" charset="0"/>
              </a:rPr>
              <a:t>– Current capabilities and tools</a:t>
            </a:r>
          </a:p>
          <a:p>
            <a:r>
              <a:rPr lang="en-US" sz="3600" dirty="0" smtClean="0">
                <a:cs typeface="Arial" charset="0"/>
              </a:rPr>
              <a:t>SLIM - Applications</a:t>
            </a:r>
            <a:endParaRPr lang="en-US" sz="3600" dirty="0"/>
          </a:p>
        </p:txBody>
      </p:sp>
      <p:sp>
        <p:nvSpPr>
          <p:cNvPr id="2" name="Left Arrow 1"/>
          <p:cNvSpPr/>
          <p:nvPr/>
        </p:nvSpPr>
        <p:spPr>
          <a:xfrm>
            <a:off x="7696200" y="5377149"/>
            <a:ext cx="685800" cy="381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3335643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SLIM deployed as SysML plugins</a:t>
            </a:r>
            <a:endParaRPr lang="en-US" dirty="0"/>
          </a:p>
        </p:txBody>
      </p:sp>
      <p:sp>
        <p:nvSpPr>
          <p:cNvPr id="4" name="TextBox 3"/>
          <p:cNvSpPr txBox="1"/>
          <p:nvPr/>
        </p:nvSpPr>
        <p:spPr>
          <a:xfrm>
            <a:off x="304800" y="1179493"/>
            <a:ext cx="3073257"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b="1" dirty="0" err="1" smtClean="0"/>
              <a:t>ParaMagic</a:t>
            </a:r>
            <a:r>
              <a:rPr lang="en-US" sz="2800" b="1" dirty="0" smtClean="0"/>
              <a:t>® 17.0.1 </a:t>
            </a:r>
            <a:br>
              <a:rPr lang="en-US" sz="2800" b="1" dirty="0" smtClean="0"/>
            </a:br>
            <a:r>
              <a:rPr lang="en-US" sz="2800" dirty="0" smtClean="0"/>
              <a:t>(MagicDraw </a:t>
            </a:r>
            <a:r>
              <a:rPr lang="en-US" sz="2800" dirty="0" smtClean="0"/>
              <a:t>17.0.1)</a:t>
            </a:r>
            <a:endParaRPr lang="en-US" sz="2800" dirty="0"/>
          </a:p>
        </p:txBody>
      </p:sp>
      <p:sp>
        <p:nvSpPr>
          <p:cNvPr id="7" name="TextBox 6"/>
          <p:cNvSpPr txBox="1"/>
          <p:nvPr/>
        </p:nvSpPr>
        <p:spPr>
          <a:xfrm>
            <a:off x="304801" y="2576493"/>
            <a:ext cx="3073256" cy="95410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800" b="1" dirty="0" err="1" smtClean="0"/>
              <a:t>ParaSolver</a:t>
            </a:r>
            <a:r>
              <a:rPr lang="en-US" sz="2800" b="1" dirty="0" smtClean="0"/>
              <a:t>™ 2</a:t>
            </a:r>
            <a:br>
              <a:rPr lang="en-US" sz="2800" b="1" dirty="0" smtClean="0"/>
            </a:br>
            <a:r>
              <a:rPr lang="en-US" sz="2800" dirty="0" smtClean="0"/>
              <a:t>(Artisan Studio 7.4)</a:t>
            </a:r>
            <a:endParaRPr lang="en-US" sz="2800" dirty="0"/>
          </a:p>
        </p:txBody>
      </p:sp>
      <p:sp>
        <p:nvSpPr>
          <p:cNvPr id="8" name="TextBox 7"/>
          <p:cNvSpPr txBox="1"/>
          <p:nvPr/>
        </p:nvSpPr>
        <p:spPr>
          <a:xfrm>
            <a:off x="304800" y="5370493"/>
            <a:ext cx="3886200" cy="954107"/>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US" sz="2800" b="1" dirty="0" err="1" smtClean="0"/>
              <a:t>Solvea</a:t>
            </a:r>
            <a:r>
              <a:rPr lang="en-US" sz="2800" b="1" dirty="0" smtClean="0"/>
              <a:t>™ 1</a:t>
            </a:r>
            <a:br>
              <a:rPr lang="en-US" sz="2800" b="1" dirty="0" smtClean="0"/>
            </a:br>
            <a:r>
              <a:rPr lang="en-US" sz="2800" dirty="0" smtClean="0"/>
              <a:t>(Enterprise Architect 9.3)</a:t>
            </a:r>
            <a:endParaRPr lang="en-US" sz="2800" dirty="0"/>
          </a:p>
        </p:txBody>
      </p:sp>
      <p:sp>
        <p:nvSpPr>
          <p:cNvPr id="9" name="TextBox 8"/>
          <p:cNvSpPr txBox="1"/>
          <p:nvPr/>
        </p:nvSpPr>
        <p:spPr>
          <a:xfrm>
            <a:off x="304801" y="3973493"/>
            <a:ext cx="2459564" cy="95410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800" b="1" dirty="0" smtClean="0"/>
              <a:t>Melody™ 3</a:t>
            </a:r>
            <a:r>
              <a:rPr lang="en-US" sz="2800" dirty="0" smtClean="0"/>
              <a:t/>
            </a:r>
            <a:br>
              <a:rPr lang="en-US" sz="2800" dirty="0" smtClean="0"/>
            </a:br>
            <a:r>
              <a:rPr lang="en-US" sz="2800" dirty="0" smtClean="0"/>
              <a:t>(Rhapsody 7.6)</a:t>
            </a:r>
            <a:endParaRPr lang="en-US" sz="2800" dirty="0"/>
          </a:p>
        </p:txBody>
      </p:sp>
      <p:sp>
        <p:nvSpPr>
          <p:cNvPr id="5" name="TextBox 4"/>
          <p:cNvSpPr txBox="1"/>
          <p:nvPr/>
        </p:nvSpPr>
        <p:spPr>
          <a:xfrm>
            <a:off x="4724400" y="5558135"/>
            <a:ext cx="3728044" cy="461665"/>
          </a:xfrm>
          <a:prstGeom prst="rect">
            <a:avLst/>
          </a:prstGeom>
          <a:noFill/>
        </p:spPr>
        <p:txBody>
          <a:bodyPr wrap="square" rtlCol="0">
            <a:spAutoFit/>
          </a:bodyPr>
          <a:lstStyle/>
          <a:p>
            <a:r>
              <a:rPr lang="en-US" sz="2400" dirty="0" smtClean="0">
                <a:hlinkClick r:id="rId2"/>
              </a:rPr>
              <a:t>www.intercax.com/products</a:t>
            </a:r>
            <a:endParaRPr lang="en-US" sz="2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112" y="1233227"/>
            <a:ext cx="5093888" cy="394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7869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Standard Products</a:t>
            </a:r>
            <a:br>
              <a:rPr lang="en-US" dirty="0" smtClean="0"/>
            </a:br>
            <a:r>
              <a:rPr lang="en-US" dirty="0" smtClean="0">
                <a:solidFill>
                  <a:srgbClr val="0000CC"/>
                </a:solidFill>
              </a:rPr>
              <a:t>www.intercax.com/products</a:t>
            </a:r>
            <a:endParaRPr lang="en-US" dirty="0"/>
          </a:p>
        </p:txBody>
      </p:sp>
      <p:sp>
        <p:nvSpPr>
          <p:cNvPr id="3" name="Content Placeholder 2"/>
          <p:cNvSpPr>
            <a:spLocks noGrp="1"/>
          </p:cNvSpPr>
          <p:nvPr>
            <p:ph idx="1"/>
          </p:nvPr>
        </p:nvSpPr>
        <p:spPr>
          <a:xfrm>
            <a:off x="152400" y="1066800"/>
            <a:ext cx="8686800" cy="4572000"/>
          </a:xfrm>
        </p:spPr>
        <p:txBody>
          <a:bodyPr>
            <a:noAutofit/>
          </a:bodyPr>
          <a:lstStyle/>
          <a:p>
            <a:r>
              <a:rPr lang="en-US" dirty="0" err="1" smtClean="0"/>
              <a:t>SysML</a:t>
            </a:r>
            <a:r>
              <a:rPr lang="en-US" dirty="0" smtClean="0"/>
              <a:t> Parametric Analysis and Integration Products</a:t>
            </a:r>
          </a:p>
          <a:p>
            <a:pPr lvl="1"/>
            <a:r>
              <a:rPr lang="en-US" b="1" dirty="0" err="1" smtClean="0"/>
              <a:t>ParaMagic</a:t>
            </a:r>
            <a:r>
              <a:rPr lang="en-US" b="1" dirty="0" smtClean="0"/>
              <a:t>®</a:t>
            </a:r>
            <a:r>
              <a:rPr lang="en-US" dirty="0" smtClean="0"/>
              <a:t> for </a:t>
            </a:r>
            <a:r>
              <a:rPr lang="en-US" b="1" dirty="0" err="1" smtClean="0"/>
              <a:t>MagicDraw</a:t>
            </a:r>
            <a:r>
              <a:rPr lang="en-US" dirty="0" smtClean="0"/>
              <a:t> (since Jul 2008)</a:t>
            </a:r>
          </a:p>
          <a:p>
            <a:pPr lvl="2"/>
            <a:r>
              <a:rPr lang="en-US" sz="2000" dirty="0" smtClean="0">
                <a:hlinkClick r:id="rId2"/>
              </a:rPr>
              <a:t>www.magicdraw.com/paramagic</a:t>
            </a:r>
            <a:r>
              <a:rPr lang="en-US" sz="2000" dirty="0" smtClean="0"/>
              <a:t> </a:t>
            </a:r>
          </a:p>
          <a:p>
            <a:pPr lvl="2"/>
            <a:r>
              <a:rPr lang="en-US" sz="2000" dirty="0" smtClean="0">
                <a:hlinkClick r:id="rId3"/>
              </a:rPr>
              <a:t>www.intercax.com/paramagic</a:t>
            </a:r>
            <a:r>
              <a:rPr lang="en-US" sz="2000" dirty="0" smtClean="0"/>
              <a:t>   </a:t>
            </a:r>
          </a:p>
          <a:p>
            <a:pPr lvl="1"/>
            <a:r>
              <a:rPr lang="en-US" b="1" dirty="0" smtClean="0"/>
              <a:t>Melody™</a:t>
            </a:r>
            <a:r>
              <a:rPr lang="en-US" dirty="0" smtClean="0"/>
              <a:t> for </a:t>
            </a:r>
            <a:r>
              <a:rPr lang="en-US" b="1" dirty="0" smtClean="0"/>
              <a:t>Rhapsody</a:t>
            </a:r>
            <a:r>
              <a:rPr lang="en-US" dirty="0" smtClean="0"/>
              <a:t> (since Jan 2010)</a:t>
            </a:r>
          </a:p>
          <a:p>
            <a:pPr lvl="2"/>
            <a:r>
              <a:rPr lang="en-US" sz="2000" dirty="0" smtClean="0">
                <a:hlinkClick r:id="rId4"/>
              </a:rPr>
              <a:t>www.intercax.com/melody</a:t>
            </a:r>
            <a:r>
              <a:rPr lang="en-US" dirty="0" smtClean="0"/>
              <a:t> </a:t>
            </a:r>
          </a:p>
          <a:p>
            <a:pPr lvl="1"/>
            <a:r>
              <a:rPr lang="en-US" b="1" dirty="0" err="1" smtClean="0"/>
              <a:t>Solvea</a:t>
            </a:r>
            <a:r>
              <a:rPr lang="en-US" b="1" dirty="0" smtClean="0"/>
              <a:t>™</a:t>
            </a:r>
            <a:r>
              <a:rPr lang="en-US" dirty="0" smtClean="0"/>
              <a:t> for </a:t>
            </a:r>
            <a:r>
              <a:rPr lang="en-US" b="1" dirty="0" smtClean="0"/>
              <a:t>Enterprise Architect </a:t>
            </a:r>
            <a:r>
              <a:rPr lang="en-US" dirty="0" smtClean="0"/>
              <a:t>(since Mar 2011)</a:t>
            </a:r>
          </a:p>
          <a:p>
            <a:pPr lvl="2"/>
            <a:r>
              <a:rPr lang="en-US" sz="2000" dirty="0" smtClean="0">
                <a:hlinkClick r:id="rId5"/>
              </a:rPr>
              <a:t>www.intercax.com/solvea</a:t>
            </a:r>
            <a:r>
              <a:rPr lang="en-US" dirty="0" smtClean="0"/>
              <a:t> </a:t>
            </a:r>
          </a:p>
          <a:p>
            <a:pPr lvl="1"/>
            <a:r>
              <a:rPr lang="en-US" b="1" dirty="0" err="1" smtClean="0"/>
              <a:t>ParaSolver</a:t>
            </a:r>
            <a:r>
              <a:rPr lang="en-US" b="1" dirty="0" smtClean="0"/>
              <a:t>™</a:t>
            </a:r>
            <a:r>
              <a:rPr lang="en-US" dirty="0" smtClean="0"/>
              <a:t> for </a:t>
            </a:r>
            <a:r>
              <a:rPr lang="en-US" b="1" dirty="0" smtClean="0"/>
              <a:t>Artisan Studio </a:t>
            </a:r>
            <a:r>
              <a:rPr lang="en-US" dirty="0" smtClean="0"/>
              <a:t>(since Jan 2011)</a:t>
            </a:r>
          </a:p>
          <a:p>
            <a:pPr lvl="2"/>
            <a:r>
              <a:rPr lang="en-US" sz="2000" dirty="0" smtClean="0">
                <a:hlinkClick r:id="rId6"/>
              </a:rPr>
              <a:t>www.atego.com/products/artisan-studio-parasolver/</a:t>
            </a:r>
            <a:r>
              <a:rPr lang="en-US" sz="2000" dirty="0" smtClean="0"/>
              <a:t> </a:t>
            </a:r>
            <a:endParaRPr lang="en-US" sz="2000" dirty="0"/>
          </a:p>
          <a:p>
            <a:pPr lvl="2"/>
            <a:r>
              <a:rPr lang="en-US" sz="2000" dirty="0" smtClean="0">
                <a:hlinkClick r:id="rId7"/>
              </a:rPr>
              <a:t>www.intercax.com/parasolver</a:t>
            </a:r>
            <a:r>
              <a:rPr lang="en-US" sz="2000" dirty="0" smtClean="0"/>
              <a:t> </a:t>
            </a:r>
            <a:endParaRPr lang="en-US" sz="2000" dirty="0"/>
          </a:p>
        </p:txBody>
      </p:sp>
    </p:spTree>
    <p:extLst>
      <p:ext uri="{BB962C8B-B14F-4D97-AF65-F5344CB8AC3E}">
        <p14:creationId xmlns:p14="http://schemas.microsoft.com/office/powerpoint/2010/main" val="36827280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err="1" smtClean="0"/>
              <a:t>SysML</a:t>
            </a:r>
            <a:r>
              <a:rPr lang="en-US" dirty="0" smtClean="0"/>
              <a:t> Parametric Analysis and Integration Technology</a:t>
            </a:r>
            <a:endParaRPr lang="en-US" dirty="0"/>
          </a:p>
        </p:txBody>
      </p:sp>
      <p:sp>
        <p:nvSpPr>
          <p:cNvPr id="3" name="Content Placeholder 2"/>
          <p:cNvSpPr>
            <a:spLocks noGrp="1"/>
          </p:cNvSpPr>
          <p:nvPr>
            <p:ph idx="1"/>
          </p:nvPr>
        </p:nvSpPr>
        <p:spPr>
          <a:xfrm>
            <a:off x="304800" y="1828800"/>
            <a:ext cx="8534400" cy="4267200"/>
          </a:xfrm>
        </p:spPr>
        <p:txBody>
          <a:bodyPr>
            <a:noAutofit/>
          </a:bodyPr>
          <a:lstStyle/>
          <a:p>
            <a:pPr indent="282575">
              <a:spcBef>
                <a:spcPts val="600"/>
              </a:spcBef>
              <a:spcAft>
                <a:spcPts val="1200"/>
              </a:spcAft>
            </a:pPr>
            <a:r>
              <a:rPr lang="en-US" sz="2800" dirty="0" smtClean="0">
                <a:cs typeface="Arial" pitchFamily="34" charset="0"/>
              </a:rPr>
              <a:t>Represent </a:t>
            </a:r>
            <a:r>
              <a:rPr lang="en-US" sz="2800" dirty="0">
                <a:cs typeface="Arial" pitchFamily="34" charset="0"/>
              </a:rPr>
              <a:t>fine-grained relationships between </a:t>
            </a:r>
            <a:r>
              <a:rPr lang="en-US" sz="2800" dirty="0" smtClean="0">
                <a:cs typeface="Arial" pitchFamily="34" charset="0"/>
              </a:rPr>
              <a:t>models (similar to parametric modeling in CAD)</a:t>
            </a:r>
            <a:endParaRPr lang="en-US" sz="2800" dirty="0">
              <a:cs typeface="Arial" pitchFamily="34" charset="0"/>
            </a:endParaRPr>
          </a:p>
          <a:p>
            <a:pPr indent="282575">
              <a:spcBef>
                <a:spcPts val="600"/>
              </a:spcBef>
              <a:spcAft>
                <a:spcPts val="1200"/>
              </a:spcAft>
            </a:pPr>
            <a:r>
              <a:rPr lang="en-US" sz="2800" dirty="0">
                <a:cs typeface="Arial" pitchFamily="34" charset="0"/>
              </a:rPr>
              <a:t>Execute </a:t>
            </a:r>
            <a:r>
              <a:rPr lang="en-US" sz="2800" dirty="0" smtClean="0">
                <a:cs typeface="Arial" pitchFamily="34" charset="0"/>
              </a:rPr>
              <a:t>math relationships inside </a:t>
            </a:r>
            <a:r>
              <a:rPr lang="en-US" sz="2800" dirty="0" err="1">
                <a:cs typeface="Arial" pitchFamily="34" charset="0"/>
              </a:rPr>
              <a:t>SysML</a:t>
            </a:r>
            <a:r>
              <a:rPr lang="en-US" sz="2800" dirty="0">
                <a:cs typeface="Arial" pitchFamily="34" charset="0"/>
              </a:rPr>
              <a:t> </a:t>
            </a:r>
            <a:r>
              <a:rPr lang="en-US" sz="2800" dirty="0" smtClean="0">
                <a:cs typeface="Arial" pitchFamily="34" charset="0"/>
              </a:rPr>
              <a:t>Models (next-generation spreadsheets for SE)</a:t>
            </a:r>
            <a:endParaRPr lang="en-US" sz="2800" dirty="0">
              <a:cs typeface="Arial" pitchFamily="34" charset="0"/>
            </a:endParaRPr>
          </a:p>
          <a:p>
            <a:pPr indent="282575">
              <a:spcBef>
                <a:spcPts val="600"/>
              </a:spcBef>
              <a:spcAft>
                <a:spcPts val="1200"/>
              </a:spcAft>
            </a:pPr>
            <a:r>
              <a:rPr lang="en-US" sz="2800" dirty="0">
                <a:cs typeface="Arial" pitchFamily="34" charset="0"/>
              </a:rPr>
              <a:t>Connect external models to </a:t>
            </a:r>
            <a:r>
              <a:rPr lang="en-US" sz="2800" dirty="0" err="1">
                <a:cs typeface="Arial" pitchFamily="34" charset="0"/>
              </a:rPr>
              <a:t>SysML</a:t>
            </a:r>
            <a:r>
              <a:rPr lang="en-US" sz="2800" dirty="0">
                <a:cs typeface="Arial" pitchFamily="34" charset="0"/>
              </a:rPr>
              <a:t> – MS Excel, MATLAB/Simulink, Databases, CAD/CAE,…</a:t>
            </a:r>
          </a:p>
          <a:p>
            <a:pPr indent="282575">
              <a:spcBef>
                <a:spcPts val="600"/>
              </a:spcBef>
              <a:spcAft>
                <a:spcPts val="1200"/>
              </a:spcAft>
            </a:pPr>
            <a:r>
              <a:rPr lang="en-US" sz="2800" dirty="0">
                <a:cs typeface="Arial" pitchFamily="34" charset="0"/>
              </a:rPr>
              <a:t>Simulations, Analysis, Trade Studies, Optimization, Requirements Checking, Risk Assessment, </a:t>
            </a:r>
            <a:r>
              <a:rPr lang="en-US" sz="2800" dirty="0" smtClean="0">
                <a:cs typeface="Arial" pitchFamily="34" charset="0"/>
              </a:rPr>
              <a:t>… &amp; more</a:t>
            </a:r>
            <a:endParaRPr lang="en-US" sz="2800" dirty="0"/>
          </a:p>
        </p:txBody>
      </p:sp>
    </p:spTree>
    <p:extLst>
      <p:ext uri="{BB962C8B-B14F-4D97-AF65-F5344CB8AC3E}">
        <p14:creationId xmlns:p14="http://schemas.microsoft.com/office/powerpoint/2010/main" val="2594663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err="1" smtClean="0"/>
              <a:t>ParaMagic</a:t>
            </a:r>
            <a:r>
              <a:rPr lang="en-US" dirty="0" smtClean="0"/>
              <a:t>® for MagicDraw</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836" y="762000"/>
            <a:ext cx="6672564" cy="590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50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1" y="-160825"/>
            <a:ext cx="8229600" cy="1143000"/>
          </a:xfrm>
        </p:spPr>
        <p:txBody>
          <a:bodyPr>
            <a:noAutofit/>
          </a:bodyPr>
          <a:lstStyle/>
          <a:p>
            <a:r>
              <a:rPr lang="en-US" sz="4000" dirty="0" smtClean="0"/>
              <a:t>A week in the life of a system engineer</a:t>
            </a:r>
            <a:endParaRPr lang="en-US" sz="4000" dirty="0"/>
          </a:p>
        </p:txBody>
      </p:sp>
      <p:cxnSp>
        <p:nvCxnSpPr>
          <p:cNvPr id="5" name="Straight Arrow Connector 4"/>
          <p:cNvCxnSpPr/>
          <p:nvPr/>
        </p:nvCxnSpPr>
        <p:spPr>
          <a:xfrm>
            <a:off x="430875" y="3333167"/>
            <a:ext cx="8103525" cy="0"/>
          </a:xfrm>
          <a:prstGeom prst="straightConnector1">
            <a:avLst/>
          </a:prstGeom>
          <a:ln w="15875">
            <a:solidFill>
              <a:schemeClr val="tx1">
                <a:lumMod val="95000"/>
                <a:lumOff val="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8475" y="3485567"/>
            <a:ext cx="304800" cy="369332"/>
          </a:xfrm>
          <a:prstGeom prst="rect">
            <a:avLst/>
          </a:prstGeom>
          <a:noFill/>
        </p:spPr>
        <p:txBody>
          <a:bodyPr wrap="square" rtlCol="0">
            <a:spAutoFit/>
          </a:bodyPr>
          <a:lstStyle/>
          <a:p>
            <a:r>
              <a:rPr lang="en-US" dirty="0" smtClean="0"/>
              <a:t>0</a:t>
            </a:r>
            <a:endParaRPr lang="en-US" dirty="0"/>
          </a:p>
        </p:txBody>
      </p:sp>
      <p:sp>
        <p:nvSpPr>
          <p:cNvPr id="24" name="TextBox 23"/>
          <p:cNvSpPr txBox="1"/>
          <p:nvPr/>
        </p:nvSpPr>
        <p:spPr>
          <a:xfrm>
            <a:off x="2407920" y="3534859"/>
            <a:ext cx="304800" cy="369332"/>
          </a:xfrm>
          <a:prstGeom prst="rect">
            <a:avLst/>
          </a:prstGeom>
          <a:noFill/>
        </p:spPr>
        <p:txBody>
          <a:bodyPr wrap="square" rtlCol="0">
            <a:spAutoFit/>
          </a:bodyPr>
          <a:lstStyle/>
          <a:p>
            <a:r>
              <a:rPr lang="en-US" dirty="0" smtClean="0"/>
              <a:t>2</a:t>
            </a:r>
            <a:endParaRPr lang="en-US" dirty="0"/>
          </a:p>
        </p:txBody>
      </p:sp>
      <p:sp>
        <p:nvSpPr>
          <p:cNvPr id="25" name="TextBox 24"/>
          <p:cNvSpPr txBox="1"/>
          <p:nvPr/>
        </p:nvSpPr>
        <p:spPr>
          <a:xfrm>
            <a:off x="1310640" y="3523667"/>
            <a:ext cx="304800" cy="369332"/>
          </a:xfrm>
          <a:prstGeom prst="rect">
            <a:avLst/>
          </a:prstGeom>
          <a:noFill/>
        </p:spPr>
        <p:txBody>
          <a:bodyPr wrap="square" rtlCol="0">
            <a:spAutoFit/>
          </a:bodyPr>
          <a:lstStyle/>
          <a:p>
            <a:r>
              <a:rPr lang="en-US" dirty="0" smtClean="0"/>
              <a:t>1</a:t>
            </a:r>
            <a:endParaRPr lang="en-US" dirty="0"/>
          </a:p>
        </p:txBody>
      </p:sp>
      <p:sp>
        <p:nvSpPr>
          <p:cNvPr id="27" name="TextBox 26"/>
          <p:cNvSpPr txBox="1"/>
          <p:nvPr/>
        </p:nvSpPr>
        <p:spPr>
          <a:xfrm>
            <a:off x="3398520" y="3536645"/>
            <a:ext cx="304800" cy="369332"/>
          </a:xfrm>
          <a:prstGeom prst="rect">
            <a:avLst/>
          </a:prstGeom>
          <a:noFill/>
        </p:spPr>
        <p:txBody>
          <a:bodyPr wrap="square" rtlCol="0">
            <a:spAutoFit/>
          </a:bodyPr>
          <a:lstStyle/>
          <a:p>
            <a:r>
              <a:rPr lang="en-US" dirty="0" smtClean="0"/>
              <a:t>3</a:t>
            </a:r>
            <a:endParaRPr lang="en-US" dirty="0"/>
          </a:p>
        </p:txBody>
      </p:sp>
      <p:sp>
        <p:nvSpPr>
          <p:cNvPr id="28" name="TextBox 27"/>
          <p:cNvSpPr txBox="1"/>
          <p:nvPr/>
        </p:nvSpPr>
        <p:spPr>
          <a:xfrm>
            <a:off x="4541520" y="3536645"/>
            <a:ext cx="304800" cy="369332"/>
          </a:xfrm>
          <a:prstGeom prst="rect">
            <a:avLst/>
          </a:prstGeom>
          <a:noFill/>
        </p:spPr>
        <p:txBody>
          <a:bodyPr wrap="square" rtlCol="0">
            <a:spAutoFit/>
          </a:bodyPr>
          <a:lstStyle/>
          <a:p>
            <a:r>
              <a:rPr lang="en-US" dirty="0" smtClean="0"/>
              <a:t>4</a:t>
            </a:r>
            <a:endParaRPr lang="en-US" dirty="0"/>
          </a:p>
        </p:txBody>
      </p:sp>
      <p:sp>
        <p:nvSpPr>
          <p:cNvPr id="29" name="TextBox 28"/>
          <p:cNvSpPr txBox="1"/>
          <p:nvPr/>
        </p:nvSpPr>
        <p:spPr>
          <a:xfrm>
            <a:off x="5539740" y="3536645"/>
            <a:ext cx="304800" cy="369332"/>
          </a:xfrm>
          <a:prstGeom prst="rect">
            <a:avLst/>
          </a:prstGeom>
          <a:noFill/>
        </p:spPr>
        <p:txBody>
          <a:bodyPr wrap="square" rtlCol="0">
            <a:spAutoFit/>
          </a:bodyPr>
          <a:lstStyle/>
          <a:p>
            <a:r>
              <a:rPr lang="en-US" dirty="0"/>
              <a:t>5</a:t>
            </a:r>
          </a:p>
        </p:txBody>
      </p:sp>
      <p:sp>
        <p:nvSpPr>
          <p:cNvPr id="31" name="TextBox 30"/>
          <p:cNvSpPr txBox="1"/>
          <p:nvPr/>
        </p:nvSpPr>
        <p:spPr>
          <a:xfrm>
            <a:off x="6675120" y="3536645"/>
            <a:ext cx="304800" cy="369332"/>
          </a:xfrm>
          <a:prstGeom prst="rect">
            <a:avLst/>
          </a:prstGeom>
          <a:noFill/>
        </p:spPr>
        <p:txBody>
          <a:bodyPr wrap="square" rtlCol="0">
            <a:spAutoFit/>
          </a:bodyPr>
          <a:lstStyle/>
          <a:p>
            <a:r>
              <a:rPr lang="en-US" dirty="0" smtClean="0"/>
              <a:t>6</a:t>
            </a:r>
            <a:endParaRPr lang="en-US" dirty="0"/>
          </a:p>
        </p:txBody>
      </p:sp>
      <p:sp>
        <p:nvSpPr>
          <p:cNvPr id="33" name="TextBox 32"/>
          <p:cNvSpPr txBox="1"/>
          <p:nvPr/>
        </p:nvSpPr>
        <p:spPr>
          <a:xfrm>
            <a:off x="7670800" y="3513785"/>
            <a:ext cx="304800" cy="369332"/>
          </a:xfrm>
          <a:prstGeom prst="rect">
            <a:avLst/>
          </a:prstGeom>
          <a:noFill/>
        </p:spPr>
        <p:txBody>
          <a:bodyPr wrap="square" rtlCol="0">
            <a:spAutoFit/>
          </a:bodyPr>
          <a:lstStyle/>
          <a:p>
            <a:r>
              <a:rPr lang="en-US" dirty="0" smtClean="0"/>
              <a:t>7</a:t>
            </a:r>
            <a:endParaRPr lang="en-US" dirty="0"/>
          </a:p>
        </p:txBody>
      </p:sp>
      <p:grpSp>
        <p:nvGrpSpPr>
          <p:cNvPr id="75" name="Group 74"/>
          <p:cNvGrpSpPr/>
          <p:nvPr/>
        </p:nvGrpSpPr>
        <p:grpSpPr>
          <a:xfrm>
            <a:off x="1722120" y="1169086"/>
            <a:ext cx="1676400" cy="2354581"/>
            <a:chOff x="1722120" y="1169086"/>
            <a:chExt cx="1676400" cy="2354581"/>
          </a:xfrm>
        </p:grpSpPr>
        <p:cxnSp>
          <p:nvCxnSpPr>
            <p:cNvPr id="18" name="Straight Connector 17"/>
            <p:cNvCxnSpPr/>
            <p:nvPr/>
          </p:nvCxnSpPr>
          <p:spPr>
            <a:xfrm>
              <a:off x="2560320" y="2754047"/>
              <a:ext cx="0" cy="769620"/>
            </a:xfrm>
            <a:prstGeom prst="line">
              <a:avLst/>
            </a:prstGeom>
          </p:spPr>
          <p:style>
            <a:lnRef idx="1">
              <a:schemeClr val="accent1"/>
            </a:lnRef>
            <a:fillRef idx="0">
              <a:schemeClr val="accent1"/>
            </a:fillRef>
            <a:effectRef idx="0">
              <a:schemeClr val="accent1"/>
            </a:effectRef>
            <a:fontRef idx="minor">
              <a:schemeClr val="tx1"/>
            </a:fontRef>
          </p:style>
        </p:cxnSp>
        <p:pic>
          <p:nvPicPr>
            <p:cNvPr id="51" name="Picture 5" descr="spreadshe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2120" y="1169086"/>
              <a:ext cx="1676400" cy="15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72"/>
          <p:cNvGrpSpPr/>
          <p:nvPr/>
        </p:nvGrpSpPr>
        <p:grpSpPr>
          <a:xfrm>
            <a:off x="54637" y="1143000"/>
            <a:ext cx="1256003" cy="2380667"/>
            <a:chOff x="54637" y="1143000"/>
            <a:chExt cx="1256003" cy="2380667"/>
          </a:xfrm>
        </p:grpSpPr>
        <p:cxnSp>
          <p:nvCxnSpPr>
            <p:cNvPr id="15" name="Straight Connector 14"/>
            <p:cNvCxnSpPr/>
            <p:nvPr/>
          </p:nvCxnSpPr>
          <p:spPr>
            <a:xfrm>
              <a:off x="430875" y="2418767"/>
              <a:ext cx="0" cy="1104900"/>
            </a:xfrm>
            <a:prstGeom prst="line">
              <a:avLst/>
            </a:prstGeom>
          </p:spPr>
          <p:style>
            <a:lnRef idx="1">
              <a:schemeClr val="accent1"/>
            </a:lnRef>
            <a:fillRef idx="0">
              <a:schemeClr val="accent1"/>
            </a:fillRef>
            <a:effectRef idx="0">
              <a:schemeClr val="accent1"/>
            </a:effectRef>
            <a:fontRef idx="minor">
              <a:schemeClr val="tx1"/>
            </a:fontRef>
          </p:style>
        </p:cxnSp>
        <p:pic>
          <p:nvPicPr>
            <p:cNvPr id="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 y="1143000"/>
              <a:ext cx="1256003" cy="16129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280730" y="3142667"/>
            <a:ext cx="2500569" cy="1723441"/>
            <a:chOff x="280730" y="3142667"/>
            <a:chExt cx="2500569" cy="1723441"/>
          </a:xfrm>
        </p:grpSpPr>
        <p:cxnSp>
          <p:nvCxnSpPr>
            <p:cNvPr id="16" name="Straight Connector 15"/>
            <p:cNvCxnSpPr/>
            <p:nvPr/>
          </p:nvCxnSpPr>
          <p:spPr>
            <a:xfrm>
              <a:off x="1493520" y="3142667"/>
              <a:ext cx="0" cy="1181099"/>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730" y="4003557"/>
              <a:ext cx="2500569" cy="862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2203033" y="3142667"/>
            <a:ext cx="2536607" cy="3303692"/>
            <a:chOff x="2203033" y="3142667"/>
            <a:chExt cx="2536607" cy="3303692"/>
          </a:xfrm>
        </p:grpSpPr>
        <p:cxnSp>
          <p:nvCxnSpPr>
            <p:cNvPr id="19" name="Straight Connector 18"/>
            <p:cNvCxnSpPr/>
            <p:nvPr/>
          </p:nvCxnSpPr>
          <p:spPr>
            <a:xfrm>
              <a:off x="3627120" y="3142667"/>
              <a:ext cx="0" cy="1886533"/>
            </a:xfrm>
            <a:prstGeom prst="line">
              <a:avLst/>
            </a:prstGeom>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3033" y="4953000"/>
              <a:ext cx="2536607" cy="14933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3774439" y="1185995"/>
            <a:ext cx="1576065" cy="2232661"/>
            <a:chOff x="3774439" y="1185995"/>
            <a:chExt cx="1576065" cy="2232661"/>
          </a:xfrm>
        </p:grpSpPr>
        <p:cxnSp>
          <p:nvCxnSpPr>
            <p:cNvPr id="21" name="Straight Connector 20"/>
            <p:cNvCxnSpPr>
              <a:stCxn id="65" idx="2"/>
            </p:cNvCxnSpPr>
            <p:nvPr/>
          </p:nvCxnSpPr>
          <p:spPr>
            <a:xfrm>
              <a:off x="4638672" y="2696472"/>
              <a:ext cx="0" cy="722184"/>
            </a:xfrm>
            <a:prstGeom prst="line">
              <a:avLst/>
            </a:prstGeom>
          </p:spPr>
          <p:style>
            <a:lnRef idx="1">
              <a:schemeClr val="accent1"/>
            </a:lnRef>
            <a:fillRef idx="0">
              <a:schemeClr val="accent1"/>
            </a:fillRef>
            <a:effectRef idx="0">
              <a:schemeClr val="accent1"/>
            </a:effectRef>
            <a:fontRef idx="minor">
              <a:schemeClr val="tx1"/>
            </a:fontRef>
          </p:style>
        </p:cxnSp>
        <p:pic>
          <p:nvPicPr>
            <p:cNvPr id="65" name="Picture 5" descr="spreadshe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6839" y="1399355"/>
              <a:ext cx="1423665" cy="129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5" descr="spreadshe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4439" y="1185995"/>
              <a:ext cx="1423665" cy="129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 name="&quot;No&quot; Symbol 80"/>
          <p:cNvSpPr/>
          <p:nvPr/>
        </p:nvSpPr>
        <p:spPr>
          <a:xfrm>
            <a:off x="814734" y="2301676"/>
            <a:ext cx="1432560" cy="133908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quot;No&quot; Symbol 83"/>
          <p:cNvSpPr/>
          <p:nvPr/>
        </p:nvSpPr>
        <p:spPr>
          <a:xfrm>
            <a:off x="2910840" y="2313793"/>
            <a:ext cx="1432560" cy="133908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2" name="Group 91"/>
          <p:cNvGrpSpPr/>
          <p:nvPr/>
        </p:nvGrpSpPr>
        <p:grpSpPr>
          <a:xfrm>
            <a:off x="6850767" y="1399355"/>
            <a:ext cx="2369433" cy="4163245"/>
            <a:chOff x="6850767" y="1399355"/>
            <a:chExt cx="2369433" cy="4163245"/>
          </a:xfrm>
        </p:grpSpPr>
        <p:pic>
          <p:nvPicPr>
            <p:cNvPr id="93" name="Picture 5" descr="spreadshe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7800" y="1399355"/>
              <a:ext cx="1074737" cy="97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a:endCxn id="1030" idx="0"/>
            </p:cNvCxnSpPr>
            <p:nvPr/>
          </p:nvCxnSpPr>
          <p:spPr>
            <a:xfrm>
              <a:off x="7883083" y="2301676"/>
              <a:ext cx="1" cy="1740627"/>
            </a:xfrm>
            <a:prstGeom prst="line">
              <a:avLst/>
            </a:prstGeom>
          </p:spPr>
          <p:style>
            <a:lnRef idx="1">
              <a:schemeClr val="accent1"/>
            </a:lnRef>
            <a:fillRef idx="0">
              <a:schemeClr val="accent1"/>
            </a:fillRef>
            <a:effectRef idx="0">
              <a:schemeClr val="accent1"/>
            </a:effectRef>
            <a:fontRef idx="minor">
              <a:schemeClr val="tx1"/>
            </a:fontRef>
          </p:style>
        </p:cxnSp>
        <p:pic>
          <p:nvPicPr>
            <p:cNvPr id="50" name="Picture 3" descr="rotor_blade_fe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124594"/>
              <a:ext cx="1184717" cy="77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0767" y="4042303"/>
              <a:ext cx="2064633" cy="12154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3167" y="4194703"/>
              <a:ext cx="2064633" cy="12154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5567" y="4347103"/>
              <a:ext cx="2064633" cy="12154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7" name="&quot;No&quot; Symbol 126"/>
          <p:cNvSpPr/>
          <p:nvPr/>
        </p:nvSpPr>
        <p:spPr>
          <a:xfrm>
            <a:off x="7439977" y="2604717"/>
            <a:ext cx="1432560" cy="1339082"/>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4876800" y="3142667"/>
            <a:ext cx="1784115" cy="2371039"/>
            <a:chOff x="4876800" y="3142667"/>
            <a:chExt cx="1784115" cy="2371039"/>
          </a:xfrm>
        </p:grpSpPr>
        <p:cxnSp>
          <p:nvCxnSpPr>
            <p:cNvPr id="22" name="Straight Connector 21"/>
            <p:cNvCxnSpPr/>
            <p:nvPr/>
          </p:nvCxnSpPr>
          <p:spPr>
            <a:xfrm>
              <a:off x="5760720" y="3142667"/>
              <a:ext cx="0" cy="1109927"/>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Picture 3"/>
            <p:cNvPicPr>
              <a:picLocks noChangeAspect="1" noChangeArrowheads="1"/>
            </p:cNvPicPr>
            <p:nvPr/>
          </p:nvPicPr>
          <p:blipFill>
            <a:blip r:embed="rId9" cstate="print"/>
            <a:srcRect l="44375" t="31000" r="19375" b="26000"/>
            <a:stretch>
              <a:fillRect/>
            </a:stretch>
          </p:blipFill>
          <p:spPr bwMode="auto">
            <a:xfrm>
              <a:off x="4876800" y="4191000"/>
              <a:ext cx="1784115" cy="1322706"/>
            </a:xfrm>
            <a:prstGeom prst="rect">
              <a:avLst/>
            </a:prstGeom>
            <a:noFill/>
            <a:ln w="9525">
              <a:solidFill>
                <a:srgbClr val="FFFF00"/>
              </a:solidFill>
              <a:prstDash val="dash"/>
              <a:miter lim="800000"/>
              <a:headEnd/>
              <a:tailEnd/>
            </a:ln>
          </p:spPr>
        </p:pic>
      </p:grpSp>
      <p:grpSp>
        <p:nvGrpSpPr>
          <p:cNvPr id="9" name="Group 8"/>
          <p:cNvGrpSpPr/>
          <p:nvPr/>
        </p:nvGrpSpPr>
        <p:grpSpPr>
          <a:xfrm>
            <a:off x="5756157" y="947006"/>
            <a:ext cx="1908246" cy="2710594"/>
            <a:chOff x="5756157" y="947006"/>
            <a:chExt cx="1908246" cy="2710594"/>
          </a:xfrm>
        </p:grpSpPr>
        <p:cxnSp>
          <p:nvCxnSpPr>
            <p:cNvPr id="30" name="Straight Connector 29"/>
            <p:cNvCxnSpPr/>
            <p:nvPr/>
          </p:nvCxnSpPr>
          <p:spPr>
            <a:xfrm>
              <a:off x="6785848" y="2552700"/>
              <a:ext cx="0" cy="1104900"/>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756157" y="947006"/>
              <a:ext cx="1908246" cy="1864801"/>
              <a:chOff x="5756157" y="947006"/>
              <a:chExt cx="1908246" cy="1864801"/>
            </a:xfrm>
          </p:grpSpPr>
          <p:pic>
            <p:nvPicPr>
              <p:cNvPr id="4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5566" y="947006"/>
                <a:ext cx="1729834" cy="1018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Manas\AppData\Local\Microsoft\Windows\Temporary Internet Files\Content.IE5\GQ3IT2PL\MP900400332[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3952" b="6038"/>
              <a:stretch/>
            </p:blipFill>
            <p:spPr bwMode="auto">
              <a:xfrm>
                <a:off x="6780483" y="1766712"/>
                <a:ext cx="883920" cy="8380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p:cNvPicPr>
                <a:picLocks noChangeAspect="1" noChangeArrowheads="1"/>
              </p:cNvPicPr>
              <p:nvPr/>
            </p:nvPicPr>
            <p:blipFill>
              <a:blip r:embed="rId9" cstate="print"/>
              <a:srcRect l="44375" t="31000" r="19375" b="26000"/>
              <a:stretch>
                <a:fillRect/>
              </a:stretch>
            </p:blipFill>
            <p:spPr bwMode="auto">
              <a:xfrm>
                <a:off x="5756157" y="2000286"/>
                <a:ext cx="1094610" cy="811521"/>
              </a:xfrm>
              <a:prstGeom prst="rect">
                <a:avLst/>
              </a:prstGeom>
              <a:noFill/>
              <a:ln w="9525">
                <a:solidFill>
                  <a:srgbClr val="FFFF00"/>
                </a:solidFill>
                <a:prstDash val="dash"/>
                <a:miter lim="800000"/>
                <a:headEnd/>
                <a:tailEnd/>
              </a:ln>
            </p:spPr>
          </p:pic>
        </p:grpSp>
      </p:grpSp>
      <p:sp>
        <p:nvSpPr>
          <p:cNvPr id="11" name="Slide Number Placeholder 10"/>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11463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barn(inVertical)">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wheel(1)">
                                      <p:cBhvr>
                                        <p:cTn id="24" dur="20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wheel(1)">
                                      <p:cBhvr>
                                        <p:cTn id="41" dur="2000"/>
                                        <p:tgtEl>
                                          <p:spTgt spid="8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1)">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barn(inVertical)">
                                      <p:cBhvr>
                                        <p:cTn id="56" dur="500"/>
                                        <p:tgtEl>
                                          <p:spTgt spid="9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7"/>
                                        </p:tgtEl>
                                        <p:attrNameLst>
                                          <p:attrName>style.visibility</p:attrName>
                                        </p:attrNameLst>
                                      </p:cBhvr>
                                      <p:to>
                                        <p:strVal val="visible"/>
                                      </p:to>
                                    </p:set>
                                    <p:animEffect transition="in" filter="wipe(down)">
                                      <p:cBhvr>
                                        <p:cTn id="61"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4" grpId="0" animBg="1"/>
      <p:bldP spid="1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15400" cy="762000"/>
          </a:xfrm>
        </p:spPr>
        <p:txBody>
          <a:bodyPr>
            <a:normAutofit/>
          </a:bodyPr>
          <a:lstStyle/>
          <a:p>
            <a:r>
              <a:rPr lang="en-US" dirty="0" smtClean="0"/>
              <a:t>SLIM’s Capabilities (as of Aug 2012)</a:t>
            </a:r>
            <a:endParaRPr lang="en-US" dirty="0"/>
          </a:p>
        </p:txBody>
      </p:sp>
      <p:sp>
        <p:nvSpPr>
          <p:cNvPr id="4" name="Content Placeholder 3"/>
          <p:cNvSpPr>
            <a:spLocks noGrp="1"/>
          </p:cNvSpPr>
          <p:nvPr>
            <p:ph idx="1"/>
          </p:nvPr>
        </p:nvSpPr>
        <p:spPr>
          <a:xfrm>
            <a:off x="228600" y="856256"/>
            <a:ext cx="8610600" cy="5696944"/>
          </a:xfrm>
        </p:spPr>
        <p:txBody>
          <a:bodyPr>
            <a:normAutofit fontScale="85000" lnSpcReduction="10000"/>
          </a:bodyPr>
          <a:lstStyle/>
          <a:p>
            <a:r>
              <a:rPr lang="en-US" sz="2400" dirty="0" smtClean="0"/>
              <a:t> </a:t>
            </a:r>
            <a:r>
              <a:rPr lang="en-US" sz="2400" b="1" dirty="0" smtClean="0"/>
              <a:t>SysML-based Parametric Solvers </a:t>
            </a:r>
            <a:r>
              <a:rPr lang="en-US" sz="2400" dirty="0" smtClean="0"/>
              <a:t>(since 2008)</a:t>
            </a:r>
          </a:p>
          <a:p>
            <a:pPr lvl="1"/>
            <a:r>
              <a:rPr lang="en-US" sz="2000" dirty="0" err="1" smtClean="0"/>
              <a:t>Acausal</a:t>
            </a:r>
            <a:r>
              <a:rPr lang="en-US" sz="2000" dirty="0" smtClean="0"/>
              <a:t> solving of parametric models (not diagrams)</a:t>
            </a:r>
          </a:p>
          <a:p>
            <a:pPr lvl="1"/>
            <a:r>
              <a:rPr lang="en-US" sz="2000" dirty="0" smtClean="0"/>
              <a:t>Complex math relations &amp; patterns for parametric relations (e.g. topology-independent</a:t>
            </a:r>
            <a:r>
              <a:rPr lang="en-US" sz="2000" dirty="0"/>
              <a:t> </a:t>
            </a:r>
            <a:r>
              <a:rPr lang="en-US" sz="2000" dirty="0" smtClean="0"/>
              <a:t>relations, define for structure – execute for block instances)</a:t>
            </a:r>
          </a:p>
          <a:p>
            <a:pPr lvl="1"/>
            <a:r>
              <a:rPr lang="en-US" sz="2000" dirty="0" smtClean="0"/>
              <a:t>Support for complex SysML parametric patterns such as recursion and redefinition</a:t>
            </a:r>
          </a:p>
          <a:p>
            <a:pPr lvl="1"/>
            <a:r>
              <a:rPr lang="en-US" sz="2000" dirty="0" smtClean="0"/>
              <a:t>Automated requirements verification , </a:t>
            </a:r>
            <a:r>
              <a:rPr lang="en-US" sz="2000" i="1" dirty="0" smtClean="0"/>
              <a:t>response-based requirements</a:t>
            </a:r>
          </a:p>
          <a:p>
            <a:pPr lvl="1"/>
            <a:r>
              <a:rPr lang="en-US" sz="2000" dirty="0"/>
              <a:t>Ability to wrap external models (e.g. </a:t>
            </a:r>
            <a:r>
              <a:rPr lang="en-US" sz="2000" dirty="0" smtClean="0"/>
              <a:t>MATLAB, </a:t>
            </a:r>
            <a:r>
              <a:rPr lang="en-US" sz="2000" dirty="0" err="1" smtClean="0"/>
              <a:t>Mathematica</a:t>
            </a:r>
            <a:r>
              <a:rPr lang="en-US" sz="2000" dirty="0" smtClean="0"/>
              <a:t>, Excel)</a:t>
            </a:r>
          </a:p>
          <a:p>
            <a:pPr lvl="1"/>
            <a:r>
              <a:rPr lang="en-US" sz="2000" dirty="0" smtClean="0"/>
              <a:t>Concept trade studies</a:t>
            </a:r>
          </a:p>
          <a:p>
            <a:pPr lvl="1">
              <a:buNone/>
            </a:pPr>
            <a:endParaRPr lang="en-US" sz="1000" dirty="0" smtClean="0"/>
          </a:p>
          <a:p>
            <a:r>
              <a:rPr lang="en-US" sz="2400" b="1" dirty="0" smtClean="0"/>
              <a:t> SysML Integrators</a:t>
            </a:r>
          </a:p>
          <a:p>
            <a:pPr lvl="1"/>
            <a:r>
              <a:rPr lang="en-US" sz="2000" dirty="0" smtClean="0"/>
              <a:t> Excel interface (data r/w + SysML model generation &amp; update)</a:t>
            </a:r>
          </a:p>
          <a:p>
            <a:pPr lvl="1"/>
            <a:r>
              <a:rPr lang="en-US" sz="2000" dirty="0" smtClean="0"/>
              <a:t> Database interface*</a:t>
            </a:r>
          </a:p>
          <a:p>
            <a:pPr lvl="1"/>
            <a:r>
              <a:rPr lang="en-US" sz="2000" dirty="0" smtClean="0"/>
              <a:t> MATLAB/</a:t>
            </a:r>
            <a:r>
              <a:rPr lang="en-US" sz="2000" dirty="0" err="1" smtClean="0"/>
              <a:t>Simulink</a:t>
            </a:r>
            <a:r>
              <a:rPr lang="en-US" sz="2000" dirty="0" smtClean="0"/>
              <a:t> interface</a:t>
            </a:r>
          </a:p>
          <a:p>
            <a:pPr lvl="1"/>
            <a:r>
              <a:rPr lang="en-US" sz="2000" dirty="0" smtClean="0"/>
              <a:t> </a:t>
            </a:r>
            <a:r>
              <a:rPr lang="en-US" sz="2000" dirty="0" err="1" smtClean="0"/>
              <a:t>Mathematica</a:t>
            </a:r>
            <a:r>
              <a:rPr lang="en-US" sz="2000" dirty="0" smtClean="0"/>
              <a:t> interface</a:t>
            </a:r>
          </a:p>
          <a:p>
            <a:pPr lvl="1"/>
            <a:r>
              <a:rPr lang="en-US" sz="2000" dirty="0" smtClean="0"/>
              <a:t> </a:t>
            </a:r>
            <a:r>
              <a:rPr lang="en-US" sz="2000" dirty="0" err="1" smtClean="0"/>
              <a:t>OpenModelica</a:t>
            </a:r>
            <a:r>
              <a:rPr lang="en-US" sz="2000" dirty="0" smtClean="0"/>
              <a:t> interface</a:t>
            </a:r>
          </a:p>
          <a:p>
            <a:pPr lvl="1"/>
            <a:r>
              <a:rPr lang="en-US" sz="2000" dirty="0" smtClean="0"/>
              <a:t> CAD interface (NX, AP203/210)*</a:t>
            </a:r>
          </a:p>
          <a:p>
            <a:pPr lvl="1"/>
            <a:r>
              <a:rPr lang="en-US" sz="2000" dirty="0" smtClean="0"/>
              <a:t> CAE interface (ABAQUS, ANSYS)*</a:t>
            </a:r>
          </a:p>
          <a:p>
            <a:pPr lvl="1"/>
            <a:r>
              <a:rPr lang="en-US" sz="2000" dirty="0" smtClean="0"/>
              <a:t> STK interface*</a:t>
            </a:r>
          </a:p>
          <a:p>
            <a:pPr lvl="1"/>
            <a:r>
              <a:rPr lang="en-US" sz="2000" i="1" dirty="0" smtClean="0"/>
              <a:t> PLM interface (</a:t>
            </a:r>
            <a:r>
              <a:rPr lang="en-US" sz="2000" i="1" dirty="0" err="1" smtClean="0"/>
              <a:t>Windchill</a:t>
            </a:r>
            <a:r>
              <a:rPr lang="en-US" sz="2000" i="1" dirty="0" smtClean="0"/>
              <a:t>, </a:t>
            </a:r>
            <a:r>
              <a:rPr lang="en-US" sz="2000" i="1" dirty="0" err="1" smtClean="0"/>
              <a:t>Teamcenter</a:t>
            </a:r>
            <a:r>
              <a:rPr lang="en-US" sz="2000" i="1" dirty="0" smtClean="0"/>
              <a:t>)*</a:t>
            </a:r>
          </a:p>
          <a:p>
            <a:pPr lvl="1"/>
            <a:r>
              <a:rPr lang="en-US" sz="2000" dirty="0" smtClean="0"/>
              <a:t> …plus tailored interfaces</a:t>
            </a:r>
          </a:p>
        </p:txBody>
      </p:sp>
      <p:sp>
        <p:nvSpPr>
          <p:cNvPr id="2" name="TextBox 1"/>
          <p:cNvSpPr txBox="1"/>
          <p:nvPr/>
        </p:nvSpPr>
        <p:spPr>
          <a:xfrm>
            <a:off x="6858000" y="6248400"/>
            <a:ext cx="2286000" cy="307777"/>
          </a:xfrm>
          <a:prstGeom prst="rect">
            <a:avLst/>
          </a:prstGeom>
          <a:noFill/>
        </p:spPr>
        <p:txBody>
          <a:bodyPr wrap="square" rtlCol="0">
            <a:spAutoFit/>
          </a:bodyPr>
          <a:lstStyle/>
          <a:p>
            <a:pPr algn="r"/>
            <a:r>
              <a:rPr lang="en-US" sz="1400" dirty="0" smtClean="0"/>
              <a:t>* alpha/beta-level maturity</a:t>
            </a:r>
            <a:endParaRPr lang="en-US" sz="1400" dirty="0"/>
          </a:p>
        </p:txBody>
      </p:sp>
    </p:spTree>
    <p:extLst>
      <p:ext uri="{BB962C8B-B14F-4D97-AF65-F5344CB8AC3E}">
        <p14:creationId xmlns:p14="http://schemas.microsoft.com/office/powerpoint/2010/main" val="31864791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Contents</a:t>
            </a:r>
            <a:endParaRPr lang="en-US" dirty="0"/>
          </a:p>
        </p:txBody>
      </p:sp>
      <p:sp>
        <p:nvSpPr>
          <p:cNvPr id="5" name="Content Placeholder 4"/>
          <p:cNvSpPr>
            <a:spLocks noGrp="1"/>
          </p:cNvSpPr>
          <p:nvPr>
            <p:ph idx="1"/>
          </p:nvPr>
        </p:nvSpPr>
        <p:spPr>
          <a:xfrm>
            <a:off x="457200" y="1409700"/>
            <a:ext cx="8229600" cy="5295900"/>
          </a:xfrm>
        </p:spPr>
        <p:txBody>
          <a:bodyPr>
            <a:normAutofit fontScale="92500" lnSpcReduction="10000"/>
          </a:bodyPr>
          <a:lstStyle/>
          <a:p>
            <a:r>
              <a:rPr lang="en-US" sz="3600" dirty="0" smtClean="0">
                <a:cs typeface="Arial" charset="0"/>
              </a:rPr>
              <a:t>Motivation</a:t>
            </a:r>
          </a:p>
          <a:p>
            <a:r>
              <a:rPr lang="en-US" sz="3600" dirty="0" smtClean="0">
                <a:cs typeface="Arial" charset="0"/>
              </a:rPr>
              <a:t>What is SLIM?</a:t>
            </a:r>
          </a:p>
          <a:p>
            <a:pPr lvl="1"/>
            <a:r>
              <a:rPr lang="en-US" sz="3200" dirty="0" smtClean="0">
                <a:cs typeface="Arial" charset="0"/>
              </a:rPr>
              <a:t>Conceptual Architecture</a:t>
            </a:r>
          </a:p>
          <a:p>
            <a:pPr lvl="1"/>
            <a:r>
              <a:rPr lang="en-US" sz="3200" dirty="0" smtClean="0">
                <a:cs typeface="Arial" charset="0"/>
              </a:rPr>
              <a:t>Use Cases</a:t>
            </a:r>
          </a:p>
          <a:p>
            <a:r>
              <a:rPr lang="en-US" sz="3600" dirty="0" smtClean="0">
                <a:cs typeface="Arial" charset="0"/>
              </a:rPr>
              <a:t>SLIM – Bridging MBSE and PLM</a:t>
            </a:r>
          </a:p>
          <a:p>
            <a:r>
              <a:rPr lang="en-US" sz="3600" dirty="0" smtClean="0">
                <a:cs typeface="Arial" charset="0"/>
              </a:rPr>
              <a:t>SLIM – NASA SBIR Phase 1 Project</a:t>
            </a:r>
          </a:p>
          <a:p>
            <a:r>
              <a:rPr lang="en-US" sz="3600" dirty="0" smtClean="0">
                <a:cs typeface="Arial" charset="0"/>
              </a:rPr>
              <a:t>Questions?</a:t>
            </a:r>
          </a:p>
          <a:p>
            <a:r>
              <a:rPr lang="en-US" sz="3600" dirty="0" smtClean="0">
                <a:cs typeface="Arial" charset="0"/>
              </a:rPr>
              <a:t>SLIM – Current capabilities and tools</a:t>
            </a:r>
          </a:p>
          <a:p>
            <a:r>
              <a:rPr lang="en-US" sz="3600" dirty="0" smtClean="0">
                <a:cs typeface="Arial" charset="0"/>
              </a:rPr>
              <a:t>SLIM - Applications</a:t>
            </a:r>
            <a:endParaRPr lang="en-US" sz="3600" dirty="0"/>
          </a:p>
        </p:txBody>
      </p:sp>
      <p:sp>
        <p:nvSpPr>
          <p:cNvPr id="2" name="Left Arrow 1"/>
          <p:cNvSpPr/>
          <p:nvPr/>
        </p:nvSpPr>
        <p:spPr>
          <a:xfrm>
            <a:off x="4343400" y="5791200"/>
            <a:ext cx="685800" cy="38100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38383880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239000" cy="762000"/>
          </a:xfrm>
        </p:spPr>
        <p:txBody>
          <a:bodyPr>
            <a:normAutofit fontScale="90000"/>
          </a:bodyPr>
          <a:lstStyle/>
          <a:p>
            <a:r>
              <a:rPr lang="en-US" sz="3600" b="1" dirty="0" smtClean="0"/>
              <a:t>Space Systems</a:t>
            </a:r>
            <a:br>
              <a:rPr lang="en-US" sz="3600" b="1" dirty="0" smtClean="0"/>
            </a:br>
            <a:r>
              <a:rPr lang="en-US" sz="3100" i="1" dirty="0" smtClean="0"/>
              <a:t>Cost and coverage trades and req. verification</a:t>
            </a:r>
            <a:endParaRPr lang="en-US" sz="3600" i="1" dirty="0"/>
          </a:p>
        </p:txBody>
      </p:sp>
      <p:pic>
        <p:nvPicPr>
          <p:cNvPr id="4" name="Picture 3"/>
          <p:cNvPicPr/>
          <p:nvPr/>
        </p:nvPicPr>
        <p:blipFill>
          <a:blip r:embed="rId3" cstate="print"/>
          <a:srcRect r="1308" b="1815"/>
          <a:stretch>
            <a:fillRect/>
          </a:stretch>
        </p:blipFill>
        <p:spPr bwMode="auto">
          <a:xfrm>
            <a:off x="0" y="1143000"/>
            <a:ext cx="5160925" cy="4077110"/>
          </a:xfrm>
          <a:prstGeom prst="rect">
            <a:avLst/>
          </a:prstGeom>
          <a:noFill/>
          <a:ln w="9525">
            <a:noFill/>
            <a:miter lim="800000"/>
            <a:headEnd/>
            <a:tailEnd/>
          </a:ln>
        </p:spPr>
      </p:pic>
      <p:pic>
        <p:nvPicPr>
          <p:cNvPr id="5" name="Picture 4"/>
          <p:cNvPicPr/>
          <p:nvPr/>
        </p:nvPicPr>
        <p:blipFill>
          <a:blip r:embed="rId4" cstate="print"/>
          <a:srcRect r="983" b="1598"/>
          <a:stretch>
            <a:fillRect/>
          </a:stretch>
        </p:blipFill>
        <p:spPr bwMode="auto">
          <a:xfrm>
            <a:off x="2583180" y="1801495"/>
            <a:ext cx="6637020" cy="4218305"/>
          </a:xfrm>
          <a:prstGeom prst="rect">
            <a:avLst/>
          </a:prstGeom>
          <a:noFill/>
          <a:ln w="9525">
            <a:noFill/>
            <a:miter lim="800000"/>
            <a:headEnd/>
            <a:tailEnd/>
          </a:ln>
        </p:spPr>
      </p:pic>
      <p:pic>
        <p:nvPicPr>
          <p:cNvPr id="6" name="Picture 5"/>
          <p:cNvPicPr/>
          <p:nvPr/>
        </p:nvPicPr>
        <p:blipFill>
          <a:blip r:embed="rId5" cstate="print"/>
          <a:srcRect/>
          <a:stretch>
            <a:fillRect/>
          </a:stretch>
        </p:blipFill>
        <p:spPr bwMode="auto">
          <a:xfrm>
            <a:off x="152400" y="4724400"/>
            <a:ext cx="5984935" cy="2006490"/>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35386033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print"/>
          <a:srcRect/>
          <a:stretch>
            <a:fillRect/>
          </a:stretch>
        </p:blipFill>
        <p:spPr bwMode="auto">
          <a:xfrm>
            <a:off x="914400" y="1066800"/>
            <a:ext cx="8229600" cy="5715000"/>
          </a:xfrm>
          <a:prstGeom prst="rect">
            <a:avLst/>
          </a:prstGeom>
          <a:noFill/>
          <a:ln w="9525">
            <a:noFill/>
            <a:miter lim="800000"/>
            <a:headEnd/>
            <a:tailEnd/>
          </a:ln>
        </p:spPr>
      </p:pic>
      <p:sp>
        <p:nvSpPr>
          <p:cNvPr id="2" name="Title 1"/>
          <p:cNvSpPr>
            <a:spLocks noGrp="1"/>
          </p:cNvSpPr>
          <p:nvPr>
            <p:ph type="title"/>
          </p:nvPr>
        </p:nvSpPr>
        <p:spPr>
          <a:xfrm>
            <a:off x="0" y="0"/>
            <a:ext cx="9296400" cy="1109663"/>
          </a:xfrm>
        </p:spPr>
        <p:txBody>
          <a:bodyPr>
            <a:normAutofit fontScale="90000"/>
          </a:bodyPr>
          <a:lstStyle/>
          <a:p>
            <a:r>
              <a:rPr lang="en-US" b="1" dirty="0" smtClean="0"/>
              <a:t>Military and Intelligence</a:t>
            </a:r>
            <a:br>
              <a:rPr lang="en-US" b="1" dirty="0" smtClean="0"/>
            </a:br>
            <a:r>
              <a:rPr lang="en-US" sz="2800" i="1" dirty="0" smtClean="0"/>
              <a:t>Probability of mission success, mean response time</a:t>
            </a:r>
            <a:endParaRPr lang="en-US" sz="2800" i="1" dirty="0"/>
          </a:p>
        </p:txBody>
      </p:sp>
      <p:pic>
        <p:nvPicPr>
          <p:cNvPr id="4" name="Picture 2" descr="C:\Users\Manas\ICAX_Shared\Website\InterCAX_Website_2.0\7_Logos_Stockphotos\Stockphotos\iStock_000004074519XSmall.jpg"/>
          <p:cNvPicPr>
            <a:picLocks noChangeAspect="1" noChangeArrowheads="1"/>
          </p:cNvPicPr>
          <p:nvPr/>
        </p:nvPicPr>
        <p:blipFill>
          <a:blip r:embed="rId4" cstate="print"/>
          <a:srcRect l="8255" r="9197"/>
          <a:stretch>
            <a:fillRect/>
          </a:stretch>
        </p:blipFill>
        <p:spPr bwMode="auto">
          <a:xfrm>
            <a:off x="152400" y="1295400"/>
            <a:ext cx="1066800" cy="995680"/>
          </a:xfrm>
          <a:prstGeom prst="rect">
            <a:avLst/>
          </a:prstGeom>
          <a:noFill/>
        </p:spPr>
      </p:pic>
      <p:pic>
        <p:nvPicPr>
          <p:cNvPr id="6" name="Picture 3" descr="C:\Users\Manas\ICAX_Shared\Website\InterCAX_Website_2.0\7_Logos_Stockphotos\Stockphotos\iStock_000002066624XSmall.jpg"/>
          <p:cNvPicPr>
            <a:picLocks noChangeAspect="1" noChangeArrowheads="1"/>
          </p:cNvPicPr>
          <p:nvPr/>
        </p:nvPicPr>
        <p:blipFill>
          <a:blip r:embed="rId5" cstate="print"/>
          <a:srcRect l="2368" r="43172"/>
          <a:stretch>
            <a:fillRect/>
          </a:stretch>
        </p:blipFill>
        <p:spPr bwMode="auto">
          <a:xfrm>
            <a:off x="7924800" y="4495800"/>
            <a:ext cx="1066800" cy="1298712"/>
          </a:xfrm>
          <a:prstGeom prst="rect">
            <a:avLst/>
          </a:prstGeom>
          <a:noFill/>
        </p:spPr>
      </p:pic>
    </p:spTree>
    <p:extLst>
      <p:ext uri="{BB962C8B-B14F-4D97-AF65-F5344CB8AC3E}">
        <p14:creationId xmlns:p14="http://schemas.microsoft.com/office/powerpoint/2010/main" val="22793135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25000" cy="1109663"/>
          </a:xfrm>
        </p:spPr>
        <p:txBody>
          <a:bodyPr>
            <a:normAutofit fontScale="90000"/>
          </a:bodyPr>
          <a:lstStyle/>
          <a:p>
            <a:r>
              <a:rPr lang="en-US" b="1" dirty="0" smtClean="0"/>
              <a:t>Disaster Response</a:t>
            </a:r>
            <a:br>
              <a:rPr lang="en-US" b="1" dirty="0" smtClean="0"/>
            </a:br>
            <a:r>
              <a:rPr lang="en-US" sz="2800" i="1" dirty="0" smtClean="0"/>
              <a:t>Search &amp; rescue area coverage and response time</a:t>
            </a:r>
            <a:endParaRPr lang="en-US" sz="2800" i="1" dirty="0"/>
          </a:p>
        </p:txBody>
      </p:sp>
      <p:pic>
        <p:nvPicPr>
          <p:cNvPr id="4" name="Picture 3" descr="C:\Users\Manas\ICAX_Shared\Website\InterCAX_Website_2.0\7_Logos_Stockphotos\Stockphotos\iStock_000010850491XSmall.jpg"/>
          <p:cNvPicPr>
            <a:picLocks noChangeAspect="1" noChangeArrowheads="1"/>
          </p:cNvPicPr>
          <p:nvPr/>
        </p:nvPicPr>
        <p:blipFill>
          <a:blip r:embed="rId3" cstate="print"/>
          <a:srcRect l="40793" r="283"/>
          <a:stretch>
            <a:fillRect/>
          </a:stretch>
        </p:blipFill>
        <p:spPr bwMode="auto">
          <a:xfrm>
            <a:off x="5181600" y="1295400"/>
            <a:ext cx="2481060" cy="2793887"/>
          </a:xfrm>
          <a:prstGeom prst="rect">
            <a:avLst/>
          </a:prstGeom>
          <a:noFill/>
        </p:spPr>
      </p:pic>
      <p:pic>
        <p:nvPicPr>
          <p:cNvPr id="5" name="Picture 4"/>
          <p:cNvPicPr>
            <a:picLocks noChangeAspect="1" noChangeArrowheads="1"/>
          </p:cNvPicPr>
          <p:nvPr/>
        </p:nvPicPr>
        <p:blipFill>
          <a:blip r:embed="rId4" cstate="print"/>
          <a:srcRect l="22442" t="19556" r="38333" b="19111"/>
          <a:stretch>
            <a:fillRect/>
          </a:stretch>
        </p:blipFill>
        <p:spPr bwMode="auto">
          <a:xfrm>
            <a:off x="5638800" y="3352800"/>
            <a:ext cx="3505200" cy="3425595"/>
          </a:xfrm>
          <a:prstGeom prst="rect">
            <a:avLst/>
          </a:prstGeom>
          <a:noFill/>
          <a:ln w="9525">
            <a:noFill/>
            <a:miter lim="800000"/>
            <a:headEnd/>
            <a:tailEnd/>
          </a:ln>
        </p:spPr>
      </p:pic>
      <p:pic>
        <p:nvPicPr>
          <p:cNvPr id="6" name="Picture 5" descr="C:\Users\Manas\ICAX_Shared\Website\InterCAX_Website_2.0\7_Logos_Stockphotos\Stockphotos\iStock_000004596882XSmall.jpg"/>
          <p:cNvPicPr>
            <a:picLocks noChangeAspect="1" noChangeArrowheads="1"/>
          </p:cNvPicPr>
          <p:nvPr/>
        </p:nvPicPr>
        <p:blipFill>
          <a:blip r:embed="rId5" cstate="print"/>
          <a:srcRect/>
          <a:stretch>
            <a:fillRect/>
          </a:stretch>
        </p:blipFill>
        <p:spPr bwMode="auto">
          <a:xfrm>
            <a:off x="1371600" y="1219200"/>
            <a:ext cx="3352800" cy="2225340"/>
          </a:xfrm>
          <a:prstGeom prst="rect">
            <a:avLst/>
          </a:prstGeom>
          <a:noFill/>
        </p:spPr>
      </p:pic>
      <p:pic>
        <p:nvPicPr>
          <p:cNvPr id="7" name="Picture 2"/>
          <p:cNvPicPr>
            <a:picLocks noChangeAspect="1" noChangeArrowheads="1"/>
          </p:cNvPicPr>
          <p:nvPr/>
        </p:nvPicPr>
        <p:blipFill>
          <a:blip r:embed="rId6" cstate="print"/>
          <a:srcRect l="23976" t="35222" r="34879" b="20000"/>
          <a:stretch>
            <a:fillRect/>
          </a:stretch>
        </p:blipFill>
        <p:spPr bwMode="auto">
          <a:xfrm>
            <a:off x="838200" y="3388468"/>
            <a:ext cx="4876800" cy="3317132"/>
          </a:xfrm>
          <a:prstGeom prst="rect">
            <a:avLst/>
          </a:prstGeom>
          <a:noFill/>
          <a:ln w="9525">
            <a:noFill/>
            <a:miter lim="800000"/>
            <a:headEnd/>
            <a:tailEnd/>
          </a:ln>
        </p:spPr>
      </p:pic>
    </p:spTree>
    <p:extLst>
      <p:ext uri="{BB962C8B-B14F-4D97-AF65-F5344CB8AC3E}">
        <p14:creationId xmlns:p14="http://schemas.microsoft.com/office/powerpoint/2010/main" val="41260167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ergy02.bmp"/>
          <p:cNvPicPr/>
          <p:nvPr/>
        </p:nvPicPr>
        <p:blipFill>
          <a:blip r:embed="rId2" cstate="print"/>
          <a:srcRect r="-1415"/>
          <a:stretch>
            <a:fillRect/>
          </a:stretch>
        </p:blipFill>
        <p:spPr>
          <a:xfrm>
            <a:off x="0" y="990600"/>
            <a:ext cx="5105399" cy="4114800"/>
          </a:xfrm>
          <a:prstGeom prst="rect">
            <a:avLst/>
          </a:prstGeom>
        </p:spPr>
      </p:pic>
      <p:sp>
        <p:nvSpPr>
          <p:cNvPr id="5" name="Title 1"/>
          <p:cNvSpPr>
            <a:spLocks noGrp="1"/>
          </p:cNvSpPr>
          <p:nvPr>
            <p:ph type="title"/>
          </p:nvPr>
        </p:nvSpPr>
        <p:spPr>
          <a:xfrm>
            <a:off x="0" y="0"/>
            <a:ext cx="9144000" cy="957263"/>
          </a:xfrm>
        </p:spPr>
        <p:txBody>
          <a:bodyPr>
            <a:normAutofit fontScale="90000"/>
          </a:bodyPr>
          <a:lstStyle/>
          <a:p>
            <a:r>
              <a:rPr lang="en-US" sz="3300" b="1" dirty="0" smtClean="0"/>
              <a:t>Energy Systems</a:t>
            </a:r>
            <a:br>
              <a:rPr lang="en-US" sz="3300" b="1" dirty="0" smtClean="0"/>
            </a:br>
            <a:r>
              <a:rPr lang="en-US" sz="3100" i="1" dirty="0" smtClean="0"/>
              <a:t>Profitability, Environment, and Economy</a:t>
            </a:r>
            <a:endParaRPr lang="en-US" sz="3100" i="1" dirty="0"/>
          </a:p>
        </p:txBody>
      </p:sp>
      <p:pic>
        <p:nvPicPr>
          <p:cNvPr id="6" name="Picture 5" descr="Energy04.bmp"/>
          <p:cNvPicPr/>
          <p:nvPr/>
        </p:nvPicPr>
        <p:blipFill>
          <a:blip r:embed="rId3" cstate="print"/>
          <a:stretch>
            <a:fillRect/>
          </a:stretch>
        </p:blipFill>
        <p:spPr>
          <a:xfrm>
            <a:off x="3124199" y="3200400"/>
            <a:ext cx="5943601" cy="3657600"/>
          </a:xfrm>
          <a:prstGeom prst="rect">
            <a:avLst/>
          </a:prstGeom>
        </p:spPr>
      </p:pic>
      <p:pic>
        <p:nvPicPr>
          <p:cNvPr id="7" name="Picture 6" descr="Energy07.bmp"/>
          <p:cNvPicPr/>
          <p:nvPr/>
        </p:nvPicPr>
        <p:blipFill>
          <a:blip r:embed="rId4" cstate="print"/>
          <a:srcRect l="1942" t="2680" r="1942" b="2268"/>
          <a:stretch>
            <a:fillRect/>
          </a:stretch>
        </p:blipFill>
        <p:spPr>
          <a:xfrm>
            <a:off x="5036400" y="1005000"/>
            <a:ext cx="3879000" cy="2500200"/>
          </a:xfrm>
          <a:prstGeom prst="rect">
            <a:avLst/>
          </a:prstGeom>
        </p:spPr>
      </p:pic>
    </p:spTree>
    <p:extLst>
      <p:ext uri="{BB962C8B-B14F-4D97-AF65-F5344CB8AC3E}">
        <p14:creationId xmlns:p14="http://schemas.microsoft.com/office/powerpoint/2010/main" val="18174873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r="740" b="1471"/>
          <a:stretch>
            <a:fillRect/>
          </a:stretch>
        </p:blipFill>
        <p:spPr bwMode="auto">
          <a:xfrm>
            <a:off x="76200" y="662473"/>
            <a:ext cx="8839200" cy="6043127"/>
          </a:xfrm>
          <a:prstGeom prst="rect">
            <a:avLst/>
          </a:prstGeom>
          <a:noFill/>
          <a:ln w="9525">
            <a:noFill/>
            <a:miter lim="800000"/>
            <a:headEnd/>
            <a:tailEnd/>
          </a:ln>
        </p:spPr>
      </p:pic>
      <p:sp>
        <p:nvSpPr>
          <p:cNvPr id="2" name="Title 1"/>
          <p:cNvSpPr>
            <a:spLocks noGrp="1"/>
          </p:cNvSpPr>
          <p:nvPr>
            <p:ph type="title"/>
          </p:nvPr>
        </p:nvSpPr>
        <p:spPr>
          <a:xfrm>
            <a:off x="0" y="1"/>
            <a:ext cx="9144000" cy="685800"/>
          </a:xfrm>
        </p:spPr>
        <p:txBody>
          <a:bodyPr>
            <a:normAutofit/>
          </a:bodyPr>
          <a:lstStyle/>
          <a:p>
            <a:r>
              <a:rPr lang="en-US" sz="3600" dirty="0" smtClean="0"/>
              <a:t>Smart Grid (</a:t>
            </a:r>
            <a:r>
              <a:rPr lang="en-US" sz="3100" dirty="0" smtClean="0"/>
              <a:t>supply/demand, ops cost)</a:t>
            </a:r>
            <a:endParaRPr lang="en-US" sz="3100" dirty="0"/>
          </a:p>
        </p:txBody>
      </p:sp>
      <p:pic>
        <p:nvPicPr>
          <p:cNvPr id="4" name="Picture 3" descr="C:\Users\Manas\ICAX_Shared\Website\InterCAX_Website_2.0\7_Logos_Stockphotos\Stockphotos\iStock_000006317722XSmall.jpg"/>
          <p:cNvPicPr>
            <a:picLocks noChangeAspect="1" noChangeArrowheads="1"/>
          </p:cNvPicPr>
          <p:nvPr/>
        </p:nvPicPr>
        <p:blipFill>
          <a:blip r:embed="rId4" cstate="print"/>
          <a:srcRect/>
          <a:stretch>
            <a:fillRect/>
          </a:stretch>
        </p:blipFill>
        <p:spPr bwMode="auto">
          <a:xfrm>
            <a:off x="6779633" y="662473"/>
            <a:ext cx="1972078" cy="1436079"/>
          </a:xfrm>
          <a:prstGeom prst="rect">
            <a:avLst/>
          </a:prstGeom>
          <a:noFill/>
        </p:spPr>
      </p:pic>
      <p:pic>
        <p:nvPicPr>
          <p:cNvPr id="7" name="Picture 6"/>
          <p:cNvPicPr>
            <a:picLocks noChangeAspect="1" noChangeArrowheads="1"/>
          </p:cNvPicPr>
          <p:nvPr/>
        </p:nvPicPr>
        <p:blipFill>
          <a:blip r:embed="rId5" cstate="print"/>
          <a:srcRect t="6250"/>
          <a:stretch>
            <a:fillRect/>
          </a:stretch>
        </p:blipFill>
        <p:spPr bwMode="auto">
          <a:xfrm>
            <a:off x="4724401" y="3733799"/>
            <a:ext cx="4419600" cy="2385435"/>
          </a:xfrm>
          <a:prstGeom prst="rect">
            <a:avLst/>
          </a:prstGeom>
          <a:solidFill>
            <a:srgbClr val="FFFFFF"/>
          </a:solidFill>
          <a:ln w="9525">
            <a:noFill/>
            <a:miter lim="800000"/>
            <a:headEnd/>
            <a:tailEnd/>
          </a:ln>
          <a:effectLst/>
        </p:spPr>
      </p:pic>
    </p:spTree>
    <p:extLst>
      <p:ext uri="{BB962C8B-B14F-4D97-AF65-F5344CB8AC3E}">
        <p14:creationId xmlns:p14="http://schemas.microsoft.com/office/powerpoint/2010/main" val="11861477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09600"/>
          </a:xfrm>
        </p:spPr>
        <p:txBody>
          <a:bodyPr>
            <a:normAutofit fontScale="90000"/>
          </a:bodyPr>
          <a:lstStyle/>
          <a:p>
            <a:r>
              <a:rPr lang="en-US" b="1" dirty="0" smtClean="0"/>
              <a:t>Infrastructure Systems</a:t>
            </a:r>
            <a:endParaRPr lang="en-US" b="1" dirty="0"/>
          </a:p>
        </p:txBody>
      </p:sp>
      <p:pic>
        <p:nvPicPr>
          <p:cNvPr id="4" name="Picture 3" descr="SystemB.JPG"/>
          <p:cNvPicPr/>
          <p:nvPr/>
        </p:nvPicPr>
        <p:blipFill>
          <a:blip r:embed="rId2" cstate="print"/>
          <a:srcRect l="7168"/>
          <a:stretch>
            <a:fillRect/>
          </a:stretch>
        </p:blipFill>
        <p:spPr>
          <a:xfrm>
            <a:off x="838200" y="631200"/>
            <a:ext cx="2743200" cy="2133600"/>
          </a:xfrm>
          <a:prstGeom prst="rect">
            <a:avLst/>
          </a:prstGeom>
        </p:spPr>
      </p:pic>
      <p:pic>
        <p:nvPicPr>
          <p:cNvPr id="5" name="Picture 4"/>
          <p:cNvPicPr/>
          <p:nvPr/>
        </p:nvPicPr>
        <p:blipFill>
          <a:blip r:embed="rId3" cstate="print"/>
          <a:srcRect r="1138" b="1397"/>
          <a:stretch>
            <a:fillRect/>
          </a:stretch>
        </p:blipFill>
        <p:spPr bwMode="auto">
          <a:xfrm>
            <a:off x="4572000" y="555000"/>
            <a:ext cx="4267200" cy="3429000"/>
          </a:xfrm>
          <a:prstGeom prst="rect">
            <a:avLst/>
          </a:prstGeom>
          <a:noFill/>
          <a:ln w="9525">
            <a:noFill/>
            <a:miter lim="800000"/>
            <a:headEnd/>
            <a:tailEnd/>
          </a:ln>
        </p:spPr>
      </p:pic>
      <p:pic>
        <p:nvPicPr>
          <p:cNvPr id="6" name="Picture 5"/>
          <p:cNvPicPr/>
          <p:nvPr/>
        </p:nvPicPr>
        <p:blipFill>
          <a:blip r:embed="rId4" cstate="print"/>
          <a:srcRect r="1241" b="1664"/>
          <a:stretch>
            <a:fillRect/>
          </a:stretch>
        </p:blipFill>
        <p:spPr bwMode="auto">
          <a:xfrm>
            <a:off x="304800" y="2895600"/>
            <a:ext cx="5257800" cy="3673523"/>
          </a:xfrm>
          <a:prstGeom prst="rect">
            <a:avLst/>
          </a:prstGeom>
          <a:noFill/>
          <a:ln w="9525">
            <a:noFill/>
            <a:miter lim="800000"/>
            <a:headEnd/>
            <a:tailEnd/>
          </a:ln>
        </p:spPr>
      </p:pic>
      <p:pic>
        <p:nvPicPr>
          <p:cNvPr id="7" name="Picture 6" descr="SystemA.JPG"/>
          <p:cNvPicPr/>
          <p:nvPr/>
        </p:nvPicPr>
        <p:blipFill>
          <a:blip r:embed="rId5" cstate="print"/>
          <a:srcRect l="15933" t="3226" r="2383" b="3226"/>
          <a:stretch>
            <a:fillRect/>
          </a:stretch>
        </p:blipFill>
        <p:spPr>
          <a:xfrm>
            <a:off x="5791200" y="4038600"/>
            <a:ext cx="2209800" cy="2286000"/>
          </a:xfrm>
          <a:prstGeom prst="rect">
            <a:avLst/>
          </a:prstGeom>
        </p:spPr>
      </p:pic>
    </p:spTree>
    <p:extLst>
      <p:ext uri="{BB962C8B-B14F-4D97-AF65-F5344CB8AC3E}">
        <p14:creationId xmlns:p14="http://schemas.microsoft.com/office/powerpoint/2010/main" val="33607302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848600" cy="762000"/>
          </a:xfrm>
        </p:spPr>
        <p:txBody>
          <a:bodyPr>
            <a:normAutofit fontScale="90000"/>
          </a:bodyPr>
          <a:lstStyle/>
          <a:p>
            <a:r>
              <a:rPr lang="en-US" b="1" dirty="0" smtClean="0"/>
              <a:t>Manufacturing and Supply Chain</a:t>
            </a:r>
            <a:br>
              <a:rPr lang="en-US" b="1" dirty="0" smtClean="0"/>
            </a:br>
            <a:r>
              <a:rPr lang="en-US" sz="3200" i="1" dirty="0" smtClean="0"/>
              <a:t>Computing value at risk, supply-demand balance</a:t>
            </a:r>
            <a:endParaRPr lang="en-US" sz="3200" i="1" dirty="0"/>
          </a:p>
        </p:txBody>
      </p:sp>
      <p:pic>
        <p:nvPicPr>
          <p:cNvPr id="4" name="Picture 3"/>
          <p:cNvPicPr/>
          <p:nvPr/>
        </p:nvPicPr>
        <p:blipFill>
          <a:blip r:embed="rId3" cstate="print"/>
          <a:srcRect/>
          <a:stretch>
            <a:fillRect/>
          </a:stretch>
        </p:blipFill>
        <p:spPr bwMode="auto">
          <a:xfrm>
            <a:off x="164030" y="3810000"/>
            <a:ext cx="5181600" cy="2743199"/>
          </a:xfrm>
          <a:prstGeom prst="rect">
            <a:avLst/>
          </a:prstGeom>
          <a:noFill/>
          <a:ln w="9525">
            <a:noFill/>
            <a:miter lim="800000"/>
            <a:headEnd/>
            <a:tailEnd/>
          </a:ln>
        </p:spPr>
      </p:pic>
      <p:pic>
        <p:nvPicPr>
          <p:cNvPr id="5" name="Picture 2" descr="C:\Users\Manas\ICAX_Shared\Website\InterCAX_Website_2.0\7_Logos_Stockphotos\Stockphotos\iStock_000011454169XSmall[1].JPG"/>
          <p:cNvPicPr>
            <a:picLocks noChangeAspect="1" noChangeArrowheads="1"/>
          </p:cNvPicPr>
          <p:nvPr/>
        </p:nvPicPr>
        <p:blipFill>
          <a:blip r:embed="rId4" cstate="print"/>
          <a:srcRect l="2083"/>
          <a:stretch>
            <a:fillRect/>
          </a:stretch>
        </p:blipFill>
        <p:spPr bwMode="auto">
          <a:xfrm>
            <a:off x="160020" y="1219200"/>
            <a:ext cx="3581400" cy="2893762"/>
          </a:xfrm>
          <a:prstGeom prst="rect">
            <a:avLst/>
          </a:prstGeom>
          <a:noFill/>
        </p:spPr>
      </p:pic>
      <p:pic>
        <p:nvPicPr>
          <p:cNvPr id="6" name="Picture 5"/>
          <p:cNvPicPr/>
          <p:nvPr/>
        </p:nvPicPr>
        <p:blipFill>
          <a:blip r:embed="rId5" cstate="print"/>
          <a:srcRect l="1220" t="5310" r="4828" b="14955"/>
          <a:stretch>
            <a:fillRect/>
          </a:stretch>
        </p:blipFill>
        <p:spPr bwMode="auto">
          <a:xfrm>
            <a:off x="3048000" y="1219200"/>
            <a:ext cx="5943600" cy="297180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5010150" y="4217823"/>
            <a:ext cx="4133850" cy="1268577"/>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5015117" y="5543537"/>
            <a:ext cx="4205083" cy="1162063"/>
          </a:xfrm>
          <a:prstGeom prst="rect">
            <a:avLst/>
          </a:prstGeom>
          <a:noFill/>
          <a:ln w="9525">
            <a:noFill/>
            <a:miter lim="800000"/>
            <a:headEnd/>
            <a:tailEnd/>
          </a:ln>
          <a:effectLst/>
        </p:spPr>
      </p:pic>
    </p:spTree>
    <p:extLst>
      <p:ext uri="{BB962C8B-B14F-4D97-AF65-F5344CB8AC3E}">
        <p14:creationId xmlns:p14="http://schemas.microsoft.com/office/powerpoint/2010/main" val="42531757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781800" cy="762000"/>
          </a:xfrm>
        </p:spPr>
        <p:txBody>
          <a:bodyPr>
            <a:normAutofit fontScale="90000"/>
          </a:bodyPr>
          <a:lstStyle/>
          <a:p>
            <a:r>
              <a:rPr lang="en-US" sz="3600" b="1" dirty="0" smtClean="0"/>
              <a:t>Banking and Financial Systems</a:t>
            </a:r>
            <a:br>
              <a:rPr lang="en-US" sz="3600" b="1" dirty="0" smtClean="0"/>
            </a:br>
            <a:r>
              <a:rPr lang="en-US" sz="3100" i="1" dirty="0" smtClean="0"/>
              <a:t>Computing risk and checking compliance</a:t>
            </a:r>
            <a:endParaRPr lang="en-US" sz="3100" i="1" dirty="0"/>
          </a:p>
        </p:txBody>
      </p:sp>
      <p:pic>
        <p:nvPicPr>
          <p:cNvPr id="5" name="Picture 4"/>
          <p:cNvPicPr/>
          <p:nvPr/>
        </p:nvPicPr>
        <p:blipFill>
          <a:blip r:embed="rId3" cstate="print"/>
          <a:srcRect/>
          <a:stretch>
            <a:fillRect/>
          </a:stretch>
        </p:blipFill>
        <p:spPr bwMode="auto">
          <a:xfrm>
            <a:off x="304800" y="1219200"/>
            <a:ext cx="8458200" cy="5486400"/>
          </a:xfrm>
          <a:prstGeom prst="rect">
            <a:avLst/>
          </a:prstGeom>
          <a:noFill/>
          <a:ln w="9525">
            <a:noFill/>
            <a:miter lim="800000"/>
            <a:headEnd/>
            <a:tailEnd/>
          </a:ln>
        </p:spPr>
      </p:pic>
    </p:spTree>
    <p:extLst>
      <p:ext uri="{BB962C8B-B14F-4D97-AF65-F5344CB8AC3E}">
        <p14:creationId xmlns:p14="http://schemas.microsoft.com/office/powerpoint/2010/main" val="25673980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dirty="0" smtClean="0"/>
              <a:t>Challenge</a:t>
            </a:r>
            <a:endParaRPr lang="en-US" dirty="0"/>
          </a:p>
        </p:txBody>
      </p:sp>
      <p:sp>
        <p:nvSpPr>
          <p:cNvPr id="3" name="Content Placeholder 2"/>
          <p:cNvSpPr>
            <a:spLocks noGrp="1"/>
          </p:cNvSpPr>
          <p:nvPr>
            <p:ph idx="1"/>
          </p:nvPr>
        </p:nvSpPr>
        <p:spPr>
          <a:xfrm>
            <a:off x="304800" y="838200"/>
            <a:ext cx="8686800" cy="5715000"/>
          </a:xfrm>
        </p:spPr>
        <p:txBody>
          <a:bodyPr>
            <a:normAutofit fontScale="77500" lnSpcReduction="20000"/>
          </a:bodyPr>
          <a:lstStyle/>
          <a:p>
            <a:r>
              <a:rPr lang="en-US" b="1" dirty="0" smtClean="0"/>
              <a:t>Identification</a:t>
            </a:r>
          </a:p>
          <a:p>
            <a:pPr lvl="1"/>
            <a:r>
              <a:rPr lang="en-US" dirty="0" smtClean="0"/>
              <a:t>System, sub-system, interfaces (SysML, CAD, Databases,…)</a:t>
            </a:r>
          </a:p>
          <a:p>
            <a:pPr lvl="1"/>
            <a:r>
              <a:rPr lang="en-US" dirty="0" smtClean="0"/>
              <a:t>Parametric relations between system variables</a:t>
            </a:r>
          </a:p>
          <a:p>
            <a:pPr lvl="1"/>
            <a:r>
              <a:rPr lang="en-US" dirty="0" smtClean="0"/>
              <a:t>Behavior models (Procedural, Discrete-event, Cont. dynamics,…)</a:t>
            </a:r>
          </a:p>
          <a:p>
            <a:pPr lvl="1"/>
            <a:r>
              <a:rPr lang="en-US" dirty="0" smtClean="0"/>
              <a:t>Traceability to requirements (CRADLE, DOORS, PLM systems,…)</a:t>
            </a:r>
          </a:p>
          <a:p>
            <a:pPr marL="457200" lvl="1" indent="0">
              <a:buNone/>
            </a:pPr>
            <a:endParaRPr lang="en-US" dirty="0" smtClean="0"/>
          </a:p>
          <a:p>
            <a:r>
              <a:rPr lang="en-US" b="1" dirty="0" smtClean="0"/>
              <a:t>Integration</a:t>
            </a:r>
          </a:p>
          <a:p>
            <a:pPr lvl="1"/>
            <a:r>
              <a:rPr lang="en-US" dirty="0" smtClean="0"/>
              <a:t>Vertical (sys decomposition) and Horizontal (domains/aspects)</a:t>
            </a:r>
          </a:p>
          <a:p>
            <a:pPr lvl="1"/>
            <a:r>
              <a:rPr lang="en-US" dirty="0" smtClean="0"/>
              <a:t>Different types (fidelity, abstraction, formalism) of models from different tools collectively define the overall system</a:t>
            </a:r>
          </a:p>
          <a:p>
            <a:pPr marL="457200" lvl="1" indent="0">
              <a:buNone/>
            </a:pPr>
            <a:endParaRPr lang="en-US" dirty="0" smtClean="0"/>
          </a:p>
          <a:p>
            <a:r>
              <a:rPr lang="en-US" b="1" dirty="0" smtClean="0"/>
              <a:t>Continuity</a:t>
            </a:r>
          </a:p>
          <a:p>
            <a:pPr lvl="1"/>
            <a:r>
              <a:rPr lang="en-US" dirty="0" smtClean="0"/>
              <a:t>Transition from conceptual to detailed design phase</a:t>
            </a:r>
          </a:p>
          <a:p>
            <a:pPr lvl="1"/>
            <a:r>
              <a:rPr lang="en-US" dirty="0" smtClean="0"/>
              <a:t>Versions and configuration of models and generated documents</a:t>
            </a:r>
          </a:p>
          <a:p>
            <a:pPr lvl="1"/>
            <a:r>
              <a:rPr lang="en-US" dirty="0" smtClean="0"/>
              <a:t>Systems engineering design and verification workflows</a:t>
            </a:r>
          </a:p>
          <a:p>
            <a:pPr lvl="1"/>
            <a:r>
              <a:rPr lang="en-US" dirty="0" smtClean="0"/>
              <a:t>Tracing design decisions to analysis results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7900076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fontScale="85000" lnSpcReduction="20000"/>
          </a:bodyPr>
          <a:lstStyle/>
          <a:p>
            <a:pPr marL="284163" lvl="1" indent="0">
              <a:buNone/>
            </a:pPr>
            <a:r>
              <a:rPr lang="en-US" sz="2800" b="1" dirty="0" smtClean="0"/>
              <a:t>Manas Bajaj, PhD</a:t>
            </a:r>
          </a:p>
          <a:p>
            <a:pPr marL="284163" lvl="1" indent="0">
              <a:buNone/>
            </a:pPr>
            <a:r>
              <a:rPr lang="en-US" dirty="0" smtClean="0"/>
              <a:t>Chief Systems Officer</a:t>
            </a:r>
          </a:p>
          <a:p>
            <a:pPr marL="284163" lvl="1" indent="0">
              <a:buNone/>
            </a:pPr>
            <a:r>
              <a:rPr lang="en-US" dirty="0" smtClean="0"/>
              <a:t>InterCAX LLC</a:t>
            </a:r>
          </a:p>
          <a:p>
            <a:pPr marL="284163" lvl="1" indent="0">
              <a:buNone/>
            </a:pPr>
            <a:endParaRPr lang="en-US" dirty="0" smtClean="0"/>
          </a:p>
          <a:p>
            <a:pPr marL="284163" lvl="1" indent="0">
              <a:buNone/>
            </a:pPr>
            <a:r>
              <a:rPr lang="en-US" dirty="0" smtClean="0"/>
              <a:t>email: </a:t>
            </a:r>
            <a:r>
              <a:rPr lang="en-US" dirty="0" smtClean="0">
                <a:solidFill>
                  <a:srgbClr val="0000CC"/>
                </a:solidFill>
              </a:rPr>
              <a:t>manas.bajaj@intercax.com</a:t>
            </a:r>
          </a:p>
          <a:p>
            <a:pPr marL="284163" lvl="1" indent="0">
              <a:buNone/>
            </a:pPr>
            <a:r>
              <a:rPr lang="en-US" dirty="0" smtClean="0"/>
              <a:t>web: </a:t>
            </a:r>
            <a:r>
              <a:rPr lang="en-US" dirty="0" smtClean="0">
                <a:solidFill>
                  <a:srgbClr val="0000CC"/>
                </a:solidFill>
              </a:rPr>
              <a:t>www.intercax.com</a:t>
            </a:r>
            <a:r>
              <a:rPr lang="en-US" dirty="0" smtClean="0"/>
              <a:t> ; </a:t>
            </a:r>
            <a:r>
              <a:rPr lang="en-US" dirty="0" smtClean="0">
                <a:solidFill>
                  <a:srgbClr val="0000CC"/>
                </a:solidFill>
              </a:rPr>
              <a:t>www.intercax.com/mbse</a:t>
            </a:r>
            <a:r>
              <a:rPr lang="en-US" dirty="0" smtClean="0"/>
              <a:t> </a:t>
            </a:r>
          </a:p>
          <a:p>
            <a:pPr marL="284163" lvl="1" indent="0">
              <a:buNone/>
            </a:pPr>
            <a:r>
              <a:rPr lang="en-US" dirty="0" smtClean="0"/>
              <a:t>twitter: </a:t>
            </a:r>
            <a:r>
              <a:rPr lang="en-US" dirty="0" smtClean="0">
                <a:solidFill>
                  <a:srgbClr val="0000CC"/>
                </a:solidFill>
              </a:rPr>
              <a:t>@InterCAX</a:t>
            </a:r>
          </a:p>
          <a:p>
            <a:pPr marL="284163" lvl="1" indent="0">
              <a:buNone/>
            </a:pPr>
            <a:endParaRPr lang="en-US" dirty="0" smtClean="0"/>
          </a:p>
          <a:p>
            <a:pPr marL="284163" lvl="1" indent="0">
              <a:buNone/>
            </a:pPr>
            <a:r>
              <a:rPr lang="en-US" dirty="0" smtClean="0"/>
              <a:t>75 5</a:t>
            </a:r>
            <a:r>
              <a:rPr lang="en-US" baseline="30000" dirty="0" smtClean="0"/>
              <a:t>th</a:t>
            </a:r>
            <a:r>
              <a:rPr lang="en-US" dirty="0" smtClean="0"/>
              <a:t> Street NW, Suite 312</a:t>
            </a:r>
          </a:p>
          <a:p>
            <a:pPr marL="284163" lvl="1" indent="0">
              <a:buNone/>
            </a:pPr>
            <a:r>
              <a:rPr lang="en-US" dirty="0" smtClean="0"/>
              <a:t>Atlanta, GA 30308</a:t>
            </a:r>
          </a:p>
          <a:p>
            <a:pPr marL="284163" lvl="1" indent="0">
              <a:buNone/>
            </a:pPr>
            <a:r>
              <a:rPr lang="en-US" dirty="0" smtClean="0"/>
              <a:t>USA</a:t>
            </a:r>
          </a:p>
          <a:p>
            <a:pPr marL="284163" lvl="1" indent="0">
              <a:buNone/>
            </a:pPr>
            <a:r>
              <a:rPr lang="en-US" dirty="0" smtClean="0"/>
              <a:t>+1-404-592-6897, x101</a:t>
            </a:r>
            <a:endParaRPr lang="en-US" dirty="0"/>
          </a:p>
        </p:txBody>
      </p:sp>
    </p:spTree>
    <p:extLst>
      <p:ext uri="{BB962C8B-B14F-4D97-AF65-F5344CB8AC3E}">
        <p14:creationId xmlns:p14="http://schemas.microsoft.com/office/powerpoint/2010/main" val="851654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600200" y="914124"/>
            <a:ext cx="5715000" cy="4724676"/>
          </a:xfrm>
          <a:prstGeom prst="rect">
            <a:avLst/>
          </a:prstGeom>
          <a:noFill/>
          <a:ln w="9525">
            <a:noFill/>
            <a:miter lim="800000"/>
            <a:headEnd/>
            <a:tailEnd/>
          </a:ln>
        </p:spPr>
      </p:pic>
      <p:sp>
        <p:nvSpPr>
          <p:cNvPr id="2" name="Title 1"/>
          <p:cNvSpPr>
            <a:spLocks noGrp="1"/>
          </p:cNvSpPr>
          <p:nvPr>
            <p:ph type="title"/>
          </p:nvPr>
        </p:nvSpPr>
        <p:spPr>
          <a:xfrm>
            <a:off x="0" y="-76200"/>
            <a:ext cx="9144000" cy="1143000"/>
          </a:xfrm>
        </p:spPr>
        <p:txBody>
          <a:bodyPr>
            <a:noAutofit/>
          </a:bodyPr>
          <a:lstStyle/>
          <a:p>
            <a:r>
              <a:rPr lang="en-US" dirty="0" smtClean="0"/>
              <a:t>Challenge</a:t>
            </a:r>
            <a:r>
              <a:rPr lang="en-US" sz="3200" dirty="0" smtClean="0"/>
              <a:t/>
            </a:r>
            <a:br>
              <a:rPr lang="en-US" sz="3200" dirty="0" smtClean="0"/>
            </a:br>
            <a:r>
              <a:rPr lang="en-US" sz="2800" i="1" dirty="0" smtClean="0"/>
              <a:t>Point-to-Point Ad-Hoc Information </a:t>
            </a:r>
            <a:r>
              <a:rPr lang="en-US" sz="2800" dirty="0" smtClean="0"/>
              <a:t>Flows</a:t>
            </a:r>
            <a:endParaRPr lang="en-US" sz="2800" dirty="0"/>
          </a:p>
        </p:txBody>
      </p:sp>
      <p:sp>
        <p:nvSpPr>
          <p:cNvPr id="3" name="TextBox 2"/>
          <p:cNvSpPr txBox="1"/>
          <p:nvPr/>
        </p:nvSpPr>
        <p:spPr>
          <a:xfrm>
            <a:off x="609600" y="5638800"/>
            <a:ext cx="8001000" cy="95410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dirty="0" smtClean="0"/>
              <a:t>Use of models in systems engineering </a:t>
            </a:r>
            <a:r>
              <a:rPr lang="en-US" sz="2800" b="1" dirty="0" smtClean="0">
                <a:sym typeface="Symbol"/>
              </a:rPr>
              <a:t>IS NOT </a:t>
            </a:r>
            <a:r>
              <a:rPr lang="en-US" sz="2800" dirty="0" smtClean="0">
                <a:sym typeface="Symbol"/>
              </a:rPr>
              <a:t/>
            </a:r>
            <a:br>
              <a:rPr lang="en-US" sz="2800" dirty="0" smtClean="0">
                <a:sym typeface="Symbol"/>
              </a:rPr>
            </a:br>
            <a:r>
              <a:rPr lang="en-US" sz="2800" dirty="0" smtClean="0"/>
              <a:t>model-based systems engineering (MBSE)</a:t>
            </a:r>
            <a:endParaRPr lang="en-US" sz="28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7</a:t>
            </a:fld>
            <a:endParaRPr lang="en-US"/>
          </a:p>
        </p:txBody>
      </p:sp>
      <p:sp>
        <p:nvSpPr>
          <p:cNvPr id="4" name="Rectangle 3"/>
          <p:cNvSpPr/>
          <p:nvPr/>
        </p:nvSpPr>
        <p:spPr>
          <a:xfrm rot="18210940">
            <a:off x="310848" y="1347310"/>
            <a:ext cx="1351652"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Risk</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Rectangle 7"/>
          <p:cNvSpPr/>
          <p:nvPr/>
        </p:nvSpPr>
        <p:spPr>
          <a:xfrm rot="18210940">
            <a:off x="216643" y="3258440"/>
            <a:ext cx="1432060"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Cost</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Rectangle 8"/>
          <p:cNvSpPr/>
          <p:nvPr/>
        </p:nvSpPr>
        <p:spPr>
          <a:xfrm rot="18210940">
            <a:off x="6438760" y="1469217"/>
            <a:ext cx="2783134"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Schedule</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Rectangle 9"/>
          <p:cNvSpPr/>
          <p:nvPr/>
        </p:nvSpPr>
        <p:spPr>
          <a:xfrm rot="18210940">
            <a:off x="7102047" y="3258439"/>
            <a:ext cx="2123275"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Failure</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1709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130098"/>
            <a:ext cx="7982294" cy="609600"/>
          </a:xfrm>
        </p:spPr>
        <p:txBody>
          <a:bodyPr>
            <a:noAutofit/>
          </a:bodyPr>
          <a:lstStyle/>
          <a:p>
            <a:r>
              <a:rPr lang="en-US" sz="3600" dirty="0" smtClean="0"/>
              <a:t>S</a:t>
            </a:r>
            <a:r>
              <a:rPr lang="en-US" sz="3600" b="0" dirty="0" smtClean="0"/>
              <a:t>ystem </a:t>
            </a:r>
            <a:r>
              <a:rPr lang="en-US" sz="3600" dirty="0" err="1" smtClean="0"/>
              <a:t>LI</a:t>
            </a:r>
            <a:r>
              <a:rPr lang="en-US" sz="3600" b="0" dirty="0" err="1" smtClean="0"/>
              <a:t>fecycle</a:t>
            </a:r>
            <a:r>
              <a:rPr lang="en-US" sz="3600" dirty="0" smtClean="0"/>
              <a:t> M</a:t>
            </a:r>
            <a:r>
              <a:rPr lang="en-US" sz="3600" b="0" dirty="0" smtClean="0"/>
              <a:t>anagement  (SLIM) </a:t>
            </a:r>
            <a:br>
              <a:rPr lang="en-US" sz="3600" b="0" dirty="0" smtClean="0"/>
            </a:br>
            <a:r>
              <a:rPr lang="en-US" sz="3200" i="1" dirty="0" smtClean="0"/>
              <a:t>Enabling Model-Based Systems Engineering</a:t>
            </a:r>
            <a:endParaRPr lang="en-US" sz="3600" b="0"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543800" cy="584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1548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718" y="1066800"/>
            <a:ext cx="6658563" cy="515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43000" y="-67734"/>
            <a:ext cx="6781800" cy="762000"/>
          </a:xfrm>
        </p:spPr>
        <p:txBody>
          <a:bodyPr>
            <a:normAutofit fontScale="90000"/>
          </a:bodyPr>
          <a:lstStyle/>
          <a:p>
            <a:r>
              <a:rPr lang="en-US" dirty="0" smtClean="0"/>
              <a:t>SLIM - Conceptual Architecture</a:t>
            </a:r>
            <a:endParaRPr lang="en-US" dirty="0"/>
          </a:p>
        </p:txBody>
      </p:sp>
      <p:sp>
        <p:nvSpPr>
          <p:cNvPr id="5" name="Rectangular Callout 4"/>
          <p:cNvSpPr/>
          <p:nvPr/>
        </p:nvSpPr>
        <p:spPr bwMode="auto">
          <a:xfrm>
            <a:off x="4572000" y="533400"/>
            <a:ext cx="4495800" cy="1447800"/>
          </a:xfrm>
          <a:prstGeom prst="wedgeRectCallout">
            <a:avLst>
              <a:gd name="adj1" fmla="val -44831"/>
              <a:gd name="adj2" fmla="val 122358"/>
            </a:avLst>
          </a:prstGeom>
          <a:solidFill>
            <a:srgbClr val="FFFF4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smtClean="0">
                <a:latin typeface="Arial" pitchFamily="34" charset="0"/>
                <a:cs typeface="Arial" pitchFamily="34" charset="0"/>
              </a:rPr>
              <a:t>System engineers work directly in their </a:t>
            </a:r>
            <a:r>
              <a:rPr lang="en-US" dirty="0" err="1" smtClean="0">
                <a:latin typeface="Arial" pitchFamily="34" charset="0"/>
                <a:cs typeface="Arial" pitchFamily="34" charset="0"/>
              </a:rPr>
              <a:t>SysML</a:t>
            </a:r>
            <a:r>
              <a:rPr lang="en-US" dirty="0" smtClean="0">
                <a:latin typeface="Arial" pitchFamily="34" charset="0"/>
                <a:cs typeface="Arial" pitchFamily="34" charset="0"/>
              </a:rPr>
              <a:t> environment - </a:t>
            </a:r>
            <a:r>
              <a:rPr kumimoji="0" lang="en-US" b="0" i="1" u="none" strike="noStrike" cap="none" normalizeH="0" dirty="0" smtClean="0">
                <a:ln>
                  <a:noFill/>
                </a:ln>
                <a:solidFill>
                  <a:schemeClr val="tx1"/>
                </a:solidFill>
                <a:effectLst/>
                <a:latin typeface="Arial" charset="0"/>
              </a:rPr>
              <a:t>MagicDraw, Rhapsody, Artisan Studio, Enterprise Architect</a:t>
            </a:r>
            <a:r>
              <a:rPr kumimoji="0" lang="en-US" b="0" i="0" u="none" strike="noStrike" cap="none" normalizeH="0" dirty="0" smtClean="0">
                <a:ln>
                  <a:noFill/>
                </a:ln>
                <a:solidFill>
                  <a:schemeClr val="tx1"/>
                </a:solidFill>
                <a:effectLst/>
                <a:latin typeface="Arial" charset="0"/>
              </a:rPr>
              <a:t>). </a:t>
            </a:r>
            <a:r>
              <a:rPr kumimoji="0" lang="en-US" b="0" i="0" u="none" strike="noStrike" cap="none" normalizeH="0" dirty="0" err="1" smtClean="0">
                <a:ln>
                  <a:noFill/>
                </a:ln>
                <a:solidFill>
                  <a:schemeClr val="tx1"/>
                </a:solidFill>
                <a:effectLst/>
                <a:latin typeface="Arial" charset="0"/>
              </a:rPr>
              <a:t>SysML</a:t>
            </a:r>
            <a:r>
              <a:rPr kumimoji="0" lang="en-US" b="0" i="0" u="none" strike="noStrike" cap="none" normalizeH="0" dirty="0" smtClean="0">
                <a:ln>
                  <a:noFill/>
                </a:ln>
                <a:solidFill>
                  <a:schemeClr val="tx1"/>
                </a:solidFill>
                <a:effectLst/>
                <a:latin typeface="Arial" charset="0"/>
              </a:rPr>
              <a:t> model is a conceptual map of the system. </a:t>
            </a:r>
            <a:endParaRPr kumimoji="0" lang="en-US" b="0" i="0" u="none" strike="noStrike" cap="none" normalizeH="0" baseline="0" dirty="0" smtClean="0">
              <a:ln>
                <a:noFill/>
              </a:ln>
              <a:solidFill>
                <a:schemeClr val="tx1"/>
              </a:solidFill>
              <a:effectLst/>
              <a:latin typeface="Arial" charset="0"/>
            </a:endParaRPr>
          </a:p>
        </p:txBody>
      </p:sp>
      <p:sp>
        <p:nvSpPr>
          <p:cNvPr id="6" name="Rectangular Callout 5"/>
          <p:cNvSpPr/>
          <p:nvPr/>
        </p:nvSpPr>
        <p:spPr bwMode="auto">
          <a:xfrm>
            <a:off x="0" y="533400"/>
            <a:ext cx="4267200" cy="1447800"/>
          </a:xfrm>
          <a:prstGeom prst="wedgeRectCallout">
            <a:avLst>
              <a:gd name="adj1" fmla="val 43105"/>
              <a:gd name="adj2" fmla="val 72653"/>
            </a:avLst>
          </a:prstGeom>
          <a:solidFill>
            <a:srgbClr val="FFFF47"/>
          </a:solidFill>
          <a:ln w="9525" cap="flat" cmpd="sng" algn="ctr">
            <a:solidFill>
              <a:schemeClr val="tx1"/>
            </a:solidFill>
            <a:prstDash val="solid"/>
            <a:round/>
            <a:headEnd type="none" w="med" len="med"/>
            <a:tailEnd type="none" w="med" len="med"/>
          </a:ln>
          <a:effectLst>
            <a:outerShdw blurRad="50800" dist="50800" dir="5400000" algn="ctr" rotWithShape="0">
              <a:srgbClr val="000000">
                <a:alpha val="11000"/>
              </a:srgb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rPr>
              <a:t>SLIM</a:t>
            </a:r>
            <a:r>
              <a:rPr kumimoji="0" lang="en-US" b="0" i="0" u="none" strike="noStrike" cap="none" normalizeH="0" dirty="0" smtClean="0">
                <a:ln>
                  <a:noFill/>
                </a:ln>
                <a:solidFill>
                  <a:schemeClr val="tx1"/>
                </a:solidFill>
                <a:effectLst/>
                <a:latin typeface="Arial" charset="0"/>
              </a:rPr>
              <a:t> is deployed in the </a:t>
            </a:r>
            <a:r>
              <a:rPr kumimoji="0" lang="en-US" b="0" i="0" u="none" strike="noStrike" cap="none" normalizeH="0" dirty="0" err="1" smtClean="0">
                <a:ln>
                  <a:noFill/>
                </a:ln>
                <a:solidFill>
                  <a:schemeClr val="tx1"/>
                </a:solidFill>
                <a:effectLst/>
                <a:latin typeface="Arial" charset="0"/>
              </a:rPr>
              <a:t>SysML</a:t>
            </a:r>
            <a:r>
              <a:rPr kumimoji="0" lang="en-US" b="0" i="0" u="none" strike="noStrike" cap="none" normalizeH="0" dirty="0" smtClean="0">
                <a:ln>
                  <a:noFill/>
                </a:ln>
                <a:solidFill>
                  <a:schemeClr val="tx1"/>
                </a:solidFill>
                <a:effectLst/>
                <a:latin typeface="Arial" charset="0"/>
              </a:rPr>
              <a:t> environment. It provides tools to federate (visualize, connect, execute) domain-specific models from the </a:t>
            </a:r>
            <a:r>
              <a:rPr kumimoji="0" lang="en-US" b="0" i="0" u="none" strike="noStrike" cap="none" normalizeH="0" dirty="0" err="1" smtClean="0">
                <a:ln>
                  <a:noFill/>
                </a:ln>
                <a:solidFill>
                  <a:schemeClr val="tx1"/>
                </a:solidFill>
                <a:effectLst/>
                <a:latin typeface="Arial" charset="0"/>
              </a:rPr>
              <a:t>SysML</a:t>
            </a:r>
            <a:r>
              <a:rPr kumimoji="0" lang="en-US" b="0" i="0" u="none" strike="noStrike" cap="none" normalizeH="0" dirty="0" smtClean="0">
                <a:ln>
                  <a:noFill/>
                </a:ln>
                <a:solidFill>
                  <a:schemeClr val="tx1"/>
                </a:solidFill>
                <a:effectLst/>
                <a:latin typeface="Arial" charset="0"/>
              </a:rPr>
              <a:t> environment.</a:t>
            </a:r>
            <a:endParaRPr kumimoji="0" lang="en-US" b="0" i="0" u="none" strike="noStrike" cap="none" normalizeH="0" baseline="0" dirty="0" smtClean="0">
              <a:ln>
                <a:noFill/>
              </a:ln>
              <a:solidFill>
                <a:schemeClr val="tx1"/>
              </a:solidFill>
              <a:effectLst/>
              <a:latin typeface="Arial" charset="0"/>
            </a:endParaRPr>
          </a:p>
        </p:txBody>
      </p:sp>
      <p:sp>
        <p:nvSpPr>
          <p:cNvPr id="7" name="Rectangular Callout 6"/>
          <p:cNvSpPr/>
          <p:nvPr/>
        </p:nvSpPr>
        <p:spPr bwMode="auto">
          <a:xfrm>
            <a:off x="152400" y="6057900"/>
            <a:ext cx="4114800" cy="723900"/>
          </a:xfrm>
          <a:prstGeom prst="wedgeRectCallout">
            <a:avLst>
              <a:gd name="adj1" fmla="val 60289"/>
              <a:gd name="adj2" fmla="val -45110"/>
            </a:avLst>
          </a:prstGeom>
          <a:solidFill>
            <a:srgbClr val="FFFF4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rPr>
              <a:t>SLIM</a:t>
            </a:r>
            <a:r>
              <a:rPr kumimoji="0" lang="en-US" b="0" i="0" u="none" strike="noStrike" cap="none" normalizeH="0" dirty="0" smtClean="0">
                <a:ln>
                  <a:noFill/>
                </a:ln>
                <a:solidFill>
                  <a:schemeClr val="tx1"/>
                </a:solidFill>
                <a:effectLst/>
                <a:latin typeface="Arial" charset="0"/>
              </a:rPr>
              <a:t> uses enterprise PLM and SCM systems for configuration control</a:t>
            </a:r>
            <a:endParaRPr kumimoji="0" lang="en-US" sz="2000" b="0" i="0" u="none" strike="noStrike" cap="none" normalizeH="0" baseline="0" dirty="0" smtClean="0">
              <a:ln>
                <a:noFill/>
              </a:ln>
              <a:solidFill>
                <a:schemeClr val="tx1"/>
              </a:solidFill>
              <a:effectLst/>
              <a:latin typeface="Arial" charset="0"/>
            </a:endParaRPr>
          </a:p>
        </p:txBody>
      </p:sp>
      <p:sp>
        <p:nvSpPr>
          <p:cNvPr id="8" name="Rectangular Callout 7"/>
          <p:cNvSpPr/>
          <p:nvPr/>
        </p:nvSpPr>
        <p:spPr bwMode="auto">
          <a:xfrm>
            <a:off x="5638800" y="5486400"/>
            <a:ext cx="3276600" cy="1219200"/>
          </a:xfrm>
          <a:prstGeom prst="wedgeRectCallout">
            <a:avLst>
              <a:gd name="adj1" fmla="val -22680"/>
              <a:gd name="adj2" fmla="val -85087"/>
            </a:avLst>
          </a:prstGeom>
          <a:solidFill>
            <a:srgbClr val="FFFF4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rPr>
              <a:t>SLIM</a:t>
            </a:r>
            <a:r>
              <a:rPr kumimoji="0" lang="en-US" b="0" i="0" u="none" strike="noStrike" cap="none" normalizeH="0" dirty="0" smtClean="0">
                <a:ln>
                  <a:noFill/>
                </a:ln>
                <a:solidFill>
                  <a:schemeClr val="tx1"/>
                </a:solidFill>
                <a:effectLst/>
                <a:latin typeface="Arial" charset="0"/>
              </a:rPr>
              <a:t> allows users to wrap external model libraries (CAD, CAE, MATLAB,..) as plug-and-play </a:t>
            </a:r>
            <a:r>
              <a:rPr kumimoji="0" lang="en-US" b="0" i="0" u="none" strike="noStrike" cap="none" normalizeH="0" dirty="0" err="1" smtClean="0">
                <a:ln>
                  <a:noFill/>
                </a:ln>
                <a:solidFill>
                  <a:schemeClr val="tx1"/>
                </a:solidFill>
                <a:effectLst/>
                <a:latin typeface="Arial" charset="0"/>
              </a:rPr>
              <a:t>SysML</a:t>
            </a:r>
            <a:r>
              <a:rPr kumimoji="0" lang="en-US" b="0" i="0" u="none" strike="noStrike" cap="none" normalizeH="0" dirty="0" smtClean="0">
                <a:ln>
                  <a:noFill/>
                </a:ln>
                <a:solidFill>
                  <a:schemeClr val="tx1"/>
                </a:solidFill>
                <a:effectLst/>
                <a:latin typeface="Arial" charset="0"/>
              </a:rPr>
              <a:t> objects.</a:t>
            </a:r>
            <a:endParaRPr kumimoji="0" lang="en-US" b="0" i="0" u="none" strike="noStrike" cap="none" normalizeH="0" baseline="0" dirty="0" smtClean="0">
              <a:ln>
                <a:noFill/>
              </a:ln>
              <a:solidFill>
                <a:schemeClr val="tx1"/>
              </a:solidFill>
              <a:effectLst/>
              <a:latin typeface="Arial" charset="0"/>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42685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6399</TotalTime>
  <Words>1862</Words>
  <Application>Microsoft Office PowerPoint</Application>
  <PresentationFormat>On-screen Show (4:3)</PresentationFormat>
  <Paragraphs>389</Paragraphs>
  <Slides>60</Slides>
  <Notes>23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SLIM for Model-Based Systems Engineering </vt:lpstr>
      <vt:lpstr>About InterCAX</vt:lpstr>
      <vt:lpstr>About InterCAX (cont.)</vt:lpstr>
      <vt:lpstr>Contents</vt:lpstr>
      <vt:lpstr>A week in the life of a system engineer</vt:lpstr>
      <vt:lpstr>Challenge</vt:lpstr>
      <vt:lpstr>Challenge Point-to-Point Ad-Hoc Information Flows</vt:lpstr>
      <vt:lpstr>System LIfecycle Management  (SLIM)  Enabling Model-Based Systems Engineering</vt:lpstr>
      <vt:lpstr>SLIM - Conceptual Architecture</vt:lpstr>
      <vt:lpstr>SLIM – Systems Engineering Use Cases</vt:lpstr>
      <vt:lpstr>Contents</vt:lpstr>
      <vt:lpstr>Product Lifecycle Management</vt:lpstr>
      <vt:lpstr>Product Lifecycle Management</vt:lpstr>
      <vt:lpstr>What has PLM go to do with MBSE?</vt:lpstr>
      <vt:lpstr>NASA SBIR Project – Phase 1 SLIM for Agile Mission Lifecycle Management</vt:lpstr>
      <vt:lpstr>NASA SBIR Project – Phase 1 SLIM for Agile Mission Lifecycle Management</vt:lpstr>
      <vt:lpstr>Total System Model Created and managed using SLIM</vt:lpstr>
      <vt:lpstr>Total System Model History</vt:lpstr>
      <vt:lpstr>SLIM’s Connection Patterns</vt:lpstr>
      <vt:lpstr>SLIM’s Connection Patterns</vt:lpstr>
      <vt:lpstr>SLIM capabilities  (developed in SBIR Phase 1)</vt:lpstr>
      <vt:lpstr>SLIM Plugin for MagicDraw</vt:lpstr>
      <vt:lpstr>Repository Manager</vt:lpstr>
      <vt:lpstr>Connection Creator</vt:lpstr>
      <vt:lpstr>Connection Creator (Teamcenter Repo)</vt:lpstr>
      <vt:lpstr>Connection Creator - specs SysML Instance-Excel Data Map</vt:lpstr>
      <vt:lpstr>Connection Viewer</vt:lpstr>
      <vt:lpstr>History Viewer</vt:lpstr>
      <vt:lpstr>Check for newer versions and baselines of connection models</vt:lpstr>
      <vt:lpstr>Generating PLM part structure from SysML block structure and vice versa</vt:lpstr>
      <vt:lpstr>Connection Creator – specs SysML Block/Instance-Creo Data Map</vt:lpstr>
      <vt:lpstr>Connection Creator – specs SysML Block/Instance-Creo Data Map</vt:lpstr>
      <vt:lpstr>Check Requirement Impact  (Total System Model)</vt:lpstr>
      <vt:lpstr>Contents</vt:lpstr>
      <vt:lpstr>Advanced Requirements Management with SLIM (Ford)</vt:lpstr>
      <vt:lpstr>Drag-and-Drop Requirements from a Requirements Management Tool to SysML (Teamcenter and MagicDraw example)</vt:lpstr>
      <vt:lpstr>Response-Based Requirements (Ford)</vt:lpstr>
      <vt:lpstr>Domain-specific Apps based on SLIM Manufacturing Capability Modeling Environment  (DARPA AVM / iFAB Program)</vt:lpstr>
      <vt:lpstr>Domain-specific Apps based on SLIM</vt:lpstr>
      <vt:lpstr>Maestro Model-Based System Definition</vt:lpstr>
      <vt:lpstr>System Decomposition SysML IBDs</vt:lpstr>
      <vt:lpstr>Generating Simulation Models  SysML, XML, and Java</vt:lpstr>
      <vt:lpstr>Maestro – A visual modeling environment for  designers and analysts (SysML DSL Plugin for MagicDraw)</vt:lpstr>
      <vt:lpstr>Questions?</vt:lpstr>
      <vt:lpstr>Contents</vt:lpstr>
      <vt:lpstr>SLIM deployed as SysML plugins</vt:lpstr>
      <vt:lpstr>Standard Products www.intercax.com/products</vt:lpstr>
      <vt:lpstr>SysML Parametric Analysis and Integration Technology</vt:lpstr>
      <vt:lpstr>ParaMagic® for MagicDraw</vt:lpstr>
      <vt:lpstr>SLIM’s Capabilities (as of Aug 2012)</vt:lpstr>
      <vt:lpstr>Contents</vt:lpstr>
      <vt:lpstr>Space Systems Cost and coverage trades and req. verification</vt:lpstr>
      <vt:lpstr>Military and Intelligence Probability of mission success, mean response time</vt:lpstr>
      <vt:lpstr>Disaster Response Search &amp; rescue area coverage and response time</vt:lpstr>
      <vt:lpstr>Energy Systems Profitability, Environment, and Economy</vt:lpstr>
      <vt:lpstr>Smart Grid (supply/demand, ops cost)</vt:lpstr>
      <vt:lpstr>Infrastructure Systems</vt:lpstr>
      <vt:lpstr>Manufacturing and Supply Chain Computing value at risk, supply-demand balance</vt:lpstr>
      <vt:lpstr>Banking and Financial Systems Computing risk and checking compliance</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SLIM for Model-Based Systems Engineering Bridging the gap between MBSE and PLM</dc:title>
  <dc:creator>Manas</dc:creator>
  <cp:lastModifiedBy>Manas Bajaj</cp:lastModifiedBy>
  <cp:revision>59</cp:revision>
  <dcterms:created xsi:type="dcterms:W3CDTF">2006-08-16T00:00:00Z</dcterms:created>
  <dcterms:modified xsi:type="dcterms:W3CDTF">2013-01-26T16:30:59Z</dcterms:modified>
</cp:coreProperties>
</file>