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85" autoAdjust="0"/>
  </p:normalViewPr>
  <p:slideViewPr>
    <p:cSldViewPr>
      <p:cViewPr varScale="1">
        <p:scale>
          <a:sx n="85" d="100"/>
          <a:sy n="85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A28A9-4061-4661-88D6-4487A3976996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4C618-1363-4FE8-A3AE-BBE3F420C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1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C618-1363-4FE8-A3AE-BBE3F420CB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3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1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1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2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8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C1C35-9995-4500-895A-EB320768E66F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E8110-EF76-4FFB-A4B1-ED78AF7A5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Management </a:t>
            </a:r>
            <a:br>
              <a:rPr lang="en-US" dirty="0" smtClean="0"/>
            </a:br>
            <a:r>
              <a:rPr lang="en-US" sz="3200" dirty="0" smtClean="0"/>
              <a:t>Vendor demonstration scenario</a:t>
            </a: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Scenario</a:t>
            </a:r>
            <a:r>
              <a:rPr lang="en-US" dirty="0" smtClean="0"/>
              <a:t> </a:t>
            </a:r>
            <a:r>
              <a:rPr lang="en-US" sz="3600" dirty="0" smtClean="0"/>
              <a:t>Goal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 an </a:t>
            </a:r>
            <a:r>
              <a:rPr lang="en-US" sz="2400" dirty="0" smtClean="0"/>
              <a:t>demonstration </a:t>
            </a:r>
            <a:r>
              <a:rPr lang="en-US" sz="2400" dirty="0" smtClean="0"/>
              <a:t>scenario with sufficient breath and depth to support exposing and exploring the significant challenges and issues facing MLM.</a:t>
            </a:r>
          </a:p>
          <a:p>
            <a:r>
              <a:rPr lang="en-US" sz="2400" dirty="0" smtClean="0"/>
              <a:t>Use this scenario as the subject for solution providers to show how their particular solution/technology addresses various MLM issues.</a:t>
            </a:r>
          </a:p>
          <a:p>
            <a:r>
              <a:rPr lang="en-US" sz="2400" dirty="0" smtClean="0"/>
              <a:t>In addition to addressing </a:t>
            </a:r>
            <a:r>
              <a:rPr lang="en-US" sz="2400" dirty="0" smtClean="0"/>
              <a:t>MLM obvious issues</a:t>
            </a:r>
            <a:r>
              <a:rPr lang="en-US" sz="2400" dirty="0" smtClean="0"/>
              <a:t>, exposing new MLM issues is also </a:t>
            </a:r>
            <a:r>
              <a:rPr lang="en-US" sz="2400" dirty="0" smtClean="0"/>
              <a:t>encouraged.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11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Background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2362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A large international company is under contract to develop a new next generation UAV </a:t>
            </a:r>
            <a:r>
              <a:rPr lang="en-US" sz="2400" i="1" dirty="0" smtClean="0"/>
              <a:t>platform</a:t>
            </a:r>
            <a:r>
              <a:rPr lang="en-US" sz="2400" dirty="0" smtClean="0"/>
              <a:t> (that is - a configurable UAV).  The </a:t>
            </a:r>
            <a:r>
              <a:rPr lang="en-US" sz="2400" dirty="0" err="1" smtClean="0"/>
              <a:t>cUAV</a:t>
            </a:r>
            <a:r>
              <a:rPr lang="en-US" sz="2400" dirty="0" smtClean="0"/>
              <a:t> platform will be configurable so support a verity of applications and missions.  For a number of organizational and economic reasons, the development of the UAV will be split up among several of the company’s locations that are geographically dispersed.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0"/>
            <a:ext cx="5257800" cy="29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5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cUAV</a:t>
            </a:r>
            <a:r>
              <a:rPr lang="en-US" sz="3600" dirty="0" smtClean="0"/>
              <a:t> High level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main requirement of the </a:t>
            </a:r>
            <a:r>
              <a:rPr lang="en-US" sz="2400" dirty="0" err="1" smtClean="0"/>
              <a:t>cUAV</a:t>
            </a:r>
            <a:r>
              <a:rPr lang="en-US" sz="2400" dirty="0" smtClean="0"/>
              <a:t> is that it can be produced in configurations to support of a variety of application/missions.  The following uses are to be considered: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Long term loitering for security and surveillance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Search and rescue support civilian, military, over land and sea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Surveying in support on agricultural missions – crop conditions, water/drought  assessment, live stock monitoring….</a:t>
            </a:r>
          </a:p>
          <a:p>
            <a:pPr marL="0" indent="0">
              <a:buNone/>
            </a:pPr>
            <a:r>
              <a:rPr lang="en-US" sz="2400" dirty="0" smtClean="0"/>
              <a:t>Supporting these applications requires the </a:t>
            </a:r>
            <a:r>
              <a:rPr lang="en-US" sz="2400" dirty="0" err="1" smtClean="0"/>
              <a:t>cUAV</a:t>
            </a:r>
            <a:r>
              <a:rPr lang="en-US" sz="2400" dirty="0" smtClean="0"/>
              <a:t> to have variety of available options for features such as;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Propulsion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Fuel capacity/range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Sensor packages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Ground control and communications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0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cUAV</a:t>
            </a:r>
            <a:r>
              <a:rPr lang="en-US" sz="3600" dirty="0" smtClean="0"/>
              <a:t> High level Requirements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platform will also be marketed to multiple countries and regions.  This means the </a:t>
            </a:r>
            <a:r>
              <a:rPr lang="en-US" sz="2400" dirty="0" err="1" smtClean="0"/>
              <a:t>cUAV</a:t>
            </a:r>
            <a:r>
              <a:rPr lang="en-US" sz="2400" dirty="0" smtClean="0"/>
              <a:t> will have </a:t>
            </a:r>
            <a:r>
              <a:rPr lang="en-US" sz="2400" dirty="0" smtClean="0"/>
              <a:t>versions </a:t>
            </a:r>
            <a:r>
              <a:rPr lang="en-US" sz="2400" dirty="0" smtClean="0"/>
              <a:t>to comply with these jurisdictions</a:t>
            </a:r>
          </a:p>
          <a:p>
            <a:r>
              <a:rPr lang="en-US" sz="2400" dirty="0" err="1" smtClean="0"/>
              <a:t>cUAV</a:t>
            </a:r>
            <a:r>
              <a:rPr lang="en-US" sz="2400" dirty="0" smtClean="0"/>
              <a:t> variants are not nominally configurable in the field.  The idea is the customer would order a </a:t>
            </a:r>
            <a:r>
              <a:rPr lang="en-US" sz="2400" dirty="0" err="1" smtClean="0"/>
              <a:t>cUAV</a:t>
            </a:r>
            <a:r>
              <a:rPr lang="en-US" sz="2400" dirty="0" smtClean="0"/>
              <a:t> with certain capabilities to support a particular mission.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cUAV</a:t>
            </a:r>
            <a:r>
              <a:rPr lang="en-US" sz="2400" dirty="0" smtClean="0"/>
              <a:t> will rely heavily on modeling and simulation to support development.  This includes models supporting, architectural description, physical layout, performance, trade studies, etc.</a:t>
            </a:r>
          </a:p>
          <a:p>
            <a:r>
              <a:rPr lang="en-US" sz="2400" dirty="0" smtClean="0"/>
              <a:t>The following slides suggest areas of the </a:t>
            </a:r>
            <a:r>
              <a:rPr lang="en-US" sz="2400" dirty="0" err="1" smtClean="0"/>
              <a:t>cUAV</a:t>
            </a:r>
            <a:r>
              <a:rPr lang="en-US" sz="2400" dirty="0" smtClean="0"/>
              <a:t> feature variations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348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err="1" smtClean="0"/>
              <a:t>cUAV</a:t>
            </a:r>
            <a:r>
              <a:rPr lang="en-US" sz="3600" dirty="0" smtClean="0"/>
              <a:t> Propulsion variations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42" y="1600200"/>
            <a:ext cx="3802616" cy="18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46902"/>
            <a:ext cx="1371600" cy="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45831"/>
            <a:ext cx="14049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76302"/>
            <a:ext cx="114776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466332"/>
            <a:ext cx="1223962" cy="10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5365"/>
            <a:ext cx="1133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638800" y="3048000"/>
            <a:ext cx="990600" cy="837365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60577" y="3147259"/>
            <a:ext cx="193402" cy="1166731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3134762"/>
            <a:ext cx="397204" cy="1196856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33738" y="2997451"/>
            <a:ext cx="957262" cy="887914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133600" y="2791282"/>
            <a:ext cx="1578769" cy="256719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3886200"/>
            <a:ext cx="552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Jet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828800" y="4845499"/>
            <a:ext cx="11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Hybrid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956953" y="5486193"/>
            <a:ext cx="11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41640" y="5486193"/>
            <a:ext cx="11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Electric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97672" y="4787380"/>
            <a:ext cx="11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VTOL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533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3802616" cy="18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805"/>
            <a:ext cx="1698062" cy="155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62099"/>
            <a:ext cx="1371600" cy="125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cUAV</a:t>
            </a:r>
            <a:r>
              <a:rPr lang="en-US" sz="3600" dirty="0" smtClean="0"/>
              <a:t> Ground Station and </a:t>
            </a:r>
            <a:r>
              <a:rPr lang="en-US" sz="3600" dirty="0" err="1" smtClean="0"/>
              <a:t>Comm</a:t>
            </a:r>
            <a:r>
              <a:rPr lang="en-US" sz="3600" dirty="0" smtClean="0"/>
              <a:t> variations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36282" y="6222714"/>
            <a:ext cx="11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Mobile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932364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Pilot Operated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Autonomous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Mix-Mode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Real-time </a:t>
            </a:r>
            <a:r>
              <a:rPr lang="en-US" b="1" dirty="0" err="1" smtClean="0"/>
              <a:t>comms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44851" y="5243393"/>
            <a:ext cx="118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Fixed</a:t>
            </a:r>
            <a:endParaRPr lang="en-US" b="1" dirty="0"/>
          </a:p>
        </p:txBody>
      </p:sp>
      <p:sp>
        <p:nvSpPr>
          <p:cNvPr id="3" name="Freeform 2"/>
          <p:cNvSpPr/>
          <p:nvPr/>
        </p:nvSpPr>
        <p:spPr>
          <a:xfrm>
            <a:off x="5638800" y="3810000"/>
            <a:ext cx="715537" cy="591014"/>
          </a:xfrm>
          <a:custGeom>
            <a:avLst/>
            <a:gdLst>
              <a:gd name="connsiteX0" fmla="*/ 1003610 w 1884557"/>
              <a:gd name="connsiteY0" fmla="*/ 479503 h 1182029"/>
              <a:gd name="connsiteX1" fmla="*/ 0 w 1884557"/>
              <a:gd name="connsiteY1" fmla="*/ 0 h 1182029"/>
              <a:gd name="connsiteX2" fmla="*/ 825191 w 1884557"/>
              <a:gd name="connsiteY2" fmla="*/ 546410 h 1182029"/>
              <a:gd name="connsiteX3" fmla="*/ 379142 w 1884557"/>
              <a:gd name="connsiteY3" fmla="*/ 546410 h 1182029"/>
              <a:gd name="connsiteX4" fmla="*/ 1884557 w 1884557"/>
              <a:gd name="connsiteY4" fmla="*/ 1182029 h 1182029"/>
              <a:gd name="connsiteX5" fmla="*/ 936703 w 1884557"/>
              <a:gd name="connsiteY5" fmla="*/ 624468 h 1182029"/>
              <a:gd name="connsiteX6" fmla="*/ 1237786 w 1884557"/>
              <a:gd name="connsiteY6" fmla="*/ 557561 h 11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557" h="1182029">
                <a:moveTo>
                  <a:pt x="1003610" y="479503"/>
                </a:moveTo>
                <a:lnTo>
                  <a:pt x="0" y="0"/>
                </a:lnTo>
                <a:lnTo>
                  <a:pt x="825191" y="546410"/>
                </a:lnTo>
                <a:lnTo>
                  <a:pt x="379142" y="546410"/>
                </a:lnTo>
                <a:lnTo>
                  <a:pt x="1884557" y="1182029"/>
                </a:lnTo>
                <a:lnTo>
                  <a:pt x="936703" y="624468"/>
                </a:lnTo>
                <a:lnTo>
                  <a:pt x="1237786" y="5575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>
            <a:off x="4072662" y="3989954"/>
            <a:ext cx="715537" cy="591014"/>
          </a:xfrm>
          <a:custGeom>
            <a:avLst/>
            <a:gdLst>
              <a:gd name="connsiteX0" fmla="*/ 1003610 w 1884557"/>
              <a:gd name="connsiteY0" fmla="*/ 479503 h 1182029"/>
              <a:gd name="connsiteX1" fmla="*/ 0 w 1884557"/>
              <a:gd name="connsiteY1" fmla="*/ 0 h 1182029"/>
              <a:gd name="connsiteX2" fmla="*/ 825191 w 1884557"/>
              <a:gd name="connsiteY2" fmla="*/ 546410 h 1182029"/>
              <a:gd name="connsiteX3" fmla="*/ 379142 w 1884557"/>
              <a:gd name="connsiteY3" fmla="*/ 546410 h 1182029"/>
              <a:gd name="connsiteX4" fmla="*/ 1884557 w 1884557"/>
              <a:gd name="connsiteY4" fmla="*/ 1182029 h 1182029"/>
              <a:gd name="connsiteX5" fmla="*/ 936703 w 1884557"/>
              <a:gd name="connsiteY5" fmla="*/ 624468 h 1182029"/>
              <a:gd name="connsiteX6" fmla="*/ 1237786 w 1884557"/>
              <a:gd name="connsiteY6" fmla="*/ 557561 h 11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557" h="1182029">
                <a:moveTo>
                  <a:pt x="1003610" y="479503"/>
                </a:moveTo>
                <a:lnTo>
                  <a:pt x="0" y="0"/>
                </a:lnTo>
                <a:lnTo>
                  <a:pt x="825191" y="546410"/>
                </a:lnTo>
                <a:lnTo>
                  <a:pt x="379142" y="546410"/>
                </a:lnTo>
                <a:lnTo>
                  <a:pt x="1884557" y="1182029"/>
                </a:lnTo>
                <a:lnTo>
                  <a:pt x="936703" y="624468"/>
                </a:lnTo>
                <a:lnTo>
                  <a:pt x="1237786" y="5575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62" y="1361838"/>
            <a:ext cx="1638300" cy="10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rot="5400000">
            <a:off x="5411561" y="2408792"/>
            <a:ext cx="715537" cy="591014"/>
          </a:xfrm>
          <a:custGeom>
            <a:avLst/>
            <a:gdLst>
              <a:gd name="connsiteX0" fmla="*/ 1003610 w 1884557"/>
              <a:gd name="connsiteY0" fmla="*/ 479503 h 1182029"/>
              <a:gd name="connsiteX1" fmla="*/ 0 w 1884557"/>
              <a:gd name="connsiteY1" fmla="*/ 0 h 1182029"/>
              <a:gd name="connsiteX2" fmla="*/ 825191 w 1884557"/>
              <a:gd name="connsiteY2" fmla="*/ 546410 h 1182029"/>
              <a:gd name="connsiteX3" fmla="*/ 379142 w 1884557"/>
              <a:gd name="connsiteY3" fmla="*/ 546410 h 1182029"/>
              <a:gd name="connsiteX4" fmla="*/ 1884557 w 1884557"/>
              <a:gd name="connsiteY4" fmla="*/ 1182029 h 1182029"/>
              <a:gd name="connsiteX5" fmla="*/ 936703 w 1884557"/>
              <a:gd name="connsiteY5" fmla="*/ 624468 h 1182029"/>
              <a:gd name="connsiteX6" fmla="*/ 1237786 w 1884557"/>
              <a:gd name="connsiteY6" fmla="*/ 557561 h 118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4557" h="1182029">
                <a:moveTo>
                  <a:pt x="1003610" y="479503"/>
                </a:moveTo>
                <a:lnTo>
                  <a:pt x="0" y="0"/>
                </a:lnTo>
                <a:lnTo>
                  <a:pt x="825191" y="546410"/>
                </a:lnTo>
                <a:lnTo>
                  <a:pt x="379142" y="546410"/>
                </a:lnTo>
                <a:lnTo>
                  <a:pt x="1884557" y="1182029"/>
                </a:lnTo>
                <a:lnTo>
                  <a:pt x="936703" y="624468"/>
                </a:lnTo>
                <a:lnTo>
                  <a:pt x="1237786" y="55756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69372" y="1496165"/>
            <a:ext cx="146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Satellite/GPS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458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590800"/>
            <a:ext cx="3802616" cy="18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cUAV</a:t>
            </a:r>
            <a:r>
              <a:rPr lang="en-US" sz="3600" dirty="0" smtClean="0"/>
              <a:t> Sensor variations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04" y="1295400"/>
            <a:ext cx="1100137" cy="87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6" y="2750866"/>
            <a:ext cx="164020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61" y="4091900"/>
            <a:ext cx="1522570" cy="86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91" y="5181600"/>
            <a:ext cx="1181100" cy="106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16758" y="2173491"/>
            <a:ext cx="146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Satellite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73326" y="3528544"/>
            <a:ext cx="146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Thermal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90961" y="4960503"/>
            <a:ext cx="146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Laser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66827" y="6243043"/>
            <a:ext cx="146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Video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810000" y="1981200"/>
            <a:ext cx="1477384" cy="1143512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743200" y="3141391"/>
            <a:ext cx="1337227" cy="135209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651572" y="3713210"/>
            <a:ext cx="2635812" cy="743949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49925" y="4085184"/>
            <a:ext cx="1441275" cy="1355212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4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Developing the MLM </a:t>
            </a:r>
            <a:r>
              <a:rPr lang="en-US" sz="3600" dirty="0" err="1" smtClean="0"/>
              <a:t>cUAV</a:t>
            </a:r>
            <a:r>
              <a:rPr lang="en-US" sz="3600" dirty="0" smtClean="0"/>
              <a:t> demonstration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Using the background information, develop a </a:t>
            </a:r>
            <a:r>
              <a:rPr lang="en-US" sz="2400" dirty="0" err="1" smtClean="0"/>
              <a:t>cUAV</a:t>
            </a:r>
            <a:r>
              <a:rPr lang="en-US" sz="2400" dirty="0" smtClean="0"/>
              <a:t> dataset within your tool environment (i.e. model artifacts). Use this data as the basis to demonstrate how your solution addresses a number of the following MLM use cases:</a:t>
            </a: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403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Collaboration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control </a:t>
            </a:r>
            <a:r>
              <a:rPr lang="en-US" sz="2000" dirty="0" smtClean="0"/>
              <a:t>(</a:t>
            </a:r>
            <a:r>
              <a:rPr lang="en-US" sz="2000" dirty="0"/>
              <a:t>CRUD)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review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documentation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federation (of model types)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mult</a:t>
            </a:r>
            <a:r>
              <a:rPr lang="en-US" sz="2000" dirty="0" smtClean="0"/>
              <a:t>-site support</a:t>
            </a:r>
            <a:endParaRPr lang="en-US" sz="2000" dirty="0"/>
          </a:p>
          <a:p>
            <a:r>
              <a:rPr lang="en-US" sz="2400" dirty="0"/>
              <a:t>Model </a:t>
            </a:r>
            <a:r>
              <a:rPr lang="en-US" sz="2400" dirty="0" smtClean="0"/>
              <a:t>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baselining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configuration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change </a:t>
            </a:r>
            <a:r>
              <a:rPr lang="en-US" sz="2000" dirty="0" smtClean="0"/>
              <a:t>management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743200"/>
            <a:ext cx="403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Use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traceability analysis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querying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impact </a:t>
            </a:r>
            <a:r>
              <a:rPr lang="en-US" sz="2000" dirty="0" smtClean="0"/>
              <a:t>analysis</a:t>
            </a:r>
            <a:endParaRPr lang="en-US" sz="2400" dirty="0" smtClean="0"/>
          </a:p>
          <a:p>
            <a:r>
              <a:rPr lang="en-US" sz="2400" dirty="0" smtClean="0"/>
              <a:t>Model Reuse</a:t>
            </a:r>
            <a:endParaRPr lang="en-US" sz="24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variation points</a:t>
            </a:r>
            <a:endParaRPr lang="en-US" sz="20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feature 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586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4685</TotalTime>
  <Words>437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Model Management  Vendor demonstration scenario</vt:lpstr>
      <vt:lpstr>Scenario Goal</vt:lpstr>
      <vt:lpstr>Background</vt:lpstr>
      <vt:lpstr>cUAV High level Requirements</vt:lpstr>
      <vt:lpstr>cUAV High level Requirements</vt:lpstr>
      <vt:lpstr>cUAV Propulsion variations</vt:lpstr>
      <vt:lpstr>cUAV Ground Station and Comm variations</vt:lpstr>
      <vt:lpstr>cUAV Sensor variations</vt:lpstr>
      <vt:lpstr>Developing the MLM cUAV demonstration</vt:lpstr>
    </vt:vector>
  </TitlesOfParts>
  <Company>Rockwell Collins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Management</dc:title>
  <dc:creator>Bedocs Jr, Jozsef Z</dc:creator>
  <cp:lastModifiedBy>GTA</cp:lastModifiedBy>
  <cp:revision>27</cp:revision>
  <dcterms:created xsi:type="dcterms:W3CDTF">2012-05-21T15:42:58Z</dcterms:created>
  <dcterms:modified xsi:type="dcterms:W3CDTF">2014-09-19T20:26:50Z</dcterms:modified>
</cp:coreProperties>
</file>