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</p:sldMasterIdLst>
  <p:notesMasterIdLst>
    <p:notesMasterId r:id="rId23"/>
  </p:notesMasterIdLst>
  <p:sldIdLst>
    <p:sldId id="256" r:id="rId5"/>
    <p:sldId id="302" r:id="rId6"/>
    <p:sldId id="304" r:id="rId7"/>
    <p:sldId id="284" r:id="rId8"/>
    <p:sldId id="265" r:id="rId9"/>
    <p:sldId id="286" r:id="rId10"/>
    <p:sldId id="257" r:id="rId11"/>
    <p:sldId id="314" r:id="rId12"/>
    <p:sldId id="289" r:id="rId13"/>
    <p:sldId id="315" r:id="rId14"/>
    <p:sldId id="317" r:id="rId15"/>
    <p:sldId id="305" r:id="rId16"/>
    <p:sldId id="316" r:id="rId17"/>
    <p:sldId id="311" r:id="rId18"/>
    <p:sldId id="312" r:id="rId19"/>
    <p:sldId id="309" r:id="rId20"/>
    <p:sldId id="307" r:id="rId21"/>
    <p:sldId id="308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1E22"/>
    <a:srgbClr val="000000"/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112" autoAdjust="0"/>
    <p:restoredTop sz="94767" autoAdjust="0"/>
  </p:normalViewPr>
  <p:slideViewPr>
    <p:cSldViewPr>
      <p:cViewPr>
        <p:scale>
          <a:sx n="64" d="100"/>
          <a:sy n="64" d="100"/>
        </p:scale>
        <p:origin x="-822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E695B-7A1B-4E40-94EE-BB216125E018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ED1ED-EC98-4D04-A699-882FCCA4A4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ED1ED-EC98-4D04-A699-882FCCA4A4D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7E0264-0568-4924-A9D5-DD51634468E7}" type="slidenum">
              <a:rPr lang="de-DE"/>
              <a:pPr/>
              <a:t>5</a:t>
            </a:fld>
            <a:endParaRPr lang="de-DE"/>
          </a:p>
        </p:txBody>
      </p:sp>
      <p:sp>
        <p:nvSpPr>
          <p:cNvPr id="68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we can pull this</a:t>
            </a:r>
            <a:r>
              <a:rPr lang="en-US" baseline="0" dirty="0" smtClean="0"/>
              <a:t> off we can achieve this ultimate vision for integrated requirements…</a:t>
            </a:r>
            <a:r>
              <a:rPr lang="en-US" dirty="0" smtClean="0"/>
              <a:t>, </a:t>
            </a:r>
            <a:r>
              <a:rPr lang="en-US" dirty="0"/>
              <a:t>visualizing where requirements go and how they interact </a:t>
            </a:r>
            <a:r>
              <a:rPr lang="en-US" dirty="0" smtClean="0"/>
              <a:t> with various systems</a:t>
            </a:r>
            <a:r>
              <a:rPr lang="en-US" dirty="0"/>
              <a:t>… For example, …starting with the car, what are the requirements associated with the front end of this vehicle. </a:t>
            </a:r>
          </a:p>
          <a:p>
            <a:r>
              <a:rPr lang="en-US" dirty="0"/>
              <a:t>Shows current requirements by graphically clicking on the car…</a:t>
            </a:r>
          </a:p>
          <a:p>
            <a:r>
              <a:rPr lang="en-US" dirty="0"/>
              <a:t>What about changing a requirement…stopping distance</a:t>
            </a:r>
          </a:p>
          <a:p>
            <a:r>
              <a:rPr lang="en-US" dirty="0"/>
              <a:t>Show the potential impact of changing stopping distance including…</a:t>
            </a:r>
          </a:p>
          <a:p>
            <a:r>
              <a:rPr lang="en-US" dirty="0"/>
              <a:t>Thermal/heat problems with brakes</a:t>
            </a:r>
          </a:p>
          <a:p>
            <a:r>
              <a:rPr lang="en-US" dirty="0" err="1"/>
              <a:t>Ergonmic</a:t>
            </a:r>
            <a:r>
              <a:rPr lang="en-US" dirty="0"/>
              <a:t> feedback problems with brake pedal</a:t>
            </a:r>
          </a:p>
          <a:p>
            <a:r>
              <a:rPr lang="en-US" dirty="0"/>
              <a:t>Hydraulic fluid rating violation</a:t>
            </a:r>
          </a:p>
          <a:p>
            <a:r>
              <a:rPr lang="en-US" dirty="0"/>
              <a:t>Failure modes/MTBF rating problems with sensors</a:t>
            </a:r>
          </a:p>
          <a:p>
            <a:r>
              <a:rPr lang="en-US" dirty="0"/>
              <a:t>Hydraulic pressure problems </a:t>
            </a:r>
          </a:p>
          <a:p>
            <a:r>
              <a:rPr lang="en-US" dirty="0"/>
              <a:t>Electrical fault problems </a:t>
            </a:r>
          </a:p>
          <a:p>
            <a:r>
              <a:rPr lang="en-US" dirty="0"/>
              <a:t>Zooming into the electrical box, highlights a fuse</a:t>
            </a:r>
          </a:p>
          <a:p>
            <a:r>
              <a:rPr lang="en-US" dirty="0"/>
              <a:t>Clicking into the fuse brings up the schematic and highlights a fuse link </a:t>
            </a:r>
          </a:p>
          <a:p>
            <a:r>
              <a:rPr lang="en-US" dirty="0"/>
              <a:t>Clicking into the schematic zooms in on the wire harness that has the problem—including the signal for a failed sensor that in this particular failure mode causes the short.</a:t>
            </a:r>
          </a:p>
          <a:p>
            <a:r>
              <a:rPr lang="en-US" dirty="0"/>
              <a:t>…which allows us to go look at the Failure Modes document and update appropriately. </a:t>
            </a:r>
            <a:r>
              <a:rPr lang="en-US" dirty="0" smtClean="0"/>
              <a:t>  </a:t>
            </a:r>
          </a:p>
          <a:p>
            <a:r>
              <a:rPr lang="en-US" dirty="0" smtClean="0"/>
              <a:t>Updating</a:t>
            </a:r>
            <a:r>
              <a:rPr lang="en-US" baseline="0" dirty="0" smtClean="0"/>
              <a:t> the software to handle that fault</a:t>
            </a:r>
          </a:p>
          <a:p>
            <a:r>
              <a:rPr lang="en-US" baseline="0" dirty="0" smtClean="0"/>
              <a:t>…and even seeing the impact on our safety rating and insurance costs. 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43E0DD64-3AD3-44C2-9E3A-2136B3F9ECBC}" type="slidenum">
              <a:rPr lang="en-US"/>
              <a:pPr/>
              <a:t>6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1750" y="803275"/>
            <a:ext cx="4257675" cy="31940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351833"/>
            <a:ext cx="4870450" cy="3599200"/>
          </a:xfrm>
          <a:noFill/>
          <a:ln w="9525"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ED1ED-EC98-4D04-A699-882FCCA4A4D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ED1ED-EC98-4D04-A699-882FCCA4A4D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ED1ED-EC98-4D04-A699-882FCCA4A4D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NCOSELogo_transparen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44500" y="56769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8"/>
          <p:cNvGrpSpPr>
            <a:grpSpLocks/>
          </p:cNvGrpSpPr>
          <p:nvPr userDrawn="1"/>
        </p:nvGrpSpPr>
        <p:grpSpPr bwMode="auto">
          <a:xfrm>
            <a:off x="323850" y="0"/>
            <a:ext cx="196850" cy="5867400"/>
            <a:chOff x="216" y="0"/>
            <a:chExt cx="93" cy="3244"/>
          </a:xfrm>
        </p:grpSpPr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216" y="0"/>
              <a:ext cx="0" cy="3244"/>
            </a:xfrm>
            <a:prstGeom prst="line">
              <a:avLst/>
            </a:prstGeom>
            <a:noFill/>
            <a:ln w="12700">
              <a:solidFill>
                <a:srgbClr val="9999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309" y="0"/>
              <a:ext cx="0" cy="3244"/>
            </a:xfrm>
            <a:prstGeom prst="line">
              <a:avLst/>
            </a:prstGeom>
            <a:noFill/>
            <a:ln w="12700">
              <a:solidFill>
                <a:srgbClr val="9999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262" y="0"/>
              <a:ext cx="0" cy="3244"/>
            </a:xfrm>
            <a:prstGeom prst="line">
              <a:avLst/>
            </a:prstGeom>
            <a:noFill/>
            <a:ln w="38100">
              <a:solidFill>
                <a:srgbClr val="003366">
                  <a:alpha val="60001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</p:grpSp>
      <p:grpSp>
        <p:nvGrpSpPr>
          <p:cNvPr id="9" name="Group 12"/>
          <p:cNvGrpSpPr>
            <a:grpSpLocks/>
          </p:cNvGrpSpPr>
          <p:nvPr userDrawn="1"/>
        </p:nvGrpSpPr>
        <p:grpSpPr bwMode="auto">
          <a:xfrm>
            <a:off x="1358900" y="6400800"/>
            <a:ext cx="7772400" cy="127000"/>
            <a:chOff x="1652" y="4032"/>
            <a:chExt cx="4108" cy="80"/>
          </a:xfrm>
        </p:grpSpPr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1652" y="4112"/>
              <a:ext cx="4108" cy="0"/>
            </a:xfrm>
            <a:prstGeom prst="line">
              <a:avLst/>
            </a:prstGeom>
            <a:noFill/>
            <a:ln w="12700">
              <a:solidFill>
                <a:srgbClr val="9999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 flipH="1">
              <a:off x="1652" y="4072"/>
              <a:ext cx="4108" cy="0"/>
            </a:xfrm>
            <a:prstGeom prst="line">
              <a:avLst/>
            </a:prstGeom>
            <a:noFill/>
            <a:ln w="38100">
              <a:solidFill>
                <a:srgbClr val="003366">
                  <a:alpha val="60001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  <p:sp>
          <p:nvSpPr>
            <p:cNvPr id="12" name="Line 15"/>
            <p:cNvSpPr>
              <a:spLocks noChangeShapeType="1"/>
            </p:cNvSpPr>
            <p:nvPr/>
          </p:nvSpPr>
          <p:spPr bwMode="auto">
            <a:xfrm flipH="1">
              <a:off x="1652" y="4032"/>
              <a:ext cx="4108" cy="0"/>
            </a:xfrm>
            <a:prstGeom prst="line">
              <a:avLst/>
            </a:prstGeom>
            <a:noFill/>
            <a:ln w="12700">
              <a:solidFill>
                <a:srgbClr val="9999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</p:grpSp>
      <p:sp>
        <p:nvSpPr>
          <p:cNvPr id="13" name="Rectangle 16"/>
          <p:cNvSpPr>
            <a:spLocks noChangeArrowheads="1"/>
          </p:cNvSpPr>
          <p:nvPr userDrawn="1"/>
        </p:nvSpPr>
        <p:spPr bwMode="auto">
          <a:xfrm rot="5400000">
            <a:off x="5222082" y="3375818"/>
            <a:ext cx="6858000" cy="106363"/>
          </a:xfrm>
          <a:prstGeom prst="rect">
            <a:avLst/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rgbClr val="B2B2B2">
                  <a:alpha val="5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3"/>
          <a:srcRect l="9705" r="9705"/>
          <a:stretch>
            <a:fillRect/>
          </a:stretch>
        </p:blipFill>
        <p:spPr bwMode="auto">
          <a:xfrm>
            <a:off x="406400" y="14288"/>
            <a:ext cx="10414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8E45F-502F-4A18-AEEE-504FE444D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4469D-D430-460F-954C-90B8E0366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6248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br>
              <a:rPr lang="en-US" smtClean="0"/>
            </a:br>
            <a:r>
              <a:rPr lang="en-US" smtClean="0"/>
              <a:t>Line 2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848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1500" y="6496050"/>
            <a:ext cx="2895600" cy="361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40500" y="6496050"/>
            <a:ext cx="2133600" cy="361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3B32FBF-2175-464D-854E-1F0A920B1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7" descr="INCOSELogo_transparent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44500" y="56769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1" name="Group 8"/>
          <p:cNvGrpSpPr>
            <a:grpSpLocks/>
          </p:cNvGrpSpPr>
          <p:nvPr userDrawn="1"/>
        </p:nvGrpSpPr>
        <p:grpSpPr bwMode="auto">
          <a:xfrm>
            <a:off x="323850" y="0"/>
            <a:ext cx="196850" cy="5867400"/>
            <a:chOff x="216" y="0"/>
            <a:chExt cx="93" cy="3244"/>
          </a:xfrm>
        </p:grpSpPr>
        <p:sp>
          <p:nvSpPr>
            <p:cNvPr id="33" name="Line 9"/>
            <p:cNvSpPr>
              <a:spLocks noChangeShapeType="1"/>
            </p:cNvSpPr>
            <p:nvPr/>
          </p:nvSpPr>
          <p:spPr bwMode="auto">
            <a:xfrm>
              <a:off x="216" y="0"/>
              <a:ext cx="0" cy="3244"/>
            </a:xfrm>
            <a:prstGeom prst="line">
              <a:avLst/>
            </a:prstGeom>
            <a:noFill/>
            <a:ln w="12700">
              <a:solidFill>
                <a:srgbClr val="9999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  <p:sp>
          <p:nvSpPr>
            <p:cNvPr id="34" name="Line 10"/>
            <p:cNvSpPr>
              <a:spLocks noChangeShapeType="1"/>
            </p:cNvSpPr>
            <p:nvPr/>
          </p:nvSpPr>
          <p:spPr bwMode="auto">
            <a:xfrm>
              <a:off x="309" y="0"/>
              <a:ext cx="0" cy="3244"/>
            </a:xfrm>
            <a:prstGeom prst="line">
              <a:avLst/>
            </a:prstGeom>
            <a:noFill/>
            <a:ln w="12700">
              <a:solidFill>
                <a:srgbClr val="9999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  <p:sp>
          <p:nvSpPr>
            <p:cNvPr id="37" name="Line 11"/>
            <p:cNvSpPr>
              <a:spLocks noChangeShapeType="1"/>
            </p:cNvSpPr>
            <p:nvPr/>
          </p:nvSpPr>
          <p:spPr bwMode="auto">
            <a:xfrm>
              <a:off x="262" y="0"/>
              <a:ext cx="0" cy="3244"/>
            </a:xfrm>
            <a:prstGeom prst="line">
              <a:avLst/>
            </a:prstGeom>
            <a:noFill/>
            <a:ln w="38100">
              <a:solidFill>
                <a:srgbClr val="003366">
                  <a:alpha val="60001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</p:grpSp>
      <p:grpSp>
        <p:nvGrpSpPr>
          <p:cNvPr id="1032" name="Group 12"/>
          <p:cNvGrpSpPr>
            <a:grpSpLocks/>
          </p:cNvGrpSpPr>
          <p:nvPr userDrawn="1"/>
        </p:nvGrpSpPr>
        <p:grpSpPr bwMode="auto">
          <a:xfrm>
            <a:off x="1358900" y="6400800"/>
            <a:ext cx="7772400" cy="127000"/>
            <a:chOff x="1652" y="4032"/>
            <a:chExt cx="4108" cy="80"/>
          </a:xfrm>
        </p:grpSpPr>
        <p:sp>
          <p:nvSpPr>
            <p:cNvPr id="39" name="Line 13"/>
            <p:cNvSpPr>
              <a:spLocks noChangeShapeType="1"/>
            </p:cNvSpPr>
            <p:nvPr/>
          </p:nvSpPr>
          <p:spPr bwMode="auto">
            <a:xfrm flipH="1">
              <a:off x="1652" y="4112"/>
              <a:ext cx="4108" cy="0"/>
            </a:xfrm>
            <a:prstGeom prst="line">
              <a:avLst/>
            </a:prstGeom>
            <a:noFill/>
            <a:ln w="12700">
              <a:solidFill>
                <a:srgbClr val="9999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  <p:sp>
          <p:nvSpPr>
            <p:cNvPr id="40" name="Line 14"/>
            <p:cNvSpPr>
              <a:spLocks noChangeShapeType="1"/>
            </p:cNvSpPr>
            <p:nvPr/>
          </p:nvSpPr>
          <p:spPr bwMode="auto">
            <a:xfrm flipH="1">
              <a:off x="1652" y="4072"/>
              <a:ext cx="4108" cy="0"/>
            </a:xfrm>
            <a:prstGeom prst="line">
              <a:avLst/>
            </a:prstGeom>
            <a:noFill/>
            <a:ln w="38100">
              <a:solidFill>
                <a:srgbClr val="003366">
                  <a:alpha val="60001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  <p:sp>
          <p:nvSpPr>
            <p:cNvPr id="41" name="Line 15"/>
            <p:cNvSpPr>
              <a:spLocks noChangeShapeType="1"/>
            </p:cNvSpPr>
            <p:nvPr/>
          </p:nvSpPr>
          <p:spPr bwMode="auto">
            <a:xfrm flipH="1">
              <a:off x="1652" y="4032"/>
              <a:ext cx="4108" cy="0"/>
            </a:xfrm>
            <a:prstGeom prst="line">
              <a:avLst/>
            </a:prstGeom>
            <a:noFill/>
            <a:ln w="12700">
              <a:solidFill>
                <a:srgbClr val="9999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</p:grpSp>
      <p:sp>
        <p:nvSpPr>
          <p:cNvPr id="42" name="Rectangle 16"/>
          <p:cNvSpPr>
            <a:spLocks noChangeArrowheads="1"/>
          </p:cNvSpPr>
          <p:nvPr userDrawn="1"/>
        </p:nvSpPr>
        <p:spPr bwMode="auto">
          <a:xfrm rot="5400000">
            <a:off x="5222082" y="3375818"/>
            <a:ext cx="6858000" cy="106363"/>
          </a:xfrm>
          <a:prstGeom prst="rect">
            <a:avLst/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rgbClr val="B2B2B2">
                  <a:alpha val="5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3" name="Rectangle 17"/>
          <p:cNvSpPr>
            <a:spLocks noChangeArrowheads="1"/>
          </p:cNvSpPr>
          <p:nvPr userDrawn="1"/>
        </p:nvSpPr>
        <p:spPr bwMode="auto">
          <a:xfrm>
            <a:off x="0" y="914400"/>
            <a:ext cx="9156700" cy="93663"/>
          </a:xfrm>
          <a:prstGeom prst="rect">
            <a:avLst/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rgbClr val="B2B2B2">
                  <a:alpha val="5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" name="Text Box 19"/>
          <p:cNvSpPr txBox="1">
            <a:spLocks noChangeArrowheads="1"/>
          </p:cNvSpPr>
          <p:nvPr userDrawn="1"/>
        </p:nvSpPr>
        <p:spPr bwMode="auto">
          <a:xfrm>
            <a:off x="6646863" y="-4763"/>
            <a:ext cx="19002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GB" sz="1200" b="1" dirty="0">
                <a:solidFill>
                  <a:srgbClr val="B41E22"/>
                </a:solidFill>
              </a:rPr>
              <a:t>International Workshop</a:t>
            </a:r>
          </a:p>
          <a:p>
            <a:pPr algn="r">
              <a:defRPr/>
            </a:pPr>
            <a:r>
              <a:rPr lang="en-GB" sz="1200" b="1" dirty="0" smtClean="0">
                <a:solidFill>
                  <a:srgbClr val="B41E22"/>
                </a:solidFill>
              </a:rPr>
              <a:t>Jan  21</a:t>
            </a:r>
            <a:r>
              <a:rPr lang="en-US" sz="1200" b="1" dirty="0" smtClean="0">
                <a:solidFill>
                  <a:srgbClr val="B41E22"/>
                </a:solidFill>
              </a:rPr>
              <a:t>–</a:t>
            </a:r>
            <a:r>
              <a:rPr lang="en-GB" sz="1200" b="1" dirty="0" smtClean="0">
                <a:solidFill>
                  <a:srgbClr val="B41E22"/>
                </a:solidFill>
              </a:rPr>
              <a:t> 24</a:t>
            </a:r>
            <a:r>
              <a:rPr lang="en-GB" sz="1200" b="1" baseline="0" dirty="0" smtClean="0">
                <a:solidFill>
                  <a:srgbClr val="B41E22"/>
                </a:solidFill>
              </a:rPr>
              <a:t>,</a:t>
            </a:r>
            <a:r>
              <a:rPr lang="en-GB" sz="1200" b="1" dirty="0" smtClean="0">
                <a:solidFill>
                  <a:srgbClr val="B41E22"/>
                </a:solidFill>
              </a:rPr>
              <a:t> 2012</a:t>
            </a:r>
            <a:endParaRPr lang="en-GB" sz="1200" b="1" dirty="0">
              <a:solidFill>
                <a:srgbClr val="B41E22"/>
              </a:solidFill>
            </a:endParaRPr>
          </a:p>
          <a:p>
            <a:pPr algn="r">
              <a:defRPr/>
            </a:pPr>
            <a:r>
              <a:rPr lang="en-GB" sz="1200" b="1" dirty="0" smtClean="0">
                <a:solidFill>
                  <a:srgbClr val="B41E22"/>
                </a:solidFill>
              </a:rPr>
              <a:t>Jacksonville, Fl </a:t>
            </a:r>
            <a:r>
              <a:rPr lang="en-GB" sz="1200" b="1" dirty="0">
                <a:solidFill>
                  <a:srgbClr val="B41E22"/>
                </a:solidFill>
              </a:rPr>
              <a:t>USA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4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7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Arial" pitchFamily="-107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-107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pitchFamily="-107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pitchFamily="-107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Arial" pitchFamily="-107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://www.omgwiki.org/MBSE/doku.php?id=mbse:incose_mbse_is_201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mgwiki.org/MBSE/doku.php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://www.omgwiki.org/MBSE/doku.ph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mgwiki.org/MBSE/doku.ph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mgwiki.org/MBSE/doku.php?id=mbse:modelmgt" TargetMode="External"/><Relationship Id="rId3" Type="http://schemas.openxmlformats.org/officeDocument/2006/relationships/hyperlink" Target="http://www.omgwiki.org/MBSE/doku.php?id=mbse:modsim" TargetMode="External"/><Relationship Id="rId7" Type="http://schemas.openxmlformats.org/officeDocument/2006/relationships/hyperlink" Target="http://www.omgwiki.org/MBSE/doku.php?id=mbse:methodolog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omgwiki.org/MBSE/doku.php?id=mbse:usability" TargetMode="External"/><Relationship Id="rId11" Type="http://schemas.openxmlformats.org/officeDocument/2006/relationships/hyperlink" Target="http://www.omgwiki.org/MBSE/doku.php?id=mbse:enterprise" TargetMode="External"/><Relationship Id="rId5" Type="http://schemas.openxmlformats.org/officeDocument/2006/relationships/hyperlink" Target="http://www.omgwiki.org/MBSE/doku.php?id=mbse:telescope" TargetMode="External"/><Relationship Id="rId10" Type="http://schemas.openxmlformats.org/officeDocument/2006/relationships/hyperlink" Target="http://www.omgwiki.org/MBSE/doku.php?id=mbse:ontology" TargetMode="External"/><Relationship Id="rId4" Type="http://schemas.openxmlformats.org/officeDocument/2006/relationships/hyperlink" Target="http://www.omgwiki.org/MBSE/doku.php?id=mbse:space" TargetMode="External"/><Relationship Id="rId9" Type="http://schemas.openxmlformats.org/officeDocument/2006/relationships/hyperlink" Target="http://www.omgwiki.org/MBSE/doku.php?id=mbse:standard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Arial" charset="0"/>
              </a:rPr>
              <a:t>Model-based Systems Engineering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(MBSE) Initiative</a:t>
            </a:r>
          </a:p>
        </p:txBody>
      </p:sp>
      <p:sp>
        <p:nvSpPr>
          <p:cNvPr id="3075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27375"/>
            <a:ext cx="64008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INCOSE MBSE Workshop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21-22 January 2012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Jacksonville, Florida</a:t>
            </a:r>
          </a:p>
        </p:txBody>
      </p:sp>
      <p:sp>
        <p:nvSpPr>
          <p:cNvPr id="4" name="Rectangle 26"/>
          <p:cNvSpPr txBox="1">
            <a:spLocks noChangeArrowheads="1"/>
          </p:cNvSpPr>
          <p:nvPr/>
        </p:nvSpPr>
        <p:spPr bwMode="auto">
          <a:xfrm>
            <a:off x="1524000" y="5181600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Sanford Friedenthal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ea typeface="+mn-ea"/>
              </a:rPr>
              <a:t>Mark Sampson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6476999" cy="954088"/>
          </a:xfrm>
        </p:spPr>
        <p:txBody>
          <a:bodyPr/>
          <a:lstStyle/>
          <a:p>
            <a:r>
              <a:rPr lang="en-US" sz="2000" b="1" dirty="0" smtClean="0">
                <a:latin typeface="Arial" charset="0"/>
              </a:rPr>
              <a:t>INCOSE IS 2011 Panel</a:t>
            </a:r>
            <a:br>
              <a:rPr lang="en-US" sz="2000" b="1" dirty="0" smtClean="0">
                <a:latin typeface="Arial" charset="0"/>
              </a:rPr>
            </a:br>
            <a:r>
              <a:rPr lang="en-US" sz="2000" b="1" dirty="0" smtClean="0">
                <a:latin typeface="Arial" charset="0"/>
              </a:rPr>
              <a:t>Integrating MBSE into a Multi-disciplinary Engineering Environment</a:t>
            </a:r>
          </a:p>
        </p:txBody>
      </p:sp>
      <p:sp>
        <p:nvSpPr>
          <p:cNvPr id="921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924800" cy="48768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Panel presentations and summary:</a:t>
            </a:r>
          </a:p>
          <a:p>
            <a:pPr>
              <a:buNone/>
            </a:pPr>
            <a:r>
              <a:rPr lang="en-US" sz="1800" dirty="0" smtClean="0">
                <a:latin typeface="Arial" charset="0"/>
                <a:hlinkClick r:id="rId2"/>
              </a:rPr>
              <a:t>http://www.omgwiki.org/MBSE/doku.php?id=mbse:incose_mbse_is_2011</a:t>
            </a:r>
            <a:r>
              <a:rPr lang="en-US" sz="1800" dirty="0" smtClean="0">
                <a:latin typeface="Arial" charset="0"/>
              </a:rPr>
              <a:t> </a:t>
            </a:r>
          </a:p>
          <a:p>
            <a:pPr marL="457200" indent="-457200"/>
            <a:r>
              <a:rPr lang="en-US" dirty="0" smtClean="0">
                <a:latin typeface="Arial" charset="0"/>
              </a:rPr>
              <a:t>Panel Questions</a:t>
            </a:r>
          </a:p>
          <a:p>
            <a:pPr marL="857250" lvl="1" indent="-457200"/>
            <a:r>
              <a:rPr lang="en-US" sz="1800" dirty="0" smtClean="0">
                <a:latin typeface="Arial" charset="0"/>
              </a:rPr>
              <a:t>What should other engineering disciplines expect from MBSE?</a:t>
            </a:r>
          </a:p>
          <a:p>
            <a:pPr marL="857250" lvl="1" indent="-457200"/>
            <a:r>
              <a:rPr lang="en-US" sz="1800" dirty="0" smtClean="0">
                <a:latin typeface="Arial" charset="0"/>
              </a:rPr>
              <a:t>What should systems engineering expect from other disciplines to enable MBSE? </a:t>
            </a:r>
          </a:p>
          <a:p>
            <a:pPr marL="857250" lvl="1" indent="-457200"/>
            <a:r>
              <a:rPr lang="en-US" sz="1800" dirty="0" smtClean="0">
                <a:latin typeface="Arial" charset="0"/>
              </a:rPr>
              <a:t>What can MBSE learn from model-based approaches used in other engineering disciplines?  </a:t>
            </a:r>
          </a:p>
          <a:p>
            <a:pPr marL="857250" lvl="1" indent="-457200"/>
            <a:r>
              <a:rPr lang="en-US" sz="1800" dirty="0" smtClean="0">
                <a:latin typeface="Arial" charset="0"/>
              </a:rPr>
              <a:t>How should the practices and tools be integrated/coupled across disciplines?  </a:t>
            </a:r>
          </a:p>
          <a:p>
            <a:pPr marL="857250" lvl="1" indent="-457200"/>
            <a:r>
              <a:rPr lang="en-US" sz="1800" dirty="0" smtClean="0">
                <a:latin typeface="Arial" charset="0"/>
              </a:rPr>
              <a:t>How are the system, hardware, and software models managed to ensure an integrated technical baseline? </a:t>
            </a:r>
          </a:p>
          <a:p>
            <a:pPr marL="857250" lvl="1" indent="-457200"/>
            <a:r>
              <a:rPr lang="en-US" sz="1800" dirty="0" smtClean="0">
                <a:latin typeface="Arial" charset="0"/>
              </a:rPr>
              <a:t>How should a program be organized to achieve more effective utilization and application of model-based engineering?</a:t>
            </a:r>
          </a:p>
          <a:p>
            <a:pPr>
              <a:buFont typeface="Wingdings" pitchFamily="2" charset="2"/>
              <a:buNone/>
            </a:pPr>
            <a:endParaRPr lang="en-US" sz="2000" dirty="0" smtClean="0">
              <a:latin typeface="Arial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 l="9705" r="9705"/>
          <a:stretch>
            <a:fillRect/>
          </a:stretch>
        </p:blipFill>
        <p:spPr bwMode="auto">
          <a:xfrm>
            <a:off x="406400" y="14288"/>
            <a:ext cx="10414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4" y="230188"/>
            <a:ext cx="7306149" cy="762000"/>
          </a:xfrm>
        </p:spPr>
        <p:txBody>
          <a:bodyPr/>
          <a:lstStyle/>
          <a:p>
            <a:r>
              <a:rPr lang="en-US" dirty="0" smtClean="0"/>
              <a:t>MBSE </a:t>
            </a:r>
            <a:r>
              <a:rPr lang="en-US" dirty="0" smtClean="0"/>
              <a:t>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10108" cy="3933384"/>
          </a:xfrm>
        </p:spPr>
        <p:txBody>
          <a:bodyPr/>
          <a:lstStyle/>
          <a:p>
            <a:r>
              <a:rPr lang="en-US" sz="2400" dirty="0" smtClean="0"/>
              <a:t>Short survey administered at  MBSE Workshop</a:t>
            </a:r>
          </a:p>
          <a:p>
            <a:pPr lvl="1"/>
            <a:r>
              <a:rPr lang="en-US" sz="2400" dirty="0" smtClean="0"/>
              <a:t>9 questions with rating 1-5</a:t>
            </a:r>
          </a:p>
          <a:p>
            <a:pPr lvl="1"/>
            <a:r>
              <a:rPr lang="en-US" sz="2400" dirty="0" smtClean="0"/>
              <a:t>On-line using Survey Monkey</a:t>
            </a:r>
          </a:p>
          <a:p>
            <a:pPr lvl="1"/>
            <a:r>
              <a:rPr lang="en-US" sz="2400" dirty="0" smtClean="0"/>
              <a:t>Link available from MBSE </a:t>
            </a:r>
            <a:r>
              <a:rPr lang="en-US" sz="2400" dirty="0" smtClean="0"/>
              <a:t>Wiki</a:t>
            </a:r>
          </a:p>
          <a:p>
            <a:pPr lvl="2"/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www.omgwiki.org/MBSE/doku.php</a:t>
            </a:r>
            <a:r>
              <a:rPr lang="en-US" dirty="0" smtClean="0"/>
              <a:t> </a:t>
            </a:r>
            <a:endParaRPr lang="en-US" sz="2000" dirty="0" smtClean="0"/>
          </a:p>
          <a:p>
            <a:pPr lvl="1"/>
            <a:r>
              <a:rPr lang="en-US" sz="2400" dirty="0" smtClean="0"/>
              <a:t>Data not attributed</a:t>
            </a:r>
          </a:p>
          <a:p>
            <a:r>
              <a:rPr lang="en-US" sz="2400" dirty="0" smtClean="0"/>
              <a:t>Provides a gross indicator of state of practice</a:t>
            </a:r>
          </a:p>
          <a:p>
            <a:pPr lvl="1"/>
            <a:r>
              <a:rPr lang="en-US" sz="2400" dirty="0" smtClean="0"/>
              <a:t>How widely MBSE is used</a:t>
            </a:r>
          </a:p>
          <a:p>
            <a:pPr lvl="1"/>
            <a:r>
              <a:rPr lang="en-US" sz="2400" dirty="0" smtClean="0"/>
              <a:t>How MBSE is being applied</a:t>
            </a:r>
          </a:p>
          <a:p>
            <a:pPr lvl="1"/>
            <a:r>
              <a:rPr lang="en-US" sz="2400" dirty="0" smtClean="0"/>
              <a:t>Perceived benefit/value of MBSE</a:t>
            </a:r>
          </a:p>
          <a:p>
            <a:pPr lvl="1"/>
            <a:r>
              <a:rPr lang="en-US" sz="2400" dirty="0" smtClean="0"/>
              <a:t>Obstacles to adoption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38175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CB73147-8807-400E-8D04-664A87A542B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gray">
          <a:xfrm>
            <a:off x="2743200" y="5791200"/>
            <a:ext cx="4191000" cy="595952"/>
          </a:xfrm>
          <a:prstGeom prst="bevel">
            <a:avLst>
              <a:gd name="adj" fmla="val 9468"/>
            </a:avLst>
          </a:prstGeom>
          <a:gradFill rotWithShape="0">
            <a:gsLst>
              <a:gs pos="0">
                <a:srgbClr val="991222">
                  <a:gamma/>
                  <a:shade val="46275"/>
                  <a:invGamma/>
                </a:srgbClr>
              </a:gs>
              <a:gs pos="100000">
                <a:srgbClr val="991222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Need Your Input</a:t>
            </a:r>
            <a:endParaRPr lang="en-US" sz="2400" b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INCOSE IW 2012 MBSE Workshop Overview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0"/>
            <a:ext cx="6248400" cy="954088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MBSE Workshop 2012</a:t>
            </a:r>
            <a:endParaRPr lang="en-US" dirty="0" smtClean="0">
              <a:latin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990600"/>
            <a:ext cx="8077200" cy="48768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Objectives</a:t>
            </a:r>
          </a:p>
          <a:p>
            <a:pPr lvl="1"/>
            <a:r>
              <a:rPr lang="en-US" dirty="0" smtClean="0">
                <a:latin typeface="Arial" charset="0"/>
              </a:rPr>
              <a:t>Assess progress &amp; challenges towards MBSE Vision</a:t>
            </a:r>
          </a:p>
          <a:p>
            <a:pPr lvl="2"/>
            <a:r>
              <a:rPr lang="en-US" dirty="0" smtClean="0">
                <a:latin typeface="Arial" charset="0"/>
              </a:rPr>
              <a:t>MBSE Activity and Challenge Team Updates</a:t>
            </a:r>
          </a:p>
          <a:p>
            <a:pPr lvl="2"/>
            <a:r>
              <a:rPr lang="en-US" dirty="0" smtClean="0">
                <a:latin typeface="Arial" charset="0"/>
              </a:rPr>
              <a:t>State of Integrated Multi-disciplinary Modeling</a:t>
            </a:r>
          </a:p>
          <a:p>
            <a:pPr lvl="1"/>
            <a:r>
              <a:rPr lang="en-US" dirty="0" smtClean="0">
                <a:latin typeface="Arial" charset="0"/>
              </a:rPr>
              <a:t>Network and interact with other MBSE practitioners</a:t>
            </a:r>
          </a:p>
          <a:p>
            <a:r>
              <a:rPr lang="en-US" dirty="0" smtClean="0">
                <a:latin typeface="Arial" charset="0"/>
              </a:rPr>
              <a:t>Agenda</a:t>
            </a:r>
          </a:p>
          <a:p>
            <a:pPr lvl="1"/>
            <a:r>
              <a:rPr lang="en-US" i="1" dirty="0" smtClean="0">
                <a:latin typeface="Arial" charset="0"/>
              </a:rPr>
              <a:t>Saturday, January 21, 2012 (10:30 – 17:15)</a:t>
            </a:r>
          </a:p>
          <a:p>
            <a:pPr lvl="2"/>
            <a:r>
              <a:rPr lang="en-US" i="1" dirty="0" smtClean="0">
                <a:solidFill>
                  <a:schemeClr val="accent2"/>
                </a:solidFill>
                <a:latin typeface="Arial" charset="0"/>
              </a:rPr>
              <a:t>Activity &amp; Challenge Team Updates</a:t>
            </a:r>
          </a:p>
          <a:p>
            <a:pPr lvl="1"/>
            <a:r>
              <a:rPr lang="en-US" dirty="0" smtClean="0">
                <a:latin typeface="Arial" charset="0"/>
              </a:rPr>
              <a:t>Sunday, January 22, 2012 (08:15 – 17:30)</a:t>
            </a:r>
          </a:p>
          <a:p>
            <a:pPr lvl="2"/>
            <a:r>
              <a:rPr lang="en-US" i="1" dirty="0" smtClean="0">
                <a:solidFill>
                  <a:schemeClr val="accent2"/>
                </a:solidFill>
                <a:latin typeface="Arial" charset="0"/>
              </a:rPr>
              <a:t>Multi-discipline modeling approaches and integration challenges</a:t>
            </a:r>
          </a:p>
          <a:p>
            <a:pPr lvl="2"/>
            <a:r>
              <a:rPr lang="en-US" i="1" dirty="0" smtClean="0">
                <a:solidFill>
                  <a:schemeClr val="accent2"/>
                </a:solidFill>
                <a:latin typeface="Arial" charset="0"/>
              </a:rPr>
              <a:t>Advanced Approaches to Integrated Modeling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443663"/>
            <a:ext cx="588963" cy="414337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D55296A0-8577-4C6B-80E8-209071074A96}" type="slidenum">
              <a:rPr lang="en-US"/>
              <a:pPr algn="r"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6248400" cy="954088"/>
          </a:xfrm>
        </p:spPr>
        <p:txBody>
          <a:bodyPr/>
          <a:lstStyle/>
          <a:p>
            <a:r>
              <a:rPr lang="en-US" dirty="0" smtClean="0"/>
              <a:t>MBSE IW Agenda</a:t>
            </a:r>
            <a:br>
              <a:rPr lang="en-US" dirty="0" smtClean="0"/>
            </a:br>
            <a:r>
              <a:rPr lang="en-US" dirty="0" smtClean="0"/>
              <a:t>Saturday, January 22, 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b="1" dirty="0" smtClean="0"/>
              <a:t>10:30 – 12:00 PM        </a:t>
            </a:r>
            <a:endParaRPr lang="en-US" sz="2000" dirty="0" smtClean="0"/>
          </a:p>
          <a:p>
            <a:pPr lvl="0"/>
            <a:r>
              <a:rPr lang="en-US" sz="2000" dirty="0" smtClean="0"/>
              <a:t>Introduction (15 min</a:t>
            </a:r>
            <a:r>
              <a:rPr lang="en-US" sz="2000" dirty="0" smtClean="0"/>
              <a:t>) – Sanford Friedenthal/Mark Sampson</a:t>
            </a:r>
            <a:endParaRPr lang="en-US" sz="2000" dirty="0" smtClean="0"/>
          </a:p>
          <a:p>
            <a:pPr lvl="0"/>
            <a:r>
              <a:rPr lang="en-US" sz="2000" dirty="0" smtClean="0"/>
              <a:t>Report from MBSE Activity and Challenge Teams  (25 minutes each) </a:t>
            </a:r>
          </a:p>
          <a:p>
            <a:pPr lvl="1"/>
            <a:r>
              <a:rPr lang="en-US" sz="2000" dirty="0" smtClean="0"/>
              <a:t>Methodology and Metrics Activity Team – John Watson</a:t>
            </a:r>
          </a:p>
          <a:p>
            <a:pPr lvl="1"/>
            <a:r>
              <a:rPr lang="en-US" sz="2000" dirty="0" smtClean="0"/>
              <a:t>M&amp;S Interoperability Challenge Team - Russell Peak</a:t>
            </a:r>
          </a:p>
          <a:p>
            <a:pPr lvl="1"/>
            <a:r>
              <a:rPr lang="en-US" sz="2000" dirty="0" smtClean="0"/>
              <a:t>Australia MBSE Working Group – Quoc Do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l="9705" r="9705"/>
          <a:stretch>
            <a:fillRect/>
          </a:stretch>
        </p:blipFill>
        <p:spPr bwMode="auto">
          <a:xfrm>
            <a:off x="406400" y="14288"/>
            <a:ext cx="10414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6248400" cy="954088"/>
          </a:xfrm>
        </p:spPr>
        <p:txBody>
          <a:bodyPr/>
          <a:lstStyle/>
          <a:p>
            <a:r>
              <a:rPr lang="en-US" dirty="0" smtClean="0"/>
              <a:t>MBSE IW Agenda</a:t>
            </a:r>
            <a:br>
              <a:rPr lang="en-US" dirty="0" smtClean="0"/>
            </a:br>
            <a:r>
              <a:rPr lang="en-US" dirty="0" smtClean="0"/>
              <a:t>Saturday, January 22, 2012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848600" cy="4876800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/>
              <a:t>13:00 – 17</a:t>
            </a:r>
            <a:r>
              <a:rPr lang="en-US" sz="2000" b="1" dirty="0" smtClean="0">
                <a:solidFill>
                  <a:schemeClr val="accent2"/>
                </a:solidFill>
              </a:rPr>
              <a:t>:</a:t>
            </a:r>
            <a:r>
              <a:rPr lang="en-US" sz="2000" b="1" dirty="0" smtClean="0"/>
              <a:t>15</a:t>
            </a:r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sz="2000" b="1" dirty="0" smtClean="0"/>
              <a:t>PM        </a:t>
            </a:r>
            <a:endParaRPr lang="en-US" sz="2000" dirty="0" smtClean="0"/>
          </a:p>
          <a:p>
            <a:pPr lvl="0"/>
            <a:r>
              <a:rPr lang="en-US" sz="2000" dirty="0" smtClean="0"/>
              <a:t>Report from MBSE Activity and Challenge Teams  (25 minutes each) </a:t>
            </a:r>
          </a:p>
          <a:p>
            <a:pPr lvl="1"/>
            <a:r>
              <a:rPr lang="en-US" sz="2000" dirty="0" err="1" smtClean="0"/>
              <a:t>SoS</a:t>
            </a:r>
            <a:r>
              <a:rPr lang="en-US" sz="2000" dirty="0" smtClean="0"/>
              <a:t>/Enterprise Modeling Activity Team – Ron Williamson</a:t>
            </a:r>
          </a:p>
          <a:p>
            <a:pPr lvl="1"/>
            <a:r>
              <a:rPr lang="en-US" sz="2000" dirty="0" smtClean="0"/>
              <a:t>Model Management Activity Team – Joe Bedocs</a:t>
            </a:r>
          </a:p>
          <a:p>
            <a:pPr lvl="1"/>
            <a:r>
              <a:rPr lang="en-US" sz="2000" dirty="0" smtClean="0"/>
              <a:t>Space Systems Challenge Team – Chris Delp</a:t>
            </a:r>
          </a:p>
          <a:p>
            <a:pPr lvl="1"/>
            <a:r>
              <a:rPr lang="en-US" sz="2000" dirty="0" smtClean="0"/>
              <a:t>Ontology Activity Team – Henson Graves</a:t>
            </a:r>
          </a:p>
          <a:p>
            <a:pPr lvl="1">
              <a:buNone/>
            </a:pPr>
            <a:r>
              <a:rPr lang="en-US" sz="2000" dirty="0" smtClean="0"/>
              <a:t>Break</a:t>
            </a:r>
          </a:p>
          <a:p>
            <a:pPr lvl="1"/>
            <a:r>
              <a:rPr lang="en-US" sz="2000" dirty="0" smtClean="0"/>
              <a:t>AFIS MBSE Working Group  -  Jean-Luc </a:t>
            </a:r>
            <a:r>
              <a:rPr lang="en-US" sz="2000" dirty="0" err="1" smtClean="0"/>
              <a:t>Wippler</a:t>
            </a:r>
            <a:endParaRPr lang="en-US" sz="2000" dirty="0" smtClean="0"/>
          </a:p>
          <a:p>
            <a:pPr lvl="1"/>
            <a:r>
              <a:rPr lang="en-US" sz="2000" dirty="0" smtClean="0"/>
              <a:t>MBSE Usability Activity Team – Scott Workinger</a:t>
            </a:r>
          </a:p>
          <a:p>
            <a:pPr lvl="1"/>
            <a:r>
              <a:rPr lang="en-US" sz="2000" dirty="0" err="1" smtClean="0"/>
              <a:t>BioMedical</a:t>
            </a:r>
            <a:r>
              <a:rPr lang="en-US" sz="2000" dirty="0" smtClean="0"/>
              <a:t> Modeling Challenge Team – Steve Corns/Chad Gibson</a:t>
            </a:r>
          </a:p>
          <a:p>
            <a:pPr lvl="1"/>
            <a:r>
              <a:rPr lang="en-US" sz="2000" dirty="0" smtClean="0"/>
              <a:t>Modeling Standards Activity Team – Roger </a:t>
            </a:r>
            <a:r>
              <a:rPr lang="en-US" sz="2000" dirty="0" smtClean="0"/>
              <a:t>Burkhart</a:t>
            </a:r>
          </a:p>
          <a:p>
            <a:pPr lvl="1"/>
            <a:r>
              <a:rPr lang="en-US" sz="2000" dirty="0" smtClean="0"/>
              <a:t>Summary and Agenda for Day 2 – Sandy Friedenthal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l="9705" r="9705"/>
          <a:stretch>
            <a:fillRect/>
          </a:stretch>
        </p:blipFill>
        <p:spPr bwMode="auto">
          <a:xfrm>
            <a:off x="406400" y="14288"/>
            <a:ext cx="10414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6248400" cy="954088"/>
          </a:xfrm>
        </p:spPr>
        <p:txBody>
          <a:bodyPr/>
          <a:lstStyle/>
          <a:p>
            <a:r>
              <a:rPr lang="en-US" dirty="0" smtClean="0"/>
              <a:t>MBSE IW Agenda</a:t>
            </a:r>
            <a:br>
              <a:rPr lang="en-US" dirty="0" smtClean="0"/>
            </a:br>
            <a:r>
              <a:rPr lang="en-US" dirty="0" smtClean="0"/>
              <a:t>Sunday, January 22, 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153400" cy="4876800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/>
              <a:t>08:15 – 12:00 AM  (35 minutes each)                            </a:t>
            </a:r>
            <a:endParaRPr lang="en-US" sz="2000" dirty="0" smtClean="0"/>
          </a:p>
          <a:p>
            <a:pPr lvl="0"/>
            <a:r>
              <a:rPr lang="en-US" sz="2000" dirty="0" smtClean="0"/>
              <a:t>Multi-Discipline Engineering modeling approach, key practices, and integration challenges</a:t>
            </a:r>
          </a:p>
          <a:p>
            <a:pPr lvl="1"/>
            <a:r>
              <a:rPr lang="en-US" sz="2000" dirty="0" smtClean="0"/>
              <a:t>Digital Tapestry (Chris Oster-Lockheed Martin)</a:t>
            </a:r>
          </a:p>
          <a:p>
            <a:pPr lvl="1"/>
            <a:r>
              <a:rPr lang="en-US" sz="2000" dirty="0" smtClean="0"/>
              <a:t>Embedded system design modeling (Jim Ross-Deere &amp; Co)</a:t>
            </a:r>
          </a:p>
          <a:p>
            <a:pPr lvl="1"/>
            <a:r>
              <a:rPr lang="en-US" sz="2000" dirty="0" smtClean="0"/>
              <a:t>Model-based Manufacturing modeling (Greg Pollari-Rockwell Collins/R Jorgensen)</a:t>
            </a:r>
          </a:p>
          <a:p>
            <a:pPr lvl="1">
              <a:buNone/>
            </a:pPr>
            <a:r>
              <a:rPr lang="en-US" sz="2000" dirty="0" smtClean="0"/>
              <a:t>Break</a:t>
            </a:r>
          </a:p>
          <a:p>
            <a:pPr lvl="1"/>
            <a:r>
              <a:rPr lang="en-US" sz="2000" dirty="0" smtClean="0"/>
              <a:t>Cost/Logistics Modeling (Chris Adams-Raytheon/R. Williamson)</a:t>
            </a:r>
          </a:p>
          <a:p>
            <a:pPr lvl="1"/>
            <a:r>
              <a:rPr lang="en-US" sz="2000" dirty="0" smtClean="0"/>
              <a:t>System Modeling (John Watson-Lockheed Martin)</a:t>
            </a:r>
          </a:p>
          <a:p>
            <a:pPr lvl="1"/>
            <a:r>
              <a:rPr lang="en-US" sz="2000" dirty="0" smtClean="0"/>
              <a:t>Multi-disciplinary mechanical modeling, management and exchange (Dr Clark Briggs-ATA </a:t>
            </a:r>
            <a:r>
              <a:rPr lang="en-US" sz="2000" dirty="0" err="1" smtClean="0"/>
              <a:t>Engr</a:t>
            </a:r>
            <a:r>
              <a:rPr lang="en-US" sz="2000" dirty="0" smtClean="0"/>
              <a:t>/M. Sampson)</a:t>
            </a:r>
          </a:p>
          <a:p>
            <a:endParaRPr lang="en-US" sz="2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l="9705" r="9705"/>
          <a:stretch>
            <a:fillRect/>
          </a:stretch>
        </p:blipFill>
        <p:spPr bwMode="auto">
          <a:xfrm>
            <a:off x="406400" y="14288"/>
            <a:ext cx="10414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6248400" cy="954088"/>
          </a:xfrm>
        </p:spPr>
        <p:txBody>
          <a:bodyPr/>
          <a:lstStyle/>
          <a:p>
            <a:r>
              <a:rPr lang="en-US" dirty="0" smtClean="0"/>
              <a:t>MBSE IW Agenda</a:t>
            </a:r>
            <a:br>
              <a:rPr lang="en-US" dirty="0" smtClean="0"/>
            </a:br>
            <a:r>
              <a:rPr lang="en-US" dirty="0" smtClean="0"/>
              <a:t>Sunday, January 22, 2012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sz="2000" b="1" dirty="0" smtClean="0"/>
              <a:t>13:00 – 15:00</a:t>
            </a:r>
          </a:p>
          <a:p>
            <a:pPr lvl="0"/>
            <a:r>
              <a:rPr lang="en-US" sz="2000" dirty="0" smtClean="0"/>
              <a:t>Breakouts to discuss integration challenges and opportunities (1.25 hour)</a:t>
            </a:r>
          </a:p>
          <a:p>
            <a:pPr lvl="1"/>
            <a:r>
              <a:rPr lang="en-US" sz="2000" dirty="0" smtClean="0"/>
              <a:t>Engineering change scenario – Joe Bedocs facilitator</a:t>
            </a:r>
          </a:p>
          <a:p>
            <a:pPr lvl="1"/>
            <a:r>
              <a:rPr lang="en-US" sz="2000" dirty="0" smtClean="0"/>
              <a:t>Requirements </a:t>
            </a:r>
            <a:r>
              <a:rPr lang="en-US" sz="2000" dirty="0" err="1" smtClean="0"/>
              <a:t>flowdown</a:t>
            </a:r>
            <a:r>
              <a:rPr lang="en-US" sz="2000" dirty="0" smtClean="0"/>
              <a:t> scenario – John Watson facilitator</a:t>
            </a:r>
          </a:p>
          <a:p>
            <a:pPr lvl="1"/>
            <a:r>
              <a:rPr lang="en-US" sz="2000" dirty="0" smtClean="0"/>
              <a:t>Integration and Verification scenario – Ron Williamson facilitator</a:t>
            </a:r>
          </a:p>
          <a:p>
            <a:pPr lvl="0"/>
            <a:r>
              <a:rPr lang="en-US" sz="2000" dirty="0" smtClean="0"/>
              <a:t>Out-briefs (Key Practices, Integration Challenges, Recommendations) – 12 min each</a:t>
            </a:r>
          </a:p>
          <a:p>
            <a:pPr lvl="1"/>
            <a:r>
              <a:rPr lang="en-US" sz="2000" dirty="0" smtClean="0"/>
              <a:t>Breakout Session 1</a:t>
            </a:r>
          </a:p>
          <a:p>
            <a:pPr lvl="1"/>
            <a:r>
              <a:rPr lang="en-US" sz="2000" dirty="0" smtClean="0"/>
              <a:t>Breakout Session 2</a:t>
            </a:r>
          </a:p>
          <a:p>
            <a:pPr lvl="1"/>
            <a:r>
              <a:rPr lang="en-US" sz="2000" dirty="0" smtClean="0"/>
              <a:t>Breakout Session 3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l="9705" r="9705"/>
          <a:stretch>
            <a:fillRect/>
          </a:stretch>
        </p:blipFill>
        <p:spPr bwMode="auto">
          <a:xfrm>
            <a:off x="406400" y="14288"/>
            <a:ext cx="10414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6248400" cy="954088"/>
          </a:xfrm>
        </p:spPr>
        <p:txBody>
          <a:bodyPr/>
          <a:lstStyle/>
          <a:p>
            <a:r>
              <a:rPr lang="en-US" dirty="0" smtClean="0"/>
              <a:t>MBSE IW Agenda</a:t>
            </a:r>
            <a:br>
              <a:rPr lang="en-US" dirty="0" smtClean="0"/>
            </a:br>
            <a:r>
              <a:rPr lang="en-US" dirty="0" smtClean="0"/>
              <a:t>Sunday, January 22, 2012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sz="2000" b="1" dirty="0" smtClean="0"/>
              <a:t>15:15 – 17:30</a:t>
            </a:r>
          </a:p>
          <a:p>
            <a:pPr lvl="0"/>
            <a:r>
              <a:rPr lang="en-US" sz="2000" dirty="0" smtClean="0"/>
              <a:t>Advanced Approaches to Cross </a:t>
            </a:r>
            <a:r>
              <a:rPr lang="en-US" sz="2000" dirty="0" smtClean="0"/>
              <a:t>Domain/Cross Discipline </a:t>
            </a:r>
            <a:r>
              <a:rPr lang="en-US" sz="2000" dirty="0" smtClean="0"/>
              <a:t>Modeling (30 min </a:t>
            </a:r>
            <a:r>
              <a:rPr lang="en-US" sz="2000" dirty="0" smtClean="0"/>
              <a:t>each)</a:t>
            </a:r>
            <a:endParaRPr lang="en-US" sz="2000" dirty="0" smtClean="0"/>
          </a:p>
          <a:p>
            <a:pPr lvl="1"/>
            <a:r>
              <a:rPr lang="en-US" sz="2000" dirty="0" smtClean="0"/>
              <a:t>ESA Concurrent Design Facility – Hans Peter de Koning (ESA)</a:t>
            </a:r>
          </a:p>
          <a:p>
            <a:pPr lvl="1"/>
            <a:r>
              <a:rPr lang="en-US" sz="2000" dirty="0" smtClean="0"/>
              <a:t>Multi-disciplinary Approach for Industrial Phases – Harald Eisenmann (</a:t>
            </a:r>
            <a:r>
              <a:rPr lang="en-US" sz="2000" dirty="0" err="1" smtClean="0"/>
              <a:t>Astrium</a:t>
            </a:r>
            <a:r>
              <a:rPr lang="en-US" sz="2000" dirty="0" smtClean="0"/>
              <a:t>), Joachim Fuchs (ESA/ESTEC) </a:t>
            </a:r>
          </a:p>
          <a:p>
            <a:pPr lvl="1"/>
            <a:r>
              <a:rPr lang="en-US" sz="2000" dirty="0" smtClean="0"/>
              <a:t>Model-based Approach using Integrated Visualization – Steve Corns </a:t>
            </a:r>
          </a:p>
          <a:p>
            <a:pPr lvl="1"/>
            <a:r>
              <a:rPr lang="en-US" sz="2000" dirty="0" smtClean="0"/>
              <a:t>Progress on Integrating OWL with </a:t>
            </a:r>
            <a:r>
              <a:rPr lang="en-US" sz="2000" dirty="0" err="1" smtClean="0"/>
              <a:t>SysML</a:t>
            </a:r>
            <a:r>
              <a:rPr lang="en-US" sz="2000" dirty="0" smtClean="0"/>
              <a:t>– </a:t>
            </a:r>
            <a:r>
              <a:rPr lang="en-US" sz="2000" dirty="0" smtClean="0"/>
              <a:t>Steve Jenkins (JPL)</a:t>
            </a:r>
          </a:p>
          <a:p>
            <a:pPr lvl="0"/>
            <a:r>
              <a:rPr lang="en-US" sz="2000" dirty="0" smtClean="0"/>
              <a:t>Summary and Wrap-up (15 min)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l="9705" r="9705"/>
          <a:stretch>
            <a:fillRect/>
          </a:stretch>
        </p:blipFill>
        <p:spPr bwMode="auto">
          <a:xfrm>
            <a:off x="406400" y="14288"/>
            <a:ext cx="10414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INCOSE MBSE Initiative Overview</a:t>
            </a:r>
          </a:p>
          <a:p>
            <a:r>
              <a:rPr lang="en-US" dirty="0" smtClean="0"/>
              <a:t>INCOSE IW 2012 MBSE Workshop Overview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l="9705" r="9705"/>
          <a:stretch>
            <a:fillRect/>
          </a:stretch>
        </p:blipFill>
        <p:spPr bwMode="auto">
          <a:xfrm>
            <a:off x="406400" y="14288"/>
            <a:ext cx="10414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INCOSE MBSE Initiative Overview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title"/>
          </p:nvPr>
        </p:nvSpPr>
        <p:spPr>
          <a:xfrm>
            <a:off x="982663" y="0"/>
            <a:ext cx="5781675" cy="954088"/>
          </a:xfrm>
        </p:spPr>
        <p:txBody>
          <a:bodyPr/>
          <a:lstStyle/>
          <a:p>
            <a:r>
              <a:rPr lang="en-US" dirty="0" smtClean="0"/>
              <a:t>MBSE Initiative Charter</a:t>
            </a:r>
          </a:p>
        </p:txBody>
      </p:sp>
      <p:sp>
        <p:nvSpPr>
          <p:cNvPr id="1229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458200" cy="4876800"/>
          </a:xfrm>
        </p:spPr>
        <p:txBody>
          <a:bodyPr/>
          <a:lstStyle/>
          <a:p>
            <a:r>
              <a:rPr lang="en-US" sz="2400" dirty="0" smtClean="0"/>
              <a:t>Supports MBSE Component of the SE Vision 2020</a:t>
            </a:r>
          </a:p>
          <a:p>
            <a:r>
              <a:rPr lang="en-US" sz="2400" dirty="0" smtClean="0"/>
              <a:t>Promote, advance, and institutionalize the practice of MBSE through broad industry/academic involvement</a:t>
            </a:r>
          </a:p>
          <a:p>
            <a:pPr lvl="1"/>
            <a:r>
              <a:rPr lang="en-US" dirty="0" smtClean="0"/>
              <a:t>Research</a:t>
            </a:r>
          </a:p>
          <a:p>
            <a:pPr lvl="1"/>
            <a:r>
              <a:rPr lang="en-US" dirty="0" smtClean="0"/>
              <a:t>Standards</a:t>
            </a:r>
          </a:p>
          <a:p>
            <a:pPr lvl="1"/>
            <a:r>
              <a:rPr lang="en-US" dirty="0" smtClean="0"/>
              <a:t>Processes, Practices, &amp; Methods</a:t>
            </a:r>
          </a:p>
          <a:p>
            <a:pPr lvl="1"/>
            <a:r>
              <a:rPr lang="en-US" dirty="0" smtClean="0"/>
              <a:t>Tools &amp; Technology</a:t>
            </a:r>
          </a:p>
          <a:p>
            <a:pPr lvl="1"/>
            <a:r>
              <a:rPr lang="en-US" dirty="0" smtClean="0"/>
              <a:t>Outreach, Training &amp; Education</a:t>
            </a:r>
          </a:p>
          <a:p>
            <a:r>
              <a:rPr lang="en-US" sz="2400" smtClean="0">
                <a:latin typeface="Arial" charset="0"/>
              </a:rPr>
              <a:t>MBSE </a:t>
            </a:r>
            <a:r>
              <a:rPr lang="en-US" sz="2400" dirty="0" smtClean="0">
                <a:latin typeface="Arial" charset="0"/>
              </a:rPr>
              <a:t>Wiki</a:t>
            </a:r>
          </a:p>
          <a:p>
            <a:pPr lvl="1"/>
            <a:r>
              <a:rPr lang="en-US" dirty="0" smtClean="0">
                <a:latin typeface="Arial" charset="0"/>
                <a:hlinkClick r:id="rId2"/>
              </a:rPr>
              <a:t>http://www.omgwiki.org/MBSE/doku.php</a:t>
            </a:r>
            <a:r>
              <a:rPr lang="en-US" dirty="0" smtClean="0">
                <a:latin typeface="Arial" charset="0"/>
              </a:rPr>
              <a:t> </a:t>
            </a:r>
          </a:p>
          <a:p>
            <a:endParaRPr lang="en-US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 l="9705" r="9705"/>
          <a:stretch>
            <a:fillRect/>
          </a:stretch>
        </p:blipFill>
        <p:spPr bwMode="auto">
          <a:xfrm>
            <a:off x="406400" y="14288"/>
            <a:ext cx="10414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Opel_Insigni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89137" flipH="1">
            <a:off x="-706764" y="3062178"/>
            <a:ext cx="5096239" cy="3703785"/>
          </a:xfrm>
          <a:prstGeom prst="rect">
            <a:avLst/>
          </a:prstGeom>
        </p:spPr>
      </p:pic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933181" y="2841871"/>
            <a:ext cx="5528931" cy="425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6553200" cy="808038"/>
          </a:xfrm>
        </p:spPr>
        <p:txBody>
          <a:bodyPr/>
          <a:lstStyle/>
          <a:p>
            <a:r>
              <a:rPr lang="en-US" dirty="0" smtClean="0"/>
              <a:t>Integrated Systems Engineering Vision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86084" name="AutoShape 4"/>
          <p:cNvSpPr>
            <a:spLocks noChangeArrowheads="1"/>
          </p:cNvSpPr>
          <p:nvPr/>
        </p:nvSpPr>
        <p:spPr bwMode="auto">
          <a:xfrm>
            <a:off x="215900" y="6116638"/>
            <a:ext cx="2908300" cy="700087"/>
          </a:xfrm>
          <a:prstGeom prst="wedgeRectCallout">
            <a:avLst>
              <a:gd name="adj1" fmla="val 36480"/>
              <a:gd name="adj2" fmla="val -97360"/>
            </a:avLst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Clr>
                <a:srgbClr val="A3A3A3"/>
              </a:buClr>
              <a:buSzPct val="80000"/>
              <a:buFont typeface="Wingdings 3" pitchFamily="18" charset="2"/>
              <a:buNone/>
            </a:pPr>
            <a:r>
              <a:rPr lang="en-US" sz="1400"/>
              <a:t>Minimum Turn Radius: 24 ft.</a:t>
            </a:r>
          </a:p>
          <a:p>
            <a:pPr>
              <a:buClr>
                <a:srgbClr val="A3A3A3"/>
              </a:buClr>
              <a:buSzPct val="80000"/>
              <a:buFont typeface="Wingdings 3" pitchFamily="18" charset="2"/>
              <a:buNone/>
            </a:pPr>
            <a:r>
              <a:rPr lang="en-US" sz="1400"/>
              <a:t>Dry Pavement Braking Distance at 60 MPH : 110 ft. </a:t>
            </a:r>
          </a:p>
        </p:txBody>
      </p:sp>
      <p:grpSp>
        <p:nvGrpSpPr>
          <p:cNvPr id="2" name="Group 28"/>
          <p:cNvGrpSpPr/>
          <p:nvPr/>
        </p:nvGrpSpPr>
        <p:grpSpPr>
          <a:xfrm>
            <a:off x="2057400" y="0"/>
            <a:ext cx="9550400" cy="7827963"/>
            <a:chOff x="9445479" y="481892"/>
            <a:chExt cx="9550400" cy="7827963"/>
          </a:xfrm>
        </p:grpSpPr>
        <p:sp>
          <p:nvSpPr>
            <p:cNvPr id="686087" name="AutoShape 7"/>
            <p:cNvSpPr>
              <a:spLocks noChangeArrowheads="1"/>
            </p:cNvSpPr>
            <p:nvPr/>
          </p:nvSpPr>
          <p:spPr bwMode="auto">
            <a:xfrm>
              <a:off x="13399942" y="5869867"/>
              <a:ext cx="1855788" cy="630238"/>
            </a:xfrm>
            <a:prstGeom prst="wedgeRectCallout">
              <a:avLst>
                <a:gd name="adj1" fmla="val -54875"/>
                <a:gd name="adj2" fmla="val -22858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buClr>
                  <a:srgbClr val="A3A3A3"/>
                </a:buClr>
                <a:buSzPct val="80000"/>
                <a:buFont typeface="Wingdings 3" pitchFamily="18" charset="2"/>
                <a:buNone/>
              </a:pPr>
              <a:r>
                <a:rPr lang="en-US" sz="1400"/>
                <a:t>Automatic Cruise Control </a:t>
              </a:r>
              <a:r>
                <a:rPr lang="en-US" sz="1400">
                  <a:solidFill>
                    <a:schemeClr val="folHlink"/>
                  </a:solidFill>
                </a:rPr>
                <a:t>&lt;FAULT&gt;</a:t>
              </a: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9445479" y="481892"/>
              <a:ext cx="9550400" cy="7827963"/>
              <a:chOff x="1137" y="0"/>
              <a:chExt cx="6016" cy="4931"/>
            </a:xfrm>
          </p:grpSpPr>
          <p:pic>
            <p:nvPicPr>
              <p:cNvPr id="686089" name="Picture 9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CFEFC"/>
                  </a:clrFrom>
                  <a:clrTo>
                    <a:srgbClr val="FCFEFC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877" y="0"/>
                <a:ext cx="5276" cy="49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686090" name="AutoShape 10"/>
              <p:cNvSpPr>
                <a:spLocks noChangeArrowheads="1"/>
              </p:cNvSpPr>
              <p:nvPr/>
            </p:nvSpPr>
            <p:spPr bwMode="auto">
              <a:xfrm>
                <a:off x="4580" y="1495"/>
                <a:ext cx="1076" cy="517"/>
              </a:xfrm>
              <a:prstGeom prst="wedgeRectCallout">
                <a:avLst>
                  <a:gd name="adj1" fmla="val -78625"/>
                  <a:gd name="adj2" fmla="val -61991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buClr>
                    <a:srgbClr val="A3A3A3"/>
                  </a:buClr>
                  <a:buSzPct val="80000"/>
                  <a:buFont typeface="Wingdings 3" pitchFamily="18" charset="2"/>
                  <a:buNone/>
                </a:pPr>
                <a:r>
                  <a:rPr lang="en-US" sz="1400" dirty="0"/>
                  <a:t>Thermal/Heat </a:t>
                </a:r>
                <a:br>
                  <a:rPr lang="en-US" sz="1400" dirty="0"/>
                </a:br>
                <a:r>
                  <a:rPr lang="en-US" sz="1400" dirty="0"/>
                  <a:t>Dissipation: </a:t>
                </a:r>
                <a:r>
                  <a:rPr lang="en-US" sz="1400" b="1" dirty="0">
                    <a:solidFill>
                      <a:schemeClr val="accent2"/>
                    </a:solidFill>
                  </a:rPr>
                  <a:t>780</a:t>
                </a:r>
                <a:r>
                  <a:rPr lang="en-US" sz="1400" dirty="0">
                    <a:solidFill>
                      <a:srgbClr val="FFFF00"/>
                    </a:solidFill>
                    <a:cs typeface="Arial" pitchFamily="34" charset="0"/>
                  </a:rPr>
                  <a:t>°</a:t>
                </a:r>
              </a:p>
            </p:txBody>
          </p:sp>
          <p:sp>
            <p:nvSpPr>
              <p:cNvPr id="686091" name="AutoShape 11"/>
              <p:cNvSpPr>
                <a:spLocks noChangeArrowheads="1"/>
              </p:cNvSpPr>
              <p:nvPr/>
            </p:nvSpPr>
            <p:spPr bwMode="auto">
              <a:xfrm>
                <a:off x="4104" y="2082"/>
                <a:ext cx="1169" cy="397"/>
              </a:xfrm>
              <a:prstGeom prst="wedgeRectCallout">
                <a:avLst>
                  <a:gd name="adj1" fmla="val -99185"/>
                  <a:gd name="adj2" fmla="val -1901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buClr>
                    <a:srgbClr val="A3A3A3"/>
                  </a:buClr>
                  <a:buSzPct val="80000"/>
                  <a:buFont typeface="Wingdings 3" pitchFamily="18" charset="2"/>
                  <a:buNone/>
                </a:pPr>
                <a:r>
                  <a:rPr lang="en-US" sz="1400" dirty="0"/>
                  <a:t>Ergonomic/Pedal Feedback: </a:t>
                </a:r>
                <a:r>
                  <a:rPr lang="en-US" sz="1400" dirty="0">
                    <a:solidFill>
                      <a:srgbClr val="FF0000"/>
                    </a:solidFill>
                  </a:rPr>
                  <a:t>34 ERGS</a:t>
                </a:r>
              </a:p>
            </p:txBody>
          </p:sp>
          <p:sp>
            <p:nvSpPr>
              <p:cNvPr id="686092" name="AutoShape 12"/>
              <p:cNvSpPr>
                <a:spLocks noChangeArrowheads="1"/>
              </p:cNvSpPr>
              <p:nvPr/>
            </p:nvSpPr>
            <p:spPr bwMode="auto">
              <a:xfrm>
                <a:off x="4104" y="2598"/>
                <a:ext cx="1169" cy="397"/>
              </a:xfrm>
              <a:prstGeom prst="wedgeRectCallout">
                <a:avLst>
                  <a:gd name="adj1" fmla="val -110139"/>
                  <a:gd name="adj2" fmla="val -7216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buClr>
                    <a:srgbClr val="A3A3A3"/>
                  </a:buClr>
                  <a:buSzPct val="80000"/>
                  <a:buFont typeface="Wingdings 3" pitchFamily="18" charset="2"/>
                  <a:buNone/>
                </a:pPr>
                <a:r>
                  <a:rPr lang="en-US" sz="1400" dirty="0"/>
                  <a:t>Hydraulic Pressure: </a:t>
                </a:r>
                <a:r>
                  <a:rPr lang="en-US" sz="1400" dirty="0">
                    <a:solidFill>
                      <a:srgbClr val="FF0000"/>
                    </a:solidFill>
                  </a:rPr>
                  <a:t>350 PSI</a:t>
                </a:r>
              </a:p>
            </p:txBody>
          </p:sp>
          <p:sp>
            <p:nvSpPr>
              <p:cNvPr id="686093" name="AutoShape 13"/>
              <p:cNvSpPr>
                <a:spLocks noChangeArrowheads="1"/>
              </p:cNvSpPr>
              <p:nvPr/>
            </p:nvSpPr>
            <p:spPr bwMode="auto">
              <a:xfrm>
                <a:off x="2774" y="3111"/>
                <a:ext cx="846" cy="272"/>
              </a:xfrm>
              <a:prstGeom prst="wedgeRectCallout">
                <a:avLst>
                  <a:gd name="adj1" fmla="val -51417"/>
                  <a:gd name="adj2" fmla="val -42500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buClr>
                    <a:srgbClr val="A3A3A3"/>
                  </a:buClr>
                  <a:buSzPct val="80000"/>
                  <a:buFont typeface="Wingdings 3" pitchFamily="18" charset="2"/>
                  <a:buNone/>
                </a:pPr>
                <a:r>
                  <a:rPr lang="en-US" sz="1400" dirty="0"/>
                  <a:t>Sensor MTBF:</a:t>
                </a:r>
                <a:br>
                  <a:rPr lang="en-US" sz="1400" dirty="0"/>
                </a:br>
                <a:r>
                  <a:rPr lang="en-US" sz="1400" dirty="0">
                    <a:solidFill>
                      <a:srgbClr val="FF0000"/>
                    </a:solidFill>
                  </a:rPr>
                  <a:t>3000 hrs</a:t>
                </a:r>
              </a:p>
            </p:txBody>
          </p:sp>
          <p:sp>
            <p:nvSpPr>
              <p:cNvPr id="686094" name="AutoShape 14"/>
              <p:cNvSpPr>
                <a:spLocks noChangeArrowheads="1"/>
              </p:cNvSpPr>
              <p:nvPr/>
            </p:nvSpPr>
            <p:spPr bwMode="auto">
              <a:xfrm>
                <a:off x="1137" y="990"/>
                <a:ext cx="846" cy="272"/>
              </a:xfrm>
              <a:prstGeom prst="wedgeRectCallout">
                <a:avLst>
                  <a:gd name="adj1" fmla="val 91255"/>
                  <a:gd name="adj2" fmla="val 90074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buClr>
                    <a:srgbClr val="A3A3A3"/>
                  </a:buClr>
                  <a:buSzPct val="80000"/>
                  <a:buFont typeface="Wingdings 3" pitchFamily="18" charset="2"/>
                  <a:buNone/>
                </a:pPr>
                <a:r>
                  <a:rPr lang="en-US" sz="1400" dirty="0"/>
                  <a:t>Power Rating:</a:t>
                </a:r>
                <a:br>
                  <a:rPr lang="en-US" sz="1400" dirty="0"/>
                </a:br>
                <a:r>
                  <a:rPr lang="en-US" sz="1400" dirty="0">
                    <a:solidFill>
                      <a:srgbClr val="FF0000"/>
                    </a:solidFill>
                  </a:rPr>
                  <a:t>18 Amps</a:t>
                </a:r>
              </a:p>
            </p:txBody>
          </p:sp>
          <p:sp>
            <p:nvSpPr>
              <p:cNvPr id="686095" name="AutoShape 15"/>
              <p:cNvSpPr>
                <a:spLocks noChangeArrowheads="1"/>
              </p:cNvSpPr>
              <p:nvPr/>
            </p:nvSpPr>
            <p:spPr bwMode="auto">
              <a:xfrm>
                <a:off x="2847" y="566"/>
                <a:ext cx="942" cy="424"/>
              </a:xfrm>
              <a:prstGeom prst="wedgeRectCallout">
                <a:avLst>
                  <a:gd name="adj1" fmla="val -48088"/>
                  <a:gd name="adj2" fmla="val 129718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buClr>
                    <a:srgbClr val="A3A3A3"/>
                  </a:buClr>
                  <a:buSzPct val="80000"/>
                  <a:buFont typeface="Wingdings 3" pitchFamily="18" charset="2"/>
                  <a:buNone/>
                </a:pPr>
                <a:r>
                  <a:rPr lang="en-US" sz="1400" dirty="0"/>
                  <a:t>Hydraulic Fluid: </a:t>
                </a:r>
                <a:r>
                  <a:rPr lang="en-US" sz="1400" dirty="0">
                    <a:solidFill>
                      <a:srgbClr val="FF0000"/>
                    </a:solidFill>
                  </a:rPr>
                  <a:t>SAE 1340 not-compliant</a:t>
                </a:r>
                <a:r>
                  <a:rPr lang="en-US" sz="12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p:grpSp>
      </p:grpSp>
      <p:pic>
        <p:nvPicPr>
          <p:cNvPr id="686096" name="Picture 1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40204"/>
              </a:clrFrom>
              <a:clrTo>
                <a:srgbClr val="04020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54100"/>
            <a:ext cx="3605213" cy="2832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86097" name="Picture 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95550" y="1581150"/>
            <a:ext cx="3697288" cy="267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86098" name="Picture 1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30663" y="2867025"/>
            <a:ext cx="4438650" cy="3328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219075" y="6110288"/>
            <a:ext cx="2884488" cy="747712"/>
            <a:chOff x="198" y="3688"/>
            <a:chExt cx="1877" cy="441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86100" name="AutoShape 20"/>
            <p:cNvSpPr>
              <a:spLocks noChangeArrowheads="1"/>
            </p:cNvSpPr>
            <p:nvPr/>
          </p:nvSpPr>
          <p:spPr bwMode="auto">
            <a:xfrm>
              <a:off x="198" y="3688"/>
              <a:ext cx="1877" cy="441"/>
            </a:xfrm>
            <a:prstGeom prst="wedgeRectCallout">
              <a:avLst>
                <a:gd name="adj1" fmla="val 36997"/>
                <a:gd name="adj2" fmla="val -95872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buClr>
                  <a:srgbClr val="A3A3A3"/>
                </a:buClr>
                <a:buSzPct val="80000"/>
                <a:buFont typeface="Wingdings 3" pitchFamily="18" charset="2"/>
                <a:buNone/>
              </a:pPr>
              <a:r>
                <a:rPr lang="en-US" sz="1400" dirty="0"/>
                <a:t>Minimum Turn Radius: 24 ft.</a:t>
              </a:r>
            </a:p>
            <a:p>
              <a:pPr>
                <a:buClr>
                  <a:srgbClr val="A3A3A3"/>
                </a:buClr>
                <a:buSzPct val="80000"/>
                <a:buFont typeface="Wingdings 3" pitchFamily="18" charset="2"/>
                <a:buNone/>
              </a:pPr>
              <a:r>
                <a:rPr lang="en-US" sz="1400" dirty="0"/>
                <a:t>Dry Pavement Braking Distance   at 60 MPH : 110 ft. 90 ft</a:t>
              </a:r>
            </a:p>
          </p:txBody>
        </p:sp>
        <p:sp>
          <p:nvSpPr>
            <p:cNvPr id="686101" name="Line 21"/>
            <p:cNvSpPr>
              <a:spLocks noChangeShapeType="1"/>
            </p:cNvSpPr>
            <p:nvPr/>
          </p:nvSpPr>
          <p:spPr bwMode="auto">
            <a:xfrm>
              <a:off x="915" y="4033"/>
              <a:ext cx="214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</p:grpSp>
      <p:pic>
        <p:nvPicPr>
          <p:cNvPr id="686102" name="Picture 2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95938" y="2166938"/>
            <a:ext cx="3962400" cy="2146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86103" name="Picture 23"/>
          <p:cNvPicPr>
            <a:picLocks noGrp="1" noChangeAspect="1" noChangeArrowheads="1"/>
          </p:cNvPicPr>
          <p:nvPr>
            <p:ph idx="1"/>
          </p:nvPr>
        </p:nvPicPr>
        <p:blipFill>
          <a:blip r:embed="rId10" cstate="print"/>
          <a:srcRect/>
          <a:stretch>
            <a:fillRect/>
          </a:stretch>
        </p:blipFill>
        <p:spPr>
          <a:xfrm>
            <a:off x="5268913" y="1106488"/>
            <a:ext cx="3622675" cy="1931987"/>
          </a:xfrm>
          <a:noFill/>
          <a:ln/>
        </p:spPr>
      </p:pic>
      <p:pic>
        <p:nvPicPr>
          <p:cNvPr id="136196" name="Picture 4" descr="http://images.google.com/url?source=imgres&amp;ct=img&amp;q=http://www.irs.gov/publications/images/10686k04.gif&amp;usg=AFQjCNFfH9lpJZpgFSmZmspOLl9tIxRUbQ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48400" y="3505200"/>
            <a:ext cx="2679700" cy="2926884"/>
          </a:xfrm>
          <a:prstGeom prst="rect">
            <a:avLst/>
          </a:prstGeom>
          <a:noFill/>
        </p:spPr>
      </p:pic>
      <p:sp>
        <p:nvSpPr>
          <p:cNvPr id="26" name="Slide Number Placeholder 3"/>
          <p:cNvSpPr txBox="1">
            <a:spLocks/>
          </p:cNvSpPr>
          <p:nvPr/>
        </p:nvSpPr>
        <p:spPr bwMode="auto">
          <a:xfrm>
            <a:off x="8001000" y="6443663"/>
            <a:ext cx="588963" cy="4143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5296A0-8577-4C6B-80E8-209071074A9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86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86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6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86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86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86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86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86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86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86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6248400" cy="954088"/>
          </a:xfrm>
        </p:spPr>
        <p:txBody>
          <a:bodyPr/>
          <a:lstStyle/>
          <a:p>
            <a:r>
              <a:rPr lang="en-GB" sz="3200" dirty="0" smtClean="0"/>
              <a:t>INCOSE MBSE Roadmap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06589" y="2022475"/>
            <a:ext cx="6311900" cy="3738563"/>
            <a:chOff x="1124" y="934"/>
            <a:chExt cx="3931" cy="2683"/>
          </a:xfrm>
        </p:grpSpPr>
        <p:sp>
          <p:nvSpPr>
            <p:cNvPr id="12320" name="Rectangle 4"/>
            <p:cNvSpPr>
              <a:spLocks noChangeArrowheads="1"/>
            </p:cNvSpPr>
            <p:nvPr/>
          </p:nvSpPr>
          <p:spPr bwMode="auto">
            <a:xfrm>
              <a:off x="1124" y="934"/>
              <a:ext cx="629" cy="2683"/>
            </a:xfrm>
            <a:prstGeom prst="rect">
              <a:avLst/>
            </a:prstGeom>
            <a:solidFill>
              <a:srgbClr val="CBFD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1" name="Rectangle 5"/>
            <p:cNvSpPr>
              <a:spLocks noChangeArrowheads="1"/>
            </p:cNvSpPr>
            <p:nvPr/>
          </p:nvSpPr>
          <p:spPr bwMode="auto">
            <a:xfrm>
              <a:off x="1749" y="934"/>
              <a:ext cx="2152" cy="2683"/>
            </a:xfrm>
            <a:prstGeom prst="rect">
              <a:avLst/>
            </a:prstGeom>
            <a:solidFill>
              <a:srgbClr val="A6EFF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>
                <a:latin typeface="Tahoma" pitchFamily="34" charset="0"/>
                <a:ea typeface="ＭＳ Ｐゴシック" charset="-128"/>
              </a:endParaRPr>
            </a:p>
          </p:txBody>
        </p:sp>
        <p:sp>
          <p:nvSpPr>
            <p:cNvPr id="12322" name="Rectangle 6"/>
            <p:cNvSpPr>
              <a:spLocks noChangeArrowheads="1"/>
            </p:cNvSpPr>
            <p:nvPr/>
          </p:nvSpPr>
          <p:spPr bwMode="auto">
            <a:xfrm>
              <a:off x="3896" y="934"/>
              <a:ext cx="1159" cy="2683"/>
            </a:xfrm>
            <a:prstGeom prst="rect">
              <a:avLst/>
            </a:prstGeom>
            <a:solidFill>
              <a:srgbClr val="D3E8F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>
                <a:solidFill>
                  <a:srgbClr val="4D4D4D"/>
                </a:solidFill>
                <a:latin typeface="Tahoma" pitchFamily="34" charset="0"/>
                <a:ea typeface="ＭＳ Ｐゴシック" charset="-128"/>
              </a:endParaRPr>
            </a:p>
          </p:txBody>
        </p:sp>
      </p:grpSp>
      <p:sp>
        <p:nvSpPr>
          <p:cNvPr id="12292" name="Line 7"/>
          <p:cNvSpPr>
            <a:spLocks noChangeShapeType="1"/>
          </p:cNvSpPr>
          <p:nvPr/>
        </p:nvSpPr>
        <p:spPr bwMode="auto">
          <a:xfrm>
            <a:off x="2898776" y="5640388"/>
            <a:ext cx="0" cy="103187"/>
          </a:xfrm>
          <a:prstGeom prst="line">
            <a:avLst/>
          </a:prstGeom>
          <a:noFill/>
          <a:ln w="38100">
            <a:solidFill>
              <a:srgbClr val="2714B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Line 8"/>
          <p:cNvSpPr>
            <a:spLocks noChangeShapeType="1"/>
          </p:cNvSpPr>
          <p:nvPr/>
        </p:nvSpPr>
        <p:spPr bwMode="auto">
          <a:xfrm>
            <a:off x="6327776" y="5659438"/>
            <a:ext cx="0" cy="103187"/>
          </a:xfrm>
          <a:prstGeom prst="line">
            <a:avLst/>
          </a:prstGeom>
          <a:noFill/>
          <a:ln w="38100">
            <a:solidFill>
              <a:srgbClr val="2714B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Freeform 10"/>
          <p:cNvSpPr>
            <a:spLocks/>
          </p:cNvSpPr>
          <p:nvPr/>
        </p:nvSpPr>
        <p:spPr bwMode="auto">
          <a:xfrm>
            <a:off x="1873251" y="2008189"/>
            <a:ext cx="6524625" cy="3706812"/>
          </a:xfrm>
          <a:custGeom>
            <a:avLst/>
            <a:gdLst>
              <a:gd name="T0" fmla="*/ 0 w 4812"/>
              <a:gd name="T1" fmla="*/ 0 h 2671"/>
              <a:gd name="T2" fmla="*/ 0 w 4812"/>
              <a:gd name="T3" fmla="*/ 2147483647 h 2671"/>
              <a:gd name="T4" fmla="*/ 2147483647 w 4812"/>
              <a:gd name="T5" fmla="*/ 2147483647 h 2671"/>
              <a:gd name="T6" fmla="*/ 0 60000 65536"/>
              <a:gd name="T7" fmla="*/ 0 60000 65536"/>
              <a:gd name="T8" fmla="*/ 0 60000 65536"/>
              <a:gd name="T9" fmla="*/ 0 w 4812"/>
              <a:gd name="T10" fmla="*/ 0 h 2671"/>
              <a:gd name="T11" fmla="*/ 4812 w 4812"/>
              <a:gd name="T12" fmla="*/ 2671 h 26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12" h="2671">
                <a:moveTo>
                  <a:pt x="0" y="0"/>
                </a:moveTo>
                <a:lnTo>
                  <a:pt x="0" y="2671"/>
                </a:lnTo>
                <a:lnTo>
                  <a:pt x="4812" y="2671"/>
                </a:lnTo>
              </a:path>
            </a:pathLst>
          </a:custGeom>
          <a:noFill/>
          <a:ln w="28575">
            <a:solidFill>
              <a:srgbClr val="2714B9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Text Box 11"/>
          <p:cNvSpPr txBox="1">
            <a:spLocks noChangeArrowheads="1"/>
          </p:cNvSpPr>
          <p:nvPr/>
        </p:nvSpPr>
        <p:spPr bwMode="auto">
          <a:xfrm>
            <a:off x="2511426" y="5822950"/>
            <a:ext cx="7048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latin typeface="Tahoma" pitchFamily="34" charset="0"/>
                <a:ea typeface="ＭＳ Ｐゴシック" charset="-128"/>
              </a:rPr>
              <a:t>2010</a:t>
            </a:r>
          </a:p>
        </p:txBody>
      </p:sp>
      <p:sp>
        <p:nvSpPr>
          <p:cNvPr id="12297" name="Text Box 12"/>
          <p:cNvSpPr txBox="1">
            <a:spLocks noChangeArrowheads="1"/>
          </p:cNvSpPr>
          <p:nvPr/>
        </p:nvSpPr>
        <p:spPr bwMode="auto">
          <a:xfrm>
            <a:off x="6056314" y="5822950"/>
            <a:ext cx="7048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latin typeface="Tahoma" pitchFamily="34" charset="0"/>
                <a:ea typeface="ＭＳ Ｐゴシック" charset="-128"/>
              </a:rPr>
              <a:t>2020</a:t>
            </a:r>
          </a:p>
        </p:txBody>
      </p:sp>
      <p:sp>
        <p:nvSpPr>
          <p:cNvPr id="12298" name="Text Box 13"/>
          <p:cNvSpPr txBox="1">
            <a:spLocks noChangeArrowheads="1"/>
          </p:cNvSpPr>
          <p:nvPr/>
        </p:nvSpPr>
        <p:spPr bwMode="auto">
          <a:xfrm>
            <a:off x="7783514" y="5822950"/>
            <a:ext cx="7048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latin typeface="Tahoma" pitchFamily="34" charset="0"/>
                <a:ea typeface="ＭＳ Ｐゴシック" charset="-128"/>
              </a:rPr>
              <a:t>2025</a:t>
            </a:r>
          </a:p>
        </p:txBody>
      </p:sp>
      <p:sp>
        <p:nvSpPr>
          <p:cNvPr id="12299" name="Text Box 14"/>
          <p:cNvSpPr txBox="1">
            <a:spLocks noChangeArrowheads="1"/>
          </p:cNvSpPr>
          <p:nvPr/>
        </p:nvSpPr>
        <p:spPr bwMode="auto">
          <a:xfrm rot="-5400000">
            <a:off x="1320007" y="3991769"/>
            <a:ext cx="83502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latin typeface="Tahoma" pitchFamily="34" charset="0"/>
                <a:ea typeface="ＭＳ Ｐゴシック" charset="-128"/>
              </a:rPr>
              <a:t>Maturity</a:t>
            </a:r>
          </a:p>
        </p:txBody>
      </p:sp>
      <p:sp>
        <p:nvSpPr>
          <p:cNvPr id="12300" name="Rectangle 15"/>
          <p:cNvSpPr>
            <a:spLocks noChangeArrowheads="1"/>
          </p:cNvSpPr>
          <p:nvPr/>
        </p:nvSpPr>
        <p:spPr bwMode="auto">
          <a:xfrm>
            <a:off x="442913" y="1727200"/>
            <a:ext cx="7808912" cy="3079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sz="1400">
                <a:latin typeface="Tahoma" pitchFamily="34" charset="0"/>
                <a:ea typeface="ＭＳ Ｐゴシック" charset="-128"/>
              </a:rPr>
              <a:t>MBSE Capability</a:t>
            </a:r>
          </a:p>
        </p:txBody>
      </p:sp>
      <p:sp>
        <p:nvSpPr>
          <p:cNvPr id="12301" name="AutoShape 16"/>
          <p:cNvSpPr>
            <a:spLocks noChangeArrowheads="1"/>
          </p:cNvSpPr>
          <p:nvPr/>
        </p:nvSpPr>
        <p:spPr bwMode="auto">
          <a:xfrm rot="-1873602">
            <a:off x="1717676" y="3883025"/>
            <a:ext cx="5921375" cy="190500"/>
          </a:xfrm>
          <a:prstGeom prst="homePlate">
            <a:avLst>
              <a:gd name="adj" fmla="val 16707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Text Box 17"/>
          <p:cNvSpPr txBox="1">
            <a:spLocks noChangeArrowheads="1"/>
          </p:cNvSpPr>
          <p:nvPr/>
        </p:nvSpPr>
        <p:spPr bwMode="auto">
          <a:xfrm>
            <a:off x="458788" y="5187950"/>
            <a:ext cx="1573212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latin typeface="Tahoma" pitchFamily="34" charset="0"/>
                <a:ea typeface="ＭＳ Ｐゴシック" charset="-128"/>
              </a:rPr>
              <a:t>Ad Hoc MBSE</a:t>
            </a:r>
          </a:p>
          <a:p>
            <a:r>
              <a:rPr lang="en-GB" sz="1200">
                <a:latin typeface="Tahoma" pitchFamily="34" charset="0"/>
                <a:ea typeface="ＭＳ Ｐゴシック" charset="-128"/>
              </a:rPr>
              <a:t>Document Centric</a:t>
            </a:r>
          </a:p>
        </p:txBody>
      </p:sp>
      <p:sp>
        <p:nvSpPr>
          <p:cNvPr id="12303" name="Text Box 18"/>
          <p:cNvSpPr txBox="1">
            <a:spLocks noChangeArrowheads="1"/>
          </p:cNvSpPr>
          <p:nvPr/>
        </p:nvSpPr>
        <p:spPr bwMode="auto">
          <a:xfrm>
            <a:off x="2520951" y="5819775"/>
            <a:ext cx="7048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latin typeface="Tahoma" pitchFamily="34" charset="0"/>
                <a:ea typeface="ＭＳ Ｐゴシック" charset="-128"/>
              </a:rPr>
              <a:t>2010</a:t>
            </a:r>
          </a:p>
        </p:txBody>
      </p:sp>
      <p:sp>
        <p:nvSpPr>
          <p:cNvPr id="12304" name="Text Box 19"/>
          <p:cNvSpPr txBox="1">
            <a:spLocks noChangeArrowheads="1"/>
          </p:cNvSpPr>
          <p:nvPr/>
        </p:nvSpPr>
        <p:spPr bwMode="auto">
          <a:xfrm>
            <a:off x="465138" y="3760788"/>
            <a:ext cx="931862" cy="646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>
                <a:latin typeface="Tahoma" pitchFamily="34" charset="0"/>
                <a:ea typeface="ＭＳ Ｐゴシック" charset="-128"/>
              </a:rPr>
              <a:t>Well Defined MBSE</a:t>
            </a:r>
          </a:p>
        </p:txBody>
      </p:sp>
      <p:sp>
        <p:nvSpPr>
          <p:cNvPr id="12305" name="Text Box 20"/>
          <p:cNvSpPr txBox="1">
            <a:spLocks noChangeArrowheads="1"/>
          </p:cNvSpPr>
          <p:nvPr/>
        </p:nvSpPr>
        <p:spPr bwMode="auto">
          <a:xfrm>
            <a:off x="457200" y="2597150"/>
            <a:ext cx="1687513" cy="646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dirty="0">
                <a:latin typeface="Tahoma" pitchFamily="34" charset="0"/>
                <a:ea typeface="ＭＳ Ｐゴシック" charset="-128"/>
              </a:rPr>
              <a:t>Institutionalized</a:t>
            </a:r>
          </a:p>
          <a:p>
            <a:r>
              <a:rPr lang="en-GB" sz="1200" dirty="0">
                <a:latin typeface="Tahoma" pitchFamily="34" charset="0"/>
                <a:ea typeface="ＭＳ Ｐゴシック" charset="-128"/>
              </a:rPr>
              <a:t>MBSE across </a:t>
            </a:r>
          </a:p>
          <a:p>
            <a:r>
              <a:rPr lang="en-GB" sz="1200" dirty="0">
                <a:latin typeface="Tahoma" pitchFamily="34" charset="0"/>
                <a:ea typeface="ＭＳ Ｐゴシック" charset="-128"/>
              </a:rPr>
              <a:t>Academia/Industry</a:t>
            </a:r>
          </a:p>
        </p:txBody>
      </p:sp>
      <p:sp>
        <p:nvSpPr>
          <p:cNvPr id="12306" name="Text Box 21"/>
          <p:cNvSpPr txBox="1">
            <a:spLocks noChangeArrowheads="1"/>
          </p:cNvSpPr>
          <p:nvPr/>
        </p:nvSpPr>
        <p:spPr bwMode="auto">
          <a:xfrm>
            <a:off x="2200276" y="1719263"/>
            <a:ext cx="1481138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>
                <a:latin typeface="Tahoma" pitchFamily="34" charset="0"/>
                <a:ea typeface="ＭＳ Ｐゴシック" charset="-128"/>
              </a:rPr>
              <a:t>Reduced cycle times</a:t>
            </a:r>
          </a:p>
        </p:txBody>
      </p:sp>
      <p:sp>
        <p:nvSpPr>
          <p:cNvPr id="12307" name="Text Box 22"/>
          <p:cNvSpPr txBox="1">
            <a:spLocks noChangeArrowheads="1"/>
          </p:cNvSpPr>
          <p:nvPr/>
        </p:nvSpPr>
        <p:spPr bwMode="auto">
          <a:xfrm>
            <a:off x="276225" y="776288"/>
            <a:ext cx="1714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1600">
              <a:latin typeface="Tahoma" pitchFamily="34" charset="0"/>
              <a:ea typeface="ＭＳ Ｐゴシック" charset="-128"/>
            </a:endParaRPr>
          </a:p>
        </p:txBody>
      </p:sp>
      <p:sp>
        <p:nvSpPr>
          <p:cNvPr id="12308" name="Text Box 23"/>
          <p:cNvSpPr txBox="1">
            <a:spLocks noChangeArrowheads="1"/>
          </p:cNvSpPr>
          <p:nvPr/>
        </p:nvSpPr>
        <p:spPr bwMode="auto">
          <a:xfrm>
            <a:off x="5075239" y="1690688"/>
            <a:ext cx="316071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latin typeface="Tahoma" pitchFamily="34" charset="0"/>
                <a:ea typeface="ＭＳ Ｐゴシック" charset="-128"/>
              </a:rPr>
              <a:t>Design optimization across broad trade space</a:t>
            </a:r>
          </a:p>
          <a:p>
            <a:r>
              <a:rPr lang="en-GB" sz="1000">
                <a:latin typeface="Tahoma" pitchFamily="34" charset="0"/>
                <a:ea typeface="ＭＳ Ｐゴシック" charset="-128"/>
              </a:rPr>
              <a:t>Cross domain effects based analysis</a:t>
            </a:r>
          </a:p>
        </p:txBody>
      </p:sp>
      <p:sp>
        <p:nvSpPr>
          <p:cNvPr id="12309" name="Text Box 24"/>
          <p:cNvSpPr txBox="1">
            <a:spLocks noChangeArrowheads="1"/>
          </p:cNvSpPr>
          <p:nvPr/>
        </p:nvSpPr>
        <p:spPr bwMode="auto">
          <a:xfrm>
            <a:off x="3625851" y="1708150"/>
            <a:ext cx="13700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>
                <a:latin typeface="Tahoma" pitchFamily="34" charset="0"/>
                <a:ea typeface="ＭＳ Ｐゴシック" charset="-128"/>
              </a:rPr>
              <a:t>System of systems</a:t>
            </a:r>
          </a:p>
          <a:p>
            <a:r>
              <a:rPr lang="en-GB" sz="1000">
                <a:latin typeface="Tahoma" pitchFamily="34" charset="0"/>
                <a:ea typeface="ＭＳ Ｐゴシック" charset="-128"/>
              </a:rPr>
              <a:t>interoperability</a:t>
            </a:r>
          </a:p>
        </p:txBody>
      </p:sp>
      <p:sp>
        <p:nvSpPr>
          <p:cNvPr id="252953" name="Text Box 25"/>
          <p:cNvSpPr txBox="1">
            <a:spLocks noChangeArrowheads="1"/>
          </p:cNvSpPr>
          <p:nvPr/>
        </p:nvSpPr>
        <p:spPr bwMode="auto">
          <a:xfrm>
            <a:off x="2076451" y="2266950"/>
            <a:ext cx="360720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  <a:latin typeface="Tahoma" pitchFamily="34" charset="0"/>
                <a:ea typeface="ＭＳ Ｐゴシック" pitchFamily="1" charset="-128"/>
              </a:rPr>
              <a:t>Extending Maturity and Capability</a:t>
            </a:r>
          </a:p>
        </p:txBody>
      </p:sp>
      <p:sp>
        <p:nvSpPr>
          <p:cNvPr id="252954" name="Rectangle 26"/>
          <p:cNvSpPr>
            <a:spLocks noChangeArrowheads="1"/>
          </p:cNvSpPr>
          <p:nvPr/>
        </p:nvSpPr>
        <p:spPr bwMode="auto">
          <a:xfrm>
            <a:off x="4892676" y="2897188"/>
            <a:ext cx="2767013" cy="40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algn="ctr">
              <a:defRPr/>
            </a:pPr>
            <a:r>
              <a:rPr lang="en-GB" sz="1000" dirty="0">
                <a:solidFill>
                  <a:srgbClr val="002060"/>
                </a:solidFill>
                <a:latin typeface="Tahoma" pitchFamily="34" charset="0"/>
                <a:ea typeface="ＭＳ Ｐゴシック" pitchFamily="1" charset="-128"/>
              </a:rPr>
              <a:t>Distributed &amp; secure model repositories</a:t>
            </a:r>
          </a:p>
          <a:p>
            <a:pPr algn="ctr">
              <a:defRPr/>
            </a:pPr>
            <a:r>
              <a:rPr lang="en-GB" sz="1000" dirty="0">
                <a:solidFill>
                  <a:srgbClr val="002060"/>
                </a:solidFill>
                <a:latin typeface="Tahoma" pitchFamily="34" charset="0"/>
                <a:ea typeface="ＭＳ Ｐゴシック" pitchFamily="1" charset="-128"/>
              </a:rPr>
              <a:t>crossing multiple domains</a:t>
            </a:r>
            <a:endParaRPr lang="en-US" sz="1000" i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ＭＳ Ｐゴシック" pitchFamily="1" charset="-128"/>
            </a:endParaRPr>
          </a:p>
        </p:txBody>
      </p:sp>
      <p:sp>
        <p:nvSpPr>
          <p:cNvPr id="252955" name="Rectangle 27"/>
          <p:cNvSpPr>
            <a:spLocks noChangeArrowheads="1"/>
          </p:cNvSpPr>
          <p:nvPr/>
        </p:nvSpPr>
        <p:spPr bwMode="auto">
          <a:xfrm>
            <a:off x="3830639" y="3506788"/>
            <a:ext cx="3254375" cy="2460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algn="ctr">
              <a:defRPr/>
            </a:pPr>
            <a:r>
              <a:rPr lang="en-GB" sz="1000" dirty="0">
                <a:solidFill>
                  <a:srgbClr val="002060"/>
                </a:solidFill>
                <a:latin typeface="Tahoma" pitchFamily="34" charset="0"/>
                <a:ea typeface="ＭＳ Ｐゴシック" pitchFamily="1" charset="-128"/>
              </a:rPr>
              <a:t>Defined MBSE theory, ontology, and formalisms</a:t>
            </a:r>
            <a:endParaRPr lang="en-US" sz="1000" dirty="0">
              <a:solidFill>
                <a:srgbClr val="002060"/>
              </a:solidFill>
              <a:latin typeface="Tahoma" pitchFamily="34" charset="0"/>
              <a:ea typeface="ＭＳ Ｐゴシック" pitchFamily="1" charset="-128"/>
            </a:endParaRPr>
          </a:p>
        </p:txBody>
      </p:sp>
      <p:sp>
        <p:nvSpPr>
          <p:cNvPr id="252956" name="Rectangle 28"/>
          <p:cNvSpPr>
            <a:spLocks noChangeArrowheads="1"/>
          </p:cNvSpPr>
          <p:nvPr/>
        </p:nvSpPr>
        <p:spPr bwMode="auto">
          <a:xfrm>
            <a:off x="1882776" y="5184775"/>
            <a:ext cx="1925638" cy="2460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algn="ctr">
              <a:defRPr/>
            </a:pPr>
            <a:r>
              <a:rPr lang="en-GB" sz="1000" dirty="0">
                <a:solidFill>
                  <a:srgbClr val="002060"/>
                </a:solidFill>
                <a:latin typeface="Tahoma" pitchFamily="34" charset="0"/>
                <a:ea typeface="ＭＳ Ｐゴシック" pitchFamily="1" charset="-128"/>
              </a:rPr>
              <a:t>Emerging MBSE standards</a:t>
            </a:r>
            <a:endParaRPr lang="en-US" sz="1000" dirty="0">
              <a:solidFill>
                <a:srgbClr val="002060"/>
              </a:solidFill>
              <a:latin typeface="Tahoma" pitchFamily="34" charset="0"/>
              <a:ea typeface="ＭＳ Ｐゴシック" pitchFamily="1" charset="-128"/>
            </a:endParaRPr>
          </a:p>
        </p:txBody>
      </p:sp>
      <p:sp>
        <p:nvSpPr>
          <p:cNvPr id="252957" name="Rectangle 29"/>
          <p:cNvSpPr>
            <a:spLocks noChangeArrowheads="1"/>
          </p:cNvSpPr>
          <p:nvPr/>
        </p:nvSpPr>
        <p:spPr bwMode="auto">
          <a:xfrm>
            <a:off x="2411414" y="4543425"/>
            <a:ext cx="2584450" cy="40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algn="ctr">
              <a:defRPr/>
            </a:pPr>
            <a:r>
              <a:rPr lang="en-GB" sz="1000" dirty="0">
                <a:solidFill>
                  <a:srgbClr val="002060"/>
                </a:solidFill>
                <a:latin typeface="Tahoma" pitchFamily="34" charset="0"/>
                <a:ea typeface="ＭＳ Ｐゴシック" pitchFamily="1" charset="-128"/>
              </a:rPr>
              <a:t>Matured MBSE methods and metrics,</a:t>
            </a:r>
          </a:p>
          <a:p>
            <a:pPr algn="ctr">
              <a:defRPr/>
            </a:pPr>
            <a:r>
              <a:rPr lang="en-GB" sz="1000" dirty="0">
                <a:solidFill>
                  <a:srgbClr val="002060"/>
                </a:solidFill>
                <a:latin typeface="Tahoma" pitchFamily="34" charset="0"/>
                <a:ea typeface="ＭＳ Ｐゴシック" pitchFamily="1" charset="-128"/>
              </a:rPr>
              <a:t>Integrated  System/HW/SW models</a:t>
            </a:r>
            <a:endParaRPr lang="en-US" sz="1000" dirty="0">
              <a:solidFill>
                <a:srgbClr val="002060"/>
              </a:solidFill>
              <a:latin typeface="Tahoma" pitchFamily="34" charset="0"/>
              <a:ea typeface="ＭＳ Ｐゴシック" pitchFamily="1" charset="-128"/>
            </a:endParaRPr>
          </a:p>
        </p:txBody>
      </p:sp>
      <p:sp>
        <p:nvSpPr>
          <p:cNvPr id="252958" name="Rectangle 30"/>
          <p:cNvSpPr>
            <a:spLocks noChangeArrowheads="1"/>
          </p:cNvSpPr>
          <p:nvPr/>
        </p:nvSpPr>
        <p:spPr bwMode="auto">
          <a:xfrm>
            <a:off x="2995614" y="3952875"/>
            <a:ext cx="3024187" cy="40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algn="ctr">
              <a:defRPr/>
            </a:pPr>
            <a:r>
              <a:rPr lang="en-GB" sz="1000" dirty="0">
                <a:solidFill>
                  <a:srgbClr val="002060"/>
                </a:solidFill>
                <a:latin typeface="Tahoma" pitchFamily="34" charset="0"/>
                <a:ea typeface="ＭＳ Ｐゴシック" pitchFamily="1" charset="-128"/>
              </a:rPr>
              <a:t>Architecture model integrated </a:t>
            </a:r>
          </a:p>
          <a:p>
            <a:pPr algn="ctr">
              <a:defRPr/>
            </a:pPr>
            <a:r>
              <a:rPr lang="en-GB" sz="1000" dirty="0">
                <a:solidFill>
                  <a:srgbClr val="002060"/>
                </a:solidFill>
                <a:latin typeface="Tahoma" pitchFamily="34" charset="0"/>
                <a:ea typeface="ＭＳ Ｐゴシック" pitchFamily="1" charset="-128"/>
              </a:rPr>
              <a:t>with Simulation, Analysis, and Visualization</a:t>
            </a:r>
            <a:endParaRPr lang="en-US" sz="1000" dirty="0">
              <a:solidFill>
                <a:srgbClr val="002060"/>
              </a:solidFill>
              <a:latin typeface="Tahoma" pitchFamily="34" charset="0"/>
              <a:ea typeface="ＭＳ Ｐゴシック" pitchFamily="1" charset="-128"/>
            </a:endParaRPr>
          </a:p>
        </p:txBody>
      </p:sp>
      <p:sp>
        <p:nvSpPr>
          <p:cNvPr id="12316" name="Text Box 31"/>
          <p:cNvSpPr txBox="1">
            <a:spLocks noChangeArrowheads="1"/>
          </p:cNvSpPr>
          <p:nvPr/>
        </p:nvSpPr>
        <p:spPr bwMode="auto">
          <a:xfrm>
            <a:off x="5100639" y="4370387"/>
            <a:ext cx="324643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1400" dirty="0">
                <a:solidFill>
                  <a:srgbClr val="333399"/>
                </a:solidFill>
                <a:ea typeface="ＭＳ Ｐゴシック" charset="-128"/>
              </a:rPr>
              <a:t>Planning &amp; Support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rgbClr val="333399"/>
                </a:solidFill>
                <a:ea typeface="ＭＳ Ｐゴシック" charset="-128"/>
              </a:rPr>
              <a:t>Research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rgbClr val="333399"/>
                </a:solidFill>
                <a:ea typeface="ＭＳ Ｐゴシック" charset="-128"/>
              </a:rPr>
              <a:t>Standards Development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rgbClr val="333399"/>
                </a:solidFill>
                <a:ea typeface="ＭＳ Ｐゴシック" charset="-128"/>
              </a:rPr>
              <a:t>Processes, Practices, &amp; Methods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rgbClr val="333399"/>
                </a:solidFill>
                <a:ea typeface="ＭＳ Ｐゴシック" charset="-128"/>
              </a:rPr>
              <a:t>Tools &amp; Technology Enhancements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rgbClr val="333399"/>
                </a:solidFill>
                <a:ea typeface="ＭＳ Ｐゴシック" charset="-128"/>
              </a:rPr>
              <a:t>Outreach, Training &amp; Education</a:t>
            </a:r>
          </a:p>
        </p:txBody>
      </p:sp>
      <p:sp>
        <p:nvSpPr>
          <p:cNvPr id="12317" name="Text Box 32"/>
          <p:cNvSpPr txBox="1">
            <a:spLocks noChangeArrowheads="1"/>
          </p:cNvSpPr>
          <p:nvPr/>
        </p:nvSpPr>
        <p:spPr bwMode="auto">
          <a:xfrm>
            <a:off x="6030914" y="3886200"/>
            <a:ext cx="18669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333399"/>
                </a:solidFill>
                <a:ea typeface="ＭＳ Ｐゴシック" charset="-128"/>
              </a:rPr>
              <a:t>Refer to activities in</a:t>
            </a:r>
          </a:p>
          <a:p>
            <a:r>
              <a:rPr lang="en-US" sz="1400">
                <a:solidFill>
                  <a:srgbClr val="333399"/>
                </a:solidFill>
                <a:ea typeface="ＭＳ Ｐゴシック" charset="-128"/>
              </a:rPr>
              <a:t>the following areas:</a:t>
            </a:r>
          </a:p>
        </p:txBody>
      </p:sp>
      <p:sp>
        <p:nvSpPr>
          <p:cNvPr id="12318" name="AutoShape 33"/>
          <p:cNvSpPr>
            <a:spLocks/>
          </p:cNvSpPr>
          <p:nvPr/>
        </p:nvSpPr>
        <p:spPr bwMode="auto">
          <a:xfrm>
            <a:off x="8093076" y="4405313"/>
            <a:ext cx="317500" cy="1303337"/>
          </a:xfrm>
          <a:prstGeom prst="rightBrace">
            <a:avLst>
              <a:gd name="adj1" fmla="val 3420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3"/>
          <a:srcRect l="9705" r="9705"/>
          <a:stretch>
            <a:fillRect/>
          </a:stretch>
        </p:blipFill>
        <p:spPr bwMode="auto">
          <a:xfrm>
            <a:off x="406400" y="14288"/>
            <a:ext cx="10414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0"/>
            <a:ext cx="6248400" cy="954088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MBSE Initiative Forums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066800"/>
            <a:ext cx="8077200" cy="4876800"/>
          </a:xfrm>
        </p:spPr>
        <p:txBody>
          <a:bodyPr/>
          <a:lstStyle/>
          <a:p>
            <a:r>
              <a:rPr lang="en-US" sz="2400" dirty="0" smtClean="0">
                <a:latin typeface="Arial" charset="0"/>
              </a:rPr>
              <a:t>MBSE Webinars</a:t>
            </a:r>
          </a:p>
          <a:p>
            <a:pPr lvl="1"/>
            <a:r>
              <a:rPr lang="en-US" sz="2000" dirty="0" smtClean="0">
                <a:latin typeface="Arial" charset="0"/>
              </a:rPr>
              <a:t>10 webinars in 2011</a:t>
            </a:r>
          </a:p>
          <a:p>
            <a:pPr lvl="1"/>
            <a:r>
              <a:rPr lang="en-US" sz="2000" dirty="0" smtClean="0">
                <a:latin typeface="Arial" charset="0"/>
              </a:rPr>
              <a:t>Average session attendance  = 27</a:t>
            </a:r>
          </a:p>
          <a:p>
            <a:r>
              <a:rPr lang="en-US" sz="2400" dirty="0" smtClean="0">
                <a:latin typeface="Arial" charset="0"/>
              </a:rPr>
              <a:t>MBSE Wiki</a:t>
            </a:r>
          </a:p>
          <a:p>
            <a:pPr lvl="1"/>
            <a:r>
              <a:rPr lang="en-US" dirty="0" smtClean="0">
                <a:latin typeface="Arial" charset="0"/>
                <a:hlinkClick r:id="rId3"/>
              </a:rPr>
              <a:t>http://www.omgwiki.org/MBSE/doku.php</a:t>
            </a:r>
            <a:r>
              <a:rPr lang="en-US" dirty="0" smtClean="0">
                <a:latin typeface="Arial" charset="0"/>
              </a:rPr>
              <a:t> </a:t>
            </a:r>
          </a:p>
          <a:p>
            <a:pPr lvl="1"/>
            <a:r>
              <a:rPr lang="en-US" dirty="0" smtClean="0">
                <a:latin typeface="Arial" charset="0"/>
              </a:rPr>
              <a:t>Populated by MBSE Activity and Challenge Teams</a:t>
            </a:r>
          </a:p>
          <a:p>
            <a:pPr lvl="1"/>
            <a:r>
              <a:rPr lang="en-US" dirty="0" smtClean="0">
                <a:latin typeface="Arial" charset="0"/>
              </a:rPr>
              <a:t>Provides open forum to foster industry collaboration</a:t>
            </a:r>
          </a:p>
          <a:p>
            <a:r>
              <a:rPr lang="en-US" sz="2400" dirty="0" smtClean="0">
                <a:latin typeface="Arial" charset="0"/>
              </a:rPr>
              <a:t>MBSE Track at IS 2011</a:t>
            </a:r>
          </a:p>
          <a:p>
            <a:pPr lvl="1"/>
            <a:r>
              <a:rPr lang="en-US" dirty="0" smtClean="0">
                <a:latin typeface="Arial" charset="0"/>
              </a:rPr>
              <a:t>Papers, Tutorials</a:t>
            </a:r>
            <a:r>
              <a:rPr lang="en-US" smtClean="0">
                <a:latin typeface="Arial" charset="0"/>
              </a:rPr>
              <a:t>, </a:t>
            </a:r>
            <a:r>
              <a:rPr lang="en-US" smtClean="0">
                <a:latin typeface="Arial" charset="0"/>
              </a:rPr>
              <a:t>Panel</a:t>
            </a:r>
            <a:endParaRPr lang="en-US" dirty="0" smtClean="0">
              <a:latin typeface="Arial" charset="0"/>
            </a:endParaRPr>
          </a:p>
          <a:p>
            <a:r>
              <a:rPr lang="en-US" sz="2400" dirty="0" smtClean="0">
                <a:latin typeface="Arial" charset="0"/>
              </a:rPr>
              <a:t>MBSE Workshop at IW</a:t>
            </a:r>
          </a:p>
          <a:p>
            <a:endParaRPr lang="en-US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443663"/>
            <a:ext cx="588963" cy="414337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D55296A0-8577-4C6B-80E8-209071074A96}" type="slidenum">
              <a:rPr lang="en-US"/>
              <a:pPr algn="r"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0"/>
            <a:ext cx="6248400" cy="954088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MBSE Leadership Team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76400" y="838200"/>
            <a:ext cx="6858000" cy="48768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b="1" dirty="0" smtClean="0">
                <a:latin typeface="Arial" charset="0"/>
              </a:rPr>
              <a:t>Management</a:t>
            </a:r>
          </a:p>
          <a:p>
            <a:r>
              <a:rPr lang="en-US" sz="1800" dirty="0" smtClean="0">
                <a:latin typeface="Arial" charset="0"/>
              </a:rPr>
              <a:t>Chair Mark Sampson </a:t>
            </a:r>
          </a:p>
          <a:p>
            <a:r>
              <a:rPr lang="en-US" sz="1800" dirty="0" smtClean="0">
                <a:latin typeface="Arial" charset="0"/>
              </a:rPr>
              <a:t>Co-Chair Sandy Friedenthal </a:t>
            </a:r>
          </a:p>
          <a:p>
            <a:r>
              <a:rPr lang="en-US" sz="1800" dirty="0" smtClean="0">
                <a:latin typeface="Arial" charset="0"/>
              </a:rPr>
              <a:t>Webinars and Communications - Ray Jorgensen </a:t>
            </a:r>
          </a:p>
          <a:p>
            <a:pPr>
              <a:buFontTx/>
              <a:buNone/>
            </a:pPr>
            <a:r>
              <a:rPr lang="en-US" sz="1800" b="1" dirty="0" smtClean="0">
                <a:latin typeface="Arial" charset="0"/>
              </a:rPr>
              <a:t>Challenge Teams</a:t>
            </a:r>
          </a:p>
          <a:p>
            <a:r>
              <a:rPr lang="en-US" sz="1800" dirty="0" smtClean="0">
                <a:latin typeface="Arial" charset="0"/>
                <a:hlinkClick r:id="rId3" action="ppaction://hlinkfile" tooltip="mbse:modsim"/>
              </a:rPr>
              <a:t>Biomedical Modeling </a:t>
            </a:r>
            <a:r>
              <a:rPr lang="en-US" sz="1800" dirty="0" smtClean="0">
                <a:latin typeface="Arial" charset="0"/>
              </a:rPr>
              <a:t> Steve Corns </a:t>
            </a:r>
            <a:endParaRPr lang="en-US" sz="1800" dirty="0" smtClean="0">
              <a:latin typeface="Arial" charset="0"/>
              <a:hlinkClick r:id="rId3" action="ppaction://hlinkfile" tooltip="mbse:modsim"/>
            </a:endParaRPr>
          </a:p>
          <a:p>
            <a:r>
              <a:rPr lang="en-US" sz="1800" dirty="0" smtClean="0">
                <a:latin typeface="Arial" charset="0"/>
                <a:hlinkClick r:id="rId3" action="ppaction://hlinkfile" tooltip="mbse:modsim"/>
              </a:rPr>
              <a:t>Modeling and Simulation Interoperability</a:t>
            </a:r>
            <a:r>
              <a:rPr lang="en-US" sz="1800" dirty="0" smtClean="0">
                <a:latin typeface="Arial" charset="0"/>
              </a:rPr>
              <a:t> Russell Peak</a:t>
            </a:r>
          </a:p>
          <a:p>
            <a:r>
              <a:rPr lang="en-US" sz="1800" dirty="0" smtClean="0">
                <a:latin typeface="Arial" charset="0"/>
                <a:hlinkClick r:id="rId4" action="ppaction://hlinkfile" tooltip="mbse:space"/>
              </a:rPr>
              <a:t>Space Systems Modeling</a:t>
            </a:r>
            <a:r>
              <a:rPr lang="en-US" sz="1800" dirty="0" smtClean="0">
                <a:latin typeface="Arial" charset="0"/>
              </a:rPr>
              <a:t> Chris Delp </a:t>
            </a:r>
          </a:p>
          <a:p>
            <a:r>
              <a:rPr lang="en-US" sz="1800" dirty="0" smtClean="0">
                <a:latin typeface="Arial" charset="0"/>
                <a:hlinkClick r:id="rId5" action="ppaction://hlinkfile" tooltip="mbse:telescope"/>
              </a:rPr>
              <a:t>Telescope Modeling</a:t>
            </a:r>
            <a:r>
              <a:rPr lang="en-US" sz="1800" dirty="0" smtClean="0">
                <a:latin typeface="Arial" charset="0"/>
              </a:rPr>
              <a:t> Robert Karban </a:t>
            </a:r>
          </a:p>
          <a:p>
            <a:pPr>
              <a:buFontTx/>
              <a:buNone/>
            </a:pPr>
            <a:r>
              <a:rPr lang="en-US" sz="1800" b="1" dirty="0" smtClean="0">
                <a:latin typeface="Arial" charset="0"/>
              </a:rPr>
              <a:t>Activity Teams</a:t>
            </a:r>
          </a:p>
          <a:p>
            <a:r>
              <a:rPr lang="en-US" sz="1800" dirty="0" smtClean="0">
                <a:latin typeface="Arial" charset="0"/>
                <a:hlinkClick r:id="rId6" action="ppaction://hlinkfile" tooltip="mbse:usability"/>
              </a:rPr>
              <a:t>MBSE Usability</a:t>
            </a:r>
            <a:r>
              <a:rPr lang="en-US" sz="1800" dirty="0" smtClean="0">
                <a:latin typeface="Arial" charset="0"/>
              </a:rPr>
              <a:t> Scott </a:t>
            </a:r>
            <a:r>
              <a:rPr lang="en-US" sz="1800" dirty="0" err="1" smtClean="0">
                <a:latin typeface="Arial" charset="0"/>
              </a:rPr>
              <a:t>Workinger</a:t>
            </a:r>
            <a:r>
              <a:rPr lang="en-US" sz="1800" dirty="0" smtClean="0">
                <a:latin typeface="Arial" charset="0"/>
              </a:rPr>
              <a:t> </a:t>
            </a:r>
          </a:p>
          <a:p>
            <a:r>
              <a:rPr lang="en-US" sz="1800" dirty="0" smtClean="0">
                <a:latin typeface="Arial" charset="0"/>
                <a:hlinkClick r:id="rId7" action="ppaction://hlinkfile" tooltip="mbse:methodology"/>
              </a:rPr>
              <a:t>Methodology and Metrics</a:t>
            </a:r>
            <a:r>
              <a:rPr lang="en-US" sz="1800" dirty="0" smtClean="0">
                <a:latin typeface="Arial" charset="0"/>
              </a:rPr>
              <a:t> John Watson</a:t>
            </a:r>
          </a:p>
          <a:p>
            <a:r>
              <a:rPr lang="en-US" sz="1800" dirty="0" smtClean="0">
                <a:latin typeface="Arial" charset="0"/>
              </a:rPr>
              <a:t>Model-Based Testing – Frank Alvidrez (</a:t>
            </a:r>
            <a:r>
              <a:rPr lang="en-US" sz="1800" dirty="0" smtClean="0">
                <a:solidFill>
                  <a:srgbClr val="FF0000"/>
                </a:solidFill>
                <a:latin typeface="Arial" charset="0"/>
              </a:rPr>
              <a:t>NEW</a:t>
            </a:r>
            <a:r>
              <a:rPr lang="en-US" sz="1800" dirty="0" smtClean="0">
                <a:latin typeface="Arial" charset="0"/>
              </a:rPr>
              <a:t>)</a:t>
            </a:r>
            <a:endParaRPr lang="en-US" sz="1800" dirty="0" smtClean="0">
              <a:latin typeface="Arial" charset="0"/>
              <a:hlinkClick r:id="rId8" action="ppaction://hlinkfile" tooltip="mbse:modelmgt"/>
            </a:endParaRPr>
          </a:p>
          <a:p>
            <a:r>
              <a:rPr lang="en-US" sz="1800" dirty="0" smtClean="0">
                <a:latin typeface="Arial" charset="0"/>
                <a:hlinkClick r:id="rId8" action="ppaction://hlinkfile" tooltip="mbse:modelmgt"/>
              </a:rPr>
              <a:t>Model Management</a:t>
            </a:r>
            <a:r>
              <a:rPr lang="en-US" sz="1800" dirty="0" smtClean="0">
                <a:latin typeface="Arial" charset="0"/>
              </a:rPr>
              <a:t> Joe Bedocs</a:t>
            </a:r>
          </a:p>
          <a:p>
            <a:r>
              <a:rPr lang="en-US" sz="1800" dirty="0" smtClean="0">
                <a:latin typeface="Arial" charset="0"/>
                <a:hlinkClick r:id="rId9" action="ppaction://hlinkfile" tooltip="mbse:standards"/>
              </a:rPr>
              <a:t>Modeling Standards</a:t>
            </a:r>
            <a:r>
              <a:rPr lang="en-US" sz="1800" dirty="0" smtClean="0">
                <a:latin typeface="Arial" charset="0"/>
              </a:rPr>
              <a:t> Roger Burkhart </a:t>
            </a:r>
          </a:p>
          <a:p>
            <a:r>
              <a:rPr lang="en-US" sz="1800" dirty="0" smtClean="0">
                <a:latin typeface="Arial" charset="0"/>
                <a:hlinkClick r:id="rId10" action="ppaction://hlinkfile" tooltip="mbse:ontology"/>
              </a:rPr>
              <a:t>Ontology</a:t>
            </a:r>
            <a:r>
              <a:rPr lang="en-US" sz="1800" dirty="0" smtClean="0">
                <a:latin typeface="Arial" charset="0"/>
              </a:rPr>
              <a:t> Henson Graves </a:t>
            </a:r>
          </a:p>
          <a:p>
            <a:r>
              <a:rPr lang="en-US" sz="1800" dirty="0" smtClean="0">
                <a:latin typeface="Arial" charset="0"/>
                <a:hlinkClick r:id="rId11" action="ppaction://hlinkfile" tooltip="mbse:enterprise"/>
              </a:rPr>
              <a:t>System of Systems/Enterprise Modeling</a:t>
            </a:r>
            <a:r>
              <a:rPr lang="en-US" sz="1800" dirty="0" smtClean="0">
                <a:latin typeface="Arial" charset="0"/>
              </a:rPr>
              <a:t> Ron Williamson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443663"/>
            <a:ext cx="588963" cy="414337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D55296A0-8577-4C6B-80E8-209071074A96}" type="slidenum">
              <a:rPr lang="en-US"/>
              <a:pPr algn="r"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3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6248400" cy="954088"/>
          </a:xfrm>
        </p:spPr>
        <p:txBody>
          <a:bodyPr/>
          <a:lstStyle/>
          <a:p>
            <a:pPr eaLnBrk="1" hangingPunct="1"/>
            <a:r>
              <a:rPr lang="en-US" sz="2400" dirty="0" smtClean="0"/>
              <a:t>MBSE Workshop Observations</a:t>
            </a:r>
            <a:br>
              <a:rPr lang="en-US" sz="2400" dirty="0" smtClean="0"/>
            </a:br>
            <a:r>
              <a:rPr lang="en-US" sz="2400" dirty="0" smtClean="0"/>
              <a:t>From INCOSE IW 2011 </a:t>
            </a:r>
          </a:p>
        </p:txBody>
      </p:sp>
      <p:sp>
        <p:nvSpPr>
          <p:cNvPr id="4099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912813" y="1281113"/>
            <a:ext cx="7481887" cy="199439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Well attended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110+ participants!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Starting to see the MBSE vision come together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Pieces falling into place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Emphasis on integrated, cross-domain models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Real progress has been made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MBSE teams working critical issues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Tangible models addressing real problems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More active practitioners participating in modeling activities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New Biomedical Modeling Challenge Team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l="9705" r="9705"/>
          <a:stretch>
            <a:fillRect/>
          </a:stretch>
        </p:blipFill>
        <p:spPr bwMode="auto">
          <a:xfrm>
            <a:off x="406400" y="14288"/>
            <a:ext cx="10414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DAF49761C18149B7477DD8D9C51F2B" ma:contentTypeVersion="0" ma:contentTypeDescription="Create a new document." ma:contentTypeScope="" ma:versionID="df6921dd901eaf0ee9a904633abb1df0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151253-9FE6-4499-BBA6-02EC868D9782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65E11F4-BCEE-41C3-8991-9ABDBA4A53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3DAE41A2-3E7C-4F94-9420-8852244ECE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1328</TotalTime>
  <Words>969</Words>
  <Application>Microsoft Office PowerPoint</Application>
  <PresentationFormat>On-screen Show (4:3)</PresentationFormat>
  <Paragraphs>218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2_Default Design</vt:lpstr>
      <vt:lpstr>Model-based Systems Engineering (MBSE) Initiative</vt:lpstr>
      <vt:lpstr>Topics</vt:lpstr>
      <vt:lpstr>INCOSE MBSE Initiative Overview</vt:lpstr>
      <vt:lpstr>MBSE Initiative Charter</vt:lpstr>
      <vt:lpstr>Integrated Systems Engineering Vision </vt:lpstr>
      <vt:lpstr>INCOSE MBSE Roadmap</vt:lpstr>
      <vt:lpstr>MBSE Initiative Forums</vt:lpstr>
      <vt:lpstr>MBSE Leadership Team</vt:lpstr>
      <vt:lpstr>MBSE Workshop Observations From INCOSE IW 2011 </vt:lpstr>
      <vt:lpstr>INCOSE IS 2011 Panel Integrating MBSE into a Multi-disciplinary Engineering Environment</vt:lpstr>
      <vt:lpstr>MBSE Survey</vt:lpstr>
      <vt:lpstr>INCOSE IW 2012 MBSE Workshop Overview</vt:lpstr>
      <vt:lpstr>MBSE Workshop 2012</vt:lpstr>
      <vt:lpstr>MBSE IW Agenda Saturday, January 22, 2012</vt:lpstr>
      <vt:lpstr>MBSE IW Agenda Saturday, January 22, 2012 (cont.)</vt:lpstr>
      <vt:lpstr>MBSE IW Agenda Sunday, January 22, 2012</vt:lpstr>
      <vt:lpstr>MBSE IW Agenda Sunday, January 22, 2012 (cont.)</vt:lpstr>
      <vt:lpstr>MBSE IW Agenda Sunday, January 22, 2012 (cont.)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Sanford</dc:creator>
  <cp:lastModifiedBy>Sanford</cp:lastModifiedBy>
  <cp:revision>115</cp:revision>
  <cp:lastPrinted>2009-04-22T19:24:48Z</cp:lastPrinted>
  <dcterms:created xsi:type="dcterms:W3CDTF">2008-02-28T21:57:35Z</dcterms:created>
  <dcterms:modified xsi:type="dcterms:W3CDTF">2012-01-18T20:32:47Z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