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336" r:id="rId2"/>
    <p:sldId id="355" r:id="rId3"/>
    <p:sldId id="356" r:id="rId4"/>
    <p:sldId id="365" r:id="rId5"/>
    <p:sldId id="353" r:id="rId6"/>
    <p:sldId id="357" r:id="rId7"/>
    <p:sldId id="358" r:id="rId8"/>
    <p:sldId id="359" r:id="rId9"/>
    <p:sldId id="360" r:id="rId10"/>
    <p:sldId id="362" r:id="rId11"/>
    <p:sldId id="363" r:id="rId12"/>
    <p:sldId id="364" r:id="rId13"/>
    <p:sldId id="366" r:id="rId14"/>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3300"/>
    <a:srgbClr val="FF0066"/>
    <a:srgbClr val="CCECFF"/>
    <a:srgbClr val="0000FF"/>
    <a:srgbClr val="0000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248" autoAdjust="0"/>
    <p:restoredTop sz="92632" autoAdjust="0"/>
  </p:normalViewPr>
  <p:slideViewPr>
    <p:cSldViewPr snapToGrid="0" snapToObjects="1">
      <p:cViewPr varScale="1">
        <p:scale>
          <a:sx n="104" d="100"/>
          <a:sy n="104" d="100"/>
        </p:scale>
        <p:origin x="-69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40" tIns="45720" rIns="91440" bIns="45720" rtlCol="0"/>
          <a:lstStyle>
            <a:lvl1pPr algn="l">
              <a:defRPr sz="1200" dirty="0">
                <a:latin typeface="Arial" pitchFamily="34" charset="0"/>
              </a:defRPr>
            </a:lvl1pPr>
          </a:lstStyle>
          <a:p>
            <a:pPr>
              <a:defRPr/>
            </a:pPr>
            <a:endParaRPr lang="en-US"/>
          </a:p>
        </p:txBody>
      </p:sp>
      <p:sp>
        <p:nvSpPr>
          <p:cNvPr id="3" name="Date Placeholder 2"/>
          <p:cNvSpPr>
            <a:spLocks noGrp="1"/>
          </p:cNvSpPr>
          <p:nvPr>
            <p:ph type="dt" sz="quarter" idx="1"/>
          </p:nvPr>
        </p:nvSpPr>
        <p:spPr>
          <a:xfrm>
            <a:off x="3963988" y="0"/>
            <a:ext cx="3032125" cy="463550"/>
          </a:xfrm>
          <a:prstGeom prst="rect">
            <a:avLst/>
          </a:prstGeom>
        </p:spPr>
        <p:txBody>
          <a:bodyPr vert="horz" lIns="91440" tIns="45720" rIns="91440" bIns="45720" rtlCol="0"/>
          <a:lstStyle>
            <a:lvl1pPr algn="r">
              <a:defRPr sz="1200">
                <a:latin typeface="Arial" pitchFamily="34" charset="0"/>
              </a:defRPr>
            </a:lvl1pPr>
          </a:lstStyle>
          <a:p>
            <a:pPr>
              <a:defRPr/>
            </a:pPr>
            <a:fld id="{4FE32B22-597F-4C77-A355-7506E6A4371D}" type="datetimeFigureOut">
              <a:rPr lang="en-US"/>
              <a:pPr>
                <a:defRPr/>
              </a:pPr>
              <a:t>1/13/2017</a:t>
            </a:fld>
            <a:endParaRPr lang="en-US" dirty="0"/>
          </a:p>
        </p:txBody>
      </p:sp>
      <p:sp>
        <p:nvSpPr>
          <p:cNvPr id="4" name="Footer Placeholder 3"/>
          <p:cNvSpPr>
            <a:spLocks noGrp="1"/>
          </p:cNvSpPr>
          <p:nvPr>
            <p:ph type="ftr" sz="quarter" idx="2"/>
          </p:nvPr>
        </p:nvSpPr>
        <p:spPr>
          <a:xfrm>
            <a:off x="0" y="8818563"/>
            <a:ext cx="3032125" cy="463550"/>
          </a:xfrm>
          <a:prstGeom prst="rect">
            <a:avLst/>
          </a:prstGeom>
        </p:spPr>
        <p:txBody>
          <a:bodyPr vert="horz" lIns="91440" tIns="45720" rIns="91440" bIns="45720" rtlCol="0" anchor="b"/>
          <a:lstStyle>
            <a:lvl1pPr algn="l">
              <a:defRPr sz="1200" dirty="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963988" y="8818563"/>
            <a:ext cx="3032125" cy="463550"/>
          </a:xfrm>
          <a:prstGeom prst="rect">
            <a:avLst/>
          </a:prstGeom>
        </p:spPr>
        <p:txBody>
          <a:bodyPr vert="horz" lIns="91440" tIns="45720" rIns="91440" bIns="45720" rtlCol="0" anchor="b"/>
          <a:lstStyle>
            <a:lvl1pPr algn="r">
              <a:defRPr sz="1200">
                <a:latin typeface="Arial" pitchFamily="34" charset="0"/>
              </a:defRPr>
            </a:lvl1pPr>
          </a:lstStyle>
          <a:p>
            <a:pPr>
              <a:defRPr/>
            </a:pPr>
            <a:fld id="{9E526855-EE30-4F0D-952F-87E2B3B94471}" type="slidenum">
              <a:rPr lang="en-US"/>
              <a:pPr>
                <a:defRPr/>
              </a:pPr>
              <a:t>‹#›</a:t>
            </a:fld>
            <a:endParaRPr lang="en-US" dirty="0"/>
          </a:p>
        </p:txBody>
      </p:sp>
    </p:spTree>
    <p:extLst>
      <p:ext uri="{BB962C8B-B14F-4D97-AF65-F5344CB8AC3E}">
        <p14:creationId xmlns:p14="http://schemas.microsoft.com/office/powerpoint/2010/main" val="1711904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3031" tIns="46516" rIns="93031" bIns="46516"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963988" y="0"/>
            <a:ext cx="3032125" cy="463550"/>
          </a:xfrm>
          <a:prstGeom prst="rect">
            <a:avLst/>
          </a:prstGeom>
        </p:spPr>
        <p:txBody>
          <a:bodyPr vert="horz" lIns="93031" tIns="46516" rIns="93031" bIns="46516" rtlCol="0"/>
          <a:lstStyle>
            <a:lvl1pPr algn="r" fontAlgn="auto">
              <a:spcBef>
                <a:spcPts val="0"/>
              </a:spcBef>
              <a:spcAft>
                <a:spcPts val="0"/>
              </a:spcAft>
              <a:defRPr sz="1200">
                <a:latin typeface="+mn-lt"/>
              </a:defRPr>
            </a:lvl1pPr>
          </a:lstStyle>
          <a:p>
            <a:pPr>
              <a:defRPr/>
            </a:pPr>
            <a:fld id="{F14EB96C-F891-4E88-8C61-054437C8E8E2}" type="datetimeFigureOut">
              <a:rPr lang="en-US"/>
              <a:pPr>
                <a:defRPr/>
              </a:pPr>
              <a:t>1/13/2017</a:t>
            </a:fld>
            <a:endParaRPr lang="en-US" dirty="0"/>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pPr lvl="0"/>
            <a:endParaRPr lang="en-US" noProof="0" dirty="0" smtClean="0"/>
          </a:p>
        </p:txBody>
      </p:sp>
      <p:sp>
        <p:nvSpPr>
          <p:cNvPr id="5" name="Notes Placeholder 4"/>
          <p:cNvSpPr>
            <a:spLocks noGrp="1"/>
          </p:cNvSpPr>
          <p:nvPr>
            <p:ph type="body" sz="quarter" idx="3"/>
          </p:nvPr>
        </p:nvSpPr>
        <p:spPr>
          <a:xfrm>
            <a:off x="700088" y="4410075"/>
            <a:ext cx="5597525" cy="4176713"/>
          </a:xfrm>
          <a:prstGeom prst="rect">
            <a:avLst/>
          </a:prstGeom>
        </p:spPr>
        <p:txBody>
          <a:bodyPr vert="horz" lIns="93031" tIns="46516" rIns="93031" bIns="4651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18563"/>
            <a:ext cx="3032125" cy="463550"/>
          </a:xfrm>
          <a:prstGeom prst="rect">
            <a:avLst/>
          </a:prstGeom>
        </p:spPr>
        <p:txBody>
          <a:bodyPr vert="horz" lIns="93031" tIns="46516" rIns="93031" bIns="46516"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963988" y="8818563"/>
            <a:ext cx="3032125" cy="463550"/>
          </a:xfrm>
          <a:prstGeom prst="rect">
            <a:avLst/>
          </a:prstGeom>
        </p:spPr>
        <p:txBody>
          <a:bodyPr vert="horz" lIns="93031" tIns="46516" rIns="93031" bIns="46516" rtlCol="0" anchor="b"/>
          <a:lstStyle>
            <a:lvl1pPr algn="r" fontAlgn="auto">
              <a:spcBef>
                <a:spcPts val="0"/>
              </a:spcBef>
              <a:spcAft>
                <a:spcPts val="0"/>
              </a:spcAft>
              <a:defRPr sz="1200">
                <a:latin typeface="+mn-lt"/>
              </a:defRPr>
            </a:lvl1pPr>
          </a:lstStyle>
          <a:p>
            <a:pPr>
              <a:defRPr/>
            </a:pPr>
            <a:fld id="{6FD0C6BE-01F5-4ABD-AD5E-96359A0C9B0E}" type="slidenum">
              <a:rPr lang="en-US"/>
              <a:pPr>
                <a:defRPr/>
              </a:pPr>
              <a:t>‹#›</a:t>
            </a:fld>
            <a:endParaRPr lang="en-US" dirty="0"/>
          </a:p>
        </p:txBody>
      </p:sp>
    </p:spTree>
    <p:extLst>
      <p:ext uri="{BB962C8B-B14F-4D97-AF65-F5344CB8AC3E}">
        <p14:creationId xmlns:p14="http://schemas.microsoft.com/office/powerpoint/2010/main" val="17468914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smtClean="0"/>
          </a:p>
        </p:txBody>
      </p:sp>
    </p:spTree>
    <p:extLst>
      <p:ext uri="{BB962C8B-B14F-4D97-AF65-F5344CB8AC3E}">
        <p14:creationId xmlns:p14="http://schemas.microsoft.com/office/powerpoint/2010/main" val="1950792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19050" y="6557963"/>
            <a:ext cx="9144000" cy="44450"/>
            <a:chOff x="0" y="741"/>
            <a:chExt cx="5760" cy="28"/>
          </a:xfrm>
        </p:grpSpPr>
        <p:sp>
          <p:nvSpPr>
            <p:cNvPr id="5" name="Line 8"/>
            <p:cNvSpPr>
              <a:spLocks noChangeShapeType="1"/>
            </p:cNvSpPr>
            <p:nvPr userDrawn="1"/>
          </p:nvSpPr>
          <p:spPr bwMode="auto">
            <a:xfrm>
              <a:off x="0" y="769"/>
              <a:ext cx="5759" cy="0"/>
            </a:xfrm>
            <a:prstGeom prst="line">
              <a:avLst/>
            </a:prstGeom>
            <a:noFill/>
            <a:ln w="28575">
              <a:solidFill>
                <a:srgbClr val="032AA1"/>
              </a:solidFill>
              <a:round/>
              <a:headEnd type="none" w="sm" len="sm"/>
              <a:tailEnd type="none" w="sm" len="sm"/>
            </a:ln>
            <a:effectLst/>
          </p:spPr>
          <p:txBody>
            <a:bodyPr wrap="none" anchor="ctr"/>
            <a:lstStyle/>
            <a:p>
              <a:pPr>
                <a:defRPr/>
              </a:pPr>
              <a:endParaRPr lang="en-US" dirty="0">
                <a:solidFill>
                  <a:srgbClr val="000000"/>
                </a:solidFill>
                <a:latin typeface="Arial" charset="0"/>
              </a:endParaRPr>
            </a:p>
          </p:txBody>
        </p:sp>
        <p:sp>
          <p:nvSpPr>
            <p:cNvPr id="6" name="Line 9"/>
            <p:cNvSpPr>
              <a:spLocks noChangeShapeType="1"/>
            </p:cNvSpPr>
            <p:nvPr userDrawn="1"/>
          </p:nvSpPr>
          <p:spPr bwMode="auto">
            <a:xfrm>
              <a:off x="1" y="741"/>
              <a:ext cx="5759" cy="0"/>
            </a:xfrm>
            <a:prstGeom prst="line">
              <a:avLst/>
            </a:prstGeom>
            <a:noFill/>
            <a:ln w="25400">
              <a:solidFill>
                <a:srgbClr val="FF3300"/>
              </a:solidFill>
              <a:round/>
              <a:headEnd type="none" w="sm" len="sm"/>
              <a:tailEnd type="none" w="sm" len="sm"/>
            </a:ln>
            <a:effectLst/>
          </p:spPr>
          <p:txBody>
            <a:bodyPr wrap="none" anchor="ctr"/>
            <a:lstStyle/>
            <a:p>
              <a:pPr>
                <a:defRPr/>
              </a:pPr>
              <a:endParaRPr lang="en-US" dirty="0">
                <a:solidFill>
                  <a:srgbClr val="000000"/>
                </a:solidFill>
                <a:latin typeface="Arial" charset="0"/>
              </a:endParaRPr>
            </a:p>
          </p:txBody>
        </p:sp>
      </p:grpSp>
      <p:pic>
        <p:nvPicPr>
          <p:cNvPr id="7" name="Picture 24" descr="DODlogo"/>
          <p:cNvPicPr>
            <a:picLocks noChangeAspect="1" noChangeArrowheads="1"/>
          </p:cNvPicPr>
          <p:nvPr userDrawn="1"/>
        </p:nvPicPr>
        <p:blipFill>
          <a:blip r:embed="rId2" cstate="print"/>
          <a:srcRect/>
          <a:stretch>
            <a:fillRect/>
          </a:stretch>
        </p:blipFill>
        <p:spPr bwMode="auto">
          <a:xfrm>
            <a:off x="3333750" y="307975"/>
            <a:ext cx="2457450" cy="2441575"/>
          </a:xfrm>
          <a:prstGeom prst="rect">
            <a:avLst/>
          </a:prstGeom>
          <a:noFill/>
          <a:ln w="9525">
            <a:noFill/>
            <a:miter lim="800000"/>
            <a:headEnd/>
            <a:tailEnd/>
          </a:ln>
        </p:spPr>
      </p:pic>
      <p:sp>
        <p:nvSpPr>
          <p:cNvPr id="165897" name="Rectangle 2"/>
          <p:cNvSpPr>
            <a:spLocks noGrp="1" noChangeArrowheads="1"/>
          </p:cNvSpPr>
          <p:nvPr>
            <p:ph type="ctrTitle"/>
          </p:nvPr>
        </p:nvSpPr>
        <p:spPr>
          <a:xfrm>
            <a:off x="40716" y="2644346"/>
            <a:ext cx="9045575" cy="1629147"/>
          </a:xfrm>
        </p:spPr>
        <p:txBody>
          <a:bodyPr lIns="91440" tIns="45720" rIns="91440" bIns="45720" anchor="ctr" anchorCtr="0">
            <a:normAutofit/>
          </a:bodyPr>
          <a:lstStyle>
            <a:lvl1pPr>
              <a:lnSpc>
                <a:spcPct val="100000"/>
              </a:lnSpc>
              <a:defRPr sz="3600" smtClean="0"/>
            </a:lvl1pPr>
          </a:lstStyle>
          <a:p>
            <a:r>
              <a:rPr lang="en-US" dirty="0" smtClean="0"/>
              <a:t>Click to edit Master title style</a:t>
            </a:r>
          </a:p>
        </p:txBody>
      </p:sp>
      <p:sp>
        <p:nvSpPr>
          <p:cNvPr id="165898" name="Rectangle 3"/>
          <p:cNvSpPr>
            <a:spLocks noGrp="1" noChangeArrowheads="1"/>
          </p:cNvSpPr>
          <p:nvPr>
            <p:ph type="subTitle" idx="1"/>
          </p:nvPr>
        </p:nvSpPr>
        <p:spPr>
          <a:xfrm>
            <a:off x="40717" y="4534931"/>
            <a:ext cx="9045574" cy="2023032"/>
          </a:xfrm>
        </p:spPr>
        <p:txBody>
          <a:bodyPr lIns="91440" tIns="45720" rIns="91440" bIns="45720">
            <a:normAutofit/>
          </a:bodyPr>
          <a:lstStyle>
            <a:lvl1pPr marL="0" indent="0" algn="ctr">
              <a:spcBef>
                <a:spcPts val="0"/>
              </a:spcBef>
              <a:buFontTx/>
              <a:buNone/>
              <a:defRPr sz="2800" smtClean="0"/>
            </a:lvl1pPr>
          </a:lstStyle>
          <a:p>
            <a:r>
              <a:rPr lang="en-US" dirty="0" smtClean="0"/>
              <a:t>Click to edit Master subtitle style</a:t>
            </a:r>
          </a:p>
        </p:txBody>
      </p:sp>
      <p:sp>
        <p:nvSpPr>
          <p:cNvPr id="10" name="Text Box 28"/>
          <p:cNvSpPr txBox="1">
            <a:spLocks noChangeArrowheads="1"/>
          </p:cNvSpPr>
          <p:nvPr userDrawn="1"/>
        </p:nvSpPr>
        <p:spPr bwMode="auto">
          <a:xfrm>
            <a:off x="1588" y="6578511"/>
            <a:ext cx="1958975" cy="307777"/>
          </a:xfrm>
          <a:prstGeom prst="rect">
            <a:avLst/>
          </a:prstGeom>
          <a:noFill/>
          <a:ln w="9525">
            <a:noFill/>
            <a:miter lim="800000"/>
            <a:headEnd/>
            <a:tailEnd/>
          </a:ln>
          <a:effectLst/>
        </p:spPr>
        <p:txBody>
          <a:bodyPr wrap="square" lIns="0">
            <a:spAutoFit/>
          </a:bodyPr>
          <a:lstStyle/>
          <a:p>
            <a:pPr marL="58738" indent="0">
              <a:defRPr/>
            </a:pPr>
            <a:r>
              <a:rPr lang="en-US" sz="700" b="1" dirty="0" smtClean="0">
                <a:solidFill>
                  <a:srgbClr val="000000"/>
                </a:solidFill>
              </a:rPr>
              <a:t>DMBE</a:t>
            </a:r>
            <a:endParaRPr lang="en-US" sz="700" b="1" dirty="0">
              <a:solidFill>
                <a:srgbClr val="000000"/>
              </a:solidFill>
            </a:endParaRPr>
          </a:p>
          <a:p>
            <a:pPr marL="58738" indent="0">
              <a:defRPr/>
            </a:pPr>
            <a:r>
              <a:rPr lang="en-US" sz="700" b="1" dirty="0" smtClean="0">
                <a:solidFill>
                  <a:srgbClr val="000000"/>
                </a:solidFill>
              </a:rPr>
              <a:t>01/28/2017 | Page-</a:t>
            </a:r>
            <a:fld id="{84B11902-0773-4D78-AD66-0A76B460534C}" type="slidenum">
              <a:rPr lang="en-US" sz="700" b="1" smtClean="0">
                <a:solidFill>
                  <a:srgbClr val="000000"/>
                </a:solidFill>
              </a:rPr>
              <a:pPr marL="58738" indent="0">
                <a:defRPr/>
              </a:pPr>
              <a:t>‹#›</a:t>
            </a:fld>
            <a:endParaRPr lang="en-US" sz="700" b="1" dirty="0">
              <a:solidFill>
                <a:srgbClr val="000000"/>
              </a:solidFill>
            </a:endParaRPr>
          </a:p>
        </p:txBody>
      </p:sp>
      <p:sp>
        <p:nvSpPr>
          <p:cNvPr id="12" name="Text Box 11"/>
          <p:cNvSpPr txBox="1">
            <a:spLocks noChangeArrowheads="1"/>
          </p:cNvSpPr>
          <p:nvPr userDrawn="1"/>
        </p:nvSpPr>
        <p:spPr bwMode="auto">
          <a:xfrm>
            <a:off x="1243992" y="6623119"/>
            <a:ext cx="6763179" cy="215444"/>
          </a:xfrm>
          <a:prstGeom prst="rect">
            <a:avLst/>
          </a:prstGeom>
          <a:noFill/>
          <a:ln w="9525">
            <a:noFill/>
            <a:miter lim="800000"/>
            <a:headEnd/>
            <a:tailEnd/>
          </a:ln>
        </p:spPr>
        <p:txBody>
          <a:bodyPr wrap="square">
            <a:spAutoFit/>
          </a:bodyPr>
          <a:lstStyle/>
          <a:p>
            <a:pPr algn="ctr">
              <a:defRPr/>
            </a:pPr>
            <a:r>
              <a:rPr lang="en-US" sz="800" b="0" dirty="0" smtClean="0">
                <a:solidFill>
                  <a:srgbClr val="0000CC"/>
                </a:solidFill>
              </a:rPr>
              <a:t>Distribution Statement</a:t>
            </a:r>
            <a:r>
              <a:rPr lang="en-US" sz="800" b="0" baseline="0" dirty="0" smtClean="0">
                <a:solidFill>
                  <a:srgbClr val="0000CC"/>
                </a:solidFill>
              </a:rPr>
              <a:t> A – Approved for public release by DOPSR. Case # </a:t>
            </a:r>
            <a:r>
              <a:rPr lang="en-US" sz="800" b="0" baseline="0" dirty="0" smtClean="0">
                <a:solidFill>
                  <a:srgbClr val="0000CC"/>
                </a:solidFill>
              </a:rPr>
              <a:t>17-S-0606 </a:t>
            </a:r>
            <a:r>
              <a:rPr lang="en-US" sz="800" b="0" baseline="0" dirty="0" smtClean="0">
                <a:solidFill>
                  <a:srgbClr val="0000CC"/>
                </a:solidFill>
              </a:rPr>
              <a:t>applies. Distribution is unlimited.</a:t>
            </a:r>
            <a:endParaRPr lang="en-US" sz="800" b="0" dirty="0">
              <a:solidFill>
                <a:srgbClr val="0000CC"/>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0"/>
            <a:ext cx="7772400" cy="10287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375706"/>
            <a:ext cx="3810000" cy="2162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quarter" idx="2"/>
          </p:nvPr>
        </p:nvSpPr>
        <p:spPr>
          <a:xfrm>
            <a:off x="4648200" y="1375706"/>
            <a:ext cx="3810000" cy="2162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3731732"/>
            <a:ext cx="3810000" cy="2162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8200" y="3731732"/>
            <a:ext cx="3810000" cy="2162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508760"/>
            <a:ext cx="7543800" cy="461772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p:cNvSpPr>
            <a:spLocks noGrp="1"/>
          </p:cNvSpPr>
          <p:nvPr>
            <p:ph type="sldNum" sz="quarter" idx="12"/>
          </p:nvPr>
        </p:nvSpPr>
        <p:spPr>
          <a:xfrm>
            <a:off x="8382000" y="6200418"/>
            <a:ext cx="548640" cy="396240"/>
          </a:xfrm>
          <a:prstGeom prst="bracketPair">
            <a:avLst>
              <a:gd name="adj" fmla="val 17949"/>
            </a:avLst>
          </a:prstGeom>
        </p:spPr>
        <p:txBody>
          <a:bodyPr/>
          <a:lstStyle/>
          <a:p>
            <a:fld id="{6E2D2B3B-882E-40F3-A32F-6DD516915044}" type="slidenum">
              <a:rPr lang="en-US" smtClean="0">
                <a:solidFill>
                  <a:srgbClr val="000000"/>
                </a:solidFill>
              </a:rPr>
              <a:pPr/>
              <a:t>‹#›</a:t>
            </a:fld>
            <a:endParaRPr lang="en-US" dirty="0">
              <a:solidFill>
                <a:srgbClr val="000000"/>
              </a:solidFill>
            </a:endParaRP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617057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nner Over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4"/>
          <p:cNvSpPr>
            <a:spLocks noGrp="1" noChangeArrowheads="1"/>
          </p:cNvSpPr>
          <p:nvPr userDrawn="1">
            <p:ph type="body" idx="1"/>
          </p:nvPr>
        </p:nvSpPr>
        <p:spPr>
          <a:xfrm>
            <a:off x="457200" y="1841157"/>
            <a:ext cx="8167816" cy="45349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Content Placeholder 7"/>
          <p:cNvSpPr>
            <a:spLocks noGrp="1"/>
          </p:cNvSpPr>
          <p:nvPr>
            <p:ph sz="quarter" idx="10" hasCustomPrompt="1"/>
          </p:nvPr>
        </p:nvSpPr>
        <p:spPr>
          <a:xfrm>
            <a:off x="457200" y="1236135"/>
            <a:ext cx="8167688" cy="456741"/>
          </a:xfrm>
          <a:solidFill>
            <a:srgbClr val="0000CC"/>
          </a:solidFill>
        </p:spPr>
        <p:txBody>
          <a:bodyPr anchor="ctr"/>
          <a:lstStyle>
            <a:lvl1pPr marL="342900" marR="0" indent="-342900" algn="ctr" defTabSz="914400" rtl="0" eaLnBrk="1" fontAlgn="base" latinLnBrk="0" hangingPunct="1">
              <a:lnSpc>
                <a:spcPct val="100000"/>
              </a:lnSpc>
              <a:spcBef>
                <a:spcPts val="600"/>
              </a:spcBef>
              <a:spcAft>
                <a:spcPts val="600"/>
              </a:spcAft>
              <a:buClrTx/>
              <a:buSzTx/>
              <a:buFontTx/>
              <a:buNone/>
              <a:tabLst/>
              <a:defRPr>
                <a:solidFill>
                  <a:schemeClr val="bg1"/>
                </a:solidFill>
              </a:defRPr>
            </a:lvl1pPr>
            <a:lvl2pPr algn="ctr">
              <a:buNone/>
              <a:defRPr/>
            </a:lvl2pPr>
          </a:lstStyle>
          <a:p>
            <a:pPr marL="342900" marR="0" lvl="0" indent="-342900" algn="ctr" defTabSz="914400" rtl="0" eaLnBrk="1" fontAlgn="base" latinLnBrk="0" hangingPunct="1">
              <a:lnSpc>
                <a:spcPct val="100000"/>
              </a:lnSpc>
              <a:spcBef>
                <a:spcPts val="600"/>
              </a:spcBef>
              <a:spcAft>
                <a:spcPts val="600"/>
              </a:spcAft>
              <a:buClrTx/>
              <a:buSzTx/>
              <a:buFontTx/>
              <a:buNone/>
              <a:tabLst/>
              <a:defRPr/>
            </a:pPr>
            <a:r>
              <a:rPr lang="en-US" dirty="0" smtClean="0"/>
              <a:t>Bumper Sticker Arial 20 pt White on Standard Blue 204</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s with Banner Belo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userDrawn="1">
            <p:ph type="body" idx="1"/>
          </p:nvPr>
        </p:nvSpPr>
        <p:spPr>
          <a:xfrm>
            <a:off x="457200" y="1285103"/>
            <a:ext cx="8167816" cy="45225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Content Placeholder 7"/>
          <p:cNvSpPr>
            <a:spLocks noGrp="1"/>
          </p:cNvSpPr>
          <p:nvPr>
            <p:ph sz="quarter" idx="10" hasCustomPrompt="1"/>
          </p:nvPr>
        </p:nvSpPr>
        <p:spPr>
          <a:xfrm>
            <a:off x="457200" y="5968312"/>
            <a:ext cx="8167688" cy="484438"/>
          </a:xfrm>
          <a:solidFill>
            <a:srgbClr val="0000CC"/>
          </a:solidFill>
        </p:spPr>
        <p:txBody>
          <a:bodyPr anchor="ctr"/>
          <a:lstStyle>
            <a:lvl1pPr algn="ctr">
              <a:spcBef>
                <a:spcPts val="600"/>
              </a:spcBef>
              <a:spcAft>
                <a:spcPts val="600"/>
              </a:spcAft>
              <a:buNone/>
              <a:defRPr>
                <a:solidFill>
                  <a:schemeClr val="bg1"/>
                </a:solidFill>
              </a:defRPr>
            </a:lvl1pPr>
            <a:lvl2pPr algn="ctr">
              <a:buNone/>
              <a:defRPr/>
            </a:lvl2pPr>
          </a:lstStyle>
          <a:p>
            <a:pPr>
              <a:spcBef>
                <a:spcPct val="50000"/>
              </a:spcBef>
            </a:pPr>
            <a:r>
              <a:rPr lang="en-US" dirty="0" smtClean="0"/>
              <a:t>Bumper Sticker Arial 20 pt White on Standard Blue 204</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fthand Box with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hasCustomPrompt="1"/>
          </p:nvPr>
        </p:nvSpPr>
        <p:spPr>
          <a:xfrm>
            <a:off x="531166" y="1321611"/>
            <a:ext cx="1952541" cy="1248594"/>
          </a:xfrm>
          <a:solidFill>
            <a:srgbClr val="FF3300"/>
          </a:solidFill>
        </p:spPr>
        <p:txBody>
          <a:bodyPr anchor="ctr">
            <a:normAutofit/>
          </a:bodyPr>
          <a:lstStyle>
            <a:lvl1pPr marL="0" indent="0" algn="ctr">
              <a:buNone/>
              <a:defRPr sz="2000">
                <a:solidFill>
                  <a:schemeClr val="bg1"/>
                </a:solidFill>
              </a:defRPr>
            </a:lvl1pPr>
          </a:lstStyle>
          <a:p>
            <a:pPr algn="ctr">
              <a:spcBef>
                <a:spcPct val="50000"/>
              </a:spcBef>
            </a:pPr>
            <a:r>
              <a:rPr lang="en-US" sz="2000" b="1" dirty="0" smtClean="0">
                <a:solidFill>
                  <a:schemeClr val="bg1"/>
                </a:solidFill>
              </a:rPr>
              <a:t>Note </a:t>
            </a:r>
            <a:br>
              <a:rPr lang="en-US" sz="2000" b="1" dirty="0" smtClean="0">
                <a:solidFill>
                  <a:schemeClr val="bg1"/>
                </a:solidFill>
              </a:rPr>
            </a:br>
            <a:r>
              <a:rPr lang="en-US" sz="2000" b="1" dirty="0" smtClean="0">
                <a:solidFill>
                  <a:schemeClr val="bg1"/>
                </a:solidFill>
              </a:rPr>
              <a:t>White on Red R255 / G51</a:t>
            </a:r>
            <a:r>
              <a:rPr lang="en-US" b="1" dirty="0" smtClean="0">
                <a:solidFill>
                  <a:schemeClr val="bg1"/>
                </a:solidFill>
              </a:rPr>
              <a:t> </a:t>
            </a:r>
            <a:endParaRPr lang="en-US" b="1" dirty="0">
              <a:solidFill>
                <a:schemeClr val="bg1"/>
              </a:solidFill>
            </a:endParaRPr>
          </a:p>
        </p:txBody>
      </p:sp>
      <p:sp>
        <p:nvSpPr>
          <p:cNvPr id="6" name="Text Placeholder 5"/>
          <p:cNvSpPr>
            <a:spLocks noGrp="1"/>
          </p:cNvSpPr>
          <p:nvPr>
            <p:ph type="body" sz="quarter" idx="11"/>
          </p:nvPr>
        </p:nvSpPr>
        <p:spPr>
          <a:xfrm>
            <a:off x="2669059" y="1321611"/>
            <a:ext cx="5943600" cy="48073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ubtitle Pag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334530"/>
            <a:ext cx="8167816" cy="51527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9557" y="1136820"/>
            <a:ext cx="3962400" cy="5263979"/>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7923" y="1136820"/>
            <a:ext cx="3966519" cy="5263979"/>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00897" y="-34287"/>
            <a:ext cx="7129849"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21070"/>
            <a:ext cx="4040188" cy="769594"/>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90663"/>
            <a:ext cx="4040188" cy="46213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121070"/>
            <a:ext cx="4041775" cy="769594"/>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90663"/>
            <a:ext cx="4041775" cy="46213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034117" y="0"/>
            <a:ext cx="7087749" cy="10287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457200" y="1309816"/>
            <a:ext cx="8167816" cy="493034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grpSp>
        <p:nvGrpSpPr>
          <p:cNvPr id="2052" name="Group 7"/>
          <p:cNvGrpSpPr>
            <a:grpSpLocks/>
          </p:cNvGrpSpPr>
          <p:nvPr/>
        </p:nvGrpSpPr>
        <p:grpSpPr bwMode="auto">
          <a:xfrm>
            <a:off x="0" y="1076325"/>
            <a:ext cx="9144000" cy="44450"/>
            <a:chOff x="0" y="741"/>
            <a:chExt cx="5760" cy="28"/>
          </a:xfrm>
        </p:grpSpPr>
        <p:sp>
          <p:nvSpPr>
            <p:cNvPr id="2" name="Line 8"/>
            <p:cNvSpPr>
              <a:spLocks noChangeShapeType="1"/>
            </p:cNvSpPr>
            <p:nvPr userDrawn="1"/>
          </p:nvSpPr>
          <p:spPr bwMode="auto">
            <a:xfrm>
              <a:off x="0" y="769"/>
              <a:ext cx="5759" cy="0"/>
            </a:xfrm>
            <a:prstGeom prst="line">
              <a:avLst/>
            </a:prstGeom>
            <a:noFill/>
            <a:ln w="28575">
              <a:solidFill>
                <a:srgbClr val="032AA1"/>
              </a:solidFill>
              <a:round/>
              <a:headEnd type="none" w="sm" len="sm"/>
              <a:tailEnd type="none" w="sm" len="sm"/>
            </a:ln>
            <a:effectLst/>
          </p:spPr>
          <p:txBody>
            <a:bodyPr wrap="none" anchor="ctr"/>
            <a:lstStyle/>
            <a:p>
              <a:pPr>
                <a:defRPr/>
              </a:pPr>
              <a:endParaRPr lang="en-US" dirty="0">
                <a:solidFill>
                  <a:srgbClr val="000000"/>
                </a:solidFill>
                <a:latin typeface="Arial" charset="0"/>
              </a:endParaRPr>
            </a:p>
          </p:txBody>
        </p:sp>
        <p:sp>
          <p:nvSpPr>
            <p:cNvPr id="3" name="Line 9"/>
            <p:cNvSpPr>
              <a:spLocks noChangeShapeType="1"/>
            </p:cNvSpPr>
            <p:nvPr userDrawn="1"/>
          </p:nvSpPr>
          <p:spPr bwMode="auto">
            <a:xfrm>
              <a:off x="1" y="741"/>
              <a:ext cx="5759" cy="0"/>
            </a:xfrm>
            <a:prstGeom prst="line">
              <a:avLst/>
            </a:prstGeom>
            <a:noFill/>
            <a:ln w="25400">
              <a:solidFill>
                <a:srgbClr val="FF3300"/>
              </a:solidFill>
              <a:round/>
              <a:headEnd type="none" w="sm" len="sm"/>
              <a:tailEnd type="none" w="sm" len="sm"/>
            </a:ln>
            <a:effectLst/>
          </p:spPr>
          <p:txBody>
            <a:bodyPr wrap="none" anchor="ctr"/>
            <a:lstStyle/>
            <a:p>
              <a:pPr>
                <a:defRPr/>
              </a:pPr>
              <a:endParaRPr lang="en-US" dirty="0">
                <a:solidFill>
                  <a:srgbClr val="000000"/>
                </a:solidFill>
                <a:latin typeface="Arial" charset="0"/>
              </a:endParaRPr>
            </a:p>
          </p:txBody>
        </p:sp>
      </p:grpSp>
      <p:grpSp>
        <p:nvGrpSpPr>
          <p:cNvPr id="2053" name="Group 7"/>
          <p:cNvGrpSpPr>
            <a:grpSpLocks/>
          </p:cNvGrpSpPr>
          <p:nvPr/>
        </p:nvGrpSpPr>
        <p:grpSpPr bwMode="auto">
          <a:xfrm>
            <a:off x="-4763" y="6557963"/>
            <a:ext cx="9144001" cy="44450"/>
            <a:chOff x="0" y="741"/>
            <a:chExt cx="5760" cy="28"/>
          </a:xfrm>
        </p:grpSpPr>
        <p:sp>
          <p:nvSpPr>
            <p:cNvPr id="1032" name="Line 8"/>
            <p:cNvSpPr>
              <a:spLocks noChangeShapeType="1"/>
            </p:cNvSpPr>
            <p:nvPr userDrawn="1"/>
          </p:nvSpPr>
          <p:spPr bwMode="auto">
            <a:xfrm>
              <a:off x="0" y="769"/>
              <a:ext cx="5759" cy="0"/>
            </a:xfrm>
            <a:prstGeom prst="line">
              <a:avLst/>
            </a:prstGeom>
            <a:noFill/>
            <a:ln w="28575">
              <a:solidFill>
                <a:srgbClr val="032AA1"/>
              </a:solidFill>
              <a:round/>
              <a:headEnd type="none" w="sm" len="sm"/>
              <a:tailEnd type="none" w="sm" len="sm"/>
            </a:ln>
            <a:effectLst/>
          </p:spPr>
          <p:txBody>
            <a:bodyPr wrap="none" anchor="ctr"/>
            <a:lstStyle/>
            <a:p>
              <a:pPr>
                <a:defRPr/>
              </a:pPr>
              <a:endParaRPr lang="en-US" dirty="0">
                <a:solidFill>
                  <a:srgbClr val="000000"/>
                </a:solidFill>
                <a:latin typeface="Arial" charset="0"/>
              </a:endParaRPr>
            </a:p>
          </p:txBody>
        </p:sp>
        <p:sp>
          <p:nvSpPr>
            <p:cNvPr id="1033" name="Line 9"/>
            <p:cNvSpPr>
              <a:spLocks noChangeShapeType="1"/>
            </p:cNvSpPr>
            <p:nvPr userDrawn="1"/>
          </p:nvSpPr>
          <p:spPr bwMode="auto">
            <a:xfrm>
              <a:off x="1" y="741"/>
              <a:ext cx="5759" cy="0"/>
            </a:xfrm>
            <a:prstGeom prst="line">
              <a:avLst/>
            </a:prstGeom>
            <a:noFill/>
            <a:ln w="25400">
              <a:solidFill>
                <a:srgbClr val="FF3300"/>
              </a:solidFill>
              <a:round/>
              <a:headEnd type="none" w="sm" len="sm"/>
              <a:tailEnd type="none" w="sm" len="sm"/>
            </a:ln>
            <a:effectLst/>
          </p:spPr>
          <p:txBody>
            <a:bodyPr wrap="none" anchor="ctr"/>
            <a:lstStyle/>
            <a:p>
              <a:pPr>
                <a:defRPr/>
              </a:pPr>
              <a:endParaRPr lang="en-US" dirty="0">
                <a:solidFill>
                  <a:srgbClr val="000000"/>
                </a:solidFill>
                <a:latin typeface="Arial" charset="0"/>
              </a:endParaRPr>
            </a:p>
          </p:txBody>
        </p:sp>
      </p:grpSp>
      <p:pic>
        <p:nvPicPr>
          <p:cNvPr id="2054" name="Picture 28" descr="1"/>
          <p:cNvPicPr>
            <a:picLocks noChangeAspect="1" noChangeArrowheads="1"/>
          </p:cNvPicPr>
          <p:nvPr/>
        </p:nvPicPr>
        <p:blipFill>
          <a:blip r:embed="rId14" cstate="print"/>
          <a:srcRect/>
          <a:stretch>
            <a:fillRect/>
          </a:stretch>
        </p:blipFill>
        <p:spPr bwMode="auto">
          <a:xfrm>
            <a:off x="77788" y="30163"/>
            <a:ext cx="954087" cy="949325"/>
          </a:xfrm>
          <a:prstGeom prst="rect">
            <a:avLst/>
          </a:prstGeom>
          <a:noFill/>
          <a:ln w="9525">
            <a:noFill/>
            <a:miter lim="800000"/>
            <a:headEnd/>
            <a:tailEnd/>
          </a:ln>
        </p:spPr>
      </p:pic>
      <p:sp>
        <p:nvSpPr>
          <p:cNvPr id="14" name="Text Box 28"/>
          <p:cNvSpPr txBox="1">
            <a:spLocks noChangeArrowheads="1"/>
          </p:cNvSpPr>
          <p:nvPr/>
        </p:nvSpPr>
        <p:spPr bwMode="auto">
          <a:xfrm>
            <a:off x="1588" y="6578511"/>
            <a:ext cx="1958975" cy="307777"/>
          </a:xfrm>
          <a:prstGeom prst="rect">
            <a:avLst/>
          </a:prstGeom>
          <a:noFill/>
          <a:ln w="9525">
            <a:noFill/>
            <a:miter lim="800000"/>
            <a:headEnd/>
            <a:tailEnd/>
          </a:ln>
          <a:effectLst/>
        </p:spPr>
        <p:txBody>
          <a:bodyPr wrap="square" lIns="0">
            <a:spAutoFit/>
          </a:bodyPr>
          <a:lstStyle/>
          <a:p>
            <a:pPr marL="58738" indent="0">
              <a:defRPr/>
            </a:pPr>
            <a:r>
              <a:rPr lang="en-US" sz="700" b="1" dirty="0" smtClean="0">
                <a:solidFill>
                  <a:srgbClr val="000000"/>
                </a:solidFill>
              </a:rPr>
              <a:t>DMBE</a:t>
            </a:r>
            <a:endParaRPr lang="en-US" sz="700" b="1" dirty="0">
              <a:solidFill>
                <a:srgbClr val="000000"/>
              </a:solidFill>
            </a:endParaRPr>
          </a:p>
          <a:p>
            <a:pPr marL="58738" indent="0">
              <a:defRPr/>
            </a:pPr>
            <a:r>
              <a:rPr lang="en-US" sz="700" b="1" dirty="0" smtClean="0">
                <a:solidFill>
                  <a:srgbClr val="000000"/>
                </a:solidFill>
              </a:rPr>
              <a:t>01/28/2017 | Page-</a:t>
            </a:r>
            <a:fld id="{84B11902-0773-4D78-AD66-0A76B460534C}" type="slidenum">
              <a:rPr lang="en-US" sz="700" b="1" smtClean="0">
                <a:solidFill>
                  <a:srgbClr val="000000"/>
                </a:solidFill>
              </a:rPr>
              <a:pPr marL="58738" indent="0">
                <a:defRPr/>
              </a:pPr>
              <a:t>‹#›</a:t>
            </a:fld>
            <a:endParaRPr lang="en-US" sz="700" b="1" dirty="0">
              <a:solidFill>
                <a:srgbClr val="000000"/>
              </a:solidFill>
            </a:endParaRPr>
          </a:p>
        </p:txBody>
      </p:sp>
      <p:pic>
        <p:nvPicPr>
          <p:cNvPr id="15" name="Picture 14" descr="ASD(RE) coin OUTPUT side B.jpg"/>
          <p:cNvPicPr>
            <a:picLocks noChangeAspect="1"/>
          </p:cNvPicPr>
          <p:nvPr/>
        </p:nvPicPr>
        <p:blipFill>
          <a:blip r:embed="rId15" cstate="print"/>
          <a:stretch>
            <a:fillRect/>
          </a:stretch>
        </p:blipFill>
        <p:spPr>
          <a:xfrm>
            <a:off x="8121866" y="65088"/>
            <a:ext cx="914400" cy="914400"/>
          </a:xfrm>
          <a:prstGeom prst="rect">
            <a:avLst/>
          </a:prstGeom>
        </p:spPr>
      </p:pic>
      <p:sp>
        <p:nvSpPr>
          <p:cNvPr id="18" name="Text Box 11"/>
          <p:cNvSpPr txBox="1">
            <a:spLocks noChangeArrowheads="1"/>
          </p:cNvSpPr>
          <p:nvPr userDrawn="1"/>
        </p:nvSpPr>
        <p:spPr bwMode="auto">
          <a:xfrm>
            <a:off x="1243992" y="6623119"/>
            <a:ext cx="6763179" cy="215444"/>
          </a:xfrm>
          <a:prstGeom prst="rect">
            <a:avLst/>
          </a:prstGeom>
          <a:noFill/>
          <a:ln w="9525">
            <a:noFill/>
            <a:miter lim="800000"/>
            <a:headEnd/>
            <a:tailEnd/>
          </a:ln>
        </p:spPr>
        <p:txBody>
          <a:bodyPr wrap="square">
            <a:spAutoFit/>
          </a:bodyPr>
          <a:lstStyle/>
          <a:p>
            <a:pPr algn="ctr">
              <a:defRPr/>
            </a:pPr>
            <a:r>
              <a:rPr lang="en-US" sz="800" b="0" dirty="0" smtClean="0">
                <a:solidFill>
                  <a:srgbClr val="0000CC"/>
                </a:solidFill>
              </a:rPr>
              <a:t>Distribution Statement</a:t>
            </a:r>
            <a:r>
              <a:rPr lang="en-US" sz="800" b="0" baseline="0" dirty="0" smtClean="0">
                <a:solidFill>
                  <a:srgbClr val="0000CC"/>
                </a:solidFill>
              </a:rPr>
              <a:t> A – Approved for public release by DOPSR. Case # </a:t>
            </a:r>
            <a:r>
              <a:rPr lang="en-US" sz="800" b="0" baseline="0" dirty="0" smtClean="0">
                <a:solidFill>
                  <a:srgbClr val="0000CC"/>
                </a:solidFill>
              </a:rPr>
              <a:t>17-S-0606 </a:t>
            </a:r>
            <a:r>
              <a:rPr lang="en-US" sz="800" b="0" baseline="0" dirty="0" smtClean="0">
                <a:solidFill>
                  <a:srgbClr val="0000CC"/>
                </a:solidFill>
              </a:rPr>
              <a:t>applies. Distribution is unlimited.</a:t>
            </a:r>
            <a:endParaRPr lang="en-US" sz="800" b="0" dirty="0">
              <a:solidFill>
                <a:srgbClr val="0000CC"/>
              </a:solidFill>
            </a:endParaRPr>
          </a:p>
        </p:txBody>
      </p:sp>
    </p:spTree>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03" r:id="rId5"/>
    <p:sldLayoutId id="2147483904" r:id="rId6"/>
    <p:sldLayoutId id="2147483906" r:id="rId7"/>
    <p:sldLayoutId id="2147483907" r:id="rId8"/>
    <p:sldLayoutId id="2147483908" r:id="rId9"/>
    <p:sldLayoutId id="2147483909" r:id="rId10"/>
    <p:sldLayoutId id="2147483914" r:id="rId11"/>
    <p:sldLayoutId id="2147483931" r:id="rId12"/>
  </p:sldLayoutIdLst>
  <p:hf sldNum="0" hdr="0" ftr="0" dt="0"/>
  <p:txStyles>
    <p:titleStyle>
      <a:lvl1pPr algn="ctr" rtl="0" eaLnBrk="1" fontAlgn="base" hangingPunct="1">
        <a:lnSpc>
          <a:spcPct val="85000"/>
        </a:lnSpc>
        <a:spcBef>
          <a:spcPct val="0"/>
        </a:spcBef>
        <a:spcAft>
          <a:spcPct val="0"/>
        </a:spcAft>
        <a:defRPr sz="3200" b="1">
          <a:solidFill>
            <a:schemeClr val="tx2"/>
          </a:solidFill>
          <a:latin typeface="+mj-lt"/>
          <a:ea typeface="+mj-ea"/>
          <a:cs typeface="+mj-cs"/>
        </a:defRPr>
      </a:lvl1pPr>
      <a:lvl2pPr algn="ctr" rtl="0" eaLnBrk="1" fontAlgn="base" hangingPunct="1">
        <a:lnSpc>
          <a:spcPct val="85000"/>
        </a:lnSpc>
        <a:spcBef>
          <a:spcPct val="0"/>
        </a:spcBef>
        <a:spcAft>
          <a:spcPct val="0"/>
        </a:spcAft>
        <a:defRPr sz="3200" b="1">
          <a:solidFill>
            <a:schemeClr val="tx2"/>
          </a:solidFill>
          <a:latin typeface="Arial" charset="0"/>
        </a:defRPr>
      </a:lvl2pPr>
      <a:lvl3pPr algn="ctr" rtl="0" eaLnBrk="1" fontAlgn="base" hangingPunct="1">
        <a:lnSpc>
          <a:spcPct val="85000"/>
        </a:lnSpc>
        <a:spcBef>
          <a:spcPct val="0"/>
        </a:spcBef>
        <a:spcAft>
          <a:spcPct val="0"/>
        </a:spcAft>
        <a:defRPr sz="3200" b="1">
          <a:solidFill>
            <a:schemeClr val="tx2"/>
          </a:solidFill>
          <a:latin typeface="Arial" charset="0"/>
        </a:defRPr>
      </a:lvl3pPr>
      <a:lvl4pPr algn="ctr" rtl="0" eaLnBrk="1" fontAlgn="base" hangingPunct="1">
        <a:lnSpc>
          <a:spcPct val="85000"/>
        </a:lnSpc>
        <a:spcBef>
          <a:spcPct val="0"/>
        </a:spcBef>
        <a:spcAft>
          <a:spcPct val="0"/>
        </a:spcAft>
        <a:defRPr sz="3200" b="1">
          <a:solidFill>
            <a:schemeClr val="tx2"/>
          </a:solidFill>
          <a:latin typeface="Arial" charset="0"/>
        </a:defRPr>
      </a:lvl4pPr>
      <a:lvl5pPr algn="ctr" rtl="0" eaLnBrk="1" fontAlgn="base" hangingPunct="1">
        <a:lnSpc>
          <a:spcPct val="85000"/>
        </a:lnSpc>
        <a:spcBef>
          <a:spcPct val="0"/>
        </a:spcBef>
        <a:spcAft>
          <a:spcPct val="0"/>
        </a:spcAft>
        <a:defRPr sz="3200" b="1">
          <a:solidFill>
            <a:schemeClr val="tx2"/>
          </a:solidFill>
          <a:latin typeface="Arial" charset="0"/>
        </a:defRPr>
      </a:lvl5pPr>
      <a:lvl6pPr marL="457200" algn="ctr" rtl="0" eaLnBrk="1" fontAlgn="base" hangingPunct="1">
        <a:lnSpc>
          <a:spcPct val="85000"/>
        </a:lnSpc>
        <a:spcBef>
          <a:spcPct val="0"/>
        </a:spcBef>
        <a:spcAft>
          <a:spcPct val="0"/>
        </a:spcAft>
        <a:defRPr sz="3200" b="1">
          <a:solidFill>
            <a:schemeClr val="tx2"/>
          </a:solidFill>
          <a:latin typeface="Arial" charset="0"/>
        </a:defRPr>
      </a:lvl6pPr>
      <a:lvl7pPr marL="914400" algn="ctr" rtl="0" eaLnBrk="1" fontAlgn="base" hangingPunct="1">
        <a:lnSpc>
          <a:spcPct val="85000"/>
        </a:lnSpc>
        <a:spcBef>
          <a:spcPct val="0"/>
        </a:spcBef>
        <a:spcAft>
          <a:spcPct val="0"/>
        </a:spcAft>
        <a:defRPr sz="3200" b="1">
          <a:solidFill>
            <a:schemeClr val="tx2"/>
          </a:solidFill>
          <a:latin typeface="Arial" charset="0"/>
        </a:defRPr>
      </a:lvl7pPr>
      <a:lvl8pPr marL="1371600" algn="ctr" rtl="0" eaLnBrk="1" fontAlgn="base" hangingPunct="1">
        <a:lnSpc>
          <a:spcPct val="85000"/>
        </a:lnSpc>
        <a:spcBef>
          <a:spcPct val="0"/>
        </a:spcBef>
        <a:spcAft>
          <a:spcPct val="0"/>
        </a:spcAft>
        <a:defRPr sz="3200" b="1">
          <a:solidFill>
            <a:schemeClr val="tx2"/>
          </a:solidFill>
          <a:latin typeface="Arial" charset="0"/>
        </a:defRPr>
      </a:lvl8pPr>
      <a:lvl9pPr marL="1828800" algn="ctr" rtl="0" eaLnBrk="1" fontAlgn="base" hangingPunct="1">
        <a:lnSpc>
          <a:spcPct val="85000"/>
        </a:lnSpc>
        <a:spcBef>
          <a:spcPct val="0"/>
        </a:spcBef>
        <a:spcAft>
          <a:spcPct val="0"/>
        </a:spcAft>
        <a:defRPr sz="32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400" b="1">
          <a:solidFill>
            <a:srgbClr val="000099"/>
          </a:solidFill>
          <a:latin typeface="Arial" pitchFamily="34" charset="0"/>
          <a:ea typeface="+mn-ea"/>
          <a:cs typeface="+mn-cs"/>
        </a:defRPr>
      </a:lvl1pPr>
      <a:lvl2pPr marL="742950" indent="-285750" algn="l" rtl="0" eaLnBrk="1" fontAlgn="base" hangingPunct="1">
        <a:spcBef>
          <a:spcPct val="20000"/>
        </a:spcBef>
        <a:spcAft>
          <a:spcPct val="0"/>
        </a:spcAft>
        <a:buChar char="–"/>
        <a:defRPr sz="2000">
          <a:solidFill>
            <a:srgbClr val="000000"/>
          </a:solidFill>
          <a:latin typeface="Arial" pitchFamily="34" charset="0"/>
        </a:defRPr>
      </a:lvl2pPr>
      <a:lvl3pPr marL="1143000" indent="-228600" algn="l" rtl="0" eaLnBrk="1" fontAlgn="base" hangingPunct="1">
        <a:spcBef>
          <a:spcPct val="20000"/>
        </a:spcBef>
        <a:spcAft>
          <a:spcPct val="0"/>
        </a:spcAft>
        <a:buFont typeface="Courier New" pitchFamily="49" charset="0"/>
        <a:buChar char="o"/>
        <a:defRPr sz="1800">
          <a:solidFill>
            <a:schemeClr val="tx1"/>
          </a:solidFill>
          <a:latin typeface="Arial" pitchFamily="34" charset="0"/>
        </a:defRPr>
      </a:lvl3pPr>
      <a:lvl4pPr marL="1600200" indent="-228600" algn="l" rtl="0" eaLnBrk="1" fontAlgn="base" hangingPunct="1">
        <a:spcBef>
          <a:spcPct val="20000"/>
        </a:spcBef>
        <a:spcAft>
          <a:spcPct val="0"/>
        </a:spcAft>
        <a:buFont typeface="Wingdings" pitchFamily="2" charset="2"/>
        <a:buChar char="§"/>
        <a:defRPr sz="1600">
          <a:solidFill>
            <a:schemeClr val="tx1"/>
          </a:solidFill>
          <a:latin typeface="Arial" pitchFamily="34" charset="0"/>
        </a:defRPr>
      </a:lvl4pPr>
      <a:lvl5pPr marL="2057400" indent="-228600" algn="l" rtl="0" eaLnBrk="1" fontAlgn="base" hangingPunct="1">
        <a:spcBef>
          <a:spcPct val="20000"/>
        </a:spcBef>
        <a:spcAft>
          <a:spcPct val="0"/>
        </a:spcAft>
        <a:buChar char="»"/>
        <a:defRPr sz="1400">
          <a:solidFill>
            <a:schemeClr val="tx1"/>
          </a:solidFill>
          <a:latin typeface="Arial" pitchFamily="34" charset="0"/>
        </a:defRPr>
      </a:lvl5pPr>
      <a:lvl6pPr marL="2514600" indent="-228600" algn="l" rtl="0" eaLnBrk="1" fontAlgn="base" hangingPunct="1">
        <a:spcBef>
          <a:spcPct val="20000"/>
        </a:spcBef>
        <a:spcAft>
          <a:spcPct val="0"/>
        </a:spcAft>
        <a:buChar char="»"/>
        <a:defRPr sz="1000">
          <a:solidFill>
            <a:schemeClr val="tx1"/>
          </a:solidFill>
          <a:latin typeface="+mn-lt"/>
        </a:defRPr>
      </a:lvl6pPr>
      <a:lvl7pPr marL="2971800" indent="-228600" algn="l" rtl="0" eaLnBrk="1" fontAlgn="base" hangingPunct="1">
        <a:spcBef>
          <a:spcPct val="20000"/>
        </a:spcBef>
        <a:spcAft>
          <a:spcPct val="0"/>
        </a:spcAft>
        <a:buChar char="»"/>
        <a:defRPr sz="1000">
          <a:solidFill>
            <a:schemeClr val="tx1"/>
          </a:solidFill>
          <a:latin typeface="+mn-lt"/>
        </a:defRPr>
      </a:lvl7pPr>
      <a:lvl8pPr marL="3429000" indent="-228600" algn="l" rtl="0" eaLnBrk="1" fontAlgn="base" hangingPunct="1">
        <a:spcBef>
          <a:spcPct val="20000"/>
        </a:spcBef>
        <a:spcAft>
          <a:spcPct val="0"/>
        </a:spcAft>
        <a:buChar char="»"/>
        <a:defRPr sz="1000">
          <a:solidFill>
            <a:schemeClr val="tx1"/>
          </a:solidFill>
          <a:latin typeface="+mn-lt"/>
        </a:defRPr>
      </a:lvl8pPr>
      <a:lvl9pPr marL="3886200" indent="-228600" algn="l" rtl="0" eaLnBrk="1" fontAlgn="base" hangingPunct="1">
        <a:spcBef>
          <a:spcPct val="20000"/>
        </a:spcBef>
        <a:spcAft>
          <a:spcPct val="0"/>
        </a:spcAft>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jpe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jpe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p:cNvSpPr>
            <a:spLocks noChangeArrowheads="1"/>
          </p:cNvSpPr>
          <p:nvPr/>
        </p:nvSpPr>
        <p:spPr bwMode="auto">
          <a:xfrm>
            <a:off x="152400" y="5322888"/>
            <a:ext cx="8991600" cy="735012"/>
          </a:xfrm>
          <a:prstGeom prst="rect">
            <a:avLst/>
          </a:prstGeom>
          <a:noFill/>
          <a:ln w="9525">
            <a:noFill/>
            <a:miter lim="800000"/>
            <a:headEnd/>
            <a:tailEnd/>
          </a:ln>
          <a:effectLst/>
        </p:spPr>
        <p:txBody>
          <a:bodyPr lIns="92064" tIns="46033" rIns="92064" bIns="46033"/>
          <a:lstStyle/>
          <a:p>
            <a:pPr algn="ctr"/>
            <a:endParaRPr lang="en-US" sz="1800"/>
          </a:p>
        </p:txBody>
      </p:sp>
      <p:sp>
        <p:nvSpPr>
          <p:cNvPr id="9" name="Title 8"/>
          <p:cNvSpPr>
            <a:spLocks noGrp="1"/>
          </p:cNvSpPr>
          <p:nvPr>
            <p:ph type="ctrTitle"/>
          </p:nvPr>
        </p:nvSpPr>
        <p:spPr/>
        <p:txBody>
          <a:bodyPr>
            <a:normAutofit fontScale="90000"/>
          </a:bodyPr>
          <a:lstStyle/>
          <a:p>
            <a:r>
              <a:rPr lang="en-US" dirty="0"/>
              <a:t>Digital Model-based Engineering: Expectations, Prerequisites, and Challenges of Infusion </a:t>
            </a:r>
          </a:p>
        </p:txBody>
      </p:sp>
      <p:sp>
        <p:nvSpPr>
          <p:cNvPr id="7" name="Subtitle 6"/>
          <p:cNvSpPr>
            <a:spLocks noGrp="1"/>
          </p:cNvSpPr>
          <p:nvPr>
            <p:ph type="subTitle" idx="1"/>
          </p:nvPr>
        </p:nvSpPr>
        <p:spPr>
          <a:xfrm>
            <a:off x="40717" y="4273493"/>
            <a:ext cx="9045574" cy="2284470"/>
          </a:xfrm>
        </p:spPr>
        <p:txBody>
          <a:bodyPr>
            <a:normAutofit fontScale="92500" lnSpcReduction="10000"/>
          </a:bodyPr>
          <a:lstStyle/>
          <a:p>
            <a:pPr>
              <a:lnSpc>
                <a:spcPct val="110000"/>
              </a:lnSpc>
            </a:pPr>
            <a:r>
              <a:rPr lang="en-US" dirty="0" smtClean="0"/>
              <a:t>Philomena Zimmerman</a:t>
            </a:r>
          </a:p>
          <a:p>
            <a:pPr>
              <a:lnSpc>
                <a:spcPct val="110000"/>
              </a:lnSpc>
            </a:pPr>
            <a:r>
              <a:rPr lang="en-US" sz="2400" dirty="0" smtClean="0"/>
              <a:t>Deputy Director for Engineering, Tools &amp; Environments</a:t>
            </a:r>
          </a:p>
          <a:p>
            <a:pPr>
              <a:lnSpc>
                <a:spcPct val="110000"/>
              </a:lnSpc>
            </a:pPr>
            <a:r>
              <a:rPr lang="en-US" sz="2400" dirty="0" smtClean="0"/>
              <a:t>(DASD(SE))</a:t>
            </a:r>
          </a:p>
          <a:p>
            <a:pPr>
              <a:lnSpc>
                <a:spcPct val="110000"/>
              </a:lnSpc>
            </a:pPr>
            <a:endParaRPr lang="en-US" sz="2400" dirty="0" smtClean="0"/>
          </a:p>
          <a:p>
            <a:pPr>
              <a:lnSpc>
                <a:spcPct val="110000"/>
              </a:lnSpc>
            </a:pPr>
            <a:r>
              <a:rPr lang="en-US" sz="2400" dirty="0" smtClean="0"/>
              <a:t>INCOSE IW 2017</a:t>
            </a:r>
            <a:br>
              <a:rPr lang="en-US" sz="2400" dirty="0" smtClean="0"/>
            </a:br>
            <a:r>
              <a:rPr lang="en-US" sz="2400" dirty="0" smtClean="0"/>
              <a:t>January 28, 2017</a:t>
            </a:r>
          </a:p>
          <a:p>
            <a:pPr>
              <a:lnSpc>
                <a:spcPct val="110000"/>
              </a:lnSpc>
            </a:pP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(2 of 2)</a:t>
            </a:r>
            <a:endParaRPr lang="en-US" dirty="0"/>
          </a:p>
        </p:txBody>
      </p:sp>
      <p:sp>
        <p:nvSpPr>
          <p:cNvPr id="3" name="Text Placeholder 2"/>
          <p:cNvSpPr>
            <a:spLocks noGrp="1"/>
          </p:cNvSpPr>
          <p:nvPr>
            <p:ph type="body" idx="1"/>
          </p:nvPr>
        </p:nvSpPr>
        <p:spPr>
          <a:xfrm>
            <a:off x="457200" y="1183932"/>
            <a:ext cx="8167816" cy="4534928"/>
          </a:xfrm>
        </p:spPr>
        <p:txBody>
          <a:bodyPr/>
          <a:lstStyle/>
          <a:p>
            <a:r>
              <a:rPr lang="en-US" dirty="0" smtClean="0"/>
              <a:t>Redefining </a:t>
            </a:r>
            <a:r>
              <a:rPr lang="en-US" dirty="0"/>
              <a:t>configuration management: the DMbE environment changes the range of configuration information to be managed to include performance and design models, database objects, as well as more traditional book-form objects and formats. </a:t>
            </a:r>
          </a:p>
          <a:p>
            <a:r>
              <a:rPr lang="en-US" dirty="0"/>
              <a:t>Developing IT Infrastructure: Approaches to implementing critical, enabling IT infrastructure capabilities must be flexibly, reconfigurable, and updateable</a:t>
            </a:r>
          </a:p>
          <a:p>
            <a:r>
              <a:rPr lang="en-US" dirty="0"/>
              <a:t>Ensuring security of the “single source” of truth</a:t>
            </a:r>
          </a:p>
          <a:p>
            <a:r>
              <a:rPr lang="en-US" dirty="0"/>
              <a:t>Potential over-reliance on quantitative data over qualitative data: Executable/computational models and simulations (M&amp;S) generally incorporate and generate quantitative versus qualitative data.</a:t>
            </a:r>
          </a:p>
          <a:p>
            <a:endParaRPr lang="en-US" dirty="0"/>
          </a:p>
        </p:txBody>
      </p:sp>
    </p:spTree>
    <p:extLst>
      <p:ext uri="{BB962C8B-B14F-4D97-AF65-F5344CB8AC3E}">
        <p14:creationId xmlns:p14="http://schemas.microsoft.com/office/powerpoint/2010/main" val="2877207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(1 of 2)</a:t>
            </a:r>
            <a:endParaRPr lang="en-US" dirty="0"/>
          </a:p>
        </p:txBody>
      </p:sp>
      <p:sp>
        <p:nvSpPr>
          <p:cNvPr id="3" name="Text Placeholder 2"/>
          <p:cNvSpPr>
            <a:spLocks noGrp="1"/>
          </p:cNvSpPr>
          <p:nvPr>
            <p:ph type="body" idx="1"/>
          </p:nvPr>
        </p:nvSpPr>
        <p:spPr>
          <a:xfrm>
            <a:off x="457200" y="1212507"/>
            <a:ext cx="8167816" cy="4534928"/>
          </a:xfrm>
        </p:spPr>
        <p:txBody>
          <a:bodyPr/>
          <a:lstStyle/>
          <a:p>
            <a:r>
              <a:rPr lang="en-US" dirty="0"/>
              <a:t>Conduct a study to understand how contractual language influences current acquisition and engineering processes with regard to the exchange of electronic data and models between various types of organizations (e.g. government-government boundary and government – industry boundary) and what kind of impact DMbE would have on the relationships. The results from the study should also identify what configuration items need to be addressed in the contractual language.</a:t>
            </a:r>
          </a:p>
          <a:p>
            <a:r>
              <a:rPr lang="en-US" dirty="0"/>
              <a:t>Identify best practices/framework necessary to convey the technical accuracy, precision, and uncertainty of data/information sufficient for subsequent, unambiguous, interpretation and use</a:t>
            </a:r>
            <a:r>
              <a:rPr lang="en-US" dirty="0" smtClean="0"/>
              <a:t>.</a:t>
            </a:r>
            <a:endParaRPr lang="en-US" dirty="0"/>
          </a:p>
        </p:txBody>
      </p:sp>
    </p:spTree>
    <p:extLst>
      <p:ext uri="{BB962C8B-B14F-4D97-AF65-F5344CB8AC3E}">
        <p14:creationId xmlns:p14="http://schemas.microsoft.com/office/powerpoint/2010/main" val="2800842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(2 of 2)</a:t>
            </a:r>
            <a:endParaRPr lang="en-US" dirty="0"/>
          </a:p>
        </p:txBody>
      </p:sp>
      <p:sp>
        <p:nvSpPr>
          <p:cNvPr id="3" name="Text Placeholder 2"/>
          <p:cNvSpPr>
            <a:spLocks noGrp="1"/>
          </p:cNvSpPr>
          <p:nvPr>
            <p:ph type="body" idx="1"/>
          </p:nvPr>
        </p:nvSpPr>
        <p:spPr>
          <a:xfrm>
            <a:off x="457200" y="1212507"/>
            <a:ext cx="8167816" cy="4534928"/>
          </a:xfrm>
        </p:spPr>
        <p:txBody>
          <a:bodyPr/>
          <a:lstStyle/>
          <a:p>
            <a:r>
              <a:rPr lang="en-US" dirty="0" smtClean="0"/>
              <a:t>Identify </a:t>
            </a:r>
            <a:r>
              <a:rPr lang="en-US" dirty="0"/>
              <a:t>metrics that highlight how an organization can qualify/quantify its ROI in DMbE (will vary based on project/program)</a:t>
            </a:r>
          </a:p>
          <a:p>
            <a:r>
              <a:rPr lang="en-US" dirty="0"/>
              <a:t>Develop a well-defined process to identify when/where to employ DMbE (ensure </a:t>
            </a:r>
            <a:r>
              <a:rPr lang="en-US" dirty="0" err="1"/>
              <a:t>tailorability</a:t>
            </a:r>
            <a:r>
              <a:rPr lang="en-US" dirty="0"/>
              <a:t>).</a:t>
            </a:r>
          </a:p>
          <a:p>
            <a:r>
              <a:rPr lang="en-US" dirty="0"/>
              <a:t>Establish a follow-on Task Team to identify forums for implementers/users of DMbE to identify and share best practices, gaps, and identify tools for cross-platform/cross-agency agnostic use.</a:t>
            </a:r>
          </a:p>
          <a:p>
            <a:endParaRPr lang="en-US" dirty="0"/>
          </a:p>
        </p:txBody>
      </p:sp>
    </p:spTree>
    <p:extLst>
      <p:ext uri="{BB962C8B-B14F-4D97-AF65-F5344CB8AC3E}">
        <p14:creationId xmlns:p14="http://schemas.microsoft.com/office/powerpoint/2010/main" val="1389538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4636" y="2170543"/>
            <a:ext cx="1462946" cy="12069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descr="Image result for VH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03417" y="3557895"/>
            <a:ext cx="1462946" cy="146294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9080" y="1950991"/>
            <a:ext cx="1462946" cy="14629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81411" y="3561105"/>
            <a:ext cx="1469477" cy="14629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8" descr="http://hgenergy.com/assets/Department-of-Energy.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18973" y="1957264"/>
            <a:ext cx="1462946" cy="145563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http://www.isightpartners.com/wp-content/uploads/2014/11/NIST-LOGO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703417" y="1950991"/>
            <a:ext cx="1462946" cy="146294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8857" y="3562679"/>
            <a:ext cx="1472699" cy="14629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69080" y="3557895"/>
            <a:ext cx="1462946" cy="14629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12" descr="http://www.aoml.noaa.gov/pix/AOML/2000px-NOAA_logo.svg.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418973" y="3557895"/>
            <a:ext cx="1462946" cy="146294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https://www.nsf.gov/images/logos/nsf1.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3673" y="1943434"/>
            <a:ext cx="1462946" cy="14717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6626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Text Placeholder 2"/>
          <p:cNvSpPr>
            <a:spLocks noGrp="1"/>
          </p:cNvSpPr>
          <p:nvPr>
            <p:ph type="body" idx="1"/>
          </p:nvPr>
        </p:nvSpPr>
        <p:spPr/>
        <p:txBody>
          <a:bodyPr/>
          <a:lstStyle/>
          <a:p>
            <a:r>
              <a:rPr lang="en-US" dirty="0"/>
              <a:t>Motivation</a:t>
            </a:r>
          </a:p>
          <a:p>
            <a:r>
              <a:rPr lang="en-US" dirty="0"/>
              <a:t>Team Members</a:t>
            </a:r>
          </a:p>
          <a:p>
            <a:r>
              <a:rPr lang="en-US" dirty="0"/>
              <a:t>Prerequisites</a:t>
            </a:r>
          </a:p>
          <a:p>
            <a:r>
              <a:rPr lang="en-US" dirty="0"/>
              <a:t>Expectations</a:t>
            </a:r>
          </a:p>
          <a:p>
            <a:endParaRPr lang="en-US" dirty="0"/>
          </a:p>
        </p:txBody>
      </p:sp>
    </p:spTree>
    <p:extLst>
      <p:ext uri="{BB962C8B-B14F-4D97-AF65-F5344CB8AC3E}">
        <p14:creationId xmlns:p14="http://schemas.microsoft.com/office/powerpoint/2010/main" val="764234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Text Placeholder 2"/>
          <p:cNvSpPr>
            <a:spLocks noGrp="1"/>
          </p:cNvSpPr>
          <p:nvPr>
            <p:ph type="body" idx="1"/>
          </p:nvPr>
        </p:nvSpPr>
        <p:spPr/>
        <p:txBody>
          <a:bodyPr/>
          <a:lstStyle/>
          <a:p>
            <a:r>
              <a:rPr lang="en-US" dirty="0"/>
              <a:t>2014, at the JPL MBSE Workshop, NASA Chief Technologist, Mr. David Miller, briefed his view of model-based infusion with “MBSE: Harnessing Technology to Revolutionize NASA’s Engineering  Practice”</a:t>
            </a:r>
          </a:p>
          <a:p>
            <a:r>
              <a:rPr lang="en-US" dirty="0"/>
              <a:t>Lead to discussions regarding how to aid in the adoption of MBSE across different federal agencies, with varying missions, BECAUSE expectations from leadership within agencies and department on the benefits of MBSE was not known </a:t>
            </a:r>
          </a:p>
          <a:p>
            <a:endParaRPr lang="en-US" dirty="0"/>
          </a:p>
        </p:txBody>
      </p:sp>
    </p:spTree>
    <p:extLst>
      <p:ext uri="{BB962C8B-B14F-4D97-AF65-F5344CB8AC3E}">
        <p14:creationId xmlns:p14="http://schemas.microsoft.com/office/powerpoint/2010/main" val="3458341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858" y="1219703"/>
            <a:ext cx="7058285" cy="529786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lstStyle/>
          <a:p>
            <a:r>
              <a:rPr lang="en-US" dirty="0" smtClean="0"/>
              <a:t>What Value is MBSE?</a:t>
            </a:r>
            <a:endParaRPr lang="en-US" dirty="0"/>
          </a:p>
        </p:txBody>
      </p:sp>
      <p:sp>
        <p:nvSpPr>
          <p:cNvPr id="5" name="Rectangle 3"/>
          <p:cNvSpPr>
            <a:spLocks noChangeArrowheads="1"/>
          </p:cNvSpPr>
          <p:nvPr/>
        </p:nvSpPr>
        <p:spPr bwMode="auto">
          <a:xfrm>
            <a:off x="195943" y="570703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771214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a:t>
            </a:r>
            <a:endParaRPr lang="en-US" dirty="0"/>
          </a:p>
        </p:txBody>
      </p:sp>
      <p:sp>
        <p:nvSpPr>
          <p:cNvPr id="3" name="Text Placeholder 2"/>
          <p:cNvSpPr>
            <a:spLocks noGrp="1"/>
          </p:cNvSpPr>
          <p:nvPr>
            <p:ph type="body" idx="1"/>
          </p:nvPr>
        </p:nvSpPr>
        <p:spPr>
          <a:xfrm>
            <a:off x="266486" y="1206052"/>
            <a:ext cx="8167816" cy="2013231"/>
          </a:xfrm>
        </p:spPr>
        <p:txBody>
          <a:bodyPr/>
          <a:lstStyle/>
          <a:p>
            <a:r>
              <a:rPr lang="en-US" dirty="0" smtClean="0"/>
              <a:t>Inter-Agency </a:t>
            </a:r>
            <a:r>
              <a:rPr lang="en-US" dirty="0"/>
              <a:t>Working Group on Engineering Complex Systems formed a Task Team to articulate what the government would expect from the infusion of MBSE into their respective organizations </a:t>
            </a:r>
          </a:p>
          <a:p>
            <a:pPr lvl="1"/>
            <a:r>
              <a:rPr lang="en-US" dirty="0"/>
              <a:t>MBSE Infusion Task Team: Established April 21, 2015</a:t>
            </a:r>
          </a:p>
          <a:p>
            <a:endParaRPr lang="en-US"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9939" y="3414250"/>
            <a:ext cx="930740" cy="767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descr="Image result for VH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8720" y="5592830"/>
            <a:ext cx="930740" cy="93074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4383" y="3287834"/>
            <a:ext cx="930740" cy="930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56714" y="5596040"/>
            <a:ext cx="934895" cy="9307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8" descr="http://hgenergy.com/assets/Department-of-Energy.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94276" y="3291446"/>
            <a:ext cx="930740" cy="92608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http://www.isightpartners.com/wp-content/uploads/2014/11/NIST-LOGO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78720" y="3287834"/>
            <a:ext cx="930740" cy="9307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4160" y="5597614"/>
            <a:ext cx="936945" cy="9307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44383" y="5592830"/>
            <a:ext cx="930740" cy="9307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12" descr="http://www.aoml.noaa.gov/pix/AOML/2000px-NOAA_logo.svg.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694276" y="5592830"/>
            <a:ext cx="930740" cy="93074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https://www.nsf.gov/images/logos/nsf1.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68976" y="3283483"/>
            <a:ext cx="930740" cy="936347"/>
          </a:xfrm>
          <a:prstGeom prst="rect">
            <a:avLst/>
          </a:prstGeom>
          <a:noFill/>
          <a:extLst>
            <a:ext uri="{909E8E84-426E-40DD-AFC4-6F175D3DCCD1}">
              <a14:hiddenFill xmlns:a14="http://schemas.microsoft.com/office/drawing/2010/main">
                <a:solidFill>
                  <a:srgbClr val="FFFFFF"/>
                </a:solidFill>
              </a14:hiddenFill>
            </a:ext>
          </a:extLst>
        </p:spPr>
      </p:pic>
      <p:sp>
        <p:nvSpPr>
          <p:cNvPr id="4" name="5-Point Star 3"/>
          <p:cNvSpPr/>
          <p:nvPr/>
        </p:nvSpPr>
        <p:spPr bwMode="auto">
          <a:xfrm>
            <a:off x="2437335" y="3190840"/>
            <a:ext cx="294968" cy="282676"/>
          </a:xfrm>
          <a:prstGeom prst="star5">
            <a:avLst/>
          </a:prstGeom>
          <a:noFill/>
          <a:ln w="3175" cap="flat" cmpd="sng" algn="ctr">
            <a:solidFill>
              <a:schemeClr val="tx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25000" smtClean="0">
              <a:ln>
                <a:noFill/>
              </a:ln>
              <a:solidFill>
                <a:schemeClr val="tx1"/>
              </a:solidFill>
              <a:effectLst/>
              <a:latin typeface="Arial" charset="0"/>
            </a:endParaRPr>
          </a:p>
        </p:txBody>
      </p:sp>
      <p:sp>
        <p:nvSpPr>
          <p:cNvPr id="15" name="5-Point Star 14"/>
          <p:cNvSpPr/>
          <p:nvPr/>
        </p:nvSpPr>
        <p:spPr bwMode="auto">
          <a:xfrm>
            <a:off x="4202910" y="3190840"/>
            <a:ext cx="294968" cy="282676"/>
          </a:xfrm>
          <a:prstGeom prst="star5">
            <a:avLst/>
          </a:prstGeom>
          <a:noFill/>
          <a:ln w="3175" cap="flat" cmpd="sng" algn="ctr">
            <a:solidFill>
              <a:schemeClr val="tx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25000" smtClean="0">
              <a:ln>
                <a:noFill/>
              </a:ln>
              <a:solidFill>
                <a:schemeClr val="tx1"/>
              </a:solidFill>
              <a:effectLst/>
              <a:latin typeface="Arial" charset="0"/>
            </a:endParaRPr>
          </a:p>
        </p:txBody>
      </p:sp>
      <p:sp>
        <p:nvSpPr>
          <p:cNvPr id="16" name="5-Point Star 15"/>
          <p:cNvSpPr/>
          <p:nvPr/>
        </p:nvSpPr>
        <p:spPr bwMode="auto">
          <a:xfrm>
            <a:off x="616676" y="5528180"/>
            <a:ext cx="294968" cy="282676"/>
          </a:xfrm>
          <a:prstGeom prst="star5">
            <a:avLst/>
          </a:prstGeom>
          <a:noFill/>
          <a:ln w="3175" cap="flat" cmpd="sng" algn="ctr">
            <a:solidFill>
              <a:schemeClr val="tx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25000" smtClean="0">
              <a:ln>
                <a:noFill/>
              </a:ln>
              <a:solidFill>
                <a:schemeClr val="tx1"/>
              </a:solidFill>
              <a:effectLst/>
              <a:latin typeface="Arial" charset="0"/>
            </a:endParaRPr>
          </a:p>
        </p:txBody>
      </p:sp>
      <p:sp>
        <p:nvSpPr>
          <p:cNvPr id="17" name="5-Point Star 16"/>
          <p:cNvSpPr/>
          <p:nvPr/>
        </p:nvSpPr>
        <p:spPr bwMode="auto">
          <a:xfrm>
            <a:off x="4078631" y="5557021"/>
            <a:ext cx="294968" cy="282676"/>
          </a:xfrm>
          <a:prstGeom prst="star5">
            <a:avLst/>
          </a:prstGeom>
          <a:noFill/>
          <a:ln w="3175" cap="flat" cmpd="sng" algn="ctr">
            <a:solidFill>
              <a:schemeClr val="tx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25000" smtClean="0">
              <a:ln>
                <a:noFill/>
              </a:ln>
              <a:solidFill>
                <a:schemeClr val="tx1"/>
              </a:solidFill>
              <a:effectLst/>
              <a:latin typeface="Arial" charset="0"/>
            </a:endParaRPr>
          </a:p>
        </p:txBody>
      </p:sp>
      <p:sp>
        <p:nvSpPr>
          <p:cNvPr id="18" name="5-Point Star 17"/>
          <p:cNvSpPr/>
          <p:nvPr/>
        </p:nvSpPr>
        <p:spPr bwMode="auto">
          <a:xfrm>
            <a:off x="5852649" y="5546685"/>
            <a:ext cx="294968" cy="282676"/>
          </a:xfrm>
          <a:prstGeom prst="star5">
            <a:avLst/>
          </a:prstGeom>
          <a:noFill/>
          <a:ln w="3175" cap="flat" cmpd="sng" algn="ctr">
            <a:solidFill>
              <a:schemeClr val="tx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25000" smtClean="0">
              <a:ln>
                <a:noFill/>
              </a:ln>
              <a:solidFill>
                <a:schemeClr val="tx1"/>
              </a:solidFill>
              <a:effectLst/>
              <a:latin typeface="Arial" charset="0"/>
            </a:endParaRPr>
          </a:p>
        </p:txBody>
      </p:sp>
      <p:sp>
        <p:nvSpPr>
          <p:cNvPr id="19" name="Rectangle 18"/>
          <p:cNvSpPr/>
          <p:nvPr/>
        </p:nvSpPr>
        <p:spPr>
          <a:xfrm>
            <a:off x="5978720" y="5200134"/>
            <a:ext cx="1192221" cy="215444"/>
          </a:xfrm>
          <a:prstGeom prst="rect">
            <a:avLst/>
          </a:prstGeom>
        </p:spPr>
        <p:txBody>
          <a:bodyPr wrap="square">
            <a:spAutoFit/>
          </a:bodyPr>
          <a:lstStyle/>
          <a:p>
            <a:r>
              <a:rPr lang="en-US" sz="800" dirty="0" smtClean="0"/>
              <a:t>Mr</a:t>
            </a:r>
            <a:r>
              <a:rPr lang="en-US" sz="800" dirty="0"/>
              <a:t>. </a:t>
            </a:r>
            <a:r>
              <a:rPr lang="en-US" sz="800" dirty="0" err="1"/>
              <a:t>Midh</a:t>
            </a:r>
            <a:r>
              <a:rPr lang="en-US" sz="800" dirty="0"/>
              <a:t> </a:t>
            </a:r>
            <a:r>
              <a:rPr lang="en-US" sz="800" dirty="0" err="1"/>
              <a:t>Mulpuri</a:t>
            </a:r>
            <a:r>
              <a:rPr lang="en-US" sz="800" dirty="0"/>
              <a:t> (VA)</a:t>
            </a:r>
          </a:p>
        </p:txBody>
      </p:sp>
      <p:sp>
        <p:nvSpPr>
          <p:cNvPr id="20" name="TextBox 19"/>
          <p:cNvSpPr txBox="1"/>
          <p:nvPr/>
        </p:nvSpPr>
        <p:spPr>
          <a:xfrm>
            <a:off x="4018679" y="5200134"/>
            <a:ext cx="1410964" cy="338554"/>
          </a:xfrm>
          <a:prstGeom prst="rect">
            <a:avLst/>
          </a:prstGeom>
          <a:noFill/>
        </p:spPr>
        <p:txBody>
          <a:bodyPr wrap="none" rtlCol="0">
            <a:spAutoFit/>
          </a:bodyPr>
          <a:lstStyle/>
          <a:p>
            <a:r>
              <a:rPr lang="en-US" sz="800" dirty="0"/>
              <a:t>Ms. Beth </a:t>
            </a:r>
            <a:r>
              <a:rPr lang="en-US" sz="800" dirty="0" err="1" smtClean="0"/>
              <a:t>Puchek</a:t>
            </a:r>
            <a:endParaRPr lang="en-US" sz="800" dirty="0" smtClean="0"/>
          </a:p>
          <a:p>
            <a:r>
              <a:rPr lang="en-US" sz="800" dirty="0" smtClean="0"/>
              <a:t>Mr</a:t>
            </a:r>
            <a:r>
              <a:rPr lang="en-US" sz="800" dirty="0"/>
              <a:t>. Michael </a:t>
            </a:r>
            <a:r>
              <a:rPr lang="en-US" sz="800" dirty="0" err="1"/>
              <a:t>Bisconti</a:t>
            </a:r>
            <a:r>
              <a:rPr lang="en-US" sz="800" dirty="0"/>
              <a:t> </a:t>
            </a:r>
            <a:r>
              <a:rPr lang="en-US" sz="800" dirty="0" smtClean="0"/>
              <a:t>(CTR)</a:t>
            </a:r>
            <a:endParaRPr lang="en-US" sz="800" dirty="0"/>
          </a:p>
        </p:txBody>
      </p:sp>
      <p:sp>
        <p:nvSpPr>
          <p:cNvPr id="21" name="TextBox 20"/>
          <p:cNvSpPr txBox="1"/>
          <p:nvPr/>
        </p:nvSpPr>
        <p:spPr>
          <a:xfrm>
            <a:off x="2254449" y="4278164"/>
            <a:ext cx="1511952" cy="338554"/>
          </a:xfrm>
          <a:prstGeom prst="rect">
            <a:avLst/>
          </a:prstGeom>
          <a:noFill/>
        </p:spPr>
        <p:txBody>
          <a:bodyPr wrap="none" rtlCol="0">
            <a:spAutoFit/>
          </a:bodyPr>
          <a:lstStyle/>
          <a:p>
            <a:r>
              <a:rPr lang="en-US" sz="800" dirty="0"/>
              <a:t>Ms. </a:t>
            </a:r>
            <a:r>
              <a:rPr lang="en-US" sz="800" dirty="0" smtClean="0"/>
              <a:t>Phil Zimmerman</a:t>
            </a:r>
          </a:p>
          <a:p>
            <a:r>
              <a:rPr lang="en-US" sz="800" dirty="0" smtClean="0"/>
              <a:t>Mr</a:t>
            </a:r>
            <a:r>
              <a:rPr lang="en-US" sz="800" dirty="0"/>
              <a:t>. </a:t>
            </a:r>
            <a:r>
              <a:rPr lang="en-US" sz="800" dirty="0" err="1" smtClean="0"/>
              <a:t>Geethesh</a:t>
            </a:r>
            <a:r>
              <a:rPr lang="en-US" sz="800" dirty="0" smtClean="0"/>
              <a:t> </a:t>
            </a:r>
            <a:r>
              <a:rPr lang="en-US" sz="800" dirty="0" err="1" smtClean="0"/>
              <a:t>Kukkala</a:t>
            </a:r>
            <a:r>
              <a:rPr lang="en-US" sz="800" dirty="0" smtClean="0"/>
              <a:t> (CTR)</a:t>
            </a:r>
            <a:endParaRPr lang="en-US" sz="800" dirty="0"/>
          </a:p>
        </p:txBody>
      </p:sp>
      <p:sp>
        <p:nvSpPr>
          <p:cNvPr id="22" name="TextBox 21"/>
          <p:cNvSpPr txBox="1"/>
          <p:nvPr/>
        </p:nvSpPr>
        <p:spPr>
          <a:xfrm>
            <a:off x="764160" y="5324258"/>
            <a:ext cx="886781" cy="215444"/>
          </a:xfrm>
          <a:prstGeom prst="rect">
            <a:avLst/>
          </a:prstGeom>
          <a:noFill/>
        </p:spPr>
        <p:txBody>
          <a:bodyPr wrap="none" rtlCol="0">
            <a:spAutoFit/>
          </a:bodyPr>
          <a:lstStyle/>
          <a:p>
            <a:r>
              <a:rPr lang="en-US" sz="800" dirty="0" smtClean="0"/>
              <a:t>Dr. </a:t>
            </a:r>
            <a:r>
              <a:rPr lang="en-US" sz="800" dirty="0" err="1" smtClean="0"/>
              <a:t>Clif</a:t>
            </a:r>
            <a:r>
              <a:rPr lang="en-US" sz="800" dirty="0" smtClean="0"/>
              <a:t> Baldwin</a:t>
            </a:r>
            <a:endParaRPr lang="en-US" sz="800" dirty="0"/>
          </a:p>
        </p:txBody>
      </p:sp>
      <p:sp>
        <p:nvSpPr>
          <p:cNvPr id="23" name="TextBox 22"/>
          <p:cNvSpPr txBox="1"/>
          <p:nvPr/>
        </p:nvSpPr>
        <p:spPr>
          <a:xfrm>
            <a:off x="4339670" y="4339719"/>
            <a:ext cx="768159" cy="215444"/>
          </a:xfrm>
          <a:prstGeom prst="rect">
            <a:avLst/>
          </a:prstGeom>
          <a:noFill/>
        </p:spPr>
        <p:txBody>
          <a:bodyPr wrap="none" rtlCol="0">
            <a:spAutoFit/>
          </a:bodyPr>
          <a:lstStyle/>
          <a:p>
            <a:r>
              <a:rPr lang="en-US" sz="800" dirty="0" smtClean="0"/>
              <a:t>Mr. Joe Hale</a:t>
            </a:r>
            <a:endParaRPr lang="en-US" sz="800" dirty="0"/>
          </a:p>
        </p:txBody>
      </p:sp>
    </p:spTree>
    <p:extLst>
      <p:ext uri="{BB962C8B-B14F-4D97-AF65-F5344CB8AC3E}">
        <p14:creationId xmlns:p14="http://schemas.microsoft.com/office/powerpoint/2010/main" val="2047592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Text Placeholder 2"/>
          <p:cNvSpPr>
            <a:spLocks noGrp="1"/>
          </p:cNvSpPr>
          <p:nvPr>
            <p:ph type="body" idx="1"/>
          </p:nvPr>
        </p:nvSpPr>
        <p:spPr/>
        <p:txBody>
          <a:bodyPr/>
          <a:lstStyle/>
          <a:p>
            <a:r>
              <a:rPr lang="en-US" dirty="0" smtClean="0"/>
              <a:t>Digital Model Based Engineering: Is </a:t>
            </a:r>
            <a:r>
              <a:rPr lang="en-US" dirty="0"/>
              <a:t>the use of digital artifacts, digital environments, and digital tools in the performance of engineering functions. DMbE is intended to enable practitioners to engineer capabilities using digital practices and artifacts in a collaborative environment, creating a digitally integrated approach with a federated single source of truth.</a:t>
            </a:r>
          </a:p>
          <a:p>
            <a:pPr marL="0" indent="0">
              <a:buNone/>
            </a:pPr>
            <a:endParaRPr lang="en-US" dirty="0"/>
          </a:p>
        </p:txBody>
      </p:sp>
    </p:spTree>
    <p:extLst>
      <p:ext uri="{BB962C8B-B14F-4D97-AF65-F5344CB8AC3E}">
        <p14:creationId xmlns:p14="http://schemas.microsoft.com/office/powerpoint/2010/main" val="3641886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Prerequisites: Necessary Foundations for Infusion</a:t>
            </a:r>
          </a:p>
        </p:txBody>
      </p:sp>
      <p:sp>
        <p:nvSpPr>
          <p:cNvPr id="3" name="Text Placeholder 2"/>
          <p:cNvSpPr>
            <a:spLocks noGrp="1"/>
          </p:cNvSpPr>
          <p:nvPr>
            <p:ph type="body" idx="1"/>
          </p:nvPr>
        </p:nvSpPr>
        <p:spPr>
          <a:xfrm>
            <a:off x="457200" y="1314028"/>
            <a:ext cx="8167816" cy="4534928"/>
          </a:xfrm>
        </p:spPr>
        <p:txBody>
          <a:bodyPr/>
          <a:lstStyle/>
          <a:p>
            <a:pPr>
              <a:spcBef>
                <a:spcPts val="300"/>
              </a:spcBef>
            </a:pPr>
            <a:r>
              <a:rPr lang="en-US" dirty="0"/>
              <a:t>Management support/advocacy, </a:t>
            </a:r>
          </a:p>
          <a:p>
            <a:pPr>
              <a:spcBef>
                <a:spcPts val="300"/>
              </a:spcBef>
            </a:pPr>
            <a:r>
              <a:rPr lang="en-US" dirty="0"/>
              <a:t>Organizational/cultural willingness (or lack of resistance) to adopt new methodology, and </a:t>
            </a:r>
          </a:p>
          <a:p>
            <a:pPr>
              <a:spcBef>
                <a:spcPts val="300"/>
              </a:spcBef>
            </a:pPr>
            <a:r>
              <a:rPr lang="en-US" dirty="0"/>
              <a:t>Technical capability readiness </a:t>
            </a:r>
          </a:p>
          <a:p>
            <a:endParaRPr lang="en-US" b="0" dirty="0">
              <a:solidFill>
                <a:prstClr val="white"/>
              </a:solidFill>
              <a:latin typeface="Goudy Old Style"/>
            </a:endParaRPr>
          </a:p>
          <a:p>
            <a:endParaRPr lang="en-US" dirty="0"/>
          </a:p>
        </p:txBody>
      </p:sp>
      <p:grpSp>
        <p:nvGrpSpPr>
          <p:cNvPr id="23" name="Group 22"/>
          <p:cNvGrpSpPr>
            <a:grpSpLocks noChangeAspect="1"/>
          </p:cNvGrpSpPr>
          <p:nvPr/>
        </p:nvGrpSpPr>
        <p:grpSpPr>
          <a:xfrm>
            <a:off x="1152803" y="2943745"/>
            <a:ext cx="6000472" cy="3589347"/>
            <a:chOff x="296163" y="599082"/>
            <a:chExt cx="8174550" cy="5011559"/>
          </a:xfrm>
        </p:grpSpPr>
        <p:cxnSp>
          <p:nvCxnSpPr>
            <p:cNvPr id="24" name="Straight Arrow Connector 23"/>
            <p:cNvCxnSpPr/>
            <p:nvPr/>
          </p:nvCxnSpPr>
          <p:spPr>
            <a:xfrm flipV="1">
              <a:off x="2971126" y="1198166"/>
              <a:ext cx="0" cy="2576056"/>
            </a:xfrm>
            <a:prstGeom prst="straightConnector1">
              <a:avLst/>
            </a:prstGeom>
            <a:noFill/>
            <a:ln w="38100" cap="flat" cmpd="sng" algn="ctr">
              <a:solidFill>
                <a:sysClr val="windowText" lastClr="000000"/>
              </a:solidFill>
              <a:prstDash val="solid"/>
              <a:tailEnd type="arrow"/>
            </a:ln>
            <a:effectLst/>
          </p:spPr>
        </p:cxnSp>
        <p:cxnSp>
          <p:nvCxnSpPr>
            <p:cNvPr id="25" name="Straight Arrow Connector 24"/>
            <p:cNvCxnSpPr/>
            <p:nvPr/>
          </p:nvCxnSpPr>
          <p:spPr>
            <a:xfrm flipH="1">
              <a:off x="1497543" y="3774222"/>
              <a:ext cx="1473583" cy="1210147"/>
            </a:xfrm>
            <a:prstGeom prst="straightConnector1">
              <a:avLst/>
            </a:prstGeom>
            <a:noFill/>
            <a:ln w="38100" cap="flat" cmpd="sng" algn="ctr">
              <a:solidFill>
                <a:sysClr val="windowText" lastClr="000000"/>
              </a:solidFill>
              <a:prstDash val="solid"/>
              <a:tailEnd type="arrow"/>
            </a:ln>
            <a:effectLst/>
          </p:spPr>
        </p:cxnSp>
        <p:cxnSp>
          <p:nvCxnSpPr>
            <p:cNvPr id="26" name="Straight Arrow Connector 25"/>
            <p:cNvCxnSpPr/>
            <p:nvPr/>
          </p:nvCxnSpPr>
          <p:spPr>
            <a:xfrm>
              <a:off x="2971126" y="3774222"/>
              <a:ext cx="3426379" cy="1"/>
            </a:xfrm>
            <a:prstGeom prst="straightConnector1">
              <a:avLst/>
            </a:prstGeom>
            <a:noFill/>
            <a:ln w="38100" cap="flat" cmpd="sng" algn="ctr">
              <a:solidFill>
                <a:sysClr val="windowText" lastClr="000000"/>
              </a:solidFill>
              <a:prstDash val="solid"/>
              <a:tailEnd type="arrow"/>
            </a:ln>
            <a:effectLst/>
          </p:spPr>
        </p:cxnSp>
        <p:cxnSp>
          <p:nvCxnSpPr>
            <p:cNvPr id="27" name="Straight Arrow Connector 26"/>
            <p:cNvCxnSpPr/>
            <p:nvPr/>
          </p:nvCxnSpPr>
          <p:spPr>
            <a:xfrm flipV="1">
              <a:off x="2971126" y="2228588"/>
              <a:ext cx="1976757" cy="1545635"/>
            </a:xfrm>
            <a:prstGeom prst="straightConnector1">
              <a:avLst/>
            </a:prstGeom>
            <a:noFill/>
            <a:ln w="38100" cap="flat" cmpd="sng" algn="ctr">
              <a:solidFill>
                <a:srgbClr val="860908">
                  <a:lumMod val="60000"/>
                  <a:lumOff val="40000"/>
                </a:srgbClr>
              </a:solidFill>
              <a:prstDash val="solid"/>
              <a:tailEnd type="arrow"/>
            </a:ln>
            <a:effectLst/>
          </p:spPr>
        </p:cxnSp>
        <p:sp>
          <p:nvSpPr>
            <p:cNvPr id="28" name="TextBox 27"/>
            <p:cNvSpPr txBox="1"/>
            <p:nvPr/>
          </p:nvSpPr>
          <p:spPr>
            <a:xfrm>
              <a:off x="1365759" y="599082"/>
              <a:ext cx="3031028" cy="954849"/>
            </a:xfrm>
            <a:prstGeom prst="rect">
              <a:avLst/>
            </a:prstGeom>
            <a:blipFill rotWithShape="1">
              <a:blip r:embed="rId2">
                <a:duotone>
                  <a:srgbClr val="C47810">
                    <a:shade val="30000"/>
                    <a:satMod val="150000"/>
                  </a:srgbClr>
                  <a:srgbClr val="C47810">
                    <a:alpha val="10000"/>
                    <a:satMod val="120000"/>
                  </a:srgbClr>
                </a:duotone>
              </a:blip>
              <a:stretch/>
            </a:blipFill>
            <a:ln>
              <a:noFill/>
            </a:ln>
            <a:effectLst>
              <a:outerShdw blurRad="38100" dist="25400" dir="5400000" rotWithShape="0">
                <a:srgbClr val="000000">
                  <a:alpha val="75000"/>
                </a:srgbClr>
              </a:outerShdw>
              <a:softEdge rad="25400"/>
            </a:effectLst>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white"/>
                  </a:solidFill>
                  <a:effectLst/>
                  <a:uLnTx/>
                  <a:uFillTx/>
                  <a:latin typeface="Goudy Old Style"/>
                  <a:ea typeface="+mn-ea"/>
                  <a:cs typeface="+mn-cs"/>
                </a:rPr>
                <a:t>Model-Based SE Processes</a:t>
              </a:r>
            </a:p>
          </p:txBody>
        </p:sp>
        <p:sp>
          <p:nvSpPr>
            <p:cNvPr id="29" name="TextBox 28"/>
            <p:cNvSpPr txBox="1"/>
            <p:nvPr/>
          </p:nvSpPr>
          <p:spPr>
            <a:xfrm>
              <a:off x="296163" y="5112805"/>
              <a:ext cx="1584752" cy="497836"/>
            </a:xfrm>
            <a:prstGeom prst="rect">
              <a:avLst/>
            </a:prstGeom>
            <a:blipFill rotWithShape="1">
              <a:blip r:embed="rId2">
                <a:duotone>
                  <a:srgbClr val="C47810">
                    <a:shade val="30000"/>
                    <a:satMod val="150000"/>
                  </a:srgbClr>
                  <a:srgbClr val="C47810">
                    <a:alpha val="10000"/>
                    <a:satMod val="120000"/>
                  </a:srgbClr>
                </a:duotone>
              </a:blip>
              <a:stretch/>
            </a:blipFill>
            <a:ln>
              <a:noFill/>
            </a:ln>
            <a:effectLst>
              <a:outerShdw blurRad="38100" dist="25400" dir="5400000" rotWithShape="0">
                <a:srgbClr val="000000">
                  <a:alpha val="75000"/>
                </a:srgbClr>
              </a:outerShdw>
              <a:softEdge rad="25400"/>
            </a:effectLst>
          </p:spPr>
          <p:txBody>
            <a:bodyPr wrap="square" rtlCol="0">
              <a:spAutoFit/>
            </a:bodyPr>
            <a:lstStyle>
              <a:defPPr>
                <a:defRPr lang="en-US"/>
              </a:defPPr>
              <a:lvl1pPr marL="0" marR="0" lvl="0" indent="0" algn="ctr" defTabSz="914400" eaLnBrk="1" fontAlgn="auto" latinLnBrk="0" hangingPunct="1">
                <a:lnSpc>
                  <a:spcPct val="100000"/>
                </a:lnSpc>
                <a:spcBef>
                  <a:spcPts val="0"/>
                </a:spcBef>
                <a:spcAft>
                  <a:spcPts val="0"/>
                </a:spcAft>
                <a:buClrTx/>
                <a:buSzTx/>
                <a:buFontTx/>
                <a:buNone/>
                <a:tabLst/>
                <a:defRPr kumimoji="0" sz="1600" b="0" i="0" u="none" strike="noStrike" kern="0" cap="none" spc="0" normalizeH="0" baseline="0">
                  <a:ln>
                    <a:noFill/>
                  </a:ln>
                  <a:solidFill>
                    <a:prstClr val="white"/>
                  </a:solidFill>
                  <a:effectLst/>
                  <a:uLnTx/>
                  <a:uFillTx/>
                  <a:latin typeface="Goudy Old Style"/>
                </a:defRPr>
              </a:lvl1pPr>
            </a:lstStyle>
            <a:p>
              <a:r>
                <a:rPr lang="en-US" dirty="0"/>
                <a:t>Workforce</a:t>
              </a:r>
            </a:p>
          </p:txBody>
        </p:sp>
        <p:sp>
          <p:nvSpPr>
            <p:cNvPr id="30" name="TextBox 29"/>
            <p:cNvSpPr txBox="1"/>
            <p:nvPr/>
          </p:nvSpPr>
          <p:spPr>
            <a:xfrm>
              <a:off x="6678344" y="3443654"/>
              <a:ext cx="1792369" cy="1160264"/>
            </a:xfrm>
            <a:prstGeom prst="rect">
              <a:avLst/>
            </a:prstGeom>
            <a:blipFill rotWithShape="1">
              <a:blip r:embed="rId2">
                <a:duotone>
                  <a:srgbClr val="C47810">
                    <a:shade val="30000"/>
                    <a:satMod val="150000"/>
                  </a:srgbClr>
                  <a:srgbClr val="C47810">
                    <a:alpha val="10000"/>
                    <a:satMod val="120000"/>
                  </a:srgbClr>
                </a:duotone>
              </a:blip>
              <a:stretch/>
            </a:blipFill>
            <a:ln>
              <a:noFill/>
            </a:ln>
            <a:effectLst>
              <a:outerShdw blurRad="38100" dist="25400" dir="5400000" rotWithShape="0">
                <a:srgbClr val="000000">
                  <a:alpha val="75000"/>
                </a:srgbClr>
              </a:outerShdw>
              <a:softEdge rad="25400"/>
            </a:effectLst>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white"/>
                  </a:solidFill>
                  <a:effectLst/>
                  <a:uLnTx/>
                  <a:uFillTx/>
                  <a:latin typeface="Goudy Old Style"/>
                  <a:ea typeface="+mn-ea"/>
                  <a:cs typeface="+mn-cs"/>
                </a:rPr>
                <a:t>Model-Based Tools &amp; Methods</a:t>
              </a:r>
            </a:p>
          </p:txBody>
        </p:sp>
        <p:cxnSp>
          <p:nvCxnSpPr>
            <p:cNvPr id="31" name="Straight Connector 30"/>
            <p:cNvCxnSpPr/>
            <p:nvPr/>
          </p:nvCxnSpPr>
          <p:spPr>
            <a:xfrm>
              <a:off x="3019047" y="1581579"/>
              <a:ext cx="2738203" cy="0"/>
            </a:xfrm>
            <a:prstGeom prst="line">
              <a:avLst/>
            </a:prstGeom>
            <a:noFill/>
            <a:ln w="19050" cap="flat" cmpd="sng" algn="ctr">
              <a:solidFill>
                <a:srgbClr val="000000"/>
              </a:solidFill>
              <a:prstDash val="sysDash"/>
            </a:ln>
            <a:effectLst/>
          </p:spPr>
        </p:cxnSp>
        <p:cxnSp>
          <p:nvCxnSpPr>
            <p:cNvPr id="32" name="Straight Connector 31"/>
            <p:cNvCxnSpPr/>
            <p:nvPr/>
          </p:nvCxnSpPr>
          <p:spPr>
            <a:xfrm flipV="1">
              <a:off x="5714619" y="1581579"/>
              <a:ext cx="0" cy="2192643"/>
            </a:xfrm>
            <a:prstGeom prst="line">
              <a:avLst/>
            </a:prstGeom>
            <a:noFill/>
            <a:ln w="19050" cap="flat" cmpd="sng" algn="ctr">
              <a:solidFill>
                <a:srgbClr val="000000"/>
              </a:solidFill>
              <a:prstDash val="sysDash"/>
            </a:ln>
            <a:effectLst/>
          </p:spPr>
        </p:cxnSp>
        <p:cxnSp>
          <p:nvCxnSpPr>
            <p:cNvPr id="33" name="Straight Connector 32"/>
            <p:cNvCxnSpPr/>
            <p:nvPr/>
          </p:nvCxnSpPr>
          <p:spPr>
            <a:xfrm>
              <a:off x="2209680" y="2228588"/>
              <a:ext cx="2738203" cy="0"/>
            </a:xfrm>
            <a:prstGeom prst="line">
              <a:avLst/>
            </a:prstGeom>
            <a:noFill/>
            <a:ln w="19050" cap="flat" cmpd="sng" algn="ctr">
              <a:solidFill>
                <a:srgbClr val="000000"/>
              </a:solidFill>
              <a:prstDash val="sysDash"/>
            </a:ln>
            <a:effectLst/>
          </p:spPr>
        </p:cxnSp>
        <p:cxnSp>
          <p:nvCxnSpPr>
            <p:cNvPr id="34" name="Straight Connector 33"/>
            <p:cNvCxnSpPr/>
            <p:nvPr/>
          </p:nvCxnSpPr>
          <p:spPr>
            <a:xfrm flipV="1">
              <a:off x="4956524" y="2228588"/>
              <a:ext cx="0" cy="2192643"/>
            </a:xfrm>
            <a:prstGeom prst="line">
              <a:avLst/>
            </a:prstGeom>
            <a:noFill/>
            <a:ln w="19050" cap="flat" cmpd="sng" algn="ctr">
              <a:solidFill>
                <a:srgbClr val="000000"/>
              </a:solidFill>
              <a:prstDash val="sysDash"/>
            </a:ln>
            <a:effectLst/>
          </p:spPr>
        </p:cxnSp>
        <p:cxnSp>
          <p:nvCxnSpPr>
            <p:cNvPr id="35" name="Straight Connector 34"/>
            <p:cNvCxnSpPr/>
            <p:nvPr/>
          </p:nvCxnSpPr>
          <p:spPr>
            <a:xfrm>
              <a:off x="2209680" y="4421231"/>
              <a:ext cx="2746844" cy="0"/>
            </a:xfrm>
            <a:prstGeom prst="line">
              <a:avLst/>
            </a:prstGeom>
            <a:noFill/>
            <a:ln w="19050" cap="flat" cmpd="sng" algn="ctr">
              <a:solidFill>
                <a:srgbClr val="000000"/>
              </a:solidFill>
              <a:prstDash val="sysDash"/>
            </a:ln>
            <a:effectLst/>
          </p:spPr>
        </p:cxnSp>
        <p:cxnSp>
          <p:nvCxnSpPr>
            <p:cNvPr id="36" name="Straight Connector 35"/>
            <p:cNvCxnSpPr/>
            <p:nvPr/>
          </p:nvCxnSpPr>
          <p:spPr>
            <a:xfrm flipV="1">
              <a:off x="2209680" y="2228588"/>
              <a:ext cx="0" cy="2192643"/>
            </a:xfrm>
            <a:prstGeom prst="line">
              <a:avLst/>
            </a:prstGeom>
            <a:noFill/>
            <a:ln w="19050" cap="flat" cmpd="sng" algn="ctr">
              <a:solidFill>
                <a:srgbClr val="000000"/>
              </a:solidFill>
              <a:prstDash val="sysDash"/>
            </a:ln>
            <a:effectLst/>
          </p:spPr>
        </p:cxnSp>
        <p:cxnSp>
          <p:nvCxnSpPr>
            <p:cNvPr id="37" name="Straight Connector 36"/>
            <p:cNvCxnSpPr/>
            <p:nvPr/>
          </p:nvCxnSpPr>
          <p:spPr>
            <a:xfrm flipH="1">
              <a:off x="2209680" y="1581579"/>
              <a:ext cx="809367" cy="647009"/>
            </a:xfrm>
            <a:prstGeom prst="line">
              <a:avLst/>
            </a:prstGeom>
            <a:noFill/>
            <a:ln w="19050" cap="flat" cmpd="sng" algn="ctr">
              <a:solidFill>
                <a:srgbClr val="000000"/>
              </a:solidFill>
              <a:prstDash val="sysDash"/>
            </a:ln>
            <a:effectLst/>
          </p:spPr>
        </p:cxnSp>
        <p:cxnSp>
          <p:nvCxnSpPr>
            <p:cNvPr id="38" name="Straight Connector 37"/>
            <p:cNvCxnSpPr/>
            <p:nvPr/>
          </p:nvCxnSpPr>
          <p:spPr>
            <a:xfrm flipH="1">
              <a:off x="4947883" y="1581579"/>
              <a:ext cx="809367" cy="647009"/>
            </a:xfrm>
            <a:prstGeom prst="line">
              <a:avLst/>
            </a:prstGeom>
            <a:noFill/>
            <a:ln w="19050" cap="flat" cmpd="sng" algn="ctr">
              <a:solidFill>
                <a:srgbClr val="000000"/>
              </a:solidFill>
              <a:prstDash val="sysDash"/>
            </a:ln>
            <a:effectLst/>
          </p:spPr>
        </p:cxnSp>
        <p:cxnSp>
          <p:nvCxnSpPr>
            <p:cNvPr id="39" name="Straight Connector 38"/>
            <p:cNvCxnSpPr/>
            <p:nvPr/>
          </p:nvCxnSpPr>
          <p:spPr>
            <a:xfrm flipH="1">
              <a:off x="4947883" y="3766479"/>
              <a:ext cx="809367" cy="647009"/>
            </a:xfrm>
            <a:prstGeom prst="line">
              <a:avLst/>
            </a:prstGeom>
            <a:noFill/>
            <a:ln w="19050" cap="flat" cmpd="sng" algn="ctr">
              <a:solidFill>
                <a:srgbClr val="000000"/>
              </a:solidFill>
              <a:prstDash val="sysDash"/>
            </a:ln>
            <a:effectLst/>
          </p:spPr>
        </p:cxnSp>
        <p:sp>
          <p:nvSpPr>
            <p:cNvPr id="40" name="TextBox 39"/>
            <p:cNvSpPr txBox="1"/>
            <p:nvPr/>
          </p:nvSpPr>
          <p:spPr>
            <a:xfrm>
              <a:off x="4947883" y="1717290"/>
              <a:ext cx="2440583" cy="859898"/>
            </a:xfrm>
            <a:prstGeom prst="rect">
              <a:avLst/>
            </a:prstGeom>
            <a:solidFill>
              <a:srgbClr val="860908"/>
            </a:solidFill>
            <a:ln w="19050" cap="flat" cmpd="sng" algn="ctr">
              <a:solidFill>
                <a:srgbClr val="860908">
                  <a:shade val="50000"/>
                </a:srgbClr>
              </a:solidFill>
              <a:prstDash val="solid"/>
            </a:ln>
            <a:effectLst/>
          </p:spPr>
          <p:txBody>
            <a:bodyPr wrap="square" rtlCol="0">
              <a:spAutoFit/>
            </a:bodyPr>
            <a:lstStyle/>
            <a:p>
              <a:pPr algn="ctr" fontAlgn="auto">
                <a:spcBef>
                  <a:spcPts val="0"/>
                </a:spcBef>
                <a:spcAft>
                  <a:spcPts val="0"/>
                </a:spcAft>
              </a:pPr>
              <a:r>
                <a:rPr lang="en-US" sz="1600" kern="0" dirty="0">
                  <a:solidFill>
                    <a:prstClr val="white"/>
                  </a:solidFill>
                  <a:latin typeface="Goudy Old Style"/>
                </a:rPr>
                <a:t>MBSE CAPABILITY</a:t>
              </a:r>
            </a:p>
          </p:txBody>
        </p:sp>
      </p:grpSp>
    </p:spTree>
    <p:extLst>
      <p:ext uri="{BB962C8B-B14F-4D97-AF65-F5344CB8AC3E}">
        <p14:creationId xmlns:p14="http://schemas.microsoft.com/office/powerpoint/2010/main" val="213879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 of </a:t>
            </a:r>
            <a:r>
              <a:rPr lang="en-US" dirty="0" err="1" smtClean="0"/>
              <a:t>DMbE</a:t>
            </a:r>
            <a:r>
              <a:rPr lang="en-US" dirty="0" smtClean="0"/>
              <a:t> Infusion</a:t>
            </a:r>
            <a:endParaRPr lang="en-US" dirty="0"/>
          </a:p>
        </p:txBody>
      </p:sp>
      <p:sp>
        <p:nvSpPr>
          <p:cNvPr id="3" name="Text Placeholder 2"/>
          <p:cNvSpPr>
            <a:spLocks noGrp="1"/>
          </p:cNvSpPr>
          <p:nvPr>
            <p:ph type="body" idx="1"/>
          </p:nvPr>
        </p:nvSpPr>
        <p:spPr/>
        <p:txBody>
          <a:bodyPr/>
          <a:lstStyle/>
          <a:p>
            <a:r>
              <a:rPr lang="en-US" dirty="0"/>
              <a:t>Informed decision making through increased transparency, and greater insight</a:t>
            </a:r>
          </a:p>
          <a:p>
            <a:r>
              <a:rPr lang="en-US" dirty="0"/>
              <a:t>Enhanced communication</a:t>
            </a:r>
          </a:p>
          <a:p>
            <a:r>
              <a:rPr lang="en-US" dirty="0"/>
              <a:t>Understood flexibility/adaptability in the capability</a:t>
            </a:r>
          </a:p>
          <a:p>
            <a:r>
              <a:rPr lang="en-US" dirty="0"/>
              <a:t>Increased confidence that the capability will perform as expected</a:t>
            </a:r>
          </a:p>
          <a:p>
            <a:r>
              <a:rPr lang="en-US" dirty="0"/>
              <a:t>Increased efficiency </a:t>
            </a:r>
          </a:p>
        </p:txBody>
      </p:sp>
    </p:spTree>
    <p:extLst>
      <p:ext uri="{BB962C8B-B14F-4D97-AF65-F5344CB8AC3E}">
        <p14:creationId xmlns:p14="http://schemas.microsoft.com/office/powerpoint/2010/main" val="197539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(1 of 2)</a:t>
            </a:r>
            <a:endParaRPr lang="en-US" dirty="0"/>
          </a:p>
        </p:txBody>
      </p:sp>
      <p:sp>
        <p:nvSpPr>
          <p:cNvPr id="3" name="Text Placeholder 2"/>
          <p:cNvSpPr>
            <a:spLocks noGrp="1"/>
          </p:cNvSpPr>
          <p:nvPr>
            <p:ph type="body" idx="1"/>
          </p:nvPr>
        </p:nvSpPr>
        <p:spPr>
          <a:xfrm>
            <a:off x="457200" y="1241082"/>
            <a:ext cx="8167816" cy="4534928"/>
          </a:xfrm>
        </p:spPr>
        <p:txBody>
          <a:bodyPr/>
          <a:lstStyle/>
          <a:p>
            <a:r>
              <a:rPr lang="en-US" dirty="0"/>
              <a:t>Assessing value added to the organization: Not all DMbE practices will be applicable to every situation in every organization, and not all implementations will have positive results</a:t>
            </a:r>
          </a:p>
          <a:p>
            <a:r>
              <a:rPr lang="en-US" dirty="0"/>
              <a:t>Overcoming Organizational and Cultural hurdles:</a:t>
            </a:r>
          </a:p>
          <a:p>
            <a:pPr lvl="1"/>
            <a:r>
              <a:rPr lang="en-US" dirty="0"/>
              <a:t>Resistance to adoption</a:t>
            </a:r>
          </a:p>
          <a:p>
            <a:pPr lvl="1"/>
            <a:r>
              <a:rPr lang="en-US" dirty="0"/>
              <a:t>Barriers to adoption and implementation</a:t>
            </a:r>
          </a:p>
          <a:p>
            <a:r>
              <a:rPr lang="en-US" dirty="0"/>
              <a:t>Adopting contractual practices and technical data management:</a:t>
            </a:r>
          </a:p>
          <a:p>
            <a:pPr lvl="1"/>
            <a:r>
              <a:rPr lang="en-US" dirty="0"/>
              <a:t>Regulatory and statutory elements supporting current practices</a:t>
            </a:r>
          </a:p>
          <a:p>
            <a:pPr lvl="1"/>
            <a:r>
              <a:rPr lang="en-US" dirty="0"/>
              <a:t>Technical data management processes as currently instantiated, which dwell on the format absent of content</a:t>
            </a:r>
            <a:r>
              <a:rPr lang="en-US" dirty="0" smtClean="0"/>
              <a:t>.</a:t>
            </a:r>
          </a:p>
          <a:p>
            <a:pPr lvl="1"/>
            <a:r>
              <a:rPr lang="en-US" dirty="0" smtClean="0"/>
              <a:t>Need to exchange tools as well as data</a:t>
            </a:r>
          </a:p>
          <a:p>
            <a:pPr lvl="1"/>
            <a:r>
              <a:rPr lang="en-US" dirty="0" smtClean="0"/>
              <a:t>Model curation</a:t>
            </a:r>
            <a:endParaRPr lang="en-US" dirty="0"/>
          </a:p>
        </p:txBody>
      </p:sp>
    </p:spTree>
    <p:extLst>
      <p:ext uri="{BB962C8B-B14F-4D97-AF65-F5344CB8AC3E}">
        <p14:creationId xmlns:p14="http://schemas.microsoft.com/office/powerpoint/2010/main" val="2850917351"/>
      </p:ext>
    </p:extLst>
  </p:cSld>
  <p:clrMapOvr>
    <a:masterClrMapping/>
  </p:clrMapOvr>
</p:sld>
</file>

<file path=ppt/theme/theme1.xml><?xml version="1.0" encoding="utf-8"?>
<a:theme xmlns:a="http://schemas.openxmlformats.org/drawingml/2006/main" name="DASD(SE)-BriefTemplate-PUBLIC-Feb-2013-SAVE-AS">
  <a:themeElements>
    <a:clrScheme name="Blank Presentation 10">
      <a:dk1>
        <a:srgbClr val="000000"/>
      </a:dk1>
      <a:lt1>
        <a:srgbClr val="FFFFFF"/>
      </a:lt1>
      <a:dk2>
        <a:srgbClr val="000000"/>
      </a:dk2>
      <a:lt2>
        <a:srgbClr val="808080"/>
      </a:lt2>
      <a:accent1>
        <a:srgbClr val="CCFF99"/>
      </a:accent1>
      <a:accent2>
        <a:srgbClr val="3333CC"/>
      </a:accent2>
      <a:accent3>
        <a:srgbClr val="FFFFFF"/>
      </a:accent3>
      <a:accent4>
        <a:srgbClr val="000000"/>
      </a:accent4>
      <a:accent5>
        <a:srgbClr val="E2FFCA"/>
      </a:accent5>
      <a:accent6>
        <a:srgbClr val="2D2DB9"/>
      </a:accent6>
      <a:hlink>
        <a:srgbClr val="CCCCFF"/>
      </a:hlink>
      <a:folHlink>
        <a:srgbClr val="B2B2B2"/>
      </a:folHlink>
    </a:clrScheme>
    <a:fontScheme name="Blank Presentat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2500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lank Presentation 8">
        <a:dk1>
          <a:srgbClr val="000000"/>
        </a:dk1>
        <a:lt1>
          <a:srgbClr val="FFFFFF"/>
        </a:lt1>
        <a:dk2>
          <a:srgbClr val="000000"/>
        </a:dk2>
        <a:lt2>
          <a:srgbClr val="808080"/>
        </a:lt2>
        <a:accent1>
          <a:srgbClr val="66FF66"/>
        </a:accent1>
        <a:accent2>
          <a:srgbClr val="3333CC"/>
        </a:accent2>
        <a:accent3>
          <a:srgbClr val="FFFFFF"/>
        </a:accent3>
        <a:accent4>
          <a:srgbClr val="000000"/>
        </a:accent4>
        <a:accent5>
          <a:srgbClr val="B8FFB8"/>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9">
        <a:dk1>
          <a:srgbClr val="000000"/>
        </a:dk1>
        <a:lt1>
          <a:srgbClr val="FFFFFF"/>
        </a:lt1>
        <a:dk2>
          <a:srgbClr val="000000"/>
        </a:dk2>
        <a:lt2>
          <a:srgbClr val="808080"/>
        </a:lt2>
        <a:accent1>
          <a:srgbClr val="99FF66"/>
        </a:accent1>
        <a:accent2>
          <a:srgbClr val="3333CC"/>
        </a:accent2>
        <a:accent3>
          <a:srgbClr val="FFFFFF"/>
        </a:accent3>
        <a:accent4>
          <a:srgbClr val="000000"/>
        </a:accent4>
        <a:accent5>
          <a:srgbClr val="CAFFB8"/>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10">
        <a:dk1>
          <a:srgbClr val="000000"/>
        </a:dk1>
        <a:lt1>
          <a:srgbClr val="FFFFFF"/>
        </a:lt1>
        <a:dk2>
          <a:srgbClr val="000000"/>
        </a:dk2>
        <a:lt2>
          <a:srgbClr val="808080"/>
        </a:lt2>
        <a:accent1>
          <a:srgbClr val="CCFF99"/>
        </a:accent1>
        <a:accent2>
          <a:srgbClr val="3333CC"/>
        </a:accent2>
        <a:accent3>
          <a:srgbClr val="FFFFFF"/>
        </a:accent3>
        <a:accent4>
          <a:srgbClr val="000000"/>
        </a:accent4>
        <a:accent5>
          <a:srgbClr val="E2FF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DASD(SE)-BriefTemplate-PUBLIC-Feb-2013-SAVE-AS</Template>
  <TotalTime>377</TotalTime>
  <Words>677</Words>
  <Application>Microsoft Office PowerPoint</Application>
  <PresentationFormat>On-screen Show (4:3)</PresentationFormat>
  <Paragraphs>64</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DASD(SE)-BriefTemplate-PUBLIC-Feb-2013-SAVE-AS</vt:lpstr>
      <vt:lpstr>Digital Model-based Engineering: Expectations, Prerequisites, and Challenges of Infusion </vt:lpstr>
      <vt:lpstr>Agenda</vt:lpstr>
      <vt:lpstr>Motivation</vt:lpstr>
      <vt:lpstr>What Value is MBSE?</vt:lpstr>
      <vt:lpstr>Result</vt:lpstr>
      <vt:lpstr>Definition</vt:lpstr>
      <vt:lpstr>Prerequisites: Necessary Foundations for Infusion</vt:lpstr>
      <vt:lpstr>Expectations of DMbE Infusion</vt:lpstr>
      <vt:lpstr>Challenges (1 of 2)</vt:lpstr>
      <vt:lpstr>Challenges (2 of 2)</vt:lpstr>
      <vt:lpstr>Recommendations (1 of 2)</vt:lpstr>
      <vt:lpstr>Recommendations (2 of 2)</vt:lpstr>
      <vt:lpstr>Questions?</vt:lpstr>
    </vt:vector>
  </TitlesOfParts>
  <Company>EITSD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DASD(SE)</dc:creator>
  <dc:description>Revised 3/17/2011</dc:description>
  <cp:lastModifiedBy>Jane Mccullough</cp:lastModifiedBy>
  <cp:revision>20</cp:revision>
  <dcterms:created xsi:type="dcterms:W3CDTF">2013-08-02T18:13:35Z</dcterms:created>
  <dcterms:modified xsi:type="dcterms:W3CDTF">2017-01-13T19:38:25Z</dcterms:modified>
</cp:coreProperties>
</file>