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410" r:id="rId2"/>
    <p:sldId id="407" r:id="rId3"/>
    <p:sldId id="408" r:id="rId4"/>
    <p:sldId id="40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7E79E"/>
    <a:srgbClr val="EAD992"/>
    <a:srgbClr val="FF66FF"/>
    <a:srgbClr val="FFCC66"/>
    <a:srgbClr val="ECD990"/>
    <a:srgbClr val="E8D0D0"/>
    <a:srgbClr val="ADC3DF"/>
    <a:srgbClr val="DF6D17"/>
    <a:srgbClr val="435A45"/>
    <a:srgbClr val="FCEA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1" autoAdjust="0"/>
    <p:restoredTop sz="99716" autoAdjust="0"/>
  </p:normalViewPr>
  <p:slideViewPr>
    <p:cSldViewPr>
      <p:cViewPr>
        <p:scale>
          <a:sx n="121" d="100"/>
          <a:sy n="121" d="100"/>
        </p:scale>
        <p:origin x="-384" y="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F8988-3C57-4A48-A152-7A186A1AB61A}" type="datetimeFigureOut">
              <a:rPr lang="en-US" smtClean="0"/>
              <a:pPr/>
              <a:t>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3B851-723A-9241-9F15-F1BC339005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335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A5D5BC-D3D1-4866-B054-05BD1DC36878}" type="datetimeFigureOut">
              <a:rPr lang="en-US"/>
              <a:pPr>
                <a:defRPr/>
              </a:pPr>
              <a:t>1/24/14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261A0F-7969-49DC-B5A8-C4C7F01A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745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812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3200"/>
            <a:ext cx="7772400" cy="462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6200"/>
            <a:ext cx="7772400" cy="812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"/>
            <a:ext cx="9144000" cy="685799"/>
          </a:xfrm>
          <a:prstGeom prst="rect">
            <a:avLst/>
          </a:prstGeom>
          <a:solidFill>
            <a:srgbClr val="EBEBF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0"/>
            <a:ext cx="899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3695"/>
            <a:ext cx="9144000" cy="173038"/>
          </a:xfrm>
          <a:prstGeom prst="rect">
            <a:avLst/>
          </a:prstGeom>
          <a:solidFill>
            <a:srgbClr val="232E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600781"/>
            <a:ext cx="2665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bg1"/>
                </a:solidFill>
                <a:latin typeface="Bitstream Vera Sans" pitchFamily="34" charset="0"/>
              </a:rPr>
              <a:t>INCOSE IW MBSE Workshop</a:t>
            </a:r>
            <a:endParaRPr lang="en-US" sz="1400" dirty="0">
              <a:solidFill>
                <a:schemeClr val="bg1"/>
              </a:solidFill>
              <a:latin typeface="Bitstream Vera Sans" pitchFamily="34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770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Jan 25-26, 2014 </a:t>
            </a: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38862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MBSE Workshop: Infusion Break-Out Session</a:t>
            </a: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553200"/>
            <a:ext cx="1905000" cy="228600"/>
          </a:xfrm>
          <a:prstGeom prst="rect">
            <a:avLst/>
          </a:prstGeom>
        </p:spPr>
        <p:txBody>
          <a:bodyPr/>
          <a:lstStyle>
            <a:lvl1pPr algn="r">
              <a:defRPr sz="1100" smtClean="0">
                <a:latin typeface="Helvetica"/>
                <a:cs typeface="Helvetica"/>
              </a:defRPr>
            </a:lvl1pPr>
          </a:lstStyle>
          <a:p>
            <a:pPr>
              <a:defRPr/>
            </a:pPr>
            <a:fld id="{DC8C4594-AA86-44F1-8461-5FBF09AF0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5" r:id="rId2"/>
    <p:sldLayoutId id="2147483666" r:id="rId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663300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663300"/>
          </a:solidFill>
          <a:latin typeface="Arial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16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 b="1">
          <a:solidFill>
            <a:schemeClr val="accent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MBSE Workshop</a:t>
            </a:r>
            <a:br>
              <a:rPr lang="en-US" dirty="0" smtClean="0"/>
            </a:br>
            <a:r>
              <a:rPr lang="en-US" sz="3600" dirty="0" smtClean="0"/>
              <a:t>Infusion Break-Out Session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1800" dirty="0" smtClean="0"/>
              <a:t>January 24-25, 2014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INCOSE </a:t>
            </a:r>
            <a:r>
              <a:rPr lang="en-US" dirty="0" smtClean="0"/>
              <a:t>International </a:t>
            </a:r>
            <a:r>
              <a:rPr lang="en-US" dirty="0"/>
              <a:t>Workshop</a:t>
            </a:r>
          </a:p>
        </p:txBody>
      </p:sp>
    </p:spTree>
    <p:extLst>
      <p:ext uri="{BB962C8B-B14F-4D97-AF65-F5344CB8AC3E}">
        <p14:creationId xmlns:p14="http://schemas.microsoft.com/office/powerpoint/2010/main" val="233128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685800"/>
          </a:xfrm>
        </p:spPr>
        <p:txBody>
          <a:bodyPr/>
          <a:lstStyle/>
          <a:p>
            <a:r>
              <a:rPr lang="en-US" dirty="0"/>
              <a:t>Infusing MBSE into an Organization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solidFill>
                  <a:srgbClr val="0000FF"/>
                </a:solidFill>
                <a:latin typeface="Helvetica"/>
                <a:cs typeface="Helvetica"/>
              </a:rPr>
              <a:t>Objective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Main objective of this break-out session is to identify effective approaches for infusion of MBSE into practice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Survey different infusion MBSE approaches into organizations</a:t>
            </a:r>
          </a:p>
          <a:p>
            <a:pPr lvl="2"/>
            <a:r>
              <a:rPr lang="en-US" altLang="en-US" b="0" dirty="0">
                <a:solidFill>
                  <a:schemeClr val="tx1"/>
                </a:solidFill>
              </a:rPr>
              <a:t>I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dentify 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enables and barriers </a:t>
            </a:r>
          </a:p>
          <a:p>
            <a:pPr lvl="2"/>
            <a:endParaRPr lang="en-US" altLang="en-US" dirty="0" smtClean="0">
              <a:solidFill>
                <a:srgbClr val="0000FF"/>
              </a:solidFill>
              <a:latin typeface="Helvetica"/>
              <a:cs typeface="Helvetica"/>
            </a:endParaRPr>
          </a:p>
          <a:p>
            <a:r>
              <a:rPr lang="en-US" altLang="en-US" dirty="0" smtClean="0">
                <a:solidFill>
                  <a:srgbClr val="0000FF"/>
                </a:solidFill>
                <a:latin typeface="Helvetica"/>
                <a:cs typeface="Helvetica"/>
              </a:rPr>
              <a:t>Agenda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Review objectives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Introduction and </a:t>
            </a:r>
            <a:r>
              <a:rPr lang="en-US" altLang="en-US" b="0" dirty="0">
                <a:solidFill>
                  <a:schemeClr val="tx1"/>
                </a:solidFill>
                <a:latin typeface="Helvetica"/>
                <a:cs typeface="Helvetica"/>
              </a:rPr>
              <a:t>Identify 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organizational entities 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Depending on size of the group break into a smaller groups 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Address pre-defined questions 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Summarize and report from each group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Synthesize group’s summaries </a:t>
            </a:r>
          </a:p>
          <a:p>
            <a:pPr lvl="1"/>
            <a:endParaRPr lang="en-US" altLang="en-US" dirty="0">
              <a:solidFill>
                <a:srgbClr val="0000FF"/>
              </a:solidFill>
              <a:latin typeface="Helvetica"/>
              <a:cs typeface="Helvetica"/>
            </a:endParaRPr>
          </a:p>
          <a:p>
            <a:r>
              <a:rPr lang="en-US" altLang="en-US" dirty="0" smtClean="0">
                <a:solidFill>
                  <a:srgbClr val="0000FF"/>
                </a:solidFill>
                <a:latin typeface="Helvetica"/>
                <a:cs typeface="Helvetica"/>
              </a:rPr>
              <a:t>Pre-defined questions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How do you measure infusion progress?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is the nature of the organization for which your are infusing MBSE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E.g. size, function, discipline, product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enablers and barriers in your environment</a:t>
            </a: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primary MBSE  value do you communicate to for your stakeholders to obtain their involvement/commitment. Do you try to measure this value?</a:t>
            </a:r>
          </a:p>
          <a:p>
            <a:pPr marL="457200" lvl="1" indent="0">
              <a:buNone/>
            </a:pP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457200" lvl="1" indent="0">
              <a:buNone/>
            </a:pP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7405" y="6477000"/>
            <a:ext cx="1905000" cy="228600"/>
          </a:xfrm>
          <a:prstGeom prst="rect">
            <a:avLst/>
          </a:prstGeom>
        </p:spPr>
        <p:txBody>
          <a:bodyPr/>
          <a:lstStyle/>
          <a:p>
            <a:fld id="{AAFBC5C9-23A3-AD40-9933-16ADBF7B94F4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19050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25-26, 2014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886200" cy="304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MBSE Workshop: Infusion Break-Out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0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812800"/>
          </a:xfrm>
        </p:spPr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BREAKOUT LEADERS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Dave Nichols:  Assistant Director for Science and Engineering, JPL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Chi Lin: Engineering Development Office, Systems Engineering and Formulation Division, JPL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Key Participants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Ron Carson: Boeing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Eric Berg: Procter &amp; Gamble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George </a:t>
            </a:r>
            <a:r>
              <a:rPr lang="en-US" dirty="0" err="1" smtClean="0">
                <a:solidFill>
                  <a:srgbClr val="000000"/>
                </a:solidFill>
              </a:rPr>
              <a:t>Walley</a:t>
            </a:r>
            <a:r>
              <a:rPr lang="en-US" dirty="0" smtClean="0">
                <a:solidFill>
                  <a:srgbClr val="000000"/>
                </a:solidFill>
              </a:rPr>
              <a:t>: Ford Motor Co.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Chris Oster: Lockheed Martin Corp.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Louise Guise: Raytheon Missile </a:t>
            </a:r>
            <a:r>
              <a:rPr lang="en-US" dirty="0" smtClean="0">
                <a:solidFill>
                  <a:srgbClr val="000000"/>
                </a:solidFill>
              </a:rPr>
              <a:t>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Dan Dvorak: Principal Engineer, JPL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</p:spPr>
        <p:txBody>
          <a:bodyPr/>
          <a:lstStyle/>
          <a:p>
            <a:pPr>
              <a:defRPr/>
            </a:pPr>
            <a:fld id="{ADE2A973-D287-495E-9084-33E6CF2FBE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25-26, 2014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4770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MBSE Workshop: Infusion Break-Out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6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8128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 25 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3:45 – 3:55     Organization and Objectives		Nichols/Lin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3:55 – 4:15	MBSE Infusion at Raytheon		L Guise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4:15 – 4:35	MBSE Infusion at Procter &amp; Gamble	E. Berg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4:35 – 4:55	MBSE Infusion at Lockheed-Martin	C. Oster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:55 – 5:15	MBSE Infusion at Ford		G. </a:t>
            </a:r>
            <a:r>
              <a:rPr lang="en-US" dirty="0" err="1" smtClean="0">
                <a:solidFill>
                  <a:schemeClr val="tx1"/>
                </a:solidFill>
              </a:rPr>
              <a:t>Walley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5:15 – 5:30	Day 1 Discussion &amp; Wrap-up	Nichols/Lin/Dvorak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Jan 26: 1:45 – 3:00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1:45 – 2</a:t>
            </a:r>
            <a:r>
              <a:rPr lang="en-US" dirty="0" smtClean="0">
                <a:solidFill>
                  <a:schemeClr val="tx1"/>
                </a:solidFill>
              </a:rPr>
              <a:t>:05</a:t>
            </a:r>
            <a:r>
              <a:rPr lang="en-US" dirty="0">
                <a:solidFill>
                  <a:schemeClr val="tx1"/>
                </a:solidFill>
              </a:rPr>
              <a:t>	MBSE Infusion at Boeing		R. </a:t>
            </a:r>
            <a:r>
              <a:rPr lang="en-US" dirty="0">
                <a:solidFill>
                  <a:schemeClr val="tx1"/>
                </a:solidFill>
              </a:rPr>
              <a:t>Carson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:05 </a:t>
            </a:r>
            <a:r>
              <a:rPr lang="en-US" dirty="0">
                <a:solidFill>
                  <a:schemeClr val="tx1"/>
                </a:solidFill>
              </a:rPr>
              <a:t>– 2</a:t>
            </a:r>
            <a:r>
              <a:rPr lang="en-US" dirty="0" smtClean="0">
                <a:solidFill>
                  <a:schemeClr val="tx1"/>
                </a:solidFill>
              </a:rPr>
              <a:t>:25</a:t>
            </a:r>
            <a:r>
              <a:rPr lang="en-US" dirty="0">
                <a:solidFill>
                  <a:schemeClr val="tx1"/>
                </a:solidFill>
              </a:rPr>
              <a:t>	MBSE Infusion at JPL		C. </a:t>
            </a:r>
            <a:r>
              <a:rPr lang="en-US" dirty="0">
                <a:solidFill>
                  <a:schemeClr val="tx1"/>
                </a:solidFill>
              </a:rPr>
              <a:t>Lin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:25 </a:t>
            </a:r>
            <a:r>
              <a:rPr lang="en-US" dirty="0">
                <a:solidFill>
                  <a:schemeClr val="tx1"/>
                </a:solidFill>
              </a:rPr>
              <a:t>– 2:50	</a:t>
            </a:r>
            <a:r>
              <a:rPr lang="en-US" dirty="0" smtClean="0">
                <a:solidFill>
                  <a:schemeClr val="tx1"/>
                </a:solidFill>
              </a:rPr>
              <a:t>Q&amp;A Panel			Presenters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2:50 – 3:00	Summary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Dvorak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228600"/>
          </a:xfrm>
        </p:spPr>
        <p:txBody>
          <a:bodyPr/>
          <a:lstStyle/>
          <a:p>
            <a:pPr>
              <a:defRPr/>
            </a:pPr>
            <a:fld id="{ADE2A973-D287-495E-9084-33E6CF2FBE2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25-26, 2014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MBSE Workshop: Infusion Break-Out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59094"/>
      </p:ext>
    </p:extLst>
  </p:cSld>
  <p:clrMapOvr>
    <a:masterClrMapping/>
  </p:clrMapOvr>
</p:sld>
</file>

<file path=ppt/theme/theme1.xml><?xml version="1.0" encoding="utf-8"?>
<a:theme xmlns:a="http://schemas.openxmlformats.org/drawingml/2006/main" name="MBSE-sjenkins-2009-02-13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MBSE-sjenkins-2009-02-13</Template>
  <TotalTime>9750</TotalTime>
  <Words>263</Words>
  <Application>Microsoft Macintosh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MBSE-sjenkins-2009-02-13</vt:lpstr>
      <vt:lpstr> MBSE Workshop Infusion Break-Out Session  January 24-25, 2014</vt:lpstr>
      <vt:lpstr>Infusing MBSE into an Organization</vt:lpstr>
      <vt:lpstr>PARTICIPANTS</vt:lpstr>
      <vt:lpstr>Agenda</vt:lpstr>
    </vt:vector>
  </TitlesOfParts>
  <Company>LMESS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Jenkins</dc:creator>
  <cp:lastModifiedBy>Dave Nichols</cp:lastModifiedBy>
  <cp:revision>413</cp:revision>
  <cp:lastPrinted>2010-04-07T17:33:35Z</cp:lastPrinted>
  <dcterms:created xsi:type="dcterms:W3CDTF">2010-04-07T18:12:34Z</dcterms:created>
  <dcterms:modified xsi:type="dcterms:W3CDTF">2014-01-25T14:15:53Z</dcterms:modified>
</cp:coreProperties>
</file>