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36" r:id="rId2"/>
    <p:sldId id="354" r:id="rId3"/>
    <p:sldId id="360" r:id="rId4"/>
    <p:sldId id="358" r:id="rId5"/>
    <p:sldId id="351" r:id="rId6"/>
    <p:sldId id="352" r:id="rId7"/>
    <p:sldId id="353" r:id="rId8"/>
    <p:sldId id="357" r:id="rId9"/>
    <p:sldId id="361" r:id="rId10"/>
    <p:sldId id="362" r:id="rId11"/>
  </p:sldIdLst>
  <p:sldSz cx="9144000" cy="6858000" type="screen4x3"/>
  <p:notesSz cx="6954838"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FF0066"/>
    <a:srgbClr val="CCECFF"/>
    <a:srgbClr val="0000FF"/>
    <a:srgbClr val="00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6" autoAdjust="0"/>
    <p:restoredTop sz="87792" autoAdjust="0"/>
  </p:normalViewPr>
  <p:slideViewPr>
    <p:cSldViewPr snapToGrid="0" snapToObjects="1">
      <p:cViewPr varScale="1">
        <p:scale>
          <a:sx n="55" d="100"/>
          <a:sy n="55" d="100"/>
        </p:scale>
        <p:origin x="110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553" cy="461172"/>
          </a:xfrm>
          <a:prstGeom prst="rect">
            <a:avLst/>
          </a:prstGeom>
        </p:spPr>
        <p:txBody>
          <a:bodyPr vert="horz" lIns="90928" tIns="45464" rIns="90928" bIns="45464" rtlCol="0"/>
          <a:lstStyle>
            <a:lvl1pPr algn="l">
              <a:defRPr sz="1200" dirty="0">
                <a:latin typeface="Arial" pitchFamily="34" charset="0"/>
              </a:defRPr>
            </a:lvl1pPr>
          </a:lstStyle>
          <a:p>
            <a:pPr>
              <a:defRPr/>
            </a:pPr>
            <a:endParaRPr lang="en-US"/>
          </a:p>
        </p:txBody>
      </p:sp>
      <p:sp>
        <p:nvSpPr>
          <p:cNvPr id="3" name="Date Placeholder 2"/>
          <p:cNvSpPr>
            <a:spLocks noGrp="1"/>
          </p:cNvSpPr>
          <p:nvPr>
            <p:ph type="dt" sz="quarter" idx="1"/>
          </p:nvPr>
        </p:nvSpPr>
        <p:spPr>
          <a:xfrm>
            <a:off x="3939708" y="0"/>
            <a:ext cx="3013553" cy="461172"/>
          </a:xfrm>
          <a:prstGeom prst="rect">
            <a:avLst/>
          </a:prstGeom>
        </p:spPr>
        <p:txBody>
          <a:bodyPr vert="horz" lIns="90928" tIns="45464" rIns="90928" bIns="45464" rtlCol="0"/>
          <a:lstStyle>
            <a:lvl1pPr algn="r">
              <a:defRPr sz="1200">
                <a:latin typeface="Arial" pitchFamily="34" charset="0"/>
              </a:defRPr>
            </a:lvl1pPr>
          </a:lstStyle>
          <a:p>
            <a:pPr>
              <a:defRPr/>
            </a:pPr>
            <a:fld id="{4FE32B22-597F-4C77-A355-7506E6A4371D}" type="datetimeFigureOut">
              <a:rPr lang="en-US"/>
              <a:pPr>
                <a:defRPr/>
              </a:pPr>
              <a:t>8/23/18</a:t>
            </a:fld>
            <a:endParaRPr lang="en-US" dirty="0"/>
          </a:p>
        </p:txBody>
      </p:sp>
      <p:sp>
        <p:nvSpPr>
          <p:cNvPr id="4" name="Footer Placeholder 3"/>
          <p:cNvSpPr>
            <a:spLocks noGrp="1"/>
          </p:cNvSpPr>
          <p:nvPr>
            <p:ph type="ftr" sz="quarter" idx="2"/>
          </p:nvPr>
        </p:nvSpPr>
        <p:spPr>
          <a:xfrm>
            <a:off x="0" y="8773324"/>
            <a:ext cx="3013553" cy="461172"/>
          </a:xfrm>
          <a:prstGeom prst="rect">
            <a:avLst/>
          </a:prstGeom>
        </p:spPr>
        <p:txBody>
          <a:bodyPr vert="horz" lIns="90928" tIns="45464" rIns="90928" bIns="45464" rtlCol="0" anchor="b"/>
          <a:lstStyle>
            <a:lvl1pPr algn="l">
              <a:defRPr sz="1200" dirty="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39708" y="8773324"/>
            <a:ext cx="3013553" cy="461172"/>
          </a:xfrm>
          <a:prstGeom prst="rect">
            <a:avLst/>
          </a:prstGeom>
        </p:spPr>
        <p:txBody>
          <a:bodyPr vert="horz" lIns="90928" tIns="45464" rIns="90928" bIns="45464" rtlCol="0" anchor="b"/>
          <a:lstStyle>
            <a:lvl1pPr algn="r">
              <a:defRPr sz="1200">
                <a:latin typeface="Arial" pitchFamily="34" charset="0"/>
              </a:defRPr>
            </a:lvl1pPr>
          </a:lstStyle>
          <a:p>
            <a:pPr>
              <a:defRPr/>
            </a:pPr>
            <a:fld id="{9E526855-EE30-4F0D-952F-87E2B3B94471}" type="slidenum">
              <a:rPr lang="en-US"/>
              <a:pPr>
                <a:defRPr/>
              </a:pPr>
              <a:t>‹#›</a:t>
            </a:fld>
            <a:endParaRPr lang="en-US" dirty="0"/>
          </a:p>
        </p:txBody>
      </p:sp>
    </p:spTree>
    <p:extLst>
      <p:ext uri="{BB962C8B-B14F-4D97-AF65-F5344CB8AC3E}">
        <p14:creationId xmlns:p14="http://schemas.microsoft.com/office/powerpoint/2010/main" val="171190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553" cy="461172"/>
          </a:xfrm>
          <a:prstGeom prst="rect">
            <a:avLst/>
          </a:prstGeom>
        </p:spPr>
        <p:txBody>
          <a:bodyPr vert="horz" lIns="92510" tIns="46256" rIns="92510" bIns="46256"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39708" y="0"/>
            <a:ext cx="3013553" cy="461172"/>
          </a:xfrm>
          <a:prstGeom prst="rect">
            <a:avLst/>
          </a:prstGeom>
        </p:spPr>
        <p:txBody>
          <a:bodyPr vert="horz" lIns="92510" tIns="46256" rIns="92510" bIns="46256" rtlCol="0"/>
          <a:lstStyle>
            <a:lvl1pPr algn="r" fontAlgn="auto">
              <a:spcBef>
                <a:spcPts val="0"/>
              </a:spcBef>
              <a:spcAft>
                <a:spcPts val="0"/>
              </a:spcAft>
              <a:defRPr sz="1200">
                <a:latin typeface="+mn-lt"/>
              </a:defRPr>
            </a:lvl1pPr>
          </a:lstStyle>
          <a:p>
            <a:pPr>
              <a:defRPr/>
            </a:pPr>
            <a:fld id="{F14EB96C-F891-4E88-8C61-054437C8E8E2}" type="datetimeFigureOut">
              <a:rPr lang="en-US"/>
              <a:pPr>
                <a:defRPr/>
              </a:pPr>
              <a:t>8/23/18</a:t>
            </a:fld>
            <a:endParaRPr lang="en-US" dirty="0"/>
          </a:p>
        </p:txBody>
      </p:sp>
      <p:sp>
        <p:nvSpPr>
          <p:cNvPr id="4" name="Slide Image Placeholder 3"/>
          <p:cNvSpPr>
            <a:spLocks noGrp="1" noRot="1" noChangeAspect="1"/>
          </p:cNvSpPr>
          <p:nvPr>
            <p:ph type="sldImg" idx="2"/>
          </p:nvPr>
        </p:nvSpPr>
        <p:spPr>
          <a:xfrm>
            <a:off x="1169988" y="693738"/>
            <a:ext cx="4614862" cy="3462337"/>
          </a:xfrm>
          <a:prstGeom prst="rect">
            <a:avLst/>
          </a:prstGeom>
          <a:noFill/>
          <a:ln w="12700">
            <a:solidFill>
              <a:prstClr val="black"/>
            </a:solidFill>
          </a:ln>
        </p:spPr>
        <p:txBody>
          <a:bodyPr vert="horz" lIns="92510" tIns="46256" rIns="92510" bIns="46256" rtlCol="0" anchor="ctr"/>
          <a:lstStyle/>
          <a:p>
            <a:pPr lvl="0"/>
            <a:endParaRPr lang="en-US" noProof="0" dirty="0"/>
          </a:p>
        </p:txBody>
      </p:sp>
      <p:sp>
        <p:nvSpPr>
          <p:cNvPr id="5" name="Notes Placeholder 4"/>
          <p:cNvSpPr>
            <a:spLocks noGrp="1"/>
          </p:cNvSpPr>
          <p:nvPr>
            <p:ph type="body" sz="quarter" idx="3"/>
          </p:nvPr>
        </p:nvSpPr>
        <p:spPr>
          <a:xfrm>
            <a:off x="695800" y="4387452"/>
            <a:ext cx="5563239" cy="4155287"/>
          </a:xfrm>
          <a:prstGeom prst="rect">
            <a:avLst/>
          </a:prstGeom>
        </p:spPr>
        <p:txBody>
          <a:bodyPr vert="horz" lIns="92510" tIns="46256" rIns="92510" bIns="4625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3324"/>
            <a:ext cx="3013553" cy="461172"/>
          </a:xfrm>
          <a:prstGeom prst="rect">
            <a:avLst/>
          </a:prstGeom>
        </p:spPr>
        <p:txBody>
          <a:bodyPr vert="horz" lIns="92510" tIns="46256" rIns="92510" bIns="46256"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39708" y="8773324"/>
            <a:ext cx="3013553" cy="461172"/>
          </a:xfrm>
          <a:prstGeom prst="rect">
            <a:avLst/>
          </a:prstGeom>
        </p:spPr>
        <p:txBody>
          <a:bodyPr vert="horz" lIns="92510" tIns="46256" rIns="92510" bIns="46256" rtlCol="0" anchor="b"/>
          <a:lstStyle>
            <a:lvl1pPr algn="r" fontAlgn="auto">
              <a:spcBef>
                <a:spcPts val="0"/>
              </a:spcBef>
              <a:spcAft>
                <a:spcPts val="0"/>
              </a:spcAft>
              <a:defRPr sz="1200">
                <a:latin typeface="+mn-lt"/>
              </a:defRPr>
            </a:lvl1pPr>
          </a:lstStyle>
          <a:p>
            <a:pPr>
              <a:defRPr/>
            </a:pPr>
            <a:fld id="{6FD0C6BE-01F5-4ABD-AD5E-96359A0C9B0E}" type="slidenum">
              <a:rPr lang="en-US"/>
              <a:pPr>
                <a:defRPr/>
              </a:pPr>
              <a:t>‹#›</a:t>
            </a:fld>
            <a:endParaRPr lang="en-US" dirty="0"/>
          </a:p>
        </p:txBody>
      </p:sp>
    </p:spTree>
    <p:extLst>
      <p:ext uri="{BB962C8B-B14F-4D97-AF65-F5344CB8AC3E}">
        <p14:creationId xmlns:p14="http://schemas.microsoft.com/office/powerpoint/2010/main" val="1746891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062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 </a:t>
            </a:r>
          </a:p>
          <a:p>
            <a:r>
              <a:rPr lang="en-US" dirty="0"/>
              <a:t>Model is different from simulation</a:t>
            </a:r>
          </a:p>
          <a:p>
            <a:r>
              <a:rPr lang="en-US" dirty="0"/>
              <a:t>Model</a:t>
            </a:r>
            <a:r>
              <a:rPr lang="en-US" baseline="0" dirty="0"/>
              <a:t> is data, process and/or algorithm</a:t>
            </a:r>
          </a:p>
          <a:p>
            <a:pPr marL="235730" indent="-235730">
              <a:buFont typeface="+mj-lt"/>
              <a:buAutoNum type="arabicPeriod"/>
            </a:pPr>
            <a:r>
              <a:rPr lang="en-US" dirty="0"/>
              <a:t>Formalize the development, integration and use of models to inform enterprise and program decision making. The first goal establishes the use of federated models as an integral part of planning,  engineering, and eventually acquisition activities.  This will support consistent analysis and decision making throughout all activities in the lifecycle for programs and across the enterprise.</a:t>
            </a:r>
          </a:p>
          <a:p>
            <a:pPr marL="235730" indent="-235730">
              <a:buFont typeface="+mj-lt"/>
              <a:buAutoNum type="arabicPeriod"/>
            </a:pPr>
            <a:r>
              <a:rPr lang="en-US" dirty="0"/>
              <a:t>Provide an enduring authoritative source of truth.  This goal moves the primary means of communication from documents to digital models.  This enables access, management, evolution, analysis use and distribution of information from a common set of digital models. As a result, authorized stakeholders have access to current authoritative, consistent digital models and data over the lifecycle of each program. </a:t>
            </a:r>
          </a:p>
          <a:p>
            <a:pPr marL="235730" indent="-235730">
              <a:buFont typeface="+mj-lt"/>
              <a:buAutoNum type="arabicPeriod"/>
            </a:pPr>
            <a:r>
              <a:rPr lang="en-US" dirty="0"/>
              <a:t>Incorporate technological innovation to improve the engineering practice. This goal extends beyond the traditional model-based approaches to incorporate advancements in technology. These advancements provide revolutionary capabilities that will transform engineering activities and enable a digitally connected end-to-end enterprise to realize warfighting capability. </a:t>
            </a:r>
          </a:p>
          <a:p>
            <a:pPr marL="235730" indent="-235730">
              <a:buFont typeface="+mj-lt"/>
              <a:buAutoNum type="arabicPeriod"/>
            </a:pPr>
            <a:r>
              <a:rPr lang="en-US" dirty="0"/>
              <a:t>Establish a supporting infrastructure and environment to perform activities, collaborate and communicate across stakeholders.  This goal ensures the establishment of a robust infrastructure and environment to support the Digital Engineering artifacts products and goals.  It incorporates advanced MPTs,  as well as collaborative trusted systems that enforces protection of intellectual property and cybersecurity. In addition, the infrastructure and environment will be reinforced by policy, guidance, and standards that will be communicated across all stakeholders.</a:t>
            </a:r>
          </a:p>
          <a:p>
            <a:pPr marL="235730" indent="-235730">
              <a:buFont typeface="+mj-lt"/>
              <a:buAutoNum type="arabicPeriod"/>
            </a:pPr>
            <a:r>
              <a:rPr lang="en-US" dirty="0"/>
              <a:t>Transform a culture and workforce that adopts and supports Digital Engineering across the lifecycle. The final goal takes a systematic approach based on change management and strategic communications’ best practices to lead the change, and support the organization’s culture and workforces’ transition to and adoption of Digital Engineering. </a:t>
            </a:r>
          </a:p>
          <a:p>
            <a:endParaRPr lang="en-US" dirty="0"/>
          </a:p>
        </p:txBody>
      </p:sp>
      <p:sp>
        <p:nvSpPr>
          <p:cNvPr id="4" name="Slide Number Placeholder 3"/>
          <p:cNvSpPr>
            <a:spLocks noGrp="1"/>
          </p:cNvSpPr>
          <p:nvPr>
            <p:ph type="sldNum" sz="quarter" idx="10"/>
          </p:nvPr>
        </p:nvSpPr>
        <p:spPr/>
        <p:txBody>
          <a:bodyPr/>
          <a:lstStyle/>
          <a:p>
            <a:fld id="{2804DD8F-D757-44D5-989C-CE7D5DA1783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4741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 Digital Engineering Ecosystem is defined as the interconnected infrastructure, environment, and methodology (process, methods, and tools) used to store, access, analyze, and visualize evolving systems' data and models to address the needs of the stakeholders.  The shift toward a digital engineering ecosystem will transform the DoD enterprise and help to improve affordability, agility, quality and efficiency</a:t>
            </a:r>
          </a:p>
          <a:p>
            <a:r>
              <a:rPr lang="en-US" dirty="0"/>
              <a:t> </a:t>
            </a:r>
          </a:p>
          <a:p>
            <a:r>
              <a:rPr lang="en-US" dirty="0"/>
              <a:t>DoD will leverage and mature existing models, tools, infrastructures and environments to help realize the vision for Digital Engineering.  New infrastructures, environments, methods, processes and tools will be required as well.    Migrating to a digital engineering ecosystem does not remove the responsibility from the users to select, manage, govern, interpret and ultimately make decisions from model based approaches, methods and processes. </a:t>
            </a:r>
          </a:p>
          <a:p>
            <a:r>
              <a:rPr lang="en-US" dirty="0"/>
              <a:t> </a:t>
            </a:r>
          </a:p>
          <a:p>
            <a:r>
              <a:rPr lang="en-US" dirty="0"/>
              <a:t>A sample list of models, tools, infrastructures and environments that will help support the Digital Engineering Ecosystem include:</a:t>
            </a:r>
          </a:p>
          <a:p>
            <a:r>
              <a:rPr lang="en-US" dirty="0"/>
              <a:t> </a:t>
            </a:r>
          </a:p>
          <a:p>
            <a:r>
              <a:rPr lang="en-US" dirty="0"/>
              <a:t>-Traditional Modeling and Simulation Solutions</a:t>
            </a:r>
          </a:p>
          <a:p>
            <a:r>
              <a:rPr lang="en-US" dirty="0"/>
              <a:t> </a:t>
            </a:r>
          </a:p>
          <a:p>
            <a:r>
              <a:rPr lang="en-US" dirty="0"/>
              <a:t>- Computational Research and Engineering Acquisition Tools and Environments (CREATE): Physics Based Modeling</a:t>
            </a:r>
          </a:p>
          <a:p>
            <a:r>
              <a:rPr lang="en-US" dirty="0"/>
              <a:t> </a:t>
            </a:r>
          </a:p>
          <a:p>
            <a:r>
              <a:rPr lang="en-US" dirty="0"/>
              <a:t>- Engineered Resilient Systems (ERS):  Tradespace Analytics, AoA, Integrated Capability/Workflow, Requirements Generation, Virtual Prototyping &amp; Evaluation</a:t>
            </a:r>
          </a:p>
          <a:p>
            <a:r>
              <a:rPr lang="en-US" dirty="0"/>
              <a:t> </a:t>
            </a:r>
          </a:p>
          <a:p>
            <a:r>
              <a:rPr lang="en-US" dirty="0"/>
              <a:t>- High Performance Computing Modernization Program (HPCMP) - World-class Computational Resources, Software, Networking, practices</a:t>
            </a:r>
          </a:p>
          <a:p>
            <a:r>
              <a:rPr lang="en-US" dirty="0"/>
              <a:t> </a:t>
            </a:r>
          </a:p>
          <a:p>
            <a:r>
              <a:rPr lang="en-US" dirty="0"/>
              <a:t>- Computational Environment for Digital Engineering (CEDE) (Proposed) - Infrastructure that 1) scales to complex / realistic conditions 2) connects government &amp; industry.   Automated integration that makes experiment planning / design / setup costs affordable.  </a:t>
            </a:r>
          </a:p>
          <a:p>
            <a:r>
              <a:rPr lang="en-US" dirty="0"/>
              <a:t> </a:t>
            </a:r>
          </a:p>
          <a:p>
            <a:r>
              <a:rPr lang="en-US" dirty="0"/>
              <a:t>Other:  There are numerous other tools, infrastructures and environments that will help support the Digital Engineering Ecosystem</a:t>
            </a:r>
          </a:p>
          <a:p>
            <a:r>
              <a:rPr lang="en-US" dirty="0"/>
              <a:t> </a:t>
            </a:r>
          </a:p>
          <a:p>
            <a:r>
              <a:rPr lang="en-US" dirty="0"/>
              <a:t>Digital Engineering is a key foundational element in transforming the DoD enterprise and sets the stage for solving problems and providing capabilities that go beyond previous limitations to deliver greater value, insights, and new solutions that were not possible even a few years ago.</a:t>
            </a:r>
          </a:p>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4</a:t>
            </a:fld>
            <a:endParaRPr lang="en-US" dirty="0"/>
          </a:p>
        </p:txBody>
      </p:sp>
    </p:spTree>
    <p:extLst>
      <p:ext uri="{BB962C8B-B14F-4D97-AF65-F5344CB8AC3E}">
        <p14:creationId xmlns:p14="http://schemas.microsoft.com/office/powerpoint/2010/main" val="648819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695325"/>
            <a:ext cx="4621212" cy="3467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D0C6BE-01F5-4ABD-AD5E-96359A0C9B0E}" type="slidenum">
              <a:rPr lang="en-US" smtClean="0"/>
              <a:pPr>
                <a:defRPr/>
              </a:pPr>
              <a:t>9</a:t>
            </a:fld>
            <a:endParaRPr lang="en-US" dirty="0"/>
          </a:p>
        </p:txBody>
      </p:sp>
    </p:spTree>
    <p:extLst>
      <p:ext uri="{BB962C8B-B14F-4D97-AF65-F5344CB8AC3E}">
        <p14:creationId xmlns:p14="http://schemas.microsoft.com/office/powerpoint/2010/main" val="4076341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19050" y="6557963"/>
            <a:ext cx="9144000" cy="44450"/>
            <a:chOff x="0" y="741"/>
            <a:chExt cx="5760" cy="28"/>
          </a:xfrm>
        </p:grpSpPr>
        <p:sp>
          <p:nvSpPr>
            <p:cNvPr id="5"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6"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pic>
        <p:nvPicPr>
          <p:cNvPr id="7" name="Picture 24" descr="DODlogo"/>
          <p:cNvPicPr>
            <a:picLocks noChangeAspect="1" noChangeArrowheads="1"/>
          </p:cNvPicPr>
          <p:nvPr userDrawn="1"/>
        </p:nvPicPr>
        <p:blipFill>
          <a:blip r:embed="rId2" cstate="print"/>
          <a:srcRect/>
          <a:stretch>
            <a:fillRect/>
          </a:stretch>
        </p:blipFill>
        <p:spPr bwMode="auto">
          <a:xfrm>
            <a:off x="3333750" y="307975"/>
            <a:ext cx="2457450" cy="2441575"/>
          </a:xfrm>
          <a:prstGeom prst="rect">
            <a:avLst/>
          </a:prstGeom>
          <a:noFill/>
          <a:ln w="9525">
            <a:noFill/>
            <a:miter lim="800000"/>
            <a:headEnd/>
            <a:tailEnd/>
          </a:ln>
        </p:spPr>
      </p:pic>
      <p:sp>
        <p:nvSpPr>
          <p:cNvPr id="165897" name="Rectangle 2"/>
          <p:cNvSpPr>
            <a:spLocks noGrp="1" noChangeArrowheads="1"/>
          </p:cNvSpPr>
          <p:nvPr>
            <p:ph type="ctrTitle"/>
          </p:nvPr>
        </p:nvSpPr>
        <p:spPr>
          <a:xfrm>
            <a:off x="40716" y="2644346"/>
            <a:ext cx="9045575" cy="1629147"/>
          </a:xfrm>
        </p:spPr>
        <p:txBody>
          <a:bodyPr lIns="91440" tIns="45720" rIns="91440" bIns="45720" anchor="ctr" anchorCtr="0">
            <a:normAutofit/>
          </a:bodyPr>
          <a:lstStyle>
            <a:lvl1pPr>
              <a:lnSpc>
                <a:spcPct val="100000"/>
              </a:lnSpc>
              <a:defRPr sz="3600" smtClean="0"/>
            </a:lvl1pPr>
          </a:lstStyle>
          <a:p>
            <a:r>
              <a:rPr lang="en-US" dirty="0"/>
              <a:t>Click to edit Master title style</a:t>
            </a:r>
          </a:p>
        </p:txBody>
      </p:sp>
      <p:sp>
        <p:nvSpPr>
          <p:cNvPr id="165898" name="Rectangle 3"/>
          <p:cNvSpPr>
            <a:spLocks noGrp="1" noChangeArrowheads="1"/>
          </p:cNvSpPr>
          <p:nvPr>
            <p:ph type="subTitle" idx="1"/>
          </p:nvPr>
        </p:nvSpPr>
        <p:spPr>
          <a:xfrm>
            <a:off x="40717" y="4534931"/>
            <a:ext cx="9045574" cy="2023032"/>
          </a:xfrm>
        </p:spPr>
        <p:txBody>
          <a:bodyPr lIns="91440" tIns="45720" rIns="91440" bIns="45720">
            <a:normAutofit/>
          </a:bodyPr>
          <a:lstStyle>
            <a:lvl1pPr marL="0" indent="0" algn="ctr">
              <a:spcBef>
                <a:spcPts val="0"/>
              </a:spcBef>
              <a:buFontTx/>
              <a:buNone/>
              <a:defRPr sz="2800" smtClean="0"/>
            </a:lvl1pPr>
          </a:lstStyle>
          <a:p>
            <a:r>
              <a:rPr lang="en-US" dirty="0"/>
              <a:t>Click to edit Master subtitle style</a:t>
            </a:r>
          </a:p>
        </p:txBody>
      </p:sp>
      <p:sp>
        <p:nvSpPr>
          <p:cNvPr id="12" name="Text Box 11"/>
          <p:cNvSpPr txBox="1">
            <a:spLocks noChangeArrowheads="1"/>
          </p:cNvSpPr>
          <p:nvPr userDrawn="1"/>
        </p:nvSpPr>
        <p:spPr bwMode="auto">
          <a:xfrm>
            <a:off x="1243992" y="6623119"/>
            <a:ext cx="6763179" cy="215444"/>
          </a:xfrm>
          <a:prstGeom prst="rect">
            <a:avLst/>
          </a:prstGeom>
          <a:noFill/>
          <a:ln w="9525">
            <a:noFill/>
            <a:miter lim="800000"/>
            <a:headEnd/>
            <a:tailEnd/>
          </a:ln>
        </p:spPr>
        <p:txBody>
          <a:bodyPr wrap="square">
            <a:spAutoFit/>
          </a:bodyPr>
          <a:lstStyle/>
          <a:p>
            <a:pPr algn="ctr">
              <a:defRPr/>
            </a:pPr>
            <a:r>
              <a:rPr lang="en-US" sz="800" b="0" dirty="0">
                <a:solidFill>
                  <a:srgbClr val="0000CC"/>
                </a:solidFill>
              </a:rPr>
              <a:t>Distribution Statement</a:t>
            </a:r>
            <a:r>
              <a:rPr lang="en-US" sz="800" b="0" baseline="0" dirty="0">
                <a:solidFill>
                  <a:srgbClr val="0000CC"/>
                </a:solidFill>
              </a:rPr>
              <a:t> A – Approved for public release by DOPSR. Distribution is unlimited.</a:t>
            </a:r>
            <a:endParaRPr lang="en-US" sz="800" b="0" dirty="0">
              <a:solidFill>
                <a:srgbClr val="0000CC"/>
              </a:solidFill>
            </a:endParaRPr>
          </a:p>
        </p:txBody>
      </p:sp>
      <p:sp>
        <p:nvSpPr>
          <p:cNvPr id="11" name="Text Box 28"/>
          <p:cNvSpPr txBox="1">
            <a:spLocks noChangeArrowheads="1"/>
          </p:cNvSpPr>
          <p:nvPr userDrawn="1"/>
        </p:nvSpPr>
        <p:spPr bwMode="auto">
          <a:xfrm>
            <a:off x="1588" y="6578511"/>
            <a:ext cx="1958975" cy="307777"/>
          </a:xfrm>
          <a:prstGeom prst="rect">
            <a:avLst/>
          </a:prstGeom>
          <a:noFill/>
          <a:ln w="9525">
            <a:noFill/>
            <a:miter lim="800000"/>
            <a:headEnd/>
            <a:tailEnd/>
          </a:ln>
          <a:effectLst/>
        </p:spPr>
        <p:txBody>
          <a:bodyPr wrap="square" lIns="0">
            <a:spAutoFit/>
          </a:bodyPr>
          <a:lstStyle/>
          <a:p>
            <a:pPr marL="58738" indent="0">
              <a:defRPr/>
            </a:pPr>
            <a:r>
              <a:rPr lang="en-US" sz="700" b="1" dirty="0">
                <a:solidFill>
                  <a:srgbClr val="000000"/>
                </a:solidFill>
              </a:rPr>
              <a:t>NDIA Model Data</a:t>
            </a:r>
            <a:r>
              <a:rPr lang="en-US" sz="700" b="1" baseline="0" dirty="0">
                <a:solidFill>
                  <a:srgbClr val="000000"/>
                </a:solidFill>
              </a:rPr>
              <a:t> Exchange WS</a:t>
            </a:r>
            <a:endParaRPr lang="en-US" sz="700" b="1" dirty="0">
              <a:solidFill>
                <a:srgbClr val="000000"/>
              </a:solidFill>
            </a:endParaRPr>
          </a:p>
          <a:p>
            <a:pPr marL="58738" indent="0">
              <a:defRPr/>
            </a:pPr>
            <a:r>
              <a:rPr lang="en-US" sz="700" b="1" dirty="0">
                <a:solidFill>
                  <a:srgbClr val="000000"/>
                </a:solidFill>
              </a:rPr>
              <a:t>08/13/2018 | Page-</a:t>
            </a:r>
            <a:fld id="{84B11902-0773-4D78-AD66-0A76B460534C}" type="slidenum">
              <a:rPr lang="en-US" sz="700" b="1" smtClean="0">
                <a:solidFill>
                  <a:srgbClr val="000000"/>
                </a:solidFill>
              </a:rPr>
              <a:pPr marL="58738" indent="0">
                <a:defRPr/>
              </a:pPr>
              <a:t>‹#›</a:t>
            </a:fld>
            <a:endParaRPr lang="en-US" sz="700" b="1"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0"/>
            <a:ext cx="7772400" cy="1028700"/>
          </a:xfrm>
        </p:spPr>
        <p:txBody>
          <a:bodyPr/>
          <a:lstStyle/>
          <a:p>
            <a:r>
              <a:rPr lang="en-US"/>
              <a:t>Click to edit Master title style</a:t>
            </a:r>
          </a:p>
        </p:txBody>
      </p:sp>
      <p:sp>
        <p:nvSpPr>
          <p:cNvPr id="3" name="Content Placeholder 2"/>
          <p:cNvSpPr>
            <a:spLocks noGrp="1"/>
          </p:cNvSpPr>
          <p:nvPr>
            <p:ph sz="quarter" idx="1"/>
          </p:nvPr>
        </p:nvSpPr>
        <p:spPr>
          <a:xfrm>
            <a:off x="685800" y="1375706"/>
            <a:ext cx="3810000" cy="2162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48200" y="1375706"/>
            <a:ext cx="3810000" cy="2162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31732"/>
            <a:ext cx="3810000" cy="2162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8200" y="3731732"/>
            <a:ext cx="3810000" cy="2162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08760"/>
            <a:ext cx="7543800" cy="46177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8382000" y="6200418"/>
            <a:ext cx="548640" cy="396240"/>
          </a:xfrm>
          <a:prstGeom prst="bracketPair">
            <a:avLst>
              <a:gd name="adj" fmla="val 17949"/>
            </a:avLst>
          </a:prstGeom>
        </p:spPr>
        <p:txBody>
          <a:bodyPr/>
          <a:lstStyle/>
          <a:p>
            <a:pPr fontAlgn="base">
              <a:spcBef>
                <a:spcPct val="0"/>
              </a:spcBef>
              <a:spcAft>
                <a:spcPct val="0"/>
              </a:spcAft>
            </a:pPr>
            <a:fld id="{6E2D2B3B-882E-40F3-A32F-6DD516915044}" type="slidenum">
              <a:rPr lang="en-US">
                <a:solidFill>
                  <a:srgbClr val="000000"/>
                </a:solidFill>
                <a:latin typeface="Arial" pitchFamily="34" charset="0"/>
              </a:rPr>
              <a:pPr fontAlgn="base">
                <a:spcBef>
                  <a:spcPct val="0"/>
                </a:spcBef>
                <a:spcAft>
                  <a:spcPct val="0"/>
                </a:spcAft>
              </a:pPr>
              <a:t>‹#›</a:t>
            </a:fld>
            <a:endParaRPr lang="en-US" dirty="0">
              <a:solidFill>
                <a:srgbClr val="000000"/>
              </a:solidFill>
              <a:latin typeface="Arial" pitchFamily="34" charset="0"/>
            </a:endParaRP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30809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nner Over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4"/>
          <p:cNvSpPr>
            <a:spLocks noGrp="1" noChangeArrowheads="1"/>
          </p:cNvSpPr>
          <p:nvPr userDrawn="1">
            <p:ph type="body" idx="1"/>
          </p:nvPr>
        </p:nvSpPr>
        <p:spPr>
          <a:xfrm>
            <a:off x="457200" y="1841157"/>
            <a:ext cx="8167816" cy="4534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0" hasCustomPrompt="1"/>
          </p:nvPr>
        </p:nvSpPr>
        <p:spPr>
          <a:xfrm>
            <a:off x="457200" y="1236135"/>
            <a:ext cx="8167688" cy="456741"/>
          </a:xfrm>
          <a:solidFill>
            <a:srgbClr val="0000CC"/>
          </a:solidFill>
        </p:spPr>
        <p:txBody>
          <a:bodyPr anchor="ctr"/>
          <a:lstStyle>
            <a:lvl1pPr marL="342900" marR="0" indent="-342900" algn="ctr" defTabSz="914400" rtl="0" eaLnBrk="1" fontAlgn="base" latinLnBrk="0" hangingPunct="1">
              <a:lnSpc>
                <a:spcPct val="100000"/>
              </a:lnSpc>
              <a:spcBef>
                <a:spcPts val="600"/>
              </a:spcBef>
              <a:spcAft>
                <a:spcPts val="600"/>
              </a:spcAft>
              <a:buClrTx/>
              <a:buSzTx/>
              <a:buFontTx/>
              <a:buNone/>
              <a:tabLst/>
              <a:defRPr>
                <a:solidFill>
                  <a:schemeClr val="bg1"/>
                </a:solidFill>
              </a:defRPr>
            </a:lvl1pPr>
            <a:lvl2pPr algn="ctr">
              <a:buNone/>
              <a:defRPr/>
            </a:lvl2pPr>
          </a:lstStyle>
          <a:p>
            <a:pPr marL="342900" marR="0" lvl="0" indent="-342900" algn="ctr" defTabSz="914400" rtl="0" eaLnBrk="1" fontAlgn="base" latinLnBrk="0" hangingPunct="1">
              <a:lnSpc>
                <a:spcPct val="100000"/>
              </a:lnSpc>
              <a:spcBef>
                <a:spcPts val="600"/>
              </a:spcBef>
              <a:spcAft>
                <a:spcPts val="600"/>
              </a:spcAft>
              <a:buClrTx/>
              <a:buSzTx/>
              <a:buFontTx/>
              <a:buNone/>
              <a:tabLst/>
              <a:defRPr/>
            </a:pPr>
            <a:r>
              <a:rPr lang="en-US" dirty="0"/>
              <a:t>Bumper Sticker Arial 20 pt White on Standard Blue 204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with Banner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userDrawn="1">
            <p:ph type="body" idx="1"/>
          </p:nvPr>
        </p:nvSpPr>
        <p:spPr>
          <a:xfrm>
            <a:off x="457200" y="1285103"/>
            <a:ext cx="8167816" cy="4522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7"/>
          <p:cNvSpPr>
            <a:spLocks noGrp="1"/>
          </p:cNvSpPr>
          <p:nvPr>
            <p:ph sz="quarter" idx="10" hasCustomPrompt="1"/>
          </p:nvPr>
        </p:nvSpPr>
        <p:spPr>
          <a:xfrm>
            <a:off x="457200" y="5968312"/>
            <a:ext cx="8167688" cy="484438"/>
          </a:xfrm>
          <a:solidFill>
            <a:srgbClr val="0000CC"/>
          </a:solidFill>
        </p:spPr>
        <p:txBody>
          <a:bodyPr anchor="ctr"/>
          <a:lstStyle>
            <a:lvl1pPr algn="ctr">
              <a:spcBef>
                <a:spcPts val="600"/>
              </a:spcBef>
              <a:spcAft>
                <a:spcPts val="600"/>
              </a:spcAft>
              <a:buNone/>
              <a:defRPr>
                <a:solidFill>
                  <a:schemeClr val="bg1"/>
                </a:solidFill>
              </a:defRPr>
            </a:lvl1pPr>
            <a:lvl2pPr algn="ctr">
              <a:buNone/>
              <a:defRPr/>
            </a:lvl2pPr>
          </a:lstStyle>
          <a:p>
            <a:pPr>
              <a:spcBef>
                <a:spcPct val="50000"/>
              </a:spcBef>
            </a:pPr>
            <a:r>
              <a:rPr lang="en-US" dirty="0"/>
              <a:t>Bumper Sticker Arial 20 pt White on Standard Blue 204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hand Box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531166" y="1321611"/>
            <a:ext cx="1952541" cy="1248594"/>
          </a:xfrm>
          <a:solidFill>
            <a:srgbClr val="FF3300"/>
          </a:solidFill>
        </p:spPr>
        <p:txBody>
          <a:bodyPr anchor="ctr">
            <a:normAutofit/>
          </a:bodyPr>
          <a:lstStyle>
            <a:lvl1pPr marL="0" indent="0" algn="ctr">
              <a:buNone/>
              <a:defRPr sz="2000">
                <a:solidFill>
                  <a:schemeClr val="bg1"/>
                </a:solidFill>
              </a:defRPr>
            </a:lvl1pPr>
          </a:lstStyle>
          <a:p>
            <a:pPr algn="ctr">
              <a:spcBef>
                <a:spcPct val="50000"/>
              </a:spcBef>
            </a:pPr>
            <a:r>
              <a:rPr lang="en-US" sz="2000" b="1" dirty="0">
                <a:solidFill>
                  <a:schemeClr val="bg1"/>
                </a:solidFill>
              </a:rPr>
              <a:t>Note </a:t>
            </a:r>
            <a:br>
              <a:rPr lang="en-US" sz="2000" b="1" dirty="0">
                <a:solidFill>
                  <a:schemeClr val="bg1"/>
                </a:solidFill>
              </a:rPr>
            </a:br>
            <a:r>
              <a:rPr lang="en-US" sz="2000" b="1" dirty="0">
                <a:solidFill>
                  <a:schemeClr val="bg1"/>
                </a:solidFill>
              </a:rPr>
              <a:t>White on Red R255 / G51</a:t>
            </a:r>
            <a:r>
              <a:rPr lang="en-US" b="1" dirty="0">
                <a:solidFill>
                  <a:schemeClr val="bg1"/>
                </a:solidFill>
              </a:rPr>
              <a:t> </a:t>
            </a:r>
          </a:p>
        </p:txBody>
      </p:sp>
      <p:sp>
        <p:nvSpPr>
          <p:cNvPr id="6" name="Text Placeholder 5"/>
          <p:cNvSpPr>
            <a:spLocks noGrp="1"/>
          </p:cNvSpPr>
          <p:nvPr>
            <p:ph type="body" sz="quarter" idx="11"/>
          </p:nvPr>
        </p:nvSpPr>
        <p:spPr>
          <a:xfrm>
            <a:off x="2669059" y="1321611"/>
            <a:ext cx="5943600" cy="48073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ub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334530"/>
            <a:ext cx="8167816" cy="5152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9557" y="1136820"/>
            <a:ext cx="3962400" cy="526397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7923" y="1136820"/>
            <a:ext cx="3966519" cy="526397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0897" y="-34287"/>
            <a:ext cx="712984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21070"/>
            <a:ext cx="4040188" cy="76959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90663"/>
            <a:ext cx="4040188" cy="4621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21070"/>
            <a:ext cx="4041775" cy="76959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90663"/>
            <a:ext cx="4041775" cy="4621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34117" y="0"/>
            <a:ext cx="7087749" cy="10287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2051" name="Rectangle 3"/>
          <p:cNvSpPr>
            <a:spLocks noGrp="1" noChangeArrowheads="1"/>
          </p:cNvSpPr>
          <p:nvPr>
            <p:ph type="body" idx="1"/>
          </p:nvPr>
        </p:nvSpPr>
        <p:spPr bwMode="auto">
          <a:xfrm>
            <a:off x="457200" y="1309816"/>
            <a:ext cx="8167816" cy="4930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52" name="Group 7"/>
          <p:cNvGrpSpPr>
            <a:grpSpLocks/>
          </p:cNvGrpSpPr>
          <p:nvPr/>
        </p:nvGrpSpPr>
        <p:grpSpPr bwMode="auto">
          <a:xfrm>
            <a:off x="0" y="1076325"/>
            <a:ext cx="9144000" cy="44450"/>
            <a:chOff x="0" y="741"/>
            <a:chExt cx="5760" cy="28"/>
          </a:xfrm>
        </p:grpSpPr>
        <p:sp>
          <p:nvSpPr>
            <p:cNvPr id="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grpSp>
        <p:nvGrpSpPr>
          <p:cNvPr id="2053" name="Group 7"/>
          <p:cNvGrpSpPr>
            <a:grpSpLocks/>
          </p:cNvGrpSpPr>
          <p:nvPr/>
        </p:nvGrpSpPr>
        <p:grpSpPr bwMode="auto">
          <a:xfrm>
            <a:off x="-4763" y="6557963"/>
            <a:ext cx="9144001" cy="44450"/>
            <a:chOff x="0" y="741"/>
            <a:chExt cx="5760" cy="28"/>
          </a:xfrm>
        </p:grpSpPr>
        <p:sp>
          <p:nvSpPr>
            <p:cNvPr id="1032" name="Line 8"/>
            <p:cNvSpPr>
              <a:spLocks noChangeShapeType="1"/>
            </p:cNvSpPr>
            <p:nvPr userDrawn="1"/>
          </p:nvSpPr>
          <p:spPr bwMode="auto">
            <a:xfrm>
              <a:off x="0" y="769"/>
              <a:ext cx="5759" cy="0"/>
            </a:xfrm>
            <a:prstGeom prst="line">
              <a:avLst/>
            </a:prstGeom>
            <a:noFill/>
            <a:ln w="28575">
              <a:solidFill>
                <a:srgbClr val="032AA1"/>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sp>
          <p:nvSpPr>
            <p:cNvPr id="1033" name="Line 9"/>
            <p:cNvSpPr>
              <a:spLocks noChangeShapeType="1"/>
            </p:cNvSpPr>
            <p:nvPr userDrawn="1"/>
          </p:nvSpPr>
          <p:spPr bwMode="auto">
            <a:xfrm>
              <a:off x="1" y="741"/>
              <a:ext cx="5759" cy="0"/>
            </a:xfrm>
            <a:prstGeom prst="line">
              <a:avLst/>
            </a:prstGeom>
            <a:noFill/>
            <a:ln w="25400">
              <a:solidFill>
                <a:srgbClr val="FF3300"/>
              </a:solidFill>
              <a:round/>
              <a:headEnd type="none" w="sm" len="sm"/>
              <a:tailEnd type="none" w="sm" len="sm"/>
            </a:ln>
            <a:effectLst/>
          </p:spPr>
          <p:txBody>
            <a:bodyPr wrap="none" anchor="ctr"/>
            <a:lstStyle/>
            <a:p>
              <a:pPr>
                <a:defRPr/>
              </a:pPr>
              <a:endParaRPr lang="en-US" dirty="0">
                <a:solidFill>
                  <a:srgbClr val="000000"/>
                </a:solidFill>
                <a:latin typeface="Arial" charset="0"/>
              </a:endParaRPr>
            </a:p>
          </p:txBody>
        </p:sp>
      </p:grpSp>
      <p:pic>
        <p:nvPicPr>
          <p:cNvPr id="2054" name="Picture 28" descr="1"/>
          <p:cNvPicPr>
            <a:picLocks noChangeAspect="1" noChangeArrowheads="1"/>
          </p:cNvPicPr>
          <p:nvPr/>
        </p:nvPicPr>
        <p:blipFill>
          <a:blip r:embed="rId14" cstate="print"/>
          <a:srcRect/>
          <a:stretch>
            <a:fillRect/>
          </a:stretch>
        </p:blipFill>
        <p:spPr bwMode="auto">
          <a:xfrm>
            <a:off x="77788" y="30163"/>
            <a:ext cx="954087" cy="949325"/>
          </a:xfrm>
          <a:prstGeom prst="rect">
            <a:avLst/>
          </a:prstGeom>
          <a:noFill/>
          <a:ln w="9525">
            <a:noFill/>
            <a:miter lim="800000"/>
            <a:headEnd/>
            <a:tailEnd/>
          </a:ln>
        </p:spPr>
      </p:pic>
      <p:sp>
        <p:nvSpPr>
          <p:cNvPr id="14" name="Text Box 28"/>
          <p:cNvSpPr txBox="1">
            <a:spLocks noChangeArrowheads="1"/>
          </p:cNvSpPr>
          <p:nvPr/>
        </p:nvSpPr>
        <p:spPr bwMode="auto">
          <a:xfrm>
            <a:off x="1588" y="6578511"/>
            <a:ext cx="1958975" cy="307777"/>
          </a:xfrm>
          <a:prstGeom prst="rect">
            <a:avLst/>
          </a:prstGeom>
          <a:noFill/>
          <a:ln w="9525">
            <a:noFill/>
            <a:miter lim="800000"/>
            <a:headEnd/>
            <a:tailEnd/>
          </a:ln>
          <a:effectLst/>
        </p:spPr>
        <p:txBody>
          <a:bodyPr wrap="square" lIns="0">
            <a:spAutoFit/>
          </a:bodyPr>
          <a:lstStyle/>
          <a:p>
            <a:pPr marL="58738" indent="0">
              <a:defRPr/>
            </a:pPr>
            <a:r>
              <a:rPr lang="en-US" sz="700" b="1" dirty="0">
                <a:solidFill>
                  <a:srgbClr val="000000"/>
                </a:solidFill>
              </a:rPr>
              <a:t>NDIA Model Data</a:t>
            </a:r>
            <a:r>
              <a:rPr lang="en-US" sz="700" b="1" baseline="0" dirty="0">
                <a:solidFill>
                  <a:srgbClr val="000000"/>
                </a:solidFill>
              </a:rPr>
              <a:t> Exchange WS</a:t>
            </a:r>
            <a:endParaRPr lang="en-US" sz="700" b="1" dirty="0">
              <a:solidFill>
                <a:srgbClr val="000000"/>
              </a:solidFill>
            </a:endParaRPr>
          </a:p>
          <a:p>
            <a:pPr marL="58738" indent="0">
              <a:defRPr/>
            </a:pPr>
            <a:r>
              <a:rPr lang="en-US" sz="700" b="1" dirty="0">
                <a:solidFill>
                  <a:srgbClr val="000000"/>
                </a:solidFill>
              </a:rPr>
              <a:t>08/13/2018 | Page-</a:t>
            </a:r>
            <a:fld id="{84B11902-0773-4D78-AD66-0A76B460534C}" type="slidenum">
              <a:rPr lang="en-US" sz="700" b="1" smtClean="0">
                <a:solidFill>
                  <a:srgbClr val="000000"/>
                </a:solidFill>
              </a:rPr>
              <a:pPr marL="58738" indent="0">
                <a:defRPr/>
              </a:pPr>
              <a:t>‹#›</a:t>
            </a:fld>
            <a:endParaRPr lang="en-US" sz="700" b="1" dirty="0">
              <a:solidFill>
                <a:srgbClr val="000000"/>
              </a:solidFill>
            </a:endParaRPr>
          </a:p>
        </p:txBody>
      </p:sp>
      <p:pic>
        <p:nvPicPr>
          <p:cNvPr id="15" name="Picture 14" descr="ASD(RE) coin OUTPUT side B.jpg"/>
          <p:cNvPicPr>
            <a:picLocks noChangeAspect="1"/>
          </p:cNvPicPr>
          <p:nvPr/>
        </p:nvPicPr>
        <p:blipFill>
          <a:blip r:embed="rId15" cstate="print"/>
          <a:stretch>
            <a:fillRect/>
          </a:stretch>
        </p:blipFill>
        <p:spPr>
          <a:xfrm>
            <a:off x="8121866" y="65088"/>
            <a:ext cx="914400" cy="914400"/>
          </a:xfrm>
          <a:prstGeom prst="rect">
            <a:avLst/>
          </a:prstGeom>
        </p:spPr>
      </p:pic>
      <p:sp>
        <p:nvSpPr>
          <p:cNvPr id="18" name="Text Box 11"/>
          <p:cNvSpPr txBox="1">
            <a:spLocks noChangeArrowheads="1"/>
          </p:cNvSpPr>
          <p:nvPr userDrawn="1"/>
        </p:nvSpPr>
        <p:spPr bwMode="auto">
          <a:xfrm>
            <a:off x="1243992" y="6623119"/>
            <a:ext cx="6763179" cy="215444"/>
          </a:xfrm>
          <a:prstGeom prst="rect">
            <a:avLst/>
          </a:prstGeom>
          <a:noFill/>
          <a:ln w="9525">
            <a:noFill/>
            <a:miter lim="800000"/>
            <a:headEnd/>
            <a:tailEnd/>
          </a:ln>
        </p:spPr>
        <p:txBody>
          <a:bodyPr wrap="square">
            <a:spAutoFit/>
          </a:bodyPr>
          <a:lstStyle/>
          <a:p>
            <a:pPr algn="ctr">
              <a:defRPr/>
            </a:pPr>
            <a:r>
              <a:rPr lang="en-US" sz="800" b="0" dirty="0">
                <a:solidFill>
                  <a:srgbClr val="0000CC"/>
                </a:solidFill>
              </a:rPr>
              <a:t>Distribution Statement</a:t>
            </a:r>
            <a:r>
              <a:rPr lang="en-US" sz="800" b="0" baseline="0" dirty="0">
                <a:solidFill>
                  <a:srgbClr val="0000CC"/>
                </a:solidFill>
              </a:rPr>
              <a:t> A – Approved for public release by DOPSR. Distribution is unlimited.</a:t>
            </a:r>
            <a:endParaRPr lang="en-US" sz="800" b="0" dirty="0">
              <a:solidFill>
                <a:srgbClr val="0000CC"/>
              </a:solidFill>
            </a:endParaRPr>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03" r:id="rId5"/>
    <p:sldLayoutId id="2147483904" r:id="rId6"/>
    <p:sldLayoutId id="2147483906" r:id="rId7"/>
    <p:sldLayoutId id="2147483907" r:id="rId8"/>
    <p:sldLayoutId id="2147483908" r:id="rId9"/>
    <p:sldLayoutId id="2147483909" r:id="rId10"/>
    <p:sldLayoutId id="2147483914" r:id="rId11"/>
    <p:sldLayoutId id="2147483931" r:id="rId12"/>
  </p:sldLayoutIdLst>
  <p:hf sldNum="0" hdr="0" ftr="0" dt="0"/>
  <p:txStyles>
    <p:title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charset="0"/>
        </a:defRPr>
      </a:lvl2pPr>
      <a:lvl3pPr algn="ctr" rtl="0" eaLnBrk="1" fontAlgn="base" hangingPunct="1">
        <a:lnSpc>
          <a:spcPct val="85000"/>
        </a:lnSpc>
        <a:spcBef>
          <a:spcPct val="0"/>
        </a:spcBef>
        <a:spcAft>
          <a:spcPct val="0"/>
        </a:spcAft>
        <a:defRPr sz="3200" b="1">
          <a:solidFill>
            <a:schemeClr val="tx2"/>
          </a:solidFill>
          <a:latin typeface="Arial" charset="0"/>
        </a:defRPr>
      </a:lvl3pPr>
      <a:lvl4pPr algn="ctr" rtl="0" eaLnBrk="1" fontAlgn="base" hangingPunct="1">
        <a:lnSpc>
          <a:spcPct val="85000"/>
        </a:lnSpc>
        <a:spcBef>
          <a:spcPct val="0"/>
        </a:spcBef>
        <a:spcAft>
          <a:spcPct val="0"/>
        </a:spcAft>
        <a:defRPr sz="3200" b="1">
          <a:solidFill>
            <a:schemeClr val="tx2"/>
          </a:solidFill>
          <a:latin typeface="Arial" charset="0"/>
        </a:defRPr>
      </a:lvl4pPr>
      <a:lvl5pPr algn="ctr" rtl="0" eaLnBrk="1" fontAlgn="base" hangingPunct="1">
        <a:lnSpc>
          <a:spcPct val="85000"/>
        </a:lnSpc>
        <a:spcBef>
          <a:spcPct val="0"/>
        </a:spcBef>
        <a:spcAft>
          <a:spcPct val="0"/>
        </a:spcAft>
        <a:defRPr sz="3200" b="1">
          <a:solidFill>
            <a:schemeClr val="tx2"/>
          </a:solidFill>
          <a:latin typeface="Arial" charset="0"/>
        </a:defRPr>
      </a:lvl5pPr>
      <a:lvl6pPr marL="457200" algn="ctr" rtl="0" eaLnBrk="1" fontAlgn="base" hangingPunct="1">
        <a:lnSpc>
          <a:spcPct val="85000"/>
        </a:lnSpc>
        <a:spcBef>
          <a:spcPct val="0"/>
        </a:spcBef>
        <a:spcAft>
          <a:spcPct val="0"/>
        </a:spcAft>
        <a:defRPr sz="3200" b="1">
          <a:solidFill>
            <a:schemeClr val="tx2"/>
          </a:solidFill>
          <a:latin typeface="Arial" charset="0"/>
        </a:defRPr>
      </a:lvl6pPr>
      <a:lvl7pPr marL="914400" algn="ctr" rtl="0" eaLnBrk="1" fontAlgn="base" hangingPunct="1">
        <a:lnSpc>
          <a:spcPct val="85000"/>
        </a:lnSpc>
        <a:spcBef>
          <a:spcPct val="0"/>
        </a:spcBef>
        <a:spcAft>
          <a:spcPct val="0"/>
        </a:spcAft>
        <a:defRPr sz="3200" b="1">
          <a:solidFill>
            <a:schemeClr val="tx2"/>
          </a:solidFill>
          <a:latin typeface="Arial" charset="0"/>
        </a:defRPr>
      </a:lvl7pPr>
      <a:lvl8pPr marL="1371600" algn="ctr" rtl="0" eaLnBrk="1" fontAlgn="base" hangingPunct="1">
        <a:lnSpc>
          <a:spcPct val="85000"/>
        </a:lnSpc>
        <a:spcBef>
          <a:spcPct val="0"/>
        </a:spcBef>
        <a:spcAft>
          <a:spcPct val="0"/>
        </a:spcAft>
        <a:defRPr sz="3200" b="1">
          <a:solidFill>
            <a:schemeClr val="tx2"/>
          </a:solidFill>
          <a:latin typeface="Arial" charset="0"/>
        </a:defRPr>
      </a:lvl8pPr>
      <a:lvl9pPr marL="1828800" algn="ctr" rtl="0" eaLnBrk="1" fontAlgn="base" hangingPunct="1">
        <a:lnSpc>
          <a:spcPct val="85000"/>
        </a:lnSpc>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cq.osd.mil/se/initiatives/init_de.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10"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8.png"/><Relationship Id="rId18" Type="http://schemas.openxmlformats.org/officeDocument/2006/relationships/image" Target="../media/image41.jpeg"/><Relationship Id="rId3" Type="http://schemas.openxmlformats.org/officeDocument/2006/relationships/image" Target="../media/image33.jpeg"/><Relationship Id="rId21" Type="http://schemas.microsoft.com/office/2007/relationships/hdphoto" Target="../media/hdphoto9.wdp"/><Relationship Id="rId7" Type="http://schemas.openxmlformats.org/officeDocument/2006/relationships/image" Target="../media/image35.png"/><Relationship Id="rId12" Type="http://schemas.microsoft.com/office/2007/relationships/hdphoto" Target="../media/hdphoto6.wdp"/><Relationship Id="rId17" Type="http://schemas.openxmlformats.org/officeDocument/2006/relationships/image" Target="../media/image40.jpeg"/><Relationship Id="rId2" Type="http://schemas.openxmlformats.org/officeDocument/2006/relationships/notesSlide" Target="../notesSlides/notesSlide4.xml"/><Relationship Id="rId16" Type="http://schemas.microsoft.com/office/2007/relationships/hdphoto" Target="../media/hdphoto8.wdp"/><Relationship Id="rId20" Type="http://schemas.openxmlformats.org/officeDocument/2006/relationships/image" Target="../media/image43.png"/><Relationship Id="rId1" Type="http://schemas.openxmlformats.org/officeDocument/2006/relationships/slideLayout" Target="../slideLayouts/slideLayout9.xml"/><Relationship Id="rId6" Type="http://schemas.microsoft.com/office/2007/relationships/hdphoto" Target="../media/hdphoto3.wdp"/><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jpeg"/><Relationship Id="rId10" Type="http://schemas.microsoft.com/office/2007/relationships/hdphoto" Target="../media/hdphoto5.wdp"/><Relationship Id="rId19" Type="http://schemas.openxmlformats.org/officeDocument/2006/relationships/image" Target="../media/image42.jpeg"/><Relationship Id="rId4" Type="http://schemas.microsoft.com/office/2007/relationships/hdphoto" Target="../media/hdphoto2.wdp"/><Relationship Id="rId9" Type="http://schemas.openxmlformats.org/officeDocument/2006/relationships/image" Target="../media/image36.png"/><Relationship Id="rId14" Type="http://schemas.microsoft.com/office/2007/relationships/hdphoto" Target="../media/hdphoto7.wdp"/><Relationship Id="rId22"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152400" y="5322888"/>
            <a:ext cx="8991600" cy="735012"/>
          </a:xfrm>
          <a:prstGeom prst="rect">
            <a:avLst/>
          </a:prstGeom>
          <a:noFill/>
          <a:ln w="9525">
            <a:noFill/>
            <a:miter lim="800000"/>
            <a:headEnd/>
            <a:tailEnd/>
          </a:ln>
          <a:effectLst/>
        </p:spPr>
        <p:txBody>
          <a:bodyPr lIns="92064" tIns="46033" rIns="92064" bIns="46033"/>
          <a:lstStyle/>
          <a:p>
            <a:pPr algn="ctr"/>
            <a:endParaRPr lang="en-US" sz="1800"/>
          </a:p>
        </p:txBody>
      </p:sp>
      <p:sp>
        <p:nvSpPr>
          <p:cNvPr id="9" name="Title 8"/>
          <p:cNvSpPr>
            <a:spLocks noGrp="1"/>
          </p:cNvSpPr>
          <p:nvPr>
            <p:ph type="ctrTitle"/>
          </p:nvPr>
        </p:nvSpPr>
        <p:spPr/>
        <p:txBody>
          <a:bodyPr/>
          <a:lstStyle/>
          <a:p>
            <a:r>
              <a:rPr lang="en-US" dirty="0"/>
              <a:t>Digital Artifacts and the Need for Portability</a:t>
            </a:r>
          </a:p>
        </p:txBody>
      </p:sp>
      <p:sp>
        <p:nvSpPr>
          <p:cNvPr id="7" name="Subtitle 6"/>
          <p:cNvSpPr>
            <a:spLocks noGrp="1"/>
          </p:cNvSpPr>
          <p:nvPr>
            <p:ph type="subTitle" idx="1"/>
          </p:nvPr>
        </p:nvSpPr>
        <p:spPr>
          <a:xfrm>
            <a:off x="40717" y="4273493"/>
            <a:ext cx="9045574" cy="2284470"/>
          </a:xfrm>
        </p:spPr>
        <p:txBody>
          <a:bodyPr>
            <a:normAutofit fontScale="92500" lnSpcReduction="10000"/>
          </a:bodyPr>
          <a:lstStyle/>
          <a:p>
            <a:pPr>
              <a:lnSpc>
                <a:spcPct val="110000"/>
              </a:lnSpc>
            </a:pPr>
            <a:r>
              <a:rPr lang="en-US" dirty="0"/>
              <a:t>Phil Zimmerman</a:t>
            </a:r>
          </a:p>
          <a:p>
            <a:pPr>
              <a:lnSpc>
                <a:spcPct val="110000"/>
              </a:lnSpc>
            </a:pPr>
            <a:r>
              <a:rPr lang="en-US" sz="2400" dirty="0"/>
              <a:t>ODASD(SE) Deputy Director</a:t>
            </a:r>
          </a:p>
          <a:p>
            <a:pPr>
              <a:lnSpc>
                <a:spcPct val="110000"/>
              </a:lnSpc>
            </a:pPr>
            <a:r>
              <a:rPr lang="en-US" sz="2400" dirty="0"/>
              <a:t>Engineering Tools and Environments</a:t>
            </a:r>
          </a:p>
          <a:p>
            <a:pPr>
              <a:lnSpc>
                <a:spcPct val="110000"/>
              </a:lnSpc>
            </a:pPr>
            <a:endParaRPr lang="en-US" sz="2400" dirty="0"/>
          </a:p>
          <a:p>
            <a:pPr>
              <a:lnSpc>
                <a:spcPct val="110000"/>
              </a:lnSpc>
            </a:pPr>
            <a:r>
              <a:rPr lang="en-US" sz="2400" dirty="0"/>
              <a:t>NDIA M&amp;S Subcommittee Workshop</a:t>
            </a:r>
            <a:br>
              <a:rPr lang="en-US" sz="2400" dirty="0"/>
            </a:br>
            <a:r>
              <a:rPr lang="en-US" sz="2400" dirty="0"/>
              <a:t>August 13, 2018</a:t>
            </a:r>
          </a:p>
          <a:p>
            <a:pPr>
              <a:lnSpc>
                <a:spcPct val="110000"/>
              </a:lnSpc>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For Additional Information</a:t>
            </a:r>
          </a:p>
        </p:txBody>
      </p:sp>
      <p:sp>
        <p:nvSpPr>
          <p:cNvPr id="7" name="Content Placeholder 6"/>
          <p:cNvSpPr>
            <a:spLocks noGrp="1"/>
          </p:cNvSpPr>
          <p:nvPr>
            <p:ph idx="1"/>
          </p:nvPr>
        </p:nvSpPr>
        <p:spPr>
          <a:xfrm>
            <a:off x="685800" y="1452913"/>
            <a:ext cx="7772400" cy="4204978"/>
          </a:xfrm>
        </p:spPr>
        <p:txBody>
          <a:bodyPr/>
          <a:lstStyle/>
          <a:p>
            <a:pPr algn="ctr">
              <a:buNone/>
            </a:pPr>
            <a:r>
              <a:rPr lang="en-US" sz="3200" dirty="0">
                <a:cs typeface="Arial" panose="020B0604020202020204" pitchFamily="34" charset="0"/>
              </a:rPr>
              <a:t>Digital Engineering website:</a:t>
            </a:r>
          </a:p>
          <a:p>
            <a:pPr algn="ctr">
              <a:buNone/>
            </a:pPr>
            <a:r>
              <a:rPr lang="en-US" u="sng" dirty="0">
                <a:cs typeface="Arial" panose="020B0604020202020204" pitchFamily="34" charset="0"/>
              </a:rPr>
              <a:t>https://www.acq.osd.mil/se/initiatives/init_de.html</a:t>
            </a:r>
          </a:p>
          <a:p>
            <a:pPr algn="ctr">
              <a:buNone/>
            </a:pPr>
            <a:endParaRPr lang="en-US" dirty="0">
              <a:cs typeface="Arial" panose="020B0604020202020204" pitchFamily="34" charset="0"/>
            </a:endParaRPr>
          </a:p>
          <a:p>
            <a:pPr algn="ctr">
              <a:buNone/>
            </a:pPr>
            <a:endParaRPr lang="en-US" dirty="0">
              <a:cs typeface="Arial" panose="020B0604020202020204" pitchFamily="34" charset="0"/>
            </a:endParaRPr>
          </a:p>
          <a:p>
            <a:pPr algn="ctr">
              <a:buNone/>
            </a:pPr>
            <a:r>
              <a:rPr lang="en-US" dirty="0">
                <a:cs typeface="Arial" panose="020B0604020202020204" pitchFamily="34" charset="0"/>
              </a:rPr>
              <a:t>Philomena Zimmerman</a:t>
            </a:r>
            <a:endParaRPr lang="en-US" dirty="0"/>
          </a:p>
          <a:p>
            <a:pPr algn="ctr">
              <a:buNone/>
            </a:pPr>
            <a:r>
              <a:rPr lang="en-US" dirty="0"/>
              <a:t>ODASD, Systems Engineering</a:t>
            </a:r>
            <a:br>
              <a:rPr lang="en-US" dirty="0"/>
            </a:br>
            <a:r>
              <a:rPr lang="en-US" sz="2000" dirty="0"/>
              <a:t>571-372-6695 | philomena.m.zimmerman.civ@mail.mil</a:t>
            </a:r>
          </a:p>
          <a:p>
            <a:pPr algn="ctr">
              <a:buNone/>
            </a:pPr>
            <a:endParaRPr lang="en-US" dirty="0"/>
          </a:p>
          <a:p>
            <a:pPr algn="ctr">
              <a:buNone/>
            </a:pPr>
            <a:endParaRPr lang="en-US" sz="3200" dirty="0"/>
          </a:p>
        </p:txBody>
      </p:sp>
    </p:spTree>
    <p:extLst>
      <p:ext uri="{BB962C8B-B14F-4D97-AF65-F5344CB8AC3E}">
        <p14:creationId xmlns:p14="http://schemas.microsoft.com/office/powerpoint/2010/main" val="2314919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noFill/>
          <a:ln w="9525">
            <a:noFill/>
            <a:miter lim="800000"/>
            <a:headEnd/>
            <a:tailEnd/>
          </a:ln>
        </p:spPr>
        <p:txBody>
          <a:bodyPr vert="horz" wrap="square" lIns="92075" tIns="46038" rIns="92075" bIns="46038" numCol="1" anchor="ctr" anchorCtr="0" compatLnSpc="1">
            <a:prstTxWarp prst="textNoShape">
              <a:avLst/>
            </a:prstTxWarp>
          </a:bodyPr>
          <a:lstStyle/>
          <a:p>
            <a:r>
              <a:rPr lang="en-US" sz="3600" dirty="0"/>
              <a:t>Digital Engineering Strategy </a:t>
            </a:r>
          </a:p>
        </p:txBody>
      </p:sp>
      <p:sp>
        <p:nvSpPr>
          <p:cNvPr id="3" name="object 3"/>
          <p:cNvSpPr txBox="1">
            <a:spLocks noGrp="1"/>
          </p:cNvSpPr>
          <p:nvPr>
            <p:ph type="body" idx="1"/>
          </p:nvPr>
        </p:nvSpPr>
        <p:spPr>
          <a:xfrm>
            <a:off x="3633051" y="1173536"/>
            <a:ext cx="5578453" cy="5008476"/>
          </a:xfrm>
        </p:spPr>
        <p:txBody>
          <a:bodyPr>
            <a:normAutofit lnSpcReduction="10000"/>
          </a:bodyPr>
          <a:lstStyle/>
          <a:p>
            <a:r>
              <a:rPr lang="en-US" sz="2200" dirty="0"/>
              <a:t>Digital Engineering Strategy </a:t>
            </a:r>
            <a:endParaRPr lang="en-US" sz="2200" dirty="0">
              <a:hlinkClick r:id="rId2"/>
            </a:endParaRPr>
          </a:p>
          <a:p>
            <a:pPr lvl="1"/>
            <a:r>
              <a:rPr lang="en-US" sz="1800" dirty="0"/>
              <a:t>Basic capabilities needed by Services and Agencies to begin use of digital engineering practices</a:t>
            </a:r>
          </a:p>
          <a:p>
            <a:r>
              <a:rPr lang="en-US" sz="2200" dirty="0"/>
              <a:t>Objective</a:t>
            </a:r>
          </a:p>
          <a:p>
            <a:pPr lvl="1"/>
            <a:r>
              <a:rPr lang="en-US" sz="1800" dirty="0"/>
              <a:t>Guide the planning, development, and implementation of digital engineering across the services and agencies</a:t>
            </a:r>
          </a:p>
          <a:p>
            <a:r>
              <a:rPr lang="en-US" sz="2200" dirty="0"/>
              <a:t>Expected Impact</a:t>
            </a:r>
          </a:p>
          <a:p>
            <a:pPr lvl="1"/>
            <a:r>
              <a:rPr lang="en-US" sz="1800" dirty="0"/>
              <a:t>Increase technical cohesion and awareness of system in lifecycle activities</a:t>
            </a:r>
          </a:p>
          <a:p>
            <a:pPr lvl="1"/>
            <a:r>
              <a:rPr lang="en-US" sz="1800" dirty="0"/>
              <a:t>Reform the Department’s business practices for greater performance and agility</a:t>
            </a:r>
          </a:p>
          <a:p>
            <a:r>
              <a:rPr lang="en-US" sz="2200" dirty="0"/>
              <a:t>Coordination</a:t>
            </a:r>
          </a:p>
          <a:p>
            <a:pPr lvl="1"/>
            <a:r>
              <a:rPr lang="en-US" sz="1800" dirty="0"/>
              <a:t>Approved by USD(R&amp;E), DASD(SE), and each Service </a:t>
            </a:r>
          </a:p>
        </p:txBody>
      </p:sp>
      <p:sp>
        <p:nvSpPr>
          <p:cNvPr id="8" name="object 8"/>
          <p:cNvSpPr/>
          <p:nvPr/>
        </p:nvSpPr>
        <p:spPr>
          <a:xfrm>
            <a:off x="159664" y="1515817"/>
            <a:ext cx="3344513" cy="4192299"/>
          </a:xfrm>
          <a:prstGeom prst="rect">
            <a:avLst/>
          </a:prstGeom>
          <a:blipFill>
            <a:blip r:embed="rId3" cstate="print"/>
            <a:stretch>
              <a:fillRect/>
            </a:stretch>
          </a:blipFill>
        </p:spPr>
        <p:txBody>
          <a:bodyPr wrap="square" lIns="0" tIns="0" rIns="0" bIns="0" rtlCol="0"/>
          <a:lstStyle/>
          <a:p>
            <a:endParaRPr/>
          </a:p>
        </p:txBody>
      </p:sp>
      <p:sp>
        <p:nvSpPr>
          <p:cNvPr id="12" name="Content Placeholder 7"/>
          <p:cNvSpPr txBox="1">
            <a:spLocks/>
          </p:cNvSpPr>
          <p:nvPr/>
        </p:nvSpPr>
        <p:spPr bwMode="auto">
          <a:xfrm>
            <a:off x="221060" y="6015892"/>
            <a:ext cx="8732520" cy="484632"/>
          </a:xfrm>
          <a:prstGeom prst="rect">
            <a:avLst/>
          </a:prstGeom>
          <a:solidFill>
            <a:srgbClr val="0000CC"/>
          </a:solidFill>
          <a:ln w="9525">
            <a:noFill/>
            <a:miter lim="800000"/>
            <a:headEnd/>
            <a:tailEnd/>
          </a:ln>
        </p:spPr>
        <p:txBody>
          <a:bodyPr vert="horz" wrap="square" lIns="69056" tIns="34529" rIns="69056" bIns="34529" numCol="1" anchor="ctr" anchorCtr="0" compatLnSpc="1">
            <a:prstTxWarp prst="textNoShape">
              <a:avLst/>
            </a:prstTxWarp>
          </a:bodyPr>
          <a:lstStyle>
            <a:lvl1pPr marL="342900" indent="-342900" algn="ctr" rtl="0" eaLnBrk="1" fontAlgn="base" hangingPunct="1">
              <a:spcBef>
                <a:spcPts val="600"/>
              </a:spcBef>
              <a:spcAft>
                <a:spcPts val="600"/>
              </a:spcAft>
              <a:buNone/>
              <a:defRPr sz="2400" b="1">
                <a:solidFill>
                  <a:schemeClr val="bg1"/>
                </a:solidFill>
                <a:latin typeface="Arial" pitchFamily="34" charset="0"/>
                <a:ea typeface="+mn-ea"/>
                <a:cs typeface="+mn-cs"/>
              </a:defRPr>
            </a:lvl1pPr>
            <a:lvl2pPr marL="742950" indent="-285750" algn="ctr" rtl="0" eaLnBrk="1" fontAlgn="base" hangingPunct="1">
              <a:spcBef>
                <a:spcPct val="20000"/>
              </a:spcBef>
              <a:spcAft>
                <a:spcPct val="0"/>
              </a:spcAft>
              <a:buNone/>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marL="939404" marR="3810" indent="-939404" algn="l">
              <a:lnSpc>
                <a:spcPts val="1575"/>
              </a:lnSpc>
            </a:pPr>
            <a:endParaRPr lang="en-US" sz="1500" kern="0" dirty="0">
              <a:latin typeface="Arial"/>
              <a:cs typeface="Arial"/>
            </a:endParaRPr>
          </a:p>
        </p:txBody>
      </p:sp>
      <p:sp>
        <p:nvSpPr>
          <p:cNvPr id="13" name="object 7"/>
          <p:cNvSpPr txBox="1"/>
          <p:nvPr/>
        </p:nvSpPr>
        <p:spPr>
          <a:xfrm>
            <a:off x="1139493" y="6120641"/>
            <a:ext cx="7064693" cy="307777"/>
          </a:xfrm>
          <a:prstGeom prst="rect">
            <a:avLst/>
          </a:prstGeom>
        </p:spPr>
        <p:txBody>
          <a:bodyPr vert="horz" wrap="square" lIns="0" tIns="0" rIns="0" bIns="0" rtlCol="0">
            <a:spAutoFit/>
          </a:bodyPr>
          <a:lstStyle/>
          <a:p>
            <a:pPr marL="9525" algn="ctr"/>
            <a:r>
              <a:rPr lang="en-US" sz="2000" b="1" spc="-8" dirty="0">
                <a:solidFill>
                  <a:srgbClr val="FFFFFF"/>
                </a:solidFill>
                <a:latin typeface="Arial"/>
                <a:cs typeface="Arial"/>
              </a:rPr>
              <a:t>https://www.acq.osd.mil/se/docs/2018-DES.pdf</a:t>
            </a:r>
            <a:endParaRPr sz="2000" dirty="0">
              <a:latin typeface="Arial"/>
              <a:cs typeface="Arial"/>
            </a:endParaRPr>
          </a:p>
        </p:txBody>
      </p:sp>
    </p:spTree>
    <p:extLst>
      <p:ext uri="{BB962C8B-B14F-4D97-AF65-F5344CB8AC3E}">
        <p14:creationId xmlns:p14="http://schemas.microsoft.com/office/powerpoint/2010/main" val="399602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162" y="42038"/>
            <a:ext cx="7543800" cy="1005840"/>
          </a:xfrm>
        </p:spPr>
        <p:txBody>
          <a:bodyPr/>
          <a:lstStyle/>
          <a:p>
            <a:pPr>
              <a:lnSpc>
                <a:spcPct val="100000"/>
              </a:lnSpc>
            </a:pPr>
            <a:r>
              <a:rPr lang="en-US" dirty="0"/>
              <a:t>Digital Engineering Strategy:</a:t>
            </a:r>
            <a:br>
              <a:rPr lang="en-US" dirty="0"/>
            </a:br>
            <a:r>
              <a:rPr lang="en-US" dirty="0"/>
              <a:t>Five Goals</a:t>
            </a:r>
          </a:p>
        </p:txBody>
      </p:sp>
      <p:sp>
        <p:nvSpPr>
          <p:cNvPr id="22"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a:solidFill>
                <a:srgbClr val="000000"/>
              </a:solidFill>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212271" y="1611965"/>
            <a:ext cx="8713108" cy="4151540"/>
          </a:xfrm>
          <a:prstGeom prst="rect">
            <a:avLst/>
          </a:prstGeom>
        </p:spPr>
      </p:pic>
      <p:sp>
        <p:nvSpPr>
          <p:cNvPr id="6" name="Content Placeholder 6"/>
          <p:cNvSpPr>
            <a:spLocks noGrp="1"/>
          </p:cNvSpPr>
          <p:nvPr>
            <p:ph sz="quarter" idx="4294967295"/>
          </p:nvPr>
        </p:nvSpPr>
        <p:spPr>
          <a:xfrm>
            <a:off x="0" y="5923358"/>
            <a:ext cx="9144000" cy="597816"/>
          </a:xfrm>
          <a:prstGeom prst="rect">
            <a:avLst/>
          </a:prstGeom>
          <a:solidFill>
            <a:srgbClr val="0000CC"/>
          </a:solidFill>
          <a:ln w="9525">
            <a:noFill/>
            <a:miter lim="800000"/>
            <a:headEnd/>
            <a:tailEnd/>
          </a:ln>
          <a:scene3d>
            <a:camera prst="orthographicFront"/>
            <a:lightRig rig="threePt" dir="t"/>
          </a:scene3d>
          <a:sp3d>
            <a:bevelT w="38100" h="38100"/>
          </a:sp3d>
        </p:spPr>
        <p:txBody>
          <a:bodyPr vert="horz" wrap="square" lIns="92075" tIns="46038" rIns="92075" bIns="46038" numCol="1" anchor="ctr" anchorCtr="0" compatLnSpc="1">
            <a:prstTxWarp prst="textNoShape">
              <a:avLst/>
            </a:prstTxWarp>
          </a:bodyPr>
          <a:lstStyle/>
          <a:p>
            <a:pPr marL="0" indent="0" algn="ctr" defTabSz="913837">
              <a:lnSpc>
                <a:spcPts val="2100"/>
              </a:lnSpc>
              <a:buNone/>
            </a:pPr>
            <a:r>
              <a:rPr lang="en-US" sz="1800" kern="1200" dirty="0">
                <a:solidFill>
                  <a:schemeClr val="bg1"/>
                </a:solidFill>
                <a:ea typeface="MS Mincho" panose="02020609040205080304" pitchFamily="49" charset="-128"/>
                <a:cs typeface="Times New Roman" panose="02020603050405020304" pitchFamily="18" charset="0"/>
              </a:rPr>
              <a:t>Modernizes how we design, operate, and sustain capabilities </a:t>
            </a:r>
            <a:br>
              <a:rPr lang="en-US" sz="1800" kern="1200" dirty="0">
                <a:solidFill>
                  <a:schemeClr val="bg1"/>
                </a:solidFill>
                <a:ea typeface="MS Mincho" panose="02020609040205080304" pitchFamily="49" charset="-128"/>
                <a:cs typeface="Times New Roman" panose="02020603050405020304" pitchFamily="18" charset="0"/>
              </a:rPr>
            </a:br>
            <a:r>
              <a:rPr lang="en-US" sz="1800" kern="1200" dirty="0">
                <a:solidFill>
                  <a:schemeClr val="bg1"/>
                </a:solidFill>
                <a:ea typeface="MS Mincho" panose="02020609040205080304" pitchFamily="49" charset="-128"/>
                <a:cs typeface="Times New Roman" panose="02020603050405020304" pitchFamily="18" charset="0"/>
              </a:rPr>
              <a:t>to outpace our adversaries</a:t>
            </a:r>
          </a:p>
        </p:txBody>
      </p:sp>
    </p:spTree>
    <p:extLst>
      <p:ext uri="{BB962C8B-B14F-4D97-AF65-F5344CB8AC3E}">
        <p14:creationId xmlns:p14="http://schemas.microsoft.com/office/powerpoint/2010/main" val="131734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37" y="1119399"/>
            <a:ext cx="8559526" cy="4017612"/>
          </a:xfrm>
          <a:prstGeom prst="rect">
            <a:avLst/>
          </a:prstGeom>
        </p:spPr>
      </p:pic>
      <p:sp>
        <p:nvSpPr>
          <p:cNvPr id="2" name="Title 1"/>
          <p:cNvSpPr>
            <a:spLocks noGrp="1"/>
          </p:cNvSpPr>
          <p:nvPr>
            <p:ph type="title"/>
          </p:nvPr>
        </p:nvSpPr>
        <p:spPr>
          <a:xfrm>
            <a:off x="1028124" y="18472"/>
            <a:ext cx="7087749" cy="1028700"/>
          </a:xfrm>
        </p:spPr>
        <p:txBody>
          <a:bodyPr/>
          <a:lstStyle/>
          <a:p>
            <a:r>
              <a:rPr lang="en-US" dirty="0"/>
              <a:t>Digital Engineering Relationships</a:t>
            </a:r>
          </a:p>
        </p:txBody>
      </p:sp>
      <p:sp>
        <p:nvSpPr>
          <p:cNvPr id="50" name="Down Arrow 49"/>
          <p:cNvSpPr/>
          <p:nvPr/>
        </p:nvSpPr>
        <p:spPr>
          <a:xfrm rot="10800000">
            <a:off x="112872" y="3192191"/>
            <a:ext cx="1021472" cy="883743"/>
          </a:xfrm>
          <a:prstGeom prst="downArrow">
            <a:avLst>
              <a:gd name="adj1" fmla="val 78084"/>
              <a:gd name="adj2" fmla="val 50000"/>
            </a:avLst>
          </a:prstGeom>
          <a:solidFill>
            <a:srgbClr val="5C8E26"/>
          </a:solidFill>
          <a:ln w="12700">
            <a:noFill/>
          </a:ln>
          <a:effectLst>
            <a:outerShdw blurRad="50800" dist="38100" dir="2700000" algn="tl" rotWithShape="0">
              <a:prstClr val="black">
                <a:alpha val="40000"/>
              </a:prstClr>
            </a:outerShdw>
            <a:softEdge rad="12700"/>
          </a:effectLst>
        </p:spPr>
        <p:style>
          <a:lnRef idx="0">
            <a:schemeClr val="dk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txBody>
          <a:bodyPr lIns="0" rIns="0" rtlCol="0" anchor="ctr"/>
          <a:lstStyle/>
          <a:p>
            <a:pPr algn="ctr"/>
            <a:endParaRPr lang="en-US" sz="1600" i="1" dirty="0">
              <a:latin typeface="+mj-lt"/>
            </a:endParaRPr>
          </a:p>
        </p:txBody>
      </p:sp>
      <p:sp>
        <p:nvSpPr>
          <p:cNvPr id="20" name="Rectangle 19"/>
          <p:cNvSpPr/>
          <p:nvPr/>
        </p:nvSpPr>
        <p:spPr>
          <a:xfrm>
            <a:off x="84523" y="4095352"/>
            <a:ext cx="9034271" cy="2407048"/>
          </a:xfrm>
          <a:prstGeom prst="rect">
            <a:avLst/>
          </a:prstGeom>
          <a:solidFill>
            <a:schemeClr val="accent6">
              <a:lumMod val="20000"/>
              <a:lumOff val="80000"/>
            </a:schemeClr>
          </a:solidFill>
          <a:ln w="19050">
            <a:solidFill>
              <a:schemeClr val="bg1">
                <a:lumMod val="50000"/>
              </a:schemeClr>
            </a:solidFill>
            <a:prstDash val="dash"/>
          </a:ln>
          <a:effectLst>
            <a:outerShdw blurRad="228600" dist="38100" dir="2700000" algn="tl" rotWithShape="0">
              <a:schemeClr val="bg1">
                <a:lumMod val="75000"/>
                <a:alpha val="40000"/>
              </a:schemeClr>
            </a:outerShdw>
          </a:effectLst>
        </p:spPr>
        <p:style>
          <a:lnRef idx="0">
            <a:schemeClr val="dk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txBody>
          <a:bodyPr lIns="0" rIns="0" rtlCol="0" anchor="ctr"/>
          <a:lstStyle/>
          <a:p>
            <a:pPr algn="ctr"/>
            <a:endParaRPr lang="en-US" sz="1600" i="1" dirty="0">
              <a:latin typeface="+mj-lt"/>
            </a:endParaRPr>
          </a:p>
        </p:txBody>
      </p:sp>
      <p:sp>
        <p:nvSpPr>
          <p:cNvPr id="64" name="Down Arrow 63"/>
          <p:cNvSpPr/>
          <p:nvPr/>
        </p:nvSpPr>
        <p:spPr>
          <a:xfrm rot="10800000">
            <a:off x="2082556" y="3184412"/>
            <a:ext cx="1021472" cy="891521"/>
          </a:xfrm>
          <a:prstGeom prst="downArrow">
            <a:avLst>
              <a:gd name="adj1" fmla="val 78084"/>
              <a:gd name="adj2" fmla="val 50000"/>
            </a:avLst>
          </a:prstGeom>
          <a:solidFill>
            <a:srgbClr val="5C8E26"/>
          </a:solidFill>
          <a:ln w="12700">
            <a:noFill/>
          </a:ln>
          <a:effectLst>
            <a:outerShdw blurRad="50800" dist="38100" dir="2700000" algn="tl" rotWithShape="0">
              <a:prstClr val="black">
                <a:alpha val="40000"/>
              </a:prstClr>
            </a:outerShdw>
            <a:softEdge rad="12700"/>
          </a:effectLst>
        </p:spPr>
        <p:style>
          <a:lnRef idx="0">
            <a:schemeClr val="dk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txBody>
          <a:bodyPr lIns="0" rIns="0" rtlCol="0" anchor="ctr"/>
          <a:lstStyle/>
          <a:p>
            <a:pPr algn="ctr"/>
            <a:endParaRPr lang="en-US" sz="1600" i="1" dirty="0">
              <a:latin typeface="+mj-lt"/>
            </a:endParaRPr>
          </a:p>
        </p:txBody>
      </p:sp>
      <p:sp>
        <p:nvSpPr>
          <p:cNvPr id="65" name="Down Arrow 64"/>
          <p:cNvSpPr/>
          <p:nvPr/>
        </p:nvSpPr>
        <p:spPr>
          <a:xfrm rot="10800000">
            <a:off x="4052241" y="3192187"/>
            <a:ext cx="1021472" cy="883746"/>
          </a:xfrm>
          <a:prstGeom prst="downArrow">
            <a:avLst>
              <a:gd name="adj1" fmla="val 78084"/>
              <a:gd name="adj2" fmla="val 50000"/>
            </a:avLst>
          </a:prstGeom>
          <a:solidFill>
            <a:srgbClr val="5C8E26"/>
          </a:solidFill>
          <a:ln w="12700">
            <a:noFill/>
          </a:ln>
          <a:effectLst>
            <a:outerShdw blurRad="50800" dist="38100" dir="2700000" algn="tl" rotWithShape="0">
              <a:prstClr val="black">
                <a:alpha val="40000"/>
              </a:prstClr>
            </a:outerShdw>
            <a:softEdge rad="12700"/>
          </a:effectLst>
        </p:spPr>
        <p:style>
          <a:lnRef idx="0">
            <a:schemeClr val="dk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txBody>
          <a:bodyPr lIns="0" rIns="0" rtlCol="0" anchor="ctr"/>
          <a:lstStyle/>
          <a:p>
            <a:pPr algn="ctr"/>
            <a:endParaRPr lang="en-US" sz="1600" i="1" dirty="0">
              <a:latin typeface="+mj-lt"/>
            </a:endParaRPr>
          </a:p>
        </p:txBody>
      </p:sp>
      <p:sp>
        <p:nvSpPr>
          <p:cNvPr id="66" name="Down Arrow 65"/>
          <p:cNvSpPr/>
          <p:nvPr/>
        </p:nvSpPr>
        <p:spPr>
          <a:xfrm rot="10800000">
            <a:off x="6021926" y="3212580"/>
            <a:ext cx="1021472" cy="863353"/>
          </a:xfrm>
          <a:prstGeom prst="downArrow">
            <a:avLst>
              <a:gd name="adj1" fmla="val 78084"/>
              <a:gd name="adj2" fmla="val 50000"/>
            </a:avLst>
          </a:prstGeom>
          <a:solidFill>
            <a:srgbClr val="5C8E26"/>
          </a:solidFill>
          <a:ln w="12700">
            <a:noFill/>
          </a:ln>
          <a:effectLst>
            <a:outerShdw blurRad="50800" dist="38100" dir="2700000" algn="tl" rotWithShape="0">
              <a:prstClr val="black">
                <a:alpha val="40000"/>
              </a:prstClr>
            </a:outerShdw>
            <a:softEdge rad="12700"/>
          </a:effectLst>
        </p:spPr>
        <p:style>
          <a:lnRef idx="0">
            <a:schemeClr val="dk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txBody>
          <a:bodyPr lIns="0" rIns="0" rtlCol="0" anchor="ctr"/>
          <a:lstStyle/>
          <a:p>
            <a:pPr algn="ctr"/>
            <a:endParaRPr lang="en-US" sz="1600" i="1" dirty="0">
              <a:latin typeface="+mj-lt"/>
            </a:endParaRPr>
          </a:p>
        </p:txBody>
      </p:sp>
      <p:sp>
        <p:nvSpPr>
          <p:cNvPr id="67" name="Down Arrow 66"/>
          <p:cNvSpPr/>
          <p:nvPr/>
        </p:nvSpPr>
        <p:spPr>
          <a:xfrm rot="10800000">
            <a:off x="7991610" y="3192188"/>
            <a:ext cx="1021472" cy="883746"/>
          </a:xfrm>
          <a:prstGeom prst="downArrow">
            <a:avLst>
              <a:gd name="adj1" fmla="val 78084"/>
              <a:gd name="adj2" fmla="val 50000"/>
            </a:avLst>
          </a:prstGeom>
          <a:solidFill>
            <a:srgbClr val="5C8E26"/>
          </a:solidFill>
          <a:ln w="12700">
            <a:noFill/>
          </a:ln>
          <a:effectLst>
            <a:outerShdw blurRad="50800" dist="38100" dir="2700000" algn="tl" rotWithShape="0">
              <a:prstClr val="black">
                <a:alpha val="40000"/>
              </a:prstClr>
            </a:outerShdw>
            <a:softEdge rad="12700"/>
          </a:effectLst>
        </p:spPr>
        <p:style>
          <a:lnRef idx="0">
            <a:schemeClr val="dk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txBody>
          <a:bodyPr lIns="0" rIns="0" rtlCol="0" anchor="ctr"/>
          <a:lstStyle/>
          <a:p>
            <a:pPr algn="ctr"/>
            <a:endParaRPr lang="en-US" sz="1600" i="1" dirty="0">
              <a:latin typeface="+mj-lt"/>
            </a:endParaRPr>
          </a:p>
        </p:txBody>
      </p:sp>
      <p:grpSp>
        <p:nvGrpSpPr>
          <p:cNvPr id="17" name="Group 16"/>
          <p:cNvGrpSpPr/>
          <p:nvPr/>
        </p:nvGrpSpPr>
        <p:grpSpPr>
          <a:xfrm>
            <a:off x="3527973" y="4128488"/>
            <a:ext cx="1737029" cy="2360373"/>
            <a:chOff x="2856929" y="4107827"/>
            <a:chExt cx="1737029" cy="2360373"/>
          </a:xfrm>
        </p:grpSpPr>
        <p:pic>
          <p:nvPicPr>
            <p:cNvPr id="54" name="Picture 53"/>
            <p:cNvPicPr>
              <a:picLocks noChangeAspect="1"/>
            </p:cNvPicPr>
            <p:nvPr/>
          </p:nvPicPr>
          <p:blipFill>
            <a:blip r:embed="rId4"/>
            <a:stretch>
              <a:fillRect/>
            </a:stretch>
          </p:blipFill>
          <p:spPr>
            <a:xfrm>
              <a:off x="2937351" y="5475056"/>
              <a:ext cx="1388984" cy="993144"/>
            </a:xfrm>
            <a:prstGeom prst="rect">
              <a:avLst/>
            </a:prstGeom>
          </p:spPr>
        </p:pic>
        <p:sp>
          <p:nvSpPr>
            <p:cNvPr id="12" name="TextBox 11"/>
            <p:cNvSpPr txBox="1"/>
            <p:nvPr/>
          </p:nvSpPr>
          <p:spPr>
            <a:xfrm>
              <a:off x="2856929" y="4107827"/>
              <a:ext cx="1737029" cy="1384995"/>
            </a:xfrm>
            <a:prstGeom prst="rect">
              <a:avLst/>
            </a:prstGeom>
            <a:noFill/>
          </p:spPr>
          <p:txBody>
            <a:bodyPr wrap="square" rtlCol="0">
              <a:spAutoFit/>
            </a:bodyPr>
            <a:lstStyle/>
            <a:p>
              <a:pPr algn="ctr"/>
              <a:r>
                <a:rPr lang="en-US" sz="1200" i="1" dirty="0">
                  <a:solidFill>
                    <a:schemeClr val="tx1">
                      <a:lumMod val="65000"/>
                      <a:lumOff val="35000"/>
                    </a:schemeClr>
                  </a:solidFill>
                </a:rPr>
                <a:t>Supporting tools:</a:t>
              </a:r>
            </a:p>
            <a:p>
              <a:pPr algn="ctr"/>
              <a:r>
                <a:rPr lang="en-US" sz="1200" i="1" dirty="0">
                  <a:solidFill>
                    <a:schemeClr val="tx1">
                      <a:lumMod val="65000"/>
                      <a:lumOff val="35000"/>
                    </a:schemeClr>
                  </a:solidFill>
                </a:rPr>
                <a:t>(Large Tradespace Analytics datasets,</a:t>
              </a:r>
            </a:p>
            <a:p>
              <a:pPr algn="ctr"/>
              <a:r>
                <a:rPr lang="en-US" sz="1200" i="1" dirty="0">
                  <a:solidFill>
                    <a:schemeClr val="tx1">
                      <a:lumMod val="65000"/>
                      <a:lumOff val="35000"/>
                    </a:schemeClr>
                  </a:solidFill>
                </a:rPr>
                <a:t>Analysis of Alternatives, Virtual Prototyping</a:t>
              </a:r>
            </a:p>
            <a:p>
              <a:pPr algn="ctr"/>
              <a:r>
                <a:rPr lang="en-US" sz="1200" i="1" dirty="0">
                  <a:solidFill>
                    <a:schemeClr val="tx1">
                      <a:lumMod val="65000"/>
                      <a:lumOff val="35000"/>
                    </a:schemeClr>
                  </a:solidFill>
                </a:rPr>
                <a:t>Evaluation, etc.)</a:t>
              </a:r>
            </a:p>
          </p:txBody>
        </p:sp>
      </p:grpSp>
      <p:grpSp>
        <p:nvGrpSpPr>
          <p:cNvPr id="16" name="Group 15"/>
          <p:cNvGrpSpPr/>
          <p:nvPr/>
        </p:nvGrpSpPr>
        <p:grpSpPr>
          <a:xfrm>
            <a:off x="5380661" y="4134346"/>
            <a:ext cx="1731217" cy="2101833"/>
            <a:chOff x="4447386" y="4134346"/>
            <a:chExt cx="1731217" cy="2101833"/>
          </a:xfrm>
        </p:grpSpPr>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0865" y="5342704"/>
              <a:ext cx="1213406" cy="893475"/>
            </a:xfrm>
            <a:prstGeom prst="rect">
              <a:avLst/>
            </a:prstGeom>
          </p:spPr>
        </p:pic>
        <p:sp>
          <p:nvSpPr>
            <p:cNvPr id="68" name="TextBox 67"/>
            <p:cNvSpPr txBox="1"/>
            <p:nvPr/>
          </p:nvSpPr>
          <p:spPr>
            <a:xfrm>
              <a:off x="4447386" y="4134346"/>
              <a:ext cx="1731217" cy="1200329"/>
            </a:xfrm>
            <a:prstGeom prst="rect">
              <a:avLst/>
            </a:prstGeom>
            <a:noFill/>
          </p:spPr>
          <p:txBody>
            <a:bodyPr wrap="square" rtlCol="0">
              <a:spAutoFit/>
            </a:bodyPr>
            <a:lstStyle/>
            <a:p>
              <a:pPr algn="ctr"/>
              <a:r>
                <a:rPr lang="en-US" sz="1200" i="1" dirty="0">
                  <a:solidFill>
                    <a:schemeClr val="tx1">
                      <a:lumMod val="65000"/>
                      <a:lumOff val="35000"/>
                    </a:schemeClr>
                  </a:solidFill>
                </a:rPr>
                <a:t>World-class </a:t>
              </a:r>
            </a:p>
            <a:p>
              <a:pPr algn="ctr"/>
              <a:r>
                <a:rPr lang="en-US" sz="1200" i="1" dirty="0">
                  <a:solidFill>
                    <a:schemeClr val="tx1">
                      <a:lumMod val="65000"/>
                      <a:lumOff val="35000"/>
                    </a:schemeClr>
                  </a:solidFill>
                </a:rPr>
                <a:t>Computational </a:t>
              </a:r>
            </a:p>
            <a:p>
              <a:pPr algn="ctr"/>
              <a:r>
                <a:rPr lang="en-US" sz="1200" i="1" dirty="0">
                  <a:solidFill>
                    <a:schemeClr val="tx1">
                      <a:lumMod val="65000"/>
                      <a:lumOff val="35000"/>
                    </a:schemeClr>
                  </a:solidFill>
                </a:rPr>
                <a:t>Resources (High Performance Computing, Software,</a:t>
              </a:r>
            </a:p>
            <a:p>
              <a:pPr algn="ctr"/>
              <a:r>
                <a:rPr lang="en-US" sz="1200" i="1" dirty="0">
                  <a:solidFill>
                    <a:schemeClr val="tx1">
                      <a:lumMod val="65000"/>
                      <a:lumOff val="35000"/>
                    </a:schemeClr>
                  </a:solidFill>
                </a:rPr>
                <a:t>Networking</a:t>
              </a:r>
            </a:p>
          </p:txBody>
        </p:sp>
      </p:grpSp>
      <p:grpSp>
        <p:nvGrpSpPr>
          <p:cNvPr id="19" name="Group 18"/>
          <p:cNvGrpSpPr/>
          <p:nvPr/>
        </p:nvGrpSpPr>
        <p:grpSpPr>
          <a:xfrm>
            <a:off x="-118266" y="4098038"/>
            <a:ext cx="1974893" cy="2431972"/>
            <a:chOff x="-118266" y="4098038"/>
            <a:chExt cx="1974893" cy="2431972"/>
          </a:xfrm>
        </p:grpSpPr>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13" y="4627980"/>
              <a:ext cx="1418321" cy="1150932"/>
            </a:xfrm>
            <a:prstGeom prst="rect">
              <a:avLst/>
            </a:prstGeom>
          </p:spPr>
        </p:pic>
        <p:sp>
          <p:nvSpPr>
            <p:cNvPr id="62" name="TextBox 61"/>
            <p:cNvSpPr txBox="1"/>
            <p:nvPr/>
          </p:nvSpPr>
          <p:spPr>
            <a:xfrm>
              <a:off x="-118266" y="5783652"/>
              <a:ext cx="1974893" cy="746358"/>
            </a:xfrm>
            <a:prstGeom prst="rect">
              <a:avLst/>
            </a:prstGeom>
            <a:noFill/>
          </p:spPr>
          <p:txBody>
            <a:bodyPr wrap="square" rtlCol="0">
              <a:spAutoFit/>
            </a:bodyPr>
            <a:lstStyle>
              <a:defPPr>
                <a:defRPr lang="en-US"/>
              </a:defPPr>
              <a:lvl1pPr>
                <a:defRPr sz="2400">
                  <a:solidFill>
                    <a:srgbClr val="FF0000"/>
                  </a:solidFill>
                </a:defRPr>
              </a:lvl1pPr>
            </a:lstStyle>
            <a:p>
              <a:pPr algn="ctr">
                <a:lnSpc>
                  <a:spcPts val="1700"/>
                </a:lnSpc>
              </a:pPr>
              <a:r>
                <a:rPr lang="en-US" sz="1000" b="1" dirty="0">
                  <a:solidFill>
                    <a:schemeClr val="tx1"/>
                  </a:solidFill>
                  <a:latin typeface="+mj-lt"/>
                </a:rPr>
                <a:t>(DoD) Modeling and Simulation Coordination Office (DMSCO)</a:t>
              </a:r>
            </a:p>
          </p:txBody>
        </p:sp>
        <p:sp>
          <p:nvSpPr>
            <p:cNvPr id="71" name="TextBox 70"/>
            <p:cNvSpPr txBox="1"/>
            <p:nvPr/>
          </p:nvSpPr>
          <p:spPr>
            <a:xfrm>
              <a:off x="186212" y="4098038"/>
              <a:ext cx="1246097" cy="646331"/>
            </a:xfrm>
            <a:prstGeom prst="rect">
              <a:avLst/>
            </a:prstGeom>
            <a:noFill/>
          </p:spPr>
          <p:txBody>
            <a:bodyPr wrap="square" rtlCol="0">
              <a:spAutoFit/>
            </a:bodyPr>
            <a:lstStyle/>
            <a:p>
              <a:pPr algn="ctr"/>
              <a:r>
                <a:rPr lang="en-US" sz="1200" i="1" dirty="0">
                  <a:solidFill>
                    <a:schemeClr val="tx1">
                      <a:lumMod val="65000"/>
                      <a:lumOff val="35000"/>
                    </a:schemeClr>
                  </a:solidFill>
                </a:rPr>
                <a:t>Traditional Mod/Sim Solutions</a:t>
              </a:r>
            </a:p>
          </p:txBody>
        </p:sp>
      </p:grpSp>
      <p:sp>
        <p:nvSpPr>
          <p:cNvPr id="3" name="TextBox 2"/>
          <p:cNvSpPr txBox="1"/>
          <p:nvPr/>
        </p:nvSpPr>
        <p:spPr>
          <a:xfrm>
            <a:off x="62835" y="3857533"/>
            <a:ext cx="9043065" cy="261610"/>
          </a:xfrm>
          <a:prstGeom prst="rect">
            <a:avLst/>
          </a:prstGeom>
          <a:solidFill>
            <a:srgbClr val="FFFF99">
              <a:alpha val="61961"/>
            </a:srgbClr>
          </a:solidFill>
        </p:spPr>
        <p:txBody>
          <a:bodyPr wrap="square" rtlCol="0">
            <a:spAutoFit/>
          </a:bodyPr>
          <a:lstStyle/>
          <a:p>
            <a:pPr algn="ctr"/>
            <a:r>
              <a:rPr lang="en-US" sz="1100" dirty="0"/>
              <a:t>User selected and integrated based on outcome needed</a:t>
            </a:r>
          </a:p>
        </p:txBody>
      </p:sp>
      <p:grpSp>
        <p:nvGrpSpPr>
          <p:cNvPr id="22" name="Group 21"/>
          <p:cNvGrpSpPr/>
          <p:nvPr/>
        </p:nvGrpSpPr>
        <p:grpSpPr>
          <a:xfrm>
            <a:off x="1972286" y="4113612"/>
            <a:ext cx="1440028" cy="2358067"/>
            <a:chOff x="1626871" y="4113612"/>
            <a:chExt cx="1440028" cy="2358067"/>
          </a:xfrm>
        </p:grpSpPr>
        <p:grpSp>
          <p:nvGrpSpPr>
            <p:cNvPr id="5" name="Group 4"/>
            <p:cNvGrpSpPr/>
            <p:nvPr/>
          </p:nvGrpSpPr>
          <p:grpSpPr>
            <a:xfrm>
              <a:off x="1784910" y="4761979"/>
              <a:ext cx="963897" cy="1306058"/>
              <a:chOff x="10032734" y="1643226"/>
              <a:chExt cx="1484449" cy="1406420"/>
            </a:xfrm>
          </p:grpSpPr>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34141" y="1643226"/>
                <a:ext cx="1182775" cy="219529"/>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59148" y="1931277"/>
                <a:ext cx="583611" cy="423015"/>
              </a:xfrm>
              <a:prstGeom prst="rect">
                <a:avLst/>
              </a:prstGeom>
              <a:ln w="19050">
                <a:solidFill>
                  <a:schemeClr val="bg1"/>
                </a:solidFill>
              </a:ln>
            </p:spPr>
          </p:pic>
          <p:pic>
            <p:nvPicPr>
              <p:cNvPr id="8" name="Picture 7" descr="ch47d_33k_55kts_side.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0032734" y="2325438"/>
                <a:ext cx="931224" cy="304416"/>
              </a:xfrm>
              <a:prstGeom prst="rect">
                <a:avLst/>
              </a:prstGeom>
            </p:spPr>
          </p:pic>
          <p:pic>
            <p:nvPicPr>
              <p:cNvPr id="9" name="Picture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842132" y="2039927"/>
                <a:ext cx="675051" cy="397315"/>
              </a:xfrm>
              <a:prstGeom prst="rect">
                <a:avLst/>
              </a:prstGeom>
              <a:ln w="19050">
                <a:solidFill>
                  <a:schemeClr val="bg1"/>
                </a:solidFill>
              </a:ln>
            </p:spPr>
          </p:pic>
          <p:pic>
            <p:nvPicPr>
              <p:cNvPr id="10" name="Picture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342311" y="2647183"/>
                <a:ext cx="499825" cy="400540"/>
              </a:xfrm>
              <a:prstGeom prst="rect">
                <a:avLst/>
              </a:prstGeom>
            </p:spPr>
          </p:pic>
          <p:pic>
            <p:nvPicPr>
              <p:cNvPr id="11" name="Picture 1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75956" y="2584304"/>
                <a:ext cx="523927" cy="465342"/>
              </a:xfrm>
              <a:prstGeom prst="rect">
                <a:avLst/>
              </a:prstGeom>
              <a:ln>
                <a:solidFill>
                  <a:schemeClr val="bg1">
                    <a:lumMod val="75000"/>
                  </a:schemeClr>
                </a:solidFill>
              </a:ln>
            </p:spPr>
          </p:pic>
        </p:grpSp>
        <p:sp>
          <p:nvSpPr>
            <p:cNvPr id="69" name="TextBox 68"/>
            <p:cNvSpPr txBox="1"/>
            <p:nvPr/>
          </p:nvSpPr>
          <p:spPr>
            <a:xfrm>
              <a:off x="1626871" y="4113612"/>
              <a:ext cx="1311578" cy="646331"/>
            </a:xfrm>
            <a:prstGeom prst="rect">
              <a:avLst/>
            </a:prstGeom>
            <a:noFill/>
          </p:spPr>
          <p:txBody>
            <a:bodyPr wrap="none" rtlCol="0">
              <a:spAutoFit/>
            </a:bodyPr>
            <a:lstStyle/>
            <a:p>
              <a:pPr algn="ctr"/>
              <a:r>
                <a:rPr lang="en-US" sz="1200" i="1" dirty="0">
                  <a:solidFill>
                    <a:schemeClr val="tx1">
                      <a:lumMod val="65000"/>
                      <a:lumOff val="35000"/>
                    </a:schemeClr>
                  </a:solidFill>
                </a:rPr>
                <a:t>Physics-based / </a:t>
              </a:r>
            </a:p>
            <a:p>
              <a:pPr algn="ctr"/>
              <a:r>
                <a:rPr lang="en-US" sz="1200" i="1" dirty="0">
                  <a:solidFill>
                    <a:schemeClr val="tx1">
                      <a:lumMod val="65000"/>
                      <a:lumOff val="35000"/>
                    </a:schemeClr>
                  </a:solidFill>
                </a:rPr>
                <a:t>Engineering </a:t>
              </a:r>
            </a:p>
            <a:p>
              <a:pPr algn="ctr"/>
              <a:r>
                <a:rPr lang="en-US" sz="1200" i="1" dirty="0">
                  <a:solidFill>
                    <a:schemeClr val="tx1">
                      <a:lumMod val="65000"/>
                      <a:lumOff val="35000"/>
                    </a:schemeClr>
                  </a:solidFill>
                </a:rPr>
                <a:t>Design Tools </a:t>
              </a:r>
            </a:p>
          </p:txBody>
        </p:sp>
        <p:sp>
          <p:nvSpPr>
            <p:cNvPr id="13" name="TextBox 12"/>
            <p:cNvSpPr txBox="1"/>
            <p:nvPr/>
          </p:nvSpPr>
          <p:spPr>
            <a:xfrm>
              <a:off x="1662982" y="6102347"/>
              <a:ext cx="1403917" cy="369332"/>
            </a:xfrm>
            <a:prstGeom prst="rect">
              <a:avLst/>
            </a:prstGeom>
            <a:noFill/>
          </p:spPr>
          <p:txBody>
            <a:bodyPr wrap="square" rtlCol="0">
              <a:spAutoFit/>
            </a:bodyPr>
            <a:lstStyle/>
            <a:p>
              <a:r>
                <a:rPr lang="en-US" sz="600" dirty="0"/>
                <a:t>Computational Research and Engineering Acquisition Tools and Environments (CREATE)</a:t>
              </a:r>
            </a:p>
          </p:txBody>
        </p:sp>
      </p:grpSp>
      <p:sp>
        <p:nvSpPr>
          <p:cNvPr id="4" name="TextBox 3"/>
          <p:cNvSpPr txBox="1"/>
          <p:nvPr/>
        </p:nvSpPr>
        <p:spPr>
          <a:xfrm>
            <a:off x="3300885" y="2838406"/>
            <a:ext cx="2404824" cy="307777"/>
          </a:xfrm>
          <a:prstGeom prst="rect">
            <a:avLst/>
          </a:prstGeom>
          <a:noFill/>
        </p:spPr>
        <p:txBody>
          <a:bodyPr wrap="none" rtlCol="0">
            <a:spAutoFit/>
          </a:bodyPr>
          <a:lstStyle/>
          <a:p>
            <a:pPr algn="ctr"/>
            <a:r>
              <a:rPr lang="en-US" sz="1400" dirty="0"/>
              <a:t>Digital Engineering Strategy</a:t>
            </a:r>
          </a:p>
        </p:txBody>
      </p:sp>
      <p:grpSp>
        <p:nvGrpSpPr>
          <p:cNvPr id="24" name="Group 23"/>
          <p:cNvGrpSpPr/>
          <p:nvPr/>
        </p:nvGrpSpPr>
        <p:grpSpPr>
          <a:xfrm>
            <a:off x="7227538" y="4150848"/>
            <a:ext cx="1853627" cy="2298416"/>
            <a:chOff x="7227538" y="4150848"/>
            <a:chExt cx="1853627" cy="2298416"/>
          </a:xfrm>
        </p:grpSpPr>
        <p:sp>
          <p:nvSpPr>
            <p:cNvPr id="70" name="TextBox 69"/>
            <p:cNvSpPr txBox="1"/>
            <p:nvPr/>
          </p:nvSpPr>
          <p:spPr>
            <a:xfrm>
              <a:off x="7227538" y="4150848"/>
              <a:ext cx="1829768" cy="1015663"/>
            </a:xfrm>
            <a:prstGeom prst="rect">
              <a:avLst/>
            </a:prstGeom>
            <a:noFill/>
          </p:spPr>
          <p:txBody>
            <a:bodyPr wrap="square" rtlCol="0">
              <a:spAutoFit/>
            </a:bodyPr>
            <a:lstStyle/>
            <a:p>
              <a:pPr algn="ctr"/>
              <a:r>
                <a:rPr lang="en-US" sz="1200" i="1" dirty="0">
                  <a:solidFill>
                    <a:schemeClr val="tx1">
                      <a:lumMod val="65000"/>
                      <a:lumOff val="35000"/>
                    </a:schemeClr>
                  </a:solidFill>
                </a:rPr>
                <a:t>Other Artifacts and Initiatives (e.g. Infrastructure</a:t>
              </a:r>
            </a:p>
            <a:p>
              <a:pPr algn="ctr"/>
              <a:r>
                <a:rPr lang="en-US" sz="1200" i="1" dirty="0">
                  <a:solidFill>
                    <a:schemeClr val="tx1">
                      <a:lumMod val="65000"/>
                      <a:lumOff val="35000"/>
                    </a:schemeClr>
                  </a:solidFill>
                </a:rPr>
                <a:t>that scales to realistic conditions as required</a:t>
              </a:r>
            </a:p>
          </p:txBody>
        </p:sp>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66734" y="5218764"/>
              <a:ext cx="1714431" cy="1230500"/>
            </a:xfrm>
            <a:prstGeom prst="rect">
              <a:avLst/>
            </a:prstGeom>
          </p:spPr>
        </p:pic>
      </p:grpSp>
    </p:spTree>
    <p:extLst>
      <p:ext uri="{BB962C8B-B14F-4D97-AF65-F5344CB8AC3E}">
        <p14:creationId xmlns:p14="http://schemas.microsoft.com/office/powerpoint/2010/main" val="258436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Other Fields</a:t>
            </a:r>
            <a:br>
              <a:rPr lang="en-US" sz="2400" dirty="0"/>
            </a:br>
            <a:r>
              <a:rPr lang="en-US" sz="2400" dirty="0"/>
              <a:t>Exchanging Information Across the Lifecycle and Disciplines</a:t>
            </a:r>
          </a:p>
        </p:txBody>
      </p:sp>
      <p:pic>
        <p:nvPicPr>
          <p:cNvPr id="3" name="Picture 2"/>
          <p:cNvPicPr>
            <a:picLocks noChangeAspect="1"/>
          </p:cNvPicPr>
          <p:nvPr/>
        </p:nvPicPr>
        <p:blipFill>
          <a:blip r:embed="rId2"/>
          <a:stretch>
            <a:fillRect/>
          </a:stretch>
        </p:blipFill>
        <p:spPr>
          <a:xfrm>
            <a:off x="2904837" y="4923955"/>
            <a:ext cx="1643255" cy="12324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p:cNvPicPr>
            <a:picLocks noChangeAspect="1"/>
          </p:cNvPicPr>
          <p:nvPr/>
        </p:nvPicPr>
        <p:blipFill rotWithShape="1">
          <a:blip r:embed="rId3"/>
          <a:srcRect l="33948" r="14210"/>
          <a:stretch/>
        </p:blipFill>
        <p:spPr>
          <a:xfrm>
            <a:off x="4946305" y="1149882"/>
            <a:ext cx="1667145" cy="12866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rotWithShape="1">
          <a:blip r:embed="rId4"/>
          <a:srcRect l="4020"/>
          <a:stretch/>
        </p:blipFill>
        <p:spPr>
          <a:xfrm>
            <a:off x="1105551" y="1188369"/>
            <a:ext cx="1665385" cy="12391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rotWithShape="1">
          <a:blip r:embed="rId5"/>
          <a:srcRect l="19581" t="5496" r="9118" b="5005"/>
          <a:stretch/>
        </p:blipFill>
        <p:spPr>
          <a:xfrm>
            <a:off x="2215581" y="3066659"/>
            <a:ext cx="1650045" cy="12225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rotWithShape="1">
          <a:blip r:embed="rId6"/>
          <a:srcRect r="10491"/>
          <a:stretch/>
        </p:blipFill>
        <p:spPr>
          <a:xfrm>
            <a:off x="6234046" y="3030530"/>
            <a:ext cx="1677732" cy="12587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p:cNvPicPr>
          <p:nvPr/>
        </p:nvPicPr>
        <p:blipFill rotWithShape="1">
          <a:blip r:embed="rId7"/>
          <a:srcRect r="26130"/>
          <a:stretch/>
        </p:blipFill>
        <p:spPr>
          <a:xfrm>
            <a:off x="7374094" y="4852203"/>
            <a:ext cx="1643535" cy="12949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Rectangle 8"/>
          <p:cNvSpPr/>
          <p:nvPr/>
        </p:nvSpPr>
        <p:spPr bwMode="auto">
          <a:xfrm>
            <a:off x="65835" y="1145801"/>
            <a:ext cx="968282" cy="138467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effectLst>
                  <a:outerShdw blurRad="38100" dist="38100" dir="2700000" algn="tl">
                    <a:srgbClr val="000000">
                      <a:alpha val="43137"/>
                    </a:srgbClr>
                  </a:outerShdw>
                </a:effectLst>
                <a:latin typeface="Arial" charset="0"/>
              </a:rPr>
              <a:t>Architecture, Construction, &amp; Facilities Disciplines</a:t>
            </a:r>
            <a:endParaRPr kumimoji="0" lang="en-US" sz="1400" b="1" i="0" u="none" strike="noStrike" cap="none" normalizeH="0" dirty="0">
              <a:ln>
                <a:noFill/>
              </a:ln>
              <a:solidFill>
                <a:schemeClr val="tx1"/>
              </a:solidFill>
              <a:effectLst>
                <a:outerShdw blurRad="38100" dist="38100" dir="2700000" algn="tl">
                  <a:srgbClr val="000000">
                    <a:alpha val="43137"/>
                  </a:srgbClr>
                </a:outerShdw>
              </a:effectLst>
              <a:latin typeface="Arial" charset="0"/>
            </a:endParaRPr>
          </a:p>
        </p:txBody>
      </p:sp>
      <p:sp>
        <p:nvSpPr>
          <p:cNvPr id="10" name="Rectangle 9"/>
          <p:cNvSpPr/>
          <p:nvPr/>
        </p:nvSpPr>
        <p:spPr bwMode="auto">
          <a:xfrm>
            <a:off x="65835" y="2991446"/>
            <a:ext cx="968282" cy="141669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chemeClr val="accent2"/>
                </a:solidFill>
                <a:latin typeface="Arial" charset="0"/>
              </a:rPr>
              <a:t>Product Engineering Disciplines</a:t>
            </a:r>
            <a:endParaRPr kumimoji="0" lang="en-US" sz="1400" b="1" i="0" u="none" strike="noStrike" cap="none" normalizeH="0" dirty="0">
              <a:ln>
                <a:noFill/>
              </a:ln>
              <a:solidFill>
                <a:schemeClr val="accent2"/>
              </a:solidFill>
              <a:latin typeface="Arial" charset="0"/>
            </a:endParaRPr>
          </a:p>
        </p:txBody>
      </p:sp>
      <p:sp>
        <p:nvSpPr>
          <p:cNvPr id="11" name="Rectangle 10"/>
          <p:cNvSpPr/>
          <p:nvPr/>
        </p:nvSpPr>
        <p:spPr bwMode="auto">
          <a:xfrm>
            <a:off x="121536" y="4894361"/>
            <a:ext cx="968282" cy="1416695"/>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latin typeface="Arial" charset="0"/>
              </a:rPr>
              <a:t>System Development Disciplines</a:t>
            </a:r>
            <a:endParaRPr kumimoji="0" lang="en-US" sz="1400" b="1" i="0" u="none" strike="noStrike" cap="none" normalizeH="0" dirty="0">
              <a:ln>
                <a:noFill/>
              </a:ln>
              <a:solidFill>
                <a:schemeClr val="tx1"/>
              </a:solidFill>
              <a:latin typeface="Arial" charset="0"/>
            </a:endParaRPr>
          </a:p>
        </p:txBody>
      </p:sp>
      <p:sp>
        <p:nvSpPr>
          <p:cNvPr id="12" name="Right Arrow 11"/>
          <p:cNvSpPr/>
          <p:nvPr/>
        </p:nvSpPr>
        <p:spPr bwMode="auto">
          <a:xfrm>
            <a:off x="2809058" y="1188368"/>
            <a:ext cx="2113137" cy="133939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dirty="0">
                <a:ln>
                  <a:noFill/>
                </a:ln>
                <a:solidFill>
                  <a:schemeClr val="bg1"/>
                </a:solidFill>
                <a:effectLst/>
                <a:latin typeface="Arial" charset="0"/>
              </a:rPr>
              <a:t>From </a:t>
            </a:r>
            <a:r>
              <a:rPr kumimoji="0" lang="en-US" sz="1200" b="1" i="1" u="none" strike="noStrike" cap="none" normalizeH="0" dirty="0">
                <a:ln>
                  <a:noFill/>
                </a:ln>
                <a:solidFill>
                  <a:schemeClr val="bg1"/>
                </a:solidFill>
                <a:effectLst>
                  <a:outerShdw blurRad="38100" dist="38100" dir="2700000" algn="tl">
                    <a:srgbClr val="000000">
                      <a:alpha val="43137"/>
                    </a:srgbClr>
                  </a:outerShdw>
                </a:effectLst>
                <a:latin typeface="Arial" charset="0"/>
              </a:rPr>
              <a:t>Light Tables </a:t>
            </a:r>
            <a:r>
              <a:rPr kumimoji="0" lang="en-US" sz="1200" i="0" u="none" strike="noStrike" cap="none" normalizeH="0" dirty="0">
                <a:ln>
                  <a:noFill/>
                </a:ln>
                <a:solidFill>
                  <a:schemeClr val="bg1"/>
                </a:solidFill>
                <a:effectLst/>
                <a:latin typeface="Arial" charset="0"/>
              </a:rPr>
              <a:t>to </a:t>
            </a:r>
            <a:r>
              <a:rPr kumimoji="0" lang="en-US" sz="1200" b="1" i="1" u="none" strike="noStrike" cap="none" normalizeH="0" dirty="0">
                <a:ln>
                  <a:noFill/>
                </a:ln>
                <a:solidFill>
                  <a:schemeClr val="bg1"/>
                </a:solidFill>
                <a:effectLst>
                  <a:outerShdw blurRad="38100" dist="38100" dir="2700000" algn="tl">
                    <a:srgbClr val="000000">
                      <a:alpha val="43137"/>
                    </a:srgbClr>
                  </a:outerShdw>
                </a:effectLst>
                <a:latin typeface="Arial" charset="0"/>
              </a:rPr>
              <a:t>Building Information Modeling (BIM)</a:t>
            </a:r>
          </a:p>
        </p:txBody>
      </p:sp>
      <p:sp>
        <p:nvSpPr>
          <p:cNvPr id="13" name="Right Arrow 12"/>
          <p:cNvSpPr/>
          <p:nvPr/>
        </p:nvSpPr>
        <p:spPr bwMode="auto">
          <a:xfrm>
            <a:off x="3909840" y="2991446"/>
            <a:ext cx="2279992" cy="140348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dirty="0">
                <a:ln>
                  <a:noFill/>
                </a:ln>
                <a:solidFill>
                  <a:schemeClr val="accent6"/>
                </a:solidFill>
                <a:effectLst/>
                <a:latin typeface="Arial" charset="0"/>
              </a:rPr>
              <a:t>From </a:t>
            </a:r>
            <a:r>
              <a:rPr kumimoji="0" lang="en-US" sz="1200" b="1" i="1" u="none" strike="noStrike" cap="none" normalizeH="0" dirty="0">
                <a:ln>
                  <a:noFill/>
                </a:ln>
                <a:solidFill>
                  <a:schemeClr val="accent6"/>
                </a:solidFill>
                <a:effectLst>
                  <a:outerShdw blurRad="38100" dist="38100" dir="2700000" algn="tl">
                    <a:srgbClr val="000000">
                      <a:alpha val="43137"/>
                    </a:srgbClr>
                  </a:outerShdw>
                </a:effectLst>
                <a:latin typeface="Arial" charset="0"/>
              </a:rPr>
              <a:t>Paper Drawings </a:t>
            </a:r>
            <a:r>
              <a:rPr kumimoji="0" lang="en-US" sz="1200" i="0" u="none" strike="noStrike" cap="none" normalizeH="0" dirty="0">
                <a:ln>
                  <a:noFill/>
                </a:ln>
                <a:solidFill>
                  <a:schemeClr val="accent6"/>
                </a:solidFill>
                <a:effectLst/>
                <a:latin typeface="Arial" charset="0"/>
              </a:rPr>
              <a:t>to </a:t>
            </a:r>
            <a:r>
              <a:rPr kumimoji="0" lang="en-US" sz="1200" b="1" i="1" u="none" strike="noStrike" cap="none" normalizeH="0" dirty="0">
                <a:ln>
                  <a:noFill/>
                </a:ln>
                <a:solidFill>
                  <a:schemeClr val="accent6"/>
                </a:solidFill>
                <a:effectLst>
                  <a:outerShdw blurRad="38100" dist="38100" dir="2700000" algn="tl">
                    <a:srgbClr val="000000">
                      <a:alpha val="43137"/>
                    </a:srgbClr>
                  </a:outerShdw>
                </a:effectLst>
                <a:latin typeface="Arial" charset="0"/>
              </a:rPr>
              <a:t>Computer Aided Technologies (CAx)</a:t>
            </a:r>
          </a:p>
        </p:txBody>
      </p:sp>
      <p:sp>
        <p:nvSpPr>
          <p:cNvPr id="14" name="Rectangle 13"/>
          <p:cNvSpPr/>
          <p:nvPr/>
        </p:nvSpPr>
        <p:spPr bwMode="auto">
          <a:xfrm>
            <a:off x="1043136" y="2559624"/>
            <a:ext cx="5570314" cy="363043"/>
          </a:xfrm>
          <a:prstGeom prst="rect">
            <a:avLst/>
          </a:prstGeom>
          <a:gradFill flip="none" rotWithShape="1">
            <a:gsLst>
              <a:gs pos="0">
                <a:schemeClr val="tx1"/>
              </a:gs>
              <a:gs pos="37000">
                <a:schemeClr val="accent2"/>
              </a:gs>
              <a:gs pos="69000">
                <a:schemeClr val="accent1">
                  <a:lumMod val="25000"/>
                </a:schemeClr>
              </a:gs>
              <a:gs pos="100000">
                <a:schemeClr val="accent1"/>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bg1"/>
                </a:solidFill>
                <a:effectLst>
                  <a:outerShdw blurRad="38100" dist="38100" dir="2700000" algn="tl">
                    <a:srgbClr val="000000">
                      <a:alpha val="43137"/>
                    </a:srgbClr>
                  </a:outerShdw>
                </a:effectLst>
                <a:latin typeface="Arial" charset="0"/>
              </a:rPr>
              <a:t>Across the Facility Lifespan</a:t>
            </a:r>
          </a:p>
        </p:txBody>
      </p:sp>
      <p:sp>
        <p:nvSpPr>
          <p:cNvPr id="15" name="Rectangle 14"/>
          <p:cNvSpPr/>
          <p:nvPr/>
        </p:nvSpPr>
        <p:spPr bwMode="auto">
          <a:xfrm>
            <a:off x="1089818" y="4426789"/>
            <a:ext cx="6831078" cy="349120"/>
          </a:xfrm>
          <a:prstGeom prst="rect">
            <a:avLst/>
          </a:prstGeom>
          <a:gradFill flip="none" rotWithShape="1">
            <a:gsLst>
              <a:gs pos="0">
                <a:schemeClr val="tx1"/>
              </a:gs>
              <a:gs pos="37000">
                <a:schemeClr val="accent2"/>
              </a:gs>
              <a:gs pos="69000">
                <a:schemeClr val="accent1">
                  <a:lumMod val="25000"/>
                </a:schemeClr>
              </a:gs>
              <a:gs pos="100000">
                <a:schemeClr val="accent1"/>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bg1"/>
                </a:solidFill>
                <a:effectLst>
                  <a:outerShdw blurRad="38100" dist="38100" dir="2700000" algn="tl">
                    <a:srgbClr val="000000">
                      <a:alpha val="43137"/>
                    </a:srgbClr>
                  </a:outerShdw>
                </a:effectLst>
                <a:latin typeface="Arial" charset="0"/>
              </a:rPr>
              <a:t>Across the Product Lifecycle</a:t>
            </a:r>
          </a:p>
        </p:txBody>
      </p:sp>
      <p:sp>
        <p:nvSpPr>
          <p:cNvPr id="16" name="Rectangle 15"/>
          <p:cNvSpPr/>
          <p:nvPr/>
        </p:nvSpPr>
        <p:spPr bwMode="auto">
          <a:xfrm>
            <a:off x="1105551" y="6223440"/>
            <a:ext cx="7912078" cy="308903"/>
          </a:xfrm>
          <a:prstGeom prst="rect">
            <a:avLst/>
          </a:prstGeom>
          <a:gradFill flip="none" rotWithShape="1">
            <a:gsLst>
              <a:gs pos="0">
                <a:schemeClr val="tx1"/>
              </a:gs>
              <a:gs pos="37000">
                <a:schemeClr val="accent2"/>
              </a:gs>
              <a:gs pos="69000">
                <a:schemeClr val="accent1">
                  <a:lumMod val="25000"/>
                </a:schemeClr>
              </a:gs>
              <a:gs pos="100000">
                <a:schemeClr val="accent1"/>
              </a:gs>
            </a:gsLst>
            <a:lin ang="0" scaled="0"/>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bg1"/>
                </a:solidFill>
                <a:effectLst>
                  <a:outerShdw blurRad="38100" dist="38100" dir="2700000" algn="tl">
                    <a:srgbClr val="000000">
                      <a:alpha val="43137"/>
                    </a:srgbClr>
                  </a:outerShdw>
                </a:effectLst>
                <a:latin typeface="Arial" charset="0"/>
              </a:rPr>
              <a:t>Across the System Lifecycle</a:t>
            </a:r>
          </a:p>
        </p:txBody>
      </p:sp>
      <p:sp>
        <p:nvSpPr>
          <p:cNvPr id="17" name="Rectangle 16"/>
          <p:cNvSpPr/>
          <p:nvPr/>
        </p:nvSpPr>
        <p:spPr bwMode="auto">
          <a:xfrm>
            <a:off x="7097564" y="1300914"/>
            <a:ext cx="1830946" cy="125871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a:solidFill>
                  <a:schemeClr val="tx1"/>
                </a:solidFill>
                <a:latin typeface="Arial" charset="0"/>
              </a:rPr>
              <a:t>How do we digitally represent whole systems across its lifecycle and the disciplines?</a:t>
            </a:r>
            <a:endParaRPr kumimoji="0" lang="en-US" sz="1400" b="1" i="0" u="none" strike="noStrike" cap="none" normalizeH="0" dirty="0">
              <a:ln>
                <a:noFill/>
              </a:ln>
              <a:solidFill>
                <a:schemeClr val="tx1"/>
              </a:solidFill>
              <a:effectLst/>
              <a:latin typeface="Arial" charset="0"/>
            </a:endParaRPr>
          </a:p>
        </p:txBody>
      </p:sp>
      <p:sp>
        <p:nvSpPr>
          <p:cNvPr id="18" name="Right Arrow 17"/>
          <p:cNvSpPr/>
          <p:nvPr/>
        </p:nvSpPr>
        <p:spPr bwMode="auto">
          <a:xfrm>
            <a:off x="4567547" y="4913467"/>
            <a:ext cx="2732551" cy="1233679"/>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dirty="0">
                <a:ln>
                  <a:noFill/>
                </a:ln>
                <a:solidFill>
                  <a:schemeClr val="bg1"/>
                </a:solidFill>
                <a:effectLst/>
                <a:latin typeface="Arial" charset="0"/>
              </a:rPr>
              <a:t>From </a:t>
            </a:r>
            <a:r>
              <a:rPr kumimoji="0" lang="en-US" sz="1200" b="1" i="1" u="none" strike="noStrike" cap="none" normalizeH="0" dirty="0">
                <a:ln>
                  <a:noFill/>
                </a:ln>
                <a:solidFill>
                  <a:schemeClr val="bg1"/>
                </a:solidFill>
                <a:effectLst>
                  <a:outerShdw blurRad="38100" dist="38100" dir="2700000" algn="tl">
                    <a:srgbClr val="000000">
                      <a:alpha val="43137"/>
                    </a:srgbClr>
                  </a:outerShdw>
                </a:effectLst>
                <a:latin typeface="Arial" charset="0"/>
              </a:rPr>
              <a:t>Static System Diagrams </a:t>
            </a:r>
            <a:r>
              <a:rPr kumimoji="0" lang="en-US" sz="1200" i="0" u="none" strike="noStrike" cap="none" normalizeH="0" dirty="0">
                <a:ln>
                  <a:noFill/>
                </a:ln>
                <a:solidFill>
                  <a:schemeClr val="bg1"/>
                </a:solidFill>
                <a:effectLst/>
                <a:latin typeface="Arial" charset="0"/>
              </a:rPr>
              <a:t>to </a:t>
            </a:r>
            <a:r>
              <a:rPr kumimoji="0" lang="en-US" sz="1200" b="1" i="1" u="none" strike="noStrike" cap="none" normalizeH="0" dirty="0">
                <a:ln>
                  <a:noFill/>
                </a:ln>
                <a:solidFill>
                  <a:schemeClr val="bg1"/>
                </a:solidFill>
                <a:effectLst>
                  <a:outerShdw blurRad="38100" dist="38100" dir="2700000" algn="tl">
                    <a:srgbClr val="000000">
                      <a:alpha val="43137"/>
                    </a:srgbClr>
                  </a:outerShdw>
                </a:effectLst>
                <a:latin typeface="Arial" charset="0"/>
              </a:rPr>
              <a:t>Digital Representations </a:t>
            </a:r>
            <a:r>
              <a:rPr kumimoji="0" lang="en-US" sz="1200" strike="noStrike" cap="none" normalizeH="0" dirty="0">
                <a:ln>
                  <a:noFill/>
                </a:ln>
                <a:solidFill>
                  <a:schemeClr val="bg1"/>
                </a:solidFill>
                <a:latin typeface="Arial" charset="0"/>
              </a:rPr>
              <a:t>of whole systems</a:t>
            </a:r>
            <a:endParaRPr kumimoji="0" lang="en-US" sz="1200" b="1" i="1" u="none" strike="noStrike" cap="none" normalizeH="0" dirty="0">
              <a:ln>
                <a:noFill/>
              </a:ln>
              <a:solidFill>
                <a:schemeClr val="bg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57227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 Us Begin a Dialogue on </a:t>
            </a:r>
            <a:br>
              <a:rPr lang="en-US" dirty="0"/>
            </a:br>
            <a:r>
              <a:rPr lang="en-US" dirty="0"/>
              <a:t>Digital Artifacts</a:t>
            </a:r>
          </a:p>
        </p:txBody>
      </p:sp>
      <p:pic>
        <p:nvPicPr>
          <p:cNvPr id="3" name="Content Placeholder 9"/>
          <p:cNvPicPr>
            <a:picLocks noChangeAspect="1"/>
          </p:cNvPicPr>
          <p:nvPr/>
        </p:nvPicPr>
        <p:blipFill>
          <a:blip r:embed="rId2"/>
          <a:stretch>
            <a:fillRect/>
          </a:stretch>
        </p:blipFill>
        <p:spPr bwMode="auto">
          <a:xfrm>
            <a:off x="935575" y="2543718"/>
            <a:ext cx="2451100" cy="1530350"/>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 name="Picture 3"/>
          <p:cNvPicPr>
            <a:picLocks noChangeAspect="1"/>
          </p:cNvPicPr>
          <p:nvPr/>
        </p:nvPicPr>
        <p:blipFill>
          <a:blip r:embed="rId3"/>
          <a:stretch>
            <a:fillRect/>
          </a:stretch>
        </p:blipFill>
        <p:spPr>
          <a:xfrm>
            <a:off x="5957009" y="2547221"/>
            <a:ext cx="2292743" cy="15233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Curved Up Arrow 4"/>
          <p:cNvSpPr/>
          <p:nvPr/>
        </p:nvSpPr>
        <p:spPr bwMode="auto">
          <a:xfrm>
            <a:off x="1781167" y="4037010"/>
            <a:ext cx="5781350" cy="1682938"/>
          </a:xfrm>
          <a:prstGeom prst="curvedUp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6" name="TextBox 5"/>
          <p:cNvSpPr txBox="1"/>
          <p:nvPr/>
        </p:nvSpPr>
        <p:spPr>
          <a:xfrm>
            <a:off x="650732" y="1756026"/>
            <a:ext cx="3020785" cy="707886"/>
          </a:xfrm>
          <a:prstGeom prst="rect">
            <a:avLst/>
          </a:prstGeom>
          <a:noFill/>
        </p:spPr>
        <p:txBody>
          <a:bodyPr wrap="square" rtlCol="0">
            <a:spAutoFit/>
          </a:bodyPr>
          <a:lstStyle/>
          <a:p>
            <a:pPr algn="ctr"/>
            <a:r>
              <a:rPr lang="en-US" sz="2000" b="1" dirty="0"/>
              <a:t>We start with a lot of complex technical stuff</a:t>
            </a:r>
          </a:p>
        </p:txBody>
      </p:sp>
      <p:sp>
        <p:nvSpPr>
          <p:cNvPr id="7" name="TextBox 6"/>
          <p:cNvSpPr txBox="1"/>
          <p:nvPr/>
        </p:nvSpPr>
        <p:spPr>
          <a:xfrm>
            <a:off x="2935882" y="4524536"/>
            <a:ext cx="3284217" cy="707886"/>
          </a:xfrm>
          <a:prstGeom prst="rect">
            <a:avLst/>
          </a:prstGeom>
          <a:noFill/>
        </p:spPr>
        <p:txBody>
          <a:bodyPr wrap="square" rtlCol="0">
            <a:spAutoFit/>
          </a:bodyPr>
          <a:lstStyle/>
          <a:p>
            <a:pPr algn="ctr"/>
            <a:r>
              <a:rPr lang="en-US" sz="2000" b="1" dirty="0"/>
              <a:t>We organize and evolve it in ways that make sense</a:t>
            </a:r>
          </a:p>
        </p:txBody>
      </p:sp>
      <p:sp>
        <p:nvSpPr>
          <p:cNvPr id="8" name="TextBox 7"/>
          <p:cNvSpPr txBox="1"/>
          <p:nvPr/>
        </p:nvSpPr>
        <p:spPr>
          <a:xfrm>
            <a:off x="5386703" y="1756026"/>
            <a:ext cx="3433353" cy="707886"/>
          </a:xfrm>
          <a:prstGeom prst="rect">
            <a:avLst/>
          </a:prstGeom>
          <a:noFill/>
        </p:spPr>
        <p:txBody>
          <a:bodyPr wrap="square" rtlCol="0">
            <a:spAutoFit/>
          </a:bodyPr>
          <a:lstStyle/>
          <a:p>
            <a:pPr algn="ctr"/>
            <a:r>
              <a:rPr lang="en-US" sz="2000" b="1" dirty="0"/>
              <a:t>We finish with stuff stakeholders understand</a:t>
            </a:r>
          </a:p>
        </p:txBody>
      </p:sp>
      <p:sp>
        <p:nvSpPr>
          <p:cNvPr id="9" name="TextBox 8"/>
          <p:cNvSpPr txBox="1"/>
          <p:nvPr/>
        </p:nvSpPr>
        <p:spPr>
          <a:xfrm>
            <a:off x="7005937" y="5137868"/>
            <a:ext cx="1878203" cy="584775"/>
          </a:xfrm>
          <a:prstGeom prst="rect">
            <a:avLst/>
          </a:prstGeom>
          <a:noFill/>
        </p:spPr>
        <p:txBody>
          <a:bodyPr wrap="square" rtlCol="0">
            <a:spAutoFit/>
          </a:bodyPr>
          <a:lstStyle/>
          <a:p>
            <a:pPr algn="ctr"/>
            <a:r>
              <a:rPr lang="en-US" sz="1600" b="1" dirty="0">
                <a:solidFill>
                  <a:srgbClr val="C00000"/>
                </a:solidFill>
                <a:effectLst>
                  <a:outerShdw blurRad="38100" dist="38100" dir="2700000" algn="tl">
                    <a:srgbClr val="000000">
                      <a:alpha val="43137"/>
                    </a:srgbClr>
                  </a:outerShdw>
                </a:effectLst>
              </a:rPr>
              <a:t>How do we make this happen?</a:t>
            </a:r>
          </a:p>
        </p:txBody>
      </p:sp>
    </p:spTree>
    <p:extLst>
      <p:ext uri="{BB962C8B-B14F-4D97-AF65-F5344CB8AC3E}">
        <p14:creationId xmlns:p14="http://schemas.microsoft.com/office/powerpoint/2010/main" val="342994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Transforming Digital Artifacts to Stakeholder Wisdom </a:t>
            </a:r>
          </a:p>
        </p:txBody>
      </p:sp>
      <p:pic>
        <p:nvPicPr>
          <p:cNvPr id="3" name="Picture 10" descr="Image result for databas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5" y="1326574"/>
            <a:ext cx="2310320" cy="518898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14469" y="5376335"/>
            <a:ext cx="1095185" cy="1228958"/>
            <a:chOff x="597428" y="1923697"/>
            <a:chExt cx="1095185" cy="1228958"/>
          </a:xfrm>
        </p:grpSpPr>
        <p:pic>
          <p:nvPicPr>
            <p:cNvPr id="5" name="Picture 4" descr="Image result for video fram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133"/>
            <a:stretch/>
          </p:blipFill>
          <p:spPr bwMode="auto">
            <a:xfrm>
              <a:off x="622570" y="1923697"/>
              <a:ext cx="1070043" cy="7701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7428" y="2629435"/>
              <a:ext cx="1055451" cy="523220"/>
            </a:xfrm>
            <a:prstGeom prst="rect">
              <a:avLst/>
            </a:prstGeom>
            <a:noFill/>
          </p:spPr>
          <p:txBody>
            <a:bodyPr wrap="square" rtlCol="0">
              <a:spAutoFit/>
            </a:bodyPr>
            <a:lstStyle/>
            <a:p>
              <a:pPr algn="ctr"/>
              <a:r>
                <a:rPr lang="en-US" sz="1400" b="1" dirty="0"/>
                <a:t>Video Frames</a:t>
              </a:r>
            </a:p>
          </p:txBody>
        </p:sp>
      </p:grpSp>
      <p:grpSp>
        <p:nvGrpSpPr>
          <p:cNvPr id="7" name="Group 6"/>
          <p:cNvGrpSpPr/>
          <p:nvPr/>
        </p:nvGrpSpPr>
        <p:grpSpPr>
          <a:xfrm>
            <a:off x="634336" y="1753636"/>
            <a:ext cx="1055451" cy="1225250"/>
            <a:chOff x="622570" y="2997163"/>
            <a:chExt cx="1055451" cy="1225250"/>
          </a:xfrm>
        </p:grpSpPr>
        <p:pic>
          <p:nvPicPr>
            <p:cNvPr id="8" name="Picture 7"/>
            <p:cNvPicPr>
              <a:picLocks noChangeAspect="1"/>
            </p:cNvPicPr>
            <p:nvPr/>
          </p:nvPicPr>
          <p:blipFill rotWithShape="1">
            <a:blip r:embed="rId4"/>
            <a:srcRect r="26655"/>
            <a:stretch/>
          </p:blipFill>
          <p:spPr>
            <a:xfrm>
              <a:off x="637161" y="2997163"/>
              <a:ext cx="1040860" cy="780518"/>
            </a:xfrm>
            <a:prstGeom prst="rect">
              <a:avLst/>
            </a:prstGeom>
          </p:spPr>
        </p:pic>
        <p:sp>
          <p:nvSpPr>
            <p:cNvPr id="9" name="TextBox 8"/>
            <p:cNvSpPr txBox="1"/>
            <p:nvPr/>
          </p:nvSpPr>
          <p:spPr>
            <a:xfrm>
              <a:off x="622570" y="3699193"/>
              <a:ext cx="1055451"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Model Elements</a:t>
              </a:r>
            </a:p>
          </p:txBody>
        </p:sp>
      </p:grpSp>
      <p:grpSp>
        <p:nvGrpSpPr>
          <p:cNvPr id="10" name="Group 9"/>
          <p:cNvGrpSpPr/>
          <p:nvPr/>
        </p:nvGrpSpPr>
        <p:grpSpPr>
          <a:xfrm>
            <a:off x="584903" y="2978886"/>
            <a:ext cx="1154316" cy="1263018"/>
            <a:chOff x="538297" y="5575131"/>
            <a:chExt cx="1154316" cy="1263018"/>
          </a:xfrm>
        </p:grpSpPr>
        <p:pic>
          <p:nvPicPr>
            <p:cNvPr id="11" name="Picture 10"/>
            <p:cNvPicPr>
              <a:picLocks noChangeAspect="1"/>
            </p:cNvPicPr>
            <p:nvPr/>
          </p:nvPicPr>
          <p:blipFill>
            <a:blip r:embed="rId5"/>
            <a:stretch>
              <a:fillRect/>
            </a:stretch>
          </p:blipFill>
          <p:spPr>
            <a:xfrm>
              <a:off x="538299" y="5575131"/>
              <a:ext cx="1154314" cy="770144"/>
            </a:xfrm>
            <a:prstGeom prst="rect">
              <a:avLst/>
            </a:prstGeom>
          </p:spPr>
        </p:pic>
        <p:sp>
          <p:nvSpPr>
            <p:cNvPr id="12" name="TextBox 11"/>
            <p:cNvSpPr txBox="1"/>
            <p:nvPr/>
          </p:nvSpPr>
          <p:spPr>
            <a:xfrm>
              <a:off x="538297" y="6314929"/>
              <a:ext cx="1139723"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Data Records</a:t>
              </a:r>
            </a:p>
          </p:txBody>
        </p:sp>
      </p:grpSp>
      <p:sp>
        <p:nvSpPr>
          <p:cNvPr id="13" name="Rectangle 12"/>
          <p:cNvSpPr/>
          <p:nvPr/>
        </p:nvSpPr>
        <p:spPr>
          <a:xfrm>
            <a:off x="312531" y="1050096"/>
            <a:ext cx="1699061" cy="707886"/>
          </a:xfrm>
          <a:prstGeom prst="rect">
            <a:avLst/>
          </a:prstGeom>
          <a:noFill/>
        </p:spPr>
        <p:txBody>
          <a:bodyPr wrap="square" lIns="91440" tIns="45720" rIns="91440" bIns="45720">
            <a:spAutoFit/>
          </a:bodyPr>
          <a:lstStyle/>
          <a:p>
            <a:pPr algn="ctr"/>
            <a:r>
              <a:rPr lang="en-US" sz="2000" b="1" cap="none" spc="0" dirty="0">
                <a:ln w="6600">
                  <a:solidFill>
                    <a:schemeClr val="accent2"/>
                  </a:solidFill>
                  <a:prstDash val="solid"/>
                </a:ln>
                <a:solidFill>
                  <a:srgbClr val="FFFFFF"/>
                </a:solidFill>
                <a:effectLst>
                  <a:outerShdw dist="38100" dir="2700000" algn="tl" rotWithShape="0">
                    <a:schemeClr val="accent2"/>
                  </a:outerShdw>
                </a:effectLst>
              </a:rPr>
              <a:t>Digital Artifacts</a:t>
            </a:r>
          </a:p>
        </p:txBody>
      </p:sp>
      <p:grpSp>
        <p:nvGrpSpPr>
          <p:cNvPr id="14" name="Group 13"/>
          <p:cNvGrpSpPr/>
          <p:nvPr/>
        </p:nvGrpSpPr>
        <p:grpSpPr>
          <a:xfrm>
            <a:off x="599809" y="4271492"/>
            <a:ext cx="1124505" cy="1126776"/>
            <a:chOff x="2161492" y="3978204"/>
            <a:chExt cx="1124505" cy="1126776"/>
          </a:xfrm>
        </p:grpSpPr>
        <p:sp>
          <p:nvSpPr>
            <p:cNvPr id="15" name="TextBox 14"/>
            <p:cNvSpPr txBox="1"/>
            <p:nvPr/>
          </p:nvSpPr>
          <p:spPr>
            <a:xfrm>
              <a:off x="2161492" y="4581760"/>
              <a:ext cx="1124505"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Geometric Primitives</a:t>
              </a:r>
            </a:p>
          </p:txBody>
        </p:sp>
        <p:pic>
          <p:nvPicPr>
            <p:cNvPr id="16" name="Picture 15"/>
            <p:cNvPicPr>
              <a:picLocks noChangeAspect="1"/>
            </p:cNvPicPr>
            <p:nvPr/>
          </p:nvPicPr>
          <p:blipFill>
            <a:blip r:embed="rId6"/>
            <a:stretch>
              <a:fillRect/>
            </a:stretch>
          </p:blipFill>
          <p:spPr>
            <a:xfrm>
              <a:off x="2187249" y="3978204"/>
              <a:ext cx="1072989" cy="603556"/>
            </a:xfrm>
            <a:prstGeom prst="rect">
              <a:avLst/>
            </a:prstGeom>
          </p:spPr>
        </p:pic>
      </p:grpSp>
      <p:sp>
        <p:nvSpPr>
          <p:cNvPr id="17" name="Rounded Rectangle 16"/>
          <p:cNvSpPr/>
          <p:nvPr/>
        </p:nvSpPr>
        <p:spPr bwMode="auto">
          <a:xfrm>
            <a:off x="3444553" y="3471454"/>
            <a:ext cx="2052537" cy="831773"/>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solidFill>
                  <a:srgbClr val="002060"/>
                </a:solidFill>
                <a:effectLst>
                  <a:outerShdw blurRad="38100" dist="38100" dir="2700000" algn="tl">
                    <a:srgbClr val="000000">
                      <a:alpha val="43137"/>
                    </a:srgbClr>
                  </a:outerShdw>
                </a:effectLst>
                <a:latin typeface="Arial" charset="0"/>
              </a:rPr>
              <a:t>Assembling Digital Artifacts</a:t>
            </a:r>
            <a:endParaRPr kumimoji="0" lang="en-US" sz="1800" b="1" i="0" u="none" strike="noStrike" cap="none" normalizeH="0" dirty="0">
              <a:ln>
                <a:noFill/>
              </a:ln>
              <a:solidFill>
                <a:srgbClr val="002060"/>
              </a:solidFill>
              <a:effectLst>
                <a:outerShdw blurRad="38100" dist="38100" dir="2700000" algn="tl">
                  <a:srgbClr val="000000">
                    <a:alpha val="43137"/>
                  </a:srgbClr>
                </a:outerShdw>
              </a:effectLst>
              <a:latin typeface="Arial" charset="0"/>
            </a:endParaRPr>
          </a:p>
        </p:txBody>
      </p:sp>
      <p:sp>
        <p:nvSpPr>
          <p:cNvPr id="18" name="Right Arrow 17"/>
          <p:cNvSpPr/>
          <p:nvPr/>
        </p:nvSpPr>
        <p:spPr bwMode="auto">
          <a:xfrm>
            <a:off x="2264133" y="3629558"/>
            <a:ext cx="1035997" cy="51556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19" name="Rectangle 18"/>
          <p:cNvSpPr/>
          <p:nvPr/>
        </p:nvSpPr>
        <p:spPr>
          <a:xfrm>
            <a:off x="3139999" y="4666806"/>
            <a:ext cx="2589619" cy="1815882"/>
          </a:xfrm>
          <a:prstGeom prst="rect">
            <a:avLst/>
          </a:prstGeom>
        </p:spPr>
        <p:txBody>
          <a:bodyPr wrap="square">
            <a:spAutoFit/>
          </a:bodyPr>
          <a:lstStyle/>
          <a:p>
            <a:pPr algn="ctr"/>
            <a:r>
              <a:rPr lang="en-US" sz="1600" b="1" dirty="0">
                <a:solidFill>
                  <a:schemeClr val="accent6">
                    <a:lumMod val="50000"/>
                  </a:schemeClr>
                </a:solidFill>
                <a:effectLst>
                  <a:outerShdw blurRad="38100" dist="38100" dir="2700000" algn="tl">
                    <a:srgbClr val="000000">
                      <a:alpha val="43137"/>
                    </a:srgbClr>
                  </a:outerShdw>
                </a:effectLst>
              </a:rPr>
              <a:t>Digital Presentation Definition</a:t>
            </a:r>
            <a:r>
              <a:rPr lang="en-US" sz="1600" dirty="0">
                <a:solidFill>
                  <a:schemeClr val="accent6">
                    <a:lumMod val="50000"/>
                  </a:schemeClr>
                </a:solidFill>
              </a:rPr>
              <a:t> </a:t>
            </a:r>
          </a:p>
          <a:p>
            <a:r>
              <a:rPr lang="en-US" sz="1600" dirty="0"/>
              <a:t>A construct that defines the procedures to select, compile, and analyze digital artifacts to create digital engineering content</a:t>
            </a:r>
          </a:p>
        </p:txBody>
      </p:sp>
      <p:sp>
        <p:nvSpPr>
          <p:cNvPr id="20" name="Right Arrow 19"/>
          <p:cNvSpPr/>
          <p:nvPr/>
        </p:nvSpPr>
        <p:spPr bwMode="auto">
          <a:xfrm>
            <a:off x="5729619" y="3580146"/>
            <a:ext cx="1062858" cy="515566"/>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pic>
        <p:nvPicPr>
          <p:cNvPr id="21" name="Picture 20"/>
          <p:cNvPicPr>
            <a:picLocks noChangeAspect="1"/>
          </p:cNvPicPr>
          <p:nvPr/>
        </p:nvPicPr>
        <p:blipFill>
          <a:blip r:embed="rId7"/>
          <a:stretch>
            <a:fillRect/>
          </a:stretch>
        </p:blipFill>
        <p:spPr>
          <a:xfrm>
            <a:off x="2797663" y="1826910"/>
            <a:ext cx="3346315" cy="1677549"/>
          </a:xfrm>
          <a:prstGeom prst="rect">
            <a:avLst/>
          </a:prstGeom>
        </p:spPr>
      </p:pic>
      <p:grpSp>
        <p:nvGrpSpPr>
          <p:cNvPr id="22" name="Group 21"/>
          <p:cNvGrpSpPr/>
          <p:nvPr/>
        </p:nvGrpSpPr>
        <p:grpSpPr>
          <a:xfrm>
            <a:off x="6615770" y="2888884"/>
            <a:ext cx="2156545" cy="1752000"/>
            <a:chOff x="6792902" y="2944296"/>
            <a:chExt cx="2320000" cy="2182820"/>
          </a:xfrm>
        </p:grpSpPr>
        <p:pic>
          <p:nvPicPr>
            <p:cNvPr id="23" name="Picture 22"/>
            <p:cNvPicPr>
              <a:picLocks noChangeAspect="1"/>
            </p:cNvPicPr>
            <p:nvPr/>
          </p:nvPicPr>
          <p:blipFill>
            <a:blip r:embed="rId8"/>
            <a:stretch>
              <a:fillRect/>
            </a:stretch>
          </p:blipFill>
          <p:spPr>
            <a:xfrm>
              <a:off x="6792902" y="2944296"/>
              <a:ext cx="2320000" cy="1752000"/>
            </a:xfrm>
            <a:prstGeom prst="rect">
              <a:avLst/>
            </a:prstGeom>
          </p:spPr>
        </p:pic>
        <p:pic>
          <p:nvPicPr>
            <p:cNvPr id="24" name="Picture 6" descr="Image result for computer use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9777" b="97207" l="0" r="98746">
                          <a14:foregroundMark x1="20376" y1="19832" x2="28213" y2="92458"/>
                          <a14:foregroundMark x1="19122" y1="16480" x2="12853" y2="29609"/>
                          <a14:foregroundMark x1="12853" y1="29609" x2="12853" y2="29609"/>
                          <a14:foregroundMark x1="6897" y1="31285" x2="6897" y2="31285"/>
                          <a14:foregroundMark x1="0" y1="43296" x2="0" y2="43296"/>
                          <a14:foregroundMark x1="5329" y1="51955" x2="5329" y2="51955"/>
                          <a14:foregroundMark x1="5956" y1="53352" x2="2821" y2="59218"/>
                          <a14:foregroundMark x1="2821" y1="59218" x2="11912" y2="61732"/>
                          <a14:foregroundMark x1="11912" y1="61732" x2="8777" y2="92179"/>
                          <a14:foregroundMark x1="8777" y1="92179" x2="11912" y2="97486"/>
                          <a14:foregroundMark x1="69279" y1="25978" x2="75235" y2="31006"/>
                          <a14:foregroundMark x1="75549" y1="29050" x2="78056" y2="27095"/>
                          <a14:foregroundMark x1="78056" y1="27095" x2="86834" y2="28212"/>
                          <a14:foregroundMark x1="85893" y1="28212" x2="85893" y2="17318"/>
                          <a14:foregroundMark x1="85893" y1="17318" x2="93417" y2="18715"/>
                          <a14:backgroundMark x1="22257" y1="559" x2="22257" y2="559"/>
                          <a14:backgroundMark x1="23197" y1="559" x2="85580" y2="559"/>
                          <a14:backgroundMark x1="85580" y1="559" x2="84953" y2="15642"/>
                          <a14:backgroundMark x1="84953" y1="15642" x2="18809" y2="16760"/>
                          <a14:backgroundMark x1="18809" y1="16480" x2="18809" y2="1397"/>
                          <a14:backgroundMark x1="19749" y1="8101" x2="20376" y2="559"/>
                          <a14:backgroundMark x1="20376" y1="2235" x2="43574" y2="31844"/>
                          <a14:backgroundMark x1="43574" y1="31844" x2="33229" y2="39385"/>
                          <a14:backgroundMark x1="33229" y1="39385" x2="35423" y2="41899"/>
                          <a14:backgroundMark x1="35423" y1="41899" x2="23197" y2="23743"/>
                          <a14:backgroundMark x1="23197" y1="24860" x2="22571" y2="13687"/>
                          <a14:backgroundMark x1="24138" y1="14246" x2="18182" y2="7542"/>
                        </a14:backgroundRemoval>
                      </a14:imgEffect>
                    </a14:imgLayer>
                  </a14:imgProps>
                </a:ext>
                <a:ext uri="{28A0092B-C50C-407E-A947-70E740481C1C}">
                  <a14:useLocalDpi xmlns:a14="http://schemas.microsoft.com/office/drawing/2010/main" val="0"/>
                </a:ext>
              </a:extLst>
            </a:blip>
            <a:srcRect/>
            <a:stretch>
              <a:fillRect/>
            </a:stretch>
          </p:blipFill>
          <p:spPr bwMode="auto">
            <a:xfrm>
              <a:off x="7077009" y="3196138"/>
              <a:ext cx="1720620" cy="193097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3140000" y="1103699"/>
            <a:ext cx="3003978" cy="707886"/>
          </a:xfrm>
          <a:prstGeom prst="rect">
            <a:avLst/>
          </a:prstGeom>
          <a:noFill/>
        </p:spPr>
        <p:txBody>
          <a:bodyPr wrap="square" lIns="91440" tIns="45720" rIns="91440" bIns="45720">
            <a:spAutoFit/>
          </a:bodyPr>
          <a:lstStyle/>
          <a:p>
            <a:pPr algn="ctr"/>
            <a:r>
              <a:rPr lang="en-US" sz="2000" b="1" cap="none" spc="0" dirty="0">
                <a:ln w="6600">
                  <a:solidFill>
                    <a:schemeClr val="accent2"/>
                  </a:solidFill>
                  <a:prstDash val="solid"/>
                </a:ln>
                <a:solidFill>
                  <a:srgbClr val="FFFFFF"/>
                </a:solidFill>
                <a:effectLst>
                  <a:outerShdw dist="38100" dir="2700000" algn="tl" rotWithShape="0">
                    <a:schemeClr val="accent2"/>
                  </a:outerShdw>
                </a:effectLst>
              </a:rPr>
              <a:t>Digital Presentation Definition</a:t>
            </a:r>
          </a:p>
        </p:txBody>
      </p:sp>
      <p:sp>
        <p:nvSpPr>
          <p:cNvPr id="26" name="Rectangle 25"/>
          <p:cNvSpPr/>
          <p:nvPr/>
        </p:nvSpPr>
        <p:spPr>
          <a:xfrm>
            <a:off x="6615770" y="1166353"/>
            <a:ext cx="2320000" cy="707886"/>
          </a:xfrm>
          <a:prstGeom prst="rect">
            <a:avLst/>
          </a:prstGeom>
          <a:noFill/>
        </p:spPr>
        <p:txBody>
          <a:bodyPr wrap="square" lIns="91440" tIns="45720" rIns="91440" bIns="45720">
            <a:spAutoFit/>
          </a:bodyPr>
          <a:lstStyle/>
          <a:p>
            <a:pPr algn="ctr"/>
            <a:r>
              <a:rPr lang="en-US" sz="2000" b="1" cap="none" spc="0" dirty="0">
                <a:ln w="6600">
                  <a:solidFill>
                    <a:schemeClr val="accent2"/>
                  </a:solidFill>
                  <a:prstDash val="solid"/>
                </a:ln>
                <a:solidFill>
                  <a:srgbClr val="FFFFFF"/>
                </a:solidFill>
                <a:effectLst>
                  <a:outerShdw dist="38100" dir="2700000" algn="tl" rotWithShape="0">
                    <a:schemeClr val="accent2"/>
                  </a:outerShdw>
                </a:effectLst>
              </a:rPr>
              <a:t>Digital Presentation</a:t>
            </a:r>
          </a:p>
        </p:txBody>
      </p:sp>
      <p:sp>
        <p:nvSpPr>
          <p:cNvPr id="27" name="Rectangle 26"/>
          <p:cNvSpPr/>
          <p:nvPr/>
        </p:nvSpPr>
        <p:spPr>
          <a:xfrm>
            <a:off x="6480802" y="4666806"/>
            <a:ext cx="2454968" cy="1569660"/>
          </a:xfrm>
          <a:prstGeom prst="rect">
            <a:avLst/>
          </a:prstGeom>
        </p:spPr>
        <p:txBody>
          <a:bodyPr wrap="square">
            <a:spAutoFit/>
          </a:bodyPr>
          <a:lstStyle/>
          <a:p>
            <a:pPr algn="ctr"/>
            <a:r>
              <a:rPr lang="en-US" sz="1600" b="1" dirty="0">
                <a:solidFill>
                  <a:schemeClr val="accent6">
                    <a:lumMod val="50000"/>
                  </a:schemeClr>
                </a:solidFill>
                <a:effectLst>
                  <a:outerShdw blurRad="38100" dist="38100" dir="2700000" algn="tl">
                    <a:srgbClr val="000000">
                      <a:alpha val="43137"/>
                    </a:srgbClr>
                  </a:outerShdw>
                </a:effectLst>
              </a:rPr>
              <a:t>Digital Presentation</a:t>
            </a:r>
            <a:r>
              <a:rPr lang="en-US" sz="1600" dirty="0">
                <a:solidFill>
                  <a:schemeClr val="accent6">
                    <a:lumMod val="50000"/>
                  </a:schemeClr>
                </a:solidFill>
              </a:rPr>
              <a:t>  </a:t>
            </a:r>
          </a:p>
          <a:p>
            <a:r>
              <a:rPr lang="en-US" sz="1600" dirty="0"/>
              <a:t>The user interfaces that presents digital engineering content to serve stakeholders' unique needs</a:t>
            </a:r>
          </a:p>
        </p:txBody>
      </p:sp>
    </p:spTree>
    <p:extLst>
      <p:ext uri="{BB962C8B-B14F-4D97-AF65-F5344CB8AC3E}">
        <p14:creationId xmlns:p14="http://schemas.microsoft.com/office/powerpoint/2010/main" val="333305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Does Portability Mean in This Context?</a:t>
            </a:r>
          </a:p>
        </p:txBody>
      </p:sp>
      <p:sp>
        <p:nvSpPr>
          <p:cNvPr id="3" name="Text Placeholder 2"/>
          <p:cNvSpPr>
            <a:spLocks noGrp="1"/>
          </p:cNvSpPr>
          <p:nvPr>
            <p:ph type="body" sz="quarter" idx="10"/>
          </p:nvPr>
        </p:nvSpPr>
        <p:spPr>
          <a:xfrm>
            <a:off x="323850" y="1321611"/>
            <a:ext cx="2891623" cy="1700178"/>
          </a:xfrm>
        </p:spPr>
        <p:txBody>
          <a:bodyPr>
            <a:normAutofit/>
          </a:bodyPr>
          <a:lstStyle/>
          <a:p>
            <a:r>
              <a:rPr lang="en-US" dirty="0"/>
              <a:t>Let’s get on with it:</a:t>
            </a:r>
          </a:p>
          <a:p>
            <a:r>
              <a:rPr lang="en-US" dirty="0"/>
              <a:t>Pick one?  Prioritize?</a:t>
            </a:r>
          </a:p>
        </p:txBody>
      </p:sp>
      <p:sp>
        <p:nvSpPr>
          <p:cNvPr id="4" name="Text Placeholder 3"/>
          <p:cNvSpPr>
            <a:spLocks noGrp="1"/>
          </p:cNvSpPr>
          <p:nvPr>
            <p:ph type="body" sz="quarter" idx="11"/>
          </p:nvPr>
        </p:nvSpPr>
        <p:spPr>
          <a:xfrm>
            <a:off x="3305907" y="1321611"/>
            <a:ext cx="5476143" cy="1993089"/>
          </a:xfrm>
        </p:spPr>
        <p:txBody>
          <a:bodyPr/>
          <a:lstStyle/>
          <a:p>
            <a:r>
              <a:rPr lang="en-US" dirty="0"/>
              <a:t>Tool to tool interoperability?</a:t>
            </a:r>
          </a:p>
          <a:p>
            <a:r>
              <a:rPr lang="en-US" dirty="0"/>
              <a:t>Data transfer?</a:t>
            </a:r>
          </a:p>
          <a:p>
            <a:r>
              <a:rPr lang="en-US" dirty="0"/>
              <a:t>Data identification and access?</a:t>
            </a:r>
          </a:p>
          <a:p>
            <a:r>
              <a:rPr lang="en-US" dirty="0"/>
              <a:t>Other types of data transactions?</a:t>
            </a:r>
          </a:p>
        </p:txBody>
      </p:sp>
      <p:sp>
        <p:nvSpPr>
          <p:cNvPr id="5" name="Rectangle 4"/>
          <p:cNvSpPr/>
          <p:nvPr/>
        </p:nvSpPr>
        <p:spPr bwMode="auto">
          <a:xfrm>
            <a:off x="323850" y="3107514"/>
            <a:ext cx="8458200" cy="349163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bg1"/>
              </a:solidFill>
              <a:effectLst/>
              <a:latin typeface="Arial" charset="0"/>
            </a:endParaRPr>
          </a:p>
        </p:txBody>
      </p:sp>
      <p:sp>
        <p:nvSpPr>
          <p:cNvPr id="6" name="TextBox 5"/>
          <p:cNvSpPr txBox="1"/>
          <p:nvPr/>
        </p:nvSpPr>
        <p:spPr>
          <a:xfrm>
            <a:off x="334421" y="3110592"/>
            <a:ext cx="6992042" cy="3508653"/>
          </a:xfrm>
          <a:prstGeom prst="rect">
            <a:avLst/>
          </a:prstGeom>
          <a:noFill/>
        </p:spPr>
        <p:txBody>
          <a:bodyPr wrap="none" rtlCol="0">
            <a:spAutoFit/>
          </a:bodyPr>
          <a:lstStyle/>
          <a:p>
            <a:r>
              <a:rPr lang="en-US" sz="2400" b="1" dirty="0"/>
              <a:t>Other food for thought?</a:t>
            </a:r>
          </a:p>
          <a:p>
            <a:pPr marL="285750" indent="-285750">
              <a:buFont typeface="Arial" panose="020B0604020202020204" pitchFamily="34" charset="0"/>
              <a:buChar char="•"/>
            </a:pPr>
            <a:r>
              <a:rPr lang="en-US" dirty="0"/>
              <a:t>Where do standards fit?</a:t>
            </a:r>
          </a:p>
          <a:p>
            <a:pPr marL="742950" lvl="1" indent="-285750">
              <a:buFont typeface="Arial" panose="020B0604020202020204" pitchFamily="34" charset="0"/>
              <a:buChar char="•"/>
            </a:pPr>
            <a:r>
              <a:rPr lang="en-US" dirty="0"/>
              <a:t>What is the part for tool vendors? Tool users?</a:t>
            </a:r>
          </a:p>
          <a:p>
            <a:pPr marL="285750" indent="-285750">
              <a:buFont typeface="Arial" panose="020B0604020202020204" pitchFamily="34" charset="0"/>
              <a:buChar char="•"/>
            </a:pPr>
            <a:r>
              <a:rPr lang="en-US" dirty="0"/>
              <a:t>What is the role of ontologies? Taxonomies? Definitions?</a:t>
            </a:r>
          </a:p>
          <a:p>
            <a:pPr marL="742950" lvl="1" indent="-285750">
              <a:buFont typeface="Arial" panose="020B0604020202020204" pitchFamily="34" charset="0"/>
              <a:buChar char="•"/>
            </a:pPr>
            <a:r>
              <a:rPr lang="en-US" dirty="0"/>
              <a:t>What are the bounds of applicability?</a:t>
            </a:r>
          </a:p>
          <a:p>
            <a:pPr marL="285750" indent="-285750">
              <a:buFont typeface="Arial" panose="020B0604020202020204" pitchFamily="34" charset="0"/>
              <a:buChar char="•"/>
            </a:pPr>
            <a:r>
              <a:rPr lang="en-US" dirty="0"/>
              <a:t>What activities are relevant to information sharing?</a:t>
            </a:r>
          </a:p>
          <a:p>
            <a:pPr marL="742950" lvl="1" indent="-285750">
              <a:buFont typeface="Arial" panose="020B0604020202020204" pitchFamily="34" charset="0"/>
              <a:buChar char="•"/>
            </a:pPr>
            <a:r>
              <a:rPr lang="en-US" dirty="0"/>
              <a:t>How do we accomplish notification?</a:t>
            </a:r>
          </a:p>
          <a:p>
            <a:pPr marL="742950" lvl="1" indent="-285750">
              <a:buFont typeface="Arial" panose="020B0604020202020204" pitchFamily="34" charset="0"/>
              <a:buChar char="•"/>
            </a:pPr>
            <a:r>
              <a:rPr lang="en-US" dirty="0"/>
              <a:t>Which ‘activity’, in ‘activity sharing’ initiates the transaction?</a:t>
            </a:r>
          </a:p>
          <a:p>
            <a:pPr marL="285750" indent="-285750">
              <a:buFont typeface="Arial" panose="020B0604020202020204" pitchFamily="34" charset="0"/>
              <a:buChar char="•"/>
            </a:pPr>
            <a:r>
              <a:rPr lang="en-US" dirty="0"/>
              <a:t>How is the transferred item secured?</a:t>
            </a:r>
          </a:p>
          <a:p>
            <a:pPr marL="742950" lvl="1" indent="-285750">
              <a:buFont typeface="Arial" panose="020B0604020202020204" pitchFamily="34" charset="0"/>
              <a:buChar char="•"/>
            </a:pPr>
            <a:r>
              <a:rPr lang="en-US" dirty="0"/>
              <a:t>How do you know? </a:t>
            </a:r>
          </a:p>
          <a:p>
            <a:pPr marL="742950" lvl="1" indent="-285750">
              <a:buFont typeface="Arial" panose="020B0604020202020204" pitchFamily="34" charset="0"/>
              <a:buChar char="•"/>
            </a:pPr>
            <a:r>
              <a:rPr lang="en-US" dirty="0"/>
              <a:t>Who’s responsibility it is?</a:t>
            </a:r>
          </a:p>
          <a:p>
            <a:pPr marL="285750" indent="-285750">
              <a:buFont typeface="Arial" panose="020B0604020202020204" pitchFamily="34" charset="0"/>
              <a:buChar char="•"/>
            </a:pPr>
            <a:r>
              <a:rPr lang="en-US" dirty="0"/>
              <a:t>What gets curated?  Where?</a:t>
            </a:r>
          </a:p>
        </p:txBody>
      </p:sp>
      <p:sp>
        <p:nvSpPr>
          <p:cNvPr id="8" name="Text Placeholder 2"/>
          <p:cNvSpPr txBox="1">
            <a:spLocks/>
          </p:cNvSpPr>
          <p:nvPr/>
        </p:nvSpPr>
        <p:spPr bwMode="auto">
          <a:xfrm rot="5400000">
            <a:off x="6298566" y="3993519"/>
            <a:ext cx="3379013" cy="1607005"/>
          </a:xfrm>
          <a:prstGeom prst="rect">
            <a:avLst/>
          </a:prstGeom>
          <a:solidFill>
            <a:srgbClr val="FF3300"/>
          </a:solidFill>
          <a:ln w="9525">
            <a:noFill/>
            <a:miter lim="800000"/>
            <a:headEnd/>
            <a:tailEnd/>
          </a:ln>
        </p:spPr>
        <p:txBody>
          <a:bodyPr vert="horz" wrap="square" lIns="92075" tIns="46038" rIns="92075" bIns="46038" numCol="1" anchor="ctr" anchorCtr="0" compatLnSpc="1">
            <a:prstTxWarp prst="textNoShape">
              <a:avLst/>
            </a:prstTxWarp>
            <a:normAutofit/>
          </a:bodyPr>
          <a:lstStyle>
            <a:lvl1pPr marL="0" indent="0" algn="ctr" rtl="0" eaLnBrk="1" fontAlgn="base" hangingPunct="1">
              <a:spcBef>
                <a:spcPct val="20000"/>
              </a:spcBef>
              <a:spcAft>
                <a:spcPct val="0"/>
              </a:spcAft>
              <a:buNone/>
              <a:defRPr sz="2000" b="1">
                <a:solidFill>
                  <a:schemeClr val="bg1"/>
                </a:solidFill>
                <a:latin typeface="Arial" pitchFamily="34" charset="0"/>
                <a:ea typeface="+mn-ea"/>
                <a:cs typeface="+mn-cs"/>
              </a:defRPr>
            </a:lvl1pPr>
            <a:lvl2pPr marL="742950" indent="-285750" algn="l" rtl="0" eaLnBrk="1" fontAlgn="base" hangingPunct="1">
              <a:spcBef>
                <a:spcPct val="20000"/>
              </a:spcBef>
              <a:spcAft>
                <a:spcPct val="0"/>
              </a:spcAft>
              <a:buChar char="–"/>
              <a:defRPr sz="2000">
                <a:solidFill>
                  <a:srgbClr val="000000"/>
                </a:solidFill>
                <a:latin typeface="Arial" pitchFamily="34" charset="0"/>
              </a:defRPr>
            </a:lvl2pPr>
            <a:lvl3pPr marL="1143000" indent="-228600" algn="l" rtl="0" eaLnBrk="1" fontAlgn="base" hangingPunct="1">
              <a:spcBef>
                <a:spcPct val="20000"/>
              </a:spcBef>
              <a:spcAft>
                <a:spcPct val="0"/>
              </a:spcAft>
              <a:buFont typeface="Courier New" pitchFamily="49" charset="0"/>
              <a:buChar char="o"/>
              <a:defRPr sz="1800">
                <a:solidFill>
                  <a:schemeClr val="tx1"/>
                </a:solidFill>
                <a:latin typeface="Arial" pitchFamily="34" charset="0"/>
              </a:defRPr>
            </a:lvl3pPr>
            <a:lvl4pPr marL="1600200" indent="-228600" algn="l" rtl="0" eaLnBrk="1" fontAlgn="base" hangingPunct="1">
              <a:spcBef>
                <a:spcPct val="20000"/>
              </a:spcBef>
              <a:spcAft>
                <a:spcPct val="0"/>
              </a:spcAft>
              <a:buFont typeface="Wingdings" pitchFamily="2" charset="2"/>
              <a:buChar char="§"/>
              <a:defRPr sz="1600">
                <a:solidFill>
                  <a:schemeClr val="tx1"/>
                </a:solidFill>
                <a:latin typeface="Arial" pitchFamily="34" charset="0"/>
              </a:defRPr>
            </a:lvl4pPr>
            <a:lvl5pPr marL="2057400" indent="-228600" algn="l" rtl="0" eaLnBrk="1" fontAlgn="base" hangingPunct="1">
              <a:spcBef>
                <a:spcPct val="20000"/>
              </a:spcBef>
              <a:spcAft>
                <a:spcPct val="0"/>
              </a:spcAft>
              <a:buChar char="»"/>
              <a:defRPr sz="14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r>
              <a:rPr lang="en-US" kern="0" dirty="0"/>
              <a:t>Let’s change the formula:</a:t>
            </a:r>
          </a:p>
          <a:p>
            <a:r>
              <a:rPr lang="en-US" kern="0" dirty="0"/>
              <a:t>Who drives the change?</a:t>
            </a:r>
          </a:p>
        </p:txBody>
      </p:sp>
    </p:spTree>
    <p:extLst>
      <p:ext uri="{BB962C8B-B14F-4D97-AF65-F5344CB8AC3E}">
        <p14:creationId xmlns:p14="http://schemas.microsoft.com/office/powerpoint/2010/main" val="239737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Engineering:</a:t>
            </a:r>
            <a:br>
              <a:rPr lang="en-US" dirty="0"/>
            </a:br>
            <a:r>
              <a:rPr lang="en-US" dirty="0"/>
              <a:t>Critical to Defense Acquisition</a:t>
            </a:r>
          </a:p>
        </p:txBody>
      </p:sp>
      <p:pic>
        <p:nvPicPr>
          <p:cNvPr id="4" name="Picture 3" descr="0527002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5000"/>
                    </a14:imgEffect>
                  </a14:imgLayer>
                </a14:imgProps>
              </a:ext>
            </a:extLst>
          </a:blip>
          <a:srcRect t="27510"/>
          <a:stretch>
            <a:fillRect/>
          </a:stretch>
        </p:blipFill>
        <p:spPr bwMode="auto">
          <a:xfrm>
            <a:off x="4841186" y="1283565"/>
            <a:ext cx="1262049" cy="1645920"/>
          </a:xfrm>
          <a:prstGeom prst="rect">
            <a:avLst/>
          </a:prstGeom>
          <a:noFill/>
          <a:ln w="12700">
            <a:solidFill>
              <a:schemeClr val="accent2">
                <a:lumMod val="60000"/>
                <a:lumOff val="40000"/>
              </a:schemeClr>
            </a:solidFill>
            <a:miter lim="800000"/>
            <a:headEnd/>
            <a:tailEnd/>
          </a:ln>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aturation sat="285000"/>
                    </a14:imgEffect>
                    <a14:imgEffect>
                      <a14:brightnessContrast bright="10000" contrast="-10000"/>
                    </a14:imgEffect>
                  </a14:imgLayer>
                </a14:imgProps>
              </a:ext>
              <a:ext uri="{28A0092B-C50C-407E-A947-70E740481C1C}">
                <a14:useLocalDpi xmlns:a14="http://schemas.microsoft.com/office/drawing/2010/main" val="0"/>
              </a:ext>
            </a:extLst>
          </a:blip>
          <a:stretch>
            <a:fillRect/>
          </a:stretch>
        </p:blipFill>
        <p:spPr>
          <a:xfrm>
            <a:off x="828408" y="3040519"/>
            <a:ext cx="1869534" cy="1188720"/>
          </a:xfrm>
          <a:prstGeom prst="rect">
            <a:avLst/>
          </a:prstGeom>
          <a:ln w="12700">
            <a:solidFill>
              <a:schemeClr val="accent2">
                <a:lumMod val="60000"/>
                <a:lumOff val="40000"/>
              </a:schemeClr>
            </a:solidFill>
          </a:ln>
        </p:spPr>
      </p:pic>
      <p:grpSp>
        <p:nvGrpSpPr>
          <p:cNvPr id="6" name="Group 5"/>
          <p:cNvGrpSpPr>
            <a:grpSpLocks noChangeAspect="1"/>
          </p:cNvGrpSpPr>
          <p:nvPr/>
        </p:nvGrpSpPr>
        <p:grpSpPr>
          <a:xfrm>
            <a:off x="6231473" y="1483940"/>
            <a:ext cx="1780358" cy="1463040"/>
            <a:chOff x="0" y="0"/>
            <a:chExt cx="2501153" cy="2142564"/>
          </a:xfrm>
        </p:grpSpPr>
        <p:pic>
          <p:nvPicPr>
            <p:cNvPr id="7" name="Picture 6"/>
            <p:cNvPicPr/>
            <p:nvPr/>
          </p:nvPicPr>
          <p:blipFill>
            <a:blip r:embed="rId7" cstate="print">
              <a:extLst>
                <a:ext uri="{BEBA8EAE-BF5A-486C-A8C5-ECC9F3942E4B}">
                  <a14:imgProps xmlns:a14="http://schemas.microsoft.com/office/drawing/2010/main">
                    <a14:imgLayer r:embed="rId8">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555811"/>
              <a:ext cx="2501153" cy="1039906"/>
            </a:xfrm>
            <a:prstGeom prst="rect">
              <a:avLst/>
            </a:prstGeom>
            <a:noFill/>
            <a:ln w="3175">
              <a:noFill/>
              <a:miter lim="800000"/>
              <a:headEnd/>
              <a:tailEnd/>
            </a:ln>
          </p:spPr>
        </p:pic>
        <p:pic>
          <p:nvPicPr>
            <p:cNvPr id="8" name="Picture 7"/>
            <p:cNvPicPr/>
            <p:nvPr/>
          </p:nvPicPr>
          <p:blipFill>
            <a:blip r:embed="rId9" cstate="print">
              <a:extLst>
                <a:ext uri="{BEBA8EAE-BF5A-486C-A8C5-ECC9F3942E4B}">
                  <a14:imgProps xmlns:a14="http://schemas.microsoft.com/office/drawing/2010/main">
                    <a14:imgLayer r:embed="rId10">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0"/>
              <a:ext cx="2501153" cy="555811"/>
            </a:xfrm>
            <a:prstGeom prst="rect">
              <a:avLst/>
            </a:prstGeom>
            <a:noFill/>
            <a:ln w="3175">
              <a:noFill/>
              <a:miter lim="800000"/>
              <a:headEnd/>
              <a:tailEnd/>
            </a:ln>
          </p:spPr>
        </p:pic>
        <p:pic>
          <p:nvPicPr>
            <p:cNvPr id="9" name="Picture 8"/>
            <p:cNvPicPr/>
            <p:nvPr/>
          </p:nvPicPr>
          <p:blipFill>
            <a:blip r:embed="rId11" cstate="print">
              <a:extLst>
                <a:ext uri="{BEBA8EAE-BF5A-486C-A8C5-ECC9F3942E4B}">
                  <a14:imgProps xmlns:a14="http://schemas.microsoft.com/office/drawing/2010/main">
                    <a14:imgLayer r:embed="rId12">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0" y="1595717"/>
              <a:ext cx="2501153" cy="546847"/>
            </a:xfrm>
            <a:prstGeom prst="rect">
              <a:avLst/>
            </a:prstGeom>
            <a:noFill/>
            <a:ln w="3175">
              <a:noFill/>
              <a:miter lim="800000"/>
              <a:headEnd/>
              <a:tailEnd/>
            </a:ln>
          </p:spPr>
        </p:pic>
      </p:grpSp>
      <p:pic>
        <p:nvPicPr>
          <p:cNvPr id="10" name="Picture 9"/>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35000"/>
                    </a14:imgEffect>
                  </a14:imgLayer>
                </a14:imgProps>
              </a:ext>
              <a:ext uri="{28A0092B-C50C-407E-A947-70E740481C1C}">
                <a14:useLocalDpi xmlns:a14="http://schemas.microsoft.com/office/drawing/2010/main" val="0"/>
              </a:ext>
            </a:extLst>
          </a:blip>
          <a:srcRect l="1422" t="2964" r="4626" b="50429"/>
          <a:stretch/>
        </p:blipFill>
        <p:spPr>
          <a:xfrm>
            <a:off x="4791655" y="3037840"/>
            <a:ext cx="2629626" cy="1188720"/>
          </a:xfrm>
          <a:prstGeom prst="rect">
            <a:avLst/>
          </a:prstGeom>
          <a:ln w="12700">
            <a:solidFill>
              <a:schemeClr val="accent2">
                <a:lumMod val="60000"/>
                <a:lumOff val="40000"/>
              </a:schemeClr>
            </a:solidFill>
          </a:ln>
        </p:spPr>
      </p:pic>
      <p:pic>
        <p:nvPicPr>
          <p:cNvPr id="11" name="Picture 10" descr="predator-firing-missile4.jpg"/>
          <p:cNvPicPr/>
          <p:nvPr/>
        </p:nvPicPr>
        <p:blipFill>
          <a:blip r:embed="rId15" cstate="print">
            <a:extLst>
              <a:ext uri="{BEBA8EAE-BF5A-486C-A8C5-ECC9F3942E4B}">
                <a14:imgProps xmlns:a14="http://schemas.microsoft.com/office/drawing/2010/main">
                  <a14:imgLayer r:embed="rId16">
                    <a14:imgEffect>
                      <a14:brightnessContrast bright="-4000" contrast="5000"/>
                    </a14:imgEffect>
                  </a14:imgLayer>
                </a14:imgProps>
              </a:ext>
            </a:extLst>
          </a:blip>
          <a:srcRect b="13460"/>
          <a:stretch>
            <a:fillRect/>
          </a:stretch>
        </p:blipFill>
        <p:spPr>
          <a:xfrm>
            <a:off x="1528484" y="4319795"/>
            <a:ext cx="2058230" cy="1097280"/>
          </a:xfrm>
          <a:prstGeom prst="rect">
            <a:avLst/>
          </a:prstGeom>
          <a:ln w="12700">
            <a:solidFill>
              <a:schemeClr val="accent2">
                <a:lumMod val="60000"/>
                <a:lumOff val="40000"/>
              </a:schemeClr>
            </a:solidFill>
          </a:ln>
        </p:spPr>
      </p:pic>
      <p:pic>
        <p:nvPicPr>
          <p:cNvPr id="13" name="Picture 12" descr="http://www.intell.rtaf.mi.th/intellFilesUpload/intellnews/48701-01.jpg"/>
          <p:cNvPicPr>
            <a:picLocks noChangeAspect="1"/>
          </p:cNvPicPr>
          <p:nvPr/>
        </p:nvPicPr>
        <p:blipFill>
          <a:blip r:embed="rId17" cstate="print"/>
          <a:srcRect r="9600"/>
          <a:stretch>
            <a:fillRect/>
          </a:stretch>
        </p:blipFill>
        <p:spPr bwMode="auto">
          <a:xfrm>
            <a:off x="1119127" y="1638028"/>
            <a:ext cx="1434422" cy="1280160"/>
          </a:xfrm>
          <a:prstGeom prst="rect">
            <a:avLst/>
          </a:prstGeom>
          <a:noFill/>
          <a:ln w="12700">
            <a:solidFill>
              <a:schemeClr val="accent2">
                <a:lumMod val="60000"/>
                <a:lumOff val="40000"/>
              </a:schemeClr>
            </a:solidFill>
            <a:miter lim="800000"/>
            <a:headEnd/>
            <a:tailEnd/>
          </a:ln>
        </p:spPr>
      </p:pic>
      <p:pic>
        <p:nvPicPr>
          <p:cNvPr id="14" name="Picture 13" descr="F08-622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2697941" y="1411887"/>
            <a:ext cx="2011680" cy="1508760"/>
          </a:xfrm>
          <a:prstGeom prst="rect">
            <a:avLst/>
          </a:prstGeom>
          <a:noFill/>
          <a:ln w="6350">
            <a:solidFill>
              <a:schemeClr val="accent2">
                <a:lumMod val="60000"/>
                <a:lumOff val="40000"/>
              </a:schemeClr>
            </a:solidFill>
            <a:miter lim="800000"/>
            <a:headEnd/>
            <a:tailEnd/>
          </a:ln>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088721" y="4304689"/>
            <a:ext cx="1588094" cy="1097280"/>
          </a:xfrm>
          <a:prstGeom prst="rect">
            <a:avLst/>
          </a:prstGeom>
          <a:ln>
            <a:solidFill>
              <a:schemeClr val="accent2">
                <a:lumMod val="60000"/>
                <a:lumOff val="40000"/>
              </a:schemeClr>
            </a:solidFill>
          </a:ln>
        </p:spPr>
      </p:pic>
      <p:sp>
        <p:nvSpPr>
          <p:cNvPr id="28" name="Rectangle 27"/>
          <p:cNvSpPr/>
          <p:nvPr/>
        </p:nvSpPr>
        <p:spPr>
          <a:xfrm>
            <a:off x="6" y="5679897"/>
            <a:ext cx="4470399" cy="553945"/>
          </a:xfrm>
          <a:prstGeom prst="rect">
            <a:avLst/>
          </a:prstGeom>
        </p:spPr>
        <p:txBody>
          <a:bodyPr wrap="square" lIns="91383" tIns="45694" rIns="91383" bIns="45694">
            <a:spAutoFit/>
          </a:bodyPr>
          <a:lstStyle/>
          <a:p>
            <a:pPr algn="ctr">
              <a:defRPr/>
            </a:pPr>
            <a:r>
              <a:rPr lang="en-US" sz="1600" b="1" i="1" dirty="0">
                <a:latin typeface="Arial" charset="0"/>
              </a:rPr>
              <a:t>Defense Innovation Marketplace</a:t>
            </a:r>
          </a:p>
          <a:p>
            <a:pPr algn="ctr">
              <a:defRPr/>
            </a:pPr>
            <a:r>
              <a:rPr lang="en-US" sz="1400" b="1" i="1" dirty="0">
                <a:latin typeface="Arial" charset="0"/>
              </a:rPr>
              <a:t>https://defenseinnovationmarketplace.disa.mil</a:t>
            </a:r>
          </a:p>
        </p:txBody>
      </p:sp>
      <p:pic>
        <p:nvPicPr>
          <p:cNvPr id="17" name="Picture 16" descr="http://www.raytheon.com/newsroom/rtnwcm/groups/IIS/documents/masthead/rtn10_geoint_gpsocx_masthead.jpg"/>
          <p:cNvPicPr>
            <a:picLocks noChangeAspect="1"/>
          </p:cNvPicPr>
          <p:nvPr/>
        </p:nvPicPr>
        <p:blipFill>
          <a:blip r:embed="rId20" cstate="print">
            <a:extLst>
              <a:ext uri="{BEBA8EAE-BF5A-486C-A8C5-ECC9F3942E4B}">
                <a14:imgProps xmlns:a14="http://schemas.microsoft.com/office/drawing/2010/main">
                  <a14:imgLayer r:embed="rId21">
                    <a14:imgEffect>
                      <a14:brightnessContrast bright="10000"/>
                    </a14:imgEffect>
                  </a14:imgLayer>
                </a14:imgProps>
              </a:ext>
            </a:extLst>
          </a:blip>
          <a:srcRect/>
          <a:stretch>
            <a:fillRect/>
          </a:stretch>
        </p:blipFill>
        <p:spPr bwMode="auto">
          <a:xfrm>
            <a:off x="3703782" y="4304689"/>
            <a:ext cx="2258966" cy="1097280"/>
          </a:xfrm>
          <a:prstGeom prst="rect">
            <a:avLst/>
          </a:prstGeom>
          <a:noFill/>
          <a:ln w="12700">
            <a:solidFill>
              <a:schemeClr val="accent2">
                <a:lumMod val="60000"/>
                <a:lumOff val="40000"/>
              </a:schemeClr>
            </a:solidFill>
            <a:miter lim="800000"/>
            <a:headEnd/>
            <a:tailEnd/>
          </a:ln>
        </p:spPr>
      </p:pic>
      <p:pic>
        <p:nvPicPr>
          <p:cNvPr id="18" name="Picture 1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829149" y="3015234"/>
            <a:ext cx="1828800" cy="1216908"/>
          </a:xfrm>
          <a:prstGeom prst="rect">
            <a:avLst/>
          </a:prstGeom>
        </p:spPr>
      </p:pic>
      <p:cxnSp>
        <p:nvCxnSpPr>
          <p:cNvPr id="12" name="Straight Connector 11"/>
          <p:cNvCxnSpPr/>
          <p:nvPr/>
        </p:nvCxnSpPr>
        <p:spPr bwMode="auto">
          <a:xfrm>
            <a:off x="4632959" y="5679892"/>
            <a:ext cx="0" cy="64633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9" name="Rectangle 18"/>
          <p:cNvSpPr/>
          <p:nvPr/>
        </p:nvSpPr>
        <p:spPr>
          <a:xfrm>
            <a:off x="4653285" y="5679892"/>
            <a:ext cx="4023361" cy="553945"/>
          </a:xfrm>
          <a:prstGeom prst="rect">
            <a:avLst/>
          </a:prstGeom>
        </p:spPr>
        <p:txBody>
          <a:bodyPr wrap="square" lIns="91383" tIns="45694" rIns="91383" bIns="45694">
            <a:spAutoFit/>
          </a:bodyPr>
          <a:lstStyle/>
          <a:p>
            <a:pPr algn="ctr">
              <a:defRPr/>
            </a:pPr>
            <a:r>
              <a:rPr lang="en-US" sz="1600" b="1" i="1" dirty="0">
                <a:latin typeface="Arial" charset="0"/>
              </a:rPr>
              <a:t>DASD, Systems Engineering</a:t>
            </a:r>
          </a:p>
          <a:p>
            <a:pPr algn="ctr">
              <a:defRPr/>
            </a:pPr>
            <a:r>
              <a:rPr lang="en-US" sz="1400" b="1" i="1" dirty="0">
                <a:latin typeface="Arial" charset="0"/>
              </a:rPr>
              <a:t>https://www.acq.osd.mil/se</a:t>
            </a:r>
          </a:p>
        </p:txBody>
      </p:sp>
    </p:spTree>
    <p:extLst>
      <p:ext uri="{BB962C8B-B14F-4D97-AF65-F5344CB8AC3E}">
        <p14:creationId xmlns:p14="http://schemas.microsoft.com/office/powerpoint/2010/main" val="2793724665"/>
      </p:ext>
    </p:extLst>
  </p:cSld>
  <p:clrMapOvr>
    <a:masterClrMapping/>
  </p:clrMapOvr>
</p:sld>
</file>

<file path=ppt/theme/theme1.xml><?xml version="1.0" encoding="utf-8"?>
<a:theme xmlns:a="http://schemas.openxmlformats.org/drawingml/2006/main" name="DASD(SE)-BriefTemplate-PUBLIC-Feb-2013-SAVE-AS">
  <a:themeElements>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fontScheme name="Blank Pres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66FF66"/>
        </a:accent1>
        <a:accent2>
          <a:srgbClr val="3333CC"/>
        </a:accent2>
        <a:accent3>
          <a:srgbClr val="FFFFFF"/>
        </a:accent3>
        <a:accent4>
          <a:srgbClr val="000000"/>
        </a:accent4>
        <a:accent5>
          <a:srgbClr val="B8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99FF66"/>
        </a:accent1>
        <a:accent2>
          <a:srgbClr val="3333CC"/>
        </a:accent2>
        <a:accent3>
          <a:srgbClr val="FFFFFF"/>
        </a:accent3>
        <a:accent4>
          <a:srgbClr val="000000"/>
        </a:accent4>
        <a:accent5>
          <a:srgbClr val="CAFFB8"/>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CCFF99"/>
        </a:accent1>
        <a:accent2>
          <a:srgbClr val="3333CC"/>
        </a:accent2>
        <a:accent3>
          <a:srgbClr val="FFFFFF"/>
        </a:accent3>
        <a:accent4>
          <a:srgbClr val="000000"/>
        </a:accent4>
        <a:accent5>
          <a:srgbClr val="E2FF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DASD(SE)-BriefTemplate-PUBLIC-Feb-2013-SAVE-AS</Template>
  <TotalTime>384</TotalTime>
  <Words>669</Words>
  <Application>Microsoft Macintosh PowerPoint</Application>
  <PresentationFormat>On-screen Show (4:3)</PresentationFormat>
  <Paragraphs>130</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Mincho</vt:lpstr>
      <vt:lpstr>Arial</vt:lpstr>
      <vt:lpstr>Calibri</vt:lpstr>
      <vt:lpstr>Courier New</vt:lpstr>
      <vt:lpstr>Times New Roman</vt:lpstr>
      <vt:lpstr>Wingdings</vt:lpstr>
      <vt:lpstr>DASD(SE)-BriefTemplate-PUBLIC-Feb-2013-SAVE-AS</vt:lpstr>
      <vt:lpstr>Digital Artifacts and the Need for Portability</vt:lpstr>
      <vt:lpstr>Digital Engineering Strategy </vt:lpstr>
      <vt:lpstr>Digital Engineering Strategy: Five Goals</vt:lpstr>
      <vt:lpstr>Digital Engineering Relationships</vt:lpstr>
      <vt:lpstr>Learning from Other Fields Exchanging Information Across the Lifecycle and Disciplines</vt:lpstr>
      <vt:lpstr>Let Us Begin a Dialogue on  Digital Artifacts</vt:lpstr>
      <vt:lpstr>Transforming Digital Artifacts to Stakeholder Wisdom </vt:lpstr>
      <vt:lpstr>So What Does Portability Mean in This Context?</vt:lpstr>
      <vt:lpstr>Systems Engineering: Critical to Defense Acquisition</vt:lpstr>
      <vt:lpstr>For Additional Information</vt:lpstr>
    </vt:vector>
  </TitlesOfParts>
  <Company>EITSD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DASD(SE)</dc:creator>
  <dc:description>Revised 3/17/2011</dc:description>
  <cp:lastModifiedBy>Schreiber, Chris (US)</cp:lastModifiedBy>
  <cp:revision>24</cp:revision>
  <cp:lastPrinted>2018-07-30T13:33:37Z</cp:lastPrinted>
  <dcterms:created xsi:type="dcterms:W3CDTF">2013-08-02T18:13:35Z</dcterms:created>
  <dcterms:modified xsi:type="dcterms:W3CDTF">2018-08-23T21:44:37Z</dcterms:modified>
</cp:coreProperties>
</file>