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23"/>
  </p:notesMasterIdLst>
  <p:handoutMasterIdLst>
    <p:handoutMasterId r:id="rId24"/>
  </p:handoutMasterIdLst>
  <p:sldIdLst>
    <p:sldId id="375" r:id="rId2"/>
    <p:sldId id="376" r:id="rId3"/>
    <p:sldId id="378" r:id="rId4"/>
    <p:sldId id="379" r:id="rId5"/>
    <p:sldId id="380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6" r:id="rId20"/>
    <p:sldId id="395" r:id="rId21"/>
    <p:sldId id="397" r:id="rId2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  <a:srgbClr val="5D5DFF"/>
    <a:srgbClr val="000000"/>
    <a:srgbClr val="FF9999"/>
    <a:srgbClr val="CCCCFF"/>
    <a:srgbClr val="FFFF99"/>
    <a:srgbClr val="FFCC99"/>
    <a:srgbClr val="FFFFCC"/>
    <a:srgbClr val="002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8" autoAdjust="0"/>
    <p:restoredTop sz="91667" autoAdjust="0"/>
  </p:normalViewPr>
  <p:slideViewPr>
    <p:cSldViewPr>
      <p:cViewPr varScale="1">
        <p:scale>
          <a:sx n="65" d="100"/>
          <a:sy n="65" d="100"/>
        </p:scale>
        <p:origin x="-1200" y="-108"/>
      </p:cViewPr>
      <p:guideLst>
        <p:guide orient="horz" pos="2400"/>
        <p:guide pos="2256"/>
      </p:guideLst>
    </p:cSldViewPr>
  </p:slideViewPr>
  <p:outlineViewPr>
    <p:cViewPr>
      <p:scale>
        <a:sx n="50" d="100"/>
        <a:sy n="50" d="100"/>
      </p:scale>
      <p:origin x="66" y="13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22"/>
    </p:cViewPr>
  </p:sorterViewPr>
  <p:notesViewPr>
    <p:cSldViewPr>
      <p:cViewPr>
        <p:scale>
          <a:sx n="75" d="100"/>
          <a:sy n="75" d="100"/>
        </p:scale>
        <p:origin x="-2580" y="-516"/>
      </p:cViewPr>
      <p:guideLst>
        <p:guide orient="horz" pos="2405"/>
        <p:guide pos="298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4" y="-33337"/>
            <a:ext cx="308927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t" anchorCtr="0" compatLnSpc="1">
            <a:prstTxWarp prst="textNoShape">
              <a:avLst/>
            </a:prstTxWarp>
          </a:bodyPr>
          <a:lstStyle>
            <a:lvl1pPr algn="l" defTabSz="971439" eaLnBrk="0" hangingPunct="0">
              <a:defRPr sz="1100" b="0" i="1" baseline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3200" y="-33337"/>
            <a:ext cx="2928938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t" anchorCtr="0" compatLnSpc="1">
            <a:prstTxWarp prst="textNoShape">
              <a:avLst/>
            </a:prstTxWarp>
          </a:bodyPr>
          <a:lstStyle>
            <a:lvl1pPr algn="r" defTabSz="971439" eaLnBrk="0" hangingPunct="0">
              <a:defRPr sz="1100" b="0" i="1" baseline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174" y="9759951"/>
            <a:ext cx="308927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b" anchorCtr="0" compatLnSpc="1">
            <a:prstTxWarp prst="textNoShape">
              <a:avLst/>
            </a:prstTxWarp>
          </a:bodyPr>
          <a:lstStyle>
            <a:lvl1pPr algn="l" defTabSz="971439" eaLnBrk="0" hangingPunct="0">
              <a:defRPr sz="1100" b="0" i="1" baseline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6188" y="9723438"/>
            <a:ext cx="308927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b" anchorCtr="0" compatLnSpc="1">
            <a:prstTxWarp prst="textNoShape">
              <a:avLst/>
            </a:prstTxWarp>
          </a:bodyPr>
          <a:lstStyle>
            <a:lvl1pPr algn="r" defTabSz="971439" eaLnBrk="0" hangingPunct="0">
              <a:defRPr sz="1100" b="0" i="1" baseline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5F76C85-DC77-41F1-B2F6-BC9217AF8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92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-1589"/>
            <a:ext cx="3076575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t" anchorCtr="0" compatLnSpc="1">
            <a:prstTxWarp prst="textNoShape">
              <a:avLst/>
            </a:prstTxWarp>
          </a:bodyPr>
          <a:lstStyle>
            <a:lvl1pPr algn="l" defTabSz="1014422" eaLnBrk="0" hangingPunct="0">
              <a:defRPr sz="1100" b="0" i="1" baseline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6" y="-1589"/>
            <a:ext cx="3076575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t" anchorCtr="0" compatLnSpc="1">
            <a:prstTxWarp prst="textNoShape">
              <a:avLst/>
            </a:prstTxWarp>
          </a:bodyPr>
          <a:lstStyle>
            <a:lvl1pPr algn="r" defTabSz="1014422" eaLnBrk="0" hangingPunct="0">
              <a:defRPr sz="1100" b="0" i="1" baseline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84225"/>
            <a:ext cx="5099050" cy="3824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4" y="4859339"/>
            <a:ext cx="5222875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23" tIns="49862" rIns="99723" bIns="49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10739"/>
            <a:ext cx="3076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b" anchorCtr="0" compatLnSpc="1">
            <a:prstTxWarp prst="textNoShape">
              <a:avLst/>
            </a:prstTxWarp>
          </a:bodyPr>
          <a:lstStyle>
            <a:lvl1pPr algn="l" defTabSz="1014422" eaLnBrk="0" hangingPunct="0">
              <a:defRPr sz="1100" b="0" i="1" baseline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6" y="9710739"/>
            <a:ext cx="3076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2" tIns="0" rIns="20632" bIns="0" numCol="1" anchor="b" anchorCtr="0" compatLnSpc="1">
            <a:prstTxWarp prst="textNoShape">
              <a:avLst/>
            </a:prstTxWarp>
          </a:bodyPr>
          <a:lstStyle>
            <a:lvl1pPr algn="r" defTabSz="1014422" eaLnBrk="0" hangingPunct="0">
              <a:defRPr sz="1100" b="0" i="1" baseline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29C47D4-5A25-453B-8DFB-DB5081129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69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662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65138" algn="l" defTabSz="93662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22338" algn="l" defTabSz="93662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87475" algn="l" defTabSz="93662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52613" algn="l" defTabSz="93662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C47D4-5A25-453B-8DFB-DB508112963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786" y="2693988"/>
            <a:ext cx="8342614" cy="1470025"/>
          </a:xfrm>
        </p:spPr>
        <p:txBody>
          <a:bodyPr anchor="b" anchorCtr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786" y="5146674"/>
            <a:ext cx="6400800" cy="1406526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176610" y="209097"/>
            <a:ext cx="4338467" cy="823302"/>
            <a:chOff x="176610" y="154012"/>
            <a:chExt cx="4338467" cy="823302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16075" t="27551" b="6398"/>
            <a:stretch>
              <a:fillRect/>
            </a:stretch>
          </p:blipFill>
          <p:spPr bwMode="auto">
            <a:xfrm>
              <a:off x="176610" y="207510"/>
              <a:ext cx="2250281" cy="683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2378466" y="154012"/>
              <a:ext cx="2136611" cy="8233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lnSpc>
                  <a:spcPts val="1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kern="0" dirty="0" smtClean="0">
                  <a:solidFill>
                    <a:srgbClr val="10243F"/>
                  </a:solidFill>
                </a:rPr>
                <a:t>Model-Based</a:t>
              </a:r>
              <a:br>
                <a:rPr lang="en-US" sz="1800" b="1" kern="0" dirty="0" smtClean="0">
                  <a:solidFill>
                    <a:srgbClr val="10243F"/>
                  </a:solidFill>
                </a:rPr>
              </a:br>
              <a:r>
                <a:rPr lang="en-US" sz="1800" b="1" kern="0" dirty="0" smtClean="0">
                  <a:solidFill>
                    <a:srgbClr val="10243F"/>
                  </a:solidFill>
                </a:rPr>
                <a:t>Systems Engineering</a:t>
              </a:r>
              <a:br>
                <a:rPr lang="en-US" sz="1800" b="1" kern="0" dirty="0" smtClean="0">
                  <a:solidFill>
                    <a:srgbClr val="10243F"/>
                  </a:solidFill>
                </a:rPr>
              </a:br>
              <a:r>
                <a:rPr lang="en-US" sz="1800" b="1" kern="0" dirty="0" smtClean="0">
                  <a:solidFill>
                    <a:srgbClr val="10243F"/>
                  </a:solidFill>
                </a:rPr>
                <a:t>Center</a:t>
              </a:r>
              <a:endParaRPr lang="en-US" sz="1800" b="1" kern="0" dirty="0">
                <a:solidFill>
                  <a:srgbClr val="10243F"/>
                </a:solidFill>
              </a:endParaRPr>
            </a:p>
          </p:txBody>
        </p:sp>
      </p:grpSp>
      <p:pic>
        <p:nvPicPr>
          <p:cNvPr id="9" name="Picture 2" descr="inst-logo-874-53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2620"/>
            <a:ext cx="2693365" cy="9423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434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 anchor="ctr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1834348"/>
          </a:xfrm>
        </p:spPr>
        <p:txBody>
          <a:bodyPr/>
          <a:lstStyle>
            <a:lvl1pPr>
              <a:buClr>
                <a:schemeClr val="accent5">
                  <a:lumMod val="75000"/>
                </a:schemeClr>
              </a:buClr>
              <a:defRPr/>
            </a:lvl1pPr>
            <a:lvl4pPr>
              <a:buClr>
                <a:schemeClr val="accent5">
                  <a:lumMod val="75000"/>
                </a:schemeClr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72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 anchor="ctr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43400" cy="22652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6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43400" cy="23021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6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72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1"/>
            <a:ext cx="9144000" cy="914399"/>
          </a:xfrm>
        </p:spPr>
        <p:txBody>
          <a:bodyPr anchor="ctr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942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414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28600" y="36957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957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63863"/>
            <a:ext cx="91440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1058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28600" y="36957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95700"/>
            <a:ext cx="426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63863"/>
            <a:ext cx="91440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29"/>
          <p:cNvSpPr>
            <a:spLocks noChangeArrowheads="1"/>
          </p:cNvSpPr>
          <p:nvPr/>
        </p:nvSpPr>
        <p:spPr bwMode="gray">
          <a:xfrm flipH="1">
            <a:off x="-12700" y="6705600"/>
            <a:ext cx="4572000" cy="152400"/>
          </a:xfrm>
          <a:prstGeom prst="rect">
            <a:avLst/>
          </a:prstGeom>
          <a:solidFill>
            <a:srgbClr val="002A54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 flipH="1">
            <a:off x="4559300" y="6705600"/>
            <a:ext cx="4584700" cy="152400"/>
          </a:xfrm>
          <a:prstGeom prst="rect">
            <a:avLst/>
          </a:prstGeom>
          <a:gradFill rotWithShape="1">
            <a:gsLst>
              <a:gs pos="0">
                <a:srgbClr val="BC9B6A"/>
              </a:gs>
              <a:gs pos="100000">
                <a:srgbClr val="002A54"/>
              </a:gs>
            </a:gsLst>
            <a:lin ang="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 flipH="1">
            <a:off x="8988425" y="6705600"/>
            <a:ext cx="74613" cy="152400"/>
          </a:xfrm>
          <a:prstGeom prst="rect">
            <a:avLst/>
          </a:prstGeom>
          <a:solidFill>
            <a:srgbClr val="002A54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H="1">
            <a:off x="8382000" y="6705600"/>
            <a:ext cx="74613" cy="152400"/>
          </a:xfrm>
          <a:prstGeom prst="rect">
            <a:avLst/>
          </a:prstGeom>
          <a:solidFill>
            <a:srgbClr val="002A54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 flipH="1">
            <a:off x="8001000" y="6705600"/>
            <a:ext cx="77788" cy="152400"/>
          </a:xfrm>
          <a:prstGeom prst="rect">
            <a:avLst/>
          </a:prstGeom>
          <a:solidFill>
            <a:srgbClr val="002A54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 flipH="1">
            <a:off x="7645400" y="6705600"/>
            <a:ext cx="42863" cy="152400"/>
          </a:xfrm>
          <a:prstGeom prst="rect">
            <a:avLst/>
          </a:prstGeom>
          <a:solidFill>
            <a:srgbClr val="002A54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gray">
          <a:xfrm flipH="1">
            <a:off x="7107238" y="6705600"/>
            <a:ext cx="42862" cy="152400"/>
          </a:xfrm>
          <a:prstGeom prst="rect">
            <a:avLst/>
          </a:prstGeom>
          <a:solidFill>
            <a:srgbClr val="002A54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gray">
          <a:xfrm flipH="1">
            <a:off x="8686800" y="6705600"/>
            <a:ext cx="76200" cy="152400"/>
          </a:xfrm>
          <a:prstGeom prst="rect">
            <a:avLst/>
          </a:prstGeom>
          <a:solidFill>
            <a:srgbClr val="002A54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3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63863"/>
            <a:ext cx="91440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8839200" cy="511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8896350" y="6705600"/>
            <a:ext cx="247650" cy="152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fld id="{756E2485-98E5-4516-8FDD-141C8B7CAAD5}" type="slidenum">
              <a:rPr lang="en-US" sz="800">
                <a:solidFill>
                  <a:srgbClr val="FFFFFF"/>
                </a:solidFill>
              </a:rPr>
              <a:pPr/>
              <a:t>‹#›</a:t>
            </a:fld>
            <a:endParaRPr lang="en-US" sz="800">
              <a:solidFill>
                <a:srgbClr val="FFFFFF"/>
              </a:solidFill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4257010" y="6721475"/>
            <a:ext cx="62998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r>
              <a:rPr lang="en-US" sz="800" dirty="0" smtClean="0">
                <a:solidFill>
                  <a:srgbClr val="FFFFFF"/>
                </a:solidFill>
              </a:rPr>
              <a:t>MBSE Center</a:t>
            </a:r>
            <a:endParaRPr lang="en-US" sz="800" dirty="0">
              <a:solidFill>
                <a:srgbClr val="FFFFFF"/>
              </a:solidFill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39688" y="6721475"/>
            <a:ext cx="274273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800" dirty="0" smtClean="0">
                <a:solidFill>
                  <a:srgbClr val="FFFFFF"/>
                </a:solidFill>
              </a:rPr>
              <a:t>2008-2013 Copyright </a:t>
            </a:r>
            <a:r>
              <a:rPr lang="en-US" sz="800" dirty="0">
                <a:solidFill>
                  <a:srgbClr val="FFFFFF"/>
                </a:solidFill>
              </a:rPr>
              <a:t>© Georgia </a:t>
            </a:r>
            <a:r>
              <a:rPr lang="en-US" sz="800" dirty="0" smtClean="0">
                <a:solidFill>
                  <a:srgbClr val="FFFFFF"/>
                </a:solidFill>
              </a:rPr>
              <a:t>Tech. </a:t>
            </a:r>
            <a:r>
              <a:rPr lang="en-US" sz="800" dirty="0">
                <a:solidFill>
                  <a:srgbClr val="FFFFFF"/>
                </a:solidFill>
              </a:rPr>
              <a:t>All Rights Reserved.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-1588" y="1050925"/>
            <a:ext cx="9158288" cy="76200"/>
            <a:chOff x="-1" y="662"/>
            <a:chExt cx="5769" cy="48"/>
          </a:xfrm>
        </p:grpSpPr>
        <p:sp>
          <p:nvSpPr>
            <p:cNvPr id="1063" name="Rectangle 39"/>
            <p:cNvSpPr>
              <a:spLocks noChangeArrowheads="1"/>
            </p:cNvSpPr>
            <p:nvPr userDrawn="1"/>
          </p:nvSpPr>
          <p:spPr bwMode="gray">
            <a:xfrm rot="10800000" flipV="1">
              <a:off x="2888" y="662"/>
              <a:ext cx="2880" cy="48"/>
            </a:xfrm>
            <a:prstGeom prst="rect">
              <a:avLst/>
            </a:prstGeom>
            <a:solidFill>
              <a:srgbClr val="002A54"/>
            </a:solidFill>
            <a:ln w="2857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3" name="Group 30"/>
            <p:cNvGrpSpPr>
              <a:grpSpLocks/>
            </p:cNvGrpSpPr>
            <p:nvPr userDrawn="1"/>
          </p:nvGrpSpPr>
          <p:grpSpPr bwMode="auto">
            <a:xfrm>
              <a:off x="-1" y="662"/>
              <a:ext cx="2889" cy="48"/>
              <a:chOff x="-1" y="672"/>
              <a:chExt cx="2889" cy="48"/>
            </a:xfrm>
          </p:grpSpPr>
          <p:sp>
            <p:nvSpPr>
              <p:cNvPr id="1064" name="Rectangle 40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0" y="672"/>
                <a:ext cx="2888" cy="48"/>
              </a:xfrm>
              <a:prstGeom prst="rect">
                <a:avLst/>
              </a:prstGeom>
              <a:gradFill rotWithShape="1">
                <a:gsLst>
                  <a:gs pos="0">
                    <a:srgbClr val="BC9B6A"/>
                  </a:gs>
                  <a:gs pos="100000">
                    <a:srgbClr val="002A54"/>
                  </a:gs>
                </a:gsLst>
                <a:lin ang="0" scaled="1"/>
              </a:gradFill>
              <a:ln w="2857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65" name="Rectangle 41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-1" y="672"/>
                <a:ext cx="47" cy="48"/>
              </a:xfrm>
              <a:prstGeom prst="rect">
                <a:avLst/>
              </a:prstGeom>
              <a:solidFill>
                <a:srgbClr val="002A54"/>
              </a:solidFill>
              <a:ln w="2857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66" name="Rectangle 4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335" y="672"/>
                <a:ext cx="47" cy="48"/>
              </a:xfrm>
              <a:prstGeom prst="rect">
                <a:avLst/>
              </a:prstGeom>
              <a:solidFill>
                <a:srgbClr val="002A54"/>
              </a:solidFill>
              <a:ln w="2857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67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75" y="672"/>
                <a:ext cx="49" cy="48"/>
              </a:xfrm>
              <a:prstGeom prst="rect">
                <a:avLst/>
              </a:prstGeom>
              <a:solidFill>
                <a:srgbClr val="002A54"/>
              </a:solidFill>
              <a:ln w="2857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68" name="Rectangle 44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865" y="672"/>
                <a:ext cx="27" cy="48"/>
              </a:xfrm>
              <a:prstGeom prst="rect">
                <a:avLst/>
              </a:prstGeom>
              <a:solidFill>
                <a:srgbClr val="002A54"/>
              </a:solidFill>
              <a:ln w="2857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69" name="Rectangle 45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1230" y="672"/>
                <a:ext cx="27" cy="48"/>
              </a:xfrm>
              <a:prstGeom prst="rect">
                <a:avLst/>
              </a:prstGeom>
              <a:solidFill>
                <a:srgbClr val="002A54"/>
              </a:solidFill>
              <a:ln w="2857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070" name="Rectangle 46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166" y="672"/>
                <a:ext cx="48" cy="48"/>
              </a:xfrm>
              <a:prstGeom prst="rect">
                <a:avLst/>
              </a:prstGeom>
              <a:solidFill>
                <a:srgbClr val="002A54"/>
              </a:solidFill>
              <a:ln w="2857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7108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72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600" dirty="0" smtClean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5">
            <a:lumMod val="75000"/>
          </a:schemeClr>
        </a:buClr>
        <a:buSzPct val="10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5">
            <a:lumMod val="75000"/>
          </a:schemeClr>
        </a:buClr>
        <a:buSzPct val="10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Breakout Session:</a:t>
            </a:r>
            <a:br>
              <a:rPr lang="en-US" sz="3200" dirty="0" smtClean="0"/>
            </a:br>
            <a:r>
              <a:rPr lang="en-US" sz="3200" dirty="0" smtClean="0"/>
              <a:t>MBSE and Education</a:t>
            </a:r>
            <a:endParaRPr lang="en-US" sz="2800" dirty="0" smtClean="0"/>
          </a:p>
        </p:txBody>
      </p:sp>
      <p:sp>
        <p:nvSpPr>
          <p:cNvPr id="5" name="Subtitle 5"/>
          <p:cNvSpPr txBox="1">
            <a:spLocks/>
          </p:cNvSpPr>
          <p:nvPr/>
        </p:nvSpPr>
        <p:spPr bwMode="auto">
          <a:xfrm>
            <a:off x="572786" y="4953000"/>
            <a:ext cx="7961614" cy="1406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12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Chris </a:t>
            </a:r>
            <a:r>
              <a:rPr lang="en-US" kern="0" dirty="0" err="1" smtClean="0"/>
              <a:t>Paredis</a:t>
            </a:r>
            <a:endParaRPr lang="en-US" kern="0" dirty="0" smtClean="0"/>
          </a:p>
          <a:p>
            <a:r>
              <a:rPr lang="en-US" sz="1600" kern="0" dirty="0" smtClean="0"/>
              <a:t>Georgia Institute of Technology</a:t>
            </a:r>
            <a:br>
              <a:rPr lang="en-US" sz="1600" kern="0" dirty="0" smtClean="0"/>
            </a:br>
            <a:r>
              <a:rPr lang="en-US" sz="1600" kern="0" dirty="0" smtClean="0"/>
              <a:t>George W. Woodruff School of Mechanical Engineering</a:t>
            </a:r>
          </a:p>
          <a:p>
            <a:r>
              <a:rPr lang="en-US" sz="1600" kern="0" dirty="0" smtClean="0"/>
              <a:t>H. Milton Stewart School of Industrial and Systems Engineering</a:t>
            </a:r>
          </a:p>
          <a:p>
            <a:r>
              <a:rPr lang="en-US" sz="1600" kern="0" dirty="0" smtClean="0"/>
              <a:t>Director, Model-Based Systems Engineering Center</a:t>
            </a:r>
            <a:br>
              <a:rPr lang="en-US" sz="1600" kern="0" dirty="0" smtClean="0"/>
            </a:br>
            <a:r>
              <a:rPr lang="en-US" sz="1600" kern="0" dirty="0" smtClean="0"/>
              <a:t>chris.paredis@me.gatech.edu</a:t>
            </a:r>
            <a:endParaRPr lang="en-US" sz="1600" kern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System Topics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752600"/>
            <a:ext cx="859155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958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System Topics (cont’d) 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447800"/>
            <a:ext cx="86201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17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3: SE and Management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098756"/>
            <a:ext cx="85725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648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3: SE and Management (cont’d)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904875"/>
            <a:ext cx="8572500" cy="595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436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4: SE Applications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33400" y="823161"/>
            <a:ext cx="8221258" cy="6047127"/>
            <a:chOff x="390756" y="550093"/>
            <a:chExt cx="8592502" cy="6320195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56" y="5012913"/>
              <a:ext cx="8582025" cy="185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2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39"/>
            <a:stretch/>
          </p:blipFill>
          <p:spPr bwMode="auto">
            <a:xfrm>
              <a:off x="410758" y="550093"/>
              <a:ext cx="8572500" cy="5024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6665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5: Enabling SE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19225"/>
            <a:ext cx="8572500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29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6: Related Disciplines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85289" y="1295400"/>
            <a:ext cx="8572962" cy="5029200"/>
            <a:chOff x="285289" y="838200"/>
            <a:chExt cx="8572962" cy="50292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34"/>
            <a:stretch/>
          </p:blipFill>
          <p:spPr bwMode="auto">
            <a:xfrm>
              <a:off x="295276" y="838200"/>
              <a:ext cx="8562975" cy="3824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2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674" b="67137"/>
            <a:stretch/>
          </p:blipFill>
          <p:spPr bwMode="auto">
            <a:xfrm>
              <a:off x="285289" y="4656346"/>
              <a:ext cx="8572500" cy="1211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8021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6: Related Disciplines (cont’d)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76225" y="1683467"/>
            <a:ext cx="8591550" cy="4260133"/>
            <a:chOff x="276225" y="1907305"/>
            <a:chExt cx="8591550" cy="4260133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216"/>
            <a:stretch/>
          </p:blipFill>
          <p:spPr bwMode="auto">
            <a:xfrm>
              <a:off x="276225" y="1907305"/>
              <a:ext cx="8591550" cy="4260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5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8912"/>
            <a:stretch/>
          </p:blipFill>
          <p:spPr bwMode="auto">
            <a:xfrm>
              <a:off x="276225" y="1907305"/>
              <a:ext cx="8591550" cy="607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8204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2499146"/>
          </a:xfrm>
        </p:spPr>
        <p:txBody>
          <a:bodyPr/>
          <a:lstStyle/>
          <a:p>
            <a:r>
              <a:rPr lang="en-US" dirty="0" smtClean="0"/>
              <a:t>Program</a:t>
            </a:r>
          </a:p>
          <a:p>
            <a:r>
              <a:rPr lang="en-US" dirty="0" smtClean="0"/>
              <a:t>Program objectives</a:t>
            </a:r>
          </a:p>
          <a:p>
            <a:r>
              <a:rPr lang="en-US" dirty="0" smtClean="0"/>
              <a:t>Program outcomes</a:t>
            </a:r>
          </a:p>
          <a:p>
            <a:r>
              <a:rPr lang="en-US" dirty="0" smtClean="0"/>
              <a:t>Course</a:t>
            </a:r>
          </a:p>
          <a:p>
            <a:r>
              <a:rPr lang="en-US" dirty="0" smtClean="0"/>
              <a:t>Student achievement relative to desired </a:t>
            </a:r>
            <a:r>
              <a:rPr lang="en-US" dirty="0" smtClean="0"/>
              <a:t>KS</a:t>
            </a:r>
            <a:r>
              <a:rPr lang="en-US" dirty="0" smtClean="0"/>
              <a:t>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8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Example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8156" y="932234"/>
            <a:ext cx="8167688" cy="5911018"/>
            <a:chOff x="290513" y="0"/>
            <a:chExt cx="8562975" cy="619709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0420"/>
            <a:stretch/>
          </p:blipFill>
          <p:spPr bwMode="auto">
            <a:xfrm>
              <a:off x="290513" y="4753592"/>
              <a:ext cx="8562975" cy="1443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2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2383"/>
            <a:stretch/>
          </p:blipFill>
          <p:spPr bwMode="auto">
            <a:xfrm>
              <a:off x="290513" y="0"/>
              <a:ext cx="8562975" cy="4984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8207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395049"/>
          </a:xfrm>
        </p:spPr>
        <p:txBody>
          <a:bodyPr/>
          <a:lstStyle/>
          <a:p>
            <a:r>
              <a:rPr lang="en-US" dirty="0" smtClean="0"/>
              <a:t>Main Question: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How and to what extent should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MBSE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included in SE curricula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endParaRPr lang="en-US" dirty="0" smtClean="0"/>
          </a:p>
          <a:p>
            <a:r>
              <a:rPr lang="en-US" dirty="0" smtClean="0"/>
              <a:t>Overview </a:t>
            </a:r>
            <a:r>
              <a:rPr lang="en-US" dirty="0"/>
              <a:t>of </a:t>
            </a:r>
            <a:r>
              <a:rPr lang="en-US" dirty="0" smtClean="0"/>
              <a:t>GRCSE</a:t>
            </a:r>
          </a:p>
          <a:p>
            <a:r>
              <a:rPr lang="en-US" dirty="0" smtClean="0"/>
              <a:t>Discussion </a:t>
            </a:r>
            <a:r>
              <a:rPr lang="en-US" dirty="0"/>
              <a:t>on MBSE </a:t>
            </a:r>
            <a:r>
              <a:rPr lang="en-US" dirty="0" smtClean="0"/>
              <a:t>in </a:t>
            </a:r>
            <a:r>
              <a:rPr lang="en-US" dirty="0"/>
              <a:t>SE </a:t>
            </a:r>
            <a:r>
              <a:rPr lang="en-US" dirty="0" smtClean="0"/>
              <a:t>curricula</a:t>
            </a:r>
            <a:endParaRPr lang="en-US" dirty="0"/>
          </a:p>
          <a:p>
            <a:r>
              <a:rPr lang="en-US" dirty="0" smtClean="0"/>
              <a:t>15 </a:t>
            </a:r>
            <a:r>
              <a:rPr lang="en-US" dirty="0"/>
              <a:t>min before the </a:t>
            </a:r>
            <a:r>
              <a:rPr lang="en-US" dirty="0" smtClean="0"/>
              <a:t>end:</a:t>
            </a:r>
            <a:br>
              <a:rPr lang="en-US" dirty="0" smtClean="0"/>
            </a:br>
            <a:r>
              <a:rPr lang="en-US" dirty="0" smtClean="0"/>
              <a:t>Review </a:t>
            </a:r>
            <a:r>
              <a:rPr lang="en-US" dirty="0"/>
              <a:t>and capture key points for </a:t>
            </a:r>
            <a:r>
              <a:rPr lang="en-US" dirty="0" err="1" smtClean="0"/>
              <a:t>outbrief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16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257800"/>
          </a:xfrm>
        </p:spPr>
        <p:txBody>
          <a:bodyPr>
            <a:normAutofit/>
          </a:bodyPr>
          <a:lstStyle/>
          <a:p>
            <a:pPr marL="398463" indent="-398463">
              <a:buFont typeface="+mj-lt"/>
              <a:buAutoNum type="arabicPeriod"/>
            </a:pPr>
            <a:r>
              <a:rPr lang="en-US" dirty="0"/>
              <a:t>What are the differences in the Knowledge, Skills and Abilities (KSAs) needed for MBSE vs. traditional SE</a:t>
            </a:r>
            <a:r>
              <a:rPr lang="en-US" dirty="0" smtClean="0"/>
              <a:t>?</a:t>
            </a:r>
          </a:p>
          <a:p>
            <a:pPr marL="398463" indent="-398463">
              <a:buFont typeface="+mj-lt"/>
              <a:buAutoNum type="arabicPeriod"/>
            </a:pPr>
            <a:r>
              <a:rPr lang="en-US" dirty="0" smtClean="0"/>
              <a:t>What are specific KSAs desired for MBSE?</a:t>
            </a:r>
          </a:p>
          <a:p>
            <a:pPr marL="855663" lvl="4" indent="-398463">
              <a:buFont typeface="+mj-lt"/>
              <a:buAutoNum type="arabicPeriod"/>
            </a:pPr>
            <a:endParaRPr lang="en-US" dirty="0"/>
          </a:p>
          <a:p>
            <a:pPr marL="398463" indent="-398463">
              <a:buFont typeface="+mj-lt"/>
              <a:buAutoNum type="arabicPeriod"/>
            </a:pPr>
            <a:r>
              <a:rPr lang="en-US" dirty="0"/>
              <a:t>What is the relative importance that should be attributed to </a:t>
            </a:r>
            <a:r>
              <a:rPr lang="en-US" dirty="0" smtClean="0"/>
              <a:t>these Knowledge</a:t>
            </a:r>
            <a:r>
              <a:rPr lang="en-US" dirty="0"/>
              <a:t>, Skills and Abilities in the curriculum?</a:t>
            </a:r>
          </a:p>
          <a:p>
            <a:pPr marL="398463" indent="-398463">
              <a:buFont typeface="+mj-lt"/>
              <a:buAutoNum type="arabicPeriod"/>
            </a:pPr>
            <a:r>
              <a:rPr lang="en-US" dirty="0"/>
              <a:t>How can these KSAs best be introduced in the curriculum</a:t>
            </a:r>
            <a:r>
              <a:rPr lang="en-US" dirty="0" smtClean="0"/>
              <a:t>?</a:t>
            </a:r>
          </a:p>
          <a:p>
            <a:pPr marL="398463" indent="-398463">
              <a:buFont typeface="+mj-lt"/>
              <a:buAutoNum type="arabicPeriod"/>
            </a:pPr>
            <a:r>
              <a:rPr lang="en-US" dirty="0" smtClean="0"/>
              <a:t>How best to approach an “MBSE Course”? </a:t>
            </a:r>
            <a:endParaRPr lang="en-US" dirty="0" smtClean="0"/>
          </a:p>
          <a:p>
            <a:pPr marL="855663" lvl="4" indent="-398463">
              <a:buFont typeface="+mj-lt"/>
              <a:buAutoNum type="arabicPeriod"/>
            </a:pPr>
            <a:endParaRPr lang="en-US" dirty="0" smtClean="0"/>
          </a:p>
          <a:p>
            <a:pPr marL="398463" indent="-398463">
              <a:buFont typeface="+mj-lt"/>
              <a:buAutoNum type="arabicPeriod"/>
            </a:pPr>
            <a:r>
              <a:rPr lang="en-US" dirty="0"/>
              <a:t>How do we best assess MBSE proficiency</a:t>
            </a:r>
            <a:r>
              <a:rPr lang="en-US" dirty="0" smtClean="0"/>
              <a:t>?</a:t>
            </a:r>
          </a:p>
          <a:p>
            <a:pPr marL="398463" lvl="3" indent="-398463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7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1895904"/>
          </a:xfrm>
        </p:spPr>
        <p:txBody>
          <a:bodyPr/>
          <a:lstStyle/>
          <a:p>
            <a:pPr marL="398463" indent="-398463">
              <a:buFont typeface="+mj-lt"/>
              <a:buAutoNum type="arabicPeriod" startAt="7"/>
            </a:pPr>
            <a:r>
              <a:rPr lang="en-US" dirty="0" smtClean="0"/>
              <a:t>Should </a:t>
            </a:r>
            <a:r>
              <a:rPr lang="en-US" dirty="0"/>
              <a:t>MBSE become an integral, mandatory component of SE curricula?</a:t>
            </a:r>
          </a:p>
          <a:p>
            <a:pPr marL="398463" indent="-398463">
              <a:buFont typeface="+mj-lt"/>
              <a:buAutoNum type="arabicPeriod" startAt="7"/>
            </a:pPr>
            <a:r>
              <a:rPr lang="en-US" dirty="0"/>
              <a:t>Should MBSE be taught at the undergraduate level?</a:t>
            </a:r>
          </a:p>
          <a:p>
            <a:pPr marL="398463" indent="-398463">
              <a:buFont typeface="+mj-lt"/>
              <a:buAutoNum type="arabicPeriod" startAt="7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2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Reference Curriculum for 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30887"/>
          </a:xfrm>
        </p:spPr>
        <p:txBody>
          <a:bodyPr/>
          <a:lstStyle/>
          <a:p>
            <a:r>
              <a:rPr lang="en-US" dirty="0"/>
              <a:t>http://www.bkcase.org/grcse/grcse-10/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17" y="2438401"/>
            <a:ext cx="8827283" cy="3124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174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Outcomes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8" y="2133600"/>
            <a:ext cx="909512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13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136517"/>
          </a:xfrm>
        </p:spPr>
        <p:txBody>
          <a:bodyPr/>
          <a:lstStyle/>
          <a:p>
            <a:r>
              <a:rPr lang="en-US" dirty="0" smtClean="0"/>
              <a:t>Objectives: </a:t>
            </a:r>
            <a:r>
              <a:rPr lang="en-US" i="1" dirty="0" smtClean="0"/>
              <a:t>Program educational objectives are broad statements that describe what graduates are expected to attain within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a few years of graduation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r>
              <a:rPr lang="en-US" i="1" dirty="0" smtClean="0"/>
              <a:t>Outcomes describe what students are expected to know and be able to do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by the time of graduation</a:t>
            </a:r>
            <a:r>
              <a:rPr lang="en-US" i="1" dirty="0" smtClean="0"/>
              <a:t>. These relate to the skills, knowledge, and behaviors that students acquire as they progress through the program</a:t>
            </a:r>
            <a:r>
              <a:rPr lang="en-US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SE Program Objectives (3-5 Years)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0909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SE Lifecycle: </a:t>
            </a:r>
            <a:r>
              <a:rPr lang="en-US" sz="2000" dirty="0" smtClean="0"/>
              <a:t>Effectively analyze, design, or implement feasible, suitable, effective, supportable, affordable, and integrated system solutions to systems of products, services, enterprises, and system of systems, throughout the entire life cycle or a specified portion of the life cycle. This could be tailored by explicitly stating the types of systems that graduates develop and a given domain (e.g., aerospace). 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Multi-disciplinary: </a:t>
            </a:r>
            <a:r>
              <a:rPr lang="en-US" sz="2000" dirty="0" smtClean="0"/>
              <a:t>Successfully assume a variety of  roles in multi-disciplinary teams of diverse membership, including technical expert and leadership at various levels.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Professionalism:</a:t>
            </a:r>
            <a:r>
              <a:rPr lang="en-US" sz="2000" dirty="0" smtClean="0"/>
              <a:t> Demonstrate professionalism and grow professionally through continued  learning and involvement in professional activities. Contribute to the growth of the profession. Contribute  to society through ethical and responsible  behavior.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Communication:</a:t>
            </a:r>
            <a:r>
              <a:rPr lang="en-US" sz="2000" dirty="0" smtClean="0"/>
              <a:t> Communicate (read, write,  speak, listen, and illustrate) effectively in oral,  written, and newly developing modes and media, especially with stakeholders  and colleagues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011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— When a Student Graduates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 Concepts</a:t>
            </a:r>
          </a:p>
          <a:p>
            <a:pPr lvl="1"/>
            <a:r>
              <a:rPr lang="en-US" dirty="0" smtClean="0"/>
              <a:t>Foundation</a:t>
            </a:r>
          </a:p>
          <a:p>
            <a:pPr lvl="1"/>
            <a:r>
              <a:rPr lang="en-US" dirty="0" smtClean="0"/>
              <a:t>Concentration</a:t>
            </a:r>
          </a:p>
          <a:p>
            <a:pPr lvl="1"/>
            <a:r>
              <a:rPr lang="en-US" dirty="0" smtClean="0"/>
              <a:t>Topic Depth</a:t>
            </a:r>
          </a:p>
          <a:p>
            <a:r>
              <a:rPr lang="en-US" dirty="0" smtClean="0"/>
              <a:t>SE Role</a:t>
            </a:r>
          </a:p>
          <a:p>
            <a:pPr lvl="1"/>
            <a:r>
              <a:rPr lang="en-US" dirty="0" smtClean="0"/>
              <a:t>Application Domain</a:t>
            </a:r>
          </a:p>
          <a:p>
            <a:pPr lvl="1"/>
            <a:r>
              <a:rPr lang="en-US" dirty="0" smtClean="0"/>
              <a:t>Specialty</a:t>
            </a:r>
          </a:p>
          <a:p>
            <a:pPr lvl="1"/>
            <a:r>
              <a:rPr lang="en-US" dirty="0" smtClean="0"/>
              <a:t>Related Disciplines</a:t>
            </a:r>
          </a:p>
          <a:p>
            <a:pPr lvl="1"/>
            <a:r>
              <a:rPr lang="en-US" dirty="0" smtClean="0"/>
              <a:t>Software in Systems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43400" cy="4345805"/>
          </a:xfrm>
        </p:spPr>
        <p:txBody>
          <a:bodyPr/>
          <a:lstStyle/>
          <a:p>
            <a:r>
              <a:rPr lang="en-US" dirty="0"/>
              <a:t>SE </a:t>
            </a:r>
            <a:r>
              <a:rPr lang="en-US" dirty="0" smtClean="0"/>
              <a:t>Practice</a:t>
            </a:r>
          </a:p>
          <a:p>
            <a:pPr lvl="1"/>
            <a:r>
              <a:rPr lang="en-US" dirty="0" smtClean="0"/>
              <a:t>Requirement Reconciliation</a:t>
            </a:r>
          </a:p>
          <a:p>
            <a:pPr lvl="1"/>
            <a:r>
              <a:rPr lang="en-US" dirty="0" smtClean="0"/>
              <a:t>Problem/Solution Evaluation</a:t>
            </a:r>
          </a:p>
          <a:p>
            <a:pPr lvl="1"/>
            <a:r>
              <a:rPr lang="en-US" dirty="0" smtClean="0"/>
              <a:t>Realism</a:t>
            </a:r>
            <a:endParaRPr lang="en-US" dirty="0"/>
          </a:p>
          <a:p>
            <a:r>
              <a:rPr lang="en-US" dirty="0"/>
              <a:t>SE </a:t>
            </a:r>
            <a:r>
              <a:rPr lang="en-US" dirty="0" smtClean="0"/>
              <a:t>Professionalism</a:t>
            </a:r>
          </a:p>
          <a:p>
            <a:pPr lvl="1"/>
            <a:r>
              <a:rPr lang="en-US" dirty="0" smtClean="0"/>
              <a:t>Professional Development</a:t>
            </a:r>
          </a:p>
          <a:p>
            <a:pPr lvl="1"/>
            <a:r>
              <a:rPr lang="en-US" dirty="0" smtClean="0"/>
              <a:t>Teamwork</a:t>
            </a:r>
          </a:p>
          <a:p>
            <a:pPr lvl="1"/>
            <a:r>
              <a:rPr lang="en-US" dirty="0" smtClean="0"/>
              <a:t>Ethics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7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56" b="3114"/>
          <a:stretch/>
        </p:blipFill>
        <p:spPr bwMode="auto">
          <a:xfrm>
            <a:off x="844695" y="1189704"/>
            <a:ext cx="7454610" cy="5466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8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CorBoK</a:t>
            </a:r>
            <a:r>
              <a:rPr lang="en-US" dirty="0" smtClean="0"/>
              <a:t>: Core Body of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58335"/>
          </a:xfrm>
        </p:spPr>
        <p:txBody>
          <a:bodyPr/>
          <a:lstStyle/>
          <a:p>
            <a:r>
              <a:rPr lang="en-US" dirty="0" smtClean="0"/>
              <a:t>Part of the </a:t>
            </a:r>
            <a:r>
              <a:rPr lang="en-US" dirty="0" err="1" smtClean="0"/>
              <a:t>SEBoK</a:t>
            </a:r>
            <a:endParaRPr lang="en-US" dirty="0" smtClean="0"/>
          </a:p>
          <a:p>
            <a:pPr lvl="1"/>
            <a:r>
              <a:rPr lang="en-US" dirty="0" smtClean="0"/>
              <a:t>Part 1: </a:t>
            </a:r>
            <a:r>
              <a:rPr lang="en-US" dirty="0" err="1" smtClean="0"/>
              <a:t>SEBoK</a:t>
            </a:r>
            <a:r>
              <a:rPr lang="en-US" dirty="0" smtClean="0"/>
              <a:t> Introduction</a:t>
            </a:r>
          </a:p>
          <a:p>
            <a:pPr lvl="1"/>
            <a:r>
              <a:rPr lang="en-US" dirty="0" smtClean="0"/>
              <a:t>Part 2: Systems Topics</a:t>
            </a:r>
          </a:p>
          <a:p>
            <a:pPr lvl="1"/>
            <a:r>
              <a:rPr lang="en-US" dirty="0" smtClean="0"/>
              <a:t>Part 3: SE and Management</a:t>
            </a:r>
          </a:p>
          <a:p>
            <a:pPr lvl="1"/>
            <a:r>
              <a:rPr lang="en-US" dirty="0" smtClean="0"/>
              <a:t>Part 4: SE Applications</a:t>
            </a:r>
          </a:p>
          <a:p>
            <a:pPr lvl="1"/>
            <a:r>
              <a:rPr lang="en-US" dirty="0" smtClean="0"/>
              <a:t>Part 5: Topics on Enabling SE</a:t>
            </a:r>
          </a:p>
          <a:p>
            <a:pPr lvl="1"/>
            <a:r>
              <a:rPr lang="en-US" dirty="0" smtClean="0"/>
              <a:t>Part 6: Related Disciplines</a:t>
            </a:r>
          </a:p>
          <a:p>
            <a:pPr lvl="1"/>
            <a:r>
              <a:rPr lang="en-US" dirty="0" smtClean="0"/>
              <a:t>Part 7: SE Implementation</a:t>
            </a:r>
          </a:p>
          <a:p>
            <a:pPr lvl="4"/>
            <a:endParaRPr lang="en-US" dirty="0"/>
          </a:p>
          <a:p>
            <a:r>
              <a:rPr lang="en-US" dirty="0" smtClean="0"/>
              <a:t>Concentrations</a:t>
            </a:r>
          </a:p>
          <a:p>
            <a:pPr lvl="1"/>
            <a:r>
              <a:rPr lang="en-US" dirty="0" smtClean="0"/>
              <a:t>SE Management</a:t>
            </a:r>
          </a:p>
          <a:p>
            <a:pPr lvl="1"/>
            <a:r>
              <a:rPr lang="en-US" dirty="0" smtClean="0"/>
              <a:t>Systems Design and Development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81000" y="2294054"/>
            <a:ext cx="8229600" cy="217648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headEnd/>
            <a:tailEnd type="none" w="lg" len="lg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3603" tIns="46802" rIns="93603" bIns="46802" rtlCol="0" anchor="ctr"/>
          <a:lstStyle/>
          <a:p>
            <a:pPr algn="ctr"/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220831" y="2997575"/>
            <a:ext cx="21611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aseline="0" dirty="0" err="1" smtClean="0">
                <a:solidFill>
                  <a:schemeClr val="accent1">
                    <a:lumMod val="50000"/>
                  </a:schemeClr>
                </a:solidFill>
              </a:rPr>
              <a:t>CorBoK</a:t>
            </a:r>
            <a:endParaRPr lang="en-US" sz="4400" baseline="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48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Side Bar">
  <a:themeElements>
    <a:clrScheme name="MBSEC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99FF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00FF"/>
      </a:accent5>
      <a:accent6>
        <a:srgbClr val="F79646"/>
      </a:accent6>
      <a:hlink>
        <a:srgbClr val="000000"/>
      </a:hlink>
      <a:folHlink>
        <a:srgbClr val="800080"/>
      </a:folHlink>
    </a:clrScheme>
    <a:fontScheme name="Side Ba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algn="ctr">
          <a:solidFill>
            <a:schemeClr val="tx1"/>
          </a:solidFill>
          <a:miter lim="800000"/>
          <a:headEnd/>
          <a:tailEnd type="none" w="lg" len="lg"/>
        </a:ln>
      </a:spPr>
      <a:bodyPr lIns="93603" tIns="46802" rIns="93603" bIns="46802" anchor="ctr"/>
      <a:lstStyle>
        <a:defPPr algn="ctr">
          <a:defRPr sz="20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baseline="0" dirty="0" err="1" smtClean="0"/>
        </a:defPPr>
      </a:lstStyle>
    </a:txDef>
  </a:objectDefaults>
  <a:extraClrSchemeLst>
    <a:extraClrScheme>
      <a:clrScheme name="Side Bar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68442</TotalTime>
  <Words>534</Words>
  <Application>Microsoft Office PowerPoint</Application>
  <PresentationFormat>On-screen Show (4:3)</PresentationFormat>
  <Paragraphs>85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2_Side Bar</vt:lpstr>
      <vt:lpstr>Breakout Session: MBSE and Education</vt:lpstr>
      <vt:lpstr>Session Overview</vt:lpstr>
      <vt:lpstr>Graduate Reference Curriculum for SE</vt:lpstr>
      <vt:lpstr>Objectives and Outcomes</vt:lpstr>
      <vt:lpstr>Objectives and Outcomes</vt:lpstr>
      <vt:lpstr>Generic SE Program Objectives (3-5 Years)</vt:lpstr>
      <vt:lpstr>Outcomes — When a Student Graduates</vt:lpstr>
      <vt:lpstr>Curriculum Architecture</vt:lpstr>
      <vt:lpstr>CorBoK: Core Body of Knowledge</vt:lpstr>
      <vt:lpstr>Part 2: System Topics</vt:lpstr>
      <vt:lpstr>Part 2: System Topics (cont’d) </vt:lpstr>
      <vt:lpstr>Part 3: SE and Management </vt:lpstr>
      <vt:lpstr>Part 3: SE and Management (cont’d)</vt:lpstr>
      <vt:lpstr>Part 4: SE Applications </vt:lpstr>
      <vt:lpstr>Part 5: Enabling SE</vt:lpstr>
      <vt:lpstr>Part 6: Related Disciplines</vt:lpstr>
      <vt:lpstr>Part 6: Related Disciplines (cont’d)</vt:lpstr>
      <vt:lpstr>Assessment</vt:lpstr>
      <vt:lpstr>Assessment Example</vt:lpstr>
      <vt:lpstr>Discussion Questions</vt:lpstr>
      <vt:lpstr>Discussion Questions</vt:lpstr>
    </vt:vector>
  </TitlesOfParts>
  <Company>Georgia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 Tech MBSEC Overview</dc:title>
  <dc:creator>Chris Paredis</dc:creator>
  <cp:lastModifiedBy>cparedis</cp:lastModifiedBy>
  <cp:revision>1988</cp:revision>
  <cp:lastPrinted>2000-03-31T01:32:48Z</cp:lastPrinted>
  <dcterms:created xsi:type="dcterms:W3CDTF">1996-11-03T16:51:16Z</dcterms:created>
  <dcterms:modified xsi:type="dcterms:W3CDTF">2014-01-25T23:18:09Z</dcterms:modified>
</cp:coreProperties>
</file>