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97" r:id="rId2"/>
  </p:sldMasterIdLst>
  <p:notesMasterIdLst>
    <p:notesMasterId r:id="rId37"/>
  </p:notesMasterIdLst>
  <p:handoutMasterIdLst>
    <p:handoutMasterId r:id="rId38"/>
  </p:handoutMasterIdLst>
  <p:sldIdLst>
    <p:sldId id="482" r:id="rId3"/>
    <p:sldId id="372" r:id="rId4"/>
    <p:sldId id="600" r:id="rId5"/>
    <p:sldId id="465" r:id="rId6"/>
    <p:sldId id="461" r:id="rId7"/>
    <p:sldId id="529" r:id="rId8"/>
    <p:sldId id="485" r:id="rId9"/>
    <p:sldId id="528" r:id="rId10"/>
    <p:sldId id="594" r:id="rId11"/>
    <p:sldId id="610" r:id="rId12"/>
    <p:sldId id="586" r:id="rId13"/>
    <p:sldId id="540" r:id="rId14"/>
    <p:sldId id="557" r:id="rId15"/>
    <p:sldId id="564" r:id="rId16"/>
    <p:sldId id="614" r:id="rId17"/>
    <p:sldId id="615" r:id="rId18"/>
    <p:sldId id="605" r:id="rId19"/>
    <p:sldId id="602" r:id="rId20"/>
    <p:sldId id="612" r:id="rId21"/>
    <p:sldId id="607" r:id="rId22"/>
    <p:sldId id="608" r:id="rId23"/>
    <p:sldId id="559" r:id="rId24"/>
    <p:sldId id="590" r:id="rId25"/>
    <p:sldId id="587" r:id="rId26"/>
    <p:sldId id="546" r:id="rId27"/>
    <p:sldId id="547" r:id="rId28"/>
    <p:sldId id="601" r:id="rId29"/>
    <p:sldId id="593" r:id="rId30"/>
    <p:sldId id="562" r:id="rId31"/>
    <p:sldId id="553" r:id="rId32"/>
    <p:sldId id="561" r:id="rId33"/>
    <p:sldId id="599" r:id="rId34"/>
    <p:sldId id="611" r:id="rId35"/>
    <p:sldId id="479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2FAFA"/>
    <a:srgbClr val="142FB6"/>
    <a:srgbClr val="2745A3"/>
    <a:srgbClr val="102066"/>
    <a:srgbClr val="657A8D"/>
    <a:srgbClr val="1C81F0"/>
    <a:srgbClr val="2B361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495" autoAdjust="0"/>
    <p:restoredTop sz="89467" autoAdjust="0"/>
  </p:normalViewPr>
  <p:slideViewPr>
    <p:cSldViewPr snapToGrid="0">
      <p:cViewPr>
        <p:scale>
          <a:sx n="70" d="100"/>
          <a:sy n="70" d="100"/>
        </p:scale>
        <p:origin x="-94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1950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l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1263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fld id="{E0497AAB-253A-44E8-AB57-39D4988A2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940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l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l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1263"/>
            <a:ext cx="303784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</a:defRPr>
            </a:lvl1pPr>
          </a:lstStyle>
          <a:p>
            <a:pPr>
              <a:defRPr/>
            </a:pPr>
            <a:fld id="{86BFD66C-07B8-4C4D-92C0-8EFA6D954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23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6D7270-E2EE-4686-9F60-E2B84C67971F}" type="slidenum">
              <a:rPr lang="en-US" sz="1200" smtClean="0"/>
              <a:pPr eaLnBrk="1" hangingPunct="1"/>
              <a:t>1</a:t>
            </a:fld>
            <a:endParaRPr lang="en-US" sz="1200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8" tIns="46079" rIns="92158" bIns="46079"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970938" y="8831263"/>
            <a:ext cx="303784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8" tIns="46079" rIns="92158" bIns="46079" anchor="b"/>
          <a:lstStyle>
            <a:lvl1pPr defTabSz="920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5750" defTabSz="920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20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7025" indent="-228600" defTabSz="920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4225" indent="-227013" defTabSz="920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1425" indent="-227013" defTabSz="9207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68625" indent="-227013" defTabSz="9207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5825" indent="-227013" defTabSz="9207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3025" indent="-227013" defTabSz="9207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3902DC4-5ADA-4728-BDA5-98AB383D02E5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6" rIns="92290" bIns="46146"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970938" y="8831263"/>
            <a:ext cx="303784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6" rIns="92290" bIns="46146" anchor="b"/>
          <a:lstStyle>
            <a:lvl1pPr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7DAC50A-B2BE-4CBE-9D88-2EEA7B5CD203}" type="slidenum">
              <a:rPr lang="en-US" sz="1200"/>
              <a:pPr algn="r" eaLnBrk="1" hangingPunct="1"/>
              <a:t>30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FD66C-07B8-4C4D-92C0-8EFA6D954FC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900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ECEC872-7723-41BC-82FE-E6D5F2165038}" type="slidenum">
              <a:rPr lang="en-US" sz="1200" smtClean="0"/>
              <a:pPr eaLnBrk="1" hangingPunct="1">
                <a:defRPr/>
              </a:pPr>
              <a:t>32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166574-4E5B-42A2-A83A-5EA83F122E2F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8400" y="4414839"/>
            <a:ext cx="4673600" cy="36417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8F75C-0A1A-4D48-8FEC-5D00A7F56760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9788" cy="34861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3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FD66C-07B8-4C4D-92C0-8EFA6D954F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66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1CA374-02EC-4166-AEB8-45AE6AA60B95}" type="slidenum">
              <a:rPr lang="en-US" sz="1200" smtClean="0"/>
              <a:pPr eaLnBrk="1" hangingPunct="1"/>
              <a:t>13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74E8C8-D423-4BF6-9A68-D5AA56638D67}" type="slidenum">
              <a:rPr lang="en-US" sz="1200" smtClean="0"/>
              <a:pPr eaLnBrk="1" hangingPunct="1"/>
              <a:t>14</a:t>
            </a:fld>
            <a:endParaRPr lang="en-US" sz="1200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855663"/>
            <a:ext cx="5492750" cy="411956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80" y="6021389"/>
            <a:ext cx="5140960" cy="2397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FD66C-07B8-4C4D-92C0-8EFA6D954F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0301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FD66C-07B8-4C4D-92C0-8EFA6D954FC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077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6" rIns="92290" bIns="46146"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970938" y="8831263"/>
            <a:ext cx="303784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6" rIns="92290" bIns="46146" anchor="b"/>
          <a:lstStyle>
            <a:lvl1pPr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54626C0-2591-4742-ADCB-75654BD4D719}" type="slidenum">
              <a:rPr lang="en-US" sz="1200"/>
              <a:pPr algn="r" eaLnBrk="1" hangingPunct="1"/>
              <a:t>26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16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48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7618413" y="0"/>
          <a:ext cx="1525587" cy="620713"/>
        </p:xfrm>
        <a:graphic>
          <a:graphicData uri="http://schemas.openxmlformats.org/presentationml/2006/ole">
            <p:oleObj spid="_x0000_s99633" name="Picture" r:id="rId3" imgW="2361905" imgH="960127" progId="StaticMetafile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3385-0267-4BFA-9B6A-F3876DB4DF5B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DE11-92CB-4970-9002-A1F96AD01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431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B274-8EF9-482D-9C2D-7BA449525FE5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A8D14-449E-4598-8EFF-04EF64D96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04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034338" y="6550025"/>
            <a:ext cx="11096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65F6-F095-4D9F-BE2D-08B14F0B4E27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188C6-7591-4808-A759-AB239DEF0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411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034338" y="6550025"/>
            <a:ext cx="1109662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4EC6-D6F5-478A-B2E1-6055BCD9F79C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 anchorCtr="0"/>
          <a:lstStyle>
            <a:lvl1pPr>
              <a:defRPr>
                <a:effectLst>
                  <a:reflection stA="94000" endPos="66000" dist="50800" dir="5400000" sy="-100000" algn="bl" rotWithShape="0"/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C. Davey, Ford Motor Company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60BE-387B-481F-BA77-99D72441B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317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BE90-DF4E-49DC-87CC-3F5984EEB488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DB35-F6E3-49AC-9EC3-67ACBCA4D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07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00EE8-9E78-46DB-A04A-66394160E1F2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6307-3893-4EF3-8223-D2C9B0C8A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603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6050-D95D-4721-A781-5AA87A3540AA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39F7-99A0-4B53-99FC-F8CC353E0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97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3942-BDAC-42BD-AFA1-44074ED1E149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569D-AE7A-4163-BDC5-7AE933E7C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92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69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32CC-0DF1-4109-BF86-281131CA51FD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527C-24A3-4D20-BF74-71A3BB7AB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856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6C4F-C02D-4A72-A7BF-8F259CE752B3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E645-FF43-4E2E-AF90-4A6CA1178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2343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A24C-671A-459D-ACD3-3EA54D51BFA5}" type="datetimeFigureOut">
              <a:rPr lang="en-US"/>
              <a:pPr>
                <a:defRPr/>
              </a:pPr>
              <a:t>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38BE-5C91-40B6-940C-7DEFC24B1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40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2588" y="38100"/>
            <a:ext cx="8628062" cy="578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52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5117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10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46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74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2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9060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981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fld id="{7F50F45D-A43C-444F-8CF5-6DAB5F13804B}" type="slidenum">
              <a:rPr lang="en-US" sz="1200" b="1" smtClean="0"/>
              <a:pPr algn="ctr" eaLnBrk="1" hangingPunct="1">
                <a:defRPr/>
              </a:pPr>
              <a:t>‹#›</a:t>
            </a:fld>
            <a:endParaRPr lang="en-US" sz="1200" b="1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848" y="9524"/>
            <a:ext cx="1200151" cy="6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79" r:id="rId2"/>
    <p:sldLayoutId id="2147483978" r:id="rId3"/>
    <p:sldLayoutId id="2147483977" r:id="rId4"/>
    <p:sldLayoutId id="2147483976" r:id="rId5"/>
    <p:sldLayoutId id="2147483975" r:id="rId6"/>
    <p:sldLayoutId id="2147483974" r:id="rId7"/>
    <p:sldLayoutId id="2147483973" r:id="rId8"/>
    <p:sldLayoutId id="2147483972" r:id="rId9"/>
    <p:sldLayoutId id="2147483971" r:id="rId10"/>
    <p:sldLayoutId id="21474839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6493"/>
            <a:ext cx="2133600" cy="224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1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C. Davey, Ford Motor Company, 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801ADE0-1E3B-4DC4-8331-66C99E3C0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fld id="{F4822CF9-B1DD-4965-805E-39B74371DA34}" type="slidenum">
              <a:rPr lang="en-US" sz="1200" b="1" smtClean="0"/>
              <a:pPr algn="ctr" eaLnBrk="1" hangingPunct="1">
                <a:defRPr/>
              </a:pPr>
              <a:t>‹#›</a:t>
            </a:fld>
            <a:endParaRPr lang="en-US" sz="1200" b="1" dirty="0" smtClean="0"/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848" y="9524"/>
            <a:ext cx="1200151" cy="6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87" r:id="rId5"/>
    <p:sldLayoutId id="2147483986" r:id="rId6"/>
    <p:sldLayoutId id="2147483985" r:id="rId7"/>
    <p:sldLayoutId id="2147483984" r:id="rId8"/>
    <p:sldLayoutId id="2147483983" r:id="rId9"/>
    <p:sldLayoutId id="2147483982" r:id="rId10"/>
    <p:sldLayoutId id="2147483981" r:id="rId11"/>
    <p:sldLayoutId id="21474839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8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42.jpe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58.emf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10" Type="http://schemas.openxmlformats.org/officeDocument/2006/relationships/image" Target="../media/image64.jpeg"/><Relationship Id="rId4" Type="http://schemas.openxmlformats.org/officeDocument/2006/relationships/image" Target="../media/image59.emf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6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25" y="1502522"/>
            <a:ext cx="8021637" cy="5347758"/>
          </a:xfrm>
          <a:prstGeom prst="rect">
            <a:avLst/>
          </a:prstGeom>
        </p:spPr>
      </p:pic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597650"/>
            <a:ext cx="990600" cy="260350"/>
          </a:xfrm>
          <a:noFill/>
        </p:spPr>
        <p:txBody>
          <a:bodyPr/>
          <a:lstStyle/>
          <a:p>
            <a:pPr>
              <a:defRPr/>
            </a:pPr>
            <a:fld id="{FC277DAA-289E-4FD0-8184-56E0E4D260F3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8196" name="Rectangle 34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solidFill>
            <a:schemeClr val="tx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5888" y="-36513"/>
            <a:ext cx="8372475" cy="1206501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Automotive Software Systems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Complexity: </a:t>
            </a:r>
            <a:r>
              <a:rPr lang="en-US" sz="2800" b="1" dirty="0" smtClean="0">
                <a:solidFill>
                  <a:schemeClr val="bg1"/>
                </a:solidFill>
              </a:rPr>
              <a:t>Challenges and Opportunities </a:t>
            </a:r>
          </a:p>
        </p:txBody>
      </p:sp>
      <p:graphicFrame>
        <p:nvGraphicFramePr>
          <p:cNvPr id="820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1081036"/>
              </p:ext>
            </p:extLst>
          </p:nvPr>
        </p:nvGraphicFramePr>
        <p:xfrm>
          <a:off x="7172325" y="0"/>
          <a:ext cx="1971674" cy="838200"/>
        </p:xfrm>
        <a:graphic>
          <a:graphicData uri="http://schemas.openxmlformats.org/presentationml/2006/ole">
            <p:oleObj spid="_x0000_s8510" name="Picture" r:id="rId5" imgW="2361905" imgH="960127" progId="StaticMetafile">
              <p:embed/>
            </p:oleObj>
          </a:graphicData>
        </a:graphic>
      </p:graphicFrame>
      <p:pic>
        <p:nvPicPr>
          <p:cNvPr id="8355" name="Picture 1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0850" y="6264019"/>
            <a:ext cx="1063625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26"/>
          <p:cNvSpPr>
            <a:spLocks noChangeArrowheads="1"/>
          </p:cNvSpPr>
          <p:nvPr/>
        </p:nvSpPr>
        <p:spPr bwMode="auto">
          <a:xfrm>
            <a:off x="0" y="5217797"/>
            <a:ext cx="4365298" cy="1631216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800" dirty="0">
                <a:cs typeface="Arial" pitchFamily="34" charset="0"/>
              </a:rPr>
              <a:t>Christopher </a:t>
            </a:r>
            <a:r>
              <a:rPr lang="en-US" sz="1800" dirty="0" smtClean="0">
                <a:cs typeface="Arial" pitchFamily="34" charset="0"/>
              </a:rPr>
              <a:t>Davey </a:t>
            </a:r>
          </a:p>
          <a:p>
            <a:r>
              <a:rPr lang="en-US" sz="1800" dirty="0" smtClean="0">
                <a:cs typeface="Arial" pitchFamily="34" charset="0"/>
              </a:rPr>
              <a:t>Senior Technical Leader</a:t>
            </a:r>
          </a:p>
          <a:p>
            <a:r>
              <a:rPr lang="en-US" sz="1800" dirty="0" smtClean="0">
                <a:cs typeface="Arial" pitchFamily="34" charset="0"/>
              </a:rPr>
              <a:t>Software &amp; Control Systems Engineering</a:t>
            </a:r>
          </a:p>
          <a:p>
            <a:r>
              <a:rPr lang="en-US" sz="1800" dirty="0" smtClean="0">
                <a:cs typeface="Arial" pitchFamily="34" charset="0"/>
              </a:rPr>
              <a:t>Global EE Systems Engineering Group</a:t>
            </a:r>
            <a:endParaRPr lang="en-US" sz="1800" dirty="0">
              <a:cs typeface="Arial" pitchFamily="34" charset="0"/>
            </a:endParaRPr>
          </a:p>
          <a:p>
            <a:r>
              <a:rPr lang="en-US" sz="2400" b="1" dirty="0" smtClean="0">
                <a:latin typeface="Ford CE Light" pitchFamily="2" charset="0"/>
              </a:rPr>
              <a:t>Ford </a:t>
            </a:r>
            <a:r>
              <a:rPr lang="en-US" sz="2400" b="1" dirty="0">
                <a:latin typeface="Ford CE Light" pitchFamily="2" charset="0"/>
              </a:rPr>
              <a:t>Motor Company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78046" y="1386053"/>
            <a:ext cx="3879806" cy="1138773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INCOSE International Workshop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MBSE Workshop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 smtClean="0"/>
              <a:t>January 26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-28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2013</a:t>
            </a:r>
            <a:endParaRPr lang="en-US" sz="1800" i="1" dirty="0">
              <a:solidFill>
                <a:schemeClr val="bg1"/>
              </a:solidFill>
              <a:latin typeface="Ford CE Light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352" y="750753"/>
            <a:ext cx="2159612" cy="3854419"/>
          </a:xfrm>
          <a:prstGeom prst="roundRect">
            <a:avLst>
              <a:gd name="adj" fmla="val 812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5" name="Rounded Rectangle 244"/>
          <p:cNvSpPr/>
          <p:nvPr/>
        </p:nvSpPr>
        <p:spPr>
          <a:xfrm>
            <a:off x="480744" y="2251494"/>
            <a:ext cx="8189221" cy="3508924"/>
          </a:xfrm>
          <a:prstGeom prst="roundRect">
            <a:avLst>
              <a:gd name="adj" fmla="val 411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VSEM</a:t>
            </a: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7789" y="4605172"/>
            <a:ext cx="7943667" cy="1241506"/>
          </a:xfrm>
          <a:prstGeom prst="roundRect">
            <a:avLst>
              <a:gd name="adj" fmla="val 7267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6000">
                <a:schemeClr val="tx2">
                  <a:lumMod val="40000"/>
                  <a:lumOff val="60000"/>
                </a:schemeClr>
              </a:gs>
              <a:gs pos="31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ounded Rectangle 186"/>
          <p:cNvSpPr/>
          <p:nvPr/>
        </p:nvSpPr>
        <p:spPr>
          <a:xfrm>
            <a:off x="769429" y="2419350"/>
            <a:ext cx="7943667" cy="2185822"/>
          </a:xfrm>
          <a:prstGeom prst="roundRect">
            <a:avLst>
              <a:gd name="adj" fmla="val 6429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0000">
                <a:schemeClr val="accent5">
                  <a:lumMod val="40000"/>
                  <a:lumOff val="60000"/>
                </a:schemeClr>
              </a:gs>
              <a:gs pos="4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69429" y="1428194"/>
            <a:ext cx="7948429" cy="1251052"/>
          </a:xfrm>
          <a:prstGeom prst="roundRect">
            <a:avLst>
              <a:gd name="adj" fmla="val 9319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40000">
                <a:schemeClr val="accent5">
                  <a:lumMod val="40000"/>
                  <a:lumOff val="60000"/>
                </a:schemeClr>
              </a:gs>
              <a:gs pos="4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769430" y="748485"/>
            <a:ext cx="7943665" cy="1041239"/>
          </a:xfrm>
          <a:prstGeom prst="roundRect">
            <a:avLst>
              <a:gd name="adj" fmla="val 11203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28000">
                <a:schemeClr val="accent6">
                  <a:lumMod val="40000"/>
                  <a:lumOff val="60000"/>
                </a:schemeClr>
              </a:gs>
              <a:gs pos="3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410307"/>
            <a:ext cx="839525" cy="298450"/>
          </a:xfrm>
          <a:prstGeom prst="rect">
            <a:avLst/>
          </a:prstGeom>
        </p:spPr>
        <p:txBody>
          <a:bodyPr/>
          <a:lstStyle/>
          <a:p>
            <a:fld id="{18202C65-43EC-4F70-B30E-3EC9156CCB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627970" y="2426874"/>
            <a:ext cx="195194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Systems Engineering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054071" y="3664831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Features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4071" y="4047363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Components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054071" y="3864838"/>
            <a:ext cx="101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Functions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21073" y="1178452"/>
            <a:ext cx="13648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- Mechanical </a:t>
            </a:r>
          </a:p>
          <a:p>
            <a:r>
              <a:rPr lang="en-US" sz="1400" b="1" dirty="0" smtClean="0"/>
              <a:t>  Engineering </a:t>
            </a:r>
            <a:endParaRPr lang="en-US" sz="1400" b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821074" y="1940414"/>
            <a:ext cx="1232710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-  Electrical &amp; </a:t>
            </a:r>
          </a:p>
          <a:p>
            <a:r>
              <a:rPr lang="en-US" dirty="0" smtClean="0"/>
              <a:t>   Electronics </a:t>
            </a:r>
          </a:p>
          <a:p>
            <a:r>
              <a:rPr lang="en-US" dirty="0" smtClean="0"/>
              <a:t>   Engineering </a:t>
            </a:r>
            <a:endParaRPr lang="en-US" dirty="0"/>
          </a:p>
        </p:txBody>
      </p:sp>
      <p:cxnSp>
        <p:nvCxnSpPr>
          <p:cNvPr id="192" name="Straight Connector 191"/>
          <p:cNvCxnSpPr/>
          <p:nvPr/>
        </p:nvCxnSpPr>
        <p:spPr>
          <a:xfrm>
            <a:off x="1281433" y="940314"/>
            <a:ext cx="719323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7520301" y="974233"/>
            <a:ext cx="877613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endCxn id="185" idx="2"/>
          </p:cNvCxnSpPr>
          <p:nvPr/>
        </p:nvCxnSpPr>
        <p:spPr>
          <a:xfrm>
            <a:off x="2306770" y="1114284"/>
            <a:ext cx="2536704" cy="4293918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196"/>
          <p:cNvSpPr/>
          <p:nvPr/>
        </p:nvSpPr>
        <p:spPr>
          <a:xfrm>
            <a:off x="2002595" y="940314"/>
            <a:ext cx="325403" cy="256764"/>
          </a:xfrm>
          <a:custGeom>
            <a:avLst/>
            <a:gdLst>
              <a:gd name="connsiteX0" fmla="*/ 0 w 295275"/>
              <a:gd name="connsiteY0" fmla="*/ 0 h 195263"/>
              <a:gd name="connsiteX1" fmla="*/ 166687 w 295275"/>
              <a:gd name="connsiteY1" fmla="*/ 50007 h 195263"/>
              <a:gd name="connsiteX2" fmla="*/ 295275 w 295275"/>
              <a:gd name="connsiteY2" fmla="*/ 195263 h 195263"/>
              <a:gd name="connsiteX0" fmla="*/ 0 w 295275"/>
              <a:gd name="connsiteY0" fmla="*/ 321 h 195584"/>
              <a:gd name="connsiteX1" fmla="*/ 166687 w 295275"/>
              <a:gd name="connsiteY1" fmla="*/ 50328 h 195584"/>
              <a:gd name="connsiteX2" fmla="*/ 295275 w 295275"/>
              <a:gd name="connsiteY2" fmla="*/ 195584 h 195584"/>
              <a:gd name="connsiteX0" fmla="*/ 0 w 295275"/>
              <a:gd name="connsiteY0" fmla="*/ 321 h 195584"/>
              <a:gd name="connsiteX1" fmla="*/ 166687 w 295275"/>
              <a:gd name="connsiteY1" fmla="*/ 50328 h 195584"/>
              <a:gd name="connsiteX2" fmla="*/ 295275 w 295275"/>
              <a:gd name="connsiteY2" fmla="*/ 195584 h 19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95584">
                <a:moveTo>
                  <a:pt x="0" y="321"/>
                </a:moveTo>
                <a:cubicBezTo>
                  <a:pt x="73025" y="-2855"/>
                  <a:pt x="117475" y="17784"/>
                  <a:pt x="166687" y="50328"/>
                </a:cubicBezTo>
                <a:cubicBezTo>
                  <a:pt x="215899" y="82872"/>
                  <a:pt x="260349" y="127322"/>
                  <a:pt x="295275" y="195584"/>
                </a:cubicBezTo>
              </a:path>
            </a:pathLst>
          </a:cu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Connector 198"/>
          <p:cNvCxnSpPr>
            <a:endCxn id="200" idx="1"/>
          </p:cNvCxnSpPr>
          <p:nvPr/>
        </p:nvCxnSpPr>
        <p:spPr>
          <a:xfrm flipV="1">
            <a:off x="4849302" y="1393639"/>
            <a:ext cx="2209796" cy="3704432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Freeform 199"/>
          <p:cNvSpPr/>
          <p:nvPr/>
        </p:nvSpPr>
        <p:spPr>
          <a:xfrm>
            <a:off x="7059098" y="973989"/>
            <a:ext cx="475490" cy="419650"/>
          </a:xfrm>
          <a:custGeom>
            <a:avLst/>
            <a:gdLst>
              <a:gd name="connsiteX0" fmla="*/ 340519 w 340519"/>
              <a:gd name="connsiteY0" fmla="*/ 0 h 297656"/>
              <a:gd name="connsiteX1" fmla="*/ 0 w 340519"/>
              <a:gd name="connsiteY1" fmla="*/ 297656 h 297656"/>
              <a:gd name="connsiteX0" fmla="*/ 340519 w 340519"/>
              <a:gd name="connsiteY0" fmla="*/ 0 h 297656"/>
              <a:gd name="connsiteX1" fmla="*/ 0 w 340519"/>
              <a:gd name="connsiteY1" fmla="*/ 297656 h 297656"/>
              <a:gd name="connsiteX0" fmla="*/ 340519 w 340519"/>
              <a:gd name="connsiteY0" fmla="*/ 2 h 297658"/>
              <a:gd name="connsiteX1" fmla="*/ 0 w 340519"/>
              <a:gd name="connsiteY1" fmla="*/ 297658 h 297658"/>
              <a:gd name="connsiteX0" fmla="*/ 340519 w 340519"/>
              <a:gd name="connsiteY0" fmla="*/ 2 h 297658"/>
              <a:gd name="connsiteX1" fmla="*/ 0 w 340519"/>
              <a:gd name="connsiteY1" fmla="*/ 297658 h 297658"/>
              <a:gd name="connsiteX0" fmla="*/ 340519 w 340519"/>
              <a:gd name="connsiteY0" fmla="*/ 2 h 297658"/>
              <a:gd name="connsiteX1" fmla="*/ 0 w 340519"/>
              <a:gd name="connsiteY1" fmla="*/ 297658 h 297658"/>
              <a:gd name="connsiteX0" fmla="*/ 340519 w 340519"/>
              <a:gd name="connsiteY0" fmla="*/ 2 h 297658"/>
              <a:gd name="connsiteX1" fmla="*/ 0 w 340519"/>
              <a:gd name="connsiteY1" fmla="*/ 297658 h 297658"/>
              <a:gd name="connsiteX0" fmla="*/ 340519 w 340519"/>
              <a:gd name="connsiteY0" fmla="*/ 2 h 297658"/>
              <a:gd name="connsiteX1" fmla="*/ 0 w 340519"/>
              <a:gd name="connsiteY1" fmla="*/ 297658 h 297658"/>
              <a:gd name="connsiteX0" fmla="*/ 340519 w 340519"/>
              <a:gd name="connsiteY0" fmla="*/ 2 h 297658"/>
              <a:gd name="connsiteX1" fmla="*/ 0 w 340519"/>
              <a:gd name="connsiteY1" fmla="*/ 297658 h 297658"/>
              <a:gd name="connsiteX0" fmla="*/ 340519 w 340519"/>
              <a:gd name="connsiteY0" fmla="*/ 2 h 297658"/>
              <a:gd name="connsiteX1" fmla="*/ 0 w 340519"/>
              <a:gd name="connsiteY1" fmla="*/ 297658 h 297658"/>
              <a:gd name="connsiteX0" fmla="*/ 340519 w 340519"/>
              <a:gd name="connsiteY0" fmla="*/ 2 h 297658"/>
              <a:gd name="connsiteX1" fmla="*/ 0 w 340519"/>
              <a:gd name="connsiteY1" fmla="*/ 297658 h 29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0519" h="297658">
                <a:moveTo>
                  <a:pt x="340519" y="2"/>
                </a:moveTo>
                <a:cubicBezTo>
                  <a:pt x="167481" y="-792"/>
                  <a:pt x="77788" y="200821"/>
                  <a:pt x="0" y="297658"/>
                </a:cubicBezTo>
              </a:path>
            </a:pathLst>
          </a:cu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59859" y="3249736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179" idx="4"/>
            <a:endCxn id="57" idx="0"/>
          </p:cNvCxnSpPr>
          <p:nvPr/>
        </p:nvCxnSpPr>
        <p:spPr>
          <a:xfrm>
            <a:off x="4666188" y="2028957"/>
            <a:ext cx="148440" cy="12207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242651" y="3249736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322640" y="3249736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179" idx="4"/>
            <a:endCxn id="61" idx="0"/>
          </p:cNvCxnSpPr>
          <p:nvPr/>
        </p:nvCxnSpPr>
        <p:spPr>
          <a:xfrm flipH="1">
            <a:off x="4297420" y="2028957"/>
            <a:ext cx="368768" cy="12207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9" idx="4"/>
            <a:endCxn id="64" idx="0"/>
          </p:cNvCxnSpPr>
          <p:nvPr/>
        </p:nvCxnSpPr>
        <p:spPr>
          <a:xfrm>
            <a:off x="4666188" y="2028957"/>
            <a:ext cx="711221" cy="12207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5950345" y="3409756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413908" y="3409756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179" idx="4"/>
            <a:endCxn id="76" idx="0"/>
          </p:cNvCxnSpPr>
          <p:nvPr/>
        </p:nvCxnSpPr>
        <p:spPr>
          <a:xfrm flipH="1">
            <a:off x="3468677" y="2028957"/>
            <a:ext cx="1197511" cy="13807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79" idx="4"/>
            <a:endCxn id="74" idx="0"/>
          </p:cNvCxnSpPr>
          <p:nvPr/>
        </p:nvCxnSpPr>
        <p:spPr>
          <a:xfrm>
            <a:off x="4666188" y="2028957"/>
            <a:ext cx="1338926" cy="13807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5607445" y="3753158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950345" y="3753158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295626" y="3753158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74" idx="4"/>
            <a:endCxn id="84" idx="0"/>
          </p:cNvCxnSpPr>
          <p:nvPr/>
        </p:nvCxnSpPr>
        <p:spPr>
          <a:xfrm flipH="1">
            <a:off x="5662214" y="3519294"/>
            <a:ext cx="342900" cy="2338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4" idx="4"/>
            <a:endCxn id="86" idx="0"/>
          </p:cNvCxnSpPr>
          <p:nvPr/>
        </p:nvCxnSpPr>
        <p:spPr>
          <a:xfrm>
            <a:off x="6005114" y="3519294"/>
            <a:ext cx="345281" cy="2338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4" idx="4"/>
            <a:endCxn id="85" idx="0"/>
          </p:cNvCxnSpPr>
          <p:nvPr/>
        </p:nvCxnSpPr>
        <p:spPr>
          <a:xfrm>
            <a:off x="6005114" y="3519294"/>
            <a:ext cx="0" cy="2338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3071008" y="3753158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413908" y="3753158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759189" y="3753158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76" idx="4"/>
            <a:endCxn id="96" idx="0"/>
          </p:cNvCxnSpPr>
          <p:nvPr/>
        </p:nvCxnSpPr>
        <p:spPr>
          <a:xfrm flipH="1">
            <a:off x="3125777" y="3519294"/>
            <a:ext cx="342900" cy="2338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6" idx="4"/>
            <a:endCxn id="98" idx="0"/>
          </p:cNvCxnSpPr>
          <p:nvPr/>
        </p:nvCxnSpPr>
        <p:spPr>
          <a:xfrm>
            <a:off x="3468677" y="3519294"/>
            <a:ext cx="345281" cy="2338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6" idx="4"/>
            <a:endCxn id="97" idx="0"/>
          </p:cNvCxnSpPr>
          <p:nvPr/>
        </p:nvCxnSpPr>
        <p:spPr>
          <a:xfrm>
            <a:off x="3468677" y="3519294"/>
            <a:ext cx="0" cy="2338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3063388" y="5043302"/>
            <a:ext cx="109538" cy="10953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413908" y="5043302"/>
            <a:ext cx="109538" cy="10953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759189" y="5043302"/>
            <a:ext cx="109538" cy="10953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058784" y="3448424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400912" y="3448424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139283" y="3448424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488543" y="3448424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>
            <a:stCxn id="61" idx="4"/>
            <a:endCxn id="120" idx="0"/>
          </p:cNvCxnSpPr>
          <p:nvPr/>
        </p:nvCxnSpPr>
        <p:spPr>
          <a:xfrm flipH="1">
            <a:off x="4113553" y="3359274"/>
            <a:ext cx="183867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61" idx="4"/>
            <a:endCxn id="121" idx="0"/>
          </p:cNvCxnSpPr>
          <p:nvPr/>
        </p:nvCxnSpPr>
        <p:spPr>
          <a:xfrm>
            <a:off x="4297420" y="3359274"/>
            <a:ext cx="158261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4556024" y="3516319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932499" y="3516319"/>
            <a:ext cx="109538" cy="1095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>
            <a:stCxn id="57" idx="4"/>
            <a:endCxn id="130" idx="0"/>
          </p:cNvCxnSpPr>
          <p:nvPr/>
        </p:nvCxnSpPr>
        <p:spPr>
          <a:xfrm flipH="1">
            <a:off x="4610793" y="3359274"/>
            <a:ext cx="203835" cy="1570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57" idx="4"/>
            <a:endCxn id="131" idx="0"/>
          </p:cNvCxnSpPr>
          <p:nvPr/>
        </p:nvCxnSpPr>
        <p:spPr>
          <a:xfrm>
            <a:off x="4814628" y="3359274"/>
            <a:ext cx="172640" cy="1570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64" idx="4"/>
            <a:endCxn id="123" idx="0"/>
          </p:cNvCxnSpPr>
          <p:nvPr/>
        </p:nvCxnSpPr>
        <p:spPr>
          <a:xfrm>
            <a:off x="5377409" y="3359274"/>
            <a:ext cx="165903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64" idx="4"/>
            <a:endCxn id="122" idx="0"/>
          </p:cNvCxnSpPr>
          <p:nvPr/>
        </p:nvCxnSpPr>
        <p:spPr>
          <a:xfrm flipH="1">
            <a:off x="5194052" y="3359274"/>
            <a:ext cx="183357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262" idx="4"/>
          </p:cNvCxnSpPr>
          <p:nvPr/>
        </p:nvCxnSpPr>
        <p:spPr>
          <a:xfrm flipH="1">
            <a:off x="3466703" y="4068316"/>
            <a:ext cx="7297" cy="975416"/>
          </a:xfrm>
          <a:prstGeom prst="line">
            <a:avLst/>
          </a:prstGeom>
          <a:ln>
            <a:solidFill>
              <a:srgbClr val="C00000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268" idx="4"/>
            <a:endCxn id="112" idx="0"/>
          </p:cNvCxnSpPr>
          <p:nvPr/>
        </p:nvCxnSpPr>
        <p:spPr>
          <a:xfrm flipH="1">
            <a:off x="3118157" y="4068316"/>
            <a:ext cx="2856" cy="974986"/>
          </a:xfrm>
          <a:prstGeom prst="line">
            <a:avLst/>
          </a:prstGeom>
          <a:ln>
            <a:solidFill>
              <a:srgbClr val="C00000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50" idx="4"/>
          </p:cNvCxnSpPr>
          <p:nvPr/>
        </p:nvCxnSpPr>
        <p:spPr>
          <a:xfrm flipH="1">
            <a:off x="3813958" y="4068316"/>
            <a:ext cx="469" cy="975416"/>
          </a:xfrm>
          <a:prstGeom prst="line">
            <a:avLst/>
          </a:prstGeom>
          <a:ln>
            <a:solidFill>
              <a:srgbClr val="C00000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286" idx="4"/>
          </p:cNvCxnSpPr>
          <p:nvPr/>
        </p:nvCxnSpPr>
        <p:spPr>
          <a:xfrm>
            <a:off x="5661717" y="4068316"/>
            <a:ext cx="497" cy="971811"/>
          </a:xfrm>
          <a:prstGeom prst="line">
            <a:avLst/>
          </a:prstGeom>
          <a:ln>
            <a:solidFill>
              <a:srgbClr val="C00000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292" idx="4"/>
          </p:cNvCxnSpPr>
          <p:nvPr/>
        </p:nvCxnSpPr>
        <p:spPr>
          <a:xfrm>
            <a:off x="6004089" y="4068316"/>
            <a:ext cx="1025" cy="971811"/>
          </a:xfrm>
          <a:prstGeom prst="line">
            <a:avLst/>
          </a:prstGeom>
          <a:ln>
            <a:solidFill>
              <a:srgbClr val="C00000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98" idx="4"/>
          </p:cNvCxnSpPr>
          <p:nvPr/>
        </p:nvCxnSpPr>
        <p:spPr>
          <a:xfrm flipH="1">
            <a:off x="6346446" y="4068316"/>
            <a:ext cx="4418" cy="971811"/>
          </a:xfrm>
          <a:prstGeom prst="line">
            <a:avLst/>
          </a:prstGeom>
          <a:ln>
            <a:solidFill>
              <a:srgbClr val="C00000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>
            <a:spLocks/>
          </p:cNvSpPr>
          <p:nvPr/>
        </p:nvSpPr>
        <p:spPr>
          <a:xfrm>
            <a:off x="3082436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>
            <a:spLocks/>
          </p:cNvSpPr>
          <p:nvPr/>
        </p:nvSpPr>
        <p:spPr>
          <a:xfrm>
            <a:off x="2956232" y="521776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>
            <a:spLocks/>
          </p:cNvSpPr>
          <p:nvPr/>
        </p:nvSpPr>
        <p:spPr>
          <a:xfrm>
            <a:off x="3206005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>
            <a:stCxn id="190" idx="0"/>
            <a:endCxn id="112" idx="4"/>
          </p:cNvCxnSpPr>
          <p:nvPr/>
        </p:nvCxnSpPr>
        <p:spPr>
          <a:xfrm flipV="1">
            <a:off x="2992808" y="5152840"/>
            <a:ext cx="125349" cy="649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12" idx="4"/>
            <a:endCxn id="189" idx="0"/>
          </p:cNvCxnSpPr>
          <p:nvPr/>
        </p:nvCxnSpPr>
        <p:spPr>
          <a:xfrm>
            <a:off x="3118157" y="5152840"/>
            <a:ext cx="855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12" idx="4"/>
            <a:endCxn id="191" idx="0"/>
          </p:cNvCxnSpPr>
          <p:nvPr/>
        </p:nvCxnSpPr>
        <p:spPr>
          <a:xfrm>
            <a:off x="3118157" y="5152840"/>
            <a:ext cx="124424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>
            <a:spLocks/>
          </p:cNvSpPr>
          <p:nvPr/>
        </p:nvSpPr>
        <p:spPr>
          <a:xfrm>
            <a:off x="3432691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>
            <a:spLocks/>
          </p:cNvSpPr>
          <p:nvPr/>
        </p:nvSpPr>
        <p:spPr>
          <a:xfrm>
            <a:off x="3318392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>
            <a:spLocks/>
          </p:cNvSpPr>
          <p:nvPr/>
        </p:nvSpPr>
        <p:spPr>
          <a:xfrm>
            <a:off x="3549117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>
            <a:spLocks/>
          </p:cNvSpPr>
          <p:nvPr/>
        </p:nvSpPr>
        <p:spPr>
          <a:xfrm>
            <a:off x="3777787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>
            <a:spLocks/>
          </p:cNvSpPr>
          <p:nvPr/>
        </p:nvSpPr>
        <p:spPr>
          <a:xfrm>
            <a:off x="3653964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>
            <a:spLocks/>
          </p:cNvSpPr>
          <p:nvPr/>
        </p:nvSpPr>
        <p:spPr>
          <a:xfrm>
            <a:off x="3903737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Connector 209"/>
          <p:cNvCxnSpPr>
            <a:stCxn id="204" idx="0"/>
            <a:endCxn id="113" idx="4"/>
          </p:cNvCxnSpPr>
          <p:nvPr/>
        </p:nvCxnSpPr>
        <p:spPr>
          <a:xfrm flipV="1">
            <a:off x="3354968" y="5152840"/>
            <a:ext cx="113709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13" idx="4"/>
            <a:endCxn id="203" idx="0"/>
          </p:cNvCxnSpPr>
          <p:nvPr/>
        </p:nvCxnSpPr>
        <p:spPr>
          <a:xfrm>
            <a:off x="3468677" y="5152840"/>
            <a:ext cx="590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13" idx="4"/>
            <a:endCxn id="205" idx="0"/>
          </p:cNvCxnSpPr>
          <p:nvPr/>
        </p:nvCxnSpPr>
        <p:spPr>
          <a:xfrm>
            <a:off x="3468677" y="5152840"/>
            <a:ext cx="117016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207" idx="0"/>
            <a:endCxn id="114" idx="4"/>
          </p:cNvCxnSpPr>
          <p:nvPr/>
        </p:nvCxnSpPr>
        <p:spPr>
          <a:xfrm flipV="1">
            <a:off x="3690540" y="5152840"/>
            <a:ext cx="123418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06" idx="0"/>
            <a:endCxn id="114" idx="4"/>
          </p:cNvCxnSpPr>
          <p:nvPr/>
        </p:nvCxnSpPr>
        <p:spPr>
          <a:xfrm flipH="1" flipV="1">
            <a:off x="3813958" y="5152840"/>
            <a:ext cx="405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14" idx="4"/>
            <a:endCxn id="208" idx="0"/>
          </p:cNvCxnSpPr>
          <p:nvPr/>
        </p:nvCxnSpPr>
        <p:spPr>
          <a:xfrm>
            <a:off x="3813958" y="5152840"/>
            <a:ext cx="126355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Oval 222"/>
          <p:cNvSpPr/>
          <p:nvPr/>
        </p:nvSpPr>
        <p:spPr>
          <a:xfrm>
            <a:off x="5607445" y="5043302"/>
            <a:ext cx="109538" cy="10953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5950345" y="5043302"/>
            <a:ext cx="109538" cy="10953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6295626" y="5043302"/>
            <a:ext cx="109538" cy="10953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>
            <a:spLocks/>
          </p:cNvSpPr>
          <p:nvPr/>
        </p:nvSpPr>
        <p:spPr>
          <a:xfrm>
            <a:off x="5626493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>
            <a:spLocks/>
          </p:cNvSpPr>
          <p:nvPr/>
        </p:nvSpPr>
        <p:spPr>
          <a:xfrm>
            <a:off x="5500289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>
            <a:spLocks/>
          </p:cNvSpPr>
          <p:nvPr/>
        </p:nvSpPr>
        <p:spPr>
          <a:xfrm>
            <a:off x="5750062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traight Connector 228"/>
          <p:cNvCxnSpPr>
            <a:stCxn id="227" idx="0"/>
            <a:endCxn id="223" idx="4"/>
          </p:cNvCxnSpPr>
          <p:nvPr/>
        </p:nvCxnSpPr>
        <p:spPr>
          <a:xfrm flipV="1">
            <a:off x="5536865" y="5152840"/>
            <a:ext cx="125349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223" idx="4"/>
            <a:endCxn id="226" idx="0"/>
          </p:cNvCxnSpPr>
          <p:nvPr/>
        </p:nvCxnSpPr>
        <p:spPr>
          <a:xfrm>
            <a:off x="5662214" y="5152840"/>
            <a:ext cx="855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223" idx="4"/>
            <a:endCxn id="228" idx="0"/>
          </p:cNvCxnSpPr>
          <p:nvPr/>
        </p:nvCxnSpPr>
        <p:spPr>
          <a:xfrm>
            <a:off x="5662214" y="5152840"/>
            <a:ext cx="124424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Oval 231"/>
          <p:cNvSpPr>
            <a:spLocks/>
          </p:cNvSpPr>
          <p:nvPr/>
        </p:nvSpPr>
        <p:spPr>
          <a:xfrm>
            <a:off x="5969128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>
            <a:spLocks/>
          </p:cNvSpPr>
          <p:nvPr/>
        </p:nvSpPr>
        <p:spPr>
          <a:xfrm>
            <a:off x="5854829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>
            <a:spLocks/>
          </p:cNvSpPr>
          <p:nvPr/>
        </p:nvSpPr>
        <p:spPr>
          <a:xfrm>
            <a:off x="6085554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>
            <a:spLocks/>
          </p:cNvSpPr>
          <p:nvPr/>
        </p:nvSpPr>
        <p:spPr>
          <a:xfrm>
            <a:off x="6314224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>
            <a:spLocks/>
          </p:cNvSpPr>
          <p:nvPr/>
        </p:nvSpPr>
        <p:spPr>
          <a:xfrm>
            <a:off x="6190401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>
            <a:spLocks/>
          </p:cNvSpPr>
          <p:nvPr/>
        </p:nvSpPr>
        <p:spPr>
          <a:xfrm>
            <a:off x="6440174" y="5260895"/>
            <a:ext cx="73152" cy="731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>
            <a:stCxn id="233" idx="0"/>
            <a:endCxn id="224" idx="4"/>
          </p:cNvCxnSpPr>
          <p:nvPr/>
        </p:nvCxnSpPr>
        <p:spPr>
          <a:xfrm flipV="1">
            <a:off x="5891405" y="5152840"/>
            <a:ext cx="113709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224" idx="4"/>
            <a:endCxn id="232" idx="0"/>
          </p:cNvCxnSpPr>
          <p:nvPr/>
        </p:nvCxnSpPr>
        <p:spPr>
          <a:xfrm>
            <a:off x="6005114" y="5152840"/>
            <a:ext cx="590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224" idx="4"/>
            <a:endCxn id="234" idx="0"/>
          </p:cNvCxnSpPr>
          <p:nvPr/>
        </p:nvCxnSpPr>
        <p:spPr>
          <a:xfrm>
            <a:off x="6005114" y="5152840"/>
            <a:ext cx="117016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236" idx="0"/>
            <a:endCxn id="225" idx="4"/>
          </p:cNvCxnSpPr>
          <p:nvPr/>
        </p:nvCxnSpPr>
        <p:spPr>
          <a:xfrm flipV="1">
            <a:off x="6226977" y="5152840"/>
            <a:ext cx="123418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235" idx="0"/>
            <a:endCxn id="225" idx="4"/>
          </p:cNvCxnSpPr>
          <p:nvPr/>
        </p:nvCxnSpPr>
        <p:spPr>
          <a:xfrm flipH="1" flipV="1">
            <a:off x="6350395" y="5152840"/>
            <a:ext cx="405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225" idx="4"/>
            <a:endCxn id="237" idx="0"/>
          </p:cNvCxnSpPr>
          <p:nvPr/>
        </p:nvCxnSpPr>
        <p:spPr>
          <a:xfrm>
            <a:off x="6350395" y="5152840"/>
            <a:ext cx="126355" cy="1080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 249"/>
          <p:cNvSpPr>
            <a:spLocks noChangeAspect="1"/>
          </p:cNvSpPr>
          <p:nvPr/>
        </p:nvSpPr>
        <p:spPr>
          <a:xfrm>
            <a:off x="3777914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>
            <a:spLocks noChangeAspect="1"/>
          </p:cNvSpPr>
          <p:nvPr/>
        </p:nvSpPr>
        <p:spPr>
          <a:xfrm>
            <a:off x="3679224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>
            <a:spLocks noChangeAspect="1"/>
          </p:cNvSpPr>
          <p:nvPr/>
        </p:nvSpPr>
        <p:spPr>
          <a:xfrm>
            <a:off x="3873960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4" name="Straight Connector 253"/>
          <p:cNvCxnSpPr>
            <a:stCxn id="251" idx="0"/>
            <a:endCxn id="98" idx="4"/>
          </p:cNvCxnSpPr>
          <p:nvPr/>
        </p:nvCxnSpPr>
        <p:spPr>
          <a:xfrm flipV="1">
            <a:off x="3715737" y="3862696"/>
            <a:ext cx="98221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98" idx="4"/>
            <a:endCxn id="250" idx="0"/>
          </p:cNvCxnSpPr>
          <p:nvPr/>
        </p:nvCxnSpPr>
        <p:spPr>
          <a:xfrm>
            <a:off x="3813958" y="3862696"/>
            <a:ext cx="469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98" idx="4"/>
            <a:endCxn id="252" idx="0"/>
          </p:cNvCxnSpPr>
          <p:nvPr/>
        </p:nvCxnSpPr>
        <p:spPr>
          <a:xfrm>
            <a:off x="3813958" y="3862696"/>
            <a:ext cx="96515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l 261"/>
          <p:cNvSpPr>
            <a:spLocks noChangeAspect="1"/>
          </p:cNvSpPr>
          <p:nvPr/>
        </p:nvSpPr>
        <p:spPr>
          <a:xfrm>
            <a:off x="3437487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3338797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>
            <a:spLocks noChangeAspect="1"/>
          </p:cNvSpPr>
          <p:nvPr/>
        </p:nvSpPr>
        <p:spPr>
          <a:xfrm>
            <a:off x="3533533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5" name="Straight Connector 264"/>
          <p:cNvCxnSpPr>
            <a:stCxn id="263" idx="0"/>
          </p:cNvCxnSpPr>
          <p:nvPr/>
        </p:nvCxnSpPr>
        <p:spPr>
          <a:xfrm flipV="1">
            <a:off x="3375310" y="3862696"/>
            <a:ext cx="98221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endCxn id="262" idx="0"/>
          </p:cNvCxnSpPr>
          <p:nvPr/>
        </p:nvCxnSpPr>
        <p:spPr>
          <a:xfrm>
            <a:off x="3473531" y="3862696"/>
            <a:ext cx="469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264" idx="0"/>
          </p:cNvCxnSpPr>
          <p:nvPr/>
        </p:nvCxnSpPr>
        <p:spPr>
          <a:xfrm>
            <a:off x="3473531" y="3862696"/>
            <a:ext cx="96515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Oval 267"/>
          <p:cNvSpPr>
            <a:spLocks noChangeAspect="1"/>
          </p:cNvSpPr>
          <p:nvPr/>
        </p:nvSpPr>
        <p:spPr>
          <a:xfrm>
            <a:off x="3084500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>
            <a:spLocks noChangeAspect="1"/>
          </p:cNvSpPr>
          <p:nvPr/>
        </p:nvSpPr>
        <p:spPr>
          <a:xfrm>
            <a:off x="2985810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>
            <a:spLocks noChangeAspect="1"/>
          </p:cNvSpPr>
          <p:nvPr/>
        </p:nvSpPr>
        <p:spPr>
          <a:xfrm>
            <a:off x="3180546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>
            <a:stCxn id="269" idx="0"/>
          </p:cNvCxnSpPr>
          <p:nvPr/>
        </p:nvCxnSpPr>
        <p:spPr>
          <a:xfrm flipV="1">
            <a:off x="3022323" y="3862696"/>
            <a:ext cx="98221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>
            <a:endCxn id="268" idx="0"/>
          </p:cNvCxnSpPr>
          <p:nvPr/>
        </p:nvCxnSpPr>
        <p:spPr>
          <a:xfrm>
            <a:off x="3120544" y="3862696"/>
            <a:ext cx="469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endCxn id="270" idx="0"/>
          </p:cNvCxnSpPr>
          <p:nvPr/>
        </p:nvCxnSpPr>
        <p:spPr>
          <a:xfrm>
            <a:off x="3120544" y="3862696"/>
            <a:ext cx="96515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Oval 273"/>
          <p:cNvSpPr>
            <a:spLocks noChangeAspect="1"/>
          </p:cNvSpPr>
          <p:nvPr/>
        </p:nvSpPr>
        <p:spPr>
          <a:xfrm>
            <a:off x="4569516" y="3754407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4470826" y="3754407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4665562" y="3754407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>
            <a:stCxn id="275" idx="0"/>
          </p:cNvCxnSpPr>
          <p:nvPr/>
        </p:nvCxnSpPr>
        <p:spPr>
          <a:xfrm flipV="1">
            <a:off x="4507339" y="3621939"/>
            <a:ext cx="98221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274" idx="0"/>
          </p:cNvCxnSpPr>
          <p:nvPr/>
        </p:nvCxnSpPr>
        <p:spPr>
          <a:xfrm>
            <a:off x="4605560" y="3621939"/>
            <a:ext cx="469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276" idx="0"/>
          </p:cNvCxnSpPr>
          <p:nvPr/>
        </p:nvCxnSpPr>
        <p:spPr>
          <a:xfrm>
            <a:off x="4605560" y="3621939"/>
            <a:ext cx="96515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Oval 279"/>
          <p:cNvSpPr>
            <a:spLocks noChangeAspect="1"/>
          </p:cNvSpPr>
          <p:nvPr/>
        </p:nvSpPr>
        <p:spPr>
          <a:xfrm>
            <a:off x="4948092" y="3754407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4849402" y="3754407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5044138" y="3754407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>
            <a:stCxn id="281" idx="0"/>
          </p:cNvCxnSpPr>
          <p:nvPr/>
        </p:nvCxnSpPr>
        <p:spPr>
          <a:xfrm flipV="1">
            <a:off x="4885915" y="3621939"/>
            <a:ext cx="98221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endCxn id="280" idx="0"/>
          </p:cNvCxnSpPr>
          <p:nvPr/>
        </p:nvCxnSpPr>
        <p:spPr>
          <a:xfrm>
            <a:off x="4984136" y="3621939"/>
            <a:ext cx="469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>
            <a:endCxn id="282" idx="0"/>
          </p:cNvCxnSpPr>
          <p:nvPr/>
        </p:nvCxnSpPr>
        <p:spPr>
          <a:xfrm>
            <a:off x="4984136" y="3621939"/>
            <a:ext cx="96515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Oval 285"/>
          <p:cNvSpPr>
            <a:spLocks noChangeAspect="1"/>
          </p:cNvSpPr>
          <p:nvPr/>
        </p:nvSpPr>
        <p:spPr>
          <a:xfrm>
            <a:off x="5625204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5526514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>
            <a:spLocks noChangeAspect="1"/>
          </p:cNvSpPr>
          <p:nvPr/>
        </p:nvSpPr>
        <p:spPr>
          <a:xfrm>
            <a:off x="5721250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9" name="Straight Connector 288"/>
          <p:cNvCxnSpPr>
            <a:stCxn id="287" idx="0"/>
          </p:cNvCxnSpPr>
          <p:nvPr/>
        </p:nvCxnSpPr>
        <p:spPr>
          <a:xfrm flipV="1">
            <a:off x="5563027" y="3862696"/>
            <a:ext cx="98221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endCxn id="286" idx="0"/>
          </p:cNvCxnSpPr>
          <p:nvPr/>
        </p:nvCxnSpPr>
        <p:spPr>
          <a:xfrm>
            <a:off x="5661248" y="3862696"/>
            <a:ext cx="469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endCxn id="288" idx="0"/>
          </p:cNvCxnSpPr>
          <p:nvPr/>
        </p:nvCxnSpPr>
        <p:spPr>
          <a:xfrm>
            <a:off x="5661248" y="3862696"/>
            <a:ext cx="96515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Oval 291"/>
          <p:cNvSpPr>
            <a:spLocks noChangeAspect="1"/>
          </p:cNvSpPr>
          <p:nvPr/>
        </p:nvSpPr>
        <p:spPr>
          <a:xfrm>
            <a:off x="5967576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5868886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>
            <a:spLocks noChangeAspect="1"/>
          </p:cNvSpPr>
          <p:nvPr/>
        </p:nvSpPr>
        <p:spPr>
          <a:xfrm>
            <a:off x="6063622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5" name="Straight Connector 294"/>
          <p:cNvCxnSpPr>
            <a:stCxn id="293" idx="0"/>
          </p:cNvCxnSpPr>
          <p:nvPr/>
        </p:nvCxnSpPr>
        <p:spPr>
          <a:xfrm flipV="1">
            <a:off x="5905399" y="3862696"/>
            <a:ext cx="98221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292" idx="0"/>
          </p:cNvCxnSpPr>
          <p:nvPr/>
        </p:nvCxnSpPr>
        <p:spPr>
          <a:xfrm>
            <a:off x="6003620" y="3862696"/>
            <a:ext cx="469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endCxn id="294" idx="0"/>
          </p:cNvCxnSpPr>
          <p:nvPr/>
        </p:nvCxnSpPr>
        <p:spPr>
          <a:xfrm>
            <a:off x="6003620" y="3862696"/>
            <a:ext cx="96515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Oval 297"/>
          <p:cNvSpPr>
            <a:spLocks noChangeAspect="1"/>
          </p:cNvSpPr>
          <p:nvPr/>
        </p:nvSpPr>
        <p:spPr>
          <a:xfrm>
            <a:off x="6314351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6215661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6410397" y="3995164"/>
            <a:ext cx="73025" cy="731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1" name="Straight Connector 300"/>
          <p:cNvCxnSpPr>
            <a:stCxn id="299" idx="0"/>
          </p:cNvCxnSpPr>
          <p:nvPr/>
        </p:nvCxnSpPr>
        <p:spPr>
          <a:xfrm flipV="1">
            <a:off x="6252174" y="3862696"/>
            <a:ext cx="98221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endCxn id="298" idx="0"/>
          </p:cNvCxnSpPr>
          <p:nvPr/>
        </p:nvCxnSpPr>
        <p:spPr>
          <a:xfrm>
            <a:off x="6350395" y="3862696"/>
            <a:ext cx="469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endCxn id="300" idx="0"/>
          </p:cNvCxnSpPr>
          <p:nvPr/>
        </p:nvCxnSpPr>
        <p:spPr>
          <a:xfrm>
            <a:off x="6350395" y="3862696"/>
            <a:ext cx="96515" cy="1324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3421532" y="1010097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3237665" y="1208785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579793" y="1208785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Connector 210"/>
          <p:cNvCxnSpPr>
            <a:stCxn id="201" idx="4"/>
            <a:endCxn id="202" idx="0"/>
          </p:cNvCxnSpPr>
          <p:nvPr/>
        </p:nvCxnSpPr>
        <p:spPr>
          <a:xfrm flipH="1">
            <a:off x="3292434" y="1119635"/>
            <a:ext cx="183867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201" idx="4"/>
            <a:endCxn id="209" idx="0"/>
          </p:cNvCxnSpPr>
          <p:nvPr/>
        </p:nvCxnSpPr>
        <p:spPr>
          <a:xfrm>
            <a:off x="3476301" y="1119635"/>
            <a:ext cx="158261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4086359" y="1010097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902492" y="1208785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4244620" y="1208785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Connector 218"/>
          <p:cNvCxnSpPr>
            <a:stCxn id="214" idx="4"/>
            <a:endCxn id="215" idx="0"/>
          </p:cNvCxnSpPr>
          <p:nvPr/>
        </p:nvCxnSpPr>
        <p:spPr>
          <a:xfrm flipH="1">
            <a:off x="3957261" y="1119635"/>
            <a:ext cx="183867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214" idx="4"/>
            <a:endCxn id="217" idx="0"/>
          </p:cNvCxnSpPr>
          <p:nvPr/>
        </p:nvCxnSpPr>
        <p:spPr>
          <a:xfrm>
            <a:off x="4141128" y="1119635"/>
            <a:ext cx="158261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Oval 246"/>
          <p:cNvSpPr/>
          <p:nvPr/>
        </p:nvSpPr>
        <p:spPr>
          <a:xfrm>
            <a:off x="4751846" y="1010097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4567979" y="1284985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4910107" y="1208785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3" name="Straight Connector 252"/>
          <p:cNvCxnSpPr>
            <a:stCxn id="247" idx="4"/>
            <a:endCxn id="248" idx="0"/>
          </p:cNvCxnSpPr>
          <p:nvPr/>
        </p:nvCxnSpPr>
        <p:spPr>
          <a:xfrm flipH="1">
            <a:off x="4659419" y="1119635"/>
            <a:ext cx="147196" cy="165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>
            <a:stCxn id="247" idx="4"/>
            <a:endCxn id="249" idx="0"/>
          </p:cNvCxnSpPr>
          <p:nvPr/>
        </p:nvCxnSpPr>
        <p:spPr>
          <a:xfrm>
            <a:off x="4806615" y="1119635"/>
            <a:ext cx="158261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/>
          <p:cNvSpPr/>
          <p:nvPr/>
        </p:nvSpPr>
        <p:spPr>
          <a:xfrm>
            <a:off x="5375286" y="1010097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5191419" y="1208785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5533547" y="1208785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Straight Connector 303"/>
          <p:cNvCxnSpPr>
            <a:stCxn id="257" idx="4"/>
            <a:endCxn id="260" idx="0"/>
          </p:cNvCxnSpPr>
          <p:nvPr/>
        </p:nvCxnSpPr>
        <p:spPr>
          <a:xfrm flipH="1">
            <a:off x="5246188" y="1119635"/>
            <a:ext cx="183867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257" idx="4"/>
            <a:endCxn id="261" idx="0"/>
          </p:cNvCxnSpPr>
          <p:nvPr/>
        </p:nvCxnSpPr>
        <p:spPr>
          <a:xfrm>
            <a:off x="5430055" y="1119635"/>
            <a:ext cx="158261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Oval 305"/>
          <p:cNvSpPr/>
          <p:nvPr/>
        </p:nvSpPr>
        <p:spPr>
          <a:xfrm>
            <a:off x="6022731" y="1010097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5838864" y="1208785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180992" y="1208785"/>
            <a:ext cx="109538" cy="1095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9" name="Straight Connector 308"/>
          <p:cNvCxnSpPr>
            <a:stCxn id="306" idx="4"/>
            <a:endCxn id="307" idx="0"/>
          </p:cNvCxnSpPr>
          <p:nvPr/>
        </p:nvCxnSpPr>
        <p:spPr>
          <a:xfrm flipH="1">
            <a:off x="5893633" y="1119635"/>
            <a:ext cx="183867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stCxn id="306" idx="4"/>
            <a:endCxn id="308" idx="0"/>
          </p:cNvCxnSpPr>
          <p:nvPr/>
        </p:nvCxnSpPr>
        <p:spPr>
          <a:xfrm>
            <a:off x="6077500" y="1119635"/>
            <a:ext cx="158261" cy="89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8" idx="4"/>
          </p:cNvCxnSpPr>
          <p:nvPr/>
        </p:nvCxnSpPr>
        <p:spPr>
          <a:xfrm flipH="1">
            <a:off x="4618312" y="1467865"/>
            <a:ext cx="41107" cy="50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353553" y="1436494"/>
            <a:ext cx="2732718" cy="4268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Mechanical Requirements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(50,000)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07326" y="5760418"/>
            <a:ext cx="8806248" cy="1011322"/>
          </a:xfrm>
          <a:prstGeom prst="roundRect">
            <a:avLst>
              <a:gd name="adj" fmla="val 6141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Mechanical Engineering requirements are typically less complex than EE-SW requirements and more stable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EE-SW System requirement generate many decomposed levels of requirement-specifications that are more dynamic in nature.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Software Systems Engineering bridges the gap between Traditional Systems Engineering and Software Engineering, it is an elaboration of the SE principles/practices. </a:t>
            </a:r>
          </a:p>
        </p:txBody>
      </p:sp>
      <p:sp>
        <p:nvSpPr>
          <p:cNvPr id="179" name="Oval 178"/>
          <p:cNvSpPr/>
          <p:nvPr/>
        </p:nvSpPr>
        <p:spPr>
          <a:xfrm>
            <a:off x="4574748" y="1846077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3"/>
          <p:cNvSpPr txBox="1">
            <a:spLocks noChangeArrowheads="1"/>
          </p:cNvSpPr>
          <p:nvPr/>
        </p:nvSpPr>
        <p:spPr bwMode="auto">
          <a:xfrm>
            <a:off x="110132" y="76200"/>
            <a:ext cx="8229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31057" y="2155858"/>
            <a:ext cx="4295953" cy="3455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054071" y="3459007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Sub-Systems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1456" y="4739145"/>
            <a:ext cx="118301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-  Software </a:t>
            </a:r>
          </a:p>
          <a:p>
            <a:r>
              <a:rPr lang="en-US" dirty="0" smtClean="0"/>
              <a:t>   Engineering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170577" y="5131203"/>
            <a:ext cx="1684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S/W Components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3149767" y="1010096"/>
            <a:ext cx="3216099" cy="885191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2219" y="2814968"/>
            <a:ext cx="180177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-   Software Systems </a:t>
            </a:r>
            <a:endParaRPr lang="en-US" dirty="0"/>
          </a:p>
          <a:p>
            <a:r>
              <a:rPr lang="en-US" dirty="0" smtClean="0"/>
              <a:t>    Engineering</a:t>
            </a:r>
            <a:endParaRPr lang="en-US" dirty="0"/>
          </a:p>
        </p:txBody>
      </p:sp>
      <p:sp>
        <p:nvSpPr>
          <p:cNvPr id="311" name="TextBox 310"/>
          <p:cNvSpPr txBox="1"/>
          <p:nvPr/>
        </p:nvSpPr>
        <p:spPr>
          <a:xfrm>
            <a:off x="1156805" y="5334049"/>
            <a:ext cx="1638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S/W Memory Maps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1162016" y="5523742"/>
            <a:ext cx="1512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S/W Architecture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1051519" y="4234968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Dependencies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1060145" y="3289782"/>
            <a:ext cx="1262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Architectures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5" name="Title 1"/>
          <p:cNvSpPr txBox="1">
            <a:spLocks/>
          </p:cNvSpPr>
          <p:nvPr/>
        </p:nvSpPr>
        <p:spPr bwMode="auto">
          <a:xfrm>
            <a:off x="-141623" y="57723"/>
            <a:ext cx="79121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cs typeface="Arial" charset="0"/>
              </a:rPr>
              <a:t>Requirements Engineering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4103768" y="4544997"/>
            <a:ext cx="1479412" cy="8632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EE-SW Requirements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450,000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8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VersionVariant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77950"/>
            <a:ext cx="7485063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10"/>
            <a:ext cx="7972425" cy="825500"/>
          </a:xfrm>
        </p:spPr>
        <p:txBody>
          <a:bodyPr anchor="t"/>
          <a:lstStyle/>
          <a:p>
            <a:pPr algn="l"/>
            <a:r>
              <a:rPr lang="de-DE" sz="3200" b="1" dirty="0" smtClean="0">
                <a:solidFill>
                  <a:schemeClr val="bg1"/>
                </a:solidFill>
              </a:rPr>
              <a:t>Version – Variant – Release Management </a:t>
            </a:r>
            <a:r>
              <a:rPr lang="de-DE" sz="3200" dirty="0" smtClean="0">
                <a:solidFill>
                  <a:schemeClr val="bg1"/>
                </a:solidFill>
              </a:rPr>
              <a:t>Release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2797175" y="6173788"/>
            <a:ext cx="29797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Key Process Area – Work Products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58775" y="795338"/>
            <a:ext cx="62912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b="1" dirty="0"/>
              <a:t>  Release Configurations / Configurable Baselines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6221076" y="1401763"/>
            <a:ext cx="2828925" cy="1752600"/>
            <a:chOff x="6019800" y="990600"/>
            <a:chExt cx="2828351" cy="1752600"/>
          </a:xfrm>
        </p:grpSpPr>
        <p:pic>
          <p:nvPicPr>
            <p:cNvPr id="9" name="Picture 3" descr="proces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990600"/>
              <a:ext cx="1188520" cy="860774"/>
            </a:xfrm>
            <a:prstGeom prst="rect">
              <a:avLst/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6477000" y="1202948"/>
              <a:ext cx="961924" cy="768976"/>
              <a:chOff x="1008" y="1680"/>
              <a:chExt cx="912" cy="684"/>
            </a:xfrm>
          </p:grpSpPr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680"/>
                <a:ext cx="912" cy="684"/>
              </a:xfrm>
              <a:prstGeom prst="rect">
                <a:avLst/>
              </a:prstGeom>
              <a:noFill/>
              <a:ln w="57150">
                <a:solidFill>
                  <a:srgbClr val="CC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062" y="1698"/>
                <a:ext cx="858" cy="109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800" b="1" dirty="0">
                    <a:solidFill>
                      <a:srgbClr val="FFFF00"/>
                    </a:solidFill>
                  </a:rPr>
                  <a:t>Logical Schematic</a:t>
                </a:r>
              </a:p>
            </p:txBody>
          </p:sp>
        </p:grp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6857999" y="1507748"/>
              <a:ext cx="1018508" cy="768976"/>
              <a:chOff x="1744" y="1242"/>
              <a:chExt cx="1056" cy="742"/>
            </a:xfrm>
          </p:grpSpPr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4" y="1248"/>
                <a:ext cx="1056" cy="736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1803" y="1242"/>
                <a:ext cx="997" cy="11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800" b="1" dirty="0">
                    <a:solidFill>
                      <a:srgbClr val="FFFF00"/>
                    </a:solidFill>
                  </a:rPr>
                  <a:t>Physical Schematic</a:t>
                </a:r>
              </a:p>
            </p:txBody>
          </p: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7326312" y="1736829"/>
              <a:ext cx="1121543" cy="699966"/>
              <a:chOff x="919" y="2360"/>
              <a:chExt cx="953" cy="568"/>
            </a:xfrm>
          </p:grpSpPr>
          <p:pic>
            <p:nvPicPr>
              <p:cNvPr id="16" name="Picture 10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" y="2360"/>
                <a:ext cx="953" cy="56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1023" y="2363"/>
                <a:ext cx="706" cy="9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800" b="1" dirty="0">
                    <a:solidFill>
                      <a:srgbClr val="FFFF00"/>
                    </a:solidFill>
                  </a:rPr>
                  <a:t>EE Architecture</a:t>
                </a:r>
              </a:p>
            </p:txBody>
          </p:sp>
        </p:grp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7773058" y="1974222"/>
              <a:ext cx="1075093" cy="768978"/>
              <a:chOff x="3274" y="2107"/>
              <a:chExt cx="925" cy="682"/>
            </a:xfrm>
          </p:grpSpPr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" y="2153"/>
                <a:ext cx="912" cy="636"/>
              </a:xfrm>
              <a:prstGeom prst="rect">
                <a:avLst/>
              </a:prstGeom>
              <a:noFill/>
              <a:ln w="5715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3322" y="2107"/>
                <a:ext cx="877" cy="10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800" dirty="0">
                    <a:solidFill>
                      <a:srgbClr val="FFFF00"/>
                    </a:solidFill>
                  </a:rPr>
                  <a:t>EE Physical  Model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857168" y="6481763"/>
            <a:ext cx="3105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Courtesy of  Reiner Busch, Ford Aachen Research Laboratories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882529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18" y="43544"/>
            <a:ext cx="8229600" cy="487363"/>
          </a:xfrm>
        </p:spPr>
        <p:txBody>
          <a:bodyPr anchor="t"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</a:rPr>
              <a:t>PLM/ALM HW-SW Relationship Management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309238" y="5745535"/>
            <a:ext cx="51234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 i="1" dirty="0"/>
              <a:t>In conventional engineering, </a:t>
            </a:r>
            <a:r>
              <a:rPr lang="en-US" sz="1200" b="1" i="1" dirty="0" smtClean="0"/>
              <a:t>we work </a:t>
            </a:r>
            <a:r>
              <a:rPr lang="en-US" sz="1200" b="1" i="1" dirty="0"/>
              <a:t>in the linear zone where stress is linearly related to strain </a:t>
            </a:r>
            <a:r>
              <a:rPr lang="en-US" sz="1200" b="1" i="1" dirty="0" smtClean="0"/>
              <a:t>and the </a:t>
            </a:r>
            <a:r>
              <a:rPr lang="en-US" sz="1200" b="1" i="1" dirty="0"/>
              <a:t>behaviour of the engineering system at ‘run-time’ is much </a:t>
            </a:r>
            <a:r>
              <a:rPr lang="en-US" sz="1200" b="1" i="1" dirty="0" smtClean="0"/>
              <a:t>more predictable</a:t>
            </a:r>
            <a:r>
              <a:rPr lang="en-US" sz="1200" b="1" i="1" dirty="0"/>
              <a:t>. Software is in </a:t>
            </a:r>
            <a:r>
              <a:rPr lang="en-US" sz="1200" b="1" i="1" dirty="0" smtClean="0"/>
              <a:t>general, </a:t>
            </a:r>
            <a:r>
              <a:rPr lang="en-US" sz="1200" b="1" i="1" dirty="0"/>
              <a:t>fully chaotic</a:t>
            </a:r>
            <a:r>
              <a:rPr lang="en-US" sz="1200" b="1" i="1" dirty="0" smtClean="0"/>
              <a:t>. </a:t>
            </a:r>
          </a:p>
          <a:p>
            <a:r>
              <a:rPr lang="en-US" sz="1200" b="1" dirty="0" smtClean="0"/>
              <a:t>* Les Hatton, </a:t>
            </a:r>
            <a:r>
              <a:rPr lang="en-US" sz="1100" b="1" dirty="0"/>
              <a:t>IEEE Software July/1999.</a:t>
            </a:r>
            <a:endParaRPr lang="en-US" sz="1100" b="1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5588" name="TextBox 55"/>
          <p:cNvSpPr txBox="1">
            <a:spLocks noChangeArrowheads="1"/>
          </p:cNvSpPr>
          <p:nvPr/>
        </p:nvSpPr>
        <p:spPr bwMode="auto">
          <a:xfrm>
            <a:off x="202060" y="4492379"/>
            <a:ext cx="8750300" cy="1200329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1800" dirty="0"/>
              <a:t>All product design work products/artifacts must be managed effectively; preserving their dependencies between content, versions &amp; builds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800" dirty="0"/>
              <a:t> This presents a Multi-dimensional, multi-variant, multi-domain challenge that extends off-vehicle. </a:t>
            </a:r>
          </a:p>
        </p:txBody>
      </p:sp>
      <p:pic>
        <p:nvPicPr>
          <p:cNvPr id="6553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358" y="5869172"/>
            <a:ext cx="1748642" cy="9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" y="676275"/>
            <a:ext cx="912336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131" y="609600"/>
            <a:ext cx="2339102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Mechanical Domain</a:t>
            </a:r>
          </a:p>
          <a:p>
            <a:pPr algn="ctr"/>
            <a:r>
              <a:rPr lang="en-US" sz="1800" b="1" dirty="0" smtClean="0"/>
              <a:t> Complexity</a:t>
            </a:r>
          </a:p>
          <a:p>
            <a:pPr algn="ctr"/>
            <a:r>
              <a:rPr lang="en-US" b="1" dirty="0" smtClean="0"/>
              <a:t>(10</a:t>
            </a:r>
            <a:r>
              <a:rPr lang="en-US" b="1" baseline="30000" dirty="0" smtClean="0"/>
              <a:t>3</a:t>
            </a:r>
            <a:r>
              <a:rPr lang="en-US" b="1" dirty="0" smtClean="0"/>
              <a:t> Dependencies)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62300" y="608231"/>
            <a:ext cx="261937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Software Domain</a:t>
            </a:r>
          </a:p>
          <a:p>
            <a:pPr algn="ctr"/>
            <a:r>
              <a:rPr lang="en-US" sz="1800" b="1" dirty="0" smtClean="0"/>
              <a:t> Complexity</a:t>
            </a:r>
          </a:p>
          <a:p>
            <a:pPr algn="ctr"/>
            <a:r>
              <a:rPr lang="en-US" sz="1600" b="1" dirty="0"/>
              <a:t>(</a:t>
            </a:r>
            <a:r>
              <a:rPr lang="en-US" sz="1600" b="1" dirty="0" smtClean="0"/>
              <a:t>10</a:t>
            </a:r>
            <a:r>
              <a:rPr lang="en-US" sz="1600" b="1" baseline="30000" dirty="0" smtClean="0"/>
              <a:t>5</a:t>
            </a:r>
            <a:r>
              <a:rPr lang="en-US" sz="1600" b="1" dirty="0" smtClean="0"/>
              <a:t> Dependencies</a:t>
            </a:r>
            <a:r>
              <a:rPr lang="en-US" sz="1600" b="1" dirty="0"/>
              <a:t>)</a:t>
            </a:r>
          </a:p>
          <a:p>
            <a:pPr algn="ctr"/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25" y="619125"/>
            <a:ext cx="2647950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On-Board/Off-Board</a:t>
            </a:r>
          </a:p>
          <a:p>
            <a:pPr algn="ctr"/>
            <a:r>
              <a:rPr lang="en-US" sz="1800" b="1" dirty="0" smtClean="0"/>
              <a:t>Software Domain</a:t>
            </a:r>
          </a:p>
          <a:p>
            <a:pPr algn="ctr"/>
            <a:r>
              <a:rPr lang="en-US" sz="1800" b="1" dirty="0" smtClean="0"/>
              <a:t> Complexity</a:t>
            </a:r>
          </a:p>
          <a:p>
            <a:pPr algn="ctr"/>
            <a:r>
              <a:rPr lang="en-US" b="1" dirty="0"/>
              <a:t>(</a:t>
            </a:r>
            <a:r>
              <a:rPr lang="en-US" b="1" dirty="0" smtClean="0"/>
              <a:t>10</a:t>
            </a:r>
            <a:r>
              <a:rPr lang="en-US" b="1" baseline="30000" dirty="0" smtClean="0"/>
              <a:t>6</a:t>
            </a:r>
            <a:r>
              <a:rPr lang="en-US" b="1" dirty="0" smtClean="0"/>
              <a:t> Dependencies)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10275" y="1052215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13863" y="64326"/>
            <a:ext cx="9394372" cy="639763"/>
          </a:xfrm>
        </p:spPr>
        <p:txBody>
          <a:bodyPr anchor="t"/>
          <a:lstStyle/>
          <a:p>
            <a:pPr algn="l" eaLnBrk="1" hangingPunct="1"/>
            <a:r>
              <a:rPr lang="en-US" sz="3000" b="1" dirty="0" smtClean="0">
                <a:solidFill>
                  <a:schemeClr val="bg1"/>
                </a:solidFill>
                <a:cs typeface="Arial" pitchFamily="34" charset="0"/>
              </a:rPr>
              <a:t>Why do Model Based Systems Engineering ?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b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</a:br>
            <a:endParaRPr lang="en-US" sz="2400" b="1" dirty="0" smtClean="0">
              <a:cs typeface="Arial" pitchFamily="34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76" y="1038632"/>
            <a:ext cx="8379725" cy="480261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7448550" y="4657725"/>
            <a:ext cx="1038225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9099" y="5459104"/>
            <a:ext cx="1105468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7326" y="5760418"/>
            <a:ext cx="8806248" cy="1011322"/>
          </a:xfrm>
          <a:prstGeom prst="roundRect">
            <a:avLst>
              <a:gd name="adj" fmla="val 6141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Number of Critical-to-Quality work products and associated failure modes typically increase with: growth in SW-EE Feature content, growth of organizational interfaces,  growth in global markets and re-use strategies</a:t>
            </a:r>
          </a:p>
        </p:txBody>
      </p:sp>
    </p:spTree>
    <p:extLst>
      <p:ext uri="{BB962C8B-B14F-4D97-AF65-F5344CB8AC3E}">
        <p14:creationId xmlns:p14="http://schemas.microsoft.com/office/powerpoint/2010/main" xmlns="" val="874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724525" y="6308725"/>
            <a:ext cx="1989138" cy="360363"/>
          </a:xfrm>
        </p:spPr>
        <p:txBody>
          <a:bodyPr/>
          <a:lstStyle/>
          <a:p>
            <a:pPr>
              <a:defRPr/>
            </a:pPr>
            <a:fld id="{264DF919-01E6-4355-AD00-8AFFA682082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00213"/>
            <a:ext cx="453707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2715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IL_TopView1_2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363" y="2590800"/>
            <a:ext cx="15779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2" name="Object 5"/>
          <p:cNvGraphicFramePr>
            <a:graphicFrameLocks noGrp="1" noChangeAspect="1"/>
          </p:cNvGraphicFramePr>
          <p:nvPr>
            <p:ph/>
          </p:nvPr>
        </p:nvGraphicFramePr>
        <p:xfrm>
          <a:off x="250825" y="1125538"/>
          <a:ext cx="2160588" cy="1495425"/>
        </p:xfrm>
        <a:graphic>
          <a:graphicData uri="http://schemas.openxmlformats.org/presentationml/2006/ole">
            <p:oleObj spid="_x0000_s100651" name="Bitmap Image" r:id="rId7" imgW="10155067" imgH="7028571" progId="PBrush">
              <p:embed/>
            </p:oleObj>
          </a:graphicData>
        </a:graphic>
      </p:graphicFrame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-1127125" y="-13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 dirty="0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2555875" y="2060575"/>
            <a:ext cx="3960813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 dirty="0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3138488" y="3652885"/>
            <a:ext cx="316865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 dirty="0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3565525" y="5876925"/>
            <a:ext cx="2159000" cy="0"/>
          </a:xfrm>
          <a:prstGeom prst="line">
            <a:avLst/>
          </a:prstGeom>
          <a:noFill/>
          <a:ln w="635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 dirty="0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3336925" y="3921872"/>
            <a:ext cx="2952750" cy="590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>
                <a:solidFill>
                  <a:srgbClr val="000000"/>
                </a:solidFill>
              </a:rPr>
              <a:t>System Verification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(Ford)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2743200" y="762000"/>
            <a:ext cx="3887788" cy="59055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>
                <a:solidFill>
                  <a:srgbClr val="000000"/>
                </a:solidFill>
              </a:rPr>
              <a:t>Vehicle Level Validation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(Ford)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163513" y="636588"/>
            <a:ext cx="2447925" cy="833178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 dirty="0">
                <a:solidFill>
                  <a:srgbClr val="000000"/>
                </a:solidFill>
              </a:rPr>
              <a:t>Customer Requirement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 smtClean="0">
                <a:solidFill>
                  <a:srgbClr val="000000"/>
                </a:solidFill>
              </a:rPr>
              <a:t>- Operational View – (MBA)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323850" y="2540474"/>
            <a:ext cx="2303463" cy="833178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 dirty="0">
                <a:solidFill>
                  <a:srgbClr val="000000"/>
                </a:solidFill>
              </a:rPr>
              <a:t>System </a:t>
            </a:r>
            <a:r>
              <a:rPr lang="de-DE" sz="1600" b="1" dirty="0" smtClean="0">
                <a:solidFill>
                  <a:srgbClr val="000000"/>
                </a:solidFill>
              </a:rPr>
              <a:t>Requirements - Logical View- (MBR)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4592" name="Picture 16" descr="D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900" y="5340350"/>
            <a:ext cx="923925" cy="884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D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675" y="5438775"/>
            <a:ext cx="923925" cy="884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 descr="D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537200"/>
            <a:ext cx="923925" cy="884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490913" y="4941888"/>
            <a:ext cx="2305050" cy="833178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 dirty="0">
                <a:solidFill>
                  <a:srgbClr val="000000"/>
                </a:solidFill>
              </a:rPr>
              <a:t>Component </a:t>
            </a:r>
            <a:r>
              <a:rPr lang="de-DE" sz="1600" b="1" dirty="0" smtClean="0">
                <a:solidFill>
                  <a:srgbClr val="000000"/>
                </a:solidFill>
              </a:rPr>
              <a:t>Creation/Testing </a:t>
            </a:r>
            <a:r>
              <a:rPr lang="de-DE" sz="1600" b="1" dirty="0">
                <a:solidFill>
                  <a:srgbClr val="000000"/>
                </a:solidFill>
              </a:rPr>
              <a:t/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 smtClean="0">
                <a:solidFill>
                  <a:srgbClr val="000000"/>
                </a:solidFill>
              </a:rPr>
              <a:t>(MBAutoCode/Test)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9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154" y="3333750"/>
            <a:ext cx="165735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7" name="Picture 22" descr="pcb_mit_stiftleisten_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675" y="6024563"/>
            <a:ext cx="12969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3" descr="pjb_zus_170603_1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138" y="5715000"/>
            <a:ext cx="12795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 cap="rnd">
                <a:solidFill>
                  <a:srgbClr val="FF5008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9" name="Picture 24" descr="New-C_ma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488" y="852488"/>
            <a:ext cx="187801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0" name="Text Box 25"/>
          <p:cNvSpPr txBox="1">
            <a:spLocks noChangeArrowheads="1"/>
          </p:cNvSpPr>
          <p:nvPr/>
        </p:nvSpPr>
        <p:spPr bwMode="auto">
          <a:xfrm>
            <a:off x="6172200" y="5334000"/>
            <a:ext cx="2305050" cy="58695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 dirty="0" smtClean="0">
                <a:solidFill>
                  <a:srgbClr val="000000"/>
                </a:solidFill>
              </a:rPr>
              <a:t>Model Based Component </a:t>
            </a:r>
            <a:r>
              <a:rPr lang="de-DE" sz="1600" b="1" dirty="0">
                <a:solidFill>
                  <a:srgbClr val="000000"/>
                </a:solidFill>
              </a:rPr>
              <a:t>Testing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601" name="Text Box 26"/>
          <p:cNvSpPr txBox="1">
            <a:spLocks noChangeArrowheads="1"/>
          </p:cNvSpPr>
          <p:nvPr/>
        </p:nvSpPr>
        <p:spPr bwMode="auto">
          <a:xfrm>
            <a:off x="6629400" y="2133600"/>
            <a:ext cx="2305050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>
                <a:solidFill>
                  <a:srgbClr val="000000"/>
                </a:solidFill>
              </a:rPr>
              <a:t>HiL System Testing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602" name="Text Box 27"/>
          <p:cNvSpPr txBox="1">
            <a:spLocks noChangeArrowheads="1"/>
          </p:cNvSpPr>
          <p:nvPr/>
        </p:nvSpPr>
        <p:spPr bwMode="auto">
          <a:xfrm>
            <a:off x="6781800" y="639763"/>
            <a:ext cx="2305050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>
                <a:solidFill>
                  <a:srgbClr val="000000"/>
                </a:solidFill>
              </a:rPr>
              <a:t>Vehicle Level Testing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603" name="Text Box 28"/>
          <p:cNvSpPr txBox="1">
            <a:spLocks noChangeArrowheads="1"/>
          </p:cNvSpPr>
          <p:nvPr/>
        </p:nvSpPr>
        <p:spPr bwMode="auto">
          <a:xfrm>
            <a:off x="6553200" y="3962400"/>
            <a:ext cx="2305050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>
                <a:solidFill>
                  <a:srgbClr val="000000"/>
                </a:solidFill>
              </a:rPr>
              <a:t>BreadBoard Testing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604" name="Rectangle 29"/>
          <p:cNvSpPr>
            <a:spLocks noChangeArrowheads="1"/>
          </p:cNvSpPr>
          <p:nvPr/>
        </p:nvSpPr>
        <p:spPr bwMode="auto">
          <a:xfrm>
            <a:off x="-5490" y="92075"/>
            <a:ext cx="789342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Model Based Systems Engineering/Validation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605" name="TextBox 1"/>
          <p:cNvSpPr txBox="1">
            <a:spLocks noChangeArrowheads="1"/>
          </p:cNvSpPr>
          <p:nvPr/>
        </p:nvSpPr>
        <p:spPr bwMode="auto">
          <a:xfrm>
            <a:off x="2917825" y="6165850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Spiral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Rapid development</a:t>
            </a:r>
          </a:p>
        </p:txBody>
      </p:sp>
      <p:sp>
        <p:nvSpPr>
          <p:cNvPr id="24606" name="TextBox 2"/>
          <p:cNvSpPr txBox="1">
            <a:spLocks noChangeArrowheads="1"/>
          </p:cNvSpPr>
          <p:nvPr/>
        </p:nvSpPr>
        <p:spPr bwMode="auto">
          <a:xfrm>
            <a:off x="4895850" y="6189663"/>
            <a:ext cx="1139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Agile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Extreme</a:t>
            </a:r>
          </a:p>
        </p:txBody>
      </p:sp>
      <p:sp>
        <p:nvSpPr>
          <p:cNvPr id="24607" name="TextBox 3"/>
          <p:cNvSpPr txBox="1">
            <a:spLocks noChangeArrowheads="1"/>
          </p:cNvSpPr>
          <p:nvPr/>
        </p:nvSpPr>
        <p:spPr bwMode="auto">
          <a:xfrm>
            <a:off x="2805113" y="5949950"/>
            <a:ext cx="344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Software Development/CMMi/SPICE </a:t>
            </a:r>
          </a:p>
        </p:txBody>
      </p:sp>
      <p:sp>
        <p:nvSpPr>
          <p:cNvPr id="24591" name="Text Box 14"/>
          <p:cNvSpPr txBox="1">
            <a:spLocks noChangeArrowheads="1"/>
          </p:cNvSpPr>
          <p:nvPr/>
        </p:nvSpPr>
        <p:spPr bwMode="auto">
          <a:xfrm>
            <a:off x="625475" y="4271849"/>
            <a:ext cx="2362200" cy="120251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b="1" dirty="0">
                <a:solidFill>
                  <a:srgbClr val="000000"/>
                </a:solidFill>
              </a:rPr>
              <a:t>Component </a:t>
            </a:r>
            <a:r>
              <a:rPr lang="de-DE" sz="1600" b="1" dirty="0" smtClean="0">
                <a:solidFill>
                  <a:srgbClr val="000000"/>
                </a:solidFill>
              </a:rPr>
              <a:t>Specifications</a:t>
            </a:r>
            <a:r>
              <a:rPr lang="de-DE" sz="1600" b="1" dirty="0">
                <a:solidFill>
                  <a:srgbClr val="000000"/>
                </a:solidFill>
              </a:rPr>
              <a:t/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 smtClean="0">
                <a:solidFill>
                  <a:srgbClr val="000000"/>
                </a:solidFill>
              </a:rPr>
              <a:t>- Physical View –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1600" b="1" dirty="0" smtClean="0">
                <a:solidFill>
                  <a:srgbClr val="000000"/>
                </a:solidFill>
              </a:rPr>
              <a:t>(MBD)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32" name="Picture 18" descr="D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8" y="3347244"/>
            <a:ext cx="923925" cy="884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4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64" t="16888" r="32719" b="59105"/>
          <a:stretch/>
        </p:blipFill>
        <p:spPr bwMode="auto">
          <a:xfrm>
            <a:off x="3442600" y="2133600"/>
            <a:ext cx="2593075" cy="1433015"/>
          </a:xfrm>
          <a:prstGeom prst="rect">
            <a:avLst/>
          </a:prstGeom>
          <a:noFill/>
          <a:ln>
            <a:noFill/>
          </a:ln>
          <a:effectLst>
            <a:glow rad="4064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13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83"/>
          <p:cNvGrpSpPr>
            <a:grpSpLocks/>
          </p:cNvGrpSpPr>
          <p:nvPr/>
        </p:nvGrpSpPr>
        <p:grpSpPr bwMode="auto">
          <a:xfrm>
            <a:off x="76200" y="581025"/>
            <a:ext cx="4432300" cy="2646363"/>
            <a:chOff x="76200" y="581025"/>
            <a:chExt cx="4432300" cy="2646363"/>
          </a:xfrm>
        </p:grpSpPr>
        <p:sp>
          <p:nvSpPr>
            <p:cNvPr id="3241" name="Rectangle 180"/>
            <p:cNvSpPr>
              <a:spLocks noChangeArrowheads="1"/>
            </p:cNvSpPr>
            <p:nvPr/>
          </p:nvSpPr>
          <p:spPr bwMode="auto">
            <a:xfrm>
              <a:off x="76200" y="885825"/>
              <a:ext cx="4343400" cy="2303463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" name="Text Box 237"/>
            <p:cNvSpPr txBox="1">
              <a:spLocks noChangeArrowheads="1"/>
            </p:cNvSpPr>
            <p:nvPr/>
          </p:nvSpPr>
          <p:spPr bwMode="auto">
            <a:xfrm>
              <a:off x="136525" y="581025"/>
              <a:ext cx="41735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u="sng"/>
                <a:t>Traditional Textual Document Approach</a:t>
              </a:r>
            </a:p>
          </p:txBody>
        </p:sp>
        <p:sp>
          <p:nvSpPr>
            <p:cNvPr id="3243" name="Rectangle 239"/>
            <p:cNvSpPr>
              <a:spLocks noChangeArrowheads="1"/>
            </p:cNvSpPr>
            <p:nvPr/>
          </p:nvSpPr>
          <p:spPr bwMode="auto">
            <a:xfrm>
              <a:off x="1066800" y="1109663"/>
              <a:ext cx="2286000" cy="1508125"/>
            </a:xfrm>
            <a:prstGeom prst="rect">
              <a:avLst/>
            </a:prstGeom>
            <a:solidFill>
              <a:srgbClr val="FFCC99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" name="Rectangle 240"/>
            <p:cNvSpPr>
              <a:spLocks noChangeArrowheads="1"/>
            </p:cNvSpPr>
            <p:nvPr/>
          </p:nvSpPr>
          <p:spPr bwMode="auto">
            <a:xfrm>
              <a:off x="3352800" y="1111250"/>
              <a:ext cx="838200" cy="1508125"/>
            </a:xfrm>
            <a:prstGeom prst="rect">
              <a:avLst/>
            </a:prstGeom>
            <a:solidFill>
              <a:srgbClr val="CCFFFF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" name="AutoShape 241"/>
            <p:cNvSpPr>
              <a:spLocks/>
            </p:cNvSpPr>
            <p:nvPr/>
          </p:nvSpPr>
          <p:spPr bwMode="auto">
            <a:xfrm rot="-5400000">
              <a:off x="609600" y="2373313"/>
              <a:ext cx="152400" cy="7620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" name="AutoShape 242"/>
            <p:cNvSpPr>
              <a:spLocks/>
            </p:cNvSpPr>
            <p:nvPr/>
          </p:nvSpPr>
          <p:spPr bwMode="auto">
            <a:xfrm rot="-5400000">
              <a:off x="1524000" y="2373313"/>
              <a:ext cx="152400" cy="7620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" name="AutoShape 243"/>
            <p:cNvSpPr>
              <a:spLocks/>
            </p:cNvSpPr>
            <p:nvPr/>
          </p:nvSpPr>
          <p:spPr bwMode="auto">
            <a:xfrm rot="-5400000">
              <a:off x="2819400" y="2373313"/>
              <a:ext cx="152400" cy="7620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" name="AutoShape 244"/>
            <p:cNvSpPr>
              <a:spLocks/>
            </p:cNvSpPr>
            <p:nvPr/>
          </p:nvSpPr>
          <p:spPr bwMode="auto">
            <a:xfrm rot="-5400000">
              <a:off x="3733800" y="2373313"/>
              <a:ext cx="152400" cy="76200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49" name="Group 245"/>
            <p:cNvGrpSpPr>
              <a:grpSpLocks/>
            </p:cNvGrpSpPr>
            <p:nvPr/>
          </p:nvGrpSpPr>
          <p:grpSpPr bwMode="auto">
            <a:xfrm>
              <a:off x="76200" y="1616075"/>
              <a:ext cx="1066800" cy="1006475"/>
              <a:chOff x="0" y="662"/>
              <a:chExt cx="672" cy="634"/>
            </a:xfrm>
          </p:grpSpPr>
          <p:sp>
            <p:nvSpPr>
              <p:cNvPr id="3264" name="Text Box 246"/>
              <p:cNvSpPr txBox="1">
                <a:spLocks noChangeArrowheads="1"/>
              </p:cNvSpPr>
              <p:nvPr/>
            </p:nvSpPr>
            <p:spPr bwMode="auto">
              <a:xfrm>
                <a:off x="0" y="662"/>
                <a:ext cx="67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000"/>
                  <a:t> Paragraph</a:t>
                </a:r>
              </a:p>
            </p:txBody>
          </p:sp>
          <p:sp>
            <p:nvSpPr>
              <p:cNvPr id="3265" name="Text Box 247"/>
              <p:cNvSpPr txBox="1">
                <a:spLocks noChangeArrowheads="1"/>
              </p:cNvSpPr>
              <p:nvPr/>
            </p:nvSpPr>
            <p:spPr bwMode="auto">
              <a:xfrm>
                <a:off x="48" y="892"/>
                <a:ext cx="52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000"/>
                  <a:t> Features</a:t>
                </a:r>
              </a:p>
            </p:txBody>
          </p:sp>
          <p:sp>
            <p:nvSpPr>
              <p:cNvPr id="3266" name="Text Box 248"/>
              <p:cNvSpPr txBox="1">
                <a:spLocks noChangeArrowheads="1"/>
              </p:cNvSpPr>
              <p:nvPr/>
            </p:nvSpPr>
            <p:spPr bwMode="auto">
              <a:xfrm>
                <a:off x="48" y="1142"/>
                <a:ext cx="5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1000"/>
                  <a:t> Document</a:t>
                </a:r>
              </a:p>
            </p:txBody>
          </p:sp>
        </p:grpSp>
        <p:sp>
          <p:nvSpPr>
            <p:cNvPr id="3250" name="Text Box 249"/>
            <p:cNvSpPr txBox="1">
              <a:spLocks noChangeArrowheads="1"/>
            </p:cNvSpPr>
            <p:nvPr/>
          </p:nvSpPr>
          <p:spPr bwMode="auto">
            <a:xfrm>
              <a:off x="198438" y="2786063"/>
              <a:ext cx="914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Levels</a:t>
              </a:r>
            </a:p>
          </p:txBody>
        </p:sp>
        <p:sp>
          <p:nvSpPr>
            <p:cNvPr id="3251" name="Text Box 250"/>
            <p:cNvSpPr txBox="1">
              <a:spLocks noChangeArrowheads="1"/>
            </p:cNvSpPr>
            <p:nvPr/>
          </p:nvSpPr>
          <p:spPr bwMode="auto">
            <a:xfrm>
              <a:off x="1143000" y="2786063"/>
              <a:ext cx="914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Requirement Objects</a:t>
              </a:r>
            </a:p>
          </p:txBody>
        </p:sp>
        <p:sp>
          <p:nvSpPr>
            <p:cNvPr id="3252" name="Text Box 251"/>
            <p:cNvSpPr txBox="1">
              <a:spLocks noChangeArrowheads="1"/>
            </p:cNvSpPr>
            <p:nvPr/>
          </p:nvSpPr>
          <p:spPr bwMode="auto">
            <a:xfrm>
              <a:off x="2166938" y="2770188"/>
              <a:ext cx="13922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Manual Embedded Graphics</a:t>
              </a:r>
            </a:p>
          </p:txBody>
        </p:sp>
        <p:sp>
          <p:nvSpPr>
            <p:cNvPr id="3253" name="Text Box 252"/>
            <p:cNvSpPr txBox="1">
              <a:spLocks noChangeArrowheads="1"/>
            </p:cNvSpPr>
            <p:nvPr/>
          </p:nvSpPr>
          <p:spPr bwMode="auto">
            <a:xfrm>
              <a:off x="3276600" y="1093788"/>
              <a:ext cx="9906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/>
                <a:t>Test Sequences</a:t>
              </a:r>
            </a:p>
          </p:txBody>
        </p:sp>
        <p:sp>
          <p:nvSpPr>
            <p:cNvPr id="3254" name="Text Box 253"/>
            <p:cNvSpPr txBox="1">
              <a:spLocks noChangeArrowheads="1"/>
            </p:cNvSpPr>
            <p:nvPr/>
          </p:nvSpPr>
          <p:spPr bwMode="auto">
            <a:xfrm>
              <a:off x="990600" y="1093788"/>
              <a:ext cx="1295400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/>
                <a:t>  Requirement #1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(Text)</a:t>
              </a:r>
            </a:p>
          </p:txBody>
        </p:sp>
        <p:sp>
          <p:nvSpPr>
            <p:cNvPr id="3255" name="Line 254"/>
            <p:cNvSpPr>
              <a:spLocks noChangeShapeType="1"/>
            </p:cNvSpPr>
            <p:nvPr/>
          </p:nvSpPr>
          <p:spPr bwMode="auto">
            <a:xfrm>
              <a:off x="2209800" y="1246188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" name="Rectangle 255"/>
            <p:cNvSpPr>
              <a:spLocks noChangeArrowheads="1"/>
            </p:cNvSpPr>
            <p:nvPr/>
          </p:nvSpPr>
          <p:spPr bwMode="auto">
            <a:xfrm>
              <a:off x="2514600" y="1322388"/>
              <a:ext cx="762000" cy="30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Visio Diagram</a:t>
              </a:r>
            </a:p>
          </p:txBody>
        </p:sp>
        <p:sp>
          <p:nvSpPr>
            <p:cNvPr id="3257" name="Text Box 256"/>
            <p:cNvSpPr txBox="1">
              <a:spLocks noChangeArrowheads="1"/>
            </p:cNvSpPr>
            <p:nvPr/>
          </p:nvSpPr>
          <p:spPr bwMode="auto">
            <a:xfrm>
              <a:off x="990600" y="1550988"/>
              <a:ext cx="1295400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/>
                <a:t>  Requirement #2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(Text)</a:t>
              </a:r>
            </a:p>
          </p:txBody>
        </p:sp>
        <p:sp>
          <p:nvSpPr>
            <p:cNvPr id="3258" name="Line 257"/>
            <p:cNvSpPr>
              <a:spLocks noChangeShapeType="1"/>
            </p:cNvSpPr>
            <p:nvPr/>
          </p:nvSpPr>
          <p:spPr bwMode="auto">
            <a:xfrm>
              <a:off x="2209800" y="1703388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9" name="Text Box 258"/>
            <p:cNvSpPr txBox="1">
              <a:spLocks noChangeArrowheads="1"/>
            </p:cNvSpPr>
            <p:nvPr/>
          </p:nvSpPr>
          <p:spPr bwMode="auto">
            <a:xfrm>
              <a:off x="990600" y="2008188"/>
              <a:ext cx="1295400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/>
                <a:t>  Requirement #3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(Text)</a:t>
              </a:r>
            </a:p>
          </p:txBody>
        </p:sp>
        <p:sp>
          <p:nvSpPr>
            <p:cNvPr id="3260" name="Line 259"/>
            <p:cNvSpPr>
              <a:spLocks noChangeShapeType="1"/>
            </p:cNvSpPr>
            <p:nvPr/>
          </p:nvSpPr>
          <p:spPr bwMode="auto">
            <a:xfrm>
              <a:off x="2209800" y="2160588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1" name="Rectangle 260"/>
            <p:cNvSpPr>
              <a:spLocks noChangeArrowheads="1"/>
            </p:cNvSpPr>
            <p:nvPr/>
          </p:nvSpPr>
          <p:spPr bwMode="auto">
            <a:xfrm>
              <a:off x="2514600" y="1779588"/>
              <a:ext cx="762000" cy="30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Visio Diagram</a:t>
              </a:r>
            </a:p>
          </p:txBody>
        </p:sp>
        <p:sp>
          <p:nvSpPr>
            <p:cNvPr id="3262" name="Rectangle 261"/>
            <p:cNvSpPr>
              <a:spLocks noChangeArrowheads="1"/>
            </p:cNvSpPr>
            <p:nvPr/>
          </p:nvSpPr>
          <p:spPr bwMode="auto">
            <a:xfrm>
              <a:off x="2514600" y="2236788"/>
              <a:ext cx="762000" cy="30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Visio Diagram</a:t>
              </a:r>
            </a:p>
          </p:txBody>
        </p:sp>
        <p:graphicFrame>
          <p:nvGraphicFramePr>
            <p:cNvPr id="3078" name="Object 4"/>
            <p:cNvGraphicFramePr>
              <a:graphicFrameLocks noChangeAspect="1"/>
            </p:cNvGraphicFramePr>
            <p:nvPr/>
          </p:nvGraphicFramePr>
          <p:xfrm>
            <a:off x="3400425" y="1376363"/>
            <a:ext cx="746125" cy="1157287"/>
          </p:xfrm>
          <a:graphic>
            <a:graphicData uri="http://schemas.openxmlformats.org/presentationml/2006/ole">
              <p:oleObj spid="_x0000_s105634" name="Picture" r:id="rId3" imgW="7314286" imgH="3419048" progId="StaticDib">
                <p:embed/>
              </p:oleObj>
            </a:graphicData>
          </a:graphic>
        </p:graphicFrame>
        <p:sp>
          <p:nvSpPr>
            <p:cNvPr id="3263" name="Text Box 251"/>
            <p:cNvSpPr txBox="1">
              <a:spLocks noChangeArrowheads="1"/>
            </p:cNvSpPr>
            <p:nvPr/>
          </p:nvSpPr>
          <p:spPr bwMode="auto">
            <a:xfrm>
              <a:off x="3114675" y="2751138"/>
              <a:ext cx="1393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Manual Gen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Test Cases</a:t>
              </a:r>
            </a:p>
          </p:txBody>
        </p:sp>
      </p:grpSp>
      <p:grpSp>
        <p:nvGrpSpPr>
          <p:cNvPr id="13" name="Group 184"/>
          <p:cNvGrpSpPr>
            <a:grpSpLocks/>
          </p:cNvGrpSpPr>
          <p:nvPr/>
        </p:nvGrpSpPr>
        <p:grpSpPr bwMode="auto">
          <a:xfrm>
            <a:off x="4664075" y="3382963"/>
            <a:ext cx="4403725" cy="3222625"/>
            <a:chOff x="4664075" y="3382963"/>
            <a:chExt cx="4403725" cy="3222625"/>
          </a:xfrm>
        </p:grpSpPr>
        <p:grpSp>
          <p:nvGrpSpPr>
            <p:cNvPr id="3169" name="Group 181"/>
            <p:cNvGrpSpPr>
              <a:grpSpLocks/>
            </p:cNvGrpSpPr>
            <p:nvPr/>
          </p:nvGrpSpPr>
          <p:grpSpPr bwMode="auto">
            <a:xfrm>
              <a:off x="4710113" y="3382963"/>
              <a:ext cx="4357687" cy="3222625"/>
              <a:chOff x="4710113" y="3382963"/>
              <a:chExt cx="4357687" cy="3222625"/>
            </a:xfrm>
          </p:grpSpPr>
          <p:sp>
            <p:nvSpPr>
              <p:cNvPr id="28004" name="Rectangle 356"/>
              <p:cNvSpPr>
                <a:spLocks noChangeArrowheads="1"/>
              </p:cNvSpPr>
              <p:nvPr/>
            </p:nvSpPr>
            <p:spPr bwMode="auto">
              <a:xfrm>
                <a:off x="4724400" y="3402013"/>
                <a:ext cx="4343400" cy="2819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2" name="Rectangle 265"/>
              <p:cNvSpPr>
                <a:spLocks noChangeArrowheads="1"/>
              </p:cNvSpPr>
              <p:nvPr/>
            </p:nvSpPr>
            <p:spPr bwMode="auto">
              <a:xfrm>
                <a:off x="7620000" y="4035425"/>
                <a:ext cx="457200" cy="2057400"/>
              </a:xfrm>
              <a:prstGeom prst="rect">
                <a:avLst/>
              </a:prstGeom>
              <a:solidFill>
                <a:srgbClr val="FFFF99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Rectangle 266"/>
              <p:cNvSpPr>
                <a:spLocks noChangeArrowheads="1"/>
              </p:cNvSpPr>
              <p:nvPr/>
            </p:nvSpPr>
            <p:spPr bwMode="auto">
              <a:xfrm>
                <a:off x="6400800" y="4040188"/>
                <a:ext cx="990600" cy="762000"/>
              </a:xfrm>
              <a:prstGeom prst="rect">
                <a:avLst/>
              </a:prstGeom>
              <a:solidFill>
                <a:srgbClr val="FFCC99"/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Algorithm</a:t>
                </a:r>
              </a:p>
              <a:p>
                <a:pPr algn="ctr"/>
                <a:endParaRPr lang="en-US" sz="1000"/>
              </a:p>
              <a:p>
                <a:pPr algn="ctr"/>
                <a:endParaRPr lang="en-US" sz="1000"/>
              </a:p>
              <a:p>
                <a:pPr algn="ctr"/>
                <a:endParaRPr lang="en-US" sz="1000"/>
              </a:p>
              <a:p>
                <a:pPr algn="ctr"/>
                <a:endParaRPr lang="en-US" sz="1000"/>
              </a:p>
            </p:txBody>
          </p:sp>
          <p:sp>
            <p:nvSpPr>
              <p:cNvPr id="3174" name="Rectangle 267"/>
              <p:cNvSpPr>
                <a:spLocks noChangeArrowheads="1"/>
              </p:cNvSpPr>
              <p:nvPr/>
            </p:nvSpPr>
            <p:spPr bwMode="auto">
              <a:xfrm>
                <a:off x="6400800" y="4949825"/>
                <a:ext cx="990600" cy="762000"/>
              </a:xfrm>
              <a:prstGeom prst="rect">
                <a:avLst/>
              </a:prstGeom>
              <a:solidFill>
                <a:srgbClr val="FFCC99"/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175" name="Text Box 268"/>
              <p:cNvSpPr txBox="1">
                <a:spLocks noChangeArrowheads="1"/>
              </p:cNvSpPr>
              <p:nvPr/>
            </p:nvSpPr>
            <p:spPr bwMode="auto">
              <a:xfrm>
                <a:off x="7543800" y="4019550"/>
                <a:ext cx="609600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/>
                  <a:t>Output</a:t>
                </a:r>
              </a:p>
            </p:txBody>
          </p:sp>
          <p:grpSp>
            <p:nvGrpSpPr>
              <p:cNvPr id="3176" name="Group 269"/>
              <p:cNvGrpSpPr>
                <a:grpSpLocks/>
              </p:cNvGrpSpPr>
              <p:nvPr/>
            </p:nvGrpSpPr>
            <p:grpSpPr bwMode="auto">
              <a:xfrm>
                <a:off x="6553200" y="4187825"/>
                <a:ext cx="638175" cy="533400"/>
                <a:chOff x="3294" y="2592"/>
                <a:chExt cx="463" cy="384"/>
              </a:xfrm>
            </p:grpSpPr>
            <p:sp>
              <p:nvSpPr>
                <p:cNvPr id="52" name="Arc 51"/>
                <p:cNvSpPr>
                  <a:spLocks noChangeArrowheads="1"/>
                </p:cNvSpPr>
                <p:nvPr/>
              </p:nvSpPr>
              <p:spPr bwMode="auto">
                <a:xfrm rot="2939240">
                  <a:off x="3519" y="2680"/>
                  <a:ext cx="134" cy="243"/>
                </a:xfrm>
                <a:custGeom>
                  <a:avLst/>
                  <a:gdLst>
                    <a:gd name="T0" fmla="*/ 52001 w 554038"/>
                    <a:gd name="T1" fmla="*/ 138850 h 666369"/>
                    <a:gd name="T2" fmla="*/ 277019 w 554038"/>
                    <a:gd name="T3" fmla="*/ 333185 h 666369"/>
                    <a:gd name="T4" fmla="*/ 502088 w 554038"/>
                    <a:gd name="T5" fmla="*/ 138936 h 666369"/>
                    <a:gd name="T6" fmla="*/ 5898240 60000 65536"/>
                    <a:gd name="T7" fmla="*/ 17694720 60000 65536"/>
                    <a:gd name="T8" fmla="*/ 5898240 60000 65536"/>
                    <a:gd name="T9" fmla="*/ 52001 w 554038"/>
                    <a:gd name="T10" fmla="*/ 0 h 666369"/>
                    <a:gd name="T11" fmla="*/ 502088 w 554038"/>
                    <a:gd name="T12" fmla="*/ 138936 h 6663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4038" h="666369" stroke="0">
                      <a:moveTo>
                        <a:pt x="52001" y="138850"/>
                      </a:moveTo>
                      <a:lnTo>
                        <a:pt x="52000" y="138849"/>
                      </a:lnTo>
                      <a:cubicBezTo>
                        <a:pt x="104039" y="51683"/>
                        <a:pt x="187798" y="-2"/>
                        <a:pt x="277019" y="-1"/>
                      </a:cubicBezTo>
                      <a:cubicBezTo>
                        <a:pt x="366270" y="-1"/>
                        <a:pt x="450054" y="51719"/>
                        <a:pt x="502088" y="138936"/>
                      </a:cubicBezTo>
                      <a:lnTo>
                        <a:pt x="277019" y="333185"/>
                      </a:lnTo>
                      <a:close/>
                    </a:path>
                    <a:path w="554038" h="666369" fill="none">
                      <a:moveTo>
                        <a:pt x="52001" y="138850"/>
                      </a:moveTo>
                      <a:lnTo>
                        <a:pt x="52000" y="138849"/>
                      </a:lnTo>
                      <a:cubicBezTo>
                        <a:pt x="104039" y="51683"/>
                        <a:pt x="187798" y="-2"/>
                        <a:pt x="277019" y="-1"/>
                      </a:cubicBezTo>
                      <a:cubicBezTo>
                        <a:pt x="366270" y="-1"/>
                        <a:pt x="450054" y="51719"/>
                        <a:pt x="502088" y="138936"/>
                      </a:cubicBezTo>
                    </a:path>
                  </a:pathLst>
                </a:custGeom>
                <a:noFill/>
                <a:ln w="12700" algn="ctr">
                  <a:solidFill>
                    <a:schemeClr val="tx1"/>
                  </a:solidFill>
                  <a:miter lim="800000"/>
                  <a:headEnd type="triangle" w="med" len="med"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5" name="Arc 54"/>
                <p:cNvSpPr>
                  <a:spLocks noChangeArrowheads="1"/>
                </p:cNvSpPr>
                <p:nvPr/>
              </p:nvSpPr>
              <p:spPr bwMode="auto">
                <a:xfrm rot="13860574" flipH="1">
                  <a:off x="3603" y="2644"/>
                  <a:ext cx="121" cy="184"/>
                </a:xfrm>
                <a:custGeom>
                  <a:avLst/>
                  <a:gdLst>
                    <a:gd name="T0" fmla="*/ 59442 w 546100"/>
                    <a:gd name="T1" fmla="*/ 111684 h 592328"/>
                    <a:gd name="T2" fmla="*/ 273050 w 546100"/>
                    <a:gd name="T3" fmla="*/ 296164 h 592328"/>
                    <a:gd name="T4" fmla="*/ 486713 w 546100"/>
                    <a:gd name="T5" fmla="*/ 111760 h 592328"/>
                    <a:gd name="T6" fmla="*/ 5898240 60000 65536"/>
                    <a:gd name="T7" fmla="*/ 17694720 60000 65536"/>
                    <a:gd name="T8" fmla="*/ 5898240 60000 65536"/>
                    <a:gd name="T9" fmla="*/ 59442 w 546100"/>
                    <a:gd name="T10" fmla="*/ 0 h 592328"/>
                    <a:gd name="T11" fmla="*/ 486713 w 546100"/>
                    <a:gd name="T12" fmla="*/ 111760 h 592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6100" h="592328" stroke="0">
                      <a:moveTo>
                        <a:pt x="59442" y="111684"/>
                      </a:moveTo>
                      <a:lnTo>
                        <a:pt x="59442" y="111684"/>
                      </a:lnTo>
                      <a:cubicBezTo>
                        <a:pt x="111247" y="41113"/>
                        <a:pt x="189881" y="-1"/>
                        <a:pt x="273050" y="0"/>
                      </a:cubicBezTo>
                      <a:cubicBezTo>
                        <a:pt x="356249" y="0"/>
                        <a:pt x="434909" y="41144"/>
                        <a:pt x="486713" y="111759"/>
                      </a:cubicBezTo>
                      <a:lnTo>
                        <a:pt x="273050" y="296164"/>
                      </a:lnTo>
                      <a:close/>
                    </a:path>
                    <a:path w="546100" h="592328" fill="none">
                      <a:moveTo>
                        <a:pt x="59442" y="111684"/>
                      </a:moveTo>
                      <a:lnTo>
                        <a:pt x="59442" y="111684"/>
                      </a:lnTo>
                      <a:cubicBezTo>
                        <a:pt x="111247" y="41113"/>
                        <a:pt x="189881" y="-1"/>
                        <a:pt x="273050" y="0"/>
                      </a:cubicBezTo>
                      <a:cubicBezTo>
                        <a:pt x="356249" y="0"/>
                        <a:pt x="434909" y="41144"/>
                        <a:pt x="486713" y="111759"/>
                      </a:cubicBezTo>
                    </a:path>
                  </a:pathLst>
                </a:cu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Arc 58"/>
                <p:cNvSpPr>
                  <a:spLocks noChangeArrowheads="1"/>
                </p:cNvSpPr>
                <p:nvPr/>
              </p:nvSpPr>
              <p:spPr bwMode="auto">
                <a:xfrm rot="10532093">
                  <a:off x="3456" y="2792"/>
                  <a:ext cx="174" cy="136"/>
                </a:xfrm>
                <a:custGeom>
                  <a:avLst/>
                  <a:gdLst>
                    <a:gd name="T0" fmla="*/ 103957 w 759968"/>
                    <a:gd name="T1" fmla="*/ 108482 h 693738"/>
                    <a:gd name="T2" fmla="*/ 379984 w 759968"/>
                    <a:gd name="T3" fmla="*/ 346869 h 693738"/>
                    <a:gd name="T4" fmla="*/ 656098 w 759968"/>
                    <a:gd name="T5" fmla="*/ 108566 h 693738"/>
                    <a:gd name="T6" fmla="*/ 5898240 60000 65536"/>
                    <a:gd name="T7" fmla="*/ 17694720 60000 65536"/>
                    <a:gd name="T8" fmla="*/ 5898240 60000 65536"/>
                    <a:gd name="T9" fmla="*/ 103957 w 759968"/>
                    <a:gd name="T10" fmla="*/ 0 h 693738"/>
                    <a:gd name="T11" fmla="*/ 656098 w 759968"/>
                    <a:gd name="T12" fmla="*/ 108566 h 6937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9968" h="693738" stroke="0">
                      <a:moveTo>
                        <a:pt x="103957" y="108482"/>
                      </a:moveTo>
                      <a:lnTo>
                        <a:pt x="103956" y="108481"/>
                      </a:lnTo>
                      <a:cubicBezTo>
                        <a:pt x="175726" y="39233"/>
                        <a:pt x="275554" y="-1"/>
                        <a:pt x="379984" y="0"/>
                      </a:cubicBezTo>
                      <a:cubicBezTo>
                        <a:pt x="484457" y="0"/>
                        <a:pt x="584323" y="39266"/>
                        <a:pt x="656098" y="108565"/>
                      </a:cubicBezTo>
                      <a:lnTo>
                        <a:pt x="379984" y="346869"/>
                      </a:lnTo>
                      <a:close/>
                    </a:path>
                    <a:path w="759968" h="693738" fill="none">
                      <a:moveTo>
                        <a:pt x="103957" y="108482"/>
                      </a:moveTo>
                      <a:lnTo>
                        <a:pt x="103956" y="108481"/>
                      </a:lnTo>
                      <a:cubicBezTo>
                        <a:pt x="175726" y="39233"/>
                        <a:pt x="275554" y="-1"/>
                        <a:pt x="379984" y="0"/>
                      </a:cubicBezTo>
                      <a:cubicBezTo>
                        <a:pt x="484457" y="0"/>
                        <a:pt x="584323" y="39266"/>
                        <a:pt x="656098" y="108565"/>
                      </a:cubicBezTo>
                    </a:path>
                  </a:pathLst>
                </a:custGeom>
                <a:noFill/>
                <a:ln w="12700" algn="ctr">
                  <a:solidFill>
                    <a:schemeClr val="tx1"/>
                  </a:solidFill>
                  <a:miter lim="800000"/>
                  <a:headEnd type="triangle" w="med" len="med"/>
                  <a:tailEnd/>
                </a:ln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Arc 59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158" cy="96"/>
                </a:xfrm>
                <a:custGeom>
                  <a:avLst/>
                  <a:gdLst>
                    <a:gd name="T0" fmla="*/ 82632 w 683133"/>
                    <a:gd name="T1" fmla="*/ 119274 h 685800"/>
                    <a:gd name="T2" fmla="*/ 341567 w 683133"/>
                    <a:gd name="T3" fmla="*/ 342900 h 685800"/>
                    <a:gd name="T4" fmla="*/ 600575 w 683133"/>
                    <a:gd name="T5" fmla="*/ 119360 h 685800"/>
                    <a:gd name="T6" fmla="*/ 5898240 60000 65536"/>
                    <a:gd name="T7" fmla="*/ 17694720 60000 65536"/>
                    <a:gd name="T8" fmla="*/ 5898240 60000 65536"/>
                    <a:gd name="T9" fmla="*/ 82632 w 683133"/>
                    <a:gd name="T10" fmla="*/ 0 h 685800"/>
                    <a:gd name="T11" fmla="*/ 600575 w 683133"/>
                    <a:gd name="T12" fmla="*/ 119360 h 685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3133" h="685800" stroke="0">
                      <a:moveTo>
                        <a:pt x="82632" y="119274"/>
                      </a:moveTo>
                      <a:lnTo>
                        <a:pt x="82631" y="119273"/>
                      </a:lnTo>
                      <a:cubicBezTo>
                        <a:pt x="147519" y="43553"/>
                        <a:pt x="242070" y="-1"/>
                        <a:pt x="341567" y="0"/>
                      </a:cubicBezTo>
                      <a:cubicBezTo>
                        <a:pt x="441103" y="0"/>
                        <a:pt x="535687" y="43587"/>
                        <a:pt x="600575" y="119360"/>
                      </a:cubicBezTo>
                      <a:lnTo>
                        <a:pt x="341567" y="342900"/>
                      </a:lnTo>
                      <a:close/>
                    </a:path>
                    <a:path w="683133" h="685800" fill="none">
                      <a:moveTo>
                        <a:pt x="82632" y="119274"/>
                      </a:moveTo>
                      <a:lnTo>
                        <a:pt x="82631" y="119273"/>
                      </a:lnTo>
                      <a:cubicBezTo>
                        <a:pt x="147519" y="43553"/>
                        <a:pt x="242070" y="-1"/>
                        <a:pt x="341567" y="0"/>
                      </a:cubicBezTo>
                      <a:cubicBezTo>
                        <a:pt x="441103" y="0"/>
                        <a:pt x="535687" y="43587"/>
                        <a:pt x="600575" y="119360"/>
                      </a:cubicBezTo>
                    </a:path>
                  </a:pathLst>
                </a:custGeom>
                <a:noFill/>
                <a:ln w="12700" algn="ctr">
                  <a:solidFill>
                    <a:schemeClr val="tx1"/>
                  </a:solidFill>
                  <a:miter lim="800000"/>
                  <a:headEnd type="triangle" w="med" len="med"/>
                  <a:tailEnd/>
                </a:ln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Arc 60"/>
                <p:cNvSpPr>
                  <a:spLocks noChangeArrowheads="1"/>
                </p:cNvSpPr>
                <p:nvPr/>
              </p:nvSpPr>
              <p:spPr bwMode="auto">
                <a:xfrm rot="6923215">
                  <a:off x="3383" y="2691"/>
                  <a:ext cx="134" cy="142"/>
                </a:xfrm>
                <a:custGeom>
                  <a:avLst/>
                  <a:gdLst>
                    <a:gd name="T0" fmla="*/ 51841 w 554037"/>
                    <a:gd name="T1" fmla="*/ 139411 h 667766"/>
                    <a:gd name="T2" fmla="*/ 277019 w 554037"/>
                    <a:gd name="T3" fmla="*/ 333883 h 667766"/>
                    <a:gd name="T4" fmla="*/ 502248 w 554037"/>
                    <a:gd name="T5" fmla="*/ 139497 h 667766"/>
                    <a:gd name="T6" fmla="*/ 5898240 60000 65536"/>
                    <a:gd name="T7" fmla="*/ 17694720 60000 65536"/>
                    <a:gd name="T8" fmla="*/ 5898240 60000 65536"/>
                    <a:gd name="T9" fmla="*/ 51841 w 554037"/>
                    <a:gd name="T10" fmla="*/ 0 h 667766"/>
                    <a:gd name="T11" fmla="*/ 502248 w 554037"/>
                    <a:gd name="T12" fmla="*/ 139497 h 6677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4037" h="667766" stroke="0">
                      <a:moveTo>
                        <a:pt x="51841" y="139411"/>
                      </a:moveTo>
                      <a:lnTo>
                        <a:pt x="51840" y="139410"/>
                      </a:lnTo>
                      <a:cubicBezTo>
                        <a:pt x="103864" y="51905"/>
                        <a:pt x="187701" y="-1"/>
                        <a:pt x="277019" y="0"/>
                      </a:cubicBezTo>
                      <a:cubicBezTo>
                        <a:pt x="366367" y="0"/>
                        <a:pt x="450229" y="51940"/>
                        <a:pt x="502248" y="139496"/>
                      </a:cubicBezTo>
                      <a:lnTo>
                        <a:pt x="277019" y="333883"/>
                      </a:lnTo>
                      <a:close/>
                    </a:path>
                    <a:path w="554037" h="667766" fill="none">
                      <a:moveTo>
                        <a:pt x="51841" y="139411"/>
                      </a:moveTo>
                      <a:lnTo>
                        <a:pt x="51840" y="139410"/>
                      </a:lnTo>
                      <a:cubicBezTo>
                        <a:pt x="103864" y="51905"/>
                        <a:pt x="187701" y="-1"/>
                        <a:pt x="277019" y="0"/>
                      </a:cubicBezTo>
                      <a:cubicBezTo>
                        <a:pt x="366367" y="0"/>
                        <a:pt x="450229" y="51940"/>
                        <a:pt x="502248" y="139496"/>
                      </a:cubicBezTo>
                    </a:path>
                  </a:pathLst>
                </a:custGeom>
                <a:noFill/>
                <a:ln w="12700" algn="ctr">
                  <a:solidFill>
                    <a:schemeClr val="tx1"/>
                  </a:solidFill>
                  <a:miter lim="800000"/>
                  <a:headEnd type="triangle" w="med" len="med"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308" y="2828"/>
                  <a:ext cx="135" cy="12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614" y="2828"/>
                  <a:ext cx="118" cy="128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469" y="2601"/>
                  <a:ext cx="119" cy="11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8" name="Arc 57"/>
                <p:cNvSpPr>
                  <a:spLocks noChangeArrowheads="1"/>
                </p:cNvSpPr>
                <p:nvPr/>
              </p:nvSpPr>
              <p:spPr bwMode="auto">
                <a:xfrm rot="-3815141">
                  <a:off x="3409" y="2679"/>
                  <a:ext cx="131" cy="193"/>
                </a:xfrm>
                <a:custGeom>
                  <a:avLst/>
                  <a:gdLst>
                    <a:gd name="T0" fmla="*/ 51841 w 554038"/>
                    <a:gd name="T1" fmla="*/ 139411 h 667766"/>
                    <a:gd name="T2" fmla="*/ 277019 w 554038"/>
                    <a:gd name="T3" fmla="*/ 333883 h 667766"/>
                    <a:gd name="T4" fmla="*/ 502248 w 554038"/>
                    <a:gd name="T5" fmla="*/ 139497 h 667766"/>
                    <a:gd name="T6" fmla="*/ 5898240 60000 65536"/>
                    <a:gd name="T7" fmla="*/ 17694720 60000 65536"/>
                    <a:gd name="T8" fmla="*/ 5898240 60000 65536"/>
                    <a:gd name="T9" fmla="*/ 51841 w 554038"/>
                    <a:gd name="T10" fmla="*/ 0 h 667766"/>
                    <a:gd name="T11" fmla="*/ 502248 w 554038"/>
                    <a:gd name="T12" fmla="*/ 139497 h 6677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4038" h="667766" stroke="0">
                      <a:moveTo>
                        <a:pt x="51841" y="139411"/>
                      </a:moveTo>
                      <a:lnTo>
                        <a:pt x="51840" y="139410"/>
                      </a:lnTo>
                      <a:cubicBezTo>
                        <a:pt x="103864" y="51905"/>
                        <a:pt x="187701" y="-1"/>
                        <a:pt x="277019" y="0"/>
                      </a:cubicBezTo>
                      <a:cubicBezTo>
                        <a:pt x="366367" y="0"/>
                        <a:pt x="450229" y="51940"/>
                        <a:pt x="502248" y="139496"/>
                      </a:cubicBezTo>
                      <a:lnTo>
                        <a:pt x="277019" y="333883"/>
                      </a:lnTo>
                      <a:close/>
                    </a:path>
                    <a:path w="554038" h="667766" fill="none">
                      <a:moveTo>
                        <a:pt x="51841" y="139411"/>
                      </a:moveTo>
                      <a:lnTo>
                        <a:pt x="51840" y="139410"/>
                      </a:lnTo>
                      <a:cubicBezTo>
                        <a:pt x="103864" y="51905"/>
                        <a:pt x="187701" y="-1"/>
                        <a:pt x="277019" y="0"/>
                      </a:cubicBezTo>
                      <a:cubicBezTo>
                        <a:pt x="366367" y="0"/>
                        <a:pt x="450229" y="51940"/>
                        <a:pt x="502248" y="139496"/>
                      </a:cubicBezTo>
                    </a:path>
                  </a:pathLst>
                </a:custGeom>
                <a:noFill/>
                <a:ln w="12700" algn="ctr">
                  <a:solidFill>
                    <a:schemeClr val="tx1"/>
                  </a:solidFill>
                  <a:miter lim="800000"/>
                  <a:headEnd type="triangle" w="med" len="med"/>
                  <a:tailEnd/>
                </a:ln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177" name="Line 285"/>
              <p:cNvSpPr>
                <a:spLocks noChangeShapeType="1"/>
              </p:cNvSpPr>
              <p:nvPr/>
            </p:nvSpPr>
            <p:spPr bwMode="auto">
              <a:xfrm>
                <a:off x="6172200" y="43402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" name="Text Box 286"/>
              <p:cNvSpPr txBox="1">
                <a:spLocks noChangeArrowheads="1"/>
              </p:cNvSpPr>
              <p:nvPr/>
            </p:nvSpPr>
            <p:spPr bwMode="auto">
              <a:xfrm>
                <a:off x="4724400" y="6319838"/>
                <a:ext cx="4310958" cy="285750"/>
              </a:xfrm>
              <a:prstGeom prst="rect">
                <a:avLst/>
              </a:prstGeom>
              <a:solidFill>
                <a:srgbClr val="FF99CC"/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/>
                  <a:t>Platform Dependent Model – PDM</a:t>
                </a:r>
                <a:r>
                  <a:rPr lang="en-US" sz="1100"/>
                  <a:t>(Vehicle Specific)</a:t>
                </a:r>
              </a:p>
            </p:txBody>
          </p:sp>
          <p:sp>
            <p:nvSpPr>
              <p:cNvPr id="3179" name="AutoShape 287"/>
              <p:cNvSpPr>
                <a:spLocks noChangeArrowheads="1"/>
              </p:cNvSpPr>
              <p:nvPr/>
            </p:nvSpPr>
            <p:spPr bwMode="auto">
              <a:xfrm>
                <a:off x="6718300" y="4743450"/>
                <a:ext cx="304800" cy="227013"/>
              </a:xfrm>
              <a:prstGeom prst="upDownArrow">
                <a:avLst>
                  <a:gd name="adj1" fmla="val 50000"/>
                  <a:gd name="adj2" fmla="val 20000"/>
                </a:avLst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Rectangle 288"/>
              <p:cNvSpPr>
                <a:spLocks noChangeArrowheads="1"/>
              </p:cNvSpPr>
              <p:nvPr/>
            </p:nvSpPr>
            <p:spPr bwMode="auto">
              <a:xfrm>
                <a:off x="5715000" y="4035425"/>
                <a:ext cx="457200" cy="2057400"/>
              </a:xfrm>
              <a:prstGeom prst="rect">
                <a:avLst/>
              </a:prstGeom>
              <a:solidFill>
                <a:srgbClr val="FFFF99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Line 289"/>
              <p:cNvSpPr>
                <a:spLocks noChangeShapeType="1"/>
              </p:cNvSpPr>
              <p:nvPr/>
            </p:nvSpPr>
            <p:spPr bwMode="auto">
              <a:xfrm>
                <a:off x="7620000" y="4264025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" name="Rectangle 290"/>
              <p:cNvSpPr>
                <a:spLocks noChangeArrowheads="1"/>
              </p:cNvSpPr>
              <p:nvPr/>
            </p:nvSpPr>
            <p:spPr bwMode="auto">
              <a:xfrm>
                <a:off x="5562600" y="5788025"/>
                <a:ext cx="2438400" cy="30480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200"/>
                  <a:t>Test Sequence/Harness</a:t>
                </a:r>
              </a:p>
            </p:txBody>
          </p:sp>
          <p:sp>
            <p:nvSpPr>
              <p:cNvPr id="3183" name="Line 291"/>
              <p:cNvSpPr>
                <a:spLocks noChangeShapeType="1"/>
              </p:cNvSpPr>
              <p:nvPr/>
            </p:nvSpPr>
            <p:spPr bwMode="auto">
              <a:xfrm>
                <a:off x="6172200" y="5788025"/>
                <a:ext cx="14478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" name="Text Box 292"/>
              <p:cNvSpPr txBox="1">
                <a:spLocks noChangeArrowheads="1"/>
              </p:cNvSpPr>
              <p:nvPr/>
            </p:nvSpPr>
            <p:spPr bwMode="auto">
              <a:xfrm>
                <a:off x="5638800" y="4035425"/>
                <a:ext cx="609600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/>
                  <a:t>Input</a:t>
                </a:r>
              </a:p>
            </p:txBody>
          </p:sp>
          <p:sp>
            <p:nvSpPr>
              <p:cNvPr id="3185" name="Line 293"/>
              <p:cNvSpPr>
                <a:spLocks noChangeShapeType="1"/>
              </p:cNvSpPr>
              <p:nvPr/>
            </p:nvSpPr>
            <p:spPr bwMode="auto">
              <a:xfrm>
                <a:off x="5715000" y="4264025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" name="Rectangle 294"/>
              <p:cNvSpPr>
                <a:spLocks noChangeArrowheads="1"/>
              </p:cNvSpPr>
              <p:nvPr/>
            </p:nvSpPr>
            <p:spPr bwMode="auto">
              <a:xfrm>
                <a:off x="8077200" y="4035425"/>
                <a:ext cx="228600" cy="2057400"/>
              </a:xfrm>
              <a:prstGeom prst="rect">
                <a:avLst/>
              </a:prstGeom>
              <a:solidFill>
                <a:srgbClr val="CCFFCC"/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1000"/>
                  <a:t>Signal Abstraction Layer - SAL</a:t>
                </a:r>
              </a:p>
            </p:txBody>
          </p:sp>
          <p:sp>
            <p:nvSpPr>
              <p:cNvPr id="3187" name="Rectangle 295"/>
              <p:cNvSpPr>
                <a:spLocks noChangeArrowheads="1"/>
              </p:cNvSpPr>
              <p:nvPr/>
            </p:nvSpPr>
            <p:spPr bwMode="auto">
              <a:xfrm>
                <a:off x="4800600" y="4035425"/>
                <a:ext cx="685800" cy="2057400"/>
              </a:xfrm>
              <a:prstGeom prst="rect">
                <a:avLst/>
              </a:prstGeom>
              <a:solidFill>
                <a:srgbClr val="FF99CC"/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" name="Text Box 296"/>
              <p:cNvSpPr txBox="1">
                <a:spLocks noChangeArrowheads="1"/>
              </p:cNvSpPr>
              <p:nvPr/>
            </p:nvSpPr>
            <p:spPr bwMode="auto">
              <a:xfrm>
                <a:off x="5322888" y="6035675"/>
                <a:ext cx="3370262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buFontTx/>
                  <a:buChar char="•"/>
                </a:pPr>
                <a:r>
                  <a:rPr lang="en-US" sz="600"/>
                  <a:t>Test coverage statistic -  % MC – Modified Condition   -  % DC – Decision Coverage</a:t>
                </a:r>
              </a:p>
            </p:txBody>
          </p:sp>
          <p:sp>
            <p:nvSpPr>
              <p:cNvPr id="27968" name="Oval 320"/>
              <p:cNvSpPr>
                <a:spLocks noChangeArrowheads="1"/>
              </p:cNvSpPr>
              <p:nvPr/>
            </p:nvSpPr>
            <p:spPr bwMode="auto">
              <a:xfrm>
                <a:off x="6943725" y="3395663"/>
                <a:ext cx="968375" cy="58896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0" name="Text Box 321"/>
              <p:cNvSpPr txBox="1">
                <a:spLocks noChangeArrowheads="1"/>
              </p:cNvSpPr>
              <p:nvPr/>
            </p:nvSpPr>
            <p:spPr bwMode="auto">
              <a:xfrm>
                <a:off x="6953250" y="3462338"/>
                <a:ext cx="96837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800" b="1"/>
                  <a:t>Auto Code for Production Target</a:t>
                </a:r>
              </a:p>
            </p:txBody>
          </p:sp>
          <p:sp>
            <p:nvSpPr>
              <p:cNvPr id="3191" name="Text Box 323"/>
              <p:cNvSpPr txBox="1">
                <a:spLocks noChangeArrowheads="1"/>
              </p:cNvSpPr>
              <p:nvPr/>
            </p:nvSpPr>
            <p:spPr bwMode="auto">
              <a:xfrm>
                <a:off x="8231188" y="3576638"/>
                <a:ext cx="715962" cy="35242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800"/>
                  <a:t>Hardware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800"/>
                  <a:t>Interface</a:t>
                </a:r>
              </a:p>
            </p:txBody>
          </p:sp>
          <p:sp>
            <p:nvSpPr>
              <p:cNvPr id="3192" name="Line 325"/>
              <p:cNvSpPr>
                <a:spLocks noChangeShapeType="1"/>
              </p:cNvSpPr>
              <p:nvPr/>
            </p:nvSpPr>
            <p:spPr bwMode="auto">
              <a:xfrm flipV="1">
                <a:off x="5334000" y="6092825"/>
                <a:ext cx="34290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Text Box 327"/>
              <p:cNvSpPr txBox="1">
                <a:spLocks noChangeArrowheads="1"/>
              </p:cNvSpPr>
              <p:nvPr/>
            </p:nvSpPr>
            <p:spPr bwMode="auto">
              <a:xfrm>
                <a:off x="6383338" y="4949825"/>
                <a:ext cx="98583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00"/>
                  <a:t>Plant Dynamics Model</a:t>
                </a:r>
              </a:p>
            </p:txBody>
          </p:sp>
          <p:sp>
            <p:nvSpPr>
              <p:cNvPr id="3194" name="Rectangle 338"/>
              <p:cNvSpPr>
                <a:spLocks noChangeArrowheads="1"/>
              </p:cNvSpPr>
              <p:nvPr/>
            </p:nvSpPr>
            <p:spPr bwMode="auto">
              <a:xfrm>
                <a:off x="5486400" y="4035425"/>
                <a:ext cx="228600" cy="2057400"/>
              </a:xfrm>
              <a:prstGeom prst="rect">
                <a:avLst/>
              </a:prstGeom>
              <a:solidFill>
                <a:srgbClr val="CCFFCC"/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1000"/>
                  <a:t>Signal Abstraction Layer - SAL</a:t>
                </a:r>
              </a:p>
            </p:txBody>
          </p:sp>
          <p:sp>
            <p:nvSpPr>
              <p:cNvPr id="3195" name="Text Box 339"/>
              <p:cNvSpPr txBox="1">
                <a:spLocks noChangeArrowheads="1"/>
              </p:cNvSpPr>
              <p:nvPr/>
            </p:nvSpPr>
            <p:spPr bwMode="auto">
              <a:xfrm>
                <a:off x="5715000" y="4340225"/>
                <a:ext cx="558800" cy="1135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</p:txBody>
          </p:sp>
          <p:sp>
            <p:nvSpPr>
              <p:cNvPr id="3196" name="Rectangle 341"/>
              <p:cNvSpPr>
                <a:spLocks noChangeArrowheads="1"/>
              </p:cNvSpPr>
              <p:nvPr/>
            </p:nvSpPr>
            <p:spPr bwMode="auto">
              <a:xfrm>
                <a:off x="8305800" y="4035425"/>
                <a:ext cx="536575" cy="2057400"/>
              </a:xfrm>
              <a:prstGeom prst="rect">
                <a:avLst/>
              </a:prstGeom>
              <a:solidFill>
                <a:srgbClr val="FF99CC"/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7" name="Line 342"/>
              <p:cNvSpPr>
                <a:spLocks noChangeShapeType="1"/>
              </p:cNvSpPr>
              <p:nvPr/>
            </p:nvSpPr>
            <p:spPr bwMode="auto">
              <a:xfrm>
                <a:off x="6172200" y="44926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8" name="Line 343"/>
              <p:cNvSpPr>
                <a:spLocks noChangeShapeType="1"/>
              </p:cNvSpPr>
              <p:nvPr/>
            </p:nvSpPr>
            <p:spPr bwMode="auto">
              <a:xfrm>
                <a:off x="6172200" y="4645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9" name="Line 344"/>
              <p:cNvSpPr>
                <a:spLocks noChangeShapeType="1"/>
              </p:cNvSpPr>
              <p:nvPr/>
            </p:nvSpPr>
            <p:spPr bwMode="auto">
              <a:xfrm>
                <a:off x="7391400" y="43402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0" name="Line 345"/>
              <p:cNvSpPr>
                <a:spLocks noChangeShapeType="1"/>
              </p:cNvSpPr>
              <p:nvPr/>
            </p:nvSpPr>
            <p:spPr bwMode="auto">
              <a:xfrm>
                <a:off x="7391400" y="4645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" name="Line 346"/>
              <p:cNvSpPr>
                <a:spLocks noChangeShapeType="1"/>
              </p:cNvSpPr>
              <p:nvPr/>
            </p:nvSpPr>
            <p:spPr bwMode="auto">
              <a:xfrm>
                <a:off x="7391400" y="44926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" name="Line 347"/>
              <p:cNvSpPr>
                <a:spLocks noChangeShapeType="1"/>
              </p:cNvSpPr>
              <p:nvPr/>
            </p:nvSpPr>
            <p:spPr bwMode="auto">
              <a:xfrm>
                <a:off x="7391400" y="51022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Line 348"/>
              <p:cNvSpPr>
                <a:spLocks noChangeShapeType="1"/>
              </p:cNvSpPr>
              <p:nvPr/>
            </p:nvSpPr>
            <p:spPr bwMode="auto">
              <a:xfrm>
                <a:off x="6172200" y="51022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" name="Line 349"/>
              <p:cNvSpPr>
                <a:spLocks noChangeShapeType="1"/>
              </p:cNvSpPr>
              <p:nvPr/>
            </p:nvSpPr>
            <p:spPr bwMode="auto">
              <a:xfrm>
                <a:off x="6172200" y="52546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Line 350"/>
              <p:cNvSpPr>
                <a:spLocks noChangeShapeType="1"/>
              </p:cNvSpPr>
              <p:nvPr/>
            </p:nvSpPr>
            <p:spPr bwMode="auto">
              <a:xfrm>
                <a:off x="6172200" y="5407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Line 353"/>
              <p:cNvSpPr>
                <a:spLocks noChangeShapeType="1"/>
              </p:cNvSpPr>
              <p:nvPr/>
            </p:nvSpPr>
            <p:spPr bwMode="auto">
              <a:xfrm>
                <a:off x="7391400" y="52546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Line 354"/>
              <p:cNvSpPr>
                <a:spLocks noChangeShapeType="1"/>
              </p:cNvSpPr>
              <p:nvPr/>
            </p:nvSpPr>
            <p:spPr bwMode="auto">
              <a:xfrm>
                <a:off x="7391400" y="5407025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" name="Text Box 360"/>
              <p:cNvSpPr txBox="1">
                <a:spLocks noChangeArrowheads="1"/>
              </p:cNvSpPr>
              <p:nvPr/>
            </p:nvSpPr>
            <p:spPr bwMode="auto">
              <a:xfrm>
                <a:off x="7566025" y="4333875"/>
                <a:ext cx="558800" cy="1135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</a:t>
                </a:r>
              </a:p>
            </p:txBody>
          </p:sp>
          <p:sp>
            <p:nvSpPr>
              <p:cNvPr id="3209" name="Text Box 363"/>
              <p:cNvSpPr txBox="1">
                <a:spLocks noChangeArrowheads="1"/>
              </p:cNvSpPr>
              <p:nvPr/>
            </p:nvSpPr>
            <p:spPr bwMode="auto">
              <a:xfrm>
                <a:off x="8269288" y="4443413"/>
                <a:ext cx="690562" cy="1135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_______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800"/>
                  <a:t> _______</a:t>
                </a:r>
              </a:p>
            </p:txBody>
          </p:sp>
          <p:graphicFrame>
            <p:nvGraphicFramePr>
              <p:cNvPr id="3077" name="Object 6"/>
              <p:cNvGraphicFramePr>
                <a:graphicFrameLocks noChangeAspect="1"/>
              </p:cNvGraphicFramePr>
              <p:nvPr/>
            </p:nvGraphicFramePr>
            <p:xfrm>
              <a:off x="4884738" y="4483100"/>
              <a:ext cx="514350" cy="1157288"/>
            </p:xfrm>
            <a:graphic>
              <a:graphicData uri="http://schemas.openxmlformats.org/presentationml/2006/ole">
                <p:oleObj spid="_x0000_s105635" name="Picture" r:id="rId4" imgW="7314286" imgH="3419048" progId="StaticDib">
                  <p:embed/>
                </p:oleObj>
              </a:graphicData>
            </a:graphic>
          </p:graphicFrame>
          <p:sp>
            <p:nvSpPr>
              <p:cNvPr id="3210" name="Line 228"/>
              <p:cNvSpPr>
                <a:spLocks noChangeShapeType="1"/>
              </p:cNvSpPr>
              <p:nvPr/>
            </p:nvSpPr>
            <p:spPr bwMode="auto">
              <a:xfrm flipV="1">
                <a:off x="6916738" y="3875088"/>
                <a:ext cx="180975" cy="153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1" name="Text Box 189"/>
              <p:cNvSpPr txBox="1">
                <a:spLocks noChangeArrowheads="1"/>
              </p:cNvSpPr>
              <p:nvPr/>
            </p:nvSpPr>
            <p:spPr bwMode="auto">
              <a:xfrm>
                <a:off x="4735513" y="4024313"/>
                <a:ext cx="790575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/>
                  <a:t>Test Input</a:t>
                </a:r>
              </a:p>
            </p:txBody>
          </p:sp>
          <p:sp>
            <p:nvSpPr>
              <p:cNvPr id="3212" name="Text Box 190"/>
              <p:cNvSpPr txBox="1">
                <a:spLocks noChangeArrowheads="1"/>
              </p:cNvSpPr>
              <p:nvPr/>
            </p:nvSpPr>
            <p:spPr bwMode="auto">
              <a:xfrm>
                <a:off x="8180388" y="4006850"/>
                <a:ext cx="7524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00"/>
                  <a:t>Expected Output</a:t>
                </a:r>
              </a:p>
            </p:txBody>
          </p:sp>
          <p:grpSp>
            <p:nvGrpSpPr>
              <p:cNvPr id="3213" name="Group 164"/>
              <p:cNvGrpSpPr>
                <a:grpSpLocks/>
              </p:cNvGrpSpPr>
              <p:nvPr/>
            </p:nvGrpSpPr>
            <p:grpSpPr bwMode="auto">
              <a:xfrm>
                <a:off x="6505575" y="5273675"/>
                <a:ext cx="752475" cy="390525"/>
                <a:chOff x="6505575" y="5381625"/>
                <a:chExt cx="752475" cy="390525"/>
              </a:xfrm>
            </p:grpSpPr>
            <p:sp>
              <p:nvSpPr>
                <p:cNvPr id="3215" name="Rectangle 328"/>
                <p:cNvSpPr>
                  <a:spLocks noChangeArrowheads="1"/>
                </p:cNvSpPr>
                <p:nvPr/>
              </p:nvSpPr>
              <p:spPr bwMode="auto">
                <a:xfrm flipH="1" flipV="1">
                  <a:off x="6505575" y="5381625"/>
                  <a:ext cx="152400" cy="142875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Rectangle 329"/>
                <p:cNvSpPr>
                  <a:spLocks noChangeArrowheads="1"/>
                </p:cNvSpPr>
                <p:nvPr/>
              </p:nvSpPr>
              <p:spPr bwMode="auto">
                <a:xfrm flipH="1" flipV="1">
                  <a:off x="6791325" y="5619750"/>
                  <a:ext cx="152400" cy="15240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" name="Rectangle 330"/>
                <p:cNvSpPr>
                  <a:spLocks noChangeArrowheads="1"/>
                </p:cNvSpPr>
                <p:nvPr/>
              </p:nvSpPr>
              <p:spPr bwMode="auto">
                <a:xfrm flipH="1" flipV="1">
                  <a:off x="6781800" y="5381625"/>
                  <a:ext cx="152400" cy="15240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" name="Rectangle 373"/>
                <p:cNvSpPr>
                  <a:spLocks noChangeArrowheads="1"/>
                </p:cNvSpPr>
                <p:nvPr/>
              </p:nvSpPr>
              <p:spPr bwMode="auto">
                <a:xfrm flipH="1" flipV="1">
                  <a:off x="7048500" y="5381625"/>
                  <a:ext cx="152400" cy="15240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9" name="Line 375"/>
                <p:cNvSpPr>
                  <a:spLocks noChangeShapeType="1"/>
                </p:cNvSpPr>
                <p:nvPr/>
              </p:nvSpPr>
              <p:spPr bwMode="auto">
                <a:xfrm>
                  <a:off x="6581775" y="554355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" name="Line 376"/>
                <p:cNvSpPr>
                  <a:spLocks noChangeShapeType="1"/>
                </p:cNvSpPr>
                <p:nvPr/>
              </p:nvSpPr>
              <p:spPr bwMode="auto">
                <a:xfrm>
                  <a:off x="6581775" y="5705475"/>
                  <a:ext cx="2095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1" name="Line 377"/>
                <p:cNvSpPr>
                  <a:spLocks noChangeShapeType="1"/>
                </p:cNvSpPr>
                <p:nvPr/>
              </p:nvSpPr>
              <p:spPr bwMode="auto">
                <a:xfrm>
                  <a:off x="6667500" y="5457825"/>
                  <a:ext cx="1047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2" name="Line 379"/>
                <p:cNvSpPr>
                  <a:spLocks noChangeShapeType="1"/>
                </p:cNvSpPr>
                <p:nvPr/>
              </p:nvSpPr>
              <p:spPr bwMode="auto">
                <a:xfrm>
                  <a:off x="6943725" y="5457825"/>
                  <a:ext cx="1047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3" name="Line 381"/>
                <p:cNvSpPr>
                  <a:spLocks noChangeShapeType="1"/>
                </p:cNvSpPr>
                <p:nvPr/>
              </p:nvSpPr>
              <p:spPr bwMode="auto">
                <a:xfrm>
                  <a:off x="7258050" y="5457825"/>
                  <a:ext cx="0" cy="2476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4" name="Line 382"/>
                <p:cNvSpPr>
                  <a:spLocks noChangeShapeType="1"/>
                </p:cNvSpPr>
                <p:nvPr/>
              </p:nvSpPr>
              <p:spPr bwMode="auto">
                <a:xfrm>
                  <a:off x="6953250" y="5705475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5" name="Line 383"/>
                <p:cNvSpPr>
                  <a:spLocks noChangeShapeType="1"/>
                </p:cNvSpPr>
                <p:nvPr/>
              </p:nvSpPr>
              <p:spPr bwMode="auto">
                <a:xfrm>
                  <a:off x="7210425" y="5457825"/>
                  <a:ext cx="476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14" name="Rectangle 203"/>
              <p:cNvSpPr>
                <a:spLocks noChangeArrowheads="1"/>
              </p:cNvSpPr>
              <p:nvPr/>
            </p:nvSpPr>
            <p:spPr bwMode="auto">
              <a:xfrm>
                <a:off x="4710113" y="3382963"/>
                <a:ext cx="1747837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Executable Models </a:t>
                </a:r>
              </a:p>
            </p:txBody>
          </p:sp>
        </p:grpSp>
        <p:sp>
          <p:nvSpPr>
            <p:cNvPr id="3170" name="Text Box 315"/>
            <p:cNvSpPr txBox="1">
              <a:spLocks noChangeArrowheads="1"/>
            </p:cNvSpPr>
            <p:nvPr/>
          </p:nvSpPr>
          <p:spPr bwMode="auto">
            <a:xfrm>
              <a:off x="4664075" y="3611563"/>
              <a:ext cx="1600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MBSE – Rhapsody - UML</a:t>
              </a:r>
            </a:p>
          </p:txBody>
        </p:sp>
      </p:grpSp>
      <p:sp>
        <p:nvSpPr>
          <p:cNvPr id="3081" name="Text Box 372"/>
          <p:cNvSpPr txBox="1">
            <a:spLocks noChangeArrowheads="1"/>
          </p:cNvSpPr>
          <p:nvPr/>
        </p:nvSpPr>
        <p:spPr bwMode="auto">
          <a:xfrm>
            <a:off x="111125" y="0"/>
            <a:ext cx="8101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Model Based </a:t>
            </a:r>
            <a:r>
              <a:rPr lang="en-US" sz="2800" b="1" dirty="0" smtClean="0">
                <a:solidFill>
                  <a:schemeClr val="bg1"/>
                </a:solidFill>
              </a:rPr>
              <a:t>Re-Use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7" name="Group 182"/>
          <p:cNvGrpSpPr>
            <a:grpSpLocks/>
          </p:cNvGrpSpPr>
          <p:nvPr/>
        </p:nvGrpSpPr>
        <p:grpSpPr bwMode="auto">
          <a:xfrm>
            <a:off x="4618038" y="596900"/>
            <a:ext cx="4465637" cy="2630488"/>
            <a:chOff x="4618038" y="596900"/>
            <a:chExt cx="4465637" cy="2630488"/>
          </a:xfrm>
        </p:grpSpPr>
        <p:sp>
          <p:nvSpPr>
            <p:cNvPr id="3145" name="Rectangle 179"/>
            <p:cNvSpPr>
              <a:spLocks noChangeArrowheads="1"/>
            </p:cNvSpPr>
            <p:nvPr/>
          </p:nvSpPr>
          <p:spPr bwMode="auto">
            <a:xfrm>
              <a:off x="4724400" y="885825"/>
              <a:ext cx="4359275" cy="2303463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" name="Text Box 182"/>
            <p:cNvSpPr txBox="1">
              <a:spLocks noChangeArrowheads="1"/>
            </p:cNvSpPr>
            <p:nvPr/>
          </p:nvSpPr>
          <p:spPr bwMode="auto">
            <a:xfrm>
              <a:off x="4843463" y="596900"/>
              <a:ext cx="40163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u="sng"/>
                <a:t>Use Case - Object Oriented Approach (UML)_</a:t>
              </a:r>
            </a:p>
          </p:txBody>
        </p:sp>
        <p:sp>
          <p:nvSpPr>
            <p:cNvPr id="3147" name="Text Box 297"/>
            <p:cNvSpPr txBox="1">
              <a:spLocks noChangeArrowheads="1"/>
            </p:cNvSpPr>
            <p:nvPr/>
          </p:nvSpPr>
          <p:spPr bwMode="auto">
            <a:xfrm>
              <a:off x="4618038" y="842963"/>
              <a:ext cx="30686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/>
                <a:t>(Example: Global Infotainment Systems)</a:t>
              </a:r>
            </a:p>
          </p:txBody>
        </p:sp>
        <p:sp>
          <p:nvSpPr>
            <p:cNvPr id="3148" name="Rectangle 298"/>
            <p:cNvSpPr>
              <a:spLocks noChangeArrowheads="1"/>
            </p:cNvSpPr>
            <p:nvPr/>
          </p:nvSpPr>
          <p:spPr bwMode="auto">
            <a:xfrm>
              <a:off x="4962525" y="1135063"/>
              <a:ext cx="1219200" cy="1524000"/>
            </a:xfrm>
            <a:prstGeom prst="rect">
              <a:avLst/>
            </a:prstGeom>
            <a:solidFill>
              <a:srgbClr val="FFCC99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" name="Rectangle 299"/>
            <p:cNvSpPr>
              <a:spLocks noChangeArrowheads="1"/>
            </p:cNvSpPr>
            <p:nvPr/>
          </p:nvSpPr>
          <p:spPr bwMode="auto">
            <a:xfrm>
              <a:off x="6181725" y="1135063"/>
              <a:ext cx="1828800" cy="1524000"/>
            </a:xfrm>
            <a:prstGeom prst="rect">
              <a:avLst/>
            </a:prstGeom>
            <a:solidFill>
              <a:srgbClr val="CCFFCC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" name="Rectangle 300"/>
            <p:cNvSpPr>
              <a:spLocks noChangeArrowheads="1"/>
            </p:cNvSpPr>
            <p:nvPr/>
          </p:nvSpPr>
          <p:spPr bwMode="auto">
            <a:xfrm>
              <a:off x="8010525" y="1133475"/>
              <a:ext cx="996950" cy="1524000"/>
            </a:xfrm>
            <a:prstGeom prst="rect">
              <a:avLst/>
            </a:prstGeom>
            <a:solidFill>
              <a:srgbClr val="CCFFFF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" name="AutoShape 301"/>
            <p:cNvSpPr>
              <a:spLocks/>
            </p:cNvSpPr>
            <p:nvPr/>
          </p:nvSpPr>
          <p:spPr bwMode="auto">
            <a:xfrm>
              <a:off x="4733925" y="1211263"/>
              <a:ext cx="152400" cy="838200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" name="AutoShape 302"/>
            <p:cNvSpPr>
              <a:spLocks/>
            </p:cNvSpPr>
            <p:nvPr/>
          </p:nvSpPr>
          <p:spPr bwMode="auto">
            <a:xfrm>
              <a:off x="4733925" y="2049463"/>
              <a:ext cx="152400" cy="533400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" name="AutoShape 303"/>
            <p:cNvSpPr>
              <a:spLocks/>
            </p:cNvSpPr>
            <p:nvPr/>
          </p:nvSpPr>
          <p:spPr bwMode="auto">
            <a:xfrm rot="-5400000">
              <a:off x="5457825" y="2254250"/>
              <a:ext cx="152400" cy="1143000"/>
            </a:xfrm>
            <a:prstGeom prst="leftBrace">
              <a:avLst>
                <a:gd name="adj1" fmla="val 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" name="Text Box 304"/>
            <p:cNvSpPr txBox="1">
              <a:spLocks noChangeArrowheads="1"/>
            </p:cNvSpPr>
            <p:nvPr/>
          </p:nvSpPr>
          <p:spPr bwMode="auto">
            <a:xfrm>
              <a:off x="4886325" y="1271588"/>
              <a:ext cx="1295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/>
                <a:t>  Use Case   #1</a:t>
              </a:r>
            </a:p>
          </p:txBody>
        </p:sp>
        <p:sp>
          <p:nvSpPr>
            <p:cNvPr id="3155" name="Text Box 305"/>
            <p:cNvSpPr txBox="1">
              <a:spLocks noChangeArrowheads="1"/>
            </p:cNvSpPr>
            <p:nvPr/>
          </p:nvSpPr>
          <p:spPr bwMode="auto">
            <a:xfrm>
              <a:off x="4886325" y="1500188"/>
              <a:ext cx="1295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/>
                <a:t>  Use Case   #2</a:t>
              </a:r>
            </a:p>
          </p:txBody>
        </p:sp>
        <p:sp>
          <p:nvSpPr>
            <p:cNvPr id="3156" name="Text Box 306"/>
            <p:cNvSpPr txBox="1">
              <a:spLocks noChangeArrowheads="1"/>
            </p:cNvSpPr>
            <p:nvPr/>
          </p:nvSpPr>
          <p:spPr bwMode="auto">
            <a:xfrm>
              <a:off x="4886325" y="1728788"/>
              <a:ext cx="1295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/>
                <a:t>  Use Case   #3</a:t>
              </a:r>
            </a:p>
          </p:txBody>
        </p:sp>
        <p:sp>
          <p:nvSpPr>
            <p:cNvPr id="3157" name="Text Box 307"/>
            <p:cNvSpPr txBox="1">
              <a:spLocks noChangeArrowheads="1"/>
            </p:cNvSpPr>
            <p:nvPr/>
          </p:nvSpPr>
          <p:spPr bwMode="auto">
            <a:xfrm>
              <a:off x="4886325" y="2033588"/>
              <a:ext cx="1295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/>
                <a:t>  Scenarios</a:t>
              </a:r>
            </a:p>
          </p:txBody>
        </p:sp>
        <p:sp>
          <p:nvSpPr>
            <p:cNvPr id="3158" name="Text Box 308"/>
            <p:cNvSpPr txBox="1">
              <a:spLocks noChangeArrowheads="1"/>
            </p:cNvSpPr>
            <p:nvPr/>
          </p:nvSpPr>
          <p:spPr bwMode="auto">
            <a:xfrm>
              <a:off x="4886325" y="2185988"/>
              <a:ext cx="1295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/>
                <a:t>  Scenarios</a:t>
              </a:r>
            </a:p>
          </p:txBody>
        </p:sp>
        <p:sp>
          <p:nvSpPr>
            <p:cNvPr id="3159" name="Text Box 309"/>
            <p:cNvSpPr txBox="1">
              <a:spLocks noChangeArrowheads="1"/>
            </p:cNvSpPr>
            <p:nvPr/>
          </p:nvSpPr>
          <p:spPr bwMode="auto">
            <a:xfrm>
              <a:off x="4886325" y="2338388"/>
              <a:ext cx="1295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000"/>
                <a:t>  Scenarios</a:t>
              </a:r>
            </a:p>
          </p:txBody>
        </p:sp>
        <p:sp>
          <p:nvSpPr>
            <p:cNvPr id="3160" name="Text Box 312"/>
            <p:cNvSpPr txBox="1">
              <a:spLocks noChangeArrowheads="1"/>
            </p:cNvSpPr>
            <p:nvPr/>
          </p:nvSpPr>
          <p:spPr bwMode="auto">
            <a:xfrm>
              <a:off x="8010525" y="1119188"/>
              <a:ext cx="914400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/>
                <a:t>Development Test Sequences</a:t>
              </a:r>
            </a:p>
          </p:txBody>
        </p:sp>
        <p:sp>
          <p:nvSpPr>
            <p:cNvPr id="3161" name="Text Box 313"/>
            <p:cNvSpPr txBox="1">
              <a:spLocks noChangeArrowheads="1"/>
            </p:cNvSpPr>
            <p:nvPr/>
          </p:nvSpPr>
          <p:spPr bwMode="auto">
            <a:xfrm>
              <a:off x="6334125" y="1135063"/>
              <a:ext cx="1447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Sequence Diagram</a:t>
              </a:r>
            </a:p>
          </p:txBody>
        </p:sp>
        <p:graphicFrame>
          <p:nvGraphicFramePr>
            <p:cNvPr id="3075" name="Object 2"/>
            <p:cNvGraphicFramePr>
              <a:graphicFrameLocks noChangeAspect="1"/>
            </p:cNvGraphicFramePr>
            <p:nvPr/>
          </p:nvGraphicFramePr>
          <p:xfrm>
            <a:off x="8086725" y="1428750"/>
            <a:ext cx="887413" cy="1157288"/>
          </p:xfrm>
          <a:graphic>
            <a:graphicData uri="http://schemas.openxmlformats.org/presentationml/2006/ole">
              <p:oleObj spid="_x0000_s105636" name="Picture" r:id="rId5" imgW="7314286" imgH="3419048" progId="StaticDib">
                <p:embed/>
              </p:oleObj>
            </a:graphicData>
          </a:graphic>
        </p:graphicFrame>
        <p:sp>
          <p:nvSpPr>
            <p:cNvPr id="3162" name="Line 369"/>
            <p:cNvSpPr>
              <a:spLocks noChangeShapeType="1"/>
            </p:cNvSpPr>
            <p:nvPr/>
          </p:nvSpPr>
          <p:spPr bwMode="auto">
            <a:xfrm>
              <a:off x="7915275" y="1752600"/>
              <a:ext cx="234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6" name="Object 3"/>
            <p:cNvGraphicFramePr>
              <a:graphicFrameLocks noChangeAspect="1"/>
            </p:cNvGraphicFramePr>
            <p:nvPr/>
          </p:nvGraphicFramePr>
          <p:xfrm>
            <a:off x="6207125" y="1319213"/>
            <a:ext cx="1746250" cy="1243012"/>
          </p:xfrm>
          <a:graphic>
            <a:graphicData uri="http://schemas.openxmlformats.org/presentationml/2006/ole">
              <p:oleObj spid="_x0000_s105637" name="Picture" r:id="rId6" imgW="7676190" imgH="4828571" progId="StaticDib">
                <p:embed/>
              </p:oleObj>
            </a:graphicData>
          </a:graphic>
        </p:graphicFrame>
        <p:sp>
          <p:nvSpPr>
            <p:cNvPr id="3163" name="Line 314"/>
            <p:cNvSpPr>
              <a:spLocks noChangeShapeType="1"/>
            </p:cNvSpPr>
            <p:nvPr/>
          </p:nvSpPr>
          <p:spPr bwMode="auto">
            <a:xfrm>
              <a:off x="6091238" y="1744663"/>
              <a:ext cx="234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" name="AutoShape 303"/>
            <p:cNvSpPr>
              <a:spLocks/>
            </p:cNvSpPr>
            <p:nvPr/>
          </p:nvSpPr>
          <p:spPr bwMode="auto">
            <a:xfrm rot="-5400000">
              <a:off x="7023100" y="1939925"/>
              <a:ext cx="139700" cy="1765300"/>
            </a:xfrm>
            <a:prstGeom prst="leftBrace">
              <a:avLst>
                <a:gd name="adj1" fmla="val 6259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5" name="AutoShape 244"/>
            <p:cNvSpPr>
              <a:spLocks/>
            </p:cNvSpPr>
            <p:nvPr/>
          </p:nvSpPr>
          <p:spPr bwMode="auto">
            <a:xfrm rot="-5400000">
              <a:off x="8434388" y="2359025"/>
              <a:ext cx="157162" cy="954088"/>
            </a:xfrm>
            <a:prstGeom prst="leftBrace">
              <a:avLst>
                <a:gd name="adj1" fmla="val 416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" name="Text Box 250"/>
            <p:cNvSpPr txBox="1">
              <a:spLocks noChangeArrowheads="1"/>
            </p:cNvSpPr>
            <p:nvPr/>
          </p:nvSpPr>
          <p:spPr bwMode="auto">
            <a:xfrm>
              <a:off x="5060950" y="2830513"/>
              <a:ext cx="914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Requirement Objects</a:t>
              </a:r>
            </a:p>
          </p:txBody>
        </p:sp>
        <p:sp>
          <p:nvSpPr>
            <p:cNvPr id="3167" name="Text Box 251"/>
            <p:cNvSpPr txBox="1">
              <a:spLocks noChangeArrowheads="1"/>
            </p:cNvSpPr>
            <p:nvPr/>
          </p:nvSpPr>
          <p:spPr bwMode="auto">
            <a:xfrm>
              <a:off x="6383338" y="2822575"/>
              <a:ext cx="1393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Executable Embedded Graphics</a:t>
              </a:r>
            </a:p>
          </p:txBody>
        </p:sp>
        <p:sp>
          <p:nvSpPr>
            <p:cNvPr id="3168" name="Text Box 250"/>
            <p:cNvSpPr txBox="1">
              <a:spLocks noChangeArrowheads="1"/>
            </p:cNvSpPr>
            <p:nvPr/>
          </p:nvSpPr>
          <p:spPr bwMode="auto">
            <a:xfrm>
              <a:off x="7985125" y="2819400"/>
              <a:ext cx="1095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Auto-Generated Test vectors</a:t>
              </a:r>
            </a:p>
          </p:txBody>
        </p:sp>
      </p:grpSp>
      <p:sp>
        <p:nvSpPr>
          <p:cNvPr id="198" name="Right Arrow 197"/>
          <p:cNvSpPr/>
          <p:nvPr/>
        </p:nvSpPr>
        <p:spPr>
          <a:xfrm>
            <a:off x="4471988" y="4391025"/>
            <a:ext cx="227012" cy="806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80"/>
          <p:cNvGrpSpPr>
            <a:grpSpLocks/>
          </p:cNvGrpSpPr>
          <p:nvPr/>
        </p:nvGrpSpPr>
        <p:grpSpPr bwMode="auto">
          <a:xfrm>
            <a:off x="46038" y="3386138"/>
            <a:ext cx="4408487" cy="3206750"/>
            <a:chOff x="46038" y="3386138"/>
            <a:chExt cx="4408487" cy="3206750"/>
          </a:xfrm>
        </p:grpSpPr>
        <p:sp>
          <p:nvSpPr>
            <p:cNvPr id="28003" name="Rectangle 355"/>
            <p:cNvSpPr>
              <a:spLocks noChangeArrowheads="1"/>
            </p:cNvSpPr>
            <p:nvPr/>
          </p:nvSpPr>
          <p:spPr bwMode="auto">
            <a:xfrm>
              <a:off x="90488" y="3386138"/>
              <a:ext cx="4343400" cy="2835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6" name="Rectangle 181"/>
            <p:cNvSpPr>
              <a:spLocks noChangeArrowheads="1"/>
            </p:cNvSpPr>
            <p:nvPr/>
          </p:nvSpPr>
          <p:spPr bwMode="auto">
            <a:xfrm>
              <a:off x="3429000" y="4035425"/>
              <a:ext cx="685800" cy="2047875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83"/>
            <p:cNvSpPr>
              <a:spLocks noChangeArrowheads="1"/>
            </p:cNvSpPr>
            <p:nvPr/>
          </p:nvSpPr>
          <p:spPr bwMode="auto">
            <a:xfrm>
              <a:off x="381000" y="4035425"/>
              <a:ext cx="685800" cy="2038350"/>
            </a:xfrm>
            <a:prstGeom prst="rect">
              <a:avLst/>
            </a:prstGeom>
            <a:solidFill>
              <a:srgbClr val="FFFF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Rectangle 184"/>
            <p:cNvSpPr>
              <a:spLocks noChangeArrowheads="1"/>
            </p:cNvSpPr>
            <p:nvPr/>
          </p:nvSpPr>
          <p:spPr bwMode="auto">
            <a:xfrm>
              <a:off x="762000" y="5788025"/>
              <a:ext cx="2971800" cy="2952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/>
                <a:t>Test Sequence/Harness</a:t>
              </a:r>
            </a:p>
          </p:txBody>
        </p:sp>
        <p:sp>
          <p:nvSpPr>
            <p:cNvPr id="3089" name="Line 185"/>
            <p:cNvSpPr>
              <a:spLocks noChangeShapeType="1"/>
            </p:cNvSpPr>
            <p:nvPr/>
          </p:nvSpPr>
          <p:spPr bwMode="auto">
            <a:xfrm>
              <a:off x="1066800" y="5788025"/>
              <a:ext cx="23622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186"/>
            <p:cNvSpPr>
              <a:spLocks noChangeShapeType="1"/>
            </p:cNvSpPr>
            <p:nvPr/>
          </p:nvSpPr>
          <p:spPr bwMode="auto">
            <a:xfrm flipV="1">
              <a:off x="685800" y="6078538"/>
              <a:ext cx="3048000" cy="47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Rectangle 187"/>
            <p:cNvSpPr>
              <a:spLocks noChangeArrowheads="1"/>
            </p:cNvSpPr>
            <p:nvPr/>
          </p:nvSpPr>
          <p:spPr bwMode="auto">
            <a:xfrm>
              <a:off x="1600200" y="4035425"/>
              <a:ext cx="1219200" cy="762000"/>
            </a:xfrm>
            <a:prstGeom prst="rect">
              <a:avLst/>
            </a:prstGeom>
            <a:solidFill>
              <a:srgbClr val="FFCC99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Algorithm</a:t>
              </a:r>
            </a:p>
            <a:p>
              <a:pPr algn="ctr"/>
              <a:endParaRPr lang="en-US" sz="1000"/>
            </a:p>
            <a:p>
              <a:pPr algn="ctr"/>
              <a:endParaRPr lang="en-US" sz="1000"/>
            </a:p>
            <a:p>
              <a:pPr algn="ctr"/>
              <a:endParaRPr lang="en-US" sz="1000"/>
            </a:p>
            <a:p>
              <a:pPr algn="ctr"/>
              <a:endParaRPr lang="en-US" sz="1000"/>
            </a:p>
          </p:txBody>
        </p:sp>
        <p:sp>
          <p:nvSpPr>
            <p:cNvPr id="3092" name="Rectangle 188"/>
            <p:cNvSpPr>
              <a:spLocks noChangeArrowheads="1"/>
            </p:cNvSpPr>
            <p:nvPr/>
          </p:nvSpPr>
          <p:spPr bwMode="auto">
            <a:xfrm>
              <a:off x="1600200" y="4949825"/>
              <a:ext cx="1219200" cy="762000"/>
            </a:xfrm>
            <a:prstGeom prst="rect">
              <a:avLst/>
            </a:prstGeom>
            <a:solidFill>
              <a:srgbClr val="FFCC99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/>
            </a:p>
          </p:txBody>
        </p:sp>
        <p:sp>
          <p:nvSpPr>
            <p:cNvPr id="3093" name="Text Box 189"/>
            <p:cNvSpPr txBox="1">
              <a:spLocks noChangeArrowheads="1"/>
            </p:cNvSpPr>
            <p:nvPr/>
          </p:nvSpPr>
          <p:spPr bwMode="auto">
            <a:xfrm>
              <a:off x="319088" y="4035425"/>
              <a:ext cx="7905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Test Input</a:t>
              </a:r>
            </a:p>
          </p:txBody>
        </p:sp>
        <p:sp>
          <p:nvSpPr>
            <p:cNvPr id="3094" name="Text Box 190"/>
            <p:cNvSpPr txBox="1">
              <a:spLocks noChangeArrowheads="1"/>
            </p:cNvSpPr>
            <p:nvPr/>
          </p:nvSpPr>
          <p:spPr bwMode="auto">
            <a:xfrm>
              <a:off x="3429000" y="4035425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Expected Output</a:t>
              </a:r>
            </a:p>
          </p:txBody>
        </p:sp>
        <p:grpSp>
          <p:nvGrpSpPr>
            <p:cNvPr id="3095" name="Group 191"/>
            <p:cNvGrpSpPr>
              <a:grpSpLocks/>
            </p:cNvGrpSpPr>
            <p:nvPr/>
          </p:nvGrpSpPr>
          <p:grpSpPr bwMode="auto">
            <a:xfrm>
              <a:off x="1828800" y="4183063"/>
              <a:ext cx="638175" cy="533400"/>
              <a:chOff x="3294" y="2592"/>
              <a:chExt cx="463" cy="384"/>
            </a:xfrm>
          </p:grpSpPr>
          <p:sp>
            <p:nvSpPr>
              <p:cNvPr id="2" name="Arc 51"/>
              <p:cNvSpPr>
                <a:spLocks noChangeArrowheads="1"/>
              </p:cNvSpPr>
              <p:nvPr/>
            </p:nvSpPr>
            <p:spPr bwMode="auto">
              <a:xfrm rot="2939240">
                <a:off x="3519" y="2680"/>
                <a:ext cx="134" cy="243"/>
              </a:xfrm>
              <a:custGeom>
                <a:avLst/>
                <a:gdLst>
                  <a:gd name="T0" fmla="*/ 52001 w 554038"/>
                  <a:gd name="T1" fmla="*/ 138850 h 666369"/>
                  <a:gd name="T2" fmla="*/ 277019 w 554038"/>
                  <a:gd name="T3" fmla="*/ 333185 h 666369"/>
                  <a:gd name="T4" fmla="*/ 502088 w 554038"/>
                  <a:gd name="T5" fmla="*/ 138936 h 666369"/>
                  <a:gd name="T6" fmla="*/ 5898240 60000 65536"/>
                  <a:gd name="T7" fmla="*/ 17694720 60000 65536"/>
                  <a:gd name="T8" fmla="*/ 5898240 60000 65536"/>
                  <a:gd name="T9" fmla="*/ 52001 w 554038"/>
                  <a:gd name="T10" fmla="*/ 0 h 666369"/>
                  <a:gd name="T11" fmla="*/ 502088 w 554038"/>
                  <a:gd name="T12" fmla="*/ 138936 h 6663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4038" h="666369" stroke="0">
                    <a:moveTo>
                      <a:pt x="52001" y="138850"/>
                    </a:moveTo>
                    <a:lnTo>
                      <a:pt x="52000" y="138849"/>
                    </a:lnTo>
                    <a:cubicBezTo>
                      <a:pt x="104039" y="51683"/>
                      <a:pt x="187798" y="-2"/>
                      <a:pt x="277019" y="-1"/>
                    </a:cubicBezTo>
                    <a:cubicBezTo>
                      <a:pt x="366270" y="-1"/>
                      <a:pt x="450054" y="51719"/>
                      <a:pt x="502088" y="138936"/>
                    </a:cubicBezTo>
                    <a:lnTo>
                      <a:pt x="277019" y="333185"/>
                    </a:lnTo>
                    <a:close/>
                  </a:path>
                  <a:path w="554038" h="666369" fill="none">
                    <a:moveTo>
                      <a:pt x="52001" y="138850"/>
                    </a:moveTo>
                    <a:lnTo>
                      <a:pt x="52000" y="138849"/>
                    </a:lnTo>
                    <a:cubicBezTo>
                      <a:pt x="104039" y="51683"/>
                      <a:pt x="187798" y="-2"/>
                      <a:pt x="277019" y="-1"/>
                    </a:cubicBezTo>
                    <a:cubicBezTo>
                      <a:pt x="366270" y="-1"/>
                      <a:pt x="450054" y="51719"/>
                      <a:pt x="502088" y="138936"/>
                    </a:cubicBezTo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" name="Arc 54"/>
              <p:cNvSpPr>
                <a:spLocks noChangeArrowheads="1"/>
              </p:cNvSpPr>
              <p:nvPr/>
            </p:nvSpPr>
            <p:spPr bwMode="auto">
              <a:xfrm rot="13860574" flipH="1">
                <a:off x="3603" y="2644"/>
                <a:ext cx="121" cy="184"/>
              </a:xfrm>
              <a:custGeom>
                <a:avLst/>
                <a:gdLst>
                  <a:gd name="T0" fmla="*/ 59442 w 546100"/>
                  <a:gd name="T1" fmla="*/ 111684 h 592328"/>
                  <a:gd name="T2" fmla="*/ 273050 w 546100"/>
                  <a:gd name="T3" fmla="*/ 296164 h 592328"/>
                  <a:gd name="T4" fmla="*/ 486713 w 546100"/>
                  <a:gd name="T5" fmla="*/ 111760 h 592328"/>
                  <a:gd name="T6" fmla="*/ 5898240 60000 65536"/>
                  <a:gd name="T7" fmla="*/ 17694720 60000 65536"/>
                  <a:gd name="T8" fmla="*/ 5898240 60000 65536"/>
                  <a:gd name="T9" fmla="*/ 59442 w 546100"/>
                  <a:gd name="T10" fmla="*/ 0 h 592328"/>
                  <a:gd name="T11" fmla="*/ 486713 w 546100"/>
                  <a:gd name="T12" fmla="*/ 111760 h 5923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6100" h="592328" stroke="0">
                    <a:moveTo>
                      <a:pt x="59442" y="111684"/>
                    </a:moveTo>
                    <a:lnTo>
                      <a:pt x="59442" y="111684"/>
                    </a:lnTo>
                    <a:cubicBezTo>
                      <a:pt x="111247" y="41113"/>
                      <a:pt x="189881" y="-1"/>
                      <a:pt x="273050" y="0"/>
                    </a:cubicBezTo>
                    <a:cubicBezTo>
                      <a:pt x="356249" y="0"/>
                      <a:pt x="434909" y="41144"/>
                      <a:pt x="486713" y="111759"/>
                    </a:cubicBezTo>
                    <a:lnTo>
                      <a:pt x="273050" y="296164"/>
                    </a:lnTo>
                    <a:close/>
                  </a:path>
                  <a:path w="546100" h="592328" fill="none">
                    <a:moveTo>
                      <a:pt x="59442" y="111684"/>
                    </a:moveTo>
                    <a:lnTo>
                      <a:pt x="59442" y="111684"/>
                    </a:lnTo>
                    <a:cubicBezTo>
                      <a:pt x="111247" y="41113"/>
                      <a:pt x="189881" y="-1"/>
                      <a:pt x="273050" y="0"/>
                    </a:cubicBezTo>
                    <a:cubicBezTo>
                      <a:pt x="356249" y="0"/>
                      <a:pt x="434909" y="41144"/>
                      <a:pt x="486713" y="111759"/>
                    </a:cubicBezTo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" name="Arc 58"/>
              <p:cNvSpPr>
                <a:spLocks noChangeArrowheads="1"/>
              </p:cNvSpPr>
              <p:nvPr/>
            </p:nvSpPr>
            <p:spPr bwMode="auto">
              <a:xfrm rot="10532093">
                <a:off x="3456" y="2792"/>
                <a:ext cx="174" cy="136"/>
              </a:xfrm>
              <a:custGeom>
                <a:avLst/>
                <a:gdLst>
                  <a:gd name="T0" fmla="*/ 103957 w 759968"/>
                  <a:gd name="T1" fmla="*/ 108482 h 693738"/>
                  <a:gd name="T2" fmla="*/ 379984 w 759968"/>
                  <a:gd name="T3" fmla="*/ 346869 h 693738"/>
                  <a:gd name="T4" fmla="*/ 656098 w 759968"/>
                  <a:gd name="T5" fmla="*/ 108566 h 693738"/>
                  <a:gd name="T6" fmla="*/ 5898240 60000 65536"/>
                  <a:gd name="T7" fmla="*/ 17694720 60000 65536"/>
                  <a:gd name="T8" fmla="*/ 5898240 60000 65536"/>
                  <a:gd name="T9" fmla="*/ 103957 w 759968"/>
                  <a:gd name="T10" fmla="*/ 0 h 693738"/>
                  <a:gd name="T11" fmla="*/ 656098 w 759968"/>
                  <a:gd name="T12" fmla="*/ 108566 h 6937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9968" h="693738" stroke="0">
                    <a:moveTo>
                      <a:pt x="103957" y="108482"/>
                    </a:moveTo>
                    <a:lnTo>
                      <a:pt x="103956" y="108481"/>
                    </a:lnTo>
                    <a:cubicBezTo>
                      <a:pt x="175726" y="39233"/>
                      <a:pt x="275554" y="-1"/>
                      <a:pt x="379984" y="0"/>
                    </a:cubicBezTo>
                    <a:cubicBezTo>
                      <a:pt x="484457" y="0"/>
                      <a:pt x="584323" y="39266"/>
                      <a:pt x="656098" y="108565"/>
                    </a:cubicBezTo>
                    <a:lnTo>
                      <a:pt x="379984" y="346869"/>
                    </a:lnTo>
                    <a:close/>
                  </a:path>
                  <a:path w="759968" h="693738" fill="none">
                    <a:moveTo>
                      <a:pt x="103957" y="108482"/>
                    </a:moveTo>
                    <a:lnTo>
                      <a:pt x="103956" y="108481"/>
                    </a:lnTo>
                    <a:cubicBezTo>
                      <a:pt x="175726" y="39233"/>
                      <a:pt x="275554" y="-1"/>
                      <a:pt x="379984" y="0"/>
                    </a:cubicBezTo>
                    <a:cubicBezTo>
                      <a:pt x="484457" y="0"/>
                      <a:pt x="584323" y="39266"/>
                      <a:pt x="656098" y="108565"/>
                    </a:cubicBezTo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" name="Arc 59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158" cy="96"/>
              </a:xfrm>
              <a:custGeom>
                <a:avLst/>
                <a:gdLst>
                  <a:gd name="T0" fmla="*/ 82632 w 683133"/>
                  <a:gd name="T1" fmla="*/ 119274 h 685800"/>
                  <a:gd name="T2" fmla="*/ 341567 w 683133"/>
                  <a:gd name="T3" fmla="*/ 342900 h 685800"/>
                  <a:gd name="T4" fmla="*/ 600575 w 683133"/>
                  <a:gd name="T5" fmla="*/ 119360 h 685800"/>
                  <a:gd name="T6" fmla="*/ 5898240 60000 65536"/>
                  <a:gd name="T7" fmla="*/ 17694720 60000 65536"/>
                  <a:gd name="T8" fmla="*/ 5898240 60000 65536"/>
                  <a:gd name="T9" fmla="*/ 82632 w 683133"/>
                  <a:gd name="T10" fmla="*/ 0 h 685800"/>
                  <a:gd name="T11" fmla="*/ 600575 w 683133"/>
                  <a:gd name="T12" fmla="*/ 119360 h 6858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3133" h="685800" stroke="0">
                    <a:moveTo>
                      <a:pt x="82632" y="119274"/>
                    </a:moveTo>
                    <a:lnTo>
                      <a:pt x="82631" y="119273"/>
                    </a:lnTo>
                    <a:cubicBezTo>
                      <a:pt x="147519" y="43553"/>
                      <a:pt x="242070" y="-1"/>
                      <a:pt x="341567" y="0"/>
                    </a:cubicBezTo>
                    <a:cubicBezTo>
                      <a:pt x="441103" y="0"/>
                      <a:pt x="535687" y="43587"/>
                      <a:pt x="600575" y="119360"/>
                    </a:cubicBezTo>
                    <a:lnTo>
                      <a:pt x="341567" y="342900"/>
                    </a:lnTo>
                    <a:close/>
                  </a:path>
                  <a:path w="683133" h="685800" fill="none">
                    <a:moveTo>
                      <a:pt x="82632" y="119274"/>
                    </a:moveTo>
                    <a:lnTo>
                      <a:pt x="82631" y="119273"/>
                    </a:lnTo>
                    <a:cubicBezTo>
                      <a:pt x="147519" y="43553"/>
                      <a:pt x="242070" y="-1"/>
                      <a:pt x="341567" y="0"/>
                    </a:cubicBezTo>
                    <a:cubicBezTo>
                      <a:pt x="441103" y="0"/>
                      <a:pt x="535687" y="43587"/>
                      <a:pt x="600575" y="119360"/>
                    </a:cubicBezTo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" name="Arc 60"/>
              <p:cNvSpPr>
                <a:spLocks noChangeArrowheads="1"/>
              </p:cNvSpPr>
              <p:nvPr/>
            </p:nvSpPr>
            <p:spPr bwMode="auto">
              <a:xfrm rot="6923215">
                <a:off x="3383" y="2691"/>
                <a:ext cx="134" cy="142"/>
              </a:xfrm>
              <a:custGeom>
                <a:avLst/>
                <a:gdLst>
                  <a:gd name="T0" fmla="*/ 51841 w 554037"/>
                  <a:gd name="T1" fmla="*/ 139411 h 667766"/>
                  <a:gd name="T2" fmla="*/ 277019 w 554037"/>
                  <a:gd name="T3" fmla="*/ 333883 h 667766"/>
                  <a:gd name="T4" fmla="*/ 502248 w 554037"/>
                  <a:gd name="T5" fmla="*/ 139497 h 667766"/>
                  <a:gd name="T6" fmla="*/ 5898240 60000 65536"/>
                  <a:gd name="T7" fmla="*/ 17694720 60000 65536"/>
                  <a:gd name="T8" fmla="*/ 5898240 60000 65536"/>
                  <a:gd name="T9" fmla="*/ 51841 w 554037"/>
                  <a:gd name="T10" fmla="*/ 0 h 667766"/>
                  <a:gd name="T11" fmla="*/ 502248 w 554037"/>
                  <a:gd name="T12" fmla="*/ 139497 h 6677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4037" h="667766" stroke="0">
                    <a:moveTo>
                      <a:pt x="51841" y="139411"/>
                    </a:moveTo>
                    <a:lnTo>
                      <a:pt x="51840" y="139410"/>
                    </a:lnTo>
                    <a:cubicBezTo>
                      <a:pt x="103864" y="51905"/>
                      <a:pt x="187701" y="-1"/>
                      <a:pt x="277019" y="0"/>
                    </a:cubicBezTo>
                    <a:cubicBezTo>
                      <a:pt x="366367" y="0"/>
                      <a:pt x="450229" y="51940"/>
                      <a:pt x="502248" y="139496"/>
                    </a:cubicBezTo>
                    <a:lnTo>
                      <a:pt x="277019" y="333883"/>
                    </a:lnTo>
                    <a:close/>
                  </a:path>
                  <a:path w="554037" h="667766" fill="none">
                    <a:moveTo>
                      <a:pt x="51841" y="139411"/>
                    </a:moveTo>
                    <a:lnTo>
                      <a:pt x="51840" y="139410"/>
                    </a:lnTo>
                    <a:cubicBezTo>
                      <a:pt x="103864" y="51905"/>
                      <a:pt x="187701" y="-1"/>
                      <a:pt x="277019" y="0"/>
                    </a:cubicBezTo>
                    <a:cubicBezTo>
                      <a:pt x="366367" y="0"/>
                      <a:pt x="450229" y="51940"/>
                      <a:pt x="502248" y="139496"/>
                    </a:cubicBezTo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" name="Oval 41"/>
              <p:cNvSpPr/>
              <p:nvPr/>
            </p:nvSpPr>
            <p:spPr>
              <a:xfrm>
                <a:off x="3308" y="2828"/>
                <a:ext cx="135" cy="12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Oval 43"/>
              <p:cNvSpPr/>
              <p:nvPr/>
            </p:nvSpPr>
            <p:spPr>
              <a:xfrm>
                <a:off x="3614" y="2828"/>
                <a:ext cx="118" cy="12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Oval 42"/>
              <p:cNvSpPr/>
              <p:nvPr/>
            </p:nvSpPr>
            <p:spPr>
              <a:xfrm>
                <a:off x="3469" y="2601"/>
                <a:ext cx="119" cy="11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Arc 57"/>
              <p:cNvSpPr>
                <a:spLocks noChangeArrowheads="1"/>
              </p:cNvSpPr>
              <p:nvPr/>
            </p:nvSpPr>
            <p:spPr bwMode="auto">
              <a:xfrm rot="-3815141">
                <a:off x="3409" y="2679"/>
                <a:ext cx="131" cy="193"/>
              </a:xfrm>
              <a:custGeom>
                <a:avLst/>
                <a:gdLst>
                  <a:gd name="T0" fmla="*/ 51841 w 554038"/>
                  <a:gd name="T1" fmla="*/ 139411 h 667766"/>
                  <a:gd name="T2" fmla="*/ 277019 w 554038"/>
                  <a:gd name="T3" fmla="*/ 333883 h 667766"/>
                  <a:gd name="T4" fmla="*/ 502248 w 554038"/>
                  <a:gd name="T5" fmla="*/ 139497 h 667766"/>
                  <a:gd name="T6" fmla="*/ 5898240 60000 65536"/>
                  <a:gd name="T7" fmla="*/ 17694720 60000 65536"/>
                  <a:gd name="T8" fmla="*/ 5898240 60000 65536"/>
                  <a:gd name="T9" fmla="*/ 51841 w 554038"/>
                  <a:gd name="T10" fmla="*/ 0 h 667766"/>
                  <a:gd name="T11" fmla="*/ 502248 w 554038"/>
                  <a:gd name="T12" fmla="*/ 139497 h 6677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4038" h="667766" stroke="0">
                    <a:moveTo>
                      <a:pt x="51841" y="139411"/>
                    </a:moveTo>
                    <a:lnTo>
                      <a:pt x="51840" y="139410"/>
                    </a:lnTo>
                    <a:cubicBezTo>
                      <a:pt x="103864" y="51905"/>
                      <a:pt x="187701" y="-1"/>
                      <a:pt x="277019" y="0"/>
                    </a:cubicBezTo>
                    <a:cubicBezTo>
                      <a:pt x="366367" y="0"/>
                      <a:pt x="450229" y="51940"/>
                      <a:pt x="502248" y="139496"/>
                    </a:cubicBezTo>
                    <a:lnTo>
                      <a:pt x="277019" y="333883"/>
                    </a:lnTo>
                    <a:close/>
                  </a:path>
                  <a:path w="554038" h="667766" fill="none">
                    <a:moveTo>
                      <a:pt x="51841" y="139411"/>
                    </a:moveTo>
                    <a:lnTo>
                      <a:pt x="51840" y="139410"/>
                    </a:lnTo>
                    <a:cubicBezTo>
                      <a:pt x="103864" y="51905"/>
                      <a:pt x="187701" y="-1"/>
                      <a:pt x="277019" y="0"/>
                    </a:cubicBezTo>
                    <a:cubicBezTo>
                      <a:pt x="366367" y="0"/>
                      <a:pt x="450229" y="51940"/>
                      <a:pt x="502248" y="139496"/>
                    </a:cubicBezTo>
                  </a:path>
                </a:pathLst>
              </a:custGeom>
              <a:noFill/>
              <a:ln w="12700" algn="ctr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3096" name="Line 207"/>
            <p:cNvSpPr>
              <a:spLocks noChangeShapeType="1"/>
            </p:cNvSpPr>
            <p:nvPr/>
          </p:nvSpPr>
          <p:spPr bwMode="auto">
            <a:xfrm>
              <a:off x="1066800" y="4335463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Line 208"/>
            <p:cNvSpPr>
              <a:spLocks noChangeShapeType="1"/>
            </p:cNvSpPr>
            <p:nvPr/>
          </p:nvSpPr>
          <p:spPr bwMode="auto">
            <a:xfrm>
              <a:off x="1066800" y="4487863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209"/>
            <p:cNvSpPr>
              <a:spLocks noChangeShapeType="1"/>
            </p:cNvSpPr>
            <p:nvPr/>
          </p:nvSpPr>
          <p:spPr bwMode="auto">
            <a:xfrm>
              <a:off x="1066800" y="4640263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Line 210"/>
            <p:cNvSpPr>
              <a:spLocks noChangeShapeType="1"/>
            </p:cNvSpPr>
            <p:nvPr/>
          </p:nvSpPr>
          <p:spPr bwMode="auto">
            <a:xfrm>
              <a:off x="2819400" y="4335463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Line 211"/>
            <p:cNvSpPr>
              <a:spLocks noChangeShapeType="1"/>
            </p:cNvSpPr>
            <p:nvPr/>
          </p:nvSpPr>
          <p:spPr bwMode="auto">
            <a:xfrm>
              <a:off x="2819400" y="4487863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Line 212"/>
            <p:cNvSpPr>
              <a:spLocks noChangeShapeType="1"/>
            </p:cNvSpPr>
            <p:nvPr/>
          </p:nvSpPr>
          <p:spPr bwMode="auto">
            <a:xfrm>
              <a:off x="2819400" y="4640263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Line 213"/>
            <p:cNvSpPr>
              <a:spLocks noChangeShapeType="1"/>
            </p:cNvSpPr>
            <p:nvPr/>
          </p:nvSpPr>
          <p:spPr bwMode="auto">
            <a:xfrm>
              <a:off x="1066800" y="517842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Line 214"/>
            <p:cNvSpPr>
              <a:spLocks noChangeShapeType="1"/>
            </p:cNvSpPr>
            <p:nvPr/>
          </p:nvSpPr>
          <p:spPr bwMode="auto">
            <a:xfrm>
              <a:off x="1066800" y="533082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Line 215"/>
            <p:cNvSpPr>
              <a:spLocks noChangeShapeType="1"/>
            </p:cNvSpPr>
            <p:nvPr/>
          </p:nvSpPr>
          <p:spPr bwMode="auto">
            <a:xfrm>
              <a:off x="1066800" y="5483225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" name="Line 216"/>
            <p:cNvSpPr>
              <a:spLocks noChangeShapeType="1"/>
            </p:cNvSpPr>
            <p:nvPr/>
          </p:nvSpPr>
          <p:spPr bwMode="auto">
            <a:xfrm>
              <a:off x="2819400" y="5178425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Line 217"/>
            <p:cNvSpPr>
              <a:spLocks noChangeShapeType="1"/>
            </p:cNvSpPr>
            <p:nvPr/>
          </p:nvSpPr>
          <p:spPr bwMode="auto">
            <a:xfrm>
              <a:off x="2819400" y="5330825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Line 218"/>
            <p:cNvSpPr>
              <a:spLocks noChangeShapeType="1"/>
            </p:cNvSpPr>
            <p:nvPr/>
          </p:nvSpPr>
          <p:spPr bwMode="auto">
            <a:xfrm>
              <a:off x="2819400" y="5483225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Text Box 219"/>
            <p:cNvSpPr txBox="1">
              <a:spLocks noChangeArrowheads="1"/>
            </p:cNvSpPr>
            <p:nvPr/>
          </p:nvSpPr>
          <p:spPr bwMode="auto">
            <a:xfrm>
              <a:off x="46038" y="6284913"/>
              <a:ext cx="4408487" cy="307975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Platform Independent Model – PIM  (Fully Re-usable)</a:t>
              </a:r>
            </a:p>
          </p:txBody>
        </p:sp>
        <p:sp>
          <p:nvSpPr>
            <p:cNvPr id="27870" name="Oval 222"/>
            <p:cNvSpPr>
              <a:spLocks noChangeArrowheads="1"/>
            </p:cNvSpPr>
            <p:nvPr/>
          </p:nvSpPr>
          <p:spPr bwMode="auto">
            <a:xfrm>
              <a:off x="2790825" y="3402013"/>
              <a:ext cx="974725" cy="65405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22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0" name="Text Box 223"/>
            <p:cNvSpPr txBox="1">
              <a:spLocks noChangeArrowheads="1"/>
            </p:cNvSpPr>
            <p:nvPr/>
          </p:nvSpPr>
          <p:spPr bwMode="auto">
            <a:xfrm>
              <a:off x="2790825" y="3446463"/>
              <a:ext cx="10112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800" b="1"/>
                <a:t>Auto Code </a:t>
              </a:r>
            </a:p>
            <a:p>
              <a:pPr algn="ctr" eaLnBrk="1" hangingPunct="1"/>
              <a:r>
                <a:rPr lang="en-US" sz="800" b="1"/>
                <a:t>for Rapid Prototyping / MiL</a:t>
              </a:r>
            </a:p>
          </p:txBody>
        </p:sp>
        <p:sp>
          <p:nvSpPr>
            <p:cNvPr id="3111" name="Line 228"/>
            <p:cNvSpPr>
              <a:spLocks noChangeShapeType="1"/>
            </p:cNvSpPr>
            <p:nvPr/>
          </p:nvSpPr>
          <p:spPr bwMode="auto">
            <a:xfrm flipV="1">
              <a:off x="2535238" y="3875088"/>
              <a:ext cx="315912" cy="153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AutoShape 230"/>
            <p:cNvSpPr>
              <a:spLocks noChangeArrowheads="1"/>
            </p:cNvSpPr>
            <p:nvPr/>
          </p:nvSpPr>
          <p:spPr bwMode="auto">
            <a:xfrm>
              <a:off x="2025650" y="4721225"/>
              <a:ext cx="304800" cy="3048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Text Box 231"/>
            <p:cNvSpPr txBox="1">
              <a:spLocks noChangeArrowheads="1"/>
            </p:cNvSpPr>
            <p:nvPr/>
          </p:nvSpPr>
          <p:spPr bwMode="auto">
            <a:xfrm>
              <a:off x="88900" y="3576638"/>
              <a:ext cx="16573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000"/>
                <a:t>MBSE – The MathWorks Stateflow/Simulink</a:t>
              </a:r>
            </a:p>
          </p:txBody>
        </p:sp>
        <p:sp>
          <p:nvSpPr>
            <p:cNvPr id="3114" name="Line 263"/>
            <p:cNvSpPr>
              <a:spLocks noChangeShapeType="1"/>
            </p:cNvSpPr>
            <p:nvPr/>
          </p:nvSpPr>
          <p:spPr bwMode="auto">
            <a:xfrm>
              <a:off x="381000" y="4259263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Line 264"/>
            <p:cNvSpPr>
              <a:spLocks noChangeShapeType="1"/>
            </p:cNvSpPr>
            <p:nvPr/>
          </p:nvSpPr>
          <p:spPr bwMode="auto">
            <a:xfrm>
              <a:off x="3429000" y="4392613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461963" y="4489450"/>
            <a:ext cx="514350" cy="1157288"/>
          </p:xfrm>
          <a:graphic>
            <a:graphicData uri="http://schemas.openxmlformats.org/presentationml/2006/ole">
              <p:oleObj spid="_x0000_s105638" name="Picture" r:id="rId7" imgW="7314286" imgH="3419048" progId="StaticDib">
                <p:embed/>
              </p:oleObj>
            </a:graphicData>
          </a:graphic>
        </p:graphicFrame>
        <p:grpSp>
          <p:nvGrpSpPr>
            <p:cNvPr id="3116" name="Group 176"/>
            <p:cNvGrpSpPr>
              <a:grpSpLocks/>
            </p:cNvGrpSpPr>
            <p:nvPr/>
          </p:nvGrpSpPr>
          <p:grpSpPr bwMode="auto">
            <a:xfrm>
              <a:off x="1814513" y="5289550"/>
              <a:ext cx="752475" cy="390525"/>
              <a:chOff x="6505575" y="5381625"/>
              <a:chExt cx="752475" cy="390525"/>
            </a:xfrm>
          </p:grpSpPr>
          <p:sp>
            <p:nvSpPr>
              <p:cNvPr id="3119" name="Rectangle 328"/>
              <p:cNvSpPr>
                <a:spLocks noChangeArrowheads="1"/>
              </p:cNvSpPr>
              <p:nvPr/>
            </p:nvSpPr>
            <p:spPr bwMode="auto">
              <a:xfrm flipH="1" flipV="1">
                <a:off x="6505575" y="5381625"/>
                <a:ext cx="152400" cy="142875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Rectangle 329"/>
              <p:cNvSpPr>
                <a:spLocks noChangeArrowheads="1"/>
              </p:cNvSpPr>
              <p:nvPr/>
            </p:nvSpPr>
            <p:spPr bwMode="auto">
              <a:xfrm flipH="1" flipV="1">
                <a:off x="6791325" y="5619750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Rectangle 330"/>
              <p:cNvSpPr>
                <a:spLocks noChangeArrowheads="1"/>
              </p:cNvSpPr>
              <p:nvPr/>
            </p:nvSpPr>
            <p:spPr bwMode="auto">
              <a:xfrm flipH="1" flipV="1">
                <a:off x="6781800" y="5381625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Rectangle 373"/>
              <p:cNvSpPr>
                <a:spLocks noChangeArrowheads="1"/>
              </p:cNvSpPr>
              <p:nvPr/>
            </p:nvSpPr>
            <p:spPr bwMode="auto">
              <a:xfrm flipH="1" flipV="1">
                <a:off x="7048500" y="5381625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Line 375"/>
              <p:cNvSpPr>
                <a:spLocks noChangeShapeType="1"/>
              </p:cNvSpPr>
              <p:nvPr/>
            </p:nvSpPr>
            <p:spPr bwMode="auto">
              <a:xfrm>
                <a:off x="6581775" y="55435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Line 376"/>
              <p:cNvSpPr>
                <a:spLocks noChangeShapeType="1"/>
              </p:cNvSpPr>
              <p:nvPr/>
            </p:nvSpPr>
            <p:spPr bwMode="auto">
              <a:xfrm>
                <a:off x="6581775" y="5705475"/>
                <a:ext cx="2095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Line 377"/>
              <p:cNvSpPr>
                <a:spLocks noChangeShapeType="1"/>
              </p:cNvSpPr>
              <p:nvPr/>
            </p:nvSpPr>
            <p:spPr bwMode="auto">
              <a:xfrm>
                <a:off x="6667500" y="5457825"/>
                <a:ext cx="104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Line 379"/>
              <p:cNvSpPr>
                <a:spLocks noChangeShapeType="1"/>
              </p:cNvSpPr>
              <p:nvPr/>
            </p:nvSpPr>
            <p:spPr bwMode="auto">
              <a:xfrm>
                <a:off x="6943725" y="5457825"/>
                <a:ext cx="104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Line 381"/>
              <p:cNvSpPr>
                <a:spLocks noChangeShapeType="1"/>
              </p:cNvSpPr>
              <p:nvPr/>
            </p:nvSpPr>
            <p:spPr bwMode="auto">
              <a:xfrm>
                <a:off x="7258050" y="5457825"/>
                <a:ext cx="0" cy="2476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Line 382"/>
              <p:cNvSpPr>
                <a:spLocks noChangeShapeType="1"/>
              </p:cNvSpPr>
              <p:nvPr/>
            </p:nvSpPr>
            <p:spPr bwMode="auto">
              <a:xfrm>
                <a:off x="6953250" y="5705475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Line 383"/>
              <p:cNvSpPr>
                <a:spLocks noChangeShapeType="1"/>
              </p:cNvSpPr>
              <p:nvPr/>
            </p:nvSpPr>
            <p:spPr bwMode="auto">
              <a:xfrm>
                <a:off x="7210425" y="5457825"/>
                <a:ext cx="476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17" name="Text Box 327"/>
            <p:cNvSpPr txBox="1">
              <a:spLocks noChangeArrowheads="1"/>
            </p:cNvSpPr>
            <p:nvPr/>
          </p:nvSpPr>
          <p:spPr bwMode="auto">
            <a:xfrm>
              <a:off x="1700213" y="4975225"/>
              <a:ext cx="987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900"/>
                <a:t>Plant Dynamics Model</a:t>
              </a:r>
            </a:p>
          </p:txBody>
        </p:sp>
        <p:sp>
          <p:nvSpPr>
            <p:cNvPr id="3118" name="Rectangle 202"/>
            <p:cNvSpPr>
              <a:spLocks noChangeArrowheads="1"/>
            </p:cNvSpPr>
            <p:nvPr/>
          </p:nvSpPr>
          <p:spPr bwMode="auto">
            <a:xfrm>
              <a:off x="112713" y="3392488"/>
              <a:ext cx="17478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Executable Models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089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609600" y="76200"/>
            <a:ext cx="9144000" cy="533400"/>
          </a:xfrm>
        </p:spPr>
        <p:txBody>
          <a:bodyPr anchor="t"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 Model Based Testing/Hardware-in-the-Loop </a:t>
            </a:r>
          </a:p>
        </p:txBody>
      </p:sp>
      <p:sp>
        <p:nvSpPr>
          <p:cNvPr id="17411" name="Rectangle 20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7412" name="Group 51"/>
          <p:cNvGrpSpPr>
            <a:grpSpLocks noChangeAspect="1"/>
          </p:cNvGrpSpPr>
          <p:nvPr/>
        </p:nvGrpSpPr>
        <p:grpSpPr bwMode="auto">
          <a:xfrm>
            <a:off x="715963" y="811213"/>
            <a:ext cx="7729537" cy="4772025"/>
            <a:chOff x="2419" y="5487"/>
            <a:chExt cx="10953" cy="6809"/>
          </a:xfrm>
        </p:grpSpPr>
        <p:sp>
          <p:nvSpPr>
            <p:cNvPr id="17416" name="AutoShape 200"/>
            <p:cNvSpPr>
              <a:spLocks noChangeAspect="1" noChangeArrowheads="1" noTextEdit="1"/>
            </p:cNvSpPr>
            <p:nvPr/>
          </p:nvSpPr>
          <p:spPr bwMode="auto">
            <a:xfrm>
              <a:off x="2419" y="5487"/>
              <a:ext cx="10953" cy="68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Text Box 199"/>
            <p:cNvSpPr txBox="1">
              <a:spLocks noChangeArrowheads="1"/>
            </p:cNvSpPr>
            <p:nvPr/>
          </p:nvSpPr>
          <p:spPr bwMode="auto">
            <a:xfrm>
              <a:off x="2419" y="10718"/>
              <a:ext cx="3065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265" tIns="30632" rIns="61265" bIns="30632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 Acceptance Level Test Harness</a:t>
              </a:r>
              <a:endParaRPr lang="en-US" altLang="ko-KR" sz="900">
                <a:ea typeface="Batang" pitchFamily="18" charset="-127"/>
                <a:cs typeface="Arial" pitchFamily="34" charset="0"/>
              </a:endParaRPr>
            </a:p>
            <a:p>
              <a:pPr>
                <a:buFontTx/>
                <a:buChar char="•"/>
              </a:pPr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 Detailed Test Harness</a:t>
              </a:r>
              <a:endParaRPr lang="en-US" altLang="ko-KR" sz="900">
                <a:ea typeface="Gulim" pitchFamily="34" charset="-127"/>
                <a:cs typeface="Arial" pitchFamily="34" charset="0"/>
              </a:endParaRPr>
            </a:p>
            <a:p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- Module Level</a:t>
              </a:r>
              <a:endParaRPr lang="en-US" altLang="ko-KR" sz="900">
                <a:ea typeface="Gulim" pitchFamily="34" charset="-127"/>
                <a:cs typeface="Arial" pitchFamily="34" charset="0"/>
              </a:endParaRPr>
            </a:p>
            <a:p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- Feature Level</a:t>
              </a:r>
              <a:endParaRPr lang="en-US" altLang="ko-KR"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17418" name="AutoShape 198"/>
            <p:cNvSpPr>
              <a:spLocks noChangeArrowheads="1"/>
            </p:cNvSpPr>
            <p:nvPr/>
          </p:nvSpPr>
          <p:spPr bwMode="auto">
            <a:xfrm rot="-1857672">
              <a:off x="7606" y="7310"/>
              <a:ext cx="1182" cy="593"/>
            </a:xfrm>
            <a:prstGeom prst="rightArrow">
              <a:avLst>
                <a:gd name="adj1" fmla="val 50000"/>
                <a:gd name="adj2" fmla="val 49831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AutoShape 197"/>
            <p:cNvSpPr>
              <a:spLocks noChangeArrowheads="1"/>
            </p:cNvSpPr>
            <p:nvPr/>
          </p:nvSpPr>
          <p:spPr bwMode="auto">
            <a:xfrm rot="1887215">
              <a:off x="7606" y="9039"/>
              <a:ext cx="1182" cy="592"/>
            </a:xfrm>
            <a:prstGeom prst="rightArrow">
              <a:avLst>
                <a:gd name="adj1" fmla="val 50000"/>
                <a:gd name="adj2" fmla="val 49916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0" name="Picture 196" descr="hmi_vehicle_environmen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9" y="7903"/>
              <a:ext cx="159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AutoShape 195"/>
            <p:cNvSpPr>
              <a:spLocks noChangeArrowheads="1"/>
            </p:cNvSpPr>
            <p:nvPr/>
          </p:nvSpPr>
          <p:spPr bwMode="auto">
            <a:xfrm rot="-5400000">
              <a:off x="9478" y="8322"/>
              <a:ext cx="558" cy="462"/>
            </a:xfrm>
            <a:prstGeom prst="rightArrow">
              <a:avLst>
                <a:gd name="adj1" fmla="val 50000"/>
                <a:gd name="adj2" fmla="val 30195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22" name="Group 149"/>
            <p:cNvGrpSpPr>
              <a:grpSpLocks/>
            </p:cNvGrpSpPr>
            <p:nvPr/>
          </p:nvGrpSpPr>
          <p:grpSpPr bwMode="auto">
            <a:xfrm>
              <a:off x="2604" y="6230"/>
              <a:ext cx="4984" cy="4367"/>
              <a:chOff x="96" y="624"/>
              <a:chExt cx="2928" cy="2256"/>
            </a:xfrm>
          </p:grpSpPr>
          <p:pic>
            <p:nvPicPr>
              <p:cNvPr id="17519" name="Picture 19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816"/>
                <a:ext cx="2736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0" name="Rectangle 193"/>
              <p:cNvSpPr>
                <a:spLocks noChangeArrowheads="1"/>
              </p:cNvSpPr>
              <p:nvPr/>
            </p:nvSpPr>
            <p:spPr bwMode="auto">
              <a:xfrm>
                <a:off x="734" y="1008"/>
                <a:ext cx="1652" cy="134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7521" name="Group 190"/>
              <p:cNvGrpSpPr>
                <a:grpSpLocks/>
              </p:cNvGrpSpPr>
              <p:nvPr/>
            </p:nvGrpSpPr>
            <p:grpSpPr bwMode="auto">
              <a:xfrm>
                <a:off x="884" y="1288"/>
                <a:ext cx="251" cy="112"/>
                <a:chOff x="1056" y="3504"/>
                <a:chExt cx="288" cy="96"/>
              </a:xfrm>
            </p:grpSpPr>
            <p:sp>
              <p:nvSpPr>
                <p:cNvPr id="17562" name="Oval 192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63" name="Line 191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22" name="Group 187"/>
              <p:cNvGrpSpPr>
                <a:grpSpLocks/>
              </p:cNvGrpSpPr>
              <p:nvPr/>
            </p:nvGrpSpPr>
            <p:grpSpPr bwMode="auto">
              <a:xfrm>
                <a:off x="884" y="1624"/>
                <a:ext cx="251" cy="112"/>
                <a:chOff x="1056" y="3504"/>
                <a:chExt cx="288" cy="96"/>
              </a:xfrm>
            </p:grpSpPr>
            <p:sp>
              <p:nvSpPr>
                <p:cNvPr id="17560" name="Oval 189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61" name="Line 188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23" name="Group 184"/>
              <p:cNvGrpSpPr>
                <a:grpSpLocks/>
              </p:cNvGrpSpPr>
              <p:nvPr/>
            </p:nvGrpSpPr>
            <p:grpSpPr bwMode="auto">
              <a:xfrm>
                <a:off x="884" y="1904"/>
                <a:ext cx="251" cy="112"/>
                <a:chOff x="1056" y="3504"/>
                <a:chExt cx="288" cy="96"/>
              </a:xfrm>
            </p:grpSpPr>
            <p:sp>
              <p:nvSpPr>
                <p:cNvPr id="17558" name="Oval 186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59" name="Line 185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24" name="Group 181"/>
              <p:cNvGrpSpPr>
                <a:grpSpLocks/>
              </p:cNvGrpSpPr>
              <p:nvPr/>
            </p:nvGrpSpPr>
            <p:grpSpPr bwMode="auto">
              <a:xfrm rot="10800000">
                <a:off x="2035" y="1288"/>
                <a:ext cx="251" cy="112"/>
                <a:chOff x="1056" y="3504"/>
                <a:chExt cx="288" cy="96"/>
              </a:xfrm>
            </p:grpSpPr>
            <p:sp>
              <p:nvSpPr>
                <p:cNvPr id="17556" name="Oval 183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57" name="Line 182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25" name="Group 178"/>
              <p:cNvGrpSpPr>
                <a:grpSpLocks/>
              </p:cNvGrpSpPr>
              <p:nvPr/>
            </p:nvGrpSpPr>
            <p:grpSpPr bwMode="auto">
              <a:xfrm rot="10800000">
                <a:off x="2035" y="1624"/>
                <a:ext cx="251" cy="112"/>
                <a:chOff x="1056" y="3504"/>
                <a:chExt cx="288" cy="96"/>
              </a:xfrm>
            </p:grpSpPr>
            <p:sp>
              <p:nvSpPr>
                <p:cNvPr id="17554" name="Oval 180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55" name="Line 179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26" name="Group 175"/>
              <p:cNvGrpSpPr>
                <a:grpSpLocks/>
              </p:cNvGrpSpPr>
              <p:nvPr/>
            </p:nvGrpSpPr>
            <p:grpSpPr bwMode="auto">
              <a:xfrm rot="10800000">
                <a:off x="2035" y="1904"/>
                <a:ext cx="251" cy="112"/>
                <a:chOff x="1056" y="3504"/>
                <a:chExt cx="288" cy="96"/>
              </a:xfrm>
            </p:grpSpPr>
            <p:sp>
              <p:nvSpPr>
                <p:cNvPr id="17552" name="Oval 177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53" name="Line 176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27" name="Rectangle 174"/>
              <p:cNvSpPr>
                <a:spLocks noChangeArrowheads="1"/>
              </p:cNvSpPr>
              <p:nvPr/>
            </p:nvSpPr>
            <p:spPr bwMode="auto">
              <a:xfrm>
                <a:off x="1045" y="1218"/>
                <a:ext cx="1080" cy="92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0893" name="Text Box 173"/>
              <p:cNvSpPr txBox="1">
                <a:spLocks noChangeArrowheads="1"/>
              </p:cNvSpPr>
              <p:nvPr/>
            </p:nvSpPr>
            <p:spPr bwMode="auto">
              <a:xfrm>
                <a:off x="1021" y="1352"/>
                <a:ext cx="1114" cy="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265" tIns="30632" rIns="61265" bIns="30632"/>
              <a:lstStyle/>
              <a:p>
                <a:pPr algn="ctr" eaLnBrk="0" hangingPunct="0">
                  <a:defRPr/>
                </a:pPr>
                <a:r>
                  <a:rPr lang="en-US" altLang="ko-KR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"/>
                    <a:cs typeface="Arial" pitchFamily="34" charset="0"/>
                  </a:rPr>
                  <a:t>Model </a:t>
                </a:r>
                <a:endParaRPr lang="en-US" altLang="ko-KR" sz="900"/>
              </a:p>
              <a:p>
                <a:pPr algn="ctr" eaLnBrk="0" hangingPunct="0">
                  <a:defRPr/>
                </a:pPr>
                <a:r>
                  <a:rPr lang="en-US" altLang="ko-KR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"/>
                    <a:cs typeface="Arial" pitchFamily="34" charset="0"/>
                  </a:rPr>
                  <a:t>Function</a:t>
                </a:r>
                <a:endParaRPr lang="en-US" altLang="ko-KR" sz="900"/>
              </a:p>
              <a:p>
                <a:pPr algn="ctr" eaLnBrk="0" hangingPunct="0">
                  <a:defRPr/>
                </a:pPr>
                <a:r>
                  <a:rPr lang="en-US" altLang="ko-KR" sz="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"/>
                    <a:cs typeface="Arial" pitchFamily="34" charset="0"/>
                  </a:rPr>
                  <a:t>(Platform Independent </a:t>
                </a:r>
                <a:endParaRPr lang="en-US" altLang="ko-KR" sz="900"/>
              </a:p>
              <a:p>
                <a:pPr algn="ctr" eaLnBrk="0" hangingPunct="0">
                  <a:defRPr/>
                </a:pPr>
                <a:r>
                  <a:rPr lang="en-US" altLang="ko-KR" sz="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"/>
                    <a:cs typeface="Arial" pitchFamily="34" charset="0"/>
                  </a:rPr>
                  <a:t>Model (PIM))</a:t>
                </a:r>
                <a:endParaRPr lang="en-US" altLang="ko-KR" sz="900"/>
              </a:p>
              <a:p>
                <a:pPr eaLnBrk="0" hangingPunct="0">
                  <a:defRPr/>
                </a:pPr>
                <a:endParaRPr lang="en-US" altLang="ko-KR"/>
              </a:p>
            </p:txBody>
          </p:sp>
          <p:sp>
            <p:nvSpPr>
              <p:cNvPr id="30892" name="Text Box 172"/>
              <p:cNvSpPr txBox="1">
                <a:spLocks noChangeArrowheads="1"/>
              </p:cNvSpPr>
              <p:nvPr/>
            </p:nvSpPr>
            <p:spPr bwMode="auto">
              <a:xfrm>
                <a:off x="935" y="2126"/>
                <a:ext cx="1409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265" tIns="30632" rIns="61265" bIns="30632"/>
              <a:lstStyle/>
              <a:p>
                <a:pPr eaLnBrk="0" hangingPunct="0">
                  <a:defRPr/>
                </a:pPr>
                <a:r>
                  <a:rPr lang="en-US" altLang="ko-KR" sz="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"/>
                    <a:cs typeface="Arial" pitchFamily="34" charset="0"/>
                  </a:rPr>
                  <a:t>Signal Abstraction Layer</a:t>
                </a:r>
                <a:endParaRPr lang="en-US" altLang="ko-KR"/>
              </a:p>
            </p:txBody>
          </p:sp>
          <p:sp>
            <p:nvSpPr>
              <p:cNvPr id="30891" name="Text Box 171"/>
              <p:cNvSpPr txBox="1">
                <a:spLocks noChangeArrowheads="1"/>
              </p:cNvSpPr>
              <p:nvPr/>
            </p:nvSpPr>
            <p:spPr bwMode="auto">
              <a:xfrm>
                <a:off x="1051" y="2543"/>
                <a:ext cx="119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265" tIns="30632" rIns="61265" bIns="30632"/>
              <a:lstStyle/>
              <a:p>
                <a:pPr eaLnBrk="0" hangingPunct="0">
                  <a:defRPr/>
                </a:pPr>
                <a:r>
                  <a:rPr lang="en-US" altLang="ko-KR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"/>
                    <a:cs typeface="Arial" pitchFamily="34" charset="0"/>
                  </a:rPr>
                  <a:t>Test Harnesses</a:t>
                </a:r>
                <a:endParaRPr lang="en-US" altLang="ko-KR"/>
              </a:p>
            </p:txBody>
          </p:sp>
          <p:grpSp>
            <p:nvGrpSpPr>
              <p:cNvPr id="17531" name="Group 168"/>
              <p:cNvGrpSpPr>
                <a:grpSpLocks/>
              </p:cNvGrpSpPr>
              <p:nvPr/>
            </p:nvGrpSpPr>
            <p:grpSpPr bwMode="auto">
              <a:xfrm>
                <a:off x="534" y="1288"/>
                <a:ext cx="200" cy="112"/>
                <a:chOff x="1056" y="3504"/>
                <a:chExt cx="288" cy="96"/>
              </a:xfrm>
            </p:grpSpPr>
            <p:sp>
              <p:nvSpPr>
                <p:cNvPr id="17550" name="Oval 170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51" name="Line 169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32" name="Group 165"/>
              <p:cNvGrpSpPr>
                <a:grpSpLocks/>
              </p:cNvGrpSpPr>
              <p:nvPr/>
            </p:nvGrpSpPr>
            <p:grpSpPr bwMode="auto">
              <a:xfrm>
                <a:off x="534" y="1624"/>
                <a:ext cx="200" cy="112"/>
                <a:chOff x="1056" y="3504"/>
                <a:chExt cx="288" cy="96"/>
              </a:xfrm>
            </p:grpSpPr>
            <p:sp>
              <p:nvSpPr>
                <p:cNvPr id="17548" name="Oval 167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49" name="Line 166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33" name="Group 162"/>
              <p:cNvGrpSpPr>
                <a:grpSpLocks/>
              </p:cNvGrpSpPr>
              <p:nvPr/>
            </p:nvGrpSpPr>
            <p:grpSpPr bwMode="auto">
              <a:xfrm rot="10800000">
                <a:off x="2386" y="1288"/>
                <a:ext cx="200" cy="112"/>
                <a:chOff x="1056" y="3504"/>
                <a:chExt cx="288" cy="96"/>
              </a:xfrm>
            </p:grpSpPr>
            <p:sp>
              <p:nvSpPr>
                <p:cNvPr id="17546" name="Oval 164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47" name="Line 163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34" name="Group 159"/>
              <p:cNvGrpSpPr>
                <a:grpSpLocks/>
              </p:cNvGrpSpPr>
              <p:nvPr/>
            </p:nvGrpSpPr>
            <p:grpSpPr bwMode="auto">
              <a:xfrm rot="10800000">
                <a:off x="2386" y="1624"/>
                <a:ext cx="200" cy="112"/>
                <a:chOff x="1056" y="3504"/>
                <a:chExt cx="288" cy="96"/>
              </a:xfrm>
            </p:grpSpPr>
            <p:sp>
              <p:nvSpPr>
                <p:cNvPr id="17544" name="Oval 161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45" name="Line 160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35" name="Group 156"/>
              <p:cNvGrpSpPr>
                <a:grpSpLocks/>
              </p:cNvGrpSpPr>
              <p:nvPr/>
            </p:nvGrpSpPr>
            <p:grpSpPr bwMode="auto">
              <a:xfrm rot="10800000">
                <a:off x="2386" y="1960"/>
                <a:ext cx="200" cy="112"/>
                <a:chOff x="1056" y="3504"/>
                <a:chExt cx="288" cy="96"/>
              </a:xfrm>
            </p:grpSpPr>
            <p:sp>
              <p:nvSpPr>
                <p:cNvPr id="17542" name="Oval 158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43" name="Line 157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36" name="Group 153"/>
              <p:cNvGrpSpPr>
                <a:grpSpLocks/>
              </p:cNvGrpSpPr>
              <p:nvPr/>
            </p:nvGrpSpPr>
            <p:grpSpPr bwMode="auto">
              <a:xfrm>
                <a:off x="534" y="1960"/>
                <a:ext cx="200" cy="112"/>
                <a:chOff x="1056" y="3504"/>
                <a:chExt cx="288" cy="96"/>
              </a:xfrm>
            </p:grpSpPr>
            <p:sp>
              <p:nvSpPr>
                <p:cNvPr id="17540" name="Oval 155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41" name="Line 154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72" name="Text Box 152"/>
              <p:cNvSpPr txBox="1">
                <a:spLocks noChangeArrowheads="1"/>
              </p:cNvSpPr>
              <p:nvPr/>
            </p:nvSpPr>
            <p:spPr bwMode="auto">
              <a:xfrm>
                <a:off x="762" y="1024"/>
                <a:ext cx="1559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265" tIns="30632" rIns="61265" bIns="30632"/>
              <a:lstStyle/>
              <a:p>
                <a:pPr eaLnBrk="0" hangingPunct="0">
                  <a:defRPr/>
                </a:pPr>
                <a:r>
                  <a:rPr lang="en-US" altLang="ko-KR" sz="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"/>
                    <a:cs typeface="Arial" pitchFamily="34" charset="0"/>
                  </a:rPr>
                  <a:t>Platform Dependent Model (PDM)</a:t>
                </a:r>
                <a:endParaRPr lang="en-US" altLang="ko-KR"/>
              </a:p>
            </p:txBody>
          </p:sp>
          <p:sp>
            <p:nvSpPr>
              <p:cNvPr id="17538" name="Rectangle 151"/>
              <p:cNvSpPr>
                <a:spLocks noChangeArrowheads="1"/>
              </p:cNvSpPr>
              <p:nvPr/>
            </p:nvSpPr>
            <p:spPr bwMode="auto">
              <a:xfrm>
                <a:off x="96" y="624"/>
                <a:ext cx="2928" cy="2256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0870" name="Text Box 150"/>
              <p:cNvSpPr txBox="1">
                <a:spLocks noChangeArrowheads="1"/>
              </p:cNvSpPr>
              <p:nvPr/>
            </p:nvSpPr>
            <p:spPr bwMode="auto">
              <a:xfrm>
                <a:off x="673" y="624"/>
                <a:ext cx="19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265" tIns="30632" rIns="61265" bIns="30632"/>
              <a:lstStyle/>
              <a:p>
                <a:pPr eaLnBrk="0" hangingPunct="0">
                  <a:defRPr/>
                </a:pPr>
                <a:r>
                  <a:rPr lang="en-US" altLang="ko-KR" sz="9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"/>
                    <a:cs typeface="Arial" pitchFamily="34" charset="0"/>
                  </a:rPr>
                  <a:t>Model Based Virtual Validation</a:t>
                </a:r>
                <a:endParaRPr lang="en-US" altLang="ko-KR"/>
              </a:p>
            </p:txBody>
          </p:sp>
        </p:grpSp>
        <p:sp>
          <p:nvSpPr>
            <p:cNvPr id="17423" name="Rectangle 148"/>
            <p:cNvSpPr>
              <a:spLocks noChangeArrowheads="1"/>
            </p:cNvSpPr>
            <p:nvPr/>
          </p:nvSpPr>
          <p:spPr bwMode="auto">
            <a:xfrm>
              <a:off x="8880" y="5540"/>
              <a:ext cx="1939" cy="26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7" name="Text Box 147"/>
            <p:cNvSpPr txBox="1">
              <a:spLocks noChangeArrowheads="1"/>
            </p:cNvSpPr>
            <p:nvPr/>
          </p:nvSpPr>
          <p:spPr bwMode="auto">
            <a:xfrm>
              <a:off x="9249" y="5487"/>
              <a:ext cx="124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265" tIns="30632" rIns="61265" bIns="30632">
              <a:spAutoFit/>
            </a:bodyPr>
            <a:lstStyle/>
            <a:p>
              <a:pPr eaLnBrk="0" hangingPunct="0">
                <a:defRPr/>
              </a:pPr>
              <a:r>
                <a:rPr lang="en-US" altLang="ko-KR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"/>
                  <a:cs typeface="Arial" pitchFamily="34" charset="0"/>
                </a:rPr>
                <a:t>HiL/ SiL</a:t>
              </a:r>
              <a:endParaRPr lang="en-US" altLang="ko-KR"/>
            </a:p>
          </p:txBody>
        </p:sp>
        <p:pic>
          <p:nvPicPr>
            <p:cNvPr id="17425" name="Picture 146" descr="hmi_hil_environmen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7" y="7144"/>
              <a:ext cx="1439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6" name="Group 105"/>
            <p:cNvGrpSpPr>
              <a:grpSpLocks/>
            </p:cNvGrpSpPr>
            <p:nvPr/>
          </p:nvGrpSpPr>
          <p:grpSpPr bwMode="auto">
            <a:xfrm>
              <a:off x="8965" y="5870"/>
              <a:ext cx="1769" cy="1196"/>
              <a:chOff x="1680" y="1248"/>
              <a:chExt cx="1440" cy="1126"/>
            </a:xfrm>
          </p:grpSpPr>
          <p:pic>
            <p:nvPicPr>
              <p:cNvPr id="17479" name="Picture 14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7" y="1302"/>
                <a:ext cx="1346" cy="1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80" name="Rectangle 144"/>
              <p:cNvSpPr>
                <a:spLocks noChangeArrowheads="1"/>
              </p:cNvSpPr>
              <p:nvPr/>
            </p:nvSpPr>
            <p:spPr bwMode="auto">
              <a:xfrm>
                <a:off x="1994" y="1409"/>
                <a:ext cx="812" cy="751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7481" name="Group 141"/>
              <p:cNvGrpSpPr>
                <a:grpSpLocks/>
              </p:cNvGrpSpPr>
              <p:nvPr/>
            </p:nvGrpSpPr>
            <p:grpSpPr bwMode="auto">
              <a:xfrm>
                <a:off x="2068" y="1565"/>
                <a:ext cx="123" cy="63"/>
                <a:chOff x="1056" y="3504"/>
                <a:chExt cx="288" cy="96"/>
              </a:xfrm>
            </p:grpSpPr>
            <p:sp>
              <p:nvSpPr>
                <p:cNvPr id="17517" name="Oval 143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18" name="Line 142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2" name="Group 138"/>
              <p:cNvGrpSpPr>
                <a:grpSpLocks/>
              </p:cNvGrpSpPr>
              <p:nvPr/>
            </p:nvGrpSpPr>
            <p:grpSpPr bwMode="auto">
              <a:xfrm>
                <a:off x="2068" y="1753"/>
                <a:ext cx="123" cy="63"/>
                <a:chOff x="1056" y="3504"/>
                <a:chExt cx="288" cy="96"/>
              </a:xfrm>
            </p:grpSpPr>
            <p:sp>
              <p:nvSpPr>
                <p:cNvPr id="17515" name="Oval 140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16" name="Line 139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3" name="Group 135"/>
              <p:cNvGrpSpPr>
                <a:grpSpLocks/>
              </p:cNvGrpSpPr>
              <p:nvPr/>
            </p:nvGrpSpPr>
            <p:grpSpPr bwMode="auto">
              <a:xfrm>
                <a:off x="2068" y="1909"/>
                <a:ext cx="123" cy="63"/>
                <a:chOff x="1056" y="3504"/>
                <a:chExt cx="288" cy="96"/>
              </a:xfrm>
            </p:grpSpPr>
            <p:sp>
              <p:nvSpPr>
                <p:cNvPr id="17513" name="Oval 137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14" name="Line 136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4" name="Group 132"/>
              <p:cNvGrpSpPr>
                <a:grpSpLocks/>
              </p:cNvGrpSpPr>
              <p:nvPr/>
            </p:nvGrpSpPr>
            <p:grpSpPr bwMode="auto">
              <a:xfrm rot="10800000">
                <a:off x="2634" y="1565"/>
                <a:ext cx="123" cy="63"/>
                <a:chOff x="1056" y="3504"/>
                <a:chExt cx="288" cy="96"/>
              </a:xfrm>
            </p:grpSpPr>
            <p:sp>
              <p:nvSpPr>
                <p:cNvPr id="17511" name="Oval 134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12" name="Line 133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5" name="Group 129"/>
              <p:cNvGrpSpPr>
                <a:grpSpLocks/>
              </p:cNvGrpSpPr>
              <p:nvPr/>
            </p:nvGrpSpPr>
            <p:grpSpPr bwMode="auto">
              <a:xfrm rot="10800000">
                <a:off x="2634" y="1753"/>
                <a:ext cx="123" cy="63"/>
                <a:chOff x="1056" y="3504"/>
                <a:chExt cx="288" cy="96"/>
              </a:xfrm>
            </p:grpSpPr>
            <p:sp>
              <p:nvSpPr>
                <p:cNvPr id="17509" name="Oval 131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10" name="Line 130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6" name="Group 126"/>
              <p:cNvGrpSpPr>
                <a:grpSpLocks/>
              </p:cNvGrpSpPr>
              <p:nvPr/>
            </p:nvGrpSpPr>
            <p:grpSpPr bwMode="auto">
              <a:xfrm rot="10800000">
                <a:off x="2634" y="1909"/>
                <a:ext cx="123" cy="63"/>
                <a:chOff x="1056" y="3504"/>
                <a:chExt cx="288" cy="96"/>
              </a:xfrm>
            </p:grpSpPr>
            <p:sp>
              <p:nvSpPr>
                <p:cNvPr id="17507" name="Oval 128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08" name="Line 127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7" name="Rectangle 125"/>
              <p:cNvSpPr>
                <a:spLocks noChangeArrowheads="1"/>
              </p:cNvSpPr>
              <p:nvPr/>
            </p:nvSpPr>
            <p:spPr bwMode="auto">
              <a:xfrm>
                <a:off x="2147" y="1526"/>
                <a:ext cx="531" cy="516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7488" name="Group 122"/>
              <p:cNvGrpSpPr>
                <a:grpSpLocks/>
              </p:cNvGrpSpPr>
              <p:nvPr/>
            </p:nvGrpSpPr>
            <p:grpSpPr bwMode="auto">
              <a:xfrm>
                <a:off x="1895" y="1565"/>
                <a:ext cx="99" cy="63"/>
                <a:chOff x="1056" y="3504"/>
                <a:chExt cx="288" cy="96"/>
              </a:xfrm>
            </p:grpSpPr>
            <p:sp>
              <p:nvSpPr>
                <p:cNvPr id="17505" name="Oval 124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06" name="Line 123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9" name="Group 119"/>
              <p:cNvGrpSpPr>
                <a:grpSpLocks/>
              </p:cNvGrpSpPr>
              <p:nvPr/>
            </p:nvGrpSpPr>
            <p:grpSpPr bwMode="auto">
              <a:xfrm>
                <a:off x="1895" y="1753"/>
                <a:ext cx="99" cy="63"/>
                <a:chOff x="1056" y="3504"/>
                <a:chExt cx="288" cy="96"/>
              </a:xfrm>
            </p:grpSpPr>
            <p:sp>
              <p:nvSpPr>
                <p:cNvPr id="17503" name="Oval 121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04" name="Line 120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90" name="Group 116"/>
              <p:cNvGrpSpPr>
                <a:grpSpLocks/>
              </p:cNvGrpSpPr>
              <p:nvPr/>
            </p:nvGrpSpPr>
            <p:grpSpPr bwMode="auto">
              <a:xfrm rot="10800000">
                <a:off x="2806" y="1565"/>
                <a:ext cx="99" cy="63"/>
                <a:chOff x="1056" y="3504"/>
                <a:chExt cx="288" cy="96"/>
              </a:xfrm>
            </p:grpSpPr>
            <p:sp>
              <p:nvSpPr>
                <p:cNvPr id="17501" name="Oval 118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02" name="Line 117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91" name="Group 113"/>
              <p:cNvGrpSpPr>
                <a:grpSpLocks/>
              </p:cNvGrpSpPr>
              <p:nvPr/>
            </p:nvGrpSpPr>
            <p:grpSpPr bwMode="auto">
              <a:xfrm rot="10800000">
                <a:off x="2806" y="1753"/>
                <a:ext cx="99" cy="63"/>
                <a:chOff x="1056" y="3504"/>
                <a:chExt cx="288" cy="96"/>
              </a:xfrm>
            </p:grpSpPr>
            <p:sp>
              <p:nvSpPr>
                <p:cNvPr id="17499" name="Oval 115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500" name="Line 114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92" name="Group 110"/>
              <p:cNvGrpSpPr>
                <a:grpSpLocks/>
              </p:cNvGrpSpPr>
              <p:nvPr/>
            </p:nvGrpSpPr>
            <p:grpSpPr bwMode="auto">
              <a:xfrm rot="10800000">
                <a:off x="2806" y="1941"/>
                <a:ext cx="99" cy="62"/>
                <a:chOff x="1056" y="3504"/>
                <a:chExt cx="288" cy="96"/>
              </a:xfrm>
            </p:grpSpPr>
            <p:sp>
              <p:nvSpPr>
                <p:cNvPr id="17497" name="Oval 112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98" name="Line 111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93" name="Group 107"/>
              <p:cNvGrpSpPr>
                <a:grpSpLocks/>
              </p:cNvGrpSpPr>
              <p:nvPr/>
            </p:nvGrpSpPr>
            <p:grpSpPr bwMode="auto">
              <a:xfrm>
                <a:off x="1895" y="1941"/>
                <a:ext cx="99" cy="62"/>
                <a:chOff x="1056" y="3504"/>
                <a:chExt cx="288" cy="96"/>
              </a:xfrm>
            </p:grpSpPr>
            <p:sp>
              <p:nvSpPr>
                <p:cNvPr id="17495" name="Oval 109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96" name="Line 108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94" name="Rectangle 106"/>
              <p:cNvSpPr>
                <a:spLocks noChangeArrowheads="1"/>
              </p:cNvSpPr>
              <p:nvPr/>
            </p:nvSpPr>
            <p:spPr bwMode="auto">
              <a:xfrm>
                <a:off x="1680" y="1248"/>
                <a:ext cx="1440" cy="1126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7427" name="Rectangle 104"/>
            <p:cNvSpPr>
              <a:spLocks noChangeArrowheads="1"/>
            </p:cNvSpPr>
            <p:nvPr/>
          </p:nvSpPr>
          <p:spPr bwMode="auto">
            <a:xfrm>
              <a:off x="8880" y="9004"/>
              <a:ext cx="1992" cy="262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Rectangle 103"/>
            <p:cNvSpPr>
              <a:spLocks noChangeArrowheads="1"/>
            </p:cNvSpPr>
            <p:nvPr/>
          </p:nvSpPr>
          <p:spPr bwMode="auto">
            <a:xfrm>
              <a:off x="8880" y="9017"/>
              <a:ext cx="1992" cy="65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1265" tIns="30632" rIns="61265" bIns="30632" anchor="ctr"/>
            <a:lstStyle/>
            <a:p>
              <a:pPr algn="ctr" eaLnBrk="0" hangingPunct="0"/>
              <a:r>
                <a:rPr lang="en-US" altLang="ko-KR" sz="10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Supplier ACG</a:t>
              </a:r>
              <a:endParaRPr lang="en-US" altLang="ko-KR" sz="900">
                <a:ea typeface="Batang" pitchFamily="18" charset="-127"/>
                <a:cs typeface="Arial" pitchFamily="34" charset="0"/>
              </a:endParaRPr>
            </a:p>
            <a:p>
              <a:pPr algn="ctr" eaLnBrk="0" hangingPunct="0"/>
              <a:r>
                <a:rPr lang="en-US" altLang="ko-KR" sz="8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(Auto Code Generation)</a:t>
              </a:r>
              <a:endParaRPr lang="en-US" altLang="ko-KR">
                <a:ea typeface="Gulim" pitchFamily="34" charset="-127"/>
                <a:cs typeface="Arial" pitchFamily="34" charset="0"/>
              </a:endParaRPr>
            </a:p>
          </p:txBody>
        </p:sp>
        <p:grpSp>
          <p:nvGrpSpPr>
            <p:cNvPr id="17429" name="Group 62"/>
            <p:cNvGrpSpPr>
              <a:grpSpLocks/>
            </p:cNvGrpSpPr>
            <p:nvPr/>
          </p:nvGrpSpPr>
          <p:grpSpPr bwMode="auto">
            <a:xfrm>
              <a:off x="8973" y="10039"/>
              <a:ext cx="1753" cy="1301"/>
              <a:chOff x="1680" y="1248"/>
              <a:chExt cx="1440" cy="1126"/>
            </a:xfrm>
          </p:grpSpPr>
          <p:pic>
            <p:nvPicPr>
              <p:cNvPr id="17439" name="Picture 10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7" y="1302"/>
                <a:ext cx="1346" cy="1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40" name="Rectangle 101"/>
              <p:cNvSpPr>
                <a:spLocks noChangeArrowheads="1"/>
              </p:cNvSpPr>
              <p:nvPr/>
            </p:nvSpPr>
            <p:spPr bwMode="auto">
              <a:xfrm>
                <a:off x="1994" y="1409"/>
                <a:ext cx="812" cy="751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7441" name="Group 98"/>
              <p:cNvGrpSpPr>
                <a:grpSpLocks/>
              </p:cNvGrpSpPr>
              <p:nvPr/>
            </p:nvGrpSpPr>
            <p:grpSpPr bwMode="auto">
              <a:xfrm>
                <a:off x="2068" y="1565"/>
                <a:ext cx="123" cy="63"/>
                <a:chOff x="1056" y="3504"/>
                <a:chExt cx="288" cy="96"/>
              </a:xfrm>
            </p:grpSpPr>
            <p:sp>
              <p:nvSpPr>
                <p:cNvPr id="17477" name="Oval 100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78" name="Line 99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2" name="Group 95"/>
              <p:cNvGrpSpPr>
                <a:grpSpLocks/>
              </p:cNvGrpSpPr>
              <p:nvPr/>
            </p:nvGrpSpPr>
            <p:grpSpPr bwMode="auto">
              <a:xfrm>
                <a:off x="2068" y="1753"/>
                <a:ext cx="123" cy="63"/>
                <a:chOff x="1056" y="3504"/>
                <a:chExt cx="288" cy="96"/>
              </a:xfrm>
            </p:grpSpPr>
            <p:sp>
              <p:nvSpPr>
                <p:cNvPr id="17475" name="Oval 97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76" name="Line 96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3" name="Group 92"/>
              <p:cNvGrpSpPr>
                <a:grpSpLocks/>
              </p:cNvGrpSpPr>
              <p:nvPr/>
            </p:nvGrpSpPr>
            <p:grpSpPr bwMode="auto">
              <a:xfrm>
                <a:off x="2068" y="1909"/>
                <a:ext cx="123" cy="63"/>
                <a:chOff x="1056" y="3504"/>
                <a:chExt cx="288" cy="96"/>
              </a:xfrm>
            </p:grpSpPr>
            <p:sp>
              <p:nvSpPr>
                <p:cNvPr id="17473" name="Oval 94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74" name="Line 93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4" name="Group 89"/>
              <p:cNvGrpSpPr>
                <a:grpSpLocks/>
              </p:cNvGrpSpPr>
              <p:nvPr/>
            </p:nvGrpSpPr>
            <p:grpSpPr bwMode="auto">
              <a:xfrm rot="10800000">
                <a:off x="2634" y="1565"/>
                <a:ext cx="123" cy="63"/>
                <a:chOff x="1056" y="3504"/>
                <a:chExt cx="288" cy="96"/>
              </a:xfrm>
            </p:grpSpPr>
            <p:sp>
              <p:nvSpPr>
                <p:cNvPr id="17471" name="Oval 91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72" name="Line 90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5" name="Group 86"/>
              <p:cNvGrpSpPr>
                <a:grpSpLocks/>
              </p:cNvGrpSpPr>
              <p:nvPr/>
            </p:nvGrpSpPr>
            <p:grpSpPr bwMode="auto">
              <a:xfrm rot="10800000">
                <a:off x="2634" y="1753"/>
                <a:ext cx="123" cy="63"/>
                <a:chOff x="1056" y="3504"/>
                <a:chExt cx="288" cy="96"/>
              </a:xfrm>
            </p:grpSpPr>
            <p:sp>
              <p:nvSpPr>
                <p:cNvPr id="17469" name="Oval 88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70" name="Line 87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6" name="Group 83"/>
              <p:cNvGrpSpPr>
                <a:grpSpLocks/>
              </p:cNvGrpSpPr>
              <p:nvPr/>
            </p:nvGrpSpPr>
            <p:grpSpPr bwMode="auto">
              <a:xfrm rot="10800000">
                <a:off x="2634" y="1909"/>
                <a:ext cx="123" cy="63"/>
                <a:chOff x="1056" y="3504"/>
                <a:chExt cx="288" cy="96"/>
              </a:xfrm>
            </p:grpSpPr>
            <p:sp>
              <p:nvSpPr>
                <p:cNvPr id="17467" name="Oval 85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68" name="Line 84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47" name="Rectangle 82"/>
              <p:cNvSpPr>
                <a:spLocks noChangeArrowheads="1"/>
              </p:cNvSpPr>
              <p:nvPr/>
            </p:nvSpPr>
            <p:spPr bwMode="auto">
              <a:xfrm>
                <a:off x="2147" y="1526"/>
                <a:ext cx="531" cy="516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7448" name="Group 79"/>
              <p:cNvGrpSpPr>
                <a:grpSpLocks/>
              </p:cNvGrpSpPr>
              <p:nvPr/>
            </p:nvGrpSpPr>
            <p:grpSpPr bwMode="auto">
              <a:xfrm>
                <a:off x="1895" y="1565"/>
                <a:ext cx="99" cy="63"/>
                <a:chOff x="1056" y="3504"/>
                <a:chExt cx="288" cy="96"/>
              </a:xfrm>
            </p:grpSpPr>
            <p:sp>
              <p:nvSpPr>
                <p:cNvPr id="17465" name="Oval 81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66" name="Line 80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9" name="Group 76"/>
              <p:cNvGrpSpPr>
                <a:grpSpLocks/>
              </p:cNvGrpSpPr>
              <p:nvPr/>
            </p:nvGrpSpPr>
            <p:grpSpPr bwMode="auto">
              <a:xfrm>
                <a:off x="1895" y="1753"/>
                <a:ext cx="99" cy="63"/>
                <a:chOff x="1056" y="3504"/>
                <a:chExt cx="288" cy="96"/>
              </a:xfrm>
            </p:grpSpPr>
            <p:sp>
              <p:nvSpPr>
                <p:cNvPr id="17463" name="Oval 78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64" name="Line 77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50" name="Group 73"/>
              <p:cNvGrpSpPr>
                <a:grpSpLocks/>
              </p:cNvGrpSpPr>
              <p:nvPr/>
            </p:nvGrpSpPr>
            <p:grpSpPr bwMode="auto">
              <a:xfrm rot="10800000">
                <a:off x="2806" y="1565"/>
                <a:ext cx="99" cy="63"/>
                <a:chOff x="1056" y="3504"/>
                <a:chExt cx="288" cy="96"/>
              </a:xfrm>
            </p:grpSpPr>
            <p:sp>
              <p:nvSpPr>
                <p:cNvPr id="17461" name="Oval 75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62" name="Line 74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51" name="Group 70"/>
              <p:cNvGrpSpPr>
                <a:grpSpLocks/>
              </p:cNvGrpSpPr>
              <p:nvPr/>
            </p:nvGrpSpPr>
            <p:grpSpPr bwMode="auto">
              <a:xfrm rot="10800000">
                <a:off x="2806" y="1753"/>
                <a:ext cx="99" cy="63"/>
                <a:chOff x="1056" y="3504"/>
                <a:chExt cx="288" cy="96"/>
              </a:xfrm>
            </p:grpSpPr>
            <p:sp>
              <p:nvSpPr>
                <p:cNvPr id="17459" name="Oval 72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60" name="Line 71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52" name="Group 67"/>
              <p:cNvGrpSpPr>
                <a:grpSpLocks/>
              </p:cNvGrpSpPr>
              <p:nvPr/>
            </p:nvGrpSpPr>
            <p:grpSpPr bwMode="auto">
              <a:xfrm rot="10800000">
                <a:off x="2806" y="1941"/>
                <a:ext cx="99" cy="62"/>
                <a:chOff x="1056" y="3504"/>
                <a:chExt cx="288" cy="96"/>
              </a:xfrm>
            </p:grpSpPr>
            <p:sp>
              <p:nvSpPr>
                <p:cNvPr id="17457" name="Oval 69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58" name="Line 68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53" name="Group 64"/>
              <p:cNvGrpSpPr>
                <a:grpSpLocks/>
              </p:cNvGrpSpPr>
              <p:nvPr/>
            </p:nvGrpSpPr>
            <p:grpSpPr bwMode="auto">
              <a:xfrm>
                <a:off x="1895" y="1941"/>
                <a:ext cx="99" cy="62"/>
                <a:chOff x="1056" y="3504"/>
                <a:chExt cx="288" cy="96"/>
              </a:xfrm>
            </p:grpSpPr>
            <p:sp>
              <p:nvSpPr>
                <p:cNvPr id="17455" name="Oval 66"/>
                <p:cNvSpPr>
                  <a:spLocks noChangeArrowheads="1"/>
                </p:cNvSpPr>
                <p:nvPr/>
              </p:nvSpPr>
              <p:spPr bwMode="auto">
                <a:xfrm>
                  <a:off x="1056" y="3504"/>
                  <a:ext cx="96" cy="96"/>
                </a:xfrm>
                <a:prstGeom prst="ellipse">
                  <a:avLst/>
                </a:prstGeom>
                <a:solidFill>
                  <a:srgbClr val="6666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7456" name="Line 65"/>
                <p:cNvSpPr>
                  <a:spLocks noChangeShapeType="1"/>
                </p:cNvSpPr>
                <p:nvPr/>
              </p:nvSpPr>
              <p:spPr bwMode="auto">
                <a:xfrm>
                  <a:off x="1152" y="355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54" name="Rectangle 63"/>
              <p:cNvSpPr>
                <a:spLocks noChangeArrowheads="1"/>
              </p:cNvSpPr>
              <p:nvPr/>
            </p:nvSpPr>
            <p:spPr bwMode="auto">
              <a:xfrm>
                <a:off x="1680" y="1248"/>
                <a:ext cx="1440" cy="1126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7430" name="Text Box 61"/>
            <p:cNvSpPr txBox="1">
              <a:spLocks noChangeArrowheads="1"/>
            </p:cNvSpPr>
            <p:nvPr/>
          </p:nvSpPr>
          <p:spPr bwMode="auto">
            <a:xfrm>
              <a:off x="10728" y="5580"/>
              <a:ext cx="312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265" tIns="30632" rIns="61265" bIns="30632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FontTx/>
                <a:buChar char="•"/>
              </a:pPr>
              <a:endParaRPr lang="en-US" altLang="ko-KR"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17431" name="Text Box 60"/>
            <p:cNvSpPr txBox="1">
              <a:spLocks noChangeArrowheads="1"/>
            </p:cNvSpPr>
            <p:nvPr/>
          </p:nvSpPr>
          <p:spPr bwMode="auto">
            <a:xfrm>
              <a:off x="11003" y="6137"/>
              <a:ext cx="2324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265" tIns="30632" rIns="61265" bIns="30632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</a:pPr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 Rapid Prototyping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Target Code Validation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Vehicle Level     </a:t>
              </a:r>
            </a:p>
            <a:p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  Integration Testing</a:t>
              </a:r>
              <a:endParaRPr lang="en-US" altLang="ko-KR" sz="900">
                <a:ea typeface="Gulim" pitchFamily="34" charset="-127"/>
                <a:cs typeface="Arial" pitchFamily="34" charset="0"/>
              </a:endParaRPr>
            </a:p>
            <a:p>
              <a:pPr algn="ctr"/>
              <a:endParaRPr lang="en-US" altLang="ko-KR" sz="900" b="1">
                <a:solidFill>
                  <a:srgbClr val="000000"/>
                </a:solidFill>
                <a:ea typeface="Batang" pitchFamily="18" charset="-127"/>
                <a:cs typeface="Arial" pitchFamily="34" charset="0"/>
              </a:endParaRPr>
            </a:p>
            <a:p>
              <a:pPr algn="ctr"/>
              <a:endParaRPr lang="en-US" altLang="ko-KR" sz="900">
                <a:ea typeface="Gulim" pitchFamily="34" charset="-127"/>
                <a:cs typeface="Arial" pitchFamily="34" charset="0"/>
              </a:endParaRPr>
            </a:p>
            <a:p>
              <a:pPr algn="ctr">
                <a:buFontTx/>
                <a:buChar char="•"/>
              </a:pPr>
              <a:endParaRPr lang="en-US" altLang="ko-KR">
                <a:ea typeface="Batang" pitchFamily="18" charset="-127"/>
                <a:cs typeface="Arial" pitchFamily="34" charset="0"/>
              </a:endParaRPr>
            </a:p>
          </p:txBody>
        </p:sp>
        <p:sp>
          <p:nvSpPr>
            <p:cNvPr id="17432" name="Text Box 58"/>
            <p:cNvSpPr txBox="1">
              <a:spLocks noChangeArrowheads="1"/>
            </p:cNvSpPr>
            <p:nvPr/>
          </p:nvSpPr>
          <p:spPr bwMode="auto">
            <a:xfrm>
              <a:off x="10728" y="10728"/>
              <a:ext cx="2121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265" tIns="30632" rIns="61265" bIns="30632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FontTx/>
                <a:buChar char="•"/>
              </a:pPr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Automated Regression </a:t>
              </a:r>
              <a:endParaRPr lang="en-US" altLang="ko-KR" sz="900">
                <a:ea typeface="Batang" pitchFamily="18" charset="-127"/>
                <a:cs typeface="Arial" pitchFamily="34" charset="0"/>
              </a:endParaRPr>
            </a:p>
            <a:p>
              <a:pPr algn="ctr"/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Testing</a:t>
              </a:r>
              <a:endParaRPr lang="en-US" altLang="ko-KR"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17433" name="Text Box 57"/>
            <p:cNvSpPr txBox="1">
              <a:spLocks noChangeArrowheads="1"/>
            </p:cNvSpPr>
            <p:nvPr/>
          </p:nvSpPr>
          <p:spPr bwMode="auto">
            <a:xfrm>
              <a:off x="10728" y="9761"/>
              <a:ext cx="2120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265" tIns="30632" rIns="61265" bIns="30632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FontTx/>
                <a:buChar char="•"/>
              </a:pPr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High quality target code generation</a:t>
              </a:r>
              <a:endParaRPr lang="en-US" altLang="ko-KR">
                <a:ea typeface="Batang" pitchFamily="18" charset="-127"/>
                <a:cs typeface="Arial" pitchFamily="34" charset="0"/>
              </a:endParaRPr>
            </a:p>
          </p:txBody>
        </p:sp>
        <p:sp>
          <p:nvSpPr>
            <p:cNvPr id="17434" name="AutoShape 56"/>
            <p:cNvSpPr>
              <a:spLocks noChangeArrowheads="1"/>
            </p:cNvSpPr>
            <p:nvPr/>
          </p:nvSpPr>
          <p:spPr bwMode="auto">
            <a:xfrm rot="2132260">
              <a:off x="10976" y="7611"/>
              <a:ext cx="831" cy="463"/>
            </a:xfrm>
            <a:prstGeom prst="rightArrow">
              <a:avLst>
                <a:gd name="adj1" fmla="val 50000"/>
                <a:gd name="adj2" fmla="val 4487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Text Box 55"/>
            <p:cNvSpPr txBox="1">
              <a:spLocks noChangeArrowheads="1"/>
            </p:cNvSpPr>
            <p:nvPr/>
          </p:nvSpPr>
          <p:spPr bwMode="auto">
            <a:xfrm>
              <a:off x="4457" y="5673"/>
              <a:ext cx="12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265" tIns="30632" rIns="61265" bIns="30632">
              <a:spAutoFit/>
            </a:bodyPr>
            <a:lstStyle/>
            <a:p>
              <a:pPr eaLnBrk="0" hangingPunct="0">
                <a:defRPr/>
              </a:pPr>
              <a:r>
                <a:rPr lang="en-US" altLang="ko-KR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"/>
                  <a:cs typeface="Arial" pitchFamily="34" charset="0"/>
                </a:rPr>
                <a:t>MiL/ PiL</a:t>
              </a:r>
              <a:endParaRPr lang="en-US" altLang="ko-KR"/>
            </a:p>
          </p:txBody>
        </p:sp>
        <p:sp>
          <p:nvSpPr>
            <p:cNvPr id="17436" name="Text Box 54"/>
            <p:cNvSpPr txBox="1">
              <a:spLocks noChangeArrowheads="1"/>
            </p:cNvSpPr>
            <p:nvPr/>
          </p:nvSpPr>
          <p:spPr bwMode="auto">
            <a:xfrm rot="1997806">
              <a:off x="10892" y="8572"/>
              <a:ext cx="2248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265" tIns="30632" rIns="61265" bIns="30632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Vehicle Integration</a:t>
              </a:r>
              <a:endParaRPr lang="en-US" altLang="ko-KR" sz="900">
                <a:ea typeface="Batang" pitchFamily="18" charset="-127"/>
                <a:cs typeface="Arial" pitchFamily="34" charset="0"/>
              </a:endParaRPr>
            </a:p>
            <a:p>
              <a:pPr algn="ctr"/>
              <a:r>
                <a:rPr lang="en-US" altLang="ko-KR" sz="9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Testing</a:t>
              </a:r>
              <a:endParaRPr lang="en-US" altLang="ko-KR"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17437" name="Text Box 53"/>
            <p:cNvSpPr txBox="1">
              <a:spLocks noChangeArrowheads="1"/>
            </p:cNvSpPr>
            <p:nvPr/>
          </p:nvSpPr>
          <p:spPr bwMode="auto">
            <a:xfrm>
              <a:off x="7747" y="6695"/>
              <a:ext cx="880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265" tIns="30632" rIns="61265" bIns="30632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sz="8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Model</a:t>
              </a:r>
              <a:endParaRPr lang="en-US" altLang="ko-KR" sz="900">
                <a:ea typeface="Batang" pitchFamily="18" charset="-127"/>
                <a:cs typeface="Arial" pitchFamily="34" charset="0"/>
              </a:endParaRPr>
            </a:p>
            <a:p>
              <a:pPr algn="ctr"/>
              <a:r>
                <a:rPr lang="en-US" altLang="ko-KR" sz="8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Re-Use</a:t>
              </a:r>
              <a:endParaRPr lang="en-US" altLang="ko-KR"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17438" name="Text Box 52"/>
            <p:cNvSpPr txBox="1">
              <a:spLocks noChangeArrowheads="1"/>
            </p:cNvSpPr>
            <p:nvPr/>
          </p:nvSpPr>
          <p:spPr bwMode="auto">
            <a:xfrm>
              <a:off x="7747" y="9668"/>
              <a:ext cx="88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265" tIns="30632" rIns="61265" bIns="30632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ko-KR" sz="8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Model</a:t>
              </a:r>
              <a:endParaRPr lang="en-US" altLang="ko-KR" sz="900">
                <a:ea typeface="Batang" pitchFamily="18" charset="-127"/>
                <a:cs typeface="Arial" pitchFamily="34" charset="0"/>
              </a:endParaRPr>
            </a:p>
            <a:p>
              <a:pPr algn="ctr"/>
              <a:r>
                <a:rPr lang="en-US" altLang="ko-KR" sz="800" b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Re-Use</a:t>
              </a:r>
              <a:endParaRPr lang="en-US" altLang="ko-KR">
                <a:ea typeface="Gulim" pitchFamily="34" charset="-127"/>
                <a:cs typeface="Arial" pitchFamily="34" charset="0"/>
              </a:endParaRPr>
            </a:p>
          </p:txBody>
        </p:sp>
      </p:grpSp>
      <p:sp>
        <p:nvSpPr>
          <p:cNvPr id="17413" name="TextBox 153"/>
          <p:cNvSpPr txBox="1">
            <a:spLocks noChangeArrowheads="1"/>
          </p:cNvSpPr>
          <p:nvPr/>
        </p:nvSpPr>
        <p:spPr bwMode="auto">
          <a:xfrm>
            <a:off x="0" y="5978525"/>
            <a:ext cx="426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 typeface="Arial" pitchFamily="34" charset="0"/>
              <a:buChar char="•"/>
            </a:pPr>
            <a:r>
              <a:rPr lang="en-US"/>
              <a:t> Adoption of Platform Independent Models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/>
              <a:t> Platform Dependant Model </a:t>
            </a:r>
          </a:p>
        </p:txBody>
      </p:sp>
      <p:sp>
        <p:nvSpPr>
          <p:cNvPr id="17414" name="Rectangle 153"/>
          <p:cNvSpPr>
            <a:spLocks noChangeArrowheads="1"/>
          </p:cNvSpPr>
          <p:nvPr/>
        </p:nvSpPr>
        <p:spPr bwMode="auto">
          <a:xfrm>
            <a:off x="3459163" y="5949950"/>
            <a:ext cx="56848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/>
              <a:t> Signal Abstraction Layer Mapping to Maximize Artifact Re-use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Management of Test Artifacts: Test Environments, Test  </a:t>
            </a:r>
          </a:p>
          <a:p>
            <a:pPr lvl="1"/>
            <a:r>
              <a:rPr lang="en-US" dirty="0"/>
              <a:t>  Vectors, Model Parameterization Data, Plant Models</a:t>
            </a:r>
          </a:p>
        </p:txBody>
      </p:sp>
      <p:sp>
        <p:nvSpPr>
          <p:cNvPr id="17415" name="Rectangle 154"/>
          <p:cNvSpPr>
            <a:spLocks noChangeArrowheads="1"/>
          </p:cNvSpPr>
          <p:nvPr/>
        </p:nvSpPr>
        <p:spPr bwMode="auto">
          <a:xfrm>
            <a:off x="165100" y="5653088"/>
            <a:ext cx="8736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u="sng"/>
              <a:t>Efficient Utilization of Model-in-the-Loop, PiL &amp;  Hardware-in-the-Loop Testing requires</a:t>
            </a:r>
            <a:r>
              <a:rPr lang="en-US" u="sng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83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" name="Object 8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1746337"/>
              </p:ext>
            </p:extLst>
          </p:nvPr>
        </p:nvGraphicFramePr>
        <p:xfrm>
          <a:off x="5262563" y="801820"/>
          <a:ext cx="3636962" cy="5612628"/>
        </p:xfrm>
        <a:graphic>
          <a:graphicData uri="http://schemas.openxmlformats.org/presentationml/2006/ole">
            <p:oleObj spid="_x0000_s102260" name="Document" r:id="rId3" imgW="5440995" imgH="7139923" progId="Word.Document.12">
              <p:embed/>
            </p:oleObj>
          </a:graphicData>
        </a:graphic>
      </p:graphicFrame>
      <p:sp>
        <p:nvSpPr>
          <p:cNvPr id="809" name="TextBox 808"/>
          <p:cNvSpPr txBox="1"/>
          <p:nvPr/>
        </p:nvSpPr>
        <p:spPr>
          <a:xfrm>
            <a:off x="111318" y="801820"/>
            <a:ext cx="551025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When, What and How to Model - Considerations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Business Process </a:t>
            </a:r>
            <a:r>
              <a:rPr lang="en-US" b="1" dirty="0" err="1" smtClean="0"/>
              <a:t>Modelling</a:t>
            </a:r>
            <a:endParaRPr lang="en-US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How dependent are the Development, Production and Service Process-Objects?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What degree of Business/Engineering visibility do you want to provide?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Business Operational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In-house Software </a:t>
            </a:r>
            <a:r>
              <a:rPr lang="en-US" dirty="0"/>
              <a:t>S</a:t>
            </a:r>
            <a:r>
              <a:rPr lang="en-US" dirty="0" smtClean="0"/>
              <a:t>ystem Development (</a:t>
            </a:r>
            <a:r>
              <a:rPr lang="en-US" dirty="0" err="1" smtClean="0"/>
              <a:t>SwSystDev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Outsourced-Supplier </a:t>
            </a:r>
            <a:r>
              <a:rPr lang="en-US" dirty="0" err="1" smtClean="0"/>
              <a:t>SwSystDev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Hybrid </a:t>
            </a:r>
            <a:r>
              <a:rPr lang="en-US" dirty="0" err="1" smtClean="0"/>
              <a:t>SwSystDev</a:t>
            </a:r>
            <a:r>
              <a:rPr lang="en-US" dirty="0" smtClean="0"/>
              <a:t> (Internal/Supplier) </a:t>
            </a:r>
            <a:r>
              <a:rPr lang="en-US" sz="1200" dirty="0" smtClean="0"/>
              <a:t>(Feature/Function Co-linking)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Suitability of Feature/Subsystem for Executable </a:t>
            </a:r>
            <a:r>
              <a:rPr lang="en-US" b="1" dirty="0" err="1" smtClean="0"/>
              <a:t>modelling</a:t>
            </a:r>
            <a:endParaRPr lang="en-US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Degree of re-use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Feature Complexity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Feature Stability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Feature Distributed Nature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Degree of newness…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Domain Competency/skillset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Type of Model Framework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Standards (Industry, Corporate, Domain, </a:t>
            </a:r>
            <a:r>
              <a:rPr lang="en-US" dirty="0" err="1" smtClean="0"/>
              <a:t>Organisation</a:t>
            </a:r>
            <a:r>
              <a:rPr lang="en-US" dirty="0" smtClean="0"/>
              <a:t>.).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Degree of Compliance/Leveraging of Standards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10" name="Title 1"/>
          <p:cNvSpPr txBox="1">
            <a:spLocks/>
          </p:cNvSpPr>
          <p:nvPr/>
        </p:nvSpPr>
        <p:spPr bwMode="auto">
          <a:xfrm>
            <a:off x="-114300" y="-15398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smtClean="0">
                <a:solidFill>
                  <a:schemeClr val="bg1"/>
                </a:solidFill>
              </a:rPr>
              <a:t>Models, Models Everywhere…but not a one will Sync!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-153987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Business Models, Process Models, Product Models…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886" y="704056"/>
            <a:ext cx="8229600" cy="5278438"/>
          </a:xfrm>
        </p:spPr>
        <p:txBody>
          <a:bodyPr/>
          <a:lstStyle/>
          <a:p>
            <a:r>
              <a:rPr lang="en-US" dirty="0" smtClean="0"/>
              <a:t>Big picture processes and models…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5750" y="3248024"/>
            <a:ext cx="2305049" cy="1771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Business Co-ordination</a:t>
            </a:r>
            <a:endParaRPr lang="en-US" b="1" u="sng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Project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Quality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Change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Cost Management</a:t>
            </a:r>
          </a:p>
          <a:p>
            <a:pPr algn="ctr"/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252787" y="3343275"/>
            <a:ext cx="2624138" cy="1581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APPLICATION </a:t>
            </a:r>
          </a:p>
          <a:p>
            <a:pPr algn="ctr"/>
            <a:r>
              <a:rPr lang="en-US" b="1" u="sng" dirty="0" smtClean="0"/>
              <a:t>Product Implementation</a:t>
            </a:r>
            <a:endParaRPr lang="en-US" sz="12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Detailed Implementation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Implementation Code and test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Systems Test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Acceptance Test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Issues </a:t>
            </a:r>
            <a:r>
              <a:rPr lang="en-US" sz="1200" dirty="0" err="1" smtClean="0"/>
              <a:t>Mnagement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3252787" y="5091112"/>
            <a:ext cx="2634658" cy="1664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Product Customer Usage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Release </a:t>
            </a:r>
            <a:r>
              <a:rPr lang="en-US" dirty="0" err="1" smtClean="0"/>
              <a:t>Mngmnt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Performance  </a:t>
            </a:r>
            <a:r>
              <a:rPr lang="en-US" dirty="0" err="1" smtClean="0"/>
              <a:t>Mngmt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Customer Support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Warranty </a:t>
            </a:r>
            <a:r>
              <a:rPr lang="en-US" dirty="0" err="1" smtClean="0"/>
              <a:t>Mngmt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 err="1" smtClean="0"/>
              <a:t>Mngmt</a:t>
            </a:r>
            <a:endParaRPr lang="en-US" dirty="0" smtClean="0"/>
          </a:p>
          <a:p>
            <a:pPr marL="342900" indent="-342900" algn="ctr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43249" y="1282890"/>
            <a:ext cx="2733676" cy="1822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CORE </a:t>
            </a:r>
          </a:p>
          <a:p>
            <a:pPr algn="ctr"/>
            <a:r>
              <a:rPr lang="en-US" b="1" u="sng" dirty="0" smtClean="0"/>
              <a:t>Product Development</a:t>
            </a:r>
          </a:p>
          <a:p>
            <a:pPr algn="ctr"/>
            <a:endParaRPr lang="en-US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Business 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Application/Architecture 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Detailed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Code * test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System &amp; Test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Issues Management</a:t>
            </a:r>
          </a:p>
          <a:p>
            <a:pPr marL="342900" indent="-342900" algn="ctr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524625" y="3248024"/>
            <a:ext cx="2328861" cy="1724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Business Facilitation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Configuration and Variant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Interface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Training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Quality Assurance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Metrics and Reporting</a:t>
            </a:r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590799" y="2428875"/>
            <a:ext cx="552450" cy="1704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</p:cNvCxnSpPr>
          <p:nvPr/>
        </p:nvCxnSpPr>
        <p:spPr>
          <a:xfrm>
            <a:off x="2590799" y="4133849"/>
            <a:ext cx="5524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2590799" y="4133849"/>
            <a:ext cx="1000126" cy="1657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 flipV="1">
            <a:off x="5810250" y="2066925"/>
            <a:ext cx="714375" cy="2043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7" idx="3"/>
          </p:cNvCxnSpPr>
          <p:nvPr/>
        </p:nvCxnSpPr>
        <p:spPr>
          <a:xfrm flipH="1">
            <a:off x="5887445" y="4110036"/>
            <a:ext cx="637180" cy="1813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3"/>
          </p:cNvCxnSpPr>
          <p:nvPr/>
        </p:nvCxnSpPr>
        <p:spPr>
          <a:xfrm flipH="1">
            <a:off x="5876925" y="4110036"/>
            <a:ext cx="647700" cy="23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6" idx="0"/>
          </p:cNvCxnSpPr>
          <p:nvPr/>
        </p:nvCxnSpPr>
        <p:spPr>
          <a:xfrm>
            <a:off x="4510087" y="3105151"/>
            <a:ext cx="54769" cy="2381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7" idx="0"/>
          </p:cNvCxnSpPr>
          <p:nvPr/>
        </p:nvCxnSpPr>
        <p:spPr>
          <a:xfrm>
            <a:off x="4564856" y="4924424"/>
            <a:ext cx="5260" cy="1666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21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9" y="0"/>
            <a:ext cx="8229600" cy="61849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Architectural Views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9023057"/>
              </p:ext>
            </p:extLst>
          </p:nvPr>
        </p:nvGraphicFramePr>
        <p:xfrm>
          <a:off x="457201" y="1212113"/>
          <a:ext cx="8335934" cy="5585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1365"/>
                <a:gridCol w="45550"/>
                <a:gridCol w="358116"/>
                <a:gridCol w="358116"/>
                <a:gridCol w="358116"/>
                <a:gridCol w="358116"/>
                <a:gridCol w="358116"/>
                <a:gridCol w="707279"/>
                <a:gridCol w="358116"/>
                <a:gridCol w="358116"/>
                <a:gridCol w="358116"/>
                <a:gridCol w="358116"/>
                <a:gridCol w="358116"/>
                <a:gridCol w="358116"/>
                <a:gridCol w="358116"/>
                <a:gridCol w="358116"/>
                <a:gridCol w="358116"/>
                <a:gridCol w="358116"/>
              </a:tblGrid>
              <a:tr h="584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Module Views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C&amp;C Views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Allocation Views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Other Documents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737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Decomposition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Uses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Generalization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Layered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Data Model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Various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Deployment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Implementation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Install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Work Assignment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Interface Documentation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Context Diagram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Mapping between Views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Variability Guides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Analysis Results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Rationale &amp; Constraints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vert="vert270" anchor="b"/>
                </a:tc>
              </a:tr>
              <a:tr h="184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Project Manager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Development team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Test Engineers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Integration Engineers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Design Engineers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Service Engineers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Product-Line Application Builder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Internal Customers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End Users/Customers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Analysts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Infrastructure/EcoSystem IT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New Stakeholders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Current/Future Architects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99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99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Key: D - Detailed Information; S - Some Details; O - Overview Information; x - anything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  <a:tr h="18960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Derived from Data within "Documenting Software Architectures, 2nd edition, Paul Clemens et al"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5" marR="8265" marT="826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5696" y="995519"/>
            <a:ext cx="2753830" cy="2246769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Which Architectural Perspectives are Critical to Business Success?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What degree of interoperability do you need between the Architectural Views?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What Degree of Executable Model do you need to implement ?</a:t>
            </a:r>
          </a:p>
        </p:txBody>
      </p:sp>
    </p:spTree>
    <p:extLst>
      <p:ext uri="{BB962C8B-B14F-4D97-AF65-F5344CB8AC3E}">
        <p14:creationId xmlns:p14="http://schemas.microsoft.com/office/powerpoint/2010/main" xmlns="" val="21389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770" y="0"/>
            <a:ext cx="4953000" cy="762000"/>
          </a:xfrm>
        </p:spPr>
        <p:txBody>
          <a:bodyPr anchor="t"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Presentation Outline: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06760" y="914838"/>
            <a:ext cx="7418092" cy="5608792"/>
          </a:xfrm>
        </p:spPr>
        <p:txBody>
          <a:bodyPr/>
          <a:lstStyle/>
          <a:p>
            <a:pPr marL="344488" lvl="1" indent="-342900" defTabSz="7620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</a:rPr>
              <a:t>Ford Motor Company &amp; EE Systems </a:t>
            </a:r>
          </a:p>
          <a:p>
            <a:pPr marL="344488" lvl="1" indent="-342900" defTabSz="762000">
              <a:buFont typeface="+mj-lt"/>
              <a:buAutoNum type="arabicPeriod"/>
            </a:pPr>
            <a:endParaRPr lang="en-US" sz="2000" b="1" dirty="0">
              <a:latin typeface="Arial" pitchFamily="34" charset="0"/>
            </a:endParaRPr>
          </a:p>
          <a:p>
            <a:pPr marL="344488" lvl="1" indent="-342900" defTabSz="7620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</a:rPr>
              <a:t>Automotive EE &amp; Software Complexity Challenge and Opportunity </a:t>
            </a:r>
          </a:p>
          <a:p>
            <a:pPr marL="344488" lvl="1" indent="-342900" defTabSz="762000">
              <a:buFont typeface="+mj-lt"/>
              <a:buAutoNum type="arabicPeriod"/>
            </a:pPr>
            <a:endParaRPr lang="en-US" sz="2000" b="1" dirty="0">
              <a:latin typeface="Arial" pitchFamily="34" charset="0"/>
            </a:endParaRPr>
          </a:p>
          <a:p>
            <a:pPr marL="344488" lvl="1" indent="-342900" defTabSz="762000">
              <a:buFont typeface="+mj-lt"/>
              <a:buAutoNum type="arabicPeriod"/>
            </a:pPr>
            <a:r>
              <a:rPr lang="en-US" sz="2000" b="1">
                <a:latin typeface="Arial" pitchFamily="34" charset="0"/>
              </a:rPr>
              <a:t>A</a:t>
            </a:r>
            <a:r>
              <a:rPr lang="en-US" sz="2000" b="1" smtClean="0">
                <a:latin typeface="Arial" pitchFamily="34" charset="0"/>
              </a:rPr>
              <a:t> </a:t>
            </a:r>
            <a:r>
              <a:rPr lang="en-US" sz="2000" b="1">
                <a:latin typeface="Arial" pitchFamily="34" charset="0"/>
              </a:rPr>
              <a:t>P</a:t>
            </a:r>
            <a:r>
              <a:rPr lang="en-US" sz="2000" b="1" smtClean="0">
                <a:latin typeface="Arial" pitchFamily="34" charset="0"/>
              </a:rPr>
              <a:t>aradigm </a:t>
            </a:r>
            <a:r>
              <a:rPr lang="en-US" sz="2000" b="1" dirty="0">
                <a:latin typeface="Arial" pitchFamily="34" charset="0"/>
              </a:rPr>
              <a:t>S</a:t>
            </a:r>
            <a:r>
              <a:rPr lang="en-US" sz="2000" b="1" smtClean="0">
                <a:latin typeface="Arial" pitchFamily="34" charset="0"/>
              </a:rPr>
              <a:t>hift</a:t>
            </a:r>
            <a:r>
              <a:rPr lang="en-US" sz="2000" b="1" dirty="0" smtClean="0">
                <a:latin typeface="Arial" pitchFamily="34" charset="0"/>
              </a:rPr>
              <a:t>: Fully Integrated Systems Engineering</a:t>
            </a:r>
          </a:p>
          <a:p>
            <a:pPr marL="744538" lvl="2" indent="-342900" defTabSz="7620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</a:rPr>
              <a:t>MBSE</a:t>
            </a:r>
          </a:p>
          <a:p>
            <a:pPr marL="744538" lvl="2" indent="-342900" defTabSz="7620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</a:rPr>
              <a:t>Model Based Architectures </a:t>
            </a:r>
          </a:p>
          <a:p>
            <a:pPr marL="744538" lvl="2" indent="-342900" defTabSz="76200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</a:rPr>
              <a:t>Why, When, Where </a:t>
            </a:r>
            <a:r>
              <a:rPr lang="en-US" sz="1600" b="1" dirty="0">
                <a:latin typeface="Arial" pitchFamily="34" charset="0"/>
              </a:rPr>
              <a:t>&amp; </a:t>
            </a:r>
            <a:r>
              <a:rPr lang="en-US" sz="1600" b="1" dirty="0" smtClean="0">
                <a:latin typeface="Arial" pitchFamily="34" charset="0"/>
              </a:rPr>
              <a:t>How</a:t>
            </a:r>
          </a:p>
          <a:p>
            <a:pPr marL="344488" lvl="1" indent="-342900" defTabSz="762000">
              <a:buFont typeface="+mj-lt"/>
              <a:buAutoNum type="arabicPeriod"/>
            </a:pPr>
            <a:endParaRPr lang="en-US" sz="2000" b="1" dirty="0">
              <a:latin typeface="Arial" pitchFamily="34" charset="0"/>
            </a:endParaRPr>
          </a:p>
          <a:p>
            <a:pPr marL="344488" lvl="1" indent="-342900" defTabSz="7620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</a:rPr>
              <a:t>Model, Information, Intellectual property re-use: The need for enterprise wide - PLM/ALM Solution</a:t>
            </a:r>
            <a:endParaRPr lang="en-US" sz="2000" b="1" dirty="0">
              <a:latin typeface="Arial" pitchFamily="34" charset="0"/>
            </a:endParaRPr>
          </a:p>
          <a:p>
            <a:pPr marL="514350" lvl="3" indent="0" defTabSz="762000">
              <a:buNone/>
            </a:pPr>
            <a:endParaRPr lang="en-US" dirty="0" smtClean="0">
              <a:latin typeface="Arial" pitchFamily="34" charset="0"/>
            </a:endParaRPr>
          </a:p>
          <a:p>
            <a:pPr marL="344488" lvl="1" indent="-342900" defTabSz="7620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</a:rPr>
              <a:t>Lessons Learned so far…..</a:t>
            </a:r>
            <a:endParaRPr lang="en-US" sz="2000" b="1" dirty="0">
              <a:latin typeface="Arial" pitchFamily="34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1"/>
            <a:ext cx="1352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2893" y="0"/>
            <a:ext cx="8963247" cy="723014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Effectiveness? Failures </a:t>
            </a:r>
            <a:r>
              <a:rPr lang="en-US" sz="2400" dirty="0">
                <a:solidFill>
                  <a:schemeClr val="bg1"/>
                </a:solidFill>
              </a:rPr>
              <a:t>Models, Causal Factors &amp; </a:t>
            </a:r>
            <a:r>
              <a:rPr lang="en-US" sz="2400" dirty="0" smtClean="0">
                <a:solidFill>
                  <a:schemeClr val="bg1"/>
                </a:solidFill>
              </a:rPr>
              <a:t>PCA Study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0226" y="1076325"/>
            <a:ext cx="5757684" cy="5243661"/>
          </a:xfrm>
        </p:spPr>
        <p:txBody>
          <a:bodyPr/>
          <a:lstStyle/>
          <a:p>
            <a:pPr lvl="1"/>
            <a:r>
              <a:rPr lang="en-US" sz="2000" dirty="0" smtClean="0"/>
              <a:t>Six </a:t>
            </a:r>
            <a:r>
              <a:rPr lang="en-US" sz="2000" dirty="0"/>
              <a:t>Sigma </a:t>
            </a:r>
            <a:r>
              <a:rPr lang="en-US" sz="2000" dirty="0" smtClean="0"/>
              <a:t>Studies (DFSS &amp; DMAIC) </a:t>
            </a:r>
            <a:endParaRPr lang="en-US" sz="2000" dirty="0"/>
          </a:p>
          <a:p>
            <a:pPr lvl="2"/>
            <a:r>
              <a:rPr lang="en-US" sz="2000" dirty="0" smtClean="0"/>
              <a:t>Process Maps</a:t>
            </a:r>
          </a:p>
          <a:p>
            <a:pPr lvl="2"/>
            <a:r>
              <a:rPr lang="en-US" sz="2000" dirty="0" smtClean="0"/>
              <a:t>Hidden Factories</a:t>
            </a:r>
          </a:p>
          <a:p>
            <a:pPr lvl="2"/>
            <a:r>
              <a:rPr lang="en-US" sz="2000" dirty="0" smtClean="0"/>
              <a:t>Capability Assessments</a:t>
            </a:r>
          </a:p>
          <a:p>
            <a:pPr lvl="2"/>
            <a:r>
              <a:rPr lang="en-US" sz="2000" dirty="0" smtClean="0"/>
              <a:t>Causal factor - Defect Correlation statistical studies</a:t>
            </a:r>
          </a:p>
          <a:p>
            <a:pPr lvl="2"/>
            <a:r>
              <a:rPr lang="en-US" sz="2000" dirty="0" smtClean="0"/>
              <a:t>The Critical Few – Critical to Business (CTB) Process, Methods, Tools and Information Management</a:t>
            </a:r>
          </a:p>
          <a:p>
            <a:pPr lvl="2"/>
            <a:r>
              <a:rPr lang="en-US" sz="2000" dirty="0" smtClean="0"/>
              <a:t>CTB Metrics</a:t>
            </a:r>
          </a:p>
          <a:p>
            <a:pPr lvl="1"/>
            <a:r>
              <a:rPr lang="en-US" sz="2000" dirty="0" smtClean="0"/>
              <a:t>Hierarchical Decision Process to </a:t>
            </a:r>
            <a:r>
              <a:rPr lang="en-US" sz="2000" dirty="0" err="1"/>
              <a:t>P</a:t>
            </a:r>
            <a:r>
              <a:rPr lang="en-US" sz="2000" dirty="0" err="1" smtClean="0"/>
              <a:t>rioritise</a:t>
            </a:r>
            <a:r>
              <a:rPr lang="en-US" sz="2000" dirty="0" smtClean="0"/>
              <a:t> the Critical </a:t>
            </a:r>
            <a:r>
              <a:rPr lang="en-US" sz="2000" dirty="0"/>
              <a:t>F</a:t>
            </a:r>
            <a:r>
              <a:rPr lang="en-US" sz="2000" dirty="0" smtClean="0"/>
              <a:t>ew</a:t>
            </a:r>
          </a:p>
          <a:p>
            <a:pPr lvl="1"/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07326" y="5760418"/>
            <a:ext cx="8806248" cy="1011322"/>
          </a:xfrm>
          <a:prstGeom prst="roundRect">
            <a:avLst>
              <a:gd name="adj" fmla="val 6141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DMAIC and DFSS based analysis identifies and </a:t>
            </a:r>
            <a:r>
              <a:rPr lang="en-US" sz="1800" b="1" dirty="0" err="1" smtClean="0">
                <a:solidFill>
                  <a:schemeClr val="tx1"/>
                </a:solidFill>
              </a:rPr>
              <a:t>prioritises</a:t>
            </a:r>
            <a:r>
              <a:rPr lang="en-US" sz="1800" b="1" dirty="0" smtClean="0">
                <a:solidFill>
                  <a:schemeClr val="tx1"/>
                </a:solidFill>
              </a:rPr>
              <a:t> the key areas that need to be addressed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499" y="641448"/>
            <a:ext cx="3219355" cy="51725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092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2651" y="946298"/>
            <a:ext cx="2502313" cy="23015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Freeform 2"/>
          <p:cNvSpPr>
            <a:spLocks noChangeAspect="1"/>
          </p:cNvSpPr>
          <p:nvPr/>
        </p:nvSpPr>
        <p:spPr bwMode="auto">
          <a:xfrm>
            <a:off x="539404" y="1788729"/>
            <a:ext cx="7953722" cy="4738890"/>
          </a:xfrm>
          <a:custGeom>
            <a:avLst/>
            <a:gdLst>
              <a:gd name="T0" fmla="*/ 0 w 11808"/>
              <a:gd name="T1" fmla="*/ 0 h 6144"/>
              <a:gd name="T2" fmla="*/ 8064 w 11808"/>
              <a:gd name="T3" fmla="*/ 2496 h 6144"/>
              <a:gd name="T4" fmla="*/ 11808 w 11808"/>
              <a:gd name="T5" fmla="*/ 6144 h 6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08" h="6144">
                <a:moveTo>
                  <a:pt x="0" y="0"/>
                </a:moveTo>
                <a:cubicBezTo>
                  <a:pt x="3048" y="736"/>
                  <a:pt x="6096" y="1472"/>
                  <a:pt x="8064" y="2496"/>
                </a:cubicBezTo>
                <a:cubicBezTo>
                  <a:pt x="10032" y="3520"/>
                  <a:pt x="11184" y="5536"/>
                  <a:pt x="11808" y="6144"/>
                </a:cubicBezTo>
              </a:path>
            </a:pathLst>
          </a:custGeom>
          <a:noFill/>
          <a:ln w="508000" cmpd="sng">
            <a:solidFill>
              <a:srgbClr val="FFCC99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00563" y="2244544"/>
            <a:ext cx="2016125" cy="719137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GB" sz="2400">
              <a:latin typeface="Times New Roman" pitchFamily="18" charset="0"/>
            </a:endParaRPr>
          </a:p>
          <a:p>
            <a:pPr algn="r"/>
            <a:endParaRPr lang="en-GB" sz="2400">
              <a:latin typeface="Times New Roman" pitchFamily="18" charset="0"/>
            </a:endParaRPr>
          </a:p>
          <a:p>
            <a:pPr algn="r"/>
            <a:endParaRPr lang="en-GB" sz="1600">
              <a:solidFill>
                <a:schemeClr val="accent1"/>
              </a:solidFill>
              <a:latin typeface="Times New Roman" pitchFamily="18" charset="0"/>
            </a:endParaRPr>
          </a:p>
          <a:p>
            <a:pPr algn="r"/>
            <a:endParaRPr lang="en-GB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114800" y="1415869"/>
            <a:ext cx="2401888" cy="828675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GB" sz="1600" b="1" dirty="0">
                <a:latin typeface="Times New Roman" pitchFamily="18" charset="0"/>
              </a:rPr>
              <a:t>Architecture</a:t>
            </a:r>
          </a:p>
          <a:p>
            <a:pPr algn="ctr"/>
            <a:r>
              <a:rPr lang="en-GB" sz="1600" b="1" dirty="0">
                <a:latin typeface="Times New Roman" pitchFamily="18" charset="0"/>
              </a:rPr>
              <a:t>Design  Phase</a:t>
            </a:r>
          </a:p>
          <a:p>
            <a:pPr algn="ctr"/>
            <a:endParaRPr lang="en-GB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689350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314700" y="2411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657600" y="2244544"/>
            <a:ext cx="842963" cy="719137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GB" sz="2400">
              <a:latin typeface="Times New Roman" pitchFamily="18" charset="0"/>
            </a:endParaRPr>
          </a:p>
          <a:p>
            <a:pPr algn="r"/>
            <a:endParaRPr lang="en-GB" sz="2400">
              <a:latin typeface="Times New Roman" pitchFamily="18" charset="0"/>
            </a:endParaRPr>
          </a:p>
          <a:p>
            <a:pPr algn="r"/>
            <a:endParaRPr lang="en-GB" sz="1600">
              <a:solidFill>
                <a:schemeClr val="accent1"/>
              </a:solidFill>
              <a:latin typeface="Times New Roman" pitchFamily="18" charset="0"/>
            </a:endParaRPr>
          </a:p>
          <a:p>
            <a:pPr algn="r"/>
            <a:endParaRPr lang="en-GB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5791200" y="3468506"/>
            <a:ext cx="796925" cy="736600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GB" sz="2400">
              <a:latin typeface="Times New Roman" pitchFamily="18" charset="0"/>
            </a:endParaRPr>
          </a:p>
          <a:p>
            <a:pPr algn="r"/>
            <a:endParaRPr lang="en-GB" sz="2400">
              <a:latin typeface="Times New Roman" pitchFamily="18" charset="0"/>
            </a:endParaRPr>
          </a:p>
          <a:p>
            <a:pPr algn="r"/>
            <a:endParaRPr lang="en-GB" sz="1600">
              <a:solidFill>
                <a:schemeClr val="accent1"/>
              </a:solidFill>
              <a:latin typeface="Times New Roman" pitchFamily="18" charset="0"/>
            </a:endParaRPr>
          </a:p>
          <a:p>
            <a:pPr algn="r"/>
            <a:endParaRPr lang="en-GB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588125" y="4187644"/>
            <a:ext cx="1031875" cy="1152525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GB" sz="2400">
              <a:latin typeface="Times New Roman" pitchFamily="18" charset="0"/>
            </a:endParaRPr>
          </a:p>
          <a:p>
            <a:pPr algn="r"/>
            <a:endParaRPr lang="en-GB" sz="2400">
              <a:latin typeface="Times New Roman" pitchFamily="18" charset="0"/>
            </a:endParaRPr>
          </a:p>
          <a:p>
            <a:pPr algn="r"/>
            <a:endParaRPr lang="en-GB" sz="1600">
              <a:solidFill>
                <a:schemeClr val="accent1"/>
              </a:solidFill>
              <a:latin typeface="Times New Roman" pitchFamily="18" charset="0"/>
            </a:endParaRPr>
          </a:p>
          <a:p>
            <a:pPr algn="r"/>
            <a:endParaRPr lang="en-GB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588125" y="3108144"/>
            <a:ext cx="1944688" cy="1079500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GB" sz="1600" b="1" dirty="0">
                <a:latin typeface="Times New Roman" pitchFamily="18" charset="0"/>
              </a:rPr>
              <a:t>Deployment Phase</a:t>
            </a:r>
          </a:p>
          <a:p>
            <a:pPr algn="r"/>
            <a:endParaRPr lang="en-GB" sz="16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r"/>
            <a:endParaRPr lang="en-GB" sz="1600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r"/>
            <a:endParaRPr lang="en-GB" sz="16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0" y="4205106"/>
            <a:ext cx="2016125" cy="1371600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GB" sz="2400">
              <a:latin typeface="Times New Roman" pitchFamily="18" charset="0"/>
            </a:endParaRPr>
          </a:p>
          <a:p>
            <a:pPr algn="r"/>
            <a:endParaRPr lang="en-GB" sz="2400">
              <a:latin typeface="Times New Roman" pitchFamily="18" charset="0"/>
            </a:endParaRPr>
          </a:p>
          <a:p>
            <a:pPr algn="r"/>
            <a:endParaRPr lang="en-GB" sz="1600">
              <a:solidFill>
                <a:schemeClr val="accent1"/>
              </a:solidFill>
              <a:latin typeface="Times New Roman" pitchFamily="18" charset="0"/>
            </a:endParaRPr>
          </a:p>
          <a:p>
            <a:pPr algn="r"/>
            <a:endParaRPr lang="en-GB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4356100" y="5844994"/>
            <a:ext cx="2376488" cy="1008062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GB" sz="1600" b="1" dirty="0">
                <a:latin typeface="Times New Roman" pitchFamily="18" charset="0"/>
              </a:rPr>
              <a:t>Coding </a:t>
            </a:r>
          </a:p>
          <a:p>
            <a:pPr algn="r"/>
            <a:r>
              <a:rPr lang="en-GB" sz="1600" b="1" dirty="0">
                <a:latin typeface="Times New Roman" pitchFamily="18" charset="0"/>
              </a:rPr>
              <a:t>Phase   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7772400" y="4836931"/>
            <a:ext cx="1295400" cy="1944688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GB" sz="1600" b="1" dirty="0">
                <a:latin typeface="Times New Roman" pitchFamily="18" charset="0"/>
              </a:rPr>
              <a:t>Component </a:t>
            </a:r>
          </a:p>
          <a:p>
            <a:pPr algn="ctr"/>
            <a:r>
              <a:rPr lang="en-GB" sz="1600" b="1" dirty="0">
                <a:latin typeface="Times New Roman" pitchFamily="18" charset="0"/>
              </a:rPr>
              <a:t>Phase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484438" y="2963681"/>
            <a:ext cx="2697162" cy="1081088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1828800" y="4621031"/>
            <a:ext cx="2057400" cy="1620876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400" dirty="0">
              <a:latin typeface="Times New Roman" pitchFamily="18" charset="0"/>
            </a:endParaRPr>
          </a:p>
          <a:p>
            <a:pPr algn="ctr"/>
            <a:endParaRPr lang="en-GB" sz="2400" dirty="0">
              <a:latin typeface="Times New Roman" pitchFamily="18" charset="0"/>
            </a:endParaRPr>
          </a:p>
          <a:p>
            <a:pPr algn="ctr"/>
            <a:endParaRPr lang="en-GB" sz="2400" dirty="0">
              <a:latin typeface="Times New Roman" pitchFamily="18" charset="0"/>
            </a:endParaRPr>
          </a:p>
          <a:p>
            <a:pPr algn="ctr"/>
            <a:r>
              <a:rPr lang="en-GB" sz="1600" b="1" dirty="0" smtClean="0">
                <a:latin typeface="Times New Roman" pitchFamily="18" charset="0"/>
              </a:rPr>
              <a:t>Detailed </a:t>
            </a:r>
            <a:r>
              <a:rPr lang="en-GB" sz="1600" b="1" dirty="0">
                <a:latin typeface="Times New Roman" pitchFamily="18" charset="0"/>
              </a:rPr>
              <a:t>Control</a:t>
            </a:r>
          </a:p>
          <a:p>
            <a:pPr algn="ctr"/>
            <a:r>
              <a:rPr lang="en-GB" sz="1600" b="1" dirty="0">
                <a:latin typeface="Times New Roman" pitchFamily="18" charset="0"/>
              </a:rPr>
              <a:t>Design Phase</a:t>
            </a:r>
          </a:p>
        </p:txBody>
      </p:sp>
      <p:sp>
        <p:nvSpPr>
          <p:cNvPr id="51362" name="Rectangle 162"/>
          <p:cNvSpPr>
            <a:spLocks noChangeArrowheads="1"/>
          </p:cNvSpPr>
          <p:nvPr/>
        </p:nvSpPr>
        <p:spPr bwMode="auto">
          <a:xfrm>
            <a:off x="63798" y="2382013"/>
            <a:ext cx="1337997" cy="728895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/>
          <a:lstStyle/>
          <a:p>
            <a:pPr algn="ctr"/>
            <a:r>
              <a:rPr lang="en-GB" sz="1600" b="1" dirty="0" smtClean="0">
                <a:latin typeface="Times New Roman" pitchFamily="18" charset="0"/>
              </a:rPr>
              <a:t>Non-Functional</a:t>
            </a:r>
            <a:endParaRPr lang="en-GB" sz="1600" b="1" dirty="0">
              <a:latin typeface="Times New Roman" pitchFamily="18" charset="0"/>
            </a:endParaRPr>
          </a:p>
          <a:p>
            <a:pPr algn="ctr"/>
            <a:r>
              <a:rPr lang="en-GB" sz="1600" b="1" dirty="0">
                <a:latin typeface="Times New Roman" pitchFamily="18" charset="0"/>
              </a:rPr>
              <a:t>Requirements</a:t>
            </a:r>
          </a:p>
          <a:p>
            <a:pPr algn="ctr"/>
            <a:endParaRPr lang="en-GB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grpSp>
        <p:nvGrpSpPr>
          <p:cNvPr id="51222" name="Group 22"/>
          <p:cNvGrpSpPr>
            <a:grpSpLocks noChangeAspect="1"/>
          </p:cNvGrpSpPr>
          <p:nvPr/>
        </p:nvGrpSpPr>
        <p:grpSpPr bwMode="auto">
          <a:xfrm>
            <a:off x="1997075" y="4784544"/>
            <a:ext cx="1549400" cy="801687"/>
            <a:chOff x="7344" y="7248"/>
            <a:chExt cx="2400" cy="1152"/>
          </a:xfrm>
        </p:grpSpPr>
        <p:grpSp>
          <p:nvGrpSpPr>
            <p:cNvPr id="51223" name="Group 23"/>
            <p:cNvGrpSpPr>
              <a:grpSpLocks noChangeAspect="1"/>
            </p:cNvGrpSpPr>
            <p:nvPr/>
          </p:nvGrpSpPr>
          <p:grpSpPr bwMode="auto">
            <a:xfrm>
              <a:off x="7344" y="7248"/>
              <a:ext cx="1839" cy="1125"/>
              <a:chOff x="897" y="4779"/>
              <a:chExt cx="1839" cy="1125"/>
            </a:xfrm>
          </p:grpSpPr>
          <p:sp>
            <p:nvSpPr>
              <p:cNvPr id="5122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160" y="4779"/>
                <a:ext cx="1072" cy="1125"/>
              </a:xfrm>
              <a:prstGeom prst="rect">
                <a:avLst/>
              </a:prstGeom>
              <a:noFill/>
              <a:ln w="25400">
                <a:solidFill>
                  <a:srgbClr val="FF66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5" name="Line 25"/>
              <p:cNvSpPr>
                <a:spLocks noChangeAspect="1" noChangeShapeType="1"/>
              </p:cNvSpPr>
              <p:nvPr/>
            </p:nvSpPr>
            <p:spPr bwMode="auto">
              <a:xfrm>
                <a:off x="897" y="4949"/>
                <a:ext cx="255" cy="0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6" name="Line 26"/>
              <p:cNvSpPr>
                <a:spLocks noChangeAspect="1" noChangeShapeType="1"/>
              </p:cNvSpPr>
              <p:nvPr/>
            </p:nvSpPr>
            <p:spPr bwMode="auto">
              <a:xfrm>
                <a:off x="897" y="5055"/>
                <a:ext cx="255" cy="0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7" name="Line 27"/>
              <p:cNvSpPr>
                <a:spLocks noChangeAspect="1" noChangeShapeType="1"/>
              </p:cNvSpPr>
              <p:nvPr/>
            </p:nvSpPr>
            <p:spPr bwMode="auto">
              <a:xfrm>
                <a:off x="897" y="5270"/>
                <a:ext cx="255" cy="0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8" name="Line 28"/>
              <p:cNvSpPr>
                <a:spLocks noChangeAspect="1" noChangeShapeType="1"/>
              </p:cNvSpPr>
              <p:nvPr/>
            </p:nvSpPr>
            <p:spPr bwMode="auto">
              <a:xfrm>
                <a:off x="2239" y="4949"/>
                <a:ext cx="255" cy="0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9" name="Line 29"/>
              <p:cNvSpPr>
                <a:spLocks noChangeAspect="1" noChangeShapeType="1"/>
              </p:cNvSpPr>
              <p:nvPr/>
            </p:nvSpPr>
            <p:spPr bwMode="auto">
              <a:xfrm>
                <a:off x="2239" y="5055"/>
                <a:ext cx="255" cy="0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0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244" y="4885"/>
                <a:ext cx="275" cy="196"/>
              </a:xfrm>
              <a:prstGeom prst="rect">
                <a:avLst/>
              </a:prstGeom>
              <a:noFill/>
              <a:ln w="25400">
                <a:solidFill>
                  <a:srgbClr val="FF66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 anchor="ctr"/>
              <a:lstStyle/>
              <a:p>
                <a:pPr algn="ctr" defTabSz="384175" eaLnBrk="0" hangingPunct="0"/>
                <a:r>
                  <a:rPr lang="en-GB" sz="400" b="1">
                    <a:solidFill>
                      <a:schemeClr val="accent2"/>
                    </a:solidFill>
                  </a:rPr>
                  <a:t>A</a:t>
                </a:r>
                <a:endParaRPr lang="en-GB" sz="400" b="1"/>
              </a:p>
            </p:txBody>
          </p:sp>
          <p:sp>
            <p:nvSpPr>
              <p:cNvPr id="51231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244" y="5207"/>
                <a:ext cx="275" cy="196"/>
              </a:xfrm>
              <a:prstGeom prst="rect">
                <a:avLst/>
              </a:prstGeom>
              <a:noFill/>
              <a:ln w="25400">
                <a:solidFill>
                  <a:srgbClr val="FF66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 anchor="ctr"/>
              <a:lstStyle/>
              <a:p>
                <a:pPr algn="ctr" defTabSz="384175" eaLnBrk="0" hangingPunct="0"/>
                <a:r>
                  <a:rPr lang="en-GB" sz="400" b="1">
                    <a:solidFill>
                      <a:schemeClr val="accent2"/>
                    </a:solidFill>
                  </a:rPr>
                  <a:t>C</a:t>
                </a:r>
                <a:endParaRPr lang="en-GB" sz="1000" b="1"/>
              </a:p>
            </p:txBody>
          </p:sp>
          <p:sp>
            <p:nvSpPr>
              <p:cNvPr id="51232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244" y="5528"/>
                <a:ext cx="275" cy="198"/>
              </a:xfrm>
              <a:prstGeom prst="rect">
                <a:avLst/>
              </a:prstGeom>
              <a:noFill/>
              <a:ln w="25400">
                <a:solidFill>
                  <a:srgbClr val="FF66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 anchor="ctr"/>
              <a:lstStyle/>
              <a:p>
                <a:pPr algn="ctr" defTabSz="384175" eaLnBrk="0" hangingPunct="0"/>
                <a:r>
                  <a:rPr lang="en-GB" sz="400" b="1">
                    <a:solidFill>
                      <a:schemeClr val="accent2"/>
                    </a:solidFill>
                  </a:rPr>
                  <a:t>E</a:t>
                </a:r>
                <a:endParaRPr lang="en-GB" sz="1000"/>
              </a:p>
            </p:txBody>
          </p:sp>
          <p:sp>
            <p:nvSpPr>
              <p:cNvPr id="51233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1872" y="4885"/>
                <a:ext cx="274" cy="196"/>
              </a:xfrm>
              <a:prstGeom prst="rect">
                <a:avLst/>
              </a:prstGeom>
              <a:noFill/>
              <a:ln w="25400">
                <a:solidFill>
                  <a:srgbClr val="FF66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 anchor="ctr"/>
              <a:lstStyle/>
              <a:p>
                <a:pPr algn="ctr" defTabSz="384175" eaLnBrk="0" hangingPunct="0"/>
                <a:r>
                  <a:rPr lang="en-GB" sz="400" b="1">
                    <a:solidFill>
                      <a:schemeClr val="accent2"/>
                    </a:solidFill>
                  </a:rPr>
                  <a:t>B</a:t>
                </a:r>
                <a:endParaRPr lang="en-GB" sz="1000"/>
              </a:p>
            </p:txBody>
          </p:sp>
          <p:sp>
            <p:nvSpPr>
              <p:cNvPr id="51234" name="Line 34"/>
              <p:cNvSpPr>
                <a:spLocks noChangeAspect="1" noChangeShapeType="1"/>
              </p:cNvSpPr>
              <p:nvPr/>
            </p:nvSpPr>
            <p:spPr bwMode="auto">
              <a:xfrm flipV="1">
                <a:off x="2008" y="5091"/>
                <a:ext cx="0" cy="536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5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1325" y="5091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6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1267" y="5091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7" name="Line 37"/>
              <p:cNvSpPr>
                <a:spLocks noChangeAspect="1" noChangeShapeType="1"/>
              </p:cNvSpPr>
              <p:nvPr/>
            </p:nvSpPr>
            <p:spPr bwMode="auto">
              <a:xfrm>
                <a:off x="1467" y="5091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8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1267" y="5412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9" name="Line 39"/>
              <p:cNvSpPr>
                <a:spLocks noChangeAspect="1" noChangeShapeType="1"/>
              </p:cNvSpPr>
              <p:nvPr/>
            </p:nvSpPr>
            <p:spPr bwMode="auto">
              <a:xfrm>
                <a:off x="1467" y="5412"/>
                <a:ext cx="0" cy="107"/>
              </a:xfrm>
              <a:prstGeom prst="line">
                <a:avLst/>
              </a:prstGeom>
              <a:noFill/>
              <a:ln w="3175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40" name="Line 40"/>
              <p:cNvSpPr>
                <a:spLocks noChangeAspect="1" noChangeShapeType="1"/>
              </p:cNvSpPr>
              <p:nvPr/>
            </p:nvSpPr>
            <p:spPr bwMode="auto">
              <a:xfrm>
                <a:off x="1411" y="5412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41" name="Line 41"/>
              <p:cNvSpPr>
                <a:spLocks noChangeAspect="1" noChangeShapeType="1"/>
              </p:cNvSpPr>
              <p:nvPr/>
            </p:nvSpPr>
            <p:spPr bwMode="auto">
              <a:xfrm>
                <a:off x="1525" y="5627"/>
                <a:ext cx="483" cy="0"/>
              </a:xfrm>
              <a:prstGeom prst="line">
                <a:avLst/>
              </a:prstGeom>
              <a:noFill/>
              <a:ln w="25400">
                <a:solidFill>
                  <a:srgbClr val="6600CC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42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1615" y="5207"/>
                <a:ext cx="274" cy="196"/>
              </a:xfrm>
              <a:prstGeom prst="rect">
                <a:avLst/>
              </a:prstGeom>
              <a:noFill/>
              <a:ln w="25400">
                <a:solidFill>
                  <a:srgbClr val="FF66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 anchor="ctr"/>
              <a:lstStyle/>
              <a:p>
                <a:pPr algn="ctr" defTabSz="384175" eaLnBrk="0" hangingPunct="0"/>
                <a:r>
                  <a:rPr lang="en-GB" sz="400" b="1">
                    <a:solidFill>
                      <a:schemeClr val="accent2"/>
                    </a:solidFill>
                  </a:rPr>
                  <a:t>D</a:t>
                </a:r>
                <a:endParaRPr lang="en-GB" sz="600" b="1"/>
              </a:p>
            </p:txBody>
          </p:sp>
          <p:sp>
            <p:nvSpPr>
              <p:cNvPr id="51243" name="Line 43"/>
              <p:cNvSpPr>
                <a:spLocks noChangeAspect="1" noChangeShapeType="1"/>
              </p:cNvSpPr>
              <p:nvPr/>
            </p:nvSpPr>
            <p:spPr bwMode="auto">
              <a:xfrm>
                <a:off x="1525" y="5306"/>
                <a:ext cx="84" cy="0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44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2494" y="4838"/>
                <a:ext cx="242" cy="236"/>
              </a:xfrm>
              <a:prstGeom prst="rect">
                <a:avLst/>
              </a:prstGeom>
              <a:noFill/>
              <a:ln w="25400">
                <a:solidFill>
                  <a:srgbClr val="FF66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 anchor="ctr"/>
              <a:lstStyle/>
              <a:p>
                <a:pPr algn="ctr" defTabSz="384175" eaLnBrk="0" hangingPunct="0"/>
                <a:r>
                  <a:rPr lang="en-GB" sz="400" b="1">
                    <a:solidFill>
                      <a:schemeClr val="accent2"/>
                    </a:solidFill>
                  </a:rPr>
                  <a:t>F</a:t>
                </a:r>
                <a:endParaRPr lang="en-GB" sz="1000"/>
              </a:p>
            </p:txBody>
          </p:sp>
          <p:sp>
            <p:nvSpPr>
              <p:cNvPr id="51245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615" y="5207"/>
                <a:ext cx="274" cy="196"/>
              </a:xfrm>
              <a:prstGeom prst="rect">
                <a:avLst/>
              </a:prstGeom>
              <a:noFill/>
              <a:ln w="25400">
                <a:solidFill>
                  <a:srgbClr val="FF66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 anchor="ctr"/>
              <a:lstStyle/>
              <a:p>
                <a:pPr algn="ctr" defTabSz="384175" eaLnBrk="0" hangingPunct="0"/>
                <a:endParaRPr lang="en-US" sz="600" b="1"/>
              </a:p>
            </p:txBody>
          </p:sp>
          <p:sp>
            <p:nvSpPr>
              <p:cNvPr id="51246" name="Line 46"/>
              <p:cNvSpPr>
                <a:spLocks noChangeAspect="1" noChangeShapeType="1"/>
              </p:cNvSpPr>
              <p:nvPr/>
            </p:nvSpPr>
            <p:spPr bwMode="auto">
              <a:xfrm>
                <a:off x="897" y="5162"/>
                <a:ext cx="255" cy="0"/>
              </a:xfrm>
              <a:prstGeom prst="line">
                <a:avLst/>
              </a:prstGeom>
              <a:noFill/>
              <a:ln w="12700">
                <a:solidFill>
                  <a:srgbClr val="6600CC"/>
                </a:solidFill>
                <a:round/>
                <a:headEnd type="none" w="sm" len="sm"/>
                <a:tailEnd type="stealth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47" name="Group 47"/>
            <p:cNvGrpSpPr>
              <a:grpSpLocks noChangeAspect="1"/>
            </p:cNvGrpSpPr>
            <p:nvPr/>
          </p:nvGrpSpPr>
          <p:grpSpPr bwMode="auto">
            <a:xfrm>
              <a:off x="8688" y="7872"/>
              <a:ext cx="1056" cy="528"/>
              <a:chOff x="3216" y="7296"/>
              <a:chExt cx="1392" cy="758"/>
            </a:xfrm>
          </p:grpSpPr>
          <p:sp>
            <p:nvSpPr>
              <p:cNvPr id="51248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3456" y="7296"/>
                <a:ext cx="307" cy="192"/>
              </a:xfrm>
              <a:prstGeom prst="homePlate">
                <a:avLst>
                  <a:gd name="adj" fmla="val 39974"/>
                </a:avLst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49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3984" y="7296"/>
                <a:ext cx="384" cy="230"/>
              </a:xfrm>
              <a:prstGeom prst="flowChartDecision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0" name="AutoShape 50"/>
              <p:cNvSpPr>
                <a:spLocks noChangeAspect="1" noChangeArrowheads="1"/>
              </p:cNvSpPr>
              <p:nvPr/>
            </p:nvSpPr>
            <p:spPr bwMode="auto">
              <a:xfrm flipH="1">
                <a:off x="3552" y="7824"/>
                <a:ext cx="307" cy="230"/>
              </a:xfrm>
              <a:prstGeom prst="chevron">
                <a:avLst>
                  <a:gd name="adj" fmla="val 33370"/>
                </a:avLst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1" name="Line 51"/>
              <p:cNvSpPr>
                <a:spLocks noChangeAspect="1" noChangeShapeType="1"/>
              </p:cNvSpPr>
              <p:nvPr/>
            </p:nvSpPr>
            <p:spPr bwMode="auto">
              <a:xfrm>
                <a:off x="3744" y="739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2" name="Line 52"/>
              <p:cNvSpPr>
                <a:spLocks noChangeAspect="1" noChangeShapeType="1"/>
              </p:cNvSpPr>
              <p:nvPr/>
            </p:nvSpPr>
            <p:spPr bwMode="auto">
              <a:xfrm>
                <a:off x="4320" y="73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3" name="Line 53"/>
              <p:cNvSpPr>
                <a:spLocks noChangeAspect="1" noChangeShapeType="1"/>
              </p:cNvSpPr>
              <p:nvPr/>
            </p:nvSpPr>
            <p:spPr bwMode="auto">
              <a:xfrm>
                <a:off x="4608" y="739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4" name="Line 54"/>
              <p:cNvSpPr>
                <a:spLocks noChangeAspect="1" noChangeShapeType="1"/>
              </p:cNvSpPr>
              <p:nvPr/>
            </p:nvSpPr>
            <p:spPr bwMode="auto">
              <a:xfrm flipH="1">
                <a:off x="3792" y="792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5" name="Line 55"/>
              <p:cNvSpPr>
                <a:spLocks noChangeAspect="1" noChangeShapeType="1"/>
              </p:cNvSpPr>
              <p:nvPr/>
            </p:nvSpPr>
            <p:spPr bwMode="auto">
              <a:xfrm>
                <a:off x="3216" y="73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57" name="Text Box 57"/>
          <p:cNvSpPr txBox="1">
            <a:spLocks noChangeAspect="1" noChangeArrowheads="1"/>
          </p:cNvSpPr>
          <p:nvPr/>
        </p:nvSpPr>
        <p:spPr bwMode="auto">
          <a:xfrm>
            <a:off x="5221288" y="2135006"/>
            <a:ext cx="935037" cy="500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38405" tIns="19202" rIns="38405" bIns="19202">
            <a:spAutoFit/>
          </a:bodyPr>
          <a:lstStyle>
            <a:lvl1pPr defTabSz="384175">
              <a:defRPr>
                <a:solidFill>
                  <a:schemeClr val="tx1"/>
                </a:solidFill>
                <a:latin typeface="Arial" charset="0"/>
              </a:defRPr>
            </a:lvl1pPr>
            <a:lvl2pPr marL="192088" defTabSz="384175">
              <a:defRPr>
                <a:solidFill>
                  <a:schemeClr val="tx1"/>
                </a:solidFill>
                <a:latin typeface="Arial" charset="0"/>
              </a:defRPr>
            </a:lvl2pPr>
            <a:lvl3pPr marL="384175" defTabSz="384175">
              <a:defRPr>
                <a:solidFill>
                  <a:schemeClr val="tx1"/>
                </a:solidFill>
                <a:latin typeface="Arial" charset="0"/>
              </a:defRPr>
            </a:lvl3pPr>
            <a:lvl4pPr marL="576263" defTabSz="384175">
              <a:defRPr>
                <a:solidFill>
                  <a:schemeClr val="tx1"/>
                </a:solidFill>
                <a:latin typeface="Arial" charset="0"/>
              </a:defRPr>
            </a:lvl4pPr>
            <a:lvl5pPr marL="768350" defTabSz="384175">
              <a:defRPr>
                <a:solidFill>
                  <a:schemeClr val="tx1"/>
                </a:solidFill>
                <a:latin typeface="Arial" charset="0"/>
              </a:defRPr>
            </a:lvl5pPr>
            <a:lvl6pPr marL="12255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827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1399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971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 i="1" dirty="0" smtClean="0">
                <a:cs typeface="Times New Roman" pitchFamily="18" charset="0"/>
              </a:rPr>
              <a:t>Logical  </a:t>
            </a:r>
            <a:r>
              <a:rPr lang="en-US" sz="1000" b="1" i="1" dirty="0">
                <a:cs typeface="Times New Roman" pitchFamily="18" charset="0"/>
              </a:rPr>
              <a:t>Architecture</a:t>
            </a:r>
          </a:p>
          <a:p>
            <a:r>
              <a:rPr lang="en-US" sz="1000" b="1" i="1" dirty="0">
                <a:cs typeface="Times New Roman" pitchFamily="18" charset="0"/>
              </a:rPr>
              <a:t>View</a:t>
            </a:r>
            <a:endParaRPr lang="en-US" sz="1000" b="1" dirty="0"/>
          </a:p>
        </p:txBody>
      </p:sp>
      <p:grpSp>
        <p:nvGrpSpPr>
          <p:cNvPr id="51258" name="Group 58"/>
          <p:cNvGrpSpPr>
            <a:grpSpLocks noChangeAspect="1"/>
          </p:cNvGrpSpPr>
          <p:nvPr/>
        </p:nvGrpSpPr>
        <p:grpSpPr bwMode="auto">
          <a:xfrm>
            <a:off x="4464050" y="2188981"/>
            <a:ext cx="388938" cy="490538"/>
            <a:chOff x="6831" y="14489"/>
            <a:chExt cx="1508" cy="1762"/>
          </a:xfrm>
        </p:grpSpPr>
        <p:sp>
          <p:nvSpPr>
            <p:cNvPr id="51259" name="Rectangle 59"/>
            <p:cNvSpPr>
              <a:spLocks noChangeAspect="1" noChangeArrowheads="1"/>
            </p:cNvSpPr>
            <p:nvPr/>
          </p:nvSpPr>
          <p:spPr bwMode="auto">
            <a:xfrm>
              <a:off x="6970" y="14489"/>
              <a:ext cx="1369" cy="936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0" name="Rectangle 60"/>
            <p:cNvSpPr>
              <a:spLocks noChangeAspect="1" noChangeArrowheads="1"/>
            </p:cNvSpPr>
            <p:nvPr/>
          </p:nvSpPr>
          <p:spPr bwMode="auto">
            <a:xfrm>
              <a:off x="7126" y="14637"/>
              <a:ext cx="113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 eaLnBrk="0" hangingPunct="0"/>
              <a:r>
                <a:rPr lang="en-US" sz="200">
                  <a:solidFill>
                    <a:srgbClr val="000000"/>
                  </a:solidFill>
                </a:rPr>
                <a:t>Vehicle Operation Control</a:t>
              </a:r>
              <a:endParaRPr lang="en-US" sz="500">
                <a:latin typeface="Times New Roman" pitchFamily="18" charset="0"/>
              </a:endParaRPr>
            </a:p>
          </p:txBody>
        </p:sp>
        <p:sp>
          <p:nvSpPr>
            <p:cNvPr id="51261" name="Rectangle 61"/>
            <p:cNvSpPr>
              <a:spLocks noChangeAspect="1" noChangeArrowheads="1"/>
            </p:cNvSpPr>
            <p:nvPr/>
          </p:nvSpPr>
          <p:spPr bwMode="auto">
            <a:xfrm>
              <a:off x="6970" y="14768"/>
              <a:ext cx="1369" cy="657"/>
            </a:xfrm>
            <a:prstGeom prst="rect">
              <a:avLst/>
            </a:prstGeom>
            <a:noFill/>
            <a:ln w="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Rectangle 62"/>
            <p:cNvSpPr>
              <a:spLocks noChangeAspect="1" noChangeArrowheads="1"/>
            </p:cNvSpPr>
            <p:nvPr/>
          </p:nvSpPr>
          <p:spPr bwMode="auto">
            <a:xfrm>
              <a:off x="6970" y="14828"/>
              <a:ext cx="1369" cy="597"/>
            </a:xfrm>
            <a:prstGeom prst="rect">
              <a:avLst/>
            </a:prstGeom>
            <a:noFill/>
            <a:ln w="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263" name="Picture 6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4897"/>
              <a:ext cx="12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4" name="Picture 6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4897"/>
              <a:ext cx="12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5" name="Picture 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4897"/>
              <a:ext cx="12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6" name="Rectangle 66"/>
            <p:cNvSpPr>
              <a:spLocks noChangeAspect="1" noChangeArrowheads="1"/>
            </p:cNvSpPr>
            <p:nvPr/>
          </p:nvSpPr>
          <p:spPr bwMode="auto">
            <a:xfrm>
              <a:off x="7108" y="14900"/>
              <a:ext cx="120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 eaLnBrk="0" hangingPunct="0"/>
              <a:r>
                <a:rPr lang="en-US" sz="200">
                  <a:solidFill>
                    <a:srgbClr val="000000"/>
                  </a:solidFill>
                </a:rPr>
                <a:t>&lt;&lt;driver action&gt;&gt; Turn On()</a:t>
              </a:r>
              <a:endParaRPr lang="en-US" sz="500">
                <a:latin typeface="Times New Roman" pitchFamily="18" charset="0"/>
              </a:endParaRPr>
            </a:p>
          </p:txBody>
        </p:sp>
        <p:pic>
          <p:nvPicPr>
            <p:cNvPr id="51267" name="Picture 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5017"/>
              <a:ext cx="12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8" name="Picture 6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5017"/>
              <a:ext cx="12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9" name="Picture 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5017"/>
              <a:ext cx="12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0" name="Rectangle 70"/>
            <p:cNvSpPr>
              <a:spLocks noChangeAspect="1" noChangeArrowheads="1"/>
            </p:cNvSpPr>
            <p:nvPr/>
          </p:nvSpPr>
          <p:spPr bwMode="auto">
            <a:xfrm>
              <a:off x="7108" y="15019"/>
              <a:ext cx="119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 eaLnBrk="0" hangingPunct="0"/>
              <a:r>
                <a:rPr lang="en-US" sz="200">
                  <a:solidFill>
                    <a:srgbClr val="000000"/>
                  </a:solidFill>
                </a:rPr>
                <a:t>&lt;&lt;driver action&gt;&gt; Turn Off()</a:t>
              </a:r>
              <a:endParaRPr lang="en-US" sz="500">
                <a:latin typeface="Times New Roman" pitchFamily="18" charset="0"/>
              </a:endParaRPr>
            </a:p>
          </p:txBody>
        </p:sp>
        <p:pic>
          <p:nvPicPr>
            <p:cNvPr id="51271" name="Picture 7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5136"/>
              <a:ext cx="12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2" name="Picture 7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5136"/>
              <a:ext cx="12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3" name="Picture 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5136"/>
              <a:ext cx="12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4" name="Rectangle 74"/>
            <p:cNvSpPr>
              <a:spLocks noChangeAspect="1" noChangeArrowheads="1"/>
            </p:cNvSpPr>
            <p:nvPr/>
          </p:nvSpPr>
          <p:spPr bwMode="auto">
            <a:xfrm>
              <a:off x="7108" y="15139"/>
              <a:ext cx="10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 eaLnBrk="0" hangingPunct="0"/>
              <a:r>
                <a:rPr lang="en-US" sz="200">
                  <a:solidFill>
                    <a:srgbClr val="000000"/>
                  </a:solidFill>
                </a:rPr>
                <a:t>&lt;&lt;driver action&gt;&gt; Start()</a:t>
              </a:r>
              <a:endParaRPr lang="en-US" sz="500">
                <a:latin typeface="Times New Roman" pitchFamily="18" charset="0"/>
              </a:endParaRPr>
            </a:p>
          </p:txBody>
        </p:sp>
        <p:pic>
          <p:nvPicPr>
            <p:cNvPr id="51275" name="Picture 7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5256"/>
              <a:ext cx="12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6" name="Picture 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5256"/>
              <a:ext cx="12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7" name="Picture 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" y="15256"/>
              <a:ext cx="12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8" name="Rectangle 78"/>
            <p:cNvSpPr>
              <a:spLocks noChangeAspect="1" noChangeArrowheads="1"/>
            </p:cNvSpPr>
            <p:nvPr/>
          </p:nvSpPr>
          <p:spPr bwMode="auto">
            <a:xfrm>
              <a:off x="7108" y="15253"/>
              <a:ext cx="10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 eaLnBrk="0" hangingPunct="0"/>
              <a:r>
                <a:rPr lang="en-US" sz="200">
                  <a:solidFill>
                    <a:srgbClr val="000000"/>
                  </a:solidFill>
                </a:rPr>
                <a:t>&lt;&lt;driver action&gt;&gt; Stop()</a:t>
              </a:r>
              <a:endParaRPr lang="en-US" sz="500">
                <a:latin typeface="Times New Roman" pitchFamily="18" charset="0"/>
              </a:endParaRPr>
            </a:p>
          </p:txBody>
        </p:sp>
        <p:sp>
          <p:nvSpPr>
            <p:cNvPr id="51279" name="Rectangle 79"/>
            <p:cNvSpPr>
              <a:spLocks noChangeAspect="1" noChangeArrowheads="1"/>
            </p:cNvSpPr>
            <p:nvPr/>
          </p:nvSpPr>
          <p:spPr bwMode="auto">
            <a:xfrm>
              <a:off x="7366" y="14518"/>
              <a:ext cx="62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 eaLnBrk="0" hangingPunct="0"/>
              <a:r>
                <a:rPr lang="en-US" sz="200">
                  <a:solidFill>
                    <a:srgbClr val="000000"/>
                  </a:solidFill>
                </a:rPr>
                <a:t>&lt;&lt;controller&gt;&gt;</a:t>
              </a:r>
              <a:endParaRPr lang="en-US" sz="500">
                <a:latin typeface="Times New Roman" pitchFamily="18" charset="0"/>
              </a:endParaRPr>
            </a:p>
          </p:txBody>
        </p:sp>
        <p:sp>
          <p:nvSpPr>
            <p:cNvPr id="51280" name="Rectangle 80"/>
            <p:cNvSpPr>
              <a:spLocks noChangeAspect="1" noChangeArrowheads="1"/>
            </p:cNvSpPr>
            <p:nvPr/>
          </p:nvSpPr>
          <p:spPr bwMode="auto">
            <a:xfrm>
              <a:off x="6831" y="15803"/>
              <a:ext cx="625" cy="428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Rectangle 81"/>
            <p:cNvSpPr>
              <a:spLocks noChangeAspect="1" noChangeArrowheads="1"/>
            </p:cNvSpPr>
            <p:nvPr/>
          </p:nvSpPr>
          <p:spPr bwMode="auto">
            <a:xfrm>
              <a:off x="7059" y="15954"/>
              <a:ext cx="17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 eaLnBrk="0" hangingPunct="0"/>
              <a:r>
                <a:rPr lang="en-US" sz="200">
                  <a:solidFill>
                    <a:srgbClr val="000000"/>
                  </a:solidFill>
                </a:rPr>
                <a:t>Key</a:t>
              </a:r>
              <a:endParaRPr lang="en-US" sz="500">
                <a:latin typeface="Times New Roman" pitchFamily="18" charset="0"/>
              </a:endParaRPr>
            </a:p>
          </p:txBody>
        </p:sp>
        <p:sp>
          <p:nvSpPr>
            <p:cNvPr id="51282" name="Rectangle 82"/>
            <p:cNvSpPr>
              <a:spLocks noChangeAspect="1" noChangeArrowheads="1"/>
            </p:cNvSpPr>
            <p:nvPr/>
          </p:nvSpPr>
          <p:spPr bwMode="auto">
            <a:xfrm>
              <a:off x="6831" y="16082"/>
              <a:ext cx="625" cy="149"/>
            </a:xfrm>
            <a:prstGeom prst="rect">
              <a:avLst/>
            </a:prstGeom>
            <a:noFill/>
            <a:ln w="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3" name="Rectangle 83"/>
            <p:cNvSpPr>
              <a:spLocks noChangeAspect="1" noChangeArrowheads="1"/>
            </p:cNvSpPr>
            <p:nvPr/>
          </p:nvSpPr>
          <p:spPr bwMode="auto">
            <a:xfrm>
              <a:off x="6831" y="16141"/>
              <a:ext cx="625" cy="90"/>
            </a:xfrm>
            <a:prstGeom prst="rect">
              <a:avLst/>
            </a:prstGeom>
            <a:noFill/>
            <a:ln w="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4" name="Rectangle 84"/>
            <p:cNvSpPr>
              <a:spLocks noChangeAspect="1" noChangeArrowheads="1"/>
            </p:cNvSpPr>
            <p:nvPr/>
          </p:nvSpPr>
          <p:spPr bwMode="auto">
            <a:xfrm>
              <a:off x="6862" y="15835"/>
              <a:ext cx="56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 eaLnBrk="0" hangingPunct="0"/>
              <a:r>
                <a:rPr lang="en-US" sz="200">
                  <a:solidFill>
                    <a:srgbClr val="000000"/>
                  </a:solidFill>
                </a:rPr>
                <a:t>&lt;&lt;controlle...</a:t>
              </a:r>
              <a:endParaRPr lang="en-US" sz="500">
                <a:latin typeface="Times New Roman" pitchFamily="18" charset="0"/>
              </a:endParaRPr>
            </a:p>
          </p:txBody>
        </p:sp>
        <p:sp>
          <p:nvSpPr>
            <p:cNvPr id="51285" name="Line 85"/>
            <p:cNvSpPr>
              <a:spLocks noChangeAspect="1" noChangeShapeType="1"/>
            </p:cNvSpPr>
            <p:nvPr/>
          </p:nvSpPr>
          <p:spPr bwMode="auto">
            <a:xfrm flipV="1">
              <a:off x="7248" y="15425"/>
              <a:ext cx="178" cy="378"/>
            </a:xfrm>
            <a:prstGeom prst="line">
              <a:avLst/>
            </a:prstGeom>
            <a:noFill/>
            <a:ln w="0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6" name="Freeform 86"/>
            <p:cNvSpPr>
              <a:spLocks noChangeAspect="1"/>
            </p:cNvSpPr>
            <p:nvPr/>
          </p:nvSpPr>
          <p:spPr bwMode="auto">
            <a:xfrm>
              <a:off x="7317" y="15425"/>
              <a:ext cx="109" cy="149"/>
            </a:xfrm>
            <a:custGeom>
              <a:avLst/>
              <a:gdLst>
                <a:gd name="T0" fmla="*/ 109 w 109"/>
                <a:gd name="T1" fmla="*/ 0 h 149"/>
                <a:gd name="T2" fmla="*/ 99 w 109"/>
                <a:gd name="T3" fmla="*/ 149 h 149"/>
                <a:gd name="T4" fmla="*/ 0 w 109"/>
                <a:gd name="T5" fmla="*/ 99 h 149"/>
                <a:gd name="T6" fmla="*/ 109 w 109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49">
                  <a:moveTo>
                    <a:pt x="109" y="0"/>
                  </a:moveTo>
                  <a:lnTo>
                    <a:pt x="99" y="149"/>
                  </a:lnTo>
                  <a:lnTo>
                    <a:pt x="0" y="99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99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Rectangle 87"/>
            <p:cNvSpPr>
              <a:spLocks noChangeAspect="1" noChangeArrowheads="1"/>
            </p:cNvSpPr>
            <p:nvPr/>
          </p:nvSpPr>
          <p:spPr bwMode="auto">
            <a:xfrm>
              <a:off x="7724" y="15813"/>
              <a:ext cx="615" cy="438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Rectangle 88"/>
            <p:cNvSpPr>
              <a:spLocks noChangeAspect="1" noChangeArrowheads="1"/>
            </p:cNvSpPr>
            <p:nvPr/>
          </p:nvSpPr>
          <p:spPr bwMode="auto">
            <a:xfrm>
              <a:off x="7865" y="15960"/>
              <a:ext cx="35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 eaLnBrk="0" hangingPunct="0"/>
              <a:r>
                <a:rPr lang="en-US" sz="200">
                  <a:solidFill>
                    <a:srgbClr val="000000"/>
                  </a:solidFill>
                </a:rPr>
                <a:t>Keyless</a:t>
              </a:r>
              <a:endParaRPr lang="en-US" sz="500">
                <a:latin typeface="Times New Roman" pitchFamily="18" charset="0"/>
              </a:endParaRPr>
            </a:p>
          </p:txBody>
        </p:sp>
        <p:sp>
          <p:nvSpPr>
            <p:cNvPr id="51289" name="Rectangle 89"/>
            <p:cNvSpPr>
              <a:spLocks noChangeAspect="1" noChangeArrowheads="1"/>
            </p:cNvSpPr>
            <p:nvPr/>
          </p:nvSpPr>
          <p:spPr bwMode="auto">
            <a:xfrm>
              <a:off x="7724" y="16102"/>
              <a:ext cx="615" cy="149"/>
            </a:xfrm>
            <a:prstGeom prst="rect">
              <a:avLst/>
            </a:prstGeom>
            <a:noFill/>
            <a:ln w="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Rectangle 90"/>
            <p:cNvSpPr>
              <a:spLocks noChangeAspect="1" noChangeArrowheads="1"/>
            </p:cNvSpPr>
            <p:nvPr/>
          </p:nvSpPr>
          <p:spPr bwMode="auto">
            <a:xfrm>
              <a:off x="7724" y="16161"/>
              <a:ext cx="615" cy="90"/>
            </a:xfrm>
            <a:prstGeom prst="rect">
              <a:avLst/>
            </a:prstGeom>
            <a:noFill/>
            <a:ln w="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1" name="Rectangle 91"/>
            <p:cNvSpPr>
              <a:spLocks noChangeAspect="1" noChangeArrowheads="1"/>
            </p:cNvSpPr>
            <p:nvPr/>
          </p:nvSpPr>
          <p:spPr bwMode="auto">
            <a:xfrm>
              <a:off x="7742" y="15840"/>
              <a:ext cx="56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 eaLnBrk="0" hangingPunct="0"/>
              <a:r>
                <a:rPr lang="en-US" sz="200">
                  <a:solidFill>
                    <a:srgbClr val="000000"/>
                  </a:solidFill>
                </a:rPr>
                <a:t>&lt;&lt;controlle...</a:t>
              </a:r>
              <a:endParaRPr lang="en-US" sz="500">
                <a:latin typeface="Times New Roman" pitchFamily="18" charset="0"/>
              </a:endParaRPr>
            </a:p>
          </p:txBody>
        </p:sp>
        <p:sp>
          <p:nvSpPr>
            <p:cNvPr id="51292" name="Line 92"/>
            <p:cNvSpPr>
              <a:spLocks noChangeAspect="1" noChangeShapeType="1"/>
            </p:cNvSpPr>
            <p:nvPr/>
          </p:nvSpPr>
          <p:spPr bwMode="auto">
            <a:xfrm flipH="1" flipV="1">
              <a:off x="7813" y="15425"/>
              <a:ext cx="139" cy="388"/>
            </a:xfrm>
            <a:prstGeom prst="line">
              <a:avLst/>
            </a:prstGeom>
            <a:noFill/>
            <a:ln w="0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Freeform 93"/>
            <p:cNvSpPr>
              <a:spLocks noChangeAspect="1"/>
            </p:cNvSpPr>
            <p:nvPr/>
          </p:nvSpPr>
          <p:spPr bwMode="auto">
            <a:xfrm>
              <a:off x="7813" y="15425"/>
              <a:ext cx="99" cy="149"/>
            </a:xfrm>
            <a:custGeom>
              <a:avLst/>
              <a:gdLst>
                <a:gd name="T0" fmla="*/ 0 w 99"/>
                <a:gd name="T1" fmla="*/ 0 h 149"/>
                <a:gd name="T2" fmla="*/ 99 w 99"/>
                <a:gd name="T3" fmla="*/ 119 h 149"/>
                <a:gd name="T4" fmla="*/ 0 w 99"/>
                <a:gd name="T5" fmla="*/ 149 h 149"/>
                <a:gd name="T6" fmla="*/ 0 w 99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49">
                  <a:moveTo>
                    <a:pt x="0" y="0"/>
                  </a:moveTo>
                  <a:lnTo>
                    <a:pt x="99" y="11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99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95" name="Freeform 95"/>
          <p:cNvSpPr>
            <a:spLocks noChangeAspect="1"/>
          </p:cNvSpPr>
          <p:nvPr/>
        </p:nvSpPr>
        <p:spPr bwMode="auto">
          <a:xfrm>
            <a:off x="4613275" y="2679519"/>
            <a:ext cx="531813" cy="561975"/>
          </a:xfrm>
          <a:custGeom>
            <a:avLst/>
            <a:gdLst>
              <a:gd name="T0" fmla="*/ 768 w 824"/>
              <a:gd name="T1" fmla="*/ 0 h 808"/>
              <a:gd name="T2" fmla="*/ 768 w 824"/>
              <a:gd name="T3" fmla="*/ 528 h 808"/>
              <a:gd name="T4" fmla="*/ 432 w 824"/>
              <a:gd name="T5" fmla="*/ 768 h 808"/>
              <a:gd name="T6" fmla="*/ 0 w 824"/>
              <a:gd name="T7" fmla="*/ 76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808">
                <a:moveTo>
                  <a:pt x="768" y="0"/>
                </a:moveTo>
                <a:cubicBezTo>
                  <a:pt x="796" y="200"/>
                  <a:pt x="824" y="400"/>
                  <a:pt x="768" y="528"/>
                </a:cubicBezTo>
                <a:cubicBezTo>
                  <a:pt x="712" y="656"/>
                  <a:pt x="560" y="728"/>
                  <a:pt x="432" y="768"/>
                </a:cubicBezTo>
                <a:cubicBezTo>
                  <a:pt x="304" y="808"/>
                  <a:pt x="152" y="788"/>
                  <a:pt x="0" y="768"/>
                </a:cubicBezTo>
              </a:path>
            </a:pathLst>
          </a:custGeom>
          <a:noFill/>
          <a:ln w="508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6" name="Freeform 96"/>
          <p:cNvSpPr>
            <a:spLocks noChangeAspect="1"/>
          </p:cNvSpPr>
          <p:nvPr/>
        </p:nvSpPr>
        <p:spPr bwMode="auto">
          <a:xfrm rot="10800000">
            <a:off x="3689350" y="2344556"/>
            <a:ext cx="531813" cy="563563"/>
          </a:xfrm>
          <a:custGeom>
            <a:avLst/>
            <a:gdLst>
              <a:gd name="T0" fmla="*/ 768 w 824"/>
              <a:gd name="T1" fmla="*/ 0 h 808"/>
              <a:gd name="T2" fmla="*/ 768 w 824"/>
              <a:gd name="T3" fmla="*/ 528 h 808"/>
              <a:gd name="T4" fmla="*/ 432 w 824"/>
              <a:gd name="T5" fmla="*/ 768 h 808"/>
              <a:gd name="T6" fmla="*/ 0 w 824"/>
              <a:gd name="T7" fmla="*/ 76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808">
                <a:moveTo>
                  <a:pt x="768" y="0"/>
                </a:moveTo>
                <a:cubicBezTo>
                  <a:pt x="796" y="200"/>
                  <a:pt x="824" y="400"/>
                  <a:pt x="768" y="528"/>
                </a:cubicBezTo>
                <a:cubicBezTo>
                  <a:pt x="712" y="656"/>
                  <a:pt x="560" y="728"/>
                  <a:pt x="432" y="768"/>
                </a:cubicBezTo>
                <a:cubicBezTo>
                  <a:pt x="304" y="808"/>
                  <a:pt x="152" y="788"/>
                  <a:pt x="0" y="768"/>
                </a:cubicBezTo>
              </a:path>
            </a:pathLst>
          </a:custGeom>
          <a:noFill/>
          <a:ln w="508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7" name="Text Box 97"/>
          <p:cNvSpPr txBox="1">
            <a:spLocks noChangeAspect="1" noChangeArrowheads="1"/>
          </p:cNvSpPr>
          <p:nvPr/>
        </p:nvSpPr>
        <p:spPr bwMode="auto">
          <a:xfrm>
            <a:off x="4643438" y="4619444"/>
            <a:ext cx="865187" cy="504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38405" tIns="19202" rIns="38405" bIns="19202">
            <a:spAutoFit/>
          </a:bodyPr>
          <a:lstStyle>
            <a:lvl1pPr defTabSz="384175">
              <a:defRPr>
                <a:solidFill>
                  <a:schemeClr val="tx1"/>
                </a:solidFill>
                <a:latin typeface="Arial" charset="0"/>
              </a:defRPr>
            </a:lvl1pPr>
            <a:lvl2pPr marL="192088" defTabSz="384175">
              <a:defRPr>
                <a:solidFill>
                  <a:schemeClr val="tx1"/>
                </a:solidFill>
                <a:latin typeface="Arial" charset="0"/>
              </a:defRPr>
            </a:lvl2pPr>
            <a:lvl3pPr marL="384175" defTabSz="384175">
              <a:defRPr>
                <a:solidFill>
                  <a:schemeClr val="tx1"/>
                </a:solidFill>
                <a:latin typeface="Arial" charset="0"/>
              </a:defRPr>
            </a:lvl3pPr>
            <a:lvl4pPr marL="576263" defTabSz="384175">
              <a:defRPr>
                <a:solidFill>
                  <a:schemeClr val="tx1"/>
                </a:solidFill>
                <a:latin typeface="Arial" charset="0"/>
              </a:defRPr>
            </a:lvl4pPr>
            <a:lvl5pPr marL="768350" defTabSz="384175">
              <a:defRPr>
                <a:solidFill>
                  <a:schemeClr val="tx1"/>
                </a:solidFill>
                <a:latin typeface="Arial" charset="0"/>
              </a:defRPr>
            </a:lvl5pPr>
            <a:lvl6pPr marL="12255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827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1399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971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000" b="1" i="1" dirty="0">
                <a:cs typeface="Times New Roman" pitchFamily="18" charset="0"/>
              </a:rPr>
              <a:t>Functional Deployment View</a:t>
            </a:r>
            <a:endParaRPr lang="en-US" sz="1000" b="1" dirty="0">
              <a:cs typeface="Times New Roman" pitchFamily="18" charset="0"/>
            </a:endParaRPr>
          </a:p>
        </p:txBody>
      </p:sp>
      <p:pic>
        <p:nvPicPr>
          <p:cNvPr id="51298" name="Picture 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49469"/>
            <a:ext cx="83026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00" name="Line 100"/>
          <p:cNvSpPr>
            <a:spLocks noChangeAspect="1" noChangeShapeType="1"/>
          </p:cNvSpPr>
          <p:nvPr/>
        </p:nvSpPr>
        <p:spPr bwMode="auto">
          <a:xfrm>
            <a:off x="5083175" y="3247844"/>
            <a:ext cx="806450" cy="434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1" name="Line 101"/>
          <p:cNvSpPr>
            <a:spLocks noChangeAspect="1" noChangeShapeType="1"/>
          </p:cNvSpPr>
          <p:nvPr/>
        </p:nvSpPr>
        <p:spPr bwMode="auto">
          <a:xfrm rot="1861533" flipV="1">
            <a:off x="3490913" y="4044769"/>
            <a:ext cx="1587" cy="6016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2" name="Line 102"/>
          <p:cNvSpPr>
            <a:spLocks noChangeAspect="1" noChangeShapeType="1"/>
          </p:cNvSpPr>
          <p:nvPr/>
        </p:nvSpPr>
        <p:spPr bwMode="auto">
          <a:xfrm>
            <a:off x="7283450" y="4854394"/>
            <a:ext cx="527050" cy="7016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51531" y="615420"/>
            <a:ext cx="1340446" cy="1282838"/>
            <a:chOff x="210542" y="2498839"/>
            <a:chExt cx="1340446" cy="1341437"/>
          </a:xfrm>
        </p:grpSpPr>
        <p:sp>
          <p:nvSpPr>
            <p:cNvPr id="51216" name="Rectangle 16"/>
            <p:cNvSpPr>
              <a:spLocks noChangeArrowheads="1"/>
            </p:cNvSpPr>
            <p:nvPr/>
          </p:nvSpPr>
          <p:spPr bwMode="auto">
            <a:xfrm>
              <a:off x="210542" y="2498839"/>
              <a:ext cx="1340446" cy="1341437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600" b="1" dirty="0" smtClean="0">
                  <a:latin typeface="Times New Roman" pitchFamily="18" charset="0"/>
                </a:rPr>
                <a:t>Functional </a:t>
              </a:r>
            </a:p>
            <a:p>
              <a:pPr algn="ctr"/>
              <a:r>
                <a:rPr lang="en-GB" sz="1600" b="1" dirty="0" smtClean="0">
                  <a:latin typeface="Times New Roman" pitchFamily="18" charset="0"/>
                </a:rPr>
                <a:t>Requirements </a:t>
              </a:r>
              <a:endParaRPr lang="en-GB" sz="1600" b="1" dirty="0">
                <a:latin typeface="Times New Roman" pitchFamily="18" charset="0"/>
              </a:endParaRPr>
            </a:p>
            <a:p>
              <a:pPr algn="ctr"/>
              <a:endParaRPr lang="en-GB" dirty="0">
                <a:solidFill>
                  <a:schemeClr val="accent1"/>
                </a:solidFill>
                <a:latin typeface="Times New Roman" pitchFamily="18" charset="0"/>
              </a:endParaRPr>
            </a:p>
            <a:p>
              <a:pPr algn="ctr"/>
              <a:endParaRPr lang="en-GB" dirty="0">
                <a:solidFill>
                  <a:schemeClr val="accent1"/>
                </a:solidFill>
                <a:latin typeface="Times New Roman" pitchFamily="18" charset="0"/>
              </a:endParaRPr>
            </a:p>
            <a:p>
              <a:pPr algn="ctr"/>
              <a:endParaRPr lang="en-GB" dirty="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51303" name="Text Box 103"/>
            <p:cNvSpPr txBox="1">
              <a:spLocks noChangeAspect="1" noChangeArrowheads="1"/>
            </p:cNvSpPr>
            <p:nvPr/>
          </p:nvSpPr>
          <p:spPr bwMode="auto">
            <a:xfrm>
              <a:off x="575667" y="3121637"/>
              <a:ext cx="71755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8405" tIns="19202" rIns="38405" bIns="19202">
              <a:spAutoFit/>
            </a:bodyPr>
            <a:lstStyle>
              <a:lvl1pPr marL="192088" indent="-192088" defTabSz="3841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84175" indent="-192088" defTabSz="3841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76263" indent="-192088" defTabSz="3841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768350" indent="-192088" defTabSz="3841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960438" indent="-192088" defTabSz="3841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417638" indent="-192088" defTabSz="384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874838" indent="-192088" defTabSz="384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332038" indent="-192088" defTabSz="384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789238" indent="-192088" defTabSz="384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sz="500" dirty="0">
                  <a:latin typeface="Times New Roman" pitchFamily="18" charset="0"/>
                </a:rPr>
                <a:t>Functional Requirements</a:t>
              </a:r>
            </a:p>
            <a:p>
              <a:r>
                <a:rPr lang="en-GB" sz="500" dirty="0">
                  <a:latin typeface="Times New Roman" pitchFamily="18" charset="0"/>
                </a:rPr>
                <a:t>Marketing Requirements</a:t>
              </a:r>
            </a:p>
            <a:p>
              <a:pPr lvl="1">
                <a:buFontTx/>
                <a:buChar char="•"/>
              </a:pPr>
              <a:r>
                <a:rPr lang="en-GB" sz="400" dirty="0" err="1">
                  <a:latin typeface="Times New Roman" pitchFamily="18" charset="0"/>
                </a:rPr>
                <a:t>saefas</a:t>
              </a:r>
              <a:endParaRPr lang="en-GB" sz="400" dirty="0">
                <a:latin typeface="Times New Roman" pitchFamily="18" charset="0"/>
              </a:endParaRPr>
            </a:p>
            <a:p>
              <a:pPr lvl="1">
                <a:buFontTx/>
                <a:buChar char="•"/>
              </a:pPr>
              <a:r>
                <a:rPr lang="en-GB" sz="400" dirty="0" err="1">
                  <a:latin typeface="Times New Roman" pitchFamily="18" charset="0"/>
                </a:rPr>
                <a:t>asdasdf</a:t>
              </a:r>
              <a:endParaRPr lang="en-GB" sz="400" dirty="0">
                <a:latin typeface="Times New Roman" pitchFamily="18" charset="0"/>
              </a:endParaRPr>
            </a:p>
            <a:p>
              <a:pPr lvl="1">
                <a:buFontTx/>
                <a:buChar char="•"/>
              </a:pPr>
              <a:r>
                <a:rPr lang="en-GB" sz="400" dirty="0" err="1">
                  <a:latin typeface="Times New Roman" pitchFamily="18" charset="0"/>
                </a:rPr>
                <a:t>Sdfsfda</a:t>
              </a:r>
              <a:endParaRPr lang="en-GB" sz="400" dirty="0">
                <a:latin typeface="Times New Roman" pitchFamily="18" charset="0"/>
              </a:endParaRPr>
            </a:p>
            <a:p>
              <a:r>
                <a:rPr lang="en-GB" sz="500" dirty="0">
                  <a:latin typeface="Times New Roman" pitchFamily="18" charset="0"/>
                </a:rPr>
                <a:t>Stakeholders</a:t>
              </a:r>
            </a:p>
            <a:p>
              <a:r>
                <a:rPr lang="en-GB" sz="500" dirty="0">
                  <a:latin typeface="Times New Roman" pitchFamily="18" charset="0"/>
                </a:rPr>
                <a:t>Context Diagram</a:t>
              </a:r>
            </a:p>
            <a:p>
              <a:r>
                <a:rPr lang="en-GB" sz="500" dirty="0">
                  <a:latin typeface="Times New Roman" pitchFamily="18" charset="0"/>
                </a:rPr>
                <a:t>Stories</a:t>
              </a:r>
            </a:p>
            <a:p>
              <a:r>
                <a:rPr lang="en-GB" sz="500" dirty="0">
                  <a:latin typeface="Times New Roman" pitchFamily="18" charset="0"/>
                </a:rPr>
                <a:t>Constraints</a:t>
              </a:r>
              <a:endParaRPr lang="en-US" sz="500" dirty="0">
                <a:latin typeface="Times New Roman" pitchFamily="18" charset="0"/>
              </a:endParaRPr>
            </a:p>
          </p:txBody>
        </p:sp>
      </p:grpSp>
      <p:pic>
        <p:nvPicPr>
          <p:cNvPr id="51308" name="Picture 1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525" y="3046231"/>
            <a:ext cx="10842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309" name="Group 109"/>
          <p:cNvGrpSpPr>
            <a:grpSpLocks noChangeAspect="1"/>
          </p:cNvGrpSpPr>
          <p:nvPr/>
        </p:nvGrpSpPr>
        <p:grpSpPr bwMode="auto">
          <a:xfrm>
            <a:off x="5610589" y="4281306"/>
            <a:ext cx="1183001" cy="1184275"/>
            <a:chOff x="8874" y="3936"/>
            <a:chExt cx="2035" cy="1885"/>
          </a:xfrm>
        </p:grpSpPr>
        <p:grpSp>
          <p:nvGrpSpPr>
            <p:cNvPr id="51310" name="Group 110"/>
            <p:cNvGrpSpPr>
              <a:grpSpLocks noChangeAspect="1"/>
            </p:cNvGrpSpPr>
            <p:nvPr/>
          </p:nvGrpSpPr>
          <p:grpSpPr bwMode="auto">
            <a:xfrm>
              <a:off x="8896" y="4176"/>
              <a:ext cx="1024" cy="733"/>
              <a:chOff x="11467" y="3312"/>
              <a:chExt cx="1024" cy="589"/>
            </a:xfrm>
          </p:grpSpPr>
          <p:sp>
            <p:nvSpPr>
              <p:cNvPr id="51311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11499" y="3312"/>
                <a:ext cx="867" cy="5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2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11467" y="3343"/>
                <a:ext cx="1024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>
                <a:spAutoFit/>
              </a:bodyPr>
              <a:lstStyle>
                <a:lvl1pPr defTabSz="3841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92088" defTabSz="3841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384175" defTabSz="3841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576263" defTabSz="3841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768350" defTabSz="3841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2255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16827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1399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25971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700" dirty="0" smtClean="0"/>
                  <a:t>BCM </a:t>
                </a:r>
                <a:r>
                  <a:rPr lang="en-GB" sz="700" dirty="0"/>
                  <a:t>module</a:t>
                </a:r>
                <a:endParaRPr lang="en-US" sz="700" dirty="0"/>
              </a:p>
            </p:txBody>
          </p:sp>
        </p:grpSp>
        <p:pic>
          <p:nvPicPr>
            <p:cNvPr id="51313" name="Picture 1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4" y="4320"/>
              <a:ext cx="1680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314" name="Group 114"/>
            <p:cNvGrpSpPr>
              <a:grpSpLocks noChangeAspect="1"/>
            </p:cNvGrpSpPr>
            <p:nvPr/>
          </p:nvGrpSpPr>
          <p:grpSpPr bwMode="auto">
            <a:xfrm>
              <a:off x="8874" y="5088"/>
              <a:ext cx="1024" cy="733"/>
              <a:chOff x="8874" y="5088"/>
              <a:chExt cx="1024" cy="733"/>
            </a:xfrm>
          </p:grpSpPr>
          <p:sp>
            <p:nvSpPr>
              <p:cNvPr id="51315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8928" y="5088"/>
                <a:ext cx="867" cy="7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6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8874" y="5520"/>
                <a:ext cx="102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>
                <a:spAutoFit/>
              </a:bodyPr>
              <a:lstStyle>
                <a:lvl1pPr defTabSz="3841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92088" defTabSz="3841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384175" defTabSz="3841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576263" defTabSz="3841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768350" defTabSz="3841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2255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16827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1399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25971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700" dirty="0" smtClean="0"/>
                  <a:t>PCM </a:t>
                </a:r>
                <a:r>
                  <a:rPr lang="en-GB" sz="700" dirty="0"/>
                  <a:t>module</a:t>
                </a:r>
                <a:endParaRPr lang="en-US" sz="700" dirty="0"/>
              </a:p>
            </p:txBody>
          </p:sp>
        </p:grpSp>
        <p:grpSp>
          <p:nvGrpSpPr>
            <p:cNvPr id="51317" name="Group 117"/>
            <p:cNvGrpSpPr>
              <a:grpSpLocks noChangeAspect="1"/>
            </p:cNvGrpSpPr>
            <p:nvPr/>
          </p:nvGrpSpPr>
          <p:grpSpPr bwMode="auto">
            <a:xfrm>
              <a:off x="9885" y="3936"/>
              <a:ext cx="1024" cy="733"/>
              <a:chOff x="11448" y="3312"/>
              <a:chExt cx="1024" cy="589"/>
            </a:xfrm>
          </p:grpSpPr>
          <p:sp>
            <p:nvSpPr>
              <p:cNvPr id="51318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11499" y="3312"/>
                <a:ext cx="867" cy="5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9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11448" y="3343"/>
                <a:ext cx="1024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>
                <a:spAutoFit/>
              </a:bodyPr>
              <a:lstStyle>
                <a:lvl1pPr defTabSz="3841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92088" defTabSz="3841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384175" defTabSz="3841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576263" defTabSz="3841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768350" defTabSz="3841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2255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16827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1399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25971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GB" sz="700" dirty="0" smtClean="0"/>
                  <a:t>Sync module</a:t>
                </a:r>
                <a:endParaRPr lang="en-US" sz="700" dirty="0"/>
              </a:p>
            </p:txBody>
          </p:sp>
        </p:grpSp>
        <p:grpSp>
          <p:nvGrpSpPr>
            <p:cNvPr id="51320" name="Group 120"/>
            <p:cNvGrpSpPr>
              <a:grpSpLocks noChangeAspect="1"/>
            </p:cNvGrpSpPr>
            <p:nvPr/>
          </p:nvGrpSpPr>
          <p:grpSpPr bwMode="auto">
            <a:xfrm>
              <a:off x="9935" y="4752"/>
              <a:ext cx="868" cy="733"/>
              <a:chOff x="8927" y="5088"/>
              <a:chExt cx="868" cy="733"/>
            </a:xfrm>
          </p:grpSpPr>
          <p:sp>
            <p:nvSpPr>
              <p:cNvPr id="51321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8928" y="5088"/>
                <a:ext cx="867" cy="7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2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8927" y="5520"/>
                <a:ext cx="72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8405" tIns="19202" rIns="38405" bIns="19202">
                <a:spAutoFit/>
              </a:bodyPr>
              <a:lstStyle>
                <a:lvl1pPr defTabSz="3841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92088" defTabSz="3841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384175" defTabSz="3841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576263" defTabSz="3841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768350" defTabSz="3841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12255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16827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21399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2597150" defTabSz="384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700" dirty="0" smtClean="0"/>
                  <a:t>Chassis </a:t>
                </a:r>
                <a:endParaRPr lang="en-US" sz="700" dirty="0"/>
              </a:p>
            </p:txBody>
          </p:sp>
        </p:grpSp>
      </p:grpSp>
      <p:sp>
        <p:nvSpPr>
          <p:cNvPr id="51323" name="Freeform 123"/>
          <p:cNvSpPr>
            <a:spLocks noChangeAspect="1"/>
          </p:cNvSpPr>
          <p:nvPr/>
        </p:nvSpPr>
        <p:spPr bwMode="auto">
          <a:xfrm>
            <a:off x="6881813" y="4184469"/>
            <a:ext cx="531812" cy="563562"/>
          </a:xfrm>
          <a:custGeom>
            <a:avLst/>
            <a:gdLst>
              <a:gd name="T0" fmla="*/ 768 w 824"/>
              <a:gd name="T1" fmla="*/ 0 h 808"/>
              <a:gd name="T2" fmla="*/ 768 w 824"/>
              <a:gd name="T3" fmla="*/ 528 h 808"/>
              <a:gd name="T4" fmla="*/ 432 w 824"/>
              <a:gd name="T5" fmla="*/ 768 h 808"/>
              <a:gd name="T6" fmla="*/ 0 w 824"/>
              <a:gd name="T7" fmla="*/ 76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808">
                <a:moveTo>
                  <a:pt x="768" y="0"/>
                </a:moveTo>
                <a:cubicBezTo>
                  <a:pt x="796" y="200"/>
                  <a:pt x="824" y="400"/>
                  <a:pt x="768" y="528"/>
                </a:cubicBezTo>
                <a:cubicBezTo>
                  <a:pt x="712" y="656"/>
                  <a:pt x="560" y="728"/>
                  <a:pt x="432" y="768"/>
                </a:cubicBezTo>
                <a:cubicBezTo>
                  <a:pt x="304" y="808"/>
                  <a:pt x="152" y="788"/>
                  <a:pt x="0" y="768"/>
                </a:cubicBezTo>
              </a:path>
            </a:pathLst>
          </a:custGeom>
          <a:noFill/>
          <a:ln w="508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4" name="Freeform 124"/>
          <p:cNvSpPr>
            <a:spLocks noChangeAspect="1"/>
          </p:cNvSpPr>
          <p:nvPr/>
        </p:nvSpPr>
        <p:spPr bwMode="auto">
          <a:xfrm rot="10800000">
            <a:off x="5919788" y="3616144"/>
            <a:ext cx="533400" cy="563562"/>
          </a:xfrm>
          <a:custGeom>
            <a:avLst/>
            <a:gdLst>
              <a:gd name="T0" fmla="*/ 768 w 824"/>
              <a:gd name="T1" fmla="*/ 0 h 808"/>
              <a:gd name="T2" fmla="*/ 768 w 824"/>
              <a:gd name="T3" fmla="*/ 528 h 808"/>
              <a:gd name="T4" fmla="*/ 432 w 824"/>
              <a:gd name="T5" fmla="*/ 768 h 808"/>
              <a:gd name="T6" fmla="*/ 0 w 824"/>
              <a:gd name="T7" fmla="*/ 76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4" h="808">
                <a:moveTo>
                  <a:pt x="768" y="0"/>
                </a:moveTo>
                <a:cubicBezTo>
                  <a:pt x="796" y="200"/>
                  <a:pt x="824" y="400"/>
                  <a:pt x="768" y="528"/>
                </a:cubicBezTo>
                <a:cubicBezTo>
                  <a:pt x="712" y="656"/>
                  <a:pt x="560" y="728"/>
                  <a:pt x="432" y="768"/>
                </a:cubicBezTo>
                <a:cubicBezTo>
                  <a:pt x="304" y="808"/>
                  <a:pt x="152" y="788"/>
                  <a:pt x="0" y="768"/>
                </a:cubicBezTo>
              </a:path>
            </a:pathLst>
          </a:custGeom>
          <a:noFill/>
          <a:ln w="508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325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1959468"/>
              </p:ext>
            </p:extLst>
          </p:nvPr>
        </p:nvGraphicFramePr>
        <p:xfrm>
          <a:off x="7958138" y="5589406"/>
          <a:ext cx="957262" cy="831850"/>
        </p:xfrm>
        <a:graphic>
          <a:graphicData uri="http://schemas.openxmlformats.org/presentationml/2006/ole">
            <p:oleObj spid="_x0000_s102468" r:id="rId8" imgW="4572000" imgH="3429000" progId="">
              <p:embed/>
            </p:oleObj>
          </a:graphicData>
        </a:graphic>
      </p:graphicFrame>
      <p:grpSp>
        <p:nvGrpSpPr>
          <p:cNvPr id="51326" name="Group 126"/>
          <p:cNvGrpSpPr>
            <a:grpSpLocks noChangeAspect="1"/>
          </p:cNvGrpSpPr>
          <p:nvPr/>
        </p:nvGrpSpPr>
        <p:grpSpPr bwMode="auto">
          <a:xfrm>
            <a:off x="7886700" y="6057719"/>
            <a:ext cx="495300" cy="703262"/>
            <a:chOff x="10992" y="8112"/>
            <a:chExt cx="768" cy="1008"/>
          </a:xfrm>
        </p:grpSpPr>
        <p:sp>
          <p:nvSpPr>
            <p:cNvPr id="51327" name="Freeform 127"/>
            <p:cNvSpPr>
              <a:spLocks noChangeAspect="1"/>
            </p:cNvSpPr>
            <p:nvPr/>
          </p:nvSpPr>
          <p:spPr bwMode="auto">
            <a:xfrm>
              <a:off x="10992" y="8112"/>
              <a:ext cx="768" cy="1008"/>
            </a:xfrm>
            <a:custGeom>
              <a:avLst/>
              <a:gdLst>
                <a:gd name="T0" fmla="*/ 0 w 101"/>
                <a:gd name="T1" fmla="*/ 0 h 121"/>
                <a:gd name="T2" fmla="*/ 90 w 101"/>
                <a:gd name="T3" fmla="*/ 0 h 121"/>
                <a:gd name="T4" fmla="*/ 101 w 101"/>
                <a:gd name="T5" fmla="*/ 12 h 121"/>
                <a:gd name="T6" fmla="*/ 101 w 101"/>
                <a:gd name="T7" fmla="*/ 121 h 121"/>
                <a:gd name="T8" fmla="*/ 0 w 101"/>
                <a:gd name="T9" fmla="*/ 121 h 121"/>
                <a:gd name="T10" fmla="*/ 0 w 101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21">
                  <a:moveTo>
                    <a:pt x="0" y="0"/>
                  </a:moveTo>
                  <a:lnTo>
                    <a:pt x="90" y="0"/>
                  </a:lnTo>
                  <a:lnTo>
                    <a:pt x="101" y="12"/>
                  </a:lnTo>
                  <a:lnTo>
                    <a:pt x="101" y="121"/>
                  </a:lnTo>
                  <a:lnTo>
                    <a:pt x="0" y="12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99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8" name="Rectangle 128"/>
            <p:cNvSpPr>
              <a:spLocks noChangeAspect="1" noChangeArrowheads="1"/>
            </p:cNvSpPr>
            <p:nvPr/>
          </p:nvSpPr>
          <p:spPr bwMode="auto">
            <a:xfrm>
              <a:off x="11017" y="8376"/>
              <a:ext cx="68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/>
              <a:r>
                <a:rPr lang="en-US" sz="600" b="1">
                  <a:solidFill>
                    <a:srgbClr val="000000"/>
                  </a:solidFill>
                </a:rPr>
                <a:t>Component </a:t>
              </a:r>
              <a:endParaRPr lang="en-US" sz="600">
                <a:latin typeface="Times New Roman" pitchFamily="18" charset="0"/>
              </a:endParaRPr>
            </a:p>
          </p:txBody>
        </p:sp>
        <p:sp>
          <p:nvSpPr>
            <p:cNvPr id="51329" name="Rectangle 129"/>
            <p:cNvSpPr>
              <a:spLocks noChangeAspect="1" noChangeArrowheads="1"/>
            </p:cNvSpPr>
            <p:nvPr/>
          </p:nvSpPr>
          <p:spPr bwMode="auto">
            <a:xfrm>
              <a:off x="11017" y="8499"/>
              <a:ext cx="73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384175"/>
              <a:r>
                <a:rPr lang="en-US" sz="600" b="1">
                  <a:solidFill>
                    <a:srgbClr val="000000"/>
                  </a:solidFill>
                </a:rPr>
                <a:t>Specification</a:t>
              </a:r>
              <a:endParaRPr lang="en-US" sz="600">
                <a:latin typeface="Times New Roman" pitchFamily="18" charset="0"/>
              </a:endParaRPr>
            </a:p>
          </p:txBody>
        </p:sp>
      </p:grpSp>
      <p:sp>
        <p:nvSpPr>
          <p:cNvPr id="51330" name="Text Box 130"/>
          <p:cNvSpPr txBox="1">
            <a:spLocks noChangeAspect="1" noChangeArrowheads="1"/>
          </p:cNvSpPr>
          <p:nvPr/>
        </p:nvSpPr>
        <p:spPr bwMode="auto">
          <a:xfrm>
            <a:off x="8143875" y="5446531"/>
            <a:ext cx="84772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405" tIns="19202" rIns="38405" bIns="19202">
            <a:spAutoFit/>
          </a:bodyPr>
          <a:lstStyle>
            <a:lvl1pPr defTabSz="384175">
              <a:defRPr>
                <a:solidFill>
                  <a:schemeClr val="tx1"/>
                </a:solidFill>
                <a:latin typeface="Arial" charset="0"/>
              </a:defRPr>
            </a:lvl1pPr>
            <a:lvl2pPr marL="192088" defTabSz="384175">
              <a:defRPr>
                <a:solidFill>
                  <a:schemeClr val="tx1"/>
                </a:solidFill>
                <a:latin typeface="Arial" charset="0"/>
              </a:defRPr>
            </a:lvl2pPr>
            <a:lvl3pPr marL="384175" defTabSz="384175">
              <a:defRPr>
                <a:solidFill>
                  <a:schemeClr val="tx1"/>
                </a:solidFill>
                <a:latin typeface="Arial" charset="0"/>
              </a:defRPr>
            </a:lvl3pPr>
            <a:lvl4pPr marL="576263" defTabSz="384175">
              <a:defRPr>
                <a:solidFill>
                  <a:schemeClr val="tx1"/>
                </a:solidFill>
                <a:latin typeface="Arial" charset="0"/>
              </a:defRPr>
            </a:lvl4pPr>
            <a:lvl5pPr marL="768350" defTabSz="384175">
              <a:defRPr>
                <a:solidFill>
                  <a:schemeClr val="tx1"/>
                </a:solidFill>
                <a:latin typeface="Arial" charset="0"/>
              </a:defRPr>
            </a:lvl5pPr>
            <a:lvl6pPr marL="12255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827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1399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971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600" b="1">
                <a:latin typeface="Courier New" pitchFamily="49" charset="0"/>
              </a:rPr>
              <a:t>Signal Database</a:t>
            </a:r>
          </a:p>
          <a:p>
            <a:r>
              <a:rPr lang="en-GB" sz="500">
                <a:latin typeface="Courier New" pitchFamily="49" charset="0"/>
              </a:rPr>
              <a:t>EMS   EngineSpeed 45</a:t>
            </a:r>
          </a:p>
          <a:p>
            <a:r>
              <a:rPr lang="en-GB" sz="500">
                <a:latin typeface="Courier New" pitchFamily="49" charset="0"/>
              </a:rPr>
              <a:t>EMS   EngineTemp  22</a:t>
            </a:r>
          </a:p>
          <a:p>
            <a:r>
              <a:rPr lang="en-GB" sz="500">
                <a:latin typeface="Courier New" pitchFamily="49" charset="0"/>
              </a:rPr>
              <a:t>---   -------     --</a:t>
            </a:r>
            <a:endParaRPr lang="en-US" sz="500">
              <a:latin typeface="Courier New" pitchFamily="49" charset="0"/>
            </a:endParaRPr>
          </a:p>
        </p:txBody>
      </p:sp>
      <p:sp>
        <p:nvSpPr>
          <p:cNvPr id="51336" name="Line 136"/>
          <p:cNvSpPr>
            <a:spLocks noChangeAspect="1" noChangeShapeType="1"/>
          </p:cNvSpPr>
          <p:nvPr/>
        </p:nvSpPr>
        <p:spPr bwMode="auto">
          <a:xfrm rot="1861533" flipV="1">
            <a:off x="5292725" y="5303656"/>
            <a:ext cx="1588" cy="5651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7" name="Text Box 137"/>
          <p:cNvSpPr txBox="1">
            <a:spLocks noChangeAspect="1" noChangeArrowheads="1"/>
          </p:cNvSpPr>
          <p:nvPr/>
        </p:nvSpPr>
        <p:spPr bwMode="auto">
          <a:xfrm>
            <a:off x="4343400" y="5881506"/>
            <a:ext cx="16954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8405" tIns="19202" rIns="38405" bIns="19202">
            <a:spAutoFit/>
          </a:bodyPr>
          <a:lstStyle>
            <a:lvl1pPr marL="192088" indent="-192088" defTabSz="384175">
              <a:defRPr>
                <a:solidFill>
                  <a:schemeClr val="tx1"/>
                </a:solidFill>
                <a:latin typeface="Arial" charset="0"/>
              </a:defRPr>
            </a:lvl1pPr>
            <a:lvl2pPr marL="384175" indent="-192088" defTabSz="384175">
              <a:defRPr>
                <a:solidFill>
                  <a:schemeClr val="tx1"/>
                </a:solidFill>
                <a:latin typeface="Arial" charset="0"/>
              </a:defRPr>
            </a:lvl2pPr>
            <a:lvl3pPr marL="576263" indent="-192088" defTabSz="384175">
              <a:defRPr>
                <a:solidFill>
                  <a:schemeClr val="tx1"/>
                </a:solidFill>
                <a:latin typeface="Arial" charset="0"/>
              </a:defRPr>
            </a:lvl3pPr>
            <a:lvl4pPr marL="768350" indent="-192088" defTabSz="384175">
              <a:defRPr>
                <a:solidFill>
                  <a:schemeClr val="tx1"/>
                </a:solidFill>
                <a:latin typeface="Arial" charset="0"/>
              </a:defRPr>
            </a:lvl4pPr>
            <a:lvl5pPr marL="960438" indent="-192088" defTabSz="384175">
              <a:defRPr>
                <a:solidFill>
                  <a:schemeClr val="tx1"/>
                </a:solidFill>
                <a:latin typeface="Arial" charset="0"/>
              </a:defRPr>
            </a:lvl5pPr>
            <a:lvl6pPr marL="1417638" indent="-192088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74838" indent="-192088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32038" indent="-192088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89238" indent="-192088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00" dirty="0">
                <a:latin typeface="Times New Roman" pitchFamily="18" charset="0"/>
              </a:rPr>
              <a:t>#define _SYS_CTRL_LOGIC_CAL</a:t>
            </a:r>
          </a:p>
          <a:p>
            <a:r>
              <a:rPr lang="en-US" sz="500" dirty="0">
                <a:latin typeface="Times New Roman" pitchFamily="18" charset="0"/>
              </a:rPr>
              <a:t>#include "</a:t>
            </a:r>
            <a:r>
              <a:rPr lang="en-US" sz="500" dirty="0" err="1">
                <a:latin typeface="Times New Roman" pitchFamily="18" charset="0"/>
              </a:rPr>
              <a:t>tl_types.h</a:t>
            </a:r>
            <a:r>
              <a:rPr lang="en-US" sz="500" dirty="0">
                <a:latin typeface="Times New Roman" pitchFamily="18" charset="0"/>
              </a:rPr>
              <a:t>“</a:t>
            </a:r>
          </a:p>
          <a:p>
            <a:endParaRPr lang="en-US" sz="500" dirty="0">
              <a:latin typeface="Times New Roman" pitchFamily="18" charset="0"/>
            </a:endParaRPr>
          </a:p>
          <a:p>
            <a:r>
              <a:rPr lang="en-US" sz="500" dirty="0">
                <a:latin typeface="Times New Roman" pitchFamily="18" charset="0"/>
              </a:rPr>
              <a:t>CAL F32	</a:t>
            </a:r>
            <a:r>
              <a:rPr lang="en-US" sz="500" dirty="0" err="1">
                <a:latin typeface="Times New Roman" pitchFamily="18" charset="0"/>
              </a:rPr>
              <a:t>dg_master_enb_delay_c</a:t>
            </a:r>
            <a:r>
              <a:rPr lang="en-US" sz="500" dirty="0">
                <a:latin typeface="Times New Roman" pitchFamily="18" charset="0"/>
              </a:rPr>
              <a:t> = 0.4F; </a:t>
            </a:r>
          </a:p>
          <a:p>
            <a:endParaRPr lang="en-US" sz="500" dirty="0">
              <a:latin typeface="Times New Roman" pitchFamily="18" charset="0"/>
            </a:endParaRPr>
          </a:p>
          <a:p>
            <a:r>
              <a:rPr lang="en-US" sz="500" dirty="0">
                <a:latin typeface="Times New Roman" pitchFamily="18" charset="0"/>
              </a:rPr>
              <a:t>}</a:t>
            </a:r>
          </a:p>
          <a:p>
            <a:r>
              <a:rPr lang="en-US" sz="500" dirty="0">
                <a:latin typeface="Times New Roman" pitchFamily="18" charset="0"/>
              </a:rPr>
              <a:t>if ( !(BFd37.Cd31_veh_motion_logic) ) {</a:t>
            </a:r>
          </a:p>
          <a:p>
            <a:r>
              <a:rPr lang="en-US" sz="500" dirty="0">
                <a:latin typeface="Times New Roman" pitchFamily="18" charset="0"/>
              </a:rPr>
              <a:t>      BFd37.Cd31_veh_motion_logic = 1;</a:t>
            </a:r>
          </a:p>
          <a:p>
            <a:r>
              <a:rPr lang="en-US" sz="500" dirty="0">
                <a:latin typeface="Times New Roman" pitchFamily="18" charset="0"/>
              </a:rPr>
              <a:t>   } else {</a:t>
            </a:r>
          </a:p>
          <a:p>
            <a:r>
              <a:rPr lang="en-US" sz="500" dirty="0">
                <a:latin typeface="Times New Roman" pitchFamily="18" charset="0"/>
              </a:rPr>
              <a:t>Cd31_reverse_motion = (</a:t>
            </a:r>
            <a:r>
              <a:rPr lang="en-US" sz="500" dirty="0" err="1">
                <a:latin typeface="Times New Roman" pitchFamily="18" charset="0"/>
              </a:rPr>
              <a:t>cf_reverse</a:t>
            </a:r>
            <a:r>
              <a:rPr lang="en-US" sz="500" dirty="0">
                <a:latin typeface="Times New Roman" pitchFamily="18" charset="0"/>
              </a:rPr>
              <a:t> != 0) || (</a:t>
            </a:r>
            <a:r>
              <a:rPr lang="en-US" sz="500" dirty="0" err="1">
                <a:latin typeface="Times New Roman" pitchFamily="18" charset="0"/>
              </a:rPr>
              <a:t>cf_veh_dirn</a:t>
            </a:r>
            <a:r>
              <a:rPr lang="en-US" sz="500" dirty="0">
                <a:latin typeface="Times New Roman" pitchFamily="18" charset="0"/>
              </a:rPr>
              <a:t> == 1);</a:t>
            </a:r>
          </a:p>
          <a:p>
            <a:r>
              <a:rPr lang="en-US" sz="500" dirty="0">
                <a:latin typeface="Times New Roman" pitchFamily="18" charset="0"/>
              </a:rPr>
              <a:t>Cd31_vehicle_moving = </a:t>
            </a:r>
            <a:r>
              <a:rPr lang="en-US" sz="500" dirty="0" err="1">
                <a:latin typeface="Times New Roman" pitchFamily="18" charset="0"/>
              </a:rPr>
              <a:t>lp_out</a:t>
            </a:r>
            <a:r>
              <a:rPr lang="en-US" sz="500" dirty="0">
                <a:latin typeface="Times New Roman" pitchFamily="18" charset="0"/>
              </a:rPr>
              <a:t> &gt; </a:t>
            </a:r>
            <a:r>
              <a:rPr lang="en-US" sz="500" dirty="0" err="1">
                <a:latin typeface="Times New Roman" pitchFamily="18" charset="0"/>
              </a:rPr>
              <a:t>vkph_moving</a:t>
            </a:r>
            <a:r>
              <a:rPr lang="en-US" sz="500" dirty="0">
                <a:latin typeface="Times New Roman" pitchFamily="18" charset="0"/>
              </a:rPr>
              <a:t>;</a:t>
            </a:r>
          </a:p>
          <a:p>
            <a:r>
              <a:rPr lang="en-US" sz="500" dirty="0">
                <a:latin typeface="Times New Roman" pitchFamily="18" charset="0"/>
              </a:rPr>
              <a:t>}</a:t>
            </a:r>
          </a:p>
          <a:p>
            <a:r>
              <a:rPr lang="en-US" sz="500" dirty="0">
                <a:latin typeface="Times New Roman" pitchFamily="18" charset="0"/>
              </a:rPr>
              <a:t>   </a:t>
            </a:r>
          </a:p>
        </p:txBody>
      </p:sp>
      <p:sp>
        <p:nvSpPr>
          <p:cNvPr id="51358" name="Text Box 158"/>
          <p:cNvSpPr txBox="1">
            <a:spLocks noChangeAspect="1" noChangeArrowheads="1"/>
          </p:cNvSpPr>
          <p:nvPr/>
        </p:nvSpPr>
        <p:spPr bwMode="auto">
          <a:xfrm>
            <a:off x="2627313" y="3179581"/>
            <a:ext cx="865187" cy="504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38405" tIns="19202" rIns="38405" bIns="19202">
            <a:spAutoFit/>
          </a:bodyPr>
          <a:lstStyle>
            <a:lvl1pPr defTabSz="384175">
              <a:defRPr>
                <a:solidFill>
                  <a:schemeClr val="tx1"/>
                </a:solidFill>
                <a:latin typeface="Arial" charset="0"/>
              </a:defRPr>
            </a:lvl1pPr>
            <a:lvl2pPr marL="192088" defTabSz="384175">
              <a:defRPr>
                <a:solidFill>
                  <a:schemeClr val="tx1"/>
                </a:solidFill>
                <a:latin typeface="Arial" charset="0"/>
              </a:defRPr>
            </a:lvl2pPr>
            <a:lvl3pPr marL="384175" defTabSz="384175">
              <a:defRPr>
                <a:solidFill>
                  <a:schemeClr val="tx1"/>
                </a:solidFill>
                <a:latin typeface="Arial" charset="0"/>
              </a:defRPr>
            </a:lvl3pPr>
            <a:lvl4pPr marL="576263" defTabSz="384175">
              <a:defRPr>
                <a:solidFill>
                  <a:schemeClr val="tx1"/>
                </a:solidFill>
                <a:latin typeface="Arial" charset="0"/>
              </a:defRPr>
            </a:lvl4pPr>
            <a:lvl5pPr marL="768350" defTabSz="384175">
              <a:defRPr>
                <a:solidFill>
                  <a:schemeClr val="tx1"/>
                </a:solidFill>
                <a:latin typeface="Arial" charset="0"/>
              </a:defRPr>
            </a:lvl5pPr>
            <a:lvl6pPr marL="12255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827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1399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971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1" i="1" dirty="0">
                <a:cs typeface="Times New Roman" pitchFamily="18" charset="0"/>
              </a:rPr>
              <a:t>Functional Architecture</a:t>
            </a:r>
          </a:p>
          <a:p>
            <a:r>
              <a:rPr lang="en-US" sz="1000" b="1" i="1" dirty="0">
                <a:cs typeface="Times New Roman" pitchFamily="18" charset="0"/>
              </a:rPr>
              <a:t>View</a:t>
            </a:r>
            <a:endParaRPr lang="en-US" sz="1000" b="1" dirty="0"/>
          </a:p>
        </p:txBody>
      </p:sp>
      <p:sp>
        <p:nvSpPr>
          <p:cNvPr id="51360" name="Text Box 160"/>
          <p:cNvSpPr txBox="1">
            <a:spLocks noChangeAspect="1" noChangeArrowheads="1"/>
          </p:cNvSpPr>
          <p:nvPr/>
        </p:nvSpPr>
        <p:spPr bwMode="auto">
          <a:xfrm>
            <a:off x="7740650" y="3612969"/>
            <a:ext cx="719138" cy="352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38405" tIns="19202" rIns="38405" bIns="19202">
            <a:spAutoFit/>
          </a:bodyPr>
          <a:lstStyle>
            <a:lvl1pPr defTabSz="384175">
              <a:defRPr>
                <a:solidFill>
                  <a:schemeClr val="tx1"/>
                </a:solidFill>
                <a:latin typeface="Arial" charset="0"/>
              </a:defRPr>
            </a:lvl1pPr>
            <a:lvl2pPr marL="192088" defTabSz="384175">
              <a:defRPr>
                <a:solidFill>
                  <a:schemeClr val="tx1"/>
                </a:solidFill>
                <a:latin typeface="Arial" charset="0"/>
              </a:defRPr>
            </a:lvl2pPr>
            <a:lvl3pPr marL="384175" defTabSz="384175">
              <a:defRPr>
                <a:solidFill>
                  <a:schemeClr val="tx1"/>
                </a:solidFill>
                <a:latin typeface="Arial" charset="0"/>
              </a:defRPr>
            </a:lvl3pPr>
            <a:lvl4pPr marL="576263" defTabSz="384175">
              <a:defRPr>
                <a:solidFill>
                  <a:schemeClr val="tx1"/>
                </a:solidFill>
                <a:latin typeface="Arial" charset="0"/>
              </a:defRPr>
            </a:lvl4pPr>
            <a:lvl5pPr marL="768350" defTabSz="384175">
              <a:defRPr>
                <a:solidFill>
                  <a:schemeClr val="tx1"/>
                </a:solidFill>
                <a:latin typeface="Arial" charset="0"/>
              </a:defRPr>
            </a:lvl5pPr>
            <a:lvl6pPr marL="12255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827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1399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597150" defTabSz="384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000" b="1" i="1" dirty="0">
                <a:cs typeface="Times New Roman" pitchFamily="18" charset="0"/>
              </a:rPr>
              <a:t>Physical View</a:t>
            </a:r>
            <a:endParaRPr lang="en-US" sz="1000" b="1" dirty="0">
              <a:cs typeface="Times New Roman" pitchFamily="18" charset="0"/>
            </a:endParaRPr>
          </a:p>
        </p:txBody>
      </p:sp>
      <p:sp>
        <p:nvSpPr>
          <p:cNvPr id="149" name="Rectangle 13"/>
          <p:cNvSpPr>
            <a:spLocks noChangeArrowheads="1"/>
          </p:cNvSpPr>
          <p:nvPr/>
        </p:nvSpPr>
        <p:spPr bwMode="auto">
          <a:xfrm>
            <a:off x="6974958" y="1698727"/>
            <a:ext cx="2135374" cy="1177823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GB" sz="1600" b="1" dirty="0" smtClean="0">
                <a:latin typeface="Times New Roman" pitchFamily="18" charset="0"/>
              </a:rPr>
              <a:t>EE-SW </a:t>
            </a:r>
          </a:p>
          <a:p>
            <a:pPr algn="r"/>
            <a:r>
              <a:rPr lang="en-GB" sz="1600" b="1" dirty="0" smtClean="0">
                <a:latin typeface="Times New Roman" pitchFamily="18" charset="0"/>
              </a:rPr>
              <a:t>BoM    </a:t>
            </a:r>
            <a:endParaRPr lang="en-GB" sz="1600" b="1" dirty="0">
              <a:latin typeface="Times New Roman" pitchFamily="18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55" r="43590" b="21141"/>
          <a:stretch/>
        </p:blipFill>
        <p:spPr bwMode="auto">
          <a:xfrm>
            <a:off x="7073143" y="1788728"/>
            <a:ext cx="1243013" cy="10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14041" y="1632497"/>
            <a:ext cx="1313501" cy="1233141"/>
            <a:chOff x="111126" y="3940362"/>
            <a:chExt cx="1447800" cy="1389921"/>
          </a:xfrm>
        </p:grpSpPr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111126" y="3940362"/>
              <a:ext cx="1447800" cy="1389921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 anchorCtr="0"/>
            <a:lstStyle/>
            <a:p>
              <a:pPr algn="ctr"/>
              <a:r>
                <a:rPr lang="en-GB" sz="1600" b="1" dirty="0" smtClean="0">
                  <a:latin typeface="Times New Roman" pitchFamily="18" charset="0"/>
                </a:rPr>
                <a:t>Feature </a:t>
              </a:r>
            </a:p>
            <a:p>
              <a:pPr algn="ctr"/>
              <a:r>
                <a:rPr lang="en-GB" sz="1600" b="1" dirty="0" smtClean="0">
                  <a:latin typeface="Times New Roman" pitchFamily="18" charset="0"/>
                </a:rPr>
                <a:t>Definition</a:t>
              </a:r>
            </a:p>
          </p:txBody>
        </p:sp>
        <p:pic>
          <p:nvPicPr>
            <p:cNvPr id="152" name="Content Placeholder 4" descr="My Key -  relations.jpg"/>
            <p:cNvPicPr>
              <a:picLocks noChangeAspect="1"/>
            </p:cNvPicPr>
            <p:nvPr/>
          </p:nvPicPr>
          <p:blipFill rotWithShape="1">
            <a:blip r:embed="rId10" cstate="print"/>
            <a:srcRect t="18914" r="71431" b="6315"/>
            <a:stretch/>
          </p:blipFill>
          <p:spPr>
            <a:xfrm>
              <a:off x="552666" y="4600358"/>
              <a:ext cx="540752" cy="6892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850656" y="1879135"/>
            <a:ext cx="134844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Requirements </a:t>
            </a:r>
          </a:p>
          <a:p>
            <a:pPr algn="ctr"/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134" name="Rectangle 7"/>
          <p:cNvSpPr>
            <a:spLocks noGrp="1" noChangeArrowheads="1"/>
          </p:cNvSpPr>
          <p:nvPr>
            <p:ph type="title"/>
          </p:nvPr>
        </p:nvSpPr>
        <p:spPr>
          <a:xfrm>
            <a:off x="-7144" y="-325864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Model Driven Architecture - MBSE Process?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98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636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Textual Requirements &amp; Executable Model Mapping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17405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57600"/>
            <a:ext cx="4267200" cy="26619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2819400"/>
            <a:ext cx="2438400" cy="914400"/>
          </a:xfrm>
          <a:prstGeom prst="rect">
            <a:avLst/>
          </a:prstGeom>
          <a:solidFill>
            <a:srgbClr val="FFC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4343400"/>
            <a:ext cx="1219200" cy="762000"/>
          </a:xfrm>
          <a:prstGeom prst="rect">
            <a:avLst/>
          </a:prstGeom>
          <a:solidFill>
            <a:srgbClr val="FFC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400805">
            <a:off x="3439101" y="3275766"/>
            <a:ext cx="2945025" cy="4987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888760"/>
            <a:ext cx="4114800" cy="267765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Fundamental capability is to have full Linkages, Dependency info and Version Visibility between: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Requirements/Functional Specifications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Test Vectors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Executable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Parameters/Signals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Configuration Data Sets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Calibration Data Sets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Software Binaries and Build configurations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712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754" b="22489"/>
          <a:stretch>
            <a:fillRect/>
          </a:stretch>
        </p:blipFill>
        <p:spPr bwMode="auto">
          <a:xfrm>
            <a:off x="152400" y="990600"/>
            <a:ext cx="882869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2948" y="-8878"/>
            <a:ext cx="8229600" cy="75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UML – Infotainment Modeling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835650" y="5258922"/>
            <a:ext cx="2841625" cy="138499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 Different Domains (Powertrain, Chassis, Electrical)  use different modeling tools 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Fundamental object management and relationship tasks are similar</a:t>
            </a:r>
            <a:endParaRPr lang="en-US" dirty="0"/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6806191" y="6630471"/>
            <a:ext cx="2023787" cy="19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829452" eaLnBrk="1" hangingPunct="1"/>
            <a:r>
              <a:rPr lang="en-US" sz="700" b="0" dirty="0"/>
              <a:t>Courtesy of </a:t>
            </a:r>
            <a:r>
              <a:rPr lang="en-US" sz="700" b="0" dirty="0" smtClean="0"/>
              <a:t>Nick </a:t>
            </a:r>
            <a:r>
              <a:rPr lang="en-US" sz="700" b="0" dirty="0" err="1" smtClean="0"/>
              <a:t>Collela</a:t>
            </a:r>
            <a:r>
              <a:rPr lang="en-US" sz="700" b="0" dirty="0" smtClean="0"/>
              <a:t>, </a:t>
            </a:r>
            <a:r>
              <a:rPr lang="en-US" sz="700" b="0" dirty="0"/>
              <a:t>Ford Motor Company</a:t>
            </a:r>
          </a:p>
        </p:txBody>
      </p:sp>
    </p:spTree>
    <p:extLst>
      <p:ext uri="{BB962C8B-B14F-4D97-AF65-F5344CB8AC3E}">
        <p14:creationId xmlns:p14="http://schemas.microsoft.com/office/powerpoint/2010/main" xmlns="" val="6677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71" y="0"/>
            <a:ext cx="80772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SysML – Powertrain Feature Modeling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447" y="2619637"/>
            <a:ext cx="3107353" cy="240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" t="1781"/>
          <a:stretch/>
        </p:blipFill>
        <p:spPr bwMode="auto">
          <a:xfrm>
            <a:off x="3429000" y="3002383"/>
            <a:ext cx="2971800" cy="2331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1066800"/>
            <a:ext cx="3124200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System high level functional requirements are modeled in SysML which are then decomposed into lower level behavior models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089394"/>
            <a:ext cx="31242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 gaps were identified when modeling the behaviors which were not apparent from the textual requirements alone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1819870"/>
            <a:ext cx="31242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Behaviors are partitioned into a logical architecture and physical architecture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33063" y="3200399"/>
            <a:ext cx="2338264" cy="1641412"/>
            <a:chOff x="2658806" y="3441267"/>
            <a:chExt cx="784108" cy="960922"/>
          </a:xfrm>
          <a:solidFill>
            <a:srgbClr val="00B050"/>
          </a:solidFill>
        </p:grpSpPr>
        <p:sp>
          <p:nvSpPr>
            <p:cNvPr id="5" name="Curved Down Arrow 4"/>
            <p:cNvSpPr/>
            <p:nvPr/>
          </p:nvSpPr>
          <p:spPr>
            <a:xfrm>
              <a:off x="2680914" y="3441267"/>
              <a:ext cx="762000" cy="381000"/>
            </a:xfrm>
            <a:prstGeom prst="curved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urved Down Arrow 14"/>
            <p:cNvSpPr/>
            <p:nvPr/>
          </p:nvSpPr>
          <p:spPr>
            <a:xfrm rot="10800000">
              <a:off x="2658806" y="4021189"/>
              <a:ext cx="762000" cy="381000"/>
            </a:xfrm>
            <a:prstGeom prst="curved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85329" y="369282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Repeated to </a:t>
            </a:r>
          </a:p>
          <a:p>
            <a:pPr algn="ctr"/>
            <a:r>
              <a:rPr lang="en-US" b="1" dirty="0" smtClean="0"/>
              <a:t>the element level</a:t>
            </a:r>
            <a:endParaRPr lang="en-US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672" y="3851209"/>
            <a:ext cx="2177671" cy="2590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77000" y="1979474"/>
            <a:ext cx="2590800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functional system requirements and derived requirements are linked to the SysML behaviors using a Requirements Diagram  </a:t>
            </a:r>
            <a:endParaRPr lang="en-US" dirty="0"/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6806191" y="6470983"/>
            <a:ext cx="1932417" cy="19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829452" eaLnBrk="1" hangingPunct="1"/>
            <a:r>
              <a:rPr lang="en-US" sz="700" b="0" dirty="0"/>
              <a:t>Courtesy of </a:t>
            </a:r>
            <a:r>
              <a:rPr lang="en-US" sz="700" b="0" dirty="0" smtClean="0"/>
              <a:t>Kyle Post, </a:t>
            </a:r>
            <a:r>
              <a:rPr lang="en-US" sz="700" b="0" dirty="0"/>
              <a:t>Ford Motor Company</a:t>
            </a:r>
          </a:p>
        </p:txBody>
      </p:sp>
    </p:spTree>
    <p:extLst>
      <p:ext uri="{BB962C8B-B14F-4D97-AF65-F5344CB8AC3E}">
        <p14:creationId xmlns:p14="http://schemas.microsoft.com/office/powerpoint/2010/main" xmlns="" val="6751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0251" y="750319"/>
            <a:ext cx="8659813" cy="5916612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GB" sz="2000" b="1" dirty="0" smtClean="0"/>
              <a:t>Vehicle Software &amp; Electrical Management – VSEM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GB" sz="20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b="1" dirty="0"/>
              <a:t>Create a global information platform with seamless information management of engineering data from function to ECU S/W &amp; H/W inclusive to create a complete PLM/ALM solution for electronic/software area. </a:t>
            </a:r>
            <a:endParaRPr lang="en-GB" sz="2000" b="1" dirty="0" smtClean="0"/>
          </a:p>
          <a:p>
            <a:pPr marL="482600" indent="-482600" eaLnBrk="1" hangingPunct="1">
              <a:lnSpc>
                <a:spcPct val="80000"/>
              </a:lnSpc>
            </a:pPr>
            <a:endParaRPr lang="en-GB" sz="2000" b="1" dirty="0" smtClean="0"/>
          </a:p>
          <a:p>
            <a:pPr marL="1130300" lvl="1" indent="-457200" eaLnBrk="1" hangingPunct="1">
              <a:lnSpc>
                <a:spcPct val="80000"/>
              </a:lnSpc>
            </a:pPr>
            <a:r>
              <a:rPr lang="en-GB" sz="2000" b="1" dirty="0" smtClean="0"/>
              <a:t>Provide a fully traceable, object level work product framework </a:t>
            </a:r>
          </a:p>
          <a:p>
            <a:pPr marL="1130300" lvl="1" indent="-457200" eaLnBrk="1" hangingPunct="1">
              <a:lnSpc>
                <a:spcPct val="80000"/>
              </a:lnSpc>
            </a:pPr>
            <a:endParaRPr lang="en-GB" sz="2000" b="1" dirty="0" smtClean="0"/>
          </a:p>
          <a:p>
            <a:pPr marL="1130300" lvl="1" indent="-457200" eaLnBrk="1" hangingPunct="1">
              <a:lnSpc>
                <a:spcPct val="80000"/>
              </a:lnSpc>
            </a:pPr>
            <a:r>
              <a:rPr lang="en-GB" sz="2000" b="1" dirty="0" smtClean="0"/>
              <a:t>Support a Model Based Systems Engineering EE development process </a:t>
            </a:r>
          </a:p>
          <a:p>
            <a:pPr marL="1130300" lvl="1" indent="-457200" eaLnBrk="1" hangingPunct="1">
              <a:lnSpc>
                <a:spcPct val="80000"/>
              </a:lnSpc>
            </a:pPr>
            <a:endParaRPr lang="en-GB" sz="2000" b="1" dirty="0"/>
          </a:p>
          <a:p>
            <a:pPr marL="1130300" lvl="1" indent="-457200" eaLnBrk="1" hangingPunct="1">
              <a:lnSpc>
                <a:spcPct val="80000"/>
              </a:lnSpc>
            </a:pPr>
            <a:r>
              <a:rPr lang="en-GB" sz="2000" b="1" dirty="0" smtClean="0"/>
              <a:t>Single source for all information E/E development data </a:t>
            </a:r>
          </a:p>
          <a:p>
            <a:pPr marL="1130300" lvl="1" indent="-457200" eaLnBrk="1" hangingPunct="1">
              <a:lnSpc>
                <a:spcPct val="80000"/>
              </a:lnSpc>
            </a:pPr>
            <a:endParaRPr lang="en-GB" sz="2000" b="1" dirty="0"/>
          </a:p>
          <a:p>
            <a:pPr marL="1130300" lvl="1" indent="-457200" eaLnBrk="1" hangingPunct="1">
              <a:lnSpc>
                <a:spcPct val="80000"/>
              </a:lnSpc>
            </a:pPr>
            <a:r>
              <a:rPr lang="en-GB" sz="2000" b="1" dirty="0" smtClean="0"/>
              <a:t>Support change, version, and configuration management </a:t>
            </a:r>
            <a:r>
              <a:rPr lang="en-GB" sz="2000" dirty="0" smtClean="0"/>
              <a:t>with full traceability </a:t>
            </a:r>
          </a:p>
          <a:p>
            <a:pPr marL="1130300" lvl="1" indent="-457200" eaLnBrk="1" hangingPunct="1">
              <a:lnSpc>
                <a:spcPct val="80000"/>
              </a:lnSpc>
            </a:pPr>
            <a:endParaRPr lang="en-GB" sz="2000" b="1" dirty="0"/>
          </a:p>
          <a:p>
            <a:pPr marL="1130300" lvl="1" indent="-457200" eaLnBrk="1" hangingPunct="1">
              <a:lnSpc>
                <a:spcPct val="80000"/>
              </a:lnSpc>
            </a:pPr>
            <a:r>
              <a:rPr lang="en-GB" sz="2000" b="1" dirty="0" smtClean="0"/>
              <a:t>Based on standardised open tool framework </a:t>
            </a:r>
            <a:r>
              <a:rPr lang="en-GB" sz="2000" dirty="0" smtClean="0"/>
              <a:t>to enable utilisation of “best-in-class” commercial state-of-the-art “plug-in” tools.</a:t>
            </a:r>
          </a:p>
          <a:p>
            <a:pPr marL="1130300" lvl="1" indent="-457200" eaLnBrk="1" hangingPunct="1">
              <a:lnSpc>
                <a:spcPct val="80000"/>
              </a:lnSpc>
            </a:pPr>
            <a:endParaRPr lang="en-GB" sz="2000" dirty="0" smtClean="0"/>
          </a:p>
          <a:p>
            <a:pPr marL="1130300" lvl="1" indent="-457200" eaLnBrk="1" hangingPunct="1">
              <a:lnSpc>
                <a:spcPct val="80000"/>
              </a:lnSpc>
            </a:pPr>
            <a:r>
              <a:rPr lang="en-GB" sz="2000" b="1" dirty="0" smtClean="0"/>
              <a:t>Designed on industry engineering standards </a:t>
            </a:r>
            <a:r>
              <a:rPr lang="en-GB" sz="2000" dirty="0" smtClean="0"/>
              <a:t>and aligned to the AUTOSAR architectural framework</a:t>
            </a:r>
            <a:endParaRPr lang="en-GB" altLang="ja-JP" sz="1600" b="1" dirty="0" smtClean="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27710" y="41565"/>
            <a:ext cx="854825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chemeClr val="bg1"/>
                </a:solidFill>
                <a:latin typeface="+mj-lt"/>
              </a:rPr>
              <a:t>Managing Vehicle System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 txBox="1">
            <a:spLocks noGrp="1"/>
          </p:cNvSpPr>
          <p:nvPr/>
        </p:nvSpPr>
        <p:spPr bwMode="auto">
          <a:xfrm>
            <a:off x="423863" y="64357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800" dirty="0">
                <a:solidFill>
                  <a:srgbClr val="EEECE1"/>
                </a:solidFill>
                <a:latin typeface="Helvetica"/>
              </a:rPr>
              <a:t>Page </a:t>
            </a:r>
            <a:fld id="{1E962480-B219-4B95-88DE-04508839CEBE}" type="slidenum">
              <a:rPr lang="en-US" sz="800">
                <a:solidFill>
                  <a:srgbClr val="EEECE1"/>
                </a:solidFill>
                <a:latin typeface="Helvetica"/>
              </a:rPr>
              <a:pPr algn="ctr"/>
              <a:t>26</a:t>
            </a:fld>
            <a:endParaRPr lang="en-US" sz="800" dirty="0">
              <a:solidFill>
                <a:srgbClr val="EEECE1"/>
              </a:solidFill>
              <a:latin typeface="Helvetica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69" y="-55420"/>
            <a:ext cx="5811838" cy="731837"/>
          </a:xfrm>
        </p:spPr>
        <p:txBody>
          <a:bodyPr lIns="95774" tIns="47887" rIns="95774" bIns="47887"/>
          <a:lstStyle/>
          <a:p>
            <a:pPr algn="l"/>
            <a:r>
              <a:rPr lang="sv-SE" sz="3200" b="1" dirty="0" smtClean="0">
                <a:solidFill>
                  <a:schemeClr val="bg1"/>
                </a:solidFill>
                <a:cs typeface="Arial" pitchFamily="34" charset="0"/>
              </a:rPr>
              <a:t>VSEM Solution Architecture</a:t>
            </a:r>
          </a:p>
        </p:txBody>
      </p:sp>
      <p:grpSp>
        <p:nvGrpSpPr>
          <p:cNvPr id="72708" name="Group 116"/>
          <p:cNvGrpSpPr>
            <a:grpSpLocks/>
          </p:cNvGrpSpPr>
          <p:nvPr/>
        </p:nvGrpSpPr>
        <p:grpSpPr bwMode="auto">
          <a:xfrm>
            <a:off x="415925" y="755650"/>
            <a:ext cx="8469313" cy="5245100"/>
            <a:chOff x="152400" y="685800"/>
            <a:chExt cx="8763000" cy="5663221"/>
          </a:xfrm>
        </p:grpSpPr>
        <p:sp>
          <p:nvSpPr>
            <p:cNvPr id="27654" name="Rectangle 120"/>
            <p:cNvSpPr>
              <a:spLocks noChangeArrowheads="1"/>
            </p:cNvSpPr>
            <p:nvPr/>
          </p:nvSpPr>
          <p:spPr bwMode="auto">
            <a:xfrm>
              <a:off x="152400" y="685800"/>
              <a:ext cx="8763000" cy="538211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710" name="Rectangle 4"/>
            <p:cNvSpPr>
              <a:spLocks noChangeArrowheads="1"/>
            </p:cNvSpPr>
            <p:nvPr/>
          </p:nvSpPr>
          <p:spPr bwMode="auto">
            <a:xfrm>
              <a:off x="184150" y="6115050"/>
              <a:ext cx="133350" cy="1444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sp>
          <p:nvSpPr>
            <p:cNvPr id="72711" name="Rectangle 5"/>
            <p:cNvSpPr>
              <a:spLocks noChangeArrowheads="1"/>
            </p:cNvSpPr>
            <p:nvPr/>
          </p:nvSpPr>
          <p:spPr bwMode="auto">
            <a:xfrm>
              <a:off x="2366495" y="6115050"/>
              <a:ext cx="133350" cy="144463"/>
            </a:xfrm>
            <a:prstGeom prst="rect">
              <a:avLst/>
            </a:prstGeom>
            <a:solidFill>
              <a:srgbClr val="A7B6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sp>
          <p:nvSpPr>
            <p:cNvPr id="72712" name="Rectangle 6"/>
            <p:cNvSpPr>
              <a:spLocks noChangeArrowheads="1"/>
            </p:cNvSpPr>
            <p:nvPr/>
          </p:nvSpPr>
          <p:spPr bwMode="auto">
            <a:xfrm>
              <a:off x="4531213" y="6115050"/>
              <a:ext cx="133350" cy="14446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sp>
          <p:nvSpPr>
            <p:cNvPr id="72713" name="Text Box 7"/>
            <p:cNvSpPr txBox="1">
              <a:spLocks noChangeArrowheads="1"/>
            </p:cNvSpPr>
            <p:nvPr/>
          </p:nvSpPr>
          <p:spPr bwMode="auto">
            <a:xfrm>
              <a:off x="288129" y="6049963"/>
              <a:ext cx="2084715" cy="299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 dirty="0">
                  <a:latin typeface="Garamond" pitchFamily="18" charset="0"/>
                </a:rPr>
                <a:t>Global Enterprise information</a:t>
              </a:r>
            </a:p>
          </p:txBody>
        </p:sp>
        <p:sp>
          <p:nvSpPr>
            <p:cNvPr id="72714" name="Text Box 8"/>
            <p:cNvSpPr txBox="1">
              <a:spLocks noChangeArrowheads="1"/>
            </p:cNvSpPr>
            <p:nvPr/>
          </p:nvSpPr>
          <p:spPr bwMode="auto">
            <a:xfrm>
              <a:off x="2439616" y="6049963"/>
              <a:ext cx="2056254" cy="299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 dirty="0">
                  <a:latin typeface="Garamond" pitchFamily="18" charset="0"/>
                </a:rPr>
                <a:t>Electrical domain information</a:t>
              </a:r>
            </a:p>
          </p:txBody>
        </p:sp>
        <p:sp>
          <p:nvSpPr>
            <p:cNvPr id="72715" name="Text Box 9"/>
            <p:cNvSpPr txBox="1">
              <a:spLocks noChangeArrowheads="1"/>
            </p:cNvSpPr>
            <p:nvPr/>
          </p:nvSpPr>
          <p:spPr bwMode="auto">
            <a:xfrm>
              <a:off x="4650090" y="6049963"/>
              <a:ext cx="2180648" cy="299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1200" dirty="0">
                  <a:latin typeface="Garamond" pitchFamily="18" charset="0"/>
                </a:rPr>
                <a:t>Local information in point tools</a:t>
              </a:r>
            </a:p>
          </p:txBody>
        </p:sp>
        <p:sp>
          <p:nvSpPr>
            <p:cNvPr id="7271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468313" y="733425"/>
              <a:ext cx="7902575" cy="514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17" name="Group 17"/>
            <p:cNvGrpSpPr>
              <a:grpSpLocks/>
            </p:cNvGrpSpPr>
            <p:nvPr/>
          </p:nvGrpSpPr>
          <p:grpSpPr bwMode="auto">
            <a:xfrm>
              <a:off x="804863" y="2459038"/>
              <a:ext cx="7346950" cy="3311525"/>
              <a:chOff x="549" y="1430"/>
              <a:chExt cx="5014" cy="1984"/>
            </a:xfrm>
          </p:grpSpPr>
          <p:sp>
            <p:nvSpPr>
              <p:cNvPr id="72718" name="Rectangle 15"/>
              <p:cNvSpPr>
                <a:spLocks noChangeArrowheads="1"/>
              </p:cNvSpPr>
              <p:nvPr/>
            </p:nvSpPr>
            <p:spPr bwMode="auto">
              <a:xfrm>
                <a:off x="553" y="1433"/>
                <a:ext cx="5007" cy="19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 dirty="0">
                  <a:latin typeface="Helvetica"/>
                </a:endParaRPr>
              </a:p>
            </p:txBody>
          </p:sp>
          <p:sp>
            <p:nvSpPr>
              <p:cNvPr id="72719" name="Freeform 16"/>
              <p:cNvSpPr>
                <a:spLocks noEditPoints="1"/>
              </p:cNvSpPr>
              <p:nvPr/>
            </p:nvSpPr>
            <p:spPr bwMode="auto">
              <a:xfrm>
                <a:off x="549" y="1430"/>
                <a:ext cx="5014" cy="1984"/>
              </a:xfrm>
              <a:custGeom>
                <a:avLst/>
                <a:gdLst>
                  <a:gd name="T0" fmla="*/ 4778 w 5014"/>
                  <a:gd name="T1" fmla="*/ 5 h 1984"/>
                  <a:gd name="T2" fmla="*/ 4593 w 5014"/>
                  <a:gd name="T3" fmla="*/ 0 h 1984"/>
                  <a:gd name="T4" fmla="*/ 4342 w 5014"/>
                  <a:gd name="T5" fmla="*/ 5 h 1984"/>
                  <a:gd name="T6" fmla="*/ 4110 w 5014"/>
                  <a:gd name="T7" fmla="*/ 0 h 1984"/>
                  <a:gd name="T8" fmla="*/ 3925 w 5014"/>
                  <a:gd name="T9" fmla="*/ 5 h 1984"/>
                  <a:gd name="T10" fmla="*/ 3650 w 5014"/>
                  <a:gd name="T11" fmla="*/ 5 h 1984"/>
                  <a:gd name="T12" fmla="*/ 3465 w 5014"/>
                  <a:gd name="T13" fmla="*/ 0 h 1984"/>
                  <a:gd name="T14" fmla="*/ 3215 w 5014"/>
                  <a:gd name="T15" fmla="*/ 5 h 1984"/>
                  <a:gd name="T16" fmla="*/ 2982 w 5014"/>
                  <a:gd name="T17" fmla="*/ 0 h 1984"/>
                  <a:gd name="T18" fmla="*/ 2797 w 5014"/>
                  <a:gd name="T19" fmla="*/ 5 h 1984"/>
                  <a:gd name="T20" fmla="*/ 2523 w 5014"/>
                  <a:gd name="T21" fmla="*/ 5 h 1984"/>
                  <a:gd name="T22" fmla="*/ 2338 w 5014"/>
                  <a:gd name="T23" fmla="*/ 0 h 1984"/>
                  <a:gd name="T24" fmla="*/ 2087 w 5014"/>
                  <a:gd name="T25" fmla="*/ 5 h 1984"/>
                  <a:gd name="T26" fmla="*/ 1854 w 5014"/>
                  <a:gd name="T27" fmla="*/ 0 h 1984"/>
                  <a:gd name="T28" fmla="*/ 1669 w 5014"/>
                  <a:gd name="T29" fmla="*/ 5 h 1984"/>
                  <a:gd name="T30" fmla="*/ 1395 w 5014"/>
                  <a:gd name="T31" fmla="*/ 5 h 1984"/>
                  <a:gd name="T32" fmla="*/ 1210 w 5014"/>
                  <a:gd name="T33" fmla="*/ 0 h 1984"/>
                  <a:gd name="T34" fmla="*/ 959 w 5014"/>
                  <a:gd name="T35" fmla="*/ 5 h 1984"/>
                  <a:gd name="T36" fmla="*/ 727 w 5014"/>
                  <a:gd name="T37" fmla="*/ 0 h 1984"/>
                  <a:gd name="T38" fmla="*/ 542 w 5014"/>
                  <a:gd name="T39" fmla="*/ 5 h 1984"/>
                  <a:gd name="T40" fmla="*/ 267 w 5014"/>
                  <a:gd name="T41" fmla="*/ 5 h 1984"/>
                  <a:gd name="T42" fmla="*/ 82 w 5014"/>
                  <a:gd name="T43" fmla="*/ 0 h 1984"/>
                  <a:gd name="T44" fmla="*/ 6 w 5014"/>
                  <a:gd name="T45" fmla="*/ 162 h 1984"/>
                  <a:gd name="T46" fmla="*/ 0 w 5014"/>
                  <a:gd name="T47" fmla="*/ 377 h 1984"/>
                  <a:gd name="T48" fmla="*/ 6 w 5014"/>
                  <a:gd name="T49" fmla="*/ 547 h 1984"/>
                  <a:gd name="T50" fmla="*/ 6 w 5014"/>
                  <a:gd name="T51" fmla="*/ 801 h 1984"/>
                  <a:gd name="T52" fmla="*/ 0 w 5014"/>
                  <a:gd name="T53" fmla="*/ 972 h 1984"/>
                  <a:gd name="T54" fmla="*/ 6 w 5014"/>
                  <a:gd name="T55" fmla="*/ 1203 h 1984"/>
                  <a:gd name="T56" fmla="*/ 0 w 5014"/>
                  <a:gd name="T57" fmla="*/ 1418 h 1984"/>
                  <a:gd name="T58" fmla="*/ 6 w 5014"/>
                  <a:gd name="T59" fmla="*/ 1589 h 1984"/>
                  <a:gd name="T60" fmla="*/ 6 w 5014"/>
                  <a:gd name="T61" fmla="*/ 1842 h 1984"/>
                  <a:gd name="T62" fmla="*/ 37 w 5014"/>
                  <a:gd name="T63" fmla="*/ 1979 h 1984"/>
                  <a:gd name="T64" fmla="*/ 270 w 5014"/>
                  <a:gd name="T65" fmla="*/ 1984 h 1984"/>
                  <a:gd name="T66" fmla="*/ 455 w 5014"/>
                  <a:gd name="T67" fmla="*/ 1979 h 1984"/>
                  <a:gd name="T68" fmla="*/ 729 w 5014"/>
                  <a:gd name="T69" fmla="*/ 1979 h 1984"/>
                  <a:gd name="T70" fmla="*/ 914 w 5014"/>
                  <a:gd name="T71" fmla="*/ 1984 h 1984"/>
                  <a:gd name="T72" fmla="*/ 1165 w 5014"/>
                  <a:gd name="T73" fmla="*/ 1979 h 1984"/>
                  <a:gd name="T74" fmla="*/ 1398 w 5014"/>
                  <a:gd name="T75" fmla="*/ 1984 h 1984"/>
                  <a:gd name="T76" fmla="*/ 1583 w 5014"/>
                  <a:gd name="T77" fmla="*/ 1979 h 1984"/>
                  <a:gd name="T78" fmla="*/ 1857 w 5014"/>
                  <a:gd name="T79" fmla="*/ 1979 h 1984"/>
                  <a:gd name="T80" fmla="*/ 2042 w 5014"/>
                  <a:gd name="T81" fmla="*/ 1984 h 1984"/>
                  <a:gd name="T82" fmla="*/ 2293 w 5014"/>
                  <a:gd name="T83" fmla="*/ 1979 h 1984"/>
                  <a:gd name="T84" fmla="*/ 2525 w 5014"/>
                  <a:gd name="T85" fmla="*/ 1984 h 1984"/>
                  <a:gd name="T86" fmla="*/ 2710 w 5014"/>
                  <a:gd name="T87" fmla="*/ 1979 h 1984"/>
                  <a:gd name="T88" fmla="*/ 2985 w 5014"/>
                  <a:gd name="T89" fmla="*/ 1979 h 1984"/>
                  <a:gd name="T90" fmla="*/ 3170 w 5014"/>
                  <a:gd name="T91" fmla="*/ 1984 h 1984"/>
                  <a:gd name="T92" fmla="*/ 3420 w 5014"/>
                  <a:gd name="T93" fmla="*/ 1979 h 1984"/>
                  <a:gd name="T94" fmla="*/ 3653 w 5014"/>
                  <a:gd name="T95" fmla="*/ 1984 h 1984"/>
                  <a:gd name="T96" fmla="*/ 3838 w 5014"/>
                  <a:gd name="T97" fmla="*/ 1979 h 1984"/>
                  <a:gd name="T98" fmla="*/ 4113 w 5014"/>
                  <a:gd name="T99" fmla="*/ 1979 h 1984"/>
                  <a:gd name="T100" fmla="*/ 4298 w 5014"/>
                  <a:gd name="T101" fmla="*/ 1984 h 1984"/>
                  <a:gd name="T102" fmla="*/ 4548 w 5014"/>
                  <a:gd name="T103" fmla="*/ 1979 h 1984"/>
                  <a:gd name="T104" fmla="*/ 4781 w 5014"/>
                  <a:gd name="T105" fmla="*/ 1984 h 1984"/>
                  <a:gd name="T106" fmla="*/ 4966 w 5014"/>
                  <a:gd name="T107" fmla="*/ 1979 h 1984"/>
                  <a:gd name="T108" fmla="*/ 5014 w 5014"/>
                  <a:gd name="T109" fmla="*/ 1830 h 1984"/>
                  <a:gd name="T110" fmla="*/ 5008 w 5014"/>
                  <a:gd name="T111" fmla="*/ 1599 h 1984"/>
                  <a:gd name="T112" fmla="*/ 5014 w 5014"/>
                  <a:gd name="T113" fmla="*/ 1384 h 1984"/>
                  <a:gd name="T114" fmla="*/ 5008 w 5014"/>
                  <a:gd name="T115" fmla="*/ 1213 h 1984"/>
                  <a:gd name="T116" fmla="*/ 5008 w 5014"/>
                  <a:gd name="T117" fmla="*/ 960 h 1984"/>
                  <a:gd name="T118" fmla="*/ 5014 w 5014"/>
                  <a:gd name="T119" fmla="*/ 789 h 1984"/>
                  <a:gd name="T120" fmla="*/ 5008 w 5014"/>
                  <a:gd name="T121" fmla="*/ 557 h 1984"/>
                  <a:gd name="T122" fmla="*/ 5014 w 5014"/>
                  <a:gd name="T123" fmla="*/ 343 h 1984"/>
                  <a:gd name="T124" fmla="*/ 5008 w 5014"/>
                  <a:gd name="T125" fmla="*/ 172 h 198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14"/>
                  <a:gd name="T190" fmla="*/ 0 h 1984"/>
                  <a:gd name="T191" fmla="*/ 5014 w 5014"/>
                  <a:gd name="T192" fmla="*/ 1984 h 198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14" h="1984">
                    <a:moveTo>
                      <a:pt x="5011" y="5"/>
                    </a:moveTo>
                    <a:lnTo>
                      <a:pt x="4987" y="5"/>
                    </a:lnTo>
                    <a:lnTo>
                      <a:pt x="4987" y="0"/>
                    </a:lnTo>
                    <a:lnTo>
                      <a:pt x="5011" y="0"/>
                    </a:lnTo>
                    <a:lnTo>
                      <a:pt x="5011" y="5"/>
                    </a:lnTo>
                    <a:close/>
                    <a:moveTo>
                      <a:pt x="4969" y="5"/>
                    </a:moveTo>
                    <a:lnTo>
                      <a:pt x="4945" y="5"/>
                    </a:lnTo>
                    <a:lnTo>
                      <a:pt x="4945" y="0"/>
                    </a:lnTo>
                    <a:lnTo>
                      <a:pt x="4969" y="0"/>
                    </a:lnTo>
                    <a:lnTo>
                      <a:pt x="4969" y="5"/>
                    </a:lnTo>
                    <a:close/>
                    <a:moveTo>
                      <a:pt x="4927" y="5"/>
                    </a:moveTo>
                    <a:lnTo>
                      <a:pt x="4903" y="5"/>
                    </a:lnTo>
                    <a:lnTo>
                      <a:pt x="4903" y="0"/>
                    </a:lnTo>
                    <a:lnTo>
                      <a:pt x="4927" y="0"/>
                    </a:lnTo>
                    <a:lnTo>
                      <a:pt x="4927" y="5"/>
                    </a:lnTo>
                    <a:close/>
                    <a:moveTo>
                      <a:pt x="4885" y="5"/>
                    </a:moveTo>
                    <a:lnTo>
                      <a:pt x="4862" y="5"/>
                    </a:lnTo>
                    <a:lnTo>
                      <a:pt x="4862" y="0"/>
                    </a:lnTo>
                    <a:lnTo>
                      <a:pt x="4885" y="0"/>
                    </a:lnTo>
                    <a:lnTo>
                      <a:pt x="4885" y="5"/>
                    </a:lnTo>
                    <a:close/>
                    <a:moveTo>
                      <a:pt x="4844" y="5"/>
                    </a:moveTo>
                    <a:lnTo>
                      <a:pt x="4820" y="5"/>
                    </a:lnTo>
                    <a:lnTo>
                      <a:pt x="4820" y="0"/>
                    </a:lnTo>
                    <a:lnTo>
                      <a:pt x="4844" y="0"/>
                    </a:lnTo>
                    <a:lnTo>
                      <a:pt x="4844" y="5"/>
                    </a:lnTo>
                    <a:close/>
                    <a:moveTo>
                      <a:pt x="4802" y="5"/>
                    </a:moveTo>
                    <a:lnTo>
                      <a:pt x="4778" y="5"/>
                    </a:lnTo>
                    <a:lnTo>
                      <a:pt x="4778" y="0"/>
                    </a:lnTo>
                    <a:lnTo>
                      <a:pt x="4802" y="0"/>
                    </a:lnTo>
                    <a:lnTo>
                      <a:pt x="4802" y="5"/>
                    </a:lnTo>
                    <a:close/>
                    <a:moveTo>
                      <a:pt x="4760" y="5"/>
                    </a:moveTo>
                    <a:lnTo>
                      <a:pt x="4736" y="5"/>
                    </a:lnTo>
                    <a:lnTo>
                      <a:pt x="4736" y="0"/>
                    </a:lnTo>
                    <a:lnTo>
                      <a:pt x="4760" y="0"/>
                    </a:lnTo>
                    <a:lnTo>
                      <a:pt x="4760" y="5"/>
                    </a:lnTo>
                    <a:close/>
                    <a:moveTo>
                      <a:pt x="4718" y="5"/>
                    </a:moveTo>
                    <a:lnTo>
                      <a:pt x="4695" y="5"/>
                    </a:lnTo>
                    <a:lnTo>
                      <a:pt x="4695" y="0"/>
                    </a:lnTo>
                    <a:lnTo>
                      <a:pt x="4718" y="0"/>
                    </a:lnTo>
                    <a:lnTo>
                      <a:pt x="4718" y="5"/>
                    </a:lnTo>
                    <a:close/>
                    <a:moveTo>
                      <a:pt x="4677" y="5"/>
                    </a:moveTo>
                    <a:lnTo>
                      <a:pt x="4653" y="5"/>
                    </a:lnTo>
                    <a:lnTo>
                      <a:pt x="4653" y="0"/>
                    </a:lnTo>
                    <a:lnTo>
                      <a:pt x="4677" y="0"/>
                    </a:lnTo>
                    <a:lnTo>
                      <a:pt x="4677" y="5"/>
                    </a:lnTo>
                    <a:close/>
                    <a:moveTo>
                      <a:pt x="4635" y="5"/>
                    </a:moveTo>
                    <a:lnTo>
                      <a:pt x="4611" y="5"/>
                    </a:lnTo>
                    <a:lnTo>
                      <a:pt x="4611" y="0"/>
                    </a:lnTo>
                    <a:lnTo>
                      <a:pt x="4635" y="0"/>
                    </a:lnTo>
                    <a:lnTo>
                      <a:pt x="4635" y="5"/>
                    </a:lnTo>
                    <a:close/>
                    <a:moveTo>
                      <a:pt x="4593" y="5"/>
                    </a:moveTo>
                    <a:lnTo>
                      <a:pt x="4569" y="5"/>
                    </a:lnTo>
                    <a:lnTo>
                      <a:pt x="4569" y="0"/>
                    </a:lnTo>
                    <a:lnTo>
                      <a:pt x="4593" y="0"/>
                    </a:lnTo>
                    <a:lnTo>
                      <a:pt x="4593" y="5"/>
                    </a:lnTo>
                    <a:close/>
                    <a:moveTo>
                      <a:pt x="4551" y="5"/>
                    </a:moveTo>
                    <a:lnTo>
                      <a:pt x="4527" y="5"/>
                    </a:lnTo>
                    <a:lnTo>
                      <a:pt x="4527" y="0"/>
                    </a:lnTo>
                    <a:lnTo>
                      <a:pt x="4551" y="0"/>
                    </a:lnTo>
                    <a:lnTo>
                      <a:pt x="4551" y="5"/>
                    </a:lnTo>
                    <a:close/>
                    <a:moveTo>
                      <a:pt x="4510" y="5"/>
                    </a:moveTo>
                    <a:lnTo>
                      <a:pt x="4486" y="5"/>
                    </a:lnTo>
                    <a:lnTo>
                      <a:pt x="4486" y="0"/>
                    </a:lnTo>
                    <a:lnTo>
                      <a:pt x="4510" y="0"/>
                    </a:lnTo>
                    <a:lnTo>
                      <a:pt x="4510" y="5"/>
                    </a:lnTo>
                    <a:close/>
                    <a:moveTo>
                      <a:pt x="4468" y="5"/>
                    </a:moveTo>
                    <a:lnTo>
                      <a:pt x="4444" y="5"/>
                    </a:lnTo>
                    <a:lnTo>
                      <a:pt x="4444" y="0"/>
                    </a:lnTo>
                    <a:lnTo>
                      <a:pt x="4468" y="0"/>
                    </a:lnTo>
                    <a:lnTo>
                      <a:pt x="4468" y="5"/>
                    </a:lnTo>
                    <a:close/>
                    <a:moveTo>
                      <a:pt x="4426" y="5"/>
                    </a:moveTo>
                    <a:lnTo>
                      <a:pt x="4402" y="5"/>
                    </a:lnTo>
                    <a:lnTo>
                      <a:pt x="4402" y="0"/>
                    </a:lnTo>
                    <a:lnTo>
                      <a:pt x="4426" y="0"/>
                    </a:lnTo>
                    <a:lnTo>
                      <a:pt x="4426" y="5"/>
                    </a:lnTo>
                    <a:close/>
                    <a:moveTo>
                      <a:pt x="4384" y="5"/>
                    </a:moveTo>
                    <a:lnTo>
                      <a:pt x="4360" y="5"/>
                    </a:lnTo>
                    <a:lnTo>
                      <a:pt x="4360" y="0"/>
                    </a:lnTo>
                    <a:lnTo>
                      <a:pt x="4384" y="0"/>
                    </a:lnTo>
                    <a:lnTo>
                      <a:pt x="4384" y="5"/>
                    </a:lnTo>
                    <a:close/>
                    <a:moveTo>
                      <a:pt x="4342" y="5"/>
                    </a:moveTo>
                    <a:lnTo>
                      <a:pt x="4319" y="5"/>
                    </a:lnTo>
                    <a:lnTo>
                      <a:pt x="4319" y="0"/>
                    </a:lnTo>
                    <a:lnTo>
                      <a:pt x="4342" y="0"/>
                    </a:lnTo>
                    <a:lnTo>
                      <a:pt x="4342" y="5"/>
                    </a:lnTo>
                    <a:close/>
                    <a:moveTo>
                      <a:pt x="4301" y="5"/>
                    </a:moveTo>
                    <a:lnTo>
                      <a:pt x="4277" y="5"/>
                    </a:lnTo>
                    <a:lnTo>
                      <a:pt x="4277" y="0"/>
                    </a:lnTo>
                    <a:lnTo>
                      <a:pt x="4301" y="0"/>
                    </a:lnTo>
                    <a:lnTo>
                      <a:pt x="4301" y="5"/>
                    </a:lnTo>
                    <a:close/>
                    <a:moveTo>
                      <a:pt x="4259" y="5"/>
                    </a:moveTo>
                    <a:lnTo>
                      <a:pt x="4235" y="5"/>
                    </a:lnTo>
                    <a:lnTo>
                      <a:pt x="4235" y="0"/>
                    </a:lnTo>
                    <a:lnTo>
                      <a:pt x="4259" y="0"/>
                    </a:lnTo>
                    <a:lnTo>
                      <a:pt x="4259" y="5"/>
                    </a:lnTo>
                    <a:close/>
                    <a:moveTo>
                      <a:pt x="4217" y="5"/>
                    </a:moveTo>
                    <a:lnTo>
                      <a:pt x="4193" y="5"/>
                    </a:lnTo>
                    <a:lnTo>
                      <a:pt x="4193" y="0"/>
                    </a:lnTo>
                    <a:lnTo>
                      <a:pt x="4217" y="0"/>
                    </a:lnTo>
                    <a:lnTo>
                      <a:pt x="4217" y="5"/>
                    </a:lnTo>
                    <a:close/>
                    <a:moveTo>
                      <a:pt x="4175" y="5"/>
                    </a:moveTo>
                    <a:lnTo>
                      <a:pt x="4152" y="5"/>
                    </a:lnTo>
                    <a:lnTo>
                      <a:pt x="4152" y="0"/>
                    </a:lnTo>
                    <a:lnTo>
                      <a:pt x="4175" y="0"/>
                    </a:lnTo>
                    <a:lnTo>
                      <a:pt x="4175" y="5"/>
                    </a:lnTo>
                    <a:close/>
                    <a:moveTo>
                      <a:pt x="4134" y="5"/>
                    </a:moveTo>
                    <a:lnTo>
                      <a:pt x="4110" y="5"/>
                    </a:lnTo>
                    <a:lnTo>
                      <a:pt x="4110" y="0"/>
                    </a:lnTo>
                    <a:lnTo>
                      <a:pt x="4134" y="0"/>
                    </a:lnTo>
                    <a:lnTo>
                      <a:pt x="4134" y="5"/>
                    </a:lnTo>
                    <a:close/>
                    <a:moveTo>
                      <a:pt x="4092" y="5"/>
                    </a:moveTo>
                    <a:lnTo>
                      <a:pt x="4068" y="5"/>
                    </a:lnTo>
                    <a:lnTo>
                      <a:pt x="4068" y="0"/>
                    </a:lnTo>
                    <a:lnTo>
                      <a:pt x="4092" y="0"/>
                    </a:lnTo>
                    <a:lnTo>
                      <a:pt x="4092" y="5"/>
                    </a:lnTo>
                    <a:close/>
                    <a:moveTo>
                      <a:pt x="4050" y="5"/>
                    </a:moveTo>
                    <a:lnTo>
                      <a:pt x="4026" y="5"/>
                    </a:lnTo>
                    <a:lnTo>
                      <a:pt x="4026" y="0"/>
                    </a:lnTo>
                    <a:lnTo>
                      <a:pt x="4050" y="0"/>
                    </a:lnTo>
                    <a:lnTo>
                      <a:pt x="4050" y="5"/>
                    </a:lnTo>
                    <a:close/>
                    <a:moveTo>
                      <a:pt x="4008" y="5"/>
                    </a:moveTo>
                    <a:lnTo>
                      <a:pt x="3984" y="5"/>
                    </a:lnTo>
                    <a:lnTo>
                      <a:pt x="3984" y="0"/>
                    </a:lnTo>
                    <a:lnTo>
                      <a:pt x="4008" y="0"/>
                    </a:lnTo>
                    <a:lnTo>
                      <a:pt x="4008" y="5"/>
                    </a:lnTo>
                    <a:close/>
                    <a:moveTo>
                      <a:pt x="3967" y="5"/>
                    </a:moveTo>
                    <a:lnTo>
                      <a:pt x="3943" y="5"/>
                    </a:lnTo>
                    <a:lnTo>
                      <a:pt x="3943" y="0"/>
                    </a:lnTo>
                    <a:lnTo>
                      <a:pt x="3967" y="0"/>
                    </a:lnTo>
                    <a:lnTo>
                      <a:pt x="3967" y="5"/>
                    </a:lnTo>
                    <a:close/>
                    <a:moveTo>
                      <a:pt x="3925" y="5"/>
                    </a:moveTo>
                    <a:lnTo>
                      <a:pt x="3901" y="5"/>
                    </a:lnTo>
                    <a:lnTo>
                      <a:pt x="3901" y="0"/>
                    </a:lnTo>
                    <a:lnTo>
                      <a:pt x="3925" y="0"/>
                    </a:lnTo>
                    <a:lnTo>
                      <a:pt x="3925" y="5"/>
                    </a:lnTo>
                    <a:close/>
                    <a:moveTo>
                      <a:pt x="3883" y="5"/>
                    </a:moveTo>
                    <a:lnTo>
                      <a:pt x="3859" y="5"/>
                    </a:lnTo>
                    <a:lnTo>
                      <a:pt x="3859" y="0"/>
                    </a:lnTo>
                    <a:lnTo>
                      <a:pt x="3883" y="0"/>
                    </a:lnTo>
                    <a:lnTo>
                      <a:pt x="3883" y="5"/>
                    </a:lnTo>
                    <a:close/>
                    <a:moveTo>
                      <a:pt x="3841" y="5"/>
                    </a:moveTo>
                    <a:lnTo>
                      <a:pt x="3817" y="5"/>
                    </a:lnTo>
                    <a:lnTo>
                      <a:pt x="3817" y="0"/>
                    </a:lnTo>
                    <a:lnTo>
                      <a:pt x="3841" y="0"/>
                    </a:lnTo>
                    <a:lnTo>
                      <a:pt x="3841" y="5"/>
                    </a:lnTo>
                    <a:close/>
                    <a:moveTo>
                      <a:pt x="3799" y="5"/>
                    </a:moveTo>
                    <a:lnTo>
                      <a:pt x="3776" y="5"/>
                    </a:lnTo>
                    <a:lnTo>
                      <a:pt x="3776" y="0"/>
                    </a:lnTo>
                    <a:lnTo>
                      <a:pt x="3799" y="0"/>
                    </a:lnTo>
                    <a:lnTo>
                      <a:pt x="3799" y="5"/>
                    </a:lnTo>
                    <a:close/>
                    <a:moveTo>
                      <a:pt x="3758" y="5"/>
                    </a:moveTo>
                    <a:lnTo>
                      <a:pt x="3734" y="5"/>
                    </a:lnTo>
                    <a:lnTo>
                      <a:pt x="3734" y="0"/>
                    </a:lnTo>
                    <a:lnTo>
                      <a:pt x="3758" y="0"/>
                    </a:lnTo>
                    <a:lnTo>
                      <a:pt x="3758" y="5"/>
                    </a:lnTo>
                    <a:close/>
                    <a:moveTo>
                      <a:pt x="3716" y="5"/>
                    </a:moveTo>
                    <a:lnTo>
                      <a:pt x="3692" y="5"/>
                    </a:lnTo>
                    <a:lnTo>
                      <a:pt x="3692" y="0"/>
                    </a:lnTo>
                    <a:lnTo>
                      <a:pt x="3716" y="0"/>
                    </a:lnTo>
                    <a:lnTo>
                      <a:pt x="3716" y="5"/>
                    </a:lnTo>
                    <a:close/>
                    <a:moveTo>
                      <a:pt x="3674" y="5"/>
                    </a:moveTo>
                    <a:lnTo>
                      <a:pt x="3650" y="5"/>
                    </a:lnTo>
                    <a:lnTo>
                      <a:pt x="3650" y="0"/>
                    </a:lnTo>
                    <a:lnTo>
                      <a:pt x="3674" y="0"/>
                    </a:lnTo>
                    <a:lnTo>
                      <a:pt x="3674" y="5"/>
                    </a:lnTo>
                    <a:close/>
                    <a:moveTo>
                      <a:pt x="3632" y="5"/>
                    </a:moveTo>
                    <a:lnTo>
                      <a:pt x="3609" y="5"/>
                    </a:lnTo>
                    <a:lnTo>
                      <a:pt x="3609" y="0"/>
                    </a:lnTo>
                    <a:lnTo>
                      <a:pt x="3632" y="0"/>
                    </a:lnTo>
                    <a:lnTo>
                      <a:pt x="3632" y="5"/>
                    </a:lnTo>
                    <a:close/>
                    <a:moveTo>
                      <a:pt x="3591" y="5"/>
                    </a:moveTo>
                    <a:lnTo>
                      <a:pt x="3567" y="5"/>
                    </a:lnTo>
                    <a:lnTo>
                      <a:pt x="3567" y="0"/>
                    </a:lnTo>
                    <a:lnTo>
                      <a:pt x="3591" y="0"/>
                    </a:lnTo>
                    <a:lnTo>
                      <a:pt x="3591" y="5"/>
                    </a:lnTo>
                    <a:close/>
                    <a:moveTo>
                      <a:pt x="3549" y="5"/>
                    </a:moveTo>
                    <a:lnTo>
                      <a:pt x="3525" y="5"/>
                    </a:lnTo>
                    <a:lnTo>
                      <a:pt x="3525" y="0"/>
                    </a:lnTo>
                    <a:lnTo>
                      <a:pt x="3549" y="0"/>
                    </a:lnTo>
                    <a:lnTo>
                      <a:pt x="3549" y="5"/>
                    </a:lnTo>
                    <a:close/>
                    <a:moveTo>
                      <a:pt x="3507" y="5"/>
                    </a:moveTo>
                    <a:lnTo>
                      <a:pt x="3483" y="5"/>
                    </a:lnTo>
                    <a:lnTo>
                      <a:pt x="3483" y="0"/>
                    </a:lnTo>
                    <a:lnTo>
                      <a:pt x="3507" y="0"/>
                    </a:lnTo>
                    <a:lnTo>
                      <a:pt x="3507" y="5"/>
                    </a:lnTo>
                    <a:close/>
                    <a:moveTo>
                      <a:pt x="3465" y="5"/>
                    </a:moveTo>
                    <a:lnTo>
                      <a:pt x="3441" y="5"/>
                    </a:lnTo>
                    <a:lnTo>
                      <a:pt x="3441" y="0"/>
                    </a:lnTo>
                    <a:lnTo>
                      <a:pt x="3465" y="0"/>
                    </a:lnTo>
                    <a:lnTo>
                      <a:pt x="3465" y="5"/>
                    </a:lnTo>
                    <a:close/>
                    <a:moveTo>
                      <a:pt x="3424" y="5"/>
                    </a:moveTo>
                    <a:lnTo>
                      <a:pt x="3400" y="5"/>
                    </a:lnTo>
                    <a:lnTo>
                      <a:pt x="3400" y="0"/>
                    </a:lnTo>
                    <a:lnTo>
                      <a:pt x="3424" y="0"/>
                    </a:lnTo>
                    <a:lnTo>
                      <a:pt x="3424" y="5"/>
                    </a:lnTo>
                    <a:close/>
                    <a:moveTo>
                      <a:pt x="3382" y="5"/>
                    </a:moveTo>
                    <a:lnTo>
                      <a:pt x="3358" y="5"/>
                    </a:lnTo>
                    <a:lnTo>
                      <a:pt x="3358" y="0"/>
                    </a:lnTo>
                    <a:lnTo>
                      <a:pt x="3382" y="0"/>
                    </a:lnTo>
                    <a:lnTo>
                      <a:pt x="3382" y="5"/>
                    </a:lnTo>
                    <a:close/>
                    <a:moveTo>
                      <a:pt x="3340" y="5"/>
                    </a:moveTo>
                    <a:lnTo>
                      <a:pt x="3316" y="5"/>
                    </a:lnTo>
                    <a:lnTo>
                      <a:pt x="3316" y="0"/>
                    </a:lnTo>
                    <a:lnTo>
                      <a:pt x="3340" y="0"/>
                    </a:lnTo>
                    <a:lnTo>
                      <a:pt x="3340" y="5"/>
                    </a:lnTo>
                    <a:close/>
                    <a:moveTo>
                      <a:pt x="3298" y="5"/>
                    </a:moveTo>
                    <a:lnTo>
                      <a:pt x="3274" y="5"/>
                    </a:lnTo>
                    <a:lnTo>
                      <a:pt x="3274" y="0"/>
                    </a:lnTo>
                    <a:lnTo>
                      <a:pt x="3298" y="0"/>
                    </a:lnTo>
                    <a:lnTo>
                      <a:pt x="3298" y="5"/>
                    </a:lnTo>
                    <a:close/>
                    <a:moveTo>
                      <a:pt x="3257" y="5"/>
                    </a:moveTo>
                    <a:lnTo>
                      <a:pt x="3233" y="5"/>
                    </a:lnTo>
                    <a:lnTo>
                      <a:pt x="3233" y="0"/>
                    </a:lnTo>
                    <a:lnTo>
                      <a:pt x="3257" y="0"/>
                    </a:lnTo>
                    <a:lnTo>
                      <a:pt x="3257" y="5"/>
                    </a:lnTo>
                    <a:close/>
                    <a:moveTo>
                      <a:pt x="3215" y="5"/>
                    </a:moveTo>
                    <a:lnTo>
                      <a:pt x="3191" y="5"/>
                    </a:lnTo>
                    <a:lnTo>
                      <a:pt x="3191" y="0"/>
                    </a:lnTo>
                    <a:lnTo>
                      <a:pt x="3215" y="0"/>
                    </a:lnTo>
                    <a:lnTo>
                      <a:pt x="3215" y="5"/>
                    </a:lnTo>
                    <a:close/>
                    <a:moveTo>
                      <a:pt x="3173" y="5"/>
                    </a:moveTo>
                    <a:lnTo>
                      <a:pt x="3149" y="5"/>
                    </a:lnTo>
                    <a:lnTo>
                      <a:pt x="3149" y="0"/>
                    </a:lnTo>
                    <a:lnTo>
                      <a:pt x="3173" y="0"/>
                    </a:lnTo>
                    <a:lnTo>
                      <a:pt x="3173" y="5"/>
                    </a:lnTo>
                    <a:close/>
                    <a:moveTo>
                      <a:pt x="3131" y="5"/>
                    </a:moveTo>
                    <a:lnTo>
                      <a:pt x="3107" y="5"/>
                    </a:lnTo>
                    <a:lnTo>
                      <a:pt x="3107" y="0"/>
                    </a:lnTo>
                    <a:lnTo>
                      <a:pt x="3131" y="0"/>
                    </a:lnTo>
                    <a:lnTo>
                      <a:pt x="3131" y="5"/>
                    </a:lnTo>
                    <a:close/>
                    <a:moveTo>
                      <a:pt x="3089" y="5"/>
                    </a:moveTo>
                    <a:lnTo>
                      <a:pt x="3066" y="5"/>
                    </a:lnTo>
                    <a:lnTo>
                      <a:pt x="3066" y="0"/>
                    </a:lnTo>
                    <a:lnTo>
                      <a:pt x="3089" y="0"/>
                    </a:lnTo>
                    <a:lnTo>
                      <a:pt x="3089" y="5"/>
                    </a:lnTo>
                    <a:close/>
                    <a:moveTo>
                      <a:pt x="3048" y="5"/>
                    </a:moveTo>
                    <a:lnTo>
                      <a:pt x="3024" y="5"/>
                    </a:lnTo>
                    <a:lnTo>
                      <a:pt x="3024" y="0"/>
                    </a:lnTo>
                    <a:lnTo>
                      <a:pt x="3048" y="0"/>
                    </a:lnTo>
                    <a:lnTo>
                      <a:pt x="3048" y="5"/>
                    </a:lnTo>
                    <a:close/>
                    <a:moveTo>
                      <a:pt x="3006" y="5"/>
                    </a:moveTo>
                    <a:lnTo>
                      <a:pt x="2982" y="5"/>
                    </a:lnTo>
                    <a:lnTo>
                      <a:pt x="2982" y="0"/>
                    </a:lnTo>
                    <a:lnTo>
                      <a:pt x="3006" y="0"/>
                    </a:lnTo>
                    <a:lnTo>
                      <a:pt x="3006" y="5"/>
                    </a:lnTo>
                    <a:close/>
                    <a:moveTo>
                      <a:pt x="2964" y="5"/>
                    </a:moveTo>
                    <a:lnTo>
                      <a:pt x="2940" y="5"/>
                    </a:lnTo>
                    <a:lnTo>
                      <a:pt x="2940" y="0"/>
                    </a:lnTo>
                    <a:lnTo>
                      <a:pt x="2964" y="0"/>
                    </a:lnTo>
                    <a:lnTo>
                      <a:pt x="2964" y="5"/>
                    </a:lnTo>
                    <a:close/>
                    <a:moveTo>
                      <a:pt x="2922" y="5"/>
                    </a:moveTo>
                    <a:lnTo>
                      <a:pt x="2898" y="5"/>
                    </a:lnTo>
                    <a:lnTo>
                      <a:pt x="2898" y="0"/>
                    </a:lnTo>
                    <a:lnTo>
                      <a:pt x="2922" y="0"/>
                    </a:lnTo>
                    <a:lnTo>
                      <a:pt x="2922" y="5"/>
                    </a:lnTo>
                    <a:close/>
                    <a:moveTo>
                      <a:pt x="2881" y="5"/>
                    </a:moveTo>
                    <a:lnTo>
                      <a:pt x="2857" y="5"/>
                    </a:lnTo>
                    <a:lnTo>
                      <a:pt x="2857" y="0"/>
                    </a:lnTo>
                    <a:lnTo>
                      <a:pt x="2881" y="0"/>
                    </a:lnTo>
                    <a:lnTo>
                      <a:pt x="2881" y="5"/>
                    </a:lnTo>
                    <a:close/>
                    <a:moveTo>
                      <a:pt x="2839" y="5"/>
                    </a:moveTo>
                    <a:lnTo>
                      <a:pt x="2815" y="5"/>
                    </a:lnTo>
                    <a:lnTo>
                      <a:pt x="2815" y="0"/>
                    </a:lnTo>
                    <a:lnTo>
                      <a:pt x="2839" y="0"/>
                    </a:lnTo>
                    <a:lnTo>
                      <a:pt x="2839" y="5"/>
                    </a:lnTo>
                    <a:close/>
                    <a:moveTo>
                      <a:pt x="2797" y="5"/>
                    </a:moveTo>
                    <a:lnTo>
                      <a:pt x="2773" y="5"/>
                    </a:lnTo>
                    <a:lnTo>
                      <a:pt x="2773" y="0"/>
                    </a:lnTo>
                    <a:lnTo>
                      <a:pt x="2797" y="0"/>
                    </a:lnTo>
                    <a:lnTo>
                      <a:pt x="2797" y="5"/>
                    </a:lnTo>
                    <a:close/>
                    <a:moveTo>
                      <a:pt x="2755" y="5"/>
                    </a:moveTo>
                    <a:lnTo>
                      <a:pt x="2731" y="5"/>
                    </a:lnTo>
                    <a:lnTo>
                      <a:pt x="2731" y="0"/>
                    </a:lnTo>
                    <a:lnTo>
                      <a:pt x="2755" y="0"/>
                    </a:lnTo>
                    <a:lnTo>
                      <a:pt x="2755" y="5"/>
                    </a:lnTo>
                    <a:close/>
                    <a:moveTo>
                      <a:pt x="2714" y="5"/>
                    </a:moveTo>
                    <a:lnTo>
                      <a:pt x="2690" y="5"/>
                    </a:lnTo>
                    <a:lnTo>
                      <a:pt x="2690" y="0"/>
                    </a:lnTo>
                    <a:lnTo>
                      <a:pt x="2714" y="0"/>
                    </a:lnTo>
                    <a:lnTo>
                      <a:pt x="2714" y="5"/>
                    </a:lnTo>
                    <a:close/>
                    <a:moveTo>
                      <a:pt x="2672" y="5"/>
                    </a:moveTo>
                    <a:lnTo>
                      <a:pt x="2648" y="5"/>
                    </a:lnTo>
                    <a:lnTo>
                      <a:pt x="2648" y="0"/>
                    </a:lnTo>
                    <a:lnTo>
                      <a:pt x="2672" y="0"/>
                    </a:lnTo>
                    <a:lnTo>
                      <a:pt x="2672" y="5"/>
                    </a:lnTo>
                    <a:close/>
                    <a:moveTo>
                      <a:pt x="2630" y="5"/>
                    </a:moveTo>
                    <a:lnTo>
                      <a:pt x="2606" y="5"/>
                    </a:lnTo>
                    <a:lnTo>
                      <a:pt x="2606" y="0"/>
                    </a:lnTo>
                    <a:lnTo>
                      <a:pt x="2630" y="0"/>
                    </a:lnTo>
                    <a:lnTo>
                      <a:pt x="2630" y="5"/>
                    </a:lnTo>
                    <a:close/>
                    <a:moveTo>
                      <a:pt x="2588" y="5"/>
                    </a:moveTo>
                    <a:lnTo>
                      <a:pt x="2564" y="5"/>
                    </a:lnTo>
                    <a:lnTo>
                      <a:pt x="2564" y="0"/>
                    </a:lnTo>
                    <a:lnTo>
                      <a:pt x="2588" y="0"/>
                    </a:lnTo>
                    <a:lnTo>
                      <a:pt x="2588" y="5"/>
                    </a:lnTo>
                    <a:close/>
                    <a:moveTo>
                      <a:pt x="2546" y="5"/>
                    </a:moveTo>
                    <a:lnTo>
                      <a:pt x="2523" y="5"/>
                    </a:lnTo>
                    <a:lnTo>
                      <a:pt x="2523" y="0"/>
                    </a:lnTo>
                    <a:lnTo>
                      <a:pt x="2546" y="0"/>
                    </a:lnTo>
                    <a:lnTo>
                      <a:pt x="2546" y="5"/>
                    </a:lnTo>
                    <a:close/>
                    <a:moveTo>
                      <a:pt x="2505" y="5"/>
                    </a:moveTo>
                    <a:lnTo>
                      <a:pt x="2481" y="5"/>
                    </a:lnTo>
                    <a:lnTo>
                      <a:pt x="2481" y="0"/>
                    </a:lnTo>
                    <a:lnTo>
                      <a:pt x="2505" y="0"/>
                    </a:lnTo>
                    <a:lnTo>
                      <a:pt x="2505" y="5"/>
                    </a:lnTo>
                    <a:close/>
                    <a:moveTo>
                      <a:pt x="2463" y="5"/>
                    </a:moveTo>
                    <a:lnTo>
                      <a:pt x="2439" y="5"/>
                    </a:lnTo>
                    <a:lnTo>
                      <a:pt x="2439" y="0"/>
                    </a:lnTo>
                    <a:lnTo>
                      <a:pt x="2463" y="0"/>
                    </a:lnTo>
                    <a:lnTo>
                      <a:pt x="2463" y="5"/>
                    </a:lnTo>
                    <a:close/>
                    <a:moveTo>
                      <a:pt x="2421" y="5"/>
                    </a:moveTo>
                    <a:lnTo>
                      <a:pt x="2397" y="5"/>
                    </a:lnTo>
                    <a:lnTo>
                      <a:pt x="2397" y="0"/>
                    </a:lnTo>
                    <a:lnTo>
                      <a:pt x="2421" y="0"/>
                    </a:lnTo>
                    <a:lnTo>
                      <a:pt x="2421" y="5"/>
                    </a:lnTo>
                    <a:close/>
                    <a:moveTo>
                      <a:pt x="2379" y="5"/>
                    </a:moveTo>
                    <a:lnTo>
                      <a:pt x="2356" y="5"/>
                    </a:lnTo>
                    <a:lnTo>
                      <a:pt x="2356" y="0"/>
                    </a:lnTo>
                    <a:lnTo>
                      <a:pt x="2379" y="0"/>
                    </a:lnTo>
                    <a:lnTo>
                      <a:pt x="2379" y="5"/>
                    </a:lnTo>
                    <a:close/>
                    <a:moveTo>
                      <a:pt x="2338" y="5"/>
                    </a:moveTo>
                    <a:lnTo>
                      <a:pt x="2314" y="5"/>
                    </a:lnTo>
                    <a:lnTo>
                      <a:pt x="2314" y="0"/>
                    </a:lnTo>
                    <a:lnTo>
                      <a:pt x="2338" y="0"/>
                    </a:lnTo>
                    <a:lnTo>
                      <a:pt x="2338" y="5"/>
                    </a:lnTo>
                    <a:close/>
                    <a:moveTo>
                      <a:pt x="2296" y="5"/>
                    </a:moveTo>
                    <a:lnTo>
                      <a:pt x="2272" y="5"/>
                    </a:lnTo>
                    <a:lnTo>
                      <a:pt x="2272" y="0"/>
                    </a:lnTo>
                    <a:lnTo>
                      <a:pt x="2296" y="0"/>
                    </a:lnTo>
                    <a:lnTo>
                      <a:pt x="2296" y="5"/>
                    </a:lnTo>
                    <a:close/>
                    <a:moveTo>
                      <a:pt x="2254" y="5"/>
                    </a:moveTo>
                    <a:lnTo>
                      <a:pt x="2230" y="5"/>
                    </a:lnTo>
                    <a:lnTo>
                      <a:pt x="2230" y="0"/>
                    </a:lnTo>
                    <a:lnTo>
                      <a:pt x="2254" y="0"/>
                    </a:lnTo>
                    <a:lnTo>
                      <a:pt x="2254" y="5"/>
                    </a:lnTo>
                    <a:close/>
                    <a:moveTo>
                      <a:pt x="2212" y="5"/>
                    </a:moveTo>
                    <a:lnTo>
                      <a:pt x="2188" y="5"/>
                    </a:lnTo>
                    <a:lnTo>
                      <a:pt x="2188" y="0"/>
                    </a:lnTo>
                    <a:lnTo>
                      <a:pt x="2212" y="0"/>
                    </a:lnTo>
                    <a:lnTo>
                      <a:pt x="2212" y="5"/>
                    </a:lnTo>
                    <a:close/>
                    <a:moveTo>
                      <a:pt x="2171" y="5"/>
                    </a:moveTo>
                    <a:lnTo>
                      <a:pt x="2147" y="5"/>
                    </a:lnTo>
                    <a:lnTo>
                      <a:pt x="2147" y="0"/>
                    </a:lnTo>
                    <a:lnTo>
                      <a:pt x="2171" y="0"/>
                    </a:lnTo>
                    <a:lnTo>
                      <a:pt x="2171" y="5"/>
                    </a:lnTo>
                    <a:close/>
                    <a:moveTo>
                      <a:pt x="2129" y="5"/>
                    </a:moveTo>
                    <a:lnTo>
                      <a:pt x="2105" y="5"/>
                    </a:lnTo>
                    <a:lnTo>
                      <a:pt x="2105" y="0"/>
                    </a:lnTo>
                    <a:lnTo>
                      <a:pt x="2129" y="0"/>
                    </a:lnTo>
                    <a:lnTo>
                      <a:pt x="2129" y="5"/>
                    </a:lnTo>
                    <a:close/>
                    <a:moveTo>
                      <a:pt x="2087" y="5"/>
                    </a:moveTo>
                    <a:lnTo>
                      <a:pt x="2063" y="5"/>
                    </a:lnTo>
                    <a:lnTo>
                      <a:pt x="2063" y="0"/>
                    </a:lnTo>
                    <a:lnTo>
                      <a:pt x="2087" y="0"/>
                    </a:lnTo>
                    <a:lnTo>
                      <a:pt x="2087" y="5"/>
                    </a:lnTo>
                    <a:close/>
                    <a:moveTo>
                      <a:pt x="2045" y="5"/>
                    </a:moveTo>
                    <a:lnTo>
                      <a:pt x="2021" y="5"/>
                    </a:lnTo>
                    <a:lnTo>
                      <a:pt x="2021" y="0"/>
                    </a:lnTo>
                    <a:lnTo>
                      <a:pt x="2045" y="0"/>
                    </a:lnTo>
                    <a:lnTo>
                      <a:pt x="2045" y="5"/>
                    </a:lnTo>
                    <a:close/>
                    <a:moveTo>
                      <a:pt x="2003" y="5"/>
                    </a:moveTo>
                    <a:lnTo>
                      <a:pt x="1980" y="5"/>
                    </a:lnTo>
                    <a:lnTo>
                      <a:pt x="1980" y="0"/>
                    </a:lnTo>
                    <a:lnTo>
                      <a:pt x="2003" y="0"/>
                    </a:lnTo>
                    <a:lnTo>
                      <a:pt x="2003" y="5"/>
                    </a:lnTo>
                    <a:close/>
                    <a:moveTo>
                      <a:pt x="1962" y="5"/>
                    </a:moveTo>
                    <a:lnTo>
                      <a:pt x="1938" y="5"/>
                    </a:lnTo>
                    <a:lnTo>
                      <a:pt x="1938" y="0"/>
                    </a:lnTo>
                    <a:lnTo>
                      <a:pt x="1962" y="0"/>
                    </a:lnTo>
                    <a:lnTo>
                      <a:pt x="1962" y="5"/>
                    </a:lnTo>
                    <a:close/>
                    <a:moveTo>
                      <a:pt x="1920" y="5"/>
                    </a:moveTo>
                    <a:lnTo>
                      <a:pt x="1896" y="5"/>
                    </a:lnTo>
                    <a:lnTo>
                      <a:pt x="1896" y="0"/>
                    </a:lnTo>
                    <a:lnTo>
                      <a:pt x="1920" y="0"/>
                    </a:lnTo>
                    <a:lnTo>
                      <a:pt x="1920" y="5"/>
                    </a:lnTo>
                    <a:close/>
                    <a:moveTo>
                      <a:pt x="1878" y="5"/>
                    </a:moveTo>
                    <a:lnTo>
                      <a:pt x="1854" y="5"/>
                    </a:lnTo>
                    <a:lnTo>
                      <a:pt x="1854" y="0"/>
                    </a:lnTo>
                    <a:lnTo>
                      <a:pt x="1878" y="0"/>
                    </a:lnTo>
                    <a:lnTo>
                      <a:pt x="1878" y="5"/>
                    </a:lnTo>
                    <a:close/>
                    <a:moveTo>
                      <a:pt x="1836" y="5"/>
                    </a:moveTo>
                    <a:lnTo>
                      <a:pt x="1813" y="5"/>
                    </a:lnTo>
                    <a:lnTo>
                      <a:pt x="1813" y="0"/>
                    </a:lnTo>
                    <a:lnTo>
                      <a:pt x="1836" y="0"/>
                    </a:lnTo>
                    <a:lnTo>
                      <a:pt x="1836" y="5"/>
                    </a:lnTo>
                    <a:close/>
                    <a:moveTo>
                      <a:pt x="1795" y="5"/>
                    </a:moveTo>
                    <a:lnTo>
                      <a:pt x="1771" y="5"/>
                    </a:lnTo>
                    <a:lnTo>
                      <a:pt x="1771" y="0"/>
                    </a:lnTo>
                    <a:lnTo>
                      <a:pt x="1795" y="0"/>
                    </a:lnTo>
                    <a:lnTo>
                      <a:pt x="1795" y="5"/>
                    </a:lnTo>
                    <a:close/>
                    <a:moveTo>
                      <a:pt x="1753" y="5"/>
                    </a:moveTo>
                    <a:lnTo>
                      <a:pt x="1729" y="5"/>
                    </a:lnTo>
                    <a:lnTo>
                      <a:pt x="1729" y="0"/>
                    </a:lnTo>
                    <a:lnTo>
                      <a:pt x="1753" y="0"/>
                    </a:lnTo>
                    <a:lnTo>
                      <a:pt x="1753" y="5"/>
                    </a:lnTo>
                    <a:close/>
                    <a:moveTo>
                      <a:pt x="1711" y="5"/>
                    </a:moveTo>
                    <a:lnTo>
                      <a:pt x="1687" y="5"/>
                    </a:lnTo>
                    <a:lnTo>
                      <a:pt x="1687" y="0"/>
                    </a:lnTo>
                    <a:lnTo>
                      <a:pt x="1711" y="0"/>
                    </a:lnTo>
                    <a:lnTo>
                      <a:pt x="1711" y="5"/>
                    </a:lnTo>
                    <a:close/>
                    <a:moveTo>
                      <a:pt x="1669" y="5"/>
                    </a:moveTo>
                    <a:lnTo>
                      <a:pt x="1645" y="5"/>
                    </a:lnTo>
                    <a:lnTo>
                      <a:pt x="1645" y="0"/>
                    </a:lnTo>
                    <a:lnTo>
                      <a:pt x="1669" y="0"/>
                    </a:lnTo>
                    <a:lnTo>
                      <a:pt x="1669" y="5"/>
                    </a:lnTo>
                    <a:close/>
                    <a:moveTo>
                      <a:pt x="1628" y="5"/>
                    </a:moveTo>
                    <a:lnTo>
                      <a:pt x="1604" y="5"/>
                    </a:lnTo>
                    <a:lnTo>
                      <a:pt x="1604" y="0"/>
                    </a:lnTo>
                    <a:lnTo>
                      <a:pt x="1628" y="0"/>
                    </a:lnTo>
                    <a:lnTo>
                      <a:pt x="1628" y="5"/>
                    </a:lnTo>
                    <a:close/>
                    <a:moveTo>
                      <a:pt x="1586" y="5"/>
                    </a:moveTo>
                    <a:lnTo>
                      <a:pt x="1562" y="5"/>
                    </a:lnTo>
                    <a:lnTo>
                      <a:pt x="1562" y="0"/>
                    </a:lnTo>
                    <a:lnTo>
                      <a:pt x="1586" y="0"/>
                    </a:lnTo>
                    <a:lnTo>
                      <a:pt x="1586" y="5"/>
                    </a:lnTo>
                    <a:close/>
                    <a:moveTo>
                      <a:pt x="1544" y="5"/>
                    </a:moveTo>
                    <a:lnTo>
                      <a:pt x="1520" y="5"/>
                    </a:lnTo>
                    <a:lnTo>
                      <a:pt x="1520" y="0"/>
                    </a:lnTo>
                    <a:lnTo>
                      <a:pt x="1544" y="0"/>
                    </a:lnTo>
                    <a:lnTo>
                      <a:pt x="1544" y="5"/>
                    </a:lnTo>
                    <a:close/>
                    <a:moveTo>
                      <a:pt x="1502" y="5"/>
                    </a:moveTo>
                    <a:lnTo>
                      <a:pt x="1478" y="5"/>
                    </a:lnTo>
                    <a:lnTo>
                      <a:pt x="1478" y="0"/>
                    </a:lnTo>
                    <a:lnTo>
                      <a:pt x="1502" y="0"/>
                    </a:lnTo>
                    <a:lnTo>
                      <a:pt x="1502" y="5"/>
                    </a:lnTo>
                    <a:close/>
                    <a:moveTo>
                      <a:pt x="1460" y="5"/>
                    </a:moveTo>
                    <a:lnTo>
                      <a:pt x="1437" y="5"/>
                    </a:lnTo>
                    <a:lnTo>
                      <a:pt x="1437" y="0"/>
                    </a:lnTo>
                    <a:lnTo>
                      <a:pt x="1460" y="0"/>
                    </a:lnTo>
                    <a:lnTo>
                      <a:pt x="1460" y="5"/>
                    </a:lnTo>
                    <a:close/>
                    <a:moveTo>
                      <a:pt x="1419" y="5"/>
                    </a:moveTo>
                    <a:lnTo>
                      <a:pt x="1395" y="5"/>
                    </a:lnTo>
                    <a:lnTo>
                      <a:pt x="1395" y="0"/>
                    </a:lnTo>
                    <a:lnTo>
                      <a:pt x="1419" y="0"/>
                    </a:lnTo>
                    <a:lnTo>
                      <a:pt x="1419" y="5"/>
                    </a:lnTo>
                    <a:close/>
                    <a:moveTo>
                      <a:pt x="1377" y="5"/>
                    </a:moveTo>
                    <a:lnTo>
                      <a:pt x="1353" y="5"/>
                    </a:lnTo>
                    <a:lnTo>
                      <a:pt x="1353" y="0"/>
                    </a:lnTo>
                    <a:lnTo>
                      <a:pt x="1377" y="0"/>
                    </a:lnTo>
                    <a:lnTo>
                      <a:pt x="1377" y="5"/>
                    </a:lnTo>
                    <a:close/>
                    <a:moveTo>
                      <a:pt x="1335" y="5"/>
                    </a:moveTo>
                    <a:lnTo>
                      <a:pt x="1311" y="5"/>
                    </a:lnTo>
                    <a:lnTo>
                      <a:pt x="1311" y="0"/>
                    </a:lnTo>
                    <a:lnTo>
                      <a:pt x="1335" y="0"/>
                    </a:lnTo>
                    <a:lnTo>
                      <a:pt x="1335" y="5"/>
                    </a:lnTo>
                    <a:close/>
                    <a:moveTo>
                      <a:pt x="1293" y="5"/>
                    </a:moveTo>
                    <a:lnTo>
                      <a:pt x="1270" y="5"/>
                    </a:lnTo>
                    <a:lnTo>
                      <a:pt x="1270" y="0"/>
                    </a:lnTo>
                    <a:lnTo>
                      <a:pt x="1293" y="0"/>
                    </a:lnTo>
                    <a:lnTo>
                      <a:pt x="1293" y="5"/>
                    </a:lnTo>
                    <a:close/>
                    <a:moveTo>
                      <a:pt x="1252" y="5"/>
                    </a:moveTo>
                    <a:lnTo>
                      <a:pt x="1228" y="5"/>
                    </a:lnTo>
                    <a:lnTo>
                      <a:pt x="1228" y="0"/>
                    </a:lnTo>
                    <a:lnTo>
                      <a:pt x="1252" y="0"/>
                    </a:lnTo>
                    <a:lnTo>
                      <a:pt x="1252" y="5"/>
                    </a:lnTo>
                    <a:close/>
                    <a:moveTo>
                      <a:pt x="1210" y="5"/>
                    </a:moveTo>
                    <a:lnTo>
                      <a:pt x="1186" y="5"/>
                    </a:lnTo>
                    <a:lnTo>
                      <a:pt x="1186" y="0"/>
                    </a:lnTo>
                    <a:lnTo>
                      <a:pt x="1210" y="0"/>
                    </a:lnTo>
                    <a:lnTo>
                      <a:pt x="1210" y="5"/>
                    </a:lnTo>
                    <a:close/>
                    <a:moveTo>
                      <a:pt x="1168" y="5"/>
                    </a:moveTo>
                    <a:lnTo>
                      <a:pt x="1144" y="5"/>
                    </a:lnTo>
                    <a:lnTo>
                      <a:pt x="1144" y="0"/>
                    </a:lnTo>
                    <a:lnTo>
                      <a:pt x="1168" y="0"/>
                    </a:lnTo>
                    <a:lnTo>
                      <a:pt x="1168" y="5"/>
                    </a:lnTo>
                    <a:close/>
                    <a:moveTo>
                      <a:pt x="1126" y="5"/>
                    </a:moveTo>
                    <a:lnTo>
                      <a:pt x="1102" y="5"/>
                    </a:lnTo>
                    <a:lnTo>
                      <a:pt x="1102" y="0"/>
                    </a:lnTo>
                    <a:lnTo>
                      <a:pt x="1126" y="0"/>
                    </a:lnTo>
                    <a:lnTo>
                      <a:pt x="1126" y="5"/>
                    </a:lnTo>
                    <a:close/>
                    <a:moveTo>
                      <a:pt x="1085" y="5"/>
                    </a:moveTo>
                    <a:lnTo>
                      <a:pt x="1061" y="5"/>
                    </a:lnTo>
                    <a:lnTo>
                      <a:pt x="1061" y="0"/>
                    </a:lnTo>
                    <a:lnTo>
                      <a:pt x="1085" y="0"/>
                    </a:lnTo>
                    <a:lnTo>
                      <a:pt x="1085" y="5"/>
                    </a:lnTo>
                    <a:close/>
                    <a:moveTo>
                      <a:pt x="1043" y="5"/>
                    </a:moveTo>
                    <a:lnTo>
                      <a:pt x="1019" y="5"/>
                    </a:lnTo>
                    <a:lnTo>
                      <a:pt x="1019" y="0"/>
                    </a:lnTo>
                    <a:lnTo>
                      <a:pt x="1043" y="0"/>
                    </a:lnTo>
                    <a:lnTo>
                      <a:pt x="1043" y="5"/>
                    </a:lnTo>
                    <a:close/>
                    <a:moveTo>
                      <a:pt x="1001" y="5"/>
                    </a:moveTo>
                    <a:lnTo>
                      <a:pt x="977" y="5"/>
                    </a:lnTo>
                    <a:lnTo>
                      <a:pt x="977" y="0"/>
                    </a:lnTo>
                    <a:lnTo>
                      <a:pt x="1001" y="0"/>
                    </a:lnTo>
                    <a:lnTo>
                      <a:pt x="1001" y="5"/>
                    </a:lnTo>
                    <a:close/>
                    <a:moveTo>
                      <a:pt x="959" y="5"/>
                    </a:moveTo>
                    <a:lnTo>
                      <a:pt x="935" y="5"/>
                    </a:lnTo>
                    <a:lnTo>
                      <a:pt x="935" y="0"/>
                    </a:lnTo>
                    <a:lnTo>
                      <a:pt x="959" y="0"/>
                    </a:lnTo>
                    <a:lnTo>
                      <a:pt x="959" y="5"/>
                    </a:lnTo>
                    <a:close/>
                    <a:moveTo>
                      <a:pt x="917" y="5"/>
                    </a:moveTo>
                    <a:lnTo>
                      <a:pt x="894" y="5"/>
                    </a:lnTo>
                    <a:lnTo>
                      <a:pt x="894" y="0"/>
                    </a:lnTo>
                    <a:lnTo>
                      <a:pt x="917" y="0"/>
                    </a:lnTo>
                    <a:lnTo>
                      <a:pt x="917" y="5"/>
                    </a:lnTo>
                    <a:close/>
                    <a:moveTo>
                      <a:pt x="876" y="5"/>
                    </a:moveTo>
                    <a:lnTo>
                      <a:pt x="852" y="5"/>
                    </a:lnTo>
                    <a:lnTo>
                      <a:pt x="852" y="0"/>
                    </a:lnTo>
                    <a:lnTo>
                      <a:pt x="876" y="0"/>
                    </a:lnTo>
                    <a:lnTo>
                      <a:pt x="876" y="5"/>
                    </a:lnTo>
                    <a:close/>
                    <a:moveTo>
                      <a:pt x="834" y="5"/>
                    </a:moveTo>
                    <a:lnTo>
                      <a:pt x="810" y="5"/>
                    </a:lnTo>
                    <a:lnTo>
                      <a:pt x="810" y="0"/>
                    </a:lnTo>
                    <a:lnTo>
                      <a:pt x="834" y="0"/>
                    </a:lnTo>
                    <a:lnTo>
                      <a:pt x="834" y="5"/>
                    </a:lnTo>
                    <a:close/>
                    <a:moveTo>
                      <a:pt x="792" y="5"/>
                    </a:moveTo>
                    <a:lnTo>
                      <a:pt x="768" y="5"/>
                    </a:lnTo>
                    <a:lnTo>
                      <a:pt x="768" y="0"/>
                    </a:lnTo>
                    <a:lnTo>
                      <a:pt x="792" y="0"/>
                    </a:lnTo>
                    <a:lnTo>
                      <a:pt x="792" y="5"/>
                    </a:lnTo>
                    <a:close/>
                    <a:moveTo>
                      <a:pt x="750" y="5"/>
                    </a:moveTo>
                    <a:lnTo>
                      <a:pt x="727" y="5"/>
                    </a:lnTo>
                    <a:lnTo>
                      <a:pt x="727" y="0"/>
                    </a:lnTo>
                    <a:lnTo>
                      <a:pt x="750" y="0"/>
                    </a:lnTo>
                    <a:lnTo>
                      <a:pt x="750" y="5"/>
                    </a:lnTo>
                    <a:close/>
                    <a:moveTo>
                      <a:pt x="709" y="5"/>
                    </a:moveTo>
                    <a:lnTo>
                      <a:pt x="685" y="5"/>
                    </a:lnTo>
                    <a:lnTo>
                      <a:pt x="685" y="0"/>
                    </a:lnTo>
                    <a:lnTo>
                      <a:pt x="709" y="0"/>
                    </a:lnTo>
                    <a:lnTo>
                      <a:pt x="709" y="5"/>
                    </a:lnTo>
                    <a:close/>
                    <a:moveTo>
                      <a:pt x="667" y="5"/>
                    </a:moveTo>
                    <a:lnTo>
                      <a:pt x="643" y="5"/>
                    </a:lnTo>
                    <a:lnTo>
                      <a:pt x="643" y="0"/>
                    </a:lnTo>
                    <a:lnTo>
                      <a:pt x="667" y="0"/>
                    </a:lnTo>
                    <a:lnTo>
                      <a:pt x="667" y="5"/>
                    </a:lnTo>
                    <a:close/>
                    <a:moveTo>
                      <a:pt x="625" y="5"/>
                    </a:moveTo>
                    <a:lnTo>
                      <a:pt x="601" y="5"/>
                    </a:lnTo>
                    <a:lnTo>
                      <a:pt x="601" y="0"/>
                    </a:lnTo>
                    <a:lnTo>
                      <a:pt x="625" y="0"/>
                    </a:lnTo>
                    <a:lnTo>
                      <a:pt x="625" y="5"/>
                    </a:lnTo>
                    <a:close/>
                    <a:moveTo>
                      <a:pt x="583" y="5"/>
                    </a:moveTo>
                    <a:lnTo>
                      <a:pt x="559" y="5"/>
                    </a:lnTo>
                    <a:lnTo>
                      <a:pt x="559" y="0"/>
                    </a:lnTo>
                    <a:lnTo>
                      <a:pt x="583" y="0"/>
                    </a:lnTo>
                    <a:lnTo>
                      <a:pt x="583" y="5"/>
                    </a:lnTo>
                    <a:close/>
                    <a:moveTo>
                      <a:pt x="542" y="5"/>
                    </a:moveTo>
                    <a:lnTo>
                      <a:pt x="518" y="5"/>
                    </a:lnTo>
                    <a:lnTo>
                      <a:pt x="518" y="0"/>
                    </a:lnTo>
                    <a:lnTo>
                      <a:pt x="542" y="0"/>
                    </a:lnTo>
                    <a:lnTo>
                      <a:pt x="542" y="5"/>
                    </a:lnTo>
                    <a:close/>
                    <a:moveTo>
                      <a:pt x="500" y="5"/>
                    </a:moveTo>
                    <a:lnTo>
                      <a:pt x="476" y="5"/>
                    </a:lnTo>
                    <a:lnTo>
                      <a:pt x="476" y="0"/>
                    </a:lnTo>
                    <a:lnTo>
                      <a:pt x="500" y="0"/>
                    </a:lnTo>
                    <a:lnTo>
                      <a:pt x="500" y="5"/>
                    </a:lnTo>
                    <a:close/>
                    <a:moveTo>
                      <a:pt x="458" y="5"/>
                    </a:moveTo>
                    <a:lnTo>
                      <a:pt x="434" y="5"/>
                    </a:lnTo>
                    <a:lnTo>
                      <a:pt x="434" y="0"/>
                    </a:lnTo>
                    <a:lnTo>
                      <a:pt x="458" y="0"/>
                    </a:lnTo>
                    <a:lnTo>
                      <a:pt x="458" y="5"/>
                    </a:lnTo>
                    <a:close/>
                    <a:moveTo>
                      <a:pt x="416" y="5"/>
                    </a:moveTo>
                    <a:lnTo>
                      <a:pt x="392" y="5"/>
                    </a:lnTo>
                    <a:lnTo>
                      <a:pt x="392" y="0"/>
                    </a:lnTo>
                    <a:lnTo>
                      <a:pt x="416" y="0"/>
                    </a:lnTo>
                    <a:lnTo>
                      <a:pt x="416" y="5"/>
                    </a:lnTo>
                    <a:close/>
                    <a:moveTo>
                      <a:pt x="374" y="5"/>
                    </a:moveTo>
                    <a:lnTo>
                      <a:pt x="351" y="5"/>
                    </a:lnTo>
                    <a:lnTo>
                      <a:pt x="351" y="0"/>
                    </a:lnTo>
                    <a:lnTo>
                      <a:pt x="374" y="0"/>
                    </a:lnTo>
                    <a:lnTo>
                      <a:pt x="374" y="5"/>
                    </a:lnTo>
                    <a:close/>
                    <a:moveTo>
                      <a:pt x="333" y="5"/>
                    </a:moveTo>
                    <a:lnTo>
                      <a:pt x="309" y="5"/>
                    </a:lnTo>
                    <a:lnTo>
                      <a:pt x="309" y="0"/>
                    </a:lnTo>
                    <a:lnTo>
                      <a:pt x="333" y="0"/>
                    </a:lnTo>
                    <a:lnTo>
                      <a:pt x="333" y="5"/>
                    </a:lnTo>
                    <a:close/>
                    <a:moveTo>
                      <a:pt x="291" y="5"/>
                    </a:moveTo>
                    <a:lnTo>
                      <a:pt x="267" y="5"/>
                    </a:lnTo>
                    <a:lnTo>
                      <a:pt x="267" y="0"/>
                    </a:lnTo>
                    <a:lnTo>
                      <a:pt x="291" y="0"/>
                    </a:lnTo>
                    <a:lnTo>
                      <a:pt x="291" y="5"/>
                    </a:lnTo>
                    <a:close/>
                    <a:moveTo>
                      <a:pt x="249" y="5"/>
                    </a:moveTo>
                    <a:lnTo>
                      <a:pt x="225" y="5"/>
                    </a:lnTo>
                    <a:lnTo>
                      <a:pt x="225" y="0"/>
                    </a:lnTo>
                    <a:lnTo>
                      <a:pt x="249" y="0"/>
                    </a:lnTo>
                    <a:lnTo>
                      <a:pt x="249" y="5"/>
                    </a:lnTo>
                    <a:close/>
                    <a:moveTo>
                      <a:pt x="207" y="5"/>
                    </a:moveTo>
                    <a:lnTo>
                      <a:pt x="184" y="5"/>
                    </a:lnTo>
                    <a:lnTo>
                      <a:pt x="184" y="0"/>
                    </a:lnTo>
                    <a:lnTo>
                      <a:pt x="207" y="0"/>
                    </a:lnTo>
                    <a:lnTo>
                      <a:pt x="207" y="5"/>
                    </a:lnTo>
                    <a:close/>
                    <a:moveTo>
                      <a:pt x="166" y="5"/>
                    </a:moveTo>
                    <a:lnTo>
                      <a:pt x="142" y="5"/>
                    </a:lnTo>
                    <a:lnTo>
                      <a:pt x="142" y="0"/>
                    </a:lnTo>
                    <a:lnTo>
                      <a:pt x="166" y="0"/>
                    </a:lnTo>
                    <a:lnTo>
                      <a:pt x="166" y="5"/>
                    </a:lnTo>
                    <a:close/>
                    <a:moveTo>
                      <a:pt x="124" y="5"/>
                    </a:moveTo>
                    <a:lnTo>
                      <a:pt x="100" y="5"/>
                    </a:lnTo>
                    <a:lnTo>
                      <a:pt x="100" y="0"/>
                    </a:lnTo>
                    <a:lnTo>
                      <a:pt x="124" y="0"/>
                    </a:lnTo>
                    <a:lnTo>
                      <a:pt x="124" y="5"/>
                    </a:lnTo>
                    <a:close/>
                    <a:moveTo>
                      <a:pt x="82" y="5"/>
                    </a:moveTo>
                    <a:lnTo>
                      <a:pt x="58" y="5"/>
                    </a:lnTo>
                    <a:lnTo>
                      <a:pt x="58" y="0"/>
                    </a:lnTo>
                    <a:lnTo>
                      <a:pt x="82" y="0"/>
                    </a:lnTo>
                    <a:lnTo>
                      <a:pt x="82" y="5"/>
                    </a:lnTo>
                    <a:close/>
                    <a:moveTo>
                      <a:pt x="40" y="5"/>
                    </a:moveTo>
                    <a:lnTo>
                      <a:pt x="16" y="5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0" y="5"/>
                    </a:lnTo>
                    <a:close/>
                    <a:moveTo>
                      <a:pt x="6" y="7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  <a:moveTo>
                      <a:pt x="6" y="46"/>
                    </a:moveTo>
                    <a:lnTo>
                      <a:pt x="6" y="68"/>
                    </a:lnTo>
                    <a:lnTo>
                      <a:pt x="0" y="68"/>
                    </a:lnTo>
                    <a:lnTo>
                      <a:pt x="0" y="46"/>
                    </a:lnTo>
                    <a:lnTo>
                      <a:pt x="6" y="46"/>
                    </a:lnTo>
                    <a:close/>
                    <a:moveTo>
                      <a:pt x="6" y="85"/>
                    </a:moveTo>
                    <a:lnTo>
                      <a:pt x="6" y="107"/>
                    </a:lnTo>
                    <a:lnTo>
                      <a:pt x="0" y="107"/>
                    </a:lnTo>
                    <a:lnTo>
                      <a:pt x="0" y="85"/>
                    </a:lnTo>
                    <a:lnTo>
                      <a:pt x="6" y="85"/>
                    </a:lnTo>
                    <a:close/>
                    <a:moveTo>
                      <a:pt x="6" y="123"/>
                    </a:moveTo>
                    <a:lnTo>
                      <a:pt x="6" y="145"/>
                    </a:lnTo>
                    <a:lnTo>
                      <a:pt x="0" y="145"/>
                    </a:lnTo>
                    <a:lnTo>
                      <a:pt x="0" y="123"/>
                    </a:lnTo>
                    <a:lnTo>
                      <a:pt x="6" y="123"/>
                    </a:lnTo>
                    <a:close/>
                    <a:moveTo>
                      <a:pt x="6" y="162"/>
                    </a:moveTo>
                    <a:lnTo>
                      <a:pt x="6" y="184"/>
                    </a:lnTo>
                    <a:lnTo>
                      <a:pt x="0" y="184"/>
                    </a:lnTo>
                    <a:lnTo>
                      <a:pt x="0" y="162"/>
                    </a:lnTo>
                    <a:lnTo>
                      <a:pt x="6" y="162"/>
                    </a:lnTo>
                    <a:close/>
                    <a:moveTo>
                      <a:pt x="6" y="200"/>
                    </a:moveTo>
                    <a:lnTo>
                      <a:pt x="6" y="222"/>
                    </a:lnTo>
                    <a:lnTo>
                      <a:pt x="0" y="222"/>
                    </a:lnTo>
                    <a:lnTo>
                      <a:pt x="0" y="200"/>
                    </a:lnTo>
                    <a:lnTo>
                      <a:pt x="6" y="200"/>
                    </a:lnTo>
                    <a:close/>
                    <a:moveTo>
                      <a:pt x="6" y="239"/>
                    </a:moveTo>
                    <a:lnTo>
                      <a:pt x="6" y="261"/>
                    </a:lnTo>
                    <a:lnTo>
                      <a:pt x="0" y="261"/>
                    </a:lnTo>
                    <a:lnTo>
                      <a:pt x="0" y="239"/>
                    </a:lnTo>
                    <a:lnTo>
                      <a:pt x="6" y="239"/>
                    </a:lnTo>
                    <a:close/>
                    <a:moveTo>
                      <a:pt x="6" y="277"/>
                    </a:moveTo>
                    <a:lnTo>
                      <a:pt x="6" y="299"/>
                    </a:lnTo>
                    <a:lnTo>
                      <a:pt x="0" y="299"/>
                    </a:lnTo>
                    <a:lnTo>
                      <a:pt x="0" y="277"/>
                    </a:lnTo>
                    <a:lnTo>
                      <a:pt x="6" y="277"/>
                    </a:lnTo>
                    <a:close/>
                    <a:moveTo>
                      <a:pt x="6" y="316"/>
                    </a:moveTo>
                    <a:lnTo>
                      <a:pt x="6" y="338"/>
                    </a:lnTo>
                    <a:lnTo>
                      <a:pt x="0" y="338"/>
                    </a:lnTo>
                    <a:lnTo>
                      <a:pt x="0" y="316"/>
                    </a:lnTo>
                    <a:lnTo>
                      <a:pt x="6" y="316"/>
                    </a:lnTo>
                    <a:close/>
                    <a:moveTo>
                      <a:pt x="6" y="355"/>
                    </a:moveTo>
                    <a:lnTo>
                      <a:pt x="6" y="377"/>
                    </a:lnTo>
                    <a:lnTo>
                      <a:pt x="0" y="377"/>
                    </a:lnTo>
                    <a:lnTo>
                      <a:pt x="0" y="355"/>
                    </a:lnTo>
                    <a:lnTo>
                      <a:pt x="6" y="355"/>
                    </a:lnTo>
                    <a:close/>
                    <a:moveTo>
                      <a:pt x="6" y="393"/>
                    </a:moveTo>
                    <a:lnTo>
                      <a:pt x="6" y="415"/>
                    </a:lnTo>
                    <a:lnTo>
                      <a:pt x="0" y="415"/>
                    </a:lnTo>
                    <a:lnTo>
                      <a:pt x="0" y="393"/>
                    </a:lnTo>
                    <a:lnTo>
                      <a:pt x="6" y="393"/>
                    </a:lnTo>
                    <a:close/>
                    <a:moveTo>
                      <a:pt x="6" y="432"/>
                    </a:moveTo>
                    <a:lnTo>
                      <a:pt x="6" y="454"/>
                    </a:lnTo>
                    <a:lnTo>
                      <a:pt x="0" y="454"/>
                    </a:lnTo>
                    <a:lnTo>
                      <a:pt x="0" y="432"/>
                    </a:lnTo>
                    <a:lnTo>
                      <a:pt x="6" y="432"/>
                    </a:lnTo>
                    <a:close/>
                    <a:moveTo>
                      <a:pt x="6" y="470"/>
                    </a:moveTo>
                    <a:lnTo>
                      <a:pt x="6" y="492"/>
                    </a:lnTo>
                    <a:lnTo>
                      <a:pt x="0" y="492"/>
                    </a:lnTo>
                    <a:lnTo>
                      <a:pt x="0" y="470"/>
                    </a:lnTo>
                    <a:lnTo>
                      <a:pt x="6" y="470"/>
                    </a:lnTo>
                    <a:close/>
                    <a:moveTo>
                      <a:pt x="6" y="509"/>
                    </a:moveTo>
                    <a:lnTo>
                      <a:pt x="6" y="531"/>
                    </a:lnTo>
                    <a:lnTo>
                      <a:pt x="0" y="531"/>
                    </a:lnTo>
                    <a:lnTo>
                      <a:pt x="0" y="509"/>
                    </a:lnTo>
                    <a:lnTo>
                      <a:pt x="6" y="509"/>
                    </a:lnTo>
                    <a:close/>
                    <a:moveTo>
                      <a:pt x="6" y="547"/>
                    </a:moveTo>
                    <a:lnTo>
                      <a:pt x="6" y="569"/>
                    </a:lnTo>
                    <a:lnTo>
                      <a:pt x="0" y="569"/>
                    </a:lnTo>
                    <a:lnTo>
                      <a:pt x="0" y="547"/>
                    </a:lnTo>
                    <a:lnTo>
                      <a:pt x="6" y="547"/>
                    </a:lnTo>
                    <a:close/>
                    <a:moveTo>
                      <a:pt x="6" y="586"/>
                    </a:moveTo>
                    <a:lnTo>
                      <a:pt x="6" y="608"/>
                    </a:lnTo>
                    <a:lnTo>
                      <a:pt x="0" y="608"/>
                    </a:lnTo>
                    <a:lnTo>
                      <a:pt x="0" y="586"/>
                    </a:lnTo>
                    <a:lnTo>
                      <a:pt x="6" y="586"/>
                    </a:lnTo>
                    <a:close/>
                    <a:moveTo>
                      <a:pt x="6" y="624"/>
                    </a:moveTo>
                    <a:lnTo>
                      <a:pt x="6" y="647"/>
                    </a:lnTo>
                    <a:lnTo>
                      <a:pt x="0" y="647"/>
                    </a:lnTo>
                    <a:lnTo>
                      <a:pt x="0" y="624"/>
                    </a:lnTo>
                    <a:lnTo>
                      <a:pt x="6" y="624"/>
                    </a:lnTo>
                    <a:close/>
                    <a:moveTo>
                      <a:pt x="6" y="663"/>
                    </a:moveTo>
                    <a:lnTo>
                      <a:pt x="6" y="685"/>
                    </a:lnTo>
                    <a:lnTo>
                      <a:pt x="0" y="685"/>
                    </a:lnTo>
                    <a:lnTo>
                      <a:pt x="0" y="663"/>
                    </a:lnTo>
                    <a:lnTo>
                      <a:pt x="6" y="663"/>
                    </a:lnTo>
                    <a:close/>
                    <a:moveTo>
                      <a:pt x="6" y="702"/>
                    </a:moveTo>
                    <a:lnTo>
                      <a:pt x="6" y="724"/>
                    </a:lnTo>
                    <a:lnTo>
                      <a:pt x="0" y="724"/>
                    </a:lnTo>
                    <a:lnTo>
                      <a:pt x="0" y="702"/>
                    </a:lnTo>
                    <a:lnTo>
                      <a:pt x="6" y="702"/>
                    </a:lnTo>
                    <a:close/>
                    <a:moveTo>
                      <a:pt x="6" y="740"/>
                    </a:moveTo>
                    <a:lnTo>
                      <a:pt x="6" y="762"/>
                    </a:lnTo>
                    <a:lnTo>
                      <a:pt x="0" y="762"/>
                    </a:lnTo>
                    <a:lnTo>
                      <a:pt x="0" y="740"/>
                    </a:lnTo>
                    <a:lnTo>
                      <a:pt x="6" y="740"/>
                    </a:lnTo>
                    <a:close/>
                    <a:moveTo>
                      <a:pt x="6" y="779"/>
                    </a:moveTo>
                    <a:lnTo>
                      <a:pt x="6" y="801"/>
                    </a:lnTo>
                    <a:lnTo>
                      <a:pt x="0" y="801"/>
                    </a:lnTo>
                    <a:lnTo>
                      <a:pt x="0" y="779"/>
                    </a:lnTo>
                    <a:lnTo>
                      <a:pt x="6" y="779"/>
                    </a:lnTo>
                    <a:close/>
                    <a:moveTo>
                      <a:pt x="6" y="817"/>
                    </a:moveTo>
                    <a:lnTo>
                      <a:pt x="6" y="839"/>
                    </a:lnTo>
                    <a:lnTo>
                      <a:pt x="0" y="839"/>
                    </a:lnTo>
                    <a:lnTo>
                      <a:pt x="0" y="817"/>
                    </a:lnTo>
                    <a:lnTo>
                      <a:pt x="6" y="817"/>
                    </a:lnTo>
                    <a:close/>
                    <a:moveTo>
                      <a:pt x="6" y="856"/>
                    </a:moveTo>
                    <a:lnTo>
                      <a:pt x="6" y="878"/>
                    </a:lnTo>
                    <a:lnTo>
                      <a:pt x="0" y="878"/>
                    </a:lnTo>
                    <a:lnTo>
                      <a:pt x="0" y="856"/>
                    </a:lnTo>
                    <a:lnTo>
                      <a:pt x="6" y="856"/>
                    </a:lnTo>
                    <a:close/>
                    <a:moveTo>
                      <a:pt x="6" y="894"/>
                    </a:moveTo>
                    <a:lnTo>
                      <a:pt x="6" y="916"/>
                    </a:lnTo>
                    <a:lnTo>
                      <a:pt x="0" y="916"/>
                    </a:lnTo>
                    <a:lnTo>
                      <a:pt x="0" y="894"/>
                    </a:lnTo>
                    <a:lnTo>
                      <a:pt x="6" y="894"/>
                    </a:lnTo>
                    <a:close/>
                    <a:moveTo>
                      <a:pt x="6" y="933"/>
                    </a:moveTo>
                    <a:lnTo>
                      <a:pt x="6" y="955"/>
                    </a:lnTo>
                    <a:lnTo>
                      <a:pt x="0" y="955"/>
                    </a:lnTo>
                    <a:lnTo>
                      <a:pt x="0" y="933"/>
                    </a:lnTo>
                    <a:lnTo>
                      <a:pt x="6" y="933"/>
                    </a:lnTo>
                    <a:close/>
                    <a:moveTo>
                      <a:pt x="6" y="972"/>
                    </a:moveTo>
                    <a:lnTo>
                      <a:pt x="6" y="994"/>
                    </a:lnTo>
                    <a:lnTo>
                      <a:pt x="0" y="994"/>
                    </a:lnTo>
                    <a:lnTo>
                      <a:pt x="0" y="972"/>
                    </a:lnTo>
                    <a:lnTo>
                      <a:pt x="6" y="972"/>
                    </a:lnTo>
                    <a:close/>
                    <a:moveTo>
                      <a:pt x="6" y="1010"/>
                    </a:moveTo>
                    <a:lnTo>
                      <a:pt x="6" y="1032"/>
                    </a:lnTo>
                    <a:lnTo>
                      <a:pt x="0" y="1032"/>
                    </a:lnTo>
                    <a:lnTo>
                      <a:pt x="0" y="1010"/>
                    </a:lnTo>
                    <a:lnTo>
                      <a:pt x="6" y="1010"/>
                    </a:lnTo>
                    <a:close/>
                    <a:moveTo>
                      <a:pt x="6" y="1049"/>
                    </a:moveTo>
                    <a:lnTo>
                      <a:pt x="6" y="1071"/>
                    </a:lnTo>
                    <a:lnTo>
                      <a:pt x="0" y="1071"/>
                    </a:lnTo>
                    <a:lnTo>
                      <a:pt x="0" y="1049"/>
                    </a:lnTo>
                    <a:lnTo>
                      <a:pt x="6" y="1049"/>
                    </a:lnTo>
                    <a:close/>
                    <a:moveTo>
                      <a:pt x="6" y="1087"/>
                    </a:moveTo>
                    <a:lnTo>
                      <a:pt x="6" y="1109"/>
                    </a:lnTo>
                    <a:lnTo>
                      <a:pt x="0" y="1109"/>
                    </a:lnTo>
                    <a:lnTo>
                      <a:pt x="0" y="1087"/>
                    </a:lnTo>
                    <a:lnTo>
                      <a:pt x="6" y="1087"/>
                    </a:lnTo>
                    <a:close/>
                    <a:moveTo>
                      <a:pt x="6" y="1126"/>
                    </a:moveTo>
                    <a:lnTo>
                      <a:pt x="6" y="1148"/>
                    </a:lnTo>
                    <a:lnTo>
                      <a:pt x="0" y="1148"/>
                    </a:lnTo>
                    <a:lnTo>
                      <a:pt x="0" y="1126"/>
                    </a:lnTo>
                    <a:lnTo>
                      <a:pt x="6" y="1126"/>
                    </a:lnTo>
                    <a:close/>
                    <a:moveTo>
                      <a:pt x="6" y="1164"/>
                    </a:moveTo>
                    <a:lnTo>
                      <a:pt x="6" y="1186"/>
                    </a:lnTo>
                    <a:lnTo>
                      <a:pt x="0" y="1186"/>
                    </a:lnTo>
                    <a:lnTo>
                      <a:pt x="0" y="1164"/>
                    </a:lnTo>
                    <a:lnTo>
                      <a:pt x="6" y="1164"/>
                    </a:lnTo>
                    <a:close/>
                    <a:moveTo>
                      <a:pt x="6" y="1203"/>
                    </a:moveTo>
                    <a:lnTo>
                      <a:pt x="6" y="1225"/>
                    </a:lnTo>
                    <a:lnTo>
                      <a:pt x="0" y="1225"/>
                    </a:lnTo>
                    <a:lnTo>
                      <a:pt x="0" y="1203"/>
                    </a:lnTo>
                    <a:lnTo>
                      <a:pt x="6" y="1203"/>
                    </a:lnTo>
                    <a:close/>
                    <a:moveTo>
                      <a:pt x="6" y="1241"/>
                    </a:moveTo>
                    <a:lnTo>
                      <a:pt x="6" y="1264"/>
                    </a:lnTo>
                    <a:lnTo>
                      <a:pt x="0" y="1264"/>
                    </a:lnTo>
                    <a:lnTo>
                      <a:pt x="0" y="1241"/>
                    </a:lnTo>
                    <a:lnTo>
                      <a:pt x="6" y="1241"/>
                    </a:lnTo>
                    <a:close/>
                    <a:moveTo>
                      <a:pt x="6" y="1280"/>
                    </a:moveTo>
                    <a:lnTo>
                      <a:pt x="6" y="1302"/>
                    </a:lnTo>
                    <a:lnTo>
                      <a:pt x="0" y="1302"/>
                    </a:lnTo>
                    <a:lnTo>
                      <a:pt x="0" y="1280"/>
                    </a:lnTo>
                    <a:lnTo>
                      <a:pt x="6" y="1280"/>
                    </a:lnTo>
                    <a:close/>
                    <a:moveTo>
                      <a:pt x="6" y="1319"/>
                    </a:moveTo>
                    <a:lnTo>
                      <a:pt x="6" y="1341"/>
                    </a:lnTo>
                    <a:lnTo>
                      <a:pt x="0" y="1341"/>
                    </a:lnTo>
                    <a:lnTo>
                      <a:pt x="0" y="1319"/>
                    </a:lnTo>
                    <a:lnTo>
                      <a:pt x="6" y="1319"/>
                    </a:lnTo>
                    <a:close/>
                    <a:moveTo>
                      <a:pt x="6" y="1357"/>
                    </a:moveTo>
                    <a:lnTo>
                      <a:pt x="6" y="1379"/>
                    </a:lnTo>
                    <a:lnTo>
                      <a:pt x="0" y="1379"/>
                    </a:lnTo>
                    <a:lnTo>
                      <a:pt x="0" y="1357"/>
                    </a:lnTo>
                    <a:lnTo>
                      <a:pt x="6" y="1357"/>
                    </a:lnTo>
                    <a:close/>
                    <a:moveTo>
                      <a:pt x="6" y="1396"/>
                    </a:moveTo>
                    <a:lnTo>
                      <a:pt x="6" y="1418"/>
                    </a:lnTo>
                    <a:lnTo>
                      <a:pt x="0" y="1418"/>
                    </a:lnTo>
                    <a:lnTo>
                      <a:pt x="0" y="1396"/>
                    </a:lnTo>
                    <a:lnTo>
                      <a:pt x="6" y="1396"/>
                    </a:lnTo>
                    <a:close/>
                    <a:moveTo>
                      <a:pt x="6" y="1434"/>
                    </a:moveTo>
                    <a:lnTo>
                      <a:pt x="6" y="1456"/>
                    </a:lnTo>
                    <a:lnTo>
                      <a:pt x="0" y="1456"/>
                    </a:lnTo>
                    <a:lnTo>
                      <a:pt x="0" y="1434"/>
                    </a:lnTo>
                    <a:lnTo>
                      <a:pt x="6" y="1434"/>
                    </a:lnTo>
                    <a:close/>
                    <a:moveTo>
                      <a:pt x="6" y="1473"/>
                    </a:moveTo>
                    <a:lnTo>
                      <a:pt x="6" y="1495"/>
                    </a:lnTo>
                    <a:lnTo>
                      <a:pt x="0" y="1495"/>
                    </a:lnTo>
                    <a:lnTo>
                      <a:pt x="0" y="1473"/>
                    </a:lnTo>
                    <a:lnTo>
                      <a:pt x="6" y="1473"/>
                    </a:lnTo>
                    <a:close/>
                    <a:moveTo>
                      <a:pt x="6" y="1511"/>
                    </a:moveTo>
                    <a:lnTo>
                      <a:pt x="6" y="1533"/>
                    </a:lnTo>
                    <a:lnTo>
                      <a:pt x="0" y="1533"/>
                    </a:lnTo>
                    <a:lnTo>
                      <a:pt x="0" y="1511"/>
                    </a:lnTo>
                    <a:lnTo>
                      <a:pt x="6" y="1511"/>
                    </a:lnTo>
                    <a:close/>
                    <a:moveTo>
                      <a:pt x="6" y="1550"/>
                    </a:moveTo>
                    <a:lnTo>
                      <a:pt x="6" y="1572"/>
                    </a:lnTo>
                    <a:lnTo>
                      <a:pt x="0" y="1572"/>
                    </a:lnTo>
                    <a:lnTo>
                      <a:pt x="0" y="1550"/>
                    </a:lnTo>
                    <a:lnTo>
                      <a:pt x="6" y="1550"/>
                    </a:lnTo>
                    <a:close/>
                    <a:moveTo>
                      <a:pt x="6" y="1589"/>
                    </a:moveTo>
                    <a:lnTo>
                      <a:pt x="6" y="1611"/>
                    </a:lnTo>
                    <a:lnTo>
                      <a:pt x="0" y="1611"/>
                    </a:lnTo>
                    <a:lnTo>
                      <a:pt x="0" y="1589"/>
                    </a:lnTo>
                    <a:lnTo>
                      <a:pt x="6" y="1589"/>
                    </a:lnTo>
                    <a:close/>
                    <a:moveTo>
                      <a:pt x="6" y="1627"/>
                    </a:moveTo>
                    <a:lnTo>
                      <a:pt x="6" y="1649"/>
                    </a:lnTo>
                    <a:lnTo>
                      <a:pt x="0" y="1649"/>
                    </a:lnTo>
                    <a:lnTo>
                      <a:pt x="0" y="1627"/>
                    </a:lnTo>
                    <a:lnTo>
                      <a:pt x="6" y="1627"/>
                    </a:lnTo>
                    <a:close/>
                    <a:moveTo>
                      <a:pt x="6" y="1666"/>
                    </a:moveTo>
                    <a:lnTo>
                      <a:pt x="6" y="1688"/>
                    </a:lnTo>
                    <a:lnTo>
                      <a:pt x="0" y="1688"/>
                    </a:lnTo>
                    <a:lnTo>
                      <a:pt x="0" y="1666"/>
                    </a:lnTo>
                    <a:lnTo>
                      <a:pt x="6" y="1666"/>
                    </a:lnTo>
                    <a:close/>
                    <a:moveTo>
                      <a:pt x="6" y="1704"/>
                    </a:moveTo>
                    <a:lnTo>
                      <a:pt x="6" y="1726"/>
                    </a:lnTo>
                    <a:lnTo>
                      <a:pt x="0" y="1726"/>
                    </a:lnTo>
                    <a:lnTo>
                      <a:pt x="0" y="1704"/>
                    </a:lnTo>
                    <a:lnTo>
                      <a:pt x="6" y="1704"/>
                    </a:lnTo>
                    <a:close/>
                    <a:moveTo>
                      <a:pt x="6" y="1743"/>
                    </a:moveTo>
                    <a:lnTo>
                      <a:pt x="6" y="1765"/>
                    </a:lnTo>
                    <a:lnTo>
                      <a:pt x="0" y="1765"/>
                    </a:lnTo>
                    <a:lnTo>
                      <a:pt x="0" y="1743"/>
                    </a:lnTo>
                    <a:lnTo>
                      <a:pt x="6" y="1743"/>
                    </a:lnTo>
                    <a:close/>
                    <a:moveTo>
                      <a:pt x="6" y="1781"/>
                    </a:moveTo>
                    <a:lnTo>
                      <a:pt x="6" y="1803"/>
                    </a:lnTo>
                    <a:lnTo>
                      <a:pt x="0" y="1803"/>
                    </a:lnTo>
                    <a:lnTo>
                      <a:pt x="0" y="1781"/>
                    </a:lnTo>
                    <a:lnTo>
                      <a:pt x="6" y="1781"/>
                    </a:lnTo>
                    <a:close/>
                    <a:moveTo>
                      <a:pt x="6" y="1820"/>
                    </a:moveTo>
                    <a:lnTo>
                      <a:pt x="6" y="1842"/>
                    </a:lnTo>
                    <a:lnTo>
                      <a:pt x="0" y="1842"/>
                    </a:lnTo>
                    <a:lnTo>
                      <a:pt x="0" y="1820"/>
                    </a:lnTo>
                    <a:lnTo>
                      <a:pt x="6" y="1820"/>
                    </a:lnTo>
                    <a:close/>
                    <a:moveTo>
                      <a:pt x="6" y="1858"/>
                    </a:moveTo>
                    <a:lnTo>
                      <a:pt x="6" y="1881"/>
                    </a:lnTo>
                    <a:lnTo>
                      <a:pt x="0" y="1881"/>
                    </a:lnTo>
                    <a:lnTo>
                      <a:pt x="0" y="1858"/>
                    </a:lnTo>
                    <a:lnTo>
                      <a:pt x="6" y="1858"/>
                    </a:lnTo>
                    <a:close/>
                    <a:moveTo>
                      <a:pt x="6" y="1897"/>
                    </a:moveTo>
                    <a:lnTo>
                      <a:pt x="6" y="1919"/>
                    </a:lnTo>
                    <a:lnTo>
                      <a:pt x="0" y="1919"/>
                    </a:lnTo>
                    <a:lnTo>
                      <a:pt x="0" y="1897"/>
                    </a:lnTo>
                    <a:lnTo>
                      <a:pt x="6" y="1897"/>
                    </a:lnTo>
                    <a:close/>
                    <a:moveTo>
                      <a:pt x="6" y="1936"/>
                    </a:moveTo>
                    <a:lnTo>
                      <a:pt x="6" y="1958"/>
                    </a:lnTo>
                    <a:lnTo>
                      <a:pt x="0" y="1958"/>
                    </a:lnTo>
                    <a:lnTo>
                      <a:pt x="0" y="1936"/>
                    </a:lnTo>
                    <a:lnTo>
                      <a:pt x="6" y="1936"/>
                    </a:lnTo>
                    <a:close/>
                    <a:moveTo>
                      <a:pt x="6" y="1974"/>
                    </a:moveTo>
                    <a:lnTo>
                      <a:pt x="6" y="1981"/>
                    </a:lnTo>
                    <a:lnTo>
                      <a:pt x="4" y="1979"/>
                    </a:lnTo>
                    <a:lnTo>
                      <a:pt x="19" y="1979"/>
                    </a:lnTo>
                    <a:lnTo>
                      <a:pt x="19" y="1984"/>
                    </a:lnTo>
                    <a:lnTo>
                      <a:pt x="0" y="1984"/>
                    </a:lnTo>
                    <a:lnTo>
                      <a:pt x="0" y="1974"/>
                    </a:lnTo>
                    <a:lnTo>
                      <a:pt x="6" y="1974"/>
                    </a:lnTo>
                    <a:close/>
                    <a:moveTo>
                      <a:pt x="37" y="1979"/>
                    </a:moveTo>
                    <a:lnTo>
                      <a:pt x="61" y="1979"/>
                    </a:lnTo>
                    <a:lnTo>
                      <a:pt x="61" y="1984"/>
                    </a:lnTo>
                    <a:lnTo>
                      <a:pt x="37" y="1984"/>
                    </a:lnTo>
                    <a:lnTo>
                      <a:pt x="37" y="1979"/>
                    </a:lnTo>
                    <a:close/>
                    <a:moveTo>
                      <a:pt x="79" y="1979"/>
                    </a:moveTo>
                    <a:lnTo>
                      <a:pt x="103" y="1979"/>
                    </a:lnTo>
                    <a:lnTo>
                      <a:pt x="103" y="1984"/>
                    </a:lnTo>
                    <a:lnTo>
                      <a:pt x="79" y="1984"/>
                    </a:lnTo>
                    <a:lnTo>
                      <a:pt x="79" y="1979"/>
                    </a:lnTo>
                    <a:close/>
                    <a:moveTo>
                      <a:pt x="121" y="1979"/>
                    </a:moveTo>
                    <a:lnTo>
                      <a:pt x="145" y="1979"/>
                    </a:lnTo>
                    <a:lnTo>
                      <a:pt x="145" y="1984"/>
                    </a:lnTo>
                    <a:lnTo>
                      <a:pt x="121" y="1984"/>
                    </a:lnTo>
                    <a:lnTo>
                      <a:pt x="121" y="1979"/>
                    </a:lnTo>
                    <a:close/>
                    <a:moveTo>
                      <a:pt x="163" y="1979"/>
                    </a:moveTo>
                    <a:lnTo>
                      <a:pt x="186" y="1979"/>
                    </a:lnTo>
                    <a:lnTo>
                      <a:pt x="186" y="1984"/>
                    </a:lnTo>
                    <a:lnTo>
                      <a:pt x="163" y="1984"/>
                    </a:lnTo>
                    <a:lnTo>
                      <a:pt x="163" y="1979"/>
                    </a:lnTo>
                    <a:close/>
                    <a:moveTo>
                      <a:pt x="204" y="1979"/>
                    </a:moveTo>
                    <a:lnTo>
                      <a:pt x="228" y="1979"/>
                    </a:lnTo>
                    <a:lnTo>
                      <a:pt x="228" y="1984"/>
                    </a:lnTo>
                    <a:lnTo>
                      <a:pt x="204" y="1984"/>
                    </a:lnTo>
                    <a:lnTo>
                      <a:pt x="204" y="1979"/>
                    </a:lnTo>
                    <a:close/>
                    <a:moveTo>
                      <a:pt x="246" y="1979"/>
                    </a:moveTo>
                    <a:lnTo>
                      <a:pt x="270" y="1979"/>
                    </a:lnTo>
                    <a:lnTo>
                      <a:pt x="270" y="1984"/>
                    </a:lnTo>
                    <a:lnTo>
                      <a:pt x="246" y="1984"/>
                    </a:lnTo>
                    <a:lnTo>
                      <a:pt x="246" y="1979"/>
                    </a:lnTo>
                    <a:close/>
                    <a:moveTo>
                      <a:pt x="288" y="1979"/>
                    </a:moveTo>
                    <a:lnTo>
                      <a:pt x="312" y="1979"/>
                    </a:lnTo>
                    <a:lnTo>
                      <a:pt x="312" y="1984"/>
                    </a:lnTo>
                    <a:lnTo>
                      <a:pt x="288" y="1984"/>
                    </a:lnTo>
                    <a:lnTo>
                      <a:pt x="288" y="1979"/>
                    </a:lnTo>
                    <a:close/>
                    <a:moveTo>
                      <a:pt x="330" y="1979"/>
                    </a:moveTo>
                    <a:lnTo>
                      <a:pt x="353" y="1979"/>
                    </a:lnTo>
                    <a:lnTo>
                      <a:pt x="353" y="1984"/>
                    </a:lnTo>
                    <a:lnTo>
                      <a:pt x="330" y="1984"/>
                    </a:lnTo>
                    <a:lnTo>
                      <a:pt x="330" y="1979"/>
                    </a:lnTo>
                    <a:close/>
                    <a:moveTo>
                      <a:pt x="371" y="1979"/>
                    </a:moveTo>
                    <a:lnTo>
                      <a:pt x="395" y="1979"/>
                    </a:lnTo>
                    <a:lnTo>
                      <a:pt x="395" y="1984"/>
                    </a:lnTo>
                    <a:lnTo>
                      <a:pt x="371" y="1984"/>
                    </a:lnTo>
                    <a:lnTo>
                      <a:pt x="371" y="1979"/>
                    </a:lnTo>
                    <a:close/>
                    <a:moveTo>
                      <a:pt x="413" y="1979"/>
                    </a:moveTo>
                    <a:lnTo>
                      <a:pt x="437" y="1979"/>
                    </a:lnTo>
                    <a:lnTo>
                      <a:pt x="437" y="1984"/>
                    </a:lnTo>
                    <a:lnTo>
                      <a:pt x="413" y="1984"/>
                    </a:lnTo>
                    <a:lnTo>
                      <a:pt x="413" y="1979"/>
                    </a:lnTo>
                    <a:close/>
                    <a:moveTo>
                      <a:pt x="455" y="1979"/>
                    </a:moveTo>
                    <a:lnTo>
                      <a:pt x="479" y="1979"/>
                    </a:lnTo>
                    <a:lnTo>
                      <a:pt x="479" y="1984"/>
                    </a:lnTo>
                    <a:lnTo>
                      <a:pt x="455" y="1984"/>
                    </a:lnTo>
                    <a:lnTo>
                      <a:pt x="455" y="1979"/>
                    </a:lnTo>
                    <a:close/>
                    <a:moveTo>
                      <a:pt x="497" y="1979"/>
                    </a:moveTo>
                    <a:lnTo>
                      <a:pt x="521" y="1979"/>
                    </a:lnTo>
                    <a:lnTo>
                      <a:pt x="521" y="1984"/>
                    </a:lnTo>
                    <a:lnTo>
                      <a:pt x="497" y="1984"/>
                    </a:lnTo>
                    <a:lnTo>
                      <a:pt x="497" y="1979"/>
                    </a:lnTo>
                    <a:close/>
                    <a:moveTo>
                      <a:pt x="538" y="1979"/>
                    </a:moveTo>
                    <a:lnTo>
                      <a:pt x="562" y="1979"/>
                    </a:lnTo>
                    <a:lnTo>
                      <a:pt x="562" y="1984"/>
                    </a:lnTo>
                    <a:lnTo>
                      <a:pt x="538" y="1984"/>
                    </a:lnTo>
                    <a:lnTo>
                      <a:pt x="538" y="1979"/>
                    </a:lnTo>
                    <a:close/>
                    <a:moveTo>
                      <a:pt x="580" y="1979"/>
                    </a:moveTo>
                    <a:lnTo>
                      <a:pt x="604" y="1979"/>
                    </a:lnTo>
                    <a:lnTo>
                      <a:pt x="604" y="1984"/>
                    </a:lnTo>
                    <a:lnTo>
                      <a:pt x="580" y="1984"/>
                    </a:lnTo>
                    <a:lnTo>
                      <a:pt x="580" y="1979"/>
                    </a:lnTo>
                    <a:close/>
                    <a:moveTo>
                      <a:pt x="622" y="1979"/>
                    </a:moveTo>
                    <a:lnTo>
                      <a:pt x="646" y="1979"/>
                    </a:lnTo>
                    <a:lnTo>
                      <a:pt x="646" y="1984"/>
                    </a:lnTo>
                    <a:lnTo>
                      <a:pt x="622" y="1984"/>
                    </a:lnTo>
                    <a:lnTo>
                      <a:pt x="622" y="1979"/>
                    </a:lnTo>
                    <a:close/>
                    <a:moveTo>
                      <a:pt x="664" y="1979"/>
                    </a:moveTo>
                    <a:lnTo>
                      <a:pt x="688" y="1979"/>
                    </a:lnTo>
                    <a:lnTo>
                      <a:pt x="688" y="1984"/>
                    </a:lnTo>
                    <a:lnTo>
                      <a:pt x="664" y="1984"/>
                    </a:lnTo>
                    <a:lnTo>
                      <a:pt x="664" y="1979"/>
                    </a:lnTo>
                    <a:close/>
                    <a:moveTo>
                      <a:pt x="706" y="1979"/>
                    </a:moveTo>
                    <a:lnTo>
                      <a:pt x="729" y="1979"/>
                    </a:lnTo>
                    <a:lnTo>
                      <a:pt x="729" y="1984"/>
                    </a:lnTo>
                    <a:lnTo>
                      <a:pt x="706" y="1984"/>
                    </a:lnTo>
                    <a:lnTo>
                      <a:pt x="706" y="1979"/>
                    </a:lnTo>
                    <a:close/>
                    <a:moveTo>
                      <a:pt x="747" y="1979"/>
                    </a:moveTo>
                    <a:lnTo>
                      <a:pt x="771" y="1979"/>
                    </a:lnTo>
                    <a:lnTo>
                      <a:pt x="771" y="1984"/>
                    </a:lnTo>
                    <a:lnTo>
                      <a:pt x="747" y="1984"/>
                    </a:lnTo>
                    <a:lnTo>
                      <a:pt x="747" y="1979"/>
                    </a:lnTo>
                    <a:close/>
                    <a:moveTo>
                      <a:pt x="789" y="1979"/>
                    </a:moveTo>
                    <a:lnTo>
                      <a:pt x="813" y="1979"/>
                    </a:lnTo>
                    <a:lnTo>
                      <a:pt x="813" y="1984"/>
                    </a:lnTo>
                    <a:lnTo>
                      <a:pt x="789" y="1984"/>
                    </a:lnTo>
                    <a:lnTo>
                      <a:pt x="789" y="1979"/>
                    </a:lnTo>
                    <a:close/>
                    <a:moveTo>
                      <a:pt x="831" y="1979"/>
                    </a:moveTo>
                    <a:lnTo>
                      <a:pt x="855" y="1979"/>
                    </a:lnTo>
                    <a:lnTo>
                      <a:pt x="855" y="1984"/>
                    </a:lnTo>
                    <a:lnTo>
                      <a:pt x="831" y="1984"/>
                    </a:lnTo>
                    <a:lnTo>
                      <a:pt x="831" y="1979"/>
                    </a:lnTo>
                    <a:close/>
                    <a:moveTo>
                      <a:pt x="873" y="1979"/>
                    </a:moveTo>
                    <a:lnTo>
                      <a:pt x="896" y="1979"/>
                    </a:lnTo>
                    <a:lnTo>
                      <a:pt x="896" y="1984"/>
                    </a:lnTo>
                    <a:lnTo>
                      <a:pt x="873" y="1984"/>
                    </a:lnTo>
                    <a:lnTo>
                      <a:pt x="873" y="1979"/>
                    </a:lnTo>
                    <a:close/>
                    <a:moveTo>
                      <a:pt x="914" y="1979"/>
                    </a:moveTo>
                    <a:lnTo>
                      <a:pt x="938" y="1979"/>
                    </a:lnTo>
                    <a:lnTo>
                      <a:pt x="938" y="1984"/>
                    </a:lnTo>
                    <a:lnTo>
                      <a:pt x="914" y="1984"/>
                    </a:lnTo>
                    <a:lnTo>
                      <a:pt x="914" y="1979"/>
                    </a:lnTo>
                    <a:close/>
                    <a:moveTo>
                      <a:pt x="956" y="1979"/>
                    </a:moveTo>
                    <a:lnTo>
                      <a:pt x="980" y="1979"/>
                    </a:lnTo>
                    <a:lnTo>
                      <a:pt x="980" y="1984"/>
                    </a:lnTo>
                    <a:lnTo>
                      <a:pt x="956" y="1984"/>
                    </a:lnTo>
                    <a:lnTo>
                      <a:pt x="956" y="1979"/>
                    </a:lnTo>
                    <a:close/>
                    <a:moveTo>
                      <a:pt x="998" y="1979"/>
                    </a:moveTo>
                    <a:lnTo>
                      <a:pt x="1022" y="1979"/>
                    </a:lnTo>
                    <a:lnTo>
                      <a:pt x="1022" y="1984"/>
                    </a:lnTo>
                    <a:lnTo>
                      <a:pt x="998" y="1984"/>
                    </a:lnTo>
                    <a:lnTo>
                      <a:pt x="998" y="1979"/>
                    </a:lnTo>
                    <a:close/>
                    <a:moveTo>
                      <a:pt x="1040" y="1979"/>
                    </a:moveTo>
                    <a:lnTo>
                      <a:pt x="1064" y="1979"/>
                    </a:lnTo>
                    <a:lnTo>
                      <a:pt x="1064" y="1984"/>
                    </a:lnTo>
                    <a:lnTo>
                      <a:pt x="1040" y="1984"/>
                    </a:lnTo>
                    <a:lnTo>
                      <a:pt x="1040" y="1979"/>
                    </a:lnTo>
                    <a:close/>
                    <a:moveTo>
                      <a:pt x="1081" y="1979"/>
                    </a:moveTo>
                    <a:lnTo>
                      <a:pt x="1105" y="1979"/>
                    </a:lnTo>
                    <a:lnTo>
                      <a:pt x="1105" y="1984"/>
                    </a:lnTo>
                    <a:lnTo>
                      <a:pt x="1081" y="1984"/>
                    </a:lnTo>
                    <a:lnTo>
                      <a:pt x="1081" y="1979"/>
                    </a:lnTo>
                    <a:close/>
                    <a:moveTo>
                      <a:pt x="1123" y="1979"/>
                    </a:moveTo>
                    <a:lnTo>
                      <a:pt x="1147" y="1979"/>
                    </a:lnTo>
                    <a:lnTo>
                      <a:pt x="1147" y="1984"/>
                    </a:lnTo>
                    <a:lnTo>
                      <a:pt x="1123" y="1984"/>
                    </a:lnTo>
                    <a:lnTo>
                      <a:pt x="1123" y="1979"/>
                    </a:lnTo>
                    <a:close/>
                    <a:moveTo>
                      <a:pt x="1165" y="1979"/>
                    </a:moveTo>
                    <a:lnTo>
                      <a:pt x="1189" y="1979"/>
                    </a:lnTo>
                    <a:lnTo>
                      <a:pt x="1189" y="1984"/>
                    </a:lnTo>
                    <a:lnTo>
                      <a:pt x="1165" y="1984"/>
                    </a:lnTo>
                    <a:lnTo>
                      <a:pt x="1165" y="1979"/>
                    </a:lnTo>
                    <a:close/>
                    <a:moveTo>
                      <a:pt x="1207" y="1979"/>
                    </a:moveTo>
                    <a:lnTo>
                      <a:pt x="1231" y="1979"/>
                    </a:lnTo>
                    <a:lnTo>
                      <a:pt x="1231" y="1984"/>
                    </a:lnTo>
                    <a:lnTo>
                      <a:pt x="1207" y="1984"/>
                    </a:lnTo>
                    <a:lnTo>
                      <a:pt x="1207" y="1979"/>
                    </a:lnTo>
                    <a:close/>
                    <a:moveTo>
                      <a:pt x="1249" y="1979"/>
                    </a:moveTo>
                    <a:lnTo>
                      <a:pt x="1272" y="1979"/>
                    </a:lnTo>
                    <a:lnTo>
                      <a:pt x="1272" y="1984"/>
                    </a:lnTo>
                    <a:lnTo>
                      <a:pt x="1249" y="1984"/>
                    </a:lnTo>
                    <a:lnTo>
                      <a:pt x="1249" y="1979"/>
                    </a:lnTo>
                    <a:close/>
                    <a:moveTo>
                      <a:pt x="1290" y="1979"/>
                    </a:moveTo>
                    <a:lnTo>
                      <a:pt x="1314" y="1979"/>
                    </a:lnTo>
                    <a:lnTo>
                      <a:pt x="1314" y="1984"/>
                    </a:lnTo>
                    <a:lnTo>
                      <a:pt x="1290" y="1984"/>
                    </a:lnTo>
                    <a:lnTo>
                      <a:pt x="1290" y="1979"/>
                    </a:lnTo>
                    <a:close/>
                    <a:moveTo>
                      <a:pt x="1332" y="1979"/>
                    </a:moveTo>
                    <a:lnTo>
                      <a:pt x="1356" y="1979"/>
                    </a:lnTo>
                    <a:lnTo>
                      <a:pt x="1356" y="1984"/>
                    </a:lnTo>
                    <a:lnTo>
                      <a:pt x="1332" y="1984"/>
                    </a:lnTo>
                    <a:lnTo>
                      <a:pt x="1332" y="1979"/>
                    </a:lnTo>
                    <a:close/>
                    <a:moveTo>
                      <a:pt x="1374" y="1979"/>
                    </a:moveTo>
                    <a:lnTo>
                      <a:pt x="1398" y="1979"/>
                    </a:lnTo>
                    <a:lnTo>
                      <a:pt x="1398" y="1984"/>
                    </a:lnTo>
                    <a:lnTo>
                      <a:pt x="1374" y="1984"/>
                    </a:lnTo>
                    <a:lnTo>
                      <a:pt x="1374" y="1979"/>
                    </a:lnTo>
                    <a:close/>
                    <a:moveTo>
                      <a:pt x="1416" y="1979"/>
                    </a:moveTo>
                    <a:lnTo>
                      <a:pt x="1439" y="1979"/>
                    </a:lnTo>
                    <a:lnTo>
                      <a:pt x="1439" y="1984"/>
                    </a:lnTo>
                    <a:lnTo>
                      <a:pt x="1416" y="1984"/>
                    </a:lnTo>
                    <a:lnTo>
                      <a:pt x="1416" y="1979"/>
                    </a:lnTo>
                    <a:close/>
                    <a:moveTo>
                      <a:pt x="1457" y="1979"/>
                    </a:moveTo>
                    <a:lnTo>
                      <a:pt x="1481" y="1979"/>
                    </a:lnTo>
                    <a:lnTo>
                      <a:pt x="1481" y="1984"/>
                    </a:lnTo>
                    <a:lnTo>
                      <a:pt x="1457" y="1984"/>
                    </a:lnTo>
                    <a:lnTo>
                      <a:pt x="1457" y="1979"/>
                    </a:lnTo>
                    <a:close/>
                    <a:moveTo>
                      <a:pt x="1499" y="1979"/>
                    </a:moveTo>
                    <a:lnTo>
                      <a:pt x="1523" y="1979"/>
                    </a:lnTo>
                    <a:lnTo>
                      <a:pt x="1523" y="1984"/>
                    </a:lnTo>
                    <a:lnTo>
                      <a:pt x="1499" y="1984"/>
                    </a:lnTo>
                    <a:lnTo>
                      <a:pt x="1499" y="1979"/>
                    </a:lnTo>
                    <a:close/>
                    <a:moveTo>
                      <a:pt x="1541" y="1979"/>
                    </a:moveTo>
                    <a:lnTo>
                      <a:pt x="1565" y="1979"/>
                    </a:lnTo>
                    <a:lnTo>
                      <a:pt x="1565" y="1984"/>
                    </a:lnTo>
                    <a:lnTo>
                      <a:pt x="1541" y="1984"/>
                    </a:lnTo>
                    <a:lnTo>
                      <a:pt x="1541" y="1979"/>
                    </a:lnTo>
                    <a:close/>
                    <a:moveTo>
                      <a:pt x="1583" y="1979"/>
                    </a:moveTo>
                    <a:lnTo>
                      <a:pt x="1607" y="1979"/>
                    </a:lnTo>
                    <a:lnTo>
                      <a:pt x="1607" y="1984"/>
                    </a:lnTo>
                    <a:lnTo>
                      <a:pt x="1583" y="1984"/>
                    </a:lnTo>
                    <a:lnTo>
                      <a:pt x="1583" y="1979"/>
                    </a:lnTo>
                    <a:close/>
                    <a:moveTo>
                      <a:pt x="1624" y="1979"/>
                    </a:moveTo>
                    <a:lnTo>
                      <a:pt x="1648" y="1979"/>
                    </a:lnTo>
                    <a:lnTo>
                      <a:pt x="1648" y="1984"/>
                    </a:lnTo>
                    <a:lnTo>
                      <a:pt x="1624" y="1984"/>
                    </a:lnTo>
                    <a:lnTo>
                      <a:pt x="1624" y="1979"/>
                    </a:lnTo>
                    <a:close/>
                    <a:moveTo>
                      <a:pt x="1666" y="1979"/>
                    </a:moveTo>
                    <a:lnTo>
                      <a:pt x="1690" y="1979"/>
                    </a:lnTo>
                    <a:lnTo>
                      <a:pt x="1690" y="1984"/>
                    </a:lnTo>
                    <a:lnTo>
                      <a:pt x="1666" y="1984"/>
                    </a:lnTo>
                    <a:lnTo>
                      <a:pt x="1666" y="1979"/>
                    </a:lnTo>
                    <a:close/>
                    <a:moveTo>
                      <a:pt x="1708" y="1979"/>
                    </a:moveTo>
                    <a:lnTo>
                      <a:pt x="1732" y="1979"/>
                    </a:lnTo>
                    <a:lnTo>
                      <a:pt x="1732" y="1984"/>
                    </a:lnTo>
                    <a:lnTo>
                      <a:pt x="1708" y="1984"/>
                    </a:lnTo>
                    <a:lnTo>
                      <a:pt x="1708" y="1979"/>
                    </a:lnTo>
                    <a:close/>
                    <a:moveTo>
                      <a:pt x="1750" y="1979"/>
                    </a:moveTo>
                    <a:lnTo>
                      <a:pt x="1774" y="1979"/>
                    </a:lnTo>
                    <a:lnTo>
                      <a:pt x="1774" y="1984"/>
                    </a:lnTo>
                    <a:lnTo>
                      <a:pt x="1750" y="1984"/>
                    </a:lnTo>
                    <a:lnTo>
                      <a:pt x="1750" y="1979"/>
                    </a:lnTo>
                    <a:close/>
                    <a:moveTo>
                      <a:pt x="1792" y="1979"/>
                    </a:moveTo>
                    <a:lnTo>
                      <a:pt x="1815" y="1979"/>
                    </a:lnTo>
                    <a:lnTo>
                      <a:pt x="1815" y="1984"/>
                    </a:lnTo>
                    <a:lnTo>
                      <a:pt x="1792" y="1984"/>
                    </a:lnTo>
                    <a:lnTo>
                      <a:pt x="1792" y="1979"/>
                    </a:lnTo>
                    <a:close/>
                    <a:moveTo>
                      <a:pt x="1833" y="1979"/>
                    </a:moveTo>
                    <a:lnTo>
                      <a:pt x="1857" y="1979"/>
                    </a:lnTo>
                    <a:lnTo>
                      <a:pt x="1857" y="1984"/>
                    </a:lnTo>
                    <a:lnTo>
                      <a:pt x="1833" y="1984"/>
                    </a:lnTo>
                    <a:lnTo>
                      <a:pt x="1833" y="1979"/>
                    </a:lnTo>
                    <a:close/>
                    <a:moveTo>
                      <a:pt x="1875" y="1979"/>
                    </a:moveTo>
                    <a:lnTo>
                      <a:pt x="1899" y="1979"/>
                    </a:lnTo>
                    <a:lnTo>
                      <a:pt x="1899" y="1984"/>
                    </a:lnTo>
                    <a:lnTo>
                      <a:pt x="1875" y="1984"/>
                    </a:lnTo>
                    <a:lnTo>
                      <a:pt x="1875" y="1979"/>
                    </a:lnTo>
                    <a:close/>
                    <a:moveTo>
                      <a:pt x="1917" y="1979"/>
                    </a:moveTo>
                    <a:lnTo>
                      <a:pt x="1941" y="1979"/>
                    </a:lnTo>
                    <a:lnTo>
                      <a:pt x="1941" y="1984"/>
                    </a:lnTo>
                    <a:lnTo>
                      <a:pt x="1917" y="1984"/>
                    </a:lnTo>
                    <a:lnTo>
                      <a:pt x="1917" y="1979"/>
                    </a:lnTo>
                    <a:close/>
                    <a:moveTo>
                      <a:pt x="1959" y="1979"/>
                    </a:moveTo>
                    <a:lnTo>
                      <a:pt x="1982" y="1979"/>
                    </a:lnTo>
                    <a:lnTo>
                      <a:pt x="1982" y="1984"/>
                    </a:lnTo>
                    <a:lnTo>
                      <a:pt x="1959" y="1984"/>
                    </a:lnTo>
                    <a:lnTo>
                      <a:pt x="1959" y="1979"/>
                    </a:lnTo>
                    <a:close/>
                    <a:moveTo>
                      <a:pt x="2000" y="1979"/>
                    </a:moveTo>
                    <a:lnTo>
                      <a:pt x="2024" y="1979"/>
                    </a:lnTo>
                    <a:lnTo>
                      <a:pt x="2024" y="1984"/>
                    </a:lnTo>
                    <a:lnTo>
                      <a:pt x="2000" y="1984"/>
                    </a:lnTo>
                    <a:lnTo>
                      <a:pt x="2000" y="1979"/>
                    </a:lnTo>
                    <a:close/>
                    <a:moveTo>
                      <a:pt x="2042" y="1979"/>
                    </a:moveTo>
                    <a:lnTo>
                      <a:pt x="2066" y="1979"/>
                    </a:lnTo>
                    <a:lnTo>
                      <a:pt x="2066" y="1984"/>
                    </a:lnTo>
                    <a:lnTo>
                      <a:pt x="2042" y="1984"/>
                    </a:lnTo>
                    <a:lnTo>
                      <a:pt x="2042" y="1979"/>
                    </a:lnTo>
                    <a:close/>
                    <a:moveTo>
                      <a:pt x="2084" y="1979"/>
                    </a:moveTo>
                    <a:lnTo>
                      <a:pt x="2108" y="1979"/>
                    </a:lnTo>
                    <a:lnTo>
                      <a:pt x="2108" y="1984"/>
                    </a:lnTo>
                    <a:lnTo>
                      <a:pt x="2084" y="1984"/>
                    </a:lnTo>
                    <a:lnTo>
                      <a:pt x="2084" y="1979"/>
                    </a:lnTo>
                    <a:close/>
                    <a:moveTo>
                      <a:pt x="2126" y="1979"/>
                    </a:moveTo>
                    <a:lnTo>
                      <a:pt x="2150" y="1979"/>
                    </a:lnTo>
                    <a:lnTo>
                      <a:pt x="2150" y="1984"/>
                    </a:lnTo>
                    <a:lnTo>
                      <a:pt x="2126" y="1984"/>
                    </a:lnTo>
                    <a:lnTo>
                      <a:pt x="2126" y="1979"/>
                    </a:lnTo>
                    <a:close/>
                    <a:moveTo>
                      <a:pt x="2167" y="1979"/>
                    </a:moveTo>
                    <a:lnTo>
                      <a:pt x="2191" y="1979"/>
                    </a:lnTo>
                    <a:lnTo>
                      <a:pt x="2191" y="1984"/>
                    </a:lnTo>
                    <a:lnTo>
                      <a:pt x="2167" y="1984"/>
                    </a:lnTo>
                    <a:lnTo>
                      <a:pt x="2167" y="1979"/>
                    </a:lnTo>
                    <a:close/>
                    <a:moveTo>
                      <a:pt x="2209" y="1979"/>
                    </a:moveTo>
                    <a:lnTo>
                      <a:pt x="2233" y="1979"/>
                    </a:lnTo>
                    <a:lnTo>
                      <a:pt x="2233" y="1984"/>
                    </a:lnTo>
                    <a:lnTo>
                      <a:pt x="2209" y="1984"/>
                    </a:lnTo>
                    <a:lnTo>
                      <a:pt x="2209" y="1979"/>
                    </a:lnTo>
                    <a:close/>
                    <a:moveTo>
                      <a:pt x="2251" y="1979"/>
                    </a:moveTo>
                    <a:lnTo>
                      <a:pt x="2275" y="1979"/>
                    </a:lnTo>
                    <a:lnTo>
                      <a:pt x="2275" y="1984"/>
                    </a:lnTo>
                    <a:lnTo>
                      <a:pt x="2251" y="1984"/>
                    </a:lnTo>
                    <a:lnTo>
                      <a:pt x="2251" y="1979"/>
                    </a:lnTo>
                    <a:close/>
                    <a:moveTo>
                      <a:pt x="2293" y="1979"/>
                    </a:moveTo>
                    <a:lnTo>
                      <a:pt x="2317" y="1979"/>
                    </a:lnTo>
                    <a:lnTo>
                      <a:pt x="2317" y="1984"/>
                    </a:lnTo>
                    <a:lnTo>
                      <a:pt x="2293" y="1984"/>
                    </a:lnTo>
                    <a:lnTo>
                      <a:pt x="2293" y="1979"/>
                    </a:lnTo>
                    <a:close/>
                    <a:moveTo>
                      <a:pt x="2335" y="1979"/>
                    </a:moveTo>
                    <a:lnTo>
                      <a:pt x="2358" y="1979"/>
                    </a:lnTo>
                    <a:lnTo>
                      <a:pt x="2358" y="1984"/>
                    </a:lnTo>
                    <a:lnTo>
                      <a:pt x="2335" y="1984"/>
                    </a:lnTo>
                    <a:lnTo>
                      <a:pt x="2335" y="1979"/>
                    </a:lnTo>
                    <a:close/>
                    <a:moveTo>
                      <a:pt x="2376" y="1979"/>
                    </a:moveTo>
                    <a:lnTo>
                      <a:pt x="2400" y="1979"/>
                    </a:lnTo>
                    <a:lnTo>
                      <a:pt x="2400" y="1984"/>
                    </a:lnTo>
                    <a:lnTo>
                      <a:pt x="2376" y="1984"/>
                    </a:lnTo>
                    <a:lnTo>
                      <a:pt x="2376" y="1979"/>
                    </a:lnTo>
                    <a:close/>
                    <a:moveTo>
                      <a:pt x="2418" y="1979"/>
                    </a:moveTo>
                    <a:lnTo>
                      <a:pt x="2442" y="1979"/>
                    </a:lnTo>
                    <a:lnTo>
                      <a:pt x="2442" y="1984"/>
                    </a:lnTo>
                    <a:lnTo>
                      <a:pt x="2418" y="1984"/>
                    </a:lnTo>
                    <a:lnTo>
                      <a:pt x="2418" y="1979"/>
                    </a:lnTo>
                    <a:close/>
                    <a:moveTo>
                      <a:pt x="2460" y="1979"/>
                    </a:moveTo>
                    <a:lnTo>
                      <a:pt x="2484" y="1979"/>
                    </a:lnTo>
                    <a:lnTo>
                      <a:pt x="2484" y="1984"/>
                    </a:lnTo>
                    <a:lnTo>
                      <a:pt x="2460" y="1984"/>
                    </a:lnTo>
                    <a:lnTo>
                      <a:pt x="2460" y="1979"/>
                    </a:lnTo>
                    <a:close/>
                    <a:moveTo>
                      <a:pt x="2502" y="1979"/>
                    </a:moveTo>
                    <a:lnTo>
                      <a:pt x="2525" y="1979"/>
                    </a:lnTo>
                    <a:lnTo>
                      <a:pt x="2525" y="1984"/>
                    </a:lnTo>
                    <a:lnTo>
                      <a:pt x="2502" y="1984"/>
                    </a:lnTo>
                    <a:lnTo>
                      <a:pt x="2502" y="1979"/>
                    </a:lnTo>
                    <a:close/>
                    <a:moveTo>
                      <a:pt x="2543" y="1979"/>
                    </a:moveTo>
                    <a:lnTo>
                      <a:pt x="2567" y="1979"/>
                    </a:lnTo>
                    <a:lnTo>
                      <a:pt x="2567" y="1984"/>
                    </a:lnTo>
                    <a:lnTo>
                      <a:pt x="2543" y="1984"/>
                    </a:lnTo>
                    <a:lnTo>
                      <a:pt x="2543" y="1979"/>
                    </a:lnTo>
                    <a:close/>
                    <a:moveTo>
                      <a:pt x="2585" y="1979"/>
                    </a:moveTo>
                    <a:lnTo>
                      <a:pt x="2609" y="1979"/>
                    </a:lnTo>
                    <a:lnTo>
                      <a:pt x="2609" y="1984"/>
                    </a:lnTo>
                    <a:lnTo>
                      <a:pt x="2585" y="1984"/>
                    </a:lnTo>
                    <a:lnTo>
                      <a:pt x="2585" y="1979"/>
                    </a:lnTo>
                    <a:close/>
                    <a:moveTo>
                      <a:pt x="2627" y="1979"/>
                    </a:moveTo>
                    <a:lnTo>
                      <a:pt x="2651" y="1979"/>
                    </a:lnTo>
                    <a:lnTo>
                      <a:pt x="2651" y="1984"/>
                    </a:lnTo>
                    <a:lnTo>
                      <a:pt x="2627" y="1984"/>
                    </a:lnTo>
                    <a:lnTo>
                      <a:pt x="2627" y="1979"/>
                    </a:lnTo>
                    <a:close/>
                    <a:moveTo>
                      <a:pt x="2669" y="1979"/>
                    </a:moveTo>
                    <a:lnTo>
                      <a:pt x="2693" y="1979"/>
                    </a:lnTo>
                    <a:lnTo>
                      <a:pt x="2693" y="1984"/>
                    </a:lnTo>
                    <a:lnTo>
                      <a:pt x="2669" y="1984"/>
                    </a:lnTo>
                    <a:lnTo>
                      <a:pt x="2669" y="1979"/>
                    </a:lnTo>
                    <a:close/>
                    <a:moveTo>
                      <a:pt x="2710" y="1979"/>
                    </a:moveTo>
                    <a:lnTo>
                      <a:pt x="2734" y="1979"/>
                    </a:lnTo>
                    <a:lnTo>
                      <a:pt x="2734" y="1984"/>
                    </a:lnTo>
                    <a:lnTo>
                      <a:pt x="2710" y="1984"/>
                    </a:lnTo>
                    <a:lnTo>
                      <a:pt x="2710" y="1979"/>
                    </a:lnTo>
                    <a:close/>
                    <a:moveTo>
                      <a:pt x="2752" y="1979"/>
                    </a:moveTo>
                    <a:lnTo>
                      <a:pt x="2776" y="1979"/>
                    </a:lnTo>
                    <a:lnTo>
                      <a:pt x="2776" y="1984"/>
                    </a:lnTo>
                    <a:lnTo>
                      <a:pt x="2752" y="1984"/>
                    </a:lnTo>
                    <a:lnTo>
                      <a:pt x="2752" y="1979"/>
                    </a:lnTo>
                    <a:close/>
                    <a:moveTo>
                      <a:pt x="2794" y="1979"/>
                    </a:moveTo>
                    <a:lnTo>
                      <a:pt x="2818" y="1979"/>
                    </a:lnTo>
                    <a:lnTo>
                      <a:pt x="2818" y="1984"/>
                    </a:lnTo>
                    <a:lnTo>
                      <a:pt x="2794" y="1984"/>
                    </a:lnTo>
                    <a:lnTo>
                      <a:pt x="2794" y="1979"/>
                    </a:lnTo>
                    <a:close/>
                    <a:moveTo>
                      <a:pt x="2836" y="1979"/>
                    </a:moveTo>
                    <a:lnTo>
                      <a:pt x="2860" y="1979"/>
                    </a:lnTo>
                    <a:lnTo>
                      <a:pt x="2860" y="1984"/>
                    </a:lnTo>
                    <a:lnTo>
                      <a:pt x="2836" y="1984"/>
                    </a:lnTo>
                    <a:lnTo>
                      <a:pt x="2836" y="1979"/>
                    </a:lnTo>
                    <a:close/>
                    <a:moveTo>
                      <a:pt x="2877" y="1979"/>
                    </a:moveTo>
                    <a:lnTo>
                      <a:pt x="2901" y="1979"/>
                    </a:lnTo>
                    <a:lnTo>
                      <a:pt x="2901" y="1984"/>
                    </a:lnTo>
                    <a:lnTo>
                      <a:pt x="2877" y="1984"/>
                    </a:lnTo>
                    <a:lnTo>
                      <a:pt x="2877" y="1979"/>
                    </a:lnTo>
                    <a:close/>
                    <a:moveTo>
                      <a:pt x="2919" y="1979"/>
                    </a:moveTo>
                    <a:lnTo>
                      <a:pt x="2943" y="1979"/>
                    </a:lnTo>
                    <a:lnTo>
                      <a:pt x="2943" y="1984"/>
                    </a:lnTo>
                    <a:lnTo>
                      <a:pt x="2919" y="1984"/>
                    </a:lnTo>
                    <a:lnTo>
                      <a:pt x="2919" y="1979"/>
                    </a:lnTo>
                    <a:close/>
                    <a:moveTo>
                      <a:pt x="2961" y="1979"/>
                    </a:moveTo>
                    <a:lnTo>
                      <a:pt x="2985" y="1979"/>
                    </a:lnTo>
                    <a:lnTo>
                      <a:pt x="2985" y="1984"/>
                    </a:lnTo>
                    <a:lnTo>
                      <a:pt x="2961" y="1984"/>
                    </a:lnTo>
                    <a:lnTo>
                      <a:pt x="2961" y="1979"/>
                    </a:lnTo>
                    <a:close/>
                    <a:moveTo>
                      <a:pt x="3003" y="1979"/>
                    </a:moveTo>
                    <a:lnTo>
                      <a:pt x="3027" y="1979"/>
                    </a:lnTo>
                    <a:lnTo>
                      <a:pt x="3027" y="1984"/>
                    </a:lnTo>
                    <a:lnTo>
                      <a:pt x="3003" y="1984"/>
                    </a:lnTo>
                    <a:lnTo>
                      <a:pt x="3003" y="1979"/>
                    </a:lnTo>
                    <a:close/>
                    <a:moveTo>
                      <a:pt x="3045" y="1979"/>
                    </a:moveTo>
                    <a:lnTo>
                      <a:pt x="3068" y="1979"/>
                    </a:lnTo>
                    <a:lnTo>
                      <a:pt x="3068" y="1984"/>
                    </a:lnTo>
                    <a:lnTo>
                      <a:pt x="3045" y="1984"/>
                    </a:lnTo>
                    <a:lnTo>
                      <a:pt x="3045" y="1979"/>
                    </a:lnTo>
                    <a:close/>
                    <a:moveTo>
                      <a:pt x="3086" y="1979"/>
                    </a:moveTo>
                    <a:lnTo>
                      <a:pt x="3110" y="1979"/>
                    </a:lnTo>
                    <a:lnTo>
                      <a:pt x="3110" y="1984"/>
                    </a:lnTo>
                    <a:lnTo>
                      <a:pt x="3086" y="1984"/>
                    </a:lnTo>
                    <a:lnTo>
                      <a:pt x="3086" y="1979"/>
                    </a:lnTo>
                    <a:close/>
                    <a:moveTo>
                      <a:pt x="3128" y="1979"/>
                    </a:moveTo>
                    <a:lnTo>
                      <a:pt x="3152" y="1979"/>
                    </a:lnTo>
                    <a:lnTo>
                      <a:pt x="3152" y="1984"/>
                    </a:lnTo>
                    <a:lnTo>
                      <a:pt x="3128" y="1984"/>
                    </a:lnTo>
                    <a:lnTo>
                      <a:pt x="3128" y="1979"/>
                    </a:lnTo>
                    <a:close/>
                    <a:moveTo>
                      <a:pt x="3170" y="1979"/>
                    </a:moveTo>
                    <a:lnTo>
                      <a:pt x="3194" y="1979"/>
                    </a:lnTo>
                    <a:lnTo>
                      <a:pt x="3194" y="1984"/>
                    </a:lnTo>
                    <a:lnTo>
                      <a:pt x="3170" y="1984"/>
                    </a:lnTo>
                    <a:lnTo>
                      <a:pt x="3170" y="1979"/>
                    </a:lnTo>
                    <a:close/>
                    <a:moveTo>
                      <a:pt x="3212" y="1979"/>
                    </a:moveTo>
                    <a:lnTo>
                      <a:pt x="3236" y="1979"/>
                    </a:lnTo>
                    <a:lnTo>
                      <a:pt x="3236" y="1984"/>
                    </a:lnTo>
                    <a:lnTo>
                      <a:pt x="3212" y="1984"/>
                    </a:lnTo>
                    <a:lnTo>
                      <a:pt x="3212" y="1979"/>
                    </a:lnTo>
                    <a:close/>
                    <a:moveTo>
                      <a:pt x="3253" y="1979"/>
                    </a:moveTo>
                    <a:lnTo>
                      <a:pt x="3277" y="1979"/>
                    </a:lnTo>
                    <a:lnTo>
                      <a:pt x="3277" y="1984"/>
                    </a:lnTo>
                    <a:lnTo>
                      <a:pt x="3253" y="1984"/>
                    </a:lnTo>
                    <a:lnTo>
                      <a:pt x="3253" y="1979"/>
                    </a:lnTo>
                    <a:close/>
                    <a:moveTo>
                      <a:pt x="3295" y="1979"/>
                    </a:moveTo>
                    <a:lnTo>
                      <a:pt x="3319" y="1979"/>
                    </a:lnTo>
                    <a:lnTo>
                      <a:pt x="3319" y="1984"/>
                    </a:lnTo>
                    <a:lnTo>
                      <a:pt x="3295" y="1984"/>
                    </a:lnTo>
                    <a:lnTo>
                      <a:pt x="3295" y="1979"/>
                    </a:lnTo>
                    <a:close/>
                    <a:moveTo>
                      <a:pt x="3337" y="1979"/>
                    </a:moveTo>
                    <a:lnTo>
                      <a:pt x="3361" y="1979"/>
                    </a:lnTo>
                    <a:lnTo>
                      <a:pt x="3361" y="1984"/>
                    </a:lnTo>
                    <a:lnTo>
                      <a:pt x="3337" y="1984"/>
                    </a:lnTo>
                    <a:lnTo>
                      <a:pt x="3337" y="1979"/>
                    </a:lnTo>
                    <a:close/>
                    <a:moveTo>
                      <a:pt x="3379" y="1979"/>
                    </a:moveTo>
                    <a:lnTo>
                      <a:pt x="3403" y="1979"/>
                    </a:lnTo>
                    <a:lnTo>
                      <a:pt x="3403" y="1984"/>
                    </a:lnTo>
                    <a:lnTo>
                      <a:pt x="3379" y="1984"/>
                    </a:lnTo>
                    <a:lnTo>
                      <a:pt x="3379" y="1979"/>
                    </a:lnTo>
                    <a:close/>
                    <a:moveTo>
                      <a:pt x="3420" y="1979"/>
                    </a:moveTo>
                    <a:lnTo>
                      <a:pt x="3444" y="1979"/>
                    </a:lnTo>
                    <a:lnTo>
                      <a:pt x="3444" y="1984"/>
                    </a:lnTo>
                    <a:lnTo>
                      <a:pt x="3420" y="1984"/>
                    </a:lnTo>
                    <a:lnTo>
                      <a:pt x="3420" y="1979"/>
                    </a:lnTo>
                    <a:close/>
                    <a:moveTo>
                      <a:pt x="3462" y="1979"/>
                    </a:moveTo>
                    <a:lnTo>
                      <a:pt x="3486" y="1979"/>
                    </a:lnTo>
                    <a:lnTo>
                      <a:pt x="3486" y="1984"/>
                    </a:lnTo>
                    <a:lnTo>
                      <a:pt x="3462" y="1984"/>
                    </a:lnTo>
                    <a:lnTo>
                      <a:pt x="3462" y="1979"/>
                    </a:lnTo>
                    <a:close/>
                    <a:moveTo>
                      <a:pt x="3504" y="1979"/>
                    </a:moveTo>
                    <a:lnTo>
                      <a:pt x="3528" y="1979"/>
                    </a:lnTo>
                    <a:lnTo>
                      <a:pt x="3528" y="1984"/>
                    </a:lnTo>
                    <a:lnTo>
                      <a:pt x="3504" y="1984"/>
                    </a:lnTo>
                    <a:lnTo>
                      <a:pt x="3504" y="1979"/>
                    </a:lnTo>
                    <a:close/>
                    <a:moveTo>
                      <a:pt x="3546" y="1979"/>
                    </a:moveTo>
                    <a:lnTo>
                      <a:pt x="3570" y="1979"/>
                    </a:lnTo>
                    <a:lnTo>
                      <a:pt x="3570" y="1984"/>
                    </a:lnTo>
                    <a:lnTo>
                      <a:pt x="3546" y="1984"/>
                    </a:lnTo>
                    <a:lnTo>
                      <a:pt x="3546" y="1979"/>
                    </a:lnTo>
                    <a:close/>
                    <a:moveTo>
                      <a:pt x="3588" y="1979"/>
                    </a:moveTo>
                    <a:lnTo>
                      <a:pt x="3611" y="1979"/>
                    </a:lnTo>
                    <a:lnTo>
                      <a:pt x="3611" y="1984"/>
                    </a:lnTo>
                    <a:lnTo>
                      <a:pt x="3588" y="1984"/>
                    </a:lnTo>
                    <a:lnTo>
                      <a:pt x="3588" y="1979"/>
                    </a:lnTo>
                    <a:close/>
                    <a:moveTo>
                      <a:pt x="3629" y="1979"/>
                    </a:moveTo>
                    <a:lnTo>
                      <a:pt x="3653" y="1979"/>
                    </a:lnTo>
                    <a:lnTo>
                      <a:pt x="3653" y="1984"/>
                    </a:lnTo>
                    <a:lnTo>
                      <a:pt x="3629" y="1984"/>
                    </a:lnTo>
                    <a:lnTo>
                      <a:pt x="3629" y="1979"/>
                    </a:lnTo>
                    <a:close/>
                    <a:moveTo>
                      <a:pt x="3671" y="1979"/>
                    </a:moveTo>
                    <a:lnTo>
                      <a:pt x="3695" y="1979"/>
                    </a:lnTo>
                    <a:lnTo>
                      <a:pt x="3695" y="1984"/>
                    </a:lnTo>
                    <a:lnTo>
                      <a:pt x="3671" y="1984"/>
                    </a:lnTo>
                    <a:lnTo>
                      <a:pt x="3671" y="1979"/>
                    </a:lnTo>
                    <a:close/>
                    <a:moveTo>
                      <a:pt x="3713" y="1979"/>
                    </a:moveTo>
                    <a:lnTo>
                      <a:pt x="3737" y="1979"/>
                    </a:lnTo>
                    <a:lnTo>
                      <a:pt x="3737" y="1984"/>
                    </a:lnTo>
                    <a:lnTo>
                      <a:pt x="3713" y="1984"/>
                    </a:lnTo>
                    <a:lnTo>
                      <a:pt x="3713" y="1979"/>
                    </a:lnTo>
                    <a:close/>
                    <a:moveTo>
                      <a:pt x="3755" y="1979"/>
                    </a:moveTo>
                    <a:lnTo>
                      <a:pt x="3778" y="1979"/>
                    </a:lnTo>
                    <a:lnTo>
                      <a:pt x="3778" y="1984"/>
                    </a:lnTo>
                    <a:lnTo>
                      <a:pt x="3755" y="1984"/>
                    </a:lnTo>
                    <a:lnTo>
                      <a:pt x="3755" y="1979"/>
                    </a:lnTo>
                    <a:close/>
                    <a:moveTo>
                      <a:pt x="3796" y="1979"/>
                    </a:moveTo>
                    <a:lnTo>
                      <a:pt x="3820" y="1979"/>
                    </a:lnTo>
                    <a:lnTo>
                      <a:pt x="3820" y="1984"/>
                    </a:lnTo>
                    <a:lnTo>
                      <a:pt x="3796" y="1984"/>
                    </a:lnTo>
                    <a:lnTo>
                      <a:pt x="3796" y="1979"/>
                    </a:lnTo>
                    <a:close/>
                    <a:moveTo>
                      <a:pt x="3838" y="1979"/>
                    </a:moveTo>
                    <a:lnTo>
                      <a:pt x="3862" y="1979"/>
                    </a:lnTo>
                    <a:lnTo>
                      <a:pt x="3862" y="1984"/>
                    </a:lnTo>
                    <a:lnTo>
                      <a:pt x="3838" y="1984"/>
                    </a:lnTo>
                    <a:lnTo>
                      <a:pt x="3838" y="1979"/>
                    </a:lnTo>
                    <a:close/>
                    <a:moveTo>
                      <a:pt x="3880" y="1979"/>
                    </a:moveTo>
                    <a:lnTo>
                      <a:pt x="3904" y="1979"/>
                    </a:lnTo>
                    <a:lnTo>
                      <a:pt x="3904" y="1984"/>
                    </a:lnTo>
                    <a:lnTo>
                      <a:pt x="3880" y="1984"/>
                    </a:lnTo>
                    <a:lnTo>
                      <a:pt x="3880" y="1979"/>
                    </a:lnTo>
                    <a:close/>
                    <a:moveTo>
                      <a:pt x="3922" y="1979"/>
                    </a:moveTo>
                    <a:lnTo>
                      <a:pt x="3946" y="1979"/>
                    </a:lnTo>
                    <a:lnTo>
                      <a:pt x="3946" y="1984"/>
                    </a:lnTo>
                    <a:lnTo>
                      <a:pt x="3922" y="1984"/>
                    </a:lnTo>
                    <a:lnTo>
                      <a:pt x="3922" y="1979"/>
                    </a:lnTo>
                    <a:close/>
                    <a:moveTo>
                      <a:pt x="3963" y="1979"/>
                    </a:moveTo>
                    <a:lnTo>
                      <a:pt x="3987" y="1979"/>
                    </a:lnTo>
                    <a:lnTo>
                      <a:pt x="3987" y="1984"/>
                    </a:lnTo>
                    <a:lnTo>
                      <a:pt x="3963" y="1984"/>
                    </a:lnTo>
                    <a:lnTo>
                      <a:pt x="3963" y="1979"/>
                    </a:lnTo>
                    <a:close/>
                    <a:moveTo>
                      <a:pt x="4005" y="1979"/>
                    </a:moveTo>
                    <a:lnTo>
                      <a:pt x="4029" y="1979"/>
                    </a:lnTo>
                    <a:lnTo>
                      <a:pt x="4029" y="1984"/>
                    </a:lnTo>
                    <a:lnTo>
                      <a:pt x="4005" y="1984"/>
                    </a:lnTo>
                    <a:lnTo>
                      <a:pt x="4005" y="1979"/>
                    </a:lnTo>
                    <a:close/>
                    <a:moveTo>
                      <a:pt x="4047" y="1979"/>
                    </a:moveTo>
                    <a:lnTo>
                      <a:pt x="4071" y="1979"/>
                    </a:lnTo>
                    <a:lnTo>
                      <a:pt x="4071" y="1984"/>
                    </a:lnTo>
                    <a:lnTo>
                      <a:pt x="4047" y="1984"/>
                    </a:lnTo>
                    <a:lnTo>
                      <a:pt x="4047" y="1979"/>
                    </a:lnTo>
                    <a:close/>
                    <a:moveTo>
                      <a:pt x="4089" y="1979"/>
                    </a:moveTo>
                    <a:lnTo>
                      <a:pt x="4113" y="1979"/>
                    </a:lnTo>
                    <a:lnTo>
                      <a:pt x="4113" y="1984"/>
                    </a:lnTo>
                    <a:lnTo>
                      <a:pt x="4089" y="1984"/>
                    </a:lnTo>
                    <a:lnTo>
                      <a:pt x="4089" y="1979"/>
                    </a:lnTo>
                    <a:close/>
                    <a:moveTo>
                      <a:pt x="4131" y="1979"/>
                    </a:moveTo>
                    <a:lnTo>
                      <a:pt x="4154" y="1979"/>
                    </a:lnTo>
                    <a:lnTo>
                      <a:pt x="4154" y="1984"/>
                    </a:lnTo>
                    <a:lnTo>
                      <a:pt x="4131" y="1984"/>
                    </a:lnTo>
                    <a:lnTo>
                      <a:pt x="4131" y="1979"/>
                    </a:lnTo>
                    <a:close/>
                    <a:moveTo>
                      <a:pt x="4172" y="1979"/>
                    </a:moveTo>
                    <a:lnTo>
                      <a:pt x="4196" y="1979"/>
                    </a:lnTo>
                    <a:lnTo>
                      <a:pt x="4196" y="1984"/>
                    </a:lnTo>
                    <a:lnTo>
                      <a:pt x="4172" y="1984"/>
                    </a:lnTo>
                    <a:lnTo>
                      <a:pt x="4172" y="1979"/>
                    </a:lnTo>
                    <a:close/>
                    <a:moveTo>
                      <a:pt x="4214" y="1979"/>
                    </a:moveTo>
                    <a:lnTo>
                      <a:pt x="4238" y="1979"/>
                    </a:lnTo>
                    <a:lnTo>
                      <a:pt x="4238" y="1984"/>
                    </a:lnTo>
                    <a:lnTo>
                      <a:pt x="4214" y="1984"/>
                    </a:lnTo>
                    <a:lnTo>
                      <a:pt x="4214" y="1979"/>
                    </a:lnTo>
                    <a:close/>
                    <a:moveTo>
                      <a:pt x="4256" y="1979"/>
                    </a:moveTo>
                    <a:lnTo>
                      <a:pt x="4280" y="1979"/>
                    </a:lnTo>
                    <a:lnTo>
                      <a:pt x="4280" y="1984"/>
                    </a:lnTo>
                    <a:lnTo>
                      <a:pt x="4256" y="1984"/>
                    </a:lnTo>
                    <a:lnTo>
                      <a:pt x="4256" y="1979"/>
                    </a:lnTo>
                    <a:close/>
                    <a:moveTo>
                      <a:pt x="4298" y="1979"/>
                    </a:moveTo>
                    <a:lnTo>
                      <a:pt x="4321" y="1979"/>
                    </a:lnTo>
                    <a:lnTo>
                      <a:pt x="4321" y="1984"/>
                    </a:lnTo>
                    <a:lnTo>
                      <a:pt x="4298" y="1984"/>
                    </a:lnTo>
                    <a:lnTo>
                      <a:pt x="4298" y="1979"/>
                    </a:lnTo>
                    <a:close/>
                    <a:moveTo>
                      <a:pt x="4339" y="1979"/>
                    </a:moveTo>
                    <a:lnTo>
                      <a:pt x="4363" y="1979"/>
                    </a:lnTo>
                    <a:lnTo>
                      <a:pt x="4363" y="1984"/>
                    </a:lnTo>
                    <a:lnTo>
                      <a:pt x="4339" y="1984"/>
                    </a:lnTo>
                    <a:lnTo>
                      <a:pt x="4339" y="1979"/>
                    </a:lnTo>
                    <a:close/>
                    <a:moveTo>
                      <a:pt x="4381" y="1979"/>
                    </a:moveTo>
                    <a:lnTo>
                      <a:pt x="4405" y="1979"/>
                    </a:lnTo>
                    <a:lnTo>
                      <a:pt x="4405" y="1984"/>
                    </a:lnTo>
                    <a:lnTo>
                      <a:pt x="4381" y="1984"/>
                    </a:lnTo>
                    <a:lnTo>
                      <a:pt x="4381" y="1979"/>
                    </a:lnTo>
                    <a:close/>
                    <a:moveTo>
                      <a:pt x="4423" y="1979"/>
                    </a:moveTo>
                    <a:lnTo>
                      <a:pt x="4447" y="1979"/>
                    </a:lnTo>
                    <a:lnTo>
                      <a:pt x="4447" y="1984"/>
                    </a:lnTo>
                    <a:lnTo>
                      <a:pt x="4423" y="1984"/>
                    </a:lnTo>
                    <a:lnTo>
                      <a:pt x="4423" y="1979"/>
                    </a:lnTo>
                    <a:close/>
                    <a:moveTo>
                      <a:pt x="4465" y="1979"/>
                    </a:moveTo>
                    <a:lnTo>
                      <a:pt x="4489" y="1979"/>
                    </a:lnTo>
                    <a:lnTo>
                      <a:pt x="4489" y="1984"/>
                    </a:lnTo>
                    <a:lnTo>
                      <a:pt x="4465" y="1984"/>
                    </a:lnTo>
                    <a:lnTo>
                      <a:pt x="4465" y="1979"/>
                    </a:lnTo>
                    <a:close/>
                    <a:moveTo>
                      <a:pt x="4506" y="1979"/>
                    </a:moveTo>
                    <a:lnTo>
                      <a:pt x="4530" y="1979"/>
                    </a:lnTo>
                    <a:lnTo>
                      <a:pt x="4530" y="1984"/>
                    </a:lnTo>
                    <a:lnTo>
                      <a:pt x="4506" y="1984"/>
                    </a:lnTo>
                    <a:lnTo>
                      <a:pt x="4506" y="1979"/>
                    </a:lnTo>
                    <a:close/>
                    <a:moveTo>
                      <a:pt x="4548" y="1979"/>
                    </a:moveTo>
                    <a:lnTo>
                      <a:pt x="4572" y="1979"/>
                    </a:lnTo>
                    <a:lnTo>
                      <a:pt x="4572" y="1984"/>
                    </a:lnTo>
                    <a:lnTo>
                      <a:pt x="4548" y="1984"/>
                    </a:lnTo>
                    <a:lnTo>
                      <a:pt x="4548" y="1979"/>
                    </a:lnTo>
                    <a:close/>
                    <a:moveTo>
                      <a:pt x="4590" y="1979"/>
                    </a:moveTo>
                    <a:lnTo>
                      <a:pt x="4614" y="1979"/>
                    </a:lnTo>
                    <a:lnTo>
                      <a:pt x="4614" y="1984"/>
                    </a:lnTo>
                    <a:lnTo>
                      <a:pt x="4590" y="1984"/>
                    </a:lnTo>
                    <a:lnTo>
                      <a:pt x="4590" y="1979"/>
                    </a:lnTo>
                    <a:close/>
                    <a:moveTo>
                      <a:pt x="4632" y="1979"/>
                    </a:moveTo>
                    <a:lnTo>
                      <a:pt x="4656" y="1979"/>
                    </a:lnTo>
                    <a:lnTo>
                      <a:pt x="4656" y="1984"/>
                    </a:lnTo>
                    <a:lnTo>
                      <a:pt x="4632" y="1984"/>
                    </a:lnTo>
                    <a:lnTo>
                      <a:pt x="4632" y="1979"/>
                    </a:lnTo>
                    <a:close/>
                    <a:moveTo>
                      <a:pt x="4674" y="1979"/>
                    </a:moveTo>
                    <a:lnTo>
                      <a:pt x="4697" y="1979"/>
                    </a:lnTo>
                    <a:lnTo>
                      <a:pt x="4697" y="1984"/>
                    </a:lnTo>
                    <a:lnTo>
                      <a:pt x="4674" y="1984"/>
                    </a:lnTo>
                    <a:lnTo>
                      <a:pt x="4674" y="1979"/>
                    </a:lnTo>
                    <a:close/>
                    <a:moveTo>
                      <a:pt x="4715" y="1979"/>
                    </a:moveTo>
                    <a:lnTo>
                      <a:pt x="4739" y="1979"/>
                    </a:lnTo>
                    <a:lnTo>
                      <a:pt x="4739" y="1984"/>
                    </a:lnTo>
                    <a:lnTo>
                      <a:pt x="4715" y="1984"/>
                    </a:lnTo>
                    <a:lnTo>
                      <a:pt x="4715" y="1979"/>
                    </a:lnTo>
                    <a:close/>
                    <a:moveTo>
                      <a:pt x="4757" y="1979"/>
                    </a:moveTo>
                    <a:lnTo>
                      <a:pt x="4781" y="1979"/>
                    </a:lnTo>
                    <a:lnTo>
                      <a:pt x="4781" y="1984"/>
                    </a:lnTo>
                    <a:lnTo>
                      <a:pt x="4757" y="1984"/>
                    </a:lnTo>
                    <a:lnTo>
                      <a:pt x="4757" y="1979"/>
                    </a:lnTo>
                    <a:close/>
                    <a:moveTo>
                      <a:pt x="4799" y="1979"/>
                    </a:moveTo>
                    <a:lnTo>
                      <a:pt x="4823" y="1979"/>
                    </a:lnTo>
                    <a:lnTo>
                      <a:pt x="4823" y="1984"/>
                    </a:lnTo>
                    <a:lnTo>
                      <a:pt x="4799" y="1984"/>
                    </a:lnTo>
                    <a:lnTo>
                      <a:pt x="4799" y="1979"/>
                    </a:lnTo>
                    <a:close/>
                    <a:moveTo>
                      <a:pt x="4841" y="1979"/>
                    </a:moveTo>
                    <a:lnTo>
                      <a:pt x="4864" y="1979"/>
                    </a:lnTo>
                    <a:lnTo>
                      <a:pt x="4864" y="1984"/>
                    </a:lnTo>
                    <a:lnTo>
                      <a:pt x="4841" y="1984"/>
                    </a:lnTo>
                    <a:lnTo>
                      <a:pt x="4841" y="1979"/>
                    </a:lnTo>
                    <a:close/>
                    <a:moveTo>
                      <a:pt x="4882" y="1979"/>
                    </a:moveTo>
                    <a:lnTo>
                      <a:pt x="4906" y="1979"/>
                    </a:lnTo>
                    <a:lnTo>
                      <a:pt x="4906" y="1984"/>
                    </a:lnTo>
                    <a:lnTo>
                      <a:pt x="4882" y="1984"/>
                    </a:lnTo>
                    <a:lnTo>
                      <a:pt x="4882" y="1979"/>
                    </a:lnTo>
                    <a:close/>
                    <a:moveTo>
                      <a:pt x="4924" y="1979"/>
                    </a:moveTo>
                    <a:lnTo>
                      <a:pt x="4948" y="1979"/>
                    </a:lnTo>
                    <a:lnTo>
                      <a:pt x="4948" y="1984"/>
                    </a:lnTo>
                    <a:lnTo>
                      <a:pt x="4924" y="1984"/>
                    </a:lnTo>
                    <a:lnTo>
                      <a:pt x="4924" y="1979"/>
                    </a:lnTo>
                    <a:close/>
                    <a:moveTo>
                      <a:pt x="4966" y="1979"/>
                    </a:moveTo>
                    <a:lnTo>
                      <a:pt x="4990" y="1979"/>
                    </a:lnTo>
                    <a:lnTo>
                      <a:pt x="4990" y="1984"/>
                    </a:lnTo>
                    <a:lnTo>
                      <a:pt x="4966" y="1984"/>
                    </a:lnTo>
                    <a:lnTo>
                      <a:pt x="4966" y="1979"/>
                    </a:lnTo>
                    <a:close/>
                    <a:moveTo>
                      <a:pt x="5008" y="1979"/>
                    </a:moveTo>
                    <a:lnTo>
                      <a:pt x="5011" y="1979"/>
                    </a:lnTo>
                    <a:lnTo>
                      <a:pt x="5008" y="1981"/>
                    </a:lnTo>
                    <a:lnTo>
                      <a:pt x="5008" y="1962"/>
                    </a:lnTo>
                    <a:lnTo>
                      <a:pt x="5014" y="1962"/>
                    </a:lnTo>
                    <a:lnTo>
                      <a:pt x="5014" y="1984"/>
                    </a:lnTo>
                    <a:lnTo>
                      <a:pt x="5008" y="1984"/>
                    </a:lnTo>
                    <a:lnTo>
                      <a:pt x="5008" y="1979"/>
                    </a:lnTo>
                    <a:close/>
                    <a:moveTo>
                      <a:pt x="5008" y="1946"/>
                    </a:moveTo>
                    <a:lnTo>
                      <a:pt x="5008" y="1924"/>
                    </a:lnTo>
                    <a:lnTo>
                      <a:pt x="5014" y="1924"/>
                    </a:lnTo>
                    <a:lnTo>
                      <a:pt x="5014" y="1946"/>
                    </a:lnTo>
                    <a:lnTo>
                      <a:pt x="5008" y="1946"/>
                    </a:lnTo>
                    <a:close/>
                    <a:moveTo>
                      <a:pt x="5008" y="1907"/>
                    </a:moveTo>
                    <a:lnTo>
                      <a:pt x="5008" y="1885"/>
                    </a:lnTo>
                    <a:lnTo>
                      <a:pt x="5014" y="1885"/>
                    </a:lnTo>
                    <a:lnTo>
                      <a:pt x="5014" y="1907"/>
                    </a:lnTo>
                    <a:lnTo>
                      <a:pt x="5008" y="1907"/>
                    </a:lnTo>
                    <a:close/>
                    <a:moveTo>
                      <a:pt x="5008" y="1869"/>
                    </a:moveTo>
                    <a:lnTo>
                      <a:pt x="5008" y="1847"/>
                    </a:lnTo>
                    <a:lnTo>
                      <a:pt x="5014" y="1847"/>
                    </a:lnTo>
                    <a:lnTo>
                      <a:pt x="5014" y="1869"/>
                    </a:lnTo>
                    <a:lnTo>
                      <a:pt x="5008" y="1869"/>
                    </a:lnTo>
                    <a:close/>
                    <a:moveTo>
                      <a:pt x="5008" y="1830"/>
                    </a:moveTo>
                    <a:lnTo>
                      <a:pt x="5008" y="1808"/>
                    </a:lnTo>
                    <a:lnTo>
                      <a:pt x="5014" y="1808"/>
                    </a:lnTo>
                    <a:lnTo>
                      <a:pt x="5014" y="1830"/>
                    </a:lnTo>
                    <a:lnTo>
                      <a:pt x="5008" y="1830"/>
                    </a:lnTo>
                    <a:close/>
                    <a:moveTo>
                      <a:pt x="5008" y="1792"/>
                    </a:moveTo>
                    <a:lnTo>
                      <a:pt x="5008" y="1769"/>
                    </a:lnTo>
                    <a:lnTo>
                      <a:pt x="5014" y="1769"/>
                    </a:lnTo>
                    <a:lnTo>
                      <a:pt x="5014" y="1792"/>
                    </a:lnTo>
                    <a:lnTo>
                      <a:pt x="5008" y="1792"/>
                    </a:lnTo>
                    <a:close/>
                    <a:moveTo>
                      <a:pt x="5008" y="1753"/>
                    </a:moveTo>
                    <a:lnTo>
                      <a:pt x="5008" y="1731"/>
                    </a:lnTo>
                    <a:lnTo>
                      <a:pt x="5014" y="1731"/>
                    </a:lnTo>
                    <a:lnTo>
                      <a:pt x="5014" y="1753"/>
                    </a:lnTo>
                    <a:lnTo>
                      <a:pt x="5008" y="1753"/>
                    </a:lnTo>
                    <a:close/>
                    <a:moveTo>
                      <a:pt x="5008" y="1714"/>
                    </a:moveTo>
                    <a:lnTo>
                      <a:pt x="5008" y="1692"/>
                    </a:lnTo>
                    <a:lnTo>
                      <a:pt x="5014" y="1692"/>
                    </a:lnTo>
                    <a:lnTo>
                      <a:pt x="5014" y="1714"/>
                    </a:lnTo>
                    <a:lnTo>
                      <a:pt x="5008" y="1714"/>
                    </a:lnTo>
                    <a:close/>
                    <a:moveTo>
                      <a:pt x="5008" y="1676"/>
                    </a:moveTo>
                    <a:lnTo>
                      <a:pt x="5008" y="1654"/>
                    </a:lnTo>
                    <a:lnTo>
                      <a:pt x="5014" y="1654"/>
                    </a:lnTo>
                    <a:lnTo>
                      <a:pt x="5014" y="1676"/>
                    </a:lnTo>
                    <a:lnTo>
                      <a:pt x="5008" y="1676"/>
                    </a:lnTo>
                    <a:close/>
                    <a:moveTo>
                      <a:pt x="5008" y="1637"/>
                    </a:moveTo>
                    <a:lnTo>
                      <a:pt x="5008" y="1615"/>
                    </a:lnTo>
                    <a:lnTo>
                      <a:pt x="5014" y="1615"/>
                    </a:lnTo>
                    <a:lnTo>
                      <a:pt x="5014" y="1637"/>
                    </a:lnTo>
                    <a:lnTo>
                      <a:pt x="5008" y="1637"/>
                    </a:lnTo>
                    <a:close/>
                    <a:moveTo>
                      <a:pt x="5008" y="1599"/>
                    </a:moveTo>
                    <a:lnTo>
                      <a:pt x="5008" y="1577"/>
                    </a:lnTo>
                    <a:lnTo>
                      <a:pt x="5014" y="1577"/>
                    </a:lnTo>
                    <a:lnTo>
                      <a:pt x="5014" y="1599"/>
                    </a:lnTo>
                    <a:lnTo>
                      <a:pt x="5008" y="1599"/>
                    </a:lnTo>
                    <a:close/>
                    <a:moveTo>
                      <a:pt x="5008" y="1560"/>
                    </a:moveTo>
                    <a:lnTo>
                      <a:pt x="5008" y="1538"/>
                    </a:lnTo>
                    <a:lnTo>
                      <a:pt x="5014" y="1538"/>
                    </a:lnTo>
                    <a:lnTo>
                      <a:pt x="5014" y="1560"/>
                    </a:lnTo>
                    <a:lnTo>
                      <a:pt x="5008" y="1560"/>
                    </a:lnTo>
                    <a:close/>
                    <a:moveTo>
                      <a:pt x="5008" y="1522"/>
                    </a:moveTo>
                    <a:lnTo>
                      <a:pt x="5008" y="1500"/>
                    </a:lnTo>
                    <a:lnTo>
                      <a:pt x="5014" y="1500"/>
                    </a:lnTo>
                    <a:lnTo>
                      <a:pt x="5014" y="1522"/>
                    </a:lnTo>
                    <a:lnTo>
                      <a:pt x="5008" y="1522"/>
                    </a:lnTo>
                    <a:close/>
                    <a:moveTo>
                      <a:pt x="5008" y="1483"/>
                    </a:moveTo>
                    <a:lnTo>
                      <a:pt x="5008" y="1461"/>
                    </a:lnTo>
                    <a:lnTo>
                      <a:pt x="5014" y="1461"/>
                    </a:lnTo>
                    <a:lnTo>
                      <a:pt x="5014" y="1483"/>
                    </a:lnTo>
                    <a:lnTo>
                      <a:pt x="5008" y="1483"/>
                    </a:lnTo>
                    <a:close/>
                    <a:moveTo>
                      <a:pt x="5008" y="1444"/>
                    </a:moveTo>
                    <a:lnTo>
                      <a:pt x="5008" y="1422"/>
                    </a:lnTo>
                    <a:lnTo>
                      <a:pt x="5014" y="1422"/>
                    </a:lnTo>
                    <a:lnTo>
                      <a:pt x="5014" y="1444"/>
                    </a:lnTo>
                    <a:lnTo>
                      <a:pt x="5008" y="1444"/>
                    </a:lnTo>
                    <a:close/>
                    <a:moveTo>
                      <a:pt x="5008" y="1406"/>
                    </a:moveTo>
                    <a:lnTo>
                      <a:pt x="5008" y="1384"/>
                    </a:lnTo>
                    <a:lnTo>
                      <a:pt x="5014" y="1384"/>
                    </a:lnTo>
                    <a:lnTo>
                      <a:pt x="5014" y="1406"/>
                    </a:lnTo>
                    <a:lnTo>
                      <a:pt x="5008" y="1406"/>
                    </a:lnTo>
                    <a:close/>
                    <a:moveTo>
                      <a:pt x="5008" y="1367"/>
                    </a:moveTo>
                    <a:lnTo>
                      <a:pt x="5008" y="1345"/>
                    </a:lnTo>
                    <a:lnTo>
                      <a:pt x="5014" y="1345"/>
                    </a:lnTo>
                    <a:lnTo>
                      <a:pt x="5014" y="1367"/>
                    </a:lnTo>
                    <a:lnTo>
                      <a:pt x="5008" y="1367"/>
                    </a:lnTo>
                    <a:close/>
                    <a:moveTo>
                      <a:pt x="5008" y="1329"/>
                    </a:moveTo>
                    <a:lnTo>
                      <a:pt x="5008" y="1307"/>
                    </a:lnTo>
                    <a:lnTo>
                      <a:pt x="5014" y="1307"/>
                    </a:lnTo>
                    <a:lnTo>
                      <a:pt x="5014" y="1329"/>
                    </a:lnTo>
                    <a:lnTo>
                      <a:pt x="5008" y="1329"/>
                    </a:lnTo>
                    <a:close/>
                    <a:moveTo>
                      <a:pt x="5008" y="1290"/>
                    </a:moveTo>
                    <a:lnTo>
                      <a:pt x="5008" y="1268"/>
                    </a:lnTo>
                    <a:lnTo>
                      <a:pt x="5014" y="1268"/>
                    </a:lnTo>
                    <a:lnTo>
                      <a:pt x="5014" y="1290"/>
                    </a:lnTo>
                    <a:lnTo>
                      <a:pt x="5008" y="1290"/>
                    </a:lnTo>
                    <a:close/>
                    <a:moveTo>
                      <a:pt x="5008" y="1252"/>
                    </a:moveTo>
                    <a:lnTo>
                      <a:pt x="5008" y="1230"/>
                    </a:lnTo>
                    <a:lnTo>
                      <a:pt x="5014" y="1230"/>
                    </a:lnTo>
                    <a:lnTo>
                      <a:pt x="5014" y="1252"/>
                    </a:lnTo>
                    <a:lnTo>
                      <a:pt x="5008" y="1252"/>
                    </a:lnTo>
                    <a:close/>
                    <a:moveTo>
                      <a:pt x="5008" y="1213"/>
                    </a:moveTo>
                    <a:lnTo>
                      <a:pt x="5008" y="1191"/>
                    </a:lnTo>
                    <a:lnTo>
                      <a:pt x="5014" y="1191"/>
                    </a:lnTo>
                    <a:lnTo>
                      <a:pt x="5014" y="1213"/>
                    </a:lnTo>
                    <a:lnTo>
                      <a:pt x="5008" y="1213"/>
                    </a:lnTo>
                    <a:close/>
                    <a:moveTo>
                      <a:pt x="5008" y="1175"/>
                    </a:moveTo>
                    <a:lnTo>
                      <a:pt x="5008" y="1152"/>
                    </a:lnTo>
                    <a:lnTo>
                      <a:pt x="5014" y="1152"/>
                    </a:lnTo>
                    <a:lnTo>
                      <a:pt x="5014" y="1175"/>
                    </a:lnTo>
                    <a:lnTo>
                      <a:pt x="5008" y="1175"/>
                    </a:lnTo>
                    <a:close/>
                    <a:moveTo>
                      <a:pt x="5008" y="1136"/>
                    </a:moveTo>
                    <a:lnTo>
                      <a:pt x="5008" y="1114"/>
                    </a:lnTo>
                    <a:lnTo>
                      <a:pt x="5014" y="1114"/>
                    </a:lnTo>
                    <a:lnTo>
                      <a:pt x="5014" y="1136"/>
                    </a:lnTo>
                    <a:lnTo>
                      <a:pt x="5008" y="1136"/>
                    </a:lnTo>
                    <a:close/>
                    <a:moveTo>
                      <a:pt x="5008" y="1097"/>
                    </a:moveTo>
                    <a:lnTo>
                      <a:pt x="5008" y="1075"/>
                    </a:lnTo>
                    <a:lnTo>
                      <a:pt x="5014" y="1075"/>
                    </a:lnTo>
                    <a:lnTo>
                      <a:pt x="5014" y="1097"/>
                    </a:lnTo>
                    <a:lnTo>
                      <a:pt x="5008" y="1097"/>
                    </a:lnTo>
                    <a:close/>
                    <a:moveTo>
                      <a:pt x="5008" y="1059"/>
                    </a:moveTo>
                    <a:lnTo>
                      <a:pt x="5008" y="1037"/>
                    </a:lnTo>
                    <a:lnTo>
                      <a:pt x="5014" y="1037"/>
                    </a:lnTo>
                    <a:lnTo>
                      <a:pt x="5014" y="1059"/>
                    </a:lnTo>
                    <a:lnTo>
                      <a:pt x="5008" y="1059"/>
                    </a:lnTo>
                    <a:close/>
                    <a:moveTo>
                      <a:pt x="5008" y="1020"/>
                    </a:moveTo>
                    <a:lnTo>
                      <a:pt x="5008" y="998"/>
                    </a:lnTo>
                    <a:lnTo>
                      <a:pt x="5014" y="998"/>
                    </a:lnTo>
                    <a:lnTo>
                      <a:pt x="5014" y="1020"/>
                    </a:lnTo>
                    <a:lnTo>
                      <a:pt x="5008" y="1020"/>
                    </a:lnTo>
                    <a:close/>
                    <a:moveTo>
                      <a:pt x="5008" y="982"/>
                    </a:moveTo>
                    <a:lnTo>
                      <a:pt x="5008" y="960"/>
                    </a:lnTo>
                    <a:lnTo>
                      <a:pt x="5014" y="960"/>
                    </a:lnTo>
                    <a:lnTo>
                      <a:pt x="5014" y="982"/>
                    </a:lnTo>
                    <a:lnTo>
                      <a:pt x="5008" y="982"/>
                    </a:lnTo>
                    <a:close/>
                    <a:moveTo>
                      <a:pt x="5008" y="943"/>
                    </a:moveTo>
                    <a:lnTo>
                      <a:pt x="5008" y="921"/>
                    </a:lnTo>
                    <a:lnTo>
                      <a:pt x="5014" y="921"/>
                    </a:lnTo>
                    <a:lnTo>
                      <a:pt x="5014" y="943"/>
                    </a:lnTo>
                    <a:lnTo>
                      <a:pt x="5008" y="943"/>
                    </a:lnTo>
                    <a:close/>
                    <a:moveTo>
                      <a:pt x="5008" y="905"/>
                    </a:moveTo>
                    <a:lnTo>
                      <a:pt x="5008" y="883"/>
                    </a:lnTo>
                    <a:lnTo>
                      <a:pt x="5014" y="883"/>
                    </a:lnTo>
                    <a:lnTo>
                      <a:pt x="5014" y="905"/>
                    </a:lnTo>
                    <a:lnTo>
                      <a:pt x="5008" y="905"/>
                    </a:lnTo>
                    <a:close/>
                    <a:moveTo>
                      <a:pt x="5008" y="866"/>
                    </a:moveTo>
                    <a:lnTo>
                      <a:pt x="5008" y="844"/>
                    </a:lnTo>
                    <a:lnTo>
                      <a:pt x="5014" y="844"/>
                    </a:lnTo>
                    <a:lnTo>
                      <a:pt x="5014" y="866"/>
                    </a:lnTo>
                    <a:lnTo>
                      <a:pt x="5008" y="866"/>
                    </a:lnTo>
                    <a:close/>
                    <a:moveTo>
                      <a:pt x="5008" y="827"/>
                    </a:moveTo>
                    <a:lnTo>
                      <a:pt x="5008" y="805"/>
                    </a:lnTo>
                    <a:lnTo>
                      <a:pt x="5014" y="805"/>
                    </a:lnTo>
                    <a:lnTo>
                      <a:pt x="5014" y="827"/>
                    </a:lnTo>
                    <a:lnTo>
                      <a:pt x="5008" y="827"/>
                    </a:lnTo>
                    <a:close/>
                    <a:moveTo>
                      <a:pt x="5008" y="789"/>
                    </a:moveTo>
                    <a:lnTo>
                      <a:pt x="5008" y="767"/>
                    </a:lnTo>
                    <a:lnTo>
                      <a:pt x="5014" y="767"/>
                    </a:lnTo>
                    <a:lnTo>
                      <a:pt x="5014" y="789"/>
                    </a:lnTo>
                    <a:lnTo>
                      <a:pt x="5008" y="789"/>
                    </a:lnTo>
                    <a:close/>
                    <a:moveTo>
                      <a:pt x="5008" y="750"/>
                    </a:moveTo>
                    <a:lnTo>
                      <a:pt x="5008" y="728"/>
                    </a:lnTo>
                    <a:lnTo>
                      <a:pt x="5014" y="728"/>
                    </a:lnTo>
                    <a:lnTo>
                      <a:pt x="5014" y="750"/>
                    </a:lnTo>
                    <a:lnTo>
                      <a:pt x="5008" y="750"/>
                    </a:lnTo>
                    <a:close/>
                    <a:moveTo>
                      <a:pt x="5008" y="712"/>
                    </a:moveTo>
                    <a:lnTo>
                      <a:pt x="5008" y="690"/>
                    </a:lnTo>
                    <a:lnTo>
                      <a:pt x="5014" y="690"/>
                    </a:lnTo>
                    <a:lnTo>
                      <a:pt x="5014" y="712"/>
                    </a:lnTo>
                    <a:lnTo>
                      <a:pt x="5008" y="712"/>
                    </a:lnTo>
                    <a:close/>
                    <a:moveTo>
                      <a:pt x="5008" y="673"/>
                    </a:moveTo>
                    <a:lnTo>
                      <a:pt x="5008" y="651"/>
                    </a:lnTo>
                    <a:lnTo>
                      <a:pt x="5014" y="651"/>
                    </a:lnTo>
                    <a:lnTo>
                      <a:pt x="5014" y="673"/>
                    </a:lnTo>
                    <a:lnTo>
                      <a:pt x="5008" y="673"/>
                    </a:lnTo>
                    <a:close/>
                    <a:moveTo>
                      <a:pt x="5008" y="635"/>
                    </a:moveTo>
                    <a:lnTo>
                      <a:pt x="5008" y="613"/>
                    </a:lnTo>
                    <a:lnTo>
                      <a:pt x="5014" y="613"/>
                    </a:lnTo>
                    <a:lnTo>
                      <a:pt x="5014" y="635"/>
                    </a:lnTo>
                    <a:lnTo>
                      <a:pt x="5008" y="635"/>
                    </a:lnTo>
                    <a:close/>
                    <a:moveTo>
                      <a:pt x="5008" y="596"/>
                    </a:moveTo>
                    <a:lnTo>
                      <a:pt x="5008" y="574"/>
                    </a:lnTo>
                    <a:lnTo>
                      <a:pt x="5014" y="574"/>
                    </a:lnTo>
                    <a:lnTo>
                      <a:pt x="5014" y="596"/>
                    </a:lnTo>
                    <a:lnTo>
                      <a:pt x="5008" y="596"/>
                    </a:lnTo>
                    <a:close/>
                    <a:moveTo>
                      <a:pt x="5008" y="557"/>
                    </a:moveTo>
                    <a:lnTo>
                      <a:pt x="5008" y="535"/>
                    </a:lnTo>
                    <a:lnTo>
                      <a:pt x="5014" y="535"/>
                    </a:lnTo>
                    <a:lnTo>
                      <a:pt x="5014" y="557"/>
                    </a:lnTo>
                    <a:lnTo>
                      <a:pt x="5008" y="557"/>
                    </a:lnTo>
                    <a:close/>
                    <a:moveTo>
                      <a:pt x="5008" y="519"/>
                    </a:moveTo>
                    <a:lnTo>
                      <a:pt x="5008" y="497"/>
                    </a:lnTo>
                    <a:lnTo>
                      <a:pt x="5014" y="497"/>
                    </a:lnTo>
                    <a:lnTo>
                      <a:pt x="5014" y="519"/>
                    </a:lnTo>
                    <a:lnTo>
                      <a:pt x="5008" y="519"/>
                    </a:lnTo>
                    <a:close/>
                    <a:moveTo>
                      <a:pt x="5008" y="480"/>
                    </a:moveTo>
                    <a:lnTo>
                      <a:pt x="5008" y="458"/>
                    </a:lnTo>
                    <a:lnTo>
                      <a:pt x="5014" y="458"/>
                    </a:lnTo>
                    <a:lnTo>
                      <a:pt x="5014" y="480"/>
                    </a:lnTo>
                    <a:lnTo>
                      <a:pt x="5008" y="480"/>
                    </a:lnTo>
                    <a:close/>
                    <a:moveTo>
                      <a:pt x="5008" y="442"/>
                    </a:moveTo>
                    <a:lnTo>
                      <a:pt x="5008" y="420"/>
                    </a:lnTo>
                    <a:lnTo>
                      <a:pt x="5014" y="420"/>
                    </a:lnTo>
                    <a:lnTo>
                      <a:pt x="5014" y="442"/>
                    </a:lnTo>
                    <a:lnTo>
                      <a:pt x="5008" y="442"/>
                    </a:lnTo>
                    <a:close/>
                    <a:moveTo>
                      <a:pt x="5008" y="403"/>
                    </a:moveTo>
                    <a:lnTo>
                      <a:pt x="5008" y="381"/>
                    </a:lnTo>
                    <a:lnTo>
                      <a:pt x="5014" y="381"/>
                    </a:lnTo>
                    <a:lnTo>
                      <a:pt x="5014" y="403"/>
                    </a:lnTo>
                    <a:lnTo>
                      <a:pt x="5008" y="403"/>
                    </a:lnTo>
                    <a:close/>
                    <a:moveTo>
                      <a:pt x="5008" y="365"/>
                    </a:moveTo>
                    <a:lnTo>
                      <a:pt x="5008" y="343"/>
                    </a:lnTo>
                    <a:lnTo>
                      <a:pt x="5014" y="343"/>
                    </a:lnTo>
                    <a:lnTo>
                      <a:pt x="5014" y="365"/>
                    </a:lnTo>
                    <a:lnTo>
                      <a:pt x="5008" y="365"/>
                    </a:lnTo>
                    <a:close/>
                    <a:moveTo>
                      <a:pt x="5008" y="326"/>
                    </a:moveTo>
                    <a:lnTo>
                      <a:pt x="5008" y="304"/>
                    </a:lnTo>
                    <a:lnTo>
                      <a:pt x="5014" y="304"/>
                    </a:lnTo>
                    <a:lnTo>
                      <a:pt x="5014" y="326"/>
                    </a:lnTo>
                    <a:lnTo>
                      <a:pt x="5008" y="326"/>
                    </a:lnTo>
                    <a:close/>
                    <a:moveTo>
                      <a:pt x="5008" y="288"/>
                    </a:moveTo>
                    <a:lnTo>
                      <a:pt x="5008" y="266"/>
                    </a:lnTo>
                    <a:lnTo>
                      <a:pt x="5014" y="266"/>
                    </a:lnTo>
                    <a:lnTo>
                      <a:pt x="5014" y="288"/>
                    </a:lnTo>
                    <a:lnTo>
                      <a:pt x="5008" y="288"/>
                    </a:lnTo>
                    <a:close/>
                    <a:moveTo>
                      <a:pt x="5008" y="249"/>
                    </a:moveTo>
                    <a:lnTo>
                      <a:pt x="5008" y="227"/>
                    </a:lnTo>
                    <a:lnTo>
                      <a:pt x="5014" y="227"/>
                    </a:lnTo>
                    <a:lnTo>
                      <a:pt x="5014" y="249"/>
                    </a:lnTo>
                    <a:lnTo>
                      <a:pt x="5008" y="249"/>
                    </a:lnTo>
                    <a:close/>
                    <a:moveTo>
                      <a:pt x="5008" y="210"/>
                    </a:moveTo>
                    <a:lnTo>
                      <a:pt x="5008" y="188"/>
                    </a:lnTo>
                    <a:lnTo>
                      <a:pt x="5014" y="188"/>
                    </a:lnTo>
                    <a:lnTo>
                      <a:pt x="5014" y="210"/>
                    </a:lnTo>
                    <a:lnTo>
                      <a:pt x="5008" y="210"/>
                    </a:lnTo>
                    <a:close/>
                    <a:moveTo>
                      <a:pt x="5008" y="172"/>
                    </a:moveTo>
                    <a:lnTo>
                      <a:pt x="5008" y="150"/>
                    </a:lnTo>
                    <a:lnTo>
                      <a:pt x="5014" y="150"/>
                    </a:lnTo>
                    <a:lnTo>
                      <a:pt x="5014" y="172"/>
                    </a:lnTo>
                    <a:lnTo>
                      <a:pt x="5008" y="172"/>
                    </a:lnTo>
                    <a:close/>
                    <a:moveTo>
                      <a:pt x="5008" y="133"/>
                    </a:moveTo>
                    <a:lnTo>
                      <a:pt x="5008" y="111"/>
                    </a:lnTo>
                    <a:lnTo>
                      <a:pt x="5014" y="111"/>
                    </a:lnTo>
                    <a:lnTo>
                      <a:pt x="5014" y="133"/>
                    </a:lnTo>
                    <a:lnTo>
                      <a:pt x="5008" y="133"/>
                    </a:lnTo>
                    <a:close/>
                    <a:moveTo>
                      <a:pt x="5008" y="95"/>
                    </a:moveTo>
                    <a:lnTo>
                      <a:pt x="5008" y="73"/>
                    </a:lnTo>
                    <a:lnTo>
                      <a:pt x="5014" y="73"/>
                    </a:lnTo>
                    <a:lnTo>
                      <a:pt x="5014" y="95"/>
                    </a:lnTo>
                    <a:lnTo>
                      <a:pt x="5008" y="95"/>
                    </a:lnTo>
                    <a:close/>
                    <a:moveTo>
                      <a:pt x="5008" y="56"/>
                    </a:moveTo>
                    <a:lnTo>
                      <a:pt x="5008" y="34"/>
                    </a:lnTo>
                    <a:lnTo>
                      <a:pt x="5014" y="34"/>
                    </a:lnTo>
                    <a:lnTo>
                      <a:pt x="5014" y="56"/>
                    </a:lnTo>
                    <a:lnTo>
                      <a:pt x="5008" y="56"/>
                    </a:lnTo>
                    <a:close/>
                    <a:moveTo>
                      <a:pt x="5008" y="18"/>
                    </a:moveTo>
                    <a:lnTo>
                      <a:pt x="5008" y="3"/>
                    </a:lnTo>
                    <a:lnTo>
                      <a:pt x="5014" y="3"/>
                    </a:lnTo>
                    <a:lnTo>
                      <a:pt x="5014" y="18"/>
                    </a:lnTo>
                    <a:lnTo>
                      <a:pt x="500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grpSp>
          <p:nvGrpSpPr>
            <p:cNvPr id="72720" name="Group 20"/>
            <p:cNvGrpSpPr>
              <a:grpSpLocks/>
            </p:cNvGrpSpPr>
            <p:nvPr/>
          </p:nvGrpSpPr>
          <p:grpSpPr bwMode="auto">
            <a:xfrm>
              <a:off x="841375" y="1125538"/>
              <a:ext cx="7305675" cy="658812"/>
              <a:chOff x="574" y="695"/>
              <a:chExt cx="4986" cy="415"/>
            </a:xfrm>
          </p:grpSpPr>
          <p:sp>
            <p:nvSpPr>
              <p:cNvPr id="72721" name="Rectangle 18"/>
              <p:cNvSpPr>
                <a:spLocks noChangeArrowheads="1"/>
              </p:cNvSpPr>
              <p:nvPr/>
            </p:nvSpPr>
            <p:spPr bwMode="auto">
              <a:xfrm>
                <a:off x="574" y="695"/>
                <a:ext cx="4986" cy="415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22" name="Rectangle 19"/>
              <p:cNvSpPr>
                <a:spLocks noChangeArrowheads="1"/>
              </p:cNvSpPr>
              <p:nvPr/>
            </p:nvSpPr>
            <p:spPr bwMode="auto">
              <a:xfrm>
                <a:off x="574" y="695"/>
                <a:ext cx="4986" cy="41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23" name="Rectangle 24"/>
            <p:cNvSpPr>
              <a:spLocks noChangeArrowheads="1"/>
            </p:cNvSpPr>
            <p:nvPr/>
          </p:nvSpPr>
          <p:spPr bwMode="auto">
            <a:xfrm>
              <a:off x="1974886" y="1238250"/>
              <a:ext cx="4826497" cy="28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 b="1" dirty="0">
                  <a:latin typeface="Garamond" pitchFamily="18" charset="0"/>
                </a:rPr>
                <a:t>PLM/PDM Product Development Data Backbone</a:t>
              </a:r>
              <a:endParaRPr lang="en-US" sz="2000" b="1" dirty="0">
                <a:latin typeface="Garamond" pitchFamily="18" charset="0"/>
              </a:endParaRPr>
            </a:p>
          </p:txBody>
        </p:sp>
        <p:sp>
          <p:nvSpPr>
            <p:cNvPr id="72724" name="Rectangle 25"/>
            <p:cNvSpPr>
              <a:spLocks noChangeArrowheads="1"/>
            </p:cNvSpPr>
            <p:nvPr/>
          </p:nvSpPr>
          <p:spPr bwMode="auto">
            <a:xfrm>
              <a:off x="2951304" y="1482833"/>
              <a:ext cx="1" cy="32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endParaRPr lang="en-US" sz="2000" dirty="0">
                <a:latin typeface="Garamond" pitchFamily="18" charset="0"/>
              </a:endParaRPr>
            </a:p>
          </p:txBody>
        </p:sp>
        <p:sp>
          <p:nvSpPr>
            <p:cNvPr id="72725" name="Rectangle 30"/>
            <p:cNvSpPr>
              <a:spLocks noChangeArrowheads="1"/>
            </p:cNvSpPr>
            <p:nvPr/>
          </p:nvSpPr>
          <p:spPr bwMode="auto">
            <a:xfrm>
              <a:off x="3997941" y="1482725"/>
              <a:ext cx="119419" cy="14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dirty="0">
                  <a:latin typeface="Garamond" pitchFamily="18" charset="0"/>
                </a:rPr>
                <a:t>…</a:t>
              </a:r>
              <a:endParaRPr lang="en-US" sz="2000" dirty="0">
                <a:latin typeface="Garamond" pitchFamily="18" charset="0"/>
              </a:endParaRPr>
            </a:p>
          </p:txBody>
        </p:sp>
        <p:sp>
          <p:nvSpPr>
            <p:cNvPr id="72726" name="Rectangle 77"/>
            <p:cNvSpPr>
              <a:spLocks noChangeArrowheads="1"/>
            </p:cNvSpPr>
            <p:nvPr/>
          </p:nvSpPr>
          <p:spPr bwMode="auto">
            <a:xfrm>
              <a:off x="908050" y="2486024"/>
              <a:ext cx="2049463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sp>
          <p:nvSpPr>
            <p:cNvPr id="72727" name="Rectangle 78"/>
            <p:cNvSpPr>
              <a:spLocks noChangeArrowheads="1"/>
            </p:cNvSpPr>
            <p:nvPr/>
          </p:nvSpPr>
          <p:spPr bwMode="auto">
            <a:xfrm>
              <a:off x="2416936" y="2486025"/>
              <a:ext cx="67" cy="398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endParaRPr lang="en-US" sz="2400" dirty="0">
                <a:latin typeface="Garamond" pitchFamily="18" charset="0"/>
              </a:endParaRPr>
            </a:p>
          </p:txBody>
        </p:sp>
        <p:sp>
          <p:nvSpPr>
            <p:cNvPr id="72728" name="Rectangle 79"/>
            <p:cNvSpPr>
              <a:spLocks noChangeArrowheads="1"/>
            </p:cNvSpPr>
            <p:nvPr/>
          </p:nvSpPr>
          <p:spPr bwMode="auto">
            <a:xfrm>
              <a:off x="1127111" y="2714625"/>
              <a:ext cx="741390" cy="14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dirty="0">
                  <a:latin typeface="Garamond" pitchFamily="18" charset="0"/>
                </a:rPr>
                <a:t>(Sand box level)</a:t>
              </a:r>
              <a:endParaRPr lang="en-US" sz="2000" dirty="0">
                <a:latin typeface="Garamond" pitchFamily="18" charset="0"/>
              </a:endParaRPr>
            </a:p>
          </p:txBody>
        </p:sp>
        <p:grpSp>
          <p:nvGrpSpPr>
            <p:cNvPr id="72729" name="Group 82"/>
            <p:cNvGrpSpPr>
              <a:grpSpLocks/>
            </p:cNvGrpSpPr>
            <p:nvPr/>
          </p:nvGrpSpPr>
          <p:grpSpPr bwMode="auto">
            <a:xfrm>
              <a:off x="974725" y="1543050"/>
              <a:ext cx="296863" cy="165100"/>
              <a:chOff x="665" y="965"/>
              <a:chExt cx="203" cy="104"/>
            </a:xfrm>
          </p:grpSpPr>
          <p:sp>
            <p:nvSpPr>
              <p:cNvPr id="72730" name="Rectangle 80"/>
              <p:cNvSpPr>
                <a:spLocks noChangeArrowheads="1"/>
              </p:cNvSpPr>
              <p:nvPr/>
            </p:nvSpPr>
            <p:spPr bwMode="auto">
              <a:xfrm>
                <a:off x="665" y="965"/>
                <a:ext cx="203" cy="104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31" name="Rectangle 81"/>
              <p:cNvSpPr>
                <a:spLocks noChangeArrowheads="1"/>
              </p:cNvSpPr>
              <p:nvPr/>
            </p:nvSpPr>
            <p:spPr bwMode="auto">
              <a:xfrm>
                <a:off x="665" y="965"/>
                <a:ext cx="203" cy="104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32" name="Rectangle 111"/>
            <p:cNvSpPr>
              <a:spLocks noChangeArrowheads="1"/>
            </p:cNvSpPr>
            <p:nvPr/>
          </p:nvSpPr>
          <p:spPr bwMode="auto">
            <a:xfrm>
              <a:off x="7199114" y="6096000"/>
              <a:ext cx="1672390" cy="19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dirty="0">
                  <a:latin typeface="Garamond" pitchFamily="18" charset="0"/>
                </a:rPr>
                <a:t>Defined Exchange formats</a:t>
              </a:r>
            </a:p>
          </p:txBody>
        </p:sp>
        <p:sp>
          <p:nvSpPr>
            <p:cNvPr id="72733" name="Rectangle 121"/>
            <p:cNvSpPr>
              <a:spLocks noChangeArrowheads="1"/>
            </p:cNvSpPr>
            <p:nvPr/>
          </p:nvSpPr>
          <p:spPr bwMode="auto">
            <a:xfrm rot="-5400000">
              <a:off x="185019" y="1410384"/>
              <a:ext cx="861867" cy="222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dirty="0">
                  <a:cs typeface="Arial" pitchFamily="34" charset="0"/>
                </a:rPr>
                <a:t>Black Box</a:t>
              </a:r>
              <a:endParaRPr lang="en-US" sz="3600" dirty="0">
                <a:cs typeface="Arial" pitchFamily="34" charset="0"/>
              </a:endParaRPr>
            </a:p>
          </p:txBody>
        </p:sp>
        <p:sp>
          <p:nvSpPr>
            <p:cNvPr id="72734" name="Rectangle 123"/>
            <p:cNvSpPr>
              <a:spLocks noChangeArrowheads="1"/>
            </p:cNvSpPr>
            <p:nvPr/>
          </p:nvSpPr>
          <p:spPr bwMode="auto">
            <a:xfrm>
              <a:off x="1914525" y="2763838"/>
              <a:ext cx="4916488" cy="2503487"/>
            </a:xfrm>
            <a:prstGeom prst="rect">
              <a:avLst/>
            </a:prstGeom>
            <a:solidFill>
              <a:srgbClr val="A7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grpSp>
          <p:nvGrpSpPr>
            <p:cNvPr id="72735" name="Group 34"/>
            <p:cNvGrpSpPr>
              <a:grpSpLocks/>
            </p:cNvGrpSpPr>
            <p:nvPr/>
          </p:nvGrpSpPr>
          <p:grpSpPr bwMode="auto">
            <a:xfrm>
              <a:off x="3468688" y="2876550"/>
              <a:ext cx="2246312" cy="1652588"/>
              <a:chOff x="2367" y="1641"/>
              <a:chExt cx="1399" cy="1041"/>
            </a:xfrm>
          </p:grpSpPr>
          <p:sp>
            <p:nvSpPr>
              <p:cNvPr id="72736" name="Rectangle 32"/>
              <p:cNvSpPr>
                <a:spLocks noChangeArrowheads="1"/>
              </p:cNvSpPr>
              <p:nvPr/>
            </p:nvSpPr>
            <p:spPr bwMode="auto">
              <a:xfrm>
                <a:off x="2367" y="1641"/>
                <a:ext cx="1399" cy="1041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37" name="Rectangle 33"/>
              <p:cNvSpPr>
                <a:spLocks noChangeArrowheads="1"/>
              </p:cNvSpPr>
              <p:nvPr/>
            </p:nvSpPr>
            <p:spPr bwMode="auto">
              <a:xfrm>
                <a:off x="2367" y="1641"/>
                <a:ext cx="1399" cy="1041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grpSp>
          <p:nvGrpSpPr>
            <p:cNvPr id="72738" name="Group 41"/>
            <p:cNvGrpSpPr>
              <a:grpSpLocks/>
            </p:cNvGrpSpPr>
            <p:nvPr/>
          </p:nvGrpSpPr>
          <p:grpSpPr bwMode="auto">
            <a:xfrm>
              <a:off x="914400" y="2974975"/>
              <a:ext cx="1712913" cy="730250"/>
              <a:chOff x="710" y="1641"/>
              <a:chExt cx="1083" cy="375"/>
            </a:xfrm>
          </p:grpSpPr>
          <p:sp>
            <p:nvSpPr>
              <p:cNvPr id="72739" name="Rectangle 39"/>
              <p:cNvSpPr>
                <a:spLocks noChangeArrowheads="1"/>
              </p:cNvSpPr>
              <p:nvPr/>
            </p:nvSpPr>
            <p:spPr bwMode="auto">
              <a:xfrm>
                <a:off x="710" y="1641"/>
                <a:ext cx="1083" cy="375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40" name="Rectangle 40"/>
              <p:cNvSpPr>
                <a:spLocks noChangeArrowheads="1"/>
              </p:cNvSpPr>
              <p:nvPr/>
            </p:nvSpPr>
            <p:spPr bwMode="auto">
              <a:xfrm>
                <a:off x="710" y="1641"/>
                <a:ext cx="1083" cy="37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41" name="Rectangle 42"/>
            <p:cNvSpPr>
              <a:spLocks noChangeArrowheads="1"/>
            </p:cNvSpPr>
            <p:nvPr/>
          </p:nvSpPr>
          <p:spPr bwMode="auto">
            <a:xfrm>
              <a:off x="906606" y="2943224"/>
              <a:ext cx="1759765" cy="24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1" dirty="0">
                  <a:latin typeface="Garamond" pitchFamily="18" charset="0"/>
                </a:rPr>
                <a:t>Model Based Design</a:t>
              </a:r>
              <a:endParaRPr lang="en-US" sz="2000" b="1" dirty="0">
                <a:latin typeface="Garamond" pitchFamily="18" charset="0"/>
              </a:endParaRPr>
            </a:p>
          </p:txBody>
        </p:sp>
        <p:grpSp>
          <p:nvGrpSpPr>
            <p:cNvPr id="72742" name="Group 45"/>
            <p:cNvGrpSpPr>
              <a:grpSpLocks/>
            </p:cNvGrpSpPr>
            <p:nvPr/>
          </p:nvGrpSpPr>
          <p:grpSpPr bwMode="auto">
            <a:xfrm>
              <a:off x="6400800" y="2894013"/>
              <a:ext cx="1585913" cy="595312"/>
              <a:chOff x="4319" y="1641"/>
              <a:chExt cx="1083" cy="375"/>
            </a:xfrm>
          </p:grpSpPr>
          <p:sp>
            <p:nvSpPr>
              <p:cNvPr id="72743" name="Rectangle 43"/>
              <p:cNvSpPr>
                <a:spLocks noChangeArrowheads="1"/>
              </p:cNvSpPr>
              <p:nvPr/>
            </p:nvSpPr>
            <p:spPr bwMode="auto">
              <a:xfrm>
                <a:off x="4319" y="1641"/>
                <a:ext cx="1083" cy="375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44" name="Rectangle 44"/>
              <p:cNvSpPr>
                <a:spLocks noChangeArrowheads="1"/>
              </p:cNvSpPr>
              <p:nvPr/>
            </p:nvSpPr>
            <p:spPr bwMode="auto">
              <a:xfrm>
                <a:off x="4319" y="1641"/>
                <a:ext cx="1083" cy="37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45" name="Rectangle 46"/>
            <p:cNvSpPr>
              <a:spLocks noChangeArrowheads="1"/>
            </p:cNvSpPr>
            <p:nvPr/>
          </p:nvSpPr>
          <p:spPr bwMode="auto">
            <a:xfrm>
              <a:off x="6400800" y="2894012"/>
              <a:ext cx="1600200" cy="24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 dirty="0">
                  <a:latin typeface="Garamond" pitchFamily="18" charset="0"/>
                </a:rPr>
                <a:t>Requirements</a:t>
              </a:r>
              <a:endParaRPr lang="en-US" sz="2000" b="1" dirty="0">
                <a:latin typeface="Garamond" pitchFamily="18" charset="0"/>
              </a:endParaRPr>
            </a:p>
          </p:txBody>
        </p:sp>
        <p:sp>
          <p:nvSpPr>
            <p:cNvPr id="72746" name="Rectangle 47"/>
            <p:cNvSpPr>
              <a:spLocks noChangeArrowheads="1"/>
            </p:cNvSpPr>
            <p:nvPr/>
          </p:nvSpPr>
          <p:spPr bwMode="auto">
            <a:xfrm>
              <a:off x="6400800" y="3046413"/>
              <a:ext cx="1600200" cy="24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dirty="0">
                  <a:latin typeface="Garamond" pitchFamily="18" charset="0"/>
                </a:rPr>
                <a:t>Management</a:t>
              </a:r>
              <a:endParaRPr lang="en-US" sz="2000" dirty="0">
                <a:latin typeface="Garamond" pitchFamily="18" charset="0"/>
              </a:endParaRPr>
            </a:p>
          </p:txBody>
        </p:sp>
        <p:grpSp>
          <p:nvGrpSpPr>
            <p:cNvPr id="72747" name="Group 50"/>
            <p:cNvGrpSpPr>
              <a:grpSpLocks/>
            </p:cNvGrpSpPr>
            <p:nvPr/>
          </p:nvGrpSpPr>
          <p:grpSpPr bwMode="auto">
            <a:xfrm>
              <a:off x="914400" y="3746500"/>
              <a:ext cx="1712913" cy="873125"/>
              <a:chOff x="710" y="2308"/>
              <a:chExt cx="1083" cy="374"/>
            </a:xfrm>
          </p:grpSpPr>
          <p:sp>
            <p:nvSpPr>
              <p:cNvPr id="72748" name="Rectangle 48"/>
              <p:cNvSpPr>
                <a:spLocks noChangeArrowheads="1"/>
              </p:cNvSpPr>
              <p:nvPr/>
            </p:nvSpPr>
            <p:spPr bwMode="auto">
              <a:xfrm>
                <a:off x="710" y="2308"/>
                <a:ext cx="1083" cy="374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49" name="Rectangle 49"/>
              <p:cNvSpPr>
                <a:spLocks noChangeArrowheads="1"/>
              </p:cNvSpPr>
              <p:nvPr/>
            </p:nvSpPr>
            <p:spPr bwMode="auto">
              <a:xfrm>
                <a:off x="710" y="2308"/>
                <a:ext cx="1083" cy="374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50" name="Rectangle 51"/>
            <p:cNvSpPr>
              <a:spLocks noChangeArrowheads="1"/>
            </p:cNvSpPr>
            <p:nvPr/>
          </p:nvSpPr>
          <p:spPr bwMode="auto">
            <a:xfrm>
              <a:off x="1169091" y="3746500"/>
              <a:ext cx="1255552" cy="49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1" dirty="0">
                  <a:latin typeface="Garamond" pitchFamily="18" charset="0"/>
                </a:rPr>
                <a:t>MiL, SiL, HiL </a:t>
              </a:r>
            </a:p>
            <a:p>
              <a:pPr algn="ctr" eaLnBrk="0" hangingPunct="0"/>
              <a:r>
                <a:rPr lang="en-US" sz="1500" b="1" dirty="0">
                  <a:latin typeface="Garamond" pitchFamily="18" charset="0"/>
                </a:rPr>
                <a:t>Validation</a:t>
              </a:r>
              <a:endParaRPr lang="en-US" sz="2000" b="1" dirty="0">
                <a:latin typeface="Garamond" pitchFamily="18" charset="0"/>
              </a:endParaRPr>
            </a:p>
          </p:txBody>
        </p:sp>
        <p:sp>
          <p:nvSpPr>
            <p:cNvPr id="72751" name="Freeform 53"/>
            <p:cNvSpPr>
              <a:spLocks noEditPoints="1"/>
            </p:cNvSpPr>
            <p:nvPr/>
          </p:nvSpPr>
          <p:spPr bwMode="auto">
            <a:xfrm>
              <a:off x="2627313" y="3344862"/>
              <a:ext cx="825500" cy="69850"/>
            </a:xfrm>
            <a:custGeom>
              <a:avLst/>
              <a:gdLst>
                <a:gd name="T0" fmla="*/ 2147483647 w 4725"/>
                <a:gd name="T1" fmla="*/ 2147483647 h 400"/>
                <a:gd name="T2" fmla="*/ 2147483647 w 4725"/>
                <a:gd name="T3" fmla="*/ 2147483647 h 400"/>
                <a:gd name="T4" fmla="*/ 2147483647 w 4725"/>
                <a:gd name="T5" fmla="*/ 2147483647 h 400"/>
                <a:gd name="T6" fmla="*/ 2147483647 w 4725"/>
                <a:gd name="T7" fmla="*/ 2147483647 h 400"/>
                <a:gd name="T8" fmla="*/ 2147483647 w 4725"/>
                <a:gd name="T9" fmla="*/ 2147483647 h 400"/>
                <a:gd name="T10" fmla="*/ 2147483647 w 4725"/>
                <a:gd name="T11" fmla="*/ 2147483647 h 400"/>
                <a:gd name="T12" fmla="*/ 2147483647 w 4725"/>
                <a:gd name="T13" fmla="*/ 2147483647 h 400"/>
                <a:gd name="T14" fmla="*/ 2147483647 w 4725"/>
                <a:gd name="T15" fmla="*/ 2147483647 h 400"/>
                <a:gd name="T16" fmla="*/ 0 w 4725"/>
                <a:gd name="T17" fmla="*/ 2147483647 h 400"/>
                <a:gd name="T18" fmla="*/ 2147483647 w 4725"/>
                <a:gd name="T19" fmla="*/ 0 h 400"/>
                <a:gd name="T20" fmla="*/ 2147483647 w 4725"/>
                <a:gd name="T21" fmla="*/ 2147483647 h 400"/>
                <a:gd name="T22" fmla="*/ 2147483647 w 4725"/>
                <a:gd name="T23" fmla="*/ 0 h 400"/>
                <a:gd name="T24" fmla="*/ 2147483647 w 4725"/>
                <a:gd name="T25" fmla="*/ 2147483647 h 400"/>
                <a:gd name="T26" fmla="*/ 2147483647 w 4725"/>
                <a:gd name="T27" fmla="*/ 2147483647 h 400"/>
                <a:gd name="T28" fmla="*/ 2147483647 w 4725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25"/>
                <a:gd name="T46" fmla="*/ 0 h 400"/>
                <a:gd name="T47" fmla="*/ 4725 w 4725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25" h="400">
                  <a:moveTo>
                    <a:pt x="334" y="166"/>
                  </a:moveTo>
                  <a:lnTo>
                    <a:pt x="4392" y="166"/>
                  </a:lnTo>
                  <a:cubicBezTo>
                    <a:pt x="4411" y="166"/>
                    <a:pt x="4425" y="181"/>
                    <a:pt x="4425" y="200"/>
                  </a:cubicBezTo>
                  <a:cubicBezTo>
                    <a:pt x="4425" y="218"/>
                    <a:pt x="4411" y="233"/>
                    <a:pt x="4392" y="233"/>
                  </a:cubicBezTo>
                  <a:lnTo>
                    <a:pt x="334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4" y="166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4325" y="0"/>
                  </a:moveTo>
                  <a:lnTo>
                    <a:pt x="4725" y="200"/>
                  </a:lnTo>
                  <a:lnTo>
                    <a:pt x="4325" y="400"/>
                  </a:lnTo>
                  <a:lnTo>
                    <a:pt x="432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grpSp>
          <p:nvGrpSpPr>
            <p:cNvPr id="72752" name="Group 56"/>
            <p:cNvGrpSpPr>
              <a:grpSpLocks/>
            </p:cNvGrpSpPr>
            <p:nvPr/>
          </p:nvGrpSpPr>
          <p:grpSpPr bwMode="auto">
            <a:xfrm>
              <a:off x="6411368" y="3551238"/>
              <a:ext cx="1604949" cy="595312"/>
              <a:chOff x="4375" y="2066"/>
              <a:chExt cx="1096" cy="375"/>
            </a:xfrm>
          </p:grpSpPr>
          <p:sp>
            <p:nvSpPr>
              <p:cNvPr id="72753" name="Rectangle 54"/>
              <p:cNvSpPr>
                <a:spLocks noChangeArrowheads="1"/>
              </p:cNvSpPr>
              <p:nvPr/>
            </p:nvSpPr>
            <p:spPr bwMode="auto">
              <a:xfrm>
                <a:off x="4388" y="2066"/>
                <a:ext cx="1083" cy="375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54" name="Rectangle 55"/>
              <p:cNvSpPr>
                <a:spLocks noChangeArrowheads="1"/>
              </p:cNvSpPr>
              <p:nvPr/>
            </p:nvSpPr>
            <p:spPr bwMode="auto">
              <a:xfrm>
                <a:off x="4375" y="2066"/>
                <a:ext cx="1083" cy="37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55" name="Rectangle 57"/>
            <p:cNvSpPr>
              <a:spLocks noChangeArrowheads="1"/>
            </p:cNvSpPr>
            <p:nvPr/>
          </p:nvSpPr>
          <p:spPr bwMode="auto">
            <a:xfrm>
              <a:off x="6388898" y="3576950"/>
              <a:ext cx="1600200" cy="33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endParaRPr lang="en-US" sz="2000" dirty="0">
                <a:latin typeface="Garamond" pitchFamily="18" charset="0"/>
              </a:endParaRPr>
            </a:p>
          </p:txBody>
        </p:sp>
        <p:sp>
          <p:nvSpPr>
            <p:cNvPr id="72756" name="Freeform 58"/>
            <p:cNvSpPr>
              <a:spLocks noEditPoints="1"/>
            </p:cNvSpPr>
            <p:nvPr/>
          </p:nvSpPr>
          <p:spPr bwMode="auto">
            <a:xfrm>
              <a:off x="2627313" y="4287837"/>
              <a:ext cx="825500" cy="69850"/>
            </a:xfrm>
            <a:custGeom>
              <a:avLst/>
              <a:gdLst>
                <a:gd name="T0" fmla="*/ 2147483647 w 4725"/>
                <a:gd name="T1" fmla="*/ 2147483647 h 400"/>
                <a:gd name="T2" fmla="*/ 2147483647 w 4725"/>
                <a:gd name="T3" fmla="*/ 2147483647 h 400"/>
                <a:gd name="T4" fmla="*/ 2147483647 w 4725"/>
                <a:gd name="T5" fmla="*/ 2147483647 h 400"/>
                <a:gd name="T6" fmla="*/ 2147483647 w 4725"/>
                <a:gd name="T7" fmla="*/ 2147483647 h 400"/>
                <a:gd name="T8" fmla="*/ 2147483647 w 4725"/>
                <a:gd name="T9" fmla="*/ 2147483647 h 400"/>
                <a:gd name="T10" fmla="*/ 2147483647 w 4725"/>
                <a:gd name="T11" fmla="*/ 2147483647 h 400"/>
                <a:gd name="T12" fmla="*/ 2147483647 w 4725"/>
                <a:gd name="T13" fmla="*/ 2147483647 h 400"/>
                <a:gd name="T14" fmla="*/ 2147483647 w 4725"/>
                <a:gd name="T15" fmla="*/ 2147483647 h 400"/>
                <a:gd name="T16" fmla="*/ 0 w 4725"/>
                <a:gd name="T17" fmla="*/ 2147483647 h 400"/>
                <a:gd name="T18" fmla="*/ 2147483647 w 4725"/>
                <a:gd name="T19" fmla="*/ 0 h 400"/>
                <a:gd name="T20" fmla="*/ 2147483647 w 4725"/>
                <a:gd name="T21" fmla="*/ 2147483647 h 400"/>
                <a:gd name="T22" fmla="*/ 2147483647 w 4725"/>
                <a:gd name="T23" fmla="*/ 0 h 400"/>
                <a:gd name="T24" fmla="*/ 2147483647 w 4725"/>
                <a:gd name="T25" fmla="*/ 2147483647 h 400"/>
                <a:gd name="T26" fmla="*/ 2147483647 w 4725"/>
                <a:gd name="T27" fmla="*/ 2147483647 h 400"/>
                <a:gd name="T28" fmla="*/ 2147483647 w 4725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25"/>
                <a:gd name="T46" fmla="*/ 0 h 400"/>
                <a:gd name="T47" fmla="*/ 4725 w 4725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25" h="400">
                  <a:moveTo>
                    <a:pt x="334" y="167"/>
                  </a:moveTo>
                  <a:lnTo>
                    <a:pt x="4392" y="167"/>
                  </a:lnTo>
                  <a:cubicBezTo>
                    <a:pt x="4411" y="167"/>
                    <a:pt x="4425" y="182"/>
                    <a:pt x="4425" y="200"/>
                  </a:cubicBezTo>
                  <a:cubicBezTo>
                    <a:pt x="4425" y="219"/>
                    <a:pt x="4411" y="233"/>
                    <a:pt x="4392" y="233"/>
                  </a:cubicBezTo>
                  <a:lnTo>
                    <a:pt x="334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4325" y="0"/>
                  </a:moveTo>
                  <a:lnTo>
                    <a:pt x="4725" y="200"/>
                  </a:lnTo>
                  <a:lnTo>
                    <a:pt x="4325" y="400"/>
                  </a:lnTo>
                  <a:lnTo>
                    <a:pt x="432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sp>
          <p:nvSpPr>
            <p:cNvPr id="72757" name="Freeform 59"/>
            <p:cNvSpPr>
              <a:spLocks noEditPoints="1"/>
            </p:cNvSpPr>
            <p:nvPr/>
          </p:nvSpPr>
          <p:spPr bwMode="auto">
            <a:xfrm>
              <a:off x="5715000" y="3140075"/>
              <a:ext cx="762000" cy="58738"/>
            </a:xfrm>
            <a:custGeom>
              <a:avLst/>
              <a:gdLst>
                <a:gd name="T0" fmla="*/ 2147483647 w 2363"/>
                <a:gd name="T1" fmla="*/ 2147483647 h 200"/>
                <a:gd name="T2" fmla="*/ 2147483647 w 2363"/>
                <a:gd name="T3" fmla="*/ 2147483647 h 200"/>
                <a:gd name="T4" fmla="*/ 2147483647 w 2363"/>
                <a:gd name="T5" fmla="*/ 2147483647 h 200"/>
                <a:gd name="T6" fmla="*/ 2147483647 w 2363"/>
                <a:gd name="T7" fmla="*/ 2147483647 h 200"/>
                <a:gd name="T8" fmla="*/ 2147483647 w 2363"/>
                <a:gd name="T9" fmla="*/ 2147483647 h 200"/>
                <a:gd name="T10" fmla="*/ 2147483647 w 2363"/>
                <a:gd name="T11" fmla="*/ 2147483647 h 200"/>
                <a:gd name="T12" fmla="*/ 2147483647 w 2363"/>
                <a:gd name="T13" fmla="*/ 2147483647 h 200"/>
                <a:gd name="T14" fmla="*/ 2147483647 w 2363"/>
                <a:gd name="T15" fmla="*/ 2147483647 h 200"/>
                <a:gd name="T16" fmla="*/ 0 w 2363"/>
                <a:gd name="T17" fmla="*/ 2147483647 h 200"/>
                <a:gd name="T18" fmla="*/ 2147483647 w 2363"/>
                <a:gd name="T19" fmla="*/ 0 h 200"/>
                <a:gd name="T20" fmla="*/ 2147483647 w 2363"/>
                <a:gd name="T21" fmla="*/ 2147483647 h 200"/>
                <a:gd name="T22" fmla="*/ 2147483647 w 2363"/>
                <a:gd name="T23" fmla="*/ 0 h 200"/>
                <a:gd name="T24" fmla="*/ 2147483647 w 2363"/>
                <a:gd name="T25" fmla="*/ 2147483647 h 200"/>
                <a:gd name="T26" fmla="*/ 2147483647 w 2363"/>
                <a:gd name="T27" fmla="*/ 2147483647 h 200"/>
                <a:gd name="T28" fmla="*/ 2147483647 w 2363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63"/>
                <a:gd name="T46" fmla="*/ 0 h 200"/>
                <a:gd name="T47" fmla="*/ 2363 w 2363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63" h="200">
                  <a:moveTo>
                    <a:pt x="167" y="83"/>
                  </a:moveTo>
                  <a:lnTo>
                    <a:pt x="2196" y="83"/>
                  </a:lnTo>
                  <a:cubicBezTo>
                    <a:pt x="2205" y="83"/>
                    <a:pt x="2213" y="91"/>
                    <a:pt x="2213" y="100"/>
                  </a:cubicBezTo>
                  <a:cubicBezTo>
                    <a:pt x="2213" y="109"/>
                    <a:pt x="2205" y="116"/>
                    <a:pt x="2196" y="116"/>
                  </a:cubicBezTo>
                  <a:lnTo>
                    <a:pt x="167" y="116"/>
                  </a:lnTo>
                  <a:cubicBezTo>
                    <a:pt x="158" y="116"/>
                    <a:pt x="150" y="109"/>
                    <a:pt x="150" y="100"/>
                  </a:cubicBezTo>
                  <a:cubicBezTo>
                    <a:pt x="150" y="91"/>
                    <a:pt x="158" y="83"/>
                    <a:pt x="167" y="83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2163" y="0"/>
                  </a:moveTo>
                  <a:lnTo>
                    <a:pt x="2363" y="100"/>
                  </a:lnTo>
                  <a:lnTo>
                    <a:pt x="2163" y="200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sp>
          <p:nvSpPr>
            <p:cNvPr id="72758" name="Freeform 60"/>
            <p:cNvSpPr>
              <a:spLocks noEditPoints="1"/>
            </p:cNvSpPr>
            <p:nvPr/>
          </p:nvSpPr>
          <p:spPr bwMode="auto">
            <a:xfrm>
              <a:off x="5705815" y="3775626"/>
              <a:ext cx="762000" cy="68263"/>
            </a:xfrm>
            <a:custGeom>
              <a:avLst/>
              <a:gdLst>
                <a:gd name="T0" fmla="*/ 2147483647 w 2363"/>
                <a:gd name="T1" fmla="*/ 2147483647 h 200"/>
                <a:gd name="T2" fmla="*/ 2147483647 w 2363"/>
                <a:gd name="T3" fmla="*/ 2147483647 h 200"/>
                <a:gd name="T4" fmla="*/ 2147483647 w 2363"/>
                <a:gd name="T5" fmla="*/ 2147483647 h 200"/>
                <a:gd name="T6" fmla="*/ 2147483647 w 2363"/>
                <a:gd name="T7" fmla="*/ 2147483647 h 200"/>
                <a:gd name="T8" fmla="*/ 2147483647 w 2363"/>
                <a:gd name="T9" fmla="*/ 2147483647 h 200"/>
                <a:gd name="T10" fmla="*/ 2147483647 w 2363"/>
                <a:gd name="T11" fmla="*/ 2147483647 h 200"/>
                <a:gd name="T12" fmla="*/ 2147483647 w 2363"/>
                <a:gd name="T13" fmla="*/ 2147483647 h 200"/>
                <a:gd name="T14" fmla="*/ 2147483647 w 2363"/>
                <a:gd name="T15" fmla="*/ 2147483647 h 200"/>
                <a:gd name="T16" fmla="*/ 0 w 2363"/>
                <a:gd name="T17" fmla="*/ 2147483647 h 200"/>
                <a:gd name="T18" fmla="*/ 2147483647 w 2363"/>
                <a:gd name="T19" fmla="*/ 0 h 200"/>
                <a:gd name="T20" fmla="*/ 2147483647 w 2363"/>
                <a:gd name="T21" fmla="*/ 2147483647 h 200"/>
                <a:gd name="T22" fmla="*/ 2147483647 w 2363"/>
                <a:gd name="T23" fmla="*/ 0 h 200"/>
                <a:gd name="T24" fmla="*/ 2147483647 w 2363"/>
                <a:gd name="T25" fmla="*/ 2147483647 h 200"/>
                <a:gd name="T26" fmla="*/ 2147483647 w 2363"/>
                <a:gd name="T27" fmla="*/ 2147483647 h 200"/>
                <a:gd name="T28" fmla="*/ 2147483647 w 2363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63"/>
                <a:gd name="T46" fmla="*/ 0 h 200"/>
                <a:gd name="T47" fmla="*/ 2363 w 2363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63" h="200">
                  <a:moveTo>
                    <a:pt x="167" y="83"/>
                  </a:moveTo>
                  <a:lnTo>
                    <a:pt x="2196" y="83"/>
                  </a:lnTo>
                  <a:cubicBezTo>
                    <a:pt x="2205" y="83"/>
                    <a:pt x="2213" y="91"/>
                    <a:pt x="2213" y="100"/>
                  </a:cubicBezTo>
                  <a:cubicBezTo>
                    <a:pt x="2213" y="109"/>
                    <a:pt x="2205" y="116"/>
                    <a:pt x="2196" y="116"/>
                  </a:cubicBezTo>
                  <a:lnTo>
                    <a:pt x="167" y="116"/>
                  </a:lnTo>
                  <a:cubicBezTo>
                    <a:pt x="158" y="116"/>
                    <a:pt x="150" y="109"/>
                    <a:pt x="150" y="100"/>
                  </a:cubicBezTo>
                  <a:cubicBezTo>
                    <a:pt x="150" y="91"/>
                    <a:pt x="158" y="83"/>
                    <a:pt x="167" y="83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2163" y="0"/>
                  </a:moveTo>
                  <a:lnTo>
                    <a:pt x="2363" y="100"/>
                  </a:lnTo>
                  <a:lnTo>
                    <a:pt x="2163" y="200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grpSp>
          <p:nvGrpSpPr>
            <p:cNvPr id="72759" name="Group 85"/>
            <p:cNvGrpSpPr>
              <a:grpSpLocks/>
            </p:cNvGrpSpPr>
            <p:nvPr/>
          </p:nvGrpSpPr>
          <p:grpSpPr bwMode="auto">
            <a:xfrm>
              <a:off x="3517900" y="4297363"/>
              <a:ext cx="298450" cy="165100"/>
              <a:chOff x="2401" y="2536"/>
              <a:chExt cx="203" cy="104"/>
            </a:xfrm>
          </p:grpSpPr>
          <p:sp>
            <p:nvSpPr>
              <p:cNvPr id="72760" name="Rectangle 83"/>
              <p:cNvSpPr>
                <a:spLocks noChangeArrowheads="1"/>
              </p:cNvSpPr>
              <p:nvPr/>
            </p:nvSpPr>
            <p:spPr bwMode="auto">
              <a:xfrm>
                <a:off x="2401" y="2536"/>
                <a:ext cx="203" cy="10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61" name="Rectangle 84"/>
              <p:cNvSpPr>
                <a:spLocks noChangeArrowheads="1"/>
              </p:cNvSpPr>
              <p:nvPr/>
            </p:nvSpPr>
            <p:spPr bwMode="auto">
              <a:xfrm>
                <a:off x="2401" y="2536"/>
                <a:ext cx="203" cy="104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62" name="Rectangle 86"/>
            <p:cNvSpPr>
              <a:spLocks noChangeArrowheads="1"/>
            </p:cNvSpPr>
            <p:nvPr/>
          </p:nvSpPr>
          <p:spPr bwMode="auto">
            <a:xfrm>
              <a:off x="936515" y="3533531"/>
              <a:ext cx="296863" cy="1651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grpSp>
          <p:nvGrpSpPr>
            <p:cNvPr id="72763" name="Group 91"/>
            <p:cNvGrpSpPr>
              <a:grpSpLocks/>
            </p:cNvGrpSpPr>
            <p:nvPr/>
          </p:nvGrpSpPr>
          <p:grpSpPr bwMode="auto">
            <a:xfrm>
              <a:off x="926912" y="4437064"/>
              <a:ext cx="296863" cy="182562"/>
              <a:chOff x="632" y="2594"/>
              <a:chExt cx="203" cy="115"/>
            </a:xfrm>
          </p:grpSpPr>
          <p:sp>
            <p:nvSpPr>
              <p:cNvPr id="72764" name="Rectangle 89"/>
              <p:cNvSpPr>
                <a:spLocks noChangeArrowheads="1"/>
              </p:cNvSpPr>
              <p:nvPr/>
            </p:nvSpPr>
            <p:spPr bwMode="auto">
              <a:xfrm>
                <a:off x="632" y="2606"/>
                <a:ext cx="203" cy="103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65" name="Rectangle 90"/>
              <p:cNvSpPr>
                <a:spLocks noChangeArrowheads="1"/>
              </p:cNvSpPr>
              <p:nvPr/>
            </p:nvSpPr>
            <p:spPr bwMode="auto">
              <a:xfrm>
                <a:off x="632" y="2594"/>
                <a:ext cx="203" cy="103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grpSp>
          <p:nvGrpSpPr>
            <p:cNvPr id="72766" name="Group 94"/>
            <p:cNvGrpSpPr>
              <a:grpSpLocks/>
            </p:cNvGrpSpPr>
            <p:nvPr/>
          </p:nvGrpSpPr>
          <p:grpSpPr bwMode="auto">
            <a:xfrm>
              <a:off x="6435788" y="3978277"/>
              <a:ext cx="295275" cy="163512"/>
              <a:chOff x="4392" y="2335"/>
              <a:chExt cx="202" cy="103"/>
            </a:xfrm>
          </p:grpSpPr>
          <p:sp>
            <p:nvSpPr>
              <p:cNvPr id="72767" name="Rectangle 92"/>
              <p:cNvSpPr>
                <a:spLocks noChangeArrowheads="1"/>
              </p:cNvSpPr>
              <p:nvPr/>
            </p:nvSpPr>
            <p:spPr bwMode="auto">
              <a:xfrm>
                <a:off x="4392" y="2335"/>
                <a:ext cx="202" cy="103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68" name="Rectangle 93"/>
              <p:cNvSpPr>
                <a:spLocks noChangeArrowheads="1"/>
              </p:cNvSpPr>
              <p:nvPr/>
            </p:nvSpPr>
            <p:spPr bwMode="auto">
              <a:xfrm>
                <a:off x="4392" y="2335"/>
                <a:ext cx="202" cy="103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69" name="Rectangle 95"/>
            <p:cNvSpPr>
              <a:spLocks noChangeArrowheads="1"/>
            </p:cNvSpPr>
            <p:nvPr/>
          </p:nvSpPr>
          <p:spPr bwMode="auto">
            <a:xfrm>
              <a:off x="6409877" y="2908307"/>
              <a:ext cx="229637" cy="1561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grpSp>
          <p:nvGrpSpPr>
            <p:cNvPr id="72770" name="Group 100"/>
            <p:cNvGrpSpPr>
              <a:grpSpLocks/>
            </p:cNvGrpSpPr>
            <p:nvPr/>
          </p:nvGrpSpPr>
          <p:grpSpPr bwMode="auto">
            <a:xfrm>
              <a:off x="3452813" y="4959350"/>
              <a:ext cx="2049462" cy="595313"/>
              <a:chOff x="2356" y="2953"/>
              <a:chExt cx="1399" cy="375"/>
            </a:xfrm>
          </p:grpSpPr>
          <p:sp>
            <p:nvSpPr>
              <p:cNvPr id="72771" name="Rectangle 98"/>
              <p:cNvSpPr>
                <a:spLocks noChangeArrowheads="1"/>
              </p:cNvSpPr>
              <p:nvPr/>
            </p:nvSpPr>
            <p:spPr bwMode="auto">
              <a:xfrm>
                <a:off x="2356" y="2953"/>
                <a:ext cx="1399" cy="375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72" name="Rectangle 99"/>
              <p:cNvSpPr>
                <a:spLocks noChangeArrowheads="1"/>
              </p:cNvSpPr>
              <p:nvPr/>
            </p:nvSpPr>
            <p:spPr bwMode="auto">
              <a:xfrm>
                <a:off x="2356" y="2953"/>
                <a:ext cx="1399" cy="37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73" name="Rectangle 101"/>
            <p:cNvSpPr>
              <a:spLocks noChangeArrowheads="1"/>
            </p:cNvSpPr>
            <p:nvPr/>
          </p:nvSpPr>
          <p:spPr bwMode="auto">
            <a:xfrm>
              <a:off x="4030424" y="5048250"/>
              <a:ext cx="825977" cy="24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dirty="0">
                  <a:latin typeface="Garamond" pitchFamily="18" charset="0"/>
                </a:rPr>
                <a:t>Functional</a:t>
              </a:r>
              <a:endParaRPr lang="en-US" sz="2000" dirty="0">
                <a:latin typeface="Garamond" pitchFamily="18" charset="0"/>
              </a:endParaRPr>
            </a:p>
          </p:txBody>
        </p:sp>
        <p:sp>
          <p:nvSpPr>
            <p:cNvPr id="72774" name="Rectangle 102"/>
            <p:cNvSpPr>
              <a:spLocks noChangeArrowheads="1"/>
            </p:cNvSpPr>
            <p:nvPr/>
          </p:nvSpPr>
          <p:spPr bwMode="auto">
            <a:xfrm>
              <a:off x="4026290" y="5273675"/>
              <a:ext cx="870760" cy="24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dirty="0">
                  <a:latin typeface="Garamond" pitchFamily="18" charset="0"/>
                </a:rPr>
                <a:t>Definitions</a:t>
              </a:r>
              <a:endParaRPr lang="en-US" sz="2000" dirty="0">
                <a:latin typeface="Garamond" pitchFamily="18" charset="0"/>
              </a:endParaRPr>
            </a:p>
          </p:txBody>
        </p:sp>
        <p:grpSp>
          <p:nvGrpSpPr>
            <p:cNvPr id="72775" name="Group 105"/>
            <p:cNvGrpSpPr>
              <a:grpSpLocks/>
            </p:cNvGrpSpPr>
            <p:nvPr/>
          </p:nvGrpSpPr>
          <p:grpSpPr bwMode="auto">
            <a:xfrm>
              <a:off x="3486150" y="5356225"/>
              <a:ext cx="296863" cy="165100"/>
              <a:chOff x="2379" y="3203"/>
              <a:chExt cx="203" cy="104"/>
            </a:xfrm>
          </p:grpSpPr>
          <p:sp>
            <p:nvSpPr>
              <p:cNvPr id="72776" name="Rectangle 103"/>
              <p:cNvSpPr>
                <a:spLocks noChangeArrowheads="1"/>
              </p:cNvSpPr>
              <p:nvPr/>
            </p:nvSpPr>
            <p:spPr bwMode="auto">
              <a:xfrm>
                <a:off x="2379" y="3203"/>
                <a:ext cx="203" cy="104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77" name="Rectangle 104"/>
              <p:cNvSpPr>
                <a:spLocks noChangeArrowheads="1"/>
              </p:cNvSpPr>
              <p:nvPr/>
            </p:nvSpPr>
            <p:spPr bwMode="auto">
              <a:xfrm>
                <a:off x="2379" y="3203"/>
                <a:ext cx="203" cy="104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78" name="Freeform 106"/>
            <p:cNvSpPr>
              <a:spLocks noEditPoints="1"/>
            </p:cNvSpPr>
            <p:nvPr/>
          </p:nvSpPr>
          <p:spPr bwMode="auto">
            <a:xfrm>
              <a:off x="4410075" y="4514850"/>
              <a:ext cx="69850" cy="461963"/>
            </a:xfrm>
            <a:custGeom>
              <a:avLst/>
              <a:gdLst>
                <a:gd name="T0" fmla="*/ 2147483647 w 400"/>
                <a:gd name="T1" fmla="*/ 2147483647 h 2641"/>
                <a:gd name="T2" fmla="*/ 2147483647 w 400"/>
                <a:gd name="T3" fmla="*/ 2147483647 h 2641"/>
                <a:gd name="T4" fmla="*/ 2147483647 w 400"/>
                <a:gd name="T5" fmla="*/ 2147483647 h 2641"/>
                <a:gd name="T6" fmla="*/ 2147483647 w 400"/>
                <a:gd name="T7" fmla="*/ 2147483647 h 2641"/>
                <a:gd name="T8" fmla="*/ 2147483647 w 400"/>
                <a:gd name="T9" fmla="*/ 2147483647 h 2641"/>
                <a:gd name="T10" fmla="*/ 2147483647 w 400"/>
                <a:gd name="T11" fmla="*/ 2147483647 h 2641"/>
                <a:gd name="T12" fmla="*/ 2147483647 w 400"/>
                <a:gd name="T13" fmla="*/ 2147483647 h 2641"/>
                <a:gd name="T14" fmla="*/ 0 w 400"/>
                <a:gd name="T15" fmla="*/ 2147483647 h 2641"/>
                <a:gd name="T16" fmla="*/ 2147483647 w 400"/>
                <a:gd name="T17" fmla="*/ 0 h 2641"/>
                <a:gd name="T18" fmla="*/ 2147483647 w 400"/>
                <a:gd name="T19" fmla="*/ 2147483647 h 2641"/>
                <a:gd name="T20" fmla="*/ 0 w 400"/>
                <a:gd name="T21" fmla="*/ 2147483647 h 2641"/>
                <a:gd name="T22" fmla="*/ 2147483647 w 400"/>
                <a:gd name="T23" fmla="*/ 2147483647 h 2641"/>
                <a:gd name="T24" fmla="*/ 2147483647 w 400"/>
                <a:gd name="T25" fmla="*/ 2147483647 h 2641"/>
                <a:gd name="T26" fmla="*/ 0 w 400"/>
                <a:gd name="T27" fmla="*/ 2147483647 h 2641"/>
                <a:gd name="T28" fmla="*/ 2147483647 w 400"/>
                <a:gd name="T29" fmla="*/ 2147483647 h 26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0"/>
                <a:gd name="T46" fmla="*/ 0 h 2641"/>
                <a:gd name="T47" fmla="*/ 400 w 400"/>
                <a:gd name="T48" fmla="*/ 2641 h 26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0" h="2641">
                  <a:moveTo>
                    <a:pt x="233" y="333"/>
                  </a:moveTo>
                  <a:lnTo>
                    <a:pt x="233" y="2308"/>
                  </a:lnTo>
                  <a:cubicBezTo>
                    <a:pt x="233" y="2327"/>
                    <a:pt x="219" y="2341"/>
                    <a:pt x="200" y="2341"/>
                  </a:cubicBezTo>
                  <a:cubicBezTo>
                    <a:pt x="182" y="2341"/>
                    <a:pt x="167" y="2327"/>
                    <a:pt x="167" y="2308"/>
                  </a:cubicBez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  <a:moveTo>
                    <a:pt x="400" y="2241"/>
                  </a:moveTo>
                  <a:lnTo>
                    <a:pt x="200" y="2641"/>
                  </a:lnTo>
                  <a:lnTo>
                    <a:pt x="0" y="2241"/>
                  </a:lnTo>
                  <a:lnTo>
                    <a:pt x="400" y="224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sp>
          <p:nvSpPr>
            <p:cNvPr id="72779" name="Rectangle 122"/>
            <p:cNvSpPr>
              <a:spLocks noChangeArrowheads="1"/>
            </p:cNvSpPr>
            <p:nvPr/>
          </p:nvSpPr>
          <p:spPr bwMode="auto">
            <a:xfrm rot="-5400000">
              <a:off x="195270" y="3999374"/>
              <a:ext cx="882637" cy="222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dirty="0">
                  <a:cs typeface="Arial" pitchFamily="34" charset="0"/>
                </a:rPr>
                <a:t>White Box</a:t>
              </a:r>
              <a:endParaRPr lang="en-US" sz="3600" dirty="0">
                <a:cs typeface="Arial" pitchFamily="34" charset="0"/>
              </a:endParaRPr>
            </a:p>
          </p:txBody>
        </p:sp>
        <p:sp>
          <p:nvSpPr>
            <p:cNvPr id="72780" name="Line 124"/>
            <p:cNvSpPr>
              <a:spLocks noChangeShapeType="1"/>
            </p:cNvSpPr>
            <p:nvPr/>
          </p:nvSpPr>
          <p:spPr bwMode="auto">
            <a:xfrm>
              <a:off x="6868337" y="6188075"/>
              <a:ext cx="265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81" name="Picture 104" descr="help_des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4798"/>
            <a:stretch>
              <a:fillRect/>
            </a:stretch>
          </p:blipFill>
          <p:spPr bwMode="auto">
            <a:xfrm>
              <a:off x="2133600" y="3262199"/>
              <a:ext cx="457200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2" name="Picture 105" descr="dSP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941" y="4288496"/>
              <a:ext cx="746524" cy="298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3" name="Picture 106" descr="help_des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4798"/>
            <a:stretch>
              <a:fillRect/>
            </a:stretch>
          </p:blipFill>
          <p:spPr bwMode="auto">
            <a:xfrm>
              <a:off x="2166168" y="4242445"/>
              <a:ext cx="402409" cy="34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4" name="Picture 112" descr="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395" y="3889147"/>
              <a:ext cx="730172" cy="255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85" name="Rectangle 37"/>
            <p:cNvSpPr>
              <a:spLocks noChangeArrowheads="1"/>
            </p:cNvSpPr>
            <p:nvPr/>
          </p:nvSpPr>
          <p:spPr bwMode="auto">
            <a:xfrm>
              <a:off x="3548310" y="2926105"/>
              <a:ext cx="1981518" cy="116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b="1" dirty="0">
                  <a:latin typeface="Garamond" pitchFamily="18" charset="0"/>
                </a:rPr>
                <a:t>VSEM: Unifying Information Model</a:t>
              </a:r>
            </a:p>
            <a:p>
              <a:pPr algn="ctr" eaLnBrk="0" hangingPunct="0"/>
              <a:r>
                <a:rPr lang="en-US" b="1" dirty="0">
                  <a:latin typeface="Garamond" pitchFamily="18" charset="0"/>
                </a:rPr>
                <a:t>( includes:  Binary Management -In Vehicle Software)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72786" name="Rectangle 57"/>
            <p:cNvSpPr>
              <a:spLocks noChangeArrowheads="1"/>
            </p:cNvSpPr>
            <p:nvPr/>
          </p:nvSpPr>
          <p:spPr bwMode="auto">
            <a:xfrm>
              <a:off x="6416455" y="3558735"/>
              <a:ext cx="1600200" cy="24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dirty="0">
                  <a:latin typeface="Garamond" pitchFamily="18" charset="0"/>
                </a:rPr>
                <a:t>Network Comms</a:t>
              </a:r>
              <a:endParaRPr lang="en-US" sz="2000" dirty="0">
                <a:latin typeface="Garamond" pitchFamily="18" charset="0"/>
              </a:endParaRPr>
            </a:p>
          </p:txBody>
        </p:sp>
        <p:grpSp>
          <p:nvGrpSpPr>
            <p:cNvPr id="72787" name="Group 56"/>
            <p:cNvGrpSpPr>
              <a:grpSpLocks/>
            </p:cNvGrpSpPr>
            <p:nvPr/>
          </p:nvGrpSpPr>
          <p:grpSpPr bwMode="auto">
            <a:xfrm>
              <a:off x="6389031" y="4994275"/>
              <a:ext cx="1594699" cy="614363"/>
              <a:chOff x="4363" y="2326"/>
              <a:chExt cx="1089" cy="387"/>
            </a:xfrm>
          </p:grpSpPr>
          <p:sp>
            <p:nvSpPr>
              <p:cNvPr id="72788" name="Rectangle 54"/>
              <p:cNvSpPr>
                <a:spLocks noChangeArrowheads="1"/>
              </p:cNvSpPr>
              <p:nvPr/>
            </p:nvSpPr>
            <p:spPr bwMode="auto">
              <a:xfrm>
                <a:off x="4363" y="2338"/>
                <a:ext cx="1083" cy="375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89" name="Rectangle 55"/>
              <p:cNvSpPr>
                <a:spLocks noChangeArrowheads="1"/>
              </p:cNvSpPr>
              <p:nvPr/>
            </p:nvSpPr>
            <p:spPr bwMode="auto">
              <a:xfrm>
                <a:off x="4369" y="2326"/>
                <a:ext cx="1083" cy="37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grpSp>
          <p:nvGrpSpPr>
            <p:cNvPr id="72790" name="Group 56"/>
            <p:cNvGrpSpPr>
              <a:grpSpLocks/>
            </p:cNvGrpSpPr>
            <p:nvPr/>
          </p:nvGrpSpPr>
          <p:grpSpPr bwMode="auto">
            <a:xfrm>
              <a:off x="1004888" y="4951413"/>
              <a:ext cx="1585912" cy="595312"/>
              <a:chOff x="4319" y="2308"/>
              <a:chExt cx="1083" cy="375"/>
            </a:xfrm>
          </p:grpSpPr>
          <p:sp>
            <p:nvSpPr>
              <p:cNvPr id="72791" name="Rectangle 54"/>
              <p:cNvSpPr>
                <a:spLocks noChangeArrowheads="1"/>
              </p:cNvSpPr>
              <p:nvPr/>
            </p:nvSpPr>
            <p:spPr bwMode="auto">
              <a:xfrm>
                <a:off x="4319" y="2308"/>
                <a:ext cx="1083" cy="375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  <p:sp>
            <p:nvSpPr>
              <p:cNvPr id="72792" name="Rectangle 55"/>
              <p:cNvSpPr>
                <a:spLocks noChangeArrowheads="1"/>
              </p:cNvSpPr>
              <p:nvPr/>
            </p:nvSpPr>
            <p:spPr bwMode="auto">
              <a:xfrm>
                <a:off x="4319" y="2308"/>
                <a:ext cx="1083" cy="37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sv-SE" sz="2000">
                  <a:latin typeface="Helvetica"/>
                </a:endParaRPr>
              </a:p>
            </p:txBody>
          </p:sp>
        </p:grpSp>
        <p:sp>
          <p:nvSpPr>
            <p:cNvPr id="72793" name="Freeform 58"/>
            <p:cNvSpPr>
              <a:spLocks noEditPoints="1"/>
            </p:cNvSpPr>
            <p:nvPr/>
          </p:nvSpPr>
          <p:spPr bwMode="auto">
            <a:xfrm rot="-2150259">
              <a:off x="2581275" y="4779963"/>
              <a:ext cx="915988" cy="65087"/>
            </a:xfrm>
            <a:custGeom>
              <a:avLst/>
              <a:gdLst>
                <a:gd name="T0" fmla="*/ 2147483647 w 4725"/>
                <a:gd name="T1" fmla="*/ 2147483647 h 400"/>
                <a:gd name="T2" fmla="*/ 2147483647 w 4725"/>
                <a:gd name="T3" fmla="*/ 2147483647 h 400"/>
                <a:gd name="T4" fmla="*/ 2147483647 w 4725"/>
                <a:gd name="T5" fmla="*/ 2147483647 h 400"/>
                <a:gd name="T6" fmla="*/ 2147483647 w 4725"/>
                <a:gd name="T7" fmla="*/ 2147483647 h 400"/>
                <a:gd name="T8" fmla="*/ 2147483647 w 4725"/>
                <a:gd name="T9" fmla="*/ 2147483647 h 400"/>
                <a:gd name="T10" fmla="*/ 2147483647 w 4725"/>
                <a:gd name="T11" fmla="*/ 2147483647 h 400"/>
                <a:gd name="T12" fmla="*/ 2147483647 w 4725"/>
                <a:gd name="T13" fmla="*/ 2147483647 h 400"/>
                <a:gd name="T14" fmla="*/ 2147483647 w 4725"/>
                <a:gd name="T15" fmla="*/ 2147483647 h 400"/>
                <a:gd name="T16" fmla="*/ 0 w 4725"/>
                <a:gd name="T17" fmla="*/ 2147483647 h 400"/>
                <a:gd name="T18" fmla="*/ 2147483647 w 4725"/>
                <a:gd name="T19" fmla="*/ 0 h 400"/>
                <a:gd name="T20" fmla="*/ 2147483647 w 4725"/>
                <a:gd name="T21" fmla="*/ 2147483647 h 400"/>
                <a:gd name="T22" fmla="*/ 2147483647 w 4725"/>
                <a:gd name="T23" fmla="*/ 0 h 400"/>
                <a:gd name="T24" fmla="*/ 2147483647 w 4725"/>
                <a:gd name="T25" fmla="*/ 2147483647 h 400"/>
                <a:gd name="T26" fmla="*/ 2147483647 w 4725"/>
                <a:gd name="T27" fmla="*/ 2147483647 h 400"/>
                <a:gd name="T28" fmla="*/ 2147483647 w 4725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25"/>
                <a:gd name="T46" fmla="*/ 0 h 400"/>
                <a:gd name="T47" fmla="*/ 4725 w 4725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25" h="400">
                  <a:moveTo>
                    <a:pt x="334" y="167"/>
                  </a:moveTo>
                  <a:lnTo>
                    <a:pt x="4392" y="167"/>
                  </a:lnTo>
                  <a:cubicBezTo>
                    <a:pt x="4411" y="167"/>
                    <a:pt x="4425" y="182"/>
                    <a:pt x="4425" y="200"/>
                  </a:cubicBezTo>
                  <a:cubicBezTo>
                    <a:pt x="4425" y="219"/>
                    <a:pt x="4411" y="233"/>
                    <a:pt x="4392" y="233"/>
                  </a:cubicBezTo>
                  <a:lnTo>
                    <a:pt x="334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4325" y="0"/>
                  </a:moveTo>
                  <a:lnTo>
                    <a:pt x="4725" y="200"/>
                  </a:lnTo>
                  <a:lnTo>
                    <a:pt x="4325" y="400"/>
                  </a:lnTo>
                  <a:lnTo>
                    <a:pt x="432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sp>
          <p:nvSpPr>
            <p:cNvPr id="72794" name="Freeform 58"/>
            <p:cNvSpPr>
              <a:spLocks noEditPoints="1"/>
            </p:cNvSpPr>
            <p:nvPr/>
          </p:nvSpPr>
          <p:spPr bwMode="auto">
            <a:xfrm rot="2602683">
              <a:off x="5486400" y="4854575"/>
              <a:ext cx="825500" cy="69850"/>
            </a:xfrm>
            <a:custGeom>
              <a:avLst/>
              <a:gdLst>
                <a:gd name="T0" fmla="*/ 2147483647 w 4725"/>
                <a:gd name="T1" fmla="*/ 2147483647 h 400"/>
                <a:gd name="T2" fmla="*/ 2147483647 w 4725"/>
                <a:gd name="T3" fmla="*/ 2147483647 h 400"/>
                <a:gd name="T4" fmla="*/ 2147483647 w 4725"/>
                <a:gd name="T5" fmla="*/ 2147483647 h 400"/>
                <a:gd name="T6" fmla="*/ 2147483647 w 4725"/>
                <a:gd name="T7" fmla="*/ 2147483647 h 400"/>
                <a:gd name="T8" fmla="*/ 2147483647 w 4725"/>
                <a:gd name="T9" fmla="*/ 2147483647 h 400"/>
                <a:gd name="T10" fmla="*/ 2147483647 w 4725"/>
                <a:gd name="T11" fmla="*/ 2147483647 h 400"/>
                <a:gd name="T12" fmla="*/ 2147483647 w 4725"/>
                <a:gd name="T13" fmla="*/ 2147483647 h 400"/>
                <a:gd name="T14" fmla="*/ 2147483647 w 4725"/>
                <a:gd name="T15" fmla="*/ 2147483647 h 400"/>
                <a:gd name="T16" fmla="*/ 0 w 4725"/>
                <a:gd name="T17" fmla="*/ 2147483647 h 400"/>
                <a:gd name="T18" fmla="*/ 2147483647 w 4725"/>
                <a:gd name="T19" fmla="*/ 0 h 400"/>
                <a:gd name="T20" fmla="*/ 2147483647 w 4725"/>
                <a:gd name="T21" fmla="*/ 2147483647 h 400"/>
                <a:gd name="T22" fmla="*/ 2147483647 w 4725"/>
                <a:gd name="T23" fmla="*/ 0 h 400"/>
                <a:gd name="T24" fmla="*/ 2147483647 w 4725"/>
                <a:gd name="T25" fmla="*/ 2147483647 h 400"/>
                <a:gd name="T26" fmla="*/ 2147483647 w 4725"/>
                <a:gd name="T27" fmla="*/ 2147483647 h 400"/>
                <a:gd name="T28" fmla="*/ 2147483647 w 4725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25"/>
                <a:gd name="T46" fmla="*/ 0 h 400"/>
                <a:gd name="T47" fmla="*/ 4725 w 4725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25" h="400">
                  <a:moveTo>
                    <a:pt x="334" y="167"/>
                  </a:moveTo>
                  <a:lnTo>
                    <a:pt x="4392" y="167"/>
                  </a:lnTo>
                  <a:cubicBezTo>
                    <a:pt x="4411" y="167"/>
                    <a:pt x="4425" y="182"/>
                    <a:pt x="4425" y="200"/>
                  </a:cubicBezTo>
                  <a:cubicBezTo>
                    <a:pt x="4425" y="219"/>
                    <a:pt x="4411" y="233"/>
                    <a:pt x="4392" y="233"/>
                  </a:cubicBezTo>
                  <a:lnTo>
                    <a:pt x="334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4325" y="0"/>
                  </a:moveTo>
                  <a:lnTo>
                    <a:pt x="4725" y="200"/>
                  </a:lnTo>
                  <a:lnTo>
                    <a:pt x="4325" y="400"/>
                  </a:lnTo>
                  <a:lnTo>
                    <a:pt x="432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sp>
          <p:nvSpPr>
            <p:cNvPr id="72795" name="Rectangle 57"/>
            <p:cNvSpPr>
              <a:spLocks noChangeArrowheads="1"/>
            </p:cNvSpPr>
            <p:nvPr/>
          </p:nvSpPr>
          <p:spPr bwMode="auto">
            <a:xfrm>
              <a:off x="990600" y="5027612"/>
              <a:ext cx="1600200" cy="24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 dirty="0">
                  <a:latin typeface="Garamond" pitchFamily="18" charset="0"/>
                </a:rPr>
                <a:t>Architecture</a:t>
              </a:r>
              <a:endParaRPr lang="en-US" sz="2000" b="1" dirty="0">
                <a:latin typeface="Garamond" pitchFamily="18" charset="0"/>
              </a:endParaRPr>
            </a:p>
          </p:txBody>
        </p:sp>
        <p:sp>
          <p:nvSpPr>
            <p:cNvPr id="72796" name="Rectangle 57"/>
            <p:cNvSpPr>
              <a:spLocks noChangeArrowheads="1"/>
            </p:cNvSpPr>
            <p:nvPr/>
          </p:nvSpPr>
          <p:spPr bwMode="auto">
            <a:xfrm>
              <a:off x="6324599" y="5027612"/>
              <a:ext cx="1600200" cy="24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500" b="1" dirty="0">
                  <a:latin typeface="Garamond" pitchFamily="18" charset="0"/>
                </a:rPr>
                <a:t>Parameters</a:t>
              </a:r>
              <a:endParaRPr lang="en-US" sz="2000" b="1" dirty="0">
                <a:latin typeface="Garamond" pitchFamily="18" charset="0"/>
              </a:endParaRPr>
            </a:p>
          </p:txBody>
        </p:sp>
        <p:sp>
          <p:nvSpPr>
            <p:cNvPr id="72797" name="TextBox 114"/>
            <p:cNvSpPr txBox="1">
              <a:spLocks noChangeArrowheads="1"/>
            </p:cNvSpPr>
            <p:nvPr/>
          </p:nvSpPr>
          <p:spPr bwMode="auto">
            <a:xfrm>
              <a:off x="3698864" y="4201183"/>
              <a:ext cx="1959896" cy="299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sz="1200" dirty="0"/>
            </a:p>
          </p:txBody>
        </p:sp>
        <p:sp>
          <p:nvSpPr>
            <p:cNvPr id="72798" name="Text Box 121"/>
            <p:cNvSpPr txBox="1">
              <a:spLocks noChangeArrowheads="1"/>
            </p:cNvSpPr>
            <p:nvPr/>
          </p:nvSpPr>
          <p:spPr bwMode="auto">
            <a:xfrm>
              <a:off x="838200" y="1968499"/>
              <a:ext cx="7315200" cy="332287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72800" name="Text Box 123"/>
            <p:cNvSpPr txBox="1">
              <a:spLocks noChangeArrowheads="1"/>
            </p:cNvSpPr>
            <p:nvPr/>
          </p:nvSpPr>
          <p:spPr bwMode="auto">
            <a:xfrm>
              <a:off x="5044488" y="1918628"/>
              <a:ext cx="3158972" cy="38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 smtClean="0">
                  <a:cs typeface="Arial" pitchFamily="34" charset="0"/>
                </a:rPr>
                <a:t>Vehicle Level Requirements</a:t>
              </a:r>
              <a:endParaRPr lang="en-US" sz="1700" b="1" dirty="0">
                <a:cs typeface="Arial" pitchFamily="34" charset="0"/>
              </a:endParaRPr>
            </a:p>
          </p:txBody>
        </p:sp>
        <p:sp>
          <p:nvSpPr>
            <p:cNvPr id="72801" name="Text Box 124"/>
            <p:cNvSpPr txBox="1">
              <a:spLocks noChangeArrowheads="1"/>
            </p:cNvSpPr>
            <p:nvPr/>
          </p:nvSpPr>
          <p:spPr bwMode="auto">
            <a:xfrm>
              <a:off x="152400" y="685800"/>
              <a:ext cx="8763000" cy="49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cs typeface="Arial" pitchFamily="34" charset="0"/>
                </a:rPr>
                <a:t>               Siemens - Team Center Platform</a:t>
              </a:r>
              <a:r>
                <a:rPr lang="en-US" sz="2400" dirty="0">
                  <a:cs typeface="Arial" pitchFamily="34" charset="0"/>
                </a:rPr>
                <a:t> </a:t>
              </a:r>
            </a:p>
          </p:txBody>
        </p:sp>
        <p:sp>
          <p:nvSpPr>
            <p:cNvPr id="72802" name="Text Box 125"/>
            <p:cNvSpPr txBox="1">
              <a:spLocks noChangeArrowheads="1"/>
            </p:cNvSpPr>
            <p:nvPr/>
          </p:nvSpPr>
          <p:spPr bwMode="auto">
            <a:xfrm>
              <a:off x="3676912" y="1488311"/>
              <a:ext cx="4866803" cy="38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 smtClean="0">
                  <a:cs typeface="Arial" pitchFamily="34" charset="0"/>
                </a:rPr>
                <a:t>Geometric and Virtual Vehicle Build Data</a:t>
              </a:r>
              <a:endParaRPr lang="en-US" sz="1700" b="1" dirty="0">
                <a:cs typeface="Arial" pitchFamily="34" charset="0"/>
              </a:endParaRPr>
            </a:p>
          </p:txBody>
        </p:sp>
        <p:sp>
          <p:nvSpPr>
            <p:cNvPr id="72803" name="Text Box 127"/>
            <p:cNvSpPr txBox="1">
              <a:spLocks noChangeArrowheads="1"/>
            </p:cNvSpPr>
            <p:nvPr/>
          </p:nvSpPr>
          <p:spPr bwMode="auto">
            <a:xfrm>
              <a:off x="873888" y="4616648"/>
              <a:ext cx="990599" cy="33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cs typeface="Arial" pitchFamily="34" charset="0"/>
                </a:rPr>
                <a:t>MBD/SE</a:t>
              </a:r>
            </a:p>
          </p:txBody>
        </p:sp>
        <p:sp>
          <p:nvSpPr>
            <p:cNvPr id="72804" name="Freeform 106"/>
            <p:cNvSpPr>
              <a:spLocks noEditPoints="1"/>
            </p:cNvSpPr>
            <p:nvPr/>
          </p:nvSpPr>
          <p:spPr bwMode="auto">
            <a:xfrm>
              <a:off x="4508154" y="2340510"/>
              <a:ext cx="69850" cy="461963"/>
            </a:xfrm>
            <a:custGeom>
              <a:avLst/>
              <a:gdLst>
                <a:gd name="T0" fmla="*/ 2147483647 w 400"/>
                <a:gd name="T1" fmla="*/ 2147483647 h 2641"/>
                <a:gd name="T2" fmla="*/ 2147483647 w 400"/>
                <a:gd name="T3" fmla="*/ 2147483647 h 2641"/>
                <a:gd name="T4" fmla="*/ 2147483647 w 400"/>
                <a:gd name="T5" fmla="*/ 2147483647 h 2641"/>
                <a:gd name="T6" fmla="*/ 2147483647 w 400"/>
                <a:gd name="T7" fmla="*/ 2147483647 h 2641"/>
                <a:gd name="T8" fmla="*/ 2147483647 w 400"/>
                <a:gd name="T9" fmla="*/ 2147483647 h 2641"/>
                <a:gd name="T10" fmla="*/ 2147483647 w 400"/>
                <a:gd name="T11" fmla="*/ 2147483647 h 2641"/>
                <a:gd name="T12" fmla="*/ 2147483647 w 400"/>
                <a:gd name="T13" fmla="*/ 2147483647 h 2641"/>
                <a:gd name="T14" fmla="*/ 0 w 400"/>
                <a:gd name="T15" fmla="*/ 2147483647 h 2641"/>
                <a:gd name="T16" fmla="*/ 2147483647 w 400"/>
                <a:gd name="T17" fmla="*/ 0 h 2641"/>
                <a:gd name="T18" fmla="*/ 2147483647 w 400"/>
                <a:gd name="T19" fmla="*/ 2147483647 h 2641"/>
                <a:gd name="T20" fmla="*/ 0 w 400"/>
                <a:gd name="T21" fmla="*/ 2147483647 h 2641"/>
                <a:gd name="T22" fmla="*/ 2147483647 w 400"/>
                <a:gd name="T23" fmla="*/ 2147483647 h 2641"/>
                <a:gd name="T24" fmla="*/ 2147483647 w 400"/>
                <a:gd name="T25" fmla="*/ 2147483647 h 2641"/>
                <a:gd name="T26" fmla="*/ 0 w 400"/>
                <a:gd name="T27" fmla="*/ 2147483647 h 2641"/>
                <a:gd name="T28" fmla="*/ 2147483647 w 400"/>
                <a:gd name="T29" fmla="*/ 2147483647 h 26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0"/>
                <a:gd name="T46" fmla="*/ 0 h 2641"/>
                <a:gd name="T47" fmla="*/ 400 w 400"/>
                <a:gd name="T48" fmla="*/ 2641 h 26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0" h="2641">
                  <a:moveTo>
                    <a:pt x="233" y="333"/>
                  </a:moveTo>
                  <a:lnTo>
                    <a:pt x="233" y="2308"/>
                  </a:lnTo>
                  <a:cubicBezTo>
                    <a:pt x="233" y="2327"/>
                    <a:pt x="219" y="2341"/>
                    <a:pt x="200" y="2341"/>
                  </a:cubicBezTo>
                  <a:cubicBezTo>
                    <a:pt x="182" y="2341"/>
                    <a:pt x="167" y="2327"/>
                    <a:pt x="167" y="2308"/>
                  </a:cubicBez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  <a:moveTo>
                    <a:pt x="400" y="2241"/>
                  </a:moveTo>
                  <a:lnTo>
                    <a:pt x="200" y="2641"/>
                  </a:lnTo>
                  <a:lnTo>
                    <a:pt x="0" y="2241"/>
                  </a:lnTo>
                  <a:lnTo>
                    <a:pt x="400" y="224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sv-SE" sz="2000">
                <a:latin typeface="Helvetica"/>
              </a:endParaRPr>
            </a:p>
          </p:txBody>
        </p:sp>
        <p:sp>
          <p:nvSpPr>
            <p:cNvPr id="119" name="Up-Down Arrow 118"/>
            <p:cNvSpPr/>
            <p:nvPr/>
          </p:nvSpPr>
          <p:spPr>
            <a:xfrm>
              <a:off x="4334330" y="1757082"/>
              <a:ext cx="397497" cy="1112418"/>
            </a:xfrm>
            <a:prstGeom prst="upDownArrow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6491288" y="3140075"/>
            <a:ext cx="1489075" cy="212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Teamcenter - RM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459538" y="5056188"/>
            <a:ext cx="1493837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Teamcenter - </a:t>
            </a:r>
            <a:r>
              <a:rPr lang="en-US" sz="1100" dirty="0" smtClean="0">
                <a:solidFill>
                  <a:schemeClr val="tx2"/>
                </a:solidFill>
              </a:rPr>
              <a:t>ECCT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947988" y="2930525"/>
            <a:ext cx="541337" cy="1366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Team</a:t>
            </a: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center – </a:t>
            </a: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Integ</a:t>
            </a:r>
          </a:p>
          <a:p>
            <a:pPr algn="ctr">
              <a:defRPr/>
            </a:pPr>
            <a:r>
              <a:rPr lang="en-US" sz="900" dirty="0">
                <a:solidFill>
                  <a:schemeClr val="tx2"/>
                </a:solidFill>
              </a:rPr>
              <a:t>rations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233488" y="1981200"/>
            <a:ext cx="1477962" cy="211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/>
                </a:solidFill>
              </a:rPr>
              <a:t>Teamcenter - RM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4537075" y="4114800"/>
            <a:ext cx="1250950" cy="19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2"/>
                </a:solidFill>
              </a:rPr>
              <a:t>Teamcenter</a:t>
            </a:r>
          </a:p>
        </p:txBody>
      </p:sp>
      <p:pic>
        <p:nvPicPr>
          <p:cNvPr id="72812" name="Picture 1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175" y="3224213"/>
            <a:ext cx="7635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13" name="Picture 11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016500"/>
            <a:ext cx="712788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814" name="Group 56"/>
          <p:cNvGrpSpPr>
            <a:grpSpLocks/>
          </p:cNvGrpSpPr>
          <p:nvPr/>
        </p:nvGrpSpPr>
        <p:grpSpPr bwMode="auto">
          <a:xfrm>
            <a:off x="6465888" y="4071938"/>
            <a:ext cx="1533525" cy="630237"/>
            <a:chOff x="4319" y="2308"/>
            <a:chExt cx="1083" cy="375"/>
          </a:xfrm>
        </p:grpSpPr>
        <p:sp>
          <p:nvSpPr>
            <p:cNvPr id="72815" name="Rectangle 54"/>
            <p:cNvSpPr>
              <a:spLocks noChangeArrowheads="1"/>
            </p:cNvSpPr>
            <p:nvPr/>
          </p:nvSpPr>
          <p:spPr bwMode="auto">
            <a:xfrm>
              <a:off x="4319" y="2308"/>
              <a:ext cx="1083" cy="375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sv-SE" sz="20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72816" name="Rectangle 55"/>
            <p:cNvSpPr>
              <a:spLocks noChangeArrowheads="1"/>
            </p:cNvSpPr>
            <p:nvPr/>
          </p:nvSpPr>
          <p:spPr bwMode="auto">
            <a:xfrm>
              <a:off x="4319" y="2308"/>
              <a:ext cx="1083" cy="375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sv-SE" sz="2000">
                <a:solidFill>
                  <a:schemeClr val="tx2"/>
                </a:solidFill>
                <a:latin typeface="Helvetica"/>
              </a:endParaRPr>
            </a:p>
          </p:txBody>
        </p:sp>
      </p:grpSp>
      <p:sp>
        <p:nvSpPr>
          <p:cNvPr id="72817" name="Freeform 60"/>
          <p:cNvSpPr>
            <a:spLocks noEditPoints="1"/>
          </p:cNvSpPr>
          <p:nvPr/>
        </p:nvSpPr>
        <p:spPr bwMode="auto">
          <a:xfrm>
            <a:off x="5824538" y="4249618"/>
            <a:ext cx="736600" cy="63500"/>
          </a:xfrm>
          <a:custGeom>
            <a:avLst/>
            <a:gdLst>
              <a:gd name="T0" fmla="*/ 2147483647 w 2363"/>
              <a:gd name="T1" fmla="*/ 2147483647 h 200"/>
              <a:gd name="T2" fmla="*/ 2147483647 w 2363"/>
              <a:gd name="T3" fmla="*/ 2147483647 h 200"/>
              <a:gd name="T4" fmla="*/ 2147483647 w 2363"/>
              <a:gd name="T5" fmla="*/ 2147483647 h 200"/>
              <a:gd name="T6" fmla="*/ 2147483647 w 2363"/>
              <a:gd name="T7" fmla="*/ 2147483647 h 200"/>
              <a:gd name="T8" fmla="*/ 2147483647 w 2363"/>
              <a:gd name="T9" fmla="*/ 2147483647 h 200"/>
              <a:gd name="T10" fmla="*/ 2147483647 w 2363"/>
              <a:gd name="T11" fmla="*/ 2147483647 h 200"/>
              <a:gd name="T12" fmla="*/ 2147483647 w 2363"/>
              <a:gd name="T13" fmla="*/ 2147483647 h 200"/>
              <a:gd name="T14" fmla="*/ 2147483647 w 2363"/>
              <a:gd name="T15" fmla="*/ 2147483647 h 200"/>
              <a:gd name="T16" fmla="*/ 0 w 2363"/>
              <a:gd name="T17" fmla="*/ 2147483647 h 200"/>
              <a:gd name="T18" fmla="*/ 2147483647 w 2363"/>
              <a:gd name="T19" fmla="*/ 0 h 200"/>
              <a:gd name="T20" fmla="*/ 2147483647 w 2363"/>
              <a:gd name="T21" fmla="*/ 2147483647 h 200"/>
              <a:gd name="T22" fmla="*/ 2147483647 w 2363"/>
              <a:gd name="T23" fmla="*/ 0 h 200"/>
              <a:gd name="T24" fmla="*/ 2147483647 w 2363"/>
              <a:gd name="T25" fmla="*/ 2147483647 h 200"/>
              <a:gd name="T26" fmla="*/ 2147483647 w 2363"/>
              <a:gd name="T27" fmla="*/ 2147483647 h 200"/>
              <a:gd name="T28" fmla="*/ 2147483647 w 2363"/>
              <a:gd name="T29" fmla="*/ 0 h 2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63"/>
              <a:gd name="T46" fmla="*/ 0 h 200"/>
              <a:gd name="T47" fmla="*/ 2363 w 2363"/>
              <a:gd name="T48" fmla="*/ 200 h 2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63" h="200">
                <a:moveTo>
                  <a:pt x="167" y="83"/>
                </a:moveTo>
                <a:lnTo>
                  <a:pt x="2196" y="83"/>
                </a:lnTo>
                <a:cubicBezTo>
                  <a:pt x="2205" y="83"/>
                  <a:pt x="2213" y="91"/>
                  <a:pt x="2213" y="100"/>
                </a:cubicBezTo>
                <a:cubicBezTo>
                  <a:pt x="2213" y="109"/>
                  <a:pt x="2205" y="116"/>
                  <a:pt x="2196" y="116"/>
                </a:cubicBezTo>
                <a:lnTo>
                  <a:pt x="167" y="116"/>
                </a:lnTo>
                <a:cubicBezTo>
                  <a:pt x="158" y="116"/>
                  <a:pt x="150" y="109"/>
                  <a:pt x="150" y="100"/>
                </a:cubicBezTo>
                <a:cubicBezTo>
                  <a:pt x="150" y="91"/>
                  <a:pt x="158" y="83"/>
                  <a:pt x="167" y="83"/>
                </a:cubicBezTo>
                <a:close/>
                <a:moveTo>
                  <a:pt x="200" y="200"/>
                </a:moveTo>
                <a:lnTo>
                  <a:pt x="0" y="100"/>
                </a:lnTo>
                <a:lnTo>
                  <a:pt x="200" y="0"/>
                </a:lnTo>
                <a:lnTo>
                  <a:pt x="200" y="200"/>
                </a:lnTo>
                <a:close/>
                <a:moveTo>
                  <a:pt x="2163" y="0"/>
                </a:moveTo>
                <a:lnTo>
                  <a:pt x="2363" y="100"/>
                </a:lnTo>
                <a:lnTo>
                  <a:pt x="2163" y="200"/>
                </a:lnTo>
                <a:lnTo>
                  <a:pt x="2163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sv-SE" sz="2000">
              <a:solidFill>
                <a:schemeClr val="tx2"/>
              </a:solidFill>
              <a:latin typeface="Helvetica"/>
            </a:endParaRPr>
          </a:p>
        </p:txBody>
      </p:sp>
      <p:sp>
        <p:nvSpPr>
          <p:cNvPr id="72818" name="Rectangle 57"/>
          <p:cNvSpPr>
            <a:spLocks noChangeArrowheads="1"/>
          </p:cNvSpPr>
          <p:nvPr/>
        </p:nvSpPr>
        <p:spPr bwMode="auto">
          <a:xfrm>
            <a:off x="6462713" y="4060825"/>
            <a:ext cx="1520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Software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Config. Man</a:t>
            </a:r>
            <a:endParaRPr lang="en-US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2819" name="TextBox 127"/>
          <p:cNvSpPr txBox="1">
            <a:spLocks noChangeArrowheads="1"/>
          </p:cNvSpPr>
          <p:nvPr/>
        </p:nvSpPr>
        <p:spPr bwMode="auto">
          <a:xfrm>
            <a:off x="6913563" y="4359275"/>
            <a:ext cx="5000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IBM</a:t>
            </a:r>
          </a:p>
        </p:txBody>
      </p:sp>
      <p:sp>
        <p:nvSpPr>
          <p:cNvPr id="72820" name="TextBox 101"/>
          <p:cNvSpPr txBox="1">
            <a:spLocks noChangeArrowheads="1"/>
          </p:cNvSpPr>
          <p:nvPr/>
        </p:nvSpPr>
        <p:spPr bwMode="auto">
          <a:xfrm>
            <a:off x="39688" y="6092825"/>
            <a:ext cx="9067800" cy="738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Adoption of Single Corporate data backbone and authoring tools enables WP and relationship Meta data re-use across Corporate PD systems.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Must support data objects that require rapid iteration (ALM) Vs structured management (PLM).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7899" y="2365119"/>
            <a:ext cx="3368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cs typeface="Arial" pitchFamily="34" charset="0"/>
              </a:rPr>
              <a:t>Electrical Domain Design information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283494" y="5017966"/>
            <a:ext cx="656388" cy="217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2"/>
                </a:solidFill>
              </a:rPr>
              <a:t>TCUA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6705" y="2396152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SW Systems Engineering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Rectangle 576"/>
          <p:cNvSpPr/>
          <p:nvPr/>
        </p:nvSpPr>
        <p:spPr>
          <a:xfrm>
            <a:off x="3047999" y="685800"/>
            <a:ext cx="1330325" cy="594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8" name="Rectangle 607"/>
          <p:cNvSpPr/>
          <p:nvPr/>
        </p:nvSpPr>
        <p:spPr>
          <a:xfrm>
            <a:off x="152400" y="685800"/>
            <a:ext cx="2819400" cy="594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4" name="Rectangle 583"/>
          <p:cNvSpPr/>
          <p:nvPr/>
        </p:nvSpPr>
        <p:spPr>
          <a:xfrm>
            <a:off x="4438502" y="685800"/>
            <a:ext cx="1368424" cy="594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9" name="Rectangle 608"/>
          <p:cNvSpPr/>
          <p:nvPr/>
        </p:nvSpPr>
        <p:spPr>
          <a:xfrm>
            <a:off x="5910263" y="685800"/>
            <a:ext cx="3124200" cy="594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6" name="Rectangle 133"/>
          <p:cNvSpPr>
            <a:spLocks noChangeArrowheads="1"/>
          </p:cNvSpPr>
          <p:nvPr/>
        </p:nvSpPr>
        <p:spPr bwMode="auto">
          <a:xfrm>
            <a:off x="547688" y="0"/>
            <a:ext cx="6310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VSEM Project Scope and Implementation</a:t>
            </a:r>
          </a:p>
        </p:txBody>
      </p:sp>
      <p:pic>
        <p:nvPicPr>
          <p:cNvPr id="74760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908050" cy="806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4761" name="Text Box 51"/>
          <p:cNvSpPr txBox="1">
            <a:spLocks noChangeArrowheads="1"/>
          </p:cNvSpPr>
          <p:nvPr/>
        </p:nvSpPr>
        <p:spPr bwMode="auto">
          <a:xfrm>
            <a:off x="3048000" y="1143000"/>
            <a:ext cx="13981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b="1" dirty="0"/>
              <a:t>E/E </a:t>
            </a:r>
            <a:r>
              <a:rPr lang="en-US" sz="1100" b="1" dirty="0" smtClean="0"/>
              <a:t>System BOMs</a:t>
            </a:r>
            <a:endParaRPr lang="en-US" sz="1100" b="1" dirty="0"/>
          </a:p>
        </p:txBody>
      </p:sp>
      <p:sp>
        <p:nvSpPr>
          <p:cNvPr id="74764" name="TextBox 13"/>
          <p:cNvSpPr txBox="1">
            <a:spLocks noChangeArrowheads="1"/>
          </p:cNvSpPr>
          <p:nvPr/>
        </p:nvSpPr>
        <p:spPr bwMode="auto">
          <a:xfrm>
            <a:off x="491143" y="685800"/>
            <a:ext cx="23038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/>
              <a:t>Product </a:t>
            </a:r>
            <a:r>
              <a:rPr lang="en-US" sz="1600" b="1" dirty="0" smtClean="0"/>
              <a:t>Development</a:t>
            </a:r>
            <a:endParaRPr lang="en-US" sz="1600" b="1" dirty="0"/>
          </a:p>
        </p:txBody>
      </p:sp>
      <p:sp>
        <p:nvSpPr>
          <p:cNvPr id="74765" name="TextBox 14"/>
          <p:cNvSpPr txBox="1">
            <a:spLocks noChangeArrowheads="1"/>
          </p:cNvSpPr>
          <p:nvPr/>
        </p:nvSpPr>
        <p:spPr bwMode="auto">
          <a:xfrm>
            <a:off x="4267200" y="640094"/>
            <a:ext cx="1676400" cy="523220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/>
              <a:t>Assembly </a:t>
            </a:r>
          </a:p>
          <a:p>
            <a:pPr algn="ctr" eaLnBrk="1" hangingPunct="1"/>
            <a:r>
              <a:rPr lang="en-US" b="1" dirty="0" smtClean="0"/>
              <a:t>Plants </a:t>
            </a:r>
            <a:endParaRPr lang="en-US" b="1" dirty="0"/>
          </a:p>
        </p:txBody>
      </p:sp>
      <p:sp>
        <p:nvSpPr>
          <p:cNvPr id="74769" name="AutoShape 28"/>
          <p:cNvSpPr>
            <a:spLocks noChangeAspect="1" noChangeArrowheads="1" noTextEdit="1"/>
          </p:cNvSpPr>
          <p:nvPr/>
        </p:nvSpPr>
        <p:spPr bwMode="auto">
          <a:xfrm>
            <a:off x="5562600" y="1981200"/>
            <a:ext cx="2854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86" name="AutoShape 50"/>
          <p:cNvSpPr>
            <a:spLocks noChangeArrowheads="1"/>
          </p:cNvSpPr>
          <p:nvPr/>
        </p:nvSpPr>
        <p:spPr bwMode="auto">
          <a:xfrm>
            <a:off x="5019675" y="2182813"/>
            <a:ext cx="166688" cy="3016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887" name="Group 32"/>
          <p:cNvGrpSpPr>
            <a:grpSpLocks/>
          </p:cNvGrpSpPr>
          <p:nvPr/>
        </p:nvGrpSpPr>
        <p:grpSpPr bwMode="auto">
          <a:xfrm>
            <a:off x="4538663" y="1143000"/>
            <a:ext cx="1096962" cy="2133600"/>
            <a:chOff x="3396" y="1270"/>
            <a:chExt cx="572" cy="1701"/>
          </a:xfrm>
        </p:grpSpPr>
        <p:sp>
          <p:nvSpPr>
            <p:cNvPr id="74888" name="Rectangle 30"/>
            <p:cNvSpPr>
              <a:spLocks noChangeArrowheads="1"/>
            </p:cNvSpPr>
            <p:nvPr/>
          </p:nvSpPr>
          <p:spPr bwMode="auto">
            <a:xfrm>
              <a:off x="3396" y="1270"/>
              <a:ext cx="572" cy="170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89" name="Rectangle 31"/>
            <p:cNvSpPr>
              <a:spLocks noChangeArrowheads="1"/>
            </p:cNvSpPr>
            <p:nvPr/>
          </p:nvSpPr>
          <p:spPr bwMode="auto">
            <a:xfrm>
              <a:off x="3396" y="1270"/>
              <a:ext cx="572" cy="1701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890" name="Group 35"/>
          <p:cNvGrpSpPr>
            <a:grpSpLocks/>
          </p:cNvGrpSpPr>
          <p:nvPr/>
        </p:nvGrpSpPr>
        <p:grpSpPr bwMode="auto">
          <a:xfrm>
            <a:off x="4665663" y="1441450"/>
            <a:ext cx="842962" cy="1606550"/>
            <a:chOff x="3462" y="1508"/>
            <a:chExt cx="440" cy="1281"/>
          </a:xfrm>
        </p:grpSpPr>
        <p:sp>
          <p:nvSpPr>
            <p:cNvPr id="74891" name="Rectangle 33"/>
            <p:cNvSpPr>
              <a:spLocks noChangeArrowheads="1"/>
            </p:cNvSpPr>
            <p:nvPr/>
          </p:nvSpPr>
          <p:spPr bwMode="auto">
            <a:xfrm>
              <a:off x="3462" y="1508"/>
              <a:ext cx="440" cy="1281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92" name="Rectangle 34"/>
            <p:cNvSpPr>
              <a:spLocks noChangeArrowheads="1"/>
            </p:cNvSpPr>
            <p:nvPr/>
          </p:nvSpPr>
          <p:spPr bwMode="auto">
            <a:xfrm>
              <a:off x="3462" y="1508"/>
              <a:ext cx="440" cy="1281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893" name="Group 38"/>
          <p:cNvGrpSpPr>
            <a:grpSpLocks/>
          </p:cNvGrpSpPr>
          <p:nvPr/>
        </p:nvGrpSpPr>
        <p:grpSpPr bwMode="auto">
          <a:xfrm>
            <a:off x="4811713" y="1866900"/>
            <a:ext cx="525462" cy="190500"/>
            <a:chOff x="3538" y="1847"/>
            <a:chExt cx="274" cy="152"/>
          </a:xfrm>
        </p:grpSpPr>
        <p:sp>
          <p:nvSpPr>
            <p:cNvPr id="74894" name="Rectangle 36"/>
            <p:cNvSpPr>
              <a:spLocks noChangeArrowheads="1"/>
            </p:cNvSpPr>
            <p:nvPr/>
          </p:nvSpPr>
          <p:spPr bwMode="auto">
            <a:xfrm>
              <a:off x="3538" y="1847"/>
              <a:ext cx="274" cy="113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95" name="Rectangle 37"/>
            <p:cNvSpPr>
              <a:spLocks noChangeArrowheads="1"/>
            </p:cNvSpPr>
            <p:nvPr/>
          </p:nvSpPr>
          <p:spPr bwMode="auto">
            <a:xfrm>
              <a:off x="3538" y="1847"/>
              <a:ext cx="274" cy="152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896" name="Rectangle 40"/>
          <p:cNvSpPr>
            <a:spLocks noChangeArrowheads="1"/>
          </p:cNvSpPr>
          <p:nvPr/>
        </p:nvSpPr>
        <p:spPr bwMode="auto">
          <a:xfrm>
            <a:off x="4811713" y="2141538"/>
            <a:ext cx="525462" cy="141287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97" name="Rectangle 44"/>
          <p:cNvSpPr>
            <a:spLocks noChangeArrowheads="1"/>
          </p:cNvSpPr>
          <p:nvPr/>
        </p:nvSpPr>
        <p:spPr bwMode="auto">
          <a:xfrm>
            <a:off x="4802188" y="2416175"/>
            <a:ext cx="544512" cy="141288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98" name="Rectangle 48"/>
          <p:cNvSpPr>
            <a:spLocks noChangeArrowheads="1"/>
          </p:cNvSpPr>
          <p:nvPr/>
        </p:nvSpPr>
        <p:spPr bwMode="auto">
          <a:xfrm>
            <a:off x="4806950" y="2690813"/>
            <a:ext cx="534988" cy="141287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99" name="Rectangle 56"/>
          <p:cNvSpPr>
            <a:spLocks noChangeArrowheads="1"/>
          </p:cNvSpPr>
          <p:nvPr/>
        </p:nvSpPr>
        <p:spPr bwMode="auto">
          <a:xfrm>
            <a:off x="4756150" y="3067050"/>
            <a:ext cx="2127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In</a:t>
            </a:r>
            <a:endParaRPr lang="en-US"/>
          </a:p>
        </p:txBody>
      </p:sp>
      <p:sp>
        <p:nvSpPr>
          <p:cNvPr id="74900" name="Rectangle 58"/>
          <p:cNvSpPr>
            <a:spLocks noChangeArrowheads="1"/>
          </p:cNvSpPr>
          <p:nvPr/>
        </p:nvSpPr>
        <p:spPr bwMode="auto">
          <a:xfrm>
            <a:off x="4895850" y="3067050"/>
            <a:ext cx="9112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Plant Flash</a:t>
            </a:r>
            <a:endParaRPr lang="en-US"/>
          </a:p>
        </p:txBody>
      </p:sp>
      <p:sp>
        <p:nvSpPr>
          <p:cNvPr id="74901" name="Rectangle 59"/>
          <p:cNvSpPr>
            <a:spLocks noChangeArrowheads="1"/>
          </p:cNvSpPr>
          <p:nvPr/>
        </p:nvSpPr>
        <p:spPr bwMode="auto">
          <a:xfrm>
            <a:off x="4784725" y="1139825"/>
            <a:ext cx="7016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Manufactured </a:t>
            </a:r>
            <a:endParaRPr lang="en-US" sz="800"/>
          </a:p>
        </p:txBody>
      </p:sp>
      <p:sp>
        <p:nvSpPr>
          <p:cNvPr id="74902" name="Rectangle 60"/>
          <p:cNvSpPr>
            <a:spLocks noChangeArrowheads="1"/>
          </p:cNvSpPr>
          <p:nvPr/>
        </p:nvSpPr>
        <p:spPr bwMode="auto">
          <a:xfrm>
            <a:off x="4800600" y="1244600"/>
            <a:ext cx="7318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Vehicle Series </a:t>
            </a:r>
            <a:endParaRPr lang="en-US" sz="800"/>
          </a:p>
        </p:txBody>
      </p:sp>
      <p:sp>
        <p:nvSpPr>
          <p:cNvPr id="74903" name="Rectangle 61"/>
          <p:cNvSpPr>
            <a:spLocks noChangeArrowheads="1"/>
          </p:cNvSpPr>
          <p:nvPr/>
        </p:nvSpPr>
        <p:spPr bwMode="auto">
          <a:xfrm>
            <a:off x="4927600" y="1347788"/>
            <a:ext cx="406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Variants</a:t>
            </a:r>
            <a:endParaRPr lang="en-US" sz="800"/>
          </a:p>
        </p:txBody>
      </p:sp>
      <p:sp>
        <p:nvSpPr>
          <p:cNvPr id="74904" name="Rectangle 176"/>
          <p:cNvSpPr>
            <a:spLocks noChangeArrowheads="1"/>
          </p:cNvSpPr>
          <p:nvPr/>
        </p:nvSpPr>
        <p:spPr bwMode="auto">
          <a:xfrm>
            <a:off x="4840288" y="1506538"/>
            <a:ext cx="5365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BOM 1</a:t>
            </a:r>
            <a:endParaRPr lang="en-US"/>
          </a:p>
        </p:txBody>
      </p:sp>
      <p:grpSp>
        <p:nvGrpSpPr>
          <p:cNvPr id="74905" name="Group 179"/>
          <p:cNvGrpSpPr>
            <a:grpSpLocks/>
          </p:cNvGrpSpPr>
          <p:nvPr/>
        </p:nvGrpSpPr>
        <p:grpSpPr bwMode="auto">
          <a:xfrm>
            <a:off x="4775200" y="1477963"/>
            <a:ext cx="596900" cy="358775"/>
            <a:chOff x="3519" y="1537"/>
            <a:chExt cx="312" cy="286"/>
          </a:xfrm>
        </p:grpSpPr>
        <p:sp>
          <p:nvSpPr>
            <p:cNvPr id="74906" name="Rectangle 177"/>
            <p:cNvSpPr>
              <a:spLocks noChangeArrowheads="1"/>
            </p:cNvSpPr>
            <p:nvPr/>
          </p:nvSpPr>
          <p:spPr bwMode="auto">
            <a:xfrm>
              <a:off x="3519" y="1537"/>
              <a:ext cx="312" cy="28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07" name="Rectangle 178"/>
            <p:cNvSpPr>
              <a:spLocks noChangeArrowheads="1"/>
            </p:cNvSpPr>
            <p:nvPr/>
          </p:nvSpPr>
          <p:spPr bwMode="auto">
            <a:xfrm>
              <a:off x="3519" y="1537"/>
              <a:ext cx="312" cy="286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908" name="Group 210"/>
          <p:cNvGrpSpPr>
            <a:grpSpLocks/>
          </p:cNvGrpSpPr>
          <p:nvPr/>
        </p:nvGrpSpPr>
        <p:grpSpPr bwMode="auto">
          <a:xfrm>
            <a:off x="4932363" y="1646238"/>
            <a:ext cx="133350" cy="49212"/>
            <a:chOff x="3601" y="1671"/>
            <a:chExt cx="70" cy="39"/>
          </a:xfrm>
        </p:grpSpPr>
        <p:grpSp>
          <p:nvGrpSpPr>
            <p:cNvPr id="74909" name="Group 182"/>
            <p:cNvGrpSpPr>
              <a:grpSpLocks/>
            </p:cNvGrpSpPr>
            <p:nvPr/>
          </p:nvGrpSpPr>
          <p:grpSpPr bwMode="auto">
            <a:xfrm>
              <a:off x="3601" y="1671"/>
              <a:ext cx="51" cy="37"/>
              <a:chOff x="3601" y="1671"/>
              <a:chExt cx="51" cy="37"/>
            </a:xfrm>
          </p:grpSpPr>
          <p:sp>
            <p:nvSpPr>
              <p:cNvPr id="74910" name="Rectangle 180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1" name="Rectangle 181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12" name="Group 185"/>
            <p:cNvGrpSpPr>
              <a:grpSpLocks/>
            </p:cNvGrpSpPr>
            <p:nvPr/>
          </p:nvGrpSpPr>
          <p:grpSpPr bwMode="auto">
            <a:xfrm>
              <a:off x="3605" y="1674"/>
              <a:ext cx="43" cy="8"/>
              <a:chOff x="3605" y="1674"/>
              <a:chExt cx="43" cy="8"/>
            </a:xfrm>
          </p:grpSpPr>
          <p:sp>
            <p:nvSpPr>
              <p:cNvPr id="74913" name="Rectangle 183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4" name="Rectangle 184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15" name="Rectangle 186"/>
            <p:cNvSpPr>
              <a:spLocks noChangeArrowheads="1"/>
            </p:cNvSpPr>
            <p:nvPr/>
          </p:nvSpPr>
          <p:spPr bwMode="auto">
            <a:xfrm>
              <a:off x="3610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4916" name="Group 189"/>
            <p:cNvGrpSpPr>
              <a:grpSpLocks/>
            </p:cNvGrpSpPr>
            <p:nvPr/>
          </p:nvGrpSpPr>
          <p:grpSpPr bwMode="auto">
            <a:xfrm>
              <a:off x="3605" y="1685"/>
              <a:ext cx="43" cy="9"/>
              <a:chOff x="3605" y="1685"/>
              <a:chExt cx="43" cy="9"/>
            </a:xfrm>
          </p:grpSpPr>
          <p:sp>
            <p:nvSpPr>
              <p:cNvPr id="74917" name="Rectangle 187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8" name="Rectangle 188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19" name="Rectangle 190"/>
            <p:cNvSpPr>
              <a:spLocks noChangeArrowheads="1"/>
            </p:cNvSpPr>
            <p:nvPr/>
          </p:nvSpPr>
          <p:spPr bwMode="auto">
            <a:xfrm>
              <a:off x="3613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4920" name="Group 193"/>
            <p:cNvGrpSpPr>
              <a:grpSpLocks/>
            </p:cNvGrpSpPr>
            <p:nvPr/>
          </p:nvGrpSpPr>
          <p:grpSpPr bwMode="auto">
            <a:xfrm>
              <a:off x="3605" y="1697"/>
              <a:ext cx="43" cy="8"/>
              <a:chOff x="3605" y="1697"/>
              <a:chExt cx="43" cy="8"/>
            </a:xfrm>
          </p:grpSpPr>
          <p:sp>
            <p:nvSpPr>
              <p:cNvPr id="74921" name="Rectangle 191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2" name="Rectangle 192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23" name="Rectangle 194"/>
            <p:cNvSpPr>
              <a:spLocks noChangeArrowheads="1"/>
            </p:cNvSpPr>
            <p:nvPr/>
          </p:nvSpPr>
          <p:spPr bwMode="auto">
            <a:xfrm>
              <a:off x="3605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  <p:grpSp>
          <p:nvGrpSpPr>
            <p:cNvPr id="74924" name="Group 197"/>
            <p:cNvGrpSpPr>
              <a:grpSpLocks/>
            </p:cNvGrpSpPr>
            <p:nvPr/>
          </p:nvGrpSpPr>
          <p:grpSpPr bwMode="auto">
            <a:xfrm>
              <a:off x="3601" y="1671"/>
              <a:ext cx="51" cy="37"/>
              <a:chOff x="3601" y="1671"/>
              <a:chExt cx="51" cy="37"/>
            </a:xfrm>
          </p:grpSpPr>
          <p:sp>
            <p:nvSpPr>
              <p:cNvPr id="74925" name="Rectangle 195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6" name="Rectangle 196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27" name="Group 200"/>
            <p:cNvGrpSpPr>
              <a:grpSpLocks/>
            </p:cNvGrpSpPr>
            <p:nvPr/>
          </p:nvGrpSpPr>
          <p:grpSpPr bwMode="auto">
            <a:xfrm>
              <a:off x="3605" y="1674"/>
              <a:ext cx="43" cy="8"/>
              <a:chOff x="3605" y="1674"/>
              <a:chExt cx="43" cy="8"/>
            </a:xfrm>
          </p:grpSpPr>
          <p:sp>
            <p:nvSpPr>
              <p:cNvPr id="74928" name="Rectangle 198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9" name="Rectangle 199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30" name="Rectangle 201"/>
            <p:cNvSpPr>
              <a:spLocks noChangeArrowheads="1"/>
            </p:cNvSpPr>
            <p:nvPr/>
          </p:nvSpPr>
          <p:spPr bwMode="auto">
            <a:xfrm>
              <a:off x="3610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4931" name="Group 204"/>
            <p:cNvGrpSpPr>
              <a:grpSpLocks/>
            </p:cNvGrpSpPr>
            <p:nvPr/>
          </p:nvGrpSpPr>
          <p:grpSpPr bwMode="auto">
            <a:xfrm>
              <a:off x="3605" y="1685"/>
              <a:ext cx="43" cy="9"/>
              <a:chOff x="3605" y="1685"/>
              <a:chExt cx="43" cy="9"/>
            </a:xfrm>
          </p:grpSpPr>
          <p:sp>
            <p:nvSpPr>
              <p:cNvPr id="74932" name="Rectangle 202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3" name="Rectangle 203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34" name="Rectangle 205"/>
            <p:cNvSpPr>
              <a:spLocks noChangeArrowheads="1"/>
            </p:cNvSpPr>
            <p:nvPr/>
          </p:nvSpPr>
          <p:spPr bwMode="auto">
            <a:xfrm>
              <a:off x="3613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4935" name="Group 208"/>
            <p:cNvGrpSpPr>
              <a:grpSpLocks/>
            </p:cNvGrpSpPr>
            <p:nvPr/>
          </p:nvGrpSpPr>
          <p:grpSpPr bwMode="auto">
            <a:xfrm>
              <a:off x="3605" y="1697"/>
              <a:ext cx="43" cy="8"/>
              <a:chOff x="3605" y="1697"/>
              <a:chExt cx="43" cy="8"/>
            </a:xfrm>
          </p:grpSpPr>
          <p:sp>
            <p:nvSpPr>
              <p:cNvPr id="74936" name="Rectangle 206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7" name="Rectangle 207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38" name="Rectangle 209"/>
            <p:cNvSpPr>
              <a:spLocks noChangeArrowheads="1"/>
            </p:cNvSpPr>
            <p:nvPr/>
          </p:nvSpPr>
          <p:spPr bwMode="auto">
            <a:xfrm>
              <a:off x="3605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</p:grpSp>
      <p:sp>
        <p:nvSpPr>
          <p:cNvPr id="74939" name="Line 211"/>
          <p:cNvSpPr>
            <a:spLocks noChangeShapeType="1"/>
          </p:cNvSpPr>
          <p:nvPr/>
        </p:nvSpPr>
        <p:spPr bwMode="auto">
          <a:xfrm>
            <a:off x="4914900" y="1722438"/>
            <a:ext cx="266700" cy="1587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940" name="Line 212"/>
          <p:cNvSpPr>
            <a:spLocks noChangeShapeType="1"/>
          </p:cNvSpPr>
          <p:nvPr/>
        </p:nvSpPr>
        <p:spPr bwMode="auto">
          <a:xfrm>
            <a:off x="4981575" y="1698625"/>
            <a:ext cx="1588" cy="23813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941" name="Group 243"/>
          <p:cNvGrpSpPr>
            <a:grpSpLocks/>
          </p:cNvGrpSpPr>
          <p:nvPr/>
        </p:nvGrpSpPr>
        <p:grpSpPr bwMode="auto">
          <a:xfrm>
            <a:off x="5014913" y="1739900"/>
            <a:ext cx="133350" cy="50800"/>
            <a:chOff x="3644" y="1746"/>
            <a:chExt cx="70" cy="40"/>
          </a:xfrm>
        </p:grpSpPr>
        <p:grpSp>
          <p:nvGrpSpPr>
            <p:cNvPr id="74942" name="Group 215"/>
            <p:cNvGrpSpPr>
              <a:grpSpLocks/>
            </p:cNvGrpSpPr>
            <p:nvPr/>
          </p:nvGrpSpPr>
          <p:grpSpPr bwMode="auto">
            <a:xfrm>
              <a:off x="3644" y="1746"/>
              <a:ext cx="51" cy="38"/>
              <a:chOff x="3644" y="1746"/>
              <a:chExt cx="51" cy="38"/>
            </a:xfrm>
          </p:grpSpPr>
          <p:sp>
            <p:nvSpPr>
              <p:cNvPr id="74943" name="Rectangle 213"/>
              <p:cNvSpPr>
                <a:spLocks noChangeArrowheads="1"/>
              </p:cNvSpPr>
              <p:nvPr/>
            </p:nvSpPr>
            <p:spPr bwMode="auto">
              <a:xfrm>
                <a:off x="3644" y="1746"/>
                <a:ext cx="51" cy="3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4" name="Rectangle 214"/>
              <p:cNvSpPr>
                <a:spLocks noChangeArrowheads="1"/>
              </p:cNvSpPr>
              <p:nvPr/>
            </p:nvSpPr>
            <p:spPr bwMode="auto">
              <a:xfrm>
                <a:off x="3644" y="1746"/>
                <a:ext cx="51" cy="3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45" name="Group 218"/>
            <p:cNvGrpSpPr>
              <a:grpSpLocks/>
            </p:cNvGrpSpPr>
            <p:nvPr/>
          </p:nvGrpSpPr>
          <p:grpSpPr bwMode="auto">
            <a:xfrm>
              <a:off x="3648" y="1749"/>
              <a:ext cx="43" cy="9"/>
              <a:chOff x="3648" y="1749"/>
              <a:chExt cx="43" cy="9"/>
            </a:xfrm>
          </p:grpSpPr>
          <p:sp>
            <p:nvSpPr>
              <p:cNvPr id="74946" name="Rectangle 216"/>
              <p:cNvSpPr>
                <a:spLocks noChangeArrowheads="1"/>
              </p:cNvSpPr>
              <p:nvPr/>
            </p:nvSpPr>
            <p:spPr bwMode="auto">
              <a:xfrm>
                <a:off x="3648" y="1749"/>
                <a:ext cx="43" cy="9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7" name="Rectangle 217"/>
              <p:cNvSpPr>
                <a:spLocks noChangeArrowheads="1"/>
              </p:cNvSpPr>
              <p:nvPr/>
            </p:nvSpPr>
            <p:spPr bwMode="auto">
              <a:xfrm>
                <a:off x="3648" y="1749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48" name="Rectangle 219"/>
            <p:cNvSpPr>
              <a:spLocks noChangeArrowheads="1"/>
            </p:cNvSpPr>
            <p:nvPr/>
          </p:nvSpPr>
          <p:spPr bwMode="auto">
            <a:xfrm>
              <a:off x="3653" y="1751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4949" name="Group 222"/>
            <p:cNvGrpSpPr>
              <a:grpSpLocks/>
            </p:cNvGrpSpPr>
            <p:nvPr/>
          </p:nvGrpSpPr>
          <p:grpSpPr bwMode="auto">
            <a:xfrm>
              <a:off x="3648" y="1761"/>
              <a:ext cx="43" cy="8"/>
              <a:chOff x="3648" y="1761"/>
              <a:chExt cx="43" cy="8"/>
            </a:xfrm>
          </p:grpSpPr>
          <p:sp>
            <p:nvSpPr>
              <p:cNvPr id="74950" name="Rectangle 220"/>
              <p:cNvSpPr>
                <a:spLocks noChangeArrowheads="1"/>
              </p:cNvSpPr>
              <p:nvPr/>
            </p:nvSpPr>
            <p:spPr bwMode="auto">
              <a:xfrm>
                <a:off x="3648" y="1761"/>
                <a:ext cx="43" cy="8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1" name="Rectangle 221"/>
              <p:cNvSpPr>
                <a:spLocks noChangeArrowheads="1"/>
              </p:cNvSpPr>
              <p:nvPr/>
            </p:nvSpPr>
            <p:spPr bwMode="auto">
              <a:xfrm>
                <a:off x="3648" y="1761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52" name="Rectangle 223"/>
            <p:cNvSpPr>
              <a:spLocks noChangeArrowheads="1"/>
            </p:cNvSpPr>
            <p:nvPr/>
          </p:nvSpPr>
          <p:spPr bwMode="auto">
            <a:xfrm>
              <a:off x="3656" y="1762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4953" name="Group 226"/>
            <p:cNvGrpSpPr>
              <a:grpSpLocks/>
            </p:cNvGrpSpPr>
            <p:nvPr/>
          </p:nvGrpSpPr>
          <p:grpSpPr bwMode="auto">
            <a:xfrm>
              <a:off x="3648" y="1772"/>
              <a:ext cx="43" cy="9"/>
              <a:chOff x="3648" y="1772"/>
              <a:chExt cx="43" cy="9"/>
            </a:xfrm>
          </p:grpSpPr>
          <p:sp>
            <p:nvSpPr>
              <p:cNvPr id="74954" name="Rectangle 224"/>
              <p:cNvSpPr>
                <a:spLocks noChangeArrowheads="1"/>
              </p:cNvSpPr>
              <p:nvPr/>
            </p:nvSpPr>
            <p:spPr bwMode="auto">
              <a:xfrm>
                <a:off x="3648" y="1772"/>
                <a:ext cx="43" cy="9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5" name="Rectangle 225"/>
              <p:cNvSpPr>
                <a:spLocks noChangeArrowheads="1"/>
              </p:cNvSpPr>
              <p:nvPr/>
            </p:nvSpPr>
            <p:spPr bwMode="auto">
              <a:xfrm>
                <a:off x="3648" y="1772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56" name="Rectangle 227"/>
            <p:cNvSpPr>
              <a:spLocks noChangeArrowheads="1"/>
            </p:cNvSpPr>
            <p:nvPr/>
          </p:nvSpPr>
          <p:spPr bwMode="auto">
            <a:xfrm>
              <a:off x="3648" y="1774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  <p:grpSp>
          <p:nvGrpSpPr>
            <p:cNvPr id="74957" name="Group 230"/>
            <p:cNvGrpSpPr>
              <a:grpSpLocks/>
            </p:cNvGrpSpPr>
            <p:nvPr/>
          </p:nvGrpSpPr>
          <p:grpSpPr bwMode="auto">
            <a:xfrm>
              <a:off x="3644" y="1746"/>
              <a:ext cx="51" cy="38"/>
              <a:chOff x="3644" y="1746"/>
              <a:chExt cx="51" cy="38"/>
            </a:xfrm>
          </p:grpSpPr>
          <p:sp>
            <p:nvSpPr>
              <p:cNvPr id="74958" name="Rectangle 228"/>
              <p:cNvSpPr>
                <a:spLocks noChangeArrowheads="1"/>
              </p:cNvSpPr>
              <p:nvPr/>
            </p:nvSpPr>
            <p:spPr bwMode="auto">
              <a:xfrm>
                <a:off x="3644" y="1746"/>
                <a:ext cx="51" cy="3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9" name="Rectangle 229"/>
              <p:cNvSpPr>
                <a:spLocks noChangeArrowheads="1"/>
              </p:cNvSpPr>
              <p:nvPr/>
            </p:nvSpPr>
            <p:spPr bwMode="auto">
              <a:xfrm>
                <a:off x="3644" y="1746"/>
                <a:ext cx="51" cy="3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60" name="Group 233"/>
            <p:cNvGrpSpPr>
              <a:grpSpLocks/>
            </p:cNvGrpSpPr>
            <p:nvPr/>
          </p:nvGrpSpPr>
          <p:grpSpPr bwMode="auto">
            <a:xfrm>
              <a:off x="3648" y="1749"/>
              <a:ext cx="43" cy="9"/>
              <a:chOff x="3648" y="1749"/>
              <a:chExt cx="43" cy="9"/>
            </a:xfrm>
          </p:grpSpPr>
          <p:sp>
            <p:nvSpPr>
              <p:cNvPr id="74961" name="Rectangle 231"/>
              <p:cNvSpPr>
                <a:spLocks noChangeArrowheads="1"/>
              </p:cNvSpPr>
              <p:nvPr/>
            </p:nvSpPr>
            <p:spPr bwMode="auto">
              <a:xfrm>
                <a:off x="3648" y="1749"/>
                <a:ext cx="43" cy="9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2" name="Rectangle 232"/>
              <p:cNvSpPr>
                <a:spLocks noChangeArrowheads="1"/>
              </p:cNvSpPr>
              <p:nvPr/>
            </p:nvSpPr>
            <p:spPr bwMode="auto">
              <a:xfrm>
                <a:off x="3648" y="1749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63" name="Rectangle 234"/>
            <p:cNvSpPr>
              <a:spLocks noChangeArrowheads="1"/>
            </p:cNvSpPr>
            <p:nvPr/>
          </p:nvSpPr>
          <p:spPr bwMode="auto">
            <a:xfrm>
              <a:off x="3653" y="1751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4964" name="Group 237"/>
            <p:cNvGrpSpPr>
              <a:grpSpLocks/>
            </p:cNvGrpSpPr>
            <p:nvPr/>
          </p:nvGrpSpPr>
          <p:grpSpPr bwMode="auto">
            <a:xfrm>
              <a:off x="3648" y="1761"/>
              <a:ext cx="43" cy="8"/>
              <a:chOff x="3648" y="1761"/>
              <a:chExt cx="43" cy="8"/>
            </a:xfrm>
          </p:grpSpPr>
          <p:sp>
            <p:nvSpPr>
              <p:cNvPr id="74965" name="Rectangle 235"/>
              <p:cNvSpPr>
                <a:spLocks noChangeArrowheads="1"/>
              </p:cNvSpPr>
              <p:nvPr/>
            </p:nvSpPr>
            <p:spPr bwMode="auto">
              <a:xfrm>
                <a:off x="3648" y="1761"/>
                <a:ext cx="43" cy="8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6" name="Rectangle 236"/>
              <p:cNvSpPr>
                <a:spLocks noChangeArrowheads="1"/>
              </p:cNvSpPr>
              <p:nvPr/>
            </p:nvSpPr>
            <p:spPr bwMode="auto">
              <a:xfrm>
                <a:off x="3648" y="1761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67" name="Rectangle 238"/>
            <p:cNvSpPr>
              <a:spLocks noChangeArrowheads="1"/>
            </p:cNvSpPr>
            <p:nvPr/>
          </p:nvSpPr>
          <p:spPr bwMode="auto">
            <a:xfrm>
              <a:off x="3656" y="1762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4968" name="Group 241"/>
            <p:cNvGrpSpPr>
              <a:grpSpLocks/>
            </p:cNvGrpSpPr>
            <p:nvPr/>
          </p:nvGrpSpPr>
          <p:grpSpPr bwMode="auto">
            <a:xfrm>
              <a:off x="3648" y="1772"/>
              <a:ext cx="43" cy="9"/>
              <a:chOff x="3648" y="1772"/>
              <a:chExt cx="43" cy="9"/>
            </a:xfrm>
          </p:grpSpPr>
          <p:sp>
            <p:nvSpPr>
              <p:cNvPr id="74969" name="Rectangle 239"/>
              <p:cNvSpPr>
                <a:spLocks noChangeArrowheads="1"/>
              </p:cNvSpPr>
              <p:nvPr/>
            </p:nvSpPr>
            <p:spPr bwMode="auto">
              <a:xfrm>
                <a:off x="3648" y="1772"/>
                <a:ext cx="43" cy="9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0" name="Rectangle 240"/>
              <p:cNvSpPr>
                <a:spLocks noChangeArrowheads="1"/>
              </p:cNvSpPr>
              <p:nvPr/>
            </p:nvSpPr>
            <p:spPr bwMode="auto">
              <a:xfrm>
                <a:off x="3648" y="1772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71" name="Rectangle 242"/>
            <p:cNvSpPr>
              <a:spLocks noChangeArrowheads="1"/>
            </p:cNvSpPr>
            <p:nvPr/>
          </p:nvSpPr>
          <p:spPr bwMode="auto">
            <a:xfrm>
              <a:off x="3648" y="1774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</p:grpSp>
      <p:sp>
        <p:nvSpPr>
          <p:cNvPr id="74972" name="Line 244"/>
          <p:cNvSpPr>
            <a:spLocks noChangeShapeType="1"/>
          </p:cNvSpPr>
          <p:nvPr/>
        </p:nvSpPr>
        <p:spPr bwMode="auto">
          <a:xfrm flipV="1">
            <a:off x="5064125" y="1722438"/>
            <a:ext cx="1588" cy="17462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973" name="Group 275"/>
          <p:cNvGrpSpPr>
            <a:grpSpLocks/>
          </p:cNvGrpSpPr>
          <p:nvPr/>
        </p:nvGrpSpPr>
        <p:grpSpPr bwMode="auto">
          <a:xfrm>
            <a:off x="5099050" y="1646238"/>
            <a:ext cx="133350" cy="49212"/>
            <a:chOff x="3688" y="1671"/>
            <a:chExt cx="70" cy="39"/>
          </a:xfrm>
        </p:grpSpPr>
        <p:grpSp>
          <p:nvGrpSpPr>
            <p:cNvPr id="74974" name="Group 247"/>
            <p:cNvGrpSpPr>
              <a:grpSpLocks/>
            </p:cNvGrpSpPr>
            <p:nvPr/>
          </p:nvGrpSpPr>
          <p:grpSpPr bwMode="auto">
            <a:xfrm>
              <a:off x="3688" y="1671"/>
              <a:ext cx="50" cy="37"/>
              <a:chOff x="3688" y="1671"/>
              <a:chExt cx="50" cy="37"/>
            </a:xfrm>
          </p:grpSpPr>
          <p:sp>
            <p:nvSpPr>
              <p:cNvPr id="74975" name="Rectangle 245"/>
              <p:cNvSpPr>
                <a:spLocks noChangeArrowheads="1"/>
              </p:cNvSpPr>
              <p:nvPr/>
            </p:nvSpPr>
            <p:spPr bwMode="auto">
              <a:xfrm>
                <a:off x="3688" y="1671"/>
                <a:ext cx="50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6" name="Rectangle 246"/>
              <p:cNvSpPr>
                <a:spLocks noChangeArrowheads="1"/>
              </p:cNvSpPr>
              <p:nvPr/>
            </p:nvSpPr>
            <p:spPr bwMode="auto">
              <a:xfrm>
                <a:off x="3688" y="1671"/>
                <a:ext cx="50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77" name="Group 250"/>
            <p:cNvGrpSpPr>
              <a:grpSpLocks/>
            </p:cNvGrpSpPr>
            <p:nvPr/>
          </p:nvGrpSpPr>
          <p:grpSpPr bwMode="auto">
            <a:xfrm>
              <a:off x="3691" y="1674"/>
              <a:ext cx="44" cy="8"/>
              <a:chOff x="3691" y="1674"/>
              <a:chExt cx="44" cy="8"/>
            </a:xfrm>
          </p:grpSpPr>
          <p:sp>
            <p:nvSpPr>
              <p:cNvPr id="74978" name="Rectangle 248"/>
              <p:cNvSpPr>
                <a:spLocks noChangeArrowheads="1"/>
              </p:cNvSpPr>
              <p:nvPr/>
            </p:nvSpPr>
            <p:spPr bwMode="auto">
              <a:xfrm>
                <a:off x="3691" y="1674"/>
                <a:ext cx="44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9" name="Rectangle 249"/>
              <p:cNvSpPr>
                <a:spLocks noChangeArrowheads="1"/>
              </p:cNvSpPr>
              <p:nvPr/>
            </p:nvSpPr>
            <p:spPr bwMode="auto">
              <a:xfrm>
                <a:off x="3691" y="1674"/>
                <a:ext cx="44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80" name="Rectangle 251"/>
            <p:cNvSpPr>
              <a:spLocks noChangeArrowheads="1"/>
            </p:cNvSpPr>
            <p:nvPr/>
          </p:nvSpPr>
          <p:spPr bwMode="auto">
            <a:xfrm>
              <a:off x="3696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4981" name="Group 254"/>
            <p:cNvGrpSpPr>
              <a:grpSpLocks/>
            </p:cNvGrpSpPr>
            <p:nvPr/>
          </p:nvGrpSpPr>
          <p:grpSpPr bwMode="auto">
            <a:xfrm>
              <a:off x="3691" y="1685"/>
              <a:ext cx="44" cy="9"/>
              <a:chOff x="3691" y="1685"/>
              <a:chExt cx="44" cy="9"/>
            </a:xfrm>
          </p:grpSpPr>
          <p:sp>
            <p:nvSpPr>
              <p:cNvPr id="74982" name="Rectangle 252"/>
              <p:cNvSpPr>
                <a:spLocks noChangeArrowheads="1"/>
              </p:cNvSpPr>
              <p:nvPr/>
            </p:nvSpPr>
            <p:spPr bwMode="auto">
              <a:xfrm>
                <a:off x="3691" y="1685"/>
                <a:ext cx="44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3" name="Rectangle 253"/>
              <p:cNvSpPr>
                <a:spLocks noChangeArrowheads="1"/>
              </p:cNvSpPr>
              <p:nvPr/>
            </p:nvSpPr>
            <p:spPr bwMode="auto">
              <a:xfrm>
                <a:off x="3691" y="1685"/>
                <a:ext cx="44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84" name="Rectangle 255"/>
            <p:cNvSpPr>
              <a:spLocks noChangeArrowheads="1"/>
            </p:cNvSpPr>
            <p:nvPr/>
          </p:nvSpPr>
          <p:spPr bwMode="auto">
            <a:xfrm>
              <a:off x="3700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4985" name="Group 258"/>
            <p:cNvGrpSpPr>
              <a:grpSpLocks/>
            </p:cNvGrpSpPr>
            <p:nvPr/>
          </p:nvGrpSpPr>
          <p:grpSpPr bwMode="auto">
            <a:xfrm>
              <a:off x="3691" y="1697"/>
              <a:ext cx="44" cy="8"/>
              <a:chOff x="3691" y="1697"/>
              <a:chExt cx="44" cy="8"/>
            </a:xfrm>
          </p:grpSpPr>
          <p:sp>
            <p:nvSpPr>
              <p:cNvPr id="74986" name="Rectangle 256"/>
              <p:cNvSpPr>
                <a:spLocks noChangeArrowheads="1"/>
              </p:cNvSpPr>
              <p:nvPr/>
            </p:nvSpPr>
            <p:spPr bwMode="auto">
              <a:xfrm>
                <a:off x="3691" y="1697"/>
                <a:ext cx="44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7" name="Rectangle 257"/>
              <p:cNvSpPr>
                <a:spLocks noChangeArrowheads="1"/>
              </p:cNvSpPr>
              <p:nvPr/>
            </p:nvSpPr>
            <p:spPr bwMode="auto">
              <a:xfrm>
                <a:off x="3691" y="1697"/>
                <a:ext cx="44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88" name="Rectangle 259"/>
            <p:cNvSpPr>
              <a:spLocks noChangeArrowheads="1"/>
            </p:cNvSpPr>
            <p:nvPr/>
          </p:nvSpPr>
          <p:spPr bwMode="auto">
            <a:xfrm>
              <a:off x="3692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  <p:grpSp>
          <p:nvGrpSpPr>
            <p:cNvPr id="74989" name="Group 262"/>
            <p:cNvGrpSpPr>
              <a:grpSpLocks/>
            </p:cNvGrpSpPr>
            <p:nvPr/>
          </p:nvGrpSpPr>
          <p:grpSpPr bwMode="auto">
            <a:xfrm>
              <a:off x="3688" y="1671"/>
              <a:ext cx="50" cy="37"/>
              <a:chOff x="3688" y="1671"/>
              <a:chExt cx="50" cy="37"/>
            </a:xfrm>
          </p:grpSpPr>
          <p:sp>
            <p:nvSpPr>
              <p:cNvPr id="74990" name="Rectangle 260"/>
              <p:cNvSpPr>
                <a:spLocks noChangeArrowheads="1"/>
              </p:cNvSpPr>
              <p:nvPr/>
            </p:nvSpPr>
            <p:spPr bwMode="auto">
              <a:xfrm>
                <a:off x="3688" y="1671"/>
                <a:ext cx="50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1" name="Rectangle 261"/>
              <p:cNvSpPr>
                <a:spLocks noChangeArrowheads="1"/>
              </p:cNvSpPr>
              <p:nvPr/>
            </p:nvSpPr>
            <p:spPr bwMode="auto">
              <a:xfrm>
                <a:off x="3688" y="1671"/>
                <a:ext cx="50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92" name="Group 265"/>
            <p:cNvGrpSpPr>
              <a:grpSpLocks/>
            </p:cNvGrpSpPr>
            <p:nvPr/>
          </p:nvGrpSpPr>
          <p:grpSpPr bwMode="auto">
            <a:xfrm>
              <a:off x="3691" y="1674"/>
              <a:ext cx="44" cy="8"/>
              <a:chOff x="3691" y="1674"/>
              <a:chExt cx="44" cy="8"/>
            </a:xfrm>
          </p:grpSpPr>
          <p:sp>
            <p:nvSpPr>
              <p:cNvPr id="74993" name="Rectangle 263"/>
              <p:cNvSpPr>
                <a:spLocks noChangeArrowheads="1"/>
              </p:cNvSpPr>
              <p:nvPr/>
            </p:nvSpPr>
            <p:spPr bwMode="auto">
              <a:xfrm>
                <a:off x="3691" y="1674"/>
                <a:ext cx="44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4" name="Rectangle 264"/>
              <p:cNvSpPr>
                <a:spLocks noChangeArrowheads="1"/>
              </p:cNvSpPr>
              <p:nvPr/>
            </p:nvSpPr>
            <p:spPr bwMode="auto">
              <a:xfrm>
                <a:off x="3691" y="1674"/>
                <a:ext cx="44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95" name="Rectangle 266"/>
            <p:cNvSpPr>
              <a:spLocks noChangeArrowheads="1"/>
            </p:cNvSpPr>
            <p:nvPr/>
          </p:nvSpPr>
          <p:spPr bwMode="auto">
            <a:xfrm>
              <a:off x="3696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4996" name="Group 269"/>
            <p:cNvGrpSpPr>
              <a:grpSpLocks/>
            </p:cNvGrpSpPr>
            <p:nvPr/>
          </p:nvGrpSpPr>
          <p:grpSpPr bwMode="auto">
            <a:xfrm>
              <a:off x="3691" y="1685"/>
              <a:ext cx="44" cy="9"/>
              <a:chOff x="3691" y="1685"/>
              <a:chExt cx="44" cy="9"/>
            </a:xfrm>
          </p:grpSpPr>
          <p:sp>
            <p:nvSpPr>
              <p:cNvPr id="74997" name="Rectangle 267"/>
              <p:cNvSpPr>
                <a:spLocks noChangeArrowheads="1"/>
              </p:cNvSpPr>
              <p:nvPr/>
            </p:nvSpPr>
            <p:spPr bwMode="auto">
              <a:xfrm>
                <a:off x="3691" y="1685"/>
                <a:ext cx="44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8" name="Rectangle 268"/>
              <p:cNvSpPr>
                <a:spLocks noChangeArrowheads="1"/>
              </p:cNvSpPr>
              <p:nvPr/>
            </p:nvSpPr>
            <p:spPr bwMode="auto">
              <a:xfrm>
                <a:off x="3691" y="1685"/>
                <a:ext cx="44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99" name="Rectangle 270"/>
            <p:cNvSpPr>
              <a:spLocks noChangeArrowheads="1"/>
            </p:cNvSpPr>
            <p:nvPr/>
          </p:nvSpPr>
          <p:spPr bwMode="auto">
            <a:xfrm>
              <a:off x="3700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000" name="Group 273"/>
            <p:cNvGrpSpPr>
              <a:grpSpLocks/>
            </p:cNvGrpSpPr>
            <p:nvPr/>
          </p:nvGrpSpPr>
          <p:grpSpPr bwMode="auto">
            <a:xfrm>
              <a:off x="3691" y="1697"/>
              <a:ext cx="44" cy="8"/>
              <a:chOff x="3691" y="1697"/>
              <a:chExt cx="44" cy="8"/>
            </a:xfrm>
          </p:grpSpPr>
          <p:sp>
            <p:nvSpPr>
              <p:cNvPr id="75001" name="Rectangle 271"/>
              <p:cNvSpPr>
                <a:spLocks noChangeArrowheads="1"/>
              </p:cNvSpPr>
              <p:nvPr/>
            </p:nvSpPr>
            <p:spPr bwMode="auto">
              <a:xfrm>
                <a:off x="3691" y="1697"/>
                <a:ext cx="44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2" name="Rectangle 272"/>
              <p:cNvSpPr>
                <a:spLocks noChangeArrowheads="1"/>
              </p:cNvSpPr>
              <p:nvPr/>
            </p:nvSpPr>
            <p:spPr bwMode="auto">
              <a:xfrm>
                <a:off x="3691" y="1697"/>
                <a:ext cx="44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03" name="Rectangle 274"/>
            <p:cNvSpPr>
              <a:spLocks noChangeArrowheads="1"/>
            </p:cNvSpPr>
            <p:nvPr/>
          </p:nvSpPr>
          <p:spPr bwMode="auto">
            <a:xfrm>
              <a:off x="3692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</p:grpSp>
      <p:sp>
        <p:nvSpPr>
          <p:cNvPr id="75004" name="Line 276"/>
          <p:cNvSpPr>
            <a:spLocks noChangeShapeType="1"/>
          </p:cNvSpPr>
          <p:nvPr/>
        </p:nvSpPr>
        <p:spPr bwMode="auto">
          <a:xfrm>
            <a:off x="5146675" y="1698625"/>
            <a:ext cx="1588" cy="23813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005" name="Group 307"/>
          <p:cNvGrpSpPr>
            <a:grpSpLocks/>
          </p:cNvGrpSpPr>
          <p:nvPr/>
        </p:nvGrpSpPr>
        <p:grpSpPr bwMode="auto">
          <a:xfrm>
            <a:off x="4932363" y="1646238"/>
            <a:ext cx="133350" cy="49212"/>
            <a:chOff x="3601" y="1671"/>
            <a:chExt cx="70" cy="39"/>
          </a:xfrm>
        </p:grpSpPr>
        <p:grpSp>
          <p:nvGrpSpPr>
            <p:cNvPr id="75006" name="Group 279"/>
            <p:cNvGrpSpPr>
              <a:grpSpLocks/>
            </p:cNvGrpSpPr>
            <p:nvPr/>
          </p:nvGrpSpPr>
          <p:grpSpPr bwMode="auto">
            <a:xfrm>
              <a:off x="3601" y="1671"/>
              <a:ext cx="51" cy="37"/>
              <a:chOff x="3601" y="1671"/>
              <a:chExt cx="51" cy="37"/>
            </a:xfrm>
          </p:grpSpPr>
          <p:sp>
            <p:nvSpPr>
              <p:cNvPr id="75007" name="Rectangle 277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8" name="Rectangle 278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09" name="Group 282"/>
            <p:cNvGrpSpPr>
              <a:grpSpLocks/>
            </p:cNvGrpSpPr>
            <p:nvPr/>
          </p:nvGrpSpPr>
          <p:grpSpPr bwMode="auto">
            <a:xfrm>
              <a:off x="3605" y="1674"/>
              <a:ext cx="43" cy="8"/>
              <a:chOff x="3605" y="1674"/>
              <a:chExt cx="43" cy="8"/>
            </a:xfrm>
          </p:grpSpPr>
          <p:sp>
            <p:nvSpPr>
              <p:cNvPr id="75010" name="Rectangle 280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1" name="Rectangle 281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12" name="Rectangle 283"/>
            <p:cNvSpPr>
              <a:spLocks noChangeArrowheads="1"/>
            </p:cNvSpPr>
            <p:nvPr/>
          </p:nvSpPr>
          <p:spPr bwMode="auto">
            <a:xfrm>
              <a:off x="3610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5013" name="Group 286"/>
            <p:cNvGrpSpPr>
              <a:grpSpLocks/>
            </p:cNvGrpSpPr>
            <p:nvPr/>
          </p:nvGrpSpPr>
          <p:grpSpPr bwMode="auto">
            <a:xfrm>
              <a:off x="3605" y="1685"/>
              <a:ext cx="43" cy="9"/>
              <a:chOff x="3605" y="1685"/>
              <a:chExt cx="43" cy="9"/>
            </a:xfrm>
          </p:grpSpPr>
          <p:sp>
            <p:nvSpPr>
              <p:cNvPr id="75014" name="Rectangle 284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5" name="Rectangle 285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16" name="Rectangle 287"/>
            <p:cNvSpPr>
              <a:spLocks noChangeArrowheads="1"/>
            </p:cNvSpPr>
            <p:nvPr/>
          </p:nvSpPr>
          <p:spPr bwMode="auto">
            <a:xfrm>
              <a:off x="3613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017" name="Group 290"/>
            <p:cNvGrpSpPr>
              <a:grpSpLocks/>
            </p:cNvGrpSpPr>
            <p:nvPr/>
          </p:nvGrpSpPr>
          <p:grpSpPr bwMode="auto">
            <a:xfrm>
              <a:off x="3605" y="1697"/>
              <a:ext cx="43" cy="8"/>
              <a:chOff x="3605" y="1697"/>
              <a:chExt cx="43" cy="8"/>
            </a:xfrm>
          </p:grpSpPr>
          <p:sp>
            <p:nvSpPr>
              <p:cNvPr id="75018" name="Rectangle 288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9" name="Rectangle 289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20" name="Rectangle 291"/>
            <p:cNvSpPr>
              <a:spLocks noChangeArrowheads="1"/>
            </p:cNvSpPr>
            <p:nvPr/>
          </p:nvSpPr>
          <p:spPr bwMode="auto">
            <a:xfrm>
              <a:off x="3605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  <p:grpSp>
          <p:nvGrpSpPr>
            <p:cNvPr id="75021" name="Group 294"/>
            <p:cNvGrpSpPr>
              <a:grpSpLocks/>
            </p:cNvGrpSpPr>
            <p:nvPr/>
          </p:nvGrpSpPr>
          <p:grpSpPr bwMode="auto">
            <a:xfrm>
              <a:off x="3601" y="1671"/>
              <a:ext cx="51" cy="37"/>
              <a:chOff x="3601" y="1671"/>
              <a:chExt cx="51" cy="37"/>
            </a:xfrm>
          </p:grpSpPr>
          <p:sp>
            <p:nvSpPr>
              <p:cNvPr id="75022" name="Rectangle 292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3" name="Rectangle 293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24" name="Group 297"/>
            <p:cNvGrpSpPr>
              <a:grpSpLocks/>
            </p:cNvGrpSpPr>
            <p:nvPr/>
          </p:nvGrpSpPr>
          <p:grpSpPr bwMode="auto">
            <a:xfrm>
              <a:off x="3605" y="1674"/>
              <a:ext cx="43" cy="8"/>
              <a:chOff x="3605" y="1674"/>
              <a:chExt cx="43" cy="8"/>
            </a:xfrm>
          </p:grpSpPr>
          <p:sp>
            <p:nvSpPr>
              <p:cNvPr id="75025" name="Rectangle 295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6" name="Rectangle 296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27" name="Rectangle 298"/>
            <p:cNvSpPr>
              <a:spLocks noChangeArrowheads="1"/>
            </p:cNvSpPr>
            <p:nvPr/>
          </p:nvSpPr>
          <p:spPr bwMode="auto">
            <a:xfrm>
              <a:off x="3610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5028" name="Group 301"/>
            <p:cNvGrpSpPr>
              <a:grpSpLocks/>
            </p:cNvGrpSpPr>
            <p:nvPr/>
          </p:nvGrpSpPr>
          <p:grpSpPr bwMode="auto">
            <a:xfrm>
              <a:off x="3605" y="1685"/>
              <a:ext cx="43" cy="9"/>
              <a:chOff x="3605" y="1685"/>
              <a:chExt cx="43" cy="9"/>
            </a:xfrm>
          </p:grpSpPr>
          <p:sp>
            <p:nvSpPr>
              <p:cNvPr id="75029" name="Rectangle 299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0" name="Rectangle 300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31" name="Rectangle 302"/>
            <p:cNvSpPr>
              <a:spLocks noChangeArrowheads="1"/>
            </p:cNvSpPr>
            <p:nvPr/>
          </p:nvSpPr>
          <p:spPr bwMode="auto">
            <a:xfrm>
              <a:off x="3613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032" name="Group 305"/>
            <p:cNvGrpSpPr>
              <a:grpSpLocks/>
            </p:cNvGrpSpPr>
            <p:nvPr/>
          </p:nvGrpSpPr>
          <p:grpSpPr bwMode="auto">
            <a:xfrm>
              <a:off x="3605" y="1697"/>
              <a:ext cx="43" cy="8"/>
              <a:chOff x="3605" y="1697"/>
              <a:chExt cx="43" cy="8"/>
            </a:xfrm>
          </p:grpSpPr>
          <p:sp>
            <p:nvSpPr>
              <p:cNvPr id="75033" name="Rectangle 303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4" name="Rectangle 304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35" name="Rectangle 306"/>
            <p:cNvSpPr>
              <a:spLocks noChangeArrowheads="1"/>
            </p:cNvSpPr>
            <p:nvPr/>
          </p:nvSpPr>
          <p:spPr bwMode="auto">
            <a:xfrm>
              <a:off x="3605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</p:grpSp>
      <p:sp>
        <p:nvSpPr>
          <p:cNvPr id="75036" name="Line 308"/>
          <p:cNvSpPr>
            <a:spLocks noChangeShapeType="1"/>
          </p:cNvSpPr>
          <p:nvPr/>
        </p:nvSpPr>
        <p:spPr bwMode="auto">
          <a:xfrm>
            <a:off x="4914900" y="1722438"/>
            <a:ext cx="266700" cy="1587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037" name="Line 309"/>
          <p:cNvSpPr>
            <a:spLocks noChangeShapeType="1"/>
          </p:cNvSpPr>
          <p:nvPr/>
        </p:nvSpPr>
        <p:spPr bwMode="auto">
          <a:xfrm>
            <a:off x="4981575" y="1698625"/>
            <a:ext cx="1588" cy="23813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038" name="Group 375"/>
          <p:cNvGrpSpPr>
            <a:grpSpLocks/>
          </p:cNvGrpSpPr>
          <p:nvPr/>
        </p:nvGrpSpPr>
        <p:grpSpPr bwMode="auto">
          <a:xfrm>
            <a:off x="5014913" y="1646238"/>
            <a:ext cx="217487" cy="144462"/>
            <a:chOff x="3644" y="1671"/>
            <a:chExt cx="114" cy="115"/>
          </a:xfrm>
        </p:grpSpPr>
        <p:grpSp>
          <p:nvGrpSpPr>
            <p:cNvPr id="75039" name="Group 340"/>
            <p:cNvGrpSpPr>
              <a:grpSpLocks/>
            </p:cNvGrpSpPr>
            <p:nvPr/>
          </p:nvGrpSpPr>
          <p:grpSpPr bwMode="auto">
            <a:xfrm>
              <a:off x="3644" y="1746"/>
              <a:ext cx="70" cy="40"/>
              <a:chOff x="3644" y="1746"/>
              <a:chExt cx="70" cy="40"/>
            </a:xfrm>
          </p:grpSpPr>
          <p:grpSp>
            <p:nvGrpSpPr>
              <p:cNvPr id="75040" name="Group 312"/>
              <p:cNvGrpSpPr>
                <a:grpSpLocks/>
              </p:cNvGrpSpPr>
              <p:nvPr/>
            </p:nvGrpSpPr>
            <p:grpSpPr bwMode="auto">
              <a:xfrm>
                <a:off x="3644" y="1746"/>
                <a:ext cx="51" cy="38"/>
                <a:chOff x="3644" y="1746"/>
                <a:chExt cx="51" cy="38"/>
              </a:xfrm>
            </p:grpSpPr>
            <p:sp>
              <p:nvSpPr>
                <p:cNvPr id="75041" name="Rectangle 310"/>
                <p:cNvSpPr>
                  <a:spLocks noChangeArrowheads="1"/>
                </p:cNvSpPr>
                <p:nvPr/>
              </p:nvSpPr>
              <p:spPr bwMode="auto">
                <a:xfrm>
                  <a:off x="3644" y="1746"/>
                  <a:ext cx="51" cy="38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2" name="Rectangle 311"/>
                <p:cNvSpPr>
                  <a:spLocks noChangeArrowheads="1"/>
                </p:cNvSpPr>
                <p:nvPr/>
              </p:nvSpPr>
              <p:spPr bwMode="auto">
                <a:xfrm>
                  <a:off x="3644" y="1746"/>
                  <a:ext cx="51" cy="3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043" name="Group 315"/>
              <p:cNvGrpSpPr>
                <a:grpSpLocks/>
              </p:cNvGrpSpPr>
              <p:nvPr/>
            </p:nvGrpSpPr>
            <p:grpSpPr bwMode="auto">
              <a:xfrm>
                <a:off x="3648" y="1749"/>
                <a:ext cx="43" cy="9"/>
                <a:chOff x="3648" y="1749"/>
                <a:chExt cx="43" cy="9"/>
              </a:xfrm>
            </p:grpSpPr>
            <p:sp>
              <p:nvSpPr>
                <p:cNvPr id="75044" name="Rectangle 313"/>
                <p:cNvSpPr>
                  <a:spLocks noChangeArrowheads="1"/>
                </p:cNvSpPr>
                <p:nvPr/>
              </p:nvSpPr>
              <p:spPr bwMode="auto">
                <a:xfrm>
                  <a:off x="3648" y="1749"/>
                  <a:ext cx="43" cy="9"/>
                </a:xfrm>
                <a:prstGeom prst="rect">
                  <a:avLst/>
                </a:prstGeom>
                <a:solidFill>
                  <a:srgbClr val="FAFC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5" name="Rectangle 314"/>
                <p:cNvSpPr>
                  <a:spLocks noChangeArrowheads="1"/>
                </p:cNvSpPr>
                <p:nvPr/>
              </p:nvSpPr>
              <p:spPr bwMode="auto">
                <a:xfrm>
                  <a:off x="3648" y="1749"/>
                  <a:ext cx="43" cy="9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046" name="Rectangle 316"/>
              <p:cNvSpPr>
                <a:spLocks noChangeArrowheads="1"/>
              </p:cNvSpPr>
              <p:nvPr/>
            </p:nvSpPr>
            <p:spPr bwMode="auto">
              <a:xfrm>
                <a:off x="3653" y="1751"/>
                <a:ext cx="5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Calibration</a:t>
                </a:r>
                <a:endParaRPr lang="en-US"/>
              </a:p>
            </p:txBody>
          </p:sp>
          <p:grpSp>
            <p:nvGrpSpPr>
              <p:cNvPr id="75047" name="Group 319"/>
              <p:cNvGrpSpPr>
                <a:grpSpLocks/>
              </p:cNvGrpSpPr>
              <p:nvPr/>
            </p:nvGrpSpPr>
            <p:grpSpPr bwMode="auto">
              <a:xfrm>
                <a:off x="3648" y="1761"/>
                <a:ext cx="43" cy="8"/>
                <a:chOff x="3648" y="1761"/>
                <a:chExt cx="43" cy="8"/>
              </a:xfrm>
            </p:grpSpPr>
            <p:sp>
              <p:nvSpPr>
                <p:cNvPr id="75048" name="Rectangle 317"/>
                <p:cNvSpPr>
                  <a:spLocks noChangeArrowheads="1"/>
                </p:cNvSpPr>
                <p:nvPr/>
              </p:nvSpPr>
              <p:spPr bwMode="auto">
                <a:xfrm>
                  <a:off x="3648" y="1761"/>
                  <a:ext cx="43" cy="8"/>
                </a:xfrm>
                <a:prstGeom prst="rect">
                  <a:avLst/>
                </a:prstGeom>
                <a:solidFill>
                  <a:srgbClr val="D8F3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9" name="Rectangle 318"/>
                <p:cNvSpPr>
                  <a:spLocks noChangeArrowheads="1"/>
                </p:cNvSpPr>
                <p:nvPr/>
              </p:nvSpPr>
              <p:spPr bwMode="auto">
                <a:xfrm>
                  <a:off x="3648" y="1761"/>
                  <a:ext cx="43" cy="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050" name="Rectangle 320"/>
              <p:cNvSpPr>
                <a:spLocks noChangeArrowheads="1"/>
              </p:cNvSpPr>
              <p:nvPr/>
            </p:nvSpPr>
            <p:spPr bwMode="auto">
              <a:xfrm>
                <a:off x="3656" y="1762"/>
                <a:ext cx="4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Strategy</a:t>
                </a:r>
                <a:endParaRPr lang="en-US"/>
              </a:p>
            </p:txBody>
          </p:sp>
          <p:grpSp>
            <p:nvGrpSpPr>
              <p:cNvPr id="75051" name="Group 323"/>
              <p:cNvGrpSpPr>
                <a:grpSpLocks/>
              </p:cNvGrpSpPr>
              <p:nvPr/>
            </p:nvGrpSpPr>
            <p:grpSpPr bwMode="auto">
              <a:xfrm>
                <a:off x="3648" y="1772"/>
                <a:ext cx="43" cy="9"/>
                <a:chOff x="3648" y="1772"/>
                <a:chExt cx="43" cy="9"/>
              </a:xfrm>
            </p:grpSpPr>
            <p:sp>
              <p:nvSpPr>
                <p:cNvPr id="75052" name="Rectangle 321"/>
                <p:cNvSpPr>
                  <a:spLocks noChangeArrowheads="1"/>
                </p:cNvSpPr>
                <p:nvPr/>
              </p:nvSpPr>
              <p:spPr bwMode="auto">
                <a:xfrm>
                  <a:off x="3648" y="1772"/>
                  <a:ext cx="43" cy="9"/>
                </a:xfrm>
                <a:prstGeom prst="rect">
                  <a:avLst/>
                </a:prstGeom>
                <a:solidFill>
                  <a:srgbClr val="F4AA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53" name="Rectangle 322"/>
                <p:cNvSpPr>
                  <a:spLocks noChangeArrowheads="1"/>
                </p:cNvSpPr>
                <p:nvPr/>
              </p:nvSpPr>
              <p:spPr bwMode="auto">
                <a:xfrm>
                  <a:off x="3648" y="1772"/>
                  <a:ext cx="43" cy="9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054" name="Rectangle 324"/>
              <p:cNvSpPr>
                <a:spLocks noChangeArrowheads="1"/>
              </p:cNvSpPr>
              <p:nvPr/>
            </p:nvSpPr>
            <p:spPr bwMode="auto">
              <a:xfrm>
                <a:off x="3648" y="1774"/>
                <a:ext cx="6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Configuration</a:t>
                </a:r>
                <a:endParaRPr lang="en-US"/>
              </a:p>
            </p:txBody>
          </p:sp>
          <p:grpSp>
            <p:nvGrpSpPr>
              <p:cNvPr id="75055" name="Group 327"/>
              <p:cNvGrpSpPr>
                <a:grpSpLocks/>
              </p:cNvGrpSpPr>
              <p:nvPr/>
            </p:nvGrpSpPr>
            <p:grpSpPr bwMode="auto">
              <a:xfrm>
                <a:off x="3644" y="1746"/>
                <a:ext cx="51" cy="38"/>
                <a:chOff x="3644" y="1746"/>
                <a:chExt cx="51" cy="38"/>
              </a:xfrm>
            </p:grpSpPr>
            <p:sp>
              <p:nvSpPr>
                <p:cNvPr id="75056" name="Rectangle 325"/>
                <p:cNvSpPr>
                  <a:spLocks noChangeArrowheads="1"/>
                </p:cNvSpPr>
                <p:nvPr/>
              </p:nvSpPr>
              <p:spPr bwMode="auto">
                <a:xfrm>
                  <a:off x="3644" y="1746"/>
                  <a:ext cx="51" cy="38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57" name="Rectangle 326"/>
                <p:cNvSpPr>
                  <a:spLocks noChangeArrowheads="1"/>
                </p:cNvSpPr>
                <p:nvPr/>
              </p:nvSpPr>
              <p:spPr bwMode="auto">
                <a:xfrm>
                  <a:off x="3644" y="1746"/>
                  <a:ext cx="51" cy="3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058" name="Group 330"/>
              <p:cNvGrpSpPr>
                <a:grpSpLocks/>
              </p:cNvGrpSpPr>
              <p:nvPr/>
            </p:nvGrpSpPr>
            <p:grpSpPr bwMode="auto">
              <a:xfrm>
                <a:off x="3648" y="1749"/>
                <a:ext cx="43" cy="9"/>
                <a:chOff x="3648" y="1749"/>
                <a:chExt cx="43" cy="9"/>
              </a:xfrm>
            </p:grpSpPr>
            <p:sp>
              <p:nvSpPr>
                <p:cNvPr id="75059" name="Rectangle 328"/>
                <p:cNvSpPr>
                  <a:spLocks noChangeArrowheads="1"/>
                </p:cNvSpPr>
                <p:nvPr/>
              </p:nvSpPr>
              <p:spPr bwMode="auto">
                <a:xfrm>
                  <a:off x="3648" y="1749"/>
                  <a:ext cx="43" cy="9"/>
                </a:xfrm>
                <a:prstGeom prst="rect">
                  <a:avLst/>
                </a:prstGeom>
                <a:solidFill>
                  <a:srgbClr val="FAFC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0" name="Rectangle 329"/>
                <p:cNvSpPr>
                  <a:spLocks noChangeArrowheads="1"/>
                </p:cNvSpPr>
                <p:nvPr/>
              </p:nvSpPr>
              <p:spPr bwMode="auto">
                <a:xfrm>
                  <a:off x="3648" y="1749"/>
                  <a:ext cx="43" cy="9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061" name="Rectangle 331"/>
              <p:cNvSpPr>
                <a:spLocks noChangeArrowheads="1"/>
              </p:cNvSpPr>
              <p:nvPr/>
            </p:nvSpPr>
            <p:spPr bwMode="auto">
              <a:xfrm>
                <a:off x="3653" y="1751"/>
                <a:ext cx="5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Calibration</a:t>
                </a:r>
                <a:endParaRPr lang="en-US"/>
              </a:p>
            </p:txBody>
          </p:sp>
          <p:grpSp>
            <p:nvGrpSpPr>
              <p:cNvPr id="75062" name="Group 334"/>
              <p:cNvGrpSpPr>
                <a:grpSpLocks/>
              </p:cNvGrpSpPr>
              <p:nvPr/>
            </p:nvGrpSpPr>
            <p:grpSpPr bwMode="auto">
              <a:xfrm>
                <a:off x="3648" y="1761"/>
                <a:ext cx="43" cy="8"/>
                <a:chOff x="3648" y="1761"/>
                <a:chExt cx="43" cy="8"/>
              </a:xfrm>
            </p:grpSpPr>
            <p:sp>
              <p:nvSpPr>
                <p:cNvPr id="75063" name="Rectangle 332"/>
                <p:cNvSpPr>
                  <a:spLocks noChangeArrowheads="1"/>
                </p:cNvSpPr>
                <p:nvPr/>
              </p:nvSpPr>
              <p:spPr bwMode="auto">
                <a:xfrm>
                  <a:off x="3648" y="1761"/>
                  <a:ext cx="43" cy="8"/>
                </a:xfrm>
                <a:prstGeom prst="rect">
                  <a:avLst/>
                </a:prstGeom>
                <a:solidFill>
                  <a:srgbClr val="D8F3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4" name="Rectangle 333"/>
                <p:cNvSpPr>
                  <a:spLocks noChangeArrowheads="1"/>
                </p:cNvSpPr>
                <p:nvPr/>
              </p:nvSpPr>
              <p:spPr bwMode="auto">
                <a:xfrm>
                  <a:off x="3648" y="1761"/>
                  <a:ext cx="43" cy="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065" name="Rectangle 335"/>
              <p:cNvSpPr>
                <a:spLocks noChangeArrowheads="1"/>
              </p:cNvSpPr>
              <p:nvPr/>
            </p:nvSpPr>
            <p:spPr bwMode="auto">
              <a:xfrm>
                <a:off x="3656" y="1762"/>
                <a:ext cx="4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Strategy</a:t>
                </a:r>
                <a:endParaRPr lang="en-US"/>
              </a:p>
            </p:txBody>
          </p:sp>
          <p:grpSp>
            <p:nvGrpSpPr>
              <p:cNvPr id="75066" name="Group 338"/>
              <p:cNvGrpSpPr>
                <a:grpSpLocks/>
              </p:cNvGrpSpPr>
              <p:nvPr/>
            </p:nvGrpSpPr>
            <p:grpSpPr bwMode="auto">
              <a:xfrm>
                <a:off x="3648" y="1772"/>
                <a:ext cx="43" cy="9"/>
                <a:chOff x="3648" y="1772"/>
                <a:chExt cx="43" cy="9"/>
              </a:xfrm>
            </p:grpSpPr>
            <p:sp>
              <p:nvSpPr>
                <p:cNvPr id="75067" name="Rectangle 336"/>
                <p:cNvSpPr>
                  <a:spLocks noChangeArrowheads="1"/>
                </p:cNvSpPr>
                <p:nvPr/>
              </p:nvSpPr>
              <p:spPr bwMode="auto">
                <a:xfrm>
                  <a:off x="3648" y="1772"/>
                  <a:ext cx="43" cy="9"/>
                </a:xfrm>
                <a:prstGeom prst="rect">
                  <a:avLst/>
                </a:prstGeom>
                <a:solidFill>
                  <a:srgbClr val="F4AA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8" name="Rectangle 337"/>
                <p:cNvSpPr>
                  <a:spLocks noChangeArrowheads="1"/>
                </p:cNvSpPr>
                <p:nvPr/>
              </p:nvSpPr>
              <p:spPr bwMode="auto">
                <a:xfrm>
                  <a:off x="3648" y="1772"/>
                  <a:ext cx="43" cy="9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069" name="Rectangle 339"/>
              <p:cNvSpPr>
                <a:spLocks noChangeArrowheads="1"/>
              </p:cNvSpPr>
              <p:nvPr/>
            </p:nvSpPr>
            <p:spPr bwMode="auto">
              <a:xfrm>
                <a:off x="3648" y="1774"/>
                <a:ext cx="6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Configuration</a:t>
                </a:r>
                <a:endParaRPr lang="en-US"/>
              </a:p>
            </p:txBody>
          </p:sp>
        </p:grpSp>
        <p:sp>
          <p:nvSpPr>
            <p:cNvPr id="75070" name="Line 341"/>
            <p:cNvSpPr>
              <a:spLocks noChangeShapeType="1"/>
            </p:cNvSpPr>
            <p:nvPr/>
          </p:nvSpPr>
          <p:spPr bwMode="auto">
            <a:xfrm flipV="1">
              <a:off x="3670" y="1732"/>
              <a:ext cx="1" cy="14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71" name="Group 374"/>
            <p:cNvGrpSpPr>
              <a:grpSpLocks/>
            </p:cNvGrpSpPr>
            <p:nvPr/>
          </p:nvGrpSpPr>
          <p:grpSpPr bwMode="auto">
            <a:xfrm>
              <a:off x="3688" y="1671"/>
              <a:ext cx="70" cy="61"/>
              <a:chOff x="3688" y="1671"/>
              <a:chExt cx="70" cy="61"/>
            </a:xfrm>
          </p:grpSpPr>
          <p:grpSp>
            <p:nvGrpSpPr>
              <p:cNvPr id="75072" name="Group 372"/>
              <p:cNvGrpSpPr>
                <a:grpSpLocks/>
              </p:cNvGrpSpPr>
              <p:nvPr/>
            </p:nvGrpSpPr>
            <p:grpSpPr bwMode="auto">
              <a:xfrm>
                <a:off x="3688" y="1671"/>
                <a:ext cx="70" cy="39"/>
                <a:chOff x="3688" y="1671"/>
                <a:chExt cx="70" cy="39"/>
              </a:xfrm>
            </p:grpSpPr>
            <p:grpSp>
              <p:nvGrpSpPr>
                <p:cNvPr id="75073" name="Group 344"/>
                <p:cNvGrpSpPr>
                  <a:grpSpLocks/>
                </p:cNvGrpSpPr>
                <p:nvPr/>
              </p:nvGrpSpPr>
              <p:grpSpPr bwMode="auto">
                <a:xfrm>
                  <a:off x="3688" y="1671"/>
                  <a:ext cx="50" cy="37"/>
                  <a:chOff x="3688" y="1671"/>
                  <a:chExt cx="50" cy="37"/>
                </a:xfrm>
              </p:grpSpPr>
              <p:sp>
                <p:nvSpPr>
                  <p:cNvPr id="75074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671"/>
                    <a:ext cx="50" cy="37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75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671"/>
                    <a:ext cx="50" cy="37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076" name="Group 347"/>
                <p:cNvGrpSpPr>
                  <a:grpSpLocks/>
                </p:cNvGrpSpPr>
                <p:nvPr/>
              </p:nvGrpSpPr>
              <p:grpSpPr bwMode="auto">
                <a:xfrm>
                  <a:off x="3691" y="1674"/>
                  <a:ext cx="44" cy="8"/>
                  <a:chOff x="3691" y="1674"/>
                  <a:chExt cx="44" cy="8"/>
                </a:xfrm>
              </p:grpSpPr>
              <p:sp>
                <p:nvSpPr>
                  <p:cNvPr id="75077" name="Rectangle 345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74"/>
                    <a:ext cx="44" cy="8"/>
                  </a:xfrm>
                  <a:prstGeom prst="rect">
                    <a:avLst/>
                  </a:prstGeom>
                  <a:solidFill>
                    <a:srgbClr val="FAFC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78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74"/>
                    <a:ext cx="44" cy="8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079" name="Rectangle 348"/>
                <p:cNvSpPr>
                  <a:spLocks noChangeArrowheads="1"/>
                </p:cNvSpPr>
                <p:nvPr/>
              </p:nvSpPr>
              <p:spPr bwMode="auto">
                <a:xfrm>
                  <a:off x="3696" y="1675"/>
                  <a:ext cx="5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Calibration</a:t>
                  </a:r>
                  <a:endParaRPr lang="en-US"/>
                </a:p>
              </p:txBody>
            </p:sp>
            <p:grpSp>
              <p:nvGrpSpPr>
                <p:cNvPr id="75080" name="Group 351"/>
                <p:cNvGrpSpPr>
                  <a:grpSpLocks/>
                </p:cNvGrpSpPr>
                <p:nvPr/>
              </p:nvGrpSpPr>
              <p:grpSpPr bwMode="auto">
                <a:xfrm>
                  <a:off x="3691" y="1685"/>
                  <a:ext cx="44" cy="9"/>
                  <a:chOff x="3691" y="1685"/>
                  <a:chExt cx="44" cy="9"/>
                </a:xfrm>
              </p:grpSpPr>
              <p:sp>
                <p:nvSpPr>
                  <p:cNvPr id="75081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85"/>
                    <a:ext cx="44" cy="9"/>
                  </a:xfrm>
                  <a:prstGeom prst="rect">
                    <a:avLst/>
                  </a:prstGeom>
                  <a:solidFill>
                    <a:srgbClr val="D8F3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82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85"/>
                    <a:ext cx="44" cy="9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083" name="Rectangle 352"/>
                <p:cNvSpPr>
                  <a:spLocks noChangeArrowheads="1"/>
                </p:cNvSpPr>
                <p:nvPr/>
              </p:nvSpPr>
              <p:spPr bwMode="auto">
                <a:xfrm>
                  <a:off x="3700" y="1687"/>
                  <a:ext cx="4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Strategy</a:t>
                  </a:r>
                  <a:endParaRPr lang="en-US"/>
                </a:p>
              </p:txBody>
            </p:sp>
            <p:grpSp>
              <p:nvGrpSpPr>
                <p:cNvPr id="75084" name="Group 355"/>
                <p:cNvGrpSpPr>
                  <a:grpSpLocks/>
                </p:cNvGrpSpPr>
                <p:nvPr/>
              </p:nvGrpSpPr>
              <p:grpSpPr bwMode="auto">
                <a:xfrm>
                  <a:off x="3691" y="1697"/>
                  <a:ext cx="44" cy="8"/>
                  <a:chOff x="3691" y="1697"/>
                  <a:chExt cx="44" cy="8"/>
                </a:xfrm>
              </p:grpSpPr>
              <p:sp>
                <p:nvSpPr>
                  <p:cNvPr id="75085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97"/>
                    <a:ext cx="44" cy="8"/>
                  </a:xfrm>
                  <a:prstGeom prst="rect">
                    <a:avLst/>
                  </a:prstGeom>
                  <a:solidFill>
                    <a:srgbClr val="F4AA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86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97"/>
                    <a:ext cx="44" cy="8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087" name="Rectangle 356"/>
                <p:cNvSpPr>
                  <a:spLocks noChangeArrowheads="1"/>
                </p:cNvSpPr>
                <p:nvPr/>
              </p:nvSpPr>
              <p:spPr bwMode="auto">
                <a:xfrm>
                  <a:off x="3692" y="1698"/>
                  <a:ext cx="66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Configuration</a:t>
                  </a:r>
                  <a:endParaRPr lang="en-US"/>
                </a:p>
              </p:txBody>
            </p:sp>
            <p:grpSp>
              <p:nvGrpSpPr>
                <p:cNvPr id="75088" name="Group 359"/>
                <p:cNvGrpSpPr>
                  <a:grpSpLocks/>
                </p:cNvGrpSpPr>
                <p:nvPr/>
              </p:nvGrpSpPr>
              <p:grpSpPr bwMode="auto">
                <a:xfrm>
                  <a:off x="3688" y="1671"/>
                  <a:ext cx="50" cy="37"/>
                  <a:chOff x="3688" y="1671"/>
                  <a:chExt cx="50" cy="37"/>
                </a:xfrm>
              </p:grpSpPr>
              <p:sp>
                <p:nvSpPr>
                  <p:cNvPr id="75089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671"/>
                    <a:ext cx="50" cy="37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90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671"/>
                    <a:ext cx="50" cy="37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091" name="Group 362"/>
                <p:cNvGrpSpPr>
                  <a:grpSpLocks/>
                </p:cNvGrpSpPr>
                <p:nvPr/>
              </p:nvGrpSpPr>
              <p:grpSpPr bwMode="auto">
                <a:xfrm>
                  <a:off x="3691" y="1674"/>
                  <a:ext cx="44" cy="8"/>
                  <a:chOff x="3691" y="1674"/>
                  <a:chExt cx="44" cy="8"/>
                </a:xfrm>
              </p:grpSpPr>
              <p:sp>
                <p:nvSpPr>
                  <p:cNvPr id="75092" name="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74"/>
                    <a:ext cx="44" cy="8"/>
                  </a:xfrm>
                  <a:prstGeom prst="rect">
                    <a:avLst/>
                  </a:prstGeom>
                  <a:solidFill>
                    <a:srgbClr val="FAFC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93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74"/>
                    <a:ext cx="44" cy="8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094" name="Rectangle 363"/>
                <p:cNvSpPr>
                  <a:spLocks noChangeArrowheads="1"/>
                </p:cNvSpPr>
                <p:nvPr/>
              </p:nvSpPr>
              <p:spPr bwMode="auto">
                <a:xfrm>
                  <a:off x="3696" y="1675"/>
                  <a:ext cx="5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Calibration</a:t>
                  </a:r>
                  <a:endParaRPr lang="en-US"/>
                </a:p>
              </p:txBody>
            </p:sp>
            <p:grpSp>
              <p:nvGrpSpPr>
                <p:cNvPr id="75095" name="Group 366"/>
                <p:cNvGrpSpPr>
                  <a:grpSpLocks/>
                </p:cNvGrpSpPr>
                <p:nvPr/>
              </p:nvGrpSpPr>
              <p:grpSpPr bwMode="auto">
                <a:xfrm>
                  <a:off x="3691" y="1685"/>
                  <a:ext cx="44" cy="9"/>
                  <a:chOff x="3691" y="1685"/>
                  <a:chExt cx="44" cy="9"/>
                </a:xfrm>
              </p:grpSpPr>
              <p:sp>
                <p:nvSpPr>
                  <p:cNvPr id="75096" name="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85"/>
                    <a:ext cx="44" cy="9"/>
                  </a:xfrm>
                  <a:prstGeom prst="rect">
                    <a:avLst/>
                  </a:prstGeom>
                  <a:solidFill>
                    <a:srgbClr val="D8F3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097" name="Rectangle 365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85"/>
                    <a:ext cx="44" cy="9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098" name="Rectangle 367"/>
                <p:cNvSpPr>
                  <a:spLocks noChangeArrowheads="1"/>
                </p:cNvSpPr>
                <p:nvPr/>
              </p:nvSpPr>
              <p:spPr bwMode="auto">
                <a:xfrm>
                  <a:off x="3700" y="1687"/>
                  <a:ext cx="4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Strategy</a:t>
                  </a:r>
                  <a:endParaRPr lang="en-US"/>
                </a:p>
              </p:txBody>
            </p:sp>
            <p:grpSp>
              <p:nvGrpSpPr>
                <p:cNvPr id="75099" name="Group 370"/>
                <p:cNvGrpSpPr>
                  <a:grpSpLocks/>
                </p:cNvGrpSpPr>
                <p:nvPr/>
              </p:nvGrpSpPr>
              <p:grpSpPr bwMode="auto">
                <a:xfrm>
                  <a:off x="3691" y="1697"/>
                  <a:ext cx="44" cy="8"/>
                  <a:chOff x="3691" y="1697"/>
                  <a:chExt cx="44" cy="8"/>
                </a:xfrm>
              </p:grpSpPr>
              <p:sp>
                <p:nvSpPr>
                  <p:cNvPr id="75100" name="Rectangle 368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97"/>
                    <a:ext cx="44" cy="8"/>
                  </a:xfrm>
                  <a:prstGeom prst="rect">
                    <a:avLst/>
                  </a:prstGeom>
                  <a:solidFill>
                    <a:srgbClr val="F4AA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101" name="Rectangle 369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97"/>
                    <a:ext cx="44" cy="8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102" name="Rectangle 371"/>
                <p:cNvSpPr>
                  <a:spLocks noChangeArrowheads="1"/>
                </p:cNvSpPr>
                <p:nvPr/>
              </p:nvSpPr>
              <p:spPr bwMode="auto">
                <a:xfrm>
                  <a:off x="3692" y="1698"/>
                  <a:ext cx="66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Configuration</a:t>
                  </a:r>
                  <a:endParaRPr lang="en-US"/>
                </a:p>
              </p:txBody>
            </p:sp>
          </p:grpSp>
          <p:sp>
            <p:nvSpPr>
              <p:cNvPr id="75103" name="Line 373"/>
              <p:cNvSpPr>
                <a:spLocks noChangeShapeType="1"/>
              </p:cNvSpPr>
              <p:nvPr/>
            </p:nvSpPr>
            <p:spPr bwMode="auto">
              <a:xfrm>
                <a:off x="3713" y="1712"/>
                <a:ext cx="1" cy="20"/>
              </a:xfrm>
              <a:prstGeom prst="line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104" name="Rectangle 376"/>
          <p:cNvSpPr>
            <a:spLocks noChangeArrowheads="1"/>
          </p:cNvSpPr>
          <p:nvPr/>
        </p:nvSpPr>
        <p:spPr bwMode="auto">
          <a:xfrm>
            <a:off x="4887913" y="1525588"/>
            <a:ext cx="4730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BOM 1</a:t>
            </a:r>
            <a:endParaRPr lang="en-US"/>
          </a:p>
        </p:txBody>
      </p:sp>
      <p:sp>
        <p:nvSpPr>
          <p:cNvPr id="75105" name="Rectangle 377"/>
          <p:cNvSpPr>
            <a:spLocks noChangeArrowheads="1"/>
          </p:cNvSpPr>
          <p:nvPr/>
        </p:nvSpPr>
        <p:spPr bwMode="auto">
          <a:xfrm>
            <a:off x="4840288" y="1506538"/>
            <a:ext cx="5365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BOM 1</a:t>
            </a:r>
            <a:endParaRPr lang="en-US"/>
          </a:p>
        </p:txBody>
      </p:sp>
      <p:grpSp>
        <p:nvGrpSpPr>
          <p:cNvPr id="75106" name="Group 380"/>
          <p:cNvGrpSpPr>
            <a:grpSpLocks/>
          </p:cNvGrpSpPr>
          <p:nvPr/>
        </p:nvGrpSpPr>
        <p:grpSpPr bwMode="auto">
          <a:xfrm>
            <a:off x="4775200" y="1477963"/>
            <a:ext cx="596900" cy="358775"/>
            <a:chOff x="3519" y="1537"/>
            <a:chExt cx="312" cy="286"/>
          </a:xfrm>
        </p:grpSpPr>
        <p:sp>
          <p:nvSpPr>
            <p:cNvPr id="75107" name="Rectangle 378"/>
            <p:cNvSpPr>
              <a:spLocks noChangeArrowheads="1"/>
            </p:cNvSpPr>
            <p:nvPr/>
          </p:nvSpPr>
          <p:spPr bwMode="auto">
            <a:xfrm>
              <a:off x="3519" y="1537"/>
              <a:ext cx="312" cy="28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08" name="Rectangle 379"/>
            <p:cNvSpPr>
              <a:spLocks noChangeArrowheads="1"/>
            </p:cNvSpPr>
            <p:nvPr/>
          </p:nvSpPr>
          <p:spPr bwMode="auto">
            <a:xfrm>
              <a:off x="3519" y="1537"/>
              <a:ext cx="312" cy="286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109" name="Group 411"/>
          <p:cNvGrpSpPr>
            <a:grpSpLocks/>
          </p:cNvGrpSpPr>
          <p:nvPr/>
        </p:nvGrpSpPr>
        <p:grpSpPr bwMode="auto">
          <a:xfrm>
            <a:off x="4932363" y="1646238"/>
            <a:ext cx="133350" cy="49212"/>
            <a:chOff x="3601" y="1671"/>
            <a:chExt cx="70" cy="39"/>
          </a:xfrm>
        </p:grpSpPr>
        <p:grpSp>
          <p:nvGrpSpPr>
            <p:cNvPr id="75110" name="Group 383"/>
            <p:cNvGrpSpPr>
              <a:grpSpLocks/>
            </p:cNvGrpSpPr>
            <p:nvPr/>
          </p:nvGrpSpPr>
          <p:grpSpPr bwMode="auto">
            <a:xfrm>
              <a:off x="3601" y="1671"/>
              <a:ext cx="51" cy="37"/>
              <a:chOff x="3601" y="1671"/>
              <a:chExt cx="51" cy="37"/>
            </a:xfrm>
          </p:grpSpPr>
          <p:sp>
            <p:nvSpPr>
              <p:cNvPr id="75111" name="Rectangle 381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2" name="Rectangle 382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13" name="Group 386"/>
            <p:cNvGrpSpPr>
              <a:grpSpLocks/>
            </p:cNvGrpSpPr>
            <p:nvPr/>
          </p:nvGrpSpPr>
          <p:grpSpPr bwMode="auto">
            <a:xfrm>
              <a:off x="3605" y="1674"/>
              <a:ext cx="43" cy="8"/>
              <a:chOff x="3605" y="1674"/>
              <a:chExt cx="43" cy="8"/>
            </a:xfrm>
          </p:grpSpPr>
          <p:sp>
            <p:nvSpPr>
              <p:cNvPr id="75114" name="Rectangle 384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5" name="Rectangle 385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16" name="Rectangle 387"/>
            <p:cNvSpPr>
              <a:spLocks noChangeArrowheads="1"/>
            </p:cNvSpPr>
            <p:nvPr/>
          </p:nvSpPr>
          <p:spPr bwMode="auto">
            <a:xfrm>
              <a:off x="3610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5117" name="Group 390"/>
            <p:cNvGrpSpPr>
              <a:grpSpLocks/>
            </p:cNvGrpSpPr>
            <p:nvPr/>
          </p:nvGrpSpPr>
          <p:grpSpPr bwMode="auto">
            <a:xfrm>
              <a:off x="3605" y="1685"/>
              <a:ext cx="43" cy="9"/>
              <a:chOff x="3605" y="1685"/>
              <a:chExt cx="43" cy="9"/>
            </a:xfrm>
          </p:grpSpPr>
          <p:sp>
            <p:nvSpPr>
              <p:cNvPr id="75118" name="Rectangle 388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9" name="Rectangle 389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20" name="Rectangle 391"/>
            <p:cNvSpPr>
              <a:spLocks noChangeArrowheads="1"/>
            </p:cNvSpPr>
            <p:nvPr/>
          </p:nvSpPr>
          <p:spPr bwMode="auto">
            <a:xfrm>
              <a:off x="3613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121" name="Group 394"/>
            <p:cNvGrpSpPr>
              <a:grpSpLocks/>
            </p:cNvGrpSpPr>
            <p:nvPr/>
          </p:nvGrpSpPr>
          <p:grpSpPr bwMode="auto">
            <a:xfrm>
              <a:off x="3605" y="1697"/>
              <a:ext cx="43" cy="8"/>
              <a:chOff x="3605" y="1697"/>
              <a:chExt cx="43" cy="8"/>
            </a:xfrm>
          </p:grpSpPr>
          <p:sp>
            <p:nvSpPr>
              <p:cNvPr id="75122" name="Rectangle 392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3" name="Rectangle 393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24" name="Rectangle 395"/>
            <p:cNvSpPr>
              <a:spLocks noChangeArrowheads="1"/>
            </p:cNvSpPr>
            <p:nvPr/>
          </p:nvSpPr>
          <p:spPr bwMode="auto">
            <a:xfrm>
              <a:off x="3605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  <p:grpSp>
          <p:nvGrpSpPr>
            <p:cNvPr id="75125" name="Group 398"/>
            <p:cNvGrpSpPr>
              <a:grpSpLocks/>
            </p:cNvGrpSpPr>
            <p:nvPr/>
          </p:nvGrpSpPr>
          <p:grpSpPr bwMode="auto">
            <a:xfrm>
              <a:off x="3601" y="1671"/>
              <a:ext cx="51" cy="37"/>
              <a:chOff x="3601" y="1671"/>
              <a:chExt cx="51" cy="37"/>
            </a:xfrm>
          </p:grpSpPr>
          <p:sp>
            <p:nvSpPr>
              <p:cNvPr id="75126" name="Rectangle 396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7" name="Rectangle 397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28" name="Group 401"/>
            <p:cNvGrpSpPr>
              <a:grpSpLocks/>
            </p:cNvGrpSpPr>
            <p:nvPr/>
          </p:nvGrpSpPr>
          <p:grpSpPr bwMode="auto">
            <a:xfrm>
              <a:off x="3605" y="1674"/>
              <a:ext cx="43" cy="8"/>
              <a:chOff x="3605" y="1674"/>
              <a:chExt cx="43" cy="8"/>
            </a:xfrm>
          </p:grpSpPr>
          <p:sp>
            <p:nvSpPr>
              <p:cNvPr id="75129" name="Rectangle 399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0" name="Rectangle 400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31" name="Rectangle 402"/>
            <p:cNvSpPr>
              <a:spLocks noChangeArrowheads="1"/>
            </p:cNvSpPr>
            <p:nvPr/>
          </p:nvSpPr>
          <p:spPr bwMode="auto">
            <a:xfrm>
              <a:off x="3610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5132" name="Group 405"/>
            <p:cNvGrpSpPr>
              <a:grpSpLocks/>
            </p:cNvGrpSpPr>
            <p:nvPr/>
          </p:nvGrpSpPr>
          <p:grpSpPr bwMode="auto">
            <a:xfrm>
              <a:off x="3605" y="1685"/>
              <a:ext cx="43" cy="9"/>
              <a:chOff x="3605" y="1685"/>
              <a:chExt cx="43" cy="9"/>
            </a:xfrm>
          </p:grpSpPr>
          <p:sp>
            <p:nvSpPr>
              <p:cNvPr id="75133" name="Rectangle 403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4" name="Rectangle 404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35" name="Rectangle 406"/>
            <p:cNvSpPr>
              <a:spLocks noChangeArrowheads="1"/>
            </p:cNvSpPr>
            <p:nvPr/>
          </p:nvSpPr>
          <p:spPr bwMode="auto">
            <a:xfrm>
              <a:off x="3613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136" name="Group 409"/>
            <p:cNvGrpSpPr>
              <a:grpSpLocks/>
            </p:cNvGrpSpPr>
            <p:nvPr/>
          </p:nvGrpSpPr>
          <p:grpSpPr bwMode="auto">
            <a:xfrm>
              <a:off x="3605" y="1697"/>
              <a:ext cx="43" cy="8"/>
              <a:chOff x="3605" y="1697"/>
              <a:chExt cx="43" cy="8"/>
            </a:xfrm>
          </p:grpSpPr>
          <p:sp>
            <p:nvSpPr>
              <p:cNvPr id="75137" name="Rectangle 407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8" name="Rectangle 408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39" name="Rectangle 410"/>
            <p:cNvSpPr>
              <a:spLocks noChangeArrowheads="1"/>
            </p:cNvSpPr>
            <p:nvPr/>
          </p:nvSpPr>
          <p:spPr bwMode="auto">
            <a:xfrm>
              <a:off x="3605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</p:grpSp>
      <p:sp>
        <p:nvSpPr>
          <p:cNvPr id="75140" name="Line 412"/>
          <p:cNvSpPr>
            <a:spLocks noChangeShapeType="1"/>
          </p:cNvSpPr>
          <p:nvPr/>
        </p:nvSpPr>
        <p:spPr bwMode="auto">
          <a:xfrm>
            <a:off x="4914900" y="1722438"/>
            <a:ext cx="266700" cy="1587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141" name="Line 413"/>
          <p:cNvSpPr>
            <a:spLocks noChangeShapeType="1"/>
          </p:cNvSpPr>
          <p:nvPr/>
        </p:nvSpPr>
        <p:spPr bwMode="auto">
          <a:xfrm>
            <a:off x="4981575" y="1698625"/>
            <a:ext cx="1588" cy="23813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142" name="Group 444"/>
          <p:cNvGrpSpPr>
            <a:grpSpLocks/>
          </p:cNvGrpSpPr>
          <p:nvPr/>
        </p:nvGrpSpPr>
        <p:grpSpPr bwMode="auto">
          <a:xfrm>
            <a:off x="5014913" y="1739900"/>
            <a:ext cx="133350" cy="50800"/>
            <a:chOff x="3644" y="1746"/>
            <a:chExt cx="70" cy="40"/>
          </a:xfrm>
        </p:grpSpPr>
        <p:grpSp>
          <p:nvGrpSpPr>
            <p:cNvPr id="75143" name="Group 416"/>
            <p:cNvGrpSpPr>
              <a:grpSpLocks/>
            </p:cNvGrpSpPr>
            <p:nvPr/>
          </p:nvGrpSpPr>
          <p:grpSpPr bwMode="auto">
            <a:xfrm>
              <a:off x="3644" y="1746"/>
              <a:ext cx="51" cy="38"/>
              <a:chOff x="3644" y="1746"/>
              <a:chExt cx="51" cy="38"/>
            </a:xfrm>
          </p:grpSpPr>
          <p:sp>
            <p:nvSpPr>
              <p:cNvPr id="75144" name="Rectangle 414"/>
              <p:cNvSpPr>
                <a:spLocks noChangeArrowheads="1"/>
              </p:cNvSpPr>
              <p:nvPr/>
            </p:nvSpPr>
            <p:spPr bwMode="auto">
              <a:xfrm>
                <a:off x="3644" y="1746"/>
                <a:ext cx="51" cy="3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5" name="Rectangle 415"/>
              <p:cNvSpPr>
                <a:spLocks noChangeArrowheads="1"/>
              </p:cNvSpPr>
              <p:nvPr/>
            </p:nvSpPr>
            <p:spPr bwMode="auto">
              <a:xfrm>
                <a:off x="3644" y="1746"/>
                <a:ext cx="51" cy="3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46" name="Group 419"/>
            <p:cNvGrpSpPr>
              <a:grpSpLocks/>
            </p:cNvGrpSpPr>
            <p:nvPr/>
          </p:nvGrpSpPr>
          <p:grpSpPr bwMode="auto">
            <a:xfrm>
              <a:off x="3648" y="1749"/>
              <a:ext cx="43" cy="9"/>
              <a:chOff x="3648" y="1749"/>
              <a:chExt cx="43" cy="9"/>
            </a:xfrm>
          </p:grpSpPr>
          <p:sp>
            <p:nvSpPr>
              <p:cNvPr id="75147" name="Rectangle 417"/>
              <p:cNvSpPr>
                <a:spLocks noChangeArrowheads="1"/>
              </p:cNvSpPr>
              <p:nvPr/>
            </p:nvSpPr>
            <p:spPr bwMode="auto">
              <a:xfrm>
                <a:off x="3648" y="1749"/>
                <a:ext cx="43" cy="9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8" name="Rectangle 418"/>
              <p:cNvSpPr>
                <a:spLocks noChangeArrowheads="1"/>
              </p:cNvSpPr>
              <p:nvPr/>
            </p:nvSpPr>
            <p:spPr bwMode="auto">
              <a:xfrm>
                <a:off x="3648" y="1749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49" name="Rectangle 420"/>
            <p:cNvSpPr>
              <a:spLocks noChangeArrowheads="1"/>
            </p:cNvSpPr>
            <p:nvPr/>
          </p:nvSpPr>
          <p:spPr bwMode="auto">
            <a:xfrm>
              <a:off x="3653" y="1751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5150" name="Group 423"/>
            <p:cNvGrpSpPr>
              <a:grpSpLocks/>
            </p:cNvGrpSpPr>
            <p:nvPr/>
          </p:nvGrpSpPr>
          <p:grpSpPr bwMode="auto">
            <a:xfrm>
              <a:off x="3648" y="1761"/>
              <a:ext cx="43" cy="8"/>
              <a:chOff x="3648" y="1761"/>
              <a:chExt cx="43" cy="8"/>
            </a:xfrm>
          </p:grpSpPr>
          <p:sp>
            <p:nvSpPr>
              <p:cNvPr id="75151" name="Rectangle 421"/>
              <p:cNvSpPr>
                <a:spLocks noChangeArrowheads="1"/>
              </p:cNvSpPr>
              <p:nvPr/>
            </p:nvSpPr>
            <p:spPr bwMode="auto">
              <a:xfrm>
                <a:off x="3648" y="1761"/>
                <a:ext cx="43" cy="8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2" name="Rectangle 422"/>
              <p:cNvSpPr>
                <a:spLocks noChangeArrowheads="1"/>
              </p:cNvSpPr>
              <p:nvPr/>
            </p:nvSpPr>
            <p:spPr bwMode="auto">
              <a:xfrm>
                <a:off x="3648" y="1761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53" name="Rectangle 424"/>
            <p:cNvSpPr>
              <a:spLocks noChangeArrowheads="1"/>
            </p:cNvSpPr>
            <p:nvPr/>
          </p:nvSpPr>
          <p:spPr bwMode="auto">
            <a:xfrm>
              <a:off x="3656" y="1762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154" name="Group 427"/>
            <p:cNvGrpSpPr>
              <a:grpSpLocks/>
            </p:cNvGrpSpPr>
            <p:nvPr/>
          </p:nvGrpSpPr>
          <p:grpSpPr bwMode="auto">
            <a:xfrm>
              <a:off x="3648" y="1772"/>
              <a:ext cx="43" cy="9"/>
              <a:chOff x="3648" y="1772"/>
              <a:chExt cx="43" cy="9"/>
            </a:xfrm>
          </p:grpSpPr>
          <p:sp>
            <p:nvSpPr>
              <p:cNvPr id="75155" name="Rectangle 425"/>
              <p:cNvSpPr>
                <a:spLocks noChangeArrowheads="1"/>
              </p:cNvSpPr>
              <p:nvPr/>
            </p:nvSpPr>
            <p:spPr bwMode="auto">
              <a:xfrm>
                <a:off x="3648" y="1772"/>
                <a:ext cx="43" cy="9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6" name="Rectangle 426"/>
              <p:cNvSpPr>
                <a:spLocks noChangeArrowheads="1"/>
              </p:cNvSpPr>
              <p:nvPr/>
            </p:nvSpPr>
            <p:spPr bwMode="auto">
              <a:xfrm>
                <a:off x="3648" y="1772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57" name="Rectangle 428"/>
            <p:cNvSpPr>
              <a:spLocks noChangeArrowheads="1"/>
            </p:cNvSpPr>
            <p:nvPr/>
          </p:nvSpPr>
          <p:spPr bwMode="auto">
            <a:xfrm>
              <a:off x="3648" y="1774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  <p:grpSp>
          <p:nvGrpSpPr>
            <p:cNvPr id="75158" name="Group 431"/>
            <p:cNvGrpSpPr>
              <a:grpSpLocks/>
            </p:cNvGrpSpPr>
            <p:nvPr/>
          </p:nvGrpSpPr>
          <p:grpSpPr bwMode="auto">
            <a:xfrm>
              <a:off x="3644" y="1746"/>
              <a:ext cx="51" cy="38"/>
              <a:chOff x="3644" y="1746"/>
              <a:chExt cx="51" cy="38"/>
            </a:xfrm>
          </p:grpSpPr>
          <p:sp>
            <p:nvSpPr>
              <p:cNvPr id="75159" name="Rectangle 429"/>
              <p:cNvSpPr>
                <a:spLocks noChangeArrowheads="1"/>
              </p:cNvSpPr>
              <p:nvPr/>
            </p:nvSpPr>
            <p:spPr bwMode="auto">
              <a:xfrm>
                <a:off x="3644" y="1746"/>
                <a:ext cx="51" cy="3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0" name="Rectangle 430"/>
              <p:cNvSpPr>
                <a:spLocks noChangeArrowheads="1"/>
              </p:cNvSpPr>
              <p:nvPr/>
            </p:nvSpPr>
            <p:spPr bwMode="auto">
              <a:xfrm>
                <a:off x="3644" y="1746"/>
                <a:ext cx="51" cy="3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61" name="Group 434"/>
            <p:cNvGrpSpPr>
              <a:grpSpLocks/>
            </p:cNvGrpSpPr>
            <p:nvPr/>
          </p:nvGrpSpPr>
          <p:grpSpPr bwMode="auto">
            <a:xfrm>
              <a:off x="3648" y="1749"/>
              <a:ext cx="43" cy="9"/>
              <a:chOff x="3648" y="1749"/>
              <a:chExt cx="43" cy="9"/>
            </a:xfrm>
          </p:grpSpPr>
          <p:sp>
            <p:nvSpPr>
              <p:cNvPr id="75162" name="Rectangle 432"/>
              <p:cNvSpPr>
                <a:spLocks noChangeArrowheads="1"/>
              </p:cNvSpPr>
              <p:nvPr/>
            </p:nvSpPr>
            <p:spPr bwMode="auto">
              <a:xfrm>
                <a:off x="3648" y="1749"/>
                <a:ext cx="43" cy="9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3" name="Rectangle 433"/>
              <p:cNvSpPr>
                <a:spLocks noChangeArrowheads="1"/>
              </p:cNvSpPr>
              <p:nvPr/>
            </p:nvSpPr>
            <p:spPr bwMode="auto">
              <a:xfrm>
                <a:off x="3648" y="1749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64" name="Rectangle 435"/>
            <p:cNvSpPr>
              <a:spLocks noChangeArrowheads="1"/>
            </p:cNvSpPr>
            <p:nvPr/>
          </p:nvSpPr>
          <p:spPr bwMode="auto">
            <a:xfrm>
              <a:off x="3653" y="1751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5165" name="Group 438"/>
            <p:cNvGrpSpPr>
              <a:grpSpLocks/>
            </p:cNvGrpSpPr>
            <p:nvPr/>
          </p:nvGrpSpPr>
          <p:grpSpPr bwMode="auto">
            <a:xfrm>
              <a:off x="3648" y="1761"/>
              <a:ext cx="43" cy="8"/>
              <a:chOff x="3648" y="1761"/>
              <a:chExt cx="43" cy="8"/>
            </a:xfrm>
          </p:grpSpPr>
          <p:sp>
            <p:nvSpPr>
              <p:cNvPr id="75166" name="Rectangle 436"/>
              <p:cNvSpPr>
                <a:spLocks noChangeArrowheads="1"/>
              </p:cNvSpPr>
              <p:nvPr/>
            </p:nvSpPr>
            <p:spPr bwMode="auto">
              <a:xfrm>
                <a:off x="3648" y="1761"/>
                <a:ext cx="43" cy="8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7" name="Rectangle 437"/>
              <p:cNvSpPr>
                <a:spLocks noChangeArrowheads="1"/>
              </p:cNvSpPr>
              <p:nvPr/>
            </p:nvSpPr>
            <p:spPr bwMode="auto">
              <a:xfrm>
                <a:off x="3648" y="1761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68" name="Rectangle 439"/>
            <p:cNvSpPr>
              <a:spLocks noChangeArrowheads="1"/>
            </p:cNvSpPr>
            <p:nvPr/>
          </p:nvSpPr>
          <p:spPr bwMode="auto">
            <a:xfrm>
              <a:off x="3656" y="1762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169" name="Group 442"/>
            <p:cNvGrpSpPr>
              <a:grpSpLocks/>
            </p:cNvGrpSpPr>
            <p:nvPr/>
          </p:nvGrpSpPr>
          <p:grpSpPr bwMode="auto">
            <a:xfrm>
              <a:off x="3648" y="1772"/>
              <a:ext cx="43" cy="9"/>
              <a:chOff x="3648" y="1772"/>
              <a:chExt cx="43" cy="9"/>
            </a:xfrm>
          </p:grpSpPr>
          <p:sp>
            <p:nvSpPr>
              <p:cNvPr id="75170" name="Rectangle 440"/>
              <p:cNvSpPr>
                <a:spLocks noChangeArrowheads="1"/>
              </p:cNvSpPr>
              <p:nvPr/>
            </p:nvSpPr>
            <p:spPr bwMode="auto">
              <a:xfrm>
                <a:off x="3648" y="1772"/>
                <a:ext cx="43" cy="9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1" name="Rectangle 441"/>
              <p:cNvSpPr>
                <a:spLocks noChangeArrowheads="1"/>
              </p:cNvSpPr>
              <p:nvPr/>
            </p:nvSpPr>
            <p:spPr bwMode="auto">
              <a:xfrm>
                <a:off x="3648" y="1772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72" name="Rectangle 443"/>
            <p:cNvSpPr>
              <a:spLocks noChangeArrowheads="1"/>
            </p:cNvSpPr>
            <p:nvPr/>
          </p:nvSpPr>
          <p:spPr bwMode="auto">
            <a:xfrm>
              <a:off x="3648" y="1774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</p:grpSp>
      <p:sp>
        <p:nvSpPr>
          <p:cNvPr id="75173" name="Line 445"/>
          <p:cNvSpPr>
            <a:spLocks noChangeShapeType="1"/>
          </p:cNvSpPr>
          <p:nvPr/>
        </p:nvSpPr>
        <p:spPr bwMode="auto">
          <a:xfrm flipV="1">
            <a:off x="5064125" y="1722438"/>
            <a:ext cx="1588" cy="17462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174" name="Group 476"/>
          <p:cNvGrpSpPr>
            <a:grpSpLocks/>
          </p:cNvGrpSpPr>
          <p:nvPr/>
        </p:nvGrpSpPr>
        <p:grpSpPr bwMode="auto">
          <a:xfrm>
            <a:off x="5099050" y="1646238"/>
            <a:ext cx="133350" cy="49212"/>
            <a:chOff x="3688" y="1671"/>
            <a:chExt cx="70" cy="39"/>
          </a:xfrm>
        </p:grpSpPr>
        <p:grpSp>
          <p:nvGrpSpPr>
            <p:cNvPr id="75175" name="Group 448"/>
            <p:cNvGrpSpPr>
              <a:grpSpLocks/>
            </p:cNvGrpSpPr>
            <p:nvPr/>
          </p:nvGrpSpPr>
          <p:grpSpPr bwMode="auto">
            <a:xfrm>
              <a:off x="3688" y="1671"/>
              <a:ext cx="50" cy="37"/>
              <a:chOff x="3688" y="1671"/>
              <a:chExt cx="50" cy="37"/>
            </a:xfrm>
          </p:grpSpPr>
          <p:sp>
            <p:nvSpPr>
              <p:cNvPr id="75176" name="Rectangle 446"/>
              <p:cNvSpPr>
                <a:spLocks noChangeArrowheads="1"/>
              </p:cNvSpPr>
              <p:nvPr/>
            </p:nvSpPr>
            <p:spPr bwMode="auto">
              <a:xfrm>
                <a:off x="3688" y="1671"/>
                <a:ext cx="50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7" name="Rectangle 447"/>
              <p:cNvSpPr>
                <a:spLocks noChangeArrowheads="1"/>
              </p:cNvSpPr>
              <p:nvPr/>
            </p:nvSpPr>
            <p:spPr bwMode="auto">
              <a:xfrm>
                <a:off x="3688" y="1671"/>
                <a:ext cx="50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78" name="Group 451"/>
            <p:cNvGrpSpPr>
              <a:grpSpLocks/>
            </p:cNvGrpSpPr>
            <p:nvPr/>
          </p:nvGrpSpPr>
          <p:grpSpPr bwMode="auto">
            <a:xfrm>
              <a:off x="3691" y="1674"/>
              <a:ext cx="44" cy="8"/>
              <a:chOff x="3691" y="1674"/>
              <a:chExt cx="44" cy="8"/>
            </a:xfrm>
          </p:grpSpPr>
          <p:sp>
            <p:nvSpPr>
              <p:cNvPr id="75179" name="Rectangle 449"/>
              <p:cNvSpPr>
                <a:spLocks noChangeArrowheads="1"/>
              </p:cNvSpPr>
              <p:nvPr/>
            </p:nvSpPr>
            <p:spPr bwMode="auto">
              <a:xfrm>
                <a:off x="3691" y="1674"/>
                <a:ext cx="44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0" name="Rectangle 450"/>
              <p:cNvSpPr>
                <a:spLocks noChangeArrowheads="1"/>
              </p:cNvSpPr>
              <p:nvPr/>
            </p:nvSpPr>
            <p:spPr bwMode="auto">
              <a:xfrm>
                <a:off x="3691" y="1674"/>
                <a:ext cx="44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81" name="Rectangle 452"/>
            <p:cNvSpPr>
              <a:spLocks noChangeArrowheads="1"/>
            </p:cNvSpPr>
            <p:nvPr/>
          </p:nvSpPr>
          <p:spPr bwMode="auto">
            <a:xfrm>
              <a:off x="3696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5182" name="Group 455"/>
            <p:cNvGrpSpPr>
              <a:grpSpLocks/>
            </p:cNvGrpSpPr>
            <p:nvPr/>
          </p:nvGrpSpPr>
          <p:grpSpPr bwMode="auto">
            <a:xfrm>
              <a:off x="3691" y="1685"/>
              <a:ext cx="44" cy="9"/>
              <a:chOff x="3691" y="1685"/>
              <a:chExt cx="44" cy="9"/>
            </a:xfrm>
          </p:grpSpPr>
          <p:sp>
            <p:nvSpPr>
              <p:cNvPr id="75183" name="Rectangle 453"/>
              <p:cNvSpPr>
                <a:spLocks noChangeArrowheads="1"/>
              </p:cNvSpPr>
              <p:nvPr/>
            </p:nvSpPr>
            <p:spPr bwMode="auto">
              <a:xfrm>
                <a:off x="3691" y="1685"/>
                <a:ext cx="44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4" name="Rectangle 454"/>
              <p:cNvSpPr>
                <a:spLocks noChangeArrowheads="1"/>
              </p:cNvSpPr>
              <p:nvPr/>
            </p:nvSpPr>
            <p:spPr bwMode="auto">
              <a:xfrm>
                <a:off x="3691" y="1685"/>
                <a:ext cx="44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85" name="Rectangle 456"/>
            <p:cNvSpPr>
              <a:spLocks noChangeArrowheads="1"/>
            </p:cNvSpPr>
            <p:nvPr/>
          </p:nvSpPr>
          <p:spPr bwMode="auto">
            <a:xfrm>
              <a:off x="3700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186" name="Group 459"/>
            <p:cNvGrpSpPr>
              <a:grpSpLocks/>
            </p:cNvGrpSpPr>
            <p:nvPr/>
          </p:nvGrpSpPr>
          <p:grpSpPr bwMode="auto">
            <a:xfrm>
              <a:off x="3691" y="1697"/>
              <a:ext cx="44" cy="8"/>
              <a:chOff x="3691" y="1697"/>
              <a:chExt cx="44" cy="8"/>
            </a:xfrm>
          </p:grpSpPr>
          <p:sp>
            <p:nvSpPr>
              <p:cNvPr id="75187" name="Rectangle 457"/>
              <p:cNvSpPr>
                <a:spLocks noChangeArrowheads="1"/>
              </p:cNvSpPr>
              <p:nvPr/>
            </p:nvSpPr>
            <p:spPr bwMode="auto">
              <a:xfrm>
                <a:off x="3691" y="1697"/>
                <a:ext cx="44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8" name="Rectangle 458"/>
              <p:cNvSpPr>
                <a:spLocks noChangeArrowheads="1"/>
              </p:cNvSpPr>
              <p:nvPr/>
            </p:nvSpPr>
            <p:spPr bwMode="auto">
              <a:xfrm>
                <a:off x="3691" y="1697"/>
                <a:ext cx="44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89" name="Rectangle 460"/>
            <p:cNvSpPr>
              <a:spLocks noChangeArrowheads="1"/>
            </p:cNvSpPr>
            <p:nvPr/>
          </p:nvSpPr>
          <p:spPr bwMode="auto">
            <a:xfrm>
              <a:off x="3692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  <p:grpSp>
          <p:nvGrpSpPr>
            <p:cNvPr id="75190" name="Group 463"/>
            <p:cNvGrpSpPr>
              <a:grpSpLocks/>
            </p:cNvGrpSpPr>
            <p:nvPr/>
          </p:nvGrpSpPr>
          <p:grpSpPr bwMode="auto">
            <a:xfrm>
              <a:off x="3688" y="1671"/>
              <a:ext cx="50" cy="37"/>
              <a:chOff x="3688" y="1671"/>
              <a:chExt cx="50" cy="37"/>
            </a:xfrm>
          </p:grpSpPr>
          <p:sp>
            <p:nvSpPr>
              <p:cNvPr id="75191" name="Rectangle 461"/>
              <p:cNvSpPr>
                <a:spLocks noChangeArrowheads="1"/>
              </p:cNvSpPr>
              <p:nvPr/>
            </p:nvSpPr>
            <p:spPr bwMode="auto">
              <a:xfrm>
                <a:off x="3688" y="1671"/>
                <a:ext cx="50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2" name="Rectangle 462"/>
              <p:cNvSpPr>
                <a:spLocks noChangeArrowheads="1"/>
              </p:cNvSpPr>
              <p:nvPr/>
            </p:nvSpPr>
            <p:spPr bwMode="auto">
              <a:xfrm>
                <a:off x="3688" y="1671"/>
                <a:ext cx="50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93" name="Group 466"/>
            <p:cNvGrpSpPr>
              <a:grpSpLocks/>
            </p:cNvGrpSpPr>
            <p:nvPr/>
          </p:nvGrpSpPr>
          <p:grpSpPr bwMode="auto">
            <a:xfrm>
              <a:off x="3691" y="1674"/>
              <a:ext cx="44" cy="8"/>
              <a:chOff x="3691" y="1674"/>
              <a:chExt cx="44" cy="8"/>
            </a:xfrm>
          </p:grpSpPr>
          <p:sp>
            <p:nvSpPr>
              <p:cNvPr id="75194" name="Rectangle 464"/>
              <p:cNvSpPr>
                <a:spLocks noChangeArrowheads="1"/>
              </p:cNvSpPr>
              <p:nvPr/>
            </p:nvSpPr>
            <p:spPr bwMode="auto">
              <a:xfrm>
                <a:off x="3691" y="1674"/>
                <a:ext cx="44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5" name="Rectangle 465"/>
              <p:cNvSpPr>
                <a:spLocks noChangeArrowheads="1"/>
              </p:cNvSpPr>
              <p:nvPr/>
            </p:nvSpPr>
            <p:spPr bwMode="auto">
              <a:xfrm>
                <a:off x="3691" y="1674"/>
                <a:ext cx="44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96" name="Rectangle 467"/>
            <p:cNvSpPr>
              <a:spLocks noChangeArrowheads="1"/>
            </p:cNvSpPr>
            <p:nvPr/>
          </p:nvSpPr>
          <p:spPr bwMode="auto">
            <a:xfrm>
              <a:off x="3696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5197" name="Group 470"/>
            <p:cNvGrpSpPr>
              <a:grpSpLocks/>
            </p:cNvGrpSpPr>
            <p:nvPr/>
          </p:nvGrpSpPr>
          <p:grpSpPr bwMode="auto">
            <a:xfrm>
              <a:off x="3691" y="1685"/>
              <a:ext cx="44" cy="9"/>
              <a:chOff x="3691" y="1685"/>
              <a:chExt cx="44" cy="9"/>
            </a:xfrm>
          </p:grpSpPr>
          <p:sp>
            <p:nvSpPr>
              <p:cNvPr id="75198" name="Rectangle 468"/>
              <p:cNvSpPr>
                <a:spLocks noChangeArrowheads="1"/>
              </p:cNvSpPr>
              <p:nvPr/>
            </p:nvSpPr>
            <p:spPr bwMode="auto">
              <a:xfrm>
                <a:off x="3691" y="1685"/>
                <a:ext cx="44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9" name="Rectangle 469"/>
              <p:cNvSpPr>
                <a:spLocks noChangeArrowheads="1"/>
              </p:cNvSpPr>
              <p:nvPr/>
            </p:nvSpPr>
            <p:spPr bwMode="auto">
              <a:xfrm>
                <a:off x="3691" y="1685"/>
                <a:ext cx="44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00" name="Rectangle 471"/>
            <p:cNvSpPr>
              <a:spLocks noChangeArrowheads="1"/>
            </p:cNvSpPr>
            <p:nvPr/>
          </p:nvSpPr>
          <p:spPr bwMode="auto">
            <a:xfrm>
              <a:off x="3700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201" name="Group 474"/>
            <p:cNvGrpSpPr>
              <a:grpSpLocks/>
            </p:cNvGrpSpPr>
            <p:nvPr/>
          </p:nvGrpSpPr>
          <p:grpSpPr bwMode="auto">
            <a:xfrm>
              <a:off x="3691" y="1697"/>
              <a:ext cx="44" cy="8"/>
              <a:chOff x="3691" y="1697"/>
              <a:chExt cx="44" cy="8"/>
            </a:xfrm>
          </p:grpSpPr>
          <p:sp>
            <p:nvSpPr>
              <p:cNvPr id="75202" name="Rectangle 472"/>
              <p:cNvSpPr>
                <a:spLocks noChangeArrowheads="1"/>
              </p:cNvSpPr>
              <p:nvPr/>
            </p:nvSpPr>
            <p:spPr bwMode="auto">
              <a:xfrm>
                <a:off x="3691" y="1697"/>
                <a:ext cx="44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03" name="Rectangle 473"/>
              <p:cNvSpPr>
                <a:spLocks noChangeArrowheads="1"/>
              </p:cNvSpPr>
              <p:nvPr/>
            </p:nvSpPr>
            <p:spPr bwMode="auto">
              <a:xfrm>
                <a:off x="3691" y="1697"/>
                <a:ext cx="44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04" name="Rectangle 475"/>
            <p:cNvSpPr>
              <a:spLocks noChangeArrowheads="1"/>
            </p:cNvSpPr>
            <p:nvPr/>
          </p:nvSpPr>
          <p:spPr bwMode="auto">
            <a:xfrm>
              <a:off x="3692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</p:grpSp>
      <p:sp>
        <p:nvSpPr>
          <p:cNvPr id="75205" name="Line 477"/>
          <p:cNvSpPr>
            <a:spLocks noChangeShapeType="1"/>
          </p:cNvSpPr>
          <p:nvPr/>
        </p:nvSpPr>
        <p:spPr bwMode="auto">
          <a:xfrm>
            <a:off x="5146675" y="1698625"/>
            <a:ext cx="1588" cy="23813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206" name="Group 508"/>
          <p:cNvGrpSpPr>
            <a:grpSpLocks/>
          </p:cNvGrpSpPr>
          <p:nvPr/>
        </p:nvGrpSpPr>
        <p:grpSpPr bwMode="auto">
          <a:xfrm>
            <a:off x="4932363" y="1646238"/>
            <a:ext cx="133350" cy="49212"/>
            <a:chOff x="3601" y="1671"/>
            <a:chExt cx="70" cy="39"/>
          </a:xfrm>
        </p:grpSpPr>
        <p:grpSp>
          <p:nvGrpSpPr>
            <p:cNvPr id="75207" name="Group 480"/>
            <p:cNvGrpSpPr>
              <a:grpSpLocks/>
            </p:cNvGrpSpPr>
            <p:nvPr/>
          </p:nvGrpSpPr>
          <p:grpSpPr bwMode="auto">
            <a:xfrm>
              <a:off x="3601" y="1671"/>
              <a:ext cx="51" cy="37"/>
              <a:chOff x="3601" y="1671"/>
              <a:chExt cx="51" cy="37"/>
            </a:xfrm>
          </p:grpSpPr>
          <p:sp>
            <p:nvSpPr>
              <p:cNvPr id="75208" name="Rectangle 478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09" name="Rectangle 479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10" name="Group 483"/>
            <p:cNvGrpSpPr>
              <a:grpSpLocks/>
            </p:cNvGrpSpPr>
            <p:nvPr/>
          </p:nvGrpSpPr>
          <p:grpSpPr bwMode="auto">
            <a:xfrm>
              <a:off x="3605" y="1674"/>
              <a:ext cx="43" cy="8"/>
              <a:chOff x="3605" y="1674"/>
              <a:chExt cx="43" cy="8"/>
            </a:xfrm>
          </p:grpSpPr>
          <p:sp>
            <p:nvSpPr>
              <p:cNvPr id="75211" name="Rectangle 481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2" name="Rectangle 482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13" name="Rectangle 484"/>
            <p:cNvSpPr>
              <a:spLocks noChangeArrowheads="1"/>
            </p:cNvSpPr>
            <p:nvPr/>
          </p:nvSpPr>
          <p:spPr bwMode="auto">
            <a:xfrm>
              <a:off x="3610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5214" name="Group 487"/>
            <p:cNvGrpSpPr>
              <a:grpSpLocks/>
            </p:cNvGrpSpPr>
            <p:nvPr/>
          </p:nvGrpSpPr>
          <p:grpSpPr bwMode="auto">
            <a:xfrm>
              <a:off x="3605" y="1685"/>
              <a:ext cx="43" cy="9"/>
              <a:chOff x="3605" y="1685"/>
              <a:chExt cx="43" cy="9"/>
            </a:xfrm>
          </p:grpSpPr>
          <p:sp>
            <p:nvSpPr>
              <p:cNvPr id="75215" name="Rectangle 485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6" name="Rectangle 486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17" name="Rectangle 488"/>
            <p:cNvSpPr>
              <a:spLocks noChangeArrowheads="1"/>
            </p:cNvSpPr>
            <p:nvPr/>
          </p:nvSpPr>
          <p:spPr bwMode="auto">
            <a:xfrm>
              <a:off x="3613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218" name="Group 491"/>
            <p:cNvGrpSpPr>
              <a:grpSpLocks/>
            </p:cNvGrpSpPr>
            <p:nvPr/>
          </p:nvGrpSpPr>
          <p:grpSpPr bwMode="auto">
            <a:xfrm>
              <a:off x="3605" y="1697"/>
              <a:ext cx="43" cy="8"/>
              <a:chOff x="3605" y="1697"/>
              <a:chExt cx="43" cy="8"/>
            </a:xfrm>
          </p:grpSpPr>
          <p:sp>
            <p:nvSpPr>
              <p:cNvPr id="75219" name="Rectangle 489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0" name="Rectangle 490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21" name="Rectangle 492"/>
            <p:cNvSpPr>
              <a:spLocks noChangeArrowheads="1"/>
            </p:cNvSpPr>
            <p:nvPr/>
          </p:nvSpPr>
          <p:spPr bwMode="auto">
            <a:xfrm>
              <a:off x="3605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  <p:grpSp>
          <p:nvGrpSpPr>
            <p:cNvPr id="75222" name="Group 495"/>
            <p:cNvGrpSpPr>
              <a:grpSpLocks/>
            </p:cNvGrpSpPr>
            <p:nvPr/>
          </p:nvGrpSpPr>
          <p:grpSpPr bwMode="auto">
            <a:xfrm>
              <a:off x="3601" y="1671"/>
              <a:ext cx="51" cy="37"/>
              <a:chOff x="3601" y="1671"/>
              <a:chExt cx="51" cy="37"/>
            </a:xfrm>
          </p:grpSpPr>
          <p:sp>
            <p:nvSpPr>
              <p:cNvPr id="75223" name="Rectangle 493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4" name="Rectangle 494"/>
              <p:cNvSpPr>
                <a:spLocks noChangeArrowheads="1"/>
              </p:cNvSpPr>
              <p:nvPr/>
            </p:nvSpPr>
            <p:spPr bwMode="auto">
              <a:xfrm>
                <a:off x="3601" y="1671"/>
                <a:ext cx="51" cy="37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25" name="Group 498"/>
            <p:cNvGrpSpPr>
              <a:grpSpLocks/>
            </p:cNvGrpSpPr>
            <p:nvPr/>
          </p:nvGrpSpPr>
          <p:grpSpPr bwMode="auto">
            <a:xfrm>
              <a:off x="3605" y="1674"/>
              <a:ext cx="43" cy="8"/>
              <a:chOff x="3605" y="1674"/>
              <a:chExt cx="43" cy="8"/>
            </a:xfrm>
          </p:grpSpPr>
          <p:sp>
            <p:nvSpPr>
              <p:cNvPr id="75226" name="Rectangle 496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solidFill>
                <a:srgbClr val="FAF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7" name="Rectangle 497"/>
              <p:cNvSpPr>
                <a:spLocks noChangeArrowheads="1"/>
              </p:cNvSpPr>
              <p:nvPr/>
            </p:nvSpPr>
            <p:spPr bwMode="auto">
              <a:xfrm>
                <a:off x="3605" y="1674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28" name="Rectangle 499"/>
            <p:cNvSpPr>
              <a:spLocks noChangeArrowheads="1"/>
            </p:cNvSpPr>
            <p:nvPr/>
          </p:nvSpPr>
          <p:spPr bwMode="auto">
            <a:xfrm>
              <a:off x="3610" y="1675"/>
              <a:ext cx="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Calibration</a:t>
              </a:r>
              <a:endParaRPr lang="en-US"/>
            </a:p>
          </p:txBody>
        </p:sp>
        <p:grpSp>
          <p:nvGrpSpPr>
            <p:cNvPr id="75229" name="Group 502"/>
            <p:cNvGrpSpPr>
              <a:grpSpLocks/>
            </p:cNvGrpSpPr>
            <p:nvPr/>
          </p:nvGrpSpPr>
          <p:grpSpPr bwMode="auto">
            <a:xfrm>
              <a:off x="3605" y="1685"/>
              <a:ext cx="43" cy="9"/>
              <a:chOff x="3605" y="1685"/>
              <a:chExt cx="43" cy="9"/>
            </a:xfrm>
          </p:grpSpPr>
          <p:sp>
            <p:nvSpPr>
              <p:cNvPr id="75230" name="Rectangle 500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solidFill>
                <a:srgbClr val="D8F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1" name="Rectangle 501"/>
              <p:cNvSpPr>
                <a:spLocks noChangeArrowheads="1"/>
              </p:cNvSpPr>
              <p:nvPr/>
            </p:nvSpPr>
            <p:spPr bwMode="auto">
              <a:xfrm>
                <a:off x="3605" y="1685"/>
                <a:ext cx="43" cy="9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32" name="Rectangle 503"/>
            <p:cNvSpPr>
              <a:spLocks noChangeArrowheads="1"/>
            </p:cNvSpPr>
            <p:nvPr/>
          </p:nvSpPr>
          <p:spPr bwMode="auto">
            <a:xfrm>
              <a:off x="3613" y="1687"/>
              <a:ext cx="4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Strategy</a:t>
              </a:r>
              <a:endParaRPr lang="en-US"/>
            </a:p>
          </p:txBody>
        </p:sp>
        <p:grpSp>
          <p:nvGrpSpPr>
            <p:cNvPr id="75233" name="Group 506"/>
            <p:cNvGrpSpPr>
              <a:grpSpLocks/>
            </p:cNvGrpSpPr>
            <p:nvPr/>
          </p:nvGrpSpPr>
          <p:grpSpPr bwMode="auto">
            <a:xfrm>
              <a:off x="3605" y="1697"/>
              <a:ext cx="43" cy="8"/>
              <a:chOff x="3605" y="1697"/>
              <a:chExt cx="43" cy="8"/>
            </a:xfrm>
          </p:grpSpPr>
          <p:sp>
            <p:nvSpPr>
              <p:cNvPr id="75234" name="Rectangle 504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solidFill>
                <a:srgbClr val="F4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5" name="Rectangle 505"/>
              <p:cNvSpPr>
                <a:spLocks noChangeArrowheads="1"/>
              </p:cNvSpPr>
              <p:nvPr/>
            </p:nvSpPr>
            <p:spPr bwMode="auto">
              <a:xfrm>
                <a:off x="3605" y="1697"/>
                <a:ext cx="43" cy="8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36" name="Rectangle 507"/>
            <p:cNvSpPr>
              <a:spLocks noChangeArrowheads="1"/>
            </p:cNvSpPr>
            <p:nvPr/>
          </p:nvSpPr>
          <p:spPr bwMode="auto">
            <a:xfrm>
              <a:off x="3605" y="1698"/>
              <a:ext cx="6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Configuration</a:t>
              </a:r>
              <a:endParaRPr lang="en-US"/>
            </a:p>
          </p:txBody>
        </p:sp>
      </p:grpSp>
      <p:sp>
        <p:nvSpPr>
          <p:cNvPr id="75237" name="Line 509"/>
          <p:cNvSpPr>
            <a:spLocks noChangeShapeType="1"/>
          </p:cNvSpPr>
          <p:nvPr/>
        </p:nvSpPr>
        <p:spPr bwMode="auto">
          <a:xfrm>
            <a:off x="4914900" y="1722438"/>
            <a:ext cx="266700" cy="1587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238" name="Line 510"/>
          <p:cNvSpPr>
            <a:spLocks noChangeShapeType="1"/>
          </p:cNvSpPr>
          <p:nvPr/>
        </p:nvSpPr>
        <p:spPr bwMode="auto">
          <a:xfrm>
            <a:off x="4981575" y="1698625"/>
            <a:ext cx="1588" cy="23813"/>
          </a:xfrm>
          <a:prstGeom prst="line">
            <a:avLst/>
          </a:prstGeom>
          <a:noFill/>
          <a:ln w="1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239" name="Group 576"/>
          <p:cNvGrpSpPr>
            <a:grpSpLocks/>
          </p:cNvGrpSpPr>
          <p:nvPr/>
        </p:nvGrpSpPr>
        <p:grpSpPr bwMode="auto">
          <a:xfrm>
            <a:off x="5014913" y="1646238"/>
            <a:ext cx="217487" cy="144462"/>
            <a:chOff x="3644" y="1671"/>
            <a:chExt cx="114" cy="115"/>
          </a:xfrm>
        </p:grpSpPr>
        <p:grpSp>
          <p:nvGrpSpPr>
            <p:cNvPr id="75240" name="Group 541"/>
            <p:cNvGrpSpPr>
              <a:grpSpLocks/>
            </p:cNvGrpSpPr>
            <p:nvPr/>
          </p:nvGrpSpPr>
          <p:grpSpPr bwMode="auto">
            <a:xfrm>
              <a:off x="3644" y="1746"/>
              <a:ext cx="70" cy="40"/>
              <a:chOff x="3644" y="1746"/>
              <a:chExt cx="70" cy="40"/>
            </a:xfrm>
          </p:grpSpPr>
          <p:grpSp>
            <p:nvGrpSpPr>
              <p:cNvPr id="75241" name="Group 513"/>
              <p:cNvGrpSpPr>
                <a:grpSpLocks/>
              </p:cNvGrpSpPr>
              <p:nvPr/>
            </p:nvGrpSpPr>
            <p:grpSpPr bwMode="auto">
              <a:xfrm>
                <a:off x="3644" y="1746"/>
                <a:ext cx="51" cy="38"/>
                <a:chOff x="3644" y="1746"/>
                <a:chExt cx="51" cy="38"/>
              </a:xfrm>
            </p:grpSpPr>
            <p:sp>
              <p:nvSpPr>
                <p:cNvPr id="75242" name="Rectangle 511"/>
                <p:cNvSpPr>
                  <a:spLocks noChangeArrowheads="1"/>
                </p:cNvSpPr>
                <p:nvPr/>
              </p:nvSpPr>
              <p:spPr bwMode="auto">
                <a:xfrm>
                  <a:off x="3644" y="1746"/>
                  <a:ext cx="51" cy="38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43" name="Rectangle 512"/>
                <p:cNvSpPr>
                  <a:spLocks noChangeArrowheads="1"/>
                </p:cNvSpPr>
                <p:nvPr/>
              </p:nvSpPr>
              <p:spPr bwMode="auto">
                <a:xfrm>
                  <a:off x="3644" y="1746"/>
                  <a:ext cx="51" cy="3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244" name="Group 516"/>
              <p:cNvGrpSpPr>
                <a:grpSpLocks/>
              </p:cNvGrpSpPr>
              <p:nvPr/>
            </p:nvGrpSpPr>
            <p:grpSpPr bwMode="auto">
              <a:xfrm>
                <a:off x="3648" y="1749"/>
                <a:ext cx="43" cy="9"/>
                <a:chOff x="3648" y="1749"/>
                <a:chExt cx="43" cy="9"/>
              </a:xfrm>
            </p:grpSpPr>
            <p:sp>
              <p:nvSpPr>
                <p:cNvPr id="75245" name="Rectangle 514"/>
                <p:cNvSpPr>
                  <a:spLocks noChangeArrowheads="1"/>
                </p:cNvSpPr>
                <p:nvPr/>
              </p:nvSpPr>
              <p:spPr bwMode="auto">
                <a:xfrm>
                  <a:off x="3648" y="1749"/>
                  <a:ext cx="43" cy="9"/>
                </a:xfrm>
                <a:prstGeom prst="rect">
                  <a:avLst/>
                </a:prstGeom>
                <a:solidFill>
                  <a:srgbClr val="FAFC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46" name="Rectangle 515"/>
                <p:cNvSpPr>
                  <a:spLocks noChangeArrowheads="1"/>
                </p:cNvSpPr>
                <p:nvPr/>
              </p:nvSpPr>
              <p:spPr bwMode="auto">
                <a:xfrm>
                  <a:off x="3648" y="1749"/>
                  <a:ext cx="43" cy="9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247" name="Rectangle 517"/>
              <p:cNvSpPr>
                <a:spLocks noChangeArrowheads="1"/>
              </p:cNvSpPr>
              <p:nvPr/>
            </p:nvSpPr>
            <p:spPr bwMode="auto">
              <a:xfrm>
                <a:off x="3653" y="1751"/>
                <a:ext cx="5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Calibration</a:t>
                </a:r>
                <a:endParaRPr lang="en-US"/>
              </a:p>
            </p:txBody>
          </p:sp>
          <p:grpSp>
            <p:nvGrpSpPr>
              <p:cNvPr id="75248" name="Group 520"/>
              <p:cNvGrpSpPr>
                <a:grpSpLocks/>
              </p:cNvGrpSpPr>
              <p:nvPr/>
            </p:nvGrpSpPr>
            <p:grpSpPr bwMode="auto">
              <a:xfrm>
                <a:off x="3648" y="1761"/>
                <a:ext cx="43" cy="8"/>
                <a:chOff x="3648" y="1761"/>
                <a:chExt cx="43" cy="8"/>
              </a:xfrm>
            </p:grpSpPr>
            <p:sp>
              <p:nvSpPr>
                <p:cNvPr id="75249" name="Rectangle 518"/>
                <p:cNvSpPr>
                  <a:spLocks noChangeArrowheads="1"/>
                </p:cNvSpPr>
                <p:nvPr/>
              </p:nvSpPr>
              <p:spPr bwMode="auto">
                <a:xfrm>
                  <a:off x="3648" y="1761"/>
                  <a:ext cx="43" cy="8"/>
                </a:xfrm>
                <a:prstGeom prst="rect">
                  <a:avLst/>
                </a:prstGeom>
                <a:solidFill>
                  <a:srgbClr val="D8F3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50" name="Rectangle 519"/>
                <p:cNvSpPr>
                  <a:spLocks noChangeArrowheads="1"/>
                </p:cNvSpPr>
                <p:nvPr/>
              </p:nvSpPr>
              <p:spPr bwMode="auto">
                <a:xfrm>
                  <a:off x="3648" y="1761"/>
                  <a:ext cx="43" cy="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251" name="Rectangle 521"/>
              <p:cNvSpPr>
                <a:spLocks noChangeArrowheads="1"/>
              </p:cNvSpPr>
              <p:nvPr/>
            </p:nvSpPr>
            <p:spPr bwMode="auto">
              <a:xfrm>
                <a:off x="3656" y="1762"/>
                <a:ext cx="4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Strategy</a:t>
                </a:r>
                <a:endParaRPr lang="en-US"/>
              </a:p>
            </p:txBody>
          </p:sp>
          <p:grpSp>
            <p:nvGrpSpPr>
              <p:cNvPr id="75252" name="Group 524"/>
              <p:cNvGrpSpPr>
                <a:grpSpLocks/>
              </p:cNvGrpSpPr>
              <p:nvPr/>
            </p:nvGrpSpPr>
            <p:grpSpPr bwMode="auto">
              <a:xfrm>
                <a:off x="3648" y="1772"/>
                <a:ext cx="43" cy="9"/>
                <a:chOff x="3648" y="1772"/>
                <a:chExt cx="43" cy="9"/>
              </a:xfrm>
            </p:grpSpPr>
            <p:sp>
              <p:nvSpPr>
                <p:cNvPr id="75253" name="Rectangle 522"/>
                <p:cNvSpPr>
                  <a:spLocks noChangeArrowheads="1"/>
                </p:cNvSpPr>
                <p:nvPr/>
              </p:nvSpPr>
              <p:spPr bwMode="auto">
                <a:xfrm>
                  <a:off x="3648" y="1772"/>
                  <a:ext cx="43" cy="9"/>
                </a:xfrm>
                <a:prstGeom prst="rect">
                  <a:avLst/>
                </a:prstGeom>
                <a:solidFill>
                  <a:srgbClr val="F4AA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54" name="Rectangle 523"/>
                <p:cNvSpPr>
                  <a:spLocks noChangeArrowheads="1"/>
                </p:cNvSpPr>
                <p:nvPr/>
              </p:nvSpPr>
              <p:spPr bwMode="auto">
                <a:xfrm>
                  <a:off x="3648" y="1772"/>
                  <a:ext cx="43" cy="9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255" name="Rectangle 525"/>
              <p:cNvSpPr>
                <a:spLocks noChangeArrowheads="1"/>
              </p:cNvSpPr>
              <p:nvPr/>
            </p:nvSpPr>
            <p:spPr bwMode="auto">
              <a:xfrm>
                <a:off x="3648" y="1774"/>
                <a:ext cx="6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Configuration</a:t>
                </a:r>
                <a:endParaRPr lang="en-US"/>
              </a:p>
            </p:txBody>
          </p:sp>
          <p:grpSp>
            <p:nvGrpSpPr>
              <p:cNvPr id="75256" name="Group 528"/>
              <p:cNvGrpSpPr>
                <a:grpSpLocks/>
              </p:cNvGrpSpPr>
              <p:nvPr/>
            </p:nvGrpSpPr>
            <p:grpSpPr bwMode="auto">
              <a:xfrm>
                <a:off x="3644" y="1746"/>
                <a:ext cx="51" cy="38"/>
                <a:chOff x="3644" y="1746"/>
                <a:chExt cx="51" cy="38"/>
              </a:xfrm>
            </p:grpSpPr>
            <p:sp>
              <p:nvSpPr>
                <p:cNvPr id="75257" name="Rectangle 526"/>
                <p:cNvSpPr>
                  <a:spLocks noChangeArrowheads="1"/>
                </p:cNvSpPr>
                <p:nvPr/>
              </p:nvSpPr>
              <p:spPr bwMode="auto">
                <a:xfrm>
                  <a:off x="3644" y="1746"/>
                  <a:ext cx="51" cy="38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58" name="Rectangle 527"/>
                <p:cNvSpPr>
                  <a:spLocks noChangeArrowheads="1"/>
                </p:cNvSpPr>
                <p:nvPr/>
              </p:nvSpPr>
              <p:spPr bwMode="auto">
                <a:xfrm>
                  <a:off x="3644" y="1746"/>
                  <a:ext cx="51" cy="3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259" name="Group 531"/>
              <p:cNvGrpSpPr>
                <a:grpSpLocks/>
              </p:cNvGrpSpPr>
              <p:nvPr/>
            </p:nvGrpSpPr>
            <p:grpSpPr bwMode="auto">
              <a:xfrm>
                <a:off x="3648" y="1749"/>
                <a:ext cx="43" cy="9"/>
                <a:chOff x="3648" y="1749"/>
                <a:chExt cx="43" cy="9"/>
              </a:xfrm>
            </p:grpSpPr>
            <p:sp>
              <p:nvSpPr>
                <p:cNvPr id="75260" name="Rectangle 529"/>
                <p:cNvSpPr>
                  <a:spLocks noChangeArrowheads="1"/>
                </p:cNvSpPr>
                <p:nvPr/>
              </p:nvSpPr>
              <p:spPr bwMode="auto">
                <a:xfrm>
                  <a:off x="3648" y="1749"/>
                  <a:ext cx="43" cy="9"/>
                </a:xfrm>
                <a:prstGeom prst="rect">
                  <a:avLst/>
                </a:prstGeom>
                <a:solidFill>
                  <a:srgbClr val="FAFC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61" name="Rectangle 530"/>
                <p:cNvSpPr>
                  <a:spLocks noChangeArrowheads="1"/>
                </p:cNvSpPr>
                <p:nvPr/>
              </p:nvSpPr>
              <p:spPr bwMode="auto">
                <a:xfrm>
                  <a:off x="3648" y="1749"/>
                  <a:ext cx="43" cy="9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262" name="Rectangle 532"/>
              <p:cNvSpPr>
                <a:spLocks noChangeArrowheads="1"/>
              </p:cNvSpPr>
              <p:nvPr/>
            </p:nvSpPr>
            <p:spPr bwMode="auto">
              <a:xfrm>
                <a:off x="3653" y="1751"/>
                <a:ext cx="5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Calibration</a:t>
                </a:r>
                <a:endParaRPr lang="en-US"/>
              </a:p>
            </p:txBody>
          </p:sp>
          <p:grpSp>
            <p:nvGrpSpPr>
              <p:cNvPr id="75263" name="Group 535"/>
              <p:cNvGrpSpPr>
                <a:grpSpLocks/>
              </p:cNvGrpSpPr>
              <p:nvPr/>
            </p:nvGrpSpPr>
            <p:grpSpPr bwMode="auto">
              <a:xfrm>
                <a:off x="3648" y="1761"/>
                <a:ext cx="43" cy="8"/>
                <a:chOff x="3648" y="1761"/>
                <a:chExt cx="43" cy="8"/>
              </a:xfrm>
            </p:grpSpPr>
            <p:sp>
              <p:nvSpPr>
                <p:cNvPr id="75264" name="Rectangle 533"/>
                <p:cNvSpPr>
                  <a:spLocks noChangeArrowheads="1"/>
                </p:cNvSpPr>
                <p:nvPr/>
              </p:nvSpPr>
              <p:spPr bwMode="auto">
                <a:xfrm>
                  <a:off x="3648" y="1761"/>
                  <a:ext cx="43" cy="8"/>
                </a:xfrm>
                <a:prstGeom prst="rect">
                  <a:avLst/>
                </a:prstGeom>
                <a:solidFill>
                  <a:srgbClr val="D8F3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65" name="Rectangle 534"/>
                <p:cNvSpPr>
                  <a:spLocks noChangeArrowheads="1"/>
                </p:cNvSpPr>
                <p:nvPr/>
              </p:nvSpPr>
              <p:spPr bwMode="auto">
                <a:xfrm>
                  <a:off x="3648" y="1761"/>
                  <a:ext cx="43" cy="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266" name="Rectangle 536"/>
              <p:cNvSpPr>
                <a:spLocks noChangeArrowheads="1"/>
              </p:cNvSpPr>
              <p:nvPr/>
            </p:nvSpPr>
            <p:spPr bwMode="auto">
              <a:xfrm>
                <a:off x="3656" y="1762"/>
                <a:ext cx="43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Strategy</a:t>
                </a:r>
                <a:endParaRPr lang="en-US"/>
              </a:p>
            </p:txBody>
          </p:sp>
          <p:grpSp>
            <p:nvGrpSpPr>
              <p:cNvPr id="75267" name="Group 539"/>
              <p:cNvGrpSpPr>
                <a:grpSpLocks/>
              </p:cNvGrpSpPr>
              <p:nvPr/>
            </p:nvGrpSpPr>
            <p:grpSpPr bwMode="auto">
              <a:xfrm>
                <a:off x="3648" y="1772"/>
                <a:ext cx="43" cy="9"/>
                <a:chOff x="3648" y="1772"/>
                <a:chExt cx="43" cy="9"/>
              </a:xfrm>
            </p:grpSpPr>
            <p:sp>
              <p:nvSpPr>
                <p:cNvPr id="75268" name="Rectangle 537"/>
                <p:cNvSpPr>
                  <a:spLocks noChangeArrowheads="1"/>
                </p:cNvSpPr>
                <p:nvPr/>
              </p:nvSpPr>
              <p:spPr bwMode="auto">
                <a:xfrm>
                  <a:off x="3648" y="1772"/>
                  <a:ext cx="43" cy="9"/>
                </a:xfrm>
                <a:prstGeom prst="rect">
                  <a:avLst/>
                </a:prstGeom>
                <a:solidFill>
                  <a:srgbClr val="F4AA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69" name="Rectangle 538"/>
                <p:cNvSpPr>
                  <a:spLocks noChangeArrowheads="1"/>
                </p:cNvSpPr>
                <p:nvPr/>
              </p:nvSpPr>
              <p:spPr bwMode="auto">
                <a:xfrm>
                  <a:off x="3648" y="1772"/>
                  <a:ext cx="43" cy="9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270" name="Rectangle 540"/>
              <p:cNvSpPr>
                <a:spLocks noChangeArrowheads="1"/>
              </p:cNvSpPr>
              <p:nvPr/>
            </p:nvSpPr>
            <p:spPr bwMode="auto">
              <a:xfrm>
                <a:off x="3648" y="1774"/>
                <a:ext cx="66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">
                    <a:solidFill>
                      <a:srgbClr val="000000"/>
                    </a:solidFill>
                  </a:rPr>
                  <a:t>Configuration</a:t>
                </a:r>
                <a:endParaRPr lang="en-US"/>
              </a:p>
            </p:txBody>
          </p:sp>
        </p:grpSp>
        <p:sp>
          <p:nvSpPr>
            <p:cNvPr id="75271" name="Line 542"/>
            <p:cNvSpPr>
              <a:spLocks noChangeShapeType="1"/>
            </p:cNvSpPr>
            <p:nvPr/>
          </p:nvSpPr>
          <p:spPr bwMode="auto">
            <a:xfrm flipV="1">
              <a:off x="3670" y="1732"/>
              <a:ext cx="1" cy="14"/>
            </a:xfrm>
            <a:prstGeom prst="line">
              <a:avLst/>
            </a:prstGeom>
            <a:noFill/>
            <a:ln w="1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272" name="Group 575"/>
            <p:cNvGrpSpPr>
              <a:grpSpLocks/>
            </p:cNvGrpSpPr>
            <p:nvPr/>
          </p:nvGrpSpPr>
          <p:grpSpPr bwMode="auto">
            <a:xfrm>
              <a:off x="3688" y="1671"/>
              <a:ext cx="70" cy="61"/>
              <a:chOff x="3688" y="1671"/>
              <a:chExt cx="70" cy="61"/>
            </a:xfrm>
          </p:grpSpPr>
          <p:grpSp>
            <p:nvGrpSpPr>
              <p:cNvPr id="75273" name="Group 573"/>
              <p:cNvGrpSpPr>
                <a:grpSpLocks/>
              </p:cNvGrpSpPr>
              <p:nvPr/>
            </p:nvGrpSpPr>
            <p:grpSpPr bwMode="auto">
              <a:xfrm>
                <a:off x="3688" y="1671"/>
                <a:ext cx="70" cy="39"/>
                <a:chOff x="3688" y="1671"/>
                <a:chExt cx="70" cy="39"/>
              </a:xfrm>
            </p:grpSpPr>
            <p:grpSp>
              <p:nvGrpSpPr>
                <p:cNvPr id="75274" name="Group 545"/>
                <p:cNvGrpSpPr>
                  <a:grpSpLocks/>
                </p:cNvGrpSpPr>
                <p:nvPr/>
              </p:nvGrpSpPr>
              <p:grpSpPr bwMode="auto">
                <a:xfrm>
                  <a:off x="3688" y="1671"/>
                  <a:ext cx="50" cy="37"/>
                  <a:chOff x="3688" y="1671"/>
                  <a:chExt cx="50" cy="37"/>
                </a:xfrm>
              </p:grpSpPr>
              <p:sp>
                <p:nvSpPr>
                  <p:cNvPr id="75275" name="Rectangle 543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671"/>
                    <a:ext cx="50" cy="37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76" name="Rectangle 544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671"/>
                    <a:ext cx="50" cy="37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277" name="Group 548"/>
                <p:cNvGrpSpPr>
                  <a:grpSpLocks/>
                </p:cNvGrpSpPr>
                <p:nvPr/>
              </p:nvGrpSpPr>
              <p:grpSpPr bwMode="auto">
                <a:xfrm>
                  <a:off x="3691" y="1674"/>
                  <a:ext cx="44" cy="8"/>
                  <a:chOff x="3691" y="1674"/>
                  <a:chExt cx="44" cy="8"/>
                </a:xfrm>
              </p:grpSpPr>
              <p:sp>
                <p:nvSpPr>
                  <p:cNvPr id="75278" name="Rectangle 546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74"/>
                    <a:ext cx="44" cy="8"/>
                  </a:xfrm>
                  <a:prstGeom prst="rect">
                    <a:avLst/>
                  </a:prstGeom>
                  <a:solidFill>
                    <a:srgbClr val="FAFC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79" name="Rectangle 547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74"/>
                    <a:ext cx="44" cy="8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280" name="Rectangle 549"/>
                <p:cNvSpPr>
                  <a:spLocks noChangeArrowheads="1"/>
                </p:cNvSpPr>
                <p:nvPr/>
              </p:nvSpPr>
              <p:spPr bwMode="auto">
                <a:xfrm>
                  <a:off x="3696" y="1675"/>
                  <a:ext cx="5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Calibration</a:t>
                  </a:r>
                  <a:endParaRPr lang="en-US"/>
                </a:p>
              </p:txBody>
            </p:sp>
            <p:grpSp>
              <p:nvGrpSpPr>
                <p:cNvPr id="75281" name="Group 552"/>
                <p:cNvGrpSpPr>
                  <a:grpSpLocks/>
                </p:cNvGrpSpPr>
                <p:nvPr/>
              </p:nvGrpSpPr>
              <p:grpSpPr bwMode="auto">
                <a:xfrm>
                  <a:off x="3691" y="1685"/>
                  <a:ext cx="44" cy="9"/>
                  <a:chOff x="3691" y="1685"/>
                  <a:chExt cx="44" cy="9"/>
                </a:xfrm>
              </p:grpSpPr>
              <p:sp>
                <p:nvSpPr>
                  <p:cNvPr id="75282" name="Rectangle 550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85"/>
                    <a:ext cx="44" cy="9"/>
                  </a:xfrm>
                  <a:prstGeom prst="rect">
                    <a:avLst/>
                  </a:prstGeom>
                  <a:solidFill>
                    <a:srgbClr val="D8F3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83" name="Rectangle 551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85"/>
                    <a:ext cx="44" cy="9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284" name="Rectangle 553"/>
                <p:cNvSpPr>
                  <a:spLocks noChangeArrowheads="1"/>
                </p:cNvSpPr>
                <p:nvPr/>
              </p:nvSpPr>
              <p:spPr bwMode="auto">
                <a:xfrm>
                  <a:off x="3700" y="1687"/>
                  <a:ext cx="4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Strategy</a:t>
                  </a:r>
                  <a:endParaRPr lang="en-US"/>
                </a:p>
              </p:txBody>
            </p:sp>
            <p:grpSp>
              <p:nvGrpSpPr>
                <p:cNvPr id="75285" name="Group 556"/>
                <p:cNvGrpSpPr>
                  <a:grpSpLocks/>
                </p:cNvGrpSpPr>
                <p:nvPr/>
              </p:nvGrpSpPr>
              <p:grpSpPr bwMode="auto">
                <a:xfrm>
                  <a:off x="3691" y="1697"/>
                  <a:ext cx="44" cy="8"/>
                  <a:chOff x="3691" y="1697"/>
                  <a:chExt cx="44" cy="8"/>
                </a:xfrm>
              </p:grpSpPr>
              <p:sp>
                <p:nvSpPr>
                  <p:cNvPr id="75286" name="Rectangle 554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97"/>
                    <a:ext cx="44" cy="8"/>
                  </a:xfrm>
                  <a:prstGeom prst="rect">
                    <a:avLst/>
                  </a:prstGeom>
                  <a:solidFill>
                    <a:srgbClr val="F4AA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87" name="Rectangle 555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97"/>
                    <a:ext cx="44" cy="8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288" name="Rectangle 557"/>
                <p:cNvSpPr>
                  <a:spLocks noChangeArrowheads="1"/>
                </p:cNvSpPr>
                <p:nvPr/>
              </p:nvSpPr>
              <p:spPr bwMode="auto">
                <a:xfrm>
                  <a:off x="3692" y="1698"/>
                  <a:ext cx="66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Configuration</a:t>
                  </a:r>
                  <a:endParaRPr lang="en-US"/>
                </a:p>
              </p:txBody>
            </p:sp>
            <p:grpSp>
              <p:nvGrpSpPr>
                <p:cNvPr id="75289" name="Group 560"/>
                <p:cNvGrpSpPr>
                  <a:grpSpLocks/>
                </p:cNvGrpSpPr>
                <p:nvPr/>
              </p:nvGrpSpPr>
              <p:grpSpPr bwMode="auto">
                <a:xfrm>
                  <a:off x="3688" y="1671"/>
                  <a:ext cx="50" cy="37"/>
                  <a:chOff x="3688" y="1671"/>
                  <a:chExt cx="50" cy="37"/>
                </a:xfrm>
              </p:grpSpPr>
              <p:sp>
                <p:nvSpPr>
                  <p:cNvPr id="75290" name="Rectangle 558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671"/>
                    <a:ext cx="50" cy="37"/>
                  </a:xfrm>
                  <a:prstGeom prst="rect">
                    <a:avLst/>
                  </a:pr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91" name="Rectangle 559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671"/>
                    <a:ext cx="50" cy="37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292" name="Group 563"/>
                <p:cNvGrpSpPr>
                  <a:grpSpLocks/>
                </p:cNvGrpSpPr>
                <p:nvPr/>
              </p:nvGrpSpPr>
              <p:grpSpPr bwMode="auto">
                <a:xfrm>
                  <a:off x="3691" y="1674"/>
                  <a:ext cx="44" cy="8"/>
                  <a:chOff x="3691" y="1674"/>
                  <a:chExt cx="44" cy="8"/>
                </a:xfrm>
              </p:grpSpPr>
              <p:sp>
                <p:nvSpPr>
                  <p:cNvPr id="75293" name="Rectangle 561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74"/>
                    <a:ext cx="44" cy="8"/>
                  </a:xfrm>
                  <a:prstGeom prst="rect">
                    <a:avLst/>
                  </a:prstGeom>
                  <a:solidFill>
                    <a:srgbClr val="FAFC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94" name="Rectangle 562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74"/>
                    <a:ext cx="44" cy="8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295" name="Rectangle 564"/>
                <p:cNvSpPr>
                  <a:spLocks noChangeArrowheads="1"/>
                </p:cNvSpPr>
                <p:nvPr/>
              </p:nvSpPr>
              <p:spPr bwMode="auto">
                <a:xfrm>
                  <a:off x="3696" y="1675"/>
                  <a:ext cx="5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Calibration</a:t>
                  </a:r>
                  <a:endParaRPr lang="en-US"/>
                </a:p>
              </p:txBody>
            </p:sp>
            <p:grpSp>
              <p:nvGrpSpPr>
                <p:cNvPr id="75296" name="Group 567"/>
                <p:cNvGrpSpPr>
                  <a:grpSpLocks/>
                </p:cNvGrpSpPr>
                <p:nvPr/>
              </p:nvGrpSpPr>
              <p:grpSpPr bwMode="auto">
                <a:xfrm>
                  <a:off x="3691" y="1685"/>
                  <a:ext cx="44" cy="9"/>
                  <a:chOff x="3691" y="1685"/>
                  <a:chExt cx="44" cy="9"/>
                </a:xfrm>
              </p:grpSpPr>
              <p:sp>
                <p:nvSpPr>
                  <p:cNvPr id="75297" name="Rectangle 565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85"/>
                    <a:ext cx="44" cy="9"/>
                  </a:xfrm>
                  <a:prstGeom prst="rect">
                    <a:avLst/>
                  </a:prstGeom>
                  <a:solidFill>
                    <a:srgbClr val="D8F3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298" name="Rectangle 566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85"/>
                    <a:ext cx="44" cy="9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299" name="Rectangle 568"/>
                <p:cNvSpPr>
                  <a:spLocks noChangeArrowheads="1"/>
                </p:cNvSpPr>
                <p:nvPr/>
              </p:nvSpPr>
              <p:spPr bwMode="auto">
                <a:xfrm>
                  <a:off x="3700" y="1687"/>
                  <a:ext cx="43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Strategy</a:t>
                  </a:r>
                  <a:endParaRPr lang="en-US"/>
                </a:p>
              </p:txBody>
            </p:sp>
            <p:grpSp>
              <p:nvGrpSpPr>
                <p:cNvPr id="75300" name="Group 571"/>
                <p:cNvGrpSpPr>
                  <a:grpSpLocks/>
                </p:cNvGrpSpPr>
                <p:nvPr/>
              </p:nvGrpSpPr>
              <p:grpSpPr bwMode="auto">
                <a:xfrm>
                  <a:off x="3691" y="1697"/>
                  <a:ext cx="44" cy="8"/>
                  <a:chOff x="3691" y="1697"/>
                  <a:chExt cx="44" cy="8"/>
                </a:xfrm>
              </p:grpSpPr>
              <p:sp>
                <p:nvSpPr>
                  <p:cNvPr id="75301" name="Rectangle 569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97"/>
                    <a:ext cx="44" cy="8"/>
                  </a:xfrm>
                  <a:prstGeom prst="rect">
                    <a:avLst/>
                  </a:prstGeom>
                  <a:solidFill>
                    <a:srgbClr val="F4AA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302" name="Rectangle 570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697"/>
                    <a:ext cx="44" cy="8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303" name="Rectangle 572"/>
                <p:cNvSpPr>
                  <a:spLocks noChangeArrowheads="1"/>
                </p:cNvSpPr>
                <p:nvPr/>
              </p:nvSpPr>
              <p:spPr bwMode="auto">
                <a:xfrm>
                  <a:off x="3692" y="1698"/>
                  <a:ext cx="66" cy="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">
                      <a:solidFill>
                        <a:srgbClr val="000000"/>
                      </a:solidFill>
                    </a:rPr>
                    <a:t>Configuration</a:t>
                  </a:r>
                  <a:endParaRPr lang="en-US"/>
                </a:p>
              </p:txBody>
            </p:sp>
          </p:grpSp>
          <p:sp>
            <p:nvSpPr>
              <p:cNvPr id="75304" name="Line 574"/>
              <p:cNvSpPr>
                <a:spLocks noChangeShapeType="1"/>
              </p:cNvSpPr>
              <p:nvPr/>
            </p:nvSpPr>
            <p:spPr bwMode="auto">
              <a:xfrm>
                <a:off x="3713" y="1712"/>
                <a:ext cx="1" cy="20"/>
              </a:xfrm>
              <a:prstGeom prst="line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305" name="Rectangle 577"/>
          <p:cNvSpPr>
            <a:spLocks noChangeArrowheads="1"/>
          </p:cNvSpPr>
          <p:nvPr/>
        </p:nvSpPr>
        <p:spPr bwMode="auto">
          <a:xfrm>
            <a:off x="4887913" y="1525588"/>
            <a:ext cx="4730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BOM 1</a:t>
            </a:r>
            <a:endParaRPr lang="en-US"/>
          </a:p>
        </p:txBody>
      </p:sp>
      <p:sp>
        <p:nvSpPr>
          <p:cNvPr id="587" name="Rectangle 586"/>
          <p:cNvSpPr/>
          <p:nvPr/>
        </p:nvSpPr>
        <p:spPr>
          <a:xfrm>
            <a:off x="4538663" y="3352800"/>
            <a:ext cx="1143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Valencia</a:t>
            </a:r>
          </a:p>
        </p:txBody>
      </p:sp>
      <p:sp>
        <p:nvSpPr>
          <p:cNvPr id="588" name="Rectangle 587"/>
          <p:cNvSpPr/>
          <p:nvPr/>
        </p:nvSpPr>
        <p:spPr>
          <a:xfrm>
            <a:off x="4538663" y="3657600"/>
            <a:ext cx="1143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Saarlouis</a:t>
            </a:r>
          </a:p>
        </p:txBody>
      </p:sp>
      <p:sp>
        <p:nvSpPr>
          <p:cNvPr id="589" name="Rectangle 588"/>
          <p:cNvSpPr/>
          <p:nvPr/>
        </p:nvSpPr>
        <p:spPr>
          <a:xfrm>
            <a:off x="4538663" y="3962400"/>
            <a:ext cx="1143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Cologne</a:t>
            </a:r>
          </a:p>
        </p:txBody>
      </p:sp>
      <p:sp>
        <p:nvSpPr>
          <p:cNvPr id="590" name="Rectangle 589"/>
          <p:cNvSpPr/>
          <p:nvPr/>
        </p:nvSpPr>
        <p:spPr>
          <a:xfrm>
            <a:off x="4538663" y="4267200"/>
            <a:ext cx="1143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Genk</a:t>
            </a:r>
          </a:p>
        </p:txBody>
      </p:sp>
      <p:sp>
        <p:nvSpPr>
          <p:cNvPr id="591" name="Rectangle 590"/>
          <p:cNvSpPr/>
          <p:nvPr/>
        </p:nvSpPr>
        <p:spPr>
          <a:xfrm>
            <a:off x="4538663" y="4572000"/>
            <a:ext cx="1143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 Alliance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2667000" cy="289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12" name="Rectangle 611"/>
          <p:cNvSpPr/>
          <p:nvPr/>
        </p:nvSpPr>
        <p:spPr>
          <a:xfrm>
            <a:off x="4538663" y="4876800"/>
            <a:ext cx="1143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Cuautitian</a:t>
            </a:r>
          </a:p>
        </p:txBody>
      </p:sp>
      <p:sp>
        <p:nvSpPr>
          <p:cNvPr id="613" name="Rectangle 612"/>
          <p:cNvSpPr/>
          <p:nvPr/>
        </p:nvSpPr>
        <p:spPr>
          <a:xfrm>
            <a:off x="4538663" y="5181600"/>
            <a:ext cx="1143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St. Petersburg</a:t>
            </a:r>
          </a:p>
        </p:txBody>
      </p:sp>
      <p:sp>
        <p:nvSpPr>
          <p:cNvPr id="614" name="Rectangle 613"/>
          <p:cNvSpPr/>
          <p:nvPr/>
        </p:nvSpPr>
        <p:spPr>
          <a:xfrm>
            <a:off x="4538663" y="5791200"/>
            <a:ext cx="1143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Craiova</a:t>
            </a:r>
          </a:p>
        </p:txBody>
      </p:sp>
      <p:sp>
        <p:nvSpPr>
          <p:cNvPr id="616" name="Rectangle 615"/>
          <p:cNvSpPr/>
          <p:nvPr/>
        </p:nvSpPr>
        <p:spPr>
          <a:xfrm>
            <a:off x="4538663" y="6096000"/>
            <a:ext cx="1143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Kentucky</a:t>
            </a:r>
          </a:p>
        </p:txBody>
      </p:sp>
      <p:sp>
        <p:nvSpPr>
          <p:cNvPr id="617" name="Rectangle 616"/>
          <p:cNvSpPr/>
          <p:nvPr/>
        </p:nvSpPr>
        <p:spPr>
          <a:xfrm>
            <a:off x="4538663" y="6400800"/>
            <a:ext cx="11430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Oakville</a:t>
            </a:r>
          </a:p>
        </p:txBody>
      </p:sp>
      <p:sp>
        <p:nvSpPr>
          <p:cNvPr id="75327" name="TextBox 13"/>
          <p:cNvSpPr txBox="1">
            <a:spLocks noChangeArrowheads="1"/>
          </p:cNvSpPr>
          <p:nvPr/>
        </p:nvSpPr>
        <p:spPr bwMode="auto">
          <a:xfrm>
            <a:off x="3124200" y="685800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/>
              <a:t>In-Vehicle </a:t>
            </a:r>
          </a:p>
          <a:p>
            <a:pPr eaLnBrk="1" hangingPunct="1"/>
            <a:r>
              <a:rPr lang="en-US" sz="1200" b="1"/>
              <a:t>Software (IVS)</a:t>
            </a:r>
          </a:p>
        </p:txBody>
      </p:sp>
      <p:sp>
        <p:nvSpPr>
          <p:cNvPr id="75328" name="Rectangle 39"/>
          <p:cNvSpPr>
            <a:spLocks noChangeArrowheads="1"/>
          </p:cNvSpPr>
          <p:nvPr/>
        </p:nvSpPr>
        <p:spPr bwMode="auto">
          <a:xfrm>
            <a:off x="4800600" y="1943100"/>
            <a:ext cx="5937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BOM 2</a:t>
            </a:r>
            <a:endParaRPr lang="en-US" sz="900"/>
          </a:p>
        </p:txBody>
      </p:sp>
      <p:sp>
        <p:nvSpPr>
          <p:cNvPr id="75329" name="Rectangle 37"/>
          <p:cNvSpPr>
            <a:spLocks noChangeArrowheads="1"/>
          </p:cNvSpPr>
          <p:nvPr/>
        </p:nvSpPr>
        <p:spPr bwMode="auto">
          <a:xfrm>
            <a:off x="4800600" y="2157413"/>
            <a:ext cx="525463" cy="190500"/>
          </a:xfrm>
          <a:prstGeom prst="rect">
            <a:avLst/>
          </a:prstGeom>
          <a:noFill/>
          <a:ln w="3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30" name="Rectangle 39"/>
          <p:cNvSpPr>
            <a:spLocks noChangeArrowheads="1"/>
          </p:cNvSpPr>
          <p:nvPr/>
        </p:nvSpPr>
        <p:spPr bwMode="auto">
          <a:xfrm>
            <a:off x="4800600" y="2171700"/>
            <a:ext cx="5937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BOM 3</a:t>
            </a:r>
            <a:endParaRPr lang="en-US" sz="900"/>
          </a:p>
        </p:txBody>
      </p:sp>
      <p:sp>
        <p:nvSpPr>
          <p:cNvPr id="75331" name="Rectangle 39"/>
          <p:cNvSpPr>
            <a:spLocks noChangeArrowheads="1"/>
          </p:cNvSpPr>
          <p:nvPr/>
        </p:nvSpPr>
        <p:spPr bwMode="auto">
          <a:xfrm>
            <a:off x="4800600" y="2438400"/>
            <a:ext cx="5937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BOM 4</a:t>
            </a:r>
            <a:endParaRPr lang="en-US" sz="900"/>
          </a:p>
        </p:txBody>
      </p:sp>
      <p:sp>
        <p:nvSpPr>
          <p:cNvPr id="75332" name="Rectangle 39"/>
          <p:cNvSpPr>
            <a:spLocks noChangeArrowheads="1"/>
          </p:cNvSpPr>
          <p:nvPr/>
        </p:nvSpPr>
        <p:spPr bwMode="auto">
          <a:xfrm>
            <a:off x="4808538" y="2857500"/>
            <a:ext cx="5937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BOM 50</a:t>
            </a:r>
            <a:endParaRPr lang="en-US" sz="900"/>
          </a:p>
        </p:txBody>
      </p:sp>
      <p:sp>
        <p:nvSpPr>
          <p:cNvPr id="75333" name="Rectangle 37"/>
          <p:cNvSpPr>
            <a:spLocks noChangeArrowheads="1"/>
          </p:cNvSpPr>
          <p:nvPr/>
        </p:nvSpPr>
        <p:spPr bwMode="auto">
          <a:xfrm>
            <a:off x="4800600" y="2614613"/>
            <a:ext cx="525463" cy="190500"/>
          </a:xfrm>
          <a:prstGeom prst="rect">
            <a:avLst/>
          </a:prstGeom>
          <a:noFill/>
          <a:ln w="3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34" name="Rectangle 37"/>
          <p:cNvSpPr>
            <a:spLocks noChangeArrowheads="1"/>
          </p:cNvSpPr>
          <p:nvPr/>
        </p:nvSpPr>
        <p:spPr bwMode="auto">
          <a:xfrm>
            <a:off x="4800600" y="2857500"/>
            <a:ext cx="525463" cy="190500"/>
          </a:xfrm>
          <a:prstGeom prst="rect">
            <a:avLst/>
          </a:prstGeom>
          <a:noFill/>
          <a:ln w="3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35" name="Rectangle 37"/>
          <p:cNvSpPr>
            <a:spLocks noChangeArrowheads="1"/>
          </p:cNvSpPr>
          <p:nvPr/>
        </p:nvSpPr>
        <p:spPr bwMode="auto">
          <a:xfrm>
            <a:off x="4800600" y="2400300"/>
            <a:ext cx="525463" cy="190500"/>
          </a:xfrm>
          <a:prstGeom prst="rect">
            <a:avLst/>
          </a:prstGeom>
          <a:noFill/>
          <a:ln w="3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36" name="Rectangle 39"/>
          <p:cNvSpPr>
            <a:spLocks noChangeArrowheads="1"/>
          </p:cNvSpPr>
          <p:nvPr/>
        </p:nvSpPr>
        <p:spPr bwMode="auto">
          <a:xfrm>
            <a:off x="4800600" y="2628900"/>
            <a:ext cx="5937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BOM 10</a:t>
            </a:r>
            <a:endParaRPr lang="en-US" sz="900"/>
          </a:p>
        </p:txBody>
      </p:sp>
      <p:sp>
        <p:nvSpPr>
          <p:cNvPr id="75337" name="AutoShape 50"/>
          <p:cNvSpPr>
            <a:spLocks noChangeArrowheads="1"/>
          </p:cNvSpPr>
          <p:nvPr/>
        </p:nvSpPr>
        <p:spPr bwMode="auto">
          <a:xfrm>
            <a:off x="4343400" y="3101975"/>
            <a:ext cx="228600" cy="3159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338" name="AutoShape 50"/>
          <p:cNvSpPr>
            <a:spLocks noChangeArrowheads="1"/>
          </p:cNvSpPr>
          <p:nvPr/>
        </p:nvSpPr>
        <p:spPr bwMode="auto">
          <a:xfrm>
            <a:off x="2895600" y="3117850"/>
            <a:ext cx="228600" cy="2349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341" name="TextBox 14"/>
          <p:cNvSpPr txBox="1">
            <a:spLocks noChangeArrowheads="1"/>
          </p:cNvSpPr>
          <p:nvPr/>
        </p:nvSpPr>
        <p:spPr bwMode="auto">
          <a:xfrm>
            <a:off x="5934075" y="695325"/>
            <a:ext cx="3048000" cy="307777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/>
              <a:t>Dealerships </a:t>
            </a:r>
            <a:r>
              <a:rPr lang="en-US" b="1" dirty="0"/>
              <a:t>and Web Services</a:t>
            </a:r>
          </a:p>
        </p:txBody>
      </p:sp>
      <p:sp>
        <p:nvSpPr>
          <p:cNvPr id="607" name="Rectangle 606"/>
          <p:cNvSpPr/>
          <p:nvPr/>
        </p:nvSpPr>
        <p:spPr>
          <a:xfrm>
            <a:off x="4572000" y="5486400"/>
            <a:ext cx="10668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Southampton</a:t>
            </a:r>
          </a:p>
        </p:txBody>
      </p:sp>
      <p:sp>
        <p:nvSpPr>
          <p:cNvPr id="611" name="Rectangle 610"/>
          <p:cNvSpPr/>
          <p:nvPr/>
        </p:nvSpPr>
        <p:spPr>
          <a:xfrm>
            <a:off x="3041650" y="706438"/>
            <a:ext cx="1322388" cy="388937"/>
          </a:xfrm>
          <a:prstGeom prst="rect">
            <a:avLst/>
          </a:prstGeom>
          <a:noFill/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" name="Rectangle 614"/>
          <p:cNvSpPr/>
          <p:nvPr/>
        </p:nvSpPr>
        <p:spPr>
          <a:xfrm>
            <a:off x="4470400" y="704850"/>
            <a:ext cx="1277938" cy="381000"/>
          </a:xfrm>
          <a:prstGeom prst="rect">
            <a:avLst/>
          </a:prstGeom>
          <a:noFill/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8" name="Rectangle 617"/>
          <p:cNvSpPr/>
          <p:nvPr/>
        </p:nvSpPr>
        <p:spPr>
          <a:xfrm>
            <a:off x="5910263" y="685800"/>
            <a:ext cx="3116262" cy="392113"/>
          </a:xfrm>
          <a:prstGeom prst="rect">
            <a:avLst/>
          </a:prstGeom>
          <a:noFill/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9" name="Rectangle 618"/>
          <p:cNvSpPr/>
          <p:nvPr/>
        </p:nvSpPr>
        <p:spPr>
          <a:xfrm>
            <a:off x="161925" y="704850"/>
            <a:ext cx="2814638" cy="379413"/>
          </a:xfrm>
          <a:prstGeom prst="rect">
            <a:avLst/>
          </a:prstGeom>
          <a:noFill/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348" name="AutoShape 50"/>
          <p:cNvSpPr>
            <a:spLocks noChangeArrowheads="1"/>
          </p:cNvSpPr>
          <p:nvPr/>
        </p:nvSpPr>
        <p:spPr bwMode="auto">
          <a:xfrm>
            <a:off x="5724525" y="3121025"/>
            <a:ext cx="228600" cy="3159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5350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374900"/>
            <a:ext cx="908050" cy="806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5351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365500"/>
            <a:ext cx="908050" cy="806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38501" y="5187950"/>
            <a:ext cx="1368425" cy="144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Global Manufacturing Plant Reprogramming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FFFF99"/>
                </a:solidFill>
              </a:rPr>
              <a:t>(As-Built)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601" name="Rectangle 600"/>
          <p:cNvSpPr/>
          <p:nvPr/>
        </p:nvSpPr>
        <p:spPr>
          <a:xfrm>
            <a:off x="3041650" y="5198582"/>
            <a:ext cx="1336675" cy="141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EE System Released BOMs</a:t>
            </a:r>
          </a:p>
          <a:p>
            <a:pPr algn="ctr"/>
            <a:endParaRPr lang="en-US" dirty="0" smtClean="0"/>
          </a:p>
          <a:p>
            <a:pPr algn="ctr"/>
            <a:endParaRPr lang="en-US" b="1" dirty="0" smtClean="0">
              <a:solidFill>
                <a:srgbClr val="FFFF99"/>
              </a:solidFill>
            </a:endParaRPr>
          </a:p>
          <a:p>
            <a:pPr algn="ctr"/>
            <a:endParaRPr lang="en-US" b="1" dirty="0">
              <a:solidFill>
                <a:srgbClr val="FFFF99"/>
              </a:solidFill>
            </a:endParaRPr>
          </a:p>
          <a:p>
            <a:pPr algn="ctr"/>
            <a:r>
              <a:rPr lang="en-US" b="1" dirty="0" smtClean="0">
                <a:solidFill>
                  <a:srgbClr val="FFFF99"/>
                </a:solidFill>
              </a:rPr>
              <a:t>(As-Released)</a:t>
            </a:r>
            <a:endParaRPr lang="en-US" b="1" dirty="0">
              <a:solidFill>
                <a:srgbClr val="FFFF99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562" y="1120627"/>
            <a:ext cx="2359025" cy="406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" name="Rectangle 603"/>
          <p:cNvSpPr/>
          <p:nvPr/>
        </p:nvSpPr>
        <p:spPr>
          <a:xfrm>
            <a:off x="5910263" y="5181600"/>
            <a:ext cx="3116262" cy="144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Global Dealerships &amp; Customer Updates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FFFF99"/>
                </a:solidFill>
              </a:rPr>
              <a:t>(As-Modified)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605" name="Rectangle 604"/>
          <p:cNvSpPr/>
          <p:nvPr/>
        </p:nvSpPr>
        <p:spPr>
          <a:xfrm>
            <a:off x="161925" y="5222358"/>
            <a:ext cx="2809875" cy="141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/>
              <a:t>EE System Artifacts that derive a Released BOM</a:t>
            </a:r>
          </a:p>
          <a:p>
            <a:pPr algn="ctr"/>
            <a:r>
              <a:rPr lang="en-US" dirty="0" smtClean="0"/>
              <a:t>Requirements, Tests, Models, Parameters, Devices, Calibrations, Configurations, Architectures…</a:t>
            </a:r>
          </a:p>
          <a:p>
            <a:pPr algn="ctr"/>
            <a:r>
              <a:rPr lang="en-US" b="1" dirty="0" smtClean="0">
                <a:solidFill>
                  <a:srgbClr val="FFFF99"/>
                </a:solidFill>
              </a:rPr>
              <a:t>(As-Designed)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" y="4076862"/>
            <a:ext cx="28098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Systems Engineering, </a:t>
            </a:r>
          </a:p>
          <a:p>
            <a:r>
              <a:rPr lang="en-US" dirty="0" smtClean="0"/>
              <a:t>- Software Systems Engineering</a:t>
            </a:r>
          </a:p>
          <a:p>
            <a:r>
              <a:rPr lang="en-US" dirty="0" smtClean="0"/>
              <a:t>- Software Engineering</a:t>
            </a:r>
          </a:p>
          <a:p>
            <a:endParaRPr lang="en-US" dirty="0" smtClean="0"/>
          </a:p>
          <a:p>
            <a:r>
              <a:rPr lang="en-US" sz="1100" b="1" dirty="0" smtClean="0"/>
              <a:t>&gt; Model Based Systems Engineering&lt;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2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223838" y="-163512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Systems Engineering MB Framework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4" r="9178"/>
          <a:stretch/>
        </p:blipFill>
        <p:spPr bwMode="auto">
          <a:xfrm>
            <a:off x="123826" y="657225"/>
            <a:ext cx="89535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5075" y="1171575"/>
            <a:ext cx="1047750" cy="333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96224" y="2847975"/>
            <a:ext cx="733425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Veh</a:t>
            </a:r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6224" y="3971925"/>
            <a:ext cx="733425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Veh</a:t>
            </a:r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8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" y="-129834"/>
            <a:ext cx="8229600" cy="95417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Model Comparisons in BoM View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872413" cy="53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00700" y="5575277"/>
            <a:ext cx="2771775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BoM based model comparisons or graphical model differencing can be performed.</a:t>
            </a:r>
          </a:p>
        </p:txBody>
      </p:sp>
    </p:spTree>
    <p:extLst>
      <p:ext uri="{BB962C8B-B14F-4D97-AF65-F5344CB8AC3E}">
        <p14:creationId xmlns:p14="http://schemas.microsoft.com/office/powerpoint/2010/main" xmlns="" val="17161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9125"/>
            <a:ext cx="9144000" cy="623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351" y="2266201"/>
            <a:ext cx="6599932" cy="3250467"/>
          </a:xfrm>
          <a:prstGeom prst="rect">
            <a:avLst/>
          </a:prstGeom>
          <a:effectLst>
            <a:softEdge rad="8509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Ford Motor Company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426" name="Picture 2" descr="C:\Users\cdavey2\Documents\Media Files\13ShelbyGT500_AD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167" y="5472114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C:\Users\cdavey2\Documents\Media Files\Virttex_04_H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08" y="1609352"/>
            <a:ext cx="1718283" cy="11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30" name="Picture 6" descr="C:\Users\cdavey2\Documents\Media Files\13F150_Rapt_FrtDrv_mj_H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503" y="5024438"/>
            <a:ext cx="2155153" cy="16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 descr="C:\Users\cdavey2\Documents\Media Files\f150_XL_Poli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67384"/>
            <a:ext cx="2211878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32" name="Picture 8" descr="C:\Users\cdavey2\Documents\Media Files\06TConnect_003_H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6334" y="4202906"/>
            <a:ext cx="2038350" cy="139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2375" y="5723441"/>
            <a:ext cx="1455448" cy="967873"/>
          </a:xfrm>
          <a:prstGeom prst="rect">
            <a:avLst/>
          </a:prstGeom>
          <a:effectLst>
            <a:glow rad="368300">
              <a:schemeClr val="accent3">
                <a:satMod val="175000"/>
                <a:alpha val="66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7998" y="1971023"/>
            <a:ext cx="2155451" cy="1436967"/>
          </a:xfrm>
          <a:prstGeom prst="rect">
            <a:avLst/>
          </a:prstGeom>
        </p:spPr>
      </p:pic>
      <p:pic>
        <p:nvPicPr>
          <p:cNvPr id="103434" name="Picture 10" descr="C:\Users\cdavey2\Documents\Media Files\DE_Mondeo05_H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009" y="3109766"/>
            <a:ext cx="2165282" cy="14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351" y="638986"/>
            <a:ext cx="2131856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 descr="C:\Users\cdavey2\Documents\Media Files\Virttex_02_H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8" y="2790076"/>
            <a:ext cx="227415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 descr="C:\Users\cdavey2\Documents\Media Files\LAP_Robots_004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692" y="638986"/>
            <a:ext cx="2324100" cy="154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700" y="848738"/>
            <a:ext cx="1640304" cy="1093536"/>
          </a:xfrm>
          <a:prstGeom prst="rect">
            <a:avLst/>
          </a:prstGeom>
          <a:effectLst>
            <a:glow rad="419100">
              <a:schemeClr val="accent3">
                <a:satMod val="175000"/>
                <a:alpha val="62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775" y="692913"/>
            <a:ext cx="2263800" cy="1437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66" y="6081714"/>
            <a:ext cx="1609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- All Photographs are courtesy of Ford Motor Company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4661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982663"/>
            <a:ext cx="6083300" cy="4427537"/>
          </a:xfrm>
        </p:spPr>
      </p:pic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6988" y="2359025"/>
            <a:ext cx="5307012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itle 1"/>
          <p:cNvSpPr>
            <a:spLocks noGrp="1"/>
          </p:cNvSpPr>
          <p:nvPr>
            <p:ph type="title" idx="4294967295"/>
          </p:nvPr>
        </p:nvSpPr>
        <p:spPr>
          <a:xfrm>
            <a:off x="76934" y="93955"/>
            <a:ext cx="7591888" cy="4572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PLM/ALM Based Model Management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130925" y="887413"/>
            <a:ext cx="2841625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 Unique ICONS to provide visual cues </a:t>
            </a:r>
            <a:r>
              <a:rPr lang="en-US" sz="2000" dirty="0" smtClean="0"/>
              <a:t>to identify and relate feature/model </a:t>
            </a:r>
            <a:r>
              <a:rPr lang="en-US" sz="2000" dirty="0"/>
              <a:t>artifacts</a:t>
            </a: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 flipH="1">
            <a:off x="1651000" y="1435100"/>
            <a:ext cx="4483100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H="1">
            <a:off x="1651000" y="1422400"/>
            <a:ext cx="4483100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 flipH="1">
            <a:off x="1600200" y="1435100"/>
            <a:ext cx="4533900" cy="176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H="1">
            <a:off x="1676400" y="1422400"/>
            <a:ext cx="444500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4498360"/>
            <a:ext cx="4114800" cy="224676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Modeling Tool </a:t>
            </a:r>
            <a:r>
              <a:rPr lang="en-US" sz="1400" dirty="0" smtClean="0"/>
              <a:t>Integration provides both a Bill of Material view and a </a:t>
            </a:r>
            <a:r>
              <a:rPr lang="en-US" dirty="0"/>
              <a:t>G</a:t>
            </a:r>
            <a:r>
              <a:rPr lang="en-US" dirty="0" smtClean="0"/>
              <a:t>raphical Model Browser view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model object references; devices, input/output signals, connectors, requirements, test vectors, parameters, calibration &amp; configurations are related and managed in a central database  </a:t>
            </a:r>
          </a:p>
          <a:p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9446" y="20780"/>
            <a:ext cx="921154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Models in a BoM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&amp;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Object Relationship Viewer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4050" y="2028825"/>
            <a:ext cx="1323975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80975" y="0"/>
            <a:ext cx="8229600" cy="69691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Full Traceability into Impacted Work Products</a:t>
            </a:r>
          </a:p>
        </p:txBody>
      </p:sp>
      <p:pic>
        <p:nvPicPr>
          <p:cNvPr id="31747" name="Content Placeholder 4" descr="My Key -  rela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1524" y="940594"/>
            <a:ext cx="7610475" cy="5707856"/>
          </a:xfrm>
          <a:ln>
            <a:solidFill>
              <a:schemeClr val="tx1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946C88-3751-4823-937E-F117E37F22C5}" type="slidenum">
              <a:rPr lang="en-US"/>
              <a:pPr>
                <a:defRPr/>
              </a:pPr>
              <a:t>32</a:t>
            </a:fld>
            <a:r>
              <a:rPr lang="en-US" dirty="0"/>
              <a:t>Confidential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86325" y="1202710"/>
            <a:ext cx="4114800" cy="181588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Environment supports full impact analysis to understand any change in it’s Vehicle/Domain/Subsystem and Feature context.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Enables fully informed, high value decision making.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Full re-use with context and underlying assumptions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390900" y="4552950"/>
            <a:ext cx="380999" cy="7048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87403" y="3630304"/>
            <a:ext cx="982639" cy="477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87403" y="4681182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87152" y="5677469"/>
            <a:ext cx="655093" cy="477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03510" y="5773003"/>
            <a:ext cx="914400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7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>
          <a:xfrm>
            <a:off x="3631" y="55420"/>
            <a:ext cx="8611342" cy="540327"/>
          </a:xfrm>
        </p:spPr>
        <p:txBody>
          <a:bodyPr anchor="t"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PLM/ALM/MBSE Lessons Learned</a:t>
            </a:r>
          </a:p>
        </p:txBody>
      </p:sp>
      <p:sp>
        <p:nvSpPr>
          <p:cNvPr id="90115" name="TextBox 2"/>
          <p:cNvSpPr txBox="1">
            <a:spLocks noChangeArrowheads="1"/>
          </p:cNvSpPr>
          <p:nvPr/>
        </p:nvSpPr>
        <p:spPr bwMode="auto">
          <a:xfrm>
            <a:off x="267324" y="1120070"/>
            <a:ext cx="865505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81100" indent="-2667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38300" indent="-2667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95500" indent="-2667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AutoNum type="arabicPeriod"/>
            </a:pPr>
            <a:r>
              <a:rPr lang="en-US" sz="1600" dirty="0" smtClean="0"/>
              <a:t>Different domains select different modeling tools due to multiple factors</a:t>
            </a:r>
          </a:p>
          <a:p>
            <a:pPr lvl="1" eaLnBrk="1" hangingPunct="1">
              <a:buFont typeface="Arial" pitchFamily="34" charset="0"/>
              <a:buAutoNum type="arabicPeriod"/>
            </a:pPr>
            <a:r>
              <a:rPr lang="en-US" sz="1600" dirty="0" smtClean="0"/>
              <a:t>Ability of their domain specific artifacts to be represented completely within a modeling schema/construct set </a:t>
            </a:r>
          </a:p>
          <a:p>
            <a:pPr lvl="1" eaLnBrk="1" hangingPunct="1">
              <a:buFont typeface="Arial" pitchFamily="34" charset="0"/>
              <a:buAutoNum type="arabicPeriod"/>
            </a:pPr>
            <a:r>
              <a:rPr lang="en-US" sz="1600" dirty="0" smtClean="0"/>
              <a:t>Number of engineers with a specific modeling competency within the domain</a:t>
            </a:r>
          </a:p>
          <a:p>
            <a:pPr lvl="1" eaLnBrk="1" hangingPunct="1">
              <a:buFont typeface="Arial" pitchFamily="34" charset="0"/>
              <a:buAutoNum type="arabicPeriod"/>
            </a:pPr>
            <a:r>
              <a:rPr lang="en-US" sz="1600" dirty="0" smtClean="0"/>
              <a:t>Amount of legacy models of a given modeling tool type within a domain</a:t>
            </a:r>
          </a:p>
          <a:p>
            <a:pPr lvl="1" eaLnBrk="1" hangingPunct="1">
              <a:buFont typeface="Arial" pitchFamily="34" charset="0"/>
              <a:buAutoNum type="arabicPeriod"/>
            </a:pPr>
            <a:r>
              <a:rPr lang="en-US" sz="1600" dirty="0" smtClean="0"/>
              <a:t>Level of abstraction required within a domain and across domains </a:t>
            </a:r>
          </a:p>
          <a:p>
            <a:pPr lvl="1" eaLnBrk="1" hangingPunct="1">
              <a:buFont typeface="Arial" pitchFamily="34" charset="0"/>
              <a:buAutoNum type="arabicPeriod"/>
            </a:pPr>
            <a:r>
              <a:rPr lang="en-US" sz="1600" dirty="0" smtClean="0"/>
              <a:t>Availability/cost of existing/new Licenses</a:t>
            </a:r>
          </a:p>
          <a:p>
            <a:pPr lvl="1" eaLnBrk="1" hangingPunct="1">
              <a:buFont typeface="Arial" pitchFamily="34" charset="0"/>
              <a:buAutoNum type="arabicPeriod"/>
            </a:pPr>
            <a:r>
              <a:rPr lang="en-US" sz="1600" dirty="0"/>
              <a:t>Lack of engineering staff with modeling competency or allocated resource/time</a:t>
            </a:r>
            <a:r>
              <a:rPr lang="en-US" sz="1600" dirty="0" smtClean="0"/>
              <a:t>.</a:t>
            </a:r>
          </a:p>
          <a:p>
            <a:pPr lvl="1" eaLnBrk="1" hangingPunct="1">
              <a:buFont typeface="Arial" pitchFamily="34" charset="0"/>
              <a:buAutoNum type="arabicPeriod"/>
            </a:pPr>
            <a:endParaRPr lang="en-US" sz="1600" dirty="0" smtClean="0"/>
          </a:p>
          <a:p>
            <a:pPr eaLnBrk="1" hangingPunct="1">
              <a:buFont typeface="Arial" pitchFamily="34" charset="0"/>
              <a:buAutoNum type="arabicPeriod"/>
            </a:pPr>
            <a:r>
              <a:rPr lang="en-US" sz="1600" dirty="0" smtClean="0"/>
              <a:t>Some features/commodities do not benefit from detailed modeling (non-changing features that are truly purchased commodities and do not benefit from executable modeling efforts (still may benefit from static architecture models)</a:t>
            </a:r>
          </a:p>
          <a:p>
            <a:pPr eaLnBrk="1" hangingPunct="1">
              <a:buFont typeface="Arial" pitchFamily="34" charset="0"/>
              <a:buAutoNum type="arabicPeriod"/>
            </a:pPr>
            <a:endParaRPr lang="en-US" sz="1600" dirty="0" smtClean="0"/>
          </a:p>
          <a:p>
            <a:pPr eaLnBrk="1" hangingPunct="1">
              <a:buFont typeface="Arial" pitchFamily="34" charset="0"/>
              <a:buAutoNum type="arabicPeriod"/>
            </a:pPr>
            <a:r>
              <a:rPr lang="en-US" sz="1600" dirty="0" smtClean="0"/>
              <a:t>These forcing functions lead to the need to support a HYBRID MBSE environment that consists of a set of </a:t>
            </a:r>
            <a:r>
              <a:rPr lang="en-US" sz="1600" dirty="0" err="1" smtClean="0"/>
              <a:t>modelling</a:t>
            </a:r>
            <a:r>
              <a:rPr lang="en-US" sz="1600" dirty="0" smtClean="0"/>
              <a:t> tools with associated style guides, maturity levels, completeness levels </a:t>
            </a:r>
          </a:p>
          <a:p>
            <a:pPr eaLnBrk="1" hangingPunct="1">
              <a:buFont typeface="Arial" pitchFamily="34" charset="0"/>
              <a:buAutoNum type="arabicPeriod"/>
            </a:pPr>
            <a:endParaRPr lang="en-US" sz="1600" dirty="0" smtClean="0"/>
          </a:p>
          <a:p>
            <a:pPr eaLnBrk="1" hangingPunct="1">
              <a:buFont typeface="Arial" pitchFamily="34" charset="0"/>
              <a:buAutoNum type="arabicPeriod"/>
            </a:pPr>
            <a:r>
              <a:rPr lang="en-US" sz="1600" dirty="0" smtClean="0"/>
              <a:t>For HYBRID environments it is important that all of the critical to quality/function artifacts/Meta data and associated objects/relationships are managed with supporting lifecycle management tools</a:t>
            </a:r>
          </a:p>
          <a:p>
            <a:pPr eaLnBrk="1" hangingPunct="1">
              <a:buFont typeface="Arial" pitchFamily="34" charset="0"/>
              <a:buAutoNum type="arabicPeriod"/>
            </a:pPr>
            <a:endParaRPr lang="en-US" sz="1600" dirty="0"/>
          </a:p>
          <a:p>
            <a:pPr eaLnBrk="1" hangingPunct="1">
              <a:buFont typeface="Arial" pitchFamily="34" charset="0"/>
              <a:buAutoNum type="arabicPeriod"/>
            </a:pPr>
            <a:r>
              <a:rPr lang="en-US" sz="1600" dirty="0" smtClean="0"/>
              <a:t>Enterprise wide change is hard, painful, challenging and rewarding AND far better than the alternative……</a:t>
            </a:r>
            <a:endParaRPr lang="en-US" sz="1600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9486" y="14547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0374" y="624147"/>
            <a:ext cx="4572000" cy="52322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“On Ko Chi Shin” – “Studying the old promotes a better</a:t>
            </a:r>
          </a:p>
          <a:p>
            <a:r>
              <a:rPr lang="en-US" dirty="0"/>
              <a:t>understanding of the new”. Ancient Japanese proverb.</a:t>
            </a:r>
          </a:p>
        </p:txBody>
      </p:sp>
    </p:spTree>
    <p:extLst>
      <p:ext uri="{BB962C8B-B14F-4D97-AF65-F5344CB8AC3E}">
        <p14:creationId xmlns:p14="http://schemas.microsoft.com/office/powerpoint/2010/main" xmlns="" val="35519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99302"/>
            <a:ext cx="8910638" cy="5410200"/>
          </a:xfrm>
          <a:prstGeom prst="rect">
            <a:avLst/>
          </a:prstGeom>
          <a:noFill/>
          <a:ln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2589983" y="4737455"/>
            <a:ext cx="3805237" cy="1143000"/>
          </a:xfrm>
        </p:spPr>
        <p:txBody>
          <a:bodyPr anchor="t"/>
          <a:lstStyle/>
          <a:p>
            <a:r>
              <a:rPr lang="en-US" b="1" dirty="0" smtClean="0">
                <a:solidFill>
                  <a:schemeClr val="bg1"/>
                </a:solidFill>
              </a:rPr>
              <a:t>Thank-you for Listening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765574"/>
            <a:ext cx="251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Salwan </a:t>
            </a:r>
            <a:r>
              <a:rPr lang="en-US" dirty="0">
                <a:solidFill>
                  <a:schemeClr val="bg1"/>
                </a:solidFill>
              </a:rPr>
              <a:t>Ishac</a:t>
            </a:r>
          </a:p>
          <a:p>
            <a:r>
              <a:rPr lang="en-US" dirty="0">
                <a:solidFill>
                  <a:schemeClr val="bg1"/>
                </a:solidFill>
              </a:rPr>
              <a:t>Piyush Karkare</a:t>
            </a:r>
          </a:p>
          <a:p>
            <a:r>
              <a:rPr lang="en-US" dirty="0">
                <a:solidFill>
                  <a:schemeClr val="bg1"/>
                </a:solidFill>
              </a:rPr>
              <a:t>Roy McKinstry</a:t>
            </a:r>
          </a:p>
          <a:p>
            <a:r>
              <a:rPr lang="en-US" dirty="0">
                <a:solidFill>
                  <a:schemeClr val="bg1"/>
                </a:solidFill>
              </a:rPr>
              <a:t>Meisam Yousif</a:t>
            </a:r>
          </a:p>
          <a:p>
            <a:r>
              <a:rPr lang="en-US" dirty="0">
                <a:solidFill>
                  <a:schemeClr val="bg1"/>
                </a:solidFill>
              </a:rPr>
              <a:t>Nana Allen</a:t>
            </a:r>
          </a:p>
          <a:p>
            <a:r>
              <a:rPr lang="en-US" dirty="0">
                <a:solidFill>
                  <a:schemeClr val="bg1"/>
                </a:solidFill>
              </a:rPr>
              <a:t>Erica </a:t>
            </a:r>
            <a:r>
              <a:rPr lang="en-US" dirty="0" smtClean="0">
                <a:solidFill>
                  <a:schemeClr val="bg1"/>
                </a:solidFill>
              </a:rPr>
              <a:t>Denton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Koren Pletcher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Jeff Porter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Jerry Solak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John Haraszkiewicz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Venkat Jakka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 Christensen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594303"/>
            <a:ext cx="251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</a:rPr>
              <a:t>VSEM Team Members:</a:t>
            </a:r>
            <a:endParaRPr lang="en-US" sz="1200" b="1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6472" y="1732802"/>
            <a:ext cx="251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Anju Hora</a:t>
            </a:r>
          </a:p>
          <a:p>
            <a:r>
              <a:rPr lang="en-US" dirty="0">
                <a:solidFill>
                  <a:schemeClr val="bg1"/>
                </a:solidFill>
              </a:rPr>
              <a:t>David Bethel</a:t>
            </a:r>
          </a:p>
          <a:p>
            <a:r>
              <a:rPr lang="en-US" dirty="0">
                <a:solidFill>
                  <a:schemeClr val="bg1"/>
                </a:solidFill>
              </a:rPr>
              <a:t>Steve Kardel</a:t>
            </a:r>
          </a:p>
          <a:p>
            <a:r>
              <a:rPr lang="en-US" dirty="0">
                <a:solidFill>
                  <a:schemeClr val="bg1"/>
                </a:solidFill>
              </a:rPr>
              <a:t>Mark </a:t>
            </a:r>
            <a:r>
              <a:rPr lang="en-US" dirty="0" smtClean="0">
                <a:solidFill>
                  <a:schemeClr val="bg1"/>
                </a:solidFill>
              </a:rPr>
              <a:t>Anders</a:t>
            </a:r>
          </a:p>
          <a:p>
            <a:r>
              <a:rPr lang="en-US" dirty="0">
                <a:solidFill>
                  <a:schemeClr val="bg1"/>
                </a:solidFill>
              </a:rPr>
              <a:t>Chris Chevela</a:t>
            </a:r>
          </a:p>
          <a:p>
            <a:r>
              <a:rPr lang="en-US" dirty="0">
                <a:solidFill>
                  <a:schemeClr val="bg1"/>
                </a:solidFill>
              </a:rPr>
              <a:t>Chuck Nagi</a:t>
            </a:r>
          </a:p>
          <a:p>
            <a:r>
              <a:rPr lang="en-US" dirty="0">
                <a:solidFill>
                  <a:schemeClr val="bg1"/>
                </a:solidFill>
              </a:rPr>
              <a:t>Tobias  Schmidt-Samoa</a:t>
            </a:r>
          </a:p>
          <a:p>
            <a:r>
              <a:rPr lang="en-US" dirty="0">
                <a:solidFill>
                  <a:schemeClr val="bg1"/>
                </a:solidFill>
              </a:rPr>
              <a:t>Bernd Frielingsdorf</a:t>
            </a:r>
          </a:p>
          <a:p>
            <a:r>
              <a:rPr lang="en-US" dirty="0">
                <a:solidFill>
                  <a:schemeClr val="bg1"/>
                </a:solidFill>
              </a:rPr>
              <a:t>Miguel Mancilla </a:t>
            </a:r>
          </a:p>
          <a:p>
            <a:r>
              <a:rPr lang="en-US" dirty="0">
                <a:solidFill>
                  <a:schemeClr val="bg1"/>
                </a:solidFill>
              </a:rPr>
              <a:t>Jorge Filigrana </a:t>
            </a:r>
          </a:p>
          <a:p>
            <a:r>
              <a:rPr lang="en-US" dirty="0">
                <a:solidFill>
                  <a:schemeClr val="bg1"/>
                </a:solidFill>
              </a:rPr>
              <a:t>Oscar Anaya </a:t>
            </a:r>
          </a:p>
          <a:p>
            <a:r>
              <a:rPr lang="en-US" dirty="0">
                <a:solidFill>
                  <a:schemeClr val="bg1"/>
                </a:solidFill>
              </a:rPr>
              <a:t>Hiram Guil  Fuentes Rivera 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890558" y="862800"/>
            <a:ext cx="2778325" cy="372409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u="sng" dirty="0" smtClean="0">
                <a:solidFill>
                  <a:schemeClr val="bg1"/>
                </a:solidFill>
              </a:rPr>
              <a:t>VSEM Global Contributors:</a:t>
            </a:r>
            <a:endParaRPr lang="en-US" sz="1200" b="1" u="sng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Craig Stephens</a:t>
            </a:r>
            <a:r>
              <a:rPr lang="en-US" dirty="0">
                <a:solidFill>
                  <a:schemeClr val="bg1"/>
                </a:solidFill>
              </a:rPr>
              <a:t>	- </a:t>
            </a:r>
            <a:r>
              <a:rPr lang="en-US" dirty="0" err="1">
                <a:solidFill>
                  <a:schemeClr val="bg1"/>
                </a:solidFill>
              </a:rPr>
              <a:t>gPCSE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Steve Cibulas 	- </a:t>
            </a:r>
            <a:r>
              <a:rPr lang="en-US" dirty="0" err="1">
                <a:solidFill>
                  <a:schemeClr val="bg1"/>
                </a:solidFill>
              </a:rPr>
              <a:t>gPCSE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Bob Griffiths	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gPCSE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Todd Brown	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Chassis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John Joyce		- Chassis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Christopher Davey	- EESE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Frank </a:t>
            </a:r>
            <a:r>
              <a:rPr lang="en-US" dirty="0">
                <a:solidFill>
                  <a:schemeClr val="bg1"/>
                </a:solidFill>
              </a:rPr>
              <a:t>Kirschke-Biller 	- </a:t>
            </a:r>
            <a:r>
              <a:rPr lang="en-US" dirty="0" smtClean="0">
                <a:solidFill>
                  <a:schemeClr val="bg1"/>
                </a:solidFill>
              </a:rPr>
              <a:t>EESE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Susan Young	- EESE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Manu </a:t>
            </a:r>
            <a:r>
              <a:rPr lang="en-US" dirty="0">
                <a:solidFill>
                  <a:schemeClr val="bg1"/>
                </a:solidFill>
              </a:rPr>
              <a:t>Vedapudi 	- IT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Paul Renko	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IT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Claudio Moles	- FSA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Stuart </a:t>
            </a:r>
            <a:r>
              <a:rPr lang="en-US" dirty="0" smtClean="0">
                <a:solidFill>
                  <a:schemeClr val="bg1"/>
                </a:solidFill>
              </a:rPr>
              <a:t>Taylor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APA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George Walley	- R&amp;AE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Tony Lockwood	- R&amp;AE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Tony Phillips	- R&amp;AE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Kyle Post		- </a:t>
            </a:r>
            <a:r>
              <a:rPr lang="en-US" dirty="0" err="1" smtClean="0">
                <a:solidFill>
                  <a:schemeClr val="bg1"/>
                </a:solidFill>
              </a:rPr>
              <a:t>gPCSE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0889" y="4068105"/>
            <a:ext cx="3098307" cy="400110"/>
          </a:xfrm>
          <a:prstGeom prst="rect">
            <a:avLst/>
          </a:prstGeom>
          <a:solidFill>
            <a:srgbClr val="102066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Autonomous Vehicle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7092" y="32658"/>
            <a:ext cx="85344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3000" b="1" dirty="0">
                <a:solidFill>
                  <a:schemeClr val="bg1"/>
                </a:solidFill>
                <a:latin typeface="+mj-lt"/>
              </a:rPr>
              <a:t>Why do we need all these software Systems</a:t>
            </a:r>
            <a:r>
              <a:rPr lang="en-GB" sz="3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600067" name="Picture 3" descr="top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8564"/>
            <a:ext cx="91440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0068" name="Picture 4" descr="middl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126"/>
            <a:ext cx="9144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0069" name="Picture 5" descr="bottom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3901"/>
            <a:ext cx="9144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3779838" y="793601"/>
            <a:ext cx="0" cy="4967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5292725" y="792014"/>
            <a:ext cx="0" cy="4967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 rot="5400000">
            <a:off x="4256882" y="-3406130"/>
            <a:ext cx="438150" cy="8504237"/>
          </a:xfrm>
          <a:prstGeom prst="rect">
            <a:avLst/>
          </a:prstGeom>
          <a:solidFill>
            <a:schemeClr val="folHlink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dirty="0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-320675" y="588814"/>
            <a:ext cx="95408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  <a:latin typeface="Verdana" pitchFamily="34" charset="0"/>
              </a:rPr>
              <a:t>               </a:t>
            </a:r>
            <a:r>
              <a:rPr lang="en-GB" sz="2400" dirty="0">
                <a:solidFill>
                  <a:schemeClr val="bg1"/>
                </a:solidFill>
                <a:latin typeface="Arial Black" pitchFamily="34" charset="0"/>
              </a:rPr>
              <a:t>Past                  Present                Future</a:t>
            </a:r>
            <a:endParaRPr 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210" y="6153536"/>
            <a:ext cx="8660186" cy="340093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115000"/>
              </a:lnSpc>
              <a:buFont typeface="Arial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Tahoma" pitchFamily="34" charset="0"/>
              </a:rPr>
              <a:t>Technology </a:t>
            </a:r>
            <a:r>
              <a:rPr lang="en-GB" b="1" dirty="0" smtClean="0">
                <a:solidFill>
                  <a:srgbClr val="000000"/>
                </a:solidFill>
                <a:latin typeface="Tahoma" pitchFamily="34" charset="0"/>
              </a:rPr>
              <a:t>Progression leverages </a:t>
            </a:r>
            <a:r>
              <a:rPr lang="en-GB" b="1" dirty="0">
                <a:solidFill>
                  <a:srgbClr val="000000"/>
                </a:solidFill>
                <a:latin typeface="Tahoma" pitchFamily="34" charset="0"/>
              </a:rPr>
              <a:t>Vehicle Software &amp; </a:t>
            </a:r>
            <a:r>
              <a:rPr lang="en-GB" b="1" dirty="0" smtClean="0">
                <a:solidFill>
                  <a:srgbClr val="000000"/>
                </a:solidFill>
                <a:latin typeface="Tahoma" pitchFamily="34" charset="0"/>
              </a:rPr>
              <a:t>Control </a:t>
            </a:r>
            <a:r>
              <a:rPr lang="en-GB" b="1" dirty="0">
                <a:solidFill>
                  <a:srgbClr val="000000"/>
                </a:solidFill>
                <a:latin typeface="Tahoma" pitchFamily="34" charset="0"/>
              </a:rPr>
              <a:t>Systems </a:t>
            </a:r>
            <a:r>
              <a:rPr lang="en-GB" b="1" dirty="0" smtClean="0">
                <a:solidFill>
                  <a:srgbClr val="000000"/>
                </a:solidFill>
                <a:latin typeface="Tahoma" pitchFamily="34" charset="0"/>
              </a:rPr>
              <a:t>-&gt; Proliferation</a:t>
            </a:r>
            <a:endParaRPr lang="en-US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8397" y="4129661"/>
            <a:ext cx="3093095" cy="338554"/>
          </a:xfrm>
          <a:prstGeom prst="rect">
            <a:avLst/>
          </a:prstGeom>
          <a:solidFill>
            <a:srgbClr val="142FB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AUTONOMOUS DRIVING</a:t>
            </a:r>
            <a:endParaRPr lang="en-US" sz="1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8372" y="2357489"/>
            <a:ext cx="3510828" cy="584775"/>
          </a:xfrm>
          <a:prstGeom prst="rect">
            <a:avLst/>
          </a:prstGeom>
          <a:solidFill>
            <a:srgbClr val="142FB6"/>
          </a:solidFill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ADVANCED HYBRID/ELECTRIC</a:t>
            </a:r>
            <a:endParaRPr lang="en-US" sz="1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7463" y="2366449"/>
            <a:ext cx="1430337" cy="584775"/>
          </a:xfrm>
          <a:prstGeom prst="rect">
            <a:avLst/>
          </a:prstGeom>
          <a:solidFill>
            <a:srgbClr val="142FB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HIGH EFF.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FUEL INJ.</a:t>
            </a:r>
            <a:endParaRPr lang="en-US" sz="1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210" y="2354864"/>
            <a:ext cx="3388590" cy="338554"/>
          </a:xfrm>
          <a:prstGeom prst="rect">
            <a:avLst/>
          </a:prstGeom>
          <a:solidFill>
            <a:srgbClr val="142FB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CARBURETTOR</a:t>
            </a:r>
            <a:endParaRPr lang="en-US" sz="1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557838" y="576263"/>
            <a:ext cx="3586162" cy="62817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63" y="576263"/>
            <a:ext cx="3032125" cy="62817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609600"/>
          </a:xfrm>
        </p:spPr>
        <p:txBody>
          <a:bodyPr lIns="0" tIns="0" rIns="0" bIns="0" anchor="t"/>
          <a:lstStyle/>
          <a:p>
            <a:pPr algn="l">
              <a:lnSpc>
                <a:spcPct val="115000"/>
              </a:lnSpc>
            </a:pPr>
            <a:r>
              <a:rPr lang="en-US" sz="3200" b="1" dirty="0" smtClean="0">
                <a:solidFill>
                  <a:schemeClr val="bg1"/>
                </a:solidFill>
                <a:cs typeface="Times New Roman" pitchFamily="18" charset="0"/>
              </a:rPr>
              <a:t>Properties of EE Software Systems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" y="2981325"/>
            <a:ext cx="2362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b="1" dirty="0">
                <a:solidFill>
                  <a:schemeClr val="bg1"/>
                </a:solidFill>
              </a:rPr>
              <a:t>Space Shuttle </a:t>
            </a:r>
            <a:r>
              <a:rPr lang="de-DE" sz="1200" b="1" dirty="0">
                <a:solidFill>
                  <a:schemeClr val="bg1"/>
                </a:solidFill>
              </a:rPr>
              <a:t>(Ref. 1)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5 Computers on board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700 kByte Software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500.000 LOC/Instructions</a:t>
            </a:r>
            <a:endParaRPr lang="de-DE" b="1" u="sng" dirty="0">
              <a:solidFill>
                <a:schemeClr val="bg1"/>
              </a:solidFill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263" y="842963"/>
            <a:ext cx="29464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691188" y="2819400"/>
            <a:ext cx="3452812" cy="26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b="1" dirty="0">
                <a:solidFill>
                  <a:schemeClr val="bg1"/>
                </a:solidFill>
              </a:rPr>
              <a:t>CD Class Vehicle has approx.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  </a:t>
            </a:r>
            <a:r>
              <a:rPr lang="de-DE" dirty="0" smtClean="0">
                <a:solidFill>
                  <a:schemeClr val="bg1"/>
                </a:solidFill>
              </a:rPr>
              <a:t>50-70 </a:t>
            </a:r>
            <a:r>
              <a:rPr lang="de-DE" dirty="0">
                <a:solidFill>
                  <a:schemeClr val="bg1"/>
                </a:solidFill>
              </a:rPr>
              <a:t>Computers on board with multi-core SW process management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&gt; </a:t>
            </a:r>
            <a:r>
              <a:rPr lang="de-DE" dirty="0" smtClean="0">
                <a:solidFill>
                  <a:schemeClr val="bg1"/>
                </a:solidFill>
              </a:rPr>
              <a:t>10 </a:t>
            </a:r>
            <a:r>
              <a:rPr lang="de-DE" dirty="0">
                <a:solidFill>
                  <a:schemeClr val="bg1"/>
                </a:solidFill>
              </a:rPr>
              <a:t>MByte of Control Software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&gt;</a:t>
            </a:r>
            <a:r>
              <a:rPr lang="de-DE" dirty="0" smtClean="0">
                <a:solidFill>
                  <a:schemeClr val="bg1"/>
                </a:solidFill>
              </a:rPr>
              <a:t>15 </a:t>
            </a:r>
            <a:r>
              <a:rPr lang="de-DE" dirty="0">
                <a:solidFill>
                  <a:schemeClr val="bg1"/>
                </a:solidFill>
              </a:rPr>
              <a:t>Million LOC/Instructions </a:t>
            </a:r>
            <a:endParaRPr lang="de-DE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&gt; </a:t>
            </a:r>
            <a:r>
              <a:rPr lang="de-DE" dirty="0">
                <a:solidFill>
                  <a:schemeClr val="bg1"/>
                </a:solidFill>
              </a:rPr>
              <a:t>5,000 Software Parameters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&gt; </a:t>
            </a:r>
            <a:r>
              <a:rPr lang="de-DE" dirty="0" smtClean="0">
                <a:solidFill>
                  <a:schemeClr val="bg1"/>
                </a:solidFill>
              </a:rPr>
              <a:t>50,000 </a:t>
            </a:r>
            <a:r>
              <a:rPr lang="de-DE" dirty="0">
                <a:solidFill>
                  <a:schemeClr val="bg1"/>
                </a:solidFill>
              </a:rPr>
              <a:t>functional requirements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&gt; </a:t>
            </a:r>
            <a:r>
              <a:rPr lang="de-DE" dirty="0" smtClean="0">
                <a:solidFill>
                  <a:schemeClr val="bg1"/>
                </a:solidFill>
              </a:rPr>
              <a:t>1,000,000 </a:t>
            </a:r>
            <a:r>
              <a:rPr lang="de-DE" dirty="0">
                <a:solidFill>
                  <a:schemeClr val="bg1"/>
                </a:solidFill>
              </a:rPr>
              <a:t>pages of 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specifications</a:t>
            </a: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 &gt; 10,000 buildable Vehicle-Series-Variants (based on ECU component permutations per Vehicle line)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703888" y="5616575"/>
            <a:ext cx="3276600" cy="9556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Symbol" pitchFamily="18" charset="2"/>
              <a:buChar char="Þ"/>
            </a:pPr>
            <a:r>
              <a:rPr lang="de-DE" b="1" dirty="0">
                <a:solidFill>
                  <a:schemeClr val="bg1"/>
                </a:solidFill>
              </a:rPr>
              <a:t> In some aspects a CD class vehicle has higher system, software and build complexity than a </a:t>
            </a:r>
            <a:r>
              <a:rPr lang="de-DE" b="1" dirty="0" smtClean="0">
                <a:solidFill>
                  <a:schemeClr val="bg1"/>
                </a:solidFill>
              </a:rPr>
              <a:t>commercial aircraft</a:t>
            </a:r>
            <a:r>
              <a:rPr lang="de-DE" b="1" dirty="0">
                <a:solidFill>
                  <a:schemeClr val="bg1"/>
                </a:solidFill>
              </a:rPr>
              <a:t>....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149600" y="685800"/>
            <a:ext cx="2274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ja-JP" b="1" dirty="0"/>
              <a:t>Enhanced </a:t>
            </a:r>
          </a:p>
          <a:p>
            <a:pPr algn="ctr" eaLnBrk="0" hangingPunct="0"/>
            <a:r>
              <a:rPr lang="en-GB" altLang="ja-JP" b="1" dirty="0"/>
              <a:t>Vehicle Software and Electrical Management </a:t>
            </a:r>
          </a:p>
          <a:p>
            <a:pPr eaLnBrk="0" hangingPunct="0"/>
            <a:endParaRPr lang="en-GB" altLang="ja-JP" b="1" dirty="0"/>
          </a:p>
          <a:p>
            <a:pPr algn="ctr" eaLnBrk="0" hangingPunct="0"/>
            <a:r>
              <a:rPr lang="en-GB" altLang="ja-JP" b="1" dirty="0"/>
              <a:t>Capabilities are required to maintain the </a:t>
            </a:r>
          </a:p>
          <a:p>
            <a:pPr algn="ctr" eaLnBrk="0" hangingPunct="0"/>
            <a:endParaRPr lang="en-GB" altLang="ja-JP" b="1" dirty="0"/>
          </a:p>
          <a:p>
            <a:pPr algn="ctr" eaLnBrk="0" hangingPunct="0"/>
            <a:r>
              <a:rPr lang="en-GB" altLang="ja-JP" b="1" dirty="0"/>
              <a:t>Robustness</a:t>
            </a:r>
          </a:p>
          <a:p>
            <a:pPr algn="ctr" eaLnBrk="0" hangingPunct="0"/>
            <a:r>
              <a:rPr lang="en-GB" altLang="ja-JP" b="1" dirty="0"/>
              <a:t>and </a:t>
            </a:r>
          </a:p>
          <a:p>
            <a:pPr algn="ctr" eaLnBrk="0" hangingPunct="0"/>
            <a:r>
              <a:rPr lang="en-GB" altLang="ja-JP" b="1" dirty="0"/>
              <a:t>Quality </a:t>
            </a:r>
          </a:p>
          <a:p>
            <a:pPr algn="ctr" eaLnBrk="0" hangingPunct="0"/>
            <a:endParaRPr lang="en-GB" altLang="ja-JP" b="1" dirty="0"/>
          </a:p>
          <a:p>
            <a:pPr algn="ctr" eaLnBrk="0" hangingPunct="0"/>
            <a:r>
              <a:rPr lang="en-GB" altLang="ja-JP" b="1" dirty="0"/>
              <a:t>of </a:t>
            </a:r>
          </a:p>
          <a:p>
            <a:pPr algn="ctr" eaLnBrk="0" hangingPunct="0"/>
            <a:r>
              <a:rPr lang="en-GB" altLang="ja-JP" b="1" dirty="0"/>
              <a:t> Electrical Hardware</a:t>
            </a:r>
          </a:p>
          <a:p>
            <a:pPr algn="ctr" eaLnBrk="0" hangingPunct="0"/>
            <a:r>
              <a:rPr lang="en-GB" altLang="ja-JP" b="1" dirty="0"/>
              <a:t>Software and </a:t>
            </a:r>
          </a:p>
          <a:p>
            <a:pPr algn="ctr" eaLnBrk="0" hangingPunct="0"/>
            <a:r>
              <a:rPr lang="en-GB" altLang="ja-JP" b="1" dirty="0"/>
              <a:t>Control Systems</a:t>
            </a:r>
          </a:p>
          <a:p>
            <a:pPr eaLnBrk="0" hangingPunct="0">
              <a:buFontTx/>
              <a:buChar char="-"/>
            </a:pPr>
            <a:endParaRPr lang="en-GB" altLang="ja-JP" b="1" dirty="0"/>
          </a:p>
          <a:p>
            <a:pPr algn="ctr" eaLnBrk="0" hangingPunct="0"/>
            <a:r>
              <a:rPr lang="en-GB" altLang="ja-JP" b="1" dirty="0"/>
              <a:t>as </a:t>
            </a:r>
          </a:p>
          <a:p>
            <a:pPr algn="ctr" eaLnBrk="0" hangingPunct="0"/>
            <a:endParaRPr lang="en-GB" altLang="ja-JP" b="1" dirty="0"/>
          </a:p>
          <a:p>
            <a:pPr algn="ctr" eaLnBrk="0" hangingPunct="0"/>
            <a:r>
              <a:rPr lang="en-GB" altLang="ja-JP" b="1" dirty="0"/>
              <a:t>Feature Quantity &amp; </a:t>
            </a:r>
          </a:p>
          <a:p>
            <a:pPr algn="ctr" eaLnBrk="0" hangingPunct="0"/>
            <a:r>
              <a:rPr lang="en-GB" altLang="ja-JP" b="1" dirty="0"/>
              <a:t>Complexity Grows</a:t>
            </a:r>
            <a:endParaRPr lang="en-US" b="1" dirty="0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81025" y="6281737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b="1" dirty="0">
                <a:solidFill>
                  <a:schemeClr val="bg1"/>
                </a:solidFill>
              </a:rPr>
              <a:t>Boeing 777 </a:t>
            </a:r>
            <a:r>
              <a:rPr lang="de-DE" sz="1200" b="1" dirty="0">
                <a:solidFill>
                  <a:schemeClr val="bg1"/>
                </a:solidFill>
              </a:rPr>
              <a:t>(Ref. 2)</a:t>
            </a:r>
          </a:p>
          <a:p>
            <a:pPr eaLnBrk="0" hangingPunct="0">
              <a:buFontTx/>
              <a:buChar char="•"/>
            </a:pPr>
            <a:r>
              <a:rPr lang="de-DE" dirty="0">
                <a:solidFill>
                  <a:schemeClr val="bg1"/>
                </a:solidFill>
              </a:rPr>
              <a:t> Approx. 3 Million LOC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0563" y="5229225"/>
            <a:ext cx="2193925" cy="1169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 &gt; 80% of new features are Software enabled EE systems.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  &gt; 70% of new systems are distributed in nature</a:t>
            </a:r>
          </a:p>
        </p:txBody>
      </p:sp>
      <p:pic>
        <p:nvPicPr>
          <p:cNvPr id="103430" name="Picture 6" descr="STS-1 launch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0550"/>
            <a:ext cx="2743200" cy="20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32" name="Picture 8" descr="http://boeing.mediaroom.com/file.php/1737/K58380_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67" y="3965575"/>
            <a:ext cx="2721525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0367" y="2819400"/>
            <a:ext cx="10615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*Courtesy of NASA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1817016" y="6105296"/>
            <a:ext cx="11031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*Courtesy of Boeing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35985" y="6690262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*Ref: Les Hatton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2063750"/>
            <a:ext cx="1828800" cy="12192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823" y="1112044"/>
            <a:ext cx="1640304" cy="1093536"/>
          </a:xfrm>
          <a:prstGeom prst="rect">
            <a:avLst/>
          </a:prstGeom>
          <a:effectLst>
            <a:glow>
              <a:schemeClr val="accent3">
                <a:satMod val="175000"/>
              </a:schemeClr>
            </a:glow>
            <a:softEdge rad="127000"/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200" y="3182258"/>
            <a:ext cx="1737600" cy="855768"/>
          </a:xfrm>
          <a:prstGeom prst="rect">
            <a:avLst/>
          </a:prstGeom>
          <a:effectLst>
            <a:softEdge rad="444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266" name="AutoShape 45"/>
          <p:cNvSpPr>
            <a:spLocks noChangeArrowheads="1"/>
          </p:cNvSpPr>
          <p:nvPr/>
        </p:nvSpPr>
        <p:spPr bwMode="auto">
          <a:xfrm>
            <a:off x="2409825" y="4125913"/>
            <a:ext cx="5334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7" name="AutoShape 46"/>
          <p:cNvSpPr>
            <a:spLocks noChangeArrowheads="1"/>
          </p:cNvSpPr>
          <p:nvPr/>
        </p:nvSpPr>
        <p:spPr bwMode="auto">
          <a:xfrm>
            <a:off x="3524250" y="1524000"/>
            <a:ext cx="381000" cy="5746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70625"/>
            <a:ext cx="2133600" cy="365125"/>
          </a:xfrm>
        </p:spPr>
        <p:txBody>
          <a:bodyPr/>
          <a:lstStyle/>
          <a:p>
            <a:pPr algn="l">
              <a:defRPr/>
            </a:pPr>
            <a:fld id="{BDFD2FFF-74D5-4F48-80EA-A75CA1EB5BC0}" type="slidenum">
              <a:rPr lang="en-US"/>
              <a:pPr algn="l">
                <a:defRPr/>
              </a:pPr>
              <a:t>6</a:t>
            </a:fld>
            <a:endParaRPr lang="en-US" dirty="0"/>
          </a:p>
        </p:txBody>
      </p:sp>
      <p:sp>
        <p:nvSpPr>
          <p:cNvPr id="11269" name="AutoShape 2"/>
          <p:cNvSpPr>
            <a:spLocks noChangeArrowheads="1"/>
          </p:cNvSpPr>
          <p:nvPr/>
        </p:nvSpPr>
        <p:spPr bwMode="auto">
          <a:xfrm>
            <a:off x="5508625" y="606425"/>
            <a:ext cx="3352800" cy="1981200"/>
          </a:xfrm>
          <a:prstGeom prst="irregularSeal1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Times New Roman" pitchFamily="18" charset="0"/>
              </a:rPr>
              <a:t>Off-Board Communication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Times New Roman" pitchFamily="18" charset="0"/>
              </a:rPr>
              <a:t>&amp; Connectedness</a:t>
            </a:r>
          </a:p>
        </p:txBody>
      </p:sp>
      <p:sp>
        <p:nvSpPr>
          <p:cNvPr id="11270" name="AutoShape 3"/>
          <p:cNvSpPr>
            <a:spLocks noChangeArrowheads="1"/>
          </p:cNvSpPr>
          <p:nvPr/>
        </p:nvSpPr>
        <p:spPr bwMode="auto">
          <a:xfrm>
            <a:off x="3733800" y="1930400"/>
            <a:ext cx="2438400" cy="1479550"/>
          </a:xfrm>
          <a:prstGeom prst="irregularSeal1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Times New Roman" pitchFamily="18" charset="0"/>
              </a:rPr>
              <a:t>Higher Power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Times New Roman" pitchFamily="18" charset="0"/>
              </a:rPr>
              <a:t>Requirements</a:t>
            </a:r>
          </a:p>
        </p:txBody>
      </p:sp>
      <p:sp>
        <p:nvSpPr>
          <p:cNvPr id="11271" name="AutoShape 4"/>
          <p:cNvSpPr>
            <a:spLocks noChangeArrowheads="1"/>
          </p:cNvSpPr>
          <p:nvPr/>
        </p:nvSpPr>
        <p:spPr bwMode="auto">
          <a:xfrm>
            <a:off x="5003800" y="3055938"/>
            <a:ext cx="3200400" cy="1724025"/>
          </a:xfrm>
          <a:prstGeom prst="irregularSeal1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Software</a:t>
            </a:r>
          </a:p>
        </p:txBody>
      </p:sp>
      <p:sp>
        <p:nvSpPr>
          <p:cNvPr id="11272" name="AutoShape 5"/>
          <p:cNvSpPr>
            <a:spLocks noChangeArrowheads="1"/>
          </p:cNvSpPr>
          <p:nvPr/>
        </p:nvSpPr>
        <p:spPr bwMode="auto">
          <a:xfrm>
            <a:off x="3886200" y="4775200"/>
            <a:ext cx="3048000" cy="1436688"/>
          </a:xfrm>
          <a:prstGeom prst="irregularSeal1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Times New Roman" pitchFamily="18" charset="0"/>
              </a:rPr>
              <a:t>Networking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Times New Roman" pitchFamily="18" charset="0"/>
              </a:rPr>
              <a:t>CAN, MOST, etc.</a:t>
            </a:r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5943600" y="5062538"/>
            <a:ext cx="1066800" cy="430212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Blind Spot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Detection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6248400" y="5421313"/>
            <a:ext cx="990600" cy="430212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Brake-by-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Wire</a:t>
            </a:r>
          </a:p>
        </p:txBody>
      </p:sp>
      <p:sp>
        <p:nvSpPr>
          <p:cNvPr id="11275" name="Rectangle 8"/>
          <p:cNvSpPr>
            <a:spLocks noChangeArrowheads="1"/>
          </p:cNvSpPr>
          <p:nvPr/>
        </p:nvSpPr>
        <p:spPr bwMode="auto">
          <a:xfrm>
            <a:off x="2771775" y="4913313"/>
            <a:ext cx="7620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Airbag</a:t>
            </a:r>
          </a:p>
        </p:txBody>
      </p:sp>
      <p:sp>
        <p:nvSpPr>
          <p:cNvPr id="11276" name="Rectangle 9"/>
          <p:cNvSpPr>
            <a:spLocks noChangeArrowheads="1"/>
          </p:cNvSpPr>
          <p:nvPr/>
        </p:nvSpPr>
        <p:spPr bwMode="auto">
          <a:xfrm>
            <a:off x="2590800" y="5453063"/>
            <a:ext cx="6858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ABS</a:t>
            </a:r>
          </a:p>
        </p:txBody>
      </p:sp>
      <p:grpSp>
        <p:nvGrpSpPr>
          <p:cNvPr id="11277" name="Group 10"/>
          <p:cNvGrpSpPr>
            <a:grpSpLocks/>
          </p:cNvGrpSpPr>
          <p:nvPr/>
        </p:nvGrpSpPr>
        <p:grpSpPr bwMode="auto">
          <a:xfrm>
            <a:off x="827088" y="1543050"/>
            <a:ext cx="7250112" cy="4668838"/>
            <a:chOff x="480" y="1248"/>
            <a:chExt cx="4320" cy="2592"/>
          </a:xfrm>
        </p:grpSpPr>
        <p:sp>
          <p:nvSpPr>
            <p:cNvPr id="11314" name="Line 11"/>
            <p:cNvSpPr>
              <a:spLocks noChangeShapeType="1"/>
            </p:cNvSpPr>
            <p:nvPr/>
          </p:nvSpPr>
          <p:spPr bwMode="auto">
            <a:xfrm flipV="1">
              <a:off x="480" y="1248"/>
              <a:ext cx="0" cy="25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15" name="Line 12"/>
            <p:cNvSpPr>
              <a:spLocks noChangeShapeType="1"/>
            </p:cNvSpPr>
            <p:nvPr/>
          </p:nvSpPr>
          <p:spPr bwMode="auto">
            <a:xfrm>
              <a:off x="480" y="3840"/>
              <a:ext cx="43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2009775" y="6257925"/>
            <a:ext cx="6000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1980</a:t>
            </a: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3133725" y="6270625"/>
            <a:ext cx="6000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1990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5467350" y="6270625"/>
            <a:ext cx="6000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2010</a:t>
            </a: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219575" y="6257925"/>
            <a:ext cx="6000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2000</a:t>
            </a:r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7524750" y="6283325"/>
            <a:ext cx="485775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CY</a:t>
            </a: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1824037" y="5904706"/>
            <a:ext cx="1143000" cy="2873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P/T Electronics</a:t>
            </a: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2171700" y="5637213"/>
            <a:ext cx="7620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Cluster</a:t>
            </a: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2724150" y="5205413"/>
            <a:ext cx="8382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Body Elec.</a:t>
            </a: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3392488" y="4819650"/>
            <a:ext cx="762000" cy="2873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PATS</a:t>
            </a: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3810000" y="4487863"/>
            <a:ext cx="7620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ESP</a:t>
            </a: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4038600" y="5708650"/>
            <a:ext cx="990600" cy="430213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Adv.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Restraints</a:t>
            </a: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5334000" y="5708650"/>
            <a:ext cx="990600" cy="430213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Keyless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Vehicle</a:t>
            </a:r>
          </a:p>
        </p:txBody>
      </p:sp>
      <p:sp>
        <p:nvSpPr>
          <p:cNvPr id="11290" name="Rectangle 25"/>
          <p:cNvSpPr>
            <a:spLocks noChangeArrowheads="1"/>
          </p:cNvSpPr>
          <p:nvPr/>
        </p:nvSpPr>
        <p:spPr bwMode="auto">
          <a:xfrm>
            <a:off x="4876800" y="5780088"/>
            <a:ext cx="6096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ASM</a:t>
            </a:r>
          </a:p>
        </p:txBody>
      </p:sp>
      <p:sp>
        <p:nvSpPr>
          <p:cNvPr id="11291" name="Rectangle 26"/>
          <p:cNvSpPr>
            <a:spLocks noChangeArrowheads="1"/>
          </p:cNvSpPr>
          <p:nvPr/>
        </p:nvSpPr>
        <p:spPr bwMode="auto">
          <a:xfrm>
            <a:off x="6324600" y="5780088"/>
            <a:ext cx="7620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Fuel Cell</a:t>
            </a:r>
          </a:p>
        </p:txBody>
      </p:sp>
      <p:sp>
        <p:nvSpPr>
          <p:cNvPr id="11292" name="Rectangle 27"/>
          <p:cNvSpPr>
            <a:spLocks noChangeArrowheads="1"/>
          </p:cNvSpPr>
          <p:nvPr/>
        </p:nvSpPr>
        <p:spPr bwMode="auto">
          <a:xfrm>
            <a:off x="3790950" y="4918075"/>
            <a:ext cx="1143000" cy="2873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Drive-by-Wire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3" name="Rectangle 28"/>
          <p:cNvSpPr>
            <a:spLocks noChangeArrowheads="1"/>
          </p:cNvSpPr>
          <p:nvPr/>
        </p:nvSpPr>
        <p:spPr bwMode="auto">
          <a:xfrm>
            <a:off x="4876800" y="4630738"/>
            <a:ext cx="8382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Displays</a:t>
            </a:r>
          </a:p>
        </p:txBody>
      </p:sp>
      <p:sp>
        <p:nvSpPr>
          <p:cNvPr id="11294" name="Rectangle 29"/>
          <p:cNvSpPr>
            <a:spLocks noChangeArrowheads="1"/>
          </p:cNvSpPr>
          <p:nvPr/>
        </p:nvSpPr>
        <p:spPr bwMode="auto">
          <a:xfrm>
            <a:off x="4997450" y="968375"/>
            <a:ext cx="2235200" cy="2873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E-Connectivity</a:t>
            </a:r>
          </a:p>
        </p:txBody>
      </p:sp>
      <p:sp>
        <p:nvSpPr>
          <p:cNvPr id="11295" name="Rectangle 30"/>
          <p:cNvSpPr>
            <a:spLocks noChangeArrowheads="1"/>
          </p:cNvSpPr>
          <p:nvPr/>
        </p:nvSpPr>
        <p:spPr bwMode="auto">
          <a:xfrm>
            <a:off x="5943600" y="4343400"/>
            <a:ext cx="609600" cy="2873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IVDC</a:t>
            </a:r>
          </a:p>
        </p:txBody>
      </p:sp>
      <p:sp>
        <p:nvSpPr>
          <p:cNvPr id="11296" name="Rectangle 31"/>
          <p:cNvSpPr>
            <a:spLocks noChangeArrowheads="1"/>
          </p:cNvSpPr>
          <p:nvPr/>
        </p:nvSpPr>
        <p:spPr bwMode="auto">
          <a:xfrm>
            <a:off x="5029200" y="4343400"/>
            <a:ext cx="914400" cy="2873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PTC Heater</a:t>
            </a:r>
          </a:p>
        </p:txBody>
      </p:sp>
      <p:sp>
        <p:nvSpPr>
          <p:cNvPr id="11297" name="Rectangle 32"/>
          <p:cNvSpPr>
            <a:spLocks noChangeArrowheads="1"/>
          </p:cNvSpPr>
          <p:nvPr/>
        </p:nvSpPr>
        <p:spPr bwMode="auto">
          <a:xfrm>
            <a:off x="4800600" y="4056063"/>
            <a:ext cx="9906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Telematics</a:t>
            </a:r>
          </a:p>
        </p:txBody>
      </p:sp>
      <p:sp>
        <p:nvSpPr>
          <p:cNvPr id="11298" name="Rectangle 33"/>
          <p:cNvSpPr>
            <a:spLocks noChangeArrowheads="1"/>
          </p:cNvSpPr>
          <p:nvPr/>
        </p:nvSpPr>
        <p:spPr bwMode="auto">
          <a:xfrm>
            <a:off x="5029200" y="3768725"/>
            <a:ext cx="609600" cy="2873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EPAS</a:t>
            </a:r>
          </a:p>
        </p:txBody>
      </p:sp>
      <p:sp>
        <p:nvSpPr>
          <p:cNvPr id="11299" name="Rectangle 34"/>
          <p:cNvSpPr>
            <a:spLocks noChangeArrowheads="1"/>
          </p:cNvSpPr>
          <p:nvPr/>
        </p:nvSpPr>
        <p:spPr bwMode="auto">
          <a:xfrm>
            <a:off x="5105400" y="3481388"/>
            <a:ext cx="9906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Infotainment</a:t>
            </a:r>
          </a:p>
        </p:txBody>
      </p:sp>
      <p:sp>
        <p:nvSpPr>
          <p:cNvPr id="11300" name="Rectangle 35"/>
          <p:cNvSpPr>
            <a:spLocks noChangeArrowheads="1"/>
          </p:cNvSpPr>
          <p:nvPr/>
        </p:nvSpPr>
        <p:spPr bwMode="auto">
          <a:xfrm>
            <a:off x="5257800" y="3194050"/>
            <a:ext cx="53340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ACC</a:t>
            </a:r>
          </a:p>
        </p:txBody>
      </p:sp>
      <p:sp>
        <p:nvSpPr>
          <p:cNvPr id="11301" name="Rectangle 36"/>
          <p:cNvSpPr>
            <a:spLocks noChangeArrowheads="1"/>
          </p:cNvSpPr>
          <p:nvPr/>
        </p:nvSpPr>
        <p:spPr bwMode="auto">
          <a:xfrm>
            <a:off x="5410200" y="2978150"/>
            <a:ext cx="533400" cy="2873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LSG</a:t>
            </a:r>
          </a:p>
        </p:txBody>
      </p:sp>
      <p:sp>
        <p:nvSpPr>
          <p:cNvPr id="11302" name="Rectangle 37"/>
          <p:cNvSpPr>
            <a:spLocks noChangeArrowheads="1"/>
          </p:cNvSpPr>
          <p:nvPr/>
        </p:nvSpPr>
        <p:spPr bwMode="auto">
          <a:xfrm>
            <a:off x="5943600" y="2978150"/>
            <a:ext cx="914400" cy="2873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In Car PC</a:t>
            </a:r>
          </a:p>
        </p:txBody>
      </p:sp>
      <p:sp>
        <p:nvSpPr>
          <p:cNvPr id="11303" name="Rectangle 38"/>
          <p:cNvSpPr>
            <a:spLocks noChangeArrowheads="1"/>
          </p:cNvSpPr>
          <p:nvPr/>
        </p:nvSpPr>
        <p:spPr bwMode="auto">
          <a:xfrm>
            <a:off x="6096000" y="3265488"/>
            <a:ext cx="99060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El. Water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Pump</a:t>
            </a:r>
          </a:p>
        </p:txBody>
      </p:sp>
      <p:sp>
        <p:nvSpPr>
          <p:cNvPr id="11304" name="Rectangle 39"/>
          <p:cNvSpPr>
            <a:spLocks noChangeArrowheads="1"/>
          </p:cNvSpPr>
          <p:nvPr/>
        </p:nvSpPr>
        <p:spPr bwMode="auto">
          <a:xfrm>
            <a:off x="5867400" y="4056063"/>
            <a:ext cx="1295400" cy="287337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EM Valves</a:t>
            </a:r>
          </a:p>
        </p:txBody>
      </p:sp>
      <p:sp>
        <p:nvSpPr>
          <p:cNvPr id="11305" name="Text Box 40"/>
          <p:cNvSpPr txBox="1">
            <a:spLocks noChangeArrowheads="1"/>
          </p:cNvSpPr>
          <p:nvPr/>
        </p:nvSpPr>
        <p:spPr bwMode="auto">
          <a:xfrm>
            <a:off x="250825" y="692150"/>
            <a:ext cx="1271588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E/E Content</a:t>
            </a:r>
          </a:p>
        </p:txBody>
      </p:sp>
      <p:sp>
        <p:nvSpPr>
          <p:cNvPr id="11306" name="Text Box 41"/>
          <p:cNvSpPr txBox="1">
            <a:spLocks noChangeArrowheads="1"/>
          </p:cNvSpPr>
          <p:nvPr/>
        </p:nvSpPr>
        <p:spPr bwMode="auto">
          <a:xfrm>
            <a:off x="1620838" y="3060700"/>
            <a:ext cx="2636837" cy="11699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Electrical Design focus was 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on power Distribution and packaging-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Component Focused with local integrations</a:t>
            </a:r>
          </a:p>
        </p:txBody>
      </p:sp>
      <p:sp>
        <p:nvSpPr>
          <p:cNvPr id="11307" name="Rectangle 42"/>
          <p:cNvSpPr>
            <a:spLocks noChangeArrowheads="1"/>
          </p:cNvSpPr>
          <p:nvPr/>
        </p:nvSpPr>
        <p:spPr bwMode="auto">
          <a:xfrm>
            <a:off x="5715000" y="2649538"/>
            <a:ext cx="91440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Adaptive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Headlamps</a:t>
            </a:r>
          </a:p>
        </p:txBody>
      </p:sp>
      <p:sp>
        <p:nvSpPr>
          <p:cNvPr id="11308" name="Rectangle 43"/>
          <p:cNvSpPr>
            <a:spLocks noChangeArrowheads="1"/>
          </p:cNvSpPr>
          <p:nvPr/>
        </p:nvSpPr>
        <p:spPr bwMode="auto">
          <a:xfrm>
            <a:off x="5867400" y="2290763"/>
            <a:ext cx="990600" cy="358775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Remote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 Diagnostics</a:t>
            </a:r>
          </a:p>
        </p:txBody>
      </p:sp>
      <p:sp>
        <p:nvSpPr>
          <p:cNvPr id="11309" name="Text Box 44"/>
          <p:cNvSpPr txBox="1">
            <a:spLocks noChangeArrowheads="1"/>
          </p:cNvSpPr>
          <p:nvPr/>
        </p:nvSpPr>
        <p:spPr bwMode="auto">
          <a:xfrm>
            <a:off x="1009650" y="1055688"/>
            <a:ext cx="2724150" cy="15906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Electrical Design focus is now on 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Feature/Functional interaction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Complexity of software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Relationships and 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Development of 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Cross domain requirements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– Feature focused</a:t>
            </a:r>
          </a:p>
        </p:txBody>
      </p:sp>
      <p:sp>
        <p:nvSpPr>
          <p:cNvPr id="11310" name="Rectangle 47"/>
          <p:cNvSpPr>
            <a:spLocks noChangeArrowheads="1"/>
          </p:cNvSpPr>
          <p:nvPr/>
        </p:nvSpPr>
        <p:spPr bwMode="auto">
          <a:xfrm>
            <a:off x="5364163" y="1758950"/>
            <a:ext cx="1347787" cy="5032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Consumer </a:t>
            </a:r>
          </a:p>
          <a:p>
            <a:pPr algn="ctr"/>
            <a:r>
              <a:rPr lang="en-US" sz="1200" b="1" dirty="0" err="1" smtClean="0">
                <a:solidFill>
                  <a:srgbClr val="000000"/>
                </a:solidFill>
                <a:latin typeface="Times New Roman" pitchFamily="18" charset="0"/>
              </a:rPr>
              <a:t>Electroic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 Devices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Sync </a:t>
            </a: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Module</a:t>
            </a:r>
          </a:p>
        </p:txBody>
      </p:sp>
      <p:sp>
        <p:nvSpPr>
          <p:cNvPr id="11311" name="Text Box 49"/>
          <p:cNvSpPr txBox="1">
            <a:spLocks noChangeArrowheads="1"/>
          </p:cNvSpPr>
          <p:nvPr/>
        </p:nvSpPr>
        <p:spPr bwMode="auto">
          <a:xfrm>
            <a:off x="209773" y="25623"/>
            <a:ext cx="7654925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GB" sz="3200" b="1" dirty="0">
                <a:solidFill>
                  <a:schemeClr val="bg1"/>
                </a:solidFill>
                <a:latin typeface="+mj-lt"/>
              </a:rPr>
              <a:t>General Trends in Vehicle Electronics</a:t>
            </a:r>
          </a:p>
        </p:txBody>
      </p:sp>
      <p:sp>
        <p:nvSpPr>
          <p:cNvPr id="11312" name="Rectangle 7"/>
          <p:cNvSpPr>
            <a:spLocks noChangeArrowheads="1"/>
          </p:cNvSpPr>
          <p:nvPr/>
        </p:nvSpPr>
        <p:spPr bwMode="auto">
          <a:xfrm>
            <a:off x="6604000" y="4660900"/>
            <a:ext cx="990600" cy="430213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Steer-by-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Wire</a:t>
            </a:r>
          </a:p>
        </p:txBody>
      </p:sp>
      <p:sp>
        <p:nvSpPr>
          <p:cNvPr id="11313" name="Rectangle 29"/>
          <p:cNvSpPr>
            <a:spLocks noChangeArrowheads="1"/>
          </p:cNvSpPr>
          <p:nvPr/>
        </p:nvSpPr>
        <p:spPr bwMode="auto">
          <a:xfrm>
            <a:off x="5638800" y="596900"/>
            <a:ext cx="3505200" cy="28733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</a:rPr>
              <a:t>Vehicle-to-Vehicle; Service; Web-Connectivity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29570" y="6257925"/>
            <a:ext cx="595035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1880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6192043"/>
            <a:ext cx="134005" cy="6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77005" y="6178947"/>
            <a:ext cx="134005" cy="6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542395" y="6178946"/>
            <a:ext cx="134005" cy="6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515350" cy="6096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</a:rPr>
              <a:t>HMI and Off-board Distributed Functionality 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71450" y="4075907"/>
            <a:ext cx="2974975" cy="116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Service Oriented Architectures (SOA) and well defined functional/software architectures are required to deliver efficient coordination between modules.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276475"/>
            <a:ext cx="50958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1450" y="1390732"/>
            <a:ext cx="3521075" cy="203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Delivery of customer features requires the coordinated execution of multiple modules exchanging signals both wirelessly and over a number of multiplexed networks. 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/>
              <a:t> &gt;70</a:t>
            </a:r>
            <a:r>
              <a:rPr lang="en-US" dirty="0">
                <a:solidFill>
                  <a:srgbClr val="000000"/>
                </a:solidFill>
              </a:rPr>
              <a:t>% of all new customer features are software enabled and distributed in nature.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3430588" y="6224588"/>
            <a:ext cx="54149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/>
              <a:t>APIM – Sync Module    		NAV – Navigation Unit   </a:t>
            </a:r>
          </a:p>
          <a:p>
            <a:pPr eaLnBrk="1" hangingPunct="1"/>
            <a:r>
              <a:rPr lang="en-US" sz="1100" dirty="0"/>
              <a:t>IPC – Instrument Cluster		BCM - Body Control Module</a:t>
            </a:r>
          </a:p>
          <a:p>
            <a:pPr eaLnBrk="1" hangingPunct="1"/>
            <a:r>
              <a:rPr lang="en-US" sz="1100" dirty="0"/>
              <a:t>			PCM – Power Train Control Module </a:t>
            </a:r>
          </a:p>
        </p:txBody>
      </p:sp>
      <p:sp>
        <p:nvSpPr>
          <p:cNvPr id="12" name="Cloud 11"/>
          <p:cNvSpPr/>
          <p:nvPr/>
        </p:nvSpPr>
        <p:spPr>
          <a:xfrm>
            <a:off x="4132263" y="917575"/>
            <a:ext cx="1223962" cy="688975"/>
          </a:xfrm>
          <a:prstGeom prst="cloud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Cloud Services</a:t>
            </a:r>
          </a:p>
        </p:txBody>
      </p:sp>
      <p:sp>
        <p:nvSpPr>
          <p:cNvPr id="13" name="Lightning Bolt 12"/>
          <p:cNvSpPr/>
          <p:nvPr/>
        </p:nvSpPr>
        <p:spPr>
          <a:xfrm rot="13086039">
            <a:off x="4270729" y="1605712"/>
            <a:ext cx="329977" cy="994040"/>
          </a:xfrm>
          <a:prstGeom prst="lightningBol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18964" y="2565764"/>
            <a:ext cx="855024" cy="4987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911 Assist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12788" y="976712"/>
            <a:ext cx="914400" cy="3443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59593" y="903482"/>
            <a:ext cx="1153886" cy="4888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Emergency</a:t>
            </a:r>
          </a:p>
          <a:p>
            <a:pPr algn="ctr">
              <a:defRPr/>
            </a:pPr>
            <a:r>
              <a:rPr lang="en-US" dirty="0"/>
              <a:t>Services</a:t>
            </a:r>
          </a:p>
        </p:txBody>
      </p:sp>
      <p:sp>
        <p:nvSpPr>
          <p:cNvPr id="18" name="Left-Right Arrow 17"/>
          <p:cNvSpPr/>
          <p:nvPr/>
        </p:nvSpPr>
        <p:spPr>
          <a:xfrm>
            <a:off x="7329488" y="1049338"/>
            <a:ext cx="522287" cy="217487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Lightning Bolt 18"/>
          <p:cNvSpPr/>
          <p:nvPr/>
        </p:nvSpPr>
        <p:spPr>
          <a:xfrm rot="17641419">
            <a:off x="5621448" y="690704"/>
            <a:ext cx="396136" cy="994040"/>
          </a:xfrm>
          <a:prstGeom prst="lightningBol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Lightning Bolt 19"/>
          <p:cNvSpPr/>
          <p:nvPr/>
        </p:nvSpPr>
        <p:spPr>
          <a:xfrm rot="18913854">
            <a:off x="5595719" y="1044985"/>
            <a:ext cx="396136" cy="994040"/>
          </a:xfrm>
          <a:prstGeom prst="lightningBol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22684" y="1677350"/>
            <a:ext cx="914400" cy="3780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Services</a:t>
            </a:r>
          </a:p>
        </p:txBody>
      </p:sp>
      <p:sp>
        <p:nvSpPr>
          <p:cNvPr id="24" name="Left-Right Arrow 23"/>
          <p:cNvSpPr/>
          <p:nvPr/>
        </p:nvSpPr>
        <p:spPr>
          <a:xfrm rot="16200000">
            <a:off x="6710362" y="1395413"/>
            <a:ext cx="385763" cy="173038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92" name="TextBox 24"/>
          <p:cNvSpPr txBox="1">
            <a:spLocks noChangeArrowheads="1"/>
          </p:cNvSpPr>
          <p:nvPr/>
        </p:nvSpPr>
        <p:spPr bwMode="auto">
          <a:xfrm>
            <a:off x="5248275" y="2044700"/>
            <a:ext cx="57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GPS</a:t>
            </a:r>
          </a:p>
          <a:p>
            <a:pPr algn="ctr" eaLnBrk="1" hangingPunct="1"/>
            <a:r>
              <a:rPr lang="en-US" dirty="0"/>
              <a:t>Data</a:t>
            </a:r>
          </a:p>
        </p:txBody>
      </p:sp>
      <p:sp>
        <p:nvSpPr>
          <p:cNvPr id="32" name="Lightning Bolt 31"/>
          <p:cNvSpPr/>
          <p:nvPr/>
        </p:nvSpPr>
        <p:spPr>
          <a:xfrm rot="11074077">
            <a:off x="4339830" y="3131257"/>
            <a:ext cx="394596" cy="778681"/>
          </a:xfrm>
          <a:prstGeom prst="lightningBol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Lightning Bolt 32"/>
          <p:cNvSpPr/>
          <p:nvPr/>
        </p:nvSpPr>
        <p:spPr>
          <a:xfrm rot="10252456">
            <a:off x="5103283" y="1530575"/>
            <a:ext cx="258349" cy="1790636"/>
          </a:xfrm>
          <a:prstGeom prst="lightningBol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99" name="TextBox 21"/>
          <p:cNvSpPr txBox="1">
            <a:spLocks noChangeArrowheads="1"/>
          </p:cNvSpPr>
          <p:nvPr/>
        </p:nvSpPr>
        <p:spPr bwMode="auto">
          <a:xfrm>
            <a:off x="4043363" y="590550"/>
            <a:ext cx="463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Human Machine Interface &amp; Off-board services example</a:t>
            </a:r>
          </a:p>
        </p:txBody>
      </p:sp>
    </p:spTree>
  </p:cSld>
  <p:clrMapOvr>
    <a:masterClrMapping/>
  </p:clrMapOvr>
  <p:transition advTm="4842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7150100" y="3708400"/>
            <a:ext cx="1612900" cy="800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Franklin Gothic Demi Cond" pitchFamily="34" charset="0"/>
              </a:rPr>
              <a:t>Vehicle/ECU </a:t>
            </a:r>
          </a:p>
          <a:p>
            <a:pPr algn="ctr"/>
            <a:r>
              <a:rPr lang="en-US" dirty="0">
                <a:latin typeface="Franklin Gothic Demi Cond" pitchFamily="34" charset="0"/>
              </a:rPr>
              <a:t>Bill of Materials</a:t>
            </a:r>
          </a:p>
          <a:p>
            <a:pPr algn="ctr"/>
            <a:r>
              <a:rPr lang="en-US" dirty="0">
                <a:latin typeface="Franklin Gothic Demi Cond" pitchFamily="34" charset="0"/>
              </a:rPr>
              <a:t>BOMs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 rot="-5400000">
            <a:off x="5200650" y="3409950"/>
            <a:ext cx="2590800" cy="1346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59 w 21600"/>
              <a:gd name="T13" fmla="*/ 5559 h 21600"/>
              <a:gd name="T14" fmla="*/ 16041 w 21600"/>
              <a:gd name="T15" fmla="*/ 160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517" y="21600"/>
                </a:lnTo>
                <a:lnTo>
                  <a:pt x="1408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2968625" y="2786063"/>
            <a:ext cx="1377950" cy="2590800"/>
            <a:chOff x="1872" y="1844"/>
            <a:chExt cx="868" cy="1632"/>
          </a:xfrm>
        </p:grpSpPr>
        <p:sp>
          <p:nvSpPr>
            <p:cNvPr id="20604" name="AutoShape 5"/>
            <p:cNvSpPr>
              <a:spLocks noChangeArrowheads="1"/>
            </p:cNvSpPr>
            <p:nvPr/>
          </p:nvSpPr>
          <p:spPr bwMode="auto">
            <a:xfrm rot="5400000">
              <a:off x="1500" y="2236"/>
              <a:ext cx="1632" cy="848"/>
            </a:xfrm>
            <a:custGeom>
              <a:avLst/>
              <a:gdLst>
                <a:gd name="T0" fmla="*/ 8 w 21600"/>
                <a:gd name="T1" fmla="*/ 1 h 21600"/>
                <a:gd name="T2" fmla="*/ 5 w 21600"/>
                <a:gd name="T3" fmla="*/ 1 h 21600"/>
                <a:gd name="T4" fmla="*/ 2 w 21600"/>
                <a:gd name="T5" fmla="*/ 1 h 21600"/>
                <a:gd name="T6" fmla="*/ 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9 w 21600"/>
                <a:gd name="T13" fmla="*/ 5553 h 21600"/>
                <a:gd name="T14" fmla="*/ 16041 w 21600"/>
                <a:gd name="T15" fmla="*/ 160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17" y="21600"/>
                  </a:lnTo>
                  <a:lnTo>
                    <a:pt x="140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05" name="Line 6"/>
            <p:cNvSpPr>
              <a:spLocks noChangeShapeType="1"/>
            </p:cNvSpPr>
            <p:nvPr/>
          </p:nvSpPr>
          <p:spPr bwMode="auto">
            <a:xfrm flipV="1">
              <a:off x="1872" y="2204"/>
              <a:ext cx="861" cy="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06" name="Line 7"/>
            <p:cNvSpPr>
              <a:spLocks noChangeShapeType="1"/>
            </p:cNvSpPr>
            <p:nvPr/>
          </p:nvSpPr>
          <p:spPr bwMode="auto">
            <a:xfrm flipV="1">
              <a:off x="1872" y="2348"/>
              <a:ext cx="862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07" name="Line 8"/>
            <p:cNvSpPr>
              <a:spLocks noChangeShapeType="1"/>
            </p:cNvSpPr>
            <p:nvPr/>
          </p:nvSpPr>
          <p:spPr bwMode="auto">
            <a:xfrm flipV="1">
              <a:off x="1872" y="2481"/>
              <a:ext cx="86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08" name="Line 9"/>
            <p:cNvSpPr>
              <a:spLocks noChangeShapeType="1"/>
            </p:cNvSpPr>
            <p:nvPr/>
          </p:nvSpPr>
          <p:spPr bwMode="auto">
            <a:xfrm flipV="1">
              <a:off x="1872" y="2623"/>
              <a:ext cx="860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09" name="Line 10"/>
            <p:cNvSpPr>
              <a:spLocks noChangeShapeType="1"/>
            </p:cNvSpPr>
            <p:nvPr/>
          </p:nvSpPr>
          <p:spPr bwMode="auto">
            <a:xfrm flipV="1">
              <a:off x="1872" y="2759"/>
              <a:ext cx="861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10" name="Line 11"/>
            <p:cNvSpPr>
              <a:spLocks noChangeShapeType="1"/>
            </p:cNvSpPr>
            <p:nvPr/>
          </p:nvSpPr>
          <p:spPr bwMode="auto">
            <a:xfrm>
              <a:off x="1872" y="2832"/>
              <a:ext cx="86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11" name="Line 12"/>
            <p:cNvSpPr>
              <a:spLocks noChangeShapeType="1"/>
            </p:cNvSpPr>
            <p:nvPr/>
          </p:nvSpPr>
          <p:spPr bwMode="auto">
            <a:xfrm>
              <a:off x="1872" y="2832"/>
              <a:ext cx="859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12" name="Line 13"/>
            <p:cNvSpPr>
              <a:spLocks noChangeShapeType="1"/>
            </p:cNvSpPr>
            <p:nvPr/>
          </p:nvSpPr>
          <p:spPr bwMode="auto">
            <a:xfrm>
              <a:off x="1872" y="2832"/>
              <a:ext cx="862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13" name="Line 14"/>
            <p:cNvSpPr>
              <a:spLocks noChangeShapeType="1"/>
            </p:cNvSpPr>
            <p:nvPr/>
          </p:nvSpPr>
          <p:spPr bwMode="auto">
            <a:xfrm>
              <a:off x="1872" y="2832"/>
              <a:ext cx="861" cy="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14" name="Line 15"/>
            <p:cNvSpPr>
              <a:spLocks noChangeShapeType="1"/>
            </p:cNvSpPr>
            <p:nvPr/>
          </p:nvSpPr>
          <p:spPr bwMode="auto">
            <a:xfrm flipV="1">
              <a:off x="1872" y="2071"/>
              <a:ext cx="863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15" name="Line 16"/>
            <p:cNvSpPr>
              <a:spLocks noChangeShapeType="1"/>
            </p:cNvSpPr>
            <p:nvPr/>
          </p:nvSpPr>
          <p:spPr bwMode="auto">
            <a:xfrm flipV="1">
              <a:off x="1872" y="1937"/>
              <a:ext cx="866" cy="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16" name="Line 17"/>
            <p:cNvSpPr>
              <a:spLocks noChangeShapeType="1"/>
            </p:cNvSpPr>
            <p:nvPr/>
          </p:nvSpPr>
          <p:spPr bwMode="auto">
            <a:xfrm flipV="1">
              <a:off x="1872" y="1888"/>
              <a:ext cx="866" cy="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17" name="Line 18"/>
            <p:cNvSpPr>
              <a:spLocks noChangeShapeType="1"/>
            </p:cNvSpPr>
            <p:nvPr/>
          </p:nvSpPr>
          <p:spPr bwMode="auto">
            <a:xfrm flipV="1">
              <a:off x="1872" y="2026"/>
              <a:ext cx="863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18" name="Line 19"/>
            <p:cNvSpPr>
              <a:spLocks noChangeShapeType="1"/>
            </p:cNvSpPr>
            <p:nvPr/>
          </p:nvSpPr>
          <p:spPr bwMode="auto">
            <a:xfrm flipV="1">
              <a:off x="1872" y="2161"/>
              <a:ext cx="861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19" name="Line 20"/>
            <p:cNvSpPr>
              <a:spLocks noChangeShapeType="1"/>
            </p:cNvSpPr>
            <p:nvPr/>
          </p:nvSpPr>
          <p:spPr bwMode="auto">
            <a:xfrm flipV="1">
              <a:off x="1872" y="2304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20" name="Line 21"/>
            <p:cNvSpPr>
              <a:spLocks noChangeShapeType="1"/>
            </p:cNvSpPr>
            <p:nvPr/>
          </p:nvSpPr>
          <p:spPr bwMode="auto">
            <a:xfrm flipV="1">
              <a:off x="1872" y="244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21" name="Line 22"/>
            <p:cNvSpPr>
              <a:spLocks noChangeShapeType="1"/>
            </p:cNvSpPr>
            <p:nvPr/>
          </p:nvSpPr>
          <p:spPr bwMode="auto">
            <a:xfrm>
              <a:off x="1872" y="2448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22" name="Line 23"/>
            <p:cNvSpPr>
              <a:spLocks noChangeShapeType="1"/>
            </p:cNvSpPr>
            <p:nvPr/>
          </p:nvSpPr>
          <p:spPr bwMode="auto">
            <a:xfrm>
              <a:off x="1872" y="2448"/>
              <a:ext cx="864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23" name="Line 24"/>
            <p:cNvSpPr>
              <a:spLocks noChangeShapeType="1"/>
            </p:cNvSpPr>
            <p:nvPr/>
          </p:nvSpPr>
          <p:spPr bwMode="auto">
            <a:xfrm>
              <a:off x="1872" y="2448"/>
              <a:ext cx="862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24" name="Line 25"/>
            <p:cNvSpPr>
              <a:spLocks noChangeShapeType="1"/>
            </p:cNvSpPr>
            <p:nvPr/>
          </p:nvSpPr>
          <p:spPr bwMode="auto">
            <a:xfrm>
              <a:off x="1872" y="2448"/>
              <a:ext cx="864" cy="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25" name="Line 26"/>
            <p:cNvSpPr>
              <a:spLocks noChangeShapeType="1"/>
            </p:cNvSpPr>
            <p:nvPr/>
          </p:nvSpPr>
          <p:spPr bwMode="auto">
            <a:xfrm>
              <a:off x="1872" y="2448"/>
              <a:ext cx="861" cy="6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26" name="Line 27"/>
            <p:cNvSpPr>
              <a:spLocks noChangeShapeType="1"/>
            </p:cNvSpPr>
            <p:nvPr/>
          </p:nvSpPr>
          <p:spPr bwMode="auto">
            <a:xfrm>
              <a:off x="1872" y="2448"/>
              <a:ext cx="862" cy="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486" name="Rectangle 28"/>
          <p:cNvSpPr>
            <a:spLocks noChangeArrowheads="1"/>
          </p:cNvSpPr>
          <p:nvPr/>
        </p:nvSpPr>
        <p:spPr bwMode="auto">
          <a:xfrm>
            <a:off x="1384300" y="3683000"/>
            <a:ext cx="1612900" cy="800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Franklin Gothic Demi Cond" pitchFamily="34" charset="0"/>
              </a:rPr>
              <a:t>Requirements</a:t>
            </a:r>
          </a:p>
          <a:p>
            <a:pPr algn="ctr"/>
            <a:r>
              <a:rPr lang="en-US" dirty="0">
                <a:latin typeface="Franklin Gothic Demi Cond" pitchFamily="34" charset="0"/>
              </a:rPr>
              <a:t>(50ECUs*1000 Reqts)</a:t>
            </a:r>
          </a:p>
        </p:txBody>
      </p:sp>
      <p:sp>
        <p:nvSpPr>
          <p:cNvPr id="20487" name="Rectangle 29"/>
          <p:cNvSpPr>
            <a:spLocks noGrp="1" noChangeArrowheads="1"/>
          </p:cNvSpPr>
          <p:nvPr>
            <p:ph type="title"/>
          </p:nvPr>
        </p:nvSpPr>
        <p:spPr>
          <a:xfrm>
            <a:off x="157163" y="-298449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Complex Mapping of CTQ Work products</a:t>
            </a:r>
          </a:p>
        </p:txBody>
      </p:sp>
      <p:sp>
        <p:nvSpPr>
          <p:cNvPr id="20488" name="Line 30"/>
          <p:cNvSpPr>
            <a:spLocks noChangeShapeType="1"/>
          </p:cNvSpPr>
          <p:nvPr/>
        </p:nvSpPr>
        <p:spPr bwMode="auto">
          <a:xfrm flipV="1">
            <a:off x="5791200" y="2719388"/>
            <a:ext cx="985838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9" name="Line 31"/>
          <p:cNvSpPr>
            <a:spLocks noChangeShapeType="1"/>
          </p:cNvSpPr>
          <p:nvPr/>
        </p:nvSpPr>
        <p:spPr bwMode="auto">
          <a:xfrm flipV="1">
            <a:off x="5791200" y="1668463"/>
            <a:ext cx="992188" cy="146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0" name="Line 32"/>
          <p:cNvSpPr>
            <a:spLocks noChangeShapeType="1"/>
          </p:cNvSpPr>
          <p:nvPr/>
        </p:nvSpPr>
        <p:spPr bwMode="auto">
          <a:xfrm flipV="1">
            <a:off x="5791200" y="3136900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1" name="Line 33"/>
          <p:cNvSpPr>
            <a:spLocks noChangeShapeType="1"/>
          </p:cNvSpPr>
          <p:nvPr/>
        </p:nvSpPr>
        <p:spPr bwMode="auto">
          <a:xfrm flipV="1">
            <a:off x="5791200" y="1892300"/>
            <a:ext cx="992188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2" name="Line 34"/>
          <p:cNvSpPr>
            <a:spLocks noChangeShapeType="1"/>
          </p:cNvSpPr>
          <p:nvPr/>
        </p:nvSpPr>
        <p:spPr bwMode="auto">
          <a:xfrm flipV="1">
            <a:off x="5791200" y="2093913"/>
            <a:ext cx="985838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3" name="Line 35"/>
          <p:cNvSpPr>
            <a:spLocks noChangeShapeType="1"/>
          </p:cNvSpPr>
          <p:nvPr/>
        </p:nvSpPr>
        <p:spPr bwMode="auto">
          <a:xfrm flipV="1">
            <a:off x="5791200" y="2308225"/>
            <a:ext cx="985838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4" name="Line 36"/>
          <p:cNvSpPr>
            <a:spLocks noChangeShapeType="1"/>
          </p:cNvSpPr>
          <p:nvPr/>
        </p:nvSpPr>
        <p:spPr bwMode="auto">
          <a:xfrm flipV="1">
            <a:off x="5791200" y="2514600"/>
            <a:ext cx="98425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5" name="Line 37"/>
          <p:cNvSpPr>
            <a:spLocks noChangeShapeType="1"/>
          </p:cNvSpPr>
          <p:nvPr/>
        </p:nvSpPr>
        <p:spPr bwMode="auto">
          <a:xfrm>
            <a:off x="5791200" y="4508500"/>
            <a:ext cx="989013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6" name="Line 38"/>
          <p:cNvSpPr>
            <a:spLocks noChangeShapeType="1"/>
          </p:cNvSpPr>
          <p:nvPr/>
        </p:nvSpPr>
        <p:spPr bwMode="auto">
          <a:xfrm>
            <a:off x="5791200" y="4508500"/>
            <a:ext cx="990600" cy="186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7" name="Line 39"/>
          <p:cNvSpPr>
            <a:spLocks noChangeShapeType="1"/>
          </p:cNvSpPr>
          <p:nvPr/>
        </p:nvSpPr>
        <p:spPr bwMode="auto">
          <a:xfrm>
            <a:off x="5791200" y="4508500"/>
            <a:ext cx="99218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8" name="Line 40"/>
          <p:cNvSpPr>
            <a:spLocks noChangeShapeType="1"/>
          </p:cNvSpPr>
          <p:nvPr/>
        </p:nvSpPr>
        <p:spPr bwMode="auto">
          <a:xfrm>
            <a:off x="5791200" y="4508500"/>
            <a:ext cx="990600" cy="881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9" name="Line 41"/>
          <p:cNvSpPr>
            <a:spLocks noChangeShapeType="1"/>
          </p:cNvSpPr>
          <p:nvPr/>
        </p:nvSpPr>
        <p:spPr bwMode="auto">
          <a:xfrm>
            <a:off x="5791200" y="4508500"/>
            <a:ext cx="985838" cy="108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0" name="Line 42"/>
          <p:cNvSpPr>
            <a:spLocks noChangeShapeType="1"/>
          </p:cNvSpPr>
          <p:nvPr/>
        </p:nvSpPr>
        <p:spPr bwMode="auto">
          <a:xfrm>
            <a:off x="5791200" y="4508500"/>
            <a:ext cx="989013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1" name="Line 43"/>
          <p:cNvSpPr>
            <a:spLocks noChangeShapeType="1"/>
          </p:cNvSpPr>
          <p:nvPr/>
        </p:nvSpPr>
        <p:spPr bwMode="auto">
          <a:xfrm>
            <a:off x="5791200" y="4508500"/>
            <a:ext cx="989013" cy="147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502" name="Group 49"/>
          <p:cNvGrpSpPr>
            <a:grpSpLocks noChangeAspect="1"/>
          </p:cNvGrpSpPr>
          <p:nvPr/>
        </p:nvGrpSpPr>
        <p:grpSpPr bwMode="auto">
          <a:xfrm>
            <a:off x="6781800" y="1536700"/>
            <a:ext cx="1371600" cy="1712913"/>
            <a:chOff x="4194" y="1026"/>
            <a:chExt cx="891" cy="875"/>
          </a:xfrm>
        </p:grpSpPr>
        <p:sp>
          <p:nvSpPr>
            <p:cNvPr id="20583" name="AutoShape 50"/>
            <p:cNvSpPr>
              <a:spLocks noChangeAspect="1" noChangeArrowheads="1" noTextEdit="1"/>
            </p:cNvSpPr>
            <p:nvPr/>
          </p:nvSpPr>
          <p:spPr bwMode="auto">
            <a:xfrm>
              <a:off x="4198" y="1030"/>
              <a:ext cx="884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84" name="Rectangle 51"/>
            <p:cNvSpPr>
              <a:spLocks noChangeArrowheads="1"/>
            </p:cNvSpPr>
            <p:nvPr/>
          </p:nvSpPr>
          <p:spPr bwMode="auto">
            <a:xfrm>
              <a:off x="4202" y="1034"/>
              <a:ext cx="876" cy="8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85" name="Rectangle 52"/>
            <p:cNvSpPr>
              <a:spLocks noChangeArrowheads="1"/>
            </p:cNvSpPr>
            <p:nvPr/>
          </p:nvSpPr>
          <p:spPr bwMode="auto">
            <a:xfrm>
              <a:off x="4217" y="1054"/>
              <a:ext cx="72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Model Architecture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86" name="Rectangle 53"/>
            <p:cNvSpPr>
              <a:spLocks noChangeArrowheads="1"/>
            </p:cNvSpPr>
            <p:nvPr/>
          </p:nvSpPr>
          <p:spPr bwMode="auto">
            <a:xfrm>
              <a:off x="4217" y="1164"/>
              <a:ext cx="67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Franklin Gothic Demi Cond" pitchFamily="34" charset="0"/>
                </a:rPr>
                <a:t>Parameterization 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87" name="Rectangle 54"/>
            <p:cNvSpPr>
              <a:spLocks noChangeArrowheads="1"/>
            </p:cNvSpPr>
            <p:nvPr/>
          </p:nvSpPr>
          <p:spPr bwMode="auto">
            <a:xfrm>
              <a:off x="4217" y="1269"/>
              <a:ext cx="68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Franklin Gothic Demi Cond" pitchFamily="34" charset="0"/>
                </a:rPr>
                <a:t>Initialization </a:t>
              </a:r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Data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88" name="Rectangle 55"/>
            <p:cNvSpPr>
              <a:spLocks noChangeArrowheads="1"/>
            </p:cNvSpPr>
            <p:nvPr/>
          </p:nvSpPr>
          <p:spPr bwMode="auto">
            <a:xfrm>
              <a:off x="4217" y="1373"/>
              <a:ext cx="248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Charts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89" name="Rectangle 56"/>
            <p:cNvSpPr>
              <a:spLocks noChangeArrowheads="1"/>
            </p:cNvSpPr>
            <p:nvPr/>
          </p:nvSpPr>
          <p:spPr bwMode="auto">
            <a:xfrm>
              <a:off x="4217" y="1478"/>
              <a:ext cx="708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Transition/Actions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90" name="Rectangle 57"/>
            <p:cNvSpPr>
              <a:spLocks noChangeArrowheads="1"/>
            </p:cNvSpPr>
            <p:nvPr/>
          </p:nvSpPr>
          <p:spPr bwMode="auto">
            <a:xfrm>
              <a:off x="4217" y="1582"/>
              <a:ext cx="62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Library Elements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91" name="Rectangle 58"/>
            <p:cNvSpPr>
              <a:spLocks noChangeArrowheads="1"/>
            </p:cNvSpPr>
            <p:nvPr/>
          </p:nvSpPr>
          <p:spPr bwMode="auto">
            <a:xfrm>
              <a:off x="4217" y="1687"/>
              <a:ext cx="7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…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92" name="Rectangle 59"/>
            <p:cNvSpPr>
              <a:spLocks noChangeArrowheads="1"/>
            </p:cNvSpPr>
            <p:nvPr/>
          </p:nvSpPr>
          <p:spPr bwMode="auto">
            <a:xfrm>
              <a:off x="4217" y="1792"/>
              <a:ext cx="667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Environment Data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93" name="Rectangle 60"/>
            <p:cNvSpPr>
              <a:spLocks noChangeArrowheads="1"/>
            </p:cNvSpPr>
            <p:nvPr/>
          </p:nvSpPr>
          <p:spPr bwMode="auto">
            <a:xfrm>
              <a:off x="4194" y="1026"/>
              <a:ext cx="16" cy="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4" name="Rectangle 61"/>
            <p:cNvSpPr>
              <a:spLocks noChangeArrowheads="1"/>
            </p:cNvSpPr>
            <p:nvPr/>
          </p:nvSpPr>
          <p:spPr bwMode="auto">
            <a:xfrm>
              <a:off x="5070" y="1042"/>
              <a:ext cx="15" cy="8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5" name="Rectangle 62"/>
            <p:cNvSpPr>
              <a:spLocks noChangeArrowheads="1"/>
            </p:cNvSpPr>
            <p:nvPr/>
          </p:nvSpPr>
          <p:spPr bwMode="auto">
            <a:xfrm>
              <a:off x="4210" y="1026"/>
              <a:ext cx="875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6" name="Rectangle 63"/>
            <p:cNvSpPr>
              <a:spLocks noChangeArrowheads="1"/>
            </p:cNvSpPr>
            <p:nvPr/>
          </p:nvSpPr>
          <p:spPr bwMode="auto">
            <a:xfrm>
              <a:off x="4210" y="1154"/>
              <a:ext cx="87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7" name="Rectangle 64"/>
            <p:cNvSpPr>
              <a:spLocks noChangeArrowheads="1"/>
            </p:cNvSpPr>
            <p:nvPr/>
          </p:nvSpPr>
          <p:spPr bwMode="auto">
            <a:xfrm>
              <a:off x="4210" y="1258"/>
              <a:ext cx="875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8" name="Rectangle 65"/>
            <p:cNvSpPr>
              <a:spLocks noChangeArrowheads="1"/>
            </p:cNvSpPr>
            <p:nvPr/>
          </p:nvSpPr>
          <p:spPr bwMode="auto">
            <a:xfrm>
              <a:off x="4210" y="1363"/>
              <a:ext cx="87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9" name="Rectangle 66"/>
            <p:cNvSpPr>
              <a:spLocks noChangeArrowheads="1"/>
            </p:cNvSpPr>
            <p:nvPr/>
          </p:nvSpPr>
          <p:spPr bwMode="auto">
            <a:xfrm>
              <a:off x="4210" y="1467"/>
              <a:ext cx="875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0" name="Rectangle 67"/>
            <p:cNvSpPr>
              <a:spLocks noChangeArrowheads="1"/>
            </p:cNvSpPr>
            <p:nvPr/>
          </p:nvSpPr>
          <p:spPr bwMode="auto">
            <a:xfrm>
              <a:off x="4210" y="1572"/>
              <a:ext cx="87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1" name="Rectangle 68"/>
            <p:cNvSpPr>
              <a:spLocks noChangeArrowheads="1"/>
            </p:cNvSpPr>
            <p:nvPr/>
          </p:nvSpPr>
          <p:spPr bwMode="auto">
            <a:xfrm>
              <a:off x="4210" y="1676"/>
              <a:ext cx="875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2" name="Rectangle 69"/>
            <p:cNvSpPr>
              <a:spLocks noChangeArrowheads="1"/>
            </p:cNvSpPr>
            <p:nvPr/>
          </p:nvSpPr>
          <p:spPr bwMode="auto">
            <a:xfrm>
              <a:off x="4210" y="1781"/>
              <a:ext cx="87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3" name="Rectangle 70"/>
            <p:cNvSpPr>
              <a:spLocks noChangeArrowheads="1"/>
            </p:cNvSpPr>
            <p:nvPr/>
          </p:nvSpPr>
          <p:spPr bwMode="auto">
            <a:xfrm>
              <a:off x="4210" y="1886"/>
              <a:ext cx="87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503" name="Group 71"/>
          <p:cNvGrpSpPr>
            <a:grpSpLocks noChangeAspect="1"/>
          </p:cNvGrpSpPr>
          <p:nvPr/>
        </p:nvGrpSpPr>
        <p:grpSpPr bwMode="auto">
          <a:xfrm>
            <a:off x="6781800" y="4914900"/>
            <a:ext cx="1371600" cy="1592263"/>
            <a:chOff x="4258" y="3173"/>
            <a:chExt cx="891" cy="852"/>
          </a:xfrm>
        </p:grpSpPr>
        <p:sp>
          <p:nvSpPr>
            <p:cNvPr id="20562" name="AutoShape 72"/>
            <p:cNvSpPr>
              <a:spLocks noChangeAspect="1" noChangeArrowheads="1" noTextEdit="1"/>
            </p:cNvSpPr>
            <p:nvPr/>
          </p:nvSpPr>
          <p:spPr bwMode="auto">
            <a:xfrm>
              <a:off x="4262" y="3177"/>
              <a:ext cx="884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3" name="Rectangle 73"/>
            <p:cNvSpPr>
              <a:spLocks noChangeArrowheads="1"/>
            </p:cNvSpPr>
            <p:nvPr/>
          </p:nvSpPr>
          <p:spPr bwMode="auto">
            <a:xfrm>
              <a:off x="4266" y="3181"/>
              <a:ext cx="876" cy="8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64" name="Rectangle 74"/>
            <p:cNvSpPr>
              <a:spLocks noChangeArrowheads="1"/>
            </p:cNvSpPr>
            <p:nvPr/>
          </p:nvSpPr>
          <p:spPr bwMode="auto">
            <a:xfrm>
              <a:off x="4281" y="3184"/>
              <a:ext cx="64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Test Environment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65" name="Rectangle 75"/>
            <p:cNvSpPr>
              <a:spLocks noChangeArrowheads="1"/>
            </p:cNvSpPr>
            <p:nvPr/>
          </p:nvSpPr>
          <p:spPr bwMode="auto">
            <a:xfrm>
              <a:off x="4281" y="3288"/>
              <a:ext cx="58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Data Dictionary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66" name="Rectangle 76"/>
            <p:cNvSpPr>
              <a:spLocks noChangeArrowheads="1"/>
            </p:cNvSpPr>
            <p:nvPr/>
          </p:nvSpPr>
          <p:spPr bwMode="auto">
            <a:xfrm>
              <a:off x="4281" y="3393"/>
              <a:ext cx="74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Parameter Mapping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67" name="Rectangle 77"/>
            <p:cNvSpPr>
              <a:spLocks noChangeArrowheads="1"/>
            </p:cNvSpPr>
            <p:nvPr/>
          </p:nvSpPr>
          <p:spPr bwMode="auto">
            <a:xfrm>
              <a:off x="4281" y="3497"/>
              <a:ext cx="60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Hardware Setup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68" name="Rectangle 78"/>
            <p:cNvSpPr>
              <a:spLocks noChangeArrowheads="1"/>
            </p:cNvSpPr>
            <p:nvPr/>
          </p:nvSpPr>
          <p:spPr bwMode="auto">
            <a:xfrm>
              <a:off x="4281" y="3602"/>
              <a:ext cx="57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Driver Mapping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69" name="Rectangle 79"/>
            <p:cNvSpPr>
              <a:spLocks noChangeArrowheads="1"/>
            </p:cNvSpPr>
            <p:nvPr/>
          </p:nvSpPr>
          <p:spPr bwMode="auto">
            <a:xfrm>
              <a:off x="4281" y="3706"/>
              <a:ext cx="674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Franklin Gothic Demi Cond" pitchFamily="34" charset="0"/>
                </a:rPr>
                <a:t>Initialization </a:t>
              </a:r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data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70" name="Rectangle 80"/>
            <p:cNvSpPr>
              <a:spLocks noChangeArrowheads="1"/>
            </p:cNvSpPr>
            <p:nvPr/>
          </p:nvSpPr>
          <p:spPr bwMode="auto">
            <a:xfrm>
              <a:off x="4281" y="3811"/>
              <a:ext cx="7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…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71" name="Rectangle 81"/>
            <p:cNvSpPr>
              <a:spLocks noChangeArrowheads="1"/>
            </p:cNvSpPr>
            <p:nvPr/>
          </p:nvSpPr>
          <p:spPr bwMode="auto">
            <a:xfrm>
              <a:off x="4281" y="3916"/>
              <a:ext cx="66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Environment Data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72" name="Rectangle 82"/>
            <p:cNvSpPr>
              <a:spLocks noChangeArrowheads="1"/>
            </p:cNvSpPr>
            <p:nvPr/>
          </p:nvSpPr>
          <p:spPr bwMode="auto">
            <a:xfrm>
              <a:off x="4258" y="3173"/>
              <a:ext cx="16" cy="8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3" name="Rectangle 83"/>
            <p:cNvSpPr>
              <a:spLocks noChangeArrowheads="1"/>
            </p:cNvSpPr>
            <p:nvPr/>
          </p:nvSpPr>
          <p:spPr bwMode="auto">
            <a:xfrm>
              <a:off x="5134" y="3189"/>
              <a:ext cx="15" cy="8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4" name="Rectangle 84"/>
            <p:cNvSpPr>
              <a:spLocks noChangeArrowheads="1"/>
            </p:cNvSpPr>
            <p:nvPr/>
          </p:nvSpPr>
          <p:spPr bwMode="auto">
            <a:xfrm>
              <a:off x="4274" y="3173"/>
              <a:ext cx="875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5" name="Rectangle 85"/>
            <p:cNvSpPr>
              <a:spLocks noChangeArrowheads="1"/>
            </p:cNvSpPr>
            <p:nvPr/>
          </p:nvSpPr>
          <p:spPr bwMode="auto">
            <a:xfrm>
              <a:off x="4274" y="3278"/>
              <a:ext cx="87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6" name="Rectangle 86"/>
            <p:cNvSpPr>
              <a:spLocks noChangeArrowheads="1"/>
            </p:cNvSpPr>
            <p:nvPr/>
          </p:nvSpPr>
          <p:spPr bwMode="auto">
            <a:xfrm>
              <a:off x="4274" y="3382"/>
              <a:ext cx="875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7" name="Rectangle 87"/>
            <p:cNvSpPr>
              <a:spLocks noChangeArrowheads="1"/>
            </p:cNvSpPr>
            <p:nvPr/>
          </p:nvSpPr>
          <p:spPr bwMode="auto">
            <a:xfrm>
              <a:off x="4274" y="3487"/>
              <a:ext cx="87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8" name="Rectangle 88"/>
            <p:cNvSpPr>
              <a:spLocks noChangeArrowheads="1"/>
            </p:cNvSpPr>
            <p:nvPr/>
          </p:nvSpPr>
          <p:spPr bwMode="auto">
            <a:xfrm>
              <a:off x="4274" y="3591"/>
              <a:ext cx="875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9" name="Rectangle 89"/>
            <p:cNvSpPr>
              <a:spLocks noChangeArrowheads="1"/>
            </p:cNvSpPr>
            <p:nvPr/>
          </p:nvSpPr>
          <p:spPr bwMode="auto">
            <a:xfrm>
              <a:off x="4274" y="3696"/>
              <a:ext cx="87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80" name="Rectangle 90"/>
            <p:cNvSpPr>
              <a:spLocks noChangeArrowheads="1"/>
            </p:cNvSpPr>
            <p:nvPr/>
          </p:nvSpPr>
          <p:spPr bwMode="auto">
            <a:xfrm>
              <a:off x="4274" y="3800"/>
              <a:ext cx="875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81" name="Rectangle 91"/>
            <p:cNvSpPr>
              <a:spLocks noChangeArrowheads="1"/>
            </p:cNvSpPr>
            <p:nvPr/>
          </p:nvSpPr>
          <p:spPr bwMode="auto">
            <a:xfrm>
              <a:off x="4274" y="3905"/>
              <a:ext cx="87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82" name="Rectangle 92"/>
            <p:cNvSpPr>
              <a:spLocks noChangeArrowheads="1"/>
            </p:cNvSpPr>
            <p:nvPr/>
          </p:nvSpPr>
          <p:spPr bwMode="auto">
            <a:xfrm>
              <a:off x="4274" y="4010"/>
              <a:ext cx="875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504" name="Group 93"/>
          <p:cNvGrpSpPr>
            <a:grpSpLocks/>
          </p:cNvGrpSpPr>
          <p:nvPr/>
        </p:nvGrpSpPr>
        <p:grpSpPr bwMode="auto">
          <a:xfrm>
            <a:off x="203200" y="3848113"/>
            <a:ext cx="6042025" cy="2655894"/>
            <a:chOff x="128" y="2480"/>
            <a:chExt cx="3806" cy="1673"/>
          </a:xfrm>
        </p:grpSpPr>
        <p:sp>
          <p:nvSpPr>
            <p:cNvPr id="20556" name="Text Box 94"/>
            <p:cNvSpPr txBox="1">
              <a:spLocks noChangeArrowheads="1"/>
            </p:cNvSpPr>
            <p:nvPr/>
          </p:nvSpPr>
          <p:spPr bwMode="auto">
            <a:xfrm>
              <a:off x="128" y="3571"/>
              <a:ext cx="3806" cy="5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1800" b="1" dirty="0" smtClean="0">
                  <a:latin typeface="Garamond" pitchFamily="18" charset="0"/>
                </a:rPr>
                <a:t>All </a:t>
              </a:r>
              <a:r>
                <a:rPr lang="en-US" sz="1800" b="1" dirty="0">
                  <a:latin typeface="Garamond" pitchFamily="18" charset="0"/>
                </a:rPr>
                <a:t>supporting </a:t>
              </a:r>
              <a:r>
                <a:rPr lang="en-US" sz="1800" b="1" dirty="0" smtClean="0">
                  <a:latin typeface="Garamond" pitchFamily="18" charset="0"/>
                </a:rPr>
                <a:t>work products must </a:t>
              </a:r>
              <a:r>
                <a:rPr lang="en-US" sz="1800" b="1" dirty="0">
                  <a:latin typeface="Garamond" pitchFamily="18" charset="0"/>
                </a:rPr>
                <a:t>be managed using a well defined Product Definition codification system and supporting naming conventions</a:t>
              </a:r>
            </a:p>
          </p:txBody>
        </p:sp>
        <p:grpSp>
          <p:nvGrpSpPr>
            <p:cNvPr id="20557" name="Group 95"/>
            <p:cNvGrpSpPr>
              <a:grpSpLocks/>
            </p:cNvGrpSpPr>
            <p:nvPr/>
          </p:nvGrpSpPr>
          <p:grpSpPr bwMode="auto">
            <a:xfrm>
              <a:off x="448" y="2480"/>
              <a:ext cx="1344" cy="736"/>
              <a:chOff x="448" y="2480"/>
              <a:chExt cx="1344" cy="736"/>
            </a:xfrm>
          </p:grpSpPr>
          <p:sp>
            <p:nvSpPr>
              <p:cNvPr id="20558" name="Rectangle 96"/>
              <p:cNvSpPr>
                <a:spLocks noChangeArrowheads="1"/>
              </p:cNvSpPr>
              <p:nvPr/>
            </p:nvSpPr>
            <p:spPr bwMode="auto">
              <a:xfrm>
                <a:off x="776" y="2480"/>
                <a:ext cx="1016" cy="5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Franklin Gothic Demi Cond" pitchFamily="34" charset="0"/>
                  </a:rPr>
                  <a:t>Requirements</a:t>
                </a:r>
              </a:p>
              <a:p>
                <a:pPr algn="ctr"/>
                <a:r>
                  <a:rPr lang="en-US" dirty="0">
                    <a:latin typeface="Franklin Gothic Demi Cond" pitchFamily="34" charset="0"/>
                  </a:rPr>
                  <a:t>(50ECUs*1000 Reqts)</a:t>
                </a:r>
              </a:p>
            </p:txBody>
          </p:sp>
          <p:sp>
            <p:nvSpPr>
              <p:cNvPr id="20559" name="Rectangle 97"/>
              <p:cNvSpPr>
                <a:spLocks noChangeArrowheads="1"/>
              </p:cNvSpPr>
              <p:nvPr/>
            </p:nvSpPr>
            <p:spPr bwMode="auto">
              <a:xfrm>
                <a:off x="712" y="2560"/>
                <a:ext cx="1016" cy="5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Franklin Gothic Demi Cond" pitchFamily="34" charset="0"/>
                  </a:rPr>
                  <a:t>Requirements</a:t>
                </a:r>
              </a:p>
              <a:p>
                <a:pPr algn="ctr"/>
                <a:r>
                  <a:rPr lang="en-US" dirty="0">
                    <a:latin typeface="Franklin Gothic Demi Cond" pitchFamily="34" charset="0"/>
                  </a:rPr>
                  <a:t>(50ECUs*1000 Reqts)</a:t>
                </a:r>
              </a:p>
            </p:txBody>
          </p:sp>
          <p:sp>
            <p:nvSpPr>
              <p:cNvPr id="20560" name="Rectangle 98"/>
              <p:cNvSpPr>
                <a:spLocks noChangeArrowheads="1"/>
              </p:cNvSpPr>
              <p:nvPr/>
            </p:nvSpPr>
            <p:spPr bwMode="auto">
              <a:xfrm>
                <a:off x="600" y="2624"/>
                <a:ext cx="1016" cy="5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Franklin Gothic Demi Cond" pitchFamily="34" charset="0"/>
                  </a:rPr>
                  <a:t>Requirements</a:t>
                </a:r>
              </a:p>
              <a:p>
                <a:pPr algn="ctr"/>
                <a:r>
                  <a:rPr lang="en-US" dirty="0">
                    <a:latin typeface="Franklin Gothic Demi Cond" pitchFamily="34" charset="0"/>
                  </a:rPr>
                  <a:t>(50ECUs*1000 Reqts)</a:t>
                </a:r>
              </a:p>
            </p:txBody>
          </p:sp>
          <p:sp>
            <p:nvSpPr>
              <p:cNvPr id="20561" name="Rectangle 99"/>
              <p:cNvSpPr>
                <a:spLocks noChangeArrowheads="1"/>
              </p:cNvSpPr>
              <p:nvPr/>
            </p:nvSpPr>
            <p:spPr bwMode="auto">
              <a:xfrm>
                <a:off x="448" y="2712"/>
                <a:ext cx="1016" cy="5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>
                    <a:latin typeface="Franklin Gothic Demi Cond" pitchFamily="34" charset="0"/>
                  </a:rPr>
                  <a:t>Requirements</a:t>
                </a:r>
              </a:p>
              <a:p>
                <a:pPr algn="ctr"/>
                <a:r>
                  <a:rPr lang="en-US" dirty="0">
                    <a:latin typeface="Franklin Gothic Demi Cond" pitchFamily="34" charset="0"/>
                  </a:rPr>
                  <a:t>(50ECUs*1000 Reqts)</a:t>
                </a:r>
              </a:p>
            </p:txBody>
          </p:sp>
        </p:grpSp>
      </p:grpSp>
      <p:grpSp>
        <p:nvGrpSpPr>
          <p:cNvPr id="20505" name="Group 100"/>
          <p:cNvGrpSpPr>
            <a:grpSpLocks noChangeAspect="1"/>
          </p:cNvGrpSpPr>
          <p:nvPr/>
        </p:nvGrpSpPr>
        <p:grpSpPr bwMode="auto">
          <a:xfrm>
            <a:off x="4349750" y="2773363"/>
            <a:ext cx="1484313" cy="2654300"/>
            <a:chOff x="2740" y="1835"/>
            <a:chExt cx="935" cy="1672"/>
          </a:xfrm>
        </p:grpSpPr>
        <p:sp>
          <p:nvSpPr>
            <p:cNvPr id="20527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2744" y="1840"/>
              <a:ext cx="928" cy="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28" name="Rectangle 102"/>
            <p:cNvSpPr>
              <a:spLocks noChangeArrowheads="1"/>
            </p:cNvSpPr>
            <p:nvPr/>
          </p:nvSpPr>
          <p:spPr bwMode="auto">
            <a:xfrm>
              <a:off x="2748" y="1845"/>
              <a:ext cx="920" cy="16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29" name="Rectangle 103"/>
            <p:cNvSpPr>
              <a:spLocks noChangeArrowheads="1"/>
            </p:cNvSpPr>
            <p:nvPr/>
          </p:nvSpPr>
          <p:spPr bwMode="auto">
            <a:xfrm>
              <a:off x="2763" y="1849"/>
              <a:ext cx="4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Architecture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30" name="Rectangle 104"/>
            <p:cNvSpPr>
              <a:spLocks noChangeArrowheads="1"/>
            </p:cNvSpPr>
            <p:nvPr/>
          </p:nvSpPr>
          <p:spPr bwMode="auto">
            <a:xfrm>
              <a:off x="2763" y="1986"/>
              <a:ext cx="7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Behavioural Models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31" name="Rectangle 105"/>
            <p:cNvSpPr>
              <a:spLocks noChangeArrowheads="1"/>
            </p:cNvSpPr>
            <p:nvPr/>
          </p:nvSpPr>
          <p:spPr bwMode="auto">
            <a:xfrm>
              <a:off x="2763" y="2124"/>
              <a:ext cx="47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Plant Models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32" name="Rectangle 106"/>
            <p:cNvSpPr>
              <a:spLocks noChangeArrowheads="1"/>
            </p:cNvSpPr>
            <p:nvPr/>
          </p:nvSpPr>
          <p:spPr bwMode="auto">
            <a:xfrm>
              <a:off x="2763" y="2262"/>
              <a:ext cx="8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Control System Designs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33" name="Rectangle 107"/>
            <p:cNvSpPr>
              <a:spLocks noChangeArrowheads="1"/>
            </p:cNvSpPr>
            <p:nvPr/>
          </p:nvSpPr>
          <p:spPr bwMode="auto">
            <a:xfrm>
              <a:off x="2763" y="2399"/>
              <a:ext cx="62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Software Objects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34" name="Rectangle 108"/>
            <p:cNvSpPr>
              <a:spLocks noChangeArrowheads="1"/>
            </p:cNvSpPr>
            <p:nvPr/>
          </p:nvSpPr>
          <p:spPr bwMode="auto">
            <a:xfrm>
              <a:off x="2763" y="2537"/>
              <a:ext cx="8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Hardware Components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35" name="Rectangle 109"/>
            <p:cNvSpPr>
              <a:spLocks noChangeArrowheads="1"/>
            </p:cNvSpPr>
            <p:nvPr/>
          </p:nvSpPr>
          <p:spPr bwMode="auto">
            <a:xfrm>
              <a:off x="2763" y="2675"/>
              <a:ext cx="44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Calibrations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36" name="Rectangle 110"/>
            <p:cNvSpPr>
              <a:spLocks noChangeArrowheads="1"/>
            </p:cNvSpPr>
            <p:nvPr/>
          </p:nvSpPr>
          <p:spPr bwMode="auto">
            <a:xfrm>
              <a:off x="2763" y="2812"/>
              <a:ext cx="4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Test Vectors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37" name="Rectangle 111"/>
            <p:cNvSpPr>
              <a:spLocks noChangeArrowheads="1"/>
            </p:cNvSpPr>
            <p:nvPr/>
          </p:nvSpPr>
          <p:spPr bwMode="auto">
            <a:xfrm>
              <a:off x="2763" y="2950"/>
              <a:ext cx="20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DVMs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38" name="Rectangle 112"/>
            <p:cNvSpPr>
              <a:spLocks noChangeArrowheads="1"/>
            </p:cNvSpPr>
            <p:nvPr/>
          </p:nvSpPr>
          <p:spPr bwMode="auto">
            <a:xfrm>
              <a:off x="2763" y="3088"/>
              <a:ext cx="46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Results Files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39" name="Rectangle 113"/>
            <p:cNvSpPr>
              <a:spLocks noChangeArrowheads="1"/>
            </p:cNvSpPr>
            <p:nvPr/>
          </p:nvSpPr>
          <p:spPr bwMode="auto">
            <a:xfrm>
              <a:off x="2763" y="3225"/>
              <a:ext cx="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Franklin Gothic Demi Cond" pitchFamily="34" charset="0"/>
                </a:rPr>
                <a:t>…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40" name="Rectangle 114"/>
            <p:cNvSpPr>
              <a:spLocks noChangeArrowheads="1"/>
            </p:cNvSpPr>
            <p:nvPr/>
          </p:nvSpPr>
          <p:spPr bwMode="auto">
            <a:xfrm>
              <a:off x="2763" y="3363"/>
              <a:ext cx="6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Franklin Gothic Demi Cond" pitchFamily="34" charset="0"/>
                </a:rPr>
                <a:t>Parameterizations</a:t>
              </a:r>
              <a:endParaRPr lang="en-US" sz="1200" dirty="0">
                <a:latin typeface="Franklin Gothic Demi Cond" pitchFamily="34" charset="0"/>
              </a:endParaRPr>
            </a:p>
          </p:txBody>
        </p:sp>
        <p:sp>
          <p:nvSpPr>
            <p:cNvPr id="20541" name="Rectangle 115"/>
            <p:cNvSpPr>
              <a:spLocks noChangeArrowheads="1"/>
            </p:cNvSpPr>
            <p:nvPr/>
          </p:nvSpPr>
          <p:spPr bwMode="auto">
            <a:xfrm>
              <a:off x="2740" y="1835"/>
              <a:ext cx="16" cy="16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2" name="Rectangle 116"/>
            <p:cNvSpPr>
              <a:spLocks noChangeArrowheads="1"/>
            </p:cNvSpPr>
            <p:nvPr/>
          </p:nvSpPr>
          <p:spPr bwMode="auto">
            <a:xfrm>
              <a:off x="3660" y="1855"/>
              <a:ext cx="15" cy="16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3" name="Rectangle 117"/>
            <p:cNvSpPr>
              <a:spLocks noChangeArrowheads="1"/>
            </p:cNvSpPr>
            <p:nvPr/>
          </p:nvSpPr>
          <p:spPr bwMode="auto">
            <a:xfrm>
              <a:off x="2756" y="1835"/>
              <a:ext cx="919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4" name="Rectangle 118"/>
            <p:cNvSpPr>
              <a:spLocks noChangeArrowheads="1"/>
            </p:cNvSpPr>
            <p:nvPr/>
          </p:nvSpPr>
          <p:spPr bwMode="auto">
            <a:xfrm>
              <a:off x="2756" y="1973"/>
              <a:ext cx="919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5" name="Rectangle 119"/>
            <p:cNvSpPr>
              <a:spLocks noChangeArrowheads="1"/>
            </p:cNvSpPr>
            <p:nvPr/>
          </p:nvSpPr>
          <p:spPr bwMode="auto">
            <a:xfrm>
              <a:off x="2756" y="2110"/>
              <a:ext cx="919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6" name="Rectangle 120"/>
            <p:cNvSpPr>
              <a:spLocks noChangeArrowheads="1"/>
            </p:cNvSpPr>
            <p:nvPr/>
          </p:nvSpPr>
          <p:spPr bwMode="auto">
            <a:xfrm>
              <a:off x="2756" y="2248"/>
              <a:ext cx="919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7" name="Rectangle 121"/>
            <p:cNvSpPr>
              <a:spLocks noChangeArrowheads="1"/>
            </p:cNvSpPr>
            <p:nvPr/>
          </p:nvSpPr>
          <p:spPr bwMode="auto">
            <a:xfrm>
              <a:off x="2756" y="2385"/>
              <a:ext cx="919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8" name="Rectangle 122"/>
            <p:cNvSpPr>
              <a:spLocks noChangeArrowheads="1"/>
            </p:cNvSpPr>
            <p:nvPr/>
          </p:nvSpPr>
          <p:spPr bwMode="auto">
            <a:xfrm>
              <a:off x="2756" y="2523"/>
              <a:ext cx="919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49" name="Rectangle 123"/>
            <p:cNvSpPr>
              <a:spLocks noChangeArrowheads="1"/>
            </p:cNvSpPr>
            <p:nvPr/>
          </p:nvSpPr>
          <p:spPr bwMode="auto">
            <a:xfrm>
              <a:off x="2756" y="2661"/>
              <a:ext cx="919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50" name="Rectangle 124"/>
            <p:cNvSpPr>
              <a:spLocks noChangeArrowheads="1"/>
            </p:cNvSpPr>
            <p:nvPr/>
          </p:nvSpPr>
          <p:spPr bwMode="auto">
            <a:xfrm>
              <a:off x="2756" y="2798"/>
              <a:ext cx="919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51" name="Rectangle 125"/>
            <p:cNvSpPr>
              <a:spLocks noChangeArrowheads="1"/>
            </p:cNvSpPr>
            <p:nvPr/>
          </p:nvSpPr>
          <p:spPr bwMode="auto">
            <a:xfrm>
              <a:off x="2756" y="2936"/>
              <a:ext cx="919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52" name="Rectangle 126"/>
            <p:cNvSpPr>
              <a:spLocks noChangeArrowheads="1"/>
            </p:cNvSpPr>
            <p:nvPr/>
          </p:nvSpPr>
          <p:spPr bwMode="auto">
            <a:xfrm>
              <a:off x="2756" y="3074"/>
              <a:ext cx="919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53" name="Rectangle 127"/>
            <p:cNvSpPr>
              <a:spLocks noChangeArrowheads="1"/>
            </p:cNvSpPr>
            <p:nvPr/>
          </p:nvSpPr>
          <p:spPr bwMode="auto">
            <a:xfrm>
              <a:off x="2756" y="3211"/>
              <a:ext cx="919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54" name="Rectangle 128"/>
            <p:cNvSpPr>
              <a:spLocks noChangeArrowheads="1"/>
            </p:cNvSpPr>
            <p:nvPr/>
          </p:nvSpPr>
          <p:spPr bwMode="auto">
            <a:xfrm>
              <a:off x="2756" y="3349"/>
              <a:ext cx="919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55" name="Rectangle 129"/>
            <p:cNvSpPr>
              <a:spLocks noChangeArrowheads="1"/>
            </p:cNvSpPr>
            <p:nvPr/>
          </p:nvSpPr>
          <p:spPr bwMode="auto">
            <a:xfrm>
              <a:off x="2756" y="3487"/>
              <a:ext cx="919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508" name="Rectangle 4"/>
          <p:cNvSpPr>
            <a:spLocks noChangeArrowheads="1"/>
          </p:cNvSpPr>
          <p:nvPr/>
        </p:nvSpPr>
        <p:spPr bwMode="auto">
          <a:xfrm>
            <a:off x="1049338" y="2903538"/>
            <a:ext cx="1993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8425" tIns="49212" rIns="98425" bIns="49212">
            <a:spAutoFit/>
          </a:bodyPr>
          <a:lstStyle/>
          <a:p>
            <a:pPr defTabSz="757238"/>
            <a:r>
              <a:rPr lang="en-GB" sz="2400" b="1" dirty="0">
                <a:solidFill>
                  <a:srgbClr val="000000"/>
                </a:solidFill>
              </a:rPr>
              <a:t>Subsystems</a:t>
            </a:r>
          </a:p>
        </p:txBody>
      </p:sp>
      <p:sp>
        <p:nvSpPr>
          <p:cNvPr id="20509" name="Rectangle 5"/>
          <p:cNvSpPr>
            <a:spLocks noChangeArrowheads="1"/>
          </p:cNvSpPr>
          <p:nvPr/>
        </p:nvSpPr>
        <p:spPr bwMode="auto">
          <a:xfrm>
            <a:off x="3309938" y="638175"/>
            <a:ext cx="701675" cy="2251075"/>
          </a:xfrm>
          <a:prstGeom prst="rect">
            <a:avLst/>
          </a:prstGeom>
          <a:solidFill>
            <a:srgbClr val="88AF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0" name="Rectangle 6"/>
          <p:cNvSpPr>
            <a:spLocks noChangeArrowheads="1"/>
          </p:cNvSpPr>
          <p:nvPr/>
        </p:nvSpPr>
        <p:spPr bwMode="auto">
          <a:xfrm>
            <a:off x="3376613" y="681038"/>
            <a:ext cx="7413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62" tIns="34925" rIns="68262" bIns="34925">
            <a:spAutoFit/>
          </a:bodyPr>
          <a:lstStyle/>
          <a:p>
            <a:pPr defTabSz="419100"/>
            <a:r>
              <a:rPr lang="en-GB" sz="1500" dirty="0">
                <a:solidFill>
                  <a:srgbClr val="000000"/>
                </a:solidFill>
              </a:rPr>
              <a:t>Cluster</a:t>
            </a:r>
          </a:p>
        </p:txBody>
      </p:sp>
      <p:sp>
        <p:nvSpPr>
          <p:cNvPr id="20511" name="Rectangle 7"/>
          <p:cNvSpPr>
            <a:spLocks noChangeArrowheads="1"/>
          </p:cNvSpPr>
          <p:nvPr/>
        </p:nvSpPr>
        <p:spPr bwMode="auto">
          <a:xfrm>
            <a:off x="2547938" y="638175"/>
            <a:ext cx="704850" cy="2251075"/>
          </a:xfrm>
          <a:prstGeom prst="rect">
            <a:avLst/>
          </a:prstGeom>
          <a:solidFill>
            <a:srgbClr val="88AF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2" name="Rectangle 8"/>
          <p:cNvSpPr>
            <a:spLocks noChangeArrowheads="1"/>
          </p:cNvSpPr>
          <p:nvPr/>
        </p:nvSpPr>
        <p:spPr bwMode="auto">
          <a:xfrm>
            <a:off x="2554288" y="671513"/>
            <a:ext cx="10683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62" tIns="34925" rIns="68262" bIns="34925">
            <a:spAutoFit/>
          </a:bodyPr>
          <a:lstStyle/>
          <a:p>
            <a:pPr defTabSz="419100"/>
            <a:r>
              <a:rPr lang="en-GB" sz="1500" dirty="0">
                <a:solidFill>
                  <a:srgbClr val="000000"/>
                </a:solidFill>
              </a:rPr>
              <a:t>CEM</a:t>
            </a:r>
          </a:p>
          <a:p>
            <a:pPr defTabSz="419100"/>
            <a:r>
              <a:rPr lang="en-GB" sz="1500" dirty="0">
                <a:solidFill>
                  <a:srgbClr val="000000"/>
                </a:solidFill>
              </a:rPr>
              <a:t>&amp; Gateway</a:t>
            </a:r>
          </a:p>
          <a:p>
            <a:pPr defTabSz="41910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0513" name="Rectangle 9"/>
          <p:cNvSpPr>
            <a:spLocks noChangeArrowheads="1"/>
          </p:cNvSpPr>
          <p:nvPr/>
        </p:nvSpPr>
        <p:spPr bwMode="auto">
          <a:xfrm>
            <a:off x="4068763" y="1641475"/>
            <a:ext cx="17795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5" tIns="44450" rIns="85725" bIns="44450">
            <a:spAutoFit/>
          </a:bodyPr>
          <a:lstStyle/>
          <a:p>
            <a:pPr defTabSz="663575"/>
            <a:r>
              <a:rPr lang="en-GB" sz="2400" b="1" dirty="0">
                <a:solidFill>
                  <a:srgbClr val="000000"/>
                </a:solidFill>
              </a:rPr>
              <a:t>Distributed</a:t>
            </a:r>
          </a:p>
          <a:p>
            <a:pPr defTabSz="663575"/>
            <a:r>
              <a:rPr lang="en-GB" sz="2400" b="1" dirty="0">
                <a:solidFill>
                  <a:srgbClr val="000000"/>
                </a:solidFill>
              </a:rPr>
              <a:t>Functions</a:t>
            </a:r>
          </a:p>
        </p:txBody>
      </p:sp>
      <p:sp>
        <p:nvSpPr>
          <p:cNvPr id="20514" name="Rectangle 10"/>
          <p:cNvSpPr>
            <a:spLocks noChangeArrowheads="1"/>
          </p:cNvSpPr>
          <p:nvPr/>
        </p:nvSpPr>
        <p:spPr bwMode="auto">
          <a:xfrm>
            <a:off x="968375" y="638175"/>
            <a:ext cx="703263" cy="2251075"/>
          </a:xfrm>
          <a:prstGeom prst="rect">
            <a:avLst/>
          </a:prstGeom>
          <a:solidFill>
            <a:srgbClr val="88AF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5" name="Rectangle 11"/>
          <p:cNvSpPr>
            <a:spLocks noChangeArrowheads="1"/>
          </p:cNvSpPr>
          <p:nvPr/>
        </p:nvSpPr>
        <p:spPr bwMode="auto">
          <a:xfrm>
            <a:off x="971550" y="671513"/>
            <a:ext cx="738984" cy="30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62" tIns="34925" rIns="68262" bIns="34925">
            <a:spAutoFit/>
          </a:bodyPr>
          <a:lstStyle/>
          <a:p>
            <a:pPr defTabSz="419100"/>
            <a:r>
              <a:rPr lang="en-GB" sz="1500" dirty="0" smtClean="0">
                <a:solidFill>
                  <a:srgbClr val="000000"/>
                </a:solidFill>
              </a:rPr>
              <a:t>Engine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0516" name="Rectangle 12"/>
          <p:cNvSpPr>
            <a:spLocks noChangeArrowheads="1"/>
          </p:cNvSpPr>
          <p:nvPr/>
        </p:nvSpPr>
        <p:spPr bwMode="auto">
          <a:xfrm>
            <a:off x="1770063" y="638175"/>
            <a:ext cx="706437" cy="2251075"/>
          </a:xfrm>
          <a:prstGeom prst="rect">
            <a:avLst/>
          </a:prstGeom>
          <a:solidFill>
            <a:srgbClr val="88AF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7" name="Rectangle 13"/>
          <p:cNvSpPr>
            <a:spLocks noChangeArrowheads="1"/>
          </p:cNvSpPr>
          <p:nvPr/>
        </p:nvSpPr>
        <p:spPr bwMode="auto">
          <a:xfrm>
            <a:off x="1790700" y="671513"/>
            <a:ext cx="5175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62" tIns="34925" rIns="68262" bIns="34925">
            <a:spAutoFit/>
          </a:bodyPr>
          <a:lstStyle/>
          <a:p>
            <a:pPr defTabSz="419100"/>
            <a:r>
              <a:rPr lang="en-GB" sz="1500" dirty="0">
                <a:solidFill>
                  <a:srgbClr val="000000"/>
                </a:solidFill>
              </a:rPr>
              <a:t>ABS</a:t>
            </a:r>
          </a:p>
          <a:p>
            <a:pPr defTabSz="419100"/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0518" name="Oval 14"/>
          <p:cNvSpPr>
            <a:spLocks noChangeArrowheads="1"/>
          </p:cNvSpPr>
          <p:nvPr/>
        </p:nvSpPr>
        <p:spPr bwMode="auto">
          <a:xfrm>
            <a:off x="1935163" y="1177925"/>
            <a:ext cx="1968500" cy="252413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62" tIns="34925" rIns="68262" bIns="34925" anchor="ctr"/>
          <a:lstStyle/>
          <a:p>
            <a:pPr algn="ctr" defTabSz="419100"/>
            <a:r>
              <a:rPr lang="en-GB" sz="1500" dirty="0">
                <a:solidFill>
                  <a:srgbClr val="000000"/>
                </a:solidFill>
              </a:rPr>
              <a:t>Speed display</a:t>
            </a:r>
          </a:p>
        </p:txBody>
      </p:sp>
      <p:sp>
        <p:nvSpPr>
          <p:cNvPr id="20519" name="Oval 15"/>
          <p:cNvSpPr>
            <a:spLocks noChangeArrowheads="1"/>
          </p:cNvSpPr>
          <p:nvPr/>
        </p:nvSpPr>
        <p:spPr bwMode="auto">
          <a:xfrm>
            <a:off x="1068388" y="1911350"/>
            <a:ext cx="1366837" cy="250825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62" tIns="34925" rIns="68262" bIns="34925" anchor="ctr"/>
          <a:lstStyle/>
          <a:p>
            <a:pPr algn="ctr" defTabSz="419100"/>
            <a:r>
              <a:rPr lang="en-GB" sz="1500" dirty="0">
                <a:solidFill>
                  <a:srgbClr val="000000"/>
                </a:solidFill>
              </a:rPr>
              <a:t>ASR</a:t>
            </a:r>
          </a:p>
        </p:txBody>
      </p:sp>
      <p:sp>
        <p:nvSpPr>
          <p:cNvPr id="20520" name="Rectangle 16"/>
          <p:cNvSpPr>
            <a:spLocks noChangeArrowheads="1"/>
          </p:cNvSpPr>
          <p:nvPr/>
        </p:nvSpPr>
        <p:spPr bwMode="auto">
          <a:xfrm>
            <a:off x="173038" y="638175"/>
            <a:ext cx="704850" cy="2251075"/>
          </a:xfrm>
          <a:prstGeom prst="rect">
            <a:avLst/>
          </a:prstGeom>
          <a:solidFill>
            <a:srgbClr val="88AF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1" name="Rectangle 17"/>
          <p:cNvSpPr>
            <a:spLocks noChangeArrowheads="1"/>
          </p:cNvSpPr>
          <p:nvPr/>
        </p:nvSpPr>
        <p:spPr bwMode="auto">
          <a:xfrm>
            <a:off x="157163" y="665163"/>
            <a:ext cx="7842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62" tIns="34925" rIns="68262" bIns="34925">
            <a:spAutoFit/>
          </a:bodyPr>
          <a:lstStyle/>
          <a:p>
            <a:pPr defTabSz="419100"/>
            <a:r>
              <a:rPr lang="en-GB" sz="1500" dirty="0">
                <a:solidFill>
                  <a:srgbClr val="000000"/>
                </a:solidFill>
              </a:rPr>
              <a:t>Trans-</a:t>
            </a:r>
          </a:p>
          <a:p>
            <a:pPr defTabSz="419100"/>
            <a:r>
              <a:rPr lang="en-GB" sz="1500" dirty="0">
                <a:solidFill>
                  <a:srgbClr val="000000"/>
                </a:solidFill>
              </a:rPr>
              <a:t>mission</a:t>
            </a:r>
          </a:p>
        </p:txBody>
      </p:sp>
      <p:sp>
        <p:nvSpPr>
          <p:cNvPr id="20522" name="Line 18"/>
          <p:cNvSpPr>
            <a:spLocks noChangeShapeType="1"/>
          </p:cNvSpPr>
          <p:nvPr/>
        </p:nvSpPr>
        <p:spPr bwMode="auto">
          <a:xfrm flipH="1" flipV="1">
            <a:off x="3800475" y="1258888"/>
            <a:ext cx="32385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3" name="Line 19"/>
          <p:cNvSpPr>
            <a:spLocks noChangeShapeType="1"/>
          </p:cNvSpPr>
          <p:nvPr/>
        </p:nvSpPr>
        <p:spPr bwMode="auto">
          <a:xfrm flipH="1">
            <a:off x="3797300" y="2146300"/>
            <a:ext cx="312738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4" name="Oval 20"/>
          <p:cNvSpPr>
            <a:spLocks noChangeArrowheads="1"/>
          </p:cNvSpPr>
          <p:nvPr/>
        </p:nvSpPr>
        <p:spPr bwMode="auto">
          <a:xfrm>
            <a:off x="198438" y="2563813"/>
            <a:ext cx="1460500" cy="252412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62" tIns="34925" rIns="68262" bIns="34925" anchor="ctr"/>
          <a:lstStyle/>
          <a:p>
            <a:pPr algn="ctr" defTabSz="419100"/>
            <a:r>
              <a:rPr lang="en-GB" sz="1500" dirty="0">
                <a:solidFill>
                  <a:srgbClr val="000000"/>
                </a:solidFill>
              </a:rPr>
              <a:t>Auto. Trans</a:t>
            </a:r>
          </a:p>
        </p:txBody>
      </p:sp>
      <p:sp>
        <p:nvSpPr>
          <p:cNvPr id="20525" name="Oval 21"/>
          <p:cNvSpPr>
            <a:spLocks noChangeArrowheads="1"/>
          </p:cNvSpPr>
          <p:nvPr/>
        </p:nvSpPr>
        <p:spPr bwMode="auto">
          <a:xfrm>
            <a:off x="225425" y="1555750"/>
            <a:ext cx="3721100" cy="250825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62" tIns="34925" rIns="68262" bIns="34925" anchor="ctr"/>
          <a:lstStyle/>
          <a:p>
            <a:pPr algn="ctr" defTabSz="419100"/>
            <a:r>
              <a:rPr lang="en-GB" sz="1500" dirty="0">
                <a:solidFill>
                  <a:srgbClr val="000000"/>
                </a:solidFill>
              </a:rPr>
              <a:t>ACC</a:t>
            </a:r>
          </a:p>
        </p:txBody>
      </p:sp>
      <p:sp>
        <p:nvSpPr>
          <p:cNvPr id="20526" name="Oval 22"/>
          <p:cNvSpPr>
            <a:spLocks noChangeArrowheads="1"/>
          </p:cNvSpPr>
          <p:nvPr/>
        </p:nvSpPr>
        <p:spPr bwMode="auto">
          <a:xfrm>
            <a:off x="1062038" y="2265363"/>
            <a:ext cx="2867025" cy="250825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262" tIns="34925" rIns="68262" bIns="34925" anchor="ctr"/>
          <a:lstStyle/>
          <a:p>
            <a:pPr algn="ctr" defTabSz="419100"/>
            <a:r>
              <a:rPr lang="en-GB" sz="1500" dirty="0">
                <a:solidFill>
                  <a:srgbClr val="000000"/>
                </a:solidFill>
              </a:rPr>
              <a:t>Immobilizer</a:t>
            </a:r>
          </a:p>
        </p:txBody>
      </p:sp>
      <p:sp>
        <p:nvSpPr>
          <p:cNvPr id="2" name="Down Arrow 1"/>
          <p:cNvSpPr/>
          <p:nvPr/>
        </p:nvSpPr>
        <p:spPr>
          <a:xfrm>
            <a:off x="1319213" y="3324225"/>
            <a:ext cx="873125" cy="30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-521230" y="0"/>
            <a:ext cx="8229600" cy="411163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Example Vehicle Electrical System Growth</a:t>
            </a:r>
          </a:p>
        </p:txBody>
      </p:sp>
      <p:graphicFrame>
        <p:nvGraphicFramePr>
          <p:cNvPr id="19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428682"/>
              </p:ext>
            </p:extLst>
          </p:nvPr>
        </p:nvGraphicFramePr>
        <p:xfrm>
          <a:off x="1689269" y="786799"/>
          <a:ext cx="5927725" cy="1255328"/>
        </p:xfrm>
        <a:graphic>
          <a:graphicData uri="http://schemas.openxmlformats.org/drawingml/2006/table">
            <a:tbl>
              <a:tblPr/>
              <a:tblGrid>
                <a:gridCol w="1482725"/>
                <a:gridCol w="1481137"/>
                <a:gridCol w="1482725"/>
                <a:gridCol w="1481138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Networked ECU [#]</a:t>
                      </a:r>
                    </a:p>
                  </a:txBody>
                  <a:tcPr marL="96661" marR="96661" marT="48331" marB="4833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Signals [#]</a:t>
                      </a:r>
                    </a:p>
                  </a:txBody>
                  <a:tcPr marL="96661" marR="96661" marT="48331" marB="4833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Software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Lines of Code [#]</a:t>
                      </a:r>
                    </a:p>
                  </a:txBody>
                  <a:tcPr marL="96661" marR="96661" marT="48331" marB="4833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MY2006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10 - 15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200 - 300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3 Million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MY2010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20 - 30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1000 - 1500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10 Million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MY2012+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– 70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3000 - 4000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~15 Million</a:t>
                      </a:r>
                    </a:p>
                  </a:txBody>
                  <a:tcPr marL="96661" marR="96661" marT="48331" marB="483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23"/>
          <p:cNvGrpSpPr>
            <a:grpSpLocks noChangeAspect="1"/>
          </p:cNvGrpSpPr>
          <p:nvPr/>
        </p:nvGrpSpPr>
        <p:grpSpPr bwMode="auto">
          <a:xfrm>
            <a:off x="917575" y="2037573"/>
            <a:ext cx="7332663" cy="4671852"/>
            <a:chOff x="1662570" y="2819400"/>
            <a:chExt cx="5819913" cy="3649991"/>
          </a:xfrm>
        </p:grpSpPr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1662570" y="2819400"/>
              <a:ext cx="2971800" cy="1447800"/>
              <a:chOff x="152400" y="2732648"/>
              <a:chExt cx="2971800" cy="1447800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2971800"/>
                <a:ext cx="2895600" cy="12086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9"/>
              <p:cNvSpPr txBox="1">
                <a:spLocks noChangeArrowheads="1"/>
              </p:cNvSpPr>
              <p:nvPr/>
            </p:nvSpPr>
            <p:spPr bwMode="auto">
              <a:xfrm>
                <a:off x="152400" y="2732648"/>
                <a:ext cx="450111" cy="23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6661" tIns="48331" rIns="96661" bIns="48331">
                <a:spAutoFit/>
              </a:bodyPr>
              <a:lstStyle>
                <a:lvl1pPr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85813" indent="-303213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208088" indent="-241300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92275" indent="-242888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174875" indent="-241300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6320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30892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5464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40036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300" b="1" dirty="0" smtClean="0">
                    <a:cs typeface="Arial" pitchFamily="34" charset="0"/>
                  </a:rPr>
                  <a:t>2006</a:t>
                </a:r>
                <a:endParaRPr lang="en-US" sz="1300" b="1" dirty="0">
                  <a:cs typeface="Arial" pitchFamily="34" charset="0"/>
                </a:endParaRPr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1662570" y="4648200"/>
              <a:ext cx="2971800" cy="1752600"/>
              <a:chOff x="152400" y="4876800"/>
              <a:chExt cx="2971800" cy="1752600"/>
            </a:xfrm>
          </p:grpSpPr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5083859"/>
                <a:ext cx="2895600" cy="15455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152400" y="4876800"/>
                <a:ext cx="450111" cy="23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6661" tIns="48331" rIns="96661" bIns="48331">
                <a:spAutoFit/>
              </a:bodyPr>
              <a:lstStyle>
                <a:lvl1pPr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85813" indent="-303213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208088" indent="-241300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92275" indent="-242888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174875" indent="-241300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6320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30892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5464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40036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300" b="1" dirty="0" smtClean="0">
                    <a:cs typeface="Arial" pitchFamily="34" charset="0"/>
                  </a:rPr>
                  <a:t>2010</a:t>
                </a:r>
                <a:endParaRPr lang="en-US" sz="1300" b="1" dirty="0">
                  <a:cs typeface="Arial" pitchFamily="34" charset="0"/>
                </a:endParaRPr>
              </a:p>
            </p:txBody>
          </p:sp>
        </p:grpSp>
        <p:sp>
          <p:nvSpPr>
            <p:cNvPr id="23" name="Down Arrow 22"/>
            <p:cNvSpPr>
              <a:spLocks noChangeArrowheads="1"/>
            </p:cNvSpPr>
            <p:nvPr/>
          </p:nvSpPr>
          <p:spPr bwMode="auto">
            <a:xfrm>
              <a:off x="2096968" y="4192575"/>
              <a:ext cx="381000" cy="76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661" tIns="48331" rIns="96661" bIns="48331" anchor="ctr"/>
            <a:lstStyle/>
            <a:p>
              <a:pPr defTabSz="966788"/>
              <a:endParaRPr lang="en-US" sz="19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5029200" y="2847201"/>
              <a:ext cx="2453283" cy="3617354"/>
              <a:chOff x="5638800" y="2923401"/>
              <a:chExt cx="2453283" cy="3617354"/>
            </a:xfrm>
          </p:grpSpPr>
          <p:sp>
            <p:nvSpPr>
              <p:cNvPr id="27" name="TextBox 11"/>
              <p:cNvSpPr txBox="1">
                <a:spLocks noChangeArrowheads="1"/>
              </p:cNvSpPr>
              <p:nvPr/>
            </p:nvSpPr>
            <p:spPr bwMode="auto">
              <a:xfrm>
                <a:off x="6920037" y="2923401"/>
                <a:ext cx="564618" cy="23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6661" tIns="48331" rIns="96661" bIns="48331">
                <a:spAutoFit/>
              </a:bodyPr>
              <a:lstStyle>
                <a:lvl1pPr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85813" indent="-303213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208088" indent="-241300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92275" indent="-242888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174875" indent="-241300" algn="l" defTabSz="966788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6320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30892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5464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4003675" indent="-241300" defTabSz="966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300" b="1" dirty="0" smtClean="0">
                    <a:cs typeface="Arial" pitchFamily="34" charset="0"/>
                  </a:rPr>
                  <a:t>2012</a:t>
                </a:r>
                <a:r>
                  <a:rPr lang="en-US" sz="1300" dirty="0" smtClean="0">
                    <a:cs typeface="Arial" pitchFamily="34" charset="0"/>
                  </a:rPr>
                  <a:t>+ </a:t>
                </a:r>
                <a:endParaRPr lang="en-US" sz="1300" dirty="0">
                  <a:cs typeface="Arial" pitchFamily="34" charset="0"/>
                </a:endParaRPr>
              </a:p>
            </p:txBody>
          </p:sp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800" y="3154068"/>
                <a:ext cx="2453283" cy="33866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Down Arrow 25"/>
            <p:cNvSpPr>
              <a:spLocks noChangeArrowheads="1"/>
            </p:cNvSpPr>
            <p:nvPr/>
          </p:nvSpPr>
          <p:spPr bwMode="auto">
            <a:xfrm rot="16200000">
              <a:off x="4679385" y="5967176"/>
              <a:ext cx="381000" cy="623430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96661" tIns="48331" rIns="96661" bIns="48331" anchor="ctr"/>
            <a:lstStyle/>
            <a:p>
              <a:pPr defTabSz="966788"/>
              <a:endParaRPr lang="en-US" sz="19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2585721" y="3117191"/>
            <a:ext cx="4508500" cy="236988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 Overall automotive software complexity is growing </a:t>
            </a:r>
            <a:r>
              <a:rPr lang="en-US" sz="1800" b="1" dirty="0" smtClean="0">
                <a:solidFill>
                  <a:srgbClr val="000000"/>
                </a:solidFill>
              </a:rPr>
              <a:t>rapidly</a:t>
            </a:r>
            <a:endParaRPr lang="en-US" sz="1800" b="1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Distributed </a:t>
            </a:r>
            <a:r>
              <a:rPr lang="en-US" dirty="0"/>
              <a:t>software-system/controls solutions are growing rapidly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System </a:t>
            </a:r>
            <a:r>
              <a:rPr lang="en-US" dirty="0"/>
              <a:t>dependencies (coupling) are </a:t>
            </a:r>
            <a:r>
              <a:rPr lang="en-US" dirty="0" smtClean="0"/>
              <a:t>growing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Functional </a:t>
            </a:r>
            <a:r>
              <a:rPr lang="en-US" dirty="0"/>
              <a:t>safety related SW systems </a:t>
            </a:r>
            <a:r>
              <a:rPr lang="en-US" dirty="0" smtClean="0"/>
              <a:t>increasing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Customer </a:t>
            </a:r>
            <a:r>
              <a:rPr lang="en-US" dirty="0"/>
              <a:t>input signals are growing </a:t>
            </a:r>
            <a:r>
              <a:rPr lang="en-US" dirty="0" smtClean="0"/>
              <a:t>exponentially</a:t>
            </a:r>
            <a:endParaRPr lang="en-US" dirty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SW </a:t>
            </a:r>
            <a:r>
              <a:rPr lang="en-US" dirty="0"/>
              <a:t>Lines of code (KLoC) is growing </a:t>
            </a:r>
            <a:r>
              <a:rPr lang="en-US" dirty="0" smtClean="0"/>
              <a:t>rapidly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5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3140</Words>
  <Application>Microsoft Office PowerPoint</Application>
  <PresentationFormat>On-screen Show (4:3)</PresentationFormat>
  <Paragraphs>1120</Paragraphs>
  <Slides>34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1_Default Design</vt:lpstr>
      <vt:lpstr>Office Theme</vt:lpstr>
      <vt:lpstr>Picture</vt:lpstr>
      <vt:lpstr>Bitmap Image</vt:lpstr>
      <vt:lpstr>Document</vt:lpstr>
      <vt:lpstr>Automotive Software Systems Complexity: Challenges and Opportunities </vt:lpstr>
      <vt:lpstr>Presentation Outline:</vt:lpstr>
      <vt:lpstr>Ford Motor Company</vt:lpstr>
      <vt:lpstr>Slide 4</vt:lpstr>
      <vt:lpstr>Properties of EE Software Systems</vt:lpstr>
      <vt:lpstr>Slide 6</vt:lpstr>
      <vt:lpstr>HMI and Off-board Distributed Functionality </vt:lpstr>
      <vt:lpstr>Complex Mapping of CTQ Work products</vt:lpstr>
      <vt:lpstr>Example Vehicle Electrical System Growth</vt:lpstr>
      <vt:lpstr>Slide 10</vt:lpstr>
      <vt:lpstr>Version – Variant – Release Management Release</vt:lpstr>
      <vt:lpstr>PLM/ALM HW-SW Relationship Management</vt:lpstr>
      <vt:lpstr>Why do Model Based Systems Engineering ?   </vt:lpstr>
      <vt:lpstr>Slide 14</vt:lpstr>
      <vt:lpstr>Slide 15</vt:lpstr>
      <vt:lpstr> Model Based Testing/Hardware-in-the-Loop </vt:lpstr>
      <vt:lpstr>Slide 17</vt:lpstr>
      <vt:lpstr>Business Models, Process Models, Product Models…</vt:lpstr>
      <vt:lpstr>Architectural Views</vt:lpstr>
      <vt:lpstr>Effectiveness? Failures Models, Causal Factors &amp; PCA Study</vt:lpstr>
      <vt:lpstr>Model Driven Architecture - MBSE Process?</vt:lpstr>
      <vt:lpstr>Textual Requirements &amp; Executable Model Mapping </vt:lpstr>
      <vt:lpstr>Slide 23</vt:lpstr>
      <vt:lpstr>SysML – Powertrain Feature Modeling</vt:lpstr>
      <vt:lpstr>Slide 25</vt:lpstr>
      <vt:lpstr>VSEM Solution Architecture</vt:lpstr>
      <vt:lpstr>Slide 27</vt:lpstr>
      <vt:lpstr>Systems Engineering MB Framework</vt:lpstr>
      <vt:lpstr>Model Comparisons in BoM View</vt:lpstr>
      <vt:lpstr>PLM/ALM Based Model Management</vt:lpstr>
      <vt:lpstr>Slide 31</vt:lpstr>
      <vt:lpstr>Full Traceability into Impacted Work Products</vt:lpstr>
      <vt:lpstr>PLM/ALM/MBSE Lessons Learned</vt:lpstr>
      <vt:lpstr>Thank-you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Complexity:  Challenges and Opportunities</dc:title>
  <dc:creator/>
  <cp:lastModifiedBy/>
  <cp:revision>32</cp:revision>
  <dcterms:created xsi:type="dcterms:W3CDTF">2011-01-29T17:31:41Z</dcterms:created>
  <dcterms:modified xsi:type="dcterms:W3CDTF">2013-01-26T14:54:41Z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