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4" r:id="rId4"/>
    <p:sldMasterId id="2147483686" r:id="rId5"/>
    <p:sldMasterId id="2147483698" r:id="rId6"/>
    <p:sldMasterId id="2147483710" r:id="rId7"/>
  </p:sldMasterIdLst>
  <p:notesMasterIdLst>
    <p:notesMasterId r:id="rId91"/>
  </p:notesMasterIdLst>
  <p:handoutMasterIdLst>
    <p:handoutMasterId r:id="rId92"/>
  </p:handoutMasterIdLst>
  <p:sldIdLst>
    <p:sldId id="256" r:id="rId8"/>
    <p:sldId id="298" r:id="rId9"/>
    <p:sldId id="325" r:id="rId10"/>
    <p:sldId id="292" r:id="rId11"/>
    <p:sldId id="271" r:id="rId12"/>
    <p:sldId id="294" r:id="rId13"/>
    <p:sldId id="354" r:id="rId14"/>
    <p:sldId id="353" r:id="rId15"/>
    <p:sldId id="295" r:id="rId16"/>
    <p:sldId id="257" r:id="rId17"/>
    <p:sldId id="272" r:id="rId18"/>
    <p:sldId id="258" r:id="rId19"/>
    <p:sldId id="296" r:id="rId20"/>
    <p:sldId id="297" r:id="rId21"/>
    <p:sldId id="299" r:id="rId22"/>
    <p:sldId id="301" r:id="rId23"/>
    <p:sldId id="316" r:id="rId24"/>
    <p:sldId id="302" r:id="rId25"/>
    <p:sldId id="304" r:id="rId26"/>
    <p:sldId id="306" r:id="rId27"/>
    <p:sldId id="355" r:id="rId28"/>
    <p:sldId id="359" r:id="rId29"/>
    <p:sldId id="360" r:id="rId30"/>
    <p:sldId id="326" r:id="rId31"/>
    <p:sldId id="361" r:id="rId32"/>
    <p:sldId id="317" r:id="rId33"/>
    <p:sldId id="318" r:id="rId34"/>
    <p:sldId id="324" r:id="rId35"/>
    <p:sldId id="362" r:id="rId36"/>
    <p:sldId id="356" r:id="rId37"/>
    <p:sldId id="307" r:id="rId38"/>
    <p:sldId id="363" r:id="rId39"/>
    <p:sldId id="308" r:id="rId40"/>
    <p:sldId id="320" r:id="rId41"/>
    <p:sldId id="319" r:id="rId42"/>
    <p:sldId id="351" r:id="rId43"/>
    <p:sldId id="321" r:id="rId44"/>
    <p:sldId id="323" r:id="rId45"/>
    <p:sldId id="327" r:id="rId46"/>
    <p:sldId id="328" r:id="rId47"/>
    <p:sldId id="329" r:id="rId48"/>
    <p:sldId id="330" r:id="rId49"/>
    <p:sldId id="331" r:id="rId50"/>
    <p:sldId id="332" r:id="rId51"/>
    <p:sldId id="333" r:id="rId52"/>
    <p:sldId id="334" r:id="rId53"/>
    <p:sldId id="335" r:id="rId54"/>
    <p:sldId id="336" r:id="rId55"/>
    <p:sldId id="337" r:id="rId56"/>
    <p:sldId id="341" r:id="rId57"/>
    <p:sldId id="338" r:id="rId58"/>
    <p:sldId id="339" r:id="rId59"/>
    <p:sldId id="358" r:id="rId60"/>
    <p:sldId id="265" r:id="rId61"/>
    <p:sldId id="310" r:id="rId62"/>
    <p:sldId id="346" r:id="rId63"/>
    <p:sldId id="342" r:id="rId64"/>
    <p:sldId id="343" r:id="rId65"/>
    <p:sldId id="344" r:id="rId66"/>
    <p:sldId id="345" r:id="rId67"/>
    <p:sldId id="347" r:id="rId68"/>
    <p:sldId id="348" r:id="rId69"/>
    <p:sldId id="349" r:id="rId70"/>
    <p:sldId id="350" r:id="rId71"/>
    <p:sldId id="364" r:id="rId72"/>
    <p:sldId id="313" r:id="rId73"/>
    <p:sldId id="314" r:id="rId74"/>
    <p:sldId id="315"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22" r:id="rId88"/>
    <p:sldId id="340" r:id="rId89"/>
    <p:sldId id="352" r:id="rId9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1" autoAdjust="0"/>
    <p:restoredTop sz="81250" autoAdjust="0"/>
  </p:normalViewPr>
  <p:slideViewPr>
    <p:cSldViewPr>
      <p:cViewPr varScale="1">
        <p:scale>
          <a:sx n="91" d="100"/>
          <a:sy n="91" d="100"/>
        </p:scale>
        <p:origin x="-97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C8E1A-D8CF-4DD5-8C47-B4086D58E52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450600-BEE4-49BF-BA9B-5035E6CBB10E}">
      <dgm:prSet phldrT="[Text]"/>
      <dgm:spPr/>
      <dgm:t>
        <a:bodyPr/>
        <a:lstStyle/>
        <a:p>
          <a:r>
            <a:rPr lang="en-US"/>
            <a:t>Eagle Test System</a:t>
          </a:r>
        </a:p>
      </dgm:t>
    </dgm:pt>
    <dgm:pt modelId="{8D59B5F4-149F-4AE6-A22A-8AA2DAD86C5C}" type="parTrans" cxnId="{7F0105B0-44D9-451F-A7D7-914265BB1675}">
      <dgm:prSet/>
      <dgm:spPr/>
      <dgm:t>
        <a:bodyPr/>
        <a:lstStyle/>
        <a:p>
          <a:endParaRPr lang="en-US"/>
        </a:p>
      </dgm:t>
    </dgm:pt>
    <dgm:pt modelId="{EA68261B-D46A-4148-8CCB-A62299AC6B25}" type="sibTrans" cxnId="{7F0105B0-44D9-451F-A7D7-914265BB1675}">
      <dgm:prSet/>
      <dgm:spPr/>
      <dgm:t>
        <a:bodyPr/>
        <a:lstStyle/>
        <a:p>
          <a:endParaRPr lang="en-US"/>
        </a:p>
      </dgm:t>
    </dgm:pt>
    <dgm:pt modelId="{ADC6C3A4-BB94-4CBC-A18F-117CB846C078}">
      <dgm:prSet phldrT="[Text]"/>
      <dgm:spPr/>
      <dgm:t>
        <a:bodyPr/>
        <a:lstStyle/>
        <a:p>
          <a:r>
            <a:rPr lang="en-US" dirty="0"/>
            <a:t>Board Diagnostics</a:t>
          </a:r>
        </a:p>
      </dgm:t>
    </dgm:pt>
    <dgm:pt modelId="{B6AF1A44-5706-4CEC-8CB9-BBEE06A8BF12}" type="parTrans" cxnId="{722D3632-135D-4497-8D24-7CEF8FE683D9}">
      <dgm:prSet/>
      <dgm:spPr/>
      <dgm:t>
        <a:bodyPr/>
        <a:lstStyle/>
        <a:p>
          <a:endParaRPr lang="en-US"/>
        </a:p>
      </dgm:t>
    </dgm:pt>
    <dgm:pt modelId="{459C7FC1-C64A-4F5C-977B-95CD8CEC35C5}" type="sibTrans" cxnId="{722D3632-135D-4497-8D24-7CEF8FE683D9}">
      <dgm:prSet/>
      <dgm:spPr/>
      <dgm:t>
        <a:bodyPr/>
        <a:lstStyle/>
        <a:p>
          <a:endParaRPr lang="en-US"/>
        </a:p>
      </dgm:t>
    </dgm:pt>
    <dgm:pt modelId="{9A02062C-D336-4292-8FF4-EDFE99FD5769}">
      <dgm:prSet phldrT="[Text]"/>
      <dgm:spPr/>
      <dgm:t>
        <a:bodyPr/>
        <a:lstStyle/>
        <a:p>
          <a:r>
            <a:rPr lang="en-US"/>
            <a:t>DAC</a:t>
          </a:r>
        </a:p>
      </dgm:t>
    </dgm:pt>
    <dgm:pt modelId="{37F3436E-7AF7-43D5-AB4D-02AC1E4C96D5}" type="parTrans" cxnId="{2977D8D8-F25E-4AA7-8EA0-83AD8CE88262}">
      <dgm:prSet/>
      <dgm:spPr/>
      <dgm:t>
        <a:bodyPr/>
        <a:lstStyle/>
        <a:p>
          <a:endParaRPr lang="en-US"/>
        </a:p>
      </dgm:t>
    </dgm:pt>
    <dgm:pt modelId="{72022916-3C3D-4EAA-B8B7-1D350F5DEFE5}" type="sibTrans" cxnId="{2977D8D8-F25E-4AA7-8EA0-83AD8CE88262}">
      <dgm:prSet/>
      <dgm:spPr/>
      <dgm:t>
        <a:bodyPr/>
        <a:lstStyle/>
        <a:p>
          <a:endParaRPr lang="en-US"/>
        </a:p>
      </dgm:t>
    </dgm:pt>
    <dgm:pt modelId="{9C3D3656-8BBC-4454-A371-416F0923175C}">
      <dgm:prSet/>
      <dgm:spPr/>
      <dgm:t>
        <a:bodyPr/>
        <a:lstStyle/>
        <a:p>
          <a:r>
            <a:rPr lang="en-US"/>
            <a:t>Test Plan</a:t>
          </a:r>
        </a:p>
      </dgm:t>
    </dgm:pt>
    <dgm:pt modelId="{2E32205C-0911-45A5-9B7D-4968CBE164FD}" type="parTrans" cxnId="{A7BB0D9A-37E8-4306-AE90-BAF5A74DB0EF}">
      <dgm:prSet/>
      <dgm:spPr/>
      <dgm:t>
        <a:bodyPr/>
        <a:lstStyle/>
        <a:p>
          <a:endParaRPr lang="en-US"/>
        </a:p>
      </dgm:t>
    </dgm:pt>
    <dgm:pt modelId="{16ABCCDD-6F13-4FDF-81E8-262CD15FDF56}" type="sibTrans" cxnId="{A7BB0D9A-37E8-4306-AE90-BAF5A74DB0EF}">
      <dgm:prSet/>
      <dgm:spPr/>
      <dgm:t>
        <a:bodyPr/>
        <a:lstStyle/>
        <a:p>
          <a:endParaRPr lang="en-US"/>
        </a:p>
      </dgm:t>
    </dgm:pt>
    <dgm:pt modelId="{330EE8A2-FCDE-4720-8D94-E08C413BB97A}">
      <dgm:prSet/>
      <dgm:spPr/>
      <dgm:t>
        <a:bodyPr/>
        <a:lstStyle/>
        <a:p>
          <a:r>
            <a:rPr lang="en-US"/>
            <a:t>Diagnostic Plan</a:t>
          </a:r>
        </a:p>
      </dgm:t>
    </dgm:pt>
    <dgm:pt modelId="{394B7D20-F997-462C-B956-E5D741480F61}" type="parTrans" cxnId="{1E43E64C-D72D-4C06-A369-4C6E7DEF0061}">
      <dgm:prSet/>
      <dgm:spPr/>
      <dgm:t>
        <a:bodyPr/>
        <a:lstStyle/>
        <a:p>
          <a:endParaRPr lang="en-US"/>
        </a:p>
      </dgm:t>
    </dgm:pt>
    <dgm:pt modelId="{D6AEE45B-2105-4529-B5C7-3C0A835479AE}" type="sibTrans" cxnId="{1E43E64C-D72D-4C06-A369-4C6E7DEF0061}">
      <dgm:prSet/>
      <dgm:spPr/>
      <dgm:t>
        <a:bodyPr/>
        <a:lstStyle/>
        <a:p>
          <a:endParaRPr lang="en-US"/>
        </a:p>
      </dgm:t>
    </dgm:pt>
    <dgm:pt modelId="{B00311B6-D4FB-4C05-9D8D-5A4E07C1590A}">
      <dgm:prSet/>
      <dgm:spPr/>
      <dgm:t>
        <a:bodyPr/>
        <a:lstStyle/>
        <a:p>
          <a:r>
            <a:rPr lang="en-US"/>
            <a:t>Diagnostic Solution</a:t>
          </a:r>
        </a:p>
      </dgm:t>
    </dgm:pt>
    <dgm:pt modelId="{2DE8015B-4228-4852-8E94-82399D0646FF}" type="parTrans" cxnId="{F73CA5AE-49E7-4208-829A-9C809C3D56CF}">
      <dgm:prSet/>
      <dgm:spPr/>
      <dgm:t>
        <a:bodyPr/>
        <a:lstStyle/>
        <a:p>
          <a:endParaRPr lang="en-US"/>
        </a:p>
      </dgm:t>
    </dgm:pt>
    <dgm:pt modelId="{550C2DF2-3A00-4196-ABAF-BCDE4EE070C8}" type="sibTrans" cxnId="{F73CA5AE-49E7-4208-829A-9C809C3D56CF}">
      <dgm:prSet/>
      <dgm:spPr/>
      <dgm:t>
        <a:bodyPr/>
        <a:lstStyle/>
        <a:p>
          <a:endParaRPr lang="en-US"/>
        </a:p>
      </dgm:t>
    </dgm:pt>
    <dgm:pt modelId="{96C9E1EF-8028-4D10-AA07-5A69159C7B01}">
      <dgm:prSet/>
      <dgm:spPr/>
      <dgm:t>
        <a:bodyPr/>
        <a:lstStyle/>
        <a:p>
          <a:r>
            <a:rPr lang="en-US"/>
            <a:t>Test Solution</a:t>
          </a:r>
        </a:p>
      </dgm:t>
    </dgm:pt>
    <dgm:pt modelId="{CDF3DE98-A4B2-4568-A357-99D0EADD4BAD}" type="parTrans" cxnId="{F59C2721-AB7C-4B42-BB4F-4C76324106BA}">
      <dgm:prSet/>
      <dgm:spPr/>
      <dgm:t>
        <a:bodyPr/>
        <a:lstStyle/>
        <a:p>
          <a:endParaRPr lang="en-US"/>
        </a:p>
      </dgm:t>
    </dgm:pt>
    <dgm:pt modelId="{BDA69369-F2C9-47BB-AD08-39E285552068}" type="sibTrans" cxnId="{F59C2721-AB7C-4B42-BB4F-4C76324106BA}">
      <dgm:prSet/>
      <dgm:spPr/>
      <dgm:t>
        <a:bodyPr/>
        <a:lstStyle/>
        <a:p>
          <a:endParaRPr lang="en-US"/>
        </a:p>
      </dgm:t>
    </dgm:pt>
    <dgm:pt modelId="{AB9E3AA9-2BF3-4108-82F2-C860B402CC0F}" type="pres">
      <dgm:prSet presAssocID="{997C8E1A-D8CF-4DD5-8C47-B4086D58E527}" presName="hierChild1" presStyleCnt="0">
        <dgm:presLayoutVars>
          <dgm:orgChart val="1"/>
          <dgm:chPref val="1"/>
          <dgm:dir/>
          <dgm:animOne val="branch"/>
          <dgm:animLvl val="lvl"/>
          <dgm:resizeHandles/>
        </dgm:presLayoutVars>
      </dgm:prSet>
      <dgm:spPr/>
      <dgm:t>
        <a:bodyPr/>
        <a:lstStyle/>
        <a:p>
          <a:endParaRPr lang="en-US"/>
        </a:p>
      </dgm:t>
    </dgm:pt>
    <dgm:pt modelId="{E1BE95D4-6853-45C6-BA20-C4A5FF56D718}" type="pres">
      <dgm:prSet presAssocID="{E3450600-BEE4-49BF-BA9B-5035E6CBB10E}" presName="hierRoot1" presStyleCnt="0">
        <dgm:presLayoutVars>
          <dgm:hierBranch val="init"/>
        </dgm:presLayoutVars>
      </dgm:prSet>
      <dgm:spPr/>
    </dgm:pt>
    <dgm:pt modelId="{911990B5-5E10-4F5A-99F4-628D6CD530CA}" type="pres">
      <dgm:prSet presAssocID="{E3450600-BEE4-49BF-BA9B-5035E6CBB10E}" presName="rootComposite1" presStyleCnt="0"/>
      <dgm:spPr/>
    </dgm:pt>
    <dgm:pt modelId="{53FE1919-4A0A-402D-9D11-E0B9C1F05C9F}" type="pres">
      <dgm:prSet presAssocID="{E3450600-BEE4-49BF-BA9B-5035E6CBB10E}" presName="rootText1" presStyleLbl="node0" presStyleIdx="0" presStyleCnt="1">
        <dgm:presLayoutVars>
          <dgm:chPref val="3"/>
        </dgm:presLayoutVars>
      </dgm:prSet>
      <dgm:spPr/>
      <dgm:t>
        <a:bodyPr/>
        <a:lstStyle/>
        <a:p>
          <a:endParaRPr lang="en-US"/>
        </a:p>
      </dgm:t>
    </dgm:pt>
    <dgm:pt modelId="{FF64A9F1-3617-4F91-9A3D-7ABAF1DD8011}" type="pres">
      <dgm:prSet presAssocID="{E3450600-BEE4-49BF-BA9B-5035E6CBB10E}" presName="rootConnector1" presStyleLbl="node1" presStyleIdx="0" presStyleCnt="0"/>
      <dgm:spPr/>
      <dgm:t>
        <a:bodyPr/>
        <a:lstStyle/>
        <a:p>
          <a:endParaRPr lang="en-US"/>
        </a:p>
      </dgm:t>
    </dgm:pt>
    <dgm:pt modelId="{D83AA8A8-49F0-4429-93B6-91D0D8F245F5}" type="pres">
      <dgm:prSet presAssocID="{E3450600-BEE4-49BF-BA9B-5035E6CBB10E}" presName="hierChild2" presStyleCnt="0"/>
      <dgm:spPr/>
    </dgm:pt>
    <dgm:pt modelId="{85E078F9-399A-4FC5-B390-DAF993629A72}" type="pres">
      <dgm:prSet presAssocID="{B6AF1A44-5706-4CEC-8CB9-BBEE06A8BF12}" presName="Name37" presStyleLbl="parChTrans1D2" presStyleIdx="0" presStyleCnt="2"/>
      <dgm:spPr/>
      <dgm:t>
        <a:bodyPr/>
        <a:lstStyle/>
        <a:p>
          <a:endParaRPr lang="en-US"/>
        </a:p>
      </dgm:t>
    </dgm:pt>
    <dgm:pt modelId="{7F34DFA6-5E7A-4286-815D-7B0D85E36EE9}" type="pres">
      <dgm:prSet presAssocID="{ADC6C3A4-BB94-4CBC-A18F-117CB846C078}" presName="hierRoot2" presStyleCnt="0">
        <dgm:presLayoutVars>
          <dgm:hierBranch val="init"/>
        </dgm:presLayoutVars>
      </dgm:prSet>
      <dgm:spPr/>
    </dgm:pt>
    <dgm:pt modelId="{0E3A8FEA-6E4D-4E8B-B86E-514ED87975B5}" type="pres">
      <dgm:prSet presAssocID="{ADC6C3A4-BB94-4CBC-A18F-117CB846C078}" presName="rootComposite" presStyleCnt="0"/>
      <dgm:spPr/>
    </dgm:pt>
    <dgm:pt modelId="{D16BEF08-03AF-4489-B6D2-BB73DA34EC3C}" type="pres">
      <dgm:prSet presAssocID="{ADC6C3A4-BB94-4CBC-A18F-117CB846C078}" presName="rootText" presStyleLbl="node2" presStyleIdx="0" presStyleCnt="2">
        <dgm:presLayoutVars>
          <dgm:chPref val="3"/>
        </dgm:presLayoutVars>
      </dgm:prSet>
      <dgm:spPr/>
      <dgm:t>
        <a:bodyPr/>
        <a:lstStyle/>
        <a:p>
          <a:endParaRPr lang="en-US"/>
        </a:p>
      </dgm:t>
    </dgm:pt>
    <dgm:pt modelId="{6207CD30-5942-4328-829C-F0F389DB6176}" type="pres">
      <dgm:prSet presAssocID="{ADC6C3A4-BB94-4CBC-A18F-117CB846C078}" presName="rootConnector" presStyleLbl="node2" presStyleIdx="0" presStyleCnt="2"/>
      <dgm:spPr/>
      <dgm:t>
        <a:bodyPr/>
        <a:lstStyle/>
        <a:p>
          <a:endParaRPr lang="en-US"/>
        </a:p>
      </dgm:t>
    </dgm:pt>
    <dgm:pt modelId="{6FE44EE3-A6CB-418D-B149-83C87B1F228A}" type="pres">
      <dgm:prSet presAssocID="{ADC6C3A4-BB94-4CBC-A18F-117CB846C078}" presName="hierChild4" presStyleCnt="0"/>
      <dgm:spPr/>
    </dgm:pt>
    <dgm:pt modelId="{17A01EA9-B86F-4F36-800D-DE41BAA5D2F0}" type="pres">
      <dgm:prSet presAssocID="{394B7D20-F997-462C-B956-E5D741480F61}" presName="Name37" presStyleLbl="parChTrans1D3" presStyleIdx="0" presStyleCnt="4"/>
      <dgm:spPr/>
      <dgm:t>
        <a:bodyPr/>
        <a:lstStyle/>
        <a:p>
          <a:endParaRPr lang="en-US"/>
        </a:p>
      </dgm:t>
    </dgm:pt>
    <dgm:pt modelId="{C9B1A113-4730-4D1E-8F8B-70F7A81C6DFD}" type="pres">
      <dgm:prSet presAssocID="{330EE8A2-FCDE-4720-8D94-E08C413BB97A}" presName="hierRoot2" presStyleCnt="0">
        <dgm:presLayoutVars>
          <dgm:hierBranch val="init"/>
        </dgm:presLayoutVars>
      </dgm:prSet>
      <dgm:spPr/>
    </dgm:pt>
    <dgm:pt modelId="{CB34CE0F-E16B-479A-BCF4-7BDEBB95F9FB}" type="pres">
      <dgm:prSet presAssocID="{330EE8A2-FCDE-4720-8D94-E08C413BB97A}" presName="rootComposite" presStyleCnt="0"/>
      <dgm:spPr/>
    </dgm:pt>
    <dgm:pt modelId="{44581AE0-C236-4FD6-99E9-0AE125B0446B}" type="pres">
      <dgm:prSet presAssocID="{330EE8A2-FCDE-4720-8D94-E08C413BB97A}" presName="rootText" presStyleLbl="node3" presStyleIdx="0" presStyleCnt="4">
        <dgm:presLayoutVars>
          <dgm:chPref val="3"/>
        </dgm:presLayoutVars>
      </dgm:prSet>
      <dgm:spPr/>
      <dgm:t>
        <a:bodyPr/>
        <a:lstStyle/>
        <a:p>
          <a:endParaRPr lang="en-US"/>
        </a:p>
      </dgm:t>
    </dgm:pt>
    <dgm:pt modelId="{566F0DD1-EA13-4CC8-AF54-6F0E134BF38E}" type="pres">
      <dgm:prSet presAssocID="{330EE8A2-FCDE-4720-8D94-E08C413BB97A}" presName="rootConnector" presStyleLbl="node3" presStyleIdx="0" presStyleCnt="4"/>
      <dgm:spPr/>
      <dgm:t>
        <a:bodyPr/>
        <a:lstStyle/>
        <a:p>
          <a:endParaRPr lang="en-US"/>
        </a:p>
      </dgm:t>
    </dgm:pt>
    <dgm:pt modelId="{A512194A-754E-44F2-BD1E-B3AF6529CE46}" type="pres">
      <dgm:prSet presAssocID="{330EE8A2-FCDE-4720-8D94-E08C413BB97A}" presName="hierChild4" presStyleCnt="0"/>
      <dgm:spPr/>
    </dgm:pt>
    <dgm:pt modelId="{126E2752-8BCD-4435-9B91-25B76608B9DE}" type="pres">
      <dgm:prSet presAssocID="{330EE8A2-FCDE-4720-8D94-E08C413BB97A}" presName="hierChild5" presStyleCnt="0"/>
      <dgm:spPr/>
    </dgm:pt>
    <dgm:pt modelId="{FBB5BC0C-9AAD-451F-BC7A-3F2044444903}" type="pres">
      <dgm:prSet presAssocID="{2DE8015B-4228-4852-8E94-82399D0646FF}" presName="Name37" presStyleLbl="parChTrans1D3" presStyleIdx="1" presStyleCnt="4"/>
      <dgm:spPr/>
      <dgm:t>
        <a:bodyPr/>
        <a:lstStyle/>
        <a:p>
          <a:endParaRPr lang="en-US"/>
        </a:p>
      </dgm:t>
    </dgm:pt>
    <dgm:pt modelId="{0FDE3A4A-FBB9-4458-ABD3-6CA916153248}" type="pres">
      <dgm:prSet presAssocID="{B00311B6-D4FB-4C05-9D8D-5A4E07C1590A}" presName="hierRoot2" presStyleCnt="0">
        <dgm:presLayoutVars>
          <dgm:hierBranch val="init"/>
        </dgm:presLayoutVars>
      </dgm:prSet>
      <dgm:spPr/>
    </dgm:pt>
    <dgm:pt modelId="{6403745D-09FA-4E43-88A5-E4564D0DC03D}" type="pres">
      <dgm:prSet presAssocID="{B00311B6-D4FB-4C05-9D8D-5A4E07C1590A}" presName="rootComposite" presStyleCnt="0"/>
      <dgm:spPr/>
    </dgm:pt>
    <dgm:pt modelId="{26600D94-A939-45E3-B788-0061BA01A812}" type="pres">
      <dgm:prSet presAssocID="{B00311B6-D4FB-4C05-9D8D-5A4E07C1590A}" presName="rootText" presStyleLbl="node3" presStyleIdx="1" presStyleCnt="4">
        <dgm:presLayoutVars>
          <dgm:chPref val="3"/>
        </dgm:presLayoutVars>
      </dgm:prSet>
      <dgm:spPr/>
      <dgm:t>
        <a:bodyPr/>
        <a:lstStyle/>
        <a:p>
          <a:endParaRPr lang="en-US"/>
        </a:p>
      </dgm:t>
    </dgm:pt>
    <dgm:pt modelId="{858D3DBC-535D-4318-9A48-CA827AA650E3}" type="pres">
      <dgm:prSet presAssocID="{B00311B6-D4FB-4C05-9D8D-5A4E07C1590A}" presName="rootConnector" presStyleLbl="node3" presStyleIdx="1" presStyleCnt="4"/>
      <dgm:spPr/>
      <dgm:t>
        <a:bodyPr/>
        <a:lstStyle/>
        <a:p>
          <a:endParaRPr lang="en-US"/>
        </a:p>
      </dgm:t>
    </dgm:pt>
    <dgm:pt modelId="{497BC057-D302-49DE-9303-866A3A3BE1F1}" type="pres">
      <dgm:prSet presAssocID="{B00311B6-D4FB-4C05-9D8D-5A4E07C1590A}" presName="hierChild4" presStyleCnt="0"/>
      <dgm:spPr/>
    </dgm:pt>
    <dgm:pt modelId="{12C15CB5-D61B-453A-A8EB-DBFD670CAAE8}" type="pres">
      <dgm:prSet presAssocID="{B00311B6-D4FB-4C05-9D8D-5A4E07C1590A}" presName="hierChild5" presStyleCnt="0"/>
      <dgm:spPr/>
    </dgm:pt>
    <dgm:pt modelId="{BA119239-C31E-4CBF-91A7-09FEC3CAA49F}" type="pres">
      <dgm:prSet presAssocID="{ADC6C3A4-BB94-4CBC-A18F-117CB846C078}" presName="hierChild5" presStyleCnt="0"/>
      <dgm:spPr/>
    </dgm:pt>
    <dgm:pt modelId="{934781F5-CC15-4620-9C57-08ABA17A6575}" type="pres">
      <dgm:prSet presAssocID="{37F3436E-7AF7-43D5-AB4D-02AC1E4C96D5}" presName="Name37" presStyleLbl="parChTrans1D2" presStyleIdx="1" presStyleCnt="2"/>
      <dgm:spPr/>
      <dgm:t>
        <a:bodyPr/>
        <a:lstStyle/>
        <a:p>
          <a:endParaRPr lang="en-US"/>
        </a:p>
      </dgm:t>
    </dgm:pt>
    <dgm:pt modelId="{34DE95D9-F574-4F83-887B-89408000F116}" type="pres">
      <dgm:prSet presAssocID="{9A02062C-D336-4292-8FF4-EDFE99FD5769}" presName="hierRoot2" presStyleCnt="0">
        <dgm:presLayoutVars>
          <dgm:hierBranch val="init"/>
        </dgm:presLayoutVars>
      </dgm:prSet>
      <dgm:spPr/>
    </dgm:pt>
    <dgm:pt modelId="{6AD4C13B-CE38-47EF-A207-A5A13E82C717}" type="pres">
      <dgm:prSet presAssocID="{9A02062C-D336-4292-8FF4-EDFE99FD5769}" presName="rootComposite" presStyleCnt="0"/>
      <dgm:spPr/>
    </dgm:pt>
    <dgm:pt modelId="{761877B8-F916-4501-8701-AD156A6B3E01}" type="pres">
      <dgm:prSet presAssocID="{9A02062C-D336-4292-8FF4-EDFE99FD5769}" presName="rootText" presStyleLbl="node2" presStyleIdx="1" presStyleCnt="2">
        <dgm:presLayoutVars>
          <dgm:chPref val="3"/>
        </dgm:presLayoutVars>
      </dgm:prSet>
      <dgm:spPr/>
      <dgm:t>
        <a:bodyPr/>
        <a:lstStyle/>
        <a:p>
          <a:endParaRPr lang="en-US"/>
        </a:p>
      </dgm:t>
    </dgm:pt>
    <dgm:pt modelId="{2440F99B-34AA-4350-BECC-1AD4B06FA466}" type="pres">
      <dgm:prSet presAssocID="{9A02062C-D336-4292-8FF4-EDFE99FD5769}" presName="rootConnector" presStyleLbl="node2" presStyleIdx="1" presStyleCnt="2"/>
      <dgm:spPr/>
      <dgm:t>
        <a:bodyPr/>
        <a:lstStyle/>
        <a:p>
          <a:endParaRPr lang="en-US"/>
        </a:p>
      </dgm:t>
    </dgm:pt>
    <dgm:pt modelId="{195374D3-9936-4720-82A8-3A378FADD90D}" type="pres">
      <dgm:prSet presAssocID="{9A02062C-D336-4292-8FF4-EDFE99FD5769}" presName="hierChild4" presStyleCnt="0"/>
      <dgm:spPr/>
    </dgm:pt>
    <dgm:pt modelId="{26436128-4352-4543-90CA-A043A8950B40}" type="pres">
      <dgm:prSet presAssocID="{2E32205C-0911-45A5-9B7D-4968CBE164FD}" presName="Name37" presStyleLbl="parChTrans1D3" presStyleIdx="2" presStyleCnt="4"/>
      <dgm:spPr/>
      <dgm:t>
        <a:bodyPr/>
        <a:lstStyle/>
        <a:p>
          <a:endParaRPr lang="en-US"/>
        </a:p>
      </dgm:t>
    </dgm:pt>
    <dgm:pt modelId="{4BC0877C-98A5-41A1-9705-413359137231}" type="pres">
      <dgm:prSet presAssocID="{9C3D3656-8BBC-4454-A371-416F0923175C}" presName="hierRoot2" presStyleCnt="0">
        <dgm:presLayoutVars>
          <dgm:hierBranch val="init"/>
        </dgm:presLayoutVars>
      </dgm:prSet>
      <dgm:spPr/>
    </dgm:pt>
    <dgm:pt modelId="{640EFE50-BD52-4EAF-9CD3-A77281DCAD46}" type="pres">
      <dgm:prSet presAssocID="{9C3D3656-8BBC-4454-A371-416F0923175C}" presName="rootComposite" presStyleCnt="0"/>
      <dgm:spPr/>
    </dgm:pt>
    <dgm:pt modelId="{C83DCB1C-F19F-4861-A79A-9C969C178500}" type="pres">
      <dgm:prSet presAssocID="{9C3D3656-8BBC-4454-A371-416F0923175C}" presName="rootText" presStyleLbl="node3" presStyleIdx="2" presStyleCnt="4" custLinFactNeighborX="23" custLinFactNeighborY="-9258">
        <dgm:presLayoutVars>
          <dgm:chPref val="3"/>
        </dgm:presLayoutVars>
      </dgm:prSet>
      <dgm:spPr/>
      <dgm:t>
        <a:bodyPr/>
        <a:lstStyle/>
        <a:p>
          <a:endParaRPr lang="en-US"/>
        </a:p>
      </dgm:t>
    </dgm:pt>
    <dgm:pt modelId="{E9DF7EE8-1EFD-44B7-8106-76F4EF932381}" type="pres">
      <dgm:prSet presAssocID="{9C3D3656-8BBC-4454-A371-416F0923175C}" presName="rootConnector" presStyleLbl="node3" presStyleIdx="2" presStyleCnt="4"/>
      <dgm:spPr/>
      <dgm:t>
        <a:bodyPr/>
        <a:lstStyle/>
        <a:p>
          <a:endParaRPr lang="en-US"/>
        </a:p>
      </dgm:t>
    </dgm:pt>
    <dgm:pt modelId="{C9ABB6E1-6E5D-47A2-8B85-CFB3DF95620A}" type="pres">
      <dgm:prSet presAssocID="{9C3D3656-8BBC-4454-A371-416F0923175C}" presName="hierChild4" presStyleCnt="0"/>
      <dgm:spPr/>
    </dgm:pt>
    <dgm:pt modelId="{1C9006B1-798B-422B-B4DA-7119A10CED89}" type="pres">
      <dgm:prSet presAssocID="{9C3D3656-8BBC-4454-A371-416F0923175C}" presName="hierChild5" presStyleCnt="0"/>
      <dgm:spPr/>
    </dgm:pt>
    <dgm:pt modelId="{68BA077B-C8BE-4901-B348-2F8D2B306145}" type="pres">
      <dgm:prSet presAssocID="{CDF3DE98-A4B2-4568-A357-99D0EADD4BAD}" presName="Name37" presStyleLbl="parChTrans1D3" presStyleIdx="3" presStyleCnt="4"/>
      <dgm:spPr/>
      <dgm:t>
        <a:bodyPr/>
        <a:lstStyle/>
        <a:p>
          <a:endParaRPr lang="en-US"/>
        </a:p>
      </dgm:t>
    </dgm:pt>
    <dgm:pt modelId="{A1CC3F40-A387-4FF3-B8D1-0E653B790EA2}" type="pres">
      <dgm:prSet presAssocID="{96C9E1EF-8028-4D10-AA07-5A69159C7B01}" presName="hierRoot2" presStyleCnt="0">
        <dgm:presLayoutVars>
          <dgm:hierBranch val="init"/>
        </dgm:presLayoutVars>
      </dgm:prSet>
      <dgm:spPr/>
    </dgm:pt>
    <dgm:pt modelId="{C96E258B-B6EF-4F03-8AAC-4E38DD433E36}" type="pres">
      <dgm:prSet presAssocID="{96C9E1EF-8028-4D10-AA07-5A69159C7B01}" presName="rootComposite" presStyleCnt="0"/>
      <dgm:spPr/>
    </dgm:pt>
    <dgm:pt modelId="{F374D6B1-7413-45D0-8F3A-9C23F65FEC4D}" type="pres">
      <dgm:prSet presAssocID="{96C9E1EF-8028-4D10-AA07-5A69159C7B01}" presName="rootText" presStyleLbl="node3" presStyleIdx="3" presStyleCnt="4">
        <dgm:presLayoutVars>
          <dgm:chPref val="3"/>
        </dgm:presLayoutVars>
      </dgm:prSet>
      <dgm:spPr/>
      <dgm:t>
        <a:bodyPr/>
        <a:lstStyle/>
        <a:p>
          <a:endParaRPr lang="en-US"/>
        </a:p>
      </dgm:t>
    </dgm:pt>
    <dgm:pt modelId="{ACA39CD7-3F56-4561-88E9-6DBDFE579279}" type="pres">
      <dgm:prSet presAssocID="{96C9E1EF-8028-4D10-AA07-5A69159C7B01}" presName="rootConnector" presStyleLbl="node3" presStyleIdx="3" presStyleCnt="4"/>
      <dgm:spPr/>
      <dgm:t>
        <a:bodyPr/>
        <a:lstStyle/>
        <a:p>
          <a:endParaRPr lang="en-US"/>
        </a:p>
      </dgm:t>
    </dgm:pt>
    <dgm:pt modelId="{2627110E-FF66-4866-B570-0BDE0ECB6150}" type="pres">
      <dgm:prSet presAssocID="{96C9E1EF-8028-4D10-AA07-5A69159C7B01}" presName="hierChild4" presStyleCnt="0"/>
      <dgm:spPr/>
    </dgm:pt>
    <dgm:pt modelId="{2BE05AA4-5EDC-4868-93C4-73AC07C95757}" type="pres">
      <dgm:prSet presAssocID="{96C9E1EF-8028-4D10-AA07-5A69159C7B01}" presName="hierChild5" presStyleCnt="0"/>
      <dgm:spPr/>
    </dgm:pt>
    <dgm:pt modelId="{1E1C751B-5A09-4661-9A61-1132AB1BFFB5}" type="pres">
      <dgm:prSet presAssocID="{9A02062C-D336-4292-8FF4-EDFE99FD5769}" presName="hierChild5" presStyleCnt="0"/>
      <dgm:spPr/>
    </dgm:pt>
    <dgm:pt modelId="{16752353-66C2-478D-BE6F-A14FB929C647}" type="pres">
      <dgm:prSet presAssocID="{E3450600-BEE4-49BF-BA9B-5035E6CBB10E}" presName="hierChild3" presStyleCnt="0"/>
      <dgm:spPr/>
    </dgm:pt>
  </dgm:ptLst>
  <dgm:cxnLst>
    <dgm:cxn modelId="{CDAFB4D7-468C-434E-A1C0-71270BE6C2CD}" type="presOf" srcId="{CDF3DE98-A4B2-4568-A357-99D0EADD4BAD}" destId="{68BA077B-C8BE-4901-B348-2F8D2B306145}" srcOrd="0" destOrd="0" presId="urn:microsoft.com/office/officeart/2005/8/layout/orgChart1"/>
    <dgm:cxn modelId="{D3E91AC6-4676-4D32-8BC0-57726B06A4D1}" type="presOf" srcId="{394B7D20-F997-462C-B956-E5D741480F61}" destId="{17A01EA9-B86F-4F36-800D-DE41BAA5D2F0}" srcOrd="0" destOrd="0" presId="urn:microsoft.com/office/officeart/2005/8/layout/orgChart1"/>
    <dgm:cxn modelId="{2FB2F49C-0589-4EEA-9A8C-8F96A9A2219F}" type="presOf" srcId="{B00311B6-D4FB-4C05-9D8D-5A4E07C1590A}" destId="{858D3DBC-535D-4318-9A48-CA827AA650E3}" srcOrd="1" destOrd="0" presId="urn:microsoft.com/office/officeart/2005/8/layout/orgChart1"/>
    <dgm:cxn modelId="{22510FC5-0C99-4B06-8664-F20E0FF5EABE}" type="presOf" srcId="{2E32205C-0911-45A5-9B7D-4968CBE164FD}" destId="{26436128-4352-4543-90CA-A043A8950B40}" srcOrd="0" destOrd="0" presId="urn:microsoft.com/office/officeart/2005/8/layout/orgChart1"/>
    <dgm:cxn modelId="{A7BB0D9A-37E8-4306-AE90-BAF5A74DB0EF}" srcId="{9A02062C-D336-4292-8FF4-EDFE99FD5769}" destId="{9C3D3656-8BBC-4454-A371-416F0923175C}" srcOrd="0" destOrd="0" parTransId="{2E32205C-0911-45A5-9B7D-4968CBE164FD}" sibTransId="{16ABCCDD-6F13-4FDF-81E8-262CD15FDF56}"/>
    <dgm:cxn modelId="{AF4EBAEE-D9CD-4628-A645-FC9B971BCE78}" type="presOf" srcId="{ADC6C3A4-BB94-4CBC-A18F-117CB846C078}" destId="{D16BEF08-03AF-4489-B6D2-BB73DA34EC3C}" srcOrd="0" destOrd="0" presId="urn:microsoft.com/office/officeart/2005/8/layout/orgChart1"/>
    <dgm:cxn modelId="{F73CA5AE-49E7-4208-829A-9C809C3D56CF}" srcId="{ADC6C3A4-BB94-4CBC-A18F-117CB846C078}" destId="{B00311B6-D4FB-4C05-9D8D-5A4E07C1590A}" srcOrd="1" destOrd="0" parTransId="{2DE8015B-4228-4852-8E94-82399D0646FF}" sibTransId="{550C2DF2-3A00-4196-ABAF-BCDE4EE070C8}"/>
    <dgm:cxn modelId="{6A08A05C-3D6D-4EB9-AD06-E15FEF735565}" type="presOf" srcId="{9C3D3656-8BBC-4454-A371-416F0923175C}" destId="{E9DF7EE8-1EFD-44B7-8106-76F4EF932381}" srcOrd="1" destOrd="0" presId="urn:microsoft.com/office/officeart/2005/8/layout/orgChart1"/>
    <dgm:cxn modelId="{681D0D80-493B-49BE-B851-79F9EA233C69}" type="presOf" srcId="{B6AF1A44-5706-4CEC-8CB9-BBEE06A8BF12}" destId="{85E078F9-399A-4FC5-B390-DAF993629A72}" srcOrd="0" destOrd="0" presId="urn:microsoft.com/office/officeart/2005/8/layout/orgChart1"/>
    <dgm:cxn modelId="{F59C2721-AB7C-4B42-BB4F-4C76324106BA}" srcId="{9A02062C-D336-4292-8FF4-EDFE99FD5769}" destId="{96C9E1EF-8028-4D10-AA07-5A69159C7B01}" srcOrd="1" destOrd="0" parTransId="{CDF3DE98-A4B2-4568-A357-99D0EADD4BAD}" sibTransId="{BDA69369-F2C9-47BB-AD08-39E285552068}"/>
    <dgm:cxn modelId="{29263DD7-4EBC-4202-A40F-028EF3AA8672}" type="presOf" srcId="{9C3D3656-8BBC-4454-A371-416F0923175C}" destId="{C83DCB1C-F19F-4861-A79A-9C969C178500}" srcOrd="0" destOrd="0" presId="urn:microsoft.com/office/officeart/2005/8/layout/orgChart1"/>
    <dgm:cxn modelId="{F63BE53C-F3E9-4037-897E-FB1BCEF92405}" type="presOf" srcId="{B00311B6-D4FB-4C05-9D8D-5A4E07C1590A}" destId="{26600D94-A939-45E3-B788-0061BA01A812}" srcOrd="0" destOrd="0" presId="urn:microsoft.com/office/officeart/2005/8/layout/orgChart1"/>
    <dgm:cxn modelId="{7F0105B0-44D9-451F-A7D7-914265BB1675}" srcId="{997C8E1A-D8CF-4DD5-8C47-B4086D58E527}" destId="{E3450600-BEE4-49BF-BA9B-5035E6CBB10E}" srcOrd="0" destOrd="0" parTransId="{8D59B5F4-149F-4AE6-A22A-8AA2DAD86C5C}" sibTransId="{EA68261B-D46A-4148-8CCB-A62299AC6B25}"/>
    <dgm:cxn modelId="{413B5CC3-FD07-4412-896F-DC85E5394046}" type="presOf" srcId="{37F3436E-7AF7-43D5-AB4D-02AC1E4C96D5}" destId="{934781F5-CC15-4620-9C57-08ABA17A6575}" srcOrd="0" destOrd="0" presId="urn:microsoft.com/office/officeart/2005/8/layout/orgChart1"/>
    <dgm:cxn modelId="{86E28304-1EE1-44DC-A1E2-AD9E1E06A020}" type="presOf" srcId="{ADC6C3A4-BB94-4CBC-A18F-117CB846C078}" destId="{6207CD30-5942-4328-829C-F0F389DB6176}" srcOrd="1" destOrd="0" presId="urn:microsoft.com/office/officeart/2005/8/layout/orgChart1"/>
    <dgm:cxn modelId="{210FFA97-5259-4E0C-BD36-1DD816935FE9}" type="presOf" srcId="{330EE8A2-FCDE-4720-8D94-E08C413BB97A}" destId="{566F0DD1-EA13-4CC8-AF54-6F0E134BF38E}" srcOrd="1" destOrd="0" presId="urn:microsoft.com/office/officeart/2005/8/layout/orgChart1"/>
    <dgm:cxn modelId="{722D3632-135D-4497-8D24-7CEF8FE683D9}" srcId="{E3450600-BEE4-49BF-BA9B-5035E6CBB10E}" destId="{ADC6C3A4-BB94-4CBC-A18F-117CB846C078}" srcOrd="0" destOrd="0" parTransId="{B6AF1A44-5706-4CEC-8CB9-BBEE06A8BF12}" sibTransId="{459C7FC1-C64A-4F5C-977B-95CD8CEC35C5}"/>
    <dgm:cxn modelId="{F31FB382-F711-46C5-93CD-02B2263EFD90}" type="presOf" srcId="{E3450600-BEE4-49BF-BA9B-5035E6CBB10E}" destId="{53FE1919-4A0A-402D-9D11-E0B9C1F05C9F}" srcOrd="0" destOrd="0" presId="urn:microsoft.com/office/officeart/2005/8/layout/orgChart1"/>
    <dgm:cxn modelId="{2977D8D8-F25E-4AA7-8EA0-83AD8CE88262}" srcId="{E3450600-BEE4-49BF-BA9B-5035E6CBB10E}" destId="{9A02062C-D336-4292-8FF4-EDFE99FD5769}" srcOrd="1" destOrd="0" parTransId="{37F3436E-7AF7-43D5-AB4D-02AC1E4C96D5}" sibTransId="{72022916-3C3D-4EAA-B8B7-1D350F5DEFE5}"/>
    <dgm:cxn modelId="{E31201D7-70D3-4A6D-8C7B-0D6CD45F3DBE}" type="presOf" srcId="{96C9E1EF-8028-4D10-AA07-5A69159C7B01}" destId="{F374D6B1-7413-45D0-8F3A-9C23F65FEC4D}" srcOrd="0" destOrd="0" presId="urn:microsoft.com/office/officeart/2005/8/layout/orgChart1"/>
    <dgm:cxn modelId="{70C397A8-C68F-4429-9A5A-9F7A6055FC5E}" type="presOf" srcId="{9A02062C-D336-4292-8FF4-EDFE99FD5769}" destId="{761877B8-F916-4501-8701-AD156A6B3E01}" srcOrd="0" destOrd="0" presId="urn:microsoft.com/office/officeart/2005/8/layout/orgChart1"/>
    <dgm:cxn modelId="{0DE2E32E-8E27-4CDD-A5AD-03854D242823}" type="presOf" srcId="{E3450600-BEE4-49BF-BA9B-5035E6CBB10E}" destId="{FF64A9F1-3617-4F91-9A3D-7ABAF1DD8011}" srcOrd="1" destOrd="0" presId="urn:microsoft.com/office/officeart/2005/8/layout/orgChart1"/>
    <dgm:cxn modelId="{81658CBD-AFFF-48BD-BD45-02DD4AFEF5DE}" type="presOf" srcId="{96C9E1EF-8028-4D10-AA07-5A69159C7B01}" destId="{ACA39CD7-3F56-4561-88E9-6DBDFE579279}" srcOrd="1" destOrd="0" presId="urn:microsoft.com/office/officeart/2005/8/layout/orgChart1"/>
    <dgm:cxn modelId="{1E43E64C-D72D-4C06-A369-4C6E7DEF0061}" srcId="{ADC6C3A4-BB94-4CBC-A18F-117CB846C078}" destId="{330EE8A2-FCDE-4720-8D94-E08C413BB97A}" srcOrd="0" destOrd="0" parTransId="{394B7D20-F997-462C-B956-E5D741480F61}" sibTransId="{D6AEE45B-2105-4529-B5C7-3C0A835479AE}"/>
    <dgm:cxn modelId="{11A7D6BB-7A7B-4795-B1BE-A497DC37373D}" type="presOf" srcId="{997C8E1A-D8CF-4DD5-8C47-B4086D58E527}" destId="{AB9E3AA9-2BF3-4108-82F2-C860B402CC0F}" srcOrd="0" destOrd="0" presId="urn:microsoft.com/office/officeart/2005/8/layout/orgChart1"/>
    <dgm:cxn modelId="{1484445A-8ED6-49E0-8E26-48014B15D66C}" type="presOf" srcId="{2DE8015B-4228-4852-8E94-82399D0646FF}" destId="{FBB5BC0C-9AAD-451F-BC7A-3F2044444903}" srcOrd="0" destOrd="0" presId="urn:microsoft.com/office/officeart/2005/8/layout/orgChart1"/>
    <dgm:cxn modelId="{55C71DC8-B957-487D-9461-6348E0CB11A6}" type="presOf" srcId="{9A02062C-D336-4292-8FF4-EDFE99FD5769}" destId="{2440F99B-34AA-4350-BECC-1AD4B06FA466}" srcOrd="1" destOrd="0" presId="urn:microsoft.com/office/officeart/2005/8/layout/orgChart1"/>
    <dgm:cxn modelId="{C0CB8075-874C-4E98-B3D0-F84B0B1FD767}" type="presOf" srcId="{330EE8A2-FCDE-4720-8D94-E08C413BB97A}" destId="{44581AE0-C236-4FD6-99E9-0AE125B0446B}" srcOrd="0" destOrd="0" presId="urn:microsoft.com/office/officeart/2005/8/layout/orgChart1"/>
    <dgm:cxn modelId="{74007B71-A3F5-4209-BEC8-DA56302142C8}" type="presParOf" srcId="{AB9E3AA9-2BF3-4108-82F2-C860B402CC0F}" destId="{E1BE95D4-6853-45C6-BA20-C4A5FF56D718}" srcOrd="0" destOrd="0" presId="urn:microsoft.com/office/officeart/2005/8/layout/orgChart1"/>
    <dgm:cxn modelId="{4DCB70C8-EB09-4A50-BAAF-3459B0B4FD54}" type="presParOf" srcId="{E1BE95D4-6853-45C6-BA20-C4A5FF56D718}" destId="{911990B5-5E10-4F5A-99F4-628D6CD530CA}" srcOrd="0" destOrd="0" presId="urn:microsoft.com/office/officeart/2005/8/layout/orgChart1"/>
    <dgm:cxn modelId="{BBCE6E33-79BF-481F-8480-432F0E4EF36D}" type="presParOf" srcId="{911990B5-5E10-4F5A-99F4-628D6CD530CA}" destId="{53FE1919-4A0A-402D-9D11-E0B9C1F05C9F}" srcOrd="0" destOrd="0" presId="urn:microsoft.com/office/officeart/2005/8/layout/orgChart1"/>
    <dgm:cxn modelId="{605BFC72-341B-4B14-85C3-243653F3084F}" type="presParOf" srcId="{911990B5-5E10-4F5A-99F4-628D6CD530CA}" destId="{FF64A9F1-3617-4F91-9A3D-7ABAF1DD8011}" srcOrd="1" destOrd="0" presId="urn:microsoft.com/office/officeart/2005/8/layout/orgChart1"/>
    <dgm:cxn modelId="{BE237CF6-284F-4FEC-8002-E2EF81CE02E1}" type="presParOf" srcId="{E1BE95D4-6853-45C6-BA20-C4A5FF56D718}" destId="{D83AA8A8-49F0-4429-93B6-91D0D8F245F5}" srcOrd="1" destOrd="0" presId="urn:microsoft.com/office/officeart/2005/8/layout/orgChart1"/>
    <dgm:cxn modelId="{03A4FD38-A828-43B9-BFAC-F4F6E39883E6}" type="presParOf" srcId="{D83AA8A8-49F0-4429-93B6-91D0D8F245F5}" destId="{85E078F9-399A-4FC5-B390-DAF993629A72}" srcOrd="0" destOrd="0" presId="urn:microsoft.com/office/officeart/2005/8/layout/orgChart1"/>
    <dgm:cxn modelId="{607492C3-2409-48EA-BE66-752F9EFB2D46}" type="presParOf" srcId="{D83AA8A8-49F0-4429-93B6-91D0D8F245F5}" destId="{7F34DFA6-5E7A-4286-815D-7B0D85E36EE9}" srcOrd="1" destOrd="0" presId="urn:microsoft.com/office/officeart/2005/8/layout/orgChart1"/>
    <dgm:cxn modelId="{2770FC78-3FEE-4B45-83F2-CE877675F272}" type="presParOf" srcId="{7F34DFA6-5E7A-4286-815D-7B0D85E36EE9}" destId="{0E3A8FEA-6E4D-4E8B-B86E-514ED87975B5}" srcOrd="0" destOrd="0" presId="urn:microsoft.com/office/officeart/2005/8/layout/orgChart1"/>
    <dgm:cxn modelId="{F56F16E7-8C18-4CB7-A6CE-5C2501DF44C2}" type="presParOf" srcId="{0E3A8FEA-6E4D-4E8B-B86E-514ED87975B5}" destId="{D16BEF08-03AF-4489-B6D2-BB73DA34EC3C}" srcOrd="0" destOrd="0" presId="urn:microsoft.com/office/officeart/2005/8/layout/orgChart1"/>
    <dgm:cxn modelId="{43258180-3F1D-44B8-A4FF-1DCDB7BE0AF5}" type="presParOf" srcId="{0E3A8FEA-6E4D-4E8B-B86E-514ED87975B5}" destId="{6207CD30-5942-4328-829C-F0F389DB6176}" srcOrd="1" destOrd="0" presId="urn:microsoft.com/office/officeart/2005/8/layout/orgChart1"/>
    <dgm:cxn modelId="{70603DDD-265F-45EC-B547-80150C5BBEE8}" type="presParOf" srcId="{7F34DFA6-5E7A-4286-815D-7B0D85E36EE9}" destId="{6FE44EE3-A6CB-418D-B149-83C87B1F228A}" srcOrd="1" destOrd="0" presId="urn:microsoft.com/office/officeart/2005/8/layout/orgChart1"/>
    <dgm:cxn modelId="{06C094B1-78EB-4396-A642-202E79249309}" type="presParOf" srcId="{6FE44EE3-A6CB-418D-B149-83C87B1F228A}" destId="{17A01EA9-B86F-4F36-800D-DE41BAA5D2F0}" srcOrd="0" destOrd="0" presId="urn:microsoft.com/office/officeart/2005/8/layout/orgChart1"/>
    <dgm:cxn modelId="{E6EA5C59-3C95-4A99-AFBC-AD2FAD6096C4}" type="presParOf" srcId="{6FE44EE3-A6CB-418D-B149-83C87B1F228A}" destId="{C9B1A113-4730-4D1E-8F8B-70F7A81C6DFD}" srcOrd="1" destOrd="0" presId="urn:microsoft.com/office/officeart/2005/8/layout/orgChart1"/>
    <dgm:cxn modelId="{605DEAEE-CE30-45F9-8C0C-7BFAE5EF747F}" type="presParOf" srcId="{C9B1A113-4730-4D1E-8F8B-70F7A81C6DFD}" destId="{CB34CE0F-E16B-479A-BCF4-7BDEBB95F9FB}" srcOrd="0" destOrd="0" presId="urn:microsoft.com/office/officeart/2005/8/layout/orgChart1"/>
    <dgm:cxn modelId="{1C07D2D7-5FD3-4080-BA2B-D932569A62FC}" type="presParOf" srcId="{CB34CE0F-E16B-479A-BCF4-7BDEBB95F9FB}" destId="{44581AE0-C236-4FD6-99E9-0AE125B0446B}" srcOrd="0" destOrd="0" presId="urn:microsoft.com/office/officeart/2005/8/layout/orgChart1"/>
    <dgm:cxn modelId="{F6F80F59-3DEB-4FEC-B994-20D362723C0C}" type="presParOf" srcId="{CB34CE0F-E16B-479A-BCF4-7BDEBB95F9FB}" destId="{566F0DD1-EA13-4CC8-AF54-6F0E134BF38E}" srcOrd="1" destOrd="0" presId="urn:microsoft.com/office/officeart/2005/8/layout/orgChart1"/>
    <dgm:cxn modelId="{B77B78D9-B8A3-4D49-83FC-BD458A42303D}" type="presParOf" srcId="{C9B1A113-4730-4D1E-8F8B-70F7A81C6DFD}" destId="{A512194A-754E-44F2-BD1E-B3AF6529CE46}" srcOrd="1" destOrd="0" presId="urn:microsoft.com/office/officeart/2005/8/layout/orgChart1"/>
    <dgm:cxn modelId="{189815B4-3359-45FB-B1E1-84B8BFDB7BB7}" type="presParOf" srcId="{C9B1A113-4730-4D1E-8F8B-70F7A81C6DFD}" destId="{126E2752-8BCD-4435-9B91-25B76608B9DE}" srcOrd="2" destOrd="0" presId="urn:microsoft.com/office/officeart/2005/8/layout/orgChart1"/>
    <dgm:cxn modelId="{69F62A41-F0C0-48B3-AE3A-DBEF42F88A0A}" type="presParOf" srcId="{6FE44EE3-A6CB-418D-B149-83C87B1F228A}" destId="{FBB5BC0C-9AAD-451F-BC7A-3F2044444903}" srcOrd="2" destOrd="0" presId="urn:microsoft.com/office/officeart/2005/8/layout/orgChart1"/>
    <dgm:cxn modelId="{E241D28A-3266-4E7B-A54E-66A9825CE6D7}" type="presParOf" srcId="{6FE44EE3-A6CB-418D-B149-83C87B1F228A}" destId="{0FDE3A4A-FBB9-4458-ABD3-6CA916153248}" srcOrd="3" destOrd="0" presId="urn:microsoft.com/office/officeart/2005/8/layout/orgChart1"/>
    <dgm:cxn modelId="{4C5D2789-DC0F-41B8-B2D1-15950F344E66}" type="presParOf" srcId="{0FDE3A4A-FBB9-4458-ABD3-6CA916153248}" destId="{6403745D-09FA-4E43-88A5-E4564D0DC03D}" srcOrd="0" destOrd="0" presId="urn:microsoft.com/office/officeart/2005/8/layout/orgChart1"/>
    <dgm:cxn modelId="{CB8E83D2-CB97-41FD-A25D-C750AA42B248}" type="presParOf" srcId="{6403745D-09FA-4E43-88A5-E4564D0DC03D}" destId="{26600D94-A939-45E3-B788-0061BA01A812}" srcOrd="0" destOrd="0" presId="urn:microsoft.com/office/officeart/2005/8/layout/orgChart1"/>
    <dgm:cxn modelId="{CFF2A068-FA09-4C86-9456-837D73E78B2E}" type="presParOf" srcId="{6403745D-09FA-4E43-88A5-E4564D0DC03D}" destId="{858D3DBC-535D-4318-9A48-CA827AA650E3}" srcOrd="1" destOrd="0" presId="urn:microsoft.com/office/officeart/2005/8/layout/orgChart1"/>
    <dgm:cxn modelId="{DB875418-B9CF-4D95-BE82-523FA9B42094}" type="presParOf" srcId="{0FDE3A4A-FBB9-4458-ABD3-6CA916153248}" destId="{497BC057-D302-49DE-9303-866A3A3BE1F1}" srcOrd="1" destOrd="0" presId="urn:microsoft.com/office/officeart/2005/8/layout/orgChart1"/>
    <dgm:cxn modelId="{0CF4BDB0-82CA-4F88-90B1-DA39D2EA9F54}" type="presParOf" srcId="{0FDE3A4A-FBB9-4458-ABD3-6CA916153248}" destId="{12C15CB5-D61B-453A-A8EB-DBFD670CAAE8}" srcOrd="2" destOrd="0" presId="urn:microsoft.com/office/officeart/2005/8/layout/orgChart1"/>
    <dgm:cxn modelId="{6DF29177-A0F3-4EA5-8721-EA3A58C2F304}" type="presParOf" srcId="{7F34DFA6-5E7A-4286-815D-7B0D85E36EE9}" destId="{BA119239-C31E-4CBF-91A7-09FEC3CAA49F}" srcOrd="2" destOrd="0" presId="urn:microsoft.com/office/officeart/2005/8/layout/orgChart1"/>
    <dgm:cxn modelId="{71AEBCA3-E4AA-4555-9B44-B36F15B240CB}" type="presParOf" srcId="{D83AA8A8-49F0-4429-93B6-91D0D8F245F5}" destId="{934781F5-CC15-4620-9C57-08ABA17A6575}" srcOrd="2" destOrd="0" presId="urn:microsoft.com/office/officeart/2005/8/layout/orgChart1"/>
    <dgm:cxn modelId="{BD31D5F4-A6D0-42B0-A771-FAA8FB488F83}" type="presParOf" srcId="{D83AA8A8-49F0-4429-93B6-91D0D8F245F5}" destId="{34DE95D9-F574-4F83-887B-89408000F116}" srcOrd="3" destOrd="0" presId="urn:microsoft.com/office/officeart/2005/8/layout/orgChart1"/>
    <dgm:cxn modelId="{571065F6-1243-4C1E-AE61-C9602961B4F7}" type="presParOf" srcId="{34DE95D9-F574-4F83-887B-89408000F116}" destId="{6AD4C13B-CE38-47EF-A207-A5A13E82C717}" srcOrd="0" destOrd="0" presId="urn:microsoft.com/office/officeart/2005/8/layout/orgChart1"/>
    <dgm:cxn modelId="{98D44F33-1215-4CF7-ADB4-4720D3A266CC}" type="presParOf" srcId="{6AD4C13B-CE38-47EF-A207-A5A13E82C717}" destId="{761877B8-F916-4501-8701-AD156A6B3E01}" srcOrd="0" destOrd="0" presId="urn:microsoft.com/office/officeart/2005/8/layout/orgChart1"/>
    <dgm:cxn modelId="{E80E1B22-2343-4389-A905-4EF05B33380C}" type="presParOf" srcId="{6AD4C13B-CE38-47EF-A207-A5A13E82C717}" destId="{2440F99B-34AA-4350-BECC-1AD4B06FA466}" srcOrd="1" destOrd="0" presId="urn:microsoft.com/office/officeart/2005/8/layout/orgChart1"/>
    <dgm:cxn modelId="{878A2B13-983E-4A45-AAC6-3BB7A3F137C6}" type="presParOf" srcId="{34DE95D9-F574-4F83-887B-89408000F116}" destId="{195374D3-9936-4720-82A8-3A378FADD90D}" srcOrd="1" destOrd="0" presId="urn:microsoft.com/office/officeart/2005/8/layout/orgChart1"/>
    <dgm:cxn modelId="{2B353267-77D3-4773-BAAB-82B93793BAB1}" type="presParOf" srcId="{195374D3-9936-4720-82A8-3A378FADD90D}" destId="{26436128-4352-4543-90CA-A043A8950B40}" srcOrd="0" destOrd="0" presId="urn:microsoft.com/office/officeart/2005/8/layout/orgChart1"/>
    <dgm:cxn modelId="{8B9CFFA9-0523-4D96-9C72-9DA9932420F7}" type="presParOf" srcId="{195374D3-9936-4720-82A8-3A378FADD90D}" destId="{4BC0877C-98A5-41A1-9705-413359137231}" srcOrd="1" destOrd="0" presId="urn:microsoft.com/office/officeart/2005/8/layout/orgChart1"/>
    <dgm:cxn modelId="{F0DF1493-1D1D-496C-BD6F-5DB2B7F368EC}" type="presParOf" srcId="{4BC0877C-98A5-41A1-9705-413359137231}" destId="{640EFE50-BD52-4EAF-9CD3-A77281DCAD46}" srcOrd="0" destOrd="0" presId="urn:microsoft.com/office/officeart/2005/8/layout/orgChart1"/>
    <dgm:cxn modelId="{2CBA5E36-B659-4150-A3BE-2789192A0D87}" type="presParOf" srcId="{640EFE50-BD52-4EAF-9CD3-A77281DCAD46}" destId="{C83DCB1C-F19F-4861-A79A-9C969C178500}" srcOrd="0" destOrd="0" presId="urn:microsoft.com/office/officeart/2005/8/layout/orgChart1"/>
    <dgm:cxn modelId="{ADE18ABE-B7FD-40F8-9CE6-F8FB895BE910}" type="presParOf" srcId="{640EFE50-BD52-4EAF-9CD3-A77281DCAD46}" destId="{E9DF7EE8-1EFD-44B7-8106-76F4EF932381}" srcOrd="1" destOrd="0" presId="urn:microsoft.com/office/officeart/2005/8/layout/orgChart1"/>
    <dgm:cxn modelId="{D204CE2F-E934-4BD9-9C66-2996892B706F}" type="presParOf" srcId="{4BC0877C-98A5-41A1-9705-413359137231}" destId="{C9ABB6E1-6E5D-47A2-8B85-CFB3DF95620A}" srcOrd="1" destOrd="0" presId="urn:microsoft.com/office/officeart/2005/8/layout/orgChart1"/>
    <dgm:cxn modelId="{95922365-1B8F-4755-B995-98679088FA9C}" type="presParOf" srcId="{4BC0877C-98A5-41A1-9705-413359137231}" destId="{1C9006B1-798B-422B-B4DA-7119A10CED89}" srcOrd="2" destOrd="0" presId="urn:microsoft.com/office/officeart/2005/8/layout/orgChart1"/>
    <dgm:cxn modelId="{CF67BACF-3463-4492-B351-897E29650002}" type="presParOf" srcId="{195374D3-9936-4720-82A8-3A378FADD90D}" destId="{68BA077B-C8BE-4901-B348-2F8D2B306145}" srcOrd="2" destOrd="0" presId="urn:microsoft.com/office/officeart/2005/8/layout/orgChart1"/>
    <dgm:cxn modelId="{3CCD8DB4-D8E5-4673-A330-6DA630073AAC}" type="presParOf" srcId="{195374D3-9936-4720-82A8-3A378FADD90D}" destId="{A1CC3F40-A387-4FF3-B8D1-0E653B790EA2}" srcOrd="3" destOrd="0" presId="urn:microsoft.com/office/officeart/2005/8/layout/orgChart1"/>
    <dgm:cxn modelId="{3477274E-FA82-4EF7-87E7-03928E9B1FA1}" type="presParOf" srcId="{A1CC3F40-A387-4FF3-B8D1-0E653B790EA2}" destId="{C96E258B-B6EF-4F03-8AAC-4E38DD433E36}" srcOrd="0" destOrd="0" presId="urn:microsoft.com/office/officeart/2005/8/layout/orgChart1"/>
    <dgm:cxn modelId="{5D2FCC82-864D-4F4B-BB3B-E47681AEFB0F}" type="presParOf" srcId="{C96E258B-B6EF-4F03-8AAC-4E38DD433E36}" destId="{F374D6B1-7413-45D0-8F3A-9C23F65FEC4D}" srcOrd="0" destOrd="0" presId="urn:microsoft.com/office/officeart/2005/8/layout/orgChart1"/>
    <dgm:cxn modelId="{0FB1C516-2533-445B-AE72-B0AE17F8E959}" type="presParOf" srcId="{C96E258B-B6EF-4F03-8AAC-4E38DD433E36}" destId="{ACA39CD7-3F56-4561-88E9-6DBDFE579279}" srcOrd="1" destOrd="0" presId="urn:microsoft.com/office/officeart/2005/8/layout/orgChart1"/>
    <dgm:cxn modelId="{6ADCB835-3F88-4C24-98DD-84C00E178E23}" type="presParOf" srcId="{A1CC3F40-A387-4FF3-B8D1-0E653B790EA2}" destId="{2627110E-FF66-4866-B570-0BDE0ECB6150}" srcOrd="1" destOrd="0" presId="urn:microsoft.com/office/officeart/2005/8/layout/orgChart1"/>
    <dgm:cxn modelId="{B395AE3C-FDAA-459E-BC27-3611106DFA75}" type="presParOf" srcId="{A1CC3F40-A387-4FF3-B8D1-0E653B790EA2}" destId="{2BE05AA4-5EDC-4868-93C4-73AC07C95757}" srcOrd="2" destOrd="0" presId="urn:microsoft.com/office/officeart/2005/8/layout/orgChart1"/>
    <dgm:cxn modelId="{097CEB6D-CC68-4D66-A7F4-4F94CBA7753A}" type="presParOf" srcId="{34DE95D9-F574-4F83-887B-89408000F116}" destId="{1E1C751B-5A09-4661-9A61-1132AB1BFFB5}" srcOrd="2" destOrd="0" presId="urn:microsoft.com/office/officeart/2005/8/layout/orgChart1"/>
    <dgm:cxn modelId="{5801939E-E680-4DE4-B54A-BF3711F8BFC8}" type="presParOf" srcId="{E1BE95D4-6853-45C6-BA20-C4A5FF56D718}" destId="{16752353-66C2-478D-BE6F-A14FB929C64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077B-C8BE-4901-B348-2F8D2B306145}">
      <dsp:nvSpPr>
        <dsp:cNvPr id="0" name=""/>
        <dsp:cNvSpPr/>
      </dsp:nvSpPr>
      <dsp:spPr>
        <a:xfrm>
          <a:off x="1795158" y="1472458"/>
          <a:ext cx="182487" cy="1423405"/>
        </a:xfrm>
        <a:custGeom>
          <a:avLst/>
          <a:gdLst/>
          <a:ahLst/>
          <a:cxnLst/>
          <a:rect l="0" t="0" r="0" b="0"/>
          <a:pathLst>
            <a:path>
              <a:moveTo>
                <a:pt x="0" y="0"/>
              </a:moveTo>
              <a:lnTo>
                <a:pt x="0" y="1423405"/>
              </a:lnTo>
              <a:lnTo>
                <a:pt x="182487" y="14234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36128-4352-4543-90CA-A043A8950B40}">
      <dsp:nvSpPr>
        <dsp:cNvPr id="0" name=""/>
        <dsp:cNvSpPr/>
      </dsp:nvSpPr>
      <dsp:spPr>
        <a:xfrm>
          <a:off x="1795158" y="1472458"/>
          <a:ext cx="182767" cy="503313"/>
        </a:xfrm>
        <a:custGeom>
          <a:avLst/>
          <a:gdLst/>
          <a:ahLst/>
          <a:cxnLst/>
          <a:rect l="0" t="0" r="0" b="0"/>
          <a:pathLst>
            <a:path>
              <a:moveTo>
                <a:pt x="0" y="0"/>
              </a:moveTo>
              <a:lnTo>
                <a:pt x="0" y="503313"/>
              </a:lnTo>
              <a:lnTo>
                <a:pt x="182767" y="503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781F5-CC15-4620-9C57-08ABA17A6575}">
      <dsp:nvSpPr>
        <dsp:cNvPr id="0" name=""/>
        <dsp:cNvSpPr/>
      </dsp:nvSpPr>
      <dsp:spPr>
        <a:xfrm>
          <a:off x="1545758" y="608682"/>
          <a:ext cx="736034" cy="255483"/>
        </a:xfrm>
        <a:custGeom>
          <a:avLst/>
          <a:gdLst/>
          <a:ahLst/>
          <a:cxnLst/>
          <a:rect l="0" t="0" r="0" b="0"/>
          <a:pathLst>
            <a:path>
              <a:moveTo>
                <a:pt x="0" y="0"/>
              </a:moveTo>
              <a:lnTo>
                <a:pt x="0" y="127741"/>
              </a:lnTo>
              <a:lnTo>
                <a:pt x="736034" y="127741"/>
              </a:lnTo>
              <a:lnTo>
                <a:pt x="736034" y="2554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5BC0C-9AAD-451F-BC7A-3F2044444903}">
      <dsp:nvSpPr>
        <dsp:cNvPr id="0" name=""/>
        <dsp:cNvSpPr/>
      </dsp:nvSpPr>
      <dsp:spPr>
        <a:xfrm>
          <a:off x="323089" y="1472458"/>
          <a:ext cx="182487" cy="1423405"/>
        </a:xfrm>
        <a:custGeom>
          <a:avLst/>
          <a:gdLst/>
          <a:ahLst/>
          <a:cxnLst/>
          <a:rect l="0" t="0" r="0" b="0"/>
          <a:pathLst>
            <a:path>
              <a:moveTo>
                <a:pt x="0" y="0"/>
              </a:moveTo>
              <a:lnTo>
                <a:pt x="0" y="1423405"/>
              </a:lnTo>
              <a:lnTo>
                <a:pt x="182487" y="14234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01EA9-B86F-4F36-800D-DE41BAA5D2F0}">
      <dsp:nvSpPr>
        <dsp:cNvPr id="0" name=""/>
        <dsp:cNvSpPr/>
      </dsp:nvSpPr>
      <dsp:spPr>
        <a:xfrm>
          <a:off x="323089" y="1472458"/>
          <a:ext cx="182487" cy="559629"/>
        </a:xfrm>
        <a:custGeom>
          <a:avLst/>
          <a:gdLst/>
          <a:ahLst/>
          <a:cxnLst/>
          <a:rect l="0" t="0" r="0" b="0"/>
          <a:pathLst>
            <a:path>
              <a:moveTo>
                <a:pt x="0" y="0"/>
              </a:moveTo>
              <a:lnTo>
                <a:pt x="0" y="559629"/>
              </a:lnTo>
              <a:lnTo>
                <a:pt x="182487" y="559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078F9-399A-4FC5-B390-DAF993629A72}">
      <dsp:nvSpPr>
        <dsp:cNvPr id="0" name=""/>
        <dsp:cNvSpPr/>
      </dsp:nvSpPr>
      <dsp:spPr>
        <a:xfrm>
          <a:off x="809723" y="608682"/>
          <a:ext cx="736034" cy="255483"/>
        </a:xfrm>
        <a:custGeom>
          <a:avLst/>
          <a:gdLst/>
          <a:ahLst/>
          <a:cxnLst/>
          <a:rect l="0" t="0" r="0" b="0"/>
          <a:pathLst>
            <a:path>
              <a:moveTo>
                <a:pt x="736034" y="0"/>
              </a:moveTo>
              <a:lnTo>
                <a:pt x="736034" y="127741"/>
              </a:lnTo>
              <a:lnTo>
                <a:pt x="0" y="127741"/>
              </a:lnTo>
              <a:lnTo>
                <a:pt x="0" y="2554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E1919-4A0A-402D-9D11-E0B9C1F05C9F}">
      <dsp:nvSpPr>
        <dsp:cNvPr id="0" name=""/>
        <dsp:cNvSpPr/>
      </dsp:nvSpPr>
      <dsp:spPr>
        <a:xfrm>
          <a:off x="937465" y="389"/>
          <a:ext cx="1216585" cy="608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Eagle Test System</a:t>
          </a:r>
        </a:p>
      </dsp:txBody>
      <dsp:txXfrm>
        <a:off x="937465" y="389"/>
        <a:ext cx="1216585" cy="608292"/>
      </dsp:txXfrm>
    </dsp:sp>
    <dsp:sp modelId="{D16BEF08-03AF-4489-B6D2-BB73DA34EC3C}">
      <dsp:nvSpPr>
        <dsp:cNvPr id="0" name=""/>
        <dsp:cNvSpPr/>
      </dsp:nvSpPr>
      <dsp:spPr>
        <a:xfrm>
          <a:off x="201430" y="864165"/>
          <a:ext cx="1216585" cy="608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Board Diagnostics</a:t>
          </a:r>
        </a:p>
      </dsp:txBody>
      <dsp:txXfrm>
        <a:off x="201430" y="864165"/>
        <a:ext cx="1216585" cy="608292"/>
      </dsp:txXfrm>
    </dsp:sp>
    <dsp:sp modelId="{44581AE0-C236-4FD6-99E9-0AE125B0446B}">
      <dsp:nvSpPr>
        <dsp:cNvPr id="0" name=""/>
        <dsp:cNvSpPr/>
      </dsp:nvSpPr>
      <dsp:spPr>
        <a:xfrm>
          <a:off x="505577" y="1727941"/>
          <a:ext cx="1216585" cy="608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Diagnostic Plan</a:t>
          </a:r>
        </a:p>
      </dsp:txBody>
      <dsp:txXfrm>
        <a:off x="505577" y="1727941"/>
        <a:ext cx="1216585" cy="608292"/>
      </dsp:txXfrm>
    </dsp:sp>
    <dsp:sp modelId="{26600D94-A939-45E3-B788-0061BA01A812}">
      <dsp:nvSpPr>
        <dsp:cNvPr id="0" name=""/>
        <dsp:cNvSpPr/>
      </dsp:nvSpPr>
      <dsp:spPr>
        <a:xfrm>
          <a:off x="505577" y="2591717"/>
          <a:ext cx="1216585" cy="608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Diagnostic Solution</a:t>
          </a:r>
        </a:p>
      </dsp:txBody>
      <dsp:txXfrm>
        <a:off x="505577" y="2591717"/>
        <a:ext cx="1216585" cy="608292"/>
      </dsp:txXfrm>
    </dsp:sp>
    <dsp:sp modelId="{761877B8-F916-4501-8701-AD156A6B3E01}">
      <dsp:nvSpPr>
        <dsp:cNvPr id="0" name=""/>
        <dsp:cNvSpPr/>
      </dsp:nvSpPr>
      <dsp:spPr>
        <a:xfrm>
          <a:off x="1673499" y="864165"/>
          <a:ext cx="1216585" cy="608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DAC</a:t>
          </a:r>
        </a:p>
      </dsp:txBody>
      <dsp:txXfrm>
        <a:off x="1673499" y="864165"/>
        <a:ext cx="1216585" cy="608292"/>
      </dsp:txXfrm>
    </dsp:sp>
    <dsp:sp modelId="{C83DCB1C-F19F-4861-A79A-9C969C178500}">
      <dsp:nvSpPr>
        <dsp:cNvPr id="0" name=""/>
        <dsp:cNvSpPr/>
      </dsp:nvSpPr>
      <dsp:spPr>
        <a:xfrm>
          <a:off x="1977926" y="1671625"/>
          <a:ext cx="1216585" cy="608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Test Plan</a:t>
          </a:r>
        </a:p>
      </dsp:txBody>
      <dsp:txXfrm>
        <a:off x="1977926" y="1671625"/>
        <a:ext cx="1216585" cy="608292"/>
      </dsp:txXfrm>
    </dsp:sp>
    <dsp:sp modelId="{F374D6B1-7413-45D0-8F3A-9C23F65FEC4D}">
      <dsp:nvSpPr>
        <dsp:cNvPr id="0" name=""/>
        <dsp:cNvSpPr/>
      </dsp:nvSpPr>
      <dsp:spPr>
        <a:xfrm>
          <a:off x="1977646" y="2591717"/>
          <a:ext cx="1216585" cy="6082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Test Solution</a:t>
          </a:r>
        </a:p>
      </dsp:txBody>
      <dsp:txXfrm>
        <a:off x="1977646" y="2591717"/>
        <a:ext cx="1216585" cy="6082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0" rIns="93162" bIns="4658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2" tIns="46580" rIns="93162" bIns="46580" rtlCol="0"/>
          <a:lstStyle>
            <a:lvl1pPr algn="r">
              <a:defRPr sz="1200"/>
            </a:lvl1pPr>
          </a:lstStyle>
          <a:p>
            <a:fld id="{44C05E17-8B77-49FB-8BC9-B62D1B87F93F}" type="datetimeFigureOut">
              <a:rPr lang="en-US" smtClean="0"/>
              <a:pPr/>
              <a:t>6/5/2015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2" tIns="46580" rIns="93162"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2" tIns="46580" rIns="93162" bIns="46580" rtlCol="0" anchor="b"/>
          <a:lstStyle>
            <a:lvl1pPr algn="r">
              <a:defRPr sz="1200"/>
            </a:lvl1pPr>
          </a:lstStyle>
          <a:p>
            <a:fld id="{81405E31-6DB9-4322-A445-C77F6E77FFFC}" type="slidenum">
              <a:rPr lang="en-US" smtClean="0"/>
              <a:pPr/>
              <a:t>‹#›</a:t>
            </a:fld>
            <a:endParaRPr lang="en-US"/>
          </a:p>
        </p:txBody>
      </p:sp>
    </p:spTree>
    <p:extLst>
      <p:ext uri="{BB962C8B-B14F-4D97-AF65-F5344CB8AC3E}">
        <p14:creationId xmlns:p14="http://schemas.microsoft.com/office/powerpoint/2010/main" val="108953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0" rIns="93162" bIns="4658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2" tIns="46580" rIns="93162" bIns="46580" rtlCol="0"/>
          <a:lstStyle>
            <a:lvl1pPr algn="r">
              <a:defRPr sz="1200"/>
            </a:lvl1pPr>
          </a:lstStyle>
          <a:p>
            <a:fld id="{F39A3020-0E29-497C-9EAD-716AD6DADF69}" type="datetimeFigureOut">
              <a:rPr lang="en-US" smtClean="0"/>
              <a:pPr/>
              <a:t>6/5/2015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0" rIns="93162" bIns="4658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2" tIns="46580" rIns="93162"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2" tIns="46580" rIns="93162"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2" tIns="46580" rIns="93162" bIns="46580" rtlCol="0" anchor="b"/>
          <a:lstStyle>
            <a:lvl1pPr algn="r">
              <a:defRPr sz="1200"/>
            </a:lvl1pPr>
          </a:lstStyle>
          <a:p>
            <a:fld id="{97F08548-C7F7-40DF-8FEE-86E05B5C286D}" type="slidenum">
              <a:rPr lang="en-US" smtClean="0"/>
              <a:pPr/>
              <a:t>‹#›</a:t>
            </a:fld>
            <a:endParaRPr lang="en-US"/>
          </a:p>
        </p:txBody>
      </p:sp>
    </p:spTree>
    <p:extLst>
      <p:ext uri="{BB962C8B-B14F-4D97-AF65-F5344CB8AC3E}">
        <p14:creationId xmlns:p14="http://schemas.microsoft.com/office/powerpoint/2010/main" val="111080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A1D74-B22A-4AB6-A300-C983B10411A8}" type="slidenum">
              <a:rPr lang="en-US" smtClean="0"/>
              <a:pPr>
                <a:defRPr/>
              </a:pPr>
              <a:t>5</a:t>
            </a:fld>
            <a:endParaRPr lang="en-US" smtClean="0"/>
          </a:p>
        </p:txBody>
      </p:sp>
      <p:sp>
        <p:nvSpPr>
          <p:cNvPr id="18435" name="Rectangle 2"/>
          <p:cNvSpPr>
            <a:spLocks noGrp="1" noRot="1" noChangeAspect="1" noChangeArrowheads="1" noTextEdit="1"/>
          </p:cNvSpPr>
          <p:nvPr>
            <p:ph type="sldImg"/>
          </p:nvPr>
        </p:nvSpPr>
        <p:spPr bwMode="auto">
          <a:xfrm>
            <a:off x="1200150" y="709613"/>
            <a:ext cx="4611688" cy="3460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33099" y="4415792"/>
            <a:ext cx="5144206" cy="41817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70" tIns="45276" rIns="92170" bIns="45276" numCol="1" anchor="t" anchorCtr="0" compatLnSpc="1">
            <a:prstTxWarp prst="textNoShape">
              <a:avLst/>
            </a:prstTxWarp>
          </a:bodyPr>
          <a:lstStyle/>
          <a:p>
            <a:pPr eaLnBrk="1" hangingPunct="1">
              <a:spcBef>
                <a:spcPct val="0"/>
              </a:spcBef>
            </a:pPr>
            <a:r>
              <a:rPr lang="en-US" altLang="en-US" dirty="0" smtClean="0"/>
              <a:t>The point of this slide is</a:t>
            </a:r>
            <a:r>
              <a:rPr lang="en-US" altLang="en-US" baseline="0" dirty="0" smtClean="0"/>
              <a:t> to get people to think about the complexity of modern systems. We still need engineers who have depth in their discipline so they are experts in power distribution, sensors and actuators, controls, electronics, materials, chemical processing, … However, in order to solve problems effectively, they must also understand how the piece they are working on </a:t>
            </a:r>
            <a:r>
              <a:rPr lang="en-US" altLang="en-US" i="1" baseline="0" dirty="0" smtClean="0"/>
              <a:t>interacts</a:t>
            </a:r>
            <a:r>
              <a:rPr lang="en-US" altLang="en-US" baseline="0" dirty="0" smtClean="0"/>
              <a:t> with the rest of the system. They must understand how their solution impacts the bigger context and how the bigger context impacts their solution. They must understand the infrastructure that is put into place in order to help manage the complexity of such systems. Infrastructure such as technical requirement statements, failure modes, and hierarchical design are essential to help formulate and create solutions to difficult problems. </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actor must have a name, description, and the I/</a:t>
            </a:r>
            <a:r>
              <a:rPr lang="en-US" dirty="0" err="1" smtClean="0"/>
              <a:t>Os</a:t>
            </a:r>
            <a:r>
              <a:rPr lang="en-US" baseline="0" dirty="0" smtClean="0"/>
              <a:t> to which it pertains. The I/O describes the physical stuff that is transferred. </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24</a:t>
            </a:fld>
            <a:endParaRPr lang="en-US"/>
          </a:p>
        </p:txBody>
      </p:sp>
    </p:spTree>
    <p:extLst>
      <p:ext uri="{BB962C8B-B14F-4D97-AF65-F5344CB8AC3E}">
        <p14:creationId xmlns:p14="http://schemas.microsoft.com/office/powerpoint/2010/main" val="335429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these interactions should implement all of the desired features</a:t>
            </a:r>
            <a:r>
              <a:rPr lang="en-US" baseline="0" dirty="0" smtClean="0"/>
              <a:t> and should completely describe the system’s behavior for all time.</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27</a:t>
            </a:fld>
            <a:endParaRPr lang="en-US"/>
          </a:p>
        </p:txBody>
      </p:sp>
    </p:spTree>
    <p:extLst>
      <p:ext uri="{BB962C8B-B14F-4D97-AF65-F5344CB8AC3E}">
        <p14:creationId xmlns:p14="http://schemas.microsoft.com/office/powerpoint/2010/main" val="379048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decomposition process creates the White Box model</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2600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Decomposition and synthesis</a:t>
            </a:r>
            <a:r>
              <a:rPr lang="en-US" baseline="0" dirty="0" smtClean="0"/>
              <a:t> are the primary </a:t>
            </a:r>
            <a:r>
              <a:rPr lang="en-US" dirty="0" smtClean="0"/>
              <a:t>steps where</a:t>
            </a:r>
            <a:r>
              <a:rPr lang="en-US" baseline="0" dirty="0" smtClean="0"/>
              <a:t> students can make design decisions. There are infinite ways to break down the overall system function into sub-functions and each of them can be weighed against the stakeholder features.</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31</a:t>
            </a:fld>
            <a:endParaRPr lang="en-US"/>
          </a:p>
        </p:txBody>
      </p:sp>
    </p:spTree>
    <p:extLst>
      <p:ext uri="{BB962C8B-B14F-4D97-AF65-F5344CB8AC3E}">
        <p14:creationId xmlns:p14="http://schemas.microsoft.com/office/powerpoint/2010/main" val="403906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there something in one of these models that is not included in another model?</a:t>
            </a:r>
            <a:r>
              <a:rPr lang="en-US" baseline="0" dirty="0" smtClean="0"/>
              <a:t> Did making one model help you to think about pieces that were missing from another model? We don’t have to start in one specific model, or follow one specific procedure. What is important is the cyclical nature that leads to convergence of a consistent set of models. But now we have a formal vocabulary and process for creating each of the models. </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35</a:t>
            </a:fld>
            <a:endParaRPr lang="en-US"/>
          </a:p>
        </p:txBody>
      </p:sp>
    </p:spTree>
    <p:extLst>
      <p:ext uri="{BB962C8B-B14F-4D97-AF65-F5344CB8AC3E}">
        <p14:creationId xmlns:p14="http://schemas.microsoft.com/office/powerpoint/2010/main" val="405886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810">
              <a:defRPr/>
            </a:pPr>
            <a:r>
              <a:rPr lang="en-US" altLang="en-US" dirty="0" smtClean="0"/>
              <a:t>Good morning. My</a:t>
            </a:r>
            <a:r>
              <a:rPr lang="en-US" altLang="en-US" baseline="0" dirty="0" smtClean="0"/>
              <a:t> </a:t>
            </a:r>
            <a:r>
              <a:rPr lang="en-US" altLang="en-US" dirty="0" smtClean="0"/>
              <a:t>talk today</a:t>
            </a:r>
            <a:r>
              <a:rPr lang="en-US" altLang="en-US" baseline="0" dirty="0" smtClean="0"/>
              <a:t> is going to focus on </a:t>
            </a:r>
            <a:r>
              <a:rPr lang="en-US" b="1" dirty="0"/>
              <a:t>Introducing Systems Competencies During Undergraduate Design.</a:t>
            </a:r>
            <a:r>
              <a:rPr lang="en-US" altLang="en-US" dirty="0" smtClean="0"/>
              <a:t> My name is Ashley Bernal and the two other</a:t>
            </a:r>
            <a:r>
              <a:rPr lang="en-US" altLang="en-US" baseline="0" dirty="0" smtClean="0"/>
              <a:t> co-authors on this paper are Scott Kirkpatrick, and Bill </a:t>
            </a:r>
            <a:r>
              <a:rPr lang="en-US" altLang="en-US" baseline="0" dirty="0" err="1" smtClean="0"/>
              <a:t>Schidel</a:t>
            </a:r>
            <a:r>
              <a:rPr lang="en-US" altLang="en-US" baseline="0" dirty="0" smtClean="0"/>
              <a:t>. </a:t>
            </a:r>
            <a:endParaRPr lang="en-US" altLang="en-US" dirty="0" smtClean="0"/>
          </a:p>
        </p:txBody>
      </p:sp>
      <p:sp>
        <p:nvSpPr>
          <p:cNvPr id="4" name="Slide Number Placeholder 3"/>
          <p:cNvSpPr>
            <a:spLocks noGrp="1"/>
          </p:cNvSpPr>
          <p:nvPr>
            <p:ph type="sldNum" sz="quarter" idx="5"/>
          </p:nvPr>
        </p:nvSpPr>
        <p:spPr/>
        <p:txBody>
          <a:bodyPr/>
          <a:lstStyle/>
          <a:p>
            <a:pPr>
              <a:defRPr/>
            </a:pPr>
            <a:fld id="{69AFB42E-5BCA-4289-B828-3066B35BF921}" type="slidenum">
              <a:rPr lang="en-US" smtClean="0">
                <a:solidFill>
                  <a:prstClr val="black"/>
                </a:solidFill>
              </a:rPr>
              <a:pPr>
                <a:defRPr/>
              </a:pPr>
              <a:t>56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Next, a domain model was developed that describes the system’s interactions with the environment.  </a:t>
            </a:r>
            <a:r>
              <a:rPr lang="en-US" dirty="0"/>
              <a:t>Originally the domain model incorrectly contained features and a few stakeholders rather than interactions with the environment.  For instance, manufacturing and lifespan are features whereas government is a stakeholder who doesn’t interact with the system directly.</a:t>
            </a:r>
          </a:p>
          <a:p>
            <a:endParaRPr lang="en-US" altLang="en-US" dirty="0" smtClean="0"/>
          </a:p>
        </p:txBody>
      </p:sp>
      <p:sp>
        <p:nvSpPr>
          <p:cNvPr id="4" name="Slide Number Placeholder 3"/>
          <p:cNvSpPr>
            <a:spLocks noGrp="1"/>
          </p:cNvSpPr>
          <p:nvPr>
            <p:ph type="sldNum" sz="quarter" idx="5"/>
          </p:nvPr>
        </p:nvSpPr>
        <p:spPr/>
        <p:txBody>
          <a:bodyPr/>
          <a:lstStyle/>
          <a:p>
            <a:pPr>
              <a:defRPr/>
            </a:pPr>
            <a:fld id="{CC06CF3D-BBCD-48D1-8528-307D772FE548}" type="slidenum">
              <a:rPr lang="en-US" smtClean="0">
                <a:solidFill>
                  <a:prstClr val="black"/>
                </a:solidFill>
              </a:rPr>
              <a:pPr>
                <a:defRPr/>
              </a:pPr>
              <a:t>57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810">
              <a:defRPr/>
            </a:pPr>
            <a:r>
              <a:rPr lang="en-US" dirty="0"/>
              <a:t>After further explanation of the description of an environmental interaction, the students revised the domain model and focused more on physical interactions. In the new domain model, the students primarily focused on entities that interface directly with the product. For instance, the students have both “good” and “bad” water interacting with the water purifier. The students still did not identify flow directions and they missed environmental interactions.  If the water pasteurization system is located outside, it must withstand the elements. For instance, wind and rain could cause potential issues especially during the rainy season in Kenya.  The students also neglected to show a mounting interface, which seems to suggest that the device is floating in space, which is obviously not what the students intended.</a:t>
            </a:r>
          </a:p>
          <a:p>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CC06CF3D-BBCD-48D1-8528-307D772FE548}" type="slidenum">
              <a:rPr lang="en-US" smtClean="0">
                <a:solidFill>
                  <a:prstClr val="black"/>
                </a:solidFill>
              </a:rPr>
              <a:pPr>
                <a:defRPr/>
              </a:pPr>
              <a:t>58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students developed a logical architecture and physical architecture. A logical architecture partitions a system into externally viewable behavior; whereas, a physical architecture identifies a system solely by its physical make-up.   In the beginning stages of model development, the students chose to represent both a physical and logical architectures simultaneously or concurrently.  The pitfall with this technique is both the physical architecture and logical architecture were extremely coupled to each other such that it is difficult to imagine a plausible physical means that could possibly achieve two features simultaneously.  Thus, the students were having difficulty with creating integrated designs.  Therefore, we encouraged the students to develop a separate logical and physical architecture.</a:t>
            </a:r>
          </a:p>
          <a:p>
            <a:endParaRPr lang="en-US" dirty="0"/>
          </a:p>
          <a:p>
            <a:pPr defTabSz="465810">
              <a:defRPr/>
            </a:pPr>
            <a:r>
              <a:rPr lang="en-US" dirty="0" smtClean="0">
                <a:effectLst/>
              </a:rPr>
              <a:t>As can be seen, the logical model is relatively complex for a rising sophomore.  Water is taken into the system, undergoes a series of filtrations, and is then pasteurized.  After pasteurization, the water is again filtered followed by storage and eventual water withdrawal.  In the model, individual components had descriptions that were general in nature, thus allowing for numerous methods to perform the expected function, rather than linked to a specific physical object.  This logical architecture not only included </a:t>
            </a:r>
            <a:r>
              <a:rPr lang="en-US" dirty="0"/>
              <a:t>the system’s externally viewable behavior but also included external interactions at the interface; however, it is interesting to note that environmental interactions such as wind and rain are still missing.  It appears that the students are only considering how their system affects its surroundings but not how the surroundings can affect the system.  The students did, however, recognize the need for a mounting interface, which wasn’t included in the domain diagram.</a:t>
            </a:r>
            <a:endParaRPr lang="en-US" dirty="0" smtClean="0">
              <a:effectLst/>
            </a:endParaRPr>
          </a:p>
          <a:p>
            <a:r>
              <a:rPr lang="en-US" dirty="0"/>
              <a:t> </a:t>
            </a:r>
          </a:p>
        </p:txBody>
      </p:sp>
      <p:sp>
        <p:nvSpPr>
          <p:cNvPr id="4" name="Slide Number Placeholder 3"/>
          <p:cNvSpPr>
            <a:spLocks noGrp="1"/>
          </p:cNvSpPr>
          <p:nvPr>
            <p:ph type="sldNum" sz="quarter" idx="10"/>
          </p:nvPr>
        </p:nvSpPr>
        <p:spPr/>
        <p:txBody>
          <a:bodyPr/>
          <a:lstStyle/>
          <a:p>
            <a:fld id="{467E9377-66B7-1E49-B336-D1BFFB6A9E4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170212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0">
              <a:defRPr/>
            </a:pPr>
            <a:r>
              <a:rPr lang="en-US" dirty="0" smtClean="0"/>
              <a:t>After concept generation, the</a:t>
            </a:r>
            <a:r>
              <a:rPr lang="en-US" baseline="0" dirty="0" smtClean="0"/>
              <a:t> student groups decided to create physical architecture for their selected idea.  </a:t>
            </a:r>
            <a:r>
              <a:rPr lang="en-US" dirty="0" smtClean="0"/>
              <a:t>This</a:t>
            </a:r>
            <a:r>
              <a:rPr lang="en-US" baseline="0" dirty="0" smtClean="0"/>
              <a:t> slide shows the physical </a:t>
            </a:r>
            <a:r>
              <a:rPr lang="en-US" dirty="0" smtClean="0">
                <a:effectLst/>
              </a:rPr>
              <a:t>architecture model for the heating subsystem group.  As can be seen, the students are considering using a parabolic reflector to heat the water.  Within the model, the students also identify other system teams such as the filtration group and structural group.  Thus, this student group considered the behaviors for their specific subsystem components such as the requirement of heat being supplied; however, the water entering and exiting the system isn’t shown in the diagram.  In addition, they recognize structural support but the “how” is missing. For instance, detail regarding copper tube’s support within the parabolic trough is lacking.</a:t>
            </a:r>
          </a:p>
          <a:p>
            <a:pPr defTabSz="465810">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67E9377-66B7-1E49-B336-D1BFFB6A9E41}"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77786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“process” of</a:t>
            </a:r>
            <a:r>
              <a:rPr lang="en-US" baseline="0" dirty="0" smtClean="0"/>
              <a:t> engineering a system is to make all of these different views consistent and the one that counts the most is the Stakeholder View.</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8</a:t>
            </a:fld>
            <a:endParaRPr lang="en-US"/>
          </a:p>
        </p:txBody>
      </p:sp>
    </p:spTree>
    <p:extLst>
      <p:ext uri="{BB962C8B-B14F-4D97-AF65-F5344CB8AC3E}">
        <p14:creationId xmlns:p14="http://schemas.microsoft.com/office/powerpoint/2010/main" val="234294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0">
              <a:defRPr/>
            </a:pPr>
            <a:r>
              <a:rPr lang="en-US" dirty="0"/>
              <a:t>At the end of the course, we asked the students to reflect on the system engineering component of the class.  Specially we asked students:</a:t>
            </a:r>
          </a:p>
          <a:p>
            <a:pPr defTabSz="465810">
              <a:defRPr/>
            </a:pPr>
            <a:r>
              <a:rPr lang="en-US" dirty="0"/>
              <a:t>How did you and/or your teams use concepts/maps from </a:t>
            </a:r>
            <a:r>
              <a:rPr lang="en-US" b="1" dirty="0"/>
              <a:t>Systems Engineering</a:t>
            </a:r>
            <a:r>
              <a:rPr lang="en-US" dirty="0"/>
              <a:t> to develop your design concepts?  Can you give a particular example?  What was successful and/or unsuccessful about trying to use these concepts in this class?  Looking back now, what could you have done differently along the way to have a better overall product/device/process with less redesign necessary?  Do you have any comments or suggestions about class applications of Systems Engineering concepts in the future? What one concept from systems engineering is the most important that you think others should know, and what might be the best way to  learn/teach that concept?</a:t>
            </a:r>
          </a:p>
          <a:p>
            <a:endParaRPr lang="en-US" dirty="0" smtClean="0"/>
          </a:p>
          <a:p>
            <a:r>
              <a:rPr lang="en-US" dirty="0" smtClean="0"/>
              <a:t>Several students saw the importance</a:t>
            </a:r>
            <a:r>
              <a:rPr lang="en-US" baseline="0" dirty="0" smtClean="0"/>
              <a:t> of </a:t>
            </a:r>
            <a:r>
              <a:rPr lang="en-US" baseline="0" dirty="0" err="1" smtClean="0"/>
              <a:t>incorporting</a:t>
            </a:r>
            <a:r>
              <a:rPr lang="en-US" baseline="0" dirty="0" smtClean="0"/>
              <a:t> system engineering as designated on this slide.</a:t>
            </a:r>
            <a:endParaRPr lang="en-US" dirty="0"/>
          </a:p>
        </p:txBody>
      </p:sp>
      <p:sp>
        <p:nvSpPr>
          <p:cNvPr id="4" name="Slide Number Placeholder 3"/>
          <p:cNvSpPr>
            <a:spLocks noGrp="1"/>
          </p:cNvSpPr>
          <p:nvPr>
            <p:ph type="sldNum" sz="quarter" idx="10"/>
          </p:nvPr>
        </p:nvSpPr>
        <p:spPr/>
        <p:txBody>
          <a:bodyPr/>
          <a:lstStyle/>
          <a:p>
            <a:fld id="{467E9377-66B7-1E49-B336-D1BFFB6A9E41}"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90689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0">
              <a:defRPr/>
            </a:pPr>
            <a:r>
              <a:rPr lang="en-US" dirty="0"/>
              <a:t>In addition to the</a:t>
            </a:r>
          </a:p>
          <a:p>
            <a:endParaRPr lang="en-US" dirty="0"/>
          </a:p>
        </p:txBody>
      </p:sp>
      <p:sp>
        <p:nvSpPr>
          <p:cNvPr id="4" name="Slide Number Placeholder 3"/>
          <p:cNvSpPr>
            <a:spLocks noGrp="1"/>
          </p:cNvSpPr>
          <p:nvPr>
            <p:ph type="sldNum" sz="quarter" idx="10"/>
          </p:nvPr>
        </p:nvSpPr>
        <p:spPr/>
        <p:txBody>
          <a:bodyPr/>
          <a:lstStyle/>
          <a:p>
            <a:fld id="{467E9377-66B7-1E49-B336-D1BFFB6A9E4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90689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0">
              <a:defRPr/>
            </a:pPr>
            <a:r>
              <a:rPr lang="en-US" dirty="0"/>
              <a:t>At the end of the course, we asked the students to reflect on the system engineering component of the class.  Specially we asked students:</a:t>
            </a:r>
          </a:p>
          <a:p>
            <a:pPr defTabSz="465810">
              <a:defRPr/>
            </a:pPr>
            <a:r>
              <a:rPr lang="en-US" dirty="0"/>
              <a:t>How did you and/or your teams use concepts/maps from </a:t>
            </a:r>
            <a:r>
              <a:rPr lang="en-US" b="1" dirty="0"/>
              <a:t>Systems Engineering</a:t>
            </a:r>
            <a:r>
              <a:rPr lang="en-US" dirty="0"/>
              <a:t> to develop your design concepts?  Can you give a particular example?  What was successful and/or unsuccessful about trying to use these concepts in this class?  Looking back now, what could you have done differently along the way to have a better overall product/device/process with less redesign necessary?  Do you have any comments or suggestions about class applications of Systems Engineering concepts in the future? What one concept from systems engineering is the most important that you think others should know, and what might be the best way to  learn/teach that concept?</a:t>
            </a:r>
          </a:p>
          <a:p>
            <a:endParaRPr lang="en-US" dirty="0"/>
          </a:p>
        </p:txBody>
      </p:sp>
      <p:sp>
        <p:nvSpPr>
          <p:cNvPr id="4" name="Slide Number Placeholder 3"/>
          <p:cNvSpPr>
            <a:spLocks noGrp="1"/>
          </p:cNvSpPr>
          <p:nvPr>
            <p:ph type="sldNum" sz="quarter" idx="10"/>
          </p:nvPr>
        </p:nvSpPr>
        <p:spPr/>
        <p:txBody>
          <a:bodyPr/>
          <a:lstStyle/>
          <a:p>
            <a:fld id="{467E9377-66B7-1E49-B336-D1BFFB6A9E4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906895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810">
              <a:defRPr/>
            </a:pPr>
            <a:r>
              <a:rPr lang="en-US" dirty="0"/>
              <a:t>In conclusion, some components of systems engineering can be taught to undergraduate engineering and science students not enrolled in systems engineering with the main challenge of “buying-in” to the validity of creating these models.  Several students at the beginning struggled to find value utilizing systems engineering which could possibly be due to the maturity level of students.  In addition without doing the entire systems engineering approach, it was difficult to see how one model affects the outcome.  Students also typically thought that tinkering would be faster than developing the entire design on paper first. In the students’ defense, they generally don’t have much manufacturing experience, thus they aren’t capable of determining how feasible a design will be until they go to try and build it first. In addition, it is difficult for them to realize all the types of interactions including developing logical architectures until they physically have the device in front of them.  </a:t>
            </a:r>
          </a:p>
          <a:p>
            <a:pPr defTabSz="465810">
              <a:defRP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B70DD19C-7070-4879-9916-039BD868B48F}" type="slidenum">
              <a:rPr lang="en-US" smtClean="0">
                <a:solidFill>
                  <a:prstClr val="black"/>
                </a:solidFill>
              </a:rPr>
              <a:pPr>
                <a:defRPr/>
              </a:pPr>
              <a:t>64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jobs and simplifying design by providing cohesive framework</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t>74</a:t>
            </a:fld>
            <a:endParaRPr lang="en-US"/>
          </a:p>
        </p:txBody>
      </p:sp>
    </p:spTree>
    <p:extLst>
      <p:ext uri="{BB962C8B-B14F-4D97-AF65-F5344CB8AC3E}">
        <p14:creationId xmlns:p14="http://schemas.microsoft.com/office/powerpoint/2010/main" val="40729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Engineers must integrate knowledge across many domains and disciplines to create effective solutions to complex problems.</a:t>
            </a:r>
          </a:p>
          <a:p>
            <a:endParaRPr lang="en-US" dirty="0" smtClean="0"/>
          </a:p>
          <a:p>
            <a:r>
              <a:rPr lang="en-US" dirty="0" smtClean="0"/>
              <a:t>We do a great job of teaching students the</a:t>
            </a:r>
            <a:r>
              <a:rPr lang="en-US" baseline="0" dirty="0" smtClean="0"/>
              <a:t> domain specific knowledge for an individual course.</a:t>
            </a:r>
          </a:p>
          <a:p>
            <a:endParaRPr lang="en-US" baseline="0" dirty="0" smtClean="0"/>
          </a:p>
          <a:p>
            <a:r>
              <a:rPr lang="en-US" baseline="0" dirty="0" smtClean="0"/>
              <a:t>Teaching them how to integrate this knowledge is a challenge, but is the purpose of the design courses.</a:t>
            </a:r>
          </a:p>
          <a:p>
            <a:endParaRPr lang="en-US" baseline="0" dirty="0" smtClean="0"/>
          </a:p>
          <a:p>
            <a:r>
              <a:rPr lang="en-US" baseline="0" dirty="0" smtClean="0"/>
              <a:t>Model-based systems competencies can provide a framework and formal process that can help guide engineers through design of even complex systems. Provides a formal structure for integrating knowledge across many domains to create a more successful solution to a problem. </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9</a:t>
            </a:fld>
            <a:endParaRPr lang="en-US"/>
          </a:p>
        </p:txBody>
      </p:sp>
    </p:spTree>
    <p:extLst>
      <p:ext uri="{BB962C8B-B14F-4D97-AF65-F5344CB8AC3E}">
        <p14:creationId xmlns:p14="http://schemas.microsoft.com/office/powerpoint/2010/main" val="81806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10</a:t>
            </a:fld>
            <a:endParaRPr lang="en-US"/>
          </a:p>
        </p:txBody>
      </p:sp>
    </p:spTree>
    <p:extLst>
      <p:ext uri="{BB962C8B-B14F-4D97-AF65-F5344CB8AC3E}">
        <p14:creationId xmlns:p14="http://schemas.microsoft.com/office/powerpoint/2010/main" val="341891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1BFF9B-2E0B-4213-9328-6174615740F9}" type="slidenum">
              <a:rPr lang="en-US" smtClean="0"/>
              <a:pPr>
                <a:defRPr/>
              </a:pPr>
              <a:t>11</a:t>
            </a:fld>
            <a:endParaRPr lang="en-US" smtClean="0"/>
          </a:p>
        </p:txBody>
      </p:sp>
      <p:sp>
        <p:nvSpPr>
          <p:cNvPr id="1945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34721"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16</a:t>
            </a:fld>
            <a:endParaRPr lang="en-US"/>
          </a:p>
        </p:txBody>
      </p:sp>
    </p:spTree>
    <p:extLst>
      <p:ext uri="{BB962C8B-B14F-4D97-AF65-F5344CB8AC3E}">
        <p14:creationId xmlns:p14="http://schemas.microsoft.com/office/powerpoint/2010/main" val="233478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a:t>
            </a:r>
            <a:r>
              <a:rPr lang="en-US" baseline="0" dirty="0" smtClean="0"/>
              <a:t> that not all Stakeholders are of equal importance. They need to identify which are the primary stakeholders. The entire lifespan of the project should be accounted for when thinking about Stakeholders and Features.</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17</a:t>
            </a:fld>
            <a:endParaRPr lang="en-US"/>
          </a:p>
        </p:txBody>
      </p:sp>
    </p:spTree>
    <p:extLst>
      <p:ext uri="{BB962C8B-B14F-4D97-AF65-F5344CB8AC3E}">
        <p14:creationId xmlns:p14="http://schemas.microsoft.com/office/powerpoint/2010/main" val="363607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a:t>
            </a:r>
            <a:r>
              <a:rPr lang="en-US" baseline="0" dirty="0" smtClean="0"/>
              <a:t> actors </a:t>
            </a:r>
          </a:p>
          <a:p>
            <a:r>
              <a:rPr lang="en-US" baseline="0" dirty="0" smtClean="0"/>
              <a:t>Identify all I/</a:t>
            </a:r>
            <a:r>
              <a:rPr lang="en-US" baseline="0" dirty="0" err="1" smtClean="0"/>
              <a:t>Os</a:t>
            </a:r>
            <a:r>
              <a:rPr lang="en-US" baseline="0" dirty="0" smtClean="0"/>
              <a:t> between project and Actors</a:t>
            </a:r>
          </a:p>
          <a:p>
            <a:r>
              <a:rPr lang="en-US" baseline="0" dirty="0" smtClean="0"/>
              <a:t>Group I/</a:t>
            </a:r>
            <a:r>
              <a:rPr lang="en-US" baseline="0" dirty="0" err="1" smtClean="0"/>
              <a:t>Os</a:t>
            </a:r>
            <a:r>
              <a:rPr lang="en-US" baseline="0" dirty="0" smtClean="0"/>
              <a:t> into interfaces</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20</a:t>
            </a:fld>
            <a:endParaRPr lang="en-US"/>
          </a:p>
        </p:txBody>
      </p:sp>
    </p:spTree>
    <p:extLst>
      <p:ext uri="{BB962C8B-B14F-4D97-AF65-F5344CB8AC3E}">
        <p14:creationId xmlns:p14="http://schemas.microsoft.com/office/powerpoint/2010/main" val="422600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create the Black Box model</a:t>
            </a:r>
            <a:endParaRPr lang="en-US" dirty="0"/>
          </a:p>
        </p:txBody>
      </p:sp>
      <p:sp>
        <p:nvSpPr>
          <p:cNvPr id="4" name="Slide Number Placeholder 3"/>
          <p:cNvSpPr>
            <a:spLocks noGrp="1"/>
          </p:cNvSpPr>
          <p:nvPr>
            <p:ph type="sldNum" sz="quarter" idx="10"/>
          </p:nvPr>
        </p:nvSpPr>
        <p:spPr/>
        <p:txBody>
          <a:bodyPr/>
          <a:lstStyle/>
          <a:p>
            <a:fld id="{97F08548-C7F7-40DF-8FEE-86E05B5C286D}" type="slidenum">
              <a:rPr lang="en-US" smtClean="0"/>
              <a:pPr/>
              <a:t>23</a:t>
            </a:fld>
            <a:endParaRPr lang="en-US"/>
          </a:p>
        </p:txBody>
      </p:sp>
    </p:spTree>
    <p:extLst>
      <p:ext uri="{BB962C8B-B14F-4D97-AF65-F5344CB8AC3E}">
        <p14:creationId xmlns:p14="http://schemas.microsoft.com/office/powerpoint/2010/main" val="422600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410752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315766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3595604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24400" y="2133600"/>
            <a:ext cx="3886200" cy="3733800"/>
          </a:xfrm>
        </p:spPr>
        <p:txBody>
          <a:bodyPr/>
          <a:lstStyle>
            <a:lvl1pPr>
              <a:defRPr>
                <a:solidFill>
                  <a:srgbClr val="000099"/>
                </a:solidFill>
              </a:defRPr>
            </a:lvl1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35F992F-F461-44DF-A7E2-F86C6B51362D}" type="slidenum">
              <a:rPr lang="en-US"/>
              <a:pPr>
                <a:defRPr/>
              </a:pPr>
              <a:t>‹#›</a:t>
            </a:fld>
            <a:endParaRPr lang="en-US"/>
          </a:p>
        </p:txBody>
      </p:sp>
    </p:spTree>
    <p:extLst>
      <p:ext uri="{BB962C8B-B14F-4D97-AF65-F5344CB8AC3E}">
        <p14:creationId xmlns:p14="http://schemas.microsoft.com/office/powerpoint/2010/main" val="162131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pic>
        <p:nvPicPr>
          <p:cNvPr id="7" name="Picture 6" descr="Background 1-4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17" y="0"/>
            <a:ext cx="9351818" cy="6959600"/>
          </a:xfrm>
          <a:prstGeom prst="rect">
            <a:avLst/>
          </a:prstGeom>
        </p:spPr>
      </p:pic>
      <p:sp>
        <p:nvSpPr>
          <p:cNvPr id="8" name="TextBox 7"/>
          <p:cNvSpPr txBox="1"/>
          <p:nvPr userDrawn="1"/>
        </p:nvSpPr>
        <p:spPr>
          <a:xfrm>
            <a:off x="-18109" y="1969242"/>
            <a:ext cx="9162110" cy="2394501"/>
          </a:xfrm>
          <a:prstGeom prst="rect">
            <a:avLst/>
          </a:prstGeom>
          <a:noFill/>
        </p:spPr>
        <p:txBody>
          <a:bodyPr wrap="square" rtlCol="0">
            <a:spAutoFit/>
          </a:bodyPr>
          <a:lstStyle/>
          <a:p>
            <a:pPr algn="ctr" defTabSz="457200"/>
            <a:r>
              <a:rPr lang="en-US" sz="4400" dirty="0" smtClean="0">
                <a:solidFill>
                  <a:prstClr val="white"/>
                </a:solidFill>
                <a:latin typeface="Arial"/>
                <a:cs typeface="Arial"/>
              </a:rPr>
              <a:t>Header</a:t>
            </a:r>
          </a:p>
          <a:p>
            <a:pPr algn="ctr" defTabSz="457200">
              <a:lnSpc>
                <a:spcPct val="140000"/>
              </a:lnSpc>
            </a:pPr>
            <a:r>
              <a:rPr lang="en-US" sz="3600" dirty="0" smtClean="0">
                <a:solidFill>
                  <a:prstClr val="white"/>
                </a:solidFill>
                <a:latin typeface="Arial"/>
                <a:cs typeface="Arial"/>
              </a:rPr>
              <a:t>Copy</a:t>
            </a:r>
            <a:endParaRPr lang="en-US" sz="4400" dirty="0">
              <a:solidFill>
                <a:prstClr val="white"/>
              </a:solidFill>
              <a:latin typeface="Arial"/>
              <a:cs typeface="Arial"/>
            </a:endParaRPr>
          </a:p>
          <a:p>
            <a:pPr algn="ctr" defTabSz="457200"/>
            <a:endParaRPr lang="en-US" sz="4400" dirty="0" smtClean="0">
              <a:solidFill>
                <a:prstClr val="white"/>
              </a:solidFill>
              <a:latin typeface="Arial"/>
              <a:cs typeface="Arial"/>
            </a:endParaRPr>
          </a:p>
        </p:txBody>
      </p:sp>
      <p:sp>
        <p:nvSpPr>
          <p:cNvPr id="12" name="Rectangle 11"/>
          <p:cNvSpPr/>
          <p:nvPr userDrawn="1"/>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9" descr="https://encrypted-tbn0.gstatic.com/images?q=tbn:ANd9GcTJJFEDU56q2KZePEkqN6q2oMAakhMaTg6k7fhklKcf9NQbCYkZAA"/>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Rose-Hulman-White-HiRes-13.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25346767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00"/>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04543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74341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9293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304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5966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860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4003042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8069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291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5536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9378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pic>
        <p:nvPicPr>
          <p:cNvPr id="7" name="Picture 6" descr="Background 1-4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17" y="0"/>
            <a:ext cx="9351818" cy="6959600"/>
          </a:xfrm>
          <a:prstGeom prst="rect">
            <a:avLst/>
          </a:prstGeom>
        </p:spPr>
      </p:pic>
      <p:sp>
        <p:nvSpPr>
          <p:cNvPr id="8" name="TextBox 7"/>
          <p:cNvSpPr txBox="1"/>
          <p:nvPr userDrawn="1"/>
        </p:nvSpPr>
        <p:spPr>
          <a:xfrm>
            <a:off x="-18109" y="1969242"/>
            <a:ext cx="9162110" cy="2394501"/>
          </a:xfrm>
          <a:prstGeom prst="rect">
            <a:avLst/>
          </a:prstGeom>
          <a:noFill/>
        </p:spPr>
        <p:txBody>
          <a:bodyPr wrap="square" rtlCol="0">
            <a:spAutoFit/>
          </a:bodyPr>
          <a:lstStyle/>
          <a:p>
            <a:pPr algn="ctr" defTabSz="457200"/>
            <a:r>
              <a:rPr lang="en-US" sz="4400" dirty="0" smtClean="0">
                <a:solidFill>
                  <a:prstClr val="white"/>
                </a:solidFill>
                <a:latin typeface="Arial"/>
                <a:cs typeface="Arial"/>
              </a:rPr>
              <a:t>Header</a:t>
            </a:r>
          </a:p>
          <a:p>
            <a:pPr algn="ctr" defTabSz="457200">
              <a:lnSpc>
                <a:spcPct val="140000"/>
              </a:lnSpc>
            </a:pPr>
            <a:r>
              <a:rPr lang="en-US" sz="3600" dirty="0" smtClean="0">
                <a:solidFill>
                  <a:prstClr val="white"/>
                </a:solidFill>
                <a:latin typeface="Arial"/>
                <a:cs typeface="Arial"/>
              </a:rPr>
              <a:t>Copy</a:t>
            </a:r>
            <a:endParaRPr lang="en-US" sz="4400" dirty="0">
              <a:solidFill>
                <a:prstClr val="white"/>
              </a:solidFill>
              <a:latin typeface="Arial"/>
              <a:cs typeface="Arial"/>
            </a:endParaRPr>
          </a:p>
          <a:p>
            <a:pPr algn="ctr" defTabSz="457200"/>
            <a:endParaRPr lang="en-US" sz="4400" dirty="0" smtClean="0">
              <a:solidFill>
                <a:prstClr val="white"/>
              </a:solidFill>
              <a:latin typeface="Arial"/>
              <a:cs typeface="Arial"/>
            </a:endParaRPr>
          </a:p>
        </p:txBody>
      </p:sp>
      <p:sp>
        <p:nvSpPr>
          <p:cNvPr id="12" name="Rectangle 11"/>
          <p:cNvSpPr/>
          <p:nvPr userDrawn="1"/>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9" descr="https://encrypted-tbn0.gstatic.com/images?q=tbn:ANd9GcTJJFEDU56q2KZePEkqN6q2oMAakhMaTg6k7fhklKcf9NQbCYkZAA"/>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Rose-Hulman-White-HiRes-13.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17151214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00"/>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11984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63107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914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0014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543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B20DA-50E2-46A0-A573-3915CDDBAB27}"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35267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8803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4187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7926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1785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0641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pic>
        <p:nvPicPr>
          <p:cNvPr id="7" name="Picture 6" descr="Background 1-4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17" y="0"/>
            <a:ext cx="9351818" cy="6959600"/>
          </a:xfrm>
          <a:prstGeom prst="rect">
            <a:avLst/>
          </a:prstGeom>
        </p:spPr>
      </p:pic>
      <p:sp>
        <p:nvSpPr>
          <p:cNvPr id="8" name="TextBox 7"/>
          <p:cNvSpPr txBox="1"/>
          <p:nvPr userDrawn="1"/>
        </p:nvSpPr>
        <p:spPr>
          <a:xfrm>
            <a:off x="-18109" y="1969242"/>
            <a:ext cx="9162110" cy="2394501"/>
          </a:xfrm>
          <a:prstGeom prst="rect">
            <a:avLst/>
          </a:prstGeom>
          <a:noFill/>
        </p:spPr>
        <p:txBody>
          <a:bodyPr wrap="square" rtlCol="0">
            <a:spAutoFit/>
          </a:bodyPr>
          <a:lstStyle/>
          <a:p>
            <a:pPr algn="ctr" defTabSz="457200"/>
            <a:r>
              <a:rPr lang="en-US" sz="4400" dirty="0" smtClean="0">
                <a:solidFill>
                  <a:prstClr val="white"/>
                </a:solidFill>
                <a:latin typeface="Arial"/>
                <a:cs typeface="Arial"/>
              </a:rPr>
              <a:t>Header</a:t>
            </a:r>
          </a:p>
          <a:p>
            <a:pPr algn="ctr" defTabSz="457200">
              <a:lnSpc>
                <a:spcPct val="140000"/>
              </a:lnSpc>
            </a:pPr>
            <a:r>
              <a:rPr lang="en-US" sz="3600" dirty="0" smtClean="0">
                <a:solidFill>
                  <a:prstClr val="white"/>
                </a:solidFill>
                <a:latin typeface="Arial"/>
                <a:cs typeface="Arial"/>
              </a:rPr>
              <a:t>Copy</a:t>
            </a:r>
            <a:endParaRPr lang="en-US" sz="4400" dirty="0">
              <a:solidFill>
                <a:prstClr val="white"/>
              </a:solidFill>
              <a:latin typeface="Arial"/>
              <a:cs typeface="Arial"/>
            </a:endParaRPr>
          </a:p>
          <a:p>
            <a:pPr algn="ctr" defTabSz="457200"/>
            <a:endParaRPr lang="en-US" sz="4400" dirty="0" smtClean="0">
              <a:solidFill>
                <a:prstClr val="white"/>
              </a:solidFill>
              <a:latin typeface="Arial"/>
              <a:cs typeface="Arial"/>
            </a:endParaRPr>
          </a:p>
        </p:txBody>
      </p:sp>
      <p:sp>
        <p:nvSpPr>
          <p:cNvPr id="12" name="Rectangle 11"/>
          <p:cNvSpPr/>
          <p:nvPr userDrawn="1"/>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9" descr="https://encrypted-tbn0.gstatic.com/images?q=tbn:ANd9GcTJJFEDU56q2KZePEkqN6q2oMAakhMaTg6k7fhklKcf9NQbCYkZAA"/>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Rose-Hulman-White-HiRes-13.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30512676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00"/>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97533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88543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9035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769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B20DA-50E2-46A0-A573-3915CDDBAB27}"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2890659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7172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3512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5039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732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4391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3061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pic>
        <p:nvPicPr>
          <p:cNvPr id="7" name="Picture 6" descr="Background 1-4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17" y="0"/>
            <a:ext cx="9351818" cy="6959600"/>
          </a:xfrm>
          <a:prstGeom prst="rect">
            <a:avLst/>
          </a:prstGeom>
        </p:spPr>
      </p:pic>
      <p:sp>
        <p:nvSpPr>
          <p:cNvPr id="8" name="TextBox 7"/>
          <p:cNvSpPr txBox="1"/>
          <p:nvPr userDrawn="1"/>
        </p:nvSpPr>
        <p:spPr>
          <a:xfrm>
            <a:off x="-18109" y="1969242"/>
            <a:ext cx="9162110" cy="2394501"/>
          </a:xfrm>
          <a:prstGeom prst="rect">
            <a:avLst/>
          </a:prstGeom>
          <a:noFill/>
        </p:spPr>
        <p:txBody>
          <a:bodyPr wrap="square" rtlCol="0">
            <a:spAutoFit/>
          </a:bodyPr>
          <a:lstStyle/>
          <a:p>
            <a:pPr algn="ctr" defTabSz="457200"/>
            <a:r>
              <a:rPr lang="en-US" sz="4400" dirty="0" smtClean="0">
                <a:solidFill>
                  <a:prstClr val="white"/>
                </a:solidFill>
                <a:latin typeface="Arial"/>
                <a:cs typeface="Arial"/>
              </a:rPr>
              <a:t>Header</a:t>
            </a:r>
          </a:p>
          <a:p>
            <a:pPr algn="ctr" defTabSz="457200">
              <a:lnSpc>
                <a:spcPct val="140000"/>
              </a:lnSpc>
            </a:pPr>
            <a:r>
              <a:rPr lang="en-US" sz="3600" dirty="0" smtClean="0">
                <a:solidFill>
                  <a:prstClr val="white"/>
                </a:solidFill>
                <a:latin typeface="Arial"/>
                <a:cs typeface="Arial"/>
              </a:rPr>
              <a:t>Copy</a:t>
            </a:r>
            <a:endParaRPr lang="en-US" sz="4400" dirty="0">
              <a:solidFill>
                <a:prstClr val="white"/>
              </a:solidFill>
              <a:latin typeface="Arial"/>
              <a:cs typeface="Arial"/>
            </a:endParaRPr>
          </a:p>
          <a:p>
            <a:pPr algn="ctr" defTabSz="457200"/>
            <a:endParaRPr lang="en-US" sz="4400" dirty="0" smtClean="0">
              <a:solidFill>
                <a:prstClr val="white"/>
              </a:solidFill>
              <a:latin typeface="Arial"/>
              <a:cs typeface="Arial"/>
            </a:endParaRPr>
          </a:p>
        </p:txBody>
      </p:sp>
      <p:sp>
        <p:nvSpPr>
          <p:cNvPr id="12" name="Rectangle 11"/>
          <p:cNvSpPr/>
          <p:nvPr userDrawn="1"/>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3" name="Picture 9" descr="https://encrypted-tbn0.gstatic.com/images?q=tbn:ANd9GcTJJFEDU56q2KZePEkqN6q2oMAakhMaTg6k7fhklKcf9NQbCYkZAA"/>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Rose-Hulman-White-HiRes-13.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4463117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00"/>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69103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772754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3338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B20DA-50E2-46A0-A573-3915CDDBAB27}" type="datetimeFigureOut">
              <a:rPr lang="en-US" smtClean="0"/>
              <a:pPr/>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1226528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8556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9876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427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1980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1680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6834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FE1D5-2D5F-7048-9BD5-F6562D594896}" type="datetimeFigureOut">
              <a:rPr lang="en-US" smtClean="0">
                <a:solidFill>
                  <a:prstClr val="black"/>
                </a:solidFill>
              </a:rPr>
              <a:pPr/>
              <a:t>6/5/2015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79E92-E426-8840-B4F0-BB5AE62C0A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4490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961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769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23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B20DA-50E2-46A0-A573-3915CDDBAB27}" type="datetimeFigureOut">
              <a:rPr lang="en-US" smtClean="0"/>
              <a:pPr/>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3287709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3256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324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386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572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9726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440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213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B20DA-50E2-46A0-A573-3915CDDBAB27}" type="datetimeFigureOut">
              <a:rPr lang="en-US" smtClean="0"/>
              <a:pPr/>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309479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B20DA-50E2-46A0-A573-3915CDDBAB27}"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403993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B20DA-50E2-46A0-A573-3915CDDBAB27}"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6409AF-FB60-444F-8DA2-267B70D86B1F}" type="slidenum">
              <a:rPr lang="en-US" smtClean="0"/>
              <a:pPr/>
              <a:t>‹#›</a:t>
            </a:fld>
            <a:endParaRPr lang="en-US"/>
          </a:p>
        </p:txBody>
      </p:sp>
    </p:spTree>
    <p:extLst>
      <p:ext uri="{BB962C8B-B14F-4D97-AF65-F5344CB8AC3E}">
        <p14:creationId xmlns:p14="http://schemas.microsoft.com/office/powerpoint/2010/main" val="194585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e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B20DA-50E2-46A0-A573-3915CDDBAB27}" type="datetimeFigureOut">
              <a:rPr lang="en-US" smtClean="0"/>
              <a:pPr/>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409AF-FB60-444F-8DA2-267B70D86B1F}" type="slidenum">
              <a:rPr lang="en-US" smtClean="0"/>
              <a:pPr/>
              <a:t>‹#›</a:t>
            </a:fld>
            <a:endParaRPr lang="en-US"/>
          </a:p>
        </p:txBody>
      </p:sp>
    </p:spTree>
    <p:extLst>
      <p:ext uri="{BB962C8B-B14F-4D97-AF65-F5344CB8AC3E}">
        <p14:creationId xmlns:p14="http://schemas.microsoft.com/office/powerpoint/2010/main" val="69707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76200" y="76200"/>
            <a:ext cx="897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5123" name="Text Placeholder 2"/>
          <p:cNvSpPr>
            <a:spLocks noGrp="1"/>
          </p:cNvSpPr>
          <p:nvPr>
            <p:ph type="body" idx="1"/>
          </p:nvPr>
        </p:nvSpPr>
        <p:spPr bwMode="auto">
          <a:xfrm>
            <a:off x="228600" y="3429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p:txBody>
      </p:sp>
      <p:sp>
        <p:nvSpPr>
          <p:cNvPr id="5" name="Slide Number Placeholder 5"/>
          <p:cNvSpPr>
            <a:spLocks noGrp="1"/>
          </p:cNvSpPr>
          <p:nvPr>
            <p:ph type="sldNum" sz="quarter" idx="4"/>
          </p:nvPr>
        </p:nvSpPr>
        <p:spPr>
          <a:xfrm>
            <a:off x="76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400" b="1">
                <a:solidFill>
                  <a:srgbClr val="000099"/>
                </a:solidFill>
                <a:latin typeface="Calibri" pitchFamily="34" charset="0"/>
              </a:defRPr>
            </a:lvl1pPr>
          </a:lstStyle>
          <a:p>
            <a:pPr fontAlgn="base">
              <a:spcBef>
                <a:spcPct val="0"/>
              </a:spcBef>
              <a:spcAft>
                <a:spcPct val="0"/>
              </a:spcAft>
              <a:defRPr/>
            </a:pPr>
            <a:fld id="{9F4B43AD-8AC3-4AC9-A125-BA488CB180B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53503823"/>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rtl="0" eaLnBrk="1" fontAlgn="base" hangingPunct="1">
        <a:spcBef>
          <a:spcPct val="0"/>
        </a:spcBef>
        <a:spcAft>
          <a:spcPct val="0"/>
        </a:spcAft>
        <a:defRPr sz="2800" b="1" kern="1200">
          <a:solidFill>
            <a:schemeClr val="tx1"/>
          </a:solidFill>
          <a:latin typeface="Calibri" pitchFamily="34" charset="0"/>
          <a:ea typeface="+mj-ea"/>
          <a:cs typeface="+mj-cs"/>
        </a:defRPr>
      </a:lvl1pPr>
      <a:lvl2pPr algn="l" rtl="0" eaLnBrk="1" fontAlgn="base" hangingPunct="1">
        <a:spcBef>
          <a:spcPct val="0"/>
        </a:spcBef>
        <a:spcAft>
          <a:spcPct val="0"/>
        </a:spcAft>
        <a:defRPr sz="2800" b="1">
          <a:solidFill>
            <a:schemeClr val="tx1"/>
          </a:solidFill>
          <a:latin typeface="Calibri" pitchFamily="34" charset="0"/>
        </a:defRPr>
      </a:lvl2pPr>
      <a:lvl3pPr algn="l" rtl="0" eaLnBrk="1" fontAlgn="base" hangingPunct="1">
        <a:spcBef>
          <a:spcPct val="0"/>
        </a:spcBef>
        <a:spcAft>
          <a:spcPct val="0"/>
        </a:spcAft>
        <a:defRPr sz="2800" b="1">
          <a:solidFill>
            <a:schemeClr val="tx1"/>
          </a:solidFill>
          <a:latin typeface="Calibri" pitchFamily="34" charset="0"/>
        </a:defRPr>
      </a:lvl3pPr>
      <a:lvl4pPr algn="l" rtl="0" eaLnBrk="1" fontAlgn="base" hangingPunct="1">
        <a:spcBef>
          <a:spcPct val="0"/>
        </a:spcBef>
        <a:spcAft>
          <a:spcPct val="0"/>
        </a:spcAft>
        <a:defRPr sz="2800" b="1">
          <a:solidFill>
            <a:schemeClr val="tx1"/>
          </a:solidFill>
          <a:latin typeface="Calibri" pitchFamily="34" charset="0"/>
        </a:defRPr>
      </a:lvl4pPr>
      <a:lvl5pPr algn="l" rtl="0" eaLnBrk="1" fontAlgn="base" hangingPunct="1">
        <a:spcBef>
          <a:spcPct val="0"/>
        </a:spcBef>
        <a:spcAft>
          <a:spcPct val="0"/>
        </a:spcAft>
        <a:defRPr sz="28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1" fontAlgn="base" hangingPunct="1">
        <a:spcBef>
          <a:spcPct val="20000"/>
        </a:spcBef>
        <a:spcAft>
          <a:spcPct val="0"/>
        </a:spcAft>
        <a:defRPr sz="2400" b="1" kern="1200">
          <a:solidFill>
            <a:srgbClr val="000099"/>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457200" y="6356350"/>
            <a:ext cx="2133600" cy="365125"/>
          </a:xfrm>
          <a:prstGeom prst="rect">
            <a:avLst/>
          </a:prstGeom>
        </p:spPr>
        <p:txBody>
          <a:bodyPr/>
          <a:lstStyle/>
          <a:p>
            <a:pPr defTabSz="457200"/>
            <a:fld id="{4F5FE1D5-2D5F-7048-9BD5-F6562D594896}" type="datetimeFigureOut">
              <a:rPr lang="en-US" smtClean="0">
                <a:solidFill>
                  <a:prstClr val="black"/>
                </a:solidFill>
              </a:rPr>
              <a:pPr defTabSz="457200"/>
              <a:t>6/5/2015</a:t>
            </a:fld>
            <a:endParaRPr lang="en-US">
              <a:solidFill>
                <a:prstClr val="black"/>
              </a:solidFill>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p>
            <a:pPr defTabSz="457200"/>
            <a:fld id="{67A79E92-E426-8840-B4F0-BB5AE62C0AD3}" type="slidenum">
              <a:rPr lang="en-US" smtClean="0">
                <a:solidFill>
                  <a:prstClr val="black"/>
                </a:solidFill>
              </a:rPr>
              <a:pPr defTabSz="457200"/>
              <a:t>‹#›</a:t>
            </a:fld>
            <a:endParaRPr lang="en-US">
              <a:solidFill>
                <a:prstClr val="black"/>
              </a:solidFill>
            </a:endParaRPr>
          </a:p>
        </p:txBody>
      </p:sp>
      <p:pic>
        <p:nvPicPr>
          <p:cNvPr id="12" name="Picture 11" descr="Background 1-42.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2765" y="0"/>
            <a:ext cx="9326765" cy="6959600"/>
          </a:xfrm>
          <a:prstGeom prst="rect">
            <a:avLst/>
          </a:prstGeom>
        </p:spPr>
      </p:pic>
      <p:sp>
        <p:nvSpPr>
          <p:cNvPr id="14" name="Rectangle 13"/>
          <p:cNvSpPr/>
          <p:nvPr/>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5" name="Picture 9" descr="https://encrypted-tbn0.gstatic.com/images?q=tbn:ANd9GcTJJFEDU56q2KZePEkqN6q2oMAakhMaTg6k7fhklKcf9NQbCYkZAA"/>
          <p:cNvPicPr>
            <a:picLocks noChangeAspect="1" noChangeArrowheads="1"/>
          </p:cNvPicPr>
          <p:nvPr/>
        </p:nvPicPr>
        <p:blipFill rotWithShape="1">
          <a:blip r:embed="rId14">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Rose-Hulman-White-HiRes-13.eps"/>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28655281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457200" y="6356350"/>
            <a:ext cx="2133600" cy="365125"/>
          </a:xfrm>
          <a:prstGeom prst="rect">
            <a:avLst/>
          </a:prstGeom>
        </p:spPr>
        <p:txBody>
          <a:bodyPr/>
          <a:lstStyle/>
          <a:p>
            <a:pPr defTabSz="457200"/>
            <a:fld id="{4F5FE1D5-2D5F-7048-9BD5-F6562D594896}" type="datetimeFigureOut">
              <a:rPr lang="en-US" smtClean="0">
                <a:solidFill>
                  <a:prstClr val="black"/>
                </a:solidFill>
              </a:rPr>
              <a:pPr defTabSz="457200"/>
              <a:t>6/5/2015</a:t>
            </a:fld>
            <a:endParaRPr lang="en-US">
              <a:solidFill>
                <a:prstClr val="black"/>
              </a:solidFill>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p>
            <a:pPr defTabSz="457200"/>
            <a:fld id="{67A79E92-E426-8840-B4F0-BB5AE62C0AD3}" type="slidenum">
              <a:rPr lang="en-US" smtClean="0">
                <a:solidFill>
                  <a:prstClr val="black"/>
                </a:solidFill>
              </a:rPr>
              <a:pPr defTabSz="457200"/>
              <a:t>‹#›</a:t>
            </a:fld>
            <a:endParaRPr lang="en-US">
              <a:solidFill>
                <a:prstClr val="black"/>
              </a:solidFill>
            </a:endParaRPr>
          </a:p>
        </p:txBody>
      </p:sp>
      <p:pic>
        <p:nvPicPr>
          <p:cNvPr id="12" name="Picture 11" descr="Background 1-42.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2765" y="0"/>
            <a:ext cx="9326765" cy="6959600"/>
          </a:xfrm>
          <a:prstGeom prst="rect">
            <a:avLst/>
          </a:prstGeom>
        </p:spPr>
      </p:pic>
      <p:sp>
        <p:nvSpPr>
          <p:cNvPr id="14" name="Rectangle 13"/>
          <p:cNvSpPr/>
          <p:nvPr/>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5" name="Picture 9" descr="https://encrypted-tbn0.gstatic.com/images?q=tbn:ANd9GcTJJFEDU56q2KZePEkqN6q2oMAakhMaTg6k7fhklKcf9NQbCYkZAA"/>
          <p:cNvPicPr>
            <a:picLocks noChangeAspect="1" noChangeArrowheads="1"/>
          </p:cNvPicPr>
          <p:nvPr/>
        </p:nvPicPr>
        <p:blipFill rotWithShape="1">
          <a:blip r:embed="rId14">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Rose-Hulman-White-HiRes-13.eps"/>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14908235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457200" y="6356350"/>
            <a:ext cx="2133600" cy="365125"/>
          </a:xfrm>
          <a:prstGeom prst="rect">
            <a:avLst/>
          </a:prstGeom>
        </p:spPr>
        <p:txBody>
          <a:bodyPr/>
          <a:lstStyle/>
          <a:p>
            <a:pPr defTabSz="457200"/>
            <a:fld id="{4F5FE1D5-2D5F-7048-9BD5-F6562D594896}" type="datetimeFigureOut">
              <a:rPr lang="en-US" smtClean="0">
                <a:solidFill>
                  <a:prstClr val="black"/>
                </a:solidFill>
              </a:rPr>
              <a:pPr defTabSz="457200"/>
              <a:t>6/5/2015</a:t>
            </a:fld>
            <a:endParaRPr lang="en-US">
              <a:solidFill>
                <a:prstClr val="black"/>
              </a:solidFill>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p>
            <a:pPr defTabSz="457200"/>
            <a:fld id="{67A79E92-E426-8840-B4F0-BB5AE62C0AD3}" type="slidenum">
              <a:rPr lang="en-US" smtClean="0">
                <a:solidFill>
                  <a:prstClr val="black"/>
                </a:solidFill>
              </a:rPr>
              <a:pPr defTabSz="457200"/>
              <a:t>‹#›</a:t>
            </a:fld>
            <a:endParaRPr lang="en-US">
              <a:solidFill>
                <a:prstClr val="black"/>
              </a:solidFill>
            </a:endParaRPr>
          </a:p>
        </p:txBody>
      </p:sp>
      <p:pic>
        <p:nvPicPr>
          <p:cNvPr id="12" name="Picture 11" descr="Background 1-42.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2765" y="0"/>
            <a:ext cx="9326765" cy="6959600"/>
          </a:xfrm>
          <a:prstGeom prst="rect">
            <a:avLst/>
          </a:prstGeom>
        </p:spPr>
      </p:pic>
      <p:sp>
        <p:nvSpPr>
          <p:cNvPr id="14" name="Rectangle 13"/>
          <p:cNvSpPr/>
          <p:nvPr/>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5" name="Picture 9" descr="https://encrypted-tbn0.gstatic.com/images?q=tbn:ANd9GcTJJFEDU56q2KZePEkqN6q2oMAakhMaTg6k7fhklKcf9NQbCYkZAA"/>
          <p:cNvPicPr>
            <a:picLocks noChangeAspect="1" noChangeArrowheads="1"/>
          </p:cNvPicPr>
          <p:nvPr/>
        </p:nvPicPr>
        <p:blipFill rotWithShape="1">
          <a:blip r:embed="rId14">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Rose-Hulman-White-HiRes-13.eps"/>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22953462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457200" y="6356350"/>
            <a:ext cx="2133600" cy="365125"/>
          </a:xfrm>
          <a:prstGeom prst="rect">
            <a:avLst/>
          </a:prstGeom>
        </p:spPr>
        <p:txBody>
          <a:bodyPr/>
          <a:lstStyle/>
          <a:p>
            <a:pPr defTabSz="457200"/>
            <a:fld id="{4F5FE1D5-2D5F-7048-9BD5-F6562D594896}" type="datetimeFigureOut">
              <a:rPr lang="en-US" smtClean="0">
                <a:solidFill>
                  <a:prstClr val="black"/>
                </a:solidFill>
              </a:rPr>
              <a:pPr defTabSz="457200"/>
              <a:t>6/5/2015</a:t>
            </a:fld>
            <a:endParaRPr lang="en-US">
              <a:solidFill>
                <a:prstClr val="black"/>
              </a:solidFill>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a:lstStyle/>
          <a:p>
            <a:pPr defTabSz="457200"/>
            <a:fld id="{67A79E92-E426-8840-B4F0-BB5AE62C0AD3}" type="slidenum">
              <a:rPr lang="en-US" smtClean="0">
                <a:solidFill>
                  <a:prstClr val="black"/>
                </a:solidFill>
              </a:rPr>
              <a:pPr defTabSz="457200"/>
              <a:t>‹#›</a:t>
            </a:fld>
            <a:endParaRPr lang="en-US">
              <a:solidFill>
                <a:prstClr val="black"/>
              </a:solidFill>
            </a:endParaRPr>
          </a:p>
        </p:txBody>
      </p:sp>
      <p:pic>
        <p:nvPicPr>
          <p:cNvPr id="12" name="Picture 11" descr="Background 1-42.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2765" y="0"/>
            <a:ext cx="9326765" cy="6959600"/>
          </a:xfrm>
          <a:prstGeom prst="rect">
            <a:avLst/>
          </a:prstGeom>
        </p:spPr>
      </p:pic>
      <p:sp>
        <p:nvSpPr>
          <p:cNvPr id="14" name="Rectangle 13"/>
          <p:cNvSpPr/>
          <p:nvPr/>
        </p:nvSpPr>
        <p:spPr>
          <a:xfrm>
            <a:off x="-182764" y="6100175"/>
            <a:ext cx="9326764" cy="846897"/>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5" name="Picture 9" descr="https://encrypted-tbn0.gstatic.com/images?q=tbn:ANd9GcTJJFEDU56q2KZePEkqN6q2oMAakhMaTg6k7fhklKcf9NQbCYkZAA"/>
          <p:cNvPicPr>
            <a:picLocks noChangeAspect="1" noChangeArrowheads="1"/>
          </p:cNvPicPr>
          <p:nvPr/>
        </p:nvPicPr>
        <p:blipFill rotWithShape="1">
          <a:blip r:embed="rId14">
            <a:extLst>
              <a:ext uri="{28A0092B-C50C-407E-A947-70E740481C1C}">
                <a14:useLocalDpi xmlns:a14="http://schemas.microsoft.com/office/drawing/2010/main" val="0"/>
              </a:ext>
            </a:extLst>
          </a:blip>
          <a:srcRect r="32579"/>
          <a:stretch/>
        </p:blipFill>
        <p:spPr bwMode="auto">
          <a:xfrm>
            <a:off x="7985138" y="6100175"/>
            <a:ext cx="1158862" cy="846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Rose-Hulman-White-HiRes-13.eps"/>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6288442"/>
            <a:ext cx="2697090" cy="442226"/>
          </a:xfrm>
          <a:prstGeom prst="rect">
            <a:avLst/>
          </a:prstGeom>
        </p:spPr>
      </p:pic>
    </p:spTree>
    <p:extLst>
      <p:ext uri="{BB962C8B-B14F-4D97-AF65-F5344CB8AC3E}">
        <p14:creationId xmlns:p14="http://schemas.microsoft.com/office/powerpoint/2010/main" val="35749494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B20DA-50E2-46A0-A573-3915CDDBAB27}"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409AF-FB60-444F-8DA2-267B70D86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9399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hyperlink" Target="http://www.fieldroidrobo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www.fieldroidrobot.com/" TargetMode="Externa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www.fieldroidrobot.com/"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hyperlink" Target="http://www.incose.org/ChaptersGroups/AcademicCouncil"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2152650"/>
          </a:xfrm>
        </p:spPr>
        <p:txBody>
          <a:bodyPr>
            <a:normAutofit/>
          </a:bodyPr>
          <a:lstStyle/>
          <a:p>
            <a:r>
              <a:rPr lang="en-US" b="1" dirty="0" smtClean="0"/>
              <a:t>Helping Students Achieve a “Systems Perspective” of Engineering</a:t>
            </a:r>
            <a:endParaRPr lang="en-US" dirty="0"/>
          </a:p>
        </p:txBody>
      </p:sp>
      <p:sp>
        <p:nvSpPr>
          <p:cNvPr id="3" name="Subtitle 2"/>
          <p:cNvSpPr>
            <a:spLocks noGrp="1"/>
          </p:cNvSpPr>
          <p:nvPr>
            <p:ph type="subTitle" idx="1"/>
          </p:nvPr>
        </p:nvSpPr>
        <p:spPr>
          <a:xfrm>
            <a:off x="1371600" y="3124200"/>
            <a:ext cx="6400800" cy="2895600"/>
          </a:xfrm>
        </p:spPr>
        <p:txBody>
          <a:bodyPr>
            <a:normAutofit fontScale="85000" lnSpcReduction="20000"/>
          </a:bodyPr>
          <a:lstStyle/>
          <a:p>
            <a:r>
              <a:rPr lang="en-US" dirty="0" smtClean="0"/>
              <a:t>Mario Simoni </a:t>
            </a:r>
          </a:p>
          <a:p>
            <a:r>
              <a:rPr lang="en-US" dirty="0" smtClean="0"/>
              <a:t>Eva Andrijcic</a:t>
            </a:r>
            <a:endParaRPr lang="en-US" dirty="0"/>
          </a:p>
          <a:p>
            <a:r>
              <a:rPr lang="en-US" dirty="0" smtClean="0"/>
              <a:t>Dan Moore</a:t>
            </a:r>
          </a:p>
          <a:p>
            <a:r>
              <a:rPr lang="en-US" dirty="0" smtClean="0"/>
              <a:t>Bill Kline</a:t>
            </a:r>
          </a:p>
          <a:p>
            <a:r>
              <a:rPr lang="en-US" dirty="0" smtClean="0"/>
              <a:t>Ashley Bernal</a:t>
            </a:r>
          </a:p>
          <a:p>
            <a:r>
              <a:rPr lang="en-US" dirty="0" smtClean="0"/>
              <a:t>Renee Rogge</a:t>
            </a:r>
          </a:p>
          <a:p>
            <a:r>
              <a:rPr lang="en-US" dirty="0" smtClean="0"/>
              <a:t>Scott Kirkpatrick</a:t>
            </a:r>
          </a:p>
          <a:p>
            <a:endParaRPr lang="en-US" dirty="0"/>
          </a:p>
        </p:txBody>
      </p:sp>
    </p:spTree>
    <p:extLst>
      <p:ext uri="{BB962C8B-B14F-4D97-AF65-F5344CB8AC3E}">
        <p14:creationId xmlns:p14="http://schemas.microsoft.com/office/powerpoint/2010/main" val="1864744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93" y="10510"/>
            <a:ext cx="8915400" cy="1066800"/>
          </a:xfrm>
        </p:spPr>
        <p:txBody>
          <a:bodyPr>
            <a:normAutofit/>
          </a:bodyPr>
          <a:lstStyle/>
          <a:p>
            <a:pPr algn="l"/>
            <a:r>
              <a:rPr lang="en-US" sz="2800" b="1" dirty="0" smtClean="0"/>
              <a:t>Challenges faced in teaching engineering design are what led the facilitators to introduce systems competencies. </a:t>
            </a:r>
            <a:endParaRPr lang="en-US" sz="2800" b="1" dirty="0"/>
          </a:p>
        </p:txBody>
      </p:sp>
      <p:sp>
        <p:nvSpPr>
          <p:cNvPr id="5" name="TextBox 4"/>
          <p:cNvSpPr txBox="1"/>
          <p:nvPr/>
        </p:nvSpPr>
        <p:spPr>
          <a:xfrm>
            <a:off x="4953381" y="1371600"/>
            <a:ext cx="2610075" cy="707886"/>
          </a:xfrm>
          <a:prstGeom prst="rect">
            <a:avLst/>
          </a:prstGeom>
          <a:noFill/>
          <a:ln>
            <a:solidFill>
              <a:schemeClr val="tx1"/>
            </a:solidFill>
          </a:ln>
        </p:spPr>
        <p:txBody>
          <a:bodyPr wrap="none" rtlCol="0">
            <a:spAutoFit/>
          </a:bodyPr>
          <a:lstStyle/>
          <a:p>
            <a:pPr algn="ctr"/>
            <a:r>
              <a:rPr lang="en-US" sz="2000" dirty="0" smtClean="0"/>
              <a:t>Many open-ended and </a:t>
            </a:r>
            <a:br>
              <a:rPr lang="en-US" sz="2000" dirty="0" smtClean="0"/>
            </a:br>
            <a:r>
              <a:rPr lang="en-US" sz="2000" dirty="0" smtClean="0"/>
              <a:t>unique projects</a:t>
            </a:r>
            <a:endParaRPr lang="en-US" sz="2000" dirty="0"/>
          </a:p>
        </p:txBody>
      </p:sp>
      <p:cxnSp>
        <p:nvCxnSpPr>
          <p:cNvPr id="7" name="Straight Arrow Connector 6"/>
          <p:cNvCxnSpPr>
            <a:stCxn id="5" idx="2"/>
            <a:endCxn id="8" idx="0"/>
          </p:cNvCxnSpPr>
          <p:nvPr/>
        </p:nvCxnSpPr>
        <p:spPr>
          <a:xfrm>
            <a:off x="6258419" y="2079486"/>
            <a:ext cx="1895362" cy="104471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05888" y="3124200"/>
            <a:ext cx="1695785" cy="646331"/>
          </a:xfrm>
          <a:prstGeom prst="rect">
            <a:avLst/>
          </a:prstGeom>
          <a:noFill/>
          <a:ln>
            <a:solidFill>
              <a:schemeClr val="tx1"/>
            </a:solidFill>
          </a:ln>
        </p:spPr>
        <p:txBody>
          <a:bodyPr wrap="none" rtlCol="0">
            <a:spAutoFit/>
          </a:bodyPr>
          <a:lstStyle/>
          <a:p>
            <a:pPr algn="ctr"/>
            <a:r>
              <a:rPr lang="en-US" dirty="0" smtClean="0"/>
              <a:t>Assessment and</a:t>
            </a:r>
          </a:p>
          <a:p>
            <a:pPr algn="ctr"/>
            <a:r>
              <a:rPr lang="en-US" dirty="0" smtClean="0"/>
              <a:t>Evaluation</a:t>
            </a:r>
            <a:endParaRPr lang="en-US" dirty="0"/>
          </a:p>
        </p:txBody>
      </p:sp>
      <p:cxnSp>
        <p:nvCxnSpPr>
          <p:cNvPr id="10" name="Straight Arrow Connector 9"/>
          <p:cNvCxnSpPr>
            <a:stCxn id="5" idx="2"/>
            <a:endCxn id="14" idx="0"/>
          </p:cNvCxnSpPr>
          <p:nvPr/>
        </p:nvCxnSpPr>
        <p:spPr>
          <a:xfrm flipH="1">
            <a:off x="4643710" y="2079486"/>
            <a:ext cx="1614709" cy="104471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77314" y="3124199"/>
            <a:ext cx="1532792" cy="646331"/>
          </a:xfrm>
          <a:prstGeom prst="rect">
            <a:avLst/>
          </a:prstGeom>
          <a:noFill/>
          <a:ln>
            <a:solidFill>
              <a:schemeClr val="tx1"/>
            </a:solidFill>
          </a:ln>
        </p:spPr>
        <p:txBody>
          <a:bodyPr wrap="none" rtlCol="0">
            <a:spAutoFit/>
          </a:bodyPr>
          <a:lstStyle/>
          <a:p>
            <a:pPr algn="ctr"/>
            <a:r>
              <a:rPr lang="en-US" dirty="0" smtClean="0"/>
              <a:t>Guidance and </a:t>
            </a:r>
          </a:p>
          <a:p>
            <a:pPr algn="ctr"/>
            <a:r>
              <a:rPr lang="en-US" dirty="0" smtClean="0"/>
              <a:t>Reflection</a:t>
            </a:r>
            <a:endParaRPr lang="en-US" dirty="0"/>
          </a:p>
        </p:txBody>
      </p:sp>
      <p:sp>
        <p:nvSpPr>
          <p:cNvPr id="18" name="TextBox 17"/>
          <p:cNvSpPr txBox="1"/>
          <p:nvPr/>
        </p:nvSpPr>
        <p:spPr>
          <a:xfrm>
            <a:off x="2983412" y="5105400"/>
            <a:ext cx="2154757" cy="646331"/>
          </a:xfrm>
          <a:prstGeom prst="rect">
            <a:avLst/>
          </a:prstGeom>
          <a:noFill/>
          <a:ln>
            <a:solidFill>
              <a:schemeClr val="tx1"/>
            </a:solidFill>
          </a:ln>
        </p:spPr>
        <p:txBody>
          <a:bodyPr wrap="none" rtlCol="0">
            <a:spAutoFit/>
          </a:bodyPr>
          <a:lstStyle/>
          <a:p>
            <a:pPr algn="ctr"/>
            <a:r>
              <a:rPr lang="en-US" dirty="0" smtClean="0"/>
              <a:t>Common framework</a:t>
            </a:r>
          </a:p>
          <a:p>
            <a:pPr algn="ctr"/>
            <a:r>
              <a:rPr lang="en-US" dirty="0" smtClean="0"/>
              <a:t>for all projects</a:t>
            </a:r>
            <a:endParaRPr lang="en-US" dirty="0"/>
          </a:p>
        </p:txBody>
      </p:sp>
      <p:sp>
        <p:nvSpPr>
          <p:cNvPr id="19" name="TextBox 18"/>
          <p:cNvSpPr txBox="1"/>
          <p:nvPr/>
        </p:nvSpPr>
        <p:spPr>
          <a:xfrm>
            <a:off x="5263819" y="5105400"/>
            <a:ext cx="1989198" cy="646331"/>
          </a:xfrm>
          <a:prstGeom prst="rect">
            <a:avLst/>
          </a:prstGeom>
          <a:noFill/>
          <a:ln>
            <a:solidFill>
              <a:schemeClr val="tx1"/>
            </a:solidFill>
          </a:ln>
        </p:spPr>
        <p:txBody>
          <a:bodyPr wrap="none" rtlCol="0">
            <a:spAutoFit/>
          </a:bodyPr>
          <a:lstStyle/>
          <a:p>
            <a:pPr algn="ctr"/>
            <a:r>
              <a:rPr lang="en-US" dirty="0" smtClean="0"/>
              <a:t>Minimize overhead</a:t>
            </a:r>
          </a:p>
          <a:p>
            <a:pPr algn="ctr"/>
            <a:r>
              <a:rPr lang="en-US" dirty="0" smtClean="0"/>
              <a:t>and workload</a:t>
            </a:r>
            <a:endParaRPr lang="en-US" dirty="0"/>
          </a:p>
        </p:txBody>
      </p:sp>
      <p:sp>
        <p:nvSpPr>
          <p:cNvPr id="20" name="TextBox 19"/>
          <p:cNvSpPr txBox="1"/>
          <p:nvPr/>
        </p:nvSpPr>
        <p:spPr>
          <a:xfrm>
            <a:off x="7324868" y="5105400"/>
            <a:ext cx="1657826" cy="646331"/>
          </a:xfrm>
          <a:prstGeom prst="rect">
            <a:avLst/>
          </a:prstGeom>
          <a:noFill/>
          <a:ln>
            <a:solidFill>
              <a:schemeClr val="tx1"/>
            </a:solidFill>
          </a:ln>
        </p:spPr>
        <p:txBody>
          <a:bodyPr wrap="none" rtlCol="0">
            <a:spAutoFit/>
          </a:bodyPr>
          <a:lstStyle/>
          <a:p>
            <a:pPr algn="ctr"/>
            <a:r>
              <a:rPr lang="en-US" dirty="0" smtClean="0"/>
              <a:t>Explicitly aid in </a:t>
            </a:r>
          </a:p>
          <a:p>
            <a:pPr algn="ctr"/>
            <a:r>
              <a:rPr lang="en-US" dirty="0" smtClean="0"/>
              <a:t>learning design</a:t>
            </a:r>
            <a:endParaRPr lang="en-US" dirty="0"/>
          </a:p>
        </p:txBody>
      </p:sp>
      <p:sp>
        <p:nvSpPr>
          <p:cNvPr id="26" name="TextBox 25"/>
          <p:cNvSpPr txBox="1"/>
          <p:nvPr/>
        </p:nvSpPr>
        <p:spPr>
          <a:xfrm>
            <a:off x="306810" y="1494710"/>
            <a:ext cx="1462388" cy="461665"/>
          </a:xfrm>
          <a:prstGeom prst="rect">
            <a:avLst/>
          </a:prstGeom>
          <a:noFill/>
        </p:spPr>
        <p:txBody>
          <a:bodyPr wrap="none" rtlCol="0">
            <a:spAutoFit/>
          </a:bodyPr>
          <a:lstStyle/>
          <a:p>
            <a:r>
              <a:rPr lang="en-US" sz="2400" dirty="0" smtClean="0">
                <a:solidFill>
                  <a:srgbClr val="FF0000"/>
                </a:solidFill>
              </a:rPr>
              <a:t>Caused by</a:t>
            </a:r>
            <a:endParaRPr lang="en-US" sz="2400" dirty="0">
              <a:solidFill>
                <a:srgbClr val="FF0000"/>
              </a:solidFill>
            </a:endParaRPr>
          </a:p>
        </p:txBody>
      </p:sp>
      <p:sp>
        <p:nvSpPr>
          <p:cNvPr id="27" name="TextBox 26"/>
          <p:cNvSpPr txBox="1"/>
          <p:nvPr/>
        </p:nvSpPr>
        <p:spPr>
          <a:xfrm>
            <a:off x="138974" y="2847200"/>
            <a:ext cx="1915973" cy="1200329"/>
          </a:xfrm>
          <a:prstGeom prst="rect">
            <a:avLst/>
          </a:prstGeom>
          <a:noFill/>
        </p:spPr>
        <p:txBody>
          <a:bodyPr wrap="none" rtlCol="0">
            <a:spAutoFit/>
          </a:bodyPr>
          <a:lstStyle/>
          <a:p>
            <a:pPr algn="ctr"/>
            <a:r>
              <a:rPr lang="en-US" sz="2400" dirty="0" smtClean="0">
                <a:solidFill>
                  <a:srgbClr val="FF0000"/>
                </a:solidFill>
              </a:rPr>
              <a:t>Faculty must </a:t>
            </a:r>
          </a:p>
          <a:p>
            <a:pPr algn="ctr"/>
            <a:r>
              <a:rPr lang="en-US" sz="2400" dirty="0" smtClean="0">
                <a:solidFill>
                  <a:srgbClr val="FF0000"/>
                </a:solidFill>
              </a:rPr>
              <a:t>provide for all</a:t>
            </a:r>
          </a:p>
          <a:p>
            <a:pPr algn="ctr"/>
            <a:r>
              <a:rPr lang="en-US" sz="2400" dirty="0" smtClean="0">
                <a:solidFill>
                  <a:srgbClr val="FF0000"/>
                </a:solidFill>
              </a:rPr>
              <a:t>projects</a:t>
            </a:r>
            <a:endParaRPr lang="en-US" sz="2400" dirty="0">
              <a:solidFill>
                <a:srgbClr val="FF0000"/>
              </a:solidFill>
            </a:endParaRPr>
          </a:p>
        </p:txBody>
      </p:sp>
      <p:sp>
        <p:nvSpPr>
          <p:cNvPr id="28" name="TextBox 27"/>
          <p:cNvSpPr txBox="1"/>
          <p:nvPr/>
        </p:nvSpPr>
        <p:spPr>
          <a:xfrm>
            <a:off x="92427" y="5013066"/>
            <a:ext cx="2017091" cy="830997"/>
          </a:xfrm>
          <a:prstGeom prst="rect">
            <a:avLst/>
          </a:prstGeom>
          <a:noFill/>
        </p:spPr>
        <p:txBody>
          <a:bodyPr wrap="none" rtlCol="0">
            <a:spAutoFit/>
          </a:bodyPr>
          <a:lstStyle/>
          <a:p>
            <a:pPr algn="ctr"/>
            <a:r>
              <a:rPr lang="en-US" sz="2400" dirty="0" smtClean="0">
                <a:solidFill>
                  <a:srgbClr val="FF0000"/>
                </a:solidFill>
              </a:rPr>
              <a:t>With the given</a:t>
            </a:r>
          </a:p>
          <a:p>
            <a:pPr algn="ctr"/>
            <a:r>
              <a:rPr lang="en-US" sz="2400" dirty="0" smtClean="0">
                <a:solidFill>
                  <a:srgbClr val="FF0000"/>
                </a:solidFill>
              </a:rPr>
              <a:t>constraints</a:t>
            </a:r>
            <a:endParaRPr lang="en-US" sz="2400" dirty="0">
              <a:solidFill>
                <a:srgbClr val="FF0000"/>
              </a:solidFill>
            </a:endParaRPr>
          </a:p>
        </p:txBody>
      </p:sp>
    </p:spTree>
    <p:extLst>
      <p:ext uri="{BB962C8B-B14F-4D97-AF65-F5344CB8AC3E}">
        <p14:creationId xmlns:p14="http://schemas.microsoft.com/office/powerpoint/2010/main" val="328337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8" grpId="0" animBg="1"/>
      <p:bldP spid="19" grpId="0" animBg="1"/>
      <p:bldP spid="20"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25604" y="76200"/>
            <a:ext cx="8610600" cy="830997"/>
          </a:xfrm>
          <a:noFill/>
        </p:spPr>
        <p:txBody>
          <a:bodyPr/>
          <a:lstStyle/>
          <a:p>
            <a:pPr eaLnBrk="1" hangingPunct="1"/>
            <a:r>
              <a:rPr lang="en-US" altLang="en-US" sz="2400" dirty="0" smtClean="0"/>
              <a:t>Several faculty at Rose-</a:t>
            </a:r>
            <a:r>
              <a:rPr lang="en-US" altLang="en-US" sz="2400" dirty="0" err="1" smtClean="0"/>
              <a:t>Hulman</a:t>
            </a:r>
            <a:r>
              <a:rPr lang="en-US" altLang="en-US" sz="2400" dirty="0" smtClean="0"/>
              <a:t> are trying to define this “systems perspective” with a core set of “systems competencies”. </a:t>
            </a:r>
          </a:p>
        </p:txBody>
      </p:sp>
      <p:sp>
        <p:nvSpPr>
          <p:cNvPr id="1028" name="Rectangle 3"/>
          <p:cNvSpPr>
            <a:spLocks noChangeArrowheads="1"/>
          </p:cNvSpPr>
          <p:nvPr/>
        </p:nvSpPr>
        <p:spPr bwMode="auto">
          <a:xfrm>
            <a:off x="685800" y="1306882"/>
            <a:ext cx="8153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defTabSz="457200" fontAlgn="base">
              <a:spcBef>
                <a:spcPts val="500"/>
              </a:spcBef>
              <a:spcAft>
                <a:spcPts val="500"/>
              </a:spcAft>
              <a:buFont typeface="+mj-lt"/>
              <a:buAutoNum type="arabicPeriod"/>
              <a:tabLst>
                <a:tab pos="457200" algn="l"/>
              </a:tabLst>
            </a:pPr>
            <a:r>
              <a:rPr lang="en-US" altLang="en-US" sz="2800" b="1" dirty="0" smtClean="0">
                <a:solidFill>
                  <a:srgbClr val="FF0000"/>
                </a:solidFill>
                <a:latin typeface="Calibri" pitchFamily="34" charset="0"/>
              </a:rPr>
              <a:t>Applying </a:t>
            </a:r>
            <a:r>
              <a:rPr lang="en-US" altLang="en-US" sz="2800" b="1" dirty="0">
                <a:solidFill>
                  <a:srgbClr val="FF0000"/>
                </a:solidFill>
                <a:latin typeface="Calibri" pitchFamily="34" charset="0"/>
              </a:rPr>
              <a:t>a system stakeholder view of </a:t>
            </a:r>
            <a:r>
              <a:rPr lang="en-US" altLang="en-US" sz="2800" b="1" dirty="0" smtClean="0">
                <a:solidFill>
                  <a:srgbClr val="FF0000"/>
                </a:solidFill>
                <a:latin typeface="Calibri" pitchFamily="34" charset="0"/>
              </a:rPr>
              <a:t>value and features</a:t>
            </a:r>
            <a:endParaRPr lang="en-US" altLang="en-US" sz="2800" b="1" dirty="0">
              <a:solidFill>
                <a:srgbClr val="FF0000"/>
              </a:solidFill>
              <a:latin typeface="Calibri" pitchFamily="34" charset="0"/>
            </a:endParaRP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Defining </a:t>
            </a:r>
            <a:r>
              <a:rPr lang="en-US" altLang="en-US" sz="2800" b="1" dirty="0">
                <a:solidFill>
                  <a:srgbClr val="FF0000"/>
                </a:solidFill>
                <a:latin typeface="Calibri" pitchFamily="34" charset="0"/>
              </a:rPr>
              <a:t>the project as interconnected subsystems </a:t>
            </a:r>
            <a:r>
              <a:rPr lang="en-US" altLang="en-US" sz="2800" b="1" dirty="0" smtClean="0">
                <a:solidFill>
                  <a:srgbClr val="FF0000"/>
                </a:solidFill>
                <a:latin typeface="Calibri" pitchFamily="34" charset="0"/>
              </a:rPr>
              <a:t>with </a:t>
            </a:r>
            <a:r>
              <a:rPr lang="en-US" altLang="en-US" sz="2800" b="1" dirty="0">
                <a:solidFill>
                  <a:srgbClr val="FF0000"/>
                </a:solidFill>
                <a:latin typeface="Calibri" pitchFamily="34" charset="0"/>
              </a:rPr>
              <a:t>both internal and external </a:t>
            </a:r>
            <a:r>
              <a:rPr lang="en-US" altLang="en-US" sz="2800" b="1" dirty="0" smtClean="0">
                <a:solidFill>
                  <a:srgbClr val="FF0000"/>
                </a:solidFill>
                <a:latin typeface="Calibri" pitchFamily="34" charset="0"/>
              </a:rPr>
              <a:t>perspectives</a:t>
            </a: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Understanding a system’s interactions and modes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Specifying technical requirements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Creating and analyzing high-level design</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Assessing solution feasibility, completeness, and consistency</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Performing failure modes and risk analysis</a:t>
            </a:r>
          </a:p>
        </p:txBody>
      </p:sp>
      <p:sp>
        <p:nvSpPr>
          <p:cNvPr id="2" name="Rectangle 1"/>
          <p:cNvSpPr/>
          <p:nvPr/>
        </p:nvSpPr>
        <p:spPr>
          <a:xfrm>
            <a:off x="609600" y="1143001"/>
            <a:ext cx="83058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3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p:spPr>
        <p:txBody>
          <a:bodyPr>
            <a:normAutofit fontScale="90000"/>
          </a:bodyPr>
          <a:lstStyle/>
          <a:p>
            <a:pPr algn="l"/>
            <a:r>
              <a:rPr lang="en-US" sz="2800" b="1" dirty="0" smtClean="0"/>
              <a:t>Each of the systems competencies can be expressed in a tangible way as models, which become the physical </a:t>
            </a:r>
            <a:r>
              <a:rPr lang="en-US" sz="2800" b="1" i="1" dirty="0" smtClean="0"/>
              <a:t>Views</a:t>
            </a:r>
            <a:r>
              <a:rPr lang="en-US" sz="2800" b="1" dirty="0" smtClean="0"/>
              <a:t> of the system. </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4049313031"/>
              </p:ext>
            </p:extLst>
          </p:nvPr>
        </p:nvGraphicFramePr>
        <p:xfrm>
          <a:off x="304800" y="1433815"/>
          <a:ext cx="8610600" cy="5042651"/>
        </p:xfrm>
        <a:graphic>
          <a:graphicData uri="http://schemas.openxmlformats.org/drawingml/2006/table">
            <a:tbl>
              <a:tblPr firstRow="1" bandRow="1">
                <a:tableStyleId>{5940675A-B579-460E-94D1-54222C63F5DA}</a:tableStyleId>
              </a:tblPr>
              <a:tblGrid>
                <a:gridCol w="533400"/>
                <a:gridCol w="4419600"/>
                <a:gridCol w="3657600"/>
              </a:tblGrid>
              <a:tr h="467468">
                <a:tc>
                  <a:txBody>
                    <a:bodyPr/>
                    <a:lstStyle/>
                    <a:p>
                      <a:pPr algn="ctr"/>
                      <a:r>
                        <a:rPr lang="en-US" sz="2400" dirty="0" smtClean="0"/>
                        <a:t>ID</a:t>
                      </a:r>
                      <a:endParaRPr lang="en-US" sz="2400" dirty="0"/>
                    </a:p>
                  </a:txBody>
                  <a:tcPr/>
                </a:tc>
                <a:tc>
                  <a:txBody>
                    <a:bodyPr/>
                    <a:lstStyle/>
                    <a:p>
                      <a:pPr algn="ctr"/>
                      <a:r>
                        <a:rPr lang="en-US" sz="2400" dirty="0" smtClean="0"/>
                        <a:t>Competency</a:t>
                      </a:r>
                      <a:endParaRPr lang="en-US" sz="2400" dirty="0"/>
                    </a:p>
                  </a:txBody>
                  <a:tcPr/>
                </a:tc>
                <a:tc>
                  <a:txBody>
                    <a:bodyPr/>
                    <a:lstStyle/>
                    <a:p>
                      <a:pPr algn="ctr"/>
                      <a:r>
                        <a:rPr lang="en-US" sz="2400" dirty="0" smtClean="0"/>
                        <a:t>Models</a:t>
                      </a:r>
                      <a:endParaRPr lang="en-US" sz="2400" dirty="0"/>
                    </a:p>
                  </a:txBody>
                  <a:tcPr/>
                </a:tc>
              </a:tr>
              <a:tr h="460917">
                <a:tc>
                  <a:txBody>
                    <a:bodyPr/>
                    <a:lstStyle/>
                    <a:p>
                      <a:pPr algn="ctr"/>
                      <a:r>
                        <a:rPr lang="en-US" sz="2000" dirty="0" smtClean="0"/>
                        <a:t>S1</a:t>
                      </a:r>
                      <a:endParaRPr lang="en-US" sz="20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Applying a Stakeholder view</a:t>
                      </a:r>
                      <a:endParaRPr lang="en-US" sz="2000" dirty="0" smtClean="0">
                        <a:solidFill>
                          <a:srgbClr val="FF0000"/>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Stakeholder model</a:t>
                      </a:r>
                      <a:endParaRPr lang="en-US" dirty="0" smtClean="0">
                        <a:solidFill>
                          <a:srgbClr val="FF0000"/>
                        </a:solidFill>
                      </a:endParaRPr>
                    </a:p>
                  </a:txBody>
                  <a:tcPr/>
                </a:tc>
              </a:tr>
              <a:tr h="467468">
                <a:tc>
                  <a:txBody>
                    <a:bodyPr/>
                    <a:lstStyle/>
                    <a:p>
                      <a:pPr algn="ctr"/>
                      <a:r>
                        <a:rPr lang="en-US" sz="2000" dirty="0" smtClean="0"/>
                        <a:t>S2</a:t>
                      </a:r>
                      <a:endParaRPr lang="en-US" sz="20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Describing</a:t>
                      </a:r>
                      <a:r>
                        <a:rPr lang="en-US" sz="2000" baseline="0" dirty="0" smtClean="0"/>
                        <a:t> a project as interconnected systems</a:t>
                      </a:r>
                      <a:endParaRPr lang="en-US" sz="2000" dirty="0" smtClean="0">
                        <a:solidFill>
                          <a:srgbClr val="FF0000"/>
                        </a:solidFill>
                      </a:endParaRPr>
                    </a:p>
                  </a:txBody>
                  <a:tcPr/>
                </a:tc>
                <a:tc>
                  <a:txBody>
                    <a:bodyPr/>
                    <a:lstStyle/>
                    <a:p>
                      <a:pPr marL="285750" indent="-285750">
                        <a:buFont typeface="Arial" panose="020B0604020202020204" pitchFamily="34" charset="0"/>
                        <a:buChar char="•"/>
                      </a:pPr>
                      <a:r>
                        <a:rPr lang="en-US" dirty="0" smtClean="0"/>
                        <a:t>Functional Architecture</a:t>
                      </a:r>
                      <a:endParaRPr lang="en-US" dirty="0" smtClean="0">
                        <a:solidFill>
                          <a:srgbClr val="FF0000"/>
                        </a:solidFill>
                      </a:endParaRPr>
                    </a:p>
                  </a:txBody>
                  <a:tcPr/>
                </a:tc>
              </a:tr>
              <a:tr h="670560">
                <a:tc>
                  <a:txBody>
                    <a:bodyPr/>
                    <a:lstStyle/>
                    <a:p>
                      <a:pPr algn="ctr"/>
                      <a:r>
                        <a:rPr lang="en-US" sz="2000" dirty="0" smtClean="0"/>
                        <a:t>S3</a:t>
                      </a:r>
                      <a:endParaRPr lang="en-US" sz="2000" dirty="0">
                        <a:solidFill>
                          <a:srgbClr val="FF0000"/>
                        </a:solidFill>
                      </a:endParaRPr>
                    </a:p>
                  </a:txBody>
                  <a:tcPr/>
                </a:tc>
                <a:tc>
                  <a:txBody>
                    <a:bodyPr/>
                    <a:lstStyle/>
                    <a:p>
                      <a:r>
                        <a:rPr lang="en-US" sz="2000" dirty="0" smtClean="0"/>
                        <a:t>Understanding interactions and states</a:t>
                      </a:r>
                      <a:endParaRPr lang="en-US" sz="2000" dirty="0">
                        <a:solidFill>
                          <a:srgbClr val="FF0000"/>
                        </a:solidFill>
                      </a:endParaRPr>
                    </a:p>
                  </a:txBody>
                  <a:tcPr/>
                </a:tc>
                <a:tc>
                  <a:txBody>
                    <a:bodyPr/>
                    <a:lstStyle/>
                    <a:p>
                      <a:pPr marL="285750" indent="-285750">
                        <a:buFont typeface="Arial" panose="020B0604020202020204" pitchFamily="34" charset="0"/>
                        <a:buChar char="•"/>
                      </a:pPr>
                      <a:r>
                        <a:rPr lang="en-US" baseline="0" dirty="0" smtClean="0"/>
                        <a:t>Interactions model</a:t>
                      </a:r>
                      <a:endParaRPr lang="en-US" dirty="0">
                        <a:solidFill>
                          <a:srgbClr val="FF0000"/>
                        </a:solidFill>
                      </a:endParaRPr>
                    </a:p>
                  </a:txBody>
                  <a:tcPr/>
                </a:tc>
              </a:tr>
              <a:tr h="659758">
                <a:tc>
                  <a:txBody>
                    <a:bodyPr/>
                    <a:lstStyle/>
                    <a:p>
                      <a:pPr algn="ctr"/>
                      <a:r>
                        <a:rPr lang="en-US" sz="2000" dirty="0" smtClean="0"/>
                        <a:t>S4</a:t>
                      </a:r>
                      <a:endParaRPr lang="en-US" sz="2000" dirty="0">
                        <a:solidFill>
                          <a:srgbClr val="0070C0"/>
                        </a:solidFill>
                      </a:endParaRPr>
                    </a:p>
                  </a:txBody>
                  <a:tcPr>
                    <a:solidFill>
                      <a:schemeClr val="bg1">
                        <a:lumMod val="85000"/>
                      </a:schemeClr>
                    </a:solidFill>
                  </a:tcPr>
                </a:tc>
                <a:tc>
                  <a:txBody>
                    <a:bodyPr/>
                    <a:lstStyle/>
                    <a:p>
                      <a:r>
                        <a:rPr lang="en-US" sz="2000" dirty="0" smtClean="0"/>
                        <a:t>Specifying technical requirements</a:t>
                      </a:r>
                      <a:endParaRPr lang="en-US" sz="2000" dirty="0">
                        <a:solidFill>
                          <a:srgbClr val="0070C0"/>
                        </a:solidFill>
                      </a:endParaRPr>
                    </a:p>
                  </a:txBody>
                  <a:tcPr>
                    <a:solidFill>
                      <a:schemeClr val="bg1">
                        <a:lumMod val="85000"/>
                      </a:schemeClr>
                    </a:solidFill>
                  </a:tcPr>
                </a:tc>
                <a:tc>
                  <a:txBody>
                    <a:bodyPr/>
                    <a:lstStyle/>
                    <a:p>
                      <a:pPr marL="285750" indent="-285750">
                        <a:buFont typeface="Arial" panose="020B0604020202020204" pitchFamily="34" charset="0"/>
                        <a:buChar char="•"/>
                      </a:pPr>
                      <a:r>
                        <a:rPr lang="en-US" dirty="0" smtClean="0"/>
                        <a:t>I/O</a:t>
                      </a:r>
                      <a:r>
                        <a:rPr lang="en-US" baseline="0" dirty="0" smtClean="0"/>
                        <a:t> requirements at each level of hierarchy</a:t>
                      </a:r>
                      <a:endParaRPr lang="en-US" baseline="0" dirty="0" smtClean="0">
                        <a:solidFill>
                          <a:srgbClr val="0070C0"/>
                        </a:solidFill>
                      </a:endParaRPr>
                    </a:p>
                  </a:txBody>
                  <a:tcPr>
                    <a:solidFill>
                      <a:schemeClr val="bg1">
                        <a:lumMod val="85000"/>
                      </a:schemeClr>
                    </a:solidFill>
                  </a:tcPr>
                </a:tc>
              </a:tr>
              <a:tr h="468860">
                <a:tc>
                  <a:txBody>
                    <a:bodyPr/>
                    <a:lstStyle/>
                    <a:p>
                      <a:pPr algn="ctr"/>
                      <a:r>
                        <a:rPr lang="en-US" sz="2000" dirty="0" smtClean="0"/>
                        <a:t>S5</a:t>
                      </a:r>
                      <a:endParaRPr lang="en-US" sz="2000" dirty="0">
                        <a:solidFill>
                          <a:srgbClr val="0070C0"/>
                        </a:solidFill>
                      </a:endParaRPr>
                    </a:p>
                  </a:txBody>
                  <a:tcPr>
                    <a:solidFill>
                      <a:schemeClr val="bg1">
                        <a:lumMod val="85000"/>
                      </a:schemeClr>
                    </a:solidFill>
                  </a:tcPr>
                </a:tc>
                <a:tc>
                  <a:txBody>
                    <a:bodyPr/>
                    <a:lstStyle/>
                    <a:p>
                      <a:r>
                        <a:rPr lang="en-US" sz="2000" dirty="0" smtClean="0"/>
                        <a:t>Creating and</a:t>
                      </a:r>
                      <a:r>
                        <a:rPr lang="en-US" sz="2000" baseline="0" dirty="0" smtClean="0"/>
                        <a:t> analyzing high-level design</a:t>
                      </a:r>
                      <a:endParaRPr lang="en-US" sz="2000" dirty="0">
                        <a:solidFill>
                          <a:srgbClr val="0070C0"/>
                        </a:solidFill>
                      </a:endParaRPr>
                    </a:p>
                  </a:txBody>
                  <a:tcPr>
                    <a:solidFill>
                      <a:schemeClr val="bg1">
                        <a:lumMod val="85000"/>
                      </a:schemeClr>
                    </a:solidFill>
                  </a:tcPr>
                </a:tc>
                <a:tc>
                  <a:txBody>
                    <a:bodyPr/>
                    <a:lstStyle/>
                    <a:p>
                      <a:pPr marL="285750" indent="-285750">
                        <a:buFont typeface="Arial" panose="020B0604020202020204" pitchFamily="34" charset="0"/>
                        <a:buChar char="•"/>
                      </a:pPr>
                      <a:r>
                        <a:rPr lang="en-US" dirty="0" smtClean="0"/>
                        <a:t>Decision</a:t>
                      </a:r>
                      <a:r>
                        <a:rPr lang="en-US" baseline="0" dirty="0" smtClean="0"/>
                        <a:t> matrix</a:t>
                      </a:r>
                    </a:p>
                    <a:p>
                      <a:pPr marL="285750" indent="-285750">
                        <a:buFont typeface="Arial" panose="020B0604020202020204" pitchFamily="34" charset="0"/>
                        <a:buChar char="•"/>
                      </a:pPr>
                      <a:r>
                        <a:rPr lang="en-US" baseline="0" dirty="0" smtClean="0"/>
                        <a:t>High-level system models</a:t>
                      </a:r>
                    </a:p>
                    <a:p>
                      <a:pPr marL="285750" indent="-285750">
                        <a:buFont typeface="Arial" panose="020B0604020202020204" pitchFamily="34" charset="0"/>
                        <a:buChar char="•"/>
                      </a:pPr>
                      <a:r>
                        <a:rPr lang="en-US" baseline="0" dirty="0" smtClean="0"/>
                        <a:t>Synthesized physical architecture</a:t>
                      </a:r>
                      <a:endParaRPr lang="en-US" dirty="0">
                        <a:solidFill>
                          <a:srgbClr val="0070C0"/>
                        </a:solidFill>
                      </a:endParaRPr>
                    </a:p>
                  </a:txBody>
                  <a:tcPr>
                    <a:solidFill>
                      <a:schemeClr val="bg1">
                        <a:lumMod val="85000"/>
                      </a:schemeClr>
                    </a:solidFill>
                  </a:tcPr>
                </a:tc>
              </a:tr>
              <a:tr h="403400">
                <a:tc>
                  <a:txBody>
                    <a:bodyPr/>
                    <a:lstStyle/>
                    <a:p>
                      <a:pPr algn="ctr"/>
                      <a:r>
                        <a:rPr lang="en-US" sz="2000" dirty="0" smtClean="0"/>
                        <a:t>S6</a:t>
                      </a:r>
                      <a:endParaRPr lang="en-US" sz="2000" dirty="0">
                        <a:solidFill>
                          <a:srgbClr val="0070C0"/>
                        </a:solidFill>
                      </a:endParaRPr>
                    </a:p>
                  </a:txBody>
                  <a:tcPr>
                    <a:solidFill>
                      <a:schemeClr val="bg1">
                        <a:lumMod val="85000"/>
                      </a:schemeClr>
                    </a:solidFill>
                  </a:tcPr>
                </a:tc>
                <a:tc>
                  <a:txBody>
                    <a:bodyPr/>
                    <a:lstStyle/>
                    <a:p>
                      <a:r>
                        <a:rPr lang="en-US" sz="2000" dirty="0" smtClean="0"/>
                        <a:t>Assessing feasibility, consistency, </a:t>
                      </a:r>
                      <a:r>
                        <a:rPr lang="en-US" sz="2000" baseline="0" dirty="0" smtClean="0"/>
                        <a:t> and completeness</a:t>
                      </a:r>
                      <a:endParaRPr lang="en-US" sz="2000" dirty="0">
                        <a:solidFill>
                          <a:srgbClr val="0070C0"/>
                        </a:solidFill>
                      </a:endParaRPr>
                    </a:p>
                  </a:txBody>
                  <a:tcPr>
                    <a:solidFill>
                      <a:schemeClr val="bg1">
                        <a:lumMod val="85000"/>
                      </a:schemeClr>
                    </a:solidFill>
                  </a:tcPr>
                </a:tc>
                <a:tc>
                  <a:txBody>
                    <a:bodyPr/>
                    <a:lstStyle/>
                    <a:p>
                      <a:pPr marL="285750" indent="-285750">
                        <a:buFont typeface="Arial" panose="020B0604020202020204" pitchFamily="34" charset="0"/>
                        <a:buChar char="•"/>
                      </a:pPr>
                      <a:r>
                        <a:rPr lang="en-US" dirty="0" smtClean="0"/>
                        <a:t>Verification matrix</a:t>
                      </a:r>
                    </a:p>
                    <a:p>
                      <a:pPr marL="285750" indent="-285750">
                        <a:buFont typeface="Arial" panose="020B0604020202020204" pitchFamily="34" charset="0"/>
                        <a:buChar char="•"/>
                      </a:pPr>
                      <a:r>
                        <a:rPr lang="en-US" dirty="0" smtClean="0"/>
                        <a:t>Test plan and evaluation</a:t>
                      </a:r>
                      <a:endParaRPr lang="en-US" dirty="0">
                        <a:solidFill>
                          <a:srgbClr val="0070C0"/>
                        </a:solidFill>
                      </a:endParaRPr>
                    </a:p>
                  </a:txBody>
                  <a:tcPr>
                    <a:solidFill>
                      <a:schemeClr val="bg1">
                        <a:lumMod val="85000"/>
                      </a:schemeClr>
                    </a:solidFill>
                  </a:tcPr>
                </a:tc>
              </a:tr>
              <a:tr h="467468">
                <a:tc>
                  <a:txBody>
                    <a:bodyPr/>
                    <a:lstStyle/>
                    <a:p>
                      <a:pPr algn="ctr"/>
                      <a:r>
                        <a:rPr lang="en-US" sz="2000" dirty="0" smtClean="0"/>
                        <a:t>S7</a:t>
                      </a:r>
                      <a:endParaRPr lang="en-US" sz="2000" dirty="0">
                        <a:solidFill>
                          <a:srgbClr val="0070C0"/>
                        </a:solidFill>
                      </a:endParaRPr>
                    </a:p>
                  </a:txBody>
                  <a:tcPr>
                    <a:solidFill>
                      <a:schemeClr val="bg1">
                        <a:lumMod val="85000"/>
                      </a:schemeClr>
                    </a:solidFill>
                  </a:tcPr>
                </a:tc>
                <a:tc>
                  <a:txBody>
                    <a:bodyPr/>
                    <a:lstStyle/>
                    <a:p>
                      <a:r>
                        <a:rPr lang="en-US" sz="2000" dirty="0" smtClean="0"/>
                        <a:t>Failure mode analysis</a:t>
                      </a:r>
                      <a:endParaRPr lang="en-US" sz="2000" dirty="0">
                        <a:solidFill>
                          <a:srgbClr val="0070C0"/>
                        </a:solidFill>
                      </a:endParaRPr>
                    </a:p>
                  </a:txBody>
                  <a:tcPr>
                    <a:solidFill>
                      <a:schemeClr val="bg1">
                        <a:lumMod val="85000"/>
                      </a:schemeClr>
                    </a:solidFill>
                  </a:tcPr>
                </a:tc>
                <a:tc>
                  <a:txBody>
                    <a:bodyPr/>
                    <a:lstStyle/>
                    <a:p>
                      <a:pPr marL="285750" indent="-285750">
                        <a:buFont typeface="Arial" panose="020B0604020202020204" pitchFamily="34" charset="0"/>
                        <a:buChar char="•"/>
                      </a:pPr>
                      <a:r>
                        <a:rPr lang="en-US" dirty="0" smtClean="0"/>
                        <a:t>Identification</a:t>
                      </a:r>
                      <a:r>
                        <a:rPr lang="en-US" baseline="0" dirty="0" smtClean="0"/>
                        <a:t> of failure modes</a:t>
                      </a:r>
                      <a:endParaRPr lang="en-US" dirty="0">
                        <a:solidFill>
                          <a:srgbClr val="0070C0"/>
                        </a:solidFill>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726746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975725" cy="923330"/>
          </a:xfrm>
        </p:spPr>
        <p:txBody>
          <a:bodyPr/>
          <a:lstStyle/>
          <a:p>
            <a:r>
              <a:rPr lang="en-US" sz="2700" dirty="0" smtClean="0"/>
              <a:t>Models are a BIG DEAL because they provide a formal method to structure, refine, and communicate abstract ideas.</a:t>
            </a:r>
            <a:endParaRPr lang="en-US" sz="2700" dirty="0"/>
          </a:p>
        </p:txBody>
      </p:sp>
      <p:sp>
        <p:nvSpPr>
          <p:cNvPr id="6" name="Content Placeholder 2"/>
          <p:cNvSpPr>
            <a:spLocks noGrp="1"/>
          </p:cNvSpPr>
          <p:nvPr>
            <p:ph idx="1"/>
          </p:nvPr>
        </p:nvSpPr>
        <p:spPr>
          <a:xfrm>
            <a:off x="533400" y="3200400"/>
            <a:ext cx="3124200" cy="2057400"/>
          </a:xfrm>
        </p:spPr>
        <p:txBody>
          <a:bodyPr>
            <a:normAutofit/>
          </a:bodyPr>
          <a:lstStyle/>
          <a:p>
            <a:pPr marL="0" indent="0">
              <a:buNone/>
            </a:pPr>
            <a:r>
              <a:rPr lang="en-US" sz="2000" dirty="0" smtClean="0"/>
              <a:t>Might get a report with:</a:t>
            </a:r>
          </a:p>
          <a:p>
            <a:pPr marL="0" indent="0">
              <a:buNone/>
            </a:pPr>
            <a:r>
              <a:rPr lang="en-US" sz="2000" dirty="0" smtClean="0"/>
              <a:t>      Project Overview</a:t>
            </a:r>
          </a:p>
          <a:p>
            <a:r>
              <a:rPr lang="en-US" sz="2000" dirty="0" smtClean="0"/>
              <a:t>	Users</a:t>
            </a:r>
          </a:p>
          <a:p>
            <a:r>
              <a:rPr lang="en-US" sz="2000" dirty="0" smtClean="0"/>
              <a:t>	How it will be used</a:t>
            </a:r>
            <a:endParaRPr lang="en-US" sz="2000" dirty="0"/>
          </a:p>
          <a:p>
            <a:r>
              <a:rPr lang="en-US" sz="2000" dirty="0" smtClean="0"/>
              <a:t>	Why it’s important</a:t>
            </a:r>
          </a:p>
          <a:p>
            <a:endParaRPr lang="en-US" sz="2000" dirty="0" smtClean="0"/>
          </a:p>
        </p:txBody>
      </p:sp>
      <p:sp>
        <p:nvSpPr>
          <p:cNvPr id="7" name="TextBox 6"/>
          <p:cNvSpPr txBox="1"/>
          <p:nvPr/>
        </p:nvSpPr>
        <p:spPr>
          <a:xfrm>
            <a:off x="228600" y="2417980"/>
            <a:ext cx="4014240" cy="430887"/>
          </a:xfrm>
          <a:prstGeom prst="rect">
            <a:avLst/>
          </a:prstGeom>
          <a:noFill/>
        </p:spPr>
        <p:txBody>
          <a:bodyPr wrap="none" rtlCol="0">
            <a:spAutoFit/>
          </a:bodyPr>
          <a:lstStyle/>
          <a:p>
            <a:r>
              <a:rPr lang="en-US" sz="2200" dirty="0" smtClean="0">
                <a:solidFill>
                  <a:srgbClr val="FF0000"/>
                </a:solidFill>
              </a:rPr>
              <a:t>Without System-based Models</a:t>
            </a:r>
            <a:endParaRPr lang="en-US" sz="2200" dirty="0">
              <a:solidFill>
                <a:srgbClr val="FF0000"/>
              </a:solidFill>
            </a:endParaRPr>
          </a:p>
        </p:txBody>
      </p:sp>
      <p:sp>
        <p:nvSpPr>
          <p:cNvPr id="8" name="TextBox 7"/>
          <p:cNvSpPr txBox="1"/>
          <p:nvPr/>
        </p:nvSpPr>
        <p:spPr>
          <a:xfrm>
            <a:off x="4944739" y="2425243"/>
            <a:ext cx="3621504" cy="430887"/>
          </a:xfrm>
          <a:prstGeom prst="rect">
            <a:avLst/>
          </a:prstGeom>
          <a:noFill/>
        </p:spPr>
        <p:txBody>
          <a:bodyPr wrap="none" rtlCol="0">
            <a:spAutoFit/>
          </a:bodyPr>
          <a:lstStyle/>
          <a:p>
            <a:r>
              <a:rPr lang="en-US" sz="2200" dirty="0" smtClean="0">
                <a:solidFill>
                  <a:srgbClr val="00B050"/>
                </a:solidFill>
              </a:rPr>
              <a:t>With System-based Models</a:t>
            </a:r>
            <a:endParaRPr lang="en-US" sz="2200" dirty="0">
              <a:solidFill>
                <a:srgbClr val="00B050"/>
              </a:solidFill>
            </a:endParaRPr>
          </a:p>
        </p:txBody>
      </p:sp>
      <p:sp>
        <p:nvSpPr>
          <p:cNvPr id="2" name="TextBox 1"/>
          <p:cNvSpPr txBox="1"/>
          <p:nvPr/>
        </p:nvSpPr>
        <p:spPr>
          <a:xfrm>
            <a:off x="190500" y="1255067"/>
            <a:ext cx="8493404" cy="830997"/>
          </a:xfrm>
          <a:prstGeom prst="rect">
            <a:avLst/>
          </a:prstGeom>
          <a:noFill/>
        </p:spPr>
        <p:txBody>
          <a:bodyPr wrap="square" rtlCol="0">
            <a:spAutoFit/>
          </a:bodyPr>
          <a:lstStyle/>
          <a:p>
            <a:r>
              <a:rPr lang="en-US" sz="2400" b="1" dirty="0" smtClean="0"/>
              <a:t>Design Problem: </a:t>
            </a:r>
            <a:r>
              <a:rPr lang="en-US" sz="2400" dirty="0" smtClean="0"/>
              <a:t>Identify the project </a:t>
            </a:r>
            <a:r>
              <a:rPr lang="en-US" sz="2400" i="1" dirty="0" smtClean="0"/>
              <a:t>stakeholders</a:t>
            </a:r>
            <a:r>
              <a:rPr lang="en-US" sz="2400" dirty="0" smtClean="0"/>
              <a:t> and the desired </a:t>
            </a:r>
            <a:r>
              <a:rPr lang="en-US" sz="2400" i="1" dirty="0" smtClean="0"/>
              <a:t>features</a:t>
            </a:r>
            <a:r>
              <a:rPr lang="en-US" dirty="0" smtClean="0"/>
              <a:t>.</a:t>
            </a:r>
            <a:endParaRPr lang="en-US" dirty="0"/>
          </a:p>
        </p:txBody>
      </p:sp>
      <p:sp>
        <p:nvSpPr>
          <p:cNvPr id="3" name="Rounded Rectangle 2"/>
          <p:cNvSpPr/>
          <p:nvPr/>
        </p:nvSpPr>
        <p:spPr>
          <a:xfrm>
            <a:off x="4944739" y="3124200"/>
            <a:ext cx="1524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Stakeholder 1</a:t>
            </a:r>
            <a:endParaRPr lang="en-US" dirty="0">
              <a:solidFill>
                <a:schemeClr val="tx1"/>
              </a:solidFill>
            </a:endParaRPr>
          </a:p>
        </p:txBody>
      </p:sp>
      <p:sp>
        <p:nvSpPr>
          <p:cNvPr id="10" name="Rounded Rectangle 9"/>
          <p:cNvSpPr/>
          <p:nvPr/>
        </p:nvSpPr>
        <p:spPr>
          <a:xfrm>
            <a:off x="4944739" y="3962400"/>
            <a:ext cx="1524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Stakeholder 2</a:t>
            </a:r>
            <a:endParaRPr lang="en-US" dirty="0">
              <a:solidFill>
                <a:schemeClr val="tx1"/>
              </a:solidFill>
            </a:endParaRPr>
          </a:p>
        </p:txBody>
      </p:sp>
      <p:sp>
        <p:nvSpPr>
          <p:cNvPr id="11" name="Rounded Rectangle 10"/>
          <p:cNvSpPr/>
          <p:nvPr/>
        </p:nvSpPr>
        <p:spPr>
          <a:xfrm>
            <a:off x="4944739" y="4800600"/>
            <a:ext cx="1524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Stakeholder 3</a:t>
            </a:r>
            <a:endParaRPr lang="en-US" dirty="0">
              <a:solidFill>
                <a:schemeClr val="tx1"/>
              </a:solidFill>
            </a:endParaRPr>
          </a:p>
        </p:txBody>
      </p:sp>
      <p:sp>
        <p:nvSpPr>
          <p:cNvPr id="12" name="Rounded Rectangle 11"/>
          <p:cNvSpPr/>
          <p:nvPr/>
        </p:nvSpPr>
        <p:spPr>
          <a:xfrm>
            <a:off x="7455086" y="3124200"/>
            <a:ext cx="1111157"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a:t>
            </a:r>
          </a:p>
          <a:p>
            <a:pPr algn="ctr"/>
            <a:r>
              <a:rPr lang="en-US" dirty="0" smtClean="0">
                <a:solidFill>
                  <a:schemeClr val="tx1"/>
                </a:solidFill>
              </a:rPr>
              <a:t> 1</a:t>
            </a:r>
            <a:endParaRPr lang="en-US" dirty="0">
              <a:solidFill>
                <a:schemeClr val="tx1"/>
              </a:solidFill>
            </a:endParaRPr>
          </a:p>
        </p:txBody>
      </p:sp>
      <p:sp>
        <p:nvSpPr>
          <p:cNvPr id="15" name="Rounded Rectangle 14"/>
          <p:cNvSpPr/>
          <p:nvPr/>
        </p:nvSpPr>
        <p:spPr>
          <a:xfrm>
            <a:off x="7455085" y="3962400"/>
            <a:ext cx="1111157"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a:t>
            </a:r>
          </a:p>
          <a:p>
            <a:pPr algn="ctr"/>
            <a:r>
              <a:rPr lang="en-US" dirty="0" smtClean="0">
                <a:solidFill>
                  <a:schemeClr val="tx1"/>
                </a:solidFill>
              </a:rPr>
              <a:t> 2</a:t>
            </a:r>
            <a:endParaRPr lang="en-US" dirty="0">
              <a:solidFill>
                <a:schemeClr val="tx1"/>
              </a:solidFill>
            </a:endParaRPr>
          </a:p>
        </p:txBody>
      </p:sp>
      <p:sp>
        <p:nvSpPr>
          <p:cNvPr id="16" name="Rounded Rectangle 15"/>
          <p:cNvSpPr/>
          <p:nvPr/>
        </p:nvSpPr>
        <p:spPr>
          <a:xfrm>
            <a:off x="7480486" y="4800600"/>
            <a:ext cx="1111157"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a:t>
            </a:r>
          </a:p>
          <a:p>
            <a:pPr algn="ctr"/>
            <a:r>
              <a:rPr lang="en-US" dirty="0" smtClean="0">
                <a:solidFill>
                  <a:schemeClr val="tx1"/>
                </a:solidFill>
              </a:rPr>
              <a:t> 3</a:t>
            </a:r>
            <a:endParaRPr lang="en-US" dirty="0">
              <a:solidFill>
                <a:schemeClr val="tx1"/>
              </a:solidFill>
            </a:endParaRPr>
          </a:p>
        </p:txBody>
      </p:sp>
      <p:cxnSp>
        <p:nvCxnSpPr>
          <p:cNvPr id="17" name="Straight Arrow Connector 16"/>
          <p:cNvCxnSpPr>
            <a:stCxn id="11" idx="3"/>
            <a:endCxn id="12" idx="1"/>
          </p:cNvCxnSpPr>
          <p:nvPr/>
        </p:nvCxnSpPr>
        <p:spPr>
          <a:xfrm flipV="1">
            <a:off x="6468739" y="3429000"/>
            <a:ext cx="986347"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3"/>
            <a:endCxn id="12" idx="1"/>
          </p:cNvCxnSpPr>
          <p:nvPr/>
        </p:nvCxnSpPr>
        <p:spPr>
          <a:xfrm>
            <a:off x="6468739" y="3429000"/>
            <a:ext cx="986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6" idx="1"/>
          </p:cNvCxnSpPr>
          <p:nvPr/>
        </p:nvCxnSpPr>
        <p:spPr>
          <a:xfrm>
            <a:off x="6468739" y="4267200"/>
            <a:ext cx="1011747"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3"/>
            <a:endCxn id="15" idx="1"/>
          </p:cNvCxnSpPr>
          <p:nvPr/>
        </p:nvCxnSpPr>
        <p:spPr>
          <a:xfrm flipV="1">
            <a:off x="6468739" y="4267200"/>
            <a:ext cx="986346"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3"/>
            <a:endCxn id="12" idx="1"/>
          </p:cNvCxnSpPr>
          <p:nvPr/>
        </p:nvCxnSpPr>
        <p:spPr>
          <a:xfrm flipV="1">
            <a:off x="6468739" y="3429000"/>
            <a:ext cx="986347"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10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The method for creating a model is general enough that it can be applied to ANY project, yet produce similar results.</a:t>
            </a:r>
            <a:endParaRPr lang="en-US" dirty="0"/>
          </a:p>
        </p:txBody>
      </p:sp>
      <p:sp>
        <p:nvSpPr>
          <p:cNvPr id="5" name="TextBox 4"/>
          <p:cNvSpPr txBox="1"/>
          <p:nvPr/>
        </p:nvSpPr>
        <p:spPr>
          <a:xfrm>
            <a:off x="556530" y="1380172"/>
            <a:ext cx="2890600" cy="369332"/>
          </a:xfrm>
          <a:prstGeom prst="rect">
            <a:avLst/>
          </a:prstGeom>
          <a:noFill/>
        </p:spPr>
        <p:txBody>
          <a:bodyPr wrap="none" rtlCol="0">
            <a:spAutoFit/>
          </a:bodyPr>
          <a:lstStyle/>
          <a:p>
            <a:r>
              <a:rPr lang="en-US" dirty="0" smtClean="0"/>
              <a:t>Submission from Project A</a:t>
            </a:r>
            <a:endParaRPr lang="en-US" dirty="0"/>
          </a:p>
        </p:txBody>
      </p:sp>
      <p:pic>
        <p:nvPicPr>
          <p:cNvPr id="6" name="Picture 5"/>
          <p:cNvPicPr/>
          <p:nvPr/>
        </p:nvPicPr>
        <p:blipFill>
          <a:blip r:embed="rId2" cstate="print"/>
          <a:stretch>
            <a:fillRect/>
          </a:stretch>
        </p:blipFill>
        <p:spPr>
          <a:xfrm>
            <a:off x="4724400" y="2005484"/>
            <a:ext cx="4191000" cy="4547716"/>
          </a:xfrm>
          <a:prstGeom prst="rect">
            <a:avLst/>
          </a:prstGeom>
        </p:spPr>
      </p:pic>
      <p:sp>
        <p:nvSpPr>
          <p:cNvPr id="7" name="TextBox 6"/>
          <p:cNvSpPr txBox="1"/>
          <p:nvPr/>
        </p:nvSpPr>
        <p:spPr>
          <a:xfrm>
            <a:off x="5288824" y="1393904"/>
            <a:ext cx="2903359" cy="369332"/>
          </a:xfrm>
          <a:prstGeom prst="rect">
            <a:avLst/>
          </a:prstGeom>
          <a:noFill/>
        </p:spPr>
        <p:txBody>
          <a:bodyPr wrap="none" rtlCol="0">
            <a:spAutoFit/>
          </a:bodyPr>
          <a:lstStyle/>
          <a:p>
            <a:r>
              <a:rPr lang="en-US" dirty="0" smtClean="0"/>
              <a:t>Submission from Project B</a:t>
            </a:r>
            <a:endParaRPr lang="en-US" dirty="0"/>
          </a:p>
        </p:txBody>
      </p:sp>
      <p:pic>
        <p:nvPicPr>
          <p:cNvPr id="8" name="image04.jpg" descr="StakeHolder Diagram.jpg"/>
          <p:cNvPicPr/>
          <p:nvPr/>
        </p:nvPicPr>
        <p:blipFill>
          <a:blip r:embed="rId3"/>
          <a:srcRect/>
          <a:stretch>
            <a:fillRect/>
          </a:stretch>
        </p:blipFill>
        <p:spPr>
          <a:xfrm>
            <a:off x="228600" y="2005484"/>
            <a:ext cx="4495800" cy="3938116"/>
          </a:xfrm>
          <a:prstGeom prst="rect">
            <a:avLst/>
          </a:prstGeom>
          <a:ln/>
        </p:spPr>
      </p:pic>
    </p:spTree>
    <p:extLst>
      <p:ext uri="{BB962C8B-B14F-4D97-AF65-F5344CB8AC3E}">
        <p14:creationId xmlns:p14="http://schemas.microsoft.com/office/powerpoint/2010/main" val="3808687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With a regular structure and vocabulary across all varieties of projects, assessment becomes much easier, even binary.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79529593"/>
              </p:ext>
            </p:extLst>
          </p:nvPr>
        </p:nvGraphicFramePr>
        <p:xfrm>
          <a:off x="304800" y="1524000"/>
          <a:ext cx="8686800" cy="4434428"/>
        </p:xfrm>
        <a:graphic>
          <a:graphicData uri="http://schemas.openxmlformats.org/drawingml/2006/table">
            <a:tbl>
              <a:tblPr>
                <a:tableStyleId>{5C22544A-7EE6-4342-B048-85BDC9FD1C3A}</a:tableStyleId>
              </a:tblPr>
              <a:tblGrid>
                <a:gridCol w="7814487"/>
                <a:gridCol w="872313"/>
              </a:tblGrid>
              <a:tr h="461322">
                <a:tc>
                  <a:txBody>
                    <a:bodyPr/>
                    <a:lstStyle/>
                    <a:p>
                      <a:pPr algn="ctr" fontAlgn="b"/>
                      <a:r>
                        <a:rPr lang="en-US" sz="2000" u="none" strike="noStrike" dirty="0" smtClean="0">
                          <a:effectLst/>
                        </a:rPr>
                        <a:t>Rubrics</a:t>
                      </a:r>
                      <a:r>
                        <a:rPr lang="en-US" sz="2000" u="none" strike="noStrike" baseline="0" dirty="0" smtClean="0">
                          <a:effectLst/>
                        </a:rPr>
                        <a:t> for the </a:t>
                      </a:r>
                      <a:r>
                        <a:rPr lang="en-US" sz="2000" u="none" strike="noStrike" dirty="0" smtClean="0">
                          <a:effectLst/>
                        </a:rPr>
                        <a:t>Stakeholder </a:t>
                      </a:r>
                      <a:r>
                        <a:rPr lang="en-US" sz="2000" u="none" strike="noStrike" dirty="0">
                          <a:effectLst/>
                        </a:rPr>
                        <a:t>Model</a:t>
                      </a:r>
                      <a:endParaRPr lang="en-US" sz="2000" b="0" i="0" u="none" strike="noStrike" dirty="0">
                        <a:solidFill>
                          <a:srgbClr val="000000"/>
                        </a:solidFill>
                        <a:effectLst/>
                        <a:latin typeface="Calibri"/>
                      </a:endParaRPr>
                    </a:p>
                  </a:txBody>
                  <a:tcPr marL="2059" marR="2059" marT="2059" marB="0" anchor="b"/>
                </a:tc>
                <a:tc>
                  <a:txBody>
                    <a:bodyPr/>
                    <a:lstStyle/>
                    <a:p>
                      <a:pPr algn="l" fontAlgn="b"/>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800" u="none" strike="noStrike" dirty="0">
                          <a:effectLst/>
                        </a:rPr>
                        <a:t>Objective Goals</a:t>
                      </a:r>
                      <a:endParaRPr lang="en-US" sz="1800" b="1" i="0" u="none" strike="noStrike" dirty="0">
                        <a:solidFill>
                          <a:srgbClr val="000000"/>
                        </a:solidFill>
                        <a:effectLst/>
                        <a:latin typeface="Calibri"/>
                      </a:endParaRPr>
                    </a:p>
                  </a:txBody>
                  <a:tcPr marL="2059" marR="2059" marT="2059" marB="0" anchor="b"/>
                </a:tc>
                <a:tc>
                  <a:txBody>
                    <a:bodyPr/>
                    <a:lstStyle/>
                    <a:p>
                      <a:pPr algn="l" fontAlgn="b"/>
                      <a:r>
                        <a:rPr lang="en-US" sz="1800" u="none" strike="noStrike" dirty="0">
                          <a:effectLst/>
                        </a:rPr>
                        <a:t>Check</a:t>
                      </a:r>
                      <a:endParaRPr lang="en-US" sz="1800" b="0" i="0" u="none" strike="noStrike" dirty="0">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Relevant stakeholders from the master list are included in the model </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dirty="0">
                          <a:effectLst/>
                        </a:rPr>
                        <a:t> </a:t>
                      </a:r>
                      <a:endParaRPr lang="en-US" sz="200" b="0" i="0" u="none" strike="noStrike" dirty="0">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Relevant features from the master list are included in the model</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a:effectLst/>
                        </a:rPr>
                        <a:t> </a:t>
                      </a:r>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The primary intended purpose of the solution is included as a feature</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a:effectLst/>
                        </a:rPr>
                        <a:t> </a:t>
                      </a:r>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Each identified feature has at least one stakeholder</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a:effectLst/>
                        </a:rPr>
                        <a:t> </a:t>
                      </a:r>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Each identified stakeholder is mapped to at least one feature</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a:effectLst/>
                        </a:rPr>
                        <a:t> </a:t>
                      </a:r>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The team has identified a subset of the most important stakeholders and features</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a:effectLst/>
                        </a:rPr>
                        <a:t> </a:t>
                      </a:r>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Each identified stakeholder and feature is given a definition</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a:effectLst/>
                        </a:rPr>
                        <a:t> </a:t>
                      </a:r>
                      <a:endParaRPr lang="en-US" sz="200" b="0" i="0" u="none" strike="noStrike">
                        <a:solidFill>
                          <a:srgbClr val="000000"/>
                        </a:solidFill>
                        <a:effectLst/>
                        <a:latin typeface="Calibri"/>
                      </a:endParaRPr>
                    </a:p>
                  </a:txBody>
                  <a:tcPr marL="2059" marR="2059" marT="2059" marB="0" anchor="b"/>
                </a:tc>
              </a:tr>
              <a:tr h="513216">
                <a:tc>
                  <a:txBody>
                    <a:bodyPr/>
                    <a:lstStyle/>
                    <a:p>
                      <a:pPr algn="l" fontAlgn="b"/>
                      <a:r>
                        <a:rPr lang="en-US" sz="1800" u="none" strike="noStrike" dirty="0">
                          <a:effectLst/>
                        </a:rPr>
                        <a:t>Qualitative Goals</a:t>
                      </a:r>
                      <a:endParaRPr lang="en-US" sz="1800" b="1" i="0" u="none" strike="noStrike" dirty="0">
                        <a:solidFill>
                          <a:srgbClr val="000000"/>
                        </a:solidFill>
                        <a:effectLst/>
                        <a:latin typeface="Calibri"/>
                      </a:endParaRPr>
                    </a:p>
                  </a:txBody>
                  <a:tcPr marL="2059" marR="2059" marT="2059" marB="0" anchor="b"/>
                </a:tc>
                <a:tc>
                  <a:txBody>
                    <a:bodyPr/>
                    <a:lstStyle/>
                    <a:p>
                      <a:pPr algn="l" fontAlgn="b"/>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The solution would be satisfactory if it had only these stakeholders and features</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a:effectLst/>
                        </a:rPr>
                        <a:t> </a:t>
                      </a:r>
                      <a:endParaRPr lang="en-US" sz="200" b="0" i="0" u="none" strike="noStrike">
                        <a:solidFill>
                          <a:srgbClr val="000000"/>
                        </a:solidFill>
                        <a:effectLst/>
                        <a:latin typeface="Calibri"/>
                      </a:endParaRPr>
                    </a:p>
                  </a:txBody>
                  <a:tcPr marL="2059" marR="2059" marT="2059" marB="0" anchor="b"/>
                </a:tc>
              </a:tr>
              <a:tr h="345989">
                <a:tc>
                  <a:txBody>
                    <a:bodyPr/>
                    <a:lstStyle/>
                    <a:p>
                      <a:pPr algn="l" fontAlgn="b"/>
                      <a:r>
                        <a:rPr lang="en-US" sz="1600" u="none" strike="noStrike" dirty="0">
                          <a:effectLst/>
                        </a:rPr>
                        <a:t>The mapping of features to stakeholders is complete</a:t>
                      </a:r>
                      <a:endParaRPr lang="en-US" sz="1600" b="0" i="0" u="none" strike="noStrike" dirty="0">
                        <a:solidFill>
                          <a:srgbClr val="000000"/>
                        </a:solidFill>
                        <a:effectLst/>
                        <a:latin typeface="Calibri"/>
                      </a:endParaRPr>
                    </a:p>
                  </a:txBody>
                  <a:tcPr marL="2059" marR="2059" marT="2059" marB="0" anchor="b"/>
                </a:tc>
                <a:tc>
                  <a:txBody>
                    <a:bodyPr/>
                    <a:lstStyle/>
                    <a:p>
                      <a:pPr algn="l" fontAlgn="b"/>
                      <a:r>
                        <a:rPr lang="en-US" sz="200" u="none" strike="noStrike" dirty="0">
                          <a:effectLst/>
                        </a:rPr>
                        <a:t> </a:t>
                      </a:r>
                      <a:endParaRPr lang="en-US" sz="200" b="0" i="0" u="none" strike="noStrike" dirty="0">
                        <a:solidFill>
                          <a:srgbClr val="000000"/>
                        </a:solidFill>
                        <a:effectLst/>
                        <a:latin typeface="Calibri"/>
                      </a:endParaRPr>
                    </a:p>
                  </a:txBody>
                  <a:tcPr marL="2059" marR="2059" marT="2059" marB="0" anchor="b"/>
                </a:tc>
              </a:tr>
            </a:tbl>
          </a:graphicData>
        </a:graphic>
      </p:graphicFrame>
    </p:spTree>
    <p:extLst>
      <p:ext uri="{BB962C8B-B14F-4D97-AF65-F5344CB8AC3E}">
        <p14:creationId xmlns:p14="http://schemas.microsoft.com/office/powerpoint/2010/main" val="1810539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Now let’s practice generating some of these models in order to see what the students would go through.</a:t>
            </a:r>
            <a:endParaRPr lang="en-US" dirty="0"/>
          </a:p>
        </p:txBody>
      </p:sp>
      <p:sp>
        <p:nvSpPr>
          <p:cNvPr id="5" name="TextBox 4"/>
          <p:cNvSpPr txBox="1"/>
          <p:nvPr/>
        </p:nvSpPr>
        <p:spPr>
          <a:xfrm>
            <a:off x="381000" y="1219200"/>
            <a:ext cx="8606330" cy="646331"/>
          </a:xfrm>
          <a:prstGeom prst="rect">
            <a:avLst/>
          </a:prstGeom>
          <a:noFill/>
        </p:spPr>
        <p:txBody>
          <a:bodyPr wrap="none" rtlCol="0">
            <a:spAutoFit/>
          </a:bodyPr>
          <a:lstStyle/>
          <a:p>
            <a:r>
              <a:rPr lang="en-US" sz="3600" dirty="0" smtClean="0"/>
              <a:t>Let’s Design a Television Remote Control</a:t>
            </a:r>
            <a:endParaRPr lang="en-US" sz="3600" dirty="0"/>
          </a:p>
        </p:txBody>
      </p:sp>
    </p:spTree>
    <p:extLst>
      <p:ext uri="{BB962C8B-B14F-4D97-AF65-F5344CB8AC3E}">
        <p14:creationId xmlns:p14="http://schemas.microsoft.com/office/powerpoint/2010/main" val="1485545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List and describe the stakeholders and the respective features that they want for the TV remote project.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00644074"/>
              </p:ext>
            </p:extLst>
          </p:nvPr>
        </p:nvGraphicFramePr>
        <p:xfrm>
          <a:off x="381001" y="3505200"/>
          <a:ext cx="8382000" cy="1054386"/>
        </p:xfrm>
        <a:graphic>
          <a:graphicData uri="http://schemas.openxmlformats.org/drawingml/2006/table">
            <a:tbl>
              <a:tblPr firstRow="1" firstCol="1" bandRow="1"/>
              <a:tblGrid>
                <a:gridCol w="1410147"/>
                <a:gridCol w="1142102"/>
                <a:gridCol w="5829751"/>
              </a:tblGrid>
              <a:tr h="132244">
                <a:tc>
                  <a:txBody>
                    <a:bodyPr/>
                    <a:lstStyle/>
                    <a:p>
                      <a:pPr marL="0" marR="0">
                        <a:lnSpc>
                          <a:spcPct val="107000"/>
                        </a:lnSpc>
                        <a:spcBef>
                          <a:spcPts val="0"/>
                        </a:spcBef>
                        <a:spcAft>
                          <a:spcPts val="0"/>
                        </a:spcAft>
                      </a:pPr>
                      <a:r>
                        <a:rPr lang="en-US" sz="1600" b="1" dirty="0" smtClean="0">
                          <a:effectLst/>
                          <a:latin typeface="Calibri"/>
                          <a:ea typeface="SimSun"/>
                          <a:cs typeface="Times New Roman"/>
                        </a:rPr>
                        <a:t>Stakeholder</a:t>
                      </a:r>
                      <a:endParaRPr lang="en-US" sz="16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a:ea typeface="SimSun"/>
                          <a:cs typeface="Times New Roman"/>
                        </a:rPr>
                        <a:t>Importance</a:t>
                      </a:r>
                      <a:endParaRPr lang="en-US" sz="16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a:ea typeface="SimSun"/>
                          <a:cs typeface="Times New Roman"/>
                        </a:rPr>
                        <a:t>Description</a:t>
                      </a:r>
                      <a:endParaRPr lang="en-US" sz="16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64488">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r>
              <a:tr h="264488">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r>
              <a:tr h="264488">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9421" marR="19421"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0639026"/>
              </p:ext>
            </p:extLst>
          </p:nvPr>
        </p:nvGraphicFramePr>
        <p:xfrm>
          <a:off x="346842" y="4800600"/>
          <a:ext cx="8382000" cy="838200"/>
        </p:xfrm>
        <a:graphic>
          <a:graphicData uri="http://schemas.openxmlformats.org/drawingml/2006/table">
            <a:tbl>
              <a:tblPr firstRow="1" firstCol="1" bandRow="1"/>
              <a:tblGrid>
                <a:gridCol w="1447800"/>
                <a:gridCol w="6934200"/>
              </a:tblGrid>
              <a:tr h="76200">
                <a:tc>
                  <a:txBody>
                    <a:bodyPr/>
                    <a:lstStyle/>
                    <a:p>
                      <a:pPr marL="0" marR="0">
                        <a:lnSpc>
                          <a:spcPct val="107000"/>
                        </a:lnSpc>
                        <a:spcBef>
                          <a:spcPts val="0"/>
                        </a:spcBef>
                        <a:spcAft>
                          <a:spcPts val="0"/>
                        </a:spcAft>
                      </a:pPr>
                      <a:r>
                        <a:rPr lang="en-US" sz="1600" b="1" dirty="0">
                          <a:effectLst/>
                          <a:latin typeface="Calibri"/>
                          <a:ea typeface="SimSun"/>
                          <a:cs typeface="Times New Roman"/>
                        </a:rPr>
                        <a:t>Feature</a:t>
                      </a:r>
                      <a:endParaRPr lang="en-US" sz="1600" dirty="0">
                        <a:effectLst/>
                        <a:latin typeface="Calibri"/>
                        <a:ea typeface="SimSun"/>
                        <a:cs typeface="Times New Roman"/>
                      </a:endParaRPr>
                    </a:p>
                  </a:txBody>
                  <a:tcPr marL="11653" marR="116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a:ea typeface="SimSun"/>
                          <a:cs typeface="Times New Roman"/>
                        </a:rPr>
                        <a:t>Description</a:t>
                      </a:r>
                      <a:endParaRPr lang="en-US" sz="1600" dirty="0">
                        <a:effectLst/>
                        <a:latin typeface="Calibri"/>
                        <a:ea typeface="SimSun"/>
                        <a:cs typeface="Times New Roman"/>
                      </a:endParaRPr>
                    </a:p>
                  </a:txBody>
                  <a:tcPr marL="11653" marR="116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72478">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1653" marR="116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1653" marR="116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r>
              <a:tr h="304800">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1653" marR="116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dirty="0">
                        <a:effectLst/>
                        <a:latin typeface="Calibri"/>
                        <a:ea typeface="SimSun"/>
                        <a:cs typeface="Times New Roman"/>
                      </a:endParaRPr>
                    </a:p>
                  </a:txBody>
                  <a:tcPr marL="11653" marR="116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r>
            </a:tbl>
          </a:graphicData>
        </a:graphic>
      </p:graphicFrame>
      <p:sp>
        <p:nvSpPr>
          <p:cNvPr id="5" name="TextBox 4"/>
          <p:cNvSpPr txBox="1"/>
          <p:nvPr/>
        </p:nvSpPr>
        <p:spPr>
          <a:xfrm>
            <a:off x="381001" y="1219200"/>
            <a:ext cx="8458200" cy="2209800"/>
          </a:xfrm>
          <a:prstGeom prst="rect">
            <a:avLst/>
          </a:prstGeom>
          <a:noFill/>
        </p:spPr>
        <p:txBody>
          <a:bodyPr wrap="square" rtlCol="0">
            <a:normAutofit/>
          </a:bodyPr>
          <a:lstStyle/>
          <a:p>
            <a:r>
              <a:rPr lang="en-US" b="1" dirty="0" smtClean="0"/>
              <a:t>Stakeholder: </a:t>
            </a:r>
            <a:r>
              <a:rPr lang="en-US" dirty="0" smtClean="0"/>
              <a:t>Any person, group, organization, entity, etc. that has a vested interest in the system.</a:t>
            </a:r>
          </a:p>
          <a:p>
            <a:endParaRPr lang="en-US" dirty="0"/>
          </a:p>
          <a:p>
            <a:r>
              <a:rPr lang="en-US" b="1" dirty="0" smtClean="0"/>
              <a:t>Feature: </a:t>
            </a:r>
            <a:r>
              <a:rPr lang="en-US" dirty="0" smtClean="0"/>
              <a:t>Any general characteristic, outcome, result, property, etc. of the system that is expressed in the Stakeholder’s language. Usually, but not always, these are –able words such as reliable, affordable, etc. One feature must be the system’s primary purpose. </a:t>
            </a:r>
            <a:endParaRPr lang="en-US" dirty="0"/>
          </a:p>
        </p:txBody>
      </p:sp>
      <p:sp>
        <p:nvSpPr>
          <p:cNvPr id="6" name="TextBox 5"/>
          <p:cNvSpPr txBox="1"/>
          <p:nvPr/>
        </p:nvSpPr>
        <p:spPr>
          <a:xfrm>
            <a:off x="381000" y="5817816"/>
            <a:ext cx="8381999" cy="369332"/>
          </a:xfrm>
          <a:prstGeom prst="rect">
            <a:avLst/>
          </a:prstGeom>
          <a:noFill/>
        </p:spPr>
        <p:txBody>
          <a:bodyPr wrap="square" rtlCol="0">
            <a:spAutoFit/>
          </a:bodyPr>
          <a:lstStyle/>
          <a:p>
            <a:r>
              <a:rPr lang="en-US" b="1" dirty="0" smtClean="0"/>
              <a:t>Task: </a:t>
            </a:r>
            <a:r>
              <a:rPr lang="en-US" dirty="0" smtClean="0"/>
              <a:t>List and describe some Stakeholders and Features on Handout #2A </a:t>
            </a:r>
            <a:endParaRPr lang="en-US" dirty="0"/>
          </a:p>
        </p:txBody>
      </p:sp>
    </p:spTree>
    <p:extLst>
      <p:ext uri="{BB962C8B-B14F-4D97-AF65-F5344CB8AC3E}">
        <p14:creationId xmlns:p14="http://schemas.microsoft.com/office/powerpoint/2010/main" val="400235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830997"/>
          </a:xfrm>
        </p:spPr>
        <p:txBody>
          <a:bodyPr/>
          <a:lstStyle/>
          <a:p>
            <a:r>
              <a:rPr lang="en-US" sz="2400" dirty="0" smtClean="0"/>
              <a:t>Based on your list, create a </a:t>
            </a:r>
            <a:r>
              <a:rPr lang="en-US" sz="2400" i="1" dirty="0" smtClean="0"/>
              <a:t>Stakeholder Model</a:t>
            </a:r>
            <a:r>
              <a:rPr lang="en-US" sz="2400" dirty="0" smtClean="0"/>
              <a:t> that provides a map between the </a:t>
            </a:r>
            <a:r>
              <a:rPr lang="en-US" sz="2400" i="1" dirty="0" smtClean="0"/>
              <a:t>stakeholders</a:t>
            </a:r>
            <a:r>
              <a:rPr lang="en-US" sz="2400" dirty="0" smtClean="0"/>
              <a:t> and their respective desired </a:t>
            </a:r>
            <a:r>
              <a:rPr lang="en-US" sz="2400" i="1" dirty="0" smtClean="0"/>
              <a:t>features</a:t>
            </a:r>
            <a:r>
              <a:rPr lang="en-US" sz="2400" dirty="0" smtClean="0"/>
              <a:t>.</a:t>
            </a:r>
            <a:endParaRPr lang="en-US" sz="2400" dirty="0"/>
          </a:p>
        </p:txBody>
      </p:sp>
      <p:grpSp>
        <p:nvGrpSpPr>
          <p:cNvPr id="3" name="Group 2"/>
          <p:cNvGrpSpPr/>
          <p:nvPr/>
        </p:nvGrpSpPr>
        <p:grpSpPr>
          <a:xfrm>
            <a:off x="1905000" y="1290820"/>
            <a:ext cx="5124861" cy="3212432"/>
            <a:chOff x="2667000" y="1991591"/>
            <a:chExt cx="3646904" cy="2286000"/>
          </a:xfrm>
        </p:grpSpPr>
        <p:sp>
          <p:nvSpPr>
            <p:cNvPr id="12" name="Rounded Rectangle 11"/>
            <p:cNvSpPr/>
            <p:nvPr/>
          </p:nvSpPr>
          <p:spPr>
            <a:xfrm>
              <a:off x="2667000" y="1991591"/>
              <a:ext cx="1524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Stakeholder 1</a:t>
              </a:r>
              <a:endParaRPr lang="en-US" dirty="0">
                <a:solidFill>
                  <a:schemeClr val="tx1"/>
                </a:solidFill>
              </a:endParaRPr>
            </a:p>
          </p:txBody>
        </p:sp>
        <p:sp>
          <p:nvSpPr>
            <p:cNvPr id="16" name="Rounded Rectangle 15"/>
            <p:cNvSpPr/>
            <p:nvPr/>
          </p:nvSpPr>
          <p:spPr>
            <a:xfrm>
              <a:off x="2667000" y="2829791"/>
              <a:ext cx="1524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Stakeholder 2</a:t>
              </a:r>
              <a:endParaRPr lang="en-US" dirty="0">
                <a:solidFill>
                  <a:schemeClr val="tx1"/>
                </a:solidFill>
              </a:endParaRPr>
            </a:p>
          </p:txBody>
        </p:sp>
        <p:sp>
          <p:nvSpPr>
            <p:cNvPr id="17" name="Rounded Rectangle 16"/>
            <p:cNvSpPr/>
            <p:nvPr/>
          </p:nvSpPr>
          <p:spPr>
            <a:xfrm>
              <a:off x="2667000" y="3667991"/>
              <a:ext cx="1524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Stakeholder 3</a:t>
              </a:r>
              <a:endParaRPr lang="en-US" dirty="0">
                <a:solidFill>
                  <a:schemeClr val="tx1"/>
                </a:solidFill>
              </a:endParaRPr>
            </a:p>
          </p:txBody>
        </p:sp>
        <p:sp>
          <p:nvSpPr>
            <p:cNvPr id="18" name="Rounded Rectangle 17"/>
            <p:cNvSpPr/>
            <p:nvPr/>
          </p:nvSpPr>
          <p:spPr>
            <a:xfrm>
              <a:off x="5177347" y="1991591"/>
              <a:ext cx="1111157"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a:t>
              </a:r>
            </a:p>
            <a:p>
              <a:pPr algn="ctr"/>
              <a:r>
                <a:rPr lang="en-US" dirty="0" smtClean="0">
                  <a:solidFill>
                    <a:schemeClr val="tx1"/>
                  </a:solidFill>
                </a:rPr>
                <a:t> 1</a:t>
              </a:r>
              <a:endParaRPr lang="en-US" dirty="0">
                <a:solidFill>
                  <a:schemeClr val="tx1"/>
                </a:solidFill>
              </a:endParaRPr>
            </a:p>
          </p:txBody>
        </p:sp>
        <p:sp>
          <p:nvSpPr>
            <p:cNvPr id="19" name="Rounded Rectangle 18"/>
            <p:cNvSpPr/>
            <p:nvPr/>
          </p:nvSpPr>
          <p:spPr>
            <a:xfrm>
              <a:off x="5177346" y="2829791"/>
              <a:ext cx="1111157"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a:t>
              </a:r>
            </a:p>
            <a:p>
              <a:pPr algn="ctr"/>
              <a:r>
                <a:rPr lang="en-US" dirty="0" smtClean="0">
                  <a:solidFill>
                    <a:schemeClr val="tx1"/>
                  </a:solidFill>
                </a:rPr>
                <a:t> 2</a:t>
              </a:r>
              <a:endParaRPr lang="en-US" dirty="0">
                <a:solidFill>
                  <a:schemeClr val="tx1"/>
                </a:solidFill>
              </a:endParaRPr>
            </a:p>
          </p:txBody>
        </p:sp>
        <p:sp>
          <p:nvSpPr>
            <p:cNvPr id="20" name="Rounded Rectangle 19"/>
            <p:cNvSpPr/>
            <p:nvPr/>
          </p:nvSpPr>
          <p:spPr>
            <a:xfrm>
              <a:off x="5202747" y="3667991"/>
              <a:ext cx="1111157"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a:t>
              </a:r>
            </a:p>
            <a:p>
              <a:pPr algn="ctr"/>
              <a:r>
                <a:rPr lang="en-US" dirty="0" smtClean="0">
                  <a:solidFill>
                    <a:schemeClr val="tx1"/>
                  </a:solidFill>
                </a:rPr>
                <a:t> 3</a:t>
              </a:r>
              <a:endParaRPr lang="en-US" dirty="0">
                <a:solidFill>
                  <a:schemeClr val="tx1"/>
                </a:solidFill>
              </a:endParaRPr>
            </a:p>
          </p:txBody>
        </p:sp>
        <p:cxnSp>
          <p:nvCxnSpPr>
            <p:cNvPr id="21" name="Straight Arrow Connector 20"/>
            <p:cNvCxnSpPr>
              <a:stCxn id="17" idx="3"/>
              <a:endCxn id="18" idx="1"/>
            </p:cNvCxnSpPr>
            <p:nvPr/>
          </p:nvCxnSpPr>
          <p:spPr>
            <a:xfrm flipV="1">
              <a:off x="4191000" y="2296391"/>
              <a:ext cx="986347"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8" idx="1"/>
            </p:cNvCxnSpPr>
            <p:nvPr/>
          </p:nvCxnSpPr>
          <p:spPr>
            <a:xfrm>
              <a:off x="4191000" y="2296391"/>
              <a:ext cx="986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3"/>
              <a:endCxn id="20" idx="1"/>
            </p:cNvCxnSpPr>
            <p:nvPr/>
          </p:nvCxnSpPr>
          <p:spPr>
            <a:xfrm>
              <a:off x="4191000" y="3134591"/>
              <a:ext cx="1011747"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9" idx="1"/>
            </p:cNvCxnSpPr>
            <p:nvPr/>
          </p:nvCxnSpPr>
          <p:spPr>
            <a:xfrm flipV="1">
              <a:off x="4191000" y="3134591"/>
              <a:ext cx="986346"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8" idx="1"/>
            </p:cNvCxnSpPr>
            <p:nvPr/>
          </p:nvCxnSpPr>
          <p:spPr>
            <a:xfrm flipV="1">
              <a:off x="4191000" y="2296391"/>
              <a:ext cx="986347"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81000" y="5633150"/>
            <a:ext cx="5476692" cy="369332"/>
          </a:xfrm>
          <a:prstGeom prst="rect">
            <a:avLst/>
          </a:prstGeom>
          <a:noFill/>
        </p:spPr>
        <p:txBody>
          <a:bodyPr wrap="none" rtlCol="0">
            <a:spAutoFit/>
          </a:bodyPr>
          <a:lstStyle/>
          <a:p>
            <a:r>
              <a:rPr lang="en-US" b="1" dirty="0" smtClean="0"/>
              <a:t>Task: </a:t>
            </a:r>
            <a:r>
              <a:rPr lang="en-US" dirty="0" smtClean="0"/>
              <a:t>Fill in the Stakeholder Model </a:t>
            </a:r>
            <a:r>
              <a:rPr lang="en-US" dirty="0" smtClean="0"/>
              <a:t>on </a:t>
            </a:r>
            <a:r>
              <a:rPr lang="en-US" dirty="0" smtClean="0"/>
              <a:t>Handout #2B</a:t>
            </a:r>
            <a:endParaRPr lang="en-US" dirty="0"/>
          </a:p>
        </p:txBody>
      </p:sp>
    </p:spTree>
    <p:extLst>
      <p:ext uri="{BB962C8B-B14F-4D97-AF65-F5344CB8AC3E}">
        <p14:creationId xmlns:p14="http://schemas.microsoft.com/office/powerpoint/2010/main" val="1494016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800219"/>
          </a:xfrm>
        </p:spPr>
        <p:txBody>
          <a:bodyPr/>
          <a:lstStyle/>
          <a:p>
            <a:r>
              <a:rPr lang="en-US" sz="2300" dirty="0" smtClean="0"/>
              <a:t>Task: Use the lists and rubrics below and on Handout #3 to evaluate your Stakeholder Model</a:t>
            </a:r>
            <a:endParaRPr lang="en-US" sz="2300" dirty="0"/>
          </a:p>
        </p:txBody>
      </p:sp>
      <p:graphicFrame>
        <p:nvGraphicFramePr>
          <p:cNvPr id="4" name="Table 3"/>
          <p:cNvGraphicFramePr>
            <a:graphicFrameLocks noGrp="1"/>
          </p:cNvGraphicFramePr>
          <p:nvPr>
            <p:extLst>
              <p:ext uri="{D42A27DB-BD31-4B8C-83A1-F6EECF244321}">
                <p14:modId xmlns:p14="http://schemas.microsoft.com/office/powerpoint/2010/main" val="2735261551"/>
              </p:ext>
            </p:extLst>
          </p:nvPr>
        </p:nvGraphicFramePr>
        <p:xfrm>
          <a:off x="304800" y="3581400"/>
          <a:ext cx="8686800" cy="3026936"/>
        </p:xfrm>
        <a:graphic>
          <a:graphicData uri="http://schemas.openxmlformats.org/drawingml/2006/table">
            <a:tbl>
              <a:tblPr>
                <a:tableStyleId>{5940675A-B579-460E-94D1-54222C63F5DA}</a:tableStyleId>
              </a:tblPr>
              <a:tblGrid>
                <a:gridCol w="7814487"/>
                <a:gridCol w="872313"/>
              </a:tblGrid>
              <a:tr h="281838">
                <a:tc>
                  <a:txBody>
                    <a:bodyPr/>
                    <a:lstStyle/>
                    <a:p>
                      <a:pPr algn="l" fontAlgn="b"/>
                      <a:r>
                        <a:rPr lang="en-US" sz="1600" b="1" u="none" strike="noStrike" dirty="0">
                          <a:effectLst/>
                        </a:rPr>
                        <a:t>Objective Goals</a:t>
                      </a:r>
                      <a:endParaRPr lang="en-US" sz="1600" b="1" i="0" u="none" strike="noStrike" dirty="0">
                        <a:solidFill>
                          <a:srgbClr val="000000"/>
                        </a:solidFill>
                        <a:effectLst/>
                        <a:latin typeface="Calibri"/>
                      </a:endParaRPr>
                    </a:p>
                  </a:txBody>
                  <a:tcPr marL="2059" marR="2059" marT="2059" marB="0" anchor="b"/>
                </a:tc>
                <a:tc>
                  <a:txBody>
                    <a:bodyPr/>
                    <a:lstStyle/>
                    <a:p>
                      <a:pPr algn="l" fontAlgn="b"/>
                      <a:r>
                        <a:rPr lang="en-US" sz="1600" b="1" u="none" strike="noStrike" dirty="0">
                          <a:effectLst/>
                        </a:rPr>
                        <a:t>Check</a:t>
                      </a:r>
                      <a:endParaRPr lang="en-US" sz="1600" b="1"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Relevant stakeholders from the master list are included in the model </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Relevant features from the master list are included in the model</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The primary intended purpose of the solution is included as a feature</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Each identified feature has at least one stakeholder</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Each identified stakeholder is mapped to at least one feature</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The team has identified a subset of the most important stakeholders and features</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Each identified stakeholder and feature is given a definition</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74975">
                <a:tc>
                  <a:txBody>
                    <a:bodyPr/>
                    <a:lstStyle/>
                    <a:p>
                      <a:pPr algn="l" fontAlgn="b"/>
                      <a:r>
                        <a:rPr lang="en-US" sz="1600" b="1" u="none" strike="noStrike" dirty="0">
                          <a:effectLst/>
                        </a:rPr>
                        <a:t>Qualitative Goals</a:t>
                      </a:r>
                      <a:endParaRPr lang="en-US" sz="1600" b="1" i="0" u="none" strike="noStrike" dirty="0">
                        <a:solidFill>
                          <a:srgbClr val="000000"/>
                        </a:solidFill>
                        <a:effectLst/>
                        <a:latin typeface="Calibri"/>
                      </a:endParaRPr>
                    </a:p>
                  </a:txBody>
                  <a:tcPr marL="2059" marR="2059" marT="2059" marB="0" anchor="b"/>
                </a:tc>
                <a:tc>
                  <a:txBody>
                    <a:bodyPr/>
                    <a:lstStyle/>
                    <a:p>
                      <a:pPr algn="l" fontAlgn="b"/>
                      <a:endParaRPr lang="en-US" sz="1200" b="0" i="0" u="none" strike="noStrike" dirty="0">
                        <a:solidFill>
                          <a:srgbClr val="000000"/>
                        </a:solidFill>
                        <a:effectLst/>
                        <a:latin typeface="Calibri"/>
                      </a:endParaRPr>
                    </a:p>
                  </a:txBody>
                  <a:tcPr marL="2059" marR="2059" marT="2059" marB="0" anchor="b"/>
                </a:tc>
              </a:tr>
              <a:tr h="194605">
                <a:tc>
                  <a:txBody>
                    <a:bodyPr/>
                    <a:lstStyle/>
                    <a:p>
                      <a:pPr lvl="1" algn="l" fontAlgn="b"/>
                      <a:r>
                        <a:rPr lang="en-US" sz="1400" u="none" strike="noStrike" dirty="0">
                          <a:effectLst/>
                        </a:rPr>
                        <a:t>The solution would be satisfactory if it had only these stakeholders and features</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r h="281838">
                <a:tc>
                  <a:txBody>
                    <a:bodyPr/>
                    <a:lstStyle/>
                    <a:p>
                      <a:pPr lvl="1" algn="l" fontAlgn="b"/>
                      <a:r>
                        <a:rPr lang="en-US" sz="1400" u="none" strike="noStrike" dirty="0">
                          <a:effectLst/>
                        </a:rPr>
                        <a:t>The mapping of features to stakeholders is complete</a:t>
                      </a:r>
                      <a:endParaRPr lang="en-US" sz="1400" b="0" i="0" u="none" strike="noStrike" dirty="0">
                        <a:solidFill>
                          <a:srgbClr val="000000"/>
                        </a:solidFill>
                        <a:effectLst/>
                        <a:latin typeface="Calibri"/>
                      </a:endParaRPr>
                    </a:p>
                  </a:txBody>
                  <a:tcPr marL="2059" marR="2059" marT="205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2059" marR="2059" marT="2059" marB="0" anchor="b"/>
                </a:tc>
              </a:tr>
            </a:tbl>
          </a:graphicData>
        </a:graphic>
      </p:graphicFrame>
      <p:sp>
        <p:nvSpPr>
          <p:cNvPr id="5" name="TextBox 4"/>
          <p:cNvSpPr txBox="1"/>
          <p:nvPr/>
        </p:nvSpPr>
        <p:spPr>
          <a:xfrm>
            <a:off x="152400" y="762000"/>
            <a:ext cx="4343400" cy="2769989"/>
          </a:xfrm>
          <a:prstGeom prst="rect">
            <a:avLst/>
          </a:prstGeom>
          <a:noFill/>
        </p:spPr>
        <p:txBody>
          <a:bodyPr wrap="square" rtlCol="0">
            <a:spAutoFit/>
          </a:bodyPr>
          <a:lstStyle/>
          <a:p>
            <a:r>
              <a:rPr lang="en-US" b="1" dirty="0"/>
              <a:t>Common Stakeholders</a:t>
            </a:r>
          </a:p>
          <a:p>
            <a:pPr lvl="0"/>
            <a:r>
              <a:rPr lang="en-US" sz="1300" dirty="0"/>
              <a:t>End user</a:t>
            </a:r>
          </a:p>
          <a:p>
            <a:pPr lvl="0"/>
            <a:r>
              <a:rPr lang="en-US" sz="1300" dirty="0"/>
              <a:t>Client</a:t>
            </a:r>
          </a:p>
          <a:p>
            <a:pPr lvl="0"/>
            <a:r>
              <a:rPr lang="en-US" sz="1300" dirty="0"/>
              <a:t>Other engineers or scientists</a:t>
            </a:r>
          </a:p>
          <a:p>
            <a:pPr lvl="0"/>
            <a:r>
              <a:rPr lang="en-US" sz="1300" dirty="0"/>
              <a:t>Regulatory agencies</a:t>
            </a:r>
          </a:p>
          <a:p>
            <a:pPr lvl="0"/>
            <a:r>
              <a:rPr lang="en-US" sz="1300" dirty="0"/>
              <a:t>Those who </a:t>
            </a:r>
            <a:r>
              <a:rPr lang="en-US" sz="1300" dirty="0" smtClean="0"/>
              <a:t>maintain, repair, </a:t>
            </a:r>
            <a:r>
              <a:rPr lang="en-US" sz="1300" dirty="0"/>
              <a:t>or update</a:t>
            </a:r>
          </a:p>
          <a:p>
            <a:pPr lvl="0"/>
            <a:r>
              <a:rPr lang="en-US" sz="1300" dirty="0"/>
              <a:t>Societal groups (i.e. government, police/fire </a:t>
            </a:r>
            <a:r>
              <a:rPr lang="en-US" sz="1300" dirty="0" err="1"/>
              <a:t>depts</a:t>
            </a:r>
            <a:r>
              <a:rPr lang="en-US" sz="1300" dirty="0"/>
              <a:t>, new generation of teenagers)</a:t>
            </a:r>
          </a:p>
          <a:p>
            <a:pPr lvl="0"/>
            <a:r>
              <a:rPr lang="en-US" sz="1300" dirty="0"/>
              <a:t>Manufacturers</a:t>
            </a:r>
          </a:p>
          <a:p>
            <a:pPr lvl="0"/>
            <a:r>
              <a:rPr lang="en-US" sz="1300" dirty="0"/>
              <a:t>Shipping department</a:t>
            </a:r>
          </a:p>
          <a:p>
            <a:pPr lvl="0"/>
            <a:r>
              <a:rPr lang="en-US" sz="1300" dirty="0"/>
              <a:t>Marketing/Sales/Retail department</a:t>
            </a:r>
          </a:p>
          <a:p>
            <a:pPr lvl="0"/>
            <a:r>
              <a:rPr lang="en-US" sz="1300" dirty="0"/>
              <a:t>Legal department</a:t>
            </a:r>
          </a:p>
          <a:p>
            <a:pPr lvl="0"/>
            <a:r>
              <a:rPr lang="en-US" sz="1300" dirty="0"/>
              <a:t>Those responsible for disposal/deletion of </a:t>
            </a:r>
            <a:r>
              <a:rPr lang="en-US" sz="1300" dirty="0" smtClean="0"/>
              <a:t>software</a:t>
            </a:r>
            <a:endParaRPr lang="en-US" sz="1300" dirty="0"/>
          </a:p>
        </p:txBody>
      </p:sp>
      <p:sp>
        <p:nvSpPr>
          <p:cNvPr id="6" name="TextBox 5"/>
          <p:cNvSpPr txBox="1"/>
          <p:nvPr/>
        </p:nvSpPr>
        <p:spPr>
          <a:xfrm>
            <a:off x="4796412" y="796159"/>
            <a:ext cx="4012637" cy="2769989"/>
          </a:xfrm>
          <a:prstGeom prst="rect">
            <a:avLst/>
          </a:prstGeom>
          <a:noFill/>
        </p:spPr>
        <p:txBody>
          <a:bodyPr wrap="none" rtlCol="0">
            <a:spAutoFit/>
          </a:bodyPr>
          <a:lstStyle/>
          <a:p>
            <a:r>
              <a:rPr lang="en-US" b="1" dirty="0"/>
              <a:t>Common Features</a:t>
            </a:r>
          </a:p>
          <a:p>
            <a:pPr lvl="0"/>
            <a:r>
              <a:rPr lang="en-US" sz="1300" dirty="0"/>
              <a:t>Something to describe the projects primary purpose</a:t>
            </a:r>
          </a:p>
          <a:p>
            <a:pPr lvl="0"/>
            <a:r>
              <a:rPr lang="en-US" sz="1300" dirty="0"/>
              <a:t>Affordable</a:t>
            </a:r>
          </a:p>
          <a:p>
            <a:pPr lvl="0"/>
            <a:r>
              <a:rPr lang="en-US" sz="1300" dirty="0"/>
              <a:t>Small-size/form factor/weight (compactness)</a:t>
            </a:r>
          </a:p>
          <a:p>
            <a:pPr lvl="0"/>
            <a:r>
              <a:rPr lang="en-US" sz="1300" dirty="0"/>
              <a:t>Easy to use</a:t>
            </a:r>
          </a:p>
          <a:p>
            <a:pPr lvl="0"/>
            <a:r>
              <a:rPr lang="en-US" sz="1300" dirty="0"/>
              <a:t>Adaptable</a:t>
            </a:r>
          </a:p>
          <a:p>
            <a:pPr lvl="0"/>
            <a:r>
              <a:rPr lang="en-US" sz="1300" dirty="0"/>
              <a:t>Recyclable</a:t>
            </a:r>
          </a:p>
          <a:p>
            <a:pPr lvl="0"/>
            <a:r>
              <a:rPr lang="en-US" sz="1300" dirty="0"/>
              <a:t>Secure</a:t>
            </a:r>
          </a:p>
          <a:p>
            <a:pPr lvl="0"/>
            <a:r>
              <a:rPr lang="en-US" sz="1300" dirty="0"/>
              <a:t>Robust</a:t>
            </a:r>
          </a:p>
          <a:p>
            <a:pPr lvl="0"/>
            <a:r>
              <a:rPr lang="en-US" sz="1300" dirty="0"/>
              <a:t>Efficient</a:t>
            </a:r>
          </a:p>
          <a:p>
            <a:pPr lvl="0"/>
            <a:r>
              <a:rPr lang="en-US" sz="1300" dirty="0"/>
              <a:t>Environmentally friendly</a:t>
            </a:r>
          </a:p>
          <a:p>
            <a:pPr lvl="0"/>
            <a:r>
              <a:rPr lang="en-US" sz="1300" dirty="0"/>
              <a:t>Simple</a:t>
            </a:r>
          </a:p>
          <a:p>
            <a:pPr lvl="0"/>
            <a:r>
              <a:rPr lang="en-US" sz="1300" dirty="0" smtClean="0"/>
              <a:t>Repairable</a:t>
            </a:r>
            <a:endParaRPr lang="en-US" sz="1300" dirty="0"/>
          </a:p>
        </p:txBody>
      </p:sp>
    </p:spTree>
    <p:extLst>
      <p:ext uri="{BB962C8B-B14F-4D97-AF65-F5344CB8AC3E}">
        <p14:creationId xmlns:p14="http://schemas.microsoft.com/office/powerpoint/2010/main" val="4235955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workshop</a:t>
            </a:r>
            <a:endParaRPr lang="en-US" dirty="0"/>
          </a:p>
        </p:txBody>
      </p:sp>
      <p:sp>
        <p:nvSpPr>
          <p:cNvPr id="3" name="Content Placeholder 2"/>
          <p:cNvSpPr>
            <a:spLocks noGrp="1"/>
          </p:cNvSpPr>
          <p:nvPr>
            <p:ph idx="1"/>
          </p:nvPr>
        </p:nvSpPr>
        <p:spPr>
          <a:xfrm>
            <a:off x="457200" y="609600"/>
            <a:ext cx="7467600" cy="2603790"/>
          </a:xfrm>
        </p:spPr>
        <p:txBody>
          <a:bodyPr/>
          <a:lstStyle/>
          <a:p>
            <a:pPr marL="514350" indent="-514350">
              <a:buFont typeface="+mj-lt"/>
              <a:buAutoNum type="romanUcPeriod"/>
            </a:pPr>
            <a:r>
              <a:rPr lang="en-US" dirty="0" smtClean="0"/>
              <a:t>Background</a:t>
            </a:r>
          </a:p>
          <a:p>
            <a:pPr marL="514350" indent="-514350">
              <a:buFont typeface="+mj-lt"/>
              <a:buAutoNum type="romanUcPeriod"/>
            </a:pPr>
            <a:r>
              <a:rPr lang="en-US" dirty="0" smtClean="0"/>
              <a:t>Practice with model generation</a:t>
            </a:r>
          </a:p>
          <a:p>
            <a:pPr marL="514350" indent="-514350">
              <a:buFont typeface="+mj-lt"/>
              <a:buAutoNum type="romanUcPeriod"/>
            </a:pPr>
            <a:r>
              <a:rPr lang="en-US" dirty="0" smtClean="0"/>
              <a:t>Examples to complete the systems competencies</a:t>
            </a:r>
          </a:p>
          <a:p>
            <a:pPr marL="514350" indent="-514350">
              <a:buFont typeface="+mj-lt"/>
              <a:buAutoNum type="romanUcPeriod"/>
            </a:pPr>
            <a:r>
              <a:rPr lang="en-US" dirty="0" smtClean="0"/>
              <a:t>Examples from different departments</a:t>
            </a:r>
          </a:p>
          <a:p>
            <a:pPr marL="514350" indent="-514350">
              <a:buFont typeface="+mj-lt"/>
              <a:buAutoNum type="romanUcPeriod"/>
            </a:pPr>
            <a:r>
              <a:rPr lang="en-US" dirty="0" smtClean="0"/>
              <a:t>Implementation challenges, best practices, and available resources</a:t>
            </a:r>
            <a:endParaRPr lang="en-US" dirty="0"/>
          </a:p>
        </p:txBody>
      </p:sp>
      <p:sp>
        <p:nvSpPr>
          <p:cNvPr id="4" name="TextBox 3"/>
          <p:cNvSpPr txBox="1"/>
          <p:nvPr/>
        </p:nvSpPr>
        <p:spPr>
          <a:xfrm>
            <a:off x="152400" y="6019800"/>
            <a:ext cx="8839200" cy="533400"/>
          </a:xfrm>
          <a:prstGeom prst="rect">
            <a:avLst/>
          </a:prstGeom>
          <a:noFill/>
        </p:spPr>
        <p:txBody>
          <a:bodyPr wrap="square" rtlCol="0">
            <a:normAutofit/>
          </a:bodyPr>
          <a:lstStyle/>
          <a:p>
            <a:r>
              <a:rPr lang="en-US" sz="800" b="1" dirty="0" smtClean="0"/>
              <a:t>WARNING: </a:t>
            </a:r>
            <a:r>
              <a:rPr lang="en-US" sz="800" dirty="0" smtClean="0"/>
              <a:t>The following workshop contains many ideas and concepts that are named and defined in many different ways. By staying in this workshop you are agreeing to focus on the understanding of the particular concept or idea itself rather than argue about what a particular concept is named. The facilitators do not claim any ownership or finality to the names and definitions used in this workshop. You are free to change those names and definitions as you like after the workshop is over.</a:t>
            </a:r>
            <a:endParaRPr lang="en-US" sz="800" dirty="0"/>
          </a:p>
        </p:txBody>
      </p:sp>
    </p:spTree>
    <p:extLst>
      <p:ext uri="{BB962C8B-B14F-4D97-AF65-F5344CB8AC3E}">
        <p14:creationId xmlns:p14="http://schemas.microsoft.com/office/powerpoint/2010/main" val="1236464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Now we want to begin describing the system itself. Let’s get a big picture view of where we’re going.</a:t>
            </a:r>
            <a:endParaRPr lang="en-US" dirty="0"/>
          </a:p>
        </p:txBody>
      </p:sp>
      <p:sp>
        <p:nvSpPr>
          <p:cNvPr id="10" name="Rectangle 9"/>
          <p:cNvSpPr/>
          <p:nvPr/>
        </p:nvSpPr>
        <p:spPr>
          <a:xfrm>
            <a:off x="2735254" y="1283949"/>
            <a:ext cx="4324172" cy="458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Remote Control System</a:t>
            </a:r>
            <a:endParaRPr lang="en-US" dirty="0">
              <a:solidFill>
                <a:schemeClr val="tx1"/>
              </a:solidFill>
            </a:endParaRPr>
          </a:p>
        </p:txBody>
      </p:sp>
      <p:sp>
        <p:nvSpPr>
          <p:cNvPr id="11" name="Rectangle 10"/>
          <p:cNvSpPr/>
          <p:nvPr/>
        </p:nvSpPr>
        <p:spPr>
          <a:xfrm>
            <a:off x="373260" y="1610877"/>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1</a:t>
            </a:r>
            <a:endParaRPr lang="en-US" dirty="0">
              <a:solidFill>
                <a:schemeClr val="tx1"/>
              </a:solidFill>
            </a:endParaRPr>
          </a:p>
        </p:txBody>
      </p:sp>
      <p:cxnSp>
        <p:nvCxnSpPr>
          <p:cNvPr id="12" name="Straight Arrow Connector 11"/>
          <p:cNvCxnSpPr>
            <a:stCxn id="11" idx="3"/>
            <a:endCxn id="15" idx="1"/>
          </p:cNvCxnSpPr>
          <p:nvPr/>
        </p:nvCxnSpPr>
        <p:spPr>
          <a:xfrm>
            <a:off x="1853607" y="2000442"/>
            <a:ext cx="1427038" cy="205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48903" y="1662328"/>
            <a:ext cx="761747" cy="369332"/>
          </a:xfrm>
          <a:prstGeom prst="rect">
            <a:avLst/>
          </a:prstGeom>
          <a:noFill/>
        </p:spPr>
        <p:txBody>
          <a:bodyPr wrap="none" rtlCol="0">
            <a:spAutoFit/>
          </a:bodyPr>
          <a:lstStyle/>
          <a:p>
            <a:r>
              <a:rPr lang="en-US" dirty="0" smtClean="0"/>
              <a:t>I/O(s)</a:t>
            </a:r>
            <a:endParaRPr lang="en-US" dirty="0"/>
          </a:p>
        </p:txBody>
      </p:sp>
      <p:sp>
        <p:nvSpPr>
          <p:cNvPr id="15" name="Rectangle 14"/>
          <p:cNvSpPr/>
          <p:nvPr/>
        </p:nvSpPr>
        <p:spPr>
          <a:xfrm>
            <a:off x="3280645" y="1496057"/>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1</a:t>
            </a:r>
            <a:endParaRPr lang="en-US" dirty="0">
              <a:solidFill>
                <a:schemeClr val="tx1"/>
              </a:solidFill>
            </a:endParaRPr>
          </a:p>
        </p:txBody>
      </p:sp>
      <p:sp>
        <p:nvSpPr>
          <p:cNvPr id="16" name="Rectangle 15"/>
          <p:cNvSpPr/>
          <p:nvPr/>
        </p:nvSpPr>
        <p:spPr>
          <a:xfrm>
            <a:off x="406065" y="2984618"/>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2</a:t>
            </a:r>
            <a:endParaRPr lang="en-US" dirty="0">
              <a:solidFill>
                <a:schemeClr val="tx1"/>
              </a:solidFill>
            </a:endParaRPr>
          </a:p>
        </p:txBody>
      </p:sp>
      <p:cxnSp>
        <p:nvCxnSpPr>
          <p:cNvPr id="17" name="Straight Arrow Connector 16"/>
          <p:cNvCxnSpPr>
            <a:stCxn id="16" idx="3"/>
            <a:endCxn id="23" idx="1"/>
          </p:cNvCxnSpPr>
          <p:nvPr/>
        </p:nvCxnSpPr>
        <p:spPr>
          <a:xfrm>
            <a:off x="1886412" y="3374183"/>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1708" y="3036069"/>
            <a:ext cx="761747" cy="369332"/>
          </a:xfrm>
          <a:prstGeom prst="rect">
            <a:avLst/>
          </a:prstGeom>
          <a:noFill/>
        </p:spPr>
        <p:txBody>
          <a:bodyPr wrap="none" rtlCol="0">
            <a:spAutoFit/>
          </a:bodyPr>
          <a:lstStyle/>
          <a:p>
            <a:r>
              <a:rPr lang="en-US" dirty="0" smtClean="0"/>
              <a:t>I/O(s)</a:t>
            </a:r>
            <a:endParaRPr lang="en-US" dirty="0"/>
          </a:p>
        </p:txBody>
      </p:sp>
      <p:sp>
        <p:nvSpPr>
          <p:cNvPr id="23" name="Rectangle 22"/>
          <p:cNvSpPr/>
          <p:nvPr/>
        </p:nvSpPr>
        <p:spPr>
          <a:xfrm>
            <a:off x="3313450" y="2869799"/>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2</a:t>
            </a:r>
            <a:endParaRPr lang="en-US" dirty="0">
              <a:solidFill>
                <a:schemeClr val="tx1"/>
              </a:solidFill>
            </a:endParaRPr>
          </a:p>
        </p:txBody>
      </p:sp>
      <p:sp>
        <p:nvSpPr>
          <p:cNvPr id="24" name="Rectangle 23"/>
          <p:cNvSpPr/>
          <p:nvPr/>
        </p:nvSpPr>
        <p:spPr>
          <a:xfrm>
            <a:off x="397864" y="4243529"/>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3</a:t>
            </a:r>
            <a:endParaRPr lang="en-US" dirty="0">
              <a:solidFill>
                <a:schemeClr val="tx1"/>
              </a:solidFill>
            </a:endParaRPr>
          </a:p>
        </p:txBody>
      </p:sp>
      <p:cxnSp>
        <p:nvCxnSpPr>
          <p:cNvPr id="25" name="Straight Arrow Connector 24"/>
          <p:cNvCxnSpPr>
            <a:stCxn id="24" idx="3"/>
            <a:endCxn id="27" idx="1"/>
          </p:cNvCxnSpPr>
          <p:nvPr/>
        </p:nvCxnSpPr>
        <p:spPr>
          <a:xfrm>
            <a:off x="1878211" y="4633094"/>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73507" y="4294980"/>
            <a:ext cx="761747" cy="369332"/>
          </a:xfrm>
          <a:prstGeom prst="rect">
            <a:avLst/>
          </a:prstGeom>
          <a:noFill/>
        </p:spPr>
        <p:txBody>
          <a:bodyPr wrap="none" rtlCol="0">
            <a:spAutoFit/>
          </a:bodyPr>
          <a:lstStyle/>
          <a:p>
            <a:r>
              <a:rPr lang="en-US" dirty="0" smtClean="0"/>
              <a:t>I/O(s)</a:t>
            </a:r>
            <a:endParaRPr lang="en-US" dirty="0"/>
          </a:p>
        </p:txBody>
      </p:sp>
      <p:sp>
        <p:nvSpPr>
          <p:cNvPr id="27" name="Rectangle 26"/>
          <p:cNvSpPr/>
          <p:nvPr/>
        </p:nvSpPr>
        <p:spPr>
          <a:xfrm>
            <a:off x="3305249" y="4128710"/>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3</a:t>
            </a:r>
            <a:endParaRPr lang="en-US" dirty="0">
              <a:solidFill>
                <a:schemeClr val="tx1"/>
              </a:solidFill>
            </a:endParaRPr>
          </a:p>
        </p:txBody>
      </p:sp>
      <p:sp>
        <p:nvSpPr>
          <p:cNvPr id="28" name="Rectangle 27"/>
          <p:cNvSpPr/>
          <p:nvPr/>
        </p:nvSpPr>
        <p:spPr>
          <a:xfrm>
            <a:off x="5423253" y="2869799"/>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4</a:t>
            </a:r>
            <a:endParaRPr lang="en-US" dirty="0">
              <a:solidFill>
                <a:schemeClr val="tx1"/>
              </a:solidFill>
            </a:endParaRPr>
          </a:p>
        </p:txBody>
      </p:sp>
      <p:cxnSp>
        <p:nvCxnSpPr>
          <p:cNvPr id="29" name="Straight Arrow Connector 28"/>
          <p:cNvCxnSpPr>
            <a:stCxn id="23" idx="3"/>
            <a:endCxn id="28" idx="1"/>
          </p:cNvCxnSpPr>
          <p:nvPr/>
        </p:nvCxnSpPr>
        <p:spPr>
          <a:xfrm>
            <a:off x="4637971" y="3376234"/>
            <a:ext cx="785281" cy="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772400" y="2984618"/>
            <a:ext cx="1237809"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4</a:t>
            </a:r>
            <a:endParaRPr lang="en-US" dirty="0">
              <a:solidFill>
                <a:schemeClr val="tx1"/>
              </a:solidFill>
            </a:endParaRPr>
          </a:p>
        </p:txBody>
      </p:sp>
      <p:cxnSp>
        <p:nvCxnSpPr>
          <p:cNvPr id="31" name="Straight Arrow Connector 30"/>
          <p:cNvCxnSpPr>
            <a:stCxn id="28" idx="3"/>
            <a:endCxn id="30" idx="1"/>
          </p:cNvCxnSpPr>
          <p:nvPr/>
        </p:nvCxnSpPr>
        <p:spPr>
          <a:xfrm flipV="1">
            <a:off x="6747774" y="3374183"/>
            <a:ext cx="1024626" cy="2051"/>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7" idx="3"/>
            <a:endCxn id="28" idx="2"/>
          </p:cNvCxnSpPr>
          <p:nvPr/>
        </p:nvCxnSpPr>
        <p:spPr>
          <a:xfrm flipV="1">
            <a:off x="4629770" y="3882668"/>
            <a:ext cx="1455743" cy="752476"/>
          </a:xfrm>
          <a:prstGeom prst="bentConnector2">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5" idx="3"/>
            <a:endCxn id="28" idx="0"/>
          </p:cNvCxnSpPr>
          <p:nvPr/>
        </p:nvCxnSpPr>
        <p:spPr>
          <a:xfrm>
            <a:off x="4605166" y="2002492"/>
            <a:ext cx="1480347" cy="867307"/>
          </a:xfrm>
          <a:prstGeom prst="bentConnector2">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61898" y="4239225"/>
            <a:ext cx="761747" cy="369332"/>
          </a:xfrm>
          <a:prstGeom prst="rect">
            <a:avLst/>
          </a:prstGeom>
          <a:noFill/>
        </p:spPr>
        <p:txBody>
          <a:bodyPr wrap="none" rtlCol="0">
            <a:spAutoFit/>
          </a:bodyPr>
          <a:lstStyle/>
          <a:p>
            <a:r>
              <a:rPr lang="en-US" dirty="0" smtClean="0"/>
              <a:t>I/O(s)</a:t>
            </a:r>
            <a:endParaRPr lang="en-US" dirty="0"/>
          </a:p>
        </p:txBody>
      </p:sp>
      <p:sp>
        <p:nvSpPr>
          <p:cNvPr id="37" name="TextBox 36"/>
          <p:cNvSpPr txBox="1"/>
          <p:nvPr/>
        </p:nvSpPr>
        <p:spPr>
          <a:xfrm>
            <a:off x="5025077" y="1637269"/>
            <a:ext cx="761747" cy="369332"/>
          </a:xfrm>
          <a:prstGeom prst="rect">
            <a:avLst/>
          </a:prstGeom>
          <a:noFill/>
        </p:spPr>
        <p:txBody>
          <a:bodyPr wrap="none" rtlCol="0">
            <a:spAutoFit/>
          </a:bodyPr>
          <a:lstStyle/>
          <a:p>
            <a:r>
              <a:rPr lang="en-US" dirty="0" smtClean="0"/>
              <a:t>I/O(s)</a:t>
            </a:r>
            <a:endParaRPr lang="en-US" dirty="0"/>
          </a:p>
        </p:txBody>
      </p:sp>
      <p:sp>
        <p:nvSpPr>
          <p:cNvPr id="38" name="TextBox 37"/>
          <p:cNvSpPr txBox="1"/>
          <p:nvPr/>
        </p:nvSpPr>
        <p:spPr>
          <a:xfrm>
            <a:off x="4661505" y="2984618"/>
            <a:ext cx="761747" cy="369332"/>
          </a:xfrm>
          <a:prstGeom prst="rect">
            <a:avLst/>
          </a:prstGeom>
          <a:noFill/>
        </p:spPr>
        <p:txBody>
          <a:bodyPr wrap="none" rtlCol="0">
            <a:spAutoFit/>
          </a:bodyPr>
          <a:lstStyle/>
          <a:p>
            <a:r>
              <a:rPr lang="en-US" dirty="0" smtClean="0"/>
              <a:t>I/O(s)</a:t>
            </a:r>
            <a:endParaRPr lang="en-US" dirty="0"/>
          </a:p>
        </p:txBody>
      </p:sp>
      <p:sp>
        <p:nvSpPr>
          <p:cNvPr id="39" name="TextBox 38"/>
          <p:cNvSpPr txBox="1"/>
          <p:nvPr/>
        </p:nvSpPr>
        <p:spPr>
          <a:xfrm>
            <a:off x="7010653" y="2984618"/>
            <a:ext cx="761747" cy="369332"/>
          </a:xfrm>
          <a:prstGeom prst="rect">
            <a:avLst/>
          </a:prstGeom>
          <a:noFill/>
        </p:spPr>
        <p:txBody>
          <a:bodyPr wrap="none" rtlCol="0">
            <a:spAutoFit/>
          </a:bodyPr>
          <a:lstStyle/>
          <a:p>
            <a:r>
              <a:rPr lang="en-US" dirty="0" smtClean="0"/>
              <a:t>I/O(s)</a:t>
            </a:r>
            <a:endParaRPr lang="en-US" dirty="0"/>
          </a:p>
        </p:txBody>
      </p:sp>
    </p:spTree>
    <p:extLst>
      <p:ext uri="{BB962C8B-B14F-4D97-AF65-F5344CB8AC3E}">
        <p14:creationId xmlns:p14="http://schemas.microsoft.com/office/powerpoint/2010/main" val="40728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animBg="1"/>
      <p:bldP spid="16" grpId="0" animBg="1"/>
      <p:bldP spid="22" grpId="0"/>
      <p:bldP spid="23" grpId="0" animBg="1"/>
      <p:bldP spid="24" grpId="0" animBg="1"/>
      <p:bldP spid="26" grpId="0"/>
      <p:bldP spid="27" grpId="0" animBg="1"/>
      <p:bldP spid="28" grpId="0" animBg="1"/>
      <p:bldP spid="30" grpId="0" animBg="1"/>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1200329"/>
          </a:xfrm>
        </p:spPr>
        <p:txBody>
          <a:bodyPr/>
          <a:lstStyle/>
          <a:p>
            <a:r>
              <a:rPr lang="en-US" sz="2400" dirty="0" smtClean="0"/>
              <a:t>Start by identifying and defining the external ACTORS. An ACTOR is any physical thing that interacts with the system being designed. Actors are nouns.</a:t>
            </a:r>
            <a:endParaRPr lang="en-US" sz="2400" dirty="0"/>
          </a:p>
        </p:txBody>
      </p:sp>
      <p:grpSp>
        <p:nvGrpSpPr>
          <p:cNvPr id="3" name="Group 2"/>
          <p:cNvGrpSpPr/>
          <p:nvPr/>
        </p:nvGrpSpPr>
        <p:grpSpPr>
          <a:xfrm>
            <a:off x="1399309" y="1676400"/>
            <a:ext cx="5993732" cy="2057400"/>
            <a:chOff x="1399309" y="1676400"/>
            <a:chExt cx="5993732" cy="2057400"/>
          </a:xfrm>
        </p:grpSpPr>
        <p:sp>
          <p:nvSpPr>
            <p:cNvPr id="4" name="Rectangle 3"/>
            <p:cNvSpPr/>
            <p:nvPr/>
          </p:nvSpPr>
          <p:spPr>
            <a:xfrm>
              <a:off x="3685309" y="1676400"/>
              <a:ext cx="3707732"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 Control System</a:t>
              </a:r>
              <a:endParaRPr lang="en-US" dirty="0">
                <a:solidFill>
                  <a:schemeClr val="tx1"/>
                </a:solidFill>
              </a:endParaRPr>
            </a:p>
          </p:txBody>
        </p:sp>
        <p:sp>
          <p:nvSpPr>
            <p:cNvPr id="5" name="Rectangle 4"/>
            <p:cNvSpPr/>
            <p:nvPr/>
          </p:nvSpPr>
          <p:spPr>
            <a:xfrm>
              <a:off x="1399309" y="2559261"/>
              <a:ext cx="1447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a:t>
              </a:r>
              <a:endParaRPr lang="en-US" dirty="0">
                <a:solidFill>
                  <a:schemeClr val="tx1"/>
                </a:solidFill>
              </a:endParaRPr>
            </a:p>
          </p:txBody>
        </p:sp>
        <p:cxnSp>
          <p:nvCxnSpPr>
            <p:cNvPr id="6" name="Straight Arrow Connector 5"/>
            <p:cNvCxnSpPr>
              <a:stCxn id="5" idx="3"/>
            </p:cNvCxnSpPr>
            <p:nvPr/>
          </p:nvCxnSpPr>
          <p:spPr>
            <a:xfrm>
              <a:off x="2847109" y="2940261"/>
              <a:ext cx="83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34287" y="2591527"/>
              <a:ext cx="492443" cy="369332"/>
            </a:xfrm>
            <a:prstGeom prst="rect">
              <a:avLst/>
            </a:prstGeom>
            <a:noFill/>
          </p:spPr>
          <p:txBody>
            <a:bodyPr wrap="none" rtlCol="0">
              <a:spAutoFit/>
            </a:bodyPr>
            <a:lstStyle/>
            <a:p>
              <a:r>
                <a:rPr lang="en-US" dirty="0" smtClean="0"/>
                <a:t>I/O</a:t>
              </a:r>
              <a:endParaRPr lang="en-US" dirty="0"/>
            </a:p>
          </p:txBody>
        </p:sp>
      </p:grpSp>
      <p:graphicFrame>
        <p:nvGraphicFramePr>
          <p:cNvPr id="8" name="Content Placeholder 3"/>
          <p:cNvGraphicFramePr>
            <a:graphicFrameLocks noGrp="1"/>
          </p:cNvGraphicFramePr>
          <p:nvPr>
            <p:ph idx="1"/>
            <p:extLst>
              <p:ext uri="{D42A27DB-BD31-4B8C-83A1-F6EECF244321}">
                <p14:modId xmlns:p14="http://schemas.microsoft.com/office/powerpoint/2010/main" val="3083831649"/>
              </p:ext>
            </p:extLst>
          </p:nvPr>
        </p:nvGraphicFramePr>
        <p:xfrm>
          <a:off x="762000" y="4114800"/>
          <a:ext cx="7848600" cy="1483360"/>
        </p:xfrm>
        <a:graphic>
          <a:graphicData uri="http://schemas.openxmlformats.org/drawingml/2006/table">
            <a:tbl>
              <a:tblPr firstRow="1" bandRow="1">
                <a:tableStyleId>{5940675A-B579-460E-94D1-54222C63F5DA}</a:tableStyleId>
              </a:tblPr>
              <a:tblGrid>
                <a:gridCol w="1416616"/>
                <a:gridCol w="6431984"/>
              </a:tblGrid>
              <a:tr h="370840">
                <a:tc>
                  <a:txBody>
                    <a:bodyPr/>
                    <a:lstStyle/>
                    <a:p>
                      <a:r>
                        <a:rPr lang="en-US" dirty="0" smtClean="0"/>
                        <a:t>Actor</a:t>
                      </a:r>
                      <a:endParaRPr lang="en-US" dirty="0"/>
                    </a:p>
                  </a:txBody>
                  <a:tcPr/>
                </a:tc>
                <a:tc>
                  <a:txBody>
                    <a:bodyPr/>
                    <a:lstStyle/>
                    <a:p>
                      <a:r>
                        <a:rPr lang="en-US" dirty="0" smtClean="0"/>
                        <a:t>Description</a:t>
                      </a:r>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9" name="TextBox 8"/>
          <p:cNvSpPr txBox="1"/>
          <p:nvPr/>
        </p:nvSpPr>
        <p:spPr>
          <a:xfrm>
            <a:off x="152400" y="6005027"/>
            <a:ext cx="8909427" cy="369332"/>
          </a:xfrm>
          <a:prstGeom prst="rect">
            <a:avLst/>
          </a:prstGeom>
          <a:noFill/>
        </p:spPr>
        <p:txBody>
          <a:bodyPr wrap="none" rtlCol="0">
            <a:spAutoFit/>
          </a:bodyPr>
          <a:lstStyle/>
          <a:p>
            <a:r>
              <a:rPr lang="en-US" b="1" dirty="0" smtClean="0"/>
              <a:t>Task: </a:t>
            </a:r>
            <a:r>
              <a:rPr lang="en-US" dirty="0" smtClean="0"/>
              <a:t>On handout </a:t>
            </a:r>
            <a:r>
              <a:rPr lang="en-US" dirty="0"/>
              <a:t>#</a:t>
            </a:r>
            <a:r>
              <a:rPr lang="en-US" dirty="0" smtClean="0"/>
              <a:t>4, </a:t>
            </a:r>
            <a:r>
              <a:rPr lang="en-US" dirty="0" smtClean="0"/>
              <a:t>identify </a:t>
            </a:r>
            <a:r>
              <a:rPr lang="en-US" dirty="0" smtClean="0"/>
              <a:t>and define at least three different Actors for this </a:t>
            </a:r>
            <a:r>
              <a:rPr lang="en-US" dirty="0" smtClean="0"/>
              <a:t>system.</a:t>
            </a:r>
            <a:endParaRPr lang="en-US" dirty="0"/>
          </a:p>
        </p:txBody>
      </p:sp>
    </p:spTree>
    <p:extLst>
      <p:ext uri="{BB962C8B-B14F-4D97-AF65-F5344CB8AC3E}">
        <p14:creationId xmlns:p14="http://schemas.microsoft.com/office/powerpoint/2010/main" val="3757394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a sense of the different Actors that people found.</a:t>
            </a:r>
            <a:endParaRPr lang="en-US" dirty="0"/>
          </a:p>
        </p:txBody>
      </p:sp>
    </p:spTree>
    <p:extLst>
      <p:ext uri="{BB962C8B-B14F-4D97-AF65-F5344CB8AC3E}">
        <p14:creationId xmlns:p14="http://schemas.microsoft.com/office/powerpoint/2010/main" val="3037018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Now that we have the </a:t>
            </a:r>
            <a:r>
              <a:rPr lang="en-US" i="1" dirty="0" smtClean="0"/>
              <a:t>Actors</a:t>
            </a:r>
            <a:r>
              <a:rPr lang="en-US" dirty="0" smtClean="0"/>
              <a:t>, we want to describe </a:t>
            </a:r>
            <a:r>
              <a:rPr lang="en-US" u="sng" dirty="0" smtClean="0"/>
              <a:t>what</a:t>
            </a:r>
            <a:r>
              <a:rPr lang="en-US" dirty="0" smtClean="0"/>
              <a:t> will transfer between the </a:t>
            </a:r>
            <a:r>
              <a:rPr lang="en-US" i="1" dirty="0" smtClean="0"/>
              <a:t>Actors</a:t>
            </a:r>
            <a:r>
              <a:rPr lang="en-US" dirty="0" smtClean="0"/>
              <a:t> and the </a:t>
            </a:r>
            <a:r>
              <a:rPr lang="en-US" i="1" dirty="0" smtClean="0"/>
              <a:t>System</a:t>
            </a:r>
            <a:r>
              <a:rPr lang="en-US" dirty="0" smtClean="0"/>
              <a:t>.</a:t>
            </a:r>
            <a:endParaRPr lang="en-US" dirty="0"/>
          </a:p>
        </p:txBody>
      </p:sp>
      <p:sp>
        <p:nvSpPr>
          <p:cNvPr id="10" name="Rectangle 9"/>
          <p:cNvSpPr/>
          <p:nvPr/>
        </p:nvSpPr>
        <p:spPr>
          <a:xfrm>
            <a:off x="2735254" y="1283949"/>
            <a:ext cx="4324172" cy="458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Remote Control System</a:t>
            </a:r>
            <a:endParaRPr lang="en-US" dirty="0">
              <a:solidFill>
                <a:schemeClr val="tx1"/>
              </a:solidFill>
            </a:endParaRPr>
          </a:p>
        </p:txBody>
      </p:sp>
      <p:sp>
        <p:nvSpPr>
          <p:cNvPr id="11" name="Rectangle 10"/>
          <p:cNvSpPr/>
          <p:nvPr/>
        </p:nvSpPr>
        <p:spPr>
          <a:xfrm>
            <a:off x="373260" y="1610877"/>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1</a:t>
            </a:r>
            <a:endParaRPr lang="en-US" dirty="0">
              <a:solidFill>
                <a:schemeClr val="tx1"/>
              </a:solidFill>
            </a:endParaRPr>
          </a:p>
        </p:txBody>
      </p:sp>
      <p:cxnSp>
        <p:nvCxnSpPr>
          <p:cNvPr id="12" name="Straight Arrow Connector 11"/>
          <p:cNvCxnSpPr>
            <a:stCxn id="11" idx="3"/>
          </p:cNvCxnSpPr>
          <p:nvPr/>
        </p:nvCxnSpPr>
        <p:spPr>
          <a:xfrm>
            <a:off x="1853607" y="2000442"/>
            <a:ext cx="1427038" cy="205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48903" y="1662328"/>
            <a:ext cx="761747" cy="369332"/>
          </a:xfrm>
          <a:prstGeom prst="rect">
            <a:avLst/>
          </a:prstGeom>
          <a:noFill/>
        </p:spPr>
        <p:txBody>
          <a:bodyPr wrap="none" rtlCol="0">
            <a:spAutoFit/>
          </a:bodyPr>
          <a:lstStyle/>
          <a:p>
            <a:r>
              <a:rPr lang="en-US" dirty="0" smtClean="0"/>
              <a:t>I/O(s)</a:t>
            </a:r>
            <a:endParaRPr lang="en-US" dirty="0"/>
          </a:p>
        </p:txBody>
      </p:sp>
      <p:sp>
        <p:nvSpPr>
          <p:cNvPr id="16" name="Rectangle 15"/>
          <p:cNvSpPr/>
          <p:nvPr/>
        </p:nvSpPr>
        <p:spPr>
          <a:xfrm>
            <a:off x="406065" y="2984618"/>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2</a:t>
            </a:r>
            <a:endParaRPr lang="en-US" dirty="0">
              <a:solidFill>
                <a:schemeClr val="tx1"/>
              </a:solidFill>
            </a:endParaRPr>
          </a:p>
        </p:txBody>
      </p:sp>
      <p:cxnSp>
        <p:nvCxnSpPr>
          <p:cNvPr id="17" name="Straight Arrow Connector 16"/>
          <p:cNvCxnSpPr>
            <a:stCxn id="16" idx="3"/>
          </p:cNvCxnSpPr>
          <p:nvPr/>
        </p:nvCxnSpPr>
        <p:spPr>
          <a:xfrm>
            <a:off x="1886412" y="3374183"/>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1708" y="3036069"/>
            <a:ext cx="761747" cy="369332"/>
          </a:xfrm>
          <a:prstGeom prst="rect">
            <a:avLst/>
          </a:prstGeom>
          <a:noFill/>
        </p:spPr>
        <p:txBody>
          <a:bodyPr wrap="none" rtlCol="0">
            <a:spAutoFit/>
          </a:bodyPr>
          <a:lstStyle/>
          <a:p>
            <a:r>
              <a:rPr lang="en-US" dirty="0" smtClean="0"/>
              <a:t>I/O(s)</a:t>
            </a:r>
            <a:endParaRPr lang="en-US" dirty="0"/>
          </a:p>
        </p:txBody>
      </p:sp>
      <p:sp>
        <p:nvSpPr>
          <p:cNvPr id="24" name="Rectangle 23"/>
          <p:cNvSpPr/>
          <p:nvPr/>
        </p:nvSpPr>
        <p:spPr>
          <a:xfrm>
            <a:off x="397864" y="4243529"/>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3</a:t>
            </a:r>
            <a:endParaRPr lang="en-US" dirty="0">
              <a:solidFill>
                <a:schemeClr val="tx1"/>
              </a:solidFill>
            </a:endParaRPr>
          </a:p>
        </p:txBody>
      </p:sp>
      <p:cxnSp>
        <p:nvCxnSpPr>
          <p:cNvPr id="25" name="Straight Arrow Connector 24"/>
          <p:cNvCxnSpPr>
            <a:stCxn id="24" idx="3"/>
          </p:cNvCxnSpPr>
          <p:nvPr/>
        </p:nvCxnSpPr>
        <p:spPr>
          <a:xfrm>
            <a:off x="1878211" y="4633094"/>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73507" y="4294980"/>
            <a:ext cx="761747" cy="369332"/>
          </a:xfrm>
          <a:prstGeom prst="rect">
            <a:avLst/>
          </a:prstGeom>
          <a:noFill/>
        </p:spPr>
        <p:txBody>
          <a:bodyPr wrap="none" rtlCol="0">
            <a:spAutoFit/>
          </a:bodyPr>
          <a:lstStyle/>
          <a:p>
            <a:r>
              <a:rPr lang="en-US" dirty="0" smtClean="0"/>
              <a:t>I/O(s)</a:t>
            </a:r>
            <a:endParaRPr lang="en-US" dirty="0"/>
          </a:p>
        </p:txBody>
      </p:sp>
      <p:sp>
        <p:nvSpPr>
          <p:cNvPr id="30" name="Rectangle 29"/>
          <p:cNvSpPr/>
          <p:nvPr/>
        </p:nvSpPr>
        <p:spPr>
          <a:xfrm>
            <a:off x="7772400" y="2984618"/>
            <a:ext cx="1237809"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4</a:t>
            </a:r>
            <a:endParaRPr lang="en-US" dirty="0">
              <a:solidFill>
                <a:schemeClr val="tx1"/>
              </a:solidFill>
            </a:endParaRPr>
          </a:p>
        </p:txBody>
      </p:sp>
      <p:cxnSp>
        <p:nvCxnSpPr>
          <p:cNvPr id="31" name="Straight Arrow Connector 30"/>
          <p:cNvCxnSpPr>
            <a:endCxn id="30" idx="1"/>
          </p:cNvCxnSpPr>
          <p:nvPr/>
        </p:nvCxnSpPr>
        <p:spPr>
          <a:xfrm flipV="1">
            <a:off x="6747774" y="3374183"/>
            <a:ext cx="1024626" cy="2051"/>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010653" y="2984618"/>
            <a:ext cx="761747" cy="369332"/>
          </a:xfrm>
          <a:prstGeom prst="rect">
            <a:avLst/>
          </a:prstGeom>
          <a:noFill/>
        </p:spPr>
        <p:txBody>
          <a:bodyPr wrap="none" rtlCol="0">
            <a:spAutoFit/>
          </a:bodyPr>
          <a:lstStyle/>
          <a:p>
            <a:r>
              <a:rPr lang="en-US" dirty="0" smtClean="0"/>
              <a:t>I/O(s)</a:t>
            </a:r>
            <a:endParaRPr lang="en-US" dirty="0"/>
          </a:p>
        </p:txBody>
      </p:sp>
    </p:spTree>
    <p:extLst>
      <p:ext uri="{BB962C8B-B14F-4D97-AF65-F5344CB8AC3E}">
        <p14:creationId xmlns:p14="http://schemas.microsoft.com/office/powerpoint/2010/main" val="42199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6"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The I/O(s) describe </a:t>
            </a:r>
            <a:r>
              <a:rPr lang="en-US" i="1" dirty="0" smtClean="0"/>
              <a:t>what</a:t>
            </a:r>
            <a:r>
              <a:rPr lang="en-US" dirty="0" smtClean="0"/>
              <a:t> is being transferred between the Actors and the System. I/</a:t>
            </a:r>
            <a:r>
              <a:rPr lang="en-US" dirty="0" err="1" smtClean="0"/>
              <a:t>Os</a:t>
            </a:r>
            <a:r>
              <a:rPr lang="en-US" dirty="0" smtClean="0"/>
              <a:t> are also nouns.</a:t>
            </a:r>
            <a:endParaRPr lang="en-US" dirty="0"/>
          </a:p>
        </p:txBody>
      </p:sp>
      <p:sp>
        <p:nvSpPr>
          <p:cNvPr id="5" name="TextBox 4"/>
          <p:cNvSpPr txBox="1"/>
          <p:nvPr/>
        </p:nvSpPr>
        <p:spPr>
          <a:xfrm>
            <a:off x="244642" y="3015734"/>
            <a:ext cx="8686800" cy="3139321"/>
          </a:xfrm>
          <a:prstGeom prst="rect">
            <a:avLst/>
          </a:prstGeom>
          <a:noFill/>
        </p:spPr>
        <p:txBody>
          <a:bodyPr wrap="square" rtlCol="0">
            <a:spAutoFit/>
          </a:bodyPr>
          <a:lstStyle/>
          <a:p>
            <a:r>
              <a:rPr lang="en-US" dirty="0" smtClean="0"/>
              <a:t>I/</a:t>
            </a:r>
            <a:r>
              <a:rPr lang="en-US" dirty="0" err="1" smtClean="0"/>
              <a:t>Os</a:t>
            </a:r>
            <a:r>
              <a:rPr lang="en-US" dirty="0" smtClean="0"/>
              <a:t> describe the physical “stuff” that is transferred between the Actor and the system. Some common examples are…</a:t>
            </a:r>
            <a:endParaRPr lang="en-US" dirty="0"/>
          </a:p>
          <a:p>
            <a:pPr marL="742950" lvl="1" indent="-285750">
              <a:buFont typeface="Arial" panose="020B0604020202020204" pitchFamily="34" charset="0"/>
              <a:buChar char="•"/>
            </a:pPr>
            <a:r>
              <a:rPr lang="en-US" dirty="0" smtClean="0"/>
              <a:t>signals </a:t>
            </a:r>
          </a:p>
          <a:p>
            <a:pPr marL="742950" lvl="1" indent="-285750">
              <a:buFont typeface="Arial" panose="020B0604020202020204" pitchFamily="34" charset="0"/>
              <a:buChar char="•"/>
            </a:pPr>
            <a:r>
              <a:rPr lang="en-US" dirty="0"/>
              <a:t>p</a:t>
            </a:r>
            <a:r>
              <a:rPr lang="en-US" dirty="0" smtClean="0"/>
              <a:t>ower</a:t>
            </a:r>
          </a:p>
          <a:p>
            <a:pPr marL="742950" lvl="1" indent="-285750">
              <a:buFont typeface="Arial" panose="020B0604020202020204" pitchFamily="34" charset="0"/>
              <a:buChar char="•"/>
            </a:pPr>
            <a:r>
              <a:rPr lang="en-US" dirty="0"/>
              <a:t>e</a:t>
            </a:r>
            <a:r>
              <a:rPr lang="en-US" dirty="0" smtClean="0"/>
              <a:t>nergy</a:t>
            </a:r>
          </a:p>
          <a:p>
            <a:pPr marL="742950" lvl="1" indent="-285750">
              <a:buFont typeface="Arial" panose="020B0604020202020204" pitchFamily="34" charset="0"/>
              <a:buChar char="•"/>
            </a:pPr>
            <a:r>
              <a:rPr lang="en-US" dirty="0"/>
              <a:t>f</a:t>
            </a:r>
            <a:r>
              <a:rPr lang="en-US" dirty="0" smtClean="0"/>
              <a:t>orce</a:t>
            </a:r>
          </a:p>
          <a:p>
            <a:pPr marL="742950" lvl="1" indent="-285750">
              <a:buFont typeface="Arial" panose="020B0604020202020204" pitchFamily="34" charset="0"/>
              <a:buChar char="•"/>
            </a:pPr>
            <a:r>
              <a:rPr lang="en-US" dirty="0"/>
              <a:t>i</a:t>
            </a:r>
            <a:r>
              <a:rPr lang="en-US" dirty="0" smtClean="0"/>
              <a:t>nformation</a:t>
            </a:r>
          </a:p>
          <a:p>
            <a:pPr marL="742950" lvl="1" indent="-285750">
              <a:buFont typeface="Arial" panose="020B0604020202020204" pitchFamily="34" charset="0"/>
              <a:buChar char="•"/>
            </a:pPr>
            <a:r>
              <a:rPr lang="en-US" dirty="0"/>
              <a:t>m</a:t>
            </a:r>
            <a:r>
              <a:rPr lang="en-US" dirty="0" smtClean="0"/>
              <a:t>ass</a:t>
            </a:r>
          </a:p>
          <a:p>
            <a:pPr marL="742950" lvl="1" indent="-285750">
              <a:buFont typeface="Arial" panose="020B0604020202020204" pitchFamily="34" charset="0"/>
              <a:buChar char="•"/>
            </a:pPr>
            <a:r>
              <a:rPr lang="en-US" dirty="0" smtClean="0"/>
              <a:t>light</a:t>
            </a:r>
          </a:p>
          <a:p>
            <a:pPr marL="742950" lvl="1" indent="-285750">
              <a:buFont typeface="Arial" panose="020B0604020202020204" pitchFamily="34" charset="0"/>
              <a:buChar char="•"/>
            </a:pPr>
            <a:r>
              <a:rPr lang="en-US" dirty="0" smtClean="0"/>
              <a:t>heat</a:t>
            </a:r>
          </a:p>
          <a:p>
            <a:pPr marL="742950" lvl="1" indent="-285750">
              <a:buFont typeface="Arial" panose="020B0604020202020204" pitchFamily="34" charset="0"/>
              <a:buChar char="•"/>
            </a:pPr>
            <a:r>
              <a:rPr lang="en-US" dirty="0" smtClean="0"/>
              <a:t>voltage or current</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97714523"/>
              </p:ext>
            </p:extLst>
          </p:nvPr>
        </p:nvGraphicFramePr>
        <p:xfrm>
          <a:off x="587542" y="1720334"/>
          <a:ext cx="7848599" cy="1112520"/>
        </p:xfrm>
        <a:graphic>
          <a:graphicData uri="http://schemas.openxmlformats.org/drawingml/2006/table">
            <a:tbl>
              <a:tblPr firstRow="1" bandRow="1">
                <a:tableStyleId>{5940675A-B579-460E-94D1-54222C63F5DA}</a:tableStyleId>
              </a:tblPr>
              <a:tblGrid>
                <a:gridCol w="1866900"/>
                <a:gridCol w="4419600"/>
                <a:gridCol w="1562099"/>
              </a:tblGrid>
              <a:tr h="370840">
                <a:tc>
                  <a:txBody>
                    <a:bodyPr/>
                    <a:lstStyle/>
                    <a:p>
                      <a:r>
                        <a:rPr lang="en-US" dirty="0" smtClean="0"/>
                        <a:t>I/O</a:t>
                      </a:r>
                      <a:endParaRPr lang="en-US" dirty="0"/>
                    </a:p>
                  </a:txBody>
                  <a:tcPr/>
                </a:tc>
                <a:tc>
                  <a:txBody>
                    <a:bodyPr/>
                    <a:lstStyle/>
                    <a:p>
                      <a:r>
                        <a:rPr lang="en-US" dirty="0" smtClean="0"/>
                        <a:t>Description</a:t>
                      </a:r>
                      <a:endParaRPr lang="en-US" dirty="0"/>
                    </a:p>
                  </a:txBody>
                  <a:tcPr/>
                </a:tc>
                <a:tc>
                  <a:txBody>
                    <a:bodyPr/>
                    <a:lstStyle/>
                    <a:p>
                      <a:r>
                        <a:rPr lang="en-US" dirty="0" smtClean="0"/>
                        <a:t>Actors</a:t>
                      </a:r>
                      <a:endParaRPr lang="en-US" dirty="0"/>
                    </a:p>
                  </a:txBody>
                  <a:tcPr/>
                </a:tc>
              </a:tr>
              <a:tr h="370840">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130342" y="6155054"/>
            <a:ext cx="8915400" cy="550545"/>
          </a:xfrm>
          <a:prstGeom prst="rect">
            <a:avLst/>
          </a:prstGeom>
          <a:noFill/>
        </p:spPr>
        <p:txBody>
          <a:bodyPr wrap="square" rtlCol="0">
            <a:normAutofit fontScale="92500" lnSpcReduction="20000"/>
          </a:bodyPr>
          <a:lstStyle/>
          <a:p>
            <a:r>
              <a:rPr lang="en-US" b="1" dirty="0" smtClean="0"/>
              <a:t>Task: </a:t>
            </a:r>
            <a:r>
              <a:rPr lang="en-US" dirty="0" smtClean="0"/>
              <a:t>O</a:t>
            </a:r>
            <a:r>
              <a:rPr lang="en-US" dirty="0" smtClean="0"/>
              <a:t>n </a:t>
            </a:r>
            <a:r>
              <a:rPr lang="en-US" dirty="0"/>
              <a:t>Handout #</a:t>
            </a:r>
            <a:r>
              <a:rPr lang="en-US" dirty="0" smtClean="0"/>
              <a:t>5, identify </a:t>
            </a:r>
            <a:r>
              <a:rPr lang="en-US" dirty="0" smtClean="0"/>
              <a:t>and define the I/</a:t>
            </a:r>
            <a:r>
              <a:rPr lang="en-US" dirty="0" err="1" smtClean="0"/>
              <a:t>Os</a:t>
            </a:r>
            <a:r>
              <a:rPr lang="en-US" dirty="0" smtClean="0"/>
              <a:t> for the Actors that you previously </a:t>
            </a:r>
            <a:r>
              <a:rPr lang="en-US" dirty="0" smtClean="0"/>
              <a:t>defined.</a:t>
            </a:r>
            <a:endParaRPr lang="en-US" dirty="0"/>
          </a:p>
        </p:txBody>
      </p:sp>
    </p:spTree>
    <p:extLst>
      <p:ext uri="{BB962C8B-B14F-4D97-AF65-F5344CB8AC3E}">
        <p14:creationId xmlns:p14="http://schemas.microsoft.com/office/powerpoint/2010/main" val="1273582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a sense of the different I/</a:t>
            </a:r>
            <a:r>
              <a:rPr lang="en-US" dirty="0" err="1" smtClean="0"/>
              <a:t>Os</a:t>
            </a:r>
            <a:r>
              <a:rPr lang="en-US" dirty="0" smtClean="0"/>
              <a:t> that people found.</a:t>
            </a:r>
            <a:endParaRPr lang="en-US" dirty="0"/>
          </a:p>
        </p:txBody>
      </p:sp>
    </p:spTree>
    <p:extLst>
      <p:ext uri="{BB962C8B-B14F-4D97-AF65-F5344CB8AC3E}">
        <p14:creationId xmlns:p14="http://schemas.microsoft.com/office/powerpoint/2010/main" val="2344930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1200329"/>
          </a:xfrm>
        </p:spPr>
        <p:txBody>
          <a:bodyPr/>
          <a:lstStyle/>
          <a:p>
            <a:r>
              <a:rPr lang="en-US" sz="2400" dirty="0" smtClean="0"/>
              <a:t>Using the Black Box model, we can now describe </a:t>
            </a:r>
            <a:r>
              <a:rPr lang="en-US" sz="2400" i="1" dirty="0" smtClean="0"/>
              <a:t>Interactions</a:t>
            </a:r>
            <a:r>
              <a:rPr lang="en-US" sz="2400" dirty="0" smtClean="0"/>
              <a:t> that will occur between the system and its environment. </a:t>
            </a:r>
            <a:r>
              <a:rPr lang="en-US" sz="2400" i="1" dirty="0" smtClean="0"/>
              <a:t>Interactions</a:t>
            </a:r>
            <a:r>
              <a:rPr lang="en-US" sz="2400" dirty="0" smtClean="0"/>
              <a:t> are verbs followed by nouns.</a:t>
            </a:r>
            <a:endParaRPr lang="en-US" sz="2400" dirty="0"/>
          </a:p>
        </p:txBody>
      </p:sp>
      <p:sp>
        <p:nvSpPr>
          <p:cNvPr id="19" name="Rectangle 18"/>
          <p:cNvSpPr/>
          <p:nvPr/>
        </p:nvSpPr>
        <p:spPr>
          <a:xfrm>
            <a:off x="2599931" y="1810899"/>
            <a:ext cx="4324172" cy="458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Remote Control System</a:t>
            </a:r>
            <a:endParaRPr lang="en-US" dirty="0">
              <a:solidFill>
                <a:schemeClr val="tx1"/>
              </a:solidFill>
            </a:endParaRPr>
          </a:p>
        </p:txBody>
      </p:sp>
      <p:sp>
        <p:nvSpPr>
          <p:cNvPr id="23" name="Rectangle 22"/>
          <p:cNvSpPr/>
          <p:nvPr/>
        </p:nvSpPr>
        <p:spPr>
          <a:xfrm>
            <a:off x="237937" y="2137827"/>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1</a:t>
            </a:r>
            <a:endParaRPr lang="en-US" dirty="0">
              <a:solidFill>
                <a:schemeClr val="tx1"/>
              </a:solidFill>
            </a:endParaRPr>
          </a:p>
        </p:txBody>
      </p:sp>
      <p:cxnSp>
        <p:nvCxnSpPr>
          <p:cNvPr id="27" name="Straight Arrow Connector 26"/>
          <p:cNvCxnSpPr>
            <a:stCxn id="23" idx="3"/>
          </p:cNvCxnSpPr>
          <p:nvPr/>
        </p:nvCxnSpPr>
        <p:spPr>
          <a:xfrm>
            <a:off x="1718284" y="2527392"/>
            <a:ext cx="1427038" cy="205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13580" y="2189278"/>
            <a:ext cx="761747" cy="369332"/>
          </a:xfrm>
          <a:prstGeom prst="rect">
            <a:avLst/>
          </a:prstGeom>
          <a:noFill/>
        </p:spPr>
        <p:txBody>
          <a:bodyPr wrap="none" rtlCol="0">
            <a:spAutoFit/>
          </a:bodyPr>
          <a:lstStyle/>
          <a:p>
            <a:r>
              <a:rPr lang="en-US" dirty="0" smtClean="0"/>
              <a:t>I/O(s)</a:t>
            </a:r>
            <a:endParaRPr lang="en-US" dirty="0"/>
          </a:p>
        </p:txBody>
      </p:sp>
      <p:sp>
        <p:nvSpPr>
          <p:cNvPr id="29" name="Rectangle 28"/>
          <p:cNvSpPr/>
          <p:nvPr/>
        </p:nvSpPr>
        <p:spPr>
          <a:xfrm>
            <a:off x="270742" y="3511568"/>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2</a:t>
            </a:r>
            <a:endParaRPr lang="en-US" dirty="0">
              <a:solidFill>
                <a:schemeClr val="tx1"/>
              </a:solidFill>
            </a:endParaRPr>
          </a:p>
        </p:txBody>
      </p:sp>
      <p:cxnSp>
        <p:nvCxnSpPr>
          <p:cNvPr id="32" name="Straight Arrow Connector 31"/>
          <p:cNvCxnSpPr>
            <a:stCxn id="29" idx="3"/>
          </p:cNvCxnSpPr>
          <p:nvPr/>
        </p:nvCxnSpPr>
        <p:spPr>
          <a:xfrm>
            <a:off x="1751089" y="3901133"/>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46385" y="3563019"/>
            <a:ext cx="761747" cy="369332"/>
          </a:xfrm>
          <a:prstGeom prst="rect">
            <a:avLst/>
          </a:prstGeom>
          <a:noFill/>
        </p:spPr>
        <p:txBody>
          <a:bodyPr wrap="none" rtlCol="0">
            <a:spAutoFit/>
          </a:bodyPr>
          <a:lstStyle/>
          <a:p>
            <a:r>
              <a:rPr lang="en-US" dirty="0" smtClean="0"/>
              <a:t>I/O(s)</a:t>
            </a:r>
            <a:endParaRPr lang="en-US" dirty="0"/>
          </a:p>
        </p:txBody>
      </p:sp>
      <p:sp>
        <p:nvSpPr>
          <p:cNvPr id="35" name="Rectangle 34"/>
          <p:cNvSpPr/>
          <p:nvPr/>
        </p:nvSpPr>
        <p:spPr>
          <a:xfrm>
            <a:off x="262541" y="4770479"/>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3</a:t>
            </a:r>
            <a:endParaRPr lang="en-US" dirty="0">
              <a:solidFill>
                <a:schemeClr val="tx1"/>
              </a:solidFill>
            </a:endParaRPr>
          </a:p>
        </p:txBody>
      </p:sp>
      <p:cxnSp>
        <p:nvCxnSpPr>
          <p:cNvPr id="36" name="Straight Arrow Connector 35"/>
          <p:cNvCxnSpPr>
            <a:stCxn id="35" idx="3"/>
          </p:cNvCxnSpPr>
          <p:nvPr/>
        </p:nvCxnSpPr>
        <p:spPr>
          <a:xfrm>
            <a:off x="1742888" y="5160044"/>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38184" y="4821930"/>
            <a:ext cx="761747" cy="369332"/>
          </a:xfrm>
          <a:prstGeom prst="rect">
            <a:avLst/>
          </a:prstGeom>
          <a:noFill/>
        </p:spPr>
        <p:txBody>
          <a:bodyPr wrap="none" rtlCol="0">
            <a:spAutoFit/>
          </a:bodyPr>
          <a:lstStyle/>
          <a:p>
            <a:r>
              <a:rPr lang="en-US" dirty="0" smtClean="0"/>
              <a:t>I/O(s)</a:t>
            </a:r>
            <a:endParaRPr lang="en-US" dirty="0"/>
          </a:p>
        </p:txBody>
      </p:sp>
      <p:sp>
        <p:nvSpPr>
          <p:cNvPr id="38" name="Rectangle 37"/>
          <p:cNvSpPr/>
          <p:nvPr/>
        </p:nvSpPr>
        <p:spPr>
          <a:xfrm>
            <a:off x="7637077" y="3511568"/>
            <a:ext cx="1237809"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4</a:t>
            </a:r>
            <a:endParaRPr lang="en-US" dirty="0">
              <a:solidFill>
                <a:schemeClr val="tx1"/>
              </a:solidFill>
            </a:endParaRPr>
          </a:p>
        </p:txBody>
      </p:sp>
      <p:cxnSp>
        <p:nvCxnSpPr>
          <p:cNvPr id="39" name="Straight Arrow Connector 38"/>
          <p:cNvCxnSpPr>
            <a:endCxn id="38" idx="1"/>
          </p:cNvCxnSpPr>
          <p:nvPr/>
        </p:nvCxnSpPr>
        <p:spPr>
          <a:xfrm flipV="1">
            <a:off x="6612451" y="3901133"/>
            <a:ext cx="1024626" cy="2051"/>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875330" y="3511568"/>
            <a:ext cx="761747" cy="369332"/>
          </a:xfrm>
          <a:prstGeom prst="rect">
            <a:avLst/>
          </a:prstGeom>
          <a:noFill/>
        </p:spPr>
        <p:txBody>
          <a:bodyPr wrap="none" rtlCol="0">
            <a:spAutoFit/>
          </a:bodyPr>
          <a:lstStyle/>
          <a:p>
            <a:r>
              <a:rPr lang="en-US" dirty="0" smtClean="0"/>
              <a:t>I/O(s)</a:t>
            </a:r>
            <a:endParaRPr lang="en-US" dirty="0"/>
          </a:p>
        </p:txBody>
      </p:sp>
    </p:spTree>
    <p:extLst>
      <p:ext uri="{BB962C8B-B14F-4D97-AF65-F5344CB8AC3E}">
        <p14:creationId xmlns:p14="http://schemas.microsoft.com/office/powerpoint/2010/main" val="39888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23"/>
                                        </p:tgtEl>
                                        <p:attrNameLst>
                                          <p:attrName>stroke.color</p:attrName>
                                        </p:attrNameLst>
                                      </p:cBhvr>
                                      <p:to>
                                        <a:srgbClr val="FF3300"/>
                                      </p:to>
                                    </p:animClr>
                                    <p:set>
                                      <p:cBhvr>
                                        <p:cTn id="7" dur="1000" fill="hold"/>
                                        <p:tgtEl>
                                          <p:spTgt spid="2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1000" fill="hold"/>
                                        <p:tgtEl>
                                          <p:spTgt spid="27"/>
                                        </p:tgtEl>
                                        <p:attrNameLst>
                                          <p:attrName>stroke.color</p:attrName>
                                        </p:attrNameLst>
                                      </p:cBhvr>
                                      <p:to>
                                        <a:srgbClr val="FF3300"/>
                                      </p:to>
                                    </p:animClr>
                                    <p:set>
                                      <p:cBhvr>
                                        <p:cTn id="12" dur="1000" fill="hold"/>
                                        <p:tgtEl>
                                          <p:spTgt spid="27"/>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1000" fill="hold"/>
                                        <p:tgtEl>
                                          <p:spTgt spid="39"/>
                                        </p:tgtEl>
                                        <p:attrNameLst>
                                          <p:attrName>stroke.color</p:attrName>
                                        </p:attrNameLst>
                                      </p:cBhvr>
                                      <p:to>
                                        <a:srgbClr val="FF3300"/>
                                      </p:to>
                                    </p:animClr>
                                    <p:set>
                                      <p:cBhvr>
                                        <p:cTn id="17" dur="1000" fill="hold"/>
                                        <p:tgtEl>
                                          <p:spTgt spid="39"/>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1000" fill="hold"/>
                                        <p:tgtEl>
                                          <p:spTgt spid="38"/>
                                        </p:tgtEl>
                                        <p:attrNameLst>
                                          <p:attrName>stroke.color</p:attrName>
                                        </p:attrNameLst>
                                      </p:cBhvr>
                                      <p:to>
                                        <a:srgbClr val="FF3300"/>
                                      </p:to>
                                    </p:animClr>
                                    <p:set>
                                      <p:cBhvr>
                                        <p:cTn id="22" dur="1000" fill="hold"/>
                                        <p:tgtEl>
                                          <p:spTgt spid="3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1384995"/>
          </a:xfrm>
        </p:spPr>
        <p:txBody>
          <a:bodyPr/>
          <a:lstStyle/>
          <a:p>
            <a:r>
              <a:rPr lang="en-US" dirty="0" smtClean="0"/>
              <a:t>The </a:t>
            </a:r>
            <a:r>
              <a:rPr lang="en-US" i="1" dirty="0" smtClean="0"/>
              <a:t>Interactions</a:t>
            </a:r>
            <a:r>
              <a:rPr lang="en-US" dirty="0" smtClean="0"/>
              <a:t> can be compiled into a spreadsheet form with cross-checking information </a:t>
            </a:r>
            <a:r>
              <a:rPr lang="en-US" dirty="0" smtClean="0"/>
              <a:t>included </a:t>
            </a:r>
            <a:r>
              <a:rPr lang="en-US" dirty="0" smtClean="0"/>
              <a:t>in separate columns. </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4107853723"/>
              </p:ext>
            </p:extLst>
          </p:nvPr>
        </p:nvGraphicFramePr>
        <p:xfrm>
          <a:off x="152400" y="3429000"/>
          <a:ext cx="8839199" cy="2208276"/>
        </p:xfrm>
        <a:graphic>
          <a:graphicData uri="http://schemas.openxmlformats.org/drawingml/2006/table">
            <a:tbl>
              <a:tblPr firstRow="1" firstCol="1" bandRow="1">
                <a:tableStyleId>{5940675A-B579-460E-94D1-54222C63F5DA}</a:tableStyleId>
              </a:tblPr>
              <a:tblGrid>
                <a:gridCol w="1383421"/>
                <a:gridCol w="2367546"/>
                <a:gridCol w="1202033"/>
                <a:gridCol w="2362200"/>
                <a:gridCol w="1523999"/>
              </a:tblGrid>
              <a:tr h="171552">
                <a:tc>
                  <a:txBody>
                    <a:bodyPr/>
                    <a:lstStyle/>
                    <a:p>
                      <a:pPr marL="0" marR="0">
                        <a:lnSpc>
                          <a:spcPct val="115000"/>
                        </a:lnSpc>
                        <a:spcBef>
                          <a:spcPts val="0"/>
                        </a:spcBef>
                        <a:spcAft>
                          <a:spcPts val="600"/>
                        </a:spcAft>
                      </a:pPr>
                      <a:r>
                        <a:rPr lang="en-US" sz="1400" dirty="0">
                          <a:effectLst/>
                        </a:rPr>
                        <a:t>Interactions</a:t>
                      </a:r>
                      <a:endParaRPr lang="en-US" sz="14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400" dirty="0">
                          <a:effectLst/>
                        </a:rPr>
                        <a:t>Description</a:t>
                      </a:r>
                      <a:endParaRPr lang="en-US" sz="14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400" dirty="0" smtClean="0">
                          <a:effectLst/>
                        </a:rPr>
                        <a:t>Actors </a:t>
                      </a:r>
                      <a:endParaRPr lang="en-US" sz="1400" dirty="0">
                        <a:effectLst/>
                        <a:latin typeface="Calibri"/>
                        <a:ea typeface="Calibri"/>
                        <a:cs typeface="Times New Roman"/>
                      </a:endParaRPr>
                    </a:p>
                  </a:txBody>
                  <a:tcPr marL="39123" marR="39123" marT="0" marB="0">
                    <a:noFill/>
                  </a:tcPr>
                </a:tc>
                <a:tc>
                  <a:txBody>
                    <a:bodyPr/>
                    <a:lstStyle/>
                    <a:p>
                      <a:pPr marL="0" marR="0">
                        <a:lnSpc>
                          <a:spcPct val="115000"/>
                        </a:lnSpc>
                        <a:spcBef>
                          <a:spcPts val="0"/>
                        </a:spcBef>
                        <a:spcAft>
                          <a:spcPts val="600"/>
                        </a:spcAft>
                      </a:pPr>
                      <a:r>
                        <a:rPr lang="en-US" sz="1400" dirty="0" smtClean="0">
                          <a:effectLst/>
                        </a:rPr>
                        <a:t>I/</a:t>
                      </a:r>
                      <a:r>
                        <a:rPr lang="en-US" sz="1400" dirty="0" err="1" smtClean="0">
                          <a:effectLst/>
                        </a:rPr>
                        <a:t>Os</a:t>
                      </a:r>
                      <a:endParaRPr lang="en-US" sz="1400" dirty="0">
                        <a:effectLst/>
                        <a:latin typeface="Calibri"/>
                        <a:ea typeface="Calibri"/>
                        <a:cs typeface="Times New Roman"/>
                      </a:endParaRPr>
                    </a:p>
                  </a:txBody>
                  <a:tcPr marL="39123" marR="39123" marT="0" marB="0">
                    <a:noFill/>
                  </a:tcPr>
                </a:tc>
                <a:tc>
                  <a:txBody>
                    <a:bodyPr/>
                    <a:lstStyle/>
                    <a:p>
                      <a:pPr marL="0" marR="0">
                        <a:lnSpc>
                          <a:spcPct val="115000"/>
                        </a:lnSpc>
                        <a:spcBef>
                          <a:spcPts val="0"/>
                        </a:spcBef>
                        <a:spcAft>
                          <a:spcPts val="600"/>
                        </a:spcAft>
                      </a:pPr>
                      <a:r>
                        <a:rPr lang="en-US" sz="1400" dirty="0">
                          <a:effectLst/>
                        </a:rPr>
                        <a:t>Features</a:t>
                      </a:r>
                      <a:endParaRPr lang="en-US" sz="1400" dirty="0">
                        <a:effectLst/>
                        <a:latin typeface="Calibri"/>
                        <a:ea typeface="Calibri"/>
                        <a:cs typeface="Times New Roman"/>
                      </a:endParaRPr>
                    </a:p>
                  </a:txBody>
                  <a:tcPr marL="39123" marR="39123" marT="0" marB="0"/>
                </a:tc>
              </a:tr>
              <a:tr h="808032">
                <a:tc>
                  <a:txBody>
                    <a:bodyPr/>
                    <a:lstStyle/>
                    <a:p>
                      <a:pPr marL="0" marR="0">
                        <a:lnSpc>
                          <a:spcPct val="115000"/>
                        </a:lnSpc>
                        <a:spcBef>
                          <a:spcPts val="0"/>
                        </a:spcBef>
                        <a:spcAft>
                          <a:spcPts val="600"/>
                        </a:spcAft>
                      </a:pPr>
                      <a:r>
                        <a:rPr lang="en-US" sz="1400" dirty="0" smtClean="0">
                          <a:effectLst/>
                          <a:latin typeface="+mn-lt"/>
                          <a:ea typeface="+mn-ea"/>
                          <a:cs typeface="+mn-cs"/>
                        </a:rPr>
                        <a:t>Recharge</a:t>
                      </a:r>
                      <a:r>
                        <a:rPr lang="en-US" sz="1400" baseline="0" dirty="0" smtClean="0">
                          <a:effectLst/>
                          <a:latin typeface="+mn-lt"/>
                          <a:ea typeface="+mn-ea"/>
                          <a:cs typeface="+mn-cs"/>
                        </a:rPr>
                        <a:t> the battery</a:t>
                      </a:r>
                      <a:endParaRPr lang="en-US" sz="14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400" dirty="0">
                          <a:effectLst/>
                        </a:rPr>
                        <a:t>The </a:t>
                      </a:r>
                      <a:r>
                        <a:rPr lang="en-US" sz="1400" b="1" dirty="0" smtClean="0">
                          <a:effectLst/>
                        </a:rPr>
                        <a:t>User</a:t>
                      </a:r>
                      <a:r>
                        <a:rPr lang="en-US" sz="1400" dirty="0" smtClean="0">
                          <a:effectLst/>
                        </a:rPr>
                        <a:t> </a:t>
                      </a:r>
                      <a:r>
                        <a:rPr lang="en-US" sz="1400" i="1" baseline="0" dirty="0" smtClean="0">
                          <a:effectLst/>
                        </a:rPr>
                        <a:t>pushes</a:t>
                      </a:r>
                      <a:r>
                        <a:rPr lang="en-US" sz="1400" baseline="0" dirty="0" smtClean="0">
                          <a:effectLst/>
                        </a:rPr>
                        <a:t> a USB cable connector into the remote and </a:t>
                      </a:r>
                      <a:r>
                        <a:rPr lang="en-US" sz="1400" i="1" baseline="0" dirty="0" smtClean="0">
                          <a:effectLst/>
                        </a:rPr>
                        <a:t>plugs</a:t>
                      </a:r>
                      <a:r>
                        <a:rPr lang="en-US" sz="1400" baseline="0" dirty="0" smtClean="0">
                          <a:effectLst/>
                        </a:rPr>
                        <a:t> the other end of the USB cable into the </a:t>
                      </a:r>
                      <a:r>
                        <a:rPr lang="en-US" sz="1400" b="1" baseline="0" dirty="0" smtClean="0">
                          <a:effectLst/>
                        </a:rPr>
                        <a:t>Wall Outlet</a:t>
                      </a:r>
                      <a:r>
                        <a:rPr lang="en-US" sz="1400" baseline="0" dirty="0" smtClean="0">
                          <a:effectLst/>
                        </a:rPr>
                        <a:t>. When the battery indicator </a:t>
                      </a:r>
                      <a:r>
                        <a:rPr lang="en-US" sz="1400" i="1" baseline="0" dirty="0" smtClean="0">
                          <a:effectLst/>
                        </a:rPr>
                        <a:t>light</a:t>
                      </a:r>
                      <a:r>
                        <a:rPr lang="en-US" sz="1400" baseline="0" dirty="0" smtClean="0">
                          <a:effectLst/>
                        </a:rPr>
                        <a:t> is green, the </a:t>
                      </a:r>
                      <a:r>
                        <a:rPr lang="en-US" sz="1400" b="1" baseline="0" dirty="0" smtClean="0">
                          <a:effectLst/>
                        </a:rPr>
                        <a:t>User</a:t>
                      </a:r>
                      <a:r>
                        <a:rPr lang="en-US" sz="1400" baseline="0" dirty="0" smtClean="0">
                          <a:effectLst/>
                        </a:rPr>
                        <a:t> can </a:t>
                      </a:r>
                      <a:r>
                        <a:rPr lang="en-US" sz="1400" i="1" baseline="0" dirty="0" smtClean="0">
                          <a:effectLst/>
                        </a:rPr>
                        <a:t>unplug</a:t>
                      </a:r>
                      <a:r>
                        <a:rPr lang="en-US" sz="1400" baseline="0" dirty="0" smtClean="0">
                          <a:effectLst/>
                        </a:rPr>
                        <a:t> the USB cable. </a:t>
                      </a:r>
                      <a:endParaRPr lang="en-US" sz="14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400" dirty="0" smtClean="0">
                          <a:effectLst/>
                          <a:latin typeface="Calibri"/>
                          <a:ea typeface="Calibri"/>
                          <a:cs typeface="Times New Roman"/>
                        </a:rPr>
                        <a:t>User</a:t>
                      </a:r>
                    </a:p>
                    <a:p>
                      <a:pPr marL="0" marR="0" lvl="0" indent="0">
                        <a:lnSpc>
                          <a:spcPct val="115000"/>
                        </a:lnSpc>
                        <a:spcBef>
                          <a:spcPts val="0"/>
                        </a:spcBef>
                        <a:spcAft>
                          <a:spcPts val="0"/>
                        </a:spcAft>
                        <a:buFont typeface="Symbol"/>
                        <a:buNone/>
                      </a:pPr>
                      <a:r>
                        <a:rPr lang="en-US" sz="1400" dirty="0" smtClean="0">
                          <a:effectLst/>
                          <a:latin typeface="Calibri"/>
                          <a:ea typeface="Calibri"/>
                          <a:cs typeface="Times New Roman"/>
                        </a:rPr>
                        <a:t>Wall Outlet</a:t>
                      </a:r>
                    </a:p>
                    <a:p>
                      <a:pPr marL="342900" marR="0" lvl="0" indent="-342900">
                        <a:lnSpc>
                          <a:spcPct val="115000"/>
                        </a:lnSpc>
                        <a:spcBef>
                          <a:spcPts val="0"/>
                        </a:spcBef>
                        <a:spcAft>
                          <a:spcPts val="0"/>
                        </a:spcAft>
                        <a:buFont typeface="Symbol"/>
                        <a:buChar char=""/>
                      </a:pPr>
                      <a:endParaRPr lang="en-US" sz="1400" dirty="0">
                        <a:effectLst/>
                        <a:latin typeface="Calibri"/>
                        <a:ea typeface="Calibri"/>
                        <a:cs typeface="Times New Roman"/>
                      </a:endParaRPr>
                    </a:p>
                  </a:txBody>
                  <a:tcPr marL="39123" marR="39123" marT="0" marB="0">
                    <a:noFill/>
                  </a:tcPr>
                </a:tc>
                <a:tc>
                  <a:txBody>
                    <a:bodyPr/>
                    <a:lstStyle/>
                    <a:p>
                      <a:pPr marL="0" marR="0" lvl="0" indent="0">
                        <a:lnSpc>
                          <a:spcPct val="115000"/>
                        </a:lnSpc>
                        <a:spcBef>
                          <a:spcPts val="0"/>
                        </a:spcBef>
                        <a:spcAft>
                          <a:spcPts val="0"/>
                        </a:spcAft>
                        <a:buFont typeface="Symbol"/>
                        <a:buNone/>
                      </a:pPr>
                      <a:r>
                        <a:rPr lang="en-US" sz="1400" dirty="0" smtClean="0">
                          <a:effectLst/>
                          <a:latin typeface="Calibri"/>
                          <a:ea typeface="Calibri"/>
                          <a:cs typeface="Times New Roman"/>
                        </a:rPr>
                        <a:t>Plug</a:t>
                      </a:r>
                      <a:r>
                        <a:rPr lang="en-US" sz="1400" baseline="0" dirty="0" smtClean="0">
                          <a:effectLst/>
                          <a:latin typeface="Calibri"/>
                          <a:ea typeface="Calibri"/>
                          <a:cs typeface="Times New Roman"/>
                        </a:rPr>
                        <a:t> in and unplug forces</a:t>
                      </a:r>
                    </a:p>
                    <a:p>
                      <a:pPr marL="0" marR="0" lvl="0" indent="0">
                        <a:lnSpc>
                          <a:spcPct val="115000"/>
                        </a:lnSpc>
                        <a:spcBef>
                          <a:spcPts val="0"/>
                        </a:spcBef>
                        <a:spcAft>
                          <a:spcPts val="0"/>
                        </a:spcAft>
                        <a:buFont typeface="Symbol"/>
                        <a:buNone/>
                      </a:pPr>
                      <a:r>
                        <a:rPr lang="en-US" sz="1400" baseline="0" dirty="0" smtClean="0">
                          <a:effectLst/>
                          <a:latin typeface="Calibri"/>
                          <a:ea typeface="Calibri"/>
                          <a:cs typeface="Times New Roman"/>
                        </a:rPr>
                        <a:t>Battery indicator  symbol</a:t>
                      </a:r>
                    </a:p>
                    <a:p>
                      <a:pPr marL="0" marR="0" lvl="0" indent="0">
                        <a:lnSpc>
                          <a:spcPct val="115000"/>
                        </a:lnSpc>
                        <a:spcBef>
                          <a:spcPts val="0"/>
                        </a:spcBef>
                        <a:spcAft>
                          <a:spcPts val="0"/>
                        </a:spcAft>
                        <a:buFont typeface="Symbol"/>
                        <a:buNone/>
                      </a:pPr>
                      <a:endParaRPr lang="en-US" sz="1400" dirty="0" smtClean="0">
                        <a:effectLst/>
                        <a:latin typeface="Calibri"/>
                        <a:ea typeface="Calibri"/>
                        <a:cs typeface="Times New Roman"/>
                      </a:endParaRPr>
                    </a:p>
                    <a:p>
                      <a:pPr marL="342900" marR="0" lvl="0" indent="-342900">
                        <a:lnSpc>
                          <a:spcPct val="115000"/>
                        </a:lnSpc>
                        <a:spcBef>
                          <a:spcPts val="0"/>
                        </a:spcBef>
                        <a:spcAft>
                          <a:spcPts val="0"/>
                        </a:spcAft>
                        <a:buFont typeface="Symbol"/>
                        <a:buChar char=""/>
                      </a:pPr>
                      <a:endParaRPr lang="en-US" sz="1400" dirty="0">
                        <a:effectLst/>
                        <a:latin typeface="Calibri"/>
                        <a:ea typeface="Calibri"/>
                        <a:cs typeface="Times New Roman"/>
                      </a:endParaRPr>
                    </a:p>
                  </a:txBody>
                  <a:tcPr marL="39123" marR="39123" marT="0" marB="0">
                    <a:noFill/>
                  </a:tcPr>
                </a:tc>
                <a:tc>
                  <a:txBody>
                    <a:bodyPr/>
                    <a:lstStyle/>
                    <a:p>
                      <a:pPr marL="0" marR="0" lvl="0" indent="0">
                        <a:lnSpc>
                          <a:spcPct val="115000"/>
                        </a:lnSpc>
                        <a:spcBef>
                          <a:spcPts val="0"/>
                        </a:spcBef>
                        <a:spcAft>
                          <a:spcPts val="0"/>
                        </a:spcAft>
                        <a:buFont typeface="Symbol"/>
                        <a:buNone/>
                      </a:pPr>
                      <a:r>
                        <a:rPr lang="en-US" sz="1400" dirty="0" smtClean="0">
                          <a:effectLst/>
                        </a:rPr>
                        <a:t>Rechargeable</a:t>
                      </a:r>
                    </a:p>
                    <a:p>
                      <a:pPr marL="342900" marR="0" lvl="0" indent="-342900">
                        <a:lnSpc>
                          <a:spcPct val="115000"/>
                        </a:lnSpc>
                        <a:spcBef>
                          <a:spcPts val="0"/>
                        </a:spcBef>
                        <a:spcAft>
                          <a:spcPts val="0"/>
                        </a:spcAft>
                        <a:buFont typeface="Symbol"/>
                        <a:buChar char=""/>
                      </a:pPr>
                      <a:endParaRPr lang="en-US" sz="1400" dirty="0">
                        <a:effectLst/>
                        <a:latin typeface="Calibri"/>
                        <a:ea typeface="Calibri"/>
                        <a:cs typeface="Times New Roman"/>
                      </a:endParaRPr>
                    </a:p>
                  </a:txBody>
                  <a:tcPr marL="39123" marR="39123" marT="0" marB="0"/>
                </a:tc>
              </a:tr>
            </a:tbl>
          </a:graphicData>
        </a:graphic>
      </p:graphicFrame>
      <p:sp>
        <p:nvSpPr>
          <p:cNvPr id="4" name="TextBox 3"/>
          <p:cNvSpPr txBox="1"/>
          <p:nvPr/>
        </p:nvSpPr>
        <p:spPr>
          <a:xfrm>
            <a:off x="429126" y="5715000"/>
            <a:ext cx="8105274" cy="914400"/>
          </a:xfrm>
          <a:prstGeom prst="rect">
            <a:avLst/>
          </a:prstGeom>
          <a:noFill/>
        </p:spPr>
        <p:txBody>
          <a:bodyPr wrap="square" rtlCol="0">
            <a:normAutofit/>
          </a:bodyPr>
          <a:lstStyle/>
          <a:p>
            <a:r>
              <a:rPr lang="en-US" b="1" dirty="0" smtClean="0"/>
              <a:t>Task: </a:t>
            </a:r>
            <a:r>
              <a:rPr lang="en-US" dirty="0" smtClean="0"/>
              <a:t>Identify and define at least two interactions on Handout #6. It is okay if these interactions may require you to introduce new Actors and/or I/</a:t>
            </a:r>
            <a:r>
              <a:rPr lang="en-US" dirty="0" err="1" smtClean="0"/>
              <a:t>Os</a:t>
            </a:r>
            <a:r>
              <a:rPr lang="en-US" dirty="0" smtClean="0"/>
              <a:t>, just write them </a:t>
            </a:r>
            <a:r>
              <a:rPr lang="en-US" dirty="0" smtClean="0"/>
              <a:t>down in the appropriate spaces for now.</a:t>
            </a:r>
            <a:endParaRPr lang="en-US" dirty="0"/>
          </a:p>
        </p:txBody>
      </p:sp>
      <p:grpSp>
        <p:nvGrpSpPr>
          <p:cNvPr id="22" name="Group 21"/>
          <p:cNvGrpSpPr/>
          <p:nvPr/>
        </p:nvGrpSpPr>
        <p:grpSpPr>
          <a:xfrm>
            <a:off x="2112077" y="1205678"/>
            <a:ext cx="5991104" cy="2057400"/>
            <a:chOff x="2112077" y="1205678"/>
            <a:chExt cx="5991104" cy="2057400"/>
          </a:xfrm>
        </p:grpSpPr>
        <p:sp>
          <p:nvSpPr>
            <p:cNvPr id="5" name="Rectangle 4"/>
            <p:cNvSpPr/>
            <p:nvPr/>
          </p:nvSpPr>
          <p:spPr>
            <a:xfrm>
              <a:off x="4395449" y="1205678"/>
              <a:ext cx="3707732"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Remote Control System</a:t>
              </a:r>
              <a:endParaRPr lang="en-US" dirty="0">
                <a:solidFill>
                  <a:schemeClr val="tx1"/>
                </a:solidFill>
              </a:endParaRPr>
            </a:p>
          </p:txBody>
        </p:sp>
        <p:sp>
          <p:nvSpPr>
            <p:cNvPr id="7" name="Rectangle 6"/>
            <p:cNvSpPr/>
            <p:nvPr/>
          </p:nvSpPr>
          <p:spPr>
            <a:xfrm>
              <a:off x="2112077" y="2365012"/>
              <a:ext cx="1447800" cy="6067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Wall Outlet</a:t>
              </a:r>
              <a:endParaRPr lang="en-US" dirty="0">
                <a:solidFill>
                  <a:schemeClr val="tx1"/>
                </a:solidFill>
              </a:endParaRPr>
            </a:p>
          </p:txBody>
        </p:sp>
        <p:cxnSp>
          <p:nvCxnSpPr>
            <p:cNvPr id="8" name="Straight Arrow Connector 7"/>
            <p:cNvCxnSpPr/>
            <p:nvPr/>
          </p:nvCxnSpPr>
          <p:spPr>
            <a:xfrm>
              <a:off x="3565132" y="2668406"/>
              <a:ext cx="1066800" cy="0"/>
            </a:xfrm>
            <a:prstGeom prst="straightConnector1">
              <a:avLst/>
            </a:prstGeom>
            <a:ln w="2540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65132" y="2360054"/>
              <a:ext cx="764953" cy="338554"/>
            </a:xfrm>
            <a:prstGeom prst="rect">
              <a:avLst/>
            </a:prstGeom>
            <a:noFill/>
          </p:spPr>
          <p:txBody>
            <a:bodyPr wrap="none" rtlCol="0">
              <a:spAutoFit/>
            </a:bodyPr>
            <a:lstStyle/>
            <a:p>
              <a:r>
                <a:rPr lang="en-US" sz="1600" dirty="0" smtClean="0"/>
                <a:t>Power</a:t>
              </a:r>
              <a:endParaRPr lang="en-US" sz="1600" dirty="0"/>
            </a:p>
          </p:txBody>
        </p:sp>
        <p:cxnSp>
          <p:nvCxnSpPr>
            <p:cNvPr id="13" name="Straight Arrow Connector 12"/>
            <p:cNvCxnSpPr/>
            <p:nvPr/>
          </p:nvCxnSpPr>
          <p:spPr>
            <a:xfrm>
              <a:off x="3565132" y="1638300"/>
              <a:ext cx="1066800" cy="0"/>
            </a:xfrm>
            <a:prstGeom prst="straightConnector1">
              <a:avLst/>
            </a:prstGeom>
            <a:ln w="2540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12077" y="1783293"/>
              <a:ext cx="752129" cy="584775"/>
            </a:xfrm>
            <a:prstGeom prst="rect">
              <a:avLst/>
            </a:prstGeom>
            <a:noFill/>
          </p:spPr>
          <p:txBody>
            <a:bodyPr wrap="none" rtlCol="0">
              <a:spAutoFit/>
            </a:bodyPr>
            <a:lstStyle/>
            <a:p>
              <a:r>
                <a:rPr lang="en-US" sz="1600" dirty="0" smtClean="0"/>
                <a:t>Plugin</a:t>
              </a:r>
            </a:p>
            <a:p>
              <a:r>
                <a:rPr lang="en-US" sz="1600" dirty="0" smtClean="0"/>
                <a:t>forces</a:t>
              </a:r>
              <a:endParaRPr lang="en-US" sz="1600" dirty="0"/>
            </a:p>
          </p:txBody>
        </p:sp>
        <p:sp>
          <p:nvSpPr>
            <p:cNvPr id="17" name="Rectangle 16"/>
            <p:cNvSpPr/>
            <p:nvPr/>
          </p:nvSpPr>
          <p:spPr>
            <a:xfrm>
              <a:off x="2112077" y="1447800"/>
              <a:ext cx="1447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a:t>
              </a:r>
              <a:endParaRPr lang="en-US" dirty="0">
                <a:solidFill>
                  <a:schemeClr val="tx1"/>
                </a:solidFill>
              </a:endParaRPr>
            </a:p>
          </p:txBody>
        </p:sp>
        <p:cxnSp>
          <p:nvCxnSpPr>
            <p:cNvPr id="18" name="Straight Arrow Connector 17"/>
            <p:cNvCxnSpPr>
              <a:stCxn id="17" idx="2"/>
              <a:endCxn id="7" idx="0"/>
            </p:cNvCxnSpPr>
            <p:nvPr/>
          </p:nvCxnSpPr>
          <p:spPr>
            <a:xfrm>
              <a:off x="2835977" y="1828800"/>
              <a:ext cx="0" cy="536212"/>
            </a:xfrm>
            <a:prstGeom prst="straightConnector1">
              <a:avLst/>
            </a:prstGeom>
            <a:ln w="2540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30496" y="1645148"/>
              <a:ext cx="1680268" cy="338554"/>
            </a:xfrm>
            <a:prstGeom prst="rect">
              <a:avLst/>
            </a:prstGeom>
            <a:noFill/>
          </p:spPr>
          <p:txBody>
            <a:bodyPr wrap="none" rtlCol="0">
              <a:spAutoFit/>
            </a:bodyPr>
            <a:lstStyle/>
            <a:p>
              <a:r>
                <a:rPr lang="en-US" sz="1600" dirty="0" smtClean="0"/>
                <a:t>Battery Indicator</a:t>
              </a:r>
              <a:endParaRPr lang="en-US" sz="1600" dirty="0"/>
            </a:p>
          </p:txBody>
        </p:sp>
      </p:grpSp>
    </p:spTree>
    <p:extLst>
      <p:ext uri="{BB962C8B-B14F-4D97-AF65-F5344CB8AC3E}">
        <p14:creationId xmlns:p14="http://schemas.microsoft.com/office/powerpoint/2010/main" val="2205928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Again we can apply rubrics to this interactions model. Note that not all rubrics are applicable at this point.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79280291"/>
              </p:ext>
            </p:extLst>
          </p:nvPr>
        </p:nvGraphicFramePr>
        <p:xfrm>
          <a:off x="762000" y="1752600"/>
          <a:ext cx="7543800" cy="2793279"/>
        </p:xfrm>
        <a:graphic>
          <a:graphicData uri="http://schemas.openxmlformats.org/drawingml/2006/table">
            <a:tbl>
              <a:tblPr/>
              <a:tblGrid>
                <a:gridCol w="6766089"/>
                <a:gridCol w="777711"/>
              </a:tblGrid>
              <a:tr h="359225">
                <a:tc>
                  <a:txBody>
                    <a:bodyPr/>
                    <a:lstStyle/>
                    <a:p>
                      <a:pPr algn="ctr" fontAlgn="b"/>
                      <a:r>
                        <a:rPr lang="en-US" sz="2400" b="0" i="0" u="none" strike="noStrike" dirty="0" smtClean="0">
                          <a:solidFill>
                            <a:srgbClr val="000000"/>
                          </a:solidFill>
                          <a:effectLst/>
                          <a:latin typeface="Calibri"/>
                        </a:rPr>
                        <a:t>Rubrics for Interactions</a:t>
                      </a:r>
                      <a:r>
                        <a:rPr lang="en-US" sz="2400" b="0" i="0" u="none" strike="noStrike" baseline="0" dirty="0" smtClean="0">
                          <a:solidFill>
                            <a:srgbClr val="000000"/>
                          </a:solidFill>
                          <a:effectLst/>
                          <a:latin typeface="Calibri"/>
                        </a:rPr>
                        <a:t> Model</a:t>
                      </a:r>
                      <a:endParaRPr lang="en-US" sz="2400" b="0" i="0" u="none" strike="noStrike" dirty="0">
                        <a:solidFill>
                          <a:srgbClr val="000000"/>
                        </a:solidFill>
                        <a:effectLst/>
                        <a:latin typeface="Calibri"/>
                      </a:endParaRPr>
                    </a:p>
                  </a:txBody>
                  <a:tcPr marL="2721" marR="2721" marT="2721"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2721" marR="2721" marT="2721" marB="0" anchor="b">
                    <a:lnL>
                      <a:noFill/>
                    </a:lnL>
                    <a:lnR>
                      <a:noFill/>
                    </a:lnR>
                    <a:lnT>
                      <a:noFill/>
                    </a:lnT>
                    <a:lnB>
                      <a:noFill/>
                    </a:lnB>
                  </a:tcPr>
                </a:tc>
              </a:tr>
              <a:tr h="269422">
                <a:tc>
                  <a:txBody>
                    <a:bodyPr/>
                    <a:lstStyle/>
                    <a:p>
                      <a:pPr algn="l" fontAlgn="b"/>
                      <a:r>
                        <a:rPr lang="en-US" sz="1600" b="1" i="0" u="none" strike="noStrike" dirty="0">
                          <a:solidFill>
                            <a:srgbClr val="000000"/>
                          </a:solidFill>
                          <a:effectLst/>
                          <a:latin typeface="Calibri"/>
                        </a:rPr>
                        <a:t>Objective Goals</a:t>
                      </a:r>
                    </a:p>
                  </a:txBody>
                  <a:tcPr marL="2721" marR="2721" marT="27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effectLst/>
                          <a:latin typeface="Calibri"/>
                        </a:rPr>
                        <a:t>Check</a:t>
                      </a:r>
                      <a:endParaRPr lang="en-US" sz="1600" b="1" i="0" u="none" strike="noStrike" dirty="0">
                        <a:solidFill>
                          <a:srgbClr val="000000"/>
                        </a:solidFill>
                        <a:effectLst/>
                        <a:latin typeface="Calibri"/>
                      </a:endParaRPr>
                    </a:p>
                  </a:txBody>
                  <a:tcPr marL="2721" marR="2721" marT="2721" marB="0" anchor="b">
                    <a:lnL>
                      <a:noFill/>
                    </a:lnL>
                    <a:lnR>
                      <a:noFill/>
                    </a:lnR>
                    <a:lnT>
                      <a:noFill/>
                    </a:lnT>
                    <a:lnB w="6350" cap="flat" cmpd="sng" algn="ctr">
                      <a:solidFill>
                        <a:srgbClr val="000000"/>
                      </a:solidFill>
                      <a:prstDash val="solid"/>
                      <a:round/>
                      <a:headEnd type="none" w="med" len="med"/>
                      <a:tailEnd type="none" w="med" len="med"/>
                    </a:lnB>
                  </a:tcPr>
                </a:tc>
              </a:tr>
              <a:tr h="269422">
                <a:tc>
                  <a:txBody>
                    <a:bodyPr/>
                    <a:lstStyle/>
                    <a:p>
                      <a:pPr lvl="1" algn="l" fontAlgn="b"/>
                      <a:r>
                        <a:rPr lang="en-US" sz="1600" b="0" i="0" u="none" strike="noStrike" dirty="0" smtClean="0">
                          <a:solidFill>
                            <a:srgbClr val="000000"/>
                          </a:solidFill>
                          <a:effectLst/>
                          <a:latin typeface="Calibri"/>
                        </a:rPr>
                        <a:t>Every interaction involves one or more I/</a:t>
                      </a:r>
                      <a:r>
                        <a:rPr lang="en-US" sz="1600" b="0" i="0" u="none" strike="noStrike" dirty="0" err="1" smtClean="0">
                          <a:solidFill>
                            <a:srgbClr val="000000"/>
                          </a:solidFill>
                          <a:effectLst/>
                          <a:latin typeface="Calibri"/>
                        </a:rPr>
                        <a:t>Os</a:t>
                      </a:r>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422">
                <a:tc>
                  <a:txBody>
                    <a:bodyPr/>
                    <a:lstStyle/>
                    <a:p>
                      <a:pPr lvl="1" algn="l" fontAlgn="b"/>
                      <a:r>
                        <a:rPr lang="en-US" sz="1600" b="0" i="0" u="none" strike="noStrike" dirty="0" smtClean="0">
                          <a:solidFill>
                            <a:srgbClr val="000000"/>
                          </a:solidFill>
                          <a:effectLst/>
                          <a:latin typeface="Calibri"/>
                        </a:rPr>
                        <a:t>Every interaction</a:t>
                      </a:r>
                      <a:r>
                        <a:rPr lang="en-US" sz="1600" b="0" i="0" u="none" strike="noStrike" baseline="0" dirty="0" smtClean="0">
                          <a:solidFill>
                            <a:srgbClr val="000000"/>
                          </a:solidFill>
                          <a:effectLst/>
                          <a:latin typeface="Calibri"/>
                        </a:rPr>
                        <a:t> is named as a verb followed by a noun</a:t>
                      </a:r>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422">
                <a:tc>
                  <a:txBody>
                    <a:bodyPr/>
                    <a:lstStyle/>
                    <a:p>
                      <a:pPr lvl="1" algn="l" fontAlgn="b"/>
                      <a:r>
                        <a:rPr lang="en-US" sz="1600" b="0" i="0" u="none" strike="noStrike" dirty="0">
                          <a:solidFill>
                            <a:srgbClr val="000000"/>
                          </a:solidFill>
                          <a:effectLst/>
                          <a:latin typeface="Calibri"/>
                        </a:rPr>
                        <a:t>Every feature is addressed by at least one interaction</a:t>
                      </a: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422">
                <a:tc>
                  <a:txBody>
                    <a:bodyPr/>
                    <a:lstStyle/>
                    <a:p>
                      <a:pPr lvl="1" algn="l" fontAlgn="b"/>
                      <a:r>
                        <a:rPr lang="en-US" sz="1600" b="0" i="0" u="none" strike="noStrike" dirty="0">
                          <a:solidFill>
                            <a:srgbClr val="000000"/>
                          </a:solidFill>
                          <a:effectLst/>
                          <a:latin typeface="Calibri"/>
                        </a:rPr>
                        <a:t>Every actor is included in at least one interaction</a:t>
                      </a: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422">
                <a:tc>
                  <a:txBody>
                    <a:bodyPr/>
                    <a:lstStyle/>
                    <a:p>
                      <a:pPr lvl="1" algn="l" fontAlgn="b"/>
                      <a:r>
                        <a:rPr lang="en-US" sz="1600" b="0" i="0" u="none" strike="noStrike" dirty="0">
                          <a:solidFill>
                            <a:srgbClr val="000000"/>
                          </a:solidFill>
                          <a:effectLst/>
                          <a:latin typeface="Calibri"/>
                        </a:rPr>
                        <a:t>Every I/O is included in at least one interaction</a:t>
                      </a: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422">
                <a:tc>
                  <a:txBody>
                    <a:bodyPr/>
                    <a:lstStyle/>
                    <a:p>
                      <a:pPr lvl="1" algn="l" fontAlgn="b"/>
                      <a:r>
                        <a:rPr lang="en-US" sz="1600" b="0" i="0" u="none" strike="noStrike" dirty="0" smtClean="0">
                          <a:solidFill>
                            <a:srgbClr val="000000"/>
                          </a:solidFill>
                          <a:effectLst/>
                          <a:latin typeface="Calibri"/>
                        </a:rPr>
                        <a:t>Every functional block </a:t>
                      </a:r>
                      <a:r>
                        <a:rPr lang="en-US" sz="1600" b="0" i="0" u="none" strike="noStrike" dirty="0">
                          <a:solidFill>
                            <a:srgbClr val="000000"/>
                          </a:solidFill>
                          <a:effectLst/>
                          <a:latin typeface="Calibri"/>
                        </a:rPr>
                        <a:t>is included in at least one interaction</a:t>
                      </a: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422">
                <a:tc>
                  <a:txBody>
                    <a:bodyPr/>
                    <a:lstStyle/>
                    <a:p>
                      <a:pPr algn="l" fontAlgn="b"/>
                      <a:r>
                        <a:rPr lang="en-US" sz="1600" b="1" i="0" u="none" strike="noStrike" dirty="0">
                          <a:solidFill>
                            <a:srgbClr val="000000"/>
                          </a:solidFill>
                          <a:effectLst/>
                          <a:latin typeface="Calibri"/>
                        </a:rPr>
                        <a:t>Qualitative Goals</a:t>
                      </a:r>
                    </a:p>
                  </a:txBody>
                  <a:tcPr marL="2721" marR="2721" marT="27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a:endParaRPr>
                    </a:p>
                  </a:txBody>
                  <a:tcPr marL="2721" marR="2721" marT="27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422">
                <a:tc>
                  <a:txBody>
                    <a:bodyPr/>
                    <a:lstStyle/>
                    <a:p>
                      <a:pPr lvl="1" algn="l" fontAlgn="b"/>
                      <a:r>
                        <a:rPr lang="en-US" sz="1600" b="0" i="0" u="none" strike="noStrike" dirty="0">
                          <a:solidFill>
                            <a:srgbClr val="000000"/>
                          </a:solidFill>
                          <a:effectLst/>
                          <a:latin typeface="Calibri"/>
                        </a:rPr>
                        <a:t>The interactions are sufficient to completely satisfy the feature set</a:t>
                      </a: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721" marR="2721" marT="27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04800" y="5105400"/>
            <a:ext cx="8105274" cy="914400"/>
          </a:xfrm>
          <a:prstGeom prst="rect">
            <a:avLst/>
          </a:prstGeom>
          <a:noFill/>
        </p:spPr>
        <p:txBody>
          <a:bodyPr wrap="square" rtlCol="0">
            <a:normAutofit/>
          </a:bodyPr>
          <a:lstStyle/>
          <a:p>
            <a:r>
              <a:rPr lang="en-US" b="1" dirty="0" smtClean="0"/>
              <a:t>Task: </a:t>
            </a:r>
            <a:r>
              <a:rPr lang="en-US" dirty="0" smtClean="0"/>
              <a:t>Assess your interactions using the rubrics that are found on Handout #3</a:t>
            </a:r>
            <a:endParaRPr lang="en-US" dirty="0"/>
          </a:p>
        </p:txBody>
      </p:sp>
    </p:spTree>
    <p:extLst>
      <p:ext uri="{BB962C8B-B14F-4D97-AF65-F5344CB8AC3E}">
        <p14:creationId xmlns:p14="http://schemas.microsoft.com/office/powerpoint/2010/main" val="2238455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Let’s get a sense of the different interactions that people identified. Did any new Actors or I/</a:t>
            </a:r>
            <a:r>
              <a:rPr lang="en-US" dirty="0" err="1" smtClean="0"/>
              <a:t>Os</a:t>
            </a:r>
            <a:r>
              <a:rPr lang="en-US" dirty="0" smtClean="0"/>
              <a:t> appear?</a:t>
            </a:r>
            <a:endParaRPr lang="en-US" dirty="0"/>
          </a:p>
        </p:txBody>
      </p:sp>
    </p:spTree>
    <p:extLst>
      <p:ext uri="{BB962C8B-B14F-4D97-AF65-F5344CB8AC3E}">
        <p14:creationId xmlns:p14="http://schemas.microsoft.com/office/powerpoint/2010/main" val="77085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By the end of this workshop, we want you to have a new perspective to answer the following questions…</a:t>
            </a:r>
            <a:endParaRPr lang="en-US" dirty="0"/>
          </a:p>
        </p:txBody>
      </p:sp>
      <p:sp>
        <p:nvSpPr>
          <p:cNvPr id="3" name="Content Placeholder 2"/>
          <p:cNvSpPr>
            <a:spLocks noGrp="1"/>
          </p:cNvSpPr>
          <p:nvPr>
            <p:ph idx="1"/>
          </p:nvPr>
        </p:nvSpPr>
        <p:spPr>
          <a:xfrm>
            <a:off x="457200" y="1219200"/>
            <a:ext cx="7924800" cy="4450449"/>
          </a:xfrm>
        </p:spPr>
        <p:txBody>
          <a:bodyPr/>
          <a:lstStyle/>
          <a:p>
            <a:pPr marL="457200" lvl="0" indent="-457200">
              <a:buFont typeface="+mj-lt"/>
              <a:buAutoNum type="arabicPeriod"/>
            </a:pPr>
            <a:r>
              <a:rPr lang="en-US" dirty="0"/>
              <a:t>What does it mean to have a “Systems Perspective of Engineering?” </a:t>
            </a:r>
          </a:p>
          <a:p>
            <a:pPr marL="457200" lvl="0" indent="-457200">
              <a:buFont typeface="+mj-lt"/>
              <a:buAutoNum type="arabicPeriod"/>
            </a:pPr>
            <a:r>
              <a:rPr lang="en-US" dirty="0"/>
              <a:t>To what extent should undergraduate engineering students be exposed to systems engineering?</a:t>
            </a:r>
          </a:p>
          <a:p>
            <a:pPr marL="457200" lvl="0" indent="-457200">
              <a:buFont typeface="+mj-lt"/>
              <a:buAutoNum type="arabicPeriod"/>
            </a:pPr>
            <a:r>
              <a:rPr lang="en-US" dirty="0"/>
              <a:t>What are some effective ways to help students learn systems concepts and assess student learning of these concepts? </a:t>
            </a:r>
          </a:p>
          <a:p>
            <a:pPr marL="457200" indent="-457200">
              <a:buFont typeface="+mj-lt"/>
              <a:buAutoNum type="arabicPeriod"/>
            </a:pPr>
            <a:r>
              <a:rPr lang="en-US" dirty="0"/>
              <a:t>How can systems competencies help faculty manage the difficulties of teaching open-ended project based courses such as design?</a:t>
            </a:r>
          </a:p>
          <a:p>
            <a:endParaRPr lang="en-US" dirty="0"/>
          </a:p>
        </p:txBody>
      </p:sp>
    </p:spTree>
    <p:extLst>
      <p:ext uri="{BB962C8B-B14F-4D97-AF65-F5344CB8AC3E}">
        <p14:creationId xmlns:p14="http://schemas.microsoft.com/office/powerpoint/2010/main" val="3241306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892552"/>
          </a:xfrm>
        </p:spPr>
        <p:txBody>
          <a:bodyPr/>
          <a:lstStyle/>
          <a:p>
            <a:r>
              <a:rPr lang="en-US" sz="2600" dirty="0" smtClean="0"/>
              <a:t>Now we need to </a:t>
            </a:r>
            <a:r>
              <a:rPr lang="en-US" sz="2600" i="1" dirty="0" smtClean="0"/>
              <a:t>Decompose</a:t>
            </a:r>
            <a:r>
              <a:rPr lang="en-US" sz="2600" dirty="0" smtClean="0"/>
              <a:t> the overall system behavior into discrete internal </a:t>
            </a:r>
            <a:r>
              <a:rPr lang="en-US" sz="2600" i="1" dirty="0" smtClean="0"/>
              <a:t>Functions</a:t>
            </a:r>
            <a:r>
              <a:rPr lang="en-US" sz="2600" dirty="0" smtClean="0"/>
              <a:t> that implement the </a:t>
            </a:r>
            <a:r>
              <a:rPr lang="en-US" sz="2600" i="1" dirty="0" smtClean="0"/>
              <a:t>Interactions</a:t>
            </a:r>
            <a:r>
              <a:rPr lang="en-US" sz="2600" dirty="0" smtClean="0"/>
              <a:t>. </a:t>
            </a:r>
            <a:endParaRPr lang="en-US" sz="2600" dirty="0"/>
          </a:p>
        </p:txBody>
      </p:sp>
      <p:sp>
        <p:nvSpPr>
          <p:cNvPr id="36" name="Rectangle 35"/>
          <p:cNvSpPr/>
          <p:nvPr/>
        </p:nvSpPr>
        <p:spPr>
          <a:xfrm>
            <a:off x="2735254" y="1283949"/>
            <a:ext cx="4324172" cy="458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Remote Control System</a:t>
            </a:r>
            <a:endParaRPr lang="en-US" dirty="0">
              <a:solidFill>
                <a:schemeClr val="tx1"/>
              </a:solidFill>
            </a:endParaRPr>
          </a:p>
        </p:txBody>
      </p:sp>
      <p:sp>
        <p:nvSpPr>
          <p:cNvPr id="37" name="Rectangle 36"/>
          <p:cNvSpPr/>
          <p:nvPr/>
        </p:nvSpPr>
        <p:spPr>
          <a:xfrm>
            <a:off x="373260" y="1610877"/>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1</a:t>
            </a:r>
            <a:endParaRPr lang="en-US" dirty="0">
              <a:solidFill>
                <a:schemeClr val="tx1"/>
              </a:solidFill>
            </a:endParaRPr>
          </a:p>
        </p:txBody>
      </p:sp>
      <p:cxnSp>
        <p:nvCxnSpPr>
          <p:cNvPr id="38" name="Straight Arrow Connector 37"/>
          <p:cNvCxnSpPr>
            <a:stCxn id="37" idx="3"/>
            <a:endCxn id="40" idx="1"/>
          </p:cNvCxnSpPr>
          <p:nvPr/>
        </p:nvCxnSpPr>
        <p:spPr>
          <a:xfrm>
            <a:off x="1853607" y="2000442"/>
            <a:ext cx="1427038" cy="205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48903" y="1662328"/>
            <a:ext cx="761747" cy="369332"/>
          </a:xfrm>
          <a:prstGeom prst="rect">
            <a:avLst/>
          </a:prstGeom>
          <a:noFill/>
        </p:spPr>
        <p:txBody>
          <a:bodyPr wrap="none" rtlCol="0">
            <a:spAutoFit/>
          </a:bodyPr>
          <a:lstStyle/>
          <a:p>
            <a:r>
              <a:rPr lang="en-US" dirty="0" smtClean="0"/>
              <a:t>I/O(s)</a:t>
            </a:r>
            <a:endParaRPr lang="en-US" dirty="0"/>
          </a:p>
        </p:txBody>
      </p:sp>
      <p:sp>
        <p:nvSpPr>
          <p:cNvPr id="40" name="Rectangle 39"/>
          <p:cNvSpPr/>
          <p:nvPr/>
        </p:nvSpPr>
        <p:spPr>
          <a:xfrm>
            <a:off x="3280645" y="1496057"/>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1</a:t>
            </a:r>
            <a:endParaRPr lang="en-US" dirty="0">
              <a:solidFill>
                <a:schemeClr val="tx1"/>
              </a:solidFill>
            </a:endParaRPr>
          </a:p>
        </p:txBody>
      </p:sp>
      <p:sp>
        <p:nvSpPr>
          <p:cNvPr id="41" name="Rectangle 40"/>
          <p:cNvSpPr/>
          <p:nvPr/>
        </p:nvSpPr>
        <p:spPr>
          <a:xfrm>
            <a:off x="406065" y="2984618"/>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2</a:t>
            </a:r>
            <a:endParaRPr lang="en-US" dirty="0">
              <a:solidFill>
                <a:schemeClr val="tx1"/>
              </a:solidFill>
            </a:endParaRPr>
          </a:p>
        </p:txBody>
      </p:sp>
      <p:cxnSp>
        <p:nvCxnSpPr>
          <p:cNvPr id="42" name="Straight Arrow Connector 41"/>
          <p:cNvCxnSpPr>
            <a:stCxn id="41" idx="3"/>
            <a:endCxn id="44" idx="1"/>
          </p:cNvCxnSpPr>
          <p:nvPr/>
        </p:nvCxnSpPr>
        <p:spPr>
          <a:xfrm>
            <a:off x="1886412" y="3374183"/>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81708" y="3036069"/>
            <a:ext cx="761747" cy="369332"/>
          </a:xfrm>
          <a:prstGeom prst="rect">
            <a:avLst/>
          </a:prstGeom>
          <a:noFill/>
        </p:spPr>
        <p:txBody>
          <a:bodyPr wrap="none" rtlCol="0">
            <a:spAutoFit/>
          </a:bodyPr>
          <a:lstStyle/>
          <a:p>
            <a:r>
              <a:rPr lang="en-US" dirty="0" smtClean="0"/>
              <a:t>I/O(s)</a:t>
            </a:r>
            <a:endParaRPr lang="en-US" dirty="0"/>
          </a:p>
        </p:txBody>
      </p:sp>
      <p:sp>
        <p:nvSpPr>
          <p:cNvPr id="44" name="Rectangle 43"/>
          <p:cNvSpPr/>
          <p:nvPr/>
        </p:nvSpPr>
        <p:spPr>
          <a:xfrm>
            <a:off x="3313450" y="2869799"/>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2</a:t>
            </a:r>
            <a:endParaRPr lang="en-US" dirty="0">
              <a:solidFill>
                <a:schemeClr val="tx1"/>
              </a:solidFill>
            </a:endParaRPr>
          </a:p>
        </p:txBody>
      </p:sp>
      <p:sp>
        <p:nvSpPr>
          <p:cNvPr id="45" name="Rectangle 44"/>
          <p:cNvSpPr/>
          <p:nvPr/>
        </p:nvSpPr>
        <p:spPr>
          <a:xfrm>
            <a:off x="397864" y="4243529"/>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3</a:t>
            </a:r>
            <a:endParaRPr lang="en-US" dirty="0">
              <a:solidFill>
                <a:schemeClr val="tx1"/>
              </a:solidFill>
            </a:endParaRPr>
          </a:p>
        </p:txBody>
      </p:sp>
      <p:cxnSp>
        <p:nvCxnSpPr>
          <p:cNvPr id="46" name="Straight Arrow Connector 45"/>
          <p:cNvCxnSpPr>
            <a:stCxn id="45" idx="3"/>
            <a:endCxn id="48" idx="1"/>
          </p:cNvCxnSpPr>
          <p:nvPr/>
        </p:nvCxnSpPr>
        <p:spPr>
          <a:xfrm>
            <a:off x="1878211" y="4633094"/>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73507" y="4294980"/>
            <a:ext cx="761747" cy="369332"/>
          </a:xfrm>
          <a:prstGeom prst="rect">
            <a:avLst/>
          </a:prstGeom>
          <a:noFill/>
        </p:spPr>
        <p:txBody>
          <a:bodyPr wrap="none" rtlCol="0">
            <a:spAutoFit/>
          </a:bodyPr>
          <a:lstStyle/>
          <a:p>
            <a:r>
              <a:rPr lang="en-US" dirty="0" smtClean="0"/>
              <a:t>I/O(s)</a:t>
            </a:r>
            <a:endParaRPr lang="en-US" dirty="0"/>
          </a:p>
        </p:txBody>
      </p:sp>
      <p:sp>
        <p:nvSpPr>
          <p:cNvPr id="48" name="Rectangle 47"/>
          <p:cNvSpPr/>
          <p:nvPr/>
        </p:nvSpPr>
        <p:spPr>
          <a:xfrm>
            <a:off x="3305249" y="4128710"/>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3</a:t>
            </a:r>
            <a:endParaRPr lang="en-US" dirty="0">
              <a:solidFill>
                <a:schemeClr val="tx1"/>
              </a:solidFill>
            </a:endParaRPr>
          </a:p>
        </p:txBody>
      </p:sp>
      <p:sp>
        <p:nvSpPr>
          <p:cNvPr id="49" name="Rectangle 48"/>
          <p:cNvSpPr/>
          <p:nvPr/>
        </p:nvSpPr>
        <p:spPr>
          <a:xfrm>
            <a:off x="5423253" y="2869799"/>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4</a:t>
            </a:r>
            <a:endParaRPr lang="en-US" dirty="0">
              <a:solidFill>
                <a:schemeClr val="tx1"/>
              </a:solidFill>
            </a:endParaRPr>
          </a:p>
        </p:txBody>
      </p:sp>
      <p:cxnSp>
        <p:nvCxnSpPr>
          <p:cNvPr id="50" name="Straight Arrow Connector 49"/>
          <p:cNvCxnSpPr>
            <a:stCxn id="44" idx="3"/>
            <a:endCxn id="49" idx="1"/>
          </p:cNvCxnSpPr>
          <p:nvPr/>
        </p:nvCxnSpPr>
        <p:spPr>
          <a:xfrm>
            <a:off x="4637971" y="3376234"/>
            <a:ext cx="785281" cy="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772400" y="2984618"/>
            <a:ext cx="1237809"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4</a:t>
            </a:r>
            <a:endParaRPr lang="en-US" dirty="0">
              <a:solidFill>
                <a:schemeClr val="tx1"/>
              </a:solidFill>
            </a:endParaRPr>
          </a:p>
        </p:txBody>
      </p:sp>
      <p:cxnSp>
        <p:nvCxnSpPr>
          <p:cNvPr id="52" name="Straight Arrow Connector 51"/>
          <p:cNvCxnSpPr>
            <a:stCxn id="49" idx="3"/>
            <a:endCxn id="51" idx="1"/>
          </p:cNvCxnSpPr>
          <p:nvPr/>
        </p:nvCxnSpPr>
        <p:spPr>
          <a:xfrm flipV="1">
            <a:off x="6747774" y="3374183"/>
            <a:ext cx="1024626" cy="2051"/>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8" idx="3"/>
            <a:endCxn id="49" idx="2"/>
          </p:cNvCxnSpPr>
          <p:nvPr/>
        </p:nvCxnSpPr>
        <p:spPr>
          <a:xfrm flipV="1">
            <a:off x="4629770" y="3882668"/>
            <a:ext cx="1455743" cy="752476"/>
          </a:xfrm>
          <a:prstGeom prst="bentConnector2">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0" idx="3"/>
            <a:endCxn id="49" idx="0"/>
          </p:cNvCxnSpPr>
          <p:nvPr/>
        </p:nvCxnSpPr>
        <p:spPr>
          <a:xfrm>
            <a:off x="4605166" y="2002492"/>
            <a:ext cx="1480347" cy="867307"/>
          </a:xfrm>
          <a:prstGeom prst="bentConnector2">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961898" y="4239225"/>
            <a:ext cx="761747" cy="369332"/>
          </a:xfrm>
          <a:prstGeom prst="rect">
            <a:avLst/>
          </a:prstGeom>
          <a:noFill/>
        </p:spPr>
        <p:txBody>
          <a:bodyPr wrap="none" rtlCol="0">
            <a:spAutoFit/>
          </a:bodyPr>
          <a:lstStyle/>
          <a:p>
            <a:r>
              <a:rPr lang="en-US" dirty="0" smtClean="0"/>
              <a:t>I/O(s)</a:t>
            </a:r>
            <a:endParaRPr lang="en-US" dirty="0"/>
          </a:p>
        </p:txBody>
      </p:sp>
      <p:sp>
        <p:nvSpPr>
          <p:cNvPr id="56" name="TextBox 55"/>
          <p:cNvSpPr txBox="1"/>
          <p:nvPr/>
        </p:nvSpPr>
        <p:spPr>
          <a:xfrm>
            <a:off x="5025077" y="1637269"/>
            <a:ext cx="761747" cy="369332"/>
          </a:xfrm>
          <a:prstGeom prst="rect">
            <a:avLst/>
          </a:prstGeom>
          <a:noFill/>
        </p:spPr>
        <p:txBody>
          <a:bodyPr wrap="none" rtlCol="0">
            <a:spAutoFit/>
          </a:bodyPr>
          <a:lstStyle/>
          <a:p>
            <a:r>
              <a:rPr lang="en-US" dirty="0" smtClean="0"/>
              <a:t>I/O(s)</a:t>
            </a:r>
            <a:endParaRPr lang="en-US" dirty="0"/>
          </a:p>
        </p:txBody>
      </p:sp>
      <p:sp>
        <p:nvSpPr>
          <p:cNvPr id="57" name="TextBox 56"/>
          <p:cNvSpPr txBox="1"/>
          <p:nvPr/>
        </p:nvSpPr>
        <p:spPr>
          <a:xfrm>
            <a:off x="4661505" y="2984618"/>
            <a:ext cx="761747" cy="369332"/>
          </a:xfrm>
          <a:prstGeom prst="rect">
            <a:avLst/>
          </a:prstGeom>
          <a:noFill/>
        </p:spPr>
        <p:txBody>
          <a:bodyPr wrap="none" rtlCol="0">
            <a:spAutoFit/>
          </a:bodyPr>
          <a:lstStyle/>
          <a:p>
            <a:r>
              <a:rPr lang="en-US" dirty="0" smtClean="0"/>
              <a:t>I/O(s)</a:t>
            </a:r>
            <a:endParaRPr lang="en-US" dirty="0"/>
          </a:p>
        </p:txBody>
      </p:sp>
      <p:sp>
        <p:nvSpPr>
          <p:cNvPr id="58" name="TextBox 57"/>
          <p:cNvSpPr txBox="1"/>
          <p:nvPr/>
        </p:nvSpPr>
        <p:spPr>
          <a:xfrm>
            <a:off x="7010653" y="2984618"/>
            <a:ext cx="761747" cy="369332"/>
          </a:xfrm>
          <a:prstGeom prst="rect">
            <a:avLst/>
          </a:prstGeom>
          <a:noFill/>
        </p:spPr>
        <p:txBody>
          <a:bodyPr wrap="none" rtlCol="0">
            <a:spAutoFit/>
          </a:bodyPr>
          <a:lstStyle/>
          <a:p>
            <a:r>
              <a:rPr lang="en-US" dirty="0" smtClean="0"/>
              <a:t>I/O(s)</a:t>
            </a:r>
            <a:endParaRPr lang="en-US" dirty="0"/>
          </a:p>
        </p:txBody>
      </p:sp>
    </p:spTree>
    <p:extLst>
      <p:ext uri="{BB962C8B-B14F-4D97-AF65-F5344CB8AC3E}">
        <p14:creationId xmlns:p14="http://schemas.microsoft.com/office/powerpoint/2010/main" val="54083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48" grpId="0" animBg="1"/>
      <p:bldP spid="49" grpId="0" animBg="1"/>
      <p:bldP spid="55" grpId="0"/>
      <p:bldP spid="56" grpId="0"/>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830997"/>
          </a:xfrm>
        </p:spPr>
        <p:txBody>
          <a:bodyPr/>
          <a:lstStyle/>
          <a:p>
            <a:r>
              <a:rPr lang="en-US" sz="2400" i="1" dirty="0"/>
              <a:t>F</a:t>
            </a:r>
            <a:r>
              <a:rPr lang="en-US" sz="2400" i="1" dirty="0" smtClean="0"/>
              <a:t>unctions</a:t>
            </a:r>
            <a:r>
              <a:rPr lang="en-US" sz="2400" dirty="0" smtClean="0"/>
              <a:t> accept inputs, do something to those inputs, and produce outputs. </a:t>
            </a:r>
            <a:r>
              <a:rPr lang="en-US" sz="2400" i="1" dirty="0" smtClean="0"/>
              <a:t>Functions</a:t>
            </a:r>
            <a:r>
              <a:rPr lang="en-US" sz="2400" dirty="0" smtClean="0"/>
              <a:t> are verbs followed by nouns, not physical objects.</a:t>
            </a:r>
            <a:endParaRPr lang="en-US" sz="24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501754808"/>
              </p:ext>
            </p:extLst>
          </p:nvPr>
        </p:nvGraphicFramePr>
        <p:xfrm>
          <a:off x="304800" y="3962400"/>
          <a:ext cx="8572501" cy="1112520"/>
        </p:xfrm>
        <a:graphic>
          <a:graphicData uri="http://schemas.openxmlformats.org/drawingml/2006/table">
            <a:tbl>
              <a:tblPr firstRow="1" bandRow="1">
                <a:tableStyleId>{5940675A-B579-460E-94D1-54222C63F5DA}</a:tableStyleId>
              </a:tblPr>
              <a:tblGrid>
                <a:gridCol w="1371600"/>
                <a:gridCol w="3810000"/>
                <a:gridCol w="1549400"/>
                <a:gridCol w="1841501"/>
              </a:tblGrid>
              <a:tr h="370840">
                <a:tc>
                  <a:txBody>
                    <a:bodyPr/>
                    <a:lstStyle/>
                    <a:p>
                      <a:r>
                        <a:rPr lang="en-US" dirty="0" smtClean="0"/>
                        <a:t>Function</a:t>
                      </a:r>
                      <a:endParaRPr lang="en-US" dirty="0"/>
                    </a:p>
                  </a:txBody>
                  <a:tcPr/>
                </a:tc>
                <a:tc>
                  <a:txBody>
                    <a:bodyPr/>
                    <a:lstStyle/>
                    <a:p>
                      <a:r>
                        <a:rPr lang="en-US" dirty="0" smtClean="0"/>
                        <a:t>Description</a:t>
                      </a:r>
                      <a:endParaRPr lang="en-US" dirty="0"/>
                    </a:p>
                  </a:txBody>
                  <a:tcPr/>
                </a:tc>
                <a:tc>
                  <a:txBody>
                    <a:bodyPr/>
                    <a:lstStyle/>
                    <a:p>
                      <a:r>
                        <a:rPr lang="en-US" dirty="0" smtClean="0"/>
                        <a:t>I/</a:t>
                      </a:r>
                      <a:r>
                        <a:rPr lang="en-US" dirty="0" err="1" smtClean="0"/>
                        <a:t>Os</a:t>
                      </a:r>
                      <a:endParaRPr lang="en-US" dirty="0"/>
                    </a:p>
                  </a:txBody>
                  <a:tcPr/>
                </a:tc>
                <a:tc>
                  <a:txBody>
                    <a:bodyPr/>
                    <a:lstStyle/>
                    <a:p>
                      <a:r>
                        <a:rPr lang="en-US" dirty="0" smtClean="0"/>
                        <a:t>Feature(s)</a:t>
                      </a:r>
                      <a:endParaRPr lang="en-US" dirty="0"/>
                    </a:p>
                  </a:txBody>
                  <a:tcPr/>
                </a:tc>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2" name="TextBox 11"/>
          <p:cNvSpPr txBox="1"/>
          <p:nvPr/>
        </p:nvSpPr>
        <p:spPr>
          <a:xfrm>
            <a:off x="429126" y="5486400"/>
            <a:ext cx="8105274" cy="1143000"/>
          </a:xfrm>
          <a:prstGeom prst="rect">
            <a:avLst/>
          </a:prstGeom>
          <a:noFill/>
        </p:spPr>
        <p:txBody>
          <a:bodyPr wrap="square" rtlCol="0">
            <a:normAutofit lnSpcReduction="10000"/>
          </a:bodyPr>
          <a:lstStyle/>
          <a:p>
            <a:r>
              <a:rPr lang="en-US" b="1" dirty="0" smtClean="0"/>
              <a:t>Task: </a:t>
            </a:r>
            <a:r>
              <a:rPr lang="en-US" i="1" dirty="0" smtClean="0"/>
              <a:t>Decompose</a:t>
            </a:r>
            <a:r>
              <a:rPr lang="en-US" dirty="0" smtClean="0"/>
              <a:t> one of your </a:t>
            </a:r>
            <a:r>
              <a:rPr lang="en-US" i="1" dirty="0" smtClean="0"/>
              <a:t>Interactions</a:t>
            </a:r>
            <a:r>
              <a:rPr lang="en-US" dirty="0" smtClean="0"/>
              <a:t> into discrete </a:t>
            </a:r>
            <a:r>
              <a:rPr lang="en-US" i="1" dirty="0" smtClean="0"/>
              <a:t>functions </a:t>
            </a:r>
            <a:r>
              <a:rPr lang="en-US" dirty="0" smtClean="0"/>
              <a:t>that the system must perform. Name and describe these </a:t>
            </a:r>
            <a:r>
              <a:rPr lang="en-US" i="1" dirty="0" smtClean="0"/>
              <a:t>Functions</a:t>
            </a:r>
            <a:r>
              <a:rPr lang="en-US" dirty="0" smtClean="0"/>
              <a:t> on Handout #7. There are many ways to do this, so just pick one. Again it is okay to come up with new Actors, I/</a:t>
            </a:r>
            <a:r>
              <a:rPr lang="en-US" dirty="0" err="1" smtClean="0"/>
              <a:t>Os</a:t>
            </a:r>
            <a:r>
              <a:rPr lang="en-US" dirty="0" smtClean="0"/>
              <a:t>, or Interactions, just write them down.</a:t>
            </a:r>
            <a:endParaRPr lang="en-US" dirty="0"/>
          </a:p>
        </p:txBody>
      </p:sp>
      <p:grpSp>
        <p:nvGrpSpPr>
          <p:cNvPr id="3" name="Group 2"/>
          <p:cNvGrpSpPr/>
          <p:nvPr/>
        </p:nvGrpSpPr>
        <p:grpSpPr>
          <a:xfrm>
            <a:off x="1194134" y="1392731"/>
            <a:ext cx="5993732" cy="2057400"/>
            <a:chOff x="1194134" y="1392731"/>
            <a:chExt cx="5993732" cy="2057400"/>
          </a:xfrm>
        </p:grpSpPr>
        <p:sp>
          <p:nvSpPr>
            <p:cNvPr id="4" name="Rectangle 3"/>
            <p:cNvSpPr/>
            <p:nvPr/>
          </p:nvSpPr>
          <p:spPr>
            <a:xfrm>
              <a:off x="3480134" y="1392731"/>
              <a:ext cx="3707732"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Remote Control System</a:t>
              </a:r>
              <a:endParaRPr lang="en-US" dirty="0">
                <a:solidFill>
                  <a:schemeClr val="tx1"/>
                </a:solidFill>
              </a:endParaRPr>
            </a:p>
          </p:txBody>
        </p:sp>
        <p:sp>
          <p:nvSpPr>
            <p:cNvPr id="5" name="Rectangle 4"/>
            <p:cNvSpPr/>
            <p:nvPr/>
          </p:nvSpPr>
          <p:spPr>
            <a:xfrm>
              <a:off x="1194134" y="2275592"/>
              <a:ext cx="1447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Wall Outlet</a:t>
              </a:r>
              <a:endParaRPr lang="en-US" dirty="0">
                <a:solidFill>
                  <a:schemeClr val="tx1"/>
                </a:solidFill>
              </a:endParaRPr>
            </a:p>
          </p:txBody>
        </p:sp>
        <p:cxnSp>
          <p:nvCxnSpPr>
            <p:cNvPr id="6" name="Straight Arrow Connector 5"/>
            <p:cNvCxnSpPr/>
            <p:nvPr/>
          </p:nvCxnSpPr>
          <p:spPr>
            <a:xfrm>
              <a:off x="2641934" y="2603710"/>
              <a:ext cx="1066800" cy="0"/>
            </a:xfrm>
            <a:prstGeom prst="straightConnector1">
              <a:avLst/>
            </a:prstGeom>
            <a:ln w="2540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41934" y="2234378"/>
              <a:ext cx="838691" cy="369332"/>
            </a:xfrm>
            <a:prstGeom prst="rect">
              <a:avLst/>
            </a:prstGeom>
            <a:noFill/>
          </p:spPr>
          <p:txBody>
            <a:bodyPr wrap="none" rtlCol="0">
              <a:spAutoFit/>
            </a:bodyPr>
            <a:lstStyle/>
            <a:p>
              <a:r>
                <a:rPr lang="en-US" dirty="0" smtClean="0"/>
                <a:t>Power</a:t>
              </a:r>
              <a:endParaRPr lang="en-US" dirty="0"/>
            </a:p>
          </p:txBody>
        </p:sp>
        <p:sp>
          <p:nvSpPr>
            <p:cNvPr id="11" name="Rectangle 10"/>
            <p:cNvSpPr/>
            <p:nvPr/>
          </p:nvSpPr>
          <p:spPr>
            <a:xfrm>
              <a:off x="3708734" y="2161292"/>
              <a:ext cx="1295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Control Battery Charging</a:t>
              </a:r>
              <a:endParaRPr lang="en-US" dirty="0">
                <a:solidFill>
                  <a:schemeClr val="tx1"/>
                </a:solidFill>
              </a:endParaRPr>
            </a:p>
          </p:txBody>
        </p:sp>
        <p:cxnSp>
          <p:nvCxnSpPr>
            <p:cNvPr id="10" name="Straight Arrow Connector 9"/>
            <p:cNvCxnSpPr>
              <a:stCxn id="11" idx="3"/>
            </p:cNvCxnSpPr>
            <p:nvPr/>
          </p:nvCxnSpPr>
          <p:spPr>
            <a:xfrm>
              <a:off x="5004134" y="2656592"/>
              <a:ext cx="729654" cy="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4134" y="2236765"/>
              <a:ext cx="1864613" cy="369332"/>
            </a:xfrm>
            <a:prstGeom prst="rect">
              <a:avLst/>
            </a:prstGeom>
            <a:noFill/>
          </p:spPr>
          <p:txBody>
            <a:bodyPr wrap="none" rtlCol="0">
              <a:spAutoFit/>
            </a:bodyPr>
            <a:lstStyle/>
            <a:p>
              <a:r>
                <a:rPr lang="en-US" dirty="0" smtClean="0"/>
                <a:t>Power to battery</a:t>
              </a:r>
              <a:endParaRPr lang="en-US" dirty="0"/>
            </a:p>
          </p:txBody>
        </p:sp>
        <p:cxnSp>
          <p:nvCxnSpPr>
            <p:cNvPr id="14" name="Straight Arrow Connector 13"/>
            <p:cNvCxnSpPr/>
            <p:nvPr/>
          </p:nvCxnSpPr>
          <p:spPr>
            <a:xfrm>
              <a:off x="2641934" y="2869324"/>
              <a:ext cx="1066800" cy="0"/>
            </a:xfrm>
            <a:prstGeom prst="straightConnector1">
              <a:avLst/>
            </a:prstGeom>
            <a:ln w="2540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21202" y="2967226"/>
              <a:ext cx="1287532" cy="369332"/>
            </a:xfrm>
            <a:prstGeom prst="rect">
              <a:avLst/>
            </a:prstGeom>
            <a:noFill/>
          </p:spPr>
          <p:txBody>
            <a:bodyPr wrap="none" rtlCol="0">
              <a:spAutoFit/>
            </a:bodyPr>
            <a:lstStyle/>
            <a:p>
              <a:r>
                <a:rPr lang="en-US" dirty="0" smtClean="0"/>
                <a:t>Harmonics</a:t>
              </a:r>
              <a:endParaRPr lang="en-US" dirty="0"/>
            </a:p>
          </p:txBody>
        </p:sp>
        <p:cxnSp>
          <p:nvCxnSpPr>
            <p:cNvPr id="16" name="Straight Arrow Connector 15"/>
            <p:cNvCxnSpPr/>
            <p:nvPr/>
          </p:nvCxnSpPr>
          <p:spPr>
            <a:xfrm flipH="1" flipV="1">
              <a:off x="5004134" y="2896530"/>
              <a:ext cx="729654" cy="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38293" y="2967226"/>
              <a:ext cx="1723549" cy="369332"/>
            </a:xfrm>
            <a:prstGeom prst="rect">
              <a:avLst/>
            </a:prstGeom>
            <a:noFill/>
          </p:spPr>
          <p:txBody>
            <a:bodyPr wrap="none" rtlCol="0">
              <a:spAutoFit/>
            </a:bodyPr>
            <a:lstStyle/>
            <a:p>
              <a:r>
                <a:rPr lang="en-US" dirty="0" smtClean="0"/>
                <a:t>Battery voltage</a:t>
              </a:r>
              <a:endParaRPr lang="en-US" dirty="0"/>
            </a:p>
          </p:txBody>
        </p:sp>
      </p:grpSp>
    </p:spTree>
    <p:extLst>
      <p:ext uri="{BB962C8B-B14F-4D97-AF65-F5344CB8AC3E}">
        <p14:creationId xmlns:p14="http://schemas.microsoft.com/office/powerpoint/2010/main" val="2737770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Let’s get a sense of the different functions that people came up with.</a:t>
            </a:r>
            <a:endParaRPr lang="en-US" dirty="0"/>
          </a:p>
        </p:txBody>
      </p:sp>
    </p:spTree>
    <p:extLst>
      <p:ext uri="{BB962C8B-B14F-4D97-AF65-F5344CB8AC3E}">
        <p14:creationId xmlns:p14="http://schemas.microsoft.com/office/powerpoint/2010/main" val="2044503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Now add the function blocks to complete the Functional Architecture.</a:t>
            </a:r>
            <a:endParaRPr lang="en-US" dirty="0"/>
          </a:p>
        </p:txBody>
      </p:sp>
      <p:grpSp>
        <p:nvGrpSpPr>
          <p:cNvPr id="3" name="Group 2"/>
          <p:cNvGrpSpPr/>
          <p:nvPr/>
        </p:nvGrpSpPr>
        <p:grpSpPr>
          <a:xfrm>
            <a:off x="689120" y="1283950"/>
            <a:ext cx="7780140" cy="4128760"/>
            <a:chOff x="373260" y="1283949"/>
            <a:chExt cx="8636949" cy="4583451"/>
          </a:xfrm>
        </p:grpSpPr>
        <p:sp>
          <p:nvSpPr>
            <p:cNvPr id="24" name="Rectangle 23"/>
            <p:cNvSpPr/>
            <p:nvPr/>
          </p:nvSpPr>
          <p:spPr>
            <a:xfrm>
              <a:off x="2735254" y="1283949"/>
              <a:ext cx="4324172" cy="458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tx1"/>
                  </a:solidFill>
                </a:rPr>
                <a:t>Remote Control System</a:t>
              </a:r>
              <a:endParaRPr lang="en-US" dirty="0">
                <a:solidFill>
                  <a:schemeClr val="tx1"/>
                </a:solidFill>
              </a:endParaRPr>
            </a:p>
          </p:txBody>
        </p:sp>
        <p:sp>
          <p:nvSpPr>
            <p:cNvPr id="27" name="Rectangle 26"/>
            <p:cNvSpPr/>
            <p:nvPr/>
          </p:nvSpPr>
          <p:spPr>
            <a:xfrm>
              <a:off x="373260" y="1610877"/>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1</a:t>
              </a:r>
              <a:endParaRPr lang="en-US" dirty="0">
                <a:solidFill>
                  <a:schemeClr val="tx1"/>
                </a:solidFill>
              </a:endParaRPr>
            </a:p>
          </p:txBody>
        </p:sp>
        <p:cxnSp>
          <p:nvCxnSpPr>
            <p:cNvPr id="28" name="Straight Arrow Connector 27"/>
            <p:cNvCxnSpPr>
              <a:stCxn id="27" idx="3"/>
              <a:endCxn id="30" idx="1"/>
            </p:cNvCxnSpPr>
            <p:nvPr/>
          </p:nvCxnSpPr>
          <p:spPr>
            <a:xfrm>
              <a:off x="1853607" y="2000442"/>
              <a:ext cx="1427038" cy="205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48903" y="1662328"/>
              <a:ext cx="761747" cy="369332"/>
            </a:xfrm>
            <a:prstGeom prst="rect">
              <a:avLst/>
            </a:prstGeom>
            <a:noFill/>
          </p:spPr>
          <p:txBody>
            <a:bodyPr wrap="none" rtlCol="0">
              <a:spAutoFit/>
            </a:bodyPr>
            <a:lstStyle/>
            <a:p>
              <a:r>
                <a:rPr lang="en-US" dirty="0" smtClean="0"/>
                <a:t>I/O(s)</a:t>
              </a:r>
              <a:endParaRPr lang="en-US" dirty="0"/>
            </a:p>
          </p:txBody>
        </p:sp>
        <p:sp>
          <p:nvSpPr>
            <p:cNvPr id="30" name="Rectangle 29"/>
            <p:cNvSpPr/>
            <p:nvPr/>
          </p:nvSpPr>
          <p:spPr>
            <a:xfrm>
              <a:off x="3280645" y="1496057"/>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1</a:t>
              </a:r>
              <a:endParaRPr lang="en-US" dirty="0">
                <a:solidFill>
                  <a:schemeClr val="tx1"/>
                </a:solidFill>
              </a:endParaRPr>
            </a:p>
          </p:txBody>
        </p:sp>
        <p:sp>
          <p:nvSpPr>
            <p:cNvPr id="31" name="Rectangle 30"/>
            <p:cNvSpPr/>
            <p:nvPr/>
          </p:nvSpPr>
          <p:spPr>
            <a:xfrm>
              <a:off x="406065" y="2984618"/>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2</a:t>
              </a:r>
              <a:endParaRPr lang="en-US" dirty="0">
                <a:solidFill>
                  <a:schemeClr val="tx1"/>
                </a:solidFill>
              </a:endParaRPr>
            </a:p>
          </p:txBody>
        </p:sp>
        <p:cxnSp>
          <p:nvCxnSpPr>
            <p:cNvPr id="32" name="Straight Arrow Connector 31"/>
            <p:cNvCxnSpPr>
              <a:stCxn id="31" idx="3"/>
              <a:endCxn id="37" idx="1"/>
            </p:cNvCxnSpPr>
            <p:nvPr/>
          </p:nvCxnSpPr>
          <p:spPr>
            <a:xfrm>
              <a:off x="1886412" y="3374183"/>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81708" y="3036069"/>
              <a:ext cx="761747" cy="369332"/>
            </a:xfrm>
            <a:prstGeom prst="rect">
              <a:avLst/>
            </a:prstGeom>
            <a:noFill/>
          </p:spPr>
          <p:txBody>
            <a:bodyPr wrap="none" rtlCol="0">
              <a:spAutoFit/>
            </a:bodyPr>
            <a:lstStyle/>
            <a:p>
              <a:r>
                <a:rPr lang="en-US" dirty="0" smtClean="0"/>
                <a:t>I/O(s)</a:t>
              </a:r>
              <a:endParaRPr lang="en-US" dirty="0"/>
            </a:p>
          </p:txBody>
        </p:sp>
        <p:sp>
          <p:nvSpPr>
            <p:cNvPr id="37" name="Rectangle 36"/>
            <p:cNvSpPr/>
            <p:nvPr/>
          </p:nvSpPr>
          <p:spPr>
            <a:xfrm>
              <a:off x="3313450" y="2869799"/>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2</a:t>
              </a:r>
              <a:endParaRPr lang="en-US" dirty="0">
                <a:solidFill>
                  <a:schemeClr val="tx1"/>
                </a:solidFill>
              </a:endParaRPr>
            </a:p>
          </p:txBody>
        </p:sp>
        <p:sp>
          <p:nvSpPr>
            <p:cNvPr id="39" name="Rectangle 38"/>
            <p:cNvSpPr/>
            <p:nvPr/>
          </p:nvSpPr>
          <p:spPr>
            <a:xfrm>
              <a:off x="397864" y="4243529"/>
              <a:ext cx="1480347"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3</a:t>
              </a:r>
              <a:endParaRPr lang="en-US" dirty="0">
                <a:solidFill>
                  <a:schemeClr val="tx1"/>
                </a:solidFill>
              </a:endParaRPr>
            </a:p>
          </p:txBody>
        </p:sp>
        <p:cxnSp>
          <p:nvCxnSpPr>
            <p:cNvPr id="40" name="Straight Arrow Connector 39"/>
            <p:cNvCxnSpPr>
              <a:stCxn id="39" idx="3"/>
              <a:endCxn id="42" idx="1"/>
            </p:cNvCxnSpPr>
            <p:nvPr/>
          </p:nvCxnSpPr>
          <p:spPr>
            <a:xfrm>
              <a:off x="1878211" y="4633094"/>
              <a:ext cx="1427038" cy="205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73507" y="4294980"/>
              <a:ext cx="761747" cy="369332"/>
            </a:xfrm>
            <a:prstGeom prst="rect">
              <a:avLst/>
            </a:prstGeom>
            <a:noFill/>
          </p:spPr>
          <p:txBody>
            <a:bodyPr wrap="none" rtlCol="0">
              <a:spAutoFit/>
            </a:bodyPr>
            <a:lstStyle/>
            <a:p>
              <a:r>
                <a:rPr lang="en-US" dirty="0" smtClean="0"/>
                <a:t>I/O(s)</a:t>
              </a:r>
              <a:endParaRPr lang="en-US" dirty="0"/>
            </a:p>
          </p:txBody>
        </p:sp>
        <p:sp>
          <p:nvSpPr>
            <p:cNvPr id="42" name="Rectangle 41"/>
            <p:cNvSpPr/>
            <p:nvPr/>
          </p:nvSpPr>
          <p:spPr>
            <a:xfrm>
              <a:off x="3305249" y="4128710"/>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3</a:t>
              </a:r>
              <a:endParaRPr lang="en-US" dirty="0">
                <a:solidFill>
                  <a:schemeClr val="tx1"/>
                </a:solidFill>
              </a:endParaRPr>
            </a:p>
          </p:txBody>
        </p:sp>
        <p:sp>
          <p:nvSpPr>
            <p:cNvPr id="43" name="Rectangle 42"/>
            <p:cNvSpPr/>
            <p:nvPr/>
          </p:nvSpPr>
          <p:spPr>
            <a:xfrm>
              <a:off x="5423253" y="2869799"/>
              <a:ext cx="1324521" cy="101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t>
              </a:r>
            </a:p>
            <a:p>
              <a:pPr algn="ctr"/>
              <a:r>
                <a:rPr lang="en-US" dirty="0" smtClean="0">
                  <a:solidFill>
                    <a:schemeClr val="tx1"/>
                  </a:solidFill>
                </a:rPr>
                <a:t>4</a:t>
              </a:r>
              <a:endParaRPr lang="en-US" dirty="0">
                <a:solidFill>
                  <a:schemeClr val="tx1"/>
                </a:solidFill>
              </a:endParaRPr>
            </a:p>
          </p:txBody>
        </p:sp>
        <p:cxnSp>
          <p:nvCxnSpPr>
            <p:cNvPr id="44" name="Straight Arrow Connector 43"/>
            <p:cNvCxnSpPr>
              <a:stCxn id="37" idx="3"/>
              <a:endCxn id="43" idx="1"/>
            </p:cNvCxnSpPr>
            <p:nvPr/>
          </p:nvCxnSpPr>
          <p:spPr>
            <a:xfrm>
              <a:off x="4637971" y="3376234"/>
              <a:ext cx="785281" cy="0"/>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772400" y="2984618"/>
              <a:ext cx="1237809" cy="779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Actor 4</a:t>
              </a:r>
              <a:endParaRPr lang="en-US" dirty="0">
                <a:solidFill>
                  <a:schemeClr val="tx1"/>
                </a:solidFill>
              </a:endParaRPr>
            </a:p>
          </p:txBody>
        </p:sp>
        <p:cxnSp>
          <p:nvCxnSpPr>
            <p:cNvPr id="46" name="Straight Arrow Connector 45"/>
            <p:cNvCxnSpPr>
              <a:stCxn id="43" idx="3"/>
              <a:endCxn id="45" idx="1"/>
            </p:cNvCxnSpPr>
            <p:nvPr/>
          </p:nvCxnSpPr>
          <p:spPr>
            <a:xfrm flipV="1">
              <a:off x="6747774" y="3374183"/>
              <a:ext cx="1024626" cy="2051"/>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2" idx="3"/>
              <a:endCxn id="43" idx="2"/>
            </p:cNvCxnSpPr>
            <p:nvPr/>
          </p:nvCxnSpPr>
          <p:spPr>
            <a:xfrm flipV="1">
              <a:off x="4629770" y="3882668"/>
              <a:ext cx="1455743" cy="752476"/>
            </a:xfrm>
            <a:prstGeom prst="bentConnector2">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0" idx="3"/>
              <a:endCxn id="43" idx="0"/>
            </p:cNvCxnSpPr>
            <p:nvPr/>
          </p:nvCxnSpPr>
          <p:spPr>
            <a:xfrm>
              <a:off x="4605166" y="2002492"/>
              <a:ext cx="1480347" cy="867307"/>
            </a:xfrm>
            <a:prstGeom prst="bentConnector2">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961898" y="4239225"/>
              <a:ext cx="761747" cy="369332"/>
            </a:xfrm>
            <a:prstGeom prst="rect">
              <a:avLst/>
            </a:prstGeom>
            <a:noFill/>
          </p:spPr>
          <p:txBody>
            <a:bodyPr wrap="none" rtlCol="0">
              <a:spAutoFit/>
            </a:bodyPr>
            <a:lstStyle/>
            <a:p>
              <a:r>
                <a:rPr lang="en-US" dirty="0" smtClean="0"/>
                <a:t>I/O(s)</a:t>
              </a:r>
              <a:endParaRPr lang="en-US" dirty="0"/>
            </a:p>
          </p:txBody>
        </p:sp>
        <p:sp>
          <p:nvSpPr>
            <p:cNvPr id="50" name="TextBox 49"/>
            <p:cNvSpPr txBox="1"/>
            <p:nvPr/>
          </p:nvSpPr>
          <p:spPr>
            <a:xfrm>
              <a:off x="5025077" y="1637269"/>
              <a:ext cx="761747" cy="369332"/>
            </a:xfrm>
            <a:prstGeom prst="rect">
              <a:avLst/>
            </a:prstGeom>
            <a:noFill/>
          </p:spPr>
          <p:txBody>
            <a:bodyPr wrap="none" rtlCol="0">
              <a:spAutoFit/>
            </a:bodyPr>
            <a:lstStyle/>
            <a:p>
              <a:r>
                <a:rPr lang="en-US" dirty="0" smtClean="0"/>
                <a:t>I/O(s)</a:t>
              </a:r>
              <a:endParaRPr lang="en-US" dirty="0"/>
            </a:p>
          </p:txBody>
        </p:sp>
        <p:sp>
          <p:nvSpPr>
            <p:cNvPr id="51" name="TextBox 50"/>
            <p:cNvSpPr txBox="1"/>
            <p:nvPr/>
          </p:nvSpPr>
          <p:spPr>
            <a:xfrm>
              <a:off x="4661505" y="2984618"/>
              <a:ext cx="761747" cy="369332"/>
            </a:xfrm>
            <a:prstGeom prst="rect">
              <a:avLst/>
            </a:prstGeom>
            <a:noFill/>
          </p:spPr>
          <p:txBody>
            <a:bodyPr wrap="none" rtlCol="0">
              <a:spAutoFit/>
            </a:bodyPr>
            <a:lstStyle/>
            <a:p>
              <a:r>
                <a:rPr lang="en-US" dirty="0" smtClean="0"/>
                <a:t>I/O(s)</a:t>
              </a:r>
              <a:endParaRPr lang="en-US" dirty="0"/>
            </a:p>
          </p:txBody>
        </p:sp>
        <p:sp>
          <p:nvSpPr>
            <p:cNvPr id="52" name="TextBox 51"/>
            <p:cNvSpPr txBox="1"/>
            <p:nvPr/>
          </p:nvSpPr>
          <p:spPr>
            <a:xfrm>
              <a:off x="7010653" y="2984618"/>
              <a:ext cx="761747" cy="369332"/>
            </a:xfrm>
            <a:prstGeom prst="rect">
              <a:avLst/>
            </a:prstGeom>
            <a:noFill/>
          </p:spPr>
          <p:txBody>
            <a:bodyPr wrap="none" rtlCol="0">
              <a:spAutoFit/>
            </a:bodyPr>
            <a:lstStyle/>
            <a:p>
              <a:r>
                <a:rPr lang="en-US" dirty="0" smtClean="0"/>
                <a:t>I/O(s)</a:t>
              </a:r>
              <a:endParaRPr lang="en-US" dirty="0"/>
            </a:p>
          </p:txBody>
        </p:sp>
      </p:grpSp>
      <p:sp>
        <p:nvSpPr>
          <p:cNvPr id="33" name="TextBox 32"/>
          <p:cNvSpPr txBox="1"/>
          <p:nvPr/>
        </p:nvSpPr>
        <p:spPr>
          <a:xfrm>
            <a:off x="448572" y="5715000"/>
            <a:ext cx="8105274" cy="990600"/>
          </a:xfrm>
          <a:prstGeom prst="rect">
            <a:avLst/>
          </a:prstGeom>
          <a:noFill/>
        </p:spPr>
        <p:txBody>
          <a:bodyPr wrap="square" rtlCol="0">
            <a:normAutofit/>
          </a:bodyPr>
          <a:lstStyle/>
          <a:p>
            <a:r>
              <a:rPr lang="en-US" b="1" dirty="0" smtClean="0"/>
              <a:t>Task: </a:t>
            </a:r>
            <a:r>
              <a:rPr lang="en-US" dirty="0" smtClean="0"/>
              <a:t>Using your Actors, I/</a:t>
            </a:r>
            <a:r>
              <a:rPr lang="en-US" dirty="0" err="1" smtClean="0"/>
              <a:t>Os</a:t>
            </a:r>
            <a:r>
              <a:rPr lang="en-US" dirty="0" smtClean="0"/>
              <a:t>, and Functions, </a:t>
            </a:r>
            <a:r>
              <a:rPr lang="en-US" dirty="0"/>
              <a:t>s</a:t>
            </a:r>
            <a:r>
              <a:rPr lang="en-US" dirty="0" smtClean="0"/>
              <a:t>ketch a </a:t>
            </a:r>
            <a:r>
              <a:rPr lang="en-US" i="1" dirty="0" smtClean="0"/>
              <a:t>Functional Architecture </a:t>
            </a:r>
            <a:r>
              <a:rPr lang="en-US" dirty="0" smtClean="0"/>
              <a:t>model on Handout #8. Be sure to label everything appropriately. Again if you come up with new Actors, I/</a:t>
            </a:r>
            <a:r>
              <a:rPr lang="en-US" dirty="0" err="1" smtClean="0"/>
              <a:t>Os</a:t>
            </a:r>
            <a:r>
              <a:rPr lang="en-US" dirty="0" smtClean="0"/>
              <a:t>, or Functions just write them down.</a:t>
            </a:r>
            <a:endParaRPr lang="en-US" dirty="0"/>
          </a:p>
        </p:txBody>
      </p:sp>
    </p:spTree>
    <p:extLst>
      <p:ext uri="{BB962C8B-B14F-4D97-AF65-F5344CB8AC3E}">
        <p14:creationId xmlns:p14="http://schemas.microsoft.com/office/powerpoint/2010/main" val="3291574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Now apply the rubrics for the Functional Architecture to the model that you generated.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54117807"/>
              </p:ext>
            </p:extLst>
          </p:nvPr>
        </p:nvGraphicFramePr>
        <p:xfrm>
          <a:off x="304800" y="1295400"/>
          <a:ext cx="8610600" cy="3297257"/>
        </p:xfrm>
        <a:graphic>
          <a:graphicData uri="http://schemas.openxmlformats.org/drawingml/2006/table">
            <a:tbl>
              <a:tblPr/>
              <a:tblGrid>
                <a:gridCol w="7848600"/>
                <a:gridCol w="762000"/>
              </a:tblGrid>
              <a:tr h="304800">
                <a:tc>
                  <a:txBody>
                    <a:bodyPr/>
                    <a:lstStyle/>
                    <a:p>
                      <a:pPr algn="ctr" fontAlgn="b"/>
                      <a:r>
                        <a:rPr lang="en-US" sz="2000" b="0" i="0" u="none" strike="noStrike" dirty="0" smtClean="0">
                          <a:solidFill>
                            <a:srgbClr val="000000"/>
                          </a:solidFill>
                          <a:effectLst/>
                          <a:latin typeface="Calibri"/>
                        </a:rPr>
                        <a:t>Rubrics for Functional Architecture</a:t>
                      </a:r>
                      <a:endParaRPr lang="en-US" sz="2000" b="0" i="0" u="none" strike="noStrike" dirty="0">
                        <a:solidFill>
                          <a:srgbClr val="000000"/>
                        </a:solidFill>
                        <a:effectLst/>
                        <a:latin typeface="Calibri"/>
                      </a:endParaRPr>
                    </a:p>
                  </a:txBody>
                  <a:tcPr marL="2458" marR="2458" marT="2458"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a:endParaRPr>
                    </a:p>
                  </a:txBody>
                  <a:tcPr marL="2458" marR="2458" marT="2458" marB="0" anchor="b">
                    <a:lnL>
                      <a:noFill/>
                    </a:lnL>
                    <a:lnR>
                      <a:noFill/>
                    </a:lnR>
                    <a:lnT>
                      <a:noFill/>
                    </a:lnT>
                    <a:lnB>
                      <a:noFill/>
                    </a:lnB>
                  </a:tcPr>
                </a:tc>
              </a:tr>
              <a:tr h="187158">
                <a:tc>
                  <a:txBody>
                    <a:bodyPr/>
                    <a:lstStyle/>
                    <a:p>
                      <a:pPr algn="l" fontAlgn="b"/>
                      <a:r>
                        <a:rPr lang="en-US" sz="1600" b="1" i="0" u="none" strike="noStrike" dirty="0">
                          <a:solidFill>
                            <a:srgbClr val="000000"/>
                          </a:solidFill>
                          <a:effectLst/>
                          <a:latin typeface="Calibri"/>
                        </a:rPr>
                        <a:t>Objective Goals</a:t>
                      </a:r>
                    </a:p>
                  </a:txBody>
                  <a:tcPr marL="2458" marR="2458" marT="24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effectLst/>
                          <a:latin typeface="Calibri"/>
                        </a:rPr>
                        <a:t>Check</a:t>
                      </a:r>
                      <a:endParaRPr lang="en-US" sz="1600" b="1" i="0" u="none" strike="noStrike" dirty="0">
                        <a:solidFill>
                          <a:srgbClr val="000000"/>
                        </a:solidFill>
                        <a:effectLst/>
                        <a:latin typeface="Calibri"/>
                      </a:endParaRPr>
                    </a:p>
                  </a:txBody>
                  <a:tcPr marL="2458" marR="2458" marT="2458" marB="0" anchor="b">
                    <a:lnL>
                      <a:noFill/>
                    </a:lnL>
                    <a:lnR>
                      <a:noFill/>
                    </a:lnR>
                    <a:lnT>
                      <a:noFill/>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a:solidFill>
                            <a:srgbClr val="000000"/>
                          </a:solidFill>
                          <a:effectLst/>
                          <a:latin typeface="Calibri"/>
                        </a:rPr>
                        <a:t>Every I/O at the system boundary goes to </a:t>
                      </a:r>
                      <a:r>
                        <a:rPr lang="en-US" sz="1600" b="0" i="0" u="none" strike="noStrike" dirty="0" smtClean="0">
                          <a:solidFill>
                            <a:srgbClr val="000000"/>
                          </a:solidFill>
                          <a:effectLst/>
                          <a:latin typeface="Calibri"/>
                        </a:rPr>
                        <a:t>an internal function </a:t>
                      </a:r>
                      <a:r>
                        <a:rPr lang="en-US" sz="1600" b="0" i="0" u="none" strike="noStrike" dirty="0">
                          <a:solidFill>
                            <a:srgbClr val="000000"/>
                          </a:solidFill>
                          <a:effectLst/>
                          <a:latin typeface="Calibri"/>
                        </a:rPr>
                        <a:t>block</a:t>
                      </a: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179">
                <a:tc>
                  <a:txBody>
                    <a:bodyPr/>
                    <a:lstStyle/>
                    <a:p>
                      <a:pPr lvl="1" algn="l" fontAlgn="b"/>
                      <a:r>
                        <a:rPr lang="en-US" sz="1600" b="0" i="0" u="none" strike="noStrike" dirty="0">
                          <a:solidFill>
                            <a:srgbClr val="000000"/>
                          </a:solidFill>
                          <a:effectLst/>
                          <a:latin typeface="Calibri"/>
                        </a:rPr>
                        <a:t>There is at least one </a:t>
                      </a:r>
                      <a:r>
                        <a:rPr lang="en-US" sz="1600" b="0" i="0" u="none" strike="noStrike" dirty="0" smtClean="0">
                          <a:solidFill>
                            <a:srgbClr val="000000"/>
                          </a:solidFill>
                          <a:effectLst/>
                          <a:latin typeface="Calibri"/>
                        </a:rPr>
                        <a:t>I/O at </a:t>
                      </a:r>
                      <a:r>
                        <a:rPr lang="en-US" sz="1600" b="0" i="0" u="none" strike="noStrike" dirty="0">
                          <a:solidFill>
                            <a:srgbClr val="000000"/>
                          </a:solidFill>
                          <a:effectLst/>
                          <a:latin typeface="Calibri"/>
                        </a:rPr>
                        <a:t>the system boundary and every </a:t>
                      </a:r>
                      <a:r>
                        <a:rPr lang="en-US" sz="1600" b="0" i="0" u="none" strike="noStrike" baseline="0" dirty="0" smtClean="0">
                          <a:solidFill>
                            <a:srgbClr val="000000"/>
                          </a:solidFill>
                          <a:effectLst/>
                          <a:latin typeface="Calibri"/>
                        </a:rPr>
                        <a:t> function </a:t>
                      </a:r>
                      <a:r>
                        <a:rPr lang="en-US" sz="1600" b="0" i="0" u="none" strike="noStrike" dirty="0" smtClean="0">
                          <a:solidFill>
                            <a:srgbClr val="000000"/>
                          </a:solidFill>
                          <a:effectLst/>
                          <a:latin typeface="Calibri"/>
                        </a:rPr>
                        <a:t>block</a:t>
                      </a:r>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a:solidFill>
                            <a:srgbClr val="000000"/>
                          </a:solidFill>
                          <a:effectLst/>
                          <a:latin typeface="Calibri"/>
                        </a:rPr>
                        <a:t>The primary purpose of the solution is represented in the </a:t>
                      </a:r>
                      <a:r>
                        <a:rPr lang="en-US" sz="1600" b="0" i="0" u="none" strike="noStrike" dirty="0" smtClean="0">
                          <a:solidFill>
                            <a:srgbClr val="000000"/>
                          </a:solidFill>
                          <a:effectLst/>
                          <a:latin typeface="Calibri"/>
                        </a:rPr>
                        <a:t>combination of I/</a:t>
                      </a:r>
                      <a:r>
                        <a:rPr lang="en-US" sz="1600" b="0" i="0" u="none" strike="noStrike" dirty="0" err="1" smtClean="0">
                          <a:solidFill>
                            <a:srgbClr val="000000"/>
                          </a:solidFill>
                          <a:effectLst/>
                          <a:latin typeface="Calibri"/>
                        </a:rPr>
                        <a:t>Os</a:t>
                      </a:r>
                      <a:r>
                        <a:rPr lang="en-US" sz="1600" b="0" i="0" u="none" strike="noStrike" dirty="0" smtClean="0">
                          <a:solidFill>
                            <a:srgbClr val="000000"/>
                          </a:solidFill>
                          <a:effectLst/>
                          <a:latin typeface="Calibri"/>
                        </a:rPr>
                        <a:t>,</a:t>
                      </a:r>
                      <a:r>
                        <a:rPr lang="en-US" sz="1600" b="0" i="0" u="none" strike="noStrike" baseline="0" dirty="0" smtClean="0">
                          <a:solidFill>
                            <a:srgbClr val="000000"/>
                          </a:solidFill>
                          <a:effectLst/>
                          <a:latin typeface="Calibri"/>
                        </a:rPr>
                        <a:t> </a:t>
                      </a:r>
                      <a:r>
                        <a:rPr lang="en-US" sz="1600" b="0" i="0" u="none" strike="noStrike" dirty="0" smtClean="0">
                          <a:solidFill>
                            <a:srgbClr val="000000"/>
                          </a:solidFill>
                          <a:effectLst/>
                          <a:latin typeface="Calibri"/>
                        </a:rPr>
                        <a:t>actors, and function blocks</a:t>
                      </a:r>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a:solidFill>
                            <a:srgbClr val="000000"/>
                          </a:solidFill>
                          <a:effectLst/>
                          <a:latin typeface="Calibri"/>
                        </a:rPr>
                        <a:t>Each actor, </a:t>
                      </a:r>
                      <a:r>
                        <a:rPr lang="en-US" sz="1600" b="0" i="0" u="none" strike="noStrike" dirty="0" smtClean="0">
                          <a:solidFill>
                            <a:srgbClr val="000000"/>
                          </a:solidFill>
                          <a:effectLst/>
                          <a:latin typeface="Calibri"/>
                        </a:rPr>
                        <a:t>function block</a:t>
                      </a:r>
                      <a:r>
                        <a:rPr lang="en-US" sz="1600" b="0" i="0" u="none" strike="noStrike" dirty="0">
                          <a:solidFill>
                            <a:srgbClr val="000000"/>
                          </a:solidFill>
                          <a:effectLst/>
                          <a:latin typeface="Calibri"/>
                        </a:rPr>
                        <a:t>, I/O, and interface has a definition</a:t>
                      </a: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smtClean="0">
                          <a:solidFill>
                            <a:srgbClr val="000000"/>
                          </a:solidFill>
                          <a:effectLst/>
                          <a:latin typeface="Calibri"/>
                        </a:rPr>
                        <a:t>Every function</a:t>
                      </a:r>
                      <a:r>
                        <a:rPr lang="en-US" sz="1600" b="0" i="0" u="none" strike="noStrike" baseline="0" dirty="0" smtClean="0">
                          <a:solidFill>
                            <a:srgbClr val="000000"/>
                          </a:solidFill>
                          <a:effectLst/>
                          <a:latin typeface="Calibri"/>
                        </a:rPr>
                        <a:t> block is named as a verb followed by a noun</a:t>
                      </a:r>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smtClean="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smtClean="0">
                          <a:solidFill>
                            <a:srgbClr val="000000"/>
                          </a:solidFill>
                          <a:effectLst/>
                          <a:latin typeface="Calibri"/>
                        </a:rPr>
                        <a:t>The name for every I/O is a noun</a:t>
                      </a:r>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smtClean="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smtClean="0">
                          <a:solidFill>
                            <a:srgbClr val="000000"/>
                          </a:solidFill>
                          <a:effectLst/>
                          <a:latin typeface="Calibri"/>
                        </a:rPr>
                        <a:t>The name for every Actor is a noun</a:t>
                      </a:r>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smtClean="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a:solidFill>
                            <a:srgbClr val="000000"/>
                          </a:solidFill>
                          <a:effectLst/>
                          <a:latin typeface="Calibri"/>
                        </a:rPr>
                        <a:t>The model contains all relevant actors and I/</a:t>
                      </a:r>
                      <a:r>
                        <a:rPr lang="en-US" sz="1600" b="0" i="0" u="none" strike="noStrike" dirty="0" err="1">
                          <a:solidFill>
                            <a:srgbClr val="000000"/>
                          </a:solidFill>
                          <a:effectLst/>
                          <a:latin typeface="Calibri"/>
                        </a:rPr>
                        <a:t>Os</a:t>
                      </a:r>
                      <a:r>
                        <a:rPr lang="en-US" sz="1600" b="0" i="0" u="none" strike="noStrike" dirty="0">
                          <a:solidFill>
                            <a:srgbClr val="000000"/>
                          </a:solidFill>
                          <a:effectLst/>
                          <a:latin typeface="Calibri"/>
                        </a:rPr>
                        <a:t> from the master list</a:t>
                      </a: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smtClean="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algn="l" fontAlgn="b"/>
                      <a:r>
                        <a:rPr lang="en-US" sz="1600" b="1" i="0" u="none" strike="noStrike" dirty="0">
                          <a:solidFill>
                            <a:srgbClr val="000000"/>
                          </a:solidFill>
                          <a:effectLst/>
                          <a:latin typeface="Calibri"/>
                        </a:rPr>
                        <a:t>Qualitative Goals</a:t>
                      </a:r>
                    </a:p>
                  </a:txBody>
                  <a:tcPr marL="2458" marR="2458" marT="24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a:endParaRPr>
                    </a:p>
                  </a:txBody>
                  <a:tcPr marL="2458" marR="2458" marT="24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58">
                <a:tc>
                  <a:txBody>
                    <a:bodyPr/>
                    <a:lstStyle/>
                    <a:p>
                      <a:pPr lvl="1" algn="l" fontAlgn="b"/>
                      <a:r>
                        <a:rPr lang="en-US" sz="1600" b="0" i="0" u="none" strike="noStrike" dirty="0">
                          <a:solidFill>
                            <a:srgbClr val="000000"/>
                          </a:solidFill>
                          <a:effectLst/>
                          <a:latin typeface="Calibri"/>
                        </a:rPr>
                        <a:t>The model is sufficient to address all of the features without being overly complicated</a:t>
                      </a: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2458" marR="2458" marT="24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29126" y="5486400"/>
            <a:ext cx="8105274" cy="1143000"/>
          </a:xfrm>
          <a:prstGeom prst="rect">
            <a:avLst/>
          </a:prstGeom>
          <a:noFill/>
        </p:spPr>
        <p:txBody>
          <a:bodyPr wrap="square" rtlCol="0">
            <a:normAutofit/>
          </a:bodyPr>
          <a:lstStyle/>
          <a:p>
            <a:r>
              <a:rPr lang="en-US" b="1" dirty="0" smtClean="0"/>
              <a:t>Task: </a:t>
            </a:r>
            <a:r>
              <a:rPr lang="en-US" dirty="0" smtClean="0"/>
              <a:t>Assess your Functions, Actors, I/</a:t>
            </a:r>
            <a:r>
              <a:rPr lang="en-US" dirty="0" err="1" smtClean="0"/>
              <a:t>Os</a:t>
            </a:r>
            <a:r>
              <a:rPr lang="en-US" dirty="0" smtClean="0"/>
              <a:t>, and Functional Architecture model according to the rubrics that are found on Handout #3.</a:t>
            </a:r>
            <a:endParaRPr lang="en-US" dirty="0"/>
          </a:p>
        </p:txBody>
      </p:sp>
    </p:spTree>
    <p:extLst>
      <p:ext uri="{BB962C8B-B14F-4D97-AF65-F5344CB8AC3E}">
        <p14:creationId xmlns:p14="http://schemas.microsoft.com/office/powerpoint/2010/main" val="343826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Now that we have different </a:t>
            </a:r>
            <a:r>
              <a:rPr lang="en-US" i="1" dirty="0" smtClean="0"/>
              <a:t>Views</a:t>
            </a:r>
            <a:r>
              <a:rPr lang="en-US" dirty="0" smtClean="0"/>
              <a:t> of the system, the key is to make all of those </a:t>
            </a:r>
            <a:r>
              <a:rPr lang="en-US" i="1" dirty="0" smtClean="0"/>
              <a:t>Views</a:t>
            </a:r>
            <a:r>
              <a:rPr lang="en-US" dirty="0" smtClean="0"/>
              <a:t> consistent.</a:t>
            </a:r>
            <a:endParaRPr lang="en-US" dirty="0"/>
          </a:p>
        </p:txBody>
      </p:sp>
      <p:sp>
        <p:nvSpPr>
          <p:cNvPr id="4" name="Oval 3"/>
          <p:cNvSpPr/>
          <p:nvPr/>
        </p:nvSpPr>
        <p:spPr>
          <a:xfrm>
            <a:off x="3425499" y="149323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Stakeholder Model</a:t>
            </a:r>
            <a:endParaRPr lang="en-US" dirty="0">
              <a:solidFill>
                <a:schemeClr val="tx1"/>
              </a:solidFill>
            </a:endParaRPr>
          </a:p>
        </p:txBody>
      </p:sp>
      <p:sp>
        <p:nvSpPr>
          <p:cNvPr id="5" name="Oval 4"/>
          <p:cNvSpPr/>
          <p:nvPr/>
        </p:nvSpPr>
        <p:spPr>
          <a:xfrm>
            <a:off x="1368099" y="362683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Interactions Model</a:t>
            </a:r>
            <a:endParaRPr lang="en-US" dirty="0">
              <a:solidFill>
                <a:schemeClr val="tx1"/>
              </a:solidFill>
            </a:endParaRPr>
          </a:p>
        </p:txBody>
      </p:sp>
      <p:sp>
        <p:nvSpPr>
          <p:cNvPr id="6" name="Oval 5"/>
          <p:cNvSpPr/>
          <p:nvPr/>
        </p:nvSpPr>
        <p:spPr>
          <a:xfrm>
            <a:off x="5482899" y="3626830"/>
            <a:ext cx="2057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Functional</a:t>
            </a:r>
          </a:p>
          <a:p>
            <a:pPr algn="ctr"/>
            <a:r>
              <a:rPr lang="en-US" dirty="0" smtClean="0">
                <a:solidFill>
                  <a:schemeClr val="tx1"/>
                </a:solidFill>
              </a:rPr>
              <a:t>Architecture</a:t>
            </a:r>
            <a:endParaRPr lang="en-US" dirty="0">
              <a:solidFill>
                <a:schemeClr val="tx1"/>
              </a:solidFill>
            </a:endParaRPr>
          </a:p>
        </p:txBody>
      </p:sp>
      <p:cxnSp>
        <p:nvCxnSpPr>
          <p:cNvPr id="11" name="Straight Arrow Connector 10"/>
          <p:cNvCxnSpPr>
            <a:stCxn id="4" idx="3"/>
            <a:endCxn id="5" idx="0"/>
          </p:cNvCxnSpPr>
          <p:nvPr/>
        </p:nvCxnSpPr>
        <p:spPr>
          <a:xfrm flipH="1">
            <a:off x="2396799" y="2338760"/>
            <a:ext cx="1329999" cy="128807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5" idx="6"/>
          </p:cNvCxnSpPr>
          <p:nvPr/>
        </p:nvCxnSpPr>
        <p:spPr>
          <a:xfrm flipH="1">
            <a:off x="3425499" y="4122130"/>
            <a:ext cx="2057400" cy="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5"/>
            <a:endCxn id="6" idx="0"/>
          </p:cNvCxnSpPr>
          <p:nvPr/>
        </p:nvCxnSpPr>
        <p:spPr>
          <a:xfrm>
            <a:off x="5181600" y="2338760"/>
            <a:ext cx="1329999" cy="1288070"/>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1299" y="4876800"/>
            <a:ext cx="8305800" cy="923330"/>
          </a:xfrm>
          <a:prstGeom prst="rect">
            <a:avLst/>
          </a:prstGeom>
          <a:noFill/>
        </p:spPr>
        <p:txBody>
          <a:bodyPr wrap="square" rtlCol="0">
            <a:spAutoFit/>
          </a:bodyPr>
          <a:lstStyle/>
          <a:p>
            <a:r>
              <a:rPr lang="en-US" b="1" dirty="0" smtClean="0"/>
              <a:t>Task: </a:t>
            </a:r>
            <a:r>
              <a:rPr lang="en-US" dirty="0" smtClean="0"/>
              <a:t>Go back through your models and rubrics and think about additions or changes that you would make in order to make all of the models consistent and/or more complete.</a:t>
            </a:r>
            <a:endParaRPr lang="en-US" dirty="0"/>
          </a:p>
        </p:txBody>
      </p:sp>
    </p:spTree>
    <p:extLst>
      <p:ext uri="{BB962C8B-B14F-4D97-AF65-F5344CB8AC3E}">
        <p14:creationId xmlns:p14="http://schemas.microsoft.com/office/powerpoint/2010/main" val="2728262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The facilitators have created a set of models for this remote.</a:t>
            </a:r>
            <a:endParaRPr lang="en-US" dirty="0"/>
          </a:p>
        </p:txBody>
      </p:sp>
      <p:sp>
        <p:nvSpPr>
          <p:cNvPr id="3" name="Content Placeholder 2"/>
          <p:cNvSpPr>
            <a:spLocks noGrp="1"/>
          </p:cNvSpPr>
          <p:nvPr>
            <p:ph idx="1"/>
          </p:nvPr>
        </p:nvSpPr>
        <p:spPr>
          <a:xfrm>
            <a:off x="685800" y="2133600"/>
            <a:ext cx="7924800" cy="1569660"/>
          </a:xfrm>
        </p:spPr>
        <p:txBody>
          <a:bodyPr/>
          <a:lstStyle/>
          <a:p>
            <a:r>
              <a:rPr lang="en-US" dirty="0" smtClean="0"/>
              <a:t>Compare your models to theirs and provide at least two similarities and two differences. We will use these as points of discussion to share experiences and wrap up any questions about the whole process. </a:t>
            </a:r>
            <a:endParaRPr lang="en-US" dirty="0"/>
          </a:p>
        </p:txBody>
      </p:sp>
    </p:spTree>
    <p:extLst>
      <p:ext uri="{BB962C8B-B14F-4D97-AF65-F5344CB8AC3E}">
        <p14:creationId xmlns:p14="http://schemas.microsoft.com/office/powerpoint/2010/main" val="4041328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facilitators version of the Stakeholder Model</a:t>
            </a:r>
            <a:endParaRPr lang="en-US" dirty="0"/>
          </a:p>
        </p:txBody>
      </p:sp>
      <p:sp>
        <p:nvSpPr>
          <p:cNvPr id="4" name="TextBox 3"/>
          <p:cNvSpPr txBox="1"/>
          <p:nvPr/>
        </p:nvSpPr>
        <p:spPr>
          <a:xfrm>
            <a:off x="3806454" y="1524000"/>
            <a:ext cx="3698448" cy="369332"/>
          </a:xfrm>
          <a:prstGeom prst="rect">
            <a:avLst/>
          </a:prstGeom>
          <a:noFill/>
        </p:spPr>
        <p:txBody>
          <a:bodyPr wrap="none" rtlCol="0">
            <a:spAutoFit/>
          </a:bodyPr>
          <a:lstStyle/>
          <a:p>
            <a:r>
              <a:rPr lang="en-US" dirty="0" smtClean="0"/>
              <a:t>Able to control a variety of devices</a:t>
            </a:r>
            <a:endParaRPr lang="en-US" dirty="0"/>
          </a:p>
        </p:txBody>
      </p:sp>
      <p:sp>
        <p:nvSpPr>
          <p:cNvPr id="6" name="TextBox 5"/>
          <p:cNvSpPr txBox="1"/>
          <p:nvPr/>
        </p:nvSpPr>
        <p:spPr>
          <a:xfrm>
            <a:off x="3823445" y="921063"/>
            <a:ext cx="3553217" cy="369332"/>
          </a:xfrm>
          <a:prstGeom prst="rect">
            <a:avLst/>
          </a:prstGeom>
          <a:noFill/>
        </p:spPr>
        <p:txBody>
          <a:bodyPr wrap="none" rtlCol="0">
            <a:spAutoFit/>
          </a:bodyPr>
          <a:lstStyle/>
          <a:p>
            <a:r>
              <a:rPr lang="en-US" dirty="0" smtClean="0"/>
              <a:t>Can control all features of the TV</a:t>
            </a:r>
            <a:endParaRPr lang="en-US" dirty="0"/>
          </a:p>
        </p:txBody>
      </p:sp>
      <p:sp>
        <p:nvSpPr>
          <p:cNvPr id="7" name="TextBox 6"/>
          <p:cNvSpPr txBox="1"/>
          <p:nvPr/>
        </p:nvSpPr>
        <p:spPr>
          <a:xfrm>
            <a:off x="3827235" y="2667000"/>
            <a:ext cx="4826962" cy="369332"/>
          </a:xfrm>
          <a:prstGeom prst="rect">
            <a:avLst/>
          </a:prstGeom>
          <a:noFill/>
        </p:spPr>
        <p:txBody>
          <a:bodyPr wrap="none" rtlCol="0">
            <a:spAutoFit/>
          </a:bodyPr>
          <a:lstStyle/>
          <a:p>
            <a:r>
              <a:rPr lang="en-US" dirty="0" smtClean="0"/>
              <a:t>Easily reprogrammed to control other devices</a:t>
            </a:r>
            <a:endParaRPr lang="en-US" dirty="0"/>
          </a:p>
        </p:txBody>
      </p:sp>
      <p:sp>
        <p:nvSpPr>
          <p:cNvPr id="8" name="TextBox 7"/>
          <p:cNvSpPr txBox="1"/>
          <p:nvPr/>
        </p:nvSpPr>
        <p:spPr>
          <a:xfrm>
            <a:off x="3814949" y="3200400"/>
            <a:ext cx="3570208" cy="369332"/>
          </a:xfrm>
          <a:prstGeom prst="rect">
            <a:avLst/>
          </a:prstGeom>
          <a:noFill/>
        </p:spPr>
        <p:txBody>
          <a:bodyPr wrap="none" rtlCol="0">
            <a:spAutoFit/>
          </a:bodyPr>
          <a:lstStyle/>
          <a:p>
            <a:r>
              <a:rPr lang="en-US" dirty="0" smtClean="0"/>
              <a:t>Easy to find and activate controls</a:t>
            </a:r>
            <a:endParaRPr lang="en-US" dirty="0"/>
          </a:p>
        </p:txBody>
      </p:sp>
      <p:sp>
        <p:nvSpPr>
          <p:cNvPr id="9" name="TextBox 8"/>
          <p:cNvSpPr txBox="1"/>
          <p:nvPr/>
        </p:nvSpPr>
        <p:spPr>
          <a:xfrm>
            <a:off x="3823445" y="3810000"/>
            <a:ext cx="2736647" cy="369332"/>
          </a:xfrm>
          <a:prstGeom prst="rect">
            <a:avLst/>
          </a:prstGeom>
          <a:noFill/>
        </p:spPr>
        <p:txBody>
          <a:bodyPr wrap="none" rtlCol="0">
            <a:spAutoFit/>
          </a:bodyPr>
          <a:lstStyle/>
          <a:p>
            <a:r>
              <a:rPr lang="en-US" dirty="0" smtClean="0"/>
              <a:t>Can recharge the battery</a:t>
            </a:r>
            <a:endParaRPr lang="en-US" dirty="0"/>
          </a:p>
        </p:txBody>
      </p:sp>
      <p:sp>
        <p:nvSpPr>
          <p:cNvPr id="10" name="TextBox 9"/>
          <p:cNvSpPr txBox="1"/>
          <p:nvPr/>
        </p:nvSpPr>
        <p:spPr>
          <a:xfrm>
            <a:off x="3792599" y="4343400"/>
            <a:ext cx="4750018" cy="369332"/>
          </a:xfrm>
          <a:prstGeom prst="rect">
            <a:avLst/>
          </a:prstGeom>
          <a:noFill/>
        </p:spPr>
        <p:txBody>
          <a:bodyPr wrap="none" rtlCol="0">
            <a:spAutoFit/>
          </a:bodyPr>
          <a:lstStyle/>
          <a:p>
            <a:r>
              <a:rPr lang="en-US" dirty="0" smtClean="0"/>
              <a:t>All control features can be activated by voice</a:t>
            </a:r>
            <a:endParaRPr lang="en-US" dirty="0"/>
          </a:p>
        </p:txBody>
      </p:sp>
      <p:sp>
        <p:nvSpPr>
          <p:cNvPr id="11" name="TextBox 10"/>
          <p:cNvSpPr txBox="1"/>
          <p:nvPr/>
        </p:nvSpPr>
        <p:spPr>
          <a:xfrm>
            <a:off x="3806454" y="4888468"/>
            <a:ext cx="5147563" cy="369332"/>
          </a:xfrm>
          <a:prstGeom prst="rect">
            <a:avLst/>
          </a:prstGeom>
          <a:noFill/>
        </p:spPr>
        <p:txBody>
          <a:bodyPr wrap="none" rtlCol="0">
            <a:spAutoFit/>
          </a:bodyPr>
          <a:lstStyle/>
          <a:p>
            <a:r>
              <a:rPr lang="en-US" dirty="0" smtClean="0"/>
              <a:t>Can be easily disassembled for recycling at EOL</a:t>
            </a:r>
            <a:endParaRPr lang="en-US" dirty="0"/>
          </a:p>
        </p:txBody>
      </p:sp>
      <p:sp>
        <p:nvSpPr>
          <p:cNvPr id="12" name="TextBox 11"/>
          <p:cNvSpPr txBox="1"/>
          <p:nvPr/>
        </p:nvSpPr>
        <p:spPr>
          <a:xfrm>
            <a:off x="3804449" y="5257800"/>
            <a:ext cx="5301451" cy="646331"/>
          </a:xfrm>
          <a:prstGeom prst="rect">
            <a:avLst/>
          </a:prstGeom>
          <a:noFill/>
        </p:spPr>
        <p:txBody>
          <a:bodyPr wrap="none" rtlCol="0">
            <a:spAutoFit/>
          </a:bodyPr>
          <a:lstStyle/>
          <a:p>
            <a:r>
              <a:rPr lang="en-US" dirty="0" smtClean="0"/>
              <a:t>Has characteristics that make it desirable through </a:t>
            </a:r>
          </a:p>
          <a:p>
            <a:r>
              <a:rPr lang="en-US" dirty="0" smtClean="0"/>
              <a:t>the 2020 Market</a:t>
            </a:r>
            <a:endParaRPr lang="en-US" dirty="0"/>
          </a:p>
        </p:txBody>
      </p:sp>
      <p:sp>
        <p:nvSpPr>
          <p:cNvPr id="13" name="TextBox 12"/>
          <p:cNvSpPr txBox="1"/>
          <p:nvPr/>
        </p:nvSpPr>
        <p:spPr>
          <a:xfrm>
            <a:off x="3806454" y="5888907"/>
            <a:ext cx="4647426" cy="646331"/>
          </a:xfrm>
          <a:prstGeom prst="rect">
            <a:avLst/>
          </a:prstGeom>
          <a:noFill/>
        </p:spPr>
        <p:txBody>
          <a:bodyPr wrap="none" rtlCol="0">
            <a:spAutoFit/>
          </a:bodyPr>
          <a:lstStyle/>
          <a:p>
            <a:r>
              <a:rPr lang="en-US" dirty="0" smtClean="0"/>
              <a:t>Correct functionality is easy to verify on the </a:t>
            </a:r>
          </a:p>
          <a:p>
            <a:r>
              <a:rPr lang="en-US" dirty="0" smtClean="0"/>
              <a:t>assembly line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64" y="921063"/>
            <a:ext cx="2935575" cy="543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814949" y="1989508"/>
            <a:ext cx="5032746" cy="646331"/>
          </a:xfrm>
          <a:prstGeom prst="rect">
            <a:avLst/>
          </a:prstGeom>
          <a:noFill/>
        </p:spPr>
        <p:txBody>
          <a:bodyPr wrap="square" rtlCol="0">
            <a:spAutoFit/>
          </a:bodyPr>
          <a:lstStyle/>
          <a:p>
            <a:r>
              <a:rPr lang="en-US" dirty="0" smtClean="0"/>
              <a:t>Will not break if repeatedly dropped and buttons will have long life under repeated use</a:t>
            </a:r>
            <a:endParaRPr lang="en-US" dirty="0"/>
          </a:p>
        </p:txBody>
      </p:sp>
    </p:spTree>
    <p:extLst>
      <p:ext uri="{BB962C8B-B14F-4D97-AF65-F5344CB8AC3E}">
        <p14:creationId xmlns:p14="http://schemas.microsoft.com/office/powerpoint/2010/main" val="468388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facilitators’ Interactions Model</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009328906"/>
              </p:ext>
            </p:extLst>
          </p:nvPr>
        </p:nvGraphicFramePr>
        <p:xfrm>
          <a:off x="152400" y="609600"/>
          <a:ext cx="8839199" cy="5669005"/>
        </p:xfrm>
        <a:graphic>
          <a:graphicData uri="http://schemas.openxmlformats.org/drawingml/2006/table">
            <a:tbl>
              <a:tblPr firstRow="1" firstCol="1" bandRow="1">
                <a:tableStyleId>{5940675A-B579-460E-94D1-54222C63F5DA}</a:tableStyleId>
              </a:tblPr>
              <a:tblGrid>
                <a:gridCol w="1383421"/>
                <a:gridCol w="2367546"/>
                <a:gridCol w="1964033"/>
                <a:gridCol w="1600200"/>
                <a:gridCol w="1523999"/>
              </a:tblGrid>
              <a:tr h="231286">
                <a:tc>
                  <a:txBody>
                    <a:bodyPr/>
                    <a:lstStyle/>
                    <a:p>
                      <a:pPr marL="0" marR="0">
                        <a:lnSpc>
                          <a:spcPct val="115000"/>
                        </a:lnSpc>
                        <a:spcBef>
                          <a:spcPts val="0"/>
                        </a:spcBef>
                        <a:spcAft>
                          <a:spcPts val="600"/>
                        </a:spcAft>
                      </a:pPr>
                      <a:r>
                        <a:rPr lang="en-US" sz="1400" dirty="0">
                          <a:effectLst/>
                        </a:rPr>
                        <a:t>Interactions</a:t>
                      </a:r>
                      <a:endParaRPr lang="en-US" sz="14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400" dirty="0">
                          <a:effectLst/>
                        </a:rPr>
                        <a:t>Description</a:t>
                      </a:r>
                      <a:endParaRPr lang="en-US" sz="14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400" dirty="0" smtClean="0">
                          <a:effectLst/>
                        </a:rPr>
                        <a:t>Actors </a:t>
                      </a:r>
                      <a:endParaRPr lang="en-US" sz="14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a:lnSpc>
                          <a:spcPct val="115000"/>
                        </a:lnSpc>
                        <a:spcBef>
                          <a:spcPts val="0"/>
                        </a:spcBef>
                        <a:spcAft>
                          <a:spcPts val="600"/>
                        </a:spcAft>
                      </a:pPr>
                      <a:r>
                        <a:rPr lang="en-US" sz="1400" dirty="0" smtClean="0">
                          <a:effectLst/>
                        </a:rPr>
                        <a:t>System I/</a:t>
                      </a:r>
                      <a:r>
                        <a:rPr lang="en-US" sz="1400" dirty="0" err="1" smtClean="0">
                          <a:effectLst/>
                        </a:rPr>
                        <a:t>Os</a:t>
                      </a:r>
                      <a:endParaRPr lang="en-US" sz="14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a:lnSpc>
                          <a:spcPct val="115000"/>
                        </a:lnSpc>
                        <a:spcBef>
                          <a:spcPts val="0"/>
                        </a:spcBef>
                        <a:spcAft>
                          <a:spcPts val="600"/>
                        </a:spcAft>
                      </a:pPr>
                      <a:r>
                        <a:rPr lang="en-US" sz="1400" dirty="0">
                          <a:effectLst/>
                        </a:rPr>
                        <a:t>Features</a:t>
                      </a:r>
                      <a:endParaRPr lang="en-US" sz="1400" dirty="0">
                        <a:effectLst/>
                        <a:latin typeface="Calibri"/>
                        <a:ea typeface="Calibri"/>
                        <a:cs typeface="Times New Roman"/>
                      </a:endParaRPr>
                    </a:p>
                  </a:txBody>
                  <a:tcPr marL="39123" marR="39123" marT="0" marB="0"/>
                </a:tc>
              </a:tr>
              <a:tr h="1134294">
                <a:tc>
                  <a:txBody>
                    <a:bodyPr/>
                    <a:lstStyle/>
                    <a:p>
                      <a:pPr marL="0" marR="0">
                        <a:lnSpc>
                          <a:spcPct val="115000"/>
                        </a:lnSpc>
                        <a:spcBef>
                          <a:spcPts val="0"/>
                        </a:spcBef>
                        <a:spcAft>
                          <a:spcPts val="600"/>
                        </a:spcAft>
                      </a:pPr>
                      <a:r>
                        <a:rPr lang="en-US" sz="1300" dirty="0" smtClean="0">
                          <a:effectLst/>
                        </a:rPr>
                        <a:t>Change Settings</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a:effectLst/>
                        </a:rPr>
                        <a:t>The </a:t>
                      </a:r>
                      <a:r>
                        <a:rPr lang="en-US" sz="1300" dirty="0" smtClean="0">
                          <a:effectLst/>
                        </a:rPr>
                        <a:t>user </a:t>
                      </a:r>
                      <a:r>
                        <a:rPr lang="en-US" sz="1300" baseline="0" dirty="0" smtClean="0">
                          <a:effectLst/>
                        </a:rPr>
                        <a:t>adjusts all possible TV or other device settings such as volume, channel, and guide navigation</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User</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TV</a:t>
                      </a:r>
                      <a:r>
                        <a:rPr lang="en-US" sz="1300" baseline="0" dirty="0" smtClean="0">
                          <a:effectLst/>
                          <a:latin typeface="Calibri"/>
                          <a:ea typeface="Calibri"/>
                          <a:cs typeface="Times New Roman"/>
                        </a:rPr>
                        <a:t> </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Other Electronic Device</a:t>
                      </a:r>
                    </a:p>
                    <a:p>
                      <a:pPr marL="0" marR="0" lvl="0" indent="0">
                        <a:lnSpc>
                          <a:spcPct val="115000"/>
                        </a:lnSpc>
                        <a:spcBef>
                          <a:spcPts val="0"/>
                        </a:spcBef>
                        <a:spcAft>
                          <a:spcPts val="0"/>
                        </a:spcAft>
                        <a:buFont typeface="Symbol"/>
                        <a:buNone/>
                      </a:pP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Push or Voice</a:t>
                      </a:r>
                    </a:p>
                    <a:p>
                      <a:pPr marL="0" marR="0" lvl="0" indent="0">
                        <a:lnSpc>
                          <a:spcPct val="115000"/>
                        </a:lnSpc>
                        <a:spcBef>
                          <a:spcPts val="0"/>
                        </a:spcBef>
                        <a:spcAft>
                          <a:spcPts val="0"/>
                        </a:spcAft>
                        <a:buFont typeface="Symbol"/>
                        <a:buNone/>
                      </a:pPr>
                      <a:r>
                        <a:rPr lang="en-US" sz="1300" dirty="0" err="1" smtClean="0">
                          <a:effectLst/>
                          <a:latin typeface="Calibri"/>
                          <a:ea typeface="Calibri"/>
                          <a:cs typeface="Times New Roman"/>
                        </a:rPr>
                        <a:t>Xmitted</a:t>
                      </a:r>
                      <a:r>
                        <a:rPr lang="en-US" sz="1300" baseline="0" dirty="0" smtClean="0">
                          <a:effectLst/>
                          <a:latin typeface="Calibri"/>
                          <a:ea typeface="Calibri"/>
                          <a:cs typeface="Times New Roman"/>
                        </a:rPr>
                        <a:t> Signal</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Controls TV</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Versatility</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Ease of use</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Voice Activated</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Durability</a:t>
                      </a:r>
                    </a:p>
                  </a:txBody>
                  <a:tcPr marL="39123" marR="39123" marT="0" marB="0"/>
                </a:tc>
              </a:tr>
              <a:tr h="539420">
                <a:tc>
                  <a:txBody>
                    <a:bodyPr/>
                    <a:lstStyle/>
                    <a:p>
                      <a:pPr marL="0" marR="0">
                        <a:lnSpc>
                          <a:spcPct val="115000"/>
                        </a:lnSpc>
                        <a:spcBef>
                          <a:spcPts val="0"/>
                        </a:spcBef>
                        <a:spcAft>
                          <a:spcPts val="600"/>
                        </a:spcAft>
                      </a:pPr>
                      <a:r>
                        <a:rPr lang="en-US" sz="1300" dirty="0" smtClean="0">
                          <a:effectLst/>
                          <a:latin typeface="Calibri"/>
                          <a:ea typeface="Calibri"/>
                          <a:cs typeface="Times New Roman"/>
                        </a:rPr>
                        <a:t>Drop the remote</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smtClean="0">
                          <a:effectLst/>
                          <a:latin typeface="Calibri"/>
                          <a:ea typeface="Calibri"/>
                          <a:cs typeface="Times New Roman"/>
                        </a:rPr>
                        <a:t>User drops the remot</a:t>
                      </a:r>
                      <a:r>
                        <a:rPr lang="en-US" sz="1300" baseline="0" dirty="0" smtClean="0">
                          <a:effectLst/>
                          <a:latin typeface="Calibri"/>
                          <a:ea typeface="Calibri"/>
                          <a:cs typeface="Times New Roman"/>
                        </a:rPr>
                        <a:t>e onto a hard surface</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User</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Surface</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Impact Force</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Durability</a:t>
                      </a:r>
                      <a:endParaRPr lang="en-US" sz="1300" dirty="0">
                        <a:effectLst/>
                        <a:latin typeface="Calibri"/>
                        <a:ea typeface="Calibri"/>
                        <a:cs typeface="Times New Roman"/>
                      </a:endParaRPr>
                    </a:p>
                  </a:txBody>
                  <a:tcPr marL="39123" marR="39123" marT="0" marB="0"/>
                </a:tc>
              </a:tr>
              <a:tr h="756789">
                <a:tc>
                  <a:txBody>
                    <a:bodyPr/>
                    <a:lstStyle/>
                    <a:p>
                      <a:pPr marL="0" marR="0">
                        <a:lnSpc>
                          <a:spcPct val="115000"/>
                        </a:lnSpc>
                        <a:spcBef>
                          <a:spcPts val="0"/>
                        </a:spcBef>
                        <a:spcAft>
                          <a:spcPts val="600"/>
                        </a:spcAft>
                      </a:pPr>
                      <a:r>
                        <a:rPr lang="en-US" sz="1300" dirty="0" smtClean="0">
                          <a:effectLst/>
                          <a:latin typeface="Calibri"/>
                          <a:ea typeface="Calibri"/>
                          <a:cs typeface="Times New Roman"/>
                        </a:rPr>
                        <a:t>Reprogram the remote</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smtClean="0">
                          <a:effectLst/>
                          <a:latin typeface="Calibri"/>
                          <a:ea typeface="Calibri"/>
                          <a:cs typeface="Times New Roman"/>
                        </a:rPr>
                        <a:t>The user will reprogram the remote to use with a new electronic device</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User</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Other Electronic</a:t>
                      </a:r>
                      <a:r>
                        <a:rPr lang="en-US" sz="1300" baseline="0" dirty="0" smtClean="0">
                          <a:effectLst/>
                          <a:latin typeface="Calibri"/>
                          <a:ea typeface="Calibri"/>
                          <a:cs typeface="Times New Roman"/>
                        </a:rPr>
                        <a:t> Device</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Push</a:t>
                      </a:r>
                      <a:r>
                        <a:rPr lang="en-US" sz="1300" baseline="0" dirty="0" smtClean="0">
                          <a:effectLst/>
                          <a:latin typeface="Calibri"/>
                          <a:ea typeface="Calibri"/>
                          <a:cs typeface="Times New Roman"/>
                        </a:rPr>
                        <a:t> or Voice</a:t>
                      </a:r>
                    </a:p>
                    <a:p>
                      <a:pPr marL="0" marR="0" lvl="0" indent="0">
                        <a:lnSpc>
                          <a:spcPct val="115000"/>
                        </a:lnSpc>
                        <a:spcBef>
                          <a:spcPts val="0"/>
                        </a:spcBef>
                        <a:spcAft>
                          <a:spcPts val="0"/>
                        </a:spcAft>
                        <a:buFont typeface="Symbol"/>
                        <a:buNone/>
                      </a:pPr>
                      <a:r>
                        <a:rPr lang="en-US" sz="1300" baseline="0" dirty="0" err="1" smtClean="0">
                          <a:effectLst/>
                          <a:latin typeface="Calibri"/>
                          <a:ea typeface="Calibri"/>
                          <a:cs typeface="Times New Roman"/>
                        </a:rPr>
                        <a:t>Xmitted</a:t>
                      </a:r>
                      <a:r>
                        <a:rPr lang="en-US" sz="1300" baseline="0" dirty="0" smtClean="0">
                          <a:effectLst/>
                          <a:latin typeface="Calibri"/>
                          <a:ea typeface="Calibri"/>
                          <a:cs typeface="Times New Roman"/>
                        </a:rPr>
                        <a:t> Signal</a:t>
                      </a:r>
                      <a:endParaRPr lang="en-US" sz="1300" dirty="0" smtClean="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Versatility</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Programmability</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Ease of Use</a:t>
                      </a:r>
                    </a:p>
                  </a:txBody>
                  <a:tcPr marL="39123" marR="39123" marT="0" marB="0"/>
                </a:tc>
              </a:tr>
              <a:tr h="756789">
                <a:tc>
                  <a:txBody>
                    <a:bodyPr/>
                    <a:lstStyle/>
                    <a:p>
                      <a:pPr marL="0" marR="0">
                        <a:lnSpc>
                          <a:spcPct val="115000"/>
                        </a:lnSpc>
                        <a:spcBef>
                          <a:spcPts val="0"/>
                        </a:spcBef>
                        <a:spcAft>
                          <a:spcPts val="600"/>
                        </a:spcAft>
                      </a:pPr>
                      <a:r>
                        <a:rPr lang="en-US" sz="1300" dirty="0" smtClean="0">
                          <a:effectLst/>
                          <a:latin typeface="Calibri"/>
                          <a:ea typeface="Calibri"/>
                          <a:cs typeface="Times New Roman"/>
                        </a:rPr>
                        <a:t>Recharge the battery</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smtClean="0">
                          <a:effectLst/>
                          <a:latin typeface="Calibri"/>
                          <a:ea typeface="Calibri"/>
                          <a:cs typeface="Times New Roman"/>
                        </a:rPr>
                        <a:t>The user</a:t>
                      </a:r>
                      <a:r>
                        <a:rPr lang="en-US" sz="1300" baseline="0" dirty="0" smtClean="0">
                          <a:effectLst/>
                          <a:latin typeface="Calibri"/>
                          <a:ea typeface="Calibri"/>
                          <a:cs typeface="Times New Roman"/>
                        </a:rPr>
                        <a:t> recharges the remote using a USB charging cable.</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User</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Wall</a:t>
                      </a:r>
                      <a:r>
                        <a:rPr lang="en-US" sz="1300" baseline="0" dirty="0" smtClean="0">
                          <a:effectLst/>
                          <a:latin typeface="Calibri"/>
                          <a:ea typeface="Calibri"/>
                          <a:cs typeface="Times New Roman"/>
                        </a:rPr>
                        <a:t> Outlet</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Power Grid</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Plug Forces</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Electrical Power IN</a:t>
                      </a: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Rechargeable</a:t>
                      </a:r>
                    </a:p>
                  </a:txBody>
                  <a:tcPr marL="39123" marR="39123" marT="0" marB="0"/>
                </a:tc>
              </a:tr>
              <a:tr h="756789">
                <a:tc>
                  <a:txBody>
                    <a:bodyPr/>
                    <a:lstStyle/>
                    <a:p>
                      <a:pPr marL="0" marR="0">
                        <a:lnSpc>
                          <a:spcPct val="115000"/>
                        </a:lnSpc>
                        <a:spcBef>
                          <a:spcPts val="0"/>
                        </a:spcBef>
                        <a:spcAft>
                          <a:spcPts val="600"/>
                        </a:spcAft>
                      </a:pPr>
                      <a:r>
                        <a:rPr lang="en-US" sz="1300" dirty="0" smtClean="0">
                          <a:effectLst/>
                          <a:latin typeface="Calibri"/>
                          <a:ea typeface="Calibri"/>
                          <a:cs typeface="Times New Roman"/>
                        </a:rPr>
                        <a:t>Test</a:t>
                      </a:r>
                      <a:r>
                        <a:rPr lang="en-US" sz="1300" baseline="0" dirty="0" smtClean="0">
                          <a:effectLst/>
                          <a:latin typeface="Calibri"/>
                          <a:ea typeface="Calibri"/>
                          <a:cs typeface="Times New Roman"/>
                        </a:rPr>
                        <a:t> the remote during production</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smtClean="0">
                          <a:effectLst/>
                          <a:latin typeface="Calibri"/>
                          <a:ea typeface="Calibri"/>
                          <a:cs typeface="Times New Roman"/>
                        </a:rPr>
                        <a:t>The remote is connected to a tester and must be evaluated for quality </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Assembly</a:t>
                      </a:r>
                      <a:r>
                        <a:rPr lang="en-US" sz="1300" baseline="0" dirty="0" smtClean="0">
                          <a:effectLst/>
                          <a:latin typeface="Calibri"/>
                          <a:ea typeface="Calibri"/>
                          <a:cs typeface="Times New Roman"/>
                        </a:rPr>
                        <a:t> Worker/Robot</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Testing System</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Insertion</a:t>
                      </a:r>
                      <a:r>
                        <a:rPr lang="en-US" sz="1300" baseline="0" dirty="0" smtClean="0">
                          <a:effectLst/>
                          <a:latin typeface="Calibri"/>
                          <a:ea typeface="Calibri"/>
                          <a:cs typeface="Times New Roman"/>
                        </a:rPr>
                        <a:t> force</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Test signals</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Output signals</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Testability</a:t>
                      </a:r>
                      <a:endParaRPr lang="en-US" sz="1300" dirty="0">
                        <a:effectLst/>
                        <a:latin typeface="Calibri"/>
                        <a:ea typeface="Calibri"/>
                        <a:cs typeface="Times New Roman"/>
                      </a:endParaRPr>
                    </a:p>
                  </a:txBody>
                  <a:tcPr marL="39123" marR="39123" marT="0" marB="0"/>
                </a:tc>
              </a:tr>
              <a:tr h="717875">
                <a:tc>
                  <a:txBody>
                    <a:bodyPr/>
                    <a:lstStyle/>
                    <a:p>
                      <a:pPr marL="0" marR="0">
                        <a:lnSpc>
                          <a:spcPct val="115000"/>
                        </a:lnSpc>
                        <a:spcBef>
                          <a:spcPts val="0"/>
                        </a:spcBef>
                        <a:spcAft>
                          <a:spcPts val="600"/>
                        </a:spcAft>
                      </a:pPr>
                      <a:r>
                        <a:rPr lang="en-US" sz="1300" dirty="0" smtClean="0">
                          <a:effectLst/>
                          <a:latin typeface="Calibri"/>
                          <a:ea typeface="Calibri"/>
                          <a:cs typeface="Times New Roman"/>
                        </a:rPr>
                        <a:t>Recycle</a:t>
                      </a:r>
                      <a:r>
                        <a:rPr lang="en-US" sz="1300" baseline="0" dirty="0" smtClean="0">
                          <a:effectLst/>
                          <a:latin typeface="Calibri"/>
                          <a:ea typeface="Calibri"/>
                          <a:cs typeface="Times New Roman"/>
                        </a:rPr>
                        <a:t> the remote after use</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smtClean="0">
                          <a:effectLst/>
                          <a:latin typeface="Calibri"/>
                          <a:ea typeface="Calibri"/>
                          <a:cs typeface="Times New Roman"/>
                        </a:rPr>
                        <a:t>When</a:t>
                      </a:r>
                      <a:r>
                        <a:rPr lang="en-US" sz="1300" baseline="0" dirty="0" smtClean="0">
                          <a:effectLst/>
                          <a:latin typeface="Calibri"/>
                          <a:ea typeface="Calibri"/>
                          <a:cs typeface="Times New Roman"/>
                        </a:rPr>
                        <a:t> no longer functioning, the unit can be disassembled and the various parts recycled</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Recycling center</a:t>
                      </a:r>
                      <a:r>
                        <a:rPr lang="en-US" sz="1300" baseline="0" dirty="0" smtClean="0">
                          <a:effectLst/>
                          <a:latin typeface="Calibri"/>
                          <a:ea typeface="Calibri"/>
                          <a:cs typeface="Times New Roman"/>
                        </a:rPr>
                        <a:t> worker</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Disassembly Tools</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Disassembling</a:t>
                      </a:r>
                      <a:r>
                        <a:rPr lang="en-US" sz="1300" baseline="0" dirty="0" smtClean="0">
                          <a:effectLst/>
                          <a:latin typeface="Calibri"/>
                          <a:ea typeface="Calibri"/>
                          <a:cs typeface="Times New Roman"/>
                        </a:rPr>
                        <a:t> </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Recyclable</a:t>
                      </a:r>
                      <a:endParaRPr lang="en-US" sz="1300" dirty="0">
                        <a:effectLst/>
                        <a:latin typeface="Calibri"/>
                        <a:ea typeface="Calibri"/>
                        <a:cs typeface="Times New Roman"/>
                      </a:endParaRPr>
                    </a:p>
                  </a:txBody>
                  <a:tcPr marL="39123" marR="39123" marT="0" marB="0"/>
                </a:tc>
              </a:tr>
              <a:tr h="756789">
                <a:tc>
                  <a:txBody>
                    <a:bodyPr/>
                    <a:lstStyle/>
                    <a:p>
                      <a:pPr marL="0" marR="0">
                        <a:lnSpc>
                          <a:spcPct val="115000"/>
                        </a:lnSpc>
                        <a:spcBef>
                          <a:spcPts val="0"/>
                        </a:spcBef>
                        <a:spcAft>
                          <a:spcPts val="600"/>
                        </a:spcAft>
                      </a:pPr>
                      <a:r>
                        <a:rPr lang="en-US" sz="1300" dirty="0" smtClean="0">
                          <a:effectLst/>
                          <a:latin typeface="Calibri"/>
                          <a:ea typeface="Calibri"/>
                          <a:cs typeface="Times New Roman"/>
                        </a:rPr>
                        <a:t>Sell</a:t>
                      </a:r>
                      <a:r>
                        <a:rPr lang="en-US" sz="1300" baseline="0" dirty="0" smtClean="0">
                          <a:effectLst/>
                          <a:latin typeface="Calibri"/>
                          <a:ea typeface="Calibri"/>
                          <a:cs typeface="Times New Roman"/>
                        </a:rPr>
                        <a:t> the remote to distributors</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smtClean="0">
                          <a:effectLst/>
                          <a:latin typeface="Calibri"/>
                          <a:ea typeface="Calibri"/>
                          <a:cs typeface="Times New Roman"/>
                        </a:rPr>
                        <a:t>The marketing team encourages distributors to buy the remote</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Marketing </a:t>
                      </a:r>
                      <a:r>
                        <a:rPr lang="en-US" sz="1300" dirty="0" err="1" smtClean="0">
                          <a:effectLst/>
                          <a:latin typeface="Calibri"/>
                          <a:ea typeface="Calibri"/>
                          <a:cs typeface="Times New Roman"/>
                        </a:rPr>
                        <a:t>Dept</a:t>
                      </a:r>
                      <a:endParaRPr lang="en-US" sz="1300" dirty="0" smtClean="0">
                        <a:effectLst/>
                        <a:latin typeface="Calibri"/>
                        <a:ea typeface="Calibri"/>
                        <a:cs typeface="Times New Roman"/>
                      </a:endParaRP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Distributors</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Visual Appearance</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Functions</a:t>
                      </a:r>
                      <a:endParaRPr lang="en-US" sz="1300" baseline="0" dirty="0" smtClean="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Marketability</a:t>
                      </a:r>
                      <a:endParaRPr lang="en-US" sz="1300" dirty="0">
                        <a:effectLst/>
                        <a:latin typeface="Calibri"/>
                        <a:ea typeface="Calibri"/>
                        <a:cs typeface="Times New Roman"/>
                      </a:endParaRPr>
                    </a:p>
                  </a:txBody>
                  <a:tcPr marL="39123" marR="39123" marT="0" marB="0"/>
                </a:tc>
              </a:tr>
            </a:tbl>
          </a:graphicData>
        </a:graphic>
      </p:graphicFrame>
    </p:spTree>
    <p:extLst>
      <p:ext uri="{BB962C8B-B14F-4D97-AF65-F5344CB8AC3E}">
        <p14:creationId xmlns:p14="http://schemas.microsoft.com/office/powerpoint/2010/main" val="3953455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facilitators’ Functional Architecture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32" y="990600"/>
            <a:ext cx="877383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85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868362"/>
          </a:xfrm>
        </p:spPr>
        <p:txBody>
          <a:bodyPr>
            <a:normAutofit/>
          </a:bodyPr>
          <a:lstStyle/>
          <a:p>
            <a:pPr algn="l"/>
            <a:r>
              <a:rPr lang="en-US" sz="2400" dirty="0" smtClean="0"/>
              <a:t>Many employers are asking for engineers who have some background in a “systems approach” to engineering. </a:t>
            </a:r>
            <a:endParaRPr lang="en-US" sz="2400" dirty="0"/>
          </a:p>
        </p:txBody>
      </p:sp>
      <p:sp>
        <p:nvSpPr>
          <p:cNvPr id="6" name="Rectangle 5"/>
          <p:cNvSpPr/>
          <p:nvPr/>
        </p:nvSpPr>
        <p:spPr>
          <a:xfrm>
            <a:off x="2438400" y="6311599"/>
            <a:ext cx="4114800" cy="400110"/>
          </a:xfrm>
          <a:prstGeom prst="rect">
            <a:avLst/>
          </a:prstGeom>
        </p:spPr>
        <p:txBody>
          <a:bodyPr wrap="square">
            <a:spAutoFit/>
          </a:bodyPr>
          <a:lstStyle/>
          <a:p>
            <a:pPr fontAlgn="base">
              <a:spcBef>
                <a:spcPct val="0"/>
              </a:spcBef>
              <a:spcAft>
                <a:spcPct val="0"/>
              </a:spcAft>
            </a:pPr>
            <a:r>
              <a:rPr lang="en-US" sz="2000" b="1" dirty="0">
                <a:solidFill>
                  <a:srgbClr val="000099"/>
                </a:solidFill>
                <a:latin typeface="Calibri" pitchFamily="34" charset="0"/>
              </a:rPr>
              <a:t>http://</a:t>
            </a:r>
            <a:r>
              <a:rPr lang="en-US" sz="2000" b="1" dirty="0" smtClean="0">
                <a:solidFill>
                  <a:srgbClr val="000099"/>
                </a:solidFill>
                <a:latin typeface="Calibri" pitchFamily="34" charset="0"/>
              </a:rPr>
              <a:t>www.engineerjobs.com/jobs</a:t>
            </a:r>
            <a:endParaRPr lang="en-US" sz="2000" b="1" dirty="0">
              <a:solidFill>
                <a:srgbClr val="000099"/>
              </a:solidFill>
              <a:latin typeface="Calibri" pitchFamily="34"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4200243268"/>
              </p:ext>
            </p:extLst>
          </p:nvPr>
        </p:nvGraphicFramePr>
        <p:xfrm>
          <a:off x="457200" y="3383972"/>
          <a:ext cx="8305800" cy="2865120"/>
        </p:xfrm>
        <a:graphic>
          <a:graphicData uri="http://schemas.openxmlformats.org/drawingml/2006/table">
            <a:tbl>
              <a:tblPr firstRow="1" bandRow="1">
                <a:tableStyleId>{5940675A-B579-460E-94D1-54222C63F5DA}</a:tableStyleId>
              </a:tblPr>
              <a:tblGrid>
                <a:gridCol w="2076450"/>
                <a:gridCol w="2076450"/>
                <a:gridCol w="2076450"/>
                <a:gridCol w="2076450"/>
              </a:tblGrid>
              <a:tr h="370840">
                <a:tc>
                  <a:txBody>
                    <a:bodyPr/>
                    <a:lstStyle/>
                    <a:p>
                      <a:r>
                        <a:rPr lang="en-US" dirty="0" smtClean="0"/>
                        <a:t>Discipline</a:t>
                      </a:r>
                      <a:endParaRPr lang="en-US" dirty="0">
                        <a:solidFill>
                          <a:schemeClr val="tx1"/>
                        </a:solidFill>
                      </a:endParaRPr>
                    </a:p>
                  </a:txBody>
                  <a:tcPr/>
                </a:tc>
                <a:tc>
                  <a:txBody>
                    <a:bodyPr/>
                    <a:lstStyle/>
                    <a:p>
                      <a:r>
                        <a:rPr lang="en-US" dirty="0" smtClean="0"/>
                        <a:t>Total</a:t>
                      </a:r>
                      <a:r>
                        <a:rPr lang="en-US" baseline="0" dirty="0" smtClean="0"/>
                        <a:t> Jobs (1000s)</a:t>
                      </a:r>
                      <a:endParaRPr lang="en-US" dirty="0">
                        <a:solidFill>
                          <a:schemeClr val="tx1"/>
                        </a:solidFill>
                      </a:endParaRPr>
                    </a:p>
                  </a:txBody>
                  <a:tcPr/>
                </a:tc>
                <a:tc>
                  <a:txBody>
                    <a:bodyPr/>
                    <a:lstStyle/>
                    <a:p>
                      <a:r>
                        <a:rPr lang="en-US" dirty="0" smtClean="0"/>
                        <a:t>System Jobs (1000s)</a:t>
                      </a:r>
                      <a:endParaRPr lang="en-US" dirty="0">
                        <a:solidFill>
                          <a:schemeClr val="tx1"/>
                        </a:solidFill>
                      </a:endParaRPr>
                    </a:p>
                  </a:txBody>
                  <a:tcPr/>
                </a:tc>
                <a:tc>
                  <a:txBody>
                    <a:bodyPr/>
                    <a:lstStyle/>
                    <a:p>
                      <a:r>
                        <a:rPr lang="en-US" dirty="0" smtClean="0"/>
                        <a:t>Percentage</a:t>
                      </a:r>
                      <a:endParaRPr lang="en-US" dirty="0">
                        <a:solidFill>
                          <a:schemeClr val="tx1"/>
                        </a:solidFill>
                      </a:endParaRPr>
                    </a:p>
                  </a:txBody>
                  <a:tcPr/>
                </a:tc>
              </a:tr>
              <a:tr h="370840">
                <a:tc>
                  <a:txBody>
                    <a:bodyPr/>
                    <a:lstStyle/>
                    <a:p>
                      <a:r>
                        <a:rPr lang="en-US" dirty="0" smtClean="0"/>
                        <a:t>Electrical and Computer</a:t>
                      </a:r>
                      <a:endParaRPr lang="en-US" dirty="0"/>
                    </a:p>
                  </a:txBody>
                  <a:tcPr/>
                </a:tc>
                <a:tc>
                  <a:txBody>
                    <a:bodyPr/>
                    <a:lstStyle/>
                    <a:p>
                      <a:r>
                        <a:rPr lang="en-US" dirty="0" smtClean="0"/>
                        <a:t>41.7</a:t>
                      </a:r>
                      <a:endParaRPr lang="en-US" dirty="0"/>
                    </a:p>
                  </a:txBody>
                  <a:tcPr/>
                </a:tc>
                <a:tc>
                  <a:txBody>
                    <a:bodyPr/>
                    <a:lstStyle/>
                    <a:p>
                      <a:r>
                        <a:rPr lang="en-US" dirty="0" smtClean="0"/>
                        <a:t>34.5</a:t>
                      </a:r>
                      <a:endParaRPr lang="en-US" dirty="0"/>
                    </a:p>
                  </a:txBody>
                  <a:tcPr/>
                </a:tc>
                <a:tc>
                  <a:txBody>
                    <a:bodyPr/>
                    <a:lstStyle/>
                    <a:p>
                      <a:r>
                        <a:rPr lang="en-US" dirty="0" smtClean="0"/>
                        <a:t>83%</a:t>
                      </a:r>
                      <a:endParaRPr lang="en-US" dirty="0"/>
                    </a:p>
                  </a:txBody>
                  <a:tcPr/>
                </a:tc>
              </a:tr>
              <a:tr h="370840">
                <a:tc>
                  <a:txBody>
                    <a:bodyPr/>
                    <a:lstStyle/>
                    <a:p>
                      <a:r>
                        <a:rPr lang="en-US" dirty="0" smtClean="0"/>
                        <a:t>Mechanical</a:t>
                      </a:r>
                      <a:endParaRPr lang="en-US" dirty="0"/>
                    </a:p>
                  </a:txBody>
                  <a:tcPr/>
                </a:tc>
                <a:tc>
                  <a:txBody>
                    <a:bodyPr/>
                    <a:lstStyle/>
                    <a:p>
                      <a:r>
                        <a:rPr lang="en-US" dirty="0" smtClean="0"/>
                        <a:t>19.3</a:t>
                      </a:r>
                      <a:endParaRPr lang="en-US" dirty="0"/>
                    </a:p>
                  </a:txBody>
                  <a:tcPr/>
                </a:tc>
                <a:tc>
                  <a:txBody>
                    <a:bodyPr/>
                    <a:lstStyle/>
                    <a:p>
                      <a:r>
                        <a:rPr lang="en-US" dirty="0" smtClean="0"/>
                        <a:t>12.1</a:t>
                      </a:r>
                      <a:endParaRPr lang="en-US" dirty="0"/>
                    </a:p>
                  </a:txBody>
                  <a:tcPr/>
                </a:tc>
                <a:tc>
                  <a:txBody>
                    <a:bodyPr/>
                    <a:lstStyle/>
                    <a:p>
                      <a:r>
                        <a:rPr lang="en-US" dirty="0" smtClean="0"/>
                        <a:t>63%</a:t>
                      </a:r>
                      <a:endParaRPr lang="en-US" dirty="0"/>
                    </a:p>
                  </a:txBody>
                  <a:tcPr/>
                </a:tc>
              </a:tr>
              <a:tr h="370840">
                <a:tc>
                  <a:txBody>
                    <a:bodyPr/>
                    <a:lstStyle/>
                    <a:p>
                      <a:r>
                        <a:rPr lang="en-US" dirty="0" smtClean="0"/>
                        <a:t>Biomedical</a:t>
                      </a:r>
                      <a:endParaRPr lang="en-US" dirty="0"/>
                    </a:p>
                  </a:txBody>
                  <a:tcPr/>
                </a:tc>
                <a:tc>
                  <a:txBody>
                    <a:bodyPr/>
                    <a:lstStyle/>
                    <a:p>
                      <a:r>
                        <a:rPr lang="en-US" dirty="0" smtClean="0"/>
                        <a:t>1.4</a:t>
                      </a:r>
                      <a:endParaRPr lang="en-US" dirty="0"/>
                    </a:p>
                  </a:txBody>
                  <a:tcPr/>
                </a:tc>
                <a:tc>
                  <a:txBody>
                    <a:bodyPr/>
                    <a:lstStyle/>
                    <a:p>
                      <a:r>
                        <a:rPr lang="en-US" dirty="0" smtClean="0"/>
                        <a:t>0.78</a:t>
                      </a:r>
                      <a:endParaRPr lang="en-US" dirty="0"/>
                    </a:p>
                  </a:txBody>
                  <a:tcPr/>
                </a:tc>
                <a:tc>
                  <a:txBody>
                    <a:bodyPr/>
                    <a:lstStyle/>
                    <a:p>
                      <a:r>
                        <a:rPr lang="en-US" dirty="0" smtClean="0"/>
                        <a:t>55%</a:t>
                      </a:r>
                      <a:endParaRPr lang="en-US" dirty="0"/>
                    </a:p>
                  </a:txBody>
                  <a:tcPr/>
                </a:tc>
              </a:tr>
              <a:tr h="370840">
                <a:tc>
                  <a:txBody>
                    <a:bodyPr/>
                    <a:lstStyle/>
                    <a:p>
                      <a:r>
                        <a:rPr lang="en-US" dirty="0" smtClean="0"/>
                        <a:t>Chemical</a:t>
                      </a:r>
                      <a:endParaRPr lang="en-US" dirty="0"/>
                    </a:p>
                  </a:txBody>
                  <a:tcPr/>
                </a:tc>
                <a:tc>
                  <a:txBody>
                    <a:bodyPr/>
                    <a:lstStyle/>
                    <a:p>
                      <a:r>
                        <a:rPr lang="en-US" dirty="0" smtClean="0"/>
                        <a:t>6.0</a:t>
                      </a:r>
                      <a:endParaRPr lang="en-US" dirty="0"/>
                    </a:p>
                  </a:txBody>
                  <a:tcPr/>
                </a:tc>
                <a:tc>
                  <a:txBody>
                    <a:bodyPr/>
                    <a:lstStyle/>
                    <a:p>
                      <a:r>
                        <a:rPr lang="en-US" dirty="0" smtClean="0"/>
                        <a:t>2.8</a:t>
                      </a:r>
                      <a:endParaRPr lang="en-US" dirty="0"/>
                    </a:p>
                  </a:txBody>
                  <a:tcPr/>
                </a:tc>
                <a:tc>
                  <a:txBody>
                    <a:bodyPr/>
                    <a:lstStyle/>
                    <a:p>
                      <a:r>
                        <a:rPr lang="en-US" dirty="0" smtClean="0"/>
                        <a:t>47%</a:t>
                      </a:r>
                      <a:endParaRPr lang="en-US" dirty="0"/>
                    </a:p>
                  </a:txBody>
                  <a:tcPr/>
                </a:tc>
              </a:tr>
              <a:tr h="370840">
                <a:tc>
                  <a:txBody>
                    <a:bodyPr/>
                    <a:lstStyle/>
                    <a:p>
                      <a:r>
                        <a:rPr lang="en-US" dirty="0" smtClean="0"/>
                        <a:t>Civil</a:t>
                      </a:r>
                      <a:endParaRPr lang="en-US" dirty="0"/>
                    </a:p>
                  </a:txBody>
                  <a:tcPr/>
                </a:tc>
                <a:tc>
                  <a:txBody>
                    <a:bodyPr/>
                    <a:lstStyle/>
                    <a:p>
                      <a:r>
                        <a:rPr lang="en-US" dirty="0" smtClean="0"/>
                        <a:t>10.8</a:t>
                      </a:r>
                      <a:endParaRPr lang="en-US" dirty="0"/>
                    </a:p>
                  </a:txBody>
                  <a:tcPr/>
                </a:tc>
                <a:tc>
                  <a:txBody>
                    <a:bodyPr/>
                    <a:lstStyle/>
                    <a:p>
                      <a:r>
                        <a:rPr lang="en-US" dirty="0" smtClean="0"/>
                        <a:t>4.1</a:t>
                      </a:r>
                      <a:endParaRPr lang="en-US" dirty="0"/>
                    </a:p>
                  </a:txBody>
                  <a:tcPr/>
                </a:tc>
                <a:tc>
                  <a:txBody>
                    <a:bodyPr/>
                    <a:lstStyle/>
                    <a:p>
                      <a:r>
                        <a:rPr lang="en-US" dirty="0" smtClean="0"/>
                        <a:t>38%</a:t>
                      </a:r>
                    </a:p>
                  </a:txBody>
                  <a:tcPr/>
                </a:tc>
              </a:tr>
              <a:tr h="370840">
                <a:tc>
                  <a:txBody>
                    <a:bodyPr/>
                    <a:lstStyle/>
                    <a:p>
                      <a:r>
                        <a:rPr lang="en-US" dirty="0" smtClean="0"/>
                        <a:t>Software</a:t>
                      </a:r>
                      <a:endParaRPr lang="en-US" dirty="0"/>
                    </a:p>
                  </a:txBody>
                  <a:tcPr/>
                </a:tc>
                <a:tc>
                  <a:txBody>
                    <a:bodyPr/>
                    <a:lstStyle/>
                    <a:p>
                      <a:r>
                        <a:rPr lang="en-US" dirty="0" smtClean="0"/>
                        <a:t>138.4</a:t>
                      </a:r>
                      <a:endParaRPr lang="en-US" dirty="0"/>
                    </a:p>
                  </a:txBody>
                  <a:tcPr/>
                </a:tc>
                <a:tc>
                  <a:txBody>
                    <a:bodyPr/>
                    <a:lstStyle/>
                    <a:p>
                      <a:r>
                        <a:rPr lang="en-US" dirty="0" smtClean="0"/>
                        <a:t>83.2</a:t>
                      </a:r>
                      <a:endParaRPr lang="en-US" dirty="0"/>
                    </a:p>
                  </a:txBody>
                  <a:tcPr/>
                </a:tc>
                <a:tc>
                  <a:txBody>
                    <a:bodyPr/>
                    <a:lstStyle/>
                    <a:p>
                      <a:r>
                        <a:rPr lang="en-US" dirty="0" smtClean="0"/>
                        <a:t>60%</a:t>
                      </a:r>
                    </a:p>
                  </a:txBody>
                  <a:tcPr/>
                </a:tc>
              </a:tr>
            </a:tbl>
          </a:graphicData>
        </a:graphic>
      </p:graphicFrame>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176" y="1014884"/>
            <a:ext cx="681955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1066800" y="2667000"/>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114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7327439"/>
              </p:ext>
            </p:extLst>
          </p:nvPr>
        </p:nvGraphicFramePr>
        <p:xfrm>
          <a:off x="152400" y="152400"/>
          <a:ext cx="8762999" cy="6065520"/>
        </p:xfrm>
        <a:graphic>
          <a:graphicData uri="http://schemas.openxmlformats.org/drawingml/2006/table">
            <a:tbl>
              <a:tblPr firstRow="1" bandRow="1">
                <a:tableStyleId>{5940675A-B579-460E-94D1-54222C63F5DA}</a:tableStyleId>
              </a:tblPr>
              <a:tblGrid>
                <a:gridCol w="1676400"/>
                <a:gridCol w="5257800"/>
                <a:gridCol w="1828799"/>
              </a:tblGrid>
              <a:tr h="370840">
                <a:tc>
                  <a:txBody>
                    <a:bodyPr/>
                    <a:lstStyle/>
                    <a:p>
                      <a:r>
                        <a:rPr lang="en-US" dirty="0" smtClean="0"/>
                        <a:t>Actor Name</a:t>
                      </a:r>
                      <a:endParaRPr lang="en-US" dirty="0"/>
                    </a:p>
                  </a:txBody>
                  <a:tcPr/>
                </a:tc>
                <a:tc>
                  <a:txBody>
                    <a:bodyPr/>
                    <a:lstStyle/>
                    <a:p>
                      <a:r>
                        <a:rPr lang="en-US" dirty="0" smtClean="0"/>
                        <a:t>Description</a:t>
                      </a:r>
                      <a:endParaRPr lang="en-US" dirty="0"/>
                    </a:p>
                  </a:txBody>
                  <a:tcPr/>
                </a:tc>
                <a:tc>
                  <a:txBody>
                    <a:bodyPr/>
                    <a:lstStyle/>
                    <a:p>
                      <a:r>
                        <a:rPr lang="en-US" dirty="0" smtClean="0"/>
                        <a:t>I/</a:t>
                      </a:r>
                      <a:r>
                        <a:rPr lang="en-US" dirty="0" err="1" smtClean="0"/>
                        <a:t>Os</a:t>
                      </a:r>
                      <a:endParaRPr lang="en-US" dirty="0"/>
                    </a:p>
                  </a:txBody>
                  <a:tcPr/>
                </a:tc>
              </a:tr>
              <a:tr h="370840">
                <a:tc>
                  <a:txBody>
                    <a:bodyPr/>
                    <a:lstStyle/>
                    <a:p>
                      <a:r>
                        <a:rPr lang="en-US" sz="1400" dirty="0" smtClean="0"/>
                        <a:t>User</a:t>
                      </a:r>
                      <a:endParaRPr lang="en-US" sz="1400" dirty="0"/>
                    </a:p>
                  </a:txBody>
                  <a:tcPr/>
                </a:tc>
                <a:tc>
                  <a:txBody>
                    <a:bodyPr/>
                    <a:lstStyle/>
                    <a:p>
                      <a:r>
                        <a:rPr lang="en-US" sz="1400" dirty="0" smtClean="0"/>
                        <a:t>The person using the remote</a:t>
                      </a:r>
                      <a:endParaRPr lang="en-US" sz="1400" dirty="0"/>
                    </a:p>
                  </a:txBody>
                  <a:tcPr/>
                </a:tc>
                <a:tc>
                  <a:txBody>
                    <a:bodyPr/>
                    <a:lstStyle/>
                    <a:p>
                      <a:r>
                        <a:rPr lang="en-US" sz="1400" dirty="0" smtClean="0"/>
                        <a:t>Voice or Push</a:t>
                      </a:r>
                      <a:endParaRPr lang="en-US" sz="1400" dirty="0"/>
                    </a:p>
                  </a:txBody>
                  <a:tcPr/>
                </a:tc>
              </a:tr>
              <a:tr h="370840">
                <a:tc>
                  <a:txBody>
                    <a:bodyPr/>
                    <a:lstStyle/>
                    <a:p>
                      <a:r>
                        <a:rPr lang="en-US" sz="1400" dirty="0" smtClean="0"/>
                        <a:t>Wall Outlet</a:t>
                      </a:r>
                      <a:endParaRPr lang="en-US" sz="1400" dirty="0"/>
                    </a:p>
                  </a:txBody>
                  <a:tcPr/>
                </a:tc>
                <a:tc>
                  <a:txBody>
                    <a:bodyPr/>
                    <a:lstStyle/>
                    <a:p>
                      <a:r>
                        <a:rPr lang="en-US" sz="1400" dirty="0" smtClean="0"/>
                        <a:t>The outlet that is used to recharge the battery</a:t>
                      </a:r>
                      <a:endParaRPr lang="en-US" sz="1400" dirty="0"/>
                    </a:p>
                  </a:txBody>
                  <a:tcPr/>
                </a:tc>
                <a:tc>
                  <a:txBody>
                    <a:bodyPr/>
                    <a:lstStyle/>
                    <a:p>
                      <a:r>
                        <a:rPr lang="en-US" sz="1400" dirty="0" err="1" smtClean="0"/>
                        <a:t>Elec</a:t>
                      </a:r>
                      <a:r>
                        <a:rPr lang="en-US" sz="1400" dirty="0" smtClean="0"/>
                        <a:t> Power IN</a:t>
                      </a:r>
                    </a:p>
                    <a:p>
                      <a:r>
                        <a:rPr lang="en-US" sz="1400" dirty="0" smtClean="0"/>
                        <a:t>Plug Forces</a:t>
                      </a:r>
                      <a:endParaRPr lang="en-US" sz="1400" dirty="0"/>
                    </a:p>
                  </a:txBody>
                  <a:tcPr/>
                </a:tc>
              </a:tr>
              <a:tr h="370840">
                <a:tc>
                  <a:txBody>
                    <a:bodyPr/>
                    <a:lstStyle/>
                    <a:p>
                      <a:r>
                        <a:rPr lang="en-US" sz="1400" dirty="0" smtClean="0"/>
                        <a:t>Power grid</a:t>
                      </a:r>
                      <a:endParaRPr lang="en-US" sz="1400" dirty="0"/>
                    </a:p>
                  </a:txBody>
                  <a:tcPr/>
                </a:tc>
                <a:tc>
                  <a:txBody>
                    <a:bodyPr/>
                    <a:lstStyle/>
                    <a:p>
                      <a:r>
                        <a:rPr lang="en-US" sz="1400" dirty="0" smtClean="0"/>
                        <a:t>The supply of power to the home</a:t>
                      </a:r>
                      <a:endParaRPr lang="en-US" sz="1400" dirty="0"/>
                    </a:p>
                  </a:txBody>
                  <a:tcPr/>
                </a:tc>
                <a:tc>
                  <a:txBody>
                    <a:bodyPr/>
                    <a:lstStyle/>
                    <a:p>
                      <a:r>
                        <a:rPr lang="en-US" sz="1400" dirty="0" smtClean="0"/>
                        <a:t>Power</a:t>
                      </a:r>
                      <a:endParaRPr lang="en-US" sz="1400" dirty="0"/>
                    </a:p>
                  </a:txBody>
                  <a:tcPr/>
                </a:tc>
              </a:tr>
              <a:tr h="370840">
                <a:tc>
                  <a:txBody>
                    <a:bodyPr/>
                    <a:lstStyle/>
                    <a:p>
                      <a:r>
                        <a:rPr lang="en-US" sz="1400" dirty="0" err="1" smtClean="0"/>
                        <a:t>Assemby</a:t>
                      </a:r>
                      <a:r>
                        <a:rPr lang="en-US" sz="1400" dirty="0" smtClean="0"/>
                        <a:t> worker/robot</a:t>
                      </a:r>
                      <a:endParaRPr lang="en-US" sz="1400" dirty="0"/>
                    </a:p>
                  </a:txBody>
                  <a:tcPr/>
                </a:tc>
                <a:tc>
                  <a:txBody>
                    <a:bodyPr/>
                    <a:lstStyle/>
                    <a:p>
                      <a:r>
                        <a:rPr lang="en-US" sz="1400" dirty="0" smtClean="0"/>
                        <a:t>The person or robot that is assembling</a:t>
                      </a:r>
                      <a:r>
                        <a:rPr lang="en-US" sz="1400" baseline="0" dirty="0" smtClean="0"/>
                        <a:t> and testing the remote control</a:t>
                      </a:r>
                      <a:endParaRPr lang="en-US" sz="1400" dirty="0"/>
                    </a:p>
                  </a:txBody>
                  <a:tcPr/>
                </a:tc>
                <a:tc>
                  <a:txBody>
                    <a:bodyPr/>
                    <a:lstStyle/>
                    <a:p>
                      <a:r>
                        <a:rPr lang="en-US" sz="1400" dirty="0" smtClean="0"/>
                        <a:t>Assembly Forces</a:t>
                      </a:r>
                    </a:p>
                    <a:p>
                      <a:r>
                        <a:rPr lang="en-US" sz="1400" dirty="0" smtClean="0"/>
                        <a:t>Forces &amp; Signals</a:t>
                      </a:r>
                      <a:endParaRPr lang="en-US" sz="1400" dirty="0"/>
                    </a:p>
                  </a:txBody>
                  <a:tcPr/>
                </a:tc>
              </a:tr>
              <a:tr h="370840">
                <a:tc>
                  <a:txBody>
                    <a:bodyPr/>
                    <a:lstStyle/>
                    <a:p>
                      <a:r>
                        <a:rPr lang="en-US" sz="1400" dirty="0" smtClean="0"/>
                        <a:t>Surface</a:t>
                      </a:r>
                      <a:endParaRPr lang="en-US" sz="1400" dirty="0"/>
                    </a:p>
                  </a:txBody>
                  <a:tcPr/>
                </a:tc>
                <a:tc>
                  <a:txBody>
                    <a:bodyPr/>
                    <a:lstStyle/>
                    <a:p>
                      <a:r>
                        <a:rPr lang="en-US" sz="1400" dirty="0" smtClean="0"/>
                        <a:t>The surface with which the remote collides if dropped</a:t>
                      </a:r>
                      <a:endParaRPr lang="en-US" sz="1400" dirty="0"/>
                    </a:p>
                  </a:txBody>
                  <a:tcPr/>
                </a:tc>
                <a:tc>
                  <a:txBody>
                    <a:bodyPr/>
                    <a:lstStyle/>
                    <a:p>
                      <a:r>
                        <a:rPr lang="en-US" sz="1400" dirty="0" smtClean="0"/>
                        <a:t>Impact Force</a:t>
                      </a:r>
                      <a:endParaRPr lang="en-US" sz="1400" dirty="0"/>
                    </a:p>
                  </a:txBody>
                  <a:tcPr/>
                </a:tc>
              </a:tr>
              <a:tr h="370840">
                <a:tc>
                  <a:txBody>
                    <a:bodyPr/>
                    <a:lstStyle/>
                    <a:p>
                      <a:r>
                        <a:rPr lang="en-US" sz="1400" dirty="0" smtClean="0"/>
                        <a:t>Disassembly</a:t>
                      </a:r>
                      <a:r>
                        <a:rPr lang="en-US" sz="1400" baseline="0" dirty="0" smtClean="0"/>
                        <a:t> Tools</a:t>
                      </a:r>
                      <a:endParaRPr lang="en-US" sz="1400" dirty="0"/>
                    </a:p>
                  </a:txBody>
                  <a:tcPr/>
                </a:tc>
                <a:tc>
                  <a:txBody>
                    <a:bodyPr/>
                    <a:lstStyle/>
                    <a:p>
                      <a:r>
                        <a:rPr lang="en-US" sz="1400" dirty="0" smtClean="0"/>
                        <a:t>Tools for taking apart the remote for recycling</a:t>
                      </a:r>
                      <a:endParaRPr lang="en-US" sz="1400" dirty="0"/>
                    </a:p>
                  </a:txBody>
                  <a:tcPr/>
                </a:tc>
                <a:tc>
                  <a:txBody>
                    <a:bodyPr/>
                    <a:lstStyle/>
                    <a:p>
                      <a:r>
                        <a:rPr lang="en-US" sz="1400" dirty="0" smtClean="0"/>
                        <a:t>Disassembly Forces</a:t>
                      </a:r>
                      <a:endParaRPr lang="en-US" sz="1400" dirty="0"/>
                    </a:p>
                  </a:txBody>
                  <a:tcPr/>
                </a:tc>
              </a:tr>
              <a:tr h="370840">
                <a:tc>
                  <a:txBody>
                    <a:bodyPr/>
                    <a:lstStyle/>
                    <a:p>
                      <a:r>
                        <a:rPr lang="en-US" sz="1400" dirty="0" smtClean="0"/>
                        <a:t>Recycling worker</a:t>
                      </a:r>
                      <a:endParaRPr lang="en-US" sz="1400" dirty="0"/>
                    </a:p>
                  </a:txBody>
                  <a:tcPr/>
                </a:tc>
                <a:tc>
                  <a:txBody>
                    <a:bodyPr/>
                    <a:lstStyle/>
                    <a:p>
                      <a:r>
                        <a:rPr lang="en-US" sz="1400" dirty="0" smtClean="0"/>
                        <a:t>The</a:t>
                      </a:r>
                      <a:r>
                        <a:rPr lang="en-US" sz="1400" baseline="0" dirty="0" smtClean="0"/>
                        <a:t> person who is taking apart the remote for recycling</a:t>
                      </a:r>
                      <a:endParaRPr lang="en-US" sz="1400" dirty="0"/>
                    </a:p>
                  </a:txBody>
                  <a:tcPr/>
                </a:tc>
                <a:tc>
                  <a:txBody>
                    <a:bodyPr/>
                    <a:lstStyle/>
                    <a:p>
                      <a:r>
                        <a:rPr lang="en-US" sz="1400" dirty="0" smtClean="0"/>
                        <a:t>Disassembly</a:t>
                      </a:r>
                      <a:r>
                        <a:rPr lang="en-US" sz="1400" baseline="0" dirty="0" smtClean="0"/>
                        <a:t> Forces</a:t>
                      </a:r>
                    </a:p>
                    <a:p>
                      <a:r>
                        <a:rPr lang="en-US" sz="1400" baseline="0" dirty="0" smtClean="0"/>
                        <a:t>Forces to Tools</a:t>
                      </a:r>
                      <a:endParaRPr lang="en-US" sz="1400" dirty="0"/>
                    </a:p>
                  </a:txBody>
                  <a:tcPr/>
                </a:tc>
              </a:tr>
              <a:tr h="370840">
                <a:tc>
                  <a:txBody>
                    <a:bodyPr/>
                    <a:lstStyle/>
                    <a:p>
                      <a:r>
                        <a:rPr lang="en-US" sz="1400" dirty="0" smtClean="0"/>
                        <a:t>Testing system</a:t>
                      </a:r>
                      <a:endParaRPr lang="en-US" sz="1400" dirty="0"/>
                    </a:p>
                  </a:txBody>
                  <a:tcPr/>
                </a:tc>
                <a:tc>
                  <a:txBody>
                    <a:bodyPr/>
                    <a:lstStyle/>
                    <a:p>
                      <a:r>
                        <a:rPr lang="en-US" sz="1400" dirty="0" smtClean="0"/>
                        <a:t>The</a:t>
                      </a:r>
                      <a:r>
                        <a:rPr lang="en-US" sz="1400" baseline="0" dirty="0" smtClean="0"/>
                        <a:t> tester that will perform quality control checks after manufacturing</a:t>
                      </a:r>
                      <a:endParaRPr lang="en-US" sz="1400" dirty="0"/>
                    </a:p>
                  </a:txBody>
                  <a:tcPr/>
                </a:tc>
                <a:tc>
                  <a:txBody>
                    <a:bodyPr/>
                    <a:lstStyle/>
                    <a:p>
                      <a:r>
                        <a:rPr lang="en-US" sz="1400" dirty="0" smtClean="0"/>
                        <a:t>Test Signals, Push, </a:t>
                      </a:r>
                      <a:r>
                        <a:rPr lang="en-US" sz="1400" dirty="0" err="1" smtClean="0"/>
                        <a:t>Xmitted</a:t>
                      </a:r>
                      <a:r>
                        <a:rPr lang="en-US" sz="1400" dirty="0" smtClean="0"/>
                        <a:t> Signal, Forces &amp;</a:t>
                      </a:r>
                      <a:r>
                        <a:rPr lang="en-US" sz="1400" baseline="0" dirty="0" smtClean="0"/>
                        <a:t> Signals</a:t>
                      </a:r>
                      <a:endParaRPr lang="en-US" sz="1400" dirty="0"/>
                    </a:p>
                  </a:txBody>
                  <a:tcPr/>
                </a:tc>
              </a:tr>
              <a:tr h="370840">
                <a:tc>
                  <a:txBody>
                    <a:bodyPr/>
                    <a:lstStyle/>
                    <a:p>
                      <a:r>
                        <a:rPr lang="en-US" sz="1400" dirty="0" smtClean="0"/>
                        <a:t>Other Electronic Devices</a:t>
                      </a:r>
                      <a:endParaRPr lang="en-US" sz="1400" dirty="0"/>
                    </a:p>
                  </a:txBody>
                  <a:tcPr/>
                </a:tc>
                <a:tc>
                  <a:txBody>
                    <a:bodyPr/>
                    <a:lstStyle/>
                    <a:p>
                      <a:r>
                        <a:rPr lang="en-US" sz="1400" dirty="0" smtClean="0"/>
                        <a:t>Other consumer</a:t>
                      </a:r>
                      <a:r>
                        <a:rPr lang="en-US" sz="1400" baseline="0" dirty="0" smtClean="0"/>
                        <a:t> electronic devices that could be controlled by the remote</a:t>
                      </a:r>
                      <a:endParaRPr lang="en-US" sz="1400" dirty="0"/>
                    </a:p>
                  </a:txBody>
                  <a:tcPr/>
                </a:tc>
                <a:tc>
                  <a:txBody>
                    <a:bodyPr/>
                    <a:lstStyle/>
                    <a:p>
                      <a:r>
                        <a:rPr lang="en-US" sz="1400" dirty="0" err="1" smtClean="0"/>
                        <a:t>Xmitted</a:t>
                      </a:r>
                      <a:r>
                        <a:rPr lang="en-US" sz="1400" baseline="0" dirty="0" smtClean="0"/>
                        <a:t> Signal</a:t>
                      </a:r>
                      <a:endParaRPr lang="en-US" sz="1400" dirty="0"/>
                    </a:p>
                  </a:txBody>
                  <a:tcPr/>
                </a:tc>
              </a:tr>
              <a:tr h="370840">
                <a:tc>
                  <a:txBody>
                    <a:bodyPr/>
                    <a:lstStyle/>
                    <a:p>
                      <a:r>
                        <a:rPr lang="en-US" sz="1400" dirty="0" smtClean="0"/>
                        <a:t>TV</a:t>
                      </a:r>
                      <a:endParaRPr lang="en-US" sz="1400" dirty="0"/>
                    </a:p>
                  </a:txBody>
                  <a:tcPr/>
                </a:tc>
                <a:tc>
                  <a:txBody>
                    <a:bodyPr/>
                    <a:lstStyle/>
                    <a:p>
                      <a:r>
                        <a:rPr lang="en-US" sz="1400" dirty="0" smtClean="0"/>
                        <a:t>The TV that is being controlled with the remote</a:t>
                      </a:r>
                      <a:endParaRPr lang="en-US" sz="1400" dirty="0"/>
                    </a:p>
                  </a:txBody>
                  <a:tcPr/>
                </a:tc>
                <a:tc>
                  <a:txBody>
                    <a:bodyPr/>
                    <a:lstStyle/>
                    <a:p>
                      <a:r>
                        <a:rPr lang="en-US" sz="1400" dirty="0" err="1" smtClean="0"/>
                        <a:t>Xmitte</a:t>
                      </a:r>
                      <a:r>
                        <a:rPr lang="en-US" sz="1400" baseline="0" dirty="0" err="1" smtClean="0"/>
                        <a:t>d</a:t>
                      </a:r>
                      <a:r>
                        <a:rPr lang="en-US" sz="1400" baseline="0" dirty="0" smtClean="0"/>
                        <a:t> Signal</a:t>
                      </a:r>
                      <a:endParaRPr lang="en-US" sz="1400" dirty="0"/>
                    </a:p>
                  </a:txBody>
                  <a:tcPr/>
                </a:tc>
              </a:tr>
              <a:tr h="370840">
                <a:tc>
                  <a:txBody>
                    <a:bodyPr/>
                    <a:lstStyle/>
                    <a:p>
                      <a:r>
                        <a:rPr lang="en-US" sz="1400" dirty="0" smtClean="0"/>
                        <a:t>Distributors</a:t>
                      </a:r>
                      <a:endParaRPr lang="en-US" sz="1400" dirty="0"/>
                    </a:p>
                  </a:txBody>
                  <a:tcPr/>
                </a:tc>
                <a:tc>
                  <a:txBody>
                    <a:bodyPr/>
                    <a:lstStyle/>
                    <a:p>
                      <a:r>
                        <a:rPr lang="en-US" sz="1400" dirty="0" smtClean="0"/>
                        <a:t>Those who would</a:t>
                      </a:r>
                      <a:r>
                        <a:rPr lang="en-US" sz="1400" baseline="0" dirty="0" smtClean="0"/>
                        <a:t> purchase the remote wholesale for selling in the retail market</a:t>
                      </a:r>
                      <a:endParaRPr lang="en-US" sz="1400" dirty="0"/>
                    </a:p>
                  </a:txBody>
                  <a:tcPr/>
                </a:tc>
                <a:tc>
                  <a:txBody>
                    <a:bodyPr/>
                    <a:lstStyle/>
                    <a:p>
                      <a:r>
                        <a:rPr lang="en-US" sz="1400" dirty="0" smtClean="0"/>
                        <a:t>Visual Appearance</a:t>
                      </a:r>
                      <a:endParaRPr lang="en-US" sz="1400" dirty="0"/>
                    </a:p>
                  </a:txBody>
                  <a:tcPr/>
                </a:tc>
              </a:tr>
              <a:tr h="370840">
                <a:tc>
                  <a:txBody>
                    <a:bodyPr/>
                    <a:lstStyle/>
                    <a:p>
                      <a:r>
                        <a:rPr lang="en-US" sz="1400" dirty="0" smtClean="0"/>
                        <a:t>Marketing Department</a:t>
                      </a:r>
                      <a:endParaRPr lang="en-US" sz="1400" dirty="0"/>
                    </a:p>
                  </a:txBody>
                  <a:tcPr/>
                </a:tc>
                <a:tc>
                  <a:txBody>
                    <a:bodyPr/>
                    <a:lstStyle/>
                    <a:p>
                      <a:r>
                        <a:rPr lang="en-US" sz="1400" dirty="0" smtClean="0"/>
                        <a:t>The group of people responsible for ensuring the marketability</a:t>
                      </a:r>
                      <a:r>
                        <a:rPr lang="en-US" sz="1400" baseline="0" dirty="0" smtClean="0"/>
                        <a:t> and feature set of the remote</a:t>
                      </a:r>
                      <a:endParaRPr lang="en-US" sz="1400" dirty="0"/>
                    </a:p>
                  </a:txBody>
                  <a:tcPr/>
                </a:tc>
                <a:tc>
                  <a:txBody>
                    <a:bodyPr/>
                    <a:lstStyle/>
                    <a:p>
                      <a:r>
                        <a:rPr lang="en-US" sz="1400" dirty="0" smtClean="0"/>
                        <a:t>Functions</a:t>
                      </a:r>
                    </a:p>
                    <a:p>
                      <a:r>
                        <a:rPr lang="en-US" sz="1400" dirty="0" smtClean="0"/>
                        <a:t>Appearance</a:t>
                      </a:r>
                      <a:endParaRPr lang="en-US" sz="1400" dirty="0"/>
                    </a:p>
                  </a:txBody>
                  <a:tcPr/>
                </a:tc>
              </a:tr>
            </a:tbl>
          </a:graphicData>
        </a:graphic>
      </p:graphicFrame>
    </p:spTree>
    <p:extLst>
      <p:ext uri="{BB962C8B-B14F-4D97-AF65-F5344CB8AC3E}">
        <p14:creationId xmlns:p14="http://schemas.microsoft.com/office/powerpoint/2010/main" val="3610918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980869615"/>
              </p:ext>
            </p:extLst>
          </p:nvPr>
        </p:nvGraphicFramePr>
        <p:xfrm>
          <a:off x="152400" y="152400"/>
          <a:ext cx="8915401" cy="6278880"/>
        </p:xfrm>
        <a:graphic>
          <a:graphicData uri="http://schemas.openxmlformats.org/drawingml/2006/table">
            <a:tbl>
              <a:tblPr firstRow="1" bandRow="1">
                <a:tableStyleId>{5940675A-B579-460E-94D1-54222C63F5DA}</a:tableStyleId>
              </a:tblPr>
              <a:tblGrid>
                <a:gridCol w="1676400"/>
                <a:gridCol w="3712464"/>
                <a:gridCol w="1926336"/>
                <a:gridCol w="1600201"/>
              </a:tblGrid>
              <a:tr h="316764">
                <a:tc>
                  <a:txBody>
                    <a:bodyPr/>
                    <a:lstStyle/>
                    <a:p>
                      <a:r>
                        <a:rPr lang="en-US" dirty="0" smtClean="0"/>
                        <a:t>Function</a:t>
                      </a:r>
                      <a:endParaRPr lang="en-US" dirty="0"/>
                    </a:p>
                  </a:txBody>
                  <a:tcPr/>
                </a:tc>
                <a:tc>
                  <a:txBody>
                    <a:bodyPr/>
                    <a:lstStyle/>
                    <a:p>
                      <a:r>
                        <a:rPr lang="en-US" dirty="0" smtClean="0"/>
                        <a:t>Description</a:t>
                      </a:r>
                      <a:endParaRPr lang="en-US" dirty="0"/>
                    </a:p>
                  </a:txBody>
                  <a:tcPr/>
                </a:tc>
                <a:tc>
                  <a:txBody>
                    <a:bodyPr/>
                    <a:lstStyle/>
                    <a:p>
                      <a:r>
                        <a:rPr lang="en-US" dirty="0" smtClean="0"/>
                        <a:t>I/</a:t>
                      </a:r>
                      <a:r>
                        <a:rPr lang="en-US" dirty="0" err="1" smtClean="0"/>
                        <a:t>Os</a:t>
                      </a:r>
                      <a:endParaRPr lang="en-US" dirty="0"/>
                    </a:p>
                  </a:txBody>
                  <a:tcPr/>
                </a:tc>
                <a:tc>
                  <a:txBody>
                    <a:bodyPr/>
                    <a:lstStyle/>
                    <a:p>
                      <a:r>
                        <a:rPr lang="en-US" dirty="0" smtClean="0"/>
                        <a:t>Feature(s)</a:t>
                      </a:r>
                      <a:endParaRPr lang="en-US" dirty="0"/>
                    </a:p>
                  </a:txBody>
                  <a:tcPr/>
                </a:tc>
              </a:tr>
              <a:tr h="336918">
                <a:tc>
                  <a:txBody>
                    <a:bodyPr/>
                    <a:lstStyle/>
                    <a:p>
                      <a:r>
                        <a:rPr lang="en-US" sz="1400" dirty="0" smtClean="0"/>
                        <a:t>Detect Button Press</a:t>
                      </a:r>
                      <a:endParaRPr lang="en-US" sz="1400" dirty="0"/>
                    </a:p>
                  </a:txBody>
                  <a:tcPr/>
                </a:tc>
                <a:tc>
                  <a:txBody>
                    <a:bodyPr/>
                    <a:lstStyle/>
                    <a:p>
                      <a:r>
                        <a:rPr lang="en-US" sz="1400" dirty="0" smtClean="0"/>
                        <a:t>Detects </a:t>
                      </a:r>
                      <a:r>
                        <a:rPr lang="en-US" sz="1400" i="1" dirty="0" smtClean="0"/>
                        <a:t>Voice</a:t>
                      </a:r>
                      <a:r>
                        <a:rPr lang="en-US" sz="1400" dirty="0" smtClean="0"/>
                        <a:t> command</a:t>
                      </a:r>
                      <a:r>
                        <a:rPr lang="en-US" sz="1400" baseline="0" dirty="0" smtClean="0"/>
                        <a:t> or </a:t>
                      </a:r>
                      <a:r>
                        <a:rPr lang="en-US" sz="1400" i="1" baseline="0" dirty="0" smtClean="0"/>
                        <a:t>Push</a:t>
                      </a:r>
                      <a:r>
                        <a:rPr lang="en-US" sz="1400" baseline="0" dirty="0" smtClean="0"/>
                        <a:t> of button on remote from the </a:t>
                      </a:r>
                      <a:r>
                        <a:rPr lang="en-US" sz="1400" i="1" baseline="0" dirty="0" smtClean="0"/>
                        <a:t>User</a:t>
                      </a:r>
                      <a:r>
                        <a:rPr lang="en-US" sz="1400" baseline="0" dirty="0" smtClean="0"/>
                        <a:t> and generates the corresponding </a:t>
                      </a:r>
                      <a:r>
                        <a:rPr lang="en-US" sz="1400" i="1" baseline="0" dirty="0" smtClean="0"/>
                        <a:t>Button Signals. </a:t>
                      </a:r>
                      <a:r>
                        <a:rPr lang="en-US" sz="1400" i="0" baseline="0" dirty="0" smtClean="0"/>
                        <a:t>The </a:t>
                      </a:r>
                      <a:r>
                        <a:rPr lang="en-US" sz="1400" i="1" baseline="0" dirty="0" smtClean="0"/>
                        <a:t>Tester </a:t>
                      </a:r>
                      <a:r>
                        <a:rPr lang="en-US" sz="1400" i="0" baseline="0" dirty="0" smtClean="0"/>
                        <a:t>must be able to </a:t>
                      </a:r>
                      <a:r>
                        <a:rPr lang="en-US" sz="1400" i="1" baseline="0" dirty="0" smtClean="0"/>
                        <a:t>Push</a:t>
                      </a:r>
                      <a:r>
                        <a:rPr lang="en-US" sz="1400" i="0" baseline="0" dirty="0" smtClean="0"/>
                        <a:t> buttons or generate artificial button presses during testing</a:t>
                      </a:r>
                      <a:endParaRPr lang="en-US" sz="1400" i="1" dirty="0"/>
                    </a:p>
                  </a:txBody>
                  <a:tcPr/>
                </a:tc>
                <a:tc>
                  <a:txBody>
                    <a:bodyPr/>
                    <a:lstStyle/>
                    <a:p>
                      <a:r>
                        <a:rPr lang="en-US" sz="1400" dirty="0" smtClean="0"/>
                        <a:t>Voice,</a:t>
                      </a:r>
                      <a:r>
                        <a:rPr lang="en-US" sz="1400" baseline="0" dirty="0" smtClean="0"/>
                        <a:t> Push, Button Signals</a:t>
                      </a:r>
                      <a:endParaRPr lang="en-US" sz="1400" dirty="0"/>
                    </a:p>
                  </a:txBody>
                  <a:tcPr/>
                </a:tc>
                <a:tc>
                  <a:txBody>
                    <a:bodyPr/>
                    <a:lstStyle/>
                    <a:p>
                      <a:r>
                        <a:rPr lang="en-US" sz="1400" dirty="0" smtClean="0"/>
                        <a:t>Easy of use</a:t>
                      </a:r>
                    </a:p>
                    <a:p>
                      <a:r>
                        <a:rPr lang="en-US" sz="1400" dirty="0" smtClean="0"/>
                        <a:t>Controls</a:t>
                      </a:r>
                      <a:r>
                        <a:rPr lang="en-US" sz="1400" baseline="0" dirty="0" smtClean="0"/>
                        <a:t> TV</a:t>
                      </a:r>
                    </a:p>
                    <a:p>
                      <a:r>
                        <a:rPr lang="en-US" sz="1400" baseline="0" dirty="0" smtClean="0"/>
                        <a:t>Versatility</a:t>
                      </a:r>
                    </a:p>
                    <a:p>
                      <a:r>
                        <a:rPr lang="en-US" sz="1400" baseline="0" dirty="0" smtClean="0"/>
                        <a:t>Programmability</a:t>
                      </a:r>
                    </a:p>
                    <a:p>
                      <a:r>
                        <a:rPr lang="en-US" sz="1400" baseline="0" dirty="0" smtClean="0"/>
                        <a:t>Voice activated</a:t>
                      </a:r>
                    </a:p>
                    <a:p>
                      <a:r>
                        <a:rPr lang="en-US" sz="1400" baseline="0" dirty="0" smtClean="0"/>
                        <a:t>Testability</a:t>
                      </a:r>
                      <a:endParaRPr lang="en-US" sz="1400" dirty="0" smtClean="0"/>
                    </a:p>
                  </a:txBody>
                  <a:tcPr/>
                </a:tc>
              </a:tr>
              <a:tr h="336918">
                <a:tc>
                  <a:txBody>
                    <a:bodyPr/>
                    <a:lstStyle/>
                    <a:p>
                      <a:r>
                        <a:rPr lang="en-US" sz="1400" dirty="0" smtClean="0"/>
                        <a:t>Generate Control Signals</a:t>
                      </a:r>
                      <a:endParaRPr lang="en-US" sz="1400" dirty="0"/>
                    </a:p>
                  </a:txBody>
                  <a:tcPr/>
                </a:tc>
                <a:tc>
                  <a:txBody>
                    <a:bodyPr/>
                    <a:lstStyle/>
                    <a:p>
                      <a:r>
                        <a:rPr lang="en-US" sz="1400" dirty="0" smtClean="0"/>
                        <a:t>Given a </a:t>
                      </a:r>
                      <a:r>
                        <a:rPr lang="en-US" sz="1400" i="1" dirty="0" smtClean="0"/>
                        <a:t>Button Signal</a:t>
                      </a:r>
                      <a:r>
                        <a:rPr lang="en-US" sz="1400" dirty="0" smtClean="0"/>
                        <a:t>, the</a:t>
                      </a:r>
                      <a:r>
                        <a:rPr lang="en-US" sz="1400" baseline="0" dirty="0" smtClean="0"/>
                        <a:t> remote must generate the corresponding </a:t>
                      </a:r>
                      <a:r>
                        <a:rPr lang="en-US" sz="1400" i="1" baseline="0" dirty="0" smtClean="0"/>
                        <a:t>Control Bits </a:t>
                      </a:r>
                      <a:r>
                        <a:rPr lang="en-US" sz="1400" baseline="0" dirty="0" smtClean="0"/>
                        <a:t>or put the remote into the correct mode of operation. The </a:t>
                      </a:r>
                      <a:r>
                        <a:rPr lang="en-US" sz="1400" i="1" baseline="0" dirty="0" smtClean="0"/>
                        <a:t>Control Bits </a:t>
                      </a:r>
                      <a:r>
                        <a:rPr lang="en-US" sz="1400" baseline="0" dirty="0" smtClean="0"/>
                        <a:t>are then sent to the </a:t>
                      </a:r>
                      <a:r>
                        <a:rPr lang="en-US" sz="1400" i="1" baseline="0" dirty="0" smtClean="0"/>
                        <a:t>Transmit Control Signals </a:t>
                      </a:r>
                      <a:r>
                        <a:rPr lang="en-US" sz="1400" baseline="0" dirty="0" smtClean="0"/>
                        <a:t>block. The </a:t>
                      </a:r>
                      <a:r>
                        <a:rPr lang="en-US" sz="1400" i="1" baseline="0" dirty="0" smtClean="0"/>
                        <a:t>Teste</a:t>
                      </a:r>
                      <a:r>
                        <a:rPr lang="en-US" sz="1400" baseline="0" dirty="0" smtClean="0"/>
                        <a:t>r must be able to set the </a:t>
                      </a:r>
                      <a:r>
                        <a:rPr lang="en-US" sz="1400" i="1" baseline="0" dirty="0" smtClean="0"/>
                        <a:t>Control Bits</a:t>
                      </a:r>
                      <a:r>
                        <a:rPr lang="en-US" sz="1400" baseline="0" dirty="0" smtClean="0"/>
                        <a:t> in order to produce the desired </a:t>
                      </a:r>
                      <a:r>
                        <a:rPr lang="en-US" sz="1400" i="1" baseline="0" dirty="0" err="1" smtClean="0"/>
                        <a:t>Xmitted</a:t>
                      </a:r>
                      <a:r>
                        <a:rPr lang="en-US" sz="1400" i="1" baseline="0" dirty="0" smtClean="0"/>
                        <a:t> signal</a:t>
                      </a:r>
                      <a:r>
                        <a:rPr lang="en-US" sz="1400" i="0" baseline="0" dirty="0" smtClean="0"/>
                        <a:t>. </a:t>
                      </a:r>
                      <a:r>
                        <a:rPr lang="en-US" sz="1400" baseline="0" dirty="0" smtClean="0"/>
                        <a:t>The marketing department will provide the necessary control </a:t>
                      </a:r>
                      <a:r>
                        <a:rPr lang="en-US" sz="1400" i="1" baseline="0" dirty="0" smtClean="0"/>
                        <a:t>Functions</a:t>
                      </a:r>
                      <a:r>
                        <a:rPr lang="en-US" sz="1400" baseline="0" dirty="0" smtClean="0"/>
                        <a:t>. </a:t>
                      </a:r>
                      <a:endParaRPr lang="en-US" sz="1400" dirty="0"/>
                    </a:p>
                  </a:txBody>
                  <a:tcPr/>
                </a:tc>
                <a:tc>
                  <a:txBody>
                    <a:bodyPr/>
                    <a:lstStyle/>
                    <a:p>
                      <a:r>
                        <a:rPr lang="en-US" sz="1400" dirty="0" smtClean="0"/>
                        <a:t>Button Signals, Reprogramming Signals,</a:t>
                      </a:r>
                      <a:r>
                        <a:rPr lang="en-US" sz="1400" baseline="0" dirty="0" smtClean="0"/>
                        <a:t> Control Bits, Test Signals, Functions</a:t>
                      </a:r>
                    </a:p>
                  </a:txBody>
                  <a:tcPr/>
                </a:tc>
                <a:tc>
                  <a:txBody>
                    <a:bodyPr/>
                    <a:lstStyle/>
                    <a:p>
                      <a:r>
                        <a:rPr lang="en-US" sz="1400" dirty="0" smtClean="0"/>
                        <a:t>Versatility</a:t>
                      </a:r>
                    </a:p>
                    <a:p>
                      <a:r>
                        <a:rPr lang="en-US" sz="1400" dirty="0" smtClean="0"/>
                        <a:t>Controls TV</a:t>
                      </a:r>
                    </a:p>
                    <a:p>
                      <a:r>
                        <a:rPr lang="en-US" sz="1400" dirty="0" smtClean="0"/>
                        <a:t>Programmability</a:t>
                      </a:r>
                    </a:p>
                    <a:p>
                      <a:r>
                        <a:rPr lang="en-US" sz="1400" dirty="0" smtClean="0"/>
                        <a:t>Marketability</a:t>
                      </a:r>
                    </a:p>
                    <a:p>
                      <a:r>
                        <a:rPr lang="en-US" sz="1400" dirty="0" smtClean="0"/>
                        <a:t>Testability</a:t>
                      </a:r>
                      <a:endParaRPr lang="en-US" sz="1400" dirty="0"/>
                    </a:p>
                  </a:txBody>
                  <a:tcPr/>
                </a:tc>
              </a:tr>
              <a:tr h="336918">
                <a:tc>
                  <a:txBody>
                    <a:bodyPr/>
                    <a:lstStyle/>
                    <a:p>
                      <a:r>
                        <a:rPr lang="en-US" sz="1400" dirty="0" smtClean="0"/>
                        <a:t>Transmit</a:t>
                      </a:r>
                      <a:r>
                        <a:rPr lang="en-US" sz="1400" baseline="0" dirty="0" smtClean="0"/>
                        <a:t> Control Signals</a:t>
                      </a:r>
                      <a:endParaRPr lang="en-US" sz="1400" dirty="0"/>
                    </a:p>
                  </a:txBody>
                  <a:tcPr/>
                </a:tc>
                <a:tc>
                  <a:txBody>
                    <a:bodyPr/>
                    <a:lstStyle/>
                    <a:p>
                      <a:r>
                        <a:rPr lang="en-US" sz="1400" dirty="0" smtClean="0"/>
                        <a:t>Transduces the </a:t>
                      </a:r>
                      <a:r>
                        <a:rPr lang="en-US" sz="1400" i="1" dirty="0" smtClean="0"/>
                        <a:t>Control Bits</a:t>
                      </a:r>
                      <a:r>
                        <a:rPr lang="en-US" sz="1400" dirty="0" smtClean="0"/>
                        <a:t> into an appropriate medium for the </a:t>
                      </a:r>
                      <a:r>
                        <a:rPr lang="en-US" sz="1400" i="1" dirty="0" err="1" smtClean="0"/>
                        <a:t>Xmitted</a:t>
                      </a:r>
                      <a:r>
                        <a:rPr lang="en-US" sz="1400" i="1" dirty="0" smtClean="0"/>
                        <a:t> Signal </a:t>
                      </a:r>
                      <a:r>
                        <a:rPr lang="en-US" sz="1400" i="0" dirty="0" smtClean="0"/>
                        <a:t>to be received correctly by various devices</a:t>
                      </a:r>
                      <a:r>
                        <a:rPr lang="en-US" sz="1400" dirty="0" smtClean="0"/>
                        <a:t>. </a:t>
                      </a:r>
                      <a:endParaRPr lang="en-US" sz="1400" dirty="0"/>
                    </a:p>
                  </a:txBody>
                  <a:tcPr/>
                </a:tc>
                <a:tc>
                  <a:txBody>
                    <a:bodyPr/>
                    <a:lstStyle/>
                    <a:p>
                      <a:r>
                        <a:rPr lang="en-US" sz="1400" dirty="0" smtClean="0"/>
                        <a:t>Control Bits, </a:t>
                      </a:r>
                      <a:r>
                        <a:rPr lang="en-US" sz="1400" dirty="0" err="1" smtClean="0"/>
                        <a:t>Xmitted</a:t>
                      </a:r>
                      <a:r>
                        <a:rPr lang="en-US" sz="1400" dirty="0" smtClean="0"/>
                        <a:t> Signal</a:t>
                      </a:r>
                      <a:endParaRPr lang="en-US" sz="1400" dirty="0"/>
                    </a:p>
                  </a:txBody>
                  <a:tcPr/>
                </a:tc>
                <a:tc>
                  <a:txBody>
                    <a:bodyPr/>
                    <a:lstStyle/>
                    <a:p>
                      <a:r>
                        <a:rPr lang="en-US" sz="1400" dirty="0" smtClean="0"/>
                        <a:t>Versatility</a:t>
                      </a:r>
                    </a:p>
                    <a:p>
                      <a:r>
                        <a:rPr lang="en-US" sz="1400" dirty="0" smtClean="0"/>
                        <a:t>Controls</a:t>
                      </a:r>
                      <a:r>
                        <a:rPr lang="en-US" sz="1400" baseline="0" dirty="0" smtClean="0"/>
                        <a:t> TV</a:t>
                      </a:r>
                    </a:p>
                  </a:txBody>
                  <a:tcPr/>
                </a:tc>
              </a:tr>
              <a:tr h="336918">
                <a:tc>
                  <a:txBody>
                    <a:bodyPr/>
                    <a:lstStyle/>
                    <a:p>
                      <a:r>
                        <a:rPr lang="en-US" sz="1400" dirty="0" smtClean="0"/>
                        <a:t>Reprogram Control</a:t>
                      </a:r>
                      <a:r>
                        <a:rPr lang="en-US" sz="1400" baseline="0" dirty="0" smtClean="0"/>
                        <a:t> Signals</a:t>
                      </a:r>
                      <a:endParaRPr lang="en-US" sz="1400" dirty="0"/>
                    </a:p>
                  </a:txBody>
                  <a:tcPr/>
                </a:tc>
                <a:tc>
                  <a:txBody>
                    <a:bodyPr/>
                    <a:lstStyle/>
                    <a:p>
                      <a:r>
                        <a:rPr lang="en-US" sz="1400" dirty="0" smtClean="0"/>
                        <a:t>When the</a:t>
                      </a:r>
                      <a:r>
                        <a:rPr lang="en-US" sz="1400" baseline="0" dirty="0" smtClean="0"/>
                        <a:t> appropriate </a:t>
                      </a:r>
                      <a:r>
                        <a:rPr lang="en-US" sz="1400" i="1" baseline="0" dirty="0" smtClean="0"/>
                        <a:t>Button Signals </a:t>
                      </a:r>
                      <a:r>
                        <a:rPr lang="en-US" sz="1400" baseline="0" dirty="0" smtClean="0"/>
                        <a:t>are detected it will reprogram the </a:t>
                      </a:r>
                      <a:r>
                        <a:rPr lang="en-US" sz="1400" i="1" baseline="0" dirty="0" smtClean="0"/>
                        <a:t>Generate Control Signals </a:t>
                      </a:r>
                      <a:r>
                        <a:rPr lang="en-US" sz="1400" baseline="0" dirty="0" smtClean="0"/>
                        <a:t>block using the </a:t>
                      </a:r>
                      <a:r>
                        <a:rPr lang="en-US" sz="1400" i="1" baseline="0" dirty="0" smtClean="0"/>
                        <a:t>Reprogram Signals</a:t>
                      </a:r>
                      <a:r>
                        <a:rPr lang="en-US" sz="1400" baseline="0" dirty="0" smtClean="0"/>
                        <a:t> to associate the correct </a:t>
                      </a:r>
                      <a:r>
                        <a:rPr lang="en-US" sz="1400" i="1" baseline="0" dirty="0" smtClean="0"/>
                        <a:t>Control Bits </a:t>
                      </a:r>
                      <a:r>
                        <a:rPr lang="en-US" sz="1400" baseline="0" dirty="0" smtClean="0"/>
                        <a:t>with corresponding </a:t>
                      </a:r>
                      <a:r>
                        <a:rPr lang="en-US" sz="1400" i="1" baseline="0" dirty="0" smtClean="0"/>
                        <a:t>Button Signals</a:t>
                      </a:r>
                      <a:r>
                        <a:rPr lang="en-US" sz="1400" i="0" baseline="0" dirty="0" smtClean="0"/>
                        <a:t> for a given </a:t>
                      </a:r>
                      <a:r>
                        <a:rPr lang="en-US" sz="1400" i="1" baseline="0" dirty="0" smtClean="0"/>
                        <a:t>TV </a:t>
                      </a:r>
                      <a:r>
                        <a:rPr lang="en-US" sz="1400" i="0" baseline="0" dirty="0" smtClean="0"/>
                        <a:t>or</a:t>
                      </a:r>
                      <a:r>
                        <a:rPr lang="en-US" sz="1400" i="1" baseline="0" dirty="0" smtClean="0"/>
                        <a:t> Other Electronic Device. </a:t>
                      </a:r>
                      <a:r>
                        <a:rPr lang="en-US" sz="1400" i="0" baseline="0" dirty="0" smtClean="0"/>
                        <a:t>This functionality must be accessible by the </a:t>
                      </a:r>
                      <a:r>
                        <a:rPr lang="en-US" sz="1400" i="1" baseline="0" dirty="0" smtClean="0"/>
                        <a:t>Tester </a:t>
                      </a:r>
                      <a:r>
                        <a:rPr lang="en-US" sz="1400" i="0" baseline="0" dirty="0" smtClean="0"/>
                        <a:t>using </a:t>
                      </a:r>
                      <a:r>
                        <a:rPr lang="en-US" sz="1400" i="1" baseline="0" dirty="0" smtClean="0"/>
                        <a:t>Test Signals.</a:t>
                      </a:r>
                      <a:endParaRPr lang="en-US" sz="1400" i="1" dirty="0"/>
                    </a:p>
                  </a:txBody>
                  <a:tcPr/>
                </a:tc>
                <a:tc>
                  <a:txBody>
                    <a:bodyPr/>
                    <a:lstStyle/>
                    <a:p>
                      <a:r>
                        <a:rPr lang="en-US" sz="1400" dirty="0" smtClean="0"/>
                        <a:t>Button Signals, Reprogram Signals,</a:t>
                      </a:r>
                      <a:r>
                        <a:rPr lang="en-US" sz="1400" baseline="0" dirty="0" smtClean="0"/>
                        <a:t> Test Signals</a:t>
                      </a:r>
                      <a:endParaRPr lang="en-US" sz="1400" dirty="0" smtClean="0"/>
                    </a:p>
                  </a:txBody>
                  <a:tcPr/>
                </a:tc>
                <a:tc>
                  <a:txBody>
                    <a:bodyPr/>
                    <a:lstStyle/>
                    <a:p>
                      <a:r>
                        <a:rPr lang="en-US" sz="1400" dirty="0" smtClean="0"/>
                        <a:t>Programmability</a:t>
                      </a:r>
                    </a:p>
                    <a:p>
                      <a:r>
                        <a:rPr lang="en-US" sz="1400" dirty="0" smtClean="0"/>
                        <a:t>Testability</a:t>
                      </a:r>
                      <a:endParaRPr lang="en-US" sz="1400" dirty="0"/>
                    </a:p>
                  </a:txBody>
                  <a:tcPr/>
                </a:tc>
              </a:tr>
            </a:tbl>
          </a:graphicData>
        </a:graphic>
      </p:graphicFrame>
    </p:spTree>
    <p:extLst>
      <p:ext uri="{BB962C8B-B14F-4D97-AF65-F5344CB8AC3E}">
        <p14:creationId xmlns:p14="http://schemas.microsoft.com/office/powerpoint/2010/main" val="1440457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1612870"/>
              </p:ext>
            </p:extLst>
          </p:nvPr>
        </p:nvGraphicFramePr>
        <p:xfrm>
          <a:off x="152400" y="152400"/>
          <a:ext cx="8915401" cy="6111240"/>
        </p:xfrm>
        <a:graphic>
          <a:graphicData uri="http://schemas.openxmlformats.org/drawingml/2006/table">
            <a:tbl>
              <a:tblPr firstRow="1" bandRow="1">
                <a:tableStyleId>{5940675A-B579-460E-94D1-54222C63F5DA}</a:tableStyleId>
              </a:tblPr>
              <a:tblGrid>
                <a:gridCol w="1676400"/>
                <a:gridCol w="3712464"/>
                <a:gridCol w="1926336"/>
                <a:gridCol w="1600201"/>
              </a:tblGrid>
              <a:tr h="336918">
                <a:tc>
                  <a:txBody>
                    <a:bodyPr/>
                    <a:lstStyle/>
                    <a:p>
                      <a:r>
                        <a:rPr lang="en-US" sz="1300" dirty="0" smtClean="0"/>
                        <a:t>Distribute</a:t>
                      </a:r>
                      <a:r>
                        <a:rPr lang="en-US" sz="1300" baseline="0" dirty="0" smtClean="0"/>
                        <a:t> power from the battery</a:t>
                      </a:r>
                      <a:endParaRPr lang="en-US" sz="1300" dirty="0"/>
                    </a:p>
                  </a:txBody>
                  <a:tcPr/>
                </a:tc>
                <a:tc>
                  <a:txBody>
                    <a:bodyPr/>
                    <a:lstStyle/>
                    <a:p>
                      <a:r>
                        <a:rPr lang="en-US" sz="1300" dirty="0" smtClean="0"/>
                        <a:t>Takes </a:t>
                      </a:r>
                      <a:r>
                        <a:rPr lang="en-US" sz="1300" i="1" dirty="0" smtClean="0"/>
                        <a:t>Electrical</a:t>
                      </a:r>
                      <a:r>
                        <a:rPr lang="en-US" sz="1300" i="1" baseline="0" dirty="0" smtClean="0"/>
                        <a:t> P</a:t>
                      </a:r>
                      <a:r>
                        <a:rPr lang="en-US" sz="1300" i="1" dirty="0" smtClean="0"/>
                        <a:t>ower </a:t>
                      </a:r>
                      <a:r>
                        <a:rPr lang="en-US" sz="1300" dirty="0" smtClean="0"/>
                        <a:t>from </a:t>
                      </a:r>
                      <a:r>
                        <a:rPr lang="en-US" sz="1300" i="1" dirty="0" smtClean="0"/>
                        <a:t>Wall Outlet </a:t>
                      </a:r>
                      <a:r>
                        <a:rPr lang="en-US" sz="1300" dirty="0" smtClean="0"/>
                        <a:t>and converts it into</a:t>
                      </a:r>
                      <a:r>
                        <a:rPr lang="en-US" sz="1300" baseline="0" dirty="0" smtClean="0"/>
                        <a:t> an </a:t>
                      </a:r>
                      <a:r>
                        <a:rPr lang="en-US" sz="1300" i="1" baseline="0" dirty="0" smtClean="0"/>
                        <a:t>Electrical Power </a:t>
                      </a:r>
                      <a:r>
                        <a:rPr lang="en-US" sz="1300" baseline="0" dirty="0" smtClean="0"/>
                        <a:t>that is compatible with recharging </a:t>
                      </a:r>
                      <a:r>
                        <a:rPr lang="en-US" sz="1300" dirty="0" smtClean="0"/>
                        <a:t>the </a:t>
                      </a:r>
                      <a:r>
                        <a:rPr lang="en-US" sz="1300" i="1" dirty="0" smtClean="0"/>
                        <a:t>Battery. Mechanical Forces </a:t>
                      </a:r>
                      <a:r>
                        <a:rPr lang="en-US" sz="1300" i="0" dirty="0" smtClean="0"/>
                        <a:t>are used to hold a</a:t>
                      </a:r>
                      <a:r>
                        <a:rPr lang="en-US" sz="1300" i="0" baseline="0" dirty="0" smtClean="0"/>
                        <a:t> plug in the </a:t>
                      </a:r>
                      <a:r>
                        <a:rPr lang="en-US" sz="1300" i="1" baseline="0" dirty="0" smtClean="0"/>
                        <a:t>Wall Outlet </a:t>
                      </a:r>
                      <a:r>
                        <a:rPr lang="en-US" sz="1300" i="0" baseline="0" dirty="0" smtClean="0"/>
                        <a:t>and to a connector on the remote control. Also distributes batter power through </a:t>
                      </a:r>
                      <a:r>
                        <a:rPr lang="en-US" sz="1300" i="1" baseline="0" dirty="0" smtClean="0"/>
                        <a:t>Electric Power to All </a:t>
                      </a:r>
                      <a:r>
                        <a:rPr lang="en-US" sz="1300" i="0" baseline="0" dirty="0" smtClean="0"/>
                        <a:t>to all internal electrical components.</a:t>
                      </a:r>
                      <a:endParaRPr lang="en-US" sz="1300" i="1" dirty="0"/>
                    </a:p>
                  </a:txBody>
                  <a:tcPr/>
                </a:tc>
                <a:tc>
                  <a:txBody>
                    <a:bodyPr/>
                    <a:lstStyle/>
                    <a:p>
                      <a:r>
                        <a:rPr lang="en-US" sz="1300" baseline="0" dirty="0" smtClean="0"/>
                        <a:t>Electric Power OUT</a:t>
                      </a:r>
                    </a:p>
                    <a:p>
                      <a:r>
                        <a:rPr lang="en-US" sz="1300" baseline="0" dirty="0" smtClean="0"/>
                        <a:t>Electric Power to All</a:t>
                      </a:r>
                      <a:endParaRPr lang="en-US" sz="1300" dirty="0"/>
                    </a:p>
                  </a:txBody>
                  <a:tcPr/>
                </a:tc>
                <a:tc>
                  <a:txBody>
                    <a:bodyPr/>
                    <a:lstStyle/>
                    <a:p>
                      <a:r>
                        <a:rPr lang="en-US" sz="1300" dirty="0" smtClean="0"/>
                        <a:t>Rechargeable</a:t>
                      </a:r>
                      <a:endParaRPr lang="en-US" sz="1300" dirty="0"/>
                    </a:p>
                  </a:txBody>
                  <a:tcPr/>
                </a:tc>
              </a:tr>
              <a:tr h="336918">
                <a:tc>
                  <a:txBody>
                    <a:bodyPr/>
                    <a:lstStyle/>
                    <a:p>
                      <a:r>
                        <a:rPr lang="en-US" sz="1300" dirty="0" smtClean="0"/>
                        <a:t>Control</a:t>
                      </a:r>
                      <a:r>
                        <a:rPr lang="en-US" sz="1300" baseline="0" dirty="0" smtClean="0"/>
                        <a:t> battery recharging</a:t>
                      </a:r>
                      <a:endParaRPr lang="en-US" sz="1300" dirty="0"/>
                    </a:p>
                  </a:txBody>
                  <a:tcPr/>
                </a:tc>
                <a:tc>
                  <a:txBody>
                    <a:bodyPr/>
                    <a:lstStyle/>
                    <a:p>
                      <a:r>
                        <a:rPr lang="en-US" sz="1300" dirty="0" smtClean="0"/>
                        <a:t>Takes </a:t>
                      </a:r>
                      <a:r>
                        <a:rPr lang="en-US" sz="1300" i="1" dirty="0" smtClean="0"/>
                        <a:t>Electrical</a:t>
                      </a:r>
                      <a:r>
                        <a:rPr lang="en-US" sz="1300" i="1" baseline="0" dirty="0" smtClean="0"/>
                        <a:t> P</a:t>
                      </a:r>
                      <a:r>
                        <a:rPr lang="en-US" sz="1300" i="1" dirty="0" smtClean="0"/>
                        <a:t>ower IN </a:t>
                      </a:r>
                      <a:r>
                        <a:rPr lang="en-US" sz="1300" dirty="0" smtClean="0"/>
                        <a:t>from </a:t>
                      </a:r>
                      <a:r>
                        <a:rPr lang="en-US" sz="1300" i="1" dirty="0" smtClean="0"/>
                        <a:t>Wall Outlet </a:t>
                      </a:r>
                      <a:r>
                        <a:rPr lang="en-US" sz="1300" dirty="0" smtClean="0"/>
                        <a:t>and converts it into</a:t>
                      </a:r>
                      <a:r>
                        <a:rPr lang="en-US" sz="1300" baseline="0" dirty="0" smtClean="0"/>
                        <a:t> an </a:t>
                      </a:r>
                      <a:r>
                        <a:rPr lang="en-US" sz="1300" i="1" baseline="0" dirty="0" smtClean="0"/>
                        <a:t>Electrical Power OUT </a:t>
                      </a:r>
                      <a:r>
                        <a:rPr lang="en-US" sz="1300" baseline="0" dirty="0" smtClean="0"/>
                        <a:t>that is compatible with recharging </a:t>
                      </a:r>
                      <a:r>
                        <a:rPr lang="en-US" sz="1300" dirty="0" smtClean="0"/>
                        <a:t>the </a:t>
                      </a:r>
                      <a:r>
                        <a:rPr lang="en-US" sz="1300" i="1" dirty="0" smtClean="0"/>
                        <a:t>Battery. Mechanical Forces </a:t>
                      </a:r>
                      <a:r>
                        <a:rPr lang="en-US" sz="1300" i="0" dirty="0" smtClean="0"/>
                        <a:t>are used to hold a</a:t>
                      </a:r>
                      <a:r>
                        <a:rPr lang="en-US" sz="1300" i="0" baseline="0" dirty="0" smtClean="0"/>
                        <a:t> plug in the </a:t>
                      </a:r>
                      <a:r>
                        <a:rPr lang="en-US" sz="1300" i="1" baseline="0" dirty="0" smtClean="0"/>
                        <a:t>Wall Outlet </a:t>
                      </a:r>
                      <a:r>
                        <a:rPr lang="en-US" sz="1300" i="0" baseline="0" dirty="0" smtClean="0"/>
                        <a:t>and to a connector on the remote control.</a:t>
                      </a:r>
                      <a:endParaRPr lang="en-US" sz="1300" i="1" dirty="0"/>
                    </a:p>
                  </a:txBody>
                  <a:tcPr/>
                </a:tc>
                <a:tc>
                  <a:txBody>
                    <a:bodyPr/>
                    <a:lstStyle/>
                    <a:p>
                      <a:r>
                        <a:rPr lang="en-US" sz="1300" dirty="0" smtClean="0"/>
                        <a:t>Mechanical Forces,</a:t>
                      </a:r>
                      <a:r>
                        <a:rPr lang="en-US" sz="1300" baseline="0" dirty="0" smtClean="0"/>
                        <a:t> Electric Power IN, </a:t>
                      </a:r>
                      <a:br>
                        <a:rPr lang="en-US" sz="1300" baseline="0" dirty="0" smtClean="0"/>
                      </a:br>
                      <a:r>
                        <a:rPr lang="en-US" sz="1300" baseline="0" dirty="0" smtClean="0"/>
                        <a:t>Electric Power OUT</a:t>
                      </a:r>
                      <a:endParaRPr lang="en-US" sz="1300" dirty="0"/>
                    </a:p>
                  </a:txBody>
                  <a:tcPr/>
                </a:tc>
                <a:tc>
                  <a:txBody>
                    <a:bodyPr/>
                    <a:lstStyle/>
                    <a:p>
                      <a:r>
                        <a:rPr lang="en-US" sz="1300" dirty="0" smtClean="0"/>
                        <a:t>Rechargeable</a:t>
                      </a:r>
                      <a:endParaRPr lang="en-US" sz="1300" dirty="0"/>
                    </a:p>
                  </a:txBody>
                  <a:tcPr/>
                </a:tc>
              </a:tr>
              <a:tr h="336918">
                <a:tc>
                  <a:txBody>
                    <a:bodyPr/>
                    <a:lstStyle/>
                    <a:p>
                      <a:r>
                        <a:rPr lang="en-US" sz="1300" dirty="0" smtClean="0"/>
                        <a:t>Combine</a:t>
                      </a:r>
                      <a:r>
                        <a:rPr lang="en-US" sz="1300" baseline="0" dirty="0" smtClean="0"/>
                        <a:t> pieces mechanically and distribute forces</a:t>
                      </a:r>
                      <a:endParaRPr lang="en-US" sz="1300" dirty="0"/>
                    </a:p>
                  </a:txBody>
                  <a:tcPr/>
                </a:tc>
                <a:tc>
                  <a:txBody>
                    <a:bodyPr/>
                    <a:lstStyle/>
                    <a:p>
                      <a:r>
                        <a:rPr lang="en-US" sz="1300" dirty="0" smtClean="0"/>
                        <a:t>The enclosure and housing</a:t>
                      </a:r>
                      <a:r>
                        <a:rPr lang="en-US" sz="1300" baseline="0" dirty="0" smtClean="0"/>
                        <a:t> for the remote system. Must withstand </a:t>
                      </a:r>
                      <a:r>
                        <a:rPr lang="en-US" sz="1300" i="1" baseline="0" dirty="0" smtClean="0"/>
                        <a:t>Impact Forces </a:t>
                      </a:r>
                      <a:r>
                        <a:rPr lang="en-US" sz="1300" baseline="0" dirty="0" smtClean="0"/>
                        <a:t>when </a:t>
                      </a:r>
                      <a:r>
                        <a:rPr lang="en-US" sz="1300" baseline="0" dirty="0" err="1" smtClean="0"/>
                        <a:t>droped</a:t>
                      </a:r>
                      <a:r>
                        <a:rPr lang="en-US" sz="1300" baseline="0" dirty="0" smtClean="0"/>
                        <a:t> and protect internal hardware from damage during use and shipping by minimizing </a:t>
                      </a:r>
                      <a:r>
                        <a:rPr lang="en-US" sz="1300" i="1" baseline="0" dirty="0" smtClean="0"/>
                        <a:t>Forces to All </a:t>
                      </a:r>
                      <a:r>
                        <a:rPr lang="en-US" sz="1300" baseline="0" dirty="0" smtClean="0"/>
                        <a:t>internal components. Must require minimal </a:t>
                      </a:r>
                      <a:r>
                        <a:rPr lang="en-US" sz="1300" i="1" baseline="0" dirty="0" smtClean="0"/>
                        <a:t>Assembly</a:t>
                      </a:r>
                      <a:r>
                        <a:rPr lang="en-US" sz="1300" baseline="0" dirty="0" smtClean="0"/>
                        <a:t> and </a:t>
                      </a:r>
                      <a:r>
                        <a:rPr lang="en-US" sz="1300" i="1" baseline="0" dirty="0" smtClean="0"/>
                        <a:t>Disassembly Forces </a:t>
                      </a:r>
                      <a:r>
                        <a:rPr lang="en-US" sz="1300" baseline="0" dirty="0" smtClean="0"/>
                        <a:t>when being manufactured, tested, and recycled.</a:t>
                      </a:r>
                      <a:endParaRPr lang="en-US" sz="1300" dirty="0"/>
                    </a:p>
                  </a:txBody>
                  <a:tcPr/>
                </a:tc>
                <a:tc>
                  <a:txBody>
                    <a:bodyPr/>
                    <a:lstStyle/>
                    <a:p>
                      <a:r>
                        <a:rPr lang="en-US" sz="1300" dirty="0" smtClean="0"/>
                        <a:t>Assembly Forces, Impact Force, Disassembly Forces</a:t>
                      </a:r>
                    </a:p>
                  </a:txBody>
                  <a:tcPr/>
                </a:tc>
                <a:tc>
                  <a:txBody>
                    <a:bodyPr/>
                    <a:lstStyle/>
                    <a:p>
                      <a:r>
                        <a:rPr lang="en-US" sz="1300" dirty="0" smtClean="0"/>
                        <a:t>Easy to use</a:t>
                      </a:r>
                    </a:p>
                    <a:p>
                      <a:r>
                        <a:rPr lang="en-US" sz="1300" dirty="0" smtClean="0"/>
                        <a:t>Durability</a:t>
                      </a:r>
                    </a:p>
                    <a:p>
                      <a:r>
                        <a:rPr lang="en-US" sz="1300" dirty="0" smtClean="0"/>
                        <a:t>Recyclability</a:t>
                      </a:r>
                      <a:endParaRPr lang="en-US" sz="1300" dirty="0"/>
                    </a:p>
                  </a:txBody>
                  <a:tcPr/>
                </a:tc>
              </a:tr>
              <a:tr h="336918">
                <a:tc>
                  <a:txBody>
                    <a:bodyPr/>
                    <a:lstStyle/>
                    <a:p>
                      <a:r>
                        <a:rPr lang="en-US" sz="1300" dirty="0" smtClean="0"/>
                        <a:t>Package the final system</a:t>
                      </a:r>
                      <a:endParaRPr lang="en-US" sz="1300" dirty="0"/>
                    </a:p>
                  </a:txBody>
                  <a:tcPr/>
                </a:tc>
                <a:tc>
                  <a:txBody>
                    <a:bodyPr/>
                    <a:lstStyle/>
                    <a:p>
                      <a:r>
                        <a:rPr lang="en-US" sz="1300" dirty="0" smtClean="0"/>
                        <a:t>The final packaging</a:t>
                      </a:r>
                      <a:r>
                        <a:rPr lang="en-US" sz="1300" baseline="0" dirty="0" smtClean="0"/>
                        <a:t> in which the remote control will be sold and shipped. The </a:t>
                      </a:r>
                      <a:r>
                        <a:rPr lang="en-US" sz="1300" i="1" baseline="0" dirty="0" smtClean="0"/>
                        <a:t>Marketing Department </a:t>
                      </a:r>
                      <a:r>
                        <a:rPr lang="en-US" sz="1300" baseline="0" dirty="0" smtClean="0"/>
                        <a:t>will provide input to its </a:t>
                      </a:r>
                      <a:r>
                        <a:rPr lang="en-US" sz="1300" i="1" baseline="0" dirty="0" smtClean="0"/>
                        <a:t>Appearance</a:t>
                      </a:r>
                      <a:r>
                        <a:rPr lang="en-US" sz="1300" baseline="0" dirty="0" smtClean="0"/>
                        <a:t> so that the </a:t>
                      </a:r>
                      <a:r>
                        <a:rPr lang="en-US" sz="1300" i="1" baseline="0" dirty="0" smtClean="0"/>
                        <a:t>Visual Appearance</a:t>
                      </a:r>
                      <a:r>
                        <a:rPr lang="en-US" sz="1300" baseline="0" dirty="0" smtClean="0"/>
                        <a:t> of the final packaging will be appealing to </a:t>
                      </a:r>
                      <a:r>
                        <a:rPr lang="en-US" sz="1300" i="1" baseline="0" dirty="0" smtClean="0"/>
                        <a:t>Distributors</a:t>
                      </a:r>
                      <a:r>
                        <a:rPr lang="en-US" sz="1300" baseline="0" dirty="0" smtClean="0"/>
                        <a:t>. The packaging must also dissipate </a:t>
                      </a:r>
                      <a:r>
                        <a:rPr lang="en-US" sz="1300" i="1" baseline="0" dirty="0" smtClean="0"/>
                        <a:t>Mechanical Forces </a:t>
                      </a:r>
                      <a:r>
                        <a:rPr lang="en-US" sz="1300" baseline="0" dirty="0" smtClean="0"/>
                        <a:t>during shipping in order to minimize the impact on the </a:t>
                      </a:r>
                      <a:r>
                        <a:rPr lang="en-US" sz="1300" i="1" baseline="0" dirty="0" smtClean="0"/>
                        <a:t>Mechanical Structure</a:t>
                      </a:r>
                      <a:r>
                        <a:rPr lang="en-US" sz="1300" baseline="0" dirty="0" smtClean="0"/>
                        <a:t>.</a:t>
                      </a:r>
                      <a:endParaRPr lang="en-US" sz="1300" dirty="0"/>
                    </a:p>
                  </a:txBody>
                  <a:tcPr/>
                </a:tc>
                <a:tc>
                  <a:txBody>
                    <a:bodyPr/>
                    <a:lstStyle/>
                    <a:p>
                      <a:r>
                        <a:rPr lang="en-US" sz="1300" dirty="0" smtClean="0"/>
                        <a:t>Appearance, Visual Appearance</a:t>
                      </a:r>
                    </a:p>
                  </a:txBody>
                  <a:tcPr/>
                </a:tc>
                <a:tc>
                  <a:txBody>
                    <a:bodyPr/>
                    <a:lstStyle/>
                    <a:p>
                      <a:r>
                        <a:rPr lang="en-US" sz="1300" dirty="0" smtClean="0"/>
                        <a:t>Marketability</a:t>
                      </a:r>
                      <a:r>
                        <a:rPr lang="en-US" sz="1300" baseline="0" dirty="0" smtClean="0"/>
                        <a:t> Durability</a:t>
                      </a:r>
                      <a:endParaRPr lang="en-US" sz="1300" dirty="0"/>
                    </a:p>
                  </a:txBody>
                  <a:tcPr/>
                </a:tc>
              </a:tr>
            </a:tbl>
          </a:graphicData>
        </a:graphic>
      </p:graphicFrame>
    </p:spTree>
    <p:extLst>
      <p:ext uri="{BB962C8B-B14F-4D97-AF65-F5344CB8AC3E}">
        <p14:creationId xmlns:p14="http://schemas.microsoft.com/office/powerpoint/2010/main" val="1754785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728323"/>
            <a:ext cx="8534400" cy="4626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76200"/>
            <a:ext cx="8975725" cy="954107"/>
          </a:xfrm>
        </p:spPr>
        <p:txBody>
          <a:bodyPr/>
          <a:lstStyle/>
          <a:p>
            <a:r>
              <a:rPr lang="en-US" dirty="0" smtClean="0"/>
              <a:t>Now take a brief look at what you might expect to see from the other systems competencies.</a:t>
            </a:r>
            <a:endParaRPr lang="en-US" dirty="0"/>
          </a:p>
        </p:txBody>
      </p:sp>
      <p:sp>
        <p:nvSpPr>
          <p:cNvPr id="4" name="Rectangle 3"/>
          <p:cNvSpPr>
            <a:spLocks noChangeArrowheads="1"/>
          </p:cNvSpPr>
          <p:nvPr/>
        </p:nvSpPr>
        <p:spPr bwMode="auto">
          <a:xfrm>
            <a:off x="533400" y="1143000"/>
            <a:ext cx="8153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defTabSz="457200" fontAlgn="base">
              <a:spcBef>
                <a:spcPts val="500"/>
              </a:spcBef>
              <a:spcAft>
                <a:spcPts val="500"/>
              </a:spcAft>
              <a:buFont typeface="+mj-lt"/>
              <a:buAutoNum type="arabicPeriod"/>
              <a:tabLst>
                <a:tab pos="457200" algn="l"/>
              </a:tabLst>
            </a:pPr>
            <a:r>
              <a:rPr lang="en-US" altLang="en-US" sz="2800" b="1" dirty="0" smtClean="0">
                <a:solidFill>
                  <a:srgbClr val="FF0000"/>
                </a:solidFill>
                <a:latin typeface="Calibri" pitchFamily="34" charset="0"/>
              </a:rPr>
              <a:t>Applying </a:t>
            </a:r>
            <a:r>
              <a:rPr lang="en-US" altLang="en-US" sz="2800" b="1" dirty="0">
                <a:solidFill>
                  <a:srgbClr val="FF0000"/>
                </a:solidFill>
                <a:latin typeface="Calibri" pitchFamily="34" charset="0"/>
              </a:rPr>
              <a:t>a system stakeholder view of </a:t>
            </a:r>
            <a:r>
              <a:rPr lang="en-US" altLang="en-US" sz="2800" b="1" dirty="0" smtClean="0">
                <a:solidFill>
                  <a:srgbClr val="FF0000"/>
                </a:solidFill>
                <a:latin typeface="Calibri" pitchFamily="34" charset="0"/>
              </a:rPr>
              <a:t>value and features</a:t>
            </a:r>
            <a:endParaRPr lang="en-US" altLang="en-US" sz="2800" b="1" dirty="0">
              <a:solidFill>
                <a:srgbClr val="FF0000"/>
              </a:solidFill>
              <a:latin typeface="Calibri" pitchFamily="34" charset="0"/>
            </a:endParaRP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Defining </a:t>
            </a:r>
            <a:r>
              <a:rPr lang="en-US" altLang="en-US" sz="2800" b="1" dirty="0">
                <a:solidFill>
                  <a:srgbClr val="FF0000"/>
                </a:solidFill>
                <a:latin typeface="Calibri" pitchFamily="34" charset="0"/>
              </a:rPr>
              <a:t>the project as interconnected subsystems </a:t>
            </a:r>
            <a:r>
              <a:rPr lang="en-US" altLang="en-US" sz="2800" b="1" dirty="0" smtClean="0">
                <a:solidFill>
                  <a:srgbClr val="FF0000"/>
                </a:solidFill>
                <a:latin typeface="Calibri" pitchFamily="34" charset="0"/>
              </a:rPr>
              <a:t>with </a:t>
            </a:r>
            <a:r>
              <a:rPr lang="en-US" altLang="en-US" sz="2800" b="1" dirty="0">
                <a:solidFill>
                  <a:srgbClr val="FF0000"/>
                </a:solidFill>
                <a:latin typeface="Calibri" pitchFamily="34" charset="0"/>
              </a:rPr>
              <a:t>both internal and external </a:t>
            </a:r>
            <a:r>
              <a:rPr lang="en-US" altLang="en-US" sz="2800" b="1" dirty="0" smtClean="0">
                <a:solidFill>
                  <a:srgbClr val="FF0000"/>
                </a:solidFill>
                <a:latin typeface="Calibri" pitchFamily="34" charset="0"/>
              </a:rPr>
              <a:t>perspectives</a:t>
            </a: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Understanding a system’s interactions and modes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Specifying technical requirements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Creating and analyzing high-level design</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Assessing solution feasibility, completeness, and consistency</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Performing failure modes and risk analysis</a:t>
            </a:r>
          </a:p>
        </p:txBody>
      </p:sp>
    </p:spTree>
    <p:extLst>
      <p:ext uri="{BB962C8B-B14F-4D97-AF65-F5344CB8AC3E}">
        <p14:creationId xmlns:p14="http://schemas.microsoft.com/office/powerpoint/2010/main" val="2615877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Technical requirements are input-output, input, or output relationships expressed in technical terms.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81453045"/>
              </p:ext>
            </p:extLst>
          </p:nvPr>
        </p:nvGraphicFramePr>
        <p:xfrm>
          <a:off x="152400" y="1447800"/>
          <a:ext cx="8839199" cy="1002153"/>
        </p:xfrm>
        <a:graphic>
          <a:graphicData uri="http://schemas.openxmlformats.org/drawingml/2006/table">
            <a:tbl>
              <a:tblPr firstRow="1" firstCol="1" bandRow="1">
                <a:tableStyleId>{5940675A-B579-460E-94D1-54222C63F5DA}</a:tableStyleId>
              </a:tblPr>
              <a:tblGrid>
                <a:gridCol w="1383421"/>
                <a:gridCol w="2367546"/>
                <a:gridCol w="1964033"/>
                <a:gridCol w="1600200"/>
                <a:gridCol w="1523999"/>
              </a:tblGrid>
              <a:tr h="231286">
                <a:tc>
                  <a:txBody>
                    <a:bodyPr/>
                    <a:lstStyle/>
                    <a:p>
                      <a:pPr marL="0" marR="0">
                        <a:lnSpc>
                          <a:spcPct val="115000"/>
                        </a:lnSpc>
                        <a:spcBef>
                          <a:spcPts val="0"/>
                        </a:spcBef>
                        <a:spcAft>
                          <a:spcPts val="600"/>
                        </a:spcAft>
                      </a:pPr>
                      <a:r>
                        <a:rPr lang="en-US" sz="1400" dirty="0">
                          <a:effectLst/>
                        </a:rPr>
                        <a:t>Interactions</a:t>
                      </a:r>
                      <a:endParaRPr lang="en-US" sz="14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400" dirty="0">
                          <a:effectLst/>
                        </a:rPr>
                        <a:t>Description</a:t>
                      </a:r>
                      <a:endParaRPr lang="en-US" sz="14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400" dirty="0" smtClean="0">
                          <a:effectLst/>
                        </a:rPr>
                        <a:t>Actors </a:t>
                      </a:r>
                      <a:endParaRPr lang="en-US" sz="14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a:lnSpc>
                          <a:spcPct val="115000"/>
                        </a:lnSpc>
                        <a:spcBef>
                          <a:spcPts val="0"/>
                        </a:spcBef>
                        <a:spcAft>
                          <a:spcPts val="600"/>
                        </a:spcAft>
                      </a:pPr>
                      <a:r>
                        <a:rPr lang="en-US" sz="1400" dirty="0" smtClean="0">
                          <a:effectLst/>
                        </a:rPr>
                        <a:t>System I/</a:t>
                      </a:r>
                      <a:r>
                        <a:rPr lang="en-US" sz="1400" dirty="0" err="1" smtClean="0">
                          <a:effectLst/>
                        </a:rPr>
                        <a:t>Os</a:t>
                      </a:r>
                      <a:endParaRPr lang="en-US" sz="14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a:lnSpc>
                          <a:spcPct val="115000"/>
                        </a:lnSpc>
                        <a:spcBef>
                          <a:spcPts val="0"/>
                        </a:spcBef>
                        <a:spcAft>
                          <a:spcPts val="600"/>
                        </a:spcAft>
                      </a:pPr>
                      <a:r>
                        <a:rPr lang="en-US" sz="1400" dirty="0">
                          <a:effectLst/>
                        </a:rPr>
                        <a:t>Features</a:t>
                      </a:r>
                      <a:endParaRPr lang="en-US" sz="1400" dirty="0">
                        <a:effectLst/>
                        <a:latin typeface="Calibri"/>
                        <a:ea typeface="Calibri"/>
                        <a:cs typeface="Times New Roman"/>
                      </a:endParaRPr>
                    </a:p>
                  </a:txBody>
                  <a:tcPr marL="39123" marR="39123" marT="0" marB="0"/>
                </a:tc>
              </a:tr>
              <a:tr h="756789">
                <a:tc>
                  <a:txBody>
                    <a:bodyPr/>
                    <a:lstStyle/>
                    <a:p>
                      <a:pPr marL="0" marR="0">
                        <a:lnSpc>
                          <a:spcPct val="115000"/>
                        </a:lnSpc>
                        <a:spcBef>
                          <a:spcPts val="0"/>
                        </a:spcBef>
                        <a:spcAft>
                          <a:spcPts val="600"/>
                        </a:spcAft>
                      </a:pPr>
                      <a:r>
                        <a:rPr lang="en-US" sz="1300" dirty="0" smtClean="0">
                          <a:effectLst/>
                          <a:latin typeface="Calibri"/>
                          <a:ea typeface="Calibri"/>
                          <a:cs typeface="Times New Roman"/>
                        </a:rPr>
                        <a:t>Recharge</a:t>
                      </a:r>
                      <a:r>
                        <a:rPr lang="en-US" sz="1300" baseline="0" dirty="0" smtClean="0">
                          <a:effectLst/>
                          <a:latin typeface="Calibri"/>
                          <a:ea typeface="Calibri"/>
                          <a:cs typeface="Times New Roman"/>
                        </a:rPr>
                        <a:t> the battery</a:t>
                      </a:r>
                      <a:endParaRPr lang="en-US" sz="1300" dirty="0">
                        <a:effectLst/>
                        <a:latin typeface="Calibri"/>
                        <a:ea typeface="Calibri"/>
                        <a:cs typeface="Times New Roman"/>
                      </a:endParaRPr>
                    </a:p>
                  </a:txBody>
                  <a:tcPr marL="39123" marR="39123" marT="0" marB="0"/>
                </a:tc>
                <a:tc>
                  <a:txBody>
                    <a:bodyPr/>
                    <a:lstStyle/>
                    <a:p>
                      <a:pPr marL="0" marR="0">
                        <a:lnSpc>
                          <a:spcPct val="115000"/>
                        </a:lnSpc>
                        <a:spcBef>
                          <a:spcPts val="0"/>
                        </a:spcBef>
                        <a:spcAft>
                          <a:spcPts val="600"/>
                        </a:spcAft>
                      </a:pPr>
                      <a:r>
                        <a:rPr lang="en-US" sz="1300" dirty="0" smtClean="0">
                          <a:effectLst/>
                          <a:latin typeface="Calibri"/>
                          <a:ea typeface="Calibri"/>
                          <a:cs typeface="Times New Roman"/>
                        </a:rPr>
                        <a:t>The user</a:t>
                      </a:r>
                      <a:r>
                        <a:rPr lang="en-US" sz="1300" baseline="0" dirty="0" smtClean="0">
                          <a:effectLst/>
                          <a:latin typeface="Calibri"/>
                          <a:ea typeface="Calibri"/>
                          <a:cs typeface="Times New Roman"/>
                        </a:rPr>
                        <a:t> recharges the remote using a USB charging cable.</a:t>
                      </a:r>
                      <a:endParaRPr lang="en-US" sz="1300" dirty="0">
                        <a:effectLst/>
                        <a:latin typeface="Calibri"/>
                        <a:ea typeface="Calibri"/>
                        <a:cs typeface="Times New Roman"/>
                      </a:endParaRPr>
                    </a:p>
                  </a:txBody>
                  <a:tcPr marL="39123" marR="39123" marT="0" marB="0"/>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User</a:t>
                      </a:r>
                    </a:p>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Wall</a:t>
                      </a:r>
                      <a:r>
                        <a:rPr lang="en-US" sz="1300" baseline="0" dirty="0" smtClean="0">
                          <a:effectLst/>
                          <a:latin typeface="Calibri"/>
                          <a:ea typeface="Calibri"/>
                          <a:cs typeface="Times New Roman"/>
                        </a:rPr>
                        <a:t> Outlet</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Power Grid</a:t>
                      </a:r>
                      <a:endParaRPr lang="en-US" sz="1300" dirty="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Plug Forces</a:t>
                      </a:r>
                    </a:p>
                    <a:p>
                      <a:pPr marL="0" marR="0" lvl="0" indent="0">
                        <a:lnSpc>
                          <a:spcPct val="115000"/>
                        </a:lnSpc>
                        <a:spcBef>
                          <a:spcPts val="0"/>
                        </a:spcBef>
                        <a:spcAft>
                          <a:spcPts val="0"/>
                        </a:spcAft>
                        <a:buFont typeface="Symbol"/>
                        <a:buNone/>
                      </a:pPr>
                      <a:r>
                        <a:rPr lang="en-US" sz="1300" baseline="0" dirty="0" smtClean="0">
                          <a:effectLst/>
                          <a:latin typeface="Calibri"/>
                          <a:ea typeface="Calibri"/>
                          <a:cs typeface="Times New Roman"/>
                        </a:rPr>
                        <a:t>Electrical Power IN</a:t>
                      </a:r>
                    </a:p>
                    <a:p>
                      <a:pPr marL="0" marR="0" lvl="0" indent="0">
                        <a:lnSpc>
                          <a:spcPct val="115000"/>
                        </a:lnSpc>
                        <a:spcBef>
                          <a:spcPts val="0"/>
                        </a:spcBef>
                        <a:spcAft>
                          <a:spcPts val="0"/>
                        </a:spcAft>
                        <a:buFont typeface="Symbol"/>
                        <a:buNone/>
                      </a:pPr>
                      <a:endParaRPr lang="en-US" sz="1300" baseline="0" dirty="0" smtClean="0">
                        <a:effectLst/>
                        <a:latin typeface="Calibri"/>
                        <a:ea typeface="Calibri"/>
                        <a:cs typeface="Times New Roman"/>
                      </a:endParaRPr>
                    </a:p>
                  </a:txBody>
                  <a:tcPr marL="39123" marR="39123" marT="0" marB="0">
                    <a:solidFill>
                      <a:schemeClr val="bg1">
                        <a:lumMod val="85000"/>
                      </a:schemeClr>
                    </a:solidFill>
                  </a:tcPr>
                </a:tc>
                <a:tc>
                  <a:txBody>
                    <a:bodyPr/>
                    <a:lstStyle/>
                    <a:p>
                      <a:pPr marL="0" marR="0" lvl="0" indent="0">
                        <a:lnSpc>
                          <a:spcPct val="115000"/>
                        </a:lnSpc>
                        <a:spcBef>
                          <a:spcPts val="0"/>
                        </a:spcBef>
                        <a:spcAft>
                          <a:spcPts val="0"/>
                        </a:spcAft>
                        <a:buFont typeface="Symbol"/>
                        <a:buNone/>
                      </a:pPr>
                      <a:r>
                        <a:rPr lang="en-US" sz="1300" dirty="0" smtClean="0">
                          <a:effectLst/>
                          <a:latin typeface="Calibri"/>
                          <a:ea typeface="Calibri"/>
                          <a:cs typeface="Times New Roman"/>
                        </a:rPr>
                        <a:t>Rechargeable</a:t>
                      </a:r>
                    </a:p>
                  </a:txBody>
                  <a:tcPr marL="39123" marR="39123"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31245707"/>
              </p:ext>
            </p:extLst>
          </p:nvPr>
        </p:nvGraphicFramePr>
        <p:xfrm>
          <a:off x="228600" y="5029200"/>
          <a:ext cx="8686800" cy="1493520"/>
        </p:xfrm>
        <a:graphic>
          <a:graphicData uri="http://schemas.openxmlformats.org/drawingml/2006/table">
            <a:tbl>
              <a:tblPr firstRow="1" firstCol="1" bandRow="1"/>
              <a:tblGrid>
                <a:gridCol w="1404257"/>
                <a:gridCol w="1306286"/>
                <a:gridCol w="653143"/>
                <a:gridCol w="3102428"/>
                <a:gridCol w="2220686"/>
              </a:tblGrid>
              <a:tr h="266700">
                <a:tc>
                  <a:txBody>
                    <a:bodyPr/>
                    <a:lstStyle/>
                    <a:p>
                      <a:pPr marL="0" marR="0">
                        <a:lnSpc>
                          <a:spcPct val="115000"/>
                        </a:lnSpc>
                        <a:spcBef>
                          <a:spcPts val="0"/>
                        </a:spcBef>
                        <a:spcAft>
                          <a:spcPts val="0"/>
                        </a:spcAft>
                      </a:pPr>
                      <a:r>
                        <a:rPr lang="en-US" sz="1400" dirty="0">
                          <a:effectLst/>
                          <a:latin typeface="Calibri"/>
                          <a:ea typeface="SimSun"/>
                          <a:cs typeface="Times New Roman"/>
                        </a:rPr>
                        <a:t>Interaction</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Block</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ID</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Requirement</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Stakeholder Features</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100">
                <a:tc>
                  <a:txBody>
                    <a:bodyPr/>
                    <a:lstStyle/>
                    <a:p>
                      <a:pPr marL="0" marR="0">
                        <a:lnSpc>
                          <a:spcPct val="115000"/>
                        </a:lnSpc>
                        <a:spcBef>
                          <a:spcPts val="0"/>
                        </a:spcBef>
                        <a:spcAft>
                          <a:spcPts val="0"/>
                        </a:spcAft>
                      </a:pPr>
                      <a:r>
                        <a:rPr lang="en-US" sz="1400" dirty="0" smtClean="0">
                          <a:effectLst/>
                          <a:latin typeface="Calibri"/>
                          <a:ea typeface="SimSun"/>
                          <a:cs typeface="Times New Roman"/>
                        </a:rPr>
                        <a:t>Recharge the battery</a:t>
                      </a:r>
                      <a:endParaRPr lang="en-US" sz="140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Calibri"/>
                          <a:ea typeface="SimSun"/>
                          <a:cs typeface="Times New Roman"/>
                        </a:rPr>
                        <a:t>Wall Outlet</a:t>
                      </a:r>
                    </a:p>
                    <a:p>
                      <a:pPr marL="0" marR="0">
                        <a:lnSpc>
                          <a:spcPct val="115000"/>
                        </a:lnSpc>
                        <a:spcBef>
                          <a:spcPts val="0"/>
                        </a:spcBef>
                        <a:spcAft>
                          <a:spcPts val="0"/>
                        </a:spcAft>
                      </a:pPr>
                      <a:r>
                        <a:rPr lang="en-US" sz="1400" dirty="0" smtClean="0">
                          <a:effectLst/>
                          <a:latin typeface="Calibri"/>
                          <a:ea typeface="SimSun"/>
                          <a:cs typeface="Times New Roman"/>
                        </a:rPr>
                        <a:t>Recharging</a:t>
                      </a:r>
                      <a:endParaRPr lang="en-US" sz="140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SimSun"/>
                          <a:cs typeface="Times New Roman"/>
                        </a:rPr>
                        <a:t>ST-1</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SimSun"/>
                          <a:cs typeface="Times New Roman"/>
                        </a:rPr>
                        <a:t>The </a:t>
                      </a:r>
                      <a:r>
                        <a:rPr lang="en-US" sz="1400" b="1" dirty="0" smtClean="0">
                          <a:effectLst/>
                          <a:latin typeface="Calibri"/>
                          <a:ea typeface="SimSun"/>
                          <a:cs typeface="Times New Roman"/>
                        </a:rPr>
                        <a:t>Electrical Power IN</a:t>
                      </a:r>
                      <a:r>
                        <a:rPr lang="en-US" sz="1400" b="1" baseline="0" dirty="0" smtClean="0">
                          <a:effectLst/>
                          <a:latin typeface="Calibri"/>
                          <a:ea typeface="SimSun"/>
                          <a:cs typeface="Times New Roman"/>
                        </a:rPr>
                        <a:t> </a:t>
                      </a:r>
                      <a:r>
                        <a:rPr lang="en-US" sz="1400" b="0" baseline="0" dirty="0" smtClean="0">
                          <a:effectLst/>
                          <a:latin typeface="Calibri"/>
                          <a:ea typeface="SimSun"/>
                          <a:cs typeface="Times New Roman"/>
                        </a:rPr>
                        <a:t>from the </a:t>
                      </a:r>
                      <a:r>
                        <a:rPr lang="en-US" sz="1400" b="1" baseline="0" dirty="0" smtClean="0">
                          <a:effectLst/>
                          <a:latin typeface="Calibri"/>
                          <a:ea typeface="SimSun"/>
                          <a:cs typeface="Times New Roman"/>
                        </a:rPr>
                        <a:t>Wall Outlet </a:t>
                      </a:r>
                      <a:r>
                        <a:rPr lang="en-US" sz="1400" b="0" baseline="0" dirty="0" smtClean="0">
                          <a:effectLst/>
                          <a:latin typeface="Calibri"/>
                          <a:ea typeface="SimSun"/>
                          <a:cs typeface="Times New Roman"/>
                        </a:rPr>
                        <a:t>must be [120VRMS at 10mA RMS], and the </a:t>
                      </a:r>
                      <a:r>
                        <a:rPr lang="en-US" sz="1400" b="0" i="1" baseline="0" dirty="0" smtClean="0">
                          <a:effectLst/>
                          <a:latin typeface="Calibri"/>
                          <a:ea typeface="SimSun"/>
                          <a:cs typeface="Times New Roman"/>
                        </a:rPr>
                        <a:t>Control Battery Charging </a:t>
                      </a:r>
                      <a:r>
                        <a:rPr lang="en-US" sz="1400" b="0" baseline="0" dirty="0" smtClean="0">
                          <a:effectLst/>
                          <a:latin typeface="Calibri"/>
                          <a:ea typeface="SimSun"/>
                          <a:cs typeface="Times New Roman"/>
                        </a:rPr>
                        <a:t>must convert the </a:t>
                      </a:r>
                      <a:r>
                        <a:rPr lang="en-US" sz="1400" b="1" baseline="0" dirty="0" smtClean="0">
                          <a:effectLst/>
                          <a:latin typeface="Calibri"/>
                          <a:ea typeface="SimSun"/>
                          <a:cs typeface="Times New Roman"/>
                        </a:rPr>
                        <a:t>Electrical Power OUT </a:t>
                      </a:r>
                      <a:r>
                        <a:rPr lang="en-US" sz="1400" b="0" baseline="0" dirty="0" smtClean="0">
                          <a:effectLst/>
                          <a:latin typeface="Calibri"/>
                          <a:ea typeface="SimSun"/>
                          <a:cs typeface="Times New Roman"/>
                        </a:rPr>
                        <a:t>to [5V DC at 100mA DC].</a:t>
                      </a:r>
                      <a:endParaRPr lang="en-US" sz="140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0" dirty="0" smtClean="0">
                          <a:effectLst/>
                          <a:latin typeface="Calibri"/>
                          <a:ea typeface="SimSun"/>
                          <a:cs typeface="Times New Roman"/>
                        </a:rPr>
                        <a:t>Rechargeable</a:t>
                      </a:r>
                      <a:endParaRPr lang="en-US" sz="1400" i="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4886325" cy="177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4559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267200"/>
            <a:ext cx="8534400" cy="4626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 y="76200"/>
            <a:ext cx="8975725" cy="954107"/>
          </a:xfrm>
        </p:spPr>
        <p:txBody>
          <a:bodyPr/>
          <a:lstStyle/>
          <a:p>
            <a:r>
              <a:rPr lang="en-US" dirty="0" smtClean="0"/>
              <a:t>Now take a brief look at what you might expect to see from the other systems competencies.</a:t>
            </a:r>
            <a:endParaRPr lang="en-US" dirty="0"/>
          </a:p>
        </p:txBody>
      </p:sp>
      <p:sp>
        <p:nvSpPr>
          <p:cNvPr id="4" name="Rectangle 3"/>
          <p:cNvSpPr>
            <a:spLocks noChangeArrowheads="1"/>
          </p:cNvSpPr>
          <p:nvPr/>
        </p:nvSpPr>
        <p:spPr bwMode="auto">
          <a:xfrm>
            <a:off x="533400" y="1143000"/>
            <a:ext cx="8153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defTabSz="457200" fontAlgn="base">
              <a:spcBef>
                <a:spcPts val="500"/>
              </a:spcBef>
              <a:spcAft>
                <a:spcPts val="500"/>
              </a:spcAft>
              <a:buFont typeface="+mj-lt"/>
              <a:buAutoNum type="arabicPeriod"/>
              <a:tabLst>
                <a:tab pos="457200" algn="l"/>
              </a:tabLst>
            </a:pPr>
            <a:r>
              <a:rPr lang="en-US" altLang="en-US" sz="2800" b="1" dirty="0" smtClean="0">
                <a:solidFill>
                  <a:srgbClr val="FF0000"/>
                </a:solidFill>
                <a:latin typeface="Calibri" pitchFamily="34" charset="0"/>
              </a:rPr>
              <a:t>Applying </a:t>
            </a:r>
            <a:r>
              <a:rPr lang="en-US" altLang="en-US" sz="2800" b="1" dirty="0">
                <a:solidFill>
                  <a:srgbClr val="FF0000"/>
                </a:solidFill>
                <a:latin typeface="Calibri" pitchFamily="34" charset="0"/>
              </a:rPr>
              <a:t>a system stakeholder view of </a:t>
            </a:r>
            <a:r>
              <a:rPr lang="en-US" altLang="en-US" sz="2800" b="1" dirty="0" smtClean="0">
                <a:solidFill>
                  <a:srgbClr val="FF0000"/>
                </a:solidFill>
                <a:latin typeface="Calibri" pitchFamily="34" charset="0"/>
              </a:rPr>
              <a:t>value and features</a:t>
            </a:r>
            <a:endParaRPr lang="en-US" altLang="en-US" sz="2800" b="1" dirty="0">
              <a:solidFill>
                <a:srgbClr val="FF0000"/>
              </a:solidFill>
              <a:latin typeface="Calibri" pitchFamily="34" charset="0"/>
            </a:endParaRP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Defining </a:t>
            </a:r>
            <a:r>
              <a:rPr lang="en-US" altLang="en-US" sz="2800" b="1" dirty="0">
                <a:solidFill>
                  <a:srgbClr val="FF0000"/>
                </a:solidFill>
                <a:latin typeface="Calibri" pitchFamily="34" charset="0"/>
              </a:rPr>
              <a:t>the project as interconnected subsystems </a:t>
            </a:r>
            <a:r>
              <a:rPr lang="en-US" altLang="en-US" sz="2800" b="1" dirty="0" smtClean="0">
                <a:solidFill>
                  <a:srgbClr val="FF0000"/>
                </a:solidFill>
                <a:latin typeface="Calibri" pitchFamily="34" charset="0"/>
              </a:rPr>
              <a:t>with </a:t>
            </a:r>
            <a:r>
              <a:rPr lang="en-US" altLang="en-US" sz="2800" b="1" dirty="0">
                <a:solidFill>
                  <a:srgbClr val="FF0000"/>
                </a:solidFill>
                <a:latin typeface="Calibri" pitchFamily="34" charset="0"/>
              </a:rPr>
              <a:t>both internal and external </a:t>
            </a:r>
            <a:r>
              <a:rPr lang="en-US" altLang="en-US" sz="2800" b="1" dirty="0" smtClean="0">
                <a:solidFill>
                  <a:srgbClr val="FF0000"/>
                </a:solidFill>
                <a:latin typeface="Calibri" pitchFamily="34" charset="0"/>
              </a:rPr>
              <a:t>perspectives</a:t>
            </a: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Understanding a system’s interactions and modes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Specifying technical requirements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Creating and analyzing high-level design</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Assessing solution feasibility, completeness, and consistency</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Performing failure modes and risk analysis</a:t>
            </a:r>
          </a:p>
        </p:txBody>
      </p:sp>
    </p:spTree>
    <p:extLst>
      <p:ext uri="{BB962C8B-B14F-4D97-AF65-F5344CB8AC3E}">
        <p14:creationId xmlns:p14="http://schemas.microsoft.com/office/powerpoint/2010/main" val="1940270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98" y="1237362"/>
            <a:ext cx="4572000" cy="165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76200"/>
            <a:ext cx="8975725" cy="954107"/>
          </a:xfrm>
        </p:spPr>
        <p:txBody>
          <a:bodyPr/>
          <a:lstStyle/>
          <a:p>
            <a:r>
              <a:rPr lang="en-US" dirty="0" smtClean="0"/>
              <a:t>Everything described in the models so far is behavioral. Still have to </a:t>
            </a:r>
            <a:r>
              <a:rPr lang="en-US" i="1" dirty="0" smtClean="0"/>
              <a:t>synthesize</a:t>
            </a:r>
            <a:r>
              <a:rPr lang="en-US" dirty="0" smtClean="0"/>
              <a:t> a </a:t>
            </a:r>
            <a:r>
              <a:rPr lang="en-US" i="1" dirty="0" smtClean="0"/>
              <a:t>Physical Architecture</a:t>
            </a:r>
            <a:r>
              <a:rPr lang="en-US" dirty="0" smtClean="0"/>
              <a:t>.</a:t>
            </a:r>
            <a:endParaRPr lang="en-US" dirty="0"/>
          </a:p>
        </p:txBody>
      </p:sp>
      <p:sp>
        <p:nvSpPr>
          <p:cNvPr id="5" name="Oval 4"/>
          <p:cNvSpPr/>
          <p:nvPr/>
        </p:nvSpPr>
        <p:spPr>
          <a:xfrm>
            <a:off x="1981200" y="1676400"/>
            <a:ext cx="3505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074695"/>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5957" y="3924300"/>
            <a:ext cx="304533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155257"/>
            <a:ext cx="2001921" cy="128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295400" y="3581400"/>
            <a:ext cx="6573921"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28600" y="4038600"/>
            <a:ext cx="1066800"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763126"/>
            <a:ext cx="1066800"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869321" y="4914900"/>
            <a:ext cx="969879"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570" y="3529417"/>
            <a:ext cx="1141659" cy="523220"/>
          </a:xfrm>
          <a:prstGeom prst="rect">
            <a:avLst/>
          </a:prstGeom>
          <a:noFill/>
        </p:spPr>
        <p:txBody>
          <a:bodyPr wrap="none" rtlCol="0">
            <a:spAutoFit/>
          </a:bodyPr>
          <a:lstStyle/>
          <a:p>
            <a:r>
              <a:rPr lang="en-US" sz="1400" dirty="0" err="1" smtClean="0"/>
              <a:t>Elec</a:t>
            </a:r>
            <a:r>
              <a:rPr lang="en-US" sz="1400" dirty="0" smtClean="0"/>
              <a:t> Power </a:t>
            </a:r>
          </a:p>
          <a:p>
            <a:r>
              <a:rPr lang="en-US" sz="1400" dirty="0" smtClean="0"/>
              <a:t>IN</a:t>
            </a:r>
            <a:endParaRPr lang="en-US" sz="1400" dirty="0"/>
          </a:p>
        </p:txBody>
      </p:sp>
      <p:sp>
        <p:nvSpPr>
          <p:cNvPr id="16" name="TextBox 15"/>
          <p:cNvSpPr txBox="1"/>
          <p:nvPr/>
        </p:nvSpPr>
        <p:spPr>
          <a:xfrm>
            <a:off x="90570" y="5437721"/>
            <a:ext cx="1140056" cy="307777"/>
          </a:xfrm>
          <a:prstGeom prst="rect">
            <a:avLst/>
          </a:prstGeom>
          <a:noFill/>
        </p:spPr>
        <p:txBody>
          <a:bodyPr wrap="none" rtlCol="0">
            <a:spAutoFit/>
          </a:bodyPr>
          <a:lstStyle/>
          <a:p>
            <a:r>
              <a:rPr lang="en-US" sz="1400" dirty="0" smtClean="0"/>
              <a:t>Plug Forces</a:t>
            </a:r>
            <a:endParaRPr lang="en-US" sz="1400" dirty="0"/>
          </a:p>
        </p:txBody>
      </p:sp>
      <p:sp>
        <p:nvSpPr>
          <p:cNvPr id="17" name="TextBox 16"/>
          <p:cNvSpPr txBox="1"/>
          <p:nvPr/>
        </p:nvSpPr>
        <p:spPr>
          <a:xfrm>
            <a:off x="7970257" y="4403641"/>
            <a:ext cx="1141659" cy="523220"/>
          </a:xfrm>
          <a:prstGeom prst="rect">
            <a:avLst/>
          </a:prstGeom>
          <a:noFill/>
        </p:spPr>
        <p:txBody>
          <a:bodyPr wrap="none" rtlCol="0">
            <a:spAutoFit/>
          </a:bodyPr>
          <a:lstStyle/>
          <a:p>
            <a:r>
              <a:rPr lang="en-US" sz="1400" dirty="0" err="1" smtClean="0"/>
              <a:t>Elec</a:t>
            </a:r>
            <a:r>
              <a:rPr lang="en-US" sz="1400" dirty="0" smtClean="0"/>
              <a:t> Power </a:t>
            </a:r>
          </a:p>
          <a:p>
            <a:r>
              <a:rPr lang="en-US" sz="1400" dirty="0" smtClean="0"/>
              <a:t>OUT</a:t>
            </a:r>
            <a:endParaRPr lang="en-US" sz="1400" dirty="0"/>
          </a:p>
        </p:txBody>
      </p:sp>
      <p:sp>
        <p:nvSpPr>
          <p:cNvPr id="11" name="Freeform 10"/>
          <p:cNvSpPr/>
          <p:nvPr/>
        </p:nvSpPr>
        <p:spPr>
          <a:xfrm>
            <a:off x="1299411" y="2550695"/>
            <a:ext cx="6577263" cy="1026694"/>
          </a:xfrm>
          <a:custGeom>
            <a:avLst/>
            <a:gdLst>
              <a:gd name="connsiteX0" fmla="*/ 1604210 w 6577263"/>
              <a:gd name="connsiteY0" fmla="*/ 0 h 1026694"/>
              <a:gd name="connsiteX1" fmla="*/ 0 w 6577263"/>
              <a:gd name="connsiteY1" fmla="*/ 1026694 h 1026694"/>
              <a:gd name="connsiteX2" fmla="*/ 6577263 w 6577263"/>
              <a:gd name="connsiteY2" fmla="*/ 1026694 h 1026694"/>
              <a:gd name="connsiteX3" fmla="*/ 3064042 w 6577263"/>
              <a:gd name="connsiteY3" fmla="*/ 0 h 1026694"/>
              <a:gd name="connsiteX4" fmla="*/ 1604210 w 6577263"/>
              <a:gd name="connsiteY4" fmla="*/ 0 h 102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7263" h="1026694">
                <a:moveTo>
                  <a:pt x="1604210" y="0"/>
                </a:moveTo>
                <a:lnTo>
                  <a:pt x="0" y="1026694"/>
                </a:lnTo>
                <a:lnTo>
                  <a:pt x="6577263" y="1026694"/>
                </a:lnTo>
                <a:lnTo>
                  <a:pt x="3064042" y="0"/>
                </a:lnTo>
                <a:lnTo>
                  <a:pt x="160421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280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800600"/>
            <a:ext cx="85344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 y="76200"/>
            <a:ext cx="8975725" cy="954107"/>
          </a:xfrm>
        </p:spPr>
        <p:txBody>
          <a:bodyPr/>
          <a:lstStyle/>
          <a:p>
            <a:r>
              <a:rPr lang="en-US" dirty="0" smtClean="0"/>
              <a:t>Now take a brief look at what you might expect to see from the other systems competencies.</a:t>
            </a:r>
            <a:endParaRPr lang="en-US" dirty="0"/>
          </a:p>
        </p:txBody>
      </p:sp>
      <p:sp>
        <p:nvSpPr>
          <p:cNvPr id="4" name="Rectangle 3"/>
          <p:cNvSpPr>
            <a:spLocks noChangeArrowheads="1"/>
          </p:cNvSpPr>
          <p:nvPr/>
        </p:nvSpPr>
        <p:spPr bwMode="auto">
          <a:xfrm>
            <a:off x="533400" y="1143000"/>
            <a:ext cx="8153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defTabSz="457200" fontAlgn="base">
              <a:spcBef>
                <a:spcPts val="500"/>
              </a:spcBef>
              <a:spcAft>
                <a:spcPts val="500"/>
              </a:spcAft>
              <a:buFont typeface="+mj-lt"/>
              <a:buAutoNum type="arabicPeriod"/>
              <a:tabLst>
                <a:tab pos="457200" algn="l"/>
              </a:tabLst>
            </a:pPr>
            <a:r>
              <a:rPr lang="en-US" altLang="en-US" sz="2800" b="1" dirty="0" smtClean="0">
                <a:solidFill>
                  <a:srgbClr val="FF0000"/>
                </a:solidFill>
                <a:latin typeface="Calibri" pitchFamily="34" charset="0"/>
              </a:rPr>
              <a:t>Applying </a:t>
            </a:r>
            <a:r>
              <a:rPr lang="en-US" altLang="en-US" sz="2800" b="1" dirty="0">
                <a:solidFill>
                  <a:srgbClr val="FF0000"/>
                </a:solidFill>
                <a:latin typeface="Calibri" pitchFamily="34" charset="0"/>
              </a:rPr>
              <a:t>a system stakeholder view of </a:t>
            </a:r>
            <a:r>
              <a:rPr lang="en-US" altLang="en-US" sz="2800" b="1" dirty="0" smtClean="0">
                <a:solidFill>
                  <a:srgbClr val="FF0000"/>
                </a:solidFill>
                <a:latin typeface="Calibri" pitchFamily="34" charset="0"/>
              </a:rPr>
              <a:t>value and features</a:t>
            </a:r>
            <a:endParaRPr lang="en-US" altLang="en-US" sz="2800" b="1" dirty="0">
              <a:solidFill>
                <a:srgbClr val="FF0000"/>
              </a:solidFill>
              <a:latin typeface="Calibri" pitchFamily="34" charset="0"/>
            </a:endParaRP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Defining </a:t>
            </a:r>
            <a:r>
              <a:rPr lang="en-US" altLang="en-US" sz="2800" b="1" dirty="0">
                <a:solidFill>
                  <a:srgbClr val="FF0000"/>
                </a:solidFill>
                <a:latin typeface="Calibri" pitchFamily="34" charset="0"/>
              </a:rPr>
              <a:t>the project as interconnected subsystems </a:t>
            </a:r>
            <a:r>
              <a:rPr lang="en-US" altLang="en-US" sz="2800" b="1" dirty="0" smtClean="0">
                <a:solidFill>
                  <a:srgbClr val="FF0000"/>
                </a:solidFill>
                <a:latin typeface="Calibri" pitchFamily="34" charset="0"/>
              </a:rPr>
              <a:t>with </a:t>
            </a:r>
            <a:r>
              <a:rPr lang="en-US" altLang="en-US" sz="2800" b="1" dirty="0">
                <a:solidFill>
                  <a:srgbClr val="FF0000"/>
                </a:solidFill>
                <a:latin typeface="Calibri" pitchFamily="34" charset="0"/>
              </a:rPr>
              <a:t>both internal and external </a:t>
            </a:r>
            <a:r>
              <a:rPr lang="en-US" altLang="en-US" sz="2800" b="1" dirty="0" smtClean="0">
                <a:solidFill>
                  <a:srgbClr val="FF0000"/>
                </a:solidFill>
                <a:latin typeface="Calibri" pitchFamily="34" charset="0"/>
              </a:rPr>
              <a:t>perspectives</a:t>
            </a: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Understanding a system’s interactions and modes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Specifying technical requirements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Creating and analyzing high-level design</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Assessing solution feasibility, completeness, and consistency</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Performing failure modes and risk analysis</a:t>
            </a:r>
          </a:p>
        </p:txBody>
      </p:sp>
    </p:spTree>
    <p:extLst>
      <p:ext uri="{BB962C8B-B14F-4D97-AF65-F5344CB8AC3E}">
        <p14:creationId xmlns:p14="http://schemas.microsoft.com/office/powerpoint/2010/main" val="1419738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Many decisions need to be made when </a:t>
            </a:r>
            <a:r>
              <a:rPr lang="en-US" i="1" dirty="0" smtClean="0"/>
              <a:t>synthesizing</a:t>
            </a:r>
            <a:r>
              <a:rPr lang="en-US" dirty="0" smtClean="0"/>
              <a:t> the Physical Architecture.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4526746"/>
              </p:ext>
            </p:extLst>
          </p:nvPr>
        </p:nvGraphicFramePr>
        <p:xfrm>
          <a:off x="3810000" y="1600200"/>
          <a:ext cx="5037454" cy="4267199"/>
        </p:xfrm>
        <a:graphic>
          <a:graphicData uri="http://schemas.openxmlformats.org/drawingml/2006/table">
            <a:tbl>
              <a:tblPr/>
              <a:tblGrid>
                <a:gridCol w="2123965"/>
                <a:gridCol w="559537"/>
                <a:gridCol w="588488"/>
                <a:gridCol w="588488"/>
                <a:gridCol w="588488"/>
                <a:gridCol w="588488"/>
              </a:tblGrid>
              <a:tr h="1700070">
                <a:tc rowSpan="2">
                  <a:txBody>
                    <a:bodyPr/>
                    <a:lstStyle/>
                    <a:p>
                      <a:pPr marL="0" marR="0">
                        <a:lnSpc>
                          <a:spcPct val="115000"/>
                        </a:lnSpc>
                        <a:spcBef>
                          <a:spcPts val="0"/>
                        </a:spcBef>
                        <a:spcAft>
                          <a:spcPts val="0"/>
                        </a:spcAft>
                      </a:pPr>
                      <a:r>
                        <a:rPr lang="en-US" sz="1800" b="1" dirty="0">
                          <a:solidFill>
                            <a:srgbClr val="000000"/>
                          </a:solidFill>
                          <a:latin typeface="Calibri"/>
                          <a:ea typeface="Times New Roman"/>
                          <a:cs typeface="Times New Roman"/>
                        </a:rPr>
                        <a:t>Solution</a:t>
                      </a:r>
                      <a:endParaRPr lang="en-US" sz="18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en-US" dirty="0" smtClean="0"/>
                        <a:t>Rechargeable</a:t>
                      </a:r>
                      <a:endParaRPr lang="en-US" dirty="0"/>
                    </a:p>
                  </a:txBody>
                  <a:tcPr marL="137160" marR="137160" marT="137160" marB="13716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en-US" dirty="0" smtClean="0"/>
                        <a:t>Easy to Use</a:t>
                      </a:r>
                      <a:endParaRPr lang="en-US" dirty="0"/>
                    </a:p>
                  </a:txBody>
                  <a:tcPr marL="137160" marR="137160" marT="137160" marB="13716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en-US" dirty="0" smtClean="0"/>
                        <a:t>Versatility</a:t>
                      </a:r>
                      <a:endParaRPr lang="en-US" dirty="0"/>
                    </a:p>
                  </a:txBody>
                  <a:tcPr marL="137160" marR="137160" marT="137160" marB="13716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en-US" dirty="0" err="1" smtClean="0"/>
                        <a:t>Durabile</a:t>
                      </a:r>
                      <a:endParaRPr lang="en-US" dirty="0"/>
                    </a:p>
                  </a:txBody>
                  <a:tcPr marL="137160" marR="137160" marT="137160" marB="13716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US" sz="1800" b="1" dirty="0">
                          <a:solidFill>
                            <a:srgbClr val="000000"/>
                          </a:solidFill>
                          <a:latin typeface="Calibri"/>
                          <a:ea typeface="Times New Roman"/>
                          <a:cs typeface="Times New Roman"/>
                        </a:rPr>
                        <a:t>Score</a:t>
                      </a:r>
                      <a:endParaRPr lang="en-US" sz="1800" dirty="0">
                        <a:latin typeface="Calibri"/>
                        <a:ea typeface="Calibri"/>
                        <a:cs typeface="Times New Roman"/>
                      </a:endParaRPr>
                    </a:p>
                  </a:txBody>
                  <a:tcPr marL="137160" marR="137160" marT="137160" marB="13716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84165">
                <a:tc vMerge="1">
                  <a:txBody>
                    <a:bodyPr/>
                    <a:lstStyle/>
                    <a:p>
                      <a:endParaRPr lang="en-US"/>
                    </a:p>
                  </a:txBody>
                  <a:tcPr/>
                </a:tc>
                <a:tc>
                  <a:txBody>
                    <a:bodyPr/>
                    <a:lstStyle/>
                    <a:p>
                      <a:pPr algn="ctr"/>
                      <a:r>
                        <a:rPr lang="en-US" dirty="0" smtClean="0"/>
                        <a:t>5</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3</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2</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t>3</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118">
                <a:tc>
                  <a:txBody>
                    <a:bodyPr/>
                    <a:lstStyle/>
                    <a:p>
                      <a:r>
                        <a:rPr lang="en-US" dirty="0" smtClean="0"/>
                        <a:t>Separate USB cable</a:t>
                      </a:r>
                      <a:r>
                        <a:rPr lang="en-US" baseline="0" dirty="0" smtClean="0"/>
                        <a:t> and adapter</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1</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1</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3</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1</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17</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646">
                <a:tc>
                  <a:txBody>
                    <a:bodyPr/>
                    <a:lstStyle/>
                    <a:p>
                      <a:r>
                        <a:rPr lang="en-US" dirty="0" smtClean="0"/>
                        <a:t>Adapter</a:t>
                      </a:r>
                      <a:r>
                        <a:rPr lang="en-US" baseline="0" dirty="0" smtClean="0"/>
                        <a:t> with fixed USB cable</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1</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3</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2</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3</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27</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r>
                        <a:rPr lang="en-US" dirty="0" smtClean="0"/>
                        <a:t>Charging</a:t>
                      </a:r>
                      <a:r>
                        <a:rPr lang="en-US" baseline="0" dirty="0" smtClean="0"/>
                        <a:t> cradle</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1</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2</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1</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4</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t>25</a:t>
                      </a:r>
                      <a:endParaRPr lang="en-US" dirty="0"/>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33" y="3232484"/>
            <a:ext cx="222045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21" y="5029200"/>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37661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98" y="1237362"/>
            <a:ext cx="4572000" cy="165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76200"/>
            <a:ext cx="8975725" cy="830997"/>
          </a:xfrm>
        </p:spPr>
        <p:txBody>
          <a:bodyPr/>
          <a:lstStyle/>
          <a:p>
            <a:r>
              <a:rPr lang="en-US" sz="2400" i="1" dirty="0" smtClean="0"/>
              <a:t>Validation </a:t>
            </a:r>
            <a:r>
              <a:rPr lang="en-US" sz="2400" dirty="0" smtClean="0"/>
              <a:t>ensures that the Physical Architecture is consistent with and completely implements the Behavioral Architecture.</a:t>
            </a:r>
            <a:endParaRPr lang="en-US" sz="2400" dirty="0"/>
          </a:p>
        </p:txBody>
      </p:sp>
      <p:sp>
        <p:nvSpPr>
          <p:cNvPr id="14" name="Oval 13"/>
          <p:cNvSpPr/>
          <p:nvPr/>
        </p:nvSpPr>
        <p:spPr>
          <a:xfrm>
            <a:off x="1981200" y="1676400"/>
            <a:ext cx="3505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074695"/>
            <a:ext cx="1752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5957" y="3924300"/>
            <a:ext cx="304533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155257"/>
            <a:ext cx="2001921" cy="128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1295400" y="3581400"/>
            <a:ext cx="6573921"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28600" y="4038600"/>
            <a:ext cx="1066800"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8600" y="5763126"/>
            <a:ext cx="1066800"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869321" y="4914900"/>
            <a:ext cx="969879"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0570" y="3529417"/>
            <a:ext cx="1141659" cy="523220"/>
          </a:xfrm>
          <a:prstGeom prst="rect">
            <a:avLst/>
          </a:prstGeom>
          <a:noFill/>
        </p:spPr>
        <p:txBody>
          <a:bodyPr wrap="none" rtlCol="0">
            <a:spAutoFit/>
          </a:bodyPr>
          <a:lstStyle/>
          <a:p>
            <a:r>
              <a:rPr lang="en-US" sz="1400" dirty="0" err="1" smtClean="0"/>
              <a:t>Elec</a:t>
            </a:r>
            <a:r>
              <a:rPr lang="en-US" sz="1400" dirty="0" smtClean="0"/>
              <a:t> Power </a:t>
            </a:r>
          </a:p>
          <a:p>
            <a:r>
              <a:rPr lang="en-US" sz="1400" dirty="0" smtClean="0"/>
              <a:t>IN</a:t>
            </a:r>
            <a:endParaRPr lang="en-US" sz="1400" dirty="0"/>
          </a:p>
        </p:txBody>
      </p:sp>
      <p:sp>
        <p:nvSpPr>
          <p:cNvPr id="23" name="TextBox 22"/>
          <p:cNvSpPr txBox="1"/>
          <p:nvPr/>
        </p:nvSpPr>
        <p:spPr>
          <a:xfrm>
            <a:off x="90570" y="5437721"/>
            <a:ext cx="1140056" cy="307777"/>
          </a:xfrm>
          <a:prstGeom prst="rect">
            <a:avLst/>
          </a:prstGeom>
          <a:noFill/>
        </p:spPr>
        <p:txBody>
          <a:bodyPr wrap="none" rtlCol="0">
            <a:spAutoFit/>
          </a:bodyPr>
          <a:lstStyle/>
          <a:p>
            <a:r>
              <a:rPr lang="en-US" sz="1400" dirty="0" smtClean="0"/>
              <a:t>Plug Forces</a:t>
            </a:r>
            <a:endParaRPr lang="en-US" sz="1400" dirty="0"/>
          </a:p>
        </p:txBody>
      </p:sp>
      <p:sp>
        <p:nvSpPr>
          <p:cNvPr id="24" name="TextBox 23"/>
          <p:cNvSpPr txBox="1"/>
          <p:nvPr/>
        </p:nvSpPr>
        <p:spPr>
          <a:xfrm>
            <a:off x="7970257" y="4403641"/>
            <a:ext cx="1141659" cy="523220"/>
          </a:xfrm>
          <a:prstGeom prst="rect">
            <a:avLst/>
          </a:prstGeom>
          <a:noFill/>
        </p:spPr>
        <p:txBody>
          <a:bodyPr wrap="none" rtlCol="0">
            <a:spAutoFit/>
          </a:bodyPr>
          <a:lstStyle/>
          <a:p>
            <a:r>
              <a:rPr lang="en-US" sz="1400" dirty="0" err="1" smtClean="0"/>
              <a:t>Elec</a:t>
            </a:r>
            <a:r>
              <a:rPr lang="en-US" sz="1400" dirty="0" smtClean="0"/>
              <a:t> Power </a:t>
            </a:r>
          </a:p>
          <a:p>
            <a:r>
              <a:rPr lang="en-US" sz="1400" dirty="0" smtClean="0"/>
              <a:t>OUT</a:t>
            </a:r>
            <a:endParaRPr lang="en-US" sz="1400" dirty="0"/>
          </a:p>
        </p:txBody>
      </p:sp>
      <p:sp>
        <p:nvSpPr>
          <p:cNvPr id="25" name="Freeform 24"/>
          <p:cNvSpPr/>
          <p:nvPr/>
        </p:nvSpPr>
        <p:spPr>
          <a:xfrm>
            <a:off x="1299411" y="2550695"/>
            <a:ext cx="6577263" cy="1026694"/>
          </a:xfrm>
          <a:custGeom>
            <a:avLst/>
            <a:gdLst>
              <a:gd name="connsiteX0" fmla="*/ 1604210 w 6577263"/>
              <a:gd name="connsiteY0" fmla="*/ 0 h 1026694"/>
              <a:gd name="connsiteX1" fmla="*/ 0 w 6577263"/>
              <a:gd name="connsiteY1" fmla="*/ 1026694 h 1026694"/>
              <a:gd name="connsiteX2" fmla="*/ 6577263 w 6577263"/>
              <a:gd name="connsiteY2" fmla="*/ 1026694 h 1026694"/>
              <a:gd name="connsiteX3" fmla="*/ 3064042 w 6577263"/>
              <a:gd name="connsiteY3" fmla="*/ 0 h 1026694"/>
              <a:gd name="connsiteX4" fmla="*/ 1604210 w 6577263"/>
              <a:gd name="connsiteY4" fmla="*/ 0 h 102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7263" h="1026694">
                <a:moveTo>
                  <a:pt x="1604210" y="0"/>
                </a:moveTo>
                <a:lnTo>
                  <a:pt x="0" y="1026694"/>
                </a:lnTo>
                <a:lnTo>
                  <a:pt x="6577263" y="1026694"/>
                </a:lnTo>
                <a:lnTo>
                  <a:pt x="3064042" y="0"/>
                </a:lnTo>
                <a:lnTo>
                  <a:pt x="160421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1" y="2618664"/>
            <a:ext cx="6019800" cy="942837"/>
          </a:xfrm>
          <a:prstGeom prst="rect">
            <a:avLst/>
          </a:prstGeom>
          <a:noFill/>
        </p:spPr>
        <p:txBody>
          <a:bodyPr wrap="square" rtlCol="0">
            <a:normAutofit/>
          </a:bodyPr>
          <a:lstStyle/>
          <a:p>
            <a:r>
              <a:rPr lang="en-US" dirty="0" smtClean="0"/>
              <a:t>	    Validate that the </a:t>
            </a:r>
          </a:p>
          <a:p>
            <a:r>
              <a:rPr lang="en-US" dirty="0"/>
              <a:t>	</a:t>
            </a:r>
            <a:r>
              <a:rPr lang="en-US" dirty="0" smtClean="0"/>
              <a:t>behavioral and physical </a:t>
            </a:r>
            <a:r>
              <a:rPr lang="en-US" i="1" dirty="0" smtClean="0"/>
              <a:t>Views</a:t>
            </a:r>
            <a:r>
              <a:rPr lang="en-US" dirty="0" smtClean="0"/>
              <a:t> </a:t>
            </a:r>
          </a:p>
          <a:p>
            <a:r>
              <a:rPr lang="en-US" dirty="0" smtClean="0"/>
              <a:t>      are equivalent</a:t>
            </a:r>
            <a:r>
              <a:rPr lang="en-US" dirty="0"/>
              <a:t> </a:t>
            </a:r>
            <a:r>
              <a:rPr lang="en-US" dirty="0" smtClean="0"/>
              <a:t>and are what the client wants</a:t>
            </a:r>
            <a:endParaRPr lang="en-US" dirty="0"/>
          </a:p>
        </p:txBody>
      </p:sp>
    </p:spTree>
    <p:extLst>
      <p:ext uri="{BB962C8B-B14F-4D97-AF65-F5344CB8AC3E}">
        <p14:creationId xmlns:p14="http://schemas.microsoft.com/office/powerpoint/2010/main" val="288450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3"/>
          <p:cNvSpPr txBox="1">
            <a:spLocks noChangeArrowheads="1"/>
          </p:cNvSpPr>
          <p:nvPr/>
        </p:nvSpPr>
        <p:spPr bwMode="auto">
          <a:xfrm>
            <a:off x="76200" y="76200"/>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b="1" dirty="0" smtClean="0">
                <a:solidFill>
                  <a:srgbClr val="000000"/>
                </a:solidFill>
                <a:latin typeface="Calibri" pitchFamily="34" charset="0"/>
              </a:rPr>
              <a:t>DISCUSSION: What are some terms that could be associated with a “</a:t>
            </a:r>
            <a:r>
              <a:rPr lang="en-US" altLang="en-US" sz="2400" b="1" dirty="0">
                <a:solidFill>
                  <a:srgbClr val="000000"/>
                </a:solidFill>
                <a:latin typeface="Calibri" pitchFamily="34" charset="0"/>
              </a:rPr>
              <a:t>systems </a:t>
            </a:r>
            <a:r>
              <a:rPr lang="en-US" altLang="en-US" sz="2400" b="1" dirty="0" smtClean="0">
                <a:solidFill>
                  <a:srgbClr val="000000"/>
                </a:solidFill>
                <a:latin typeface="Calibri" pitchFamily="34" charset="0"/>
              </a:rPr>
              <a:t>perspective” of engineering? </a:t>
            </a:r>
            <a:endParaRPr lang="en-US" altLang="en-US" sz="2400" b="1" dirty="0">
              <a:solidFill>
                <a:prstClr val="black"/>
              </a:solidFill>
              <a:latin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907197"/>
            <a:ext cx="3810000" cy="277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1681" y="4168288"/>
            <a:ext cx="4033719" cy="232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6431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Verification ensures that the system can achieve the technical requirements and therefore the Features. </a:t>
            </a:r>
            <a:endParaRPr lang="en-US" dirty="0"/>
          </a:p>
        </p:txBody>
      </p:sp>
      <p:sp>
        <p:nvSpPr>
          <p:cNvPr id="3" name="Content Placeholder 2"/>
          <p:cNvSpPr>
            <a:spLocks noGrp="1"/>
          </p:cNvSpPr>
          <p:nvPr>
            <p:ph idx="1"/>
          </p:nvPr>
        </p:nvSpPr>
        <p:spPr>
          <a:xfrm>
            <a:off x="457200" y="4724400"/>
            <a:ext cx="8229600" cy="830997"/>
          </a:xfrm>
        </p:spPr>
        <p:txBody>
          <a:bodyPr/>
          <a:lstStyle/>
          <a:p>
            <a:r>
              <a:rPr lang="en-US" dirty="0" smtClean="0"/>
              <a:t>Generate a test plan to verify that your system satisfies a given set of requirements.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3076115"/>
              </p:ext>
            </p:extLst>
          </p:nvPr>
        </p:nvGraphicFramePr>
        <p:xfrm>
          <a:off x="228600" y="2895600"/>
          <a:ext cx="8686800" cy="1493520"/>
        </p:xfrm>
        <a:graphic>
          <a:graphicData uri="http://schemas.openxmlformats.org/drawingml/2006/table">
            <a:tbl>
              <a:tblPr firstRow="1" firstCol="1" bandRow="1"/>
              <a:tblGrid>
                <a:gridCol w="1404257"/>
                <a:gridCol w="1306286"/>
                <a:gridCol w="653143"/>
                <a:gridCol w="3102428"/>
                <a:gridCol w="2220686"/>
              </a:tblGrid>
              <a:tr h="266700">
                <a:tc>
                  <a:txBody>
                    <a:bodyPr/>
                    <a:lstStyle/>
                    <a:p>
                      <a:pPr marL="0" marR="0">
                        <a:lnSpc>
                          <a:spcPct val="115000"/>
                        </a:lnSpc>
                        <a:spcBef>
                          <a:spcPts val="0"/>
                        </a:spcBef>
                        <a:spcAft>
                          <a:spcPts val="0"/>
                        </a:spcAft>
                      </a:pPr>
                      <a:r>
                        <a:rPr lang="en-US" sz="1400" dirty="0">
                          <a:effectLst/>
                          <a:latin typeface="Calibri"/>
                          <a:ea typeface="SimSun"/>
                          <a:cs typeface="Times New Roman"/>
                        </a:rPr>
                        <a:t>Interaction</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Block</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ID</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Requirement</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Stakeholder Features</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100">
                <a:tc>
                  <a:txBody>
                    <a:bodyPr/>
                    <a:lstStyle/>
                    <a:p>
                      <a:pPr marL="0" marR="0">
                        <a:lnSpc>
                          <a:spcPct val="115000"/>
                        </a:lnSpc>
                        <a:spcBef>
                          <a:spcPts val="0"/>
                        </a:spcBef>
                        <a:spcAft>
                          <a:spcPts val="0"/>
                        </a:spcAft>
                      </a:pPr>
                      <a:r>
                        <a:rPr lang="en-US" sz="1400" dirty="0" smtClean="0">
                          <a:effectLst/>
                          <a:latin typeface="Calibri"/>
                          <a:ea typeface="SimSun"/>
                          <a:cs typeface="Times New Roman"/>
                        </a:rPr>
                        <a:t>Battery Recharging</a:t>
                      </a:r>
                      <a:endParaRPr lang="en-US" sz="140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Calibri"/>
                          <a:ea typeface="SimSun"/>
                          <a:cs typeface="Times New Roman"/>
                        </a:rPr>
                        <a:t>Wall Outlet</a:t>
                      </a:r>
                    </a:p>
                    <a:p>
                      <a:pPr marL="0" marR="0">
                        <a:lnSpc>
                          <a:spcPct val="115000"/>
                        </a:lnSpc>
                        <a:spcBef>
                          <a:spcPts val="0"/>
                        </a:spcBef>
                        <a:spcAft>
                          <a:spcPts val="0"/>
                        </a:spcAft>
                      </a:pPr>
                      <a:r>
                        <a:rPr lang="en-US" sz="1400" dirty="0" smtClean="0">
                          <a:effectLst/>
                          <a:latin typeface="Calibri"/>
                          <a:ea typeface="SimSun"/>
                          <a:cs typeface="Times New Roman"/>
                        </a:rPr>
                        <a:t>Recharging</a:t>
                      </a:r>
                      <a:endParaRPr lang="en-US" sz="140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SimSun"/>
                          <a:cs typeface="Times New Roman"/>
                        </a:rPr>
                        <a:t>ST-1</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Calibri"/>
                          <a:ea typeface="SimSun"/>
                          <a:cs typeface="Times New Roman"/>
                        </a:rPr>
                        <a:t>The </a:t>
                      </a:r>
                      <a:r>
                        <a:rPr lang="en-US" sz="1400" b="1" dirty="0" smtClean="0">
                          <a:effectLst/>
                          <a:latin typeface="Calibri"/>
                          <a:ea typeface="SimSun"/>
                          <a:cs typeface="Times New Roman"/>
                        </a:rPr>
                        <a:t>Electrical Power IN</a:t>
                      </a:r>
                      <a:r>
                        <a:rPr lang="en-US" sz="1400" b="1" baseline="0" dirty="0" smtClean="0">
                          <a:effectLst/>
                          <a:latin typeface="Calibri"/>
                          <a:ea typeface="SimSun"/>
                          <a:cs typeface="Times New Roman"/>
                        </a:rPr>
                        <a:t> </a:t>
                      </a:r>
                      <a:r>
                        <a:rPr lang="en-US" sz="1400" b="0" baseline="0" dirty="0" smtClean="0">
                          <a:effectLst/>
                          <a:latin typeface="Calibri"/>
                          <a:ea typeface="SimSun"/>
                          <a:cs typeface="Times New Roman"/>
                        </a:rPr>
                        <a:t>from the </a:t>
                      </a:r>
                      <a:r>
                        <a:rPr lang="en-US" sz="1400" b="1" baseline="0" dirty="0" smtClean="0">
                          <a:effectLst/>
                          <a:latin typeface="Calibri"/>
                          <a:ea typeface="SimSun"/>
                          <a:cs typeface="Times New Roman"/>
                        </a:rPr>
                        <a:t>Wall Outlet </a:t>
                      </a:r>
                      <a:r>
                        <a:rPr lang="en-US" sz="1400" b="0" baseline="0" dirty="0" smtClean="0">
                          <a:effectLst/>
                          <a:latin typeface="Calibri"/>
                          <a:ea typeface="SimSun"/>
                          <a:cs typeface="Times New Roman"/>
                        </a:rPr>
                        <a:t>must be [120VRMS at 10mA RMS], and the </a:t>
                      </a:r>
                      <a:r>
                        <a:rPr lang="en-US" sz="1400" b="0" i="1" baseline="0" dirty="0" smtClean="0">
                          <a:effectLst/>
                          <a:latin typeface="Calibri"/>
                          <a:ea typeface="SimSun"/>
                          <a:cs typeface="Times New Roman"/>
                        </a:rPr>
                        <a:t>Recharging Block </a:t>
                      </a:r>
                      <a:r>
                        <a:rPr lang="en-US" sz="1400" b="0" baseline="0" dirty="0" smtClean="0">
                          <a:effectLst/>
                          <a:latin typeface="Calibri"/>
                          <a:ea typeface="SimSun"/>
                          <a:cs typeface="Times New Roman"/>
                        </a:rPr>
                        <a:t>must convert the </a:t>
                      </a:r>
                      <a:r>
                        <a:rPr lang="en-US" sz="1400" b="1" baseline="0" dirty="0" smtClean="0">
                          <a:effectLst/>
                          <a:latin typeface="Calibri"/>
                          <a:ea typeface="SimSun"/>
                          <a:cs typeface="Times New Roman"/>
                        </a:rPr>
                        <a:t>Electrical Power OUT </a:t>
                      </a:r>
                      <a:r>
                        <a:rPr lang="en-US" sz="1400" b="0" baseline="0" dirty="0" smtClean="0">
                          <a:effectLst/>
                          <a:latin typeface="Calibri"/>
                          <a:ea typeface="SimSun"/>
                          <a:cs typeface="Times New Roman"/>
                        </a:rPr>
                        <a:t>to [5V DC at 100mA DC].</a:t>
                      </a:r>
                      <a:endParaRPr lang="en-US" sz="140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0" dirty="0" smtClean="0">
                          <a:effectLst/>
                          <a:latin typeface="Calibri"/>
                          <a:ea typeface="SimSun"/>
                          <a:cs typeface="Times New Roman"/>
                        </a:rPr>
                        <a:t>Rechargeable</a:t>
                      </a:r>
                      <a:endParaRPr lang="en-US" sz="1400" i="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4572000" cy="165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715000"/>
            <a:ext cx="8534400" cy="5986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 y="76200"/>
            <a:ext cx="8975725" cy="954107"/>
          </a:xfrm>
        </p:spPr>
        <p:txBody>
          <a:bodyPr/>
          <a:lstStyle/>
          <a:p>
            <a:r>
              <a:rPr lang="en-US" dirty="0" smtClean="0"/>
              <a:t>Now take a brief look at what you might expect to see from the other systems competencies.</a:t>
            </a:r>
            <a:endParaRPr lang="en-US" dirty="0"/>
          </a:p>
        </p:txBody>
      </p:sp>
      <p:sp>
        <p:nvSpPr>
          <p:cNvPr id="4" name="Rectangle 3"/>
          <p:cNvSpPr>
            <a:spLocks noChangeArrowheads="1"/>
          </p:cNvSpPr>
          <p:nvPr/>
        </p:nvSpPr>
        <p:spPr bwMode="auto">
          <a:xfrm>
            <a:off x="533400" y="1143000"/>
            <a:ext cx="8153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defTabSz="457200" fontAlgn="base">
              <a:spcBef>
                <a:spcPts val="500"/>
              </a:spcBef>
              <a:spcAft>
                <a:spcPts val="500"/>
              </a:spcAft>
              <a:buFont typeface="+mj-lt"/>
              <a:buAutoNum type="arabicPeriod"/>
              <a:tabLst>
                <a:tab pos="457200" algn="l"/>
              </a:tabLst>
            </a:pPr>
            <a:r>
              <a:rPr lang="en-US" altLang="en-US" sz="2800" b="1" dirty="0" smtClean="0">
                <a:solidFill>
                  <a:srgbClr val="FF0000"/>
                </a:solidFill>
                <a:latin typeface="Calibri" pitchFamily="34" charset="0"/>
              </a:rPr>
              <a:t>Applying </a:t>
            </a:r>
            <a:r>
              <a:rPr lang="en-US" altLang="en-US" sz="2800" b="1" dirty="0">
                <a:solidFill>
                  <a:srgbClr val="FF0000"/>
                </a:solidFill>
                <a:latin typeface="Calibri" pitchFamily="34" charset="0"/>
              </a:rPr>
              <a:t>a system stakeholder view of </a:t>
            </a:r>
            <a:r>
              <a:rPr lang="en-US" altLang="en-US" sz="2800" b="1" dirty="0" smtClean="0">
                <a:solidFill>
                  <a:srgbClr val="FF0000"/>
                </a:solidFill>
                <a:latin typeface="Calibri" pitchFamily="34" charset="0"/>
              </a:rPr>
              <a:t>value and features</a:t>
            </a:r>
            <a:endParaRPr lang="en-US" altLang="en-US" sz="2800" b="1" dirty="0">
              <a:solidFill>
                <a:srgbClr val="FF0000"/>
              </a:solidFill>
              <a:latin typeface="Calibri" pitchFamily="34" charset="0"/>
            </a:endParaRP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Defining </a:t>
            </a:r>
            <a:r>
              <a:rPr lang="en-US" altLang="en-US" sz="2800" b="1" dirty="0">
                <a:solidFill>
                  <a:srgbClr val="FF0000"/>
                </a:solidFill>
                <a:latin typeface="Calibri" pitchFamily="34" charset="0"/>
              </a:rPr>
              <a:t>the project as interconnected subsystems </a:t>
            </a:r>
            <a:r>
              <a:rPr lang="en-US" altLang="en-US" sz="2800" b="1" dirty="0" smtClean="0">
                <a:solidFill>
                  <a:srgbClr val="FF0000"/>
                </a:solidFill>
                <a:latin typeface="Calibri" pitchFamily="34" charset="0"/>
              </a:rPr>
              <a:t>with </a:t>
            </a:r>
            <a:r>
              <a:rPr lang="en-US" altLang="en-US" sz="2800" b="1" dirty="0">
                <a:solidFill>
                  <a:srgbClr val="FF0000"/>
                </a:solidFill>
                <a:latin typeface="Calibri" pitchFamily="34" charset="0"/>
              </a:rPr>
              <a:t>both internal and external </a:t>
            </a:r>
            <a:r>
              <a:rPr lang="en-US" altLang="en-US" sz="2800" b="1" dirty="0" smtClean="0">
                <a:solidFill>
                  <a:srgbClr val="FF0000"/>
                </a:solidFill>
                <a:latin typeface="Calibri" pitchFamily="34" charset="0"/>
              </a:rPr>
              <a:t>perspectives</a:t>
            </a:r>
          </a:p>
          <a:p>
            <a:pPr marL="514350" indent="-514350" fontAlgn="base">
              <a:spcBef>
                <a:spcPts val="500"/>
              </a:spcBef>
              <a:spcAft>
                <a:spcPts val="500"/>
              </a:spcAft>
              <a:buFont typeface="+mj-lt"/>
              <a:buAutoNum type="arabicPeriod"/>
            </a:pPr>
            <a:r>
              <a:rPr lang="en-US" altLang="en-US" sz="2800" b="1" dirty="0" smtClean="0">
                <a:solidFill>
                  <a:srgbClr val="FF0000"/>
                </a:solidFill>
                <a:latin typeface="Calibri" pitchFamily="34" charset="0"/>
              </a:rPr>
              <a:t>Understanding a system’s interactions and modes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Specifying technical requirements</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Creating and analyzing high-level design</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Assessing solution feasibility, completeness, and consistency</a:t>
            </a:r>
          </a:p>
          <a:p>
            <a:pPr marL="514350" indent="-514350" fontAlgn="base">
              <a:spcBef>
                <a:spcPts val="500"/>
              </a:spcBef>
              <a:spcAft>
                <a:spcPts val="500"/>
              </a:spcAft>
              <a:buFont typeface="+mj-lt"/>
              <a:buAutoNum type="arabicPeriod"/>
            </a:pPr>
            <a:r>
              <a:rPr lang="en-US" altLang="en-US" sz="2800" b="1" i="1" dirty="0" smtClean="0">
                <a:solidFill>
                  <a:srgbClr val="0070C0"/>
                </a:solidFill>
                <a:latin typeface="Calibri" pitchFamily="34" charset="0"/>
              </a:rPr>
              <a:t>Performing failure modes and risk analysis</a:t>
            </a:r>
          </a:p>
        </p:txBody>
      </p:sp>
    </p:spTree>
    <p:extLst>
      <p:ext uri="{BB962C8B-B14F-4D97-AF65-F5344CB8AC3E}">
        <p14:creationId xmlns:p14="http://schemas.microsoft.com/office/powerpoint/2010/main" val="24397591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Can dig deeper and ask what happens if certain relationships fail. </a:t>
            </a:r>
            <a:endParaRPr lang="en-US" dirty="0"/>
          </a:p>
        </p:txBody>
      </p:sp>
      <p:sp>
        <p:nvSpPr>
          <p:cNvPr id="3" name="Content Placeholder 2"/>
          <p:cNvSpPr>
            <a:spLocks noGrp="1"/>
          </p:cNvSpPr>
          <p:nvPr>
            <p:ph idx="1"/>
          </p:nvPr>
        </p:nvSpPr>
        <p:spPr>
          <a:xfrm>
            <a:off x="190500" y="3124200"/>
            <a:ext cx="8801100" cy="2973122"/>
          </a:xfrm>
        </p:spPr>
        <p:txBody>
          <a:bodyPr/>
          <a:lstStyle/>
          <a:p>
            <a:r>
              <a:rPr lang="en-US" dirty="0" smtClean="0"/>
              <a:t>Describe a </a:t>
            </a:r>
            <a:r>
              <a:rPr lang="en-US" i="1" dirty="0" smtClean="0"/>
              <a:t>Failure Mode</a:t>
            </a:r>
            <a:r>
              <a:rPr lang="en-US" dirty="0" smtClean="0"/>
              <a:t> that is associated with the connection between the Wall Outlet and the Recharging block. Describe how you would mitigate that failure mode in your design.</a:t>
            </a:r>
          </a:p>
          <a:p>
            <a:endParaRPr lang="en-US" dirty="0"/>
          </a:p>
          <a:p>
            <a:r>
              <a:rPr lang="en-US" dirty="0" smtClean="0"/>
              <a:t>	1. Power surge</a:t>
            </a:r>
          </a:p>
          <a:p>
            <a:r>
              <a:rPr lang="en-US" dirty="0"/>
              <a:t>	</a:t>
            </a:r>
            <a:r>
              <a:rPr lang="en-US" dirty="0" smtClean="0"/>
              <a:t>2. Yank the connector off of the remote control</a:t>
            </a:r>
          </a:p>
          <a:p>
            <a:r>
              <a:rPr lang="en-US" dirty="0"/>
              <a:t>	</a:t>
            </a:r>
            <a:r>
              <a:rPr lang="en-US" dirty="0" smtClean="0"/>
              <a:t>3. Use the wrong power adapter by mistake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65436"/>
            <a:ext cx="4572000" cy="165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222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861774"/>
          </a:xfrm>
        </p:spPr>
        <p:txBody>
          <a:bodyPr/>
          <a:lstStyle/>
          <a:p>
            <a:r>
              <a:rPr lang="en-US" sz="2500" dirty="0" smtClean="0"/>
              <a:t>Using the systems competencies can help students to understand the many different views that are used in the design process.</a:t>
            </a:r>
            <a:endParaRPr lang="en-US" sz="2500" dirty="0"/>
          </a:p>
        </p:txBody>
      </p:sp>
      <p:grpSp>
        <p:nvGrpSpPr>
          <p:cNvPr id="3" name="Group 2"/>
          <p:cNvGrpSpPr/>
          <p:nvPr/>
        </p:nvGrpSpPr>
        <p:grpSpPr>
          <a:xfrm>
            <a:off x="787159" y="1006336"/>
            <a:ext cx="7308836" cy="5540259"/>
            <a:chOff x="993226" y="1614915"/>
            <a:chExt cx="6544210" cy="4960656"/>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045" y="2133193"/>
              <a:ext cx="3482646" cy="3482646"/>
            </a:xfrm>
            <a:prstGeom prst="rect">
              <a:avLst/>
            </a:prstGeom>
          </p:spPr>
        </p:pic>
        <p:sp>
          <p:nvSpPr>
            <p:cNvPr id="23" name="Cloud 22"/>
            <p:cNvSpPr/>
            <p:nvPr/>
          </p:nvSpPr>
          <p:spPr>
            <a:xfrm>
              <a:off x="3312498" y="3271911"/>
              <a:ext cx="2388398" cy="13534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System</a:t>
              </a:r>
              <a:endParaRPr lang="en-US" sz="20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010" y="2138146"/>
              <a:ext cx="3482646" cy="3482646"/>
            </a:xfrm>
            <a:prstGeom prst="rect">
              <a:avLst/>
            </a:prstGeom>
          </p:spPr>
        </p:pic>
        <p:cxnSp>
          <p:nvCxnSpPr>
            <p:cNvPr id="25" name="Straight Arrow Connector 24"/>
            <p:cNvCxnSpPr/>
            <p:nvPr/>
          </p:nvCxnSpPr>
          <p:spPr>
            <a:xfrm flipH="1">
              <a:off x="2934335" y="4979978"/>
              <a:ext cx="636906" cy="756326"/>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76875" y="5736304"/>
              <a:ext cx="1226036" cy="633829"/>
            </a:xfrm>
            <a:prstGeom prst="rect">
              <a:avLst/>
            </a:prstGeom>
            <a:noFill/>
          </p:spPr>
          <p:txBody>
            <a:bodyPr wrap="none" rtlCol="0">
              <a:spAutoFit/>
            </a:bodyPr>
            <a:lstStyle/>
            <a:p>
              <a:r>
                <a:rPr lang="en-US" sz="2000" dirty="0" smtClean="0">
                  <a:solidFill>
                    <a:srgbClr val="FF0000"/>
                  </a:solidFill>
                </a:rPr>
                <a:t>Functional</a:t>
              </a:r>
            </a:p>
            <a:p>
              <a:r>
                <a:rPr lang="en-US" sz="2000" dirty="0" smtClean="0">
                  <a:solidFill>
                    <a:srgbClr val="FF0000"/>
                  </a:solidFill>
                </a:rPr>
                <a:t>View</a:t>
              </a:r>
              <a:endParaRPr lang="en-US" sz="2000" dirty="0">
                <a:solidFill>
                  <a:srgbClr val="FF0000"/>
                </a:solidFill>
              </a:endParaRPr>
            </a:p>
          </p:txBody>
        </p:sp>
        <p:cxnSp>
          <p:nvCxnSpPr>
            <p:cNvPr id="27" name="Straight Arrow Connector 26"/>
            <p:cNvCxnSpPr>
              <a:endCxn id="28" idx="1"/>
            </p:cNvCxnSpPr>
            <p:nvPr/>
          </p:nvCxnSpPr>
          <p:spPr>
            <a:xfrm>
              <a:off x="5700896" y="3879469"/>
              <a:ext cx="836102" cy="212463"/>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36998" y="3630267"/>
              <a:ext cx="889987" cy="923330"/>
            </a:xfrm>
            <a:prstGeom prst="rect">
              <a:avLst/>
            </a:prstGeom>
            <a:noFill/>
          </p:spPr>
          <p:txBody>
            <a:bodyPr wrap="none" rtlCol="0">
              <a:spAutoFit/>
            </a:bodyPr>
            <a:lstStyle/>
            <a:p>
              <a:r>
                <a:rPr lang="en-US" sz="2000" dirty="0" smtClean="0">
                  <a:solidFill>
                    <a:srgbClr val="FF0000"/>
                  </a:solidFill>
                </a:rPr>
                <a:t>Failure</a:t>
              </a:r>
            </a:p>
            <a:p>
              <a:r>
                <a:rPr lang="en-US" sz="2000" dirty="0" smtClean="0">
                  <a:solidFill>
                    <a:srgbClr val="FF0000"/>
                  </a:solidFill>
                </a:rPr>
                <a:t>Modes</a:t>
              </a:r>
            </a:p>
            <a:p>
              <a:r>
                <a:rPr lang="en-US" sz="2000" dirty="0" smtClean="0">
                  <a:solidFill>
                    <a:srgbClr val="FF0000"/>
                  </a:solidFill>
                </a:rPr>
                <a:t>View</a:t>
              </a:r>
              <a:endParaRPr lang="en-US" sz="2000" dirty="0">
                <a:solidFill>
                  <a:srgbClr val="FF0000"/>
                </a:solidFill>
              </a:endParaRPr>
            </a:p>
          </p:txBody>
        </p:sp>
        <p:cxnSp>
          <p:nvCxnSpPr>
            <p:cNvPr id="29" name="Straight Arrow Connector 28"/>
            <p:cNvCxnSpPr/>
            <p:nvPr/>
          </p:nvCxnSpPr>
          <p:spPr>
            <a:xfrm>
              <a:off x="4548230" y="5254814"/>
              <a:ext cx="456051" cy="674427"/>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89466" y="5929240"/>
              <a:ext cx="1043876" cy="646331"/>
            </a:xfrm>
            <a:prstGeom prst="rect">
              <a:avLst/>
            </a:prstGeom>
            <a:noFill/>
          </p:spPr>
          <p:txBody>
            <a:bodyPr wrap="none" rtlCol="0">
              <a:spAutoFit/>
            </a:bodyPr>
            <a:lstStyle/>
            <a:p>
              <a:r>
                <a:rPr lang="en-US" sz="2000" dirty="0" smtClean="0">
                  <a:solidFill>
                    <a:srgbClr val="FF0000"/>
                  </a:solidFill>
                </a:rPr>
                <a:t>Physical</a:t>
              </a:r>
            </a:p>
            <a:p>
              <a:r>
                <a:rPr lang="en-US" sz="2000" dirty="0" smtClean="0">
                  <a:solidFill>
                    <a:srgbClr val="FF0000"/>
                  </a:solidFill>
                </a:rPr>
                <a:t>View</a:t>
              </a:r>
              <a:endParaRPr lang="en-US" sz="2000" dirty="0">
                <a:solidFill>
                  <a:srgbClr val="FF0000"/>
                </a:solidFill>
              </a:endParaRPr>
            </a:p>
          </p:txBody>
        </p:sp>
        <p:cxnSp>
          <p:nvCxnSpPr>
            <p:cNvPr id="31" name="Straight Arrow Connector 30"/>
            <p:cNvCxnSpPr/>
            <p:nvPr/>
          </p:nvCxnSpPr>
          <p:spPr>
            <a:xfrm flipV="1">
              <a:off x="4548230" y="2034287"/>
              <a:ext cx="1013343" cy="1019926"/>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25386" y="1696645"/>
              <a:ext cx="1377300" cy="646331"/>
            </a:xfrm>
            <a:prstGeom prst="rect">
              <a:avLst/>
            </a:prstGeom>
            <a:noFill/>
          </p:spPr>
          <p:txBody>
            <a:bodyPr wrap="none" rtlCol="0">
              <a:spAutoFit/>
            </a:bodyPr>
            <a:lstStyle/>
            <a:p>
              <a:r>
                <a:rPr lang="en-US" sz="2000" dirty="0" smtClean="0">
                  <a:solidFill>
                    <a:srgbClr val="FF0000"/>
                  </a:solidFill>
                </a:rPr>
                <a:t>Interactions</a:t>
              </a:r>
            </a:p>
            <a:p>
              <a:r>
                <a:rPr lang="en-US" sz="2000" dirty="0" smtClean="0">
                  <a:solidFill>
                    <a:srgbClr val="FF0000"/>
                  </a:solidFill>
                </a:rPr>
                <a:t>View</a:t>
              </a:r>
              <a:endParaRPr lang="en-US" sz="2000" dirty="0">
                <a:solidFill>
                  <a:srgbClr val="FF0000"/>
                </a:solidFill>
              </a:endParaRPr>
            </a:p>
          </p:txBody>
        </p:sp>
        <p:cxnSp>
          <p:nvCxnSpPr>
            <p:cNvPr id="34" name="Straight Arrow Connector 33"/>
            <p:cNvCxnSpPr/>
            <p:nvPr/>
          </p:nvCxnSpPr>
          <p:spPr>
            <a:xfrm>
              <a:off x="5105523" y="4625337"/>
              <a:ext cx="456051" cy="988500"/>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61574" y="5543366"/>
              <a:ext cx="1975862" cy="369332"/>
            </a:xfrm>
            <a:prstGeom prst="rect">
              <a:avLst/>
            </a:prstGeom>
            <a:noFill/>
          </p:spPr>
          <p:txBody>
            <a:bodyPr wrap="none" rtlCol="0">
              <a:spAutoFit/>
            </a:bodyPr>
            <a:lstStyle/>
            <a:p>
              <a:r>
                <a:rPr lang="en-US" sz="2000" dirty="0" smtClean="0">
                  <a:solidFill>
                    <a:srgbClr val="FF0000"/>
                  </a:solidFill>
                </a:rPr>
                <a:t>Stakeholder View</a:t>
              </a:r>
              <a:endParaRPr lang="en-US" sz="2000" dirty="0">
                <a:solidFill>
                  <a:srgbClr val="FF0000"/>
                </a:solidFill>
              </a:endParaRPr>
            </a:p>
          </p:txBody>
        </p:sp>
        <p:cxnSp>
          <p:nvCxnSpPr>
            <p:cNvPr id="38" name="Straight Arrow Connector 37"/>
            <p:cNvCxnSpPr/>
            <p:nvPr/>
          </p:nvCxnSpPr>
          <p:spPr>
            <a:xfrm flipH="1" flipV="1">
              <a:off x="3571241" y="2166109"/>
              <a:ext cx="191670" cy="509965"/>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93001" y="1614915"/>
              <a:ext cx="2172454" cy="646331"/>
            </a:xfrm>
            <a:prstGeom prst="rect">
              <a:avLst/>
            </a:prstGeom>
            <a:noFill/>
          </p:spPr>
          <p:txBody>
            <a:bodyPr wrap="none" rtlCol="0">
              <a:spAutoFit/>
            </a:bodyPr>
            <a:lstStyle/>
            <a:p>
              <a:r>
                <a:rPr lang="en-US" sz="2000" dirty="0" smtClean="0">
                  <a:solidFill>
                    <a:srgbClr val="FF0000"/>
                  </a:solidFill>
                </a:rPr>
                <a:t>Tech Requirements</a:t>
              </a:r>
            </a:p>
            <a:p>
              <a:r>
                <a:rPr lang="en-US" sz="2000" dirty="0" smtClean="0">
                  <a:solidFill>
                    <a:srgbClr val="FF0000"/>
                  </a:solidFill>
                </a:rPr>
                <a:t>View</a:t>
              </a:r>
              <a:endParaRPr lang="en-US" sz="2000" dirty="0">
                <a:solidFill>
                  <a:srgbClr val="FF0000"/>
                </a:solidFill>
              </a:endParaRPr>
            </a:p>
          </p:txBody>
        </p:sp>
        <p:cxnSp>
          <p:nvCxnSpPr>
            <p:cNvPr id="40" name="Straight Arrow Connector 39"/>
            <p:cNvCxnSpPr/>
            <p:nvPr/>
          </p:nvCxnSpPr>
          <p:spPr>
            <a:xfrm flipH="1">
              <a:off x="2251594" y="4112612"/>
              <a:ext cx="1218238" cy="512725"/>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93226" y="4682858"/>
              <a:ext cx="1531188" cy="646331"/>
            </a:xfrm>
            <a:prstGeom prst="rect">
              <a:avLst/>
            </a:prstGeom>
            <a:noFill/>
          </p:spPr>
          <p:txBody>
            <a:bodyPr wrap="none" rtlCol="0">
              <a:spAutoFit/>
            </a:bodyPr>
            <a:lstStyle/>
            <a:p>
              <a:r>
                <a:rPr lang="en-US" sz="2000" dirty="0" smtClean="0">
                  <a:solidFill>
                    <a:srgbClr val="FF0000"/>
                  </a:solidFill>
                </a:rPr>
                <a:t>Management</a:t>
              </a:r>
            </a:p>
            <a:p>
              <a:r>
                <a:rPr lang="en-US" sz="2000" dirty="0" smtClean="0">
                  <a:solidFill>
                    <a:srgbClr val="FF0000"/>
                  </a:solidFill>
                </a:rPr>
                <a:t>View</a:t>
              </a:r>
              <a:endParaRPr lang="en-US" sz="2000" dirty="0">
                <a:solidFill>
                  <a:srgbClr val="FF0000"/>
                </a:solidFill>
              </a:endParaRPr>
            </a:p>
          </p:txBody>
        </p:sp>
      </p:grpSp>
    </p:spTree>
    <p:extLst>
      <p:ext uri="{BB962C8B-B14F-4D97-AF65-F5344CB8AC3E}">
        <p14:creationId xmlns:p14="http://schemas.microsoft.com/office/powerpoint/2010/main" val="2768751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914400"/>
          </a:xfrm>
        </p:spPr>
        <p:txBody>
          <a:bodyPr>
            <a:noAutofit/>
          </a:bodyPr>
          <a:lstStyle/>
          <a:p>
            <a:pPr algn="l"/>
            <a:r>
              <a:rPr lang="en-US" sz="2600" b="1" dirty="0" smtClean="0"/>
              <a:t>Using the systems competencies can help faculty with challenges related to open-ended projects.</a:t>
            </a:r>
            <a:endParaRPr lang="en-US" sz="2600" b="1" dirty="0"/>
          </a:p>
        </p:txBody>
      </p:sp>
      <p:sp>
        <p:nvSpPr>
          <p:cNvPr id="5" name="TextBox 4"/>
          <p:cNvSpPr txBox="1"/>
          <p:nvPr/>
        </p:nvSpPr>
        <p:spPr>
          <a:xfrm>
            <a:off x="4181400" y="1582677"/>
            <a:ext cx="2610075" cy="707886"/>
          </a:xfrm>
          <a:prstGeom prst="rect">
            <a:avLst/>
          </a:prstGeom>
          <a:noFill/>
          <a:ln>
            <a:solidFill>
              <a:schemeClr val="tx1"/>
            </a:solidFill>
          </a:ln>
        </p:spPr>
        <p:txBody>
          <a:bodyPr wrap="none" rtlCol="0">
            <a:spAutoFit/>
          </a:bodyPr>
          <a:lstStyle/>
          <a:p>
            <a:pPr algn="ctr"/>
            <a:r>
              <a:rPr lang="en-US" sz="2000" dirty="0" smtClean="0"/>
              <a:t>Many open-ended and </a:t>
            </a:r>
            <a:br>
              <a:rPr lang="en-US" sz="2000" dirty="0" smtClean="0"/>
            </a:br>
            <a:r>
              <a:rPr lang="en-US" sz="2000" dirty="0" smtClean="0"/>
              <a:t>unique projects</a:t>
            </a:r>
            <a:endParaRPr lang="en-US" sz="2000" dirty="0"/>
          </a:p>
        </p:txBody>
      </p:sp>
      <p:cxnSp>
        <p:nvCxnSpPr>
          <p:cNvPr id="6" name="Straight Arrow Connector 5"/>
          <p:cNvCxnSpPr>
            <a:stCxn id="5" idx="2"/>
            <a:endCxn id="7" idx="0"/>
          </p:cNvCxnSpPr>
          <p:nvPr/>
        </p:nvCxnSpPr>
        <p:spPr>
          <a:xfrm>
            <a:off x="5486438" y="2290563"/>
            <a:ext cx="1895362" cy="104471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33907" y="3335277"/>
            <a:ext cx="1695785" cy="646331"/>
          </a:xfrm>
          <a:prstGeom prst="rect">
            <a:avLst/>
          </a:prstGeom>
          <a:noFill/>
          <a:ln>
            <a:solidFill>
              <a:schemeClr val="tx1"/>
            </a:solidFill>
          </a:ln>
        </p:spPr>
        <p:txBody>
          <a:bodyPr wrap="none" rtlCol="0">
            <a:spAutoFit/>
          </a:bodyPr>
          <a:lstStyle/>
          <a:p>
            <a:pPr algn="ctr"/>
            <a:r>
              <a:rPr lang="en-US" dirty="0" smtClean="0"/>
              <a:t>Assessment and</a:t>
            </a:r>
          </a:p>
          <a:p>
            <a:pPr algn="ctr"/>
            <a:r>
              <a:rPr lang="en-US" dirty="0" smtClean="0"/>
              <a:t>Evaluation</a:t>
            </a:r>
            <a:endParaRPr lang="en-US" dirty="0"/>
          </a:p>
        </p:txBody>
      </p:sp>
      <p:cxnSp>
        <p:nvCxnSpPr>
          <p:cNvPr id="8" name="Straight Arrow Connector 7"/>
          <p:cNvCxnSpPr>
            <a:stCxn id="5" idx="2"/>
            <a:endCxn id="9" idx="0"/>
          </p:cNvCxnSpPr>
          <p:nvPr/>
        </p:nvCxnSpPr>
        <p:spPr>
          <a:xfrm flipH="1">
            <a:off x="3871729" y="2290563"/>
            <a:ext cx="1614709" cy="104471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05333" y="3335276"/>
            <a:ext cx="1532792" cy="646331"/>
          </a:xfrm>
          <a:prstGeom prst="rect">
            <a:avLst/>
          </a:prstGeom>
          <a:noFill/>
          <a:ln>
            <a:solidFill>
              <a:schemeClr val="tx1"/>
            </a:solidFill>
          </a:ln>
        </p:spPr>
        <p:txBody>
          <a:bodyPr wrap="none" rtlCol="0">
            <a:spAutoFit/>
          </a:bodyPr>
          <a:lstStyle/>
          <a:p>
            <a:pPr algn="ctr"/>
            <a:r>
              <a:rPr lang="en-US" dirty="0" smtClean="0"/>
              <a:t>Guidance and </a:t>
            </a:r>
          </a:p>
          <a:p>
            <a:pPr algn="ctr"/>
            <a:r>
              <a:rPr lang="en-US" dirty="0" smtClean="0"/>
              <a:t>Reflection</a:t>
            </a:r>
            <a:endParaRPr lang="en-US" dirty="0"/>
          </a:p>
        </p:txBody>
      </p:sp>
      <p:sp>
        <p:nvSpPr>
          <p:cNvPr id="10" name="TextBox 9"/>
          <p:cNvSpPr txBox="1"/>
          <p:nvPr/>
        </p:nvSpPr>
        <p:spPr>
          <a:xfrm>
            <a:off x="2211431" y="5316477"/>
            <a:ext cx="2154757" cy="646331"/>
          </a:xfrm>
          <a:prstGeom prst="rect">
            <a:avLst/>
          </a:prstGeom>
          <a:noFill/>
          <a:ln>
            <a:solidFill>
              <a:schemeClr val="tx1"/>
            </a:solidFill>
          </a:ln>
        </p:spPr>
        <p:txBody>
          <a:bodyPr wrap="none" rtlCol="0">
            <a:spAutoFit/>
          </a:bodyPr>
          <a:lstStyle/>
          <a:p>
            <a:pPr algn="ctr"/>
            <a:r>
              <a:rPr lang="en-US" dirty="0" smtClean="0"/>
              <a:t>Common framework</a:t>
            </a:r>
          </a:p>
          <a:p>
            <a:pPr algn="ctr"/>
            <a:r>
              <a:rPr lang="en-US" dirty="0" smtClean="0"/>
              <a:t>for all projects</a:t>
            </a:r>
            <a:endParaRPr lang="en-US" dirty="0"/>
          </a:p>
        </p:txBody>
      </p:sp>
      <p:sp>
        <p:nvSpPr>
          <p:cNvPr id="11" name="TextBox 10"/>
          <p:cNvSpPr txBox="1"/>
          <p:nvPr/>
        </p:nvSpPr>
        <p:spPr>
          <a:xfrm>
            <a:off x="4802277" y="5316872"/>
            <a:ext cx="1989198" cy="646331"/>
          </a:xfrm>
          <a:prstGeom prst="rect">
            <a:avLst/>
          </a:prstGeom>
          <a:noFill/>
          <a:ln>
            <a:solidFill>
              <a:schemeClr val="tx1"/>
            </a:solidFill>
          </a:ln>
        </p:spPr>
        <p:txBody>
          <a:bodyPr wrap="none" rtlCol="0">
            <a:spAutoFit/>
          </a:bodyPr>
          <a:lstStyle/>
          <a:p>
            <a:pPr algn="ctr"/>
            <a:r>
              <a:rPr lang="en-US" dirty="0" smtClean="0"/>
              <a:t>Minimize overhead</a:t>
            </a:r>
          </a:p>
          <a:p>
            <a:pPr algn="ctr"/>
            <a:r>
              <a:rPr lang="en-US" dirty="0" smtClean="0"/>
              <a:t>and workload</a:t>
            </a:r>
            <a:endParaRPr lang="en-US" dirty="0"/>
          </a:p>
        </p:txBody>
      </p:sp>
      <p:sp>
        <p:nvSpPr>
          <p:cNvPr id="12" name="TextBox 11"/>
          <p:cNvSpPr txBox="1"/>
          <p:nvPr/>
        </p:nvSpPr>
        <p:spPr>
          <a:xfrm>
            <a:off x="7400779" y="5316477"/>
            <a:ext cx="1657826" cy="646331"/>
          </a:xfrm>
          <a:prstGeom prst="rect">
            <a:avLst/>
          </a:prstGeom>
          <a:noFill/>
          <a:ln>
            <a:solidFill>
              <a:schemeClr val="tx1"/>
            </a:solidFill>
          </a:ln>
        </p:spPr>
        <p:txBody>
          <a:bodyPr wrap="none" rtlCol="0">
            <a:spAutoFit/>
          </a:bodyPr>
          <a:lstStyle/>
          <a:p>
            <a:pPr algn="ctr"/>
            <a:r>
              <a:rPr lang="en-US" dirty="0" smtClean="0"/>
              <a:t>Explicitly aid in </a:t>
            </a:r>
          </a:p>
          <a:p>
            <a:pPr algn="ctr"/>
            <a:r>
              <a:rPr lang="en-US" dirty="0" smtClean="0"/>
              <a:t>learning design</a:t>
            </a:r>
            <a:endParaRPr lang="en-US" dirty="0"/>
          </a:p>
        </p:txBody>
      </p:sp>
      <p:sp>
        <p:nvSpPr>
          <p:cNvPr id="13" name="TextBox 12"/>
          <p:cNvSpPr txBox="1"/>
          <p:nvPr/>
        </p:nvSpPr>
        <p:spPr>
          <a:xfrm>
            <a:off x="306810" y="1570910"/>
            <a:ext cx="1333891" cy="461665"/>
          </a:xfrm>
          <a:prstGeom prst="rect">
            <a:avLst/>
          </a:prstGeom>
          <a:noFill/>
        </p:spPr>
        <p:txBody>
          <a:bodyPr wrap="none" rtlCol="0">
            <a:spAutoFit/>
          </a:bodyPr>
          <a:lstStyle/>
          <a:p>
            <a:r>
              <a:rPr lang="en-US" sz="2400" dirty="0" smtClean="0">
                <a:solidFill>
                  <a:srgbClr val="FF0000"/>
                </a:solidFill>
              </a:rPr>
              <a:t>Still Have</a:t>
            </a:r>
            <a:endParaRPr lang="en-US" sz="2400" dirty="0">
              <a:solidFill>
                <a:srgbClr val="FF0000"/>
              </a:solidFill>
            </a:endParaRPr>
          </a:p>
        </p:txBody>
      </p:sp>
      <p:sp>
        <p:nvSpPr>
          <p:cNvPr id="14" name="TextBox 13"/>
          <p:cNvSpPr txBox="1"/>
          <p:nvPr/>
        </p:nvSpPr>
        <p:spPr>
          <a:xfrm>
            <a:off x="27976" y="3058276"/>
            <a:ext cx="2077531" cy="1200329"/>
          </a:xfrm>
          <a:prstGeom prst="rect">
            <a:avLst/>
          </a:prstGeom>
          <a:noFill/>
        </p:spPr>
        <p:txBody>
          <a:bodyPr wrap="square" rtlCol="0">
            <a:spAutoFit/>
          </a:bodyPr>
          <a:lstStyle/>
          <a:p>
            <a:pPr algn="ctr"/>
            <a:r>
              <a:rPr lang="en-US" sz="2400" dirty="0" smtClean="0">
                <a:solidFill>
                  <a:srgbClr val="FF0000"/>
                </a:solidFill>
              </a:rPr>
              <a:t>Now faculty have formal methods for</a:t>
            </a:r>
          </a:p>
        </p:txBody>
      </p:sp>
      <p:sp>
        <p:nvSpPr>
          <p:cNvPr id="15" name="TextBox 14"/>
          <p:cNvSpPr txBox="1"/>
          <p:nvPr/>
        </p:nvSpPr>
        <p:spPr>
          <a:xfrm>
            <a:off x="417866" y="5224143"/>
            <a:ext cx="1358192" cy="830997"/>
          </a:xfrm>
          <a:prstGeom prst="rect">
            <a:avLst/>
          </a:prstGeom>
          <a:noFill/>
        </p:spPr>
        <p:txBody>
          <a:bodyPr wrap="none" rtlCol="0">
            <a:spAutoFit/>
          </a:bodyPr>
          <a:lstStyle/>
          <a:p>
            <a:pPr algn="ctr"/>
            <a:r>
              <a:rPr lang="en-US" sz="2400" dirty="0" smtClean="0">
                <a:solidFill>
                  <a:srgbClr val="FF0000"/>
                </a:solidFill>
              </a:rPr>
              <a:t>While </a:t>
            </a:r>
          </a:p>
          <a:p>
            <a:pPr algn="ctr"/>
            <a:r>
              <a:rPr lang="en-US" sz="2400" dirty="0" smtClean="0">
                <a:solidFill>
                  <a:srgbClr val="FF0000"/>
                </a:solidFill>
              </a:rPr>
              <a:t>providing</a:t>
            </a:r>
            <a:endParaRPr lang="en-US" sz="2400" dirty="0">
              <a:solidFill>
                <a:srgbClr val="FF0000"/>
              </a:solidFill>
            </a:endParaRPr>
          </a:p>
        </p:txBody>
      </p:sp>
    </p:spTree>
    <p:extLst>
      <p:ext uri="{BB962C8B-B14F-4D97-AF65-F5344CB8AC3E}">
        <p14:creationId xmlns:p14="http://schemas.microsoft.com/office/powerpoint/2010/main" val="450705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Now let’s look at some models that have been generated in courses from different departments.</a:t>
            </a:r>
            <a:endParaRPr lang="en-US" dirty="0"/>
          </a:p>
        </p:txBody>
      </p:sp>
      <p:sp>
        <p:nvSpPr>
          <p:cNvPr id="3" name="Content Placeholder 2"/>
          <p:cNvSpPr>
            <a:spLocks noGrp="1"/>
          </p:cNvSpPr>
          <p:nvPr>
            <p:ph idx="1"/>
          </p:nvPr>
        </p:nvSpPr>
        <p:spPr>
          <a:xfrm>
            <a:off x="533400" y="2133600"/>
            <a:ext cx="8077200" cy="2086725"/>
          </a:xfrm>
        </p:spPr>
        <p:txBody>
          <a:bodyPr/>
          <a:lstStyle/>
          <a:p>
            <a:pPr>
              <a:buFont typeface="Arial" panose="020B0604020202020204" pitchFamily="34" charset="0"/>
              <a:buChar char="•"/>
            </a:pPr>
            <a:r>
              <a:rPr lang="en-US" dirty="0" smtClean="0"/>
              <a:t>Ashley Bernal and Scott Kirkpatrick for the Grand Challenges Course</a:t>
            </a:r>
          </a:p>
          <a:p>
            <a:pPr>
              <a:buFont typeface="Arial" panose="020B0604020202020204" pitchFamily="34" charset="0"/>
              <a:buChar char="•"/>
            </a:pPr>
            <a:r>
              <a:rPr lang="en-US" dirty="0" smtClean="0"/>
              <a:t>Mario Simoni and Dan Moore from ECE Senior Design</a:t>
            </a:r>
          </a:p>
          <a:p>
            <a:pPr>
              <a:buFont typeface="Arial" panose="020B0604020202020204" pitchFamily="34" charset="0"/>
              <a:buChar char="•"/>
            </a:pPr>
            <a:r>
              <a:rPr lang="en-US" dirty="0" smtClean="0"/>
              <a:t>Rose-</a:t>
            </a:r>
            <a:r>
              <a:rPr lang="en-US" dirty="0" err="1" smtClean="0"/>
              <a:t>Hulman</a:t>
            </a:r>
            <a:r>
              <a:rPr lang="en-US" dirty="0"/>
              <a:t> </a:t>
            </a:r>
            <a:r>
              <a:rPr lang="en-US" dirty="0" smtClean="0"/>
              <a:t>alumnus in the Graduate Program in Robotics at Carnegie Mellon</a:t>
            </a:r>
            <a:endParaRPr lang="en-US" dirty="0"/>
          </a:p>
        </p:txBody>
      </p:sp>
    </p:spTree>
    <p:extLst>
      <p:ext uri="{BB962C8B-B14F-4D97-AF65-F5344CB8AC3E}">
        <p14:creationId xmlns:p14="http://schemas.microsoft.com/office/powerpoint/2010/main" val="28678460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12651" y="973584"/>
            <a:ext cx="4550735" cy="2133600"/>
          </a:xfrm>
        </p:spPr>
        <p:txBody>
          <a:bodyPr anchor="t"/>
          <a:lstStyle/>
          <a:p>
            <a:r>
              <a:rPr lang="en-US" sz="3600" dirty="0">
                <a:solidFill>
                  <a:schemeClr val="bg1"/>
                </a:solidFill>
              </a:rPr>
              <a:t>Introducing Systems Competencies During Undergraduate Design</a:t>
            </a:r>
          </a:p>
        </p:txBody>
      </p:sp>
      <p:sp>
        <p:nvSpPr>
          <p:cNvPr id="4" name="Text Placeholder 3"/>
          <p:cNvSpPr>
            <a:spLocks noGrp="1"/>
          </p:cNvSpPr>
          <p:nvPr>
            <p:ph type="body" sz="half" idx="2"/>
          </p:nvPr>
        </p:nvSpPr>
        <p:spPr>
          <a:xfrm>
            <a:off x="318978" y="3271284"/>
            <a:ext cx="4231759" cy="2743200"/>
          </a:xfrm>
        </p:spPr>
        <p:txBody>
          <a:bodyPr rtlCol="0">
            <a:normAutofit/>
          </a:bodyPr>
          <a:lstStyle/>
          <a:p>
            <a:pPr eaLnBrk="1" fontAlgn="auto" hangingPunct="1">
              <a:spcAft>
                <a:spcPts val="0"/>
              </a:spcAft>
              <a:buFont typeface="Arial" pitchFamily="34" charset="0"/>
              <a:buNone/>
              <a:defRPr/>
            </a:pPr>
            <a:r>
              <a:rPr lang="en-US" sz="2400" b="1" dirty="0" smtClean="0">
                <a:solidFill>
                  <a:schemeClr val="bg1"/>
                </a:solidFill>
              </a:rPr>
              <a:t>2014  Annual ASEE Conference</a:t>
            </a:r>
          </a:p>
          <a:p>
            <a:pPr eaLnBrk="1" fontAlgn="auto" hangingPunct="1">
              <a:spcAft>
                <a:spcPts val="0"/>
              </a:spcAft>
              <a:buFont typeface="Arial" pitchFamily="34" charset="0"/>
              <a:buNone/>
              <a:defRPr/>
            </a:pPr>
            <a:endParaRPr lang="en-US" sz="2100" i="1" dirty="0" smtClean="0">
              <a:solidFill>
                <a:schemeClr val="bg1"/>
              </a:solidFill>
            </a:endParaRPr>
          </a:p>
          <a:p>
            <a:pPr eaLnBrk="1" fontAlgn="auto" hangingPunct="1">
              <a:spcAft>
                <a:spcPts val="0"/>
              </a:spcAft>
              <a:buFont typeface="Arial" pitchFamily="34" charset="0"/>
              <a:buNone/>
              <a:defRPr/>
            </a:pPr>
            <a:r>
              <a:rPr lang="en-US" sz="2100" i="1" dirty="0" smtClean="0">
                <a:solidFill>
                  <a:schemeClr val="bg1"/>
                </a:solidFill>
              </a:rPr>
              <a:t>Ashley Bernal</a:t>
            </a:r>
            <a:endParaRPr lang="en-US" sz="2100" dirty="0" smtClean="0">
              <a:solidFill>
                <a:schemeClr val="bg1"/>
              </a:solidFill>
            </a:endParaRPr>
          </a:p>
          <a:p>
            <a:pPr>
              <a:defRPr/>
            </a:pPr>
            <a:r>
              <a:rPr lang="en-US" sz="2100" i="1" dirty="0" smtClean="0">
                <a:solidFill>
                  <a:schemeClr val="bg1"/>
                </a:solidFill>
              </a:rPr>
              <a:t>Scott Kirkpatrick</a:t>
            </a:r>
            <a:endParaRPr lang="en-US" sz="2100" dirty="0">
              <a:solidFill>
                <a:schemeClr val="bg1"/>
              </a:solidFill>
            </a:endParaRPr>
          </a:p>
          <a:p>
            <a:pPr eaLnBrk="1" fontAlgn="auto" hangingPunct="1">
              <a:spcAft>
                <a:spcPts val="0"/>
              </a:spcAft>
              <a:buFont typeface="Arial" pitchFamily="34" charset="0"/>
              <a:buNone/>
              <a:defRPr/>
            </a:pPr>
            <a:r>
              <a:rPr lang="en-US" sz="2100" i="1" dirty="0" smtClean="0">
                <a:solidFill>
                  <a:schemeClr val="bg1"/>
                </a:solidFill>
              </a:rPr>
              <a:t>Bill </a:t>
            </a:r>
            <a:r>
              <a:rPr lang="en-US" sz="2100" i="1" dirty="0" err="1" smtClean="0">
                <a:solidFill>
                  <a:schemeClr val="bg1"/>
                </a:solidFill>
              </a:rPr>
              <a:t>Schindel</a:t>
            </a:r>
            <a:endParaRPr lang="en-US" sz="2100" i="1"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p:txBody>
      </p:sp>
      <p:pic>
        <p:nvPicPr>
          <p:cNvPr id="2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307" y="-2265"/>
            <a:ext cx="4183693" cy="609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683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66042"/>
            <a:ext cx="9331890" cy="721653"/>
          </a:xfrm>
        </p:spPr>
        <p:txBody>
          <a:bodyPr rtlCol="0">
            <a:noAutofit/>
          </a:bodyPr>
          <a:lstStyle/>
          <a:p>
            <a:pPr eaLnBrk="1" fontAlgn="auto" hangingPunct="1">
              <a:spcAft>
                <a:spcPts val="0"/>
              </a:spcAft>
              <a:defRPr/>
            </a:pPr>
            <a:r>
              <a:rPr lang="en-US" sz="3600" b="1" dirty="0" smtClean="0"/>
              <a:t>Original domain model shows physical </a:t>
            </a:r>
            <a:r>
              <a:rPr lang="en-US" sz="3600" b="1" dirty="0"/>
              <a:t>interactions</a:t>
            </a:r>
            <a:r>
              <a:rPr lang="en-US" sz="3600" b="1" dirty="0" smtClean="0"/>
              <a:t> and effects</a:t>
            </a:r>
            <a:endParaRPr lang="en-US" sz="3600" b="1" dirty="0"/>
          </a:p>
        </p:txBody>
      </p:sp>
      <p:sp>
        <p:nvSpPr>
          <p:cNvPr id="10244" name="TextBox 4"/>
          <p:cNvSpPr txBox="1">
            <a:spLocks noChangeArrowheads="1"/>
          </p:cNvSpPr>
          <p:nvPr/>
        </p:nvSpPr>
        <p:spPr bwMode="auto">
          <a:xfrm>
            <a:off x="2730867" y="5613821"/>
            <a:ext cx="381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457200" eaLnBrk="1" hangingPunct="1">
              <a:spcBef>
                <a:spcPct val="0"/>
              </a:spcBef>
              <a:buFontTx/>
              <a:buNone/>
            </a:pPr>
            <a:r>
              <a:rPr lang="en-US" altLang="en-US" sz="2400" b="1" dirty="0">
                <a:solidFill>
                  <a:prstClr val="white"/>
                </a:solidFill>
              </a:rPr>
              <a:t>Original Domain Model</a:t>
            </a:r>
          </a:p>
        </p:txBody>
      </p:sp>
      <p:grpSp>
        <p:nvGrpSpPr>
          <p:cNvPr id="5" name="Canvas 118"/>
          <p:cNvGrpSpPr/>
          <p:nvPr/>
        </p:nvGrpSpPr>
        <p:grpSpPr>
          <a:xfrm>
            <a:off x="310306" y="1102535"/>
            <a:ext cx="8730641" cy="4512310"/>
            <a:chOff x="0" y="0"/>
            <a:chExt cx="5877560" cy="4512310"/>
          </a:xfrm>
        </p:grpSpPr>
        <p:cxnSp>
          <p:nvCxnSpPr>
            <p:cNvPr id="30" name="Straight Connector 29"/>
            <p:cNvCxnSpPr>
              <a:stCxn id="54" idx="3"/>
            </p:cNvCxnSpPr>
            <p:nvPr/>
          </p:nvCxnSpPr>
          <p:spPr>
            <a:xfrm flipV="1">
              <a:off x="2037870" y="1401487"/>
              <a:ext cx="131879" cy="0"/>
            </a:xfrm>
            <a:prstGeom prst="line">
              <a:avLst/>
            </a:prstGeom>
            <a:noFill/>
            <a:ln w="19050" cap="flat" cmpd="sng" algn="ctr">
              <a:solidFill>
                <a:schemeClr val="bg1"/>
              </a:solidFill>
              <a:prstDash val="solid"/>
            </a:ln>
            <a:effectLst/>
          </p:spPr>
        </p:cxnSp>
        <p:cxnSp>
          <p:nvCxnSpPr>
            <p:cNvPr id="9" name="Elbow Connector 8"/>
            <p:cNvCxnSpPr>
              <a:endCxn id="60" idx="1"/>
            </p:cNvCxnSpPr>
            <p:nvPr/>
          </p:nvCxnSpPr>
          <p:spPr>
            <a:xfrm rot="5400000" flipH="1" flipV="1">
              <a:off x="2484945" y="706073"/>
              <a:ext cx="712713" cy="389920"/>
            </a:xfrm>
            <a:prstGeom prst="bentConnector2">
              <a:avLst/>
            </a:prstGeom>
            <a:noFill/>
            <a:ln w="19050" cap="flat" cmpd="sng" algn="ctr">
              <a:solidFill>
                <a:schemeClr val="bg1"/>
              </a:solidFill>
              <a:prstDash val="solid"/>
            </a:ln>
            <a:effectLst/>
          </p:spPr>
        </p:cxnSp>
        <p:cxnSp>
          <p:nvCxnSpPr>
            <p:cNvPr id="41" name="Elbow Connector 40"/>
            <p:cNvCxnSpPr>
              <a:stCxn id="50" idx="3"/>
              <a:endCxn id="56" idx="1"/>
            </p:cNvCxnSpPr>
            <p:nvPr/>
          </p:nvCxnSpPr>
          <p:spPr>
            <a:xfrm>
              <a:off x="3242922" y="1514867"/>
              <a:ext cx="361252" cy="713282"/>
            </a:xfrm>
            <a:prstGeom prst="bentConnector3">
              <a:avLst/>
            </a:prstGeom>
            <a:noFill/>
            <a:ln w="19050" cap="flat" cmpd="sng" algn="ctr">
              <a:solidFill>
                <a:schemeClr val="bg1"/>
              </a:solidFill>
              <a:prstDash val="solid"/>
            </a:ln>
            <a:effectLst/>
          </p:spPr>
        </p:cxnSp>
        <p:cxnSp>
          <p:nvCxnSpPr>
            <p:cNvPr id="45" name="Elbow Connector 44"/>
            <p:cNvCxnSpPr>
              <a:stCxn id="53" idx="0"/>
              <a:endCxn id="50" idx="2"/>
            </p:cNvCxnSpPr>
            <p:nvPr/>
          </p:nvCxnSpPr>
          <p:spPr>
            <a:xfrm rot="5400000" flipH="1" flipV="1">
              <a:off x="2041262" y="2267893"/>
              <a:ext cx="1160812" cy="169333"/>
            </a:xfrm>
            <a:prstGeom prst="bentConnector3">
              <a:avLst/>
            </a:prstGeom>
            <a:noFill/>
            <a:ln w="19050" cap="flat" cmpd="sng" algn="ctr">
              <a:solidFill>
                <a:schemeClr val="bg1"/>
              </a:solidFill>
              <a:prstDash val="solid"/>
            </a:ln>
            <a:effectLst/>
          </p:spPr>
        </p:cxnSp>
        <p:cxnSp>
          <p:nvCxnSpPr>
            <p:cNvPr id="40" name="Elbow Connector 39"/>
            <p:cNvCxnSpPr/>
            <p:nvPr/>
          </p:nvCxnSpPr>
          <p:spPr>
            <a:xfrm rot="5400000" flipH="1" flipV="1">
              <a:off x="1776940" y="2122052"/>
              <a:ext cx="934480" cy="104411"/>
            </a:xfrm>
            <a:prstGeom prst="bentConnector3">
              <a:avLst>
                <a:gd name="adj1" fmla="val 50000"/>
              </a:avLst>
            </a:prstGeom>
            <a:noFill/>
            <a:ln w="19050" cap="flat" cmpd="sng" algn="ctr">
              <a:solidFill>
                <a:schemeClr val="bg1"/>
              </a:solidFill>
              <a:prstDash val="solid"/>
            </a:ln>
            <a:effectLst/>
          </p:spPr>
        </p:cxnSp>
        <p:sp>
          <p:nvSpPr>
            <p:cNvPr id="6" name="Rectangle 5"/>
            <p:cNvSpPr/>
            <p:nvPr/>
          </p:nvSpPr>
          <p:spPr>
            <a:xfrm>
              <a:off x="0" y="0"/>
              <a:ext cx="5877560" cy="4512310"/>
            </a:xfrm>
            <a:prstGeom prst="rect">
              <a:avLst/>
            </a:prstGeom>
          </p:spPr>
        </p:sp>
        <p:grpSp>
          <p:nvGrpSpPr>
            <p:cNvPr id="7" name="Group 6"/>
            <p:cNvGrpSpPr/>
            <p:nvPr/>
          </p:nvGrpSpPr>
          <p:grpSpPr>
            <a:xfrm>
              <a:off x="96727" y="27483"/>
              <a:ext cx="5637478" cy="3853096"/>
              <a:chOff x="15921" y="63456"/>
              <a:chExt cx="5945085" cy="4063326"/>
            </a:xfrm>
          </p:grpSpPr>
          <p:sp>
            <p:nvSpPr>
              <p:cNvPr id="51" name="Text Box 2"/>
              <p:cNvSpPr txBox="1">
                <a:spLocks noChangeArrowheads="1"/>
              </p:cNvSpPr>
              <p:nvPr/>
            </p:nvSpPr>
            <p:spPr bwMode="auto">
              <a:xfrm>
                <a:off x="1652399" y="383359"/>
                <a:ext cx="683204" cy="4535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Health</a:t>
                </a:r>
                <a:endParaRPr lang="en-US" sz="1600" dirty="0">
                  <a:solidFill>
                    <a:prstClr val="black"/>
                  </a:solidFill>
                  <a:latin typeface="Times New Roman"/>
                  <a:ea typeface="Times New Roman"/>
                </a:endParaRPr>
              </a:p>
            </p:txBody>
          </p:sp>
          <p:sp>
            <p:nvSpPr>
              <p:cNvPr id="52" name="Text Box 2"/>
              <p:cNvSpPr txBox="1">
                <a:spLocks noChangeArrowheads="1"/>
              </p:cNvSpPr>
              <p:nvPr/>
            </p:nvSpPr>
            <p:spPr bwMode="auto">
              <a:xfrm>
                <a:off x="15921" y="117177"/>
                <a:ext cx="1015262" cy="4245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Quality of life</a:t>
                </a:r>
                <a:endParaRPr lang="en-US" sz="1600" dirty="0">
                  <a:solidFill>
                    <a:prstClr val="black"/>
                  </a:solidFill>
                  <a:latin typeface="Times New Roman"/>
                  <a:ea typeface="Times New Roman"/>
                </a:endParaRPr>
              </a:p>
            </p:txBody>
          </p:sp>
          <p:sp>
            <p:nvSpPr>
              <p:cNvPr id="53" name="Text Box 2"/>
              <p:cNvSpPr txBox="1">
                <a:spLocks noChangeArrowheads="1"/>
              </p:cNvSpPr>
              <p:nvPr/>
            </p:nvSpPr>
            <p:spPr bwMode="auto">
              <a:xfrm>
                <a:off x="1965780" y="3127465"/>
                <a:ext cx="1247136" cy="346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Manufacturing</a:t>
                </a:r>
                <a:endParaRPr lang="en-US" sz="1600" dirty="0">
                  <a:solidFill>
                    <a:prstClr val="black"/>
                  </a:solidFill>
                  <a:latin typeface="Times New Roman"/>
                  <a:ea typeface="Times New Roman"/>
                </a:endParaRPr>
              </a:p>
            </p:txBody>
          </p:sp>
          <p:sp>
            <p:nvSpPr>
              <p:cNvPr id="54" name="Text Box 2"/>
              <p:cNvSpPr txBox="1">
                <a:spLocks noChangeArrowheads="1"/>
              </p:cNvSpPr>
              <p:nvPr/>
            </p:nvSpPr>
            <p:spPr bwMode="auto">
              <a:xfrm>
                <a:off x="975062" y="1431538"/>
                <a:ext cx="1087918" cy="3165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Government</a:t>
                </a:r>
                <a:endParaRPr lang="en-US" sz="1600">
                  <a:solidFill>
                    <a:prstClr val="black"/>
                  </a:solidFill>
                  <a:latin typeface="Times New Roman"/>
                  <a:ea typeface="Times New Roman"/>
                </a:endParaRPr>
              </a:p>
            </p:txBody>
          </p:sp>
          <p:sp>
            <p:nvSpPr>
              <p:cNvPr id="55" name="Text Box 2"/>
              <p:cNvSpPr txBox="1">
                <a:spLocks noChangeArrowheads="1"/>
              </p:cNvSpPr>
              <p:nvPr/>
            </p:nvSpPr>
            <p:spPr bwMode="auto">
              <a:xfrm>
                <a:off x="4774350" y="3474091"/>
                <a:ext cx="941955" cy="65269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Part Replacement</a:t>
                </a:r>
                <a:endParaRPr lang="en-US" sz="1600" dirty="0">
                  <a:solidFill>
                    <a:prstClr val="black"/>
                  </a:solidFill>
                  <a:latin typeface="Times New Roman"/>
                  <a:ea typeface="Times New Roman"/>
                </a:endParaRPr>
              </a:p>
            </p:txBody>
          </p:sp>
          <p:sp>
            <p:nvSpPr>
              <p:cNvPr id="56" name="Text Box 2"/>
              <p:cNvSpPr txBox="1">
                <a:spLocks noChangeArrowheads="1"/>
              </p:cNvSpPr>
              <p:nvPr/>
            </p:nvSpPr>
            <p:spPr bwMode="auto">
              <a:xfrm>
                <a:off x="3714750" y="2068979"/>
                <a:ext cx="885116" cy="6304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Mounting System</a:t>
                </a:r>
                <a:endParaRPr lang="en-US" sz="1600" dirty="0">
                  <a:solidFill>
                    <a:prstClr val="black"/>
                  </a:solidFill>
                  <a:latin typeface="Times New Roman"/>
                  <a:ea typeface="Times New Roman"/>
                </a:endParaRPr>
              </a:p>
            </p:txBody>
          </p:sp>
          <p:sp>
            <p:nvSpPr>
              <p:cNvPr id="57" name="Text Box 2"/>
              <p:cNvSpPr txBox="1">
                <a:spLocks noChangeArrowheads="1"/>
              </p:cNvSpPr>
              <p:nvPr/>
            </p:nvSpPr>
            <p:spPr bwMode="auto">
              <a:xfrm>
                <a:off x="4844837" y="2175576"/>
                <a:ext cx="1116169" cy="4189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Raw materials</a:t>
                </a:r>
                <a:endParaRPr lang="en-US" sz="1600" dirty="0">
                  <a:solidFill>
                    <a:prstClr val="black"/>
                  </a:solidFill>
                  <a:latin typeface="Times New Roman"/>
                  <a:ea typeface="Times New Roman"/>
                </a:endParaRPr>
              </a:p>
            </p:txBody>
          </p:sp>
          <p:sp>
            <p:nvSpPr>
              <p:cNvPr id="58" name="Text Box 2"/>
              <p:cNvSpPr txBox="1">
                <a:spLocks noChangeArrowheads="1"/>
              </p:cNvSpPr>
              <p:nvPr/>
            </p:nvSpPr>
            <p:spPr bwMode="auto">
              <a:xfrm>
                <a:off x="4348080" y="63456"/>
                <a:ext cx="1341545" cy="308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Electrical System</a:t>
                </a:r>
                <a:endParaRPr lang="en-US" sz="1600" dirty="0">
                  <a:solidFill>
                    <a:prstClr val="black"/>
                  </a:solidFill>
                  <a:latin typeface="Times New Roman"/>
                  <a:ea typeface="Times New Roman"/>
                </a:endParaRPr>
              </a:p>
            </p:txBody>
          </p:sp>
          <p:sp>
            <p:nvSpPr>
              <p:cNvPr id="59" name="Text Box 2"/>
              <p:cNvSpPr txBox="1">
                <a:spLocks noChangeArrowheads="1"/>
              </p:cNvSpPr>
              <p:nvPr/>
            </p:nvSpPr>
            <p:spPr bwMode="auto">
              <a:xfrm>
                <a:off x="4353683" y="454292"/>
                <a:ext cx="1454583" cy="308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Contaminants Out</a:t>
                </a:r>
                <a:endParaRPr lang="en-US" sz="1600" dirty="0">
                  <a:solidFill>
                    <a:prstClr val="black"/>
                  </a:solidFill>
                  <a:latin typeface="Times New Roman"/>
                  <a:ea typeface="Times New Roman"/>
                </a:endParaRPr>
              </a:p>
            </p:txBody>
          </p:sp>
          <p:sp>
            <p:nvSpPr>
              <p:cNvPr id="60" name="Text Box 2"/>
              <p:cNvSpPr txBox="1">
                <a:spLocks noChangeArrowheads="1"/>
              </p:cNvSpPr>
              <p:nvPr/>
            </p:nvSpPr>
            <p:spPr bwMode="auto">
              <a:xfrm>
                <a:off x="3115850" y="380803"/>
                <a:ext cx="885878" cy="456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Operation</a:t>
                </a:r>
                <a:endParaRPr lang="en-US" sz="1600" dirty="0">
                  <a:solidFill>
                    <a:prstClr val="black"/>
                  </a:solidFill>
                  <a:latin typeface="Times New Roman"/>
                  <a:ea typeface="Times New Roman"/>
                </a:endParaRPr>
              </a:p>
            </p:txBody>
          </p:sp>
          <p:sp>
            <p:nvSpPr>
              <p:cNvPr id="61" name="Text Box 2"/>
              <p:cNvSpPr txBox="1">
                <a:spLocks noChangeArrowheads="1"/>
              </p:cNvSpPr>
              <p:nvPr/>
            </p:nvSpPr>
            <p:spPr bwMode="auto">
              <a:xfrm>
                <a:off x="3794985" y="3054100"/>
                <a:ext cx="804378" cy="3470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Lifespan</a:t>
                </a:r>
                <a:endParaRPr lang="en-US" sz="1600">
                  <a:solidFill>
                    <a:prstClr val="black"/>
                  </a:solidFill>
                  <a:latin typeface="Times New Roman"/>
                  <a:ea typeface="Times New Roman"/>
                </a:endParaRPr>
              </a:p>
            </p:txBody>
          </p:sp>
          <p:sp>
            <p:nvSpPr>
              <p:cNvPr id="50" name="Text Box 2"/>
              <p:cNvSpPr txBox="1">
                <a:spLocks noChangeArrowheads="1"/>
              </p:cNvSpPr>
              <p:nvPr/>
            </p:nvSpPr>
            <p:spPr bwMode="auto">
              <a:xfrm>
                <a:off x="2202055" y="1360670"/>
                <a:ext cx="1131732" cy="542648"/>
              </a:xfrm>
              <a:prstGeom prst="rect">
                <a:avLst/>
              </a:prstGeom>
              <a:solidFill>
                <a:srgbClr val="FFFFFF"/>
              </a:solidFill>
              <a:ln w="603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800" dirty="0">
                    <a:solidFill>
                      <a:prstClr val="black"/>
                    </a:solidFill>
                    <a:latin typeface="Times New Roman"/>
                    <a:ea typeface="Calibri"/>
                  </a:rPr>
                  <a:t> </a:t>
                </a:r>
                <a:r>
                  <a:rPr lang="en-US" sz="1600" dirty="0" smtClean="0">
                    <a:solidFill>
                      <a:prstClr val="black"/>
                    </a:solidFill>
                    <a:latin typeface="Times New Roman"/>
                    <a:ea typeface="Calibri"/>
                  </a:rPr>
                  <a:t>Water </a:t>
                </a:r>
                <a:r>
                  <a:rPr lang="en-US" sz="1600" dirty="0">
                    <a:solidFill>
                      <a:prstClr val="black"/>
                    </a:solidFill>
                    <a:latin typeface="Times New Roman"/>
                    <a:ea typeface="Calibri"/>
                  </a:rPr>
                  <a:t>Purifier</a:t>
                </a:r>
                <a:endParaRPr lang="en-US" sz="1600" dirty="0">
                  <a:solidFill>
                    <a:prstClr val="black"/>
                  </a:solidFill>
                  <a:latin typeface="Times New Roman"/>
                  <a:ea typeface="Times New Roman"/>
                </a:endParaRPr>
              </a:p>
            </p:txBody>
          </p:sp>
        </p:grpSp>
        <p:cxnSp>
          <p:nvCxnSpPr>
            <p:cNvPr id="8" name="Straight Connector 7"/>
            <p:cNvCxnSpPr>
              <a:stCxn id="56" idx="3"/>
              <a:endCxn id="57" idx="1"/>
            </p:cNvCxnSpPr>
            <p:nvPr/>
          </p:nvCxnSpPr>
          <p:spPr>
            <a:xfrm>
              <a:off x="4443492" y="2228150"/>
              <a:ext cx="232296" cy="792"/>
            </a:xfrm>
            <a:prstGeom prst="line">
              <a:avLst/>
            </a:prstGeom>
            <a:noFill/>
            <a:ln w="19050" cap="flat" cmpd="sng" algn="ctr">
              <a:solidFill>
                <a:schemeClr val="bg1"/>
              </a:solidFill>
              <a:prstDash val="solid"/>
            </a:ln>
            <a:effectLst/>
          </p:spPr>
        </p:cxnSp>
        <p:sp>
          <p:nvSpPr>
            <p:cNvPr id="10" name="Text Box 2"/>
            <p:cNvSpPr txBox="1">
              <a:spLocks noChangeArrowheads="1"/>
            </p:cNvSpPr>
            <p:nvPr/>
          </p:nvSpPr>
          <p:spPr bwMode="auto">
            <a:xfrm>
              <a:off x="269840" y="559339"/>
              <a:ext cx="784022" cy="6193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Sickness Prevention</a:t>
              </a:r>
              <a:endParaRPr lang="en-US" sz="1600">
                <a:solidFill>
                  <a:prstClr val="black"/>
                </a:solidFill>
                <a:latin typeface="Times New Roman"/>
                <a:ea typeface="Times New Roman"/>
              </a:endParaRPr>
            </a:p>
          </p:txBody>
        </p:sp>
        <p:cxnSp>
          <p:nvCxnSpPr>
            <p:cNvPr id="11" name="Elbow Connector 10"/>
            <p:cNvCxnSpPr>
              <a:stCxn id="51" idx="1"/>
              <a:endCxn id="52" idx="3"/>
            </p:cNvCxnSpPr>
            <p:nvPr/>
          </p:nvCxnSpPr>
          <p:spPr>
            <a:xfrm rot="10800000">
              <a:off x="1059458" y="279742"/>
              <a:ext cx="589073" cy="266147"/>
            </a:xfrm>
            <a:prstGeom prst="bentConnector3">
              <a:avLst/>
            </a:prstGeom>
            <a:noFill/>
            <a:ln w="19050" cap="flat" cmpd="sng" algn="ctr">
              <a:solidFill>
                <a:schemeClr val="bg1"/>
              </a:solidFill>
              <a:prstDash val="solid"/>
            </a:ln>
            <a:effectLst/>
          </p:spPr>
        </p:cxnSp>
        <p:cxnSp>
          <p:nvCxnSpPr>
            <p:cNvPr id="12" name="Elbow Connector 11"/>
            <p:cNvCxnSpPr>
              <a:stCxn id="51" idx="1"/>
              <a:endCxn id="10" idx="3"/>
            </p:cNvCxnSpPr>
            <p:nvPr/>
          </p:nvCxnSpPr>
          <p:spPr>
            <a:xfrm rot="10800000" flipV="1">
              <a:off x="1053863" y="545888"/>
              <a:ext cx="594669" cy="323148"/>
            </a:xfrm>
            <a:prstGeom prst="bentConnector3">
              <a:avLst>
                <a:gd name="adj1" fmla="val 50000"/>
              </a:avLst>
            </a:prstGeom>
            <a:noFill/>
            <a:ln w="19050" cap="flat" cmpd="sng" algn="ctr">
              <a:solidFill>
                <a:schemeClr val="bg1"/>
              </a:solidFill>
              <a:prstDash val="solid"/>
            </a:ln>
            <a:effectLst/>
          </p:spPr>
        </p:cxnSp>
        <p:sp>
          <p:nvSpPr>
            <p:cNvPr id="13" name="Text Box 2"/>
            <p:cNvSpPr txBox="1">
              <a:spLocks noChangeArrowheads="1"/>
            </p:cNvSpPr>
            <p:nvPr/>
          </p:nvSpPr>
          <p:spPr bwMode="auto">
            <a:xfrm>
              <a:off x="4274201" y="1298566"/>
              <a:ext cx="634007" cy="29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Water</a:t>
              </a:r>
              <a:endParaRPr lang="en-US" sz="1600" dirty="0">
                <a:solidFill>
                  <a:prstClr val="black"/>
                </a:solidFill>
                <a:latin typeface="Times New Roman"/>
                <a:ea typeface="Times New Roman"/>
              </a:endParaRPr>
            </a:p>
          </p:txBody>
        </p:sp>
        <p:sp>
          <p:nvSpPr>
            <p:cNvPr id="14" name="Text Box 2"/>
            <p:cNvSpPr txBox="1">
              <a:spLocks noChangeArrowheads="1"/>
            </p:cNvSpPr>
            <p:nvPr/>
          </p:nvSpPr>
          <p:spPr bwMode="auto">
            <a:xfrm>
              <a:off x="5150525" y="1178732"/>
              <a:ext cx="436932" cy="29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In</a:t>
              </a:r>
              <a:endParaRPr lang="en-US" sz="1600">
                <a:solidFill>
                  <a:prstClr val="black"/>
                </a:solidFill>
                <a:latin typeface="Times New Roman"/>
                <a:ea typeface="Times New Roman"/>
              </a:endParaRPr>
            </a:p>
          </p:txBody>
        </p:sp>
        <p:sp>
          <p:nvSpPr>
            <p:cNvPr id="15" name="Text Box 2"/>
            <p:cNvSpPr txBox="1">
              <a:spLocks noChangeArrowheads="1"/>
            </p:cNvSpPr>
            <p:nvPr/>
          </p:nvSpPr>
          <p:spPr bwMode="auto">
            <a:xfrm>
              <a:off x="5152494" y="1560967"/>
              <a:ext cx="436880" cy="29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Out</a:t>
              </a:r>
              <a:endParaRPr lang="en-US" sz="1600">
                <a:solidFill>
                  <a:prstClr val="black"/>
                </a:solidFill>
                <a:latin typeface="Times New Roman"/>
                <a:ea typeface="Times New Roman"/>
              </a:endParaRPr>
            </a:p>
          </p:txBody>
        </p:sp>
        <p:sp>
          <p:nvSpPr>
            <p:cNvPr id="16" name="Text Box 2"/>
            <p:cNvSpPr txBox="1">
              <a:spLocks noChangeArrowheads="1"/>
            </p:cNvSpPr>
            <p:nvPr/>
          </p:nvSpPr>
          <p:spPr bwMode="auto">
            <a:xfrm>
              <a:off x="4274236" y="826604"/>
              <a:ext cx="864675" cy="29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Solar Cells</a:t>
              </a:r>
              <a:endParaRPr lang="en-US" sz="1600" dirty="0">
                <a:solidFill>
                  <a:prstClr val="black"/>
                </a:solidFill>
                <a:latin typeface="Times New Roman"/>
                <a:ea typeface="Times New Roman"/>
              </a:endParaRPr>
            </a:p>
          </p:txBody>
        </p:sp>
        <p:cxnSp>
          <p:nvCxnSpPr>
            <p:cNvPr id="17" name="Elbow Connector 16"/>
            <p:cNvCxnSpPr>
              <a:stCxn id="60" idx="3"/>
            </p:cNvCxnSpPr>
            <p:nvPr/>
          </p:nvCxnSpPr>
          <p:spPr>
            <a:xfrm flipV="1">
              <a:off x="3876303" y="232313"/>
              <a:ext cx="377939" cy="312363"/>
            </a:xfrm>
            <a:prstGeom prst="bentConnector3">
              <a:avLst/>
            </a:prstGeom>
            <a:noFill/>
            <a:ln w="19050" cap="flat" cmpd="sng" algn="ctr">
              <a:solidFill>
                <a:schemeClr val="bg1"/>
              </a:solidFill>
              <a:prstDash val="solid"/>
            </a:ln>
            <a:effectLst/>
          </p:spPr>
        </p:cxnSp>
        <p:cxnSp>
          <p:nvCxnSpPr>
            <p:cNvPr id="18" name="Elbow Connector 17"/>
            <p:cNvCxnSpPr>
              <a:stCxn id="60" idx="3"/>
              <a:endCxn id="59" idx="1"/>
            </p:cNvCxnSpPr>
            <p:nvPr/>
          </p:nvCxnSpPr>
          <p:spPr>
            <a:xfrm flipV="1">
              <a:off x="3876303" y="544303"/>
              <a:ext cx="333744" cy="371"/>
            </a:xfrm>
            <a:prstGeom prst="bentConnector3">
              <a:avLst/>
            </a:prstGeom>
            <a:noFill/>
            <a:ln w="19050" cap="flat" cmpd="sng" algn="ctr">
              <a:solidFill>
                <a:schemeClr val="bg1"/>
              </a:solidFill>
              <a:prstDash val="solid"/>
            </a:ln>
            <a:effectLst/>
          </p:spPr>
        </p:cxnSp>
        <p:cxnSp>
          <p:nvCxnSpPr>
            <p:cNvPr id="19" name="Elbow Connector 18"/>
            <p:cNvCxnSpPr>
              <a:endCxn id="16" idx="1"/>
            </p:cNvCxnSpPr>
            <p:nvPr/>
          </p:nvCxnSpPr>
          <p:spPr>
            <a:xfrm>
              <a:off x="3844695" y="544305"/>
              <a:ext cx="429541" cy="428349"/>
            </a:xfrm>
            <a:prstGeom prst="bentConnector3">
              <a:avLst>
                <a:gd name="adj1" fmla="val 50000"/>
              </a:avLst>
            </a:prstGeom>
            <a:noFill/>
            <a:ln w="19050" cap="flat" cmpd="sng" algn="ctr">
              <a:solidFill>
                <a:schemeClr val="bg1"/>
              </a:solidFill>
              <a:prstDash val="solid"/>
            </a:ln>
            <a:effectLst/>
          </p:spPr>
        </p:cxnSp>
        <p:cxnSp>
          <p:nvCxnSpPr>
            <p:cNvPr id="20" name="Elbow Connector 19"/>
            <p:cNvCxnSpPr/>
            <p:nvPr/>
          </p:nvCxnSpPr>
          <p:spPr>
            <a:xfrm rot="10800000">
              <a:off x="3847303" y="543878"/>
              <a:ext cx="432740" cy="856810"/>
            </a:xfrm>
            <a:prstGeom prst="bentConnector3">
              <a:avLst>
                <a:gd name="adj1" fmla="val 50000"/>
              </a:avLst>
            </a:prstGeom>
            <a:noFill/>
            <a:ln w="19050" cap="flat" cmpd="sng" algn="ctr">
              <a:solidFill>
                <a:schemeClr val="bg1"/>
              </a:solidFill>
              <a:prstDash val="solid"/>
            </a:ln>
            <a:effectLst/>
          </p:spPr>
        </p:cxnSp>
        <p:cxnSp>
          <p:nvCxnSpPr>
            <p:cNvPr id="21" name="Elbow Connector 20"/>
            <p:cNvCxnSpPr>
              <a:stCxn id="13" idx="3"/>
              <a:endCxn id="14" idx="1"/>
            </p:cNvCxnSpPr>
            <p:nvPr/>
          </p:nvCxnSpPr>
          <p:spPr>
            <a:xfrm flipV="1">
              <a:off x="4908208" y="1324782"/>
              <a:ext cx="242317" cy="119834"/>
            </a:xfrm>
            <a:prstGeom prst="bentConnector3">
              <a:avLst/>
            </a:prstGeom>
            <a:noFill/>
            <a:ln w="19050" cap="flat" cmpd="sng" algn="ctr">
              <a:solidFill>
                <a:schemeClr val="bg1"/>
              </a:solidFill>
              <a:prstDash val="solid"/>
            </a:ln>
            <a:effectLst/>
          </p:spPr>
        </p:cxnSp>
        <p:cxnSp>
          <p:nvCxnSpPr>
            <p:cNvPr id="22" name="Elbow Connector 21"/>
            <p:cNvCxnSpPr>
              <a:stCxn id="13" idx="3"/>
              <a:endCxn id="15" idx="1"/>
            </p:cNvCxnSpPr>
            <p:nvPr/>
          </p:nvCxnSpPr>
          <p:spPr>
            <a:xfrm>
              <a:off x="4908208" y="1444616"/>
              <a:ext cx="244286" cy="262401"/>
            </a:xfrm>
            <a:prstGeom prst="bentConnector3">
              <a:avLst>
                <a:gd name="adj1" fmla="val 50000"/>
              </a:avLst>
            </a:prstGeom>
            <a:noFill/>
            <a:ln w="19050" cap="flat" cmpd="sng" algn="ctr">
              <a:solidFill>
                <a:schemeClr val="bg1"/>
              </a:solidFill>
              <a:prstDash val="solid"/>
            </a:ln>
            <a:effectLst/>
          </p:spPr>
        </p:cxnSp>
        <p:sp>
          <p:nvSpPr>
            <p:cNvPr id="23" name="Text Box 2"/>
            <p:cNvSpPr txBox="1">
              <a:spLocks noChangeArrowheads="1"/>
            </p:cNvSpPr>
            <p:nvPr/>
          </p:nvSpPr>
          <p:spPr bwMode="auto">
            <a:xfrm>
              <a:off x="4675793" y="2577160"/>
              <a:ext cx="913581" cy="6033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Moveable/ Immovable</a:t>
              </a:r>
              <a:endParaRPr lang="en-US" sz="1600" dirty="0">
                <a:solidFill>
                  <a:prstClr val="black"/>
                </a:solidFill>
                <a:latin typeface="Times New Roman"/>
                <a:ea typeface="Times New Roman"/>
              </a:endParaRPr>
            </a:p>
          </p:txBody>
        </p:sp>
        <p:cxnSp>
          <p:nvCxnSpPr>
            <p:cNvPr id="24" name="Elbow Connector 23"/>
            <p:cNvCxnSpPr>
              <a:stCxn id="56" idx="3"/>
              <a:endCxn id="23" idx="1"/>
            </p:cNvCxnSpPr>
            <p:nvPr/>
          </p:nvCxnSpPr>
          <p:spPr>
            <a:xfrm>
              <a:off x="4443492" y="2228150"/>
              <a:ext cx="232301" cy="650673"/>
            </a:xfrm>
            <a:prstGeom prst="bentConnector3">
              <a:avLst/>
            </a:prstGeom>
            <a:noFill/>
            <a:ln w="19050" cap="flat" cmpd="sng" algn="ctr">
              <a:solidFill>
                <a:schemeClr val="bg1"/>
              </a:solidFill>
              <a:prstDash val="solid"/>
            </a:ln>
            <a:effectLst/>
          </p:spPr>
        </p:cxnSp>
        <p:sp>
          <p:nvSpPr>
            <p:cNvPr id="25" name="Text Box 2"/>
            <p:cNvSpPr txBox="1">
              <a:spLocks noChangeArrowheads="1"/>
            </p:cNvSpPr>
            <p:nvPr/>
          </p:nvSpPr>
          <p:spPr bwMode="auto">
            <a:xfrm>
              <a:off x="4576097" y="4033493"/>
              <a:ext cx="1030605" cy="3857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Disposal</a:t>
              </a:r>
              <a:endParaRPr lang="en-US" sz="1600">
                <a:solidFill>
                  <a:prstClr val="black"/>
                </a:solidFill>
                <a:latin typeface="Times New Roman"/>
                <a:ea typeface="Times New Roman"/>
              </a:endParaRPr>
            </a:p>
          </p:txBody>
        </p:sp>
        <p:cxnSp>
          <p:nvCxnSpPr>
            <p:cNvPr id="26" name="Elbow Connector 25"/>
            <p:cNvCxnSpPr>
              <a:stCxn id="61" idx="3"/>
              <a:endCxn id="55" idx="1"/>
            </p:cNvCxnSpPr>
            <p:nvPr/>
          </p:nvCxnSpPr>
          <p:spPr>
            <a:xfrm>
              <a:off x="4443015" y="3027951"/>
              <a:ext cx="165933" cy="543167"/>
            </a:xfrm>
            <a:prstGeom prst="bentConnector3">
              <a:avLst>
                <a:gd name="adj1" fmla="val 50000"/>
              </a:avLst>
            </a:prstGeom>
            <a:noFill/>
            <a:ln w="19050" cap="flat" cmpd="sng" algn="ctr">
              <a:solidFill>
                <a:schemeClr val="bg1"/>
              </a:solidFill>
              <a:prstDash val="solid"/>
            </a:ln>
            <a:effectLst/>
          </p:spPr>
        </p:cxnSp>
        <p:cxnSp>
          <p:nvCxnSpPr>
            <p:cNvPr id="27" name="Elbow Connector 26"/>
            <p:cNvCxnSpPr/>
            <p:nvPr/>
          </p:nvCxnSpPr>
          <p:spPr>
            <a:xfrm rot="16200000" flipH="1">
              <a:off x="4022688" y="3539119"/>
              <a:ext cx="1142391" cy="133078"/>
            </a:xfrm>
            <a:prstGeom prst="bentConnector2">
              <a:avLst/>
            </a:prstGeom>
            <a:noFill/>
            <a:ln w="19050" cap="flat" cmpd="sng" algn="ctr">
              <a:solidFill>
                <a:schemeClr val="bg1"/>
              </a:solidFill>
              <a:prstDash val="solid"/>
            </a:ln>
            <a:effectLst/>
          </p:spPr>
        </p:cxnSp>
        <p:cxnSp>
          <p:nvCxnSpPr>
            <p:cNvPr id="28" name="Elbow Connector 27"/>
            <p:cNvCxnSpPr>
              <a:stCxn id="61" idx="1"/>
            </p:cNvCxnSpPr>
            <p:nvPr/>
          </p:nvCxnSpPr>
          <p:spPr>
            <a:xfrm rot="10800000">
              <a:off x="3233245" y="1810767"/>
              <a:ext cx="447013" cy="1217184"/>
            </a:xfrm>
            <a:prstGeom prst="bentConnector2">
              <a:avLst/>
            </a:prstGeom>
            <a:noFill/>
            <a:ln w="19050" cap="flat" cmpd="sng" algn="ctr">
              <a:solidFill>
                <a:schemeClr val="bg1"/>
              </a:solidFill>
              <a:prstDash val="solid"/>
            </a:ln>
            <a:effectLst/>
          </p:spPr>
        </p:cxnSp>
        <p:sp>
          <p:nvSpPr>
            <p:cNvPr id="29" name="Text Box 2"/>
            <p:cNvSpPr txBox="1">
              <a:spLocks noChangeArrowheads="1"/>
            </p:cNvSpPr>
            <p:nvPr/>
          </p:nvSpPr>
          <p:spPr bwMode="auto">
            <a:xfrm>
              <a:off x="113593" y="1296729"/>
              <a:ext cx="620788" cy="3554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Grants</a:t>
              </a:r>
              <a:endParaRPr lang="en-US" sz="1600" dirty="0">
                <a:solidFill>
                  <a:prstClr val="black"/>
                </a:solidFill>
                <a:latin typeface="Times New Roman"/>
                <a:ea typeface="Times New Roman"/>
              </a:endParaRPr>
            </a:p>
          </p:txBody>
        </p:sp>
        <p:sp>
          <p:nvSpPr>
            <p:cNvPr id="31" name="Text Box 2"/>
            <p:cNvSpPr txBox="1">
              <a:spLocks noChangeArrowheads="1"/>
            </p:cNvSpPr>
            <p:nvPr/>
          </p:nvSpPr>
          <p:spPr bwMode="auto">
            <a:xfrm>
              <a:off x="8853" y="1772152"/>
              <a:ext cx="835874" cy="6996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Safety Approvals</a:t>
              </a:r>
              <a:endParaRPr lang="en-US" sz="1600">
                <a:solidFill>
                  <a:prstClr val="black"/>
                </a:solidFill>
                <a:latin typeface="Times New Roman"/>
                <a:ea typeface="Times New Roman"/>
              </a:endParaRPr>
            </a:p>
          </p:txBody>
        </p:sp>
        <p:cxnSp>
          <p:nvCxnSpPr>
            <p:cNvPr id="32" name="Elbow Connector 31"/>
            <p:cNvCxnSpPr>
              <a:stCxn id="31" idx="3"/>
              <a:endCxn id="54" idx="1"/>
            </p:cNvCxnSpPr>
            <p:nvPr/>
          </p:nvCxnSpPr>
          <p:spPr>
            <a:xfrm flipV="1">
              <a:off x="844726" y="1474851"/>
              <a:ext cx="161514" cy="647117"/>
            </a:xfrm>
            <a:prstGeom prst="bentConnector3">
              <a:avLst/>
            </a:prstGeom>
            <a:noFill/>
            <a:ln w="19050" cap="flat" cmpd="sng" algn="ctr">
              <a:solidFill>
                <a:schemeClr val="bg1"/>
              </a:solidFill>
              <a:prstDash val="solid"/>
            </a:ln>
            <a:effectLst/>
          </p:spPr>
        </p:cxnSp>
        <p:cxnSp>
          <p:nvCxnSpPr>
            <p:cNvPr id="33" name="Straight Connector 32"/>
            <p:cNvCxnSpPr>
              <a:stCxn id="54" idx="1"/>
              <a:endCxn id="29" idx="3"/>
            </p:cNvCxnSpPr>
            <p:nvPr/>
          </p:nvCxnSpPr>
          <p:spPr>
            <a:xfrm flipH="1" flipV="1">
              <a:off x="734381" y="1474458"/>
              <a:ext cx="271860" cy="394"/>
            </a:xfrm>
            <a:prstGeom prst="line">
              <a:avLst/>
            </a:prstGeom>
            <a:noFill/>
            <a:ln w="19050" cap="flat" cmpd="sng" algn="ctr">
              <a:solidFill>
                <a:schemeClr val="bg1"/>
              </a:solidFill>
              <a:prstDash val="solid"/>
            </a:ln>
            <a:effectLst/>
          </p:spPr>
        </p:cxnSp>
        <p:sp>
          <p:nvSpPr>
            <p:cNvPr id="34" name="Text Box 2"/>
            <p:cNvSpPr txBox="1">
              <a:spLocks noChangeArrowheads="1"/>
            </p:cNvSpPr>
            <p:nvPr/>
          </p:nvSpPr>
          <p:spPr bwMode="auto">
            <a:xfrm>
              <a:off x="800949" y="3580860"/>
              <a:ext cx="1182370" cy="6391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Humanitarian Organizations</a:t>
              </a:r>
              <a:endParaRPr lang="en-US" sz="1600" dirty="0">
                <a:solidFill>
                  <a:prstClr val="black"/>
                </a:solidFill>
                <a:latin typeface="Times New Roman"/>
                <a:ea typeface="Times New Roman"/>
              </a:endParaRPr>
            </a:p>
          </p:txBody>
        </p:sp>
        <p:sp>
          <p:nvSpPr>
            <p:cNvPr id="35" name="Text Box 2"/>
            <p:cNvSpPr txBox="1">
              <a:spLocks noChangeArrowheads="1"/>
            </p:cNvSpPr>
            <p:nvPr/>
          </p:nvSpPr>
          <p:spPr bwMode="auto">
            <a:xfrm>
              <a:off x="2183191" y="3563403"/>
              <a:ext cx="709846" cy="6566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Local Workers</a:t>
              </a:r>
              <a:endParaRPr lang="en-US" sz="1600" dirty="0">
                <a:solidFill>
                  <a:prstClr val="black"/>
                </a:solidFill>
                <a:latin typeface="Times New Roman"/>
                <a:ea typeface="Times New Roman"/>
              </a:endParaRPr>
            </a:p>
          </p:txBody>
        </p:sp>
        <p:sp>
          <p:nvSpPr>
            <p:cNvPr id="36" name="Text Box 2"/>
            <p:cNvSpPr txBox="1">
              <a:spLocks noChangeArrowheads="1"/>
            </p:cNvSpPr>
            <p:nvPr/>
          </p:nvSpPr>
          <p:spPr bwMode="auto">
            <a:xfrm>
              <a:off x="3012122" y="3572928"/>
              <a:ext cx="781209" cy="4605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Economy</a:t>
              </a:r>
              <a:endParaRPr lang="en-US" sz="1600">
                <a:solidFill>
                  <a:prstClr val="black"/>
                </a:solidFill>
                <a:latin typeface="Times New Roman"/>
                <a:ea typeface="Times New Roman"/>
              </a:endParaRPr>
            </a:p>
          </p:txBody>
        </p:sp>
        <p:sp>
          <p:nvSpPr>
            <p:cNvPr id="37" name="Text Box 2"/>
            <p:cNvSpPr txBox="1">
              <a:spLocks noChangeArrowheads="1"/>
            </p:cNvSpPr>
            <p:nvPr/>
          </p:nvSpPr>
          <p:spPr bwMode="auto">
            <a:xfrm>
              <a:off x="1006243" y="2495765"/>
              <a:ext cx="1182370" cy="2914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a:solidFill>
                    <a:prstClr val="black"/>
                  </a:solidFill>
                  <a:latin typeface="Times New Roman"/>
                  <a:ea typeface="Calibri"/>
                </a:rPr>
                <a:t>Agriculture</a:t>
              </a:r>
              <a:endParaRPr lang="en-US" sz="1600">
                <a:solidFill>
                  <a:prstClr val="black"/>
                </a:solidFill>
                <a:latin typeface="Times New Roman"/>
                <a:ea typeface="Times New Roman"/>
              </a:endParaRPr>
            </a:p>
          </p:txBody>
        </p:sp>
        <p:sp>
          <p:nvSpPr>
            <p:cNvPr id="38" name="Text Box 2"/>
            <p:cNvSpPr txBox="1">
              <a:spLocks noChangeArrowheads="1"/>
            </p:cNvSpPr>
            <p:nvPr/>
          </p:nvSpPr>
          <p:spPr bwMode="auto">
            <a:xfrm>
              <a:off x="70518" y="2641497"/>
              <a:ext cx="725563" cy="3864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Crops</a:t>
              </a:r>
              <a:endParaRPr lang="en-US" sz="1600" dirty="0">
                <a:solidFill>
                  <a:prstClr val="black"/>
                </a:solidFill>
                <a:latin typeface="Times New Roman"/>
                <a:ea typeface="Times New Roman"/>
              </a:endParaRPr>
            </a:p>
          </p:txBody>
        </p:sp>
        <p:sp>
          <p:nvSpPr>
            <p:cNvPr id="39" name="Text Box 2"/>
            <p:cNvSpPr txBox="1">
              <a:spLocks noChangeArrowheads="1"/>
            </p:cNvSpPr>
            <p:nvPr/>
          </p:nvSpPr>
          <p:spPr bwMode="auto">
            <a:xfrm>
              <a:off x="8853" y="3180487"/>
              <a:ext cx="826239" cy="3089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600" dirty="0">
                  <a:solidFill>
                    <a:prstClr val="black"/>
                  </a:solidFill>
                  <a:latin typeface="Times New Roman"/>
                  <a:ea typeface="Calibri"/>
                </a:rPr>
                <a:t>Livestock</a:t>
              </a:r>
              <a:endParaRPr lang="en-US" sz="1600" dirty="0">
                <a:solidFill>
                  <a:prstClr val="black"/>
                </a:solidFill>
                <a:latin typeface="Times New Roman"/>
                <a:ea typeface="Times New Roman"/>
              </a:endParaRPr>
            </a:p>
          </p:txBody>
        </p:sp>
        <p:cxnSp>
          <p:nvCxnSpPr>
            <p:cNvPr id="42" name="Elbow Connector 41"/>
            <p:cNvCxnSpPr/>
            <p:nvPr/>
          </p:nvCxnSpPr>
          <p:spPr>
            <a:xfrm rot="10800000" flipV="1">
              <a:off x="818227" y="2641498"/>
              <a:ext cx="171152" cy="693452"/>
            </a:xfrm>
            <a:prstGeom prst="bentConnector3">
              <a:avLst>
                <a:gd name="adj1" fmla="val 50000"/>
              </a:avLst>
            </a:prstGeom>
            <a:noFill/>
            <a:ln w="19050" cap="flat" cmpd="sng" algn="ctr">
              <a:solidFill>
                <a:schemeClr val="bg1"/>
              </a:solidFill>
              <a:prstDash val="solid"/>
            </a:ln>
            <a:effectLst/>
          </p:spPr>
        </p:cxnSp>
        <p:cxnSp>
          <p:nvCxnSpPr>
            <p:cNvPr id="43" name="Elbow Connector 42"/>
            <p:cNvCxnSpPr>
              <a:stCxn id="37" idx="1"/>
              <a:endCxn id="38" idx="3"/>
            </p:cNvCxnSpPr>
            <p:nvPr/>
          </p:nvCxnSpPr>
          <p:spPr>
            <a:xfrm rot="10800000" flipV="1">
              <a:off x="796082" y="2641498"/>
              <a:ext cx="210162" cy="193226"/>
            </a:xfrm>
            <a:prstGeom prst="bentConnector3">
              <a:avLst>
                <a:gd name="adj1" fmla="val 50000"/>
              </a:avLst>
            </a:prstGeom>
            <a:noFill/>
            <a:ln w="19050" cap="flat" cmpd="sng" algn="ctr">
              <a:solidFill>
                <a:schemeClr val="bg1"/>
              </a:solidFill>
              <a:prstDash val="solid"/>
            </a:ln>
            <a:effectLst/>
          </p:spPr>
        </p:cxnSp>
        <p:cxnSp>
          <p:nvCxnSpPr>
            <p:cNvPr id="44" name="Elbow Connector 43"/>
            <p:cNvCxnSpPr>
              <a:stCxn id="51" idx="3"/>
            </p:cNvCxnSpPr>
            <p:nvPr/>
          </p:nvCxnSpPr>
          <p:spPr>
            <a:xfrm>
              <a:off x="2296386" y="545888"/>
              <a:ext cx="174744" cy="680115"/>
            </a:xfrm>
            <a:prstGeom prst="bentConnector2">
              <a:avLst/>
            </a:prstGeom>
            <a:noFill/>
            <a:ln w="19050" cap="flat" cmpd="sng" algn="ctr">
              <a:solidFill>
                <a:schemeClr val="bg1"/>
              </a:solidFill>
              <a:prstDash val="solid"/>
            </a:ln>
            <a:effectLst/>
          </p:spPr>
        </p:cxnSp>
        <p:cxnSp>
          <p:nvCxnSpPr>
            <p:cNvPr id="46" name="Elbow Connector 45"/>
            <p:cNvCxnSpPr>
              <a:stCxn id="34" idx="0"/>
              <a:endCxn id="53" idx="2"/>
            </p:cNvCxnSpPr>
            <p:nvPr/>
          </p:nvCxnSpPr>
          <p:spPr>
            <a:xfrm rot="5400000" flipH="1" flipV="1">
              <a:off x="1804966" y="2848826"/>
              <a:ext cx="319203" cy="1144867"/>
            </a:xfrm>
            <a:prstGeom prst="bentConnector3">
              <a:avLst>
                <a:gd name="adj1" fmla="val 50000"/>
              </a:avLst>
            </a:prstGeom>
            <a:noFill/>
            <a:ln w="19050" cap="flat" cmpd="sng" algn="ctr">
              <a:solidFill>
                <a:schemeClr val="bg1"/>
              </a:solidFill>
              <a:prstDash val="solid"/>
            </a:ln>
            <a:effectLst/>
          </p:spPr>
        </p:cxnSp>
        <p:cxnSp>
          <p:nvCxnSpPr>
            <p:cNvPr id="47" name="Elbow Connector 46"/>
            <p:cNvCxnSpPr>
              <a:stCxn id="53" idx="2"/>
              <a:endCxn id="36" idx="0"/>
            </p:cNvCxnSpPr>
            <p:nvPr/>
          </p:nvCxnSpPr>
          <p:spPr>
            <a:xfrm rot="16200000" flipH="1">
              <a:off x="2814229" y="2984429"/>
              <a:ext cx="311271" cy="865725"/>
            </a:xfrm>
            <a:prstGeom prst="bentConnector3">
              <a:avLst>
                <a:gd name="adj1" fmla="val 50000"/>
              </a:avLst>
            </a:prstGeom>
            <a:noFill/>
            <a:ln w="19050" cap="flat" cmpd="sng" algn="ctr">
              <a:solidFill>
                <a:schemeClr val="bg1"/>
              </a:solidFill>
              <a:prstDash val="solid"/>
            </a:ln>
            <a:effectLst/>
          </p:spPr>
        </p:cxnSp>
        <p:cxnSp>
          <p:nvCxnSpPr>
            <p:cNvPr id="48" name="Straight Connector 47"/>
            <p:cNvCxnSpPr>
              <a:stCxn id="35" idx="0"/>
              <a:endCxn id="53" idx="2"/>
            </p:cNvCxnSpPr>
            <p:nvPr/>
          </p:nvCxnSpPr>
          <p:spPr>
            <a:xfrm flipH="1" flipV="1">
              <a:off x="2537001" y="3261657"/>
              <a:ext cx="1113" cy="301746"/>
            </a:xfrm>
            <a:prstGeom prst="line">
              <a:avLst/>
            </a:prstGeom>
            <a:noFill/>
            <a:ln w="19050" cap="flat" cmpd="sng" algn="ctr">
              <a:solidFill>
                <a:schemeClr val="bg1"/>
              </a:solidFill>
              <a:prstDash val="solid"/>
            </a:ln>
            <a:effectLst/>
          </p:spPr>
        </p:cxnSp>
      </p:grpSp>
    </p:spTree>
    <p:extLst>
      <p:ext uri="{BB962C8B-B14F-4D97-AF65-F5344CB8AC3E}">
        <p14:creationId xmlns:p14="http://schemas.microsoft.com/office/powerpoint/2010/main" val="3410036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23510"/>
            <a:ext cx="9331890" cy="721653"/>
          </a:xfrm>
        </p:spPr>
        <p:txBody>
          <a:bodyPr rtlCol="0">
            <a:noAutofit/>
          </a:bodyPr>
          <a:lstStyle/>
          <a:p>
            <a:pPr eaLnBrk="1" fontAlgn="auto" hangingPunct="1">
              <a:spcAft>
                <a:spcPts val="0"/>
              </a:spcAft>
              <a:defRPr/>
            </a:pPr>
            <a:r>
              <a:rPr lang="en-US" sz="3600" b="1" dirty="0" smtClean="0"/>
              <a:t>Revised domain model is better focused on physical interactions</a:t>
            </a:r>
            <a:endParaRPr lang="en-US" sz="3600" b="1" dirty="0"/>
          </a:p>
        </p:txBody>
      </p:sp>
      <p:sp>
        <p:nvSpPr>
          <p:cNvPr id="10244" name="TextBox 4"/>
          <p:cNvSpPr txBox="1">
            <a:spLocks noChangeArrowheads="1"/>
          </p:cNvSpPr>
          <p:nvPr/>
        </p:nvSpPr>
        <p:spPr bwMode="auto">
          <a:xfrm>
            <a:off x="2730867" y="5613821"/>
            <a:ext cx="381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457200" eaLnBrk="1" hangingPunct="1">
              <a:spcBef>
                <a:spcPct val="0"/>
              </a:spcBef>
              <a:buFontTx/>
              <a:buNone/>
            </a:pPr>
            <a:r>
              <a:rPr lang="en-US" altLang="en-US" sz="2400" b="1" dirty="0" smtClean="0">
                <a:solidFill>
                  <a:prstClr val="white"/>
                </a:solidFill>
              </a:rPr>
              <a:t>New </a:t>
            </a:r>
            <a:r>
              <a:rPr lang="en-US" altLang="en-US" sz="2400" b="1" dirty="0">
                <a:solidFill>
                  <a:prstClr val="white"/>
                </a:solidFill>
              </a:rPr>
              <a:t>Domain Model</a:t>
            </a:r>
          </a:p>
        </p:txBody>
      </p:sp>
      <p:grpSp>
        <p:nvGrpSpPr>
          <p:cNvPr id="62" name="Canvas 37"/>
          <p:cNvGrpSpPr/>
          <p:nvPr/>
        </p:nvGrpSpPr>
        <p:grpSpPr>
          <a:xfrm>
            <a:off x="1812410" y="1624497"/>
            <a:ext cx="6236003" cy="3550920"/>
            <a:chOff x="0" y="0"/>
            <a:chExt cx="6236003" cy="3550920"/>
          </a:xfrm>
        </p:grpSpPr>
        <p:cxnSp>
          <p:nvCxnSpPr>
            <p:cNvPr id="65" name="Straight Connector 64"/>
            <p:cNvCxnSpPr>
              <a:stCxn id="83" idx="1"/>
              <a:endCxn id="86" idx="3"/>
            </p:cNvCxnSpPr>
            <p:nvPr/>
          </p:nvCxnSpPr>
          <p:spPr>
            <a:xfrm flipH="1">
              <a:off x="1006349" y="1622852"/>
              <a:ext cx="845585" cy="217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83" idx="0"/>
              <a:endCxn id="96" idx="2"/>
            </p:cNvCxnSpPr>
            <p:nvPr/>
          </p:nvCxnSpPr>
          <p:spPr>
            <a:xfrm rot="5400000" flipH="1" flipV="1">
              <a:off x="2094090" y="875472"/>
              <a:ext cx="974085" cy="1"/>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endCxn id="84" idx="2"/>
            </p:cNvCxnSpPr>
            <p:nvPr/>
          </p:nvCxnSpPr>
          <p:spPr>
            <a:xfrm rot="16200000" flipV="1">
              <a:off x="1294700" y="758553"/>
              <a:ext cx="849882" cy="370737"/>
            </a:xfrm>
            <a:prstGeom prst="bentConnector3">
              <a:avLst>
                <a:gd name="adj1" fmla="val 7639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a:endCxn id="85" idx="3"/>
            </p:cNvCxnSpPr>
            <p:nvPr/>
          </p:nvCxnSpPr>
          <p:spPr>
            <a:xfrm rot="10800000">
              <a:off x="1063500" y="810711"/>
              <a:ext cx="998694" cy="668301"/>
            </a:xfrm>
            <a:prstGeom prst="bentConnector3">
              <a:avLst>
                <a:gd name="adj1"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89" idx="0"/>
            </p:cNvCxnSpPr>
            <p:nvPr/>
          </p:nvCxnSpPr>
          <p:spPr>
            <a:xfrm>
              <a:off x="3012443" y="1771051"/>
              <a:ext cx="864470" cy="461335"/>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87" idx="3"/>
            </p:cNvCxnSpPr>
            <p:nvPr/>
          </p:nvCxnSpPr>
          <p:spPr>
            <a:xfrm flipV="1">
              <a:off x="1063501" y="1771051"/>
              <a:ext cx="837405" cy="57593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5400000" flipH="1" flipV="1">
              <a:off x="1538440" y="2249753"/>
              <a:ext cx="733132" cy="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6200000" flipH="1">
              <a:off x="2878832" y="1119048"/>
              <a:ext cx="499627" cy="1"/>
            </a:xfrm>
            <a:prstGeom prst="bentConnector3">
              <a:avLst>
                <a:gd name="adj1"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83" idx="3"/>
              <a:endCxn id="93" idx="1"/>
            </p:cNvCxnSpPr>
            <p:nvPr/>
          </p:nvCxnSpPr>
          <p:spPr>
            <a:xfrm flipV="1">
              <a:off x="3310329" y="1294203"/>
              <a:ext cx="293831" cy="328649"/>
            </a:xfrm>
            <a:prstGeom prst="bentConnector3">
              <a:avLst>
                <a:gd name="adj1"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27030" y="1899678"/>
              <a:ext cx="302" cy="991030"/>
            </a:xfrm>
            <a:prstGeom prst="line">
              <a:avLst/>
            </a:pr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rot="16200000" flipV="1">
              <a:off x="1991714" y="2415453"/>
              <a:ext cx="1018851" cy="1"/>
            </a:xfrm>
            <a:prstGeom prst="bentConnector3">
              <a:avLst/>
            </a:prstGeom>
            <a:noFill/>
            <a:ln w="19050" cap="flat" cmpd="sng" algn="ctr">
              <a:solidFill>
                <a:schemeClr val="bg1"/>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0" y="0"/>
              <a:ext cx="5932805" cy="3550920"/>
            </a:xfrm>
            <a:prstGeom prst="rect">
              <a:avLst/>
            </a:prstGeom>
          </p:spPr>
        </p:sp>
        <p:grpSp>
          <p:nvGrpSpPr>
            <p:cNvPr id="64" name="Group 63"/>
            <p:cNvGrpSpPr/>
            <p:nvPr/>
          </p:nvGrpSpPr>
          <p:grpSpPr>
            <a:xfrm>
              <a:off x="0" y="96020"/>
              <a:ext cx="6236003" cy="3222070"/>
              <a:chOff x="-86081" y="97110"/>
              <a:chExt cx="6576259" cy="3397875"/>
            </a:xfrm>
          </p:grpSpPr>
          <p:sp>
            <p:nvSpPr>
              <p:cNvPr id="84" name="Text Box 2"/>
              <p:cNvSpPr txBox="1">
                <a:spLocks noChangeArrowheads="1"/>
              </p:cNvSpPr>
              <p:nvPr/>
            </p:nvSpPr>
            <p:spPr bwMode="auto">
              <a:xfrm>
                <a:off x="975178" y="235174"/>
                <a:ext cx="1113455" cy="307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a:solidFill>
                      <a:prstClr val="black"/>
                    </a:solidFill>
                    <a:latin typeface="Times New Roman"/>
                    <a:ea typeface="Calibri"/>
                  </a:rPr>
                  <a:t>Bad water</a:t>
                </a:r>
                <a:endParaRPr lang="en-US" sz="1400">
                  <a:solidFill>
                    <a:prstClr val="black"/>
                  </a:solidFill>
                  <a:latin typeface="Times New Roman"/>
                  <a:ea typeface="Times New Roman"/>
                </a:endParaRPr>
              </a:p>
            </p:txBody>
          </p:sp>
          <p:sp>
            <p:nvSpPr>
              <p:cNvPr id="85" name="Text Box 2"/>
              <p:cNvSpPr txBox="1">
                <a:spLocks noChangeArrowheads="1"/>
              </p:cNvSpPr>
              <p:nvPr/>
            </p:nvSpPr>
            <p:spPr bwMode="auto">
              <a:xfrm>
                <a:off x="3946" y="696807"/>
                <a:ext cx="1031501" cy="3079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Animals</a:t>
                </a:r>
                <a:endParaRPr lang="en-US" sz="1400" dirty="0">
                  <a:solidFill>
                    <a:prstClr val="black"/>
                  </a:solidFill>
                  <a:latin typeface="Times New Roman"/>
                  <a:ea typeface="Times New Roman"/>
                </a:endParaRPr>
              </a:p>
            </p:txBody>
          </p:sp>
          <p:sp>
            <p:nvSpPr>
              <p:cNvPr id="86" name="Text Box 2"/>
              <p:cNvSpPr txBox="1">
                <a:spLocks noChangeArrowheads="1"/>
              </p:cNvSpPr>
              <p:nvPr/>
            </p:nvSpPr>
            <p:spPr bwMode="auto">
              <a:xfrm>
                <a:off x="-86081" y="1555561"/>
                <a:ext cx="1061259" cy="307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Power in</a:t>
                </a:r>
                <a:endParaRPr lang="en-US" sz="1400" dirty="0">
                  <a:solidFill>
                    <a:prstClr val="black"/>
                  </a:solidFill>
                  <a:latin typeface="Times New Roman"/>
                  <a:ea typeface="Times New Roman"/>
                </a:endParaRPr>
              </a:p>
            </p:txBody>
          </p:sp>
          <p:sp>
            <p:nvSpPr>
              <p:cNvPr id="87" name="Text Box 2"/>
              <p:cNvSpPr txBox="1">
                <a:spLocks noChangeArrowheads="1"/>
              </p:cNvSpPr>
              <p:nvPr/>
            </p:nvSpPr>
            <p:spPr bwMode="auto">
              <a:xfrm>
                <a:off x="-86080" y="2169450"/>
                <a:ext cx="1121528" cy="60289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Consumer of waters</a:t>
                </a:r>
                <a:endParaRPr lang="en-US" sz="1400" dirty="0">
                  <a:solidFill>
                    <a:prstClr val="black"/>
                  </a:solidFill>
                  <a:latin typeface="Times New Roman"/>
                  <a:ea typeface="Times New Roman"/>
                </a:endParaRPr>
              </a:p>
            </p:txBody>
          </p:sp>
          <p:sp>
            <p:nvSpPr>
              <p:cNvPr id="88" name="Text Box 2"/>
              <p:cNvSpPr txBox="1">
                <a:spLocks noChangeArrowheads="1"/>
              </p:cNvSpPr>
              <p:nvPr/>
            </p:nvSpPr>
            <p:spPr bwMode="auto">
              <a:xfrm>
                <a:off x="1229501" y="2752250"/>
                <a:ext cx="968375" cy="5429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spcAft>
                    <a:spcPts val="1000"/>
                  </a:spcAft>
                </a:pPr>
                <a:r>
                  <a:rPr lang="en-US" sz="1400" dirty="0">
                    <a:solidFill>
                      <a:prstClr val="black"/>
                    </a:solidFill>
                    <a:latin typeface="Times New Roman"/>
                    <a:ea typeface="Calibri"/>
                  </a:rPr>
                  <a:t>Good water</a:t>
                </a:r>
                <a:endParaRPr lang="en-US" sz="1400" dirty="0">
                  <a:solidFill>
                    <a:prstClr val="black"/>
                  </a:solidFill>
                  <a:latin typeface="Times New Roman"/>
                  <a:ea typeface="Times New Roman"/>
                </a:endParaRPr>
              </a:p>
            </p:txBody>
          </p:sp>
          <p:sp>
            <p:nvSpPr>
              <p:cNvPr id="89" name="Text Box 2"/>
              <p:cNvSpPr txBox="1">
                <a:spLocks noChangeArrowheads="1"/>
              </p:cNvSpPr>
              <p:nvPr/>
            </p:nvSpPr>
            <p:spPr bwMode="auto">
              <a:xfrm>
                <a:off x="3404871" y="2350042"/>
                <a:ext cx="1194995" cy="5193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a:solidFill>
                      <a:prstClr val="black"/>
                    </a:solidFill>
                    <a:latin typeface="Times New Roman"/>
                    <a:ea typeface="Calibri"/>
                  </a:rPr>
                  <a:t>Assembly workers</a:t>
                </a:r>
                <a:endParaRPr lang="en-US" sz="1400">
                  <a:solidFill>
                    <a:prstClr val="black"/>
                  </a:solidFill>
                  <a:latin typeface="Times New Roman"/>
                  <a:ea typeface="Times New Roman"/>
                </a:endParaRPr>
              </a:p>
            </p:txBody>
          </p:sp>
          <p:sp>
            <p:nvSpPr>
              <p:cNvPr id="90" name="Text Box 2"/>
              <p:cNvSpPr txBox="1">
                <a:spLocks noChangeArrowheads="1"/>
              </p:cNvSpPr>
              <p:nvPr/>
            </p:nvSpPr>
            <p:spPr bwMode="auto">
              <a:xfrm>
                <a:off x="4844838" y="2347022"/>
                <a:ext cx="944863" cy="5223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Raw materials</a:t>
                </a:r>
                <a:endParaRPr lang="en-US" sz="1400" dirty="0">
                  <a:solidFill>
                    <a:prstClr val="black"/>
                  </a:solidFill>
                  <a:latin typeface="Times New Roman"/>
                  <a:ea typeface="Times New Roman"/>
                </a:endParaRPr>
              </a:p>
            </p:txBody>
          </p:sp>
          <p:sp>
            <p:nvSpPr>
              <p:cNvPr id="91" name="Text Box 2"/>
              <p:cNvSpPr txBox="1">
                <a:spLocks noChangeArrowheads="1"/>
              </p:cNvSpPr>
              <p:nvPr/>
            </p:nvSpPr>
            <p:spPr bwMode="auto">
              <a:xfrm>
                <a:off x="4891861" y="750349"/>
                <a:ext cx="530014" cy="308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a:solidFill>
                      <a:prstClr val="black"/>
                    </a:solidFill>
                    <a:latin typeface="Times New Roman"/>
                    <a:ea typeface="Calibri"/>
                  </a:rPr>
                  <a:t>Out</a:t>
                </a:r>
                <a:endParaRPr lang="en-US" sz="1400">
                  <a:solidFill>
                    <a:prstClr val="black"/>
                  </a:solidFill>
                  <a:latin typeface="Times New Roman"/>
                  <a:ea typeface="Times New Roman"/>
                </a:endParaRPr>
              </a:p>
            </p:txBody>
          </p:sp>
          <p:sp>
            <p:nvSpPr>
              <p:cNvPr id="92" name="Text Box 2"/>
              <p:cNvSpPr txBox="1">
                <a:spLocks noChangeArrowheads="1"/>
              </p:cNvSpPr>
              <p:nvPr/>
            </p:nvSpPr>
            <p:spPr bwMode="auto">
              <a:xfrm>
                <a:off x="4844833" y="1690818"/>
                <a:ext cx="1645345" cy="308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a:solidFill>
                      <a:prstClr val="black"/>
                    </a:solidFill>
                    <a:latin typeface="Times New Roman"/>
                    <a:ea typeface="Calibri"/>
                  </a:rPr>
                  <a:t>Retained/Stored</a:t>
                </a:r>
                <a:endParaRPr lang="en-US" sz="1400">
                  <a:solidFill>
                    <a:prstClr val="black"/>
                  </a:solidFill>
                  <a:latin typeface="Times New Roman"/>
                  <a:ea typeface="Times New Roman"/>
                </a:endParaRPr>
              </a:p>
            </p:txBody>
          </p:sp>
          <p:sp>
            <p:nvSpPr>
              <p:cNvPr id="93" name="Text Box 2"/>
              <p:cNvSpPr txBox="1">
                <a:spLocks noChangeArrowheads="1"/>
              </p:cNvSpPr>
              <p:nvPr/>
            </p:nvSpPr>
            <p:spPr bwMode="auto">
              <a:xfrm>
                <a:off x="3714733" y="1195714"/>
                <a:ext cx="1410880" cy="3299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Contaminants</a:t>
                </a:r>
                <a:endParaRPr lang="en-US" sz="1400" dirty="0">
                  <a:solidFill>
                    <a:prstClr val="black"/>
                  </a:solidFill>
                  <a:latin typeface="Times New Roman"/>
                  <a:ea typeface="Times New Roman"/>
                </a:endParaRPr>
              </a:p>
            </p:txBody>
          </p:sp>
          <p:sp>
            <p:nvSpPr>
              <p:cNvPr id="94" name="Text Box 2"/>
              <p:cNvSpPr txBox="1">
                <a:spLocks noChangeArrowheads="1"/>
              </p:cNvSpPr>
              <p:nvPr/>
            </p:nvSpPr>
            <p:spPr bwMode="auto">
              <a:xfrm>
                <a:off x="2877643" y="604150"/>
                <a:ext cx="1106282" cy="3083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Repairman</a:t>
                </a:r>
                <a:endParaRPr lang="en-US" sz="1400" dirty="0">
                  <a:solidFill>
                    <a:prstClr val="black"/>
                  </a:solidFill>
                  <a:latin typeface="Times New Roman"/>
                  <a:ea typeface="Times New Roman"/>
                </a:endParaRPr>
              </a:p>
            </p:txBody>
          </p:sp>
          <p:sp>
            <p:nvSpPr>
              <p:cNvPr id="95" name="Text Box 2"/>
              <p:cNvSpPr txBox="1">
                <a:spLocks noChangeArrowheads="1"/>
              </p:cNvSpPr>
              <p:nvPr/>
            </p:nvSpPr>
            <p:spPr bwMode="auto">
              <a:xfrm>
                <a:off x="3523896" y="101260"/>
                <a:ext cx="983113" cy="307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Collector</a:t>
                </a:r>
                <a:endParaRPr lang="en-US" sz="1400" dirty="0">
                  <a:solidFill>
                    <a:prstClr val="black"/>
                  </a:solidFill>
                  <a:latin typeface="Times New Roman"/>
                  <a:ea typeface="Times New Roman"/>
                </a:endParaRPr>
              </a:p>
            </p:txBody>
          </p:sp>
          <p:sp>
            <p:nvSpPr>
              <p:cNvPr id="96" name="Text Box 2"/>
              <p:cNvSpPr txBox="1">
                <a:spLocks noChangeArrowheads="1"/>
              </p:cNvSpPr>
              <p:nvPr/>
            </p:nvSpPr>
            <p:spPr bwMode="auto">
              <a:xfrm>
                <a:off x="2326730" y="97110"/>
                <a:ext cx="618313" cy="3083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a:solidFill>
                      <a:prstClr val="black"/>
                    </a:solidFill>
                    <a:latin typeface="Times New Roman"/>
                    <a:ea typeface="Calibri"/>
                    <a:cs typeface="Times New Roman"/>
                  </a:rPr>
                  <a:t>Heat</a:t>
                </a:r>
              </a:p>
            </p:txBody>
          </p:sp>
          <p:sp>
            <p:nvSpPr>
              <p:cNvPr id="97" name="Text Box 2"/>
              <p:cNvSpPr txBox="1">
                <a:spLocks noChangeArrowheads="1"/>
              </p:cNvSpPr>
              <p:nvPr/>
            </p:nvSpPr>
            <p:spPr bwMode="auto">
              <a:xfrm>
                <a:off x="2368636" y="3080319"/>
                <a:ext cx="722094" cy="414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1400" dirty="0">
                    <a:solidFill>
                      <a:prstClr val="black"/>
                    </a:solidFill>
                    <a:latin typeface="Times New Roman"/>
                    <a:ea typeface="Calibri"/>
                  </a:rPr>
                  <a:t>Locals</a:t>
                </a:r>
                <a:endParaRPr lang="en-US" sz="1400" dirty="0">
                  <a:solidFill>
                    <a:prstClr val="black"/>
                  </a:solidFill>
                  <a:latin typeface="Times New Roman"/>
                  <a:ea typeface="Times New Roman"/>
                </a:endParaRPr>
              </a:p>
            </p:txBody>
          </p:sp>
          <p:sp>
            <p:nvSpPr>
              <p:cNvPr id="83" name="Text Box 2"/>
              <p:cNvSpPr txBox="1">
                <a:spLocks noChangeArrowheads="1"/>
              </p:cNvSpPr>
              <p:nvPr/>
            </p:nvSpPr>
            <p:spPr bwMode="auto">
              <a:xfrm>
                <a:off x="1866900" y="1432707"/>
                <a:ext cx="1537970" cy="549086"/>
              </a:xfrm>
              <a:prstGeom prst="rect">
                <a:avLst/>
              </a:prstGeom>
              <a:solidFill>
                <a:srgbClr val="FFFFFF"/>
              </a:solidFill>
              <a:ln w="60325">
                <a:solidFill>
                  <a:srgbClr val="000000"/>
                </a:solidFill>
                <a:miter lim="800000"/>
                <a:headEnd/>
                <a:tailEnd/>
              </a:ln>
            </p:spPr>
            <p:txBody>
              <a:bodyPr rot="0" vert="horz" wrap="square" lIns="91440" tIns="45720" rIns="91440" bIns="45720" anchor="t" anchorCtr="0">
                <a:noAutofit/>
              </a:bodyPr>
              <a:lstStyle/>
              <a:p>
                <a:pPr algn="ctr" defTabSz="457200">
                  <a:lnSpc>
                    <a:spcPct val="115000"/>
                  </a:lnSpc>
                  <a:spcAft>
                    <a:spcPts val="1000"/>
                  </a:spcAft>
                </a:pPr>
                <a:r>
                  <a:rPr lang="en-US" sz="900" dirty="0">
                    <a:solidFill>
                      <a:prstClr val="black"/>
                    </a:solidFill>
                    <a:latin typeface="Times New Roman"/>
                    <a:ea typeface="Calibri"/>
                  </a:rPr>
                  <a:t> </a:t>
                </a:r>
                <a:r>
                  <a:rPr lang="en-US" sz="1600" dirty="0" smtClean="0">
                    <a:solidFill>
                      <a:prstClr val="black"/>
                    </a:solidFill>
                    <a:latin typeface="Times New Roman"/>
                    <a:ea typeface="Calibri"/>
                  </a:rPr>
                  <a:t>Water </a:t>
                </a:r>
                <a:r>
                  <a:rPr lang="en-US" sz="1600" dirty="0">
                    <a:solidFill>
                      <a:prstClr val="black"/>
                    </a:solidFill>
                    <a:latin typeface="Times New Roman"/>
                    <a:ea typeface="Calibri"/>
                  </a:rPr>
                  <a:t>Purifier</a:t>
                </a:r>
                <a:endParaRPr lang="en-US" sz="1400" dirty="0">
                  <a:solidFill>
                    <a:prstClr val="black"/>
                  </a:solidFill>
                  <a:latin typeface="Times New Roman"/>
                  <a:ea typeface="Times New Roman"/>
                </a:endParaRPr>
              </a:p>
            </p:txBody>
          </p:sp>
        </p:grpSp>
        <p:cxnSp>
          <p:nvCxnSpPr>
            <p:cNvPr id="72" name="Straight Connector 71"/>
            <p:cNvCxnSpPr>
              <a:stCxn id="96" idx="3"/>
              <a:endCxn id="95" idx="1"/>
            </p:cNvCxnSpPr>
            <p:nvPr/>
          </p:nvCxnSpPr>
          <p:spPr>
            <a:xfrm>
              <a:off x="2874293" y="242225"/>
              <a:ext cx="548904" cy="37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9" idx="3"/>
              <a:endCxn id="90" idx="1"/>
            </p:cNvCxnSpPr>
            <p:nvPr/>
          </p:nvCxnSpPr>
          <p:spPr>
            <a:xfrm flipV="1">
              <a:off x="4443496" y="2477172"/>
              <a:ext cx="232297" cy="14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flipV="1">
              <a:off x="4229100" y="887542"/>
              <a:ext cx="491265" cy="276118"/>
            </a:xfrm>
            <a:prstGeom prst="bentConnector3">
              <a:avLst>
                <a:gd name="adj1"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Elbow Connector 76"/>
            <p:cNvCxnSpPr>
              <a:endCxn id="92" idx="1"/>
            </p:cNvCxnSpPr>
            <p:nvPr/>
          </p:nvCxnSpPr>
          <p:spPr>
            <a:xfrm rot="16200000" flipH="1">
              <a:off x="4439256" y="1516942"/>
              <a:ext cx="302854" cy="17020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 Box 75"/>
            <p:cNvSpPr txBox="1"/>
            <p:nvPr/>
          </p:nvSpPr>
          <p:spPr>
            <a:xfrm rot="16200000">
              <a:off x="1805531" y="2198415"/>
              <a:ext cx="1017652" cy="297143"/>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400" dirty="0">
                  <a:solidFill>
                    <a:prstClr val="white"/>
                  </a:solidFill>
                  <a:latin typeface="Times New Roman"/>
                  <a:ea typeface="Calibri"/>
                  <a:cs typeface="Times New Roman"/>
                </a:rPr>
                <a:t>Relocation</a:t>
              </a:r>
            </a:p>
          </p:txBody>
        </p:sp>
        <p:sp>
          <p:nvSpPr>
            <p:cNvPr id="81" name="Text Box 75"/>
            <p:cNvSpPr txBox="1"/>
            <p:nvPr/>
          </p:nvSpPr>
          <p:spPr>
            <a:xfrm rot="16200000">
              <a:off x="2336795" y="2248350"/>
              <a:ext cx="742601" cy="262854"/>
            </a:xfrm>
            <a:prstGeom prst="rect">
              <a:avLst/>
            </a:prstGeom>
            <a:no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400" dirty="0">
                  <a:solidFill>
                    <a:prstClr val="white"/>
                  </a:solidFill>
                  <a:latin typeface="Times New Roman"/>
                  <a:ea typeface="Calibri"/>
                  <a:cs typeface="Times New Roman"/>
                </a:rPr>
                <a:t>Noise</a:t>
              </a:r>
            </a:p>
          </p:txBody>
        </p:sp>
      </p:grpSp>
    </p:spTree>
    <p:extLst>
      <p:ext uri="{BB962C8B-B14F-4D97-AF65-F5344CB8AC3E}">
        <p14:creationId xmlns:p14="http://schemas.microsoft.com/office/powerpoint/2010/main" val="6078417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Logical architecture included general components to allow for multiple solutions for satisfying a specific function</a:t>
            </a:r>
            <a:endParaRPr lang="en-US" sz="2600" b="1" dirty="0"/>
          </a:p>
        </p:txBody>
      </p:sp>
      <p:sp>
        <p:nvSpPr>
          <p:cNvPr id="5" name="Rectangle 4"/>
          <p:cNvSpPr/>
          <p:nvPr/>
        </p:nvSpPr>
        <p:spPr>
          <a:xfrm>
            <a:off x="1136878" y="1126034"/>
            <a:ext cx="7124398" cy="4857539"/>
          </a:xfrm>
          <a:prstGeom prst="rect">
            <a:avLst/>
          </a:prstGeom>
          <a:noFill/>
          <a:ln>
            <a:noFill/>
          </a:ln>
        </p:spPr>
      </p:sp>
      <p:sp>
        <p:nvSpPr>
          <p:cNvPr id="6" name="Text Box 7"/>
          <p:cNvSpPr txBox="1"/>
          <p:nvPr/>
        </p:nvSpPr>
        <p:spPr>
          <a:xfrm>
            <a:off x="2072107" y="1964246"/>
            <a:ext cx="1291583" cy="469110"/>
          </a:xfrm>
          <a:prstGeom prst="rect">
            <a:avLst/>
          </a:prstGeom>
          <a:solidFill>
            <a:sysClr val="window" lastClr="FFFFFF"/>
          </a:solidFill>
          <a:ln w="6350">
            <a:solidFill>
              <a:prstClr val="black"/>
            </a:solid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black"/>
                </a:solidFill>
                <a:latin typeface="Times New Roman"/>
                <a:ea typeface="Calibri"/>
                <a:cs typeface="Times New Roman"/>
              </a:rPr>
              <a:t>Debris blocker</a:t>
            </a:r>
          </a:p>
        </p:txBody>
      </p:sp>
      <p:sp>
        <p:nvSpPr>
          <p:cNvPr id="7" name="Text Box 17"/>
          <p:cNvSpPr txBox="1"/>
          <p:nvPr/>
        </p:nvSpPr>
        <p:spPr>
          <a:xfrm>
            <a:off x="1880653" y="2708836"/>
            <a:ext cx="1667384" cy="442442"/>
          </a:xfrm>
          <a:prstGeom prst="rect">
            <a:avLst/>
          </a:prstGeom>
          <a:solidFill>
            <a:sysClr val="window" lastClr="FFFFFF"/>
          </a:solidFill>
          <a:ln w="6350">
            <a:solidFill>
              <a:prstClr val="black"/>
            </a:solid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Micro dead bacteria</a:t>
            </a:r>
          </a:p>
        </p:txBody>
      </p:sp>
      <p:sp>
        <p:nvSpPr>
          <p:cNvPr id="8" name="Text Box 296"/>
          <p:cNvSpPr txBox="1"/>
          <p:nvPr/>
        </p:nvSpPr>
        <p:spPr>
          <a:xfrm>
            <a:off x="1891066" y="3333563"/>
            <a:ext cx="1647050" cy="416583"/>
          </a:xfrm>
          <a:prstGeom prst="rect">
            <a:avLst/>
          </a:prstGeom>
          <a:solidFill>
            <a:sysClr val="window" lastClr="FFFFFF"/>
          </a:solidFill>
          <a:ln w="6350">
            <a:solidFill>
              <a:prstClr val="black"/>
            </a:solid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Large dead bacteria</a:t>
            </a:r>
          </a:p>
        </p:txBody>
      </p:sp>
      <p:sp>
        <p:nvSpPr>
          <p:cNvPr id="9" name="Text Box 2"/>
          <p:cNvSpPr txBox="1"/>
          <p:nvPr/>
        </p:nvSpPr>
        <p:spPr>
          <a:xfrm>
            <a:off x="3563265" y="2044181"/>
            <a:ext cx="1291583" cy="390724"/>
          </a:xfrm>
          <a:prstGeom prst="rect">
            <a:avLst/>
          </a:prstGeom>
          <a:solidFill>
            <a:sysClr val="window" lastClr="FFFFFF"/>
          </a:solidFill>
          <a:ln w="6350">
            <a:solidFill>
              <a:prstClr val="black"/>
            </a:solid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black"/>
                </a:solidFill>
                <a:latin typeface="Times New Roman"/>
                <a:ea typeface="Calibri"/>
              </a:rPr>
              <a:t>Debris blocker</a:t>
            </a:r>
            <a:endParaRPr lang="en-US" sz="1200" dirty="0">
              <a:solidFill>
                <a:prstClr val="black"/>
              </a:solidFill>
              <a:latin typeface="Times New Roman"/>
              <a:ea typeface="Times New Roman"/>
            </a:endParaRPr>
          </a:p>
        </p:txBody>
      </p:sp>
      <p:sp>
        <p:nvSpPr>
          <p:cNvPr id="10" name="Text Box 6172"/>
          <p:cNvSpPr txBox="1"/>
          <p:nvPr/>
        </p:nvSpPr>
        <p:spPr>
          <a:xfrm>
            <a:off x="3571906" y="2671784"/>
            <a:ext cx="1291583" cy="328499"/>
          </a:xfrm>
          <a:prstGeom prst="rect">
            <a:avLst/>
          </a:prstGeom>
          <a:solidFill>
            <a:sysClr val="window" lastClr="FFFFFF"/>
          </a:solidFill>
          <a:ln w="6350">
            <a:solidFill>
              <a:prstClr val="black"/>
            </a:solid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Granule debris</a:t>
            </a:r>
          </a:p>
        </p:txBody>
      </p:sp>
      <p:sp>
        <p:nvSpPr>
          <p:cNvPr id="11" name="Text Box 6206"/>
          <p:cNvSpPr txBox="1"/>
          <p:nvPr/>
        </p:nvSpPr>
        <p:spPr>
          <a:xfrm>
            <a:off x="3660102" y="3151650"/>
            <a:ext cx="1131171" cy="370521"/>
          </a:xfrm>
          <a:prstGeom prst="rect">
            <a:avLst/>
          </a:prstGeom>
          <a:solidFill>
            <a:sysClr val="window" lastClr="FFFFFF"/>
          </a:solidFill>
          <a:ln w="6350">
            <a:solidFill>
              <a:prstClr val="black"/>
            </a:solid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Large debris</a:t>
            </a:r>
          </a:p>
        </p:txBody>
      </p:sp>
      <p:sp>
        <p:nvSpPr>
          <p:cNvPr id="12" name="Text Box 6207"/>
          <p:cNvSpPr txBox="1"/>
          <p:nvPr/>
        </p:nvSpPr>
        <p:spPr>
          <a:xfrm>
            <a:off x="5072926" y="2070822"/>
            <a:ext cx="1056502" cy="601271"/>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algn="ctr" defTabSz="457200">
              <a:lnSpc>
                <a:spcPct val="115000"/>
              </a:lnSpc>
              <a:spcAft>
                <a:spcPts val="1000"/>
              </a:spcAft>
            </a:pPr>
            <a:r>
              <a:rPr lang="en-US" sz="1200">
                <a:solidFill>
                  <a:prstClr val="black"/>
                </a:solidFill>
                <a:latin typeface="Times New Roman"/>
                <a:ea typeface="Calibri"/>
                <a:cs typeface="Times New Roman"/>
              </a:rPr>
              <a:t>Water pasteurizer</a:t>
            </a:r>
          </a:p>
        </p:txBody>
      </p:sp>
      <p:sp>
        <p:nvSpPr>
          <p:cNvPr id="13" name="Text Box 6208"/>
          <p:cNvSpPr txBox="1"/>
          <p:nvPr/>
        </p:nvSpPr>
        <p:spPr>
          <a:xfrm>
            <a:off x="5012224" y="2957244"/>
            <a:ext cx="833043" cy="562428"/>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algn="ctr" defTabSz="457200">
              <a:lnSpc>
                <a:spcPct val="115000"/>
              </a:lnSpc>
              <a:spcAft>
                <a:spcPts val="1000"/>
              </a:spcAft>
            </a:pPr>
            <a:r>
              <a:rPr lang="en-US" sz="1200">
                <a:solidFill>
                  <a:prstClr val="black"/>
                </a:solidFill>
                <a:latin typeface="Times New Roman"/>
                <a:ea typeface="Calibri"/>
                <a:cs typeface="Times New Roman"/>
              </a:rPr>
              <a:t>Water elevator</a:t>
            </a:r>
          </a:p>
        </p:txBody>
      </p:sp>
      <p:sp>
        <p:nvSpPr>
          <p:cNvPr id="14" name="Text Box 6209"/>
          <p:cNvSpPr txBox="1"/>
          <p:nvPr/>
        </p:nvSpPr>
        <p:spPr>
          <a:xfrm>
            <a:off x="4800331" y="4157813"/>
            <a:ext cx="1303630" cy="474818"/>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Sun condenser</a:t>
            </a:r>
          </a:p>
        </p:txBody>
      </p:sp>
      <p:sp>
        <p:nvSpPr>
          <p:cNvPr id="15" name="Text Box 6210"/>
          <p:cNvSpPr txBox="1"/>
          <p:nvPr/>
        </p:nvSpPr>
        <p:spPr>
          <a:xfrm>
            <a:off x="6260003" y="1868084"/>
            <a:ext cx="1086693" cy="672799"/>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Supporting structure</a:t>
            </a:r>
          </a:p>
        </p:txBody>
      </p:sp>
      <p:sp>
        <p:nvSpPr>
          <p:cNvPr id="16" name="Text Box 6211"/>
          <p:cNvSpPr txBox="1"/>
          <p:nvPr/>
        </p:nvSpPr>
        <p:spPr>
          <a:xfrm>
            <a:off x="6259753" y="2957344"/>
            <a:ext cx="691777" cy="591517"/>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Water cooler</a:t>
            </a:r>
          </a:p>
        </p:txBody>
      </p:sp>
      <p:sp>
        <p:nvSpPr>
          <p:cNvPr id="17" name="Text Box 6212"/>
          <p:cNvSpPr txBox="1"/>
          <p:nvPr/>
        </p:nvSpPr>
        <p:spPr>
          <a:xfrm>
            <a:off x="6299547" y="3596957"/>
            <a:ext cx="1181709" cy="607812"/>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Atmospheric access</a:t>
            </a:r>
          </a:p>
        </p:txBody>
      </p:sp>
      <p:sp>
        <p:nvSpPr>
          <p:cNvPr id="18" name="Text Box 6213"/>
          <p:cNvSpPr txBox="1"/>
          <p:nvPr/>
        </p:nvSpPr>
        <p:spPr>
          <a:xfrm>
            <a:off x="6346875" y="4287795"/>
            <a:ext cx="999605" cy="661357"/>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algn="ctr" defTabSz="457200">
              <a:lnSpc>
                <a:spcPct val="115000"/>
              </a:lnSpc>
              <a:spcAft>
                <a:spcPts val="1000"/>
              </a:spcAft>
            </a:pPr>
            <a:r>
              <a:rPr lang="en-US" sz="1200">
                <a:solidFill>
                  <a:prstClr val="black"/>
                </a:solidFill>
                <a:latin typeface="Times New Roman"/>
                <a:ea typeface="Calibri"/>
                <a:cs typeface="Times New Roman"/>
              </a:rPr>
              <a:t>Water intake</a:t>
            </a:r>
          </a:p>
        </p:txBody>
      </p:sp>
      <p:sp>
        <p:nvSpPr>
          <p:cNvPr id="19" name="Text Box 6214"/>
          <p:cNvSpPr txBox="1"/>
          <p:nvPr/>
        </p:nvSpPr>
        <p:spPr>
          <a:xfrm>
            <a:off x="3708567" y="4284983"/>
            <a:ext cx="1044705" cy="664394"/>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black"/>
                </a:solidFill>
                <a:latin typeface="Times New Roman"/>
                <a:ea typeface="Calibri"/>
                <a:cs typeface="Times New Roman"/>
              </a:rPr>
              <a:t>Water withdrawal</a:t>
            </a:r>
          </a:p>
        </p:txBody>
      </p:sp>
      <p:sp>
        <p:nvSpPr>
          <p:cNvPr id="20" name="Text Box 6215"/>
          <p:cNvSpPr txBox="1"/>
          <p:nvPr/>
        </p:nvSpPr>
        <p:spPr>
          <a:xfrm>
            <a:off x="2005861" y="3865793"/>
            <a:ext cx="1527306" cy="417391"/>
          </a:xfrm>
          <a:prstGeom prst="rect">
            <a:avLst/>
          </a:prstGeom>
          <a:solidFill>
            <a:sysClr val="window" lastClr="FFFFFF"/>
          </a:solidFill>
          <a:ln w="6350">
            <a:solidFill>
              <a:prstClr val="black"/>
            </a:solid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End water storage</a:t>
            </a:r>
          </a:p>
        </p:txBody>
      </p:sp>
      <p:sp>
        <p:nvSpPr>
          <p:cNvPr id="21" name="Rectangle 20"/>
          <p:cNvSpPr/>
          <p:nvPr/>
        </p:nvSpPr>
        <p:spPr>
          <a:xfrm>
            <a:off x="1514615" y="1686381"/>
            <a:ext cx="6045195" cy="3611551"/>
          </a:xfrm>
          <a:prstGeom prst="rect">
            <a:avLst/>
          </a:prstGeom>
          <a:noFill/>
          <a:ln w="38100" cap="flat" cmpd="sng" algn="ctr">
            <a:solidFill>
              <a:sysClr val="windowText" lastClr="000000"/>
            </a:solidFill>
            <a:prstDash val="solid"/>
          </a:ln>
          <a:effectLst/>
        </p:spPr>
        <p:txBody>
          <a:bodyPr rot="0" spcFirstLastPara="0" vert="horz" wrap="square" lIns="90489" tIns="45245" rIns="90489" bIns="45245" numCol="1" spcCol="0" rtlCol="0" fromWordArt="0" anchor="ctr" anchorCtr="0" forceAA="0" compatLnSpc="1">
            <a:prstTxWarp prst="textNoShape">
              <a:avLst/>
            </a:prstTxWarp>
            <a:noAutofit/>
          </a:bodyPr>
          <a:lstStyle/>
          <a:p>
            <a:pPr defTabSz="457200"/>
            <a:endParaRPr lang="en-US">
              <a:solidFill>
                <a:prstClr val="white"/>
              </a:solidFill>
            </a:endParaRPr>
          </a:p>
        </p:txBody>
      </p:sp>
      <p:cxnSp>
        <p:nvCxnSpPr>
          <p:cNvPr id="22" name="Straight Connector 21"/>
          <p:cNvCxnSpPr>
            <a:stCxn id="6" idx="2"/>
            <a:endCxn id="7" idx="0"/>
          </p:cNvCxnSpPr>
          <p:nvPr/>
        </p:nvCxnSpPr>
        <p:spPr>
          <a:xfrm flipH="1">
            <a:off x="2714346" y="2433356"/>
            <a:ext cx="3553" cy="275480"/>
          </a:xfrm>
          <a:prstGeom prst="line">
            <a:avLst/>
          </a:prstGeom>
          <a:noFill/>
          <a:ln w="25400" cap="flat" cmpd="sng" algn="ctr">
            <a:solidFill>
              <a:schemeClr val="bg1"/>
            </a:solidFill>
            <a:prstDash val="solid"/>
          </a:ln>
          <a:effectLst/>
        </p:spPr>
      </p:cxnSp>
      <p:cxnSp>
        <p:nvCxnSpPr>
          <p:cNvPr id="23" name="Straight Connector 22"/>
          <p:cNvCxnSpPr>
            <a:stCxn id="7" idx="2"/>
            <a:endCxn id="8" idx="0"/>
          </p:cNvCxnSpPr>
          <p:nvPr/>
        </p:nvCxnSpPr>
        <p:spPr>
          <a:xfrm>
            <a:off x="2714346" y="3151278"/>
            <a:ext cx="246" cy="182285"/>
          </a:xfrm>
          <a:prstGeom prst="line">
            <a:avLst/>
          </a:prstGeom>
          <a:noFill/>
          <a:ln w="25400" cap="flat" cmpd="sng" algn="ctr">
            <a:solidFill>
              <a:schemeClr val="bg1"/>
            </a:solidFill>
            <a:prstDash val="solid"/>
          </a:ln>
          <a:effectLst/>
        </p:spPr>
      </p:cxnSp>
      <p:cxnSp>
        <p:nvCxnSpPr>
          <p:cNvPr id="24" name="Elbow Connector 23"/>
          <p:cNvCxnSpPr>
            <a:stCxn id="20" idx="1"/>
            <a:endCxn id="6" idx="1"/>
          </p:cNvCxnSpPr>
          <p:nvPr/>
        </p:nvCxnSpPr>
        <p:spPr>
          <a:xfrm rot="10800000" flipH="1">
            <a:off x="2005860" y="2198802"/>
            <a:ext cx="66246" cy="1875688"/>
          </a:xfrm>
          <a:prstGeom prst="bentConnector3">
            <a:avLst>
              <a:gd name="adj1" fmla="val -409259"/>
            </a:avLst>
          </a:prstGeom>
          <a:noFill/>
          <a:ln w="25400" cap="flat" cmpd="sng" algn="ctr">
            <a:solidFill>
              <a:schemeClr val="bg1"/>
            </a:solidFill>
            <a:prstDash val="solid"/>
          </a:ln>
          <a:effectLst/>
        </p:spPr>
      </p:cxnSp>
      <p:sp>
        <p:nvSpPr>
          <p:cNvPr id="25" name="Text Box 6220"/>
          <p:cNvSpPr txBox="1"/>
          <p:nvPr/>
        </p:nvSpPr>
        <p:spPr>
          <a:xfrm>
            <a:off x="2005844" y="4395994"/>
            <a:ext cx="1337850" cy="617864"/>
          </a:xfrm>
          <a:prstGeom prst="rect">
            <a:avLst/>
          </a:prstGeom>
          <a:solidFill>
            <a:sysClr val="window" lastClr="FFFFFF"/>
          </a:solidFill>
          <a:ln w="6350">
            <a:solidFill>
              <a:prstClr val="black"/>
            </a:solidFill>
          </a:ln>
          <a:effectLst/>
        </p:spPr>
        <p:txBody>
          <a:bodyPr rot="0" spcFirstLastPara="0" vert="horz" wrap="squar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Service access</a:t>
            </a:r>
          </a:p>
        </p:txBody>
      </p:sp>
      <p:cxnSp>
        <p:nvCxnSpPr>
          <p:cNvPr id="26" name="Straight Connector 25"/>
          <p:cNvCxnSpPr/>
          <p:nvPr/>
        </p:nvCxnSpPr>
        <p:spPr>
          <a:xfrm flipH="1" flipV="1">
            <a:off x="1282839" y="4507257"/>
            <a:ext cx="723002" cy="9212"/>
          </a:xfrm>
          <a:prstGeom prst="line">
            <a:avLst/>
          </a:prstGeom>
          <a:noFill/>
          <a:ln w="25400" cap="flat" cmpd="sng" algn="ctr">
            <a:solidFill>
              <a:schemeClr val="bg1"/>
            </a:solidFill>
            <a:prstDash val="solid"/>
          </a:ln>
          <a:effectLst/>
        </p:spPr>
      </p:cxnSp>
      <p:cxnSp>
        <p:nvCxnSpPr>
          <p:cNvPr id="27" name="Straight Connector 26"/>
          <p:cNvCxnSpPr>
            <a:stCxn id="25" idx="1"/>
          </p:cNvCxnSpPr>
          <p:nvPr/>
        </p:nvCxnSpPr>
        <p:spPr>
          <a:xfrm flipH="1">
            <a:off x="1282837" y="4704927"/>
            <a:ext cx="723007" cy="14233"/>
          </a:xfrm>
          <a:prstGeom prst="line">
            <a:avLst/>
          </a:prstGeom>
          <a:noFill/>
          <a:ln w="25400" cap="flat" cmpd="sng" algn="ctr">
            <a:solidFill>
              <a:schemeClr val="bg1"/>
            </a:solidFill>
            <a:prstDash val="solid"/>
          </a:ln>
          <a:effectLst/>
        </p:spPr>
      </p:cxnSp>
      <p:cxnSp>
        <p:nvCxnSpPr>
          <p:cNvPr id="28" name="Straight Connector 27"/>
          <p:cNvCxnSpPr/>
          <p:nvPr/>
        </p:nvCxnSpPr>
        <p:spPr>
          <a:xfrm flipH="1">
            <a:off x="1282836" y="4949257"/>
            <a:ext cx="722987" cy="0"/>
          </a:xfrm>
          <a:prstGeom prst="line">
            <a:avLst/>
          </a:prstGeom>
          <a:noFill/>
          <a:ln w="25400" cap="flat" cmpd="sng" algn="ctr">
            <a:solidFill>
              <a:schemeClr val="bg1"/>
            </a:solidFill>
            <a:prstDash val="solid"/>
          </a:ln>
          <a:effectLst/>
        </p:spPr>
      </p:cxnSp>
      <p:sp>
        <p:nvSpPr>
          <p:cNvPr id="29" name="Text Box 6224"/>
          <p:cNvSpPr txBox="1"/>
          <p:nvPr/>
        </p:nvSpPr>
        <p:spPr>
          <a:xfrm>
            <a:off x="1437109" y="4274524"/>
            <a:ext cx="606690" cy="314302"/>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cs typeface="Times New Roman"/>
              </a:rPr>
              <a:t>inspects</a:t>
            </a:r>
          </a:p>
        </p:txBody>
      </p:sp>
      <p:sp>
        <p:nvSpPr>
          <p:cNvPr id="30" name="Text Box 6225"/>
          <p:cNvSpPr txBox="1"/>
          <p:nvPr/>
        </p:nvSpPr>
        <p:spPr>
          <a:xfrm>
            <a:off x="1136878" y="5354415"/>
            <a:ext cx="1035527" cy="443251"/>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white"/>
                </a:solidFill>
                <a:latin typeface="Times New Roman"/>
                <a:ea typeface="Calibri"/>
                <a:cs typeface="Times New Roman"/>
              </a:rPr>
              <a:t>Service interface</a:t>
            </a:r>
          </a:p>
        </p:txBody>
      </p:sp>
      <p:cxnSp>
        <p:nvCxnSpPr>
          <p:cNvPr id="31" name="Elbow Connector 30"/>
          <p:cNvCxnSpPr/>
          <p:nvPr/>
        </p:nvCxnSpPr>
        <p:spPr>
          <a:xfrm rot="5400000">
            <a:off x="648704" y="4500482"/>
            <a:ext cx="1500093" cy="231828"/>
          </a:xfrm>
          <a:prstGeom prst="bentConnector3">
            <a:avLst>
              <a:gd name="adj1" fmla="val 252"/>
            </a:avLst>
          </a:prstGeom>
          <a:noFill/>
          <a:ln w="25400" cap="flat" cmpd="sng" algn="ctr">
            <a:solidFill>
              <a:schemeClr val="bg1"/>
            </a:solidFill>
            <a:prstDash val="sysDot"/>
          </a:ln>
          <a:effectLst/>
        </p:spPr>
      </p:cxnSp>
      <p:cxnSp>
        <p:nvCxnSpPr>
          <p:cNvPr id="32" name="Elbow Connector 31"/>
          <p:cNvCxnSpPr>
            <a:stCxn id="7" idx="1"/>
          </p:cNvCxnSpPr>
          <p:nvPr/>
        </p:nvCxnSpPr>
        <p:spPr>
          <a:xfrm rot="10800000" flipV="1">
            <a:off x="1377288" y="2930058"/>
            <a:ext cx="503365" cy="936283"/>
          </a:xfrm>
          <a:prstGeom prst="bentConnector2">
            <a:avLst/>
          </a:prstGeom>
          <a:noFill/>
          <a:ln w="25400" cap="flat" cmpd="sng" algn="ctr">
            <a:solidFill>
              <a:schemeClr val="bg1"/>
            </a:solidFill>
            <a:prstDash val="solid"/>
          </a:ln>
          <a:effectLst/>
        </p:spPr>
      </p:cxnSp>
      <p:sp>
        <p:nvSpPr>
          <p:cNvPr id="33" name="Text Box 6228"/>
          <p:cNvSpPr txBox="1"/>
          <p:nvPr/>
        </p:nvSpPr>
        <p:spPr>
          <a:xfrm>
            <a:off x="1457977" y="4476781"/>
            <a:ext cx="564081" cy="320418"/>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cs typeface="Times New Roman"/>
              </a:rPr>
              <a:t>installs</a:t>
            </a:r>
          </a:p>
        </p:txBody>
      </p:sp>
      <p:sp>
        <p:nvSpPr>
          <p:cNvPr id="34" name="Text Box 6229"/>
          <p:cNvSpPr txBox="1"/>
          <p:nvPr/>
        </p:nvSpPr>
        <p:spPr>
          <a:xfrm>
            <a:off x="1419252" y="4712995"/>
            <a:ext cx="631108" cy="423856"/>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cs typeface="Times New Roman"/>
              </a:rPr>
              <a:t>removes</a:t>
            </a:r>
          </a:p>
        </p:txBody>
      </p:sp>
      <p:cxnSp>
        <p:nvCxnSpPr>
          <p:cNvPr id="35" name="Straight Connector 34"/>
          <p:cNvCxnSpPr/>
          <p:nvPr/>
        </p:nvCxnSpPr>
        <p:spPr>
          <a:xfrm flipH="1">
            <a:off x="1282839" y="4208813"/>
            <a:ext cx="722984" cy="0"/>
          </a:xfrm>
          <a:prstGeom prst="line">
            <a:avLst/>
          </a:prstGeom>
          <a:noFill/>
          <a:ln w="25400" cap="flat" cmpd="sng" algn="ctr">
            <a:solidFill>
              <a:schemeClr val="bg1"/>
            </a:solidFill>
            <a:prstDash val="solid"/>
          </a:ln>
          <a:effectLst/>
        </p:spPr>
      </p:cxnSp>
      <p:cxnSp>
        <p:nvCxnSpPr>
          <p:cNvPr id="36" name="Elbow Connector 35"/>
          <p:cNvCxnSpPr>
            <a:stCxn id="20" idx="3"/>
            <a:endCxn id="19" idx="1"/>
          </p:cNvCxnSpPr>
          <p:nvPr/>
        </p:nvCxnSpPr>
        <p:spPr>
          <a:xfrm>
            <a:off x="3533167" y="4074489"/>
            <a:ext cx="175401" cy="542691"/>
          </a:xfrm>
          <a:prstGeom prst="bentConnector3">
            <a:avLst/>
          </a:prstGeom>
          <a:noFill/>
          <a:ln w="25400" cap="flat" cmpd="sng" algn="ctr">
            <a:solidFill>
              <a:schemeClr val="bg1"/>
            </a:solidFill>
            <a:prstDash val="solid"/>
          </a:ln>
          <a:effectLst/>
        </p:spPr>
      </p:cxnSp>
      <p:cxnSp>
        <p:nvCxnSpPr>
          <p:cNvPr id="37" name="Straight Connector 36"/>
          <p:cNvCxnSpPr>
            <a:stCxn id="19" idx="2"/>
          </p:cNvCxnSpPr>
          <p:nvPr/>
        </p:nvCxnSpPr>
        <p:spPr>
          <a:xfrm>
            <a:off x="4230920" y="4949376"/>
            <a:ext cx="14118" cy="700092"/>
          </a:xfrm>
          <a:prstGeom prst="line">
            <a:avLst/>
          </a:prstGeom>
          <a:noFill/>
          <a:ln w="25400" cap="flat" cmpd="sng" algn="ctr">
            <a:solidFill>
              <a:schemeClr val="bg1"/>
            </a:solidFill>
            <a:prstDash val="solid"/>
          </a:ln>
          <a:effectLst/>
        </p:spPr>
      </p:cxnSp>
      <p:sp>
        <p:nvSpPr>
          <p:cNvPr id="38" name="Text Box 6233"/>
          <p:cNvSpPr txBox="1"/>
          <p:nvPr/>
        </p:nvSpPr>
        <p:spPr>
          <a:xfrm>
            <a:off x="3739876" y="5051958"/>
            <a:ext cx="424404" cy="378756"/>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r>
              <a:rPr lang="en-US" sz="1200" dirty="0" smtClean="0">
                <a:solidFill>
                  <a:prstClr val="white"/>
                </a:solidFill>
                <a:latin typeface="Times New Roman"/>
                <a:ea typeface="Calibri"/>
                <a:cs typeface="Times New Roman"/>
              </a:rPr>
              <a:t>Drinks</a:t>
            </a:r>
          </a:p>
          <a:p>
            <a:pPr defTabSz="457200"/>
            <a:r>
              <a:rPr lang="en-US" sz="1200" dirty="0" smtClean="0">
                <a:solidFill>
                  <a:prstClr val="white"/>
                </a:solidFill>
                <a:latin typeface="Times New Roman"/>
                <a:ea typeface="Calibri"/>
                <a:cs typeface="Times New Roman"/>
              </a:rPr>
              <a:t> </a:t>
            </a:r>
            <a:r>
              <a:rPr lang="en-US" sz="1200" dirty="0">
                <a:solidFill>
                  <a:prstClr val="white"/>
                </a:solidFill>
                <a:latin typeface="Times New Roman"/>
                <a:ea typeface="Calibri"/>
                <a:cs typeface="Times New Roman"/>
              </a:rPr>
              <a:t>water</a:t>
            </a:r>
          </a:p>
        </p:txBody>
      </p:sp>
      <p:cxnSp>
        <p:nvCxnSpPr>
          <p:cNvPr id="39" name="Elbow Connector 38"/>
          <p:cNvCxnSpPr/>
          <p:nvPr/>
        </p:nvCxnSpPr>
        <p:spPr>
          <a:xfrm>
            <a:off x="3343694" y="5308773"/>
            <a:ext cx="901344" cy="340695"/>
          </a:xfrm>
          <a:prstGeom prst="bentConnector3">
            <a:avLst>
              <a:gd name="adj1" fmla="val -1440"/>
            </a:avLst>
          </a:prstGeom>
          <a:noFill/>
          <a:ln w="25400" cap="flat" cmpd="sng" algn="ctr">
            <a:solidFill>
              <a:schemeClr val="bg1"/>
            </a:solidFill>
            <a:prstDash val="sysDot"/>
          </a:ln>
          <a:effectLst/>
        </p:spPr>
      </p:cxnSp>
      <p:sp>
        <p:nvSpPr>
          <p:cNvPr id="40" name="Text Box 6235"/>
          <p:cNvSpPr txBox="1"/>
          <p:nvPr/>
        </p:nvSpPr>
        <p:spPr>
          <a:xfrm>
            <a:off x="3039682" y="5611372"/>
            <a:ext cx="1169580" cy="376986"/>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white"/>
                </a:solidFill>
                <a:latin typeface="Times New Roman"/>
                <a:ea typeface="Calibri"/>
                <a:cs typeface="Times New Roman"/>
              </a:rPr>
              <a:t>Consumer interface</a:t>
            </a:r>
          </a:p>
        </p:txBody>
      </p:sp>
      <p:cxnSp>
        <p:nvCxnSpPr>
          <p:cNvPr id="41" name="Elbow Connector 40"/>
          <p:cNvCxnSpPr/>
          <p:nvPr/>
        </p:nvCxnSpPr>
        <p:spPr>
          <a:xfrm>
            <a:off x="5118288" y="5308500"/>
            <a:ext cx="901091" cy="339894"/>
          </a:xfrm>
          <a:prstGeom prst="bentConnector3">
            <a:avLst>
              <a:gd name="adj1" fmla="val -1440"/>
            </a:avLst>
          </a:prstGeom>
          <a:noFill/>
          <a:ln w="25400" cap="flat" cmpd="sng" algn="ctr">
            <a:solidFill>
              <a:schemeClr val="bg1"/>
            </a:solidFill>
            <a:prstDash val="sysDot"/>
          </a:ln>
          <a:effectLst/>
        </p:spPr>
      </p:cxnSp>
      <p:sp>
        <p:nvSpPr>
          <p:cNvPr id="42" name="Text Box 38"/>
          <p:cNvSpPr txBox="1"/>
          <p:nvPr/>
        </p:nvSpPr>
        <p:spPr>
          <a:xfrm>
            <a:off x="4814550" y="5609686"/>
            <a:ext cx="921807" cy="376986"/>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white"/>
                </a:solidFill>
                <a:latin typeface="Times New Roman"/>
                <a:ea typeface="Calibri"/>
              </a:rPr>
              <a:t>input interface</a:t>
            </a:r>
            <a:endParaRPr lang="en-US" sz="1200">
              <a:solidFill>
                <a:prstClr val="white"/>
              </a:solidFill>
              <a:latin typeface="Times New Roman"/>
              <a:ea typeface="Times New Roman"/>
            </a:endParaRPr>
          </a:p>
        </p:txBody>
      </p:sp>
      <p:cxnSp>
        <p:nvCxnSpPr>
          <p:cNvPr id="43" name="Elbow Connector 42"/>
          <p:cNvCxnSpPr>
            <a:stCxn id="14" idx="2"/>
            <a:endCxn id="42" idx="0"/>
          </p:cNvCxnSpPr>
          <p:nvPr/>
        </p:nvCxnSpPr>
        <p:spPr>
          <a:xfrm rot="5400000">
            <a:off x="4875273" y="5032812"/>
            <a:ext cx="977055" cy="176692"/>
          </a:xfrm>
          <a:prstGeom prst="bentConnector3">
            <a:avLst>
              <a:gd name="adj1" fmla="val 50000"/>
            </a:avLst>
          </a:prstGeom>
          <a:noFill/>
          <a:ln w="25400" cap="flat" cmpd="sng" algn="ctr">
            <a:solidFill>
              <a:schemeClr val="bg1"/>
            </a:solidFill>
            <a:prstDash val="solid"/>
          </a:ln>
          <a:effectLst/>
        </p:spPr>
      </p:cxnSp>
      <p:sp>
        <p:nvSpPr>
          <p:cNvPr id="44" name="Text Box 6239"/>
          <p:cNvSpPr txBox="1"/>
          <p:nvPr/>
        </p:nvSpPr>
        <p:spPr>
          <a:xfrm>
            <a:off x="5396805" y="4680344"/>
            <a:ext cx="622574" cy="535175"/>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r>
              <a:rPr lang="en-US" sz="1200" dirty="0">
                <a:solidFill>
                  <a:prstClr val="white"/>
                </a:solidFill>
                <a:latin typeface="Times New Roman"/>
                <a:ea typeface="Calibri"/>
                <a:cs typeface="Times New Roman"/>
              </a:rPr>
              <a:t>Absorbs </a:t>
            </a:r>
            <a:endParaRPr lang="en-US" sz="1200" dirty="0" smtClean="0">
              <a:solidFill>
                <a:prstClr val="white"/>
              </a:solidFill>
              <a:latin typeface="Times New Roman"/>
              <a:ea typeface="Calibri"/>
              <a:cs typeface="Times New Roman"/>
            </a:endParaRPr>
          </a:p>
          <a:p>
            <a:pPr defTabSz="457200"/>
            <a:r>
              <a:rPr lang="en-US" sz="1200" dirty="0" smtClean="0">
                <a:solidFill>
                  <a:prstClr val="white"/>
                </a:solidFill>
                <a:latin typeface="Times New Roman"/>
                <a:ea typeface="Calibri"/>
                <a:cs typeface="Times New Roman"/>
              </a:rPr>
              <a:t>energy</a:t>
            </a:r>
            <a:endParaRPr lang="en-US" sz="1200" dirty="0">
              <a:solidFill>
                <a:prstClr val="white"/>
              </a:solidFill>
              <a:latin typeface="Times New Roman"/>
              <a:ea typeface="Calibri"/>
              <a:cs typeface="Times New Roman"/>
            </a:endParaRPr>
          </a:p>
        </p:txBody>
      </p:sp>
      <p:cxnSp>
        <p:nvCxnSpPr>
          <p:cNvPr id="45" name="Elbow Connector 44"/>
          <p:cNvCxnSpPr>
            <a:endCxn id="18" idx="2"/>
          </p:cNvCxnSpPr>
          <p:nvPr/>
        </p:nvCxnSpPr>
        <p:spPr>
          <a:xfrm flipV="1">
            <a:off x="5772436" y="4949152"/>
            <a:ext cx="1074242" cy="266368"/>
          </a:xfrm>
          <a:prstGeom prst="bentConnector2">
            <a:avLst/>
          </a:prstGeom>
          <a:noFill/>
          <a:ln w="25400" cap="flat" cmpd="sng" algn="ctr">
            <a:solidFill>
              <a:schemeClr val="bg1"/>
            </a:solidFill>
            <a:prstDash val="solid"/>
          </a:ln>
          <a:effectLst/>
        </p:spPr>
      </p:cxnSp>
      <p:sp>
        <p:nvSpPr>
          <p:cNvPr id="46" name="Text Box 42"/>
          <p:cNvSpPr txBox="1"/>
          <p:nvPr/>
        </p:nvSpPr>
        <p:spPr>
          <a:xfrm>
            <a:off x="5841303" y="4982508"/>
            <a:ext cx="931598" cy="271932"/>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rPr>
              <a:t>Takes in water</a:t>
            </a:r>
            <a:endParaRPr lang="en-US" sz="1200" dirty="0">
              <a:solidFill>
                <a:prstClr val="white"/>
              </a:solidFill>
              <a:latin typeface="Times New Roman"/>
              <a:ea typeface="Times New Roman"/>
            </a:endParaRPr>
          </a:p>
        </p:txBody>
      </p:sp>
      <p:cxnSp>
        <p:nvCxnSpPr>
          <p:cNvPr id="47" name="Elbow Connector 46"/>
          <p:cNvCxnSpPr/>
          <p:nvPr/>
        </p:nvCxnSpPr>
        <p:spPr>
          <a:xfrm rot="5400000">
            <a:off x="5488581" y="5363141"/>
            <a:ext cx="423416" cy="145957"/>
          </a:xfrm>
          <a:prstGeom prst="bentConnector3">
            <a:avLst/>
          </a:prstGeom>
          <a:noFill/>
          <a:ln w="25400" cap="flat" cmpd="sng" algn="ctr">
            <a:solidFill>
              <a:schemeClr val="bg1"/>
            </a:solidFill>
            <a:prstDash val="solid"/>
          </a:ln>
          <a:effectLst/>
        </p:spPr>
      </p:cxnSp>
      <p:cxnSp>
        <p:nvCxnSpPr>
          <p:cNvPr id="48" name="Elbow Connector 47"/>
          <p:cNvCxnSpPr>
            <a:stCxn id="9" idx="3"/>
            <a:endCxn id="12" idx="1"/>
          </p:cNvCxnSpPr>
          <p:nvPr/>
        </p:nvCxnSpPr>
        <p:spPr>
          <a:xfrm>
            <a:off x="4854848" y="2239544"/>
            <a:ext cx="218077" cy="131913"/>
          </a:xfrm>
          <a:prstGeom prst="bentConnector3">
            <a:avLst/>
          </a:prstGeom>
          <a:noFill/>
          <a:ln w="25400" cap="flat" cmpd="sng" algn="ctr">
            <a:solidFill>
              <a:schemeClr val="bg1"/>
            </a:solidFill>
            <a:prstDash val="solid"/>
          </a:ln>
          <a:effectLst/>
        </p:spPr>
      </p:cxnSp>
      <p:cxnSp>
        <p:nvCxnSpPr>
          <p:cNvPr id="49" name="Straight Connector 48"/>
          <p:cNvCxnSpPr>
            <a:stCxn id="9" idx="2"/>
            <a:endCxn id="10" idx="0"/>
          </p:cNvCxnSpPr>
          <p:nvPr/>
        </p:nvCxnSpPr>
        <p:spPr>
          <a:xfrm>
            <a:off x="4209057" y="2434906"/>
            <a:ext cx="8641" cy="236879"/>
          </a:xfrm>
          <a:prstGeom prst="line">
            <a:avLst/>
          </a:prstGeom>
          <a:noFill/>
          <a:ln w="25400" cap="flat" cmpd="sng" algn="ctr">
            <a:solidFill>
              <a:schemeClr val="bg1"/>
            </a:solidFill>
            <a:prstDash val="solid"/>
          </a:ln>
          <a:effectLst/>
        </p:spPr>
      </p:cxnSp>
      <p:cxnSp>
        <p:nvCxnSpPr>
          <p:cNvPr id="50" name="Straight Connector 49"/>
          <p:cNvCxnSpPr>
            <a:stCxn id="10" idx="2"/>
            <a:endCxn id="11" idx="0"/>
          </p:cNvCxnSpPr>
          <p:nvPr/>
        </p:nvCxnSpPr>
        <p:spPr>
          <a:xfrm>
            <a:off x="4217698" y="3000283"/>
            <a:ext cx="7990" cy="151367"/>
          </a:xfrm>
          <a:prstGeom prst="line">
            <a:avLst/>
          </a:prstGeom>
          <a:noFill/>
          <a:ln w="25400" cap="flat" cmpd="sng" algn="ctr">
            <a:solidFill>
              <a:schemeClr val="bg1"/>
            </a:solidFill>
            <a:prstDash val="solid"/>
          </a:ln>
          <a:effectLst/>
        </p:spPr>
      </p:cxnSp>
      <p:cxnSp>
        <p:nvCxnSpPr>
          <p:cNvPr id="51" name="Elbow Connector 50"/>
          <p:cNvCxnSpPr>
            <a:stCxn id="11" idx="3"/>
            <a:endCxn id="13" idx="1"/>
          </p:cNvCxnSpPr>
          <p:nvPr/>
        </p:nvCxnSpPr>
        <p:spPr>
          <a:xfrm flipV="1">
            <a:off x="4791273" y="3238458"/>
            <a:ext cx="220951" cy="98452"/>
          </a:xfrm>
          <a:prstGeom prst="bentConnector3">
            <a:avLst/>
          </a:prstGeom>
          <a:noFill/>
          <a:ln w="25400" cap="flat" cmpd="sng" algn="ctr">
            <a:solidFill>
              <a:schemeClr val="bg1"/>
            </a:solidFill>
            <a:prstDash val="solid"/>
          </a:ln>
          <a:effectLst/>
        </p:spPr>
      </p:cxnSp>
      <p:cxnSp>
        <p:nvCxnSpPr>
          <p:cNvPr id="52" name="Elbow Connector 51"/>
          <p:cNvCxnSpPr>
            <a:stCxn id="8" idx="3"/>
          </p:cNvCxnSpPr>
          <p:nvPr/>
        </p:nvCxnSpPr>
        <p:spPr>
          <a:xfrm>
            <a:off x="3538116" y="3541855"/>
            <a:ext cx="2541410" cy="125236"/>
          </a:xfrm>
          <a:prstGeom prst="bentConnector3">
            <a:avLst>
              <a:gd name="adj1" fmla="val 50000"/>
            </a:avLst>
          </a:prstGeom>
          <a:noFill/>
          <a:ln w="25400" cap="flat" cmpd="sng" algn="ctr">
            <a:solidFill>
              <a:schemeClr val="bg1"/>
            </a:solidFill>
            <a:prstDash val="solid"/>
          </a:ln>
          <a:effectLst/>
        </p:spPr>
      </p:cxnSp>
      <p:cxnSp>
        <p:nvCxnSpPr>
          <p:cNvPr id="53" name="Elbow Connector 52"/>
          <p:cNvCxnSpPr>
            <a:stCxn id="16" idx="1"/>
          </p:cNvCxnSpPr>
          <p:nvPr/>
        </p:nvCxnSpPr>
        <p:spPr>
          <a:xfrm rot="10800000" flipV="1">
            <a:off x="5866626" y="3253102"/>
            <a:ext cx="393127" cy="413736"/>
          </a:xfrm>
          <a:prstGeom prst="bentConnector3">
            <a:avLst>
              <a:gd name="adj1" fmla="val 50000"/>
            </a:avLst>
          </a:prstGeom>
          <a:noFill/>
          <a:ln w="25400" cap="flat" cmpd="sng" algn="ctr">
            <a:solidFill>
              <a:schemeClr val="bg1"/>
            </a:solidFill>
            <a:prstDash val="solid"/>
          </a:ln>
          <a:effectLst/>
        </p:spPr>
      </p:cxnSp>
      <p:cxnSp>
        <p:nvCxnSpPr>
          <p:cNvPr id="54" name="Elbow Connector 53"/>
          <p:cNvCxnSpPr/>
          <p:nvPr/>
        </p:nvCxnSpPr>
        <p:spPr>
          <a:xfrm rot="5400000">
            <a:off x="6703769" y="3965998"/>
            <a:ext cx="2046711" cy="591956"/>
          </a:xfrm>
          <a:prstGeom prst="bentConnector3">
            <a:avLst>
              <a:gd name="adj1" fmla="val 100405"/>
            </a:avLst>
          </a:prstGeom>
          <a:noFill/>
          <a:ln w="25400" cap="flat" cmpd="sng" algn="ctr">
            <a:solidFill>
              <a:schemeClr val="bg1"/>
            </a:solidFill>
            <a:prstDash val="sysDot"/>
          </a:ln>
          <a:effectLst/>
        </p:spPr>
      </p:cxnSp>
      <p:sp>
        <p:nvSpPr>
          <p:cNvPr id="55" name="Text Box 38"/>
          <p:cNvSpPr txBox="1"/>
          <p:nvPr/>
        </p:nvSpPr>
        <p:spPr>
          <a:xfrm>
            <a:off x="6699855" y="5358082"/>
            <a:ext cx="1296855" cy="439458"/>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white"/>
                </a:solidFill>
                <a:latin typeface="Times New Roman"/>
                <a:ea typeface="Calibri"/>
              </a:rPr>
              <a:t>Atmospheric interface</a:t>
            </a:r>
            <a:endParaRPr lang="en-US" sz="1200">
              <a:solidFill>
                <a:prstClr val="white"/>
              </a:solidFill>
              <a:latin typeface="Times New Roman"/>
              <a:ea typeface="Times New Roman"/>
            </a:endParaRPr>
          </a:p>
        </p:txBody>
      </p:sp>
      <p:cxnSp>
        <p:nvCxnSpPr>
          <p:cNvPr id="56" name="Elbow Connector 55"/>
          <p:cNvCxnSpPr>
            <a:stCxn id="17" idx="1"/>
            <a:endCxn id="14" idx="0"/>
          </p:cNvCxnSpPr>
          <p:nvPr/>
        </p:nvCxnSpPr>
        <p:spPr>
          <a:xfrm rot="10800000" flipV="1">
            <a:off x="5452148" y="3900863"/>
            <a:ext cx="847400" cy="256950"/>
          </a:xfrm>
          <a:prstGeom prst="bentConnector2">
            <a:avLst/>
          </a:prstGeom>
          <a:noFill/>
          <a:ln w="25400" cap="flat" cmpd="sng" algn="ctr">
            <a:solidFill>
              <a:schemeClr val="bg1"/>
            </a:solidFill>
            <a:prstDash val="solid"/>
          </a:ln>
          <a:effectLst/>
        </p:spPr>
      </p:cxnSp>
      <p:cxnSp>
        <p:nvCxnSpPr>
          <p:cNvPr id="57" name="Elbow Connector 56"/>
          <p:cNvCxnSpPr>
            <a:stCxn id="12" idx="2"/>
            <a:endCxn id="16" idx="0"/>
          </p:cNvCxnSpPr>
          <p:nvPr/>
        </p:nvCxnSpPr>
        <p:spPr>
          <a:xfrm rot="16200000" flipH="1">
            <a:off x="5960784" y="2312486"/>
            <a:ext cx="285251" cy="1004465"/>
          </a:xfrm>
          <a:prstGeom prst="bentConnector3">
            <a:avLst/>
          </a:prstGeom>
          <a:noFill/>
          <a:ln w="25400" cap="flat" cmpd="sng" algn="ctr">
            <a:solidFill>
              <a:schemeClr val="bg1"/>
            </a:solidFill>
            <a:prstDash val="solid"/>
          </a:ln>
          <a:effectLst/>
        </p:spPr>
      </p:cxnSp>
      <p:cxnSp>
        <p:nvCxnSpPr>
          <p:cNvPr id="58" name="Elbow Connector 57"/>
          <p:cNvCxnSpPr/>
          <p:nvPr/>
        </p:nvCxnSpPr>
        <p:spPr>
          <a:xfrm rot="16200000" flipV="1">
            <a:off x="5973558" y="4216247"/>
            <a:ext cx="579720" cy="171858"/>
          </a:xfrm>
          <a:prstGeom prst="bentConnector3">
            <a:avLst>
              <a:gd name="adj1" fmla="val -881"/>
            </a:avLst>
          </a:prstGeom>
          <a:noFill/>
          <a:ln w="25400" cap="flat" cmpd="sng" algn="ctr">
            <a:solidFill>
              <a:schemeClr val="bg1"/>
            </a:solidFill>
            <a:prstDash val="solid"/>
          </a:ln>
          <a:effectLst/>
        </p:spPr>
      </p:cxnSp>
      <p:cxnSp>
        <p:nvCxnSpPr>
          <p:cNvPr id="59" name="Elbow Connector 58"/>
          <p:cNvCxnSpPr/>
          <p:nvPr/>
        </p:nvCxnSpPr>
        <p:spPr>
          <a:xfrm>
            <a:off x="5627089" y="3519608"/>
            <a:ext cx="550646" cy="492786"/>
          </a:xfrm>
          <a:prstGeom prst="bentConnector3">
            <a:avLst>
              <a:gd name="adj1" fmla="val -1197"/>
            </a:avLst>
          </a:prstGeom>
          <a:noFill/>
          <a:ln w="25400" cap="flat" cmpd="sng" algn="ctr">
            <a:solidFill>
              <a:schemeClr val="bg1"/>
            </a:solidFill>
            <a:prstDash val="solid"/>
          </a:ln>
          <a:effectLst/>
        </p:spPr>
      </p:cxnSp>
      <p:cxnSp>
        <p:nvCxnSpPr>
          <p:cNvPr id="60" name="Straight Connector 59"/>
          <p:cNvCxnSpPr/>
          <p:nvPr/>
        </p:nvCxnSpPr>
        <p:spPr>
          <a:xfrm>
            <a:off x="7480871" y="4157976"/>
            <a:ext cx="572733" cy="0"/>
          </a:xfrm>
          <a:prstGeom prst="line">
            <a:avLst/>
          </a:prstGeom>
          <a:noFill/>
          <a:ln w="25400" cap="flat" cmpd="sng" algn="ctr">
            <a:solidFill>
              <a:schemeClr val="bg1"/>
            </a:solidFill>
            <a:prstDash val="solid"/>
          </a:ln>
          <a:effectLst/>
        </p:spPr>
      </p:cxnSp>
      <p:cxnSp>
        <p:nvCxnSpPr>
          <p:cNvPr id="61" name="Straight Connector 60"/>
          <p:cNvCxnSpPr/>
          <p:nvPr/>
        </p:nvCxnSpPr>
        <p:spPr>
          <a:xfrm>
            <a:off x="6952073" y="3352493"/>
            <a:ext cx="1019406" cy="0"/>
          </a:xfrm>
          <a:prstGeom prst="line">
            <a:avLst/>
          </a:prstGeom>
          <a:noFill/>
          <a:ln w="25400" cap="flat" cmpd="sng" algn="ctr">
            <a:solidFill>
              <a:schemeClr val="bg1"/>
            </a:solidFill>
            <a:prstDash val="solid"/>
          </a:ln>
          <a:effectLst/>
        </p:spPr>
      </p:cxnSp>
      <p:sp>
        <p:nvSpPr>
          <p:cNvPr id="62" name="Text Box 6257"/>
          <p:cNvSpPr txBox="1"/>
          <p:nvPr/>
        </p:nvSpPr>
        <p:spPr>
          <a:xfrm>
            <a:off x="7559810" y="3898973"/>
            <a:ext cx="497055" cy="582245"/>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pPr>
            <a:r>
              <a:rPr lang="en-US" sz="1200">
                <a:solidFill>
                  <a:prstClr val="white"/>
                </a:solidFill>
                <a:latin typeface="Times New Roman"/>
                <a:ea typeface="Calibri"/>
                <a:cs typeface="Times New Roman"/>
              </a:rPr>
              <a:t>emit </a:t>
            </a:r>
          </a:p>
          <a:p>
            <a:pPr defTabSz="457200">
              <a:lnSpc>
                <a:spcPct val="115000"/>
              </a:lnSpc>
            </a:pPr>
            <a:r>
              <a:rPr lang="en-US" sz="1200">
                <a:solidFill>
                  <a:prstClr val="white"/>
                </a:solidFill>
                <a:latin typeface="Times New Roman"/>
                <a:ea typeface="Calibri"/>
                <a:cs typeface="Times New Roman"/>
              </a:rPr>
              <a:t>vapor </a:t>
            </a:r>
          </a:p>
        </p:txBody>
      </p:sp>
      <p:sp>
        <p:nvSpPr>
          <p:cNvPr id="63" name="Text Box 6258"/>
          <p:cNvSpPr txBox="1"/>
          <p:nvPr/>
        </p:nvSpPr>
        <p:spPr>
          <a:xfrm>
            <a:off x="7034370" y="3126359"/>
            <a:ext cx="938376" cy="376986"/>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cs typeface="Times New Roman"/>
              </a:rPr>
              <a:t>heat  exchange</a:t>
            </a:r>
          </a:p>
        </p:txBody>
      </p:sp>
      <p:cxnSp>
        <p:nvCxnSpPr>
          <p:cNvPr id="64" name="Straight Connector 63"/>
          <p:cNvCxnSpPr>
            <a:endCxn id="65" idx="3"/>
          </p:cNvCxnSpPr>
          <p:nvPr/>
        </p:nvCxnSpPr>
        <p:spPr>
          <a:xfrm flipV="1">
            <a:off x="6933707" y="3055659"/>
            <a:ext cx="1084566" cy="0"/>
          </a:xfrm>
          <a:prstGeom prst="line">
            <a:avLst/>
          </a:prstGeom>
          <a:noFill/>
          <a:ln w="25400" cap="flat" cmpd="sng" algn="ctr">
            <a:solidFill>
              <a:schemeClr val="bg1"/>
            </a:solidFill>
            <a:prstDash val="solid"/>
          </a:ln>
          <a:effectLst/>
        </p:spPr>
      </p:cxnSp>
      <p:sp>
        <p:nvSpPr>
          <p:cNvPr id="65" name="Text Box 61"/>
          <p:cNvSpPr txBox="1"/>
          <p:nvPr/>
        </p:nvSpPr>
        <p:spPr>
          <a:xfrm>
            <a:off x="7079897" y="2867974"/>
            <a:ext cx="938376" cy="375369"/>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endParaRPr lang="en-US" sz="1200" dirty="0">
              <a:solidFill>
                <a:prstClr val="white"/>
              </a:solidFill>
              <a:latin typeface="Times New Roman"/>
              <a:ea typeface="Times New Roman"/>
            </a:endParaRPr>
          </a:p>
        </p:txBody>
      </p:sp>
      <p:cxnSp>
        <p:nvCxnSpPr>
          <p:cNvPr id="66" name="Elbow Connector 65"/>
          <p:cNvCxnSpPr/>
          <p:nvPr/>
        </p:nvCxnSpPr>
        <p:spPr>
          <a:xfrm rot="16200000" flipV="1">
            <a:off x="6589304" y="1549706"/>
            <a:ext cx="1665875" cy="1235825"/>
          </a:xfrm>
          <a:prstGeom prst="bentConnector3">
            <a:avLst>
              <a:gd name="adj1" fmla="val 99655"/>
            </a:avLst>
          </a:prstGeom>
          <a:noFill/>
          <a:ln w="25400" cap="flat" cmpd="sng" algn="ctr">
            <a:solidFill>
              <a:schemeClr val="bg1"/>
            </a:solidFill>
            <a:prstDash val="sysDot"/>
          </a:ln>
          <a:effectLst/>
        </p:spPr>
      </p:cxnSp>
      <p:sp>
        <p:nvSpPr>
          <p:cNvPr id="67" name="Text Box 38"/>
          <p:cNvSpPr txBox="1"/>
          <p:nvPr/>
        </p:nvSpPr>
        <p:spPr>
          <a:xfrm>
            <a:off x="6700399" y="1097477"/>
            <a:ext cx="1136443" cy="442442"/>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rPr>
              <a:t>mounting interface</a:t>
            </a:r>
            <a:endParaRPr lang="en-US" sz="1200" dirty="0">
              <a:solidFill>
                <a:prstClr val="white"/>
              </a:solidFill>
              <a:latin typeface="Times New Roman"/>
              <a:ea typeface="Times New Roman"/>
            </a:endParaRPr>
          </a:p>
        </p:txBody>
      </p:sp>
      <p:cxnSp>
        <p:nvCxnSpPr>
          <p:cNvPr id="68" name="Straight Connector 67"/>
          <p:cNvCxnSpPr/>
          <p:nvPr/>
        </p:nvCxnSpPr>
        <p:spPr>
          <a:xfrm flipV="1">
            <a:off x="6877574" y="1346748"/>
            <a:ext cx="185" cy="521296"/>
          </a:xfrm>
          <a:prstGeom prst="line">
            <a:avLst/>
          </a:prstGeom>
          <a:noFill/>
          <a:ln w="25400" cap="flat" cmpd="sng" algn="ctr">
            <a:solidFill>
              <a:schemeClr val="bg1"/>
            </a:solidFill>
            <a:prstDash val="solid"/>
          </a:ln>
          <a:effectLst/>
        </p:spPr>
      </p:cxnSp>
      <p:cxnSp>
        <p:nvCxnSpPr>
          <p:cNvPr id="69" name="Straight Connector 68"/>
          <p:cNvCxnSpPr/>
          <p:nvPr/>
        </p:nvCxnSpPr>
        <p:spPr>
          <a:xfrm>
            <a:off x="7346474" y="2409759"/>
            <a:ext cx="706537" cy="8"/>
          </a:xfrm>
          <a:prstGeom prst="line">
            <a:avLst/>
          </a:prstGeom>
          <a:noFill/>
          <a:ln w="25400" cap="flat" cmpd="sng" algn="ctr">
            <a:solidFill>
              <a:schemeClr val="bg1"/>
            </a:solidFill>
            <a:prstDash val="solid"/>
          </a:ln>
          <a:effectLst/>
        </p:spPr>
      </p:cxnSp>
      <p:cxnSp>
        <p:nvCxnSpPr>
          <p:cNvPr id="70" name="Straight Connector 69"/>
          <p:cNvCxnSpPr/>
          <p:nvPr/>
        </p:nvCxnSpPr>
        <p:spPr>
          <a:xfrm>
            <a:off x="7559296" y="1964432"/>
            <a:ext cx="480275" cy="0"/>
          </a:xfrm>
          <a:prstGeom prst="line">
            <a:avLst/>
          </a:prstGeom>
          <a:noFill/>
          <a:ln w="25400" cap="flat" cmpd="sng" algn="ctr">
            <a:solidFill>
              <a:schemeClr val="bg1"/>
            </a:solidFill>
            <a:prstDash val="solid"/>
          </a:ln>
          <a:effectLst/>
        </p:spPr>
      </p:cxnSp>
      <p:sp>
        <p:nvSpPr>
          <p:cNvPr id="71" name="Text Box 61"/>
          <p:cNvSpPr txBox="1"/>
          <p:nvPr/>
        </p:nvSpPr>
        <p:spPr>
          <a:xfrm>
            <a:off x="7522782" y="1690780"/>
            <a:ext cx="503833" cy="257386"/>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rPr>
              <a:t>shock</a:t>
            </a:r>
            <a:endParaRPr lang="en-US" sz="1200" dirty="0">
              <a:solidFill>
                <a:prstClr val="white"/>
              </a:solidFill>
              <a:latin typeface="Times New Roman"/>
              <a:ea typeface="Times New Roman"/>
            </a:endParaRPr>
          </a:p>
        </p:txBody>
      </p:sp>
      <p:sp>
        <p:nvSpPr>
          <p:cNvPr id="72" name="Text Box 61"/>
          <p:cNvSpPr txBox="1"/>
          <p:nvPr/>
        </p:nvSpPr>
        <p:spPr>
          <a:xfrm>
            <a:off x="6823161" y="1439192"/>
            <a:ext cx="631108" cy="373753"/>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rPr>
              <a:t>supports</a:t>
            </a:r>
            <a:endParaRPr lang="en-US" sz="1200" dirty="0">
              <a:solidFill>
                <a:prstClr val="white"/>
              </a:solidFill>
              <a:latin typeface="Times New Roman"/>
              <a:ea typeface="Times New Roman"/>
            </a:endParaRPr>
          </a:p>
        </p:txBody>
      </p:sp>
      <p:cxnSp>
        <p:nvCxnSpPr>
          <p:cNvPr id="73" name="Straight Arrow Connector 72"/>
          <p:cNvCxnSpPr>
            <a:stCxn id="15" idx="2"/>
          </p:cNvCxnSpPr>
          <p:nvPr/>
        </p:nvCxnSpPr>
        <p:spPr>
          <a:xfrm>
            <a:off x="6803350" y="2540883"/>
            <a:ext cx="112682" cy="131042"/>
          </a:xfrm>
          <a:prstGeom prst="straightConnector1">
            <a:avLst/>
          </a:prstGeom>
          <a:noFill/>
          <a:ln w="25400" cap="flat" cmpd="sng" algn="ctr">
            <a:solidFill>
              <a:schemeClr val="bg1"/>
            </a:solidFill>
            <a:prstDash val="solid"/>
            <a:tailEnd type="arrow"/>
          </a:ln>
          <a:effectLst/>
        </p:spPr>
      </p:cxnSp>
      <p:sp>
        <p:nvSpPr>
          <p:cNvPr id="74" name="Text Box 61"/>
          <p:cNvSpPr txBox="1"/>
          <p:nvPr/>
        </p:nvSpPr>
        <p:spPr>
          <a:xfrm>
            <a:off x="6531292" y="2642105"/>
            <a:ext cx="1085985" cy="373753"/>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rPr>
              <a:t>To all subsystems</a:t>
            </a:r>
            <a:endParaRPr lang="en-US" sz="1200" dirty="0">
              <a:solidFill>
                <a:prstClr val="white"/>
              </a:solidFill>
              <a:latin typeface="Times New Roman"/>
              <a:ea typeface="Times New Roman"/>
            </a:endParaRPr>
          </a:p>
        </p:txBody>
      </p:sp>
      <p:cxnSp>
        <p:nvCxnSpPr>
          <p:cNvPr id="75" name="Elbow Connector 74"/>
          <p:cNvCxnSpPr>
            <a:endCxn id="76" idx="1"/>
          </p:cNvCxnSpPr>
          <p:nvPr/>
        </p:nvCxnSpPr>
        <p:spPr>
          <a:xfrm rot="10800000">
            <a:off x="5241569" y="1336201"/>
            <a:ext cx="1204306" cy="350403"/>
          </a:xfrm>
          <a:prstGeom prst="bentConnector3">
            <a:avLst>
              <a:gd name="adj1" fmla="val -362"/>
            </a:avLst>
          </a:prstGeom>
          <a:noFill/>
          <a:ln w="25400" cap="flat" cmpd="sng" algn="ctr">
            <a:solidFill>
              <a:schemeClr val="bg1"/>
            </a:solidFill>
            <a:prstDash val="sysDot"/>
          </a:ln>
          <a:effectLst/>
        </p:spPr>
      </p:cxnSp>
      <p:sp>
        <p:nvSpPr>
          <p:cNvPr id="76" name="Text Box 38"/>
          <p:cNvSpPr txBox="1"/>
          <p:nvPr/>
        </p:nvSpPr>
        <p:spPr>
          <a:xfrm>
            <a:off x="5241569" y="1115467"/>
            <a:ext cx="1293089" cy="441634"/>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endParaRPr lang="en-US" sz="1200" dirty="0">
              <a:solidFill>
                <a:prstClr val="white"/>
              </a:solidFill>
              <a:latin typeface="Times New Roman"/>
              <a:ea typeface="Times New Roman"/>
            </a:endParaRPr>
          </a:p>
        </p:txBody>
      </p:sp>
      <p:cxnSp>
        <p:nvCxnSpPr>
          <p:cNvPr id="77" name="Elbow Connector 76"/>
          <p:cNvCxnSpPr>
            <a:endCxn id="78" idx="1"/>
          </p:cNvCxnSpPr>
          <p:nvPr/>
        </p:nvCxnSpPr>
        <p:spPr>
          <a:xfrm rot="10800000">
            <a:off x="4164279" y="1446576"/>
            <a:ext cx="1582583" cy="231025"/>
          </a:xfrm>
          <a:prstGeom prst="bentConnector3">
            <a:avLst>
              <a:gd name="adj1" fmla="val 299"/>
            </a:avLst>
          </a:prstGeom>
          <a:noFill/>
          <a:ln w="25400" cap="flat" cmpd="sng" algn="ctr">
            <a:solidFill>
              <a:schemeClr val="bg1"/>
            </a:solidFill>
            <a:prstDash val="sysDot"/>
          </a:ln>
          <a:effectLst/>
        </p:spPr>
      </p:cxnSp>
      <p:sp>
        <p:nvSpPr>
          <p:cNvPr id="78" name="Text Box 38"/>
          <p:cNvSpPr txBox="1"/>
          <p:nvPr/>
        </p:nvSpPr>
        <p:spPr>
          <a:xfrm>
            <a:off x="4164278" y="1226234"/>
            <a:ext cx="961722" cy="440826"/>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endParaRPr lang="en-US" sz="1200" dirty="0">
              <a:solidFill>
                <a:prstClr val="white"/>
              </a:solidFill>
              <a:latin typeface="Times New Roman"/>
              <a:ea typeface="Times New Roman"/>
            </a:endParaRPr>
          </a:p>
        </p:txBody>
      </p:sp>
      <p:cxnSp>
        <p:nvCxnSpPr>
          <p:cNvPr id="79" name="Straight Connector 78"/>
          <p:cNvCxnSpPr/>
          <p:nvPr/>
        </p:nvCxnSpPr>
        <p:spPr>
          <a:xfrm flipV="1">
            <a:off x="4952744" y="1466895"/>
            <a:ext cx="8585" cy="2690999"/>
          </a:xfrm>
          <a:prstGeom prst="line">
            <a:avLst/>
          </a:prstGeom>
          <a:noFill/>
          <a:ln w="25400" cap="flat" cmpd="sng" algn="ctr">
            <a:solidFill>
              <a:schemeClr val="bg1"/>
            </a:solidFill>
            <a:prstDash val="solid"/>
          </a:ln>
          <a:effectLst/>
        </p:spPr>
      </p:cxnSp>
      <p:cxnSp>
        <p:nvCxnSpPr>
          <p:cNvPr id="80" name="Straight Connector 79"/>
          <p:cNvCxnSpPr/>
          <p:nvPr/>
        </p:nvCxnSpPr>
        <p:spPr>
          <a:xfrm flipV="1">
            <a:off x="5452518" y="1485109"/>
            <a:ext cx="142" cy="585618"/>
          </a:xfrm>
          <a:prstGeom prst="line">
            <a:avLst/>
          </a:prstGeom>
          <a:noFill/>
          <a:ln w="25400" cap="flat" cmpd="sng" algn="ctr">
            <a:solidFill>
              <a:schemeClr val="bg1"/>
            </a:solidFill>
            <a:prstDash val="solid"/>
          </a:ln>
          <a:effectLst/>
        </p:spPr>
      </p:cxnSp>
      <p:cxnSp>
        <p:nvCxnSpPr>
          <p:cNvPr id="81" name="Straight Connector 80"/>
          <p:cNvCxnSpPr/>
          <p:nvPr/>
        </p:nvCxnSpPr>
        <p:spPr>
          <a:xfrm flipH="1" flipV="1">
            <a:off x="6288000" y="1342963"/>
            <a:ext cx="0" cy="525100"/>
          </a:xfrm>
          <a:prstGeom prst="line">
            <a:avLst/>
          </a:prstGeom>
          <a:noFill/>
          <a:ln w="25400" cap="flat" cmpd="sng" algn="ctr">
            <a:solidFill>
              <a:schemeClr val="bg1"/>
            </a:solidFill>
            <a:prstDash val="solid"/>
          </a:ln>
          <a:effectLst/>
        </p:spPr>
      </p:cxnSp>
      <p:sp>
        <p:nvSpPr>
          <p:cNvPr id="82" name="Text Box 38"/>
          <p:cNvSpPr txBox="1"/>
          <p:nvPr/>
        </p:nvSpPr>
        <p:spPr>
          <a:xfrm>
            <a:off x="4913219" y="1466626"/>
            <a:ext cx="510611" cy="333348"/>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white"/>
                </a:solidFill>
                <a:latin typeface="Times New Roman"/>
                <a:ea typeface="Calibri"/>
              </a:rPr>
              <a:t>warns</a:t>
            </a:r>
            <a:endParaRPr lang="en-US" sz="1200">
              <a:solidFill>
                <a:prstClr val="white"/>
              </a:solidFill>
              <a:latin typeface="Times New Roman"/>
              <a:ea typeface="Times New Roman"/>
            </a:endParaRPr>
          </a:p>
        </p:txBody>
      </p:sp>
      <p:sp>
        <p:nvSpPr>
          <p:cNvPr id="83" name="Text Box 38"/>
          <p:cNvSpPr txBox="1"/>
          <p:nvPr/>
        </p:nvSpPr>
        <p:spPr>
          <a:xfrm>
            <a:off x="5502623" y="1671723"/>
            <a:ext cx="757630" cy="333348"/>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white"/>
                </a:solidFill>
                <a:latin typeface="Times New Roman"/>
                <a:ea typeface="Times New Roman"/>
              </a:rPr>
              <a:t>pasteurizes</a:t>
            </a:r>
          </a:p>
        </p:txBody>
      </p:sp>
      <p:sp>
        <p:nvSpPr>
          <p:cNvPr id="84" name="Text Box 61"/>
          <p:cNvSpPr txBox="1"/>
          <p:nvPr/>
        </p:nvSpPr>
        <p:spPr>
          <a:xfrm>
            <a:off x="7425794" y="2160227"/>
            <a:ext cx="657467" cy="373753"/>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a:solidFill>
                  <a:prstClr val="white"/>
                </a:solidFill>
                <a:latin typeface="Times New Roman"/>
                <a:ea typeface="Calibri"/>
              </a:rPr>
              <a:t>vibration</a:t>
            </a:r>
            <a:endParaRPr lang="en-US" sz="1200" dirty="0">
              <a:solidFill>
                <a:prstClr val="white"/>
              </a:solidFill>
              <a:latin typeface="Times New Roman"/>
              <a:ea typeface="Times New Roman"/>
            </a:endParaRPr>
          </a:p>
        </p:txBody>
      </p:sp>
      <p:cxnSp>
        <p:nvCxnSpPr>
          <p:cNvPr id="85" name="Straight Connector 84"/>
          <p:cNvCxnSpPr/>
          <p:nvPr/>
        </p:nvCxnSpPr>
        <p:spPr>
          <a:xfrm>
            <a:off x="5953997" y="2672053"/>
            <a:ext cx="0" cy="148584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99125" y="1179101"/>
            <a:ext cx="1639005" cy="276999"/>
          </a:xfrm>
          <a:prstGeom prst="rect">
            <a:avLst/>
          </a:prstGeom>
          <a:noFill/>
        </p:spPr>
        <p:txBody>
          <a:bodyPr wrap="square" rtlCol="0">
            <a:spAutoFit/>
          </a:bodyPr>
          <a:lstStyle/>
          <a:p>
            <a:pPr defTabSz="457200"/>
            <a:r>
              <a:rPr lang="en-US" sz="1200" dirty="0" smtClean="0">
                <a:solidFill>
                  <a:prstClr val="white"/>
                </a:solidFill>
              </a:rPr>
              <a:t>Safety interface</a:t>
            </a:r>
            <a:endParaRPr lang="en-US" sz="1200" dirty="0">
              <a:solidFill>
                <a:prstClr val="white"/>
              </a:solidFill>
            </a:endParaRPr>
          </a:p>
        </p:txBody>
      </p:sp>
      <p:sp>
        <p:nvSpPr>
          <p:cNvPr id="86" name="TextBox 85"/>
          <p:cNvSpPr txBox="1"/>
          <p:nvPr/>
        </p:nvSpPr>
        <p:spPr>
          <a:xfrm>
            <a:off x="5072926" y="1075927"/>
            <a:ext cx="1639005" cy="276999"/>
          </a:xfrm>
          <a:prstGeom prst="rect">
            <a:avLst/>
          </a:prstGeom>
          <a:noFill/>
        </p:spPr>
        <p:txBody>
          <a:bodyPr wrap="square" rtlCol="0">
            <a:spAutoFit/>
          </a:bodyPr>
          <a:lstStyle/>
          <a:p>
            <a:pPr defTabSz="457200"/>
            <a:r>
              <a:rPr lang="en-US" sz="1200" dirty="0" smtClean="0">
                <a:solidFill>
                  <a:prstClr val="white"/>
                </a:solidFill>
              </a:rPr>
              <a:t>Germ killing interface</a:t>
            </a:r>
            <a:endParaRPr lang="en-US" sz="1200" dirty="0">
              <a:solidFill>
                <a:prstClr val="white"/>
              </a:solidFill>
            </a:endParaRPr>
          </a:p>
        </p:txBody>
      </p:sp>
      <p:sp>
        <p:nvSpPr>
          <p:cNvPr id="89" name="Text Box 38"/>
          <p:cNvSpPr txBox="1"/>
          <p:nvPr/>
        </p:nvSpPr>
        <p:spPr>
          <a:xfrm>
            <a:off x="6992660" y="2824913"/>
            <a:ext cx="1136443" cy="442442"/>
          </a:xfrm>
          <a:prstGeom prst="rect">
            <a:avLst/>
          </a:prstGeom>
          <a:noFill/>
          <a:ln w="6350">
            <a:noFill/>
          </a:ln>
          <a:effectLst/>
        </p:spPr>
        <p:txBody>
          <a:bodyPr rot="0" spcFirstLastPara="0" vert="horz" wrap="none" lIns="90489" tIns="45245" rIns="90489" bIns="45245" numCol="1" spcCol="0" rtlCol="0" fromWordArt="0" anchor="t" anchorCtr="0" forceAA="0" compatLnSpc="1">
            <a:prstTxWarp prst="textNoShape">
              <a:avLst/>
            </a:prstTxWarp>
            <a:noAutofit/>
          </a:bodyPr>
          <a:lstStyle/>
          <a:p>
            <a:pPr defTabSz="457200">
              <a:lnSpc>
                <a:spcPct val="115000"/>
              </a:lnSpc>
              <a:spcAft>
                <a:spcPts val="1000"/>
              </a:spcAft>
            </a:pPr>
            <a:r>
              <a:rPr lang="en-US" sz="1200" dirty="0" smtClean="0">
                <a:solidFill>
                  <a:prstClr val="white"/>
                </a:solidFill>
                <a:latin typeface="Times New Roman"/>
                <a:ea typeface="Times New Roman"/>
              </a:rPr>
              <a:t>heat exchange</a:t>
            </a:r>
            <a:endParaRPr lang="en-US" sz="1200" dirty="0">
              <a:solidFill>
                <a:prstClr val="white"/>
              </a:solidFill>
              <a:latin typeface="Times New Roman"/>
              <a:ea typeface="Times New Roman"/>
            </a:endParaRPr>
          </a:p>
        </p:txBody>
      </p:sp>
    </p:spTree>
    <p:extLst>
      <p:ext uri="{BB962C8B-B14F-4D97-AF65-F5344CB8AC3E}">
        <p14:creationId xmlns:p14="http://schemas.microsoft.com/office/powerpoint/2010/main" val="123102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563562"/>
          </a:xfrm>
        </p:spPr>
        <p:txBody>
          <a:bodyPr>
            <a:noAutofit/>
          </a:bodyPr>
          <a:lstStyle/>
          <a:p>
            <a:pPr algn="l"/>
            <a:r>
              <a:rPr lang="en-US" sz="2800" dirty="0" smtClean="0"/>
              <a:t>Let’s look at what some of these job descriptions are saying.</a:t>
            </a:r>
            <a:endParaRPr lang="en-US" sz="2800" dirty="0"/>
          </a:p>
        </p:txBody>
      </p:sp>
      <p:sp>
        <p:nvSpPr>
          <p:cNvPr id="3" name="Content Placeholder 2"/>
          <p:cNvSpPr>
            <a:spLocks noGrp="1"/>
          </p:cNvSpPr>
          <p:nvPr>
            <p:ph idx="1"/>
          </p:nvPr>
        </p:nvSpPr>
        <p:spPr>
          <a:xfrm>
            <a:off x="381000" y="838200"/>
            <a:ext cx="8534400" cy="5257800"/>
          </a:xfrm>
        </p:spPr>
        <p:txBody>
          <a:bodyPr>
            <a:normAutofit lnSpcReduction="10000"/>
          </a:bodyPr>
          <a:lstStyle/>
          <a:p>
            <a:r>
              <a:rPr lang="en-US" sz="2600" dirty="0" smtClean="0"/>
              <a:t>Capable </a:t>
            </a:r>
            <a:r>
              <a:rPr lang="en-US" sz="2600" dirty="0"/>
              <a:t>of breaking a task into one or more </a:t>
            </a:r>
            <a:r>
              <a:rPr lang="en-US" sz="2600" i="1" dirty="0">
                <a:solidFill>
                  <a:srgbClr val="FF0000"/>
                </a:solidFill>
              </a:rPr>
              <a:t>component parts</a:t>
            </a:r>
            <a:r>
              <a:rPr lang="en-US" sz="2600" dirty="0"/>
              <a:t> and </a:t>
            </a:r>
            <a:r>
              <a:rPr lang="en-US" sz="2600" i="1" dirty="0">
                <a:solidFill>
                  <a:srgbClr val="FF0000"/>
                </a:solidFill>
              </a:rPr>
              <a:t>sequencing those parts</a:t>
            </a:r>
            <a:r>
              <a:rPr lang="en-US" sz="2600" i="1" dirty="0"/>
              <a:t> </a:t>
            </a:r>
            <a:r>
              <a:rPr lang="en-US" sz="2600" dirty="0" smtClean="0"/>
              <a:t>effectively</a:t>
            </a:r>
          </a:p>
          <a:p>
            <a:r>
              <a:rPr lang="en-US" sz="2600" dirty="0" smtClean="0"/>
              <a:t>Performs </a:t>
            </a:r>
            <a:r>
              <a:rPr lang="en-US" sz="2600" i="1" dirty="0">
                <a:solidFill>
                  <a:srgbClr val="FF0000"/>
                </a:solidFill>
              </a:rPr>
              <a:t>specification</a:t>
            </a:r>
            <a:r>
              <a:rPr lang="en-US" sz="2600" dirty="0"/>
              <a:t> </a:t>
            </a:r>
            <a:r>
              <a:rPr lang="en-US" sz="2600" dirty="0" smtClean="0"/>
              <a:t>research</a:t>
            </a:r>
          </a:p>
          <a:p>
            <a:r>
              <a:rPr lang="en-US" sz="2600" dirty="0"/>
              <a:t>Experience in conducting </a:t>
            </a:r>
            <a:r>
              <a:rPr lang="en-US" sz="2600" i="1" dirty="0">
                <a:solidFill>
                  <a:srgbClr val="FF0000"/>
                </a:solidFill>
              </a:rPr>
              <a:t>energy assessments </a:t>
            </a:r>
            <a:r>
              <a:rPr lang="en-US" sz="2600" dirty="0"/>
              <a:t>and developing </a:t>
            </a:r>
            <a:r>
              <a:rPr lang="en-US" sz="2600" i="1" dirty="0">
                <a:solidFill>
                  <a:srgbClr val="FF0000"/>
                </a:solidFill>
              </a:rPr>
              <a:t>energy management strategies</a:t>
            </a:r>
            <a:r>
              <a:rPr lang="en-US" sz="2600" dirty="0"/>
              <a:t>, asset management, energy audits, energy conservation studies would be desirable</a:t>
            </a:r>
            <a:r>
              <a:rPr lang="en-US" sz="2600" dirty="0" smtClean="0"/>
              <a:t>.</a:t>
            </a:r>
          </a:p>
          <a:p>
            <a:r>
              <a:rPr lang="en-US" sz="2600" dirty="0"/>
              <a:t>Bring your knowledge and ability to apply principles and theories to </a:t>
            </a:r>
            <a:r>
              <a:rPr lang="en-US" sz="2600" i="1" dirty="0">
                <a:solidFill>
                  <a:srgbClr val="FF0000"/>
                </a:solidFill>
              </a:rPr>
              <a:t>systems applications </a:t>
            </a:r>
            <a:r>
              <a:rPr lang="en-US" sz="2600" dirty="0"/>
              <a:t>and energy modeling</a:t>
            </a:r>
            <a:r>
              <a:rPr lang="en-US" sz="2600" dirty="0" smtClean="0"/>
              <a:t>.</a:t>
            </a:r>
          </a:p>
          <a:p>
            <a:r>
              <a:rPr lang="en-US" sz="2600" dirty="0"/>
              <a:t>Provide technical expertise on the continuous </a:t>
            </a:r>
            <a:r>
              <a:rPr lang="en-US" sz="2600" i="1" dirty="0">
                <a:solidFill>
                  <a:srgbClr val="FF0000"/>
                </a:solidFill>
              </a:rPr>
              <a:t>improvement teams in the manufacturing processes</a:t>
            </a:r>
            <a:r>
              <a:rPr lang="en-US" sz="2600" dirty="0"/>
              <a:t>, and support investigations using </a:t>
            </a:r>
            <a:r>
              <a:rPr lang="en-US" sz="2600" i="1" dirty="0">
                <a:solidFill>
                  <a:srgbClr val="FF0000"/>
                </a:solidFill>
              </a:rPr>
              <a:t>problem-solving tools </a:t>
            </a:r>
            <a:r>
              <a:rPr lang="en-US" sz="2600" dirty="0"/>
              <a:t>and approaches (e.g., root cause analysis) </a:t>
            </a:r>
          </a:p>
        </p:txBody>
      </p:sp>
    </p:spTree>
    <p:extLst>
      <p:ext uri="{BB962C8B-B14F-4D97-AF65-F5344CB8AC3E}">
        <p14:creationId xmlns:p14="http://schemas.microsoft.com/office/powerpoint/2010/main" val="236581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smtClean="0"/>
              <a:t>The “heating” team’s physical model recognized interaction with other subsystems</a:t>
            </a:r>
            <a:endParaRPr lang="en-US" sz="3200" b="1" dirty="0"/>
          </a:p>
        </p:txBody>
      </p:sp>
      <p:grpSp>
        <p:nvGrpSpPr>
          <p:cNvPr id="4" name="Canvas 150"/>
          <p:cNvGrpSpPr/>
          <p:nvPr/>
        </p:nvGrpSpPr>
        <p:grpSpPr>
          <a:xfrm>
            <a:off x="1763228" y="1173532"/>
            <a:ext cx="5836285" cy="4987290"/>
            <a:chOff x="0" y="0"/>
            <a:chExt cx="5836285" cy="4987290"/>
          </a:xfrm>
        </p:grpSpPr>
        <p:sp>
          <p:nvSpPr>
            <p:cNvPr id="5" name="Rectangle 4"/>
            <p:cNvSpPr/>
            <p:nvPr/>
          </p:nvSpPr>
          <p:spPr>
            <a:xfrm>
              <a:off x="0" y="0"/>
              <a:ext cx="5836285" cy="4987290"/>
            </a:xfrm>
            <a:prstGeom prst="rect">
              <a:avLst/>
            </a:prstGeom>
          </p:spPr>
        </p:sp>
        <p:sp>
          <p:nvSpPr>
            <p:cNvPr id="6" name="Rectangle 5"/>
            <p:cNvSpPr/>
            <p:nvPr/>
          </p:nvSpPr>
          <p:spPr>
            <a:xfrm>
              <a:off x="958191" y="606911"/>
              <a:ext cx="4572100" cy="3877249"/>
            </a:xfrm>
            <a:prstGeom prst="rect">
              <a:avLst/>
            </a:prstGeom>
            <a:noFill/>
            <a:ln w="4445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b="1">
                <a:solidFill>
                  <a:prstClr val="white"/>
                </a:solidFill>
              </a:endParaRPr>
            </a:p>
          </p:txBody>
        </p:sp>
        <p:sp>
          <p:nvSpPr>
            <p:cNvPr id="7" name="Text Box 152"/>
            <p:cNvSpPr txBox="1"/>
            <p:nvPr/>
          </p:nvSpPr>
          <p:spPr>
            <a:xfrm>
              <a:off x="109486" y="238186"/>
              <a:ext cx="753466" cy="504631"/>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Safety interface</a:t>
              </a:r>
            </a:p>
          </p:txBody>
        </p:sp>
        <p:sp>
          <p:nvSpPr>
            <p:cNvPr id="8" name="Text Box 152"/>
            <p:cNvSpPr txBox="1"/>
            <p:nvPr/>
          </p:nvSpPr>
          <p:spPr>
            <a:xfrm>
              <a:off x="1358811" y="684685"/>
              <a:ext cx="753110" cy="50419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100">
                  <a:solidFill>
                    <a:prstClr val="black"/>
                  </a:solidFill>
                  <a:latin typeface="Times New Roman"/>
                  <a:ea typeface="Calibri"/>
                </a:rPr>
                <a:t>Service Access</a:t>
              </a:r>
              <a:endParaRPr lang="en-US" sz="1200">
                <a:solidFill>
                  <a:prstClr val="black"/>
                </a:solidFill>
                <a:latin typeface="Times New Roman"/>
                <a:ea typeface="Times New Roman"/>
              </a:endParaRPr>
            </a:p>
          </p:txBody>
        </p:sp>
        <p:sp>
          <p:nvSpPr>
            <p:cNvPr id="9" name="Text Box 152"/>
            <p:cNvSpPr txBox="1"/>
            <p:nvPr/>
          </p:nvSpPr>
          <p:spPr>
            <a:xfrm>
              <a:off x="109486" y="1224371"/>
              <a:ext cx="753110" cy="5035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100">
                  <a:solidFill>
                    <a:prstClr val="black"/>
                  </a:solidFill>
                  <a:latin typeface="Times New Roman"/>
                  <a:ea typeface="Calibri"/>
                </a:rPr>
                <a:t>Service interface</a:t>
              </a:r>
              <a:endParaRPr lang="en-US" sz="1200">
                <a:solidFill>
                  <a:prstClr val="black"/>
                </a:solidFill>
                <a:latin typeface="Times New Roman"/>
                <a:ea typeface="Times New Roman"/>
              </a:endParaRPr>
            </a:p>
          </p:txBody>
        </p:sp>
        <p:sp>
          <p:nvSpPr>
            <p:cNvPr id="10" name="Text Box 152"/>
            <p:cNvSpPr txBox="1"/>
            <p:nvPr/>
          </p:nvSpPr>
          <p:spPr>
            <a:xfrm>
              <a:off x="2680784" y="882965"/>
              <a:ext cx="859765" cy="5029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100">
                  <a:solidFill>
                    <a:prstClr val="black"/>
                  </a:solidFill>
                  <a:latin typeface="Times New Roman"/>
                  <a:ea typeface="Calibri"/>
                </a:rPr>
                <a:t>Structural Subsystem</a:t>
              </a:r>
              <a:endParaRPr lang="en-US" sz="1200">
                <a:solidFill>
                  <a:prstClr val="black"/>
                </a:solidFill>
                <a:latin typeface="Times New Roman"/>
                <a:ea typeface="Times New Roman"/>
              </a:endParaRPr>
            </a:p>
          </p:txBody>
        </p:sp>
        <p:sp>
          <p:nvSpPr>
            <p:cNvPr id="11" name="Text Box 152"/>
            <p:cNvSpPr txBox="1"/>
            <p:nvPr/>
          </p:nvSpPr>
          <p:spPr>
            <a:xfrm>
              <a:off x="3565340" y="74897"/>
              <a:ext cx="753110" cy="5029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100">
                  <a:solidFill>
                    <a:prstClr val="black"/>
                  </a:solidFill>
                  <a:latin typeface="Times New Roman"/>
                  <a:ea typeface="Calibri"/>
                </a:rPr>
                <a:t>Mounting interface</a:t>
              </a:r>
              <a:endParaRPr lang="en-US" sz="1200">
                <a:solidFill>
                  <a:prstClr val="black"/>
                </a:solidFill>
                <a:latin typeface="Times New Roman"/>
                <a:ea typeface="Times New Roman"/>
              </a:endParaRPr>
            </a:p>
          </p:txBody>
        </p:sp>
        <p:sp>
          <p:nvSpPr>
            <p:cNvPr id="12" name="Text Box 152"/>
            <p:cNvSpPr txBox="1"/>
            <p:nvPr/>
          </p:nvSpPr>
          <p:spPr>
            <a:xfrm>
              <a:off x="4450821" y="55556"/>
              <a:ext cx="969387" cy="5029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100">
                  <a:solidFill>
                    <a:prstClr val="black"/>
                  </a:solidFill>
                  <a:latin typeface="Times New Roman"/>
                  <a:ea typeface="Calibri"/>
                </a:rPr>
                <a:t>Atmospheric interface</a:t>
              </a:r>
              <a:endParaRPr lang="en-US" sz="1200">
                <a:solidFill>
                  <a:prstClr val="black"/>
                </a:solidFill>
                <a:latin typeface="Times New Roman"/>
                <a:ea typeface="Times New Roman"/>
              </a:endParaRPr>
            </a:p>
          </p:txBody>
        </p:sp>
        <p:cxnSp>
          <p:nvCxnSpPr>
            <p:cNvPr id="13" name="Straight Connector 12"/>
            <p:cNvCxnSpPr/>
            <p:nvPr/>
          </p:nvCxnSpPr>
          <p:spPr>
            <a:xfrm flipH="1">
              <a:off x="855635" y="1309913"/>
              <a:ext cx="763646" cy="0"/>
            </a:xfrm>
            <a:prstGeom prst="line">
              <a:avLst/>
            </a:prstGeom>
            <a:noFill/>
            <a:ln w="19050" cap="flat" cmpd="sng" algn="ctr">
              <a:solidFill>
                <a:schemeClr val="bg1"/>
              </a:solidFill>
              <a:prstDash val="solid"/>
            </a:ln>
            <a:effectLst/>
          </p:spPr>
        </p:cxnSp>
        <p:cxnSp>
          <p:nvCxnSpPr>
            <p:cNvPr id="14" name="Straight Connector 13"/>
            <p:cNvCxnSpPr/>
            <p:nvPr/>
          </p:nvCxnSpPr>
          <p:spPr>
            <a:xfrm flipH="1">
              <a:off x="853818" y="1470547"/>
              <a:ext cx="765463" cy="0"/>
            </a:xfrm>
            <a:prstGeom prst="line">
              <a:avLst/>
            </a:prstGeom>
            <a:noFill/>
            <a:ln w="19050" cap="flat" cmpd="sng" algn="ctr">
              <a:solidFill>
                <a:schemeClr val="bg1"/>
              </a:solidFill>
              <a:prstDash val="solid"/>
            </a:ln>
            <a:effectLst/>
          </p:spPr>
        </p:cxnSp>
        <p:cxnSp>
          <p:nvCxnSpPr>
            <p:cNvPr id="15" name="Straight Connector 14"/>
            <p:cNvCxnSpPr/>
            <p:nvPr/>
          </p:nvCxnSpPr>
          <p:spPr>
            <a:xfrm flipH="1">
              <a:off x="853818" y="1644694"/>
              <a:ext cx="768603" cy="9579"/>
            </a:xfrm>
            <a:prstGeom prst="line">
              <a:avLst/>
            </a:prstGeom>
            <a:noFill/>
            <a:ln w="19050" cap="flat" cmpd="sng" algn="ctr">
              <a:solidFill>
                <a:schemeClr val="bg1"/>
              </a:solidFill>
              <a:prstDash val="solid"/>
            </a:ln>
            <a:effectLst/>
          </p:spPr>
        </p:cxnSp>
        <p:sp>
          <p:nvSpPr>
            <p:cNvPr id="16" name="Text Box 31"/>
            <p:cNvSpPr txBox="1"/>
            <p:nvPr/>
          </p:nvSpPr>
          <p:spPr>
            <a:xfrm>
              <a:off x="939279" y="1237037"/>
              <a:ext cx="483235" cy="25400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b="1" dirty="0">
                  <a:solidFill>
                    <a:prstClr val="white"/>
                  </a:solidFill>
                  <a:latin typeface="Times New Roman"/>
                  <a:ea typeface="Calibri"/>
                </a:rPr>
                <a:t>Installs </a:t>
              </a:r>
              <a:endParaRPr lang="en-US" sz="1200" b="1" dirty="0">
                <a:solidFill>
                  <a:prstClr val="white"/>
                </a:solidFill>
                <a:latin typeface="Times New Roman"/>
                <a:ea typeface="Times New Roman"/>
              </a:endParaRPr>
            </a:p>
          </p:txBody>
        </p:sp>
        <p:sp>
          <p:nvSpPr>
            <p:cNvPr id="17" name="Text Box 31"/>
            <p:cNvSpPr txBox="1"/>
            <p:nvPr/>
          </p:nvSpPr>
          <p:spPr>
            <a:xfrm>
              <a:off x="914212" y="1078078"/>
              <a:ext cx="522605" cy="253365"/>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b="1" dirty="0">
                  <a:solidFill>
                    <a:prstClr val="white"/>
                  </a:solidFill>
                  <a:latin typeface="Times New Roman"/>
                  <a:ea typeface="Calibri"/>
                </a:rPr>
                <a:t>Inspects </a:t>
              </a:r>
              <a:endParaRPr lang="en-US" sz="1200" b="1" dirty="0">
                <a:solidFill>
                  <a:prstClr val="white"/>
                </a:solidFill>
                <a:latin typeface="Times New Roman"/>
                <a:ea typeface="Times New Roman"/>
              </a:endParaRPr>
            </a:p>
          </p:txBody>
        </p:sp>
        <p:sp>
          <p:nvSpPr>
            <p:cNvPr id="18" name="Text Box 31"/>
            <p:cNvSpPr txBox="1"/>
            <p:nvPr/>
          </p:nvSpPr>
          <p:spPr>
            <a:xfrm>
              <a:off x="900919" y="1421381"/>
              <a:ext cx="567690" cy="253365"/>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b="1" dirty="0">
                  <a:solidFill>
                    <a:prstClr val="white"/>
                  </a:solidFill>
                  <a:latin typeface="Times New Roman"/>
                  <a:ea typeface="Calibri"/>
                </a:rPr>
                <a:t>Removes </a:t>
              </a:r>
              <a:endParaRPr lang="en-US" sz="1200" b="1" dirty="0">
                <a:solidFill>
                  <a:prstClr val="white"/>
                </a:solidFill>
                <a:latin typeface="Times New Roman"/>
                <a:ea typeface="Times New Roman"/>
              </a:endParaRPr>
            </a:p>
          </p:txBody>
        </p:sp>
        <p:cxnSp>
          <p:nvCxnSpPr>
            <p:cNvPr id="19" name="Straight Connector 18"/>
            <p:cNvCxnSpPr/>
            <p:nvPr/>
          </p:nvCxnSpPr>
          <p:spPr>
            <a:xfrm>
              <a:off x="1619281" y="1176205"/>
              <a:ext cx="3140" cy="468489"/>
            </a:xfrm>
            <a:prstGeom prst="line">
              <a:avLst/>
            </a:prstGeom>
            <a:noFill/>
            <a:ln w="19050" cap="flat" cmpd="sng" algn="ctr">
              <a:solidFill>
                <a:schemeClr val="bg1"/>
              </a:solidFill>
              <a:prstDash val="solid"/>
            </a:ln>
            <a:effectLst/>
          </p:spPr>
        </p:cxnSp>
        <p:cxnSp>
          <p:nvCxnSpPr>
            <p:cNvPr id="20" name="Elbow Connector 19"/>
            <p:cNvCxnSpPr>
              <a:stCxn id="7" idx="3"/>
              <a:endCxn id="8" idx="0"/>
            </p:cNvCxnSpPr>
            <p:nvPr/>
          </p:nvCxnSpPr>
          <p:spPr>
            <a:xfrm>
              <a:off x="862952" y="490502"/>
              <a:ext cx="872414" cy="194183"/>
            </a:xfrm>
            <a:prstGeom prst="bentConnector2">
              <a:avLst/>
            </a:prstGeom>
            <a:noFill/>
            <a:ln w="19050" cap="flat" cmpd="sng" algn="ctr">
              <a:solidFill>
                <a:schemeClr val="bg1"/>
              </a:solidFill>
              <a:prstDash val="solid"/>
            </a:ln>
            <a:effectLst/>
          </p:spPr>
        </p:cxnSp>
        <p:cxnSp>
          <p:nvCxnSpPr>
            <p:cNvPr id="21" name="Elbow Connector 20"/>
            <p:cNvCxnSpPr>
              <a:stCxn id="11" idx="1"/>
              <a:endCxn id="10" idx="0"/>
            </p:cNvCxnSpPr>
            <p:nvPr/>
          </p:nvCxnSpPr>
          <p:spPr>
            <a:xfrm rot="10800000" flipV="1">
              <a:off x="3110668" y="326357"/>
              <a:ext cx="454673" cy="556608"/>
            </a:xfrm>
            <a:prstGeom prst="bentConnector2">
              <a:avLst/>
            </a:prstGeom>
            <a:noFill/>
            <a:ln w="19050" cap="flat" cmpd="sng" algn="ctr">
              <a:solidFill>
                <a:schemeClr val="bg1"/>
              </a:solidFill>
              <a:prstDash val="solid"/>
            </a:ln>
            <a:effectLst/>
          </p:spPr>
        </p:cxnSp>
        <p:sp>
          <p:nvSpPr>
            <p:cNvPr id="22" name="Text Box 31"/>
            <p:cNvSpPr txBox="1"/>
            <p:nvPr/>
          </p:nvSpPr>
          <p:spPr>
            <a:xfrm>
              <a:off x="3047205" y="631959"/>
              <a:ext cx="720123" cy="25273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b="1" dirty="0">
                  <a:solidFill>
                    <a:prstClr val="white"/>
                  </a:solidFill>
                  <a:latin typeface="Times New Roman"/>
                  <a:ea typeface="Calibri"/>
                </a:rPr>
                <a:t>supports </a:t>
              </a:r>
              <a:endParaRPr lang="en-US" sz="1200" b="1" dirty="0">
                <a:solidFill>
                  <a:prstClr val="white"/>
                </a:solidFill>
                <a:latin typeface="Times New Roman"/>
                <a:ea typeface="Times New Roman"/>
              </a:endParaRPr>
            </a:p>
          </p:txBody>
        </p:sp>
        <p:sp>
          <p:nvSpPr>
            <p:cNvPr id="23" name="Text Box 180"/>
            <p:cNvSpPr txBox="1"/>
            <p:nvPr/>
          </p:nvSpPr>
          <p:spPr>
            <a:xfrm>
              <a:off x="3415447" y="1659238"/>
              <a:ext cx="904090" cy="87292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Self-made Aluminum Parabolic Reflector</a:t>
              </a:r>
            </a:p>
          </p:txBody>
        </p:sp>
        <p:cxnSp>
          <p:nvCxnSpPr>
            <p:cNvPr id="24" name="Elbow Connector 23"/>
            <p:cNvCxnSpPr>
              <a:stCxn id="23" idx="3"/>
              <a:endCxn id="12" idx="2"/>
            </p:cNvCxnSpPr>
            <p:nvPr/>
          </p:nvCxnSpPr>
          <p:spPr>
            <a:xfrm flipV="1">
              <a:off x="4319537" y="558476"/>
              <a:ext cx="615978" cy="1537225"/>
            </a:xfrm>
            <a:prstGeom prst="bentConnector2">
              <a:avLst/>
            </a:prstGeom>
            <a:noFill/>
            <a:ln w="19050" cap="flat" cmpd="sng" algn="ctr">
              <a:solidFill>
                <a:schemeClr val="bg1"/>
              </a:solidFill>
              <a:prstDash val="solid"/>
            </a:ln>
            <a:effectLst/>
          </p:spPr>
        </p:cxnSp>
        <p:cxnSp>
          <p:nvCxnSpPr>
            <p:cNvPr id="25" name="Straight Connector 24"/>
            <p:cNvCxnSpPr/>
            <p:nvPr/>
          </p:nvCxnSpPr>
          <p:spPr>
            <a:xfrm>
              <a:off x="3767328" y="577742"/>
              <a:ext cx="0" cy="1081282"/>
            </a:xfrm>
            <a:prstGeom prst="line">
              <a:avLst/>
            </a:prstGeom>
            <a:noFill/>
            <a:ln w="19050" cap="flat" cmpd="sng" algn="ctr">
              <a:solidFill>
                <a:schemeClr val="bg1"/>
              </a:solidFill>
              <a:prstDash val="solid"/>
            </a:ln>
            <a:effectLst/>
          </p:spPr>
        </p:cxnSp>
        <p:cxnSp>
          <p:nvCxnSpPr>
            <p:cNvPr id="26" name="Elbow Connector 25"/>
            <p:cNvCxnSpPr>
              <a:stCxn id="10" idx="2"/>
            </p:cNvCxnSpPr>
            <p:nvPr/>
          </p:nvCxnSpPr>
          <p:spPr>
            <a:xfrm rot="5400000">
              <a:off x="2449444" y="940806"/>
              <a:ext cx="216144" cy="1106302"/>
            </a:xfrm>
            <a:prstGeom prst="bentConnector2">
              <a:avLst/>
            </a:prstGeom>
            <a:noFill/>
            <a:ln w="19050" cap="flat" cmpd="sng" algn="ctr">
              <a:solidFill>
                <a:schemeClr val="bg1"/>
              </a:solidFill>
              <a:prstDash val="solid"/>
              <a:tailEnd type="arrow"/>
            </a:ln>
            <a:effectLst/>
          </p:spPr>
        </p:cxnSp>
        <p:sp>
          <p:nvSpPr>
            <p:cNvPr id="27" name="Text Box 31"/>
            <p:cNvSpPr txBox="1"/>
            <p:nvPr/>
          </p:nvSpPr>
          <p:spPr>
            <a:xfrm>
              <a:off x="1851952" y="1347791"/>
              <a:ext cx="917575" cy="252095"/>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b="1" dirty="0">
                  <a:solidFill>
                    <a:prstClr val="white"/>
                  </a:solidFill>
                  <a:latin typeface="Times New Roman"/>
                  <a:ea typeface="Calibri"/>
                </a:rPr>
                <a:t>To all subsystems</a:t>
              </a:r>
              <a:endParaRPr lang="en-US" sz="1200" b="1" dirty="0">
                <a:solidFill>
                  <a:prstClr val="white"/>
                </a:solidFill>
                <a:latin typeface="Times New Roman"/>
                <a:ea typeface="Times New Roman"/>
              </a:endParaRPr>
            </a:p>
          </p:txBody>
        </p:sp>
        <p:sp>
          <p:nvSpPr>
            <p:cNvPr id="28" name="Text Box 186"/>
            <p:cNvSpPr txBox="1"/>
            <p:nvPr/>
          </p:nvSpPr>
          <p:spPr>
            <a:xfrm>
              <a:off x="1191350" y="1798460"/>
              <a:ext cx="1127567" cy="33721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Copper tubing</a:t>
              </a:r>
            </a:p>
          </p:txBody>
        </p:sp>
        <p:cxnSp>
          <p:nvCxnSpPr>
            <p:cNvPr id="29" name="Straight Arrow Connector 28"/>
            <p:cNvCxnSpPr>
              <a:endCxn id="28" idx="3"/>
            </p:cNvCxnSpPr>
            <p:nvPr/>
          </p:nvCxnSpPr>
          <p:spPr>
            <a:xfrm flipH="1">
              <a:off x="2318917" y="1916199"/>
              <a:ext cx="1096118" cy="0"/>
            </a:xfrm>
            <a:prstGeom prst="straightConnector1">
              <a:avLst/>
            </a:prstGeom>
            <a:noFill/>
            <a:ln w="19050" cap="flat" cmpd="sng" algn="ctr">
              <a:solidFill>
                <a:schemeClr val="bg1"/>
              </a:solidFill>
              <a:prstDash val="solid"/>
              <a:tailEnd type="arrow"/>
            </a:ln>
            <a:effectLst/>
          </p:spPr>
        </p:cxnSp>
        <p:sp>
          <p:nvSpPr>
            <p:cNvPr id="30" name="Text Box 31"/>
            <p:cNvSpPr txBox="1"/>
            <p:nvPr/>
          </p:nvSpPr>
          <p:spPr>
            <a:xfrm>
              <a:off x="2258741" y="1654050"/>
              <a:ext cx="824230" cy="25146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b="1" dirty="0">
                  <a:solidFill>
                    <a:prstClr val="white"/>
                  </a:solidFill>
                  <a:latin typeface="Times New Roman"/>
                  <a:ea typeface="Calibri"/>
                </a:rPr>
                <a:t>Exchanges heat</a:t>
              </a:r>
              <a:endParaRPr lang="en-US" sz="1200" b="1" dirty="0">
                <a:solidFill>
                  <a:prstClr val="white"/>
                </a:solidFill>
                <a:latin typeface="Times New Roman"/>
                <a:ea typeface="Times New Roman"/>
              </a:endParaRPr>
            </a:p>
          </p:txBody>
        </p:sp>
        <p:sp>
          <p:nvSpPr>
            <p:cNvPr id="31" name="Text Box 189"/>
            <p:cNvSpPr txBox="1"/>
            <p:nvPr/>
          </p:nvSpPr>
          <p:spPr>
            <a:xfrm>
              <a:off x="1140145" y="2605591"/>
              <a:ext cx="1273872" cy="73906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External Water Heat Exchanger-water jacket</a:t>
              </a:r>
            </a:p>
          </p:txBody>
        </p:sp>
        <p:sp>
          <p:nvSpPr>
            <p:cNvPr id="32" name="Text Box 152"/>
            <p:cNvSpPr txBox="1"/>
            <p:nvPr/>
          </p:nvSpPr>
          <p:spPr>
            <a:xfrm>
              <a:off x="109371" y="2095520"/>
              <a:ext cx="753110" cy="50419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100">
                  <a:solidFill>
                    <a:prstClr val="black"/>
                  </a:solidFill>
                  <a:latin typeface="Times New Roman"/>
                  <a:ea typeface="Calibri"/>
                </a:rPr>
                <a:t>Safety interface</a:t>
              </a:r>
              <a:endParaRPr lang="en-US" sz="1200">
                <a:solidFill>
                  <a:prstClr val="black"/>
                </a:solidFill>
                <a:latin typeface="Times New Roman"/>
                <a:ea typeface="Times New Roman"/>
              </a:endParaRPr>
            </a:p>
          </p:txBody>
        </p:sp>
        <p:cxnSp>
          <p:nvCxnSpPr>
            <p:cNvPr id="33" name="Elbow Connector 32"/>
            <p:cNvCxnSpPr>
              <a:stCxn id="28" idx="1"/>
              <a:endCxn id="32" idx="3"/>
            </p:cNvCxnSpPr>
            <p:nvPr/>
          </p:nvCxnSpPr>
          <p:spPr>
            <a:xfrm rot="10800000" flipV="1">
              <a:off x="862482" y="1967069"/>
              <a:ext cx="328869" cy="380545"/>
            </a:xfrm>
            <a:prstGeom prst="bentConnector3">
              <a:avLst/>
            </a:prstGeom>
            <a:noFill/>
            <a:ln w="19050" cap="flat" cmpd="sng" algn="ctr">
              <a:solidFill>
                <a:schemeClr val="bg1"/>
              </a:solidFill>
              <a:prstDash val="solid"/>
            </a:ln>
            <a:effectLst/>
          </p:spPr>
        </p:cxnSp>
        <p:cxnSp>
          <p:nvCxnSpPr>
            <p:cNvPr id="34" name="Straight Arrow Connector 33"/>
            <p:cNvCxnSpPr>
              <a:stCxn id="28" idx="2"/>
              <a:endCxn id="31" idx="0"/>
            </p:cNvCxnSpPr>
            <p:nvPr/>
          </p:nvCxnSpPr>
          <p:spPr>
            <a:xfrm>
              <a:off x="1755134" y="2135679"/>
              <a:ext cx="0" cy="469912"/>
            </a:xfrm>
            <a:prstGeom prst="straightConnector1">
              <a:avLst/>
            </a:prstGeom>
            <a:noFill/>
            <a:ln w="19050" cap="flat" cmpd="sng" algn="ctr">
              <a:solidFill>
                <a:schemeClr val="bg1"/>
              </a:solidFill>
              <a:prstDash val="solid"/>
              <a:tailEnd type="arrow"/>
            </a:ln>
            <a:effectLst/>
          </p:spPr>
        </p:cxnSp>
        <p:sp>
          <p:nvSpPr>
            <p:cNvPr id="35" name="Text Box 193"/>
            <p:cNvSpPr txBox="1"/>
            <p:nvPr/>
          </p:nvSpPr>
          <p:spPr>
            <a:xfrm>
              <a:off x="1257256" y="3569817"/>
              <a:ext cx="1046661" cy="62179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Filter II Subsystem</a:t>
              </a:r>
            </a:p>
          </p:txBody>
        </p:sp>
        <p:sp>
          <p:nvSpPr>
            <p:cNvPr id="36" name="Text Box 193"/>
            <p:cNvSpPr txBox="1"/>
            <p:nvPr/>
          </p:nvSpPr>
          <p:spPr>
            <a:xfrm>
              <a:off x="3349582" y="3537321"/>
              <a:ext cx="1046480" cy="62166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100">
                  <a:solidFill>
                    <a:prstClr val="black"/>
                  </a:solidFill>
                  <a:latin typeface="Times New Roman"/>
                  <a:ea typeface="Calibri"/>
                </a:rPr>
                <a:t>Filter I Subsystem</a:t>
              </a:r>
              <a:endParaRPr lang="en-US" sz="1200">
                <a:solidFill>
                  <a:prstClr val="black"/>
                </a:solidFill>
                <a:latin typeface="Times New Roman"/>
                <a:ea typeface="Times New Roman"/>
              </a:endParaRPr>
            </a:p>
          </p:txBody>
        </p:sp>
        <p:sp>
          <p:nvSpPr>
            <p:cNvPr id="37" name="Text Box 195"/>
            <p:cNvSpPr txBox="1"/>
            <p:nvPr/>
          </p:nvSpPr>
          <p:spPr>
            <a:xfrm>
              <a:off x="4359530" y="2408322"/>
              <a:ext cx="1060677" cy="936338"/>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lnSpc>
                  <a:spcPct val="115000"/>
                </a:lnSpc>
              </a:pPr>
              <a:r>
                <a:rPr lang="en-US" sz="1200" dirty="0">
                  <a:solidFill>
                    <a:prstClr val="black"/>
                  </a:solidFill>
                  <a:latin typeface="Times New Roman"/>
                  <a:ea typeface="Calibri"/>
                  <a:cs typeface="Times New Roman"/>
                </a:rPr>
                <a:t>1. Reflective sheet metal</a:t>
              </a:r>
            </a:p>
            <a:p>
              <a:pPr defTabSz="457200">
                <a:lnSpc>
                  <a:spcPct val="115000"/>
                </a:lnSpc>
              </a:pPr>
              <a:r>
                <a:rPr lang="en-US" sz="1200" dirty="0">
                  <a:solidFill>
                    <a:prstClr val="black"/>
                  </a:solidFill>
                  <a:latin typeface="Times New Roman"/>
                  <a:ea typeface="Calibri"/>
                  <a:cs typeface="Times New Roman"/>
                </a:rPr>
                <a:t>2. Reflective Metal tape</a:t>
              </a:r>
            </a:p>
          </p:txBody>
        </p:sp>
        <p:sp>
          <p:nvSpPr>
            <p:cNvPr id="38" name="Text Box 196"/>
            <p:cNvSpPr txBox="1"/>
            <p:nvPr/>
          </p:nvSpPr>
          <p:spPr>
            <a:xfrm>
              <a:off x="1945182" y="2218355"/>
              <a:ext cx="1163320" cy="327025"/>
            </a:xfrm>
            <a:prstGeom prst="rect">
              <a:avLst/>
            </a:prstGeom>
            <a:solidFill>
              <a:sysClr val="window" lastClr="FFFFFF"/>
            </a:solidFill>
            <a:ln w="6350">
              <a:solidFill>
                <a:prstClr val="black"/>
              </a:solid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a:solidFill>
                    <a:prstClr val="black"/>
                  </a:solidFill>
                  <a:latin typeface="Times New Roman"/>
                  <a:ea typeface="Calibri"/>
                  <a:cs typeface="Times New Roman"/>
                </a:rPr>
                <a:t>Still in Progress</a:t>
              </a:r>
            </a:p>
          </p:txBody>
        </p:sp>
        <p:cxnSp>
          <p:nvCxnSpPr>
            <p:cNvPr id="39" name="Straight Arrow Connector 38"/>
            <p:cNvCxnSpPr>
              <a:stCxn id="36" idx="0"/>
              <a:endCxn id="23" idx="2"/>
            </p:cNvCxnSpPr>
            <p:nvPr/>
          </p:nvCxnSpPr>
          <p:spPr>
            <a:xfrm flipH="1" flipV="1">
              <a:off x="3867492" y="2532163"/>
              <a:ext cx="5330" cy="1005158"/>
            </a:xfrm>
            <a:prstGeom prst="straightConnector1">
              <a:avLst/>
            </a:prstGeom>
            <a:noFill/>
            <a:ln w="19050" cap="flat" cmpd="sng" algn="ctr">
              <a:solidFill>
                <a:schemeClr val="bg1"/>
              </a:solidFill>
              <a:prstDash val="solid"/>
              <a:tailEnd type="arrow"/>
            </a:ln>
            <a:effectLst/>
          </p:spPr>
        </p:cxnSp>
        <p:cxnSp>
          <p:nvCxnSpPr>
            <p:cNvPr id="40" name="Straight Arrow Connector 39"/>
            <p:cNvCxnSpPr>
              <a:stCxn id="31" idx="2"/>
              <a:endCxn id="35" idx="0"/>
            </p:cNvCxnSpPr>
            <p:nvPr/>
          </p:nvCxnSpPr>
          <p:spPr>
            <a:xfrm>
              <a:off x="1777081" y="3344660"/>
              <a:ext cx="3506" cy="225157"/>
            </a:xfrm>
            <a:prstGeom prst="straightConnector1">
              <a:avLst/>
            </a:prstGeom>
            <a:noFill/>
            <a:ln w="19050" cap="flat" cmpd="sng" algn="ctr">
              <a:solidFill>
                <a:schemeClr val="bg1"/>
              </a:solidFill>
              <a:prstDash val="solid"/>
              <a:tailEnd type="arrow"/>
            </a:ln>
            <a:effectLst/>
          </p:spPr>
        </p:cxnSp>
        <p:sp>
          <p:nvSpPr>
            <p:cNvPr id="41" name="Text Box 31"/>
            <p:cNvSpPr txBox="1"/>
            <p:nvPr/>
          </p:nvSpPr>
          <p:spPr>
            <a:xfrm>
              <a:off x="4085885" y="892674"/>
              <a:ext cx="849630" cy="427958"/>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r" defTabSz="457200"/>
              <a:r>
                <a:rPr lang="en-US" sz="1200" b="1" dirty="0" smtClean="0">
                  <a:solidFill>
                    <a:prstClr val="white"/>
                  </a:solidFill>
                  <a:latin typeface="Times New Roman"/>
                  <a:ea typeface="Calibri"/>
                </a:rPr>
                <a:t>Exchanges</a:t>
              </a:r>
            </a:p>
            <a:p>
              <a:pPr algn="r" defTabSz="457200"/>
              <a:r>
                <a:rPr lang="en-US" sz="1200" b="1" dirty="0" smtClean="0">
                  <a:solidFill>
                    <a:prstClr val="white"/>
                  </a:solidFill>
                  <a:latin typeface="Times New Roman"/>
                  <a:ea typeface="Calibri"/>
                </a:rPr>
                <a:t>  heat</a:t>
              </a:r>
              <a:endParaRPr lang="en-US" sz="1200" b="1" dirty="0">
                <a:solidFill>
                  <a:prstClr val="white"/>
                </a:solidFill>
                <a:latin typeface="Times New Roman"/>
                <a:ea typeface="Times New Roman"/>
              </a:endParaRPr>
            </a:p>
          </p:txBody>
        </p:sp>
        <p:sp>
          <p:nvSpPr>
            <p:cNvPr id="42" name="Text Box 31"/>
            <p:cNvSpPr txBox="1"/>
            <p:nvPr/>
          </p:nvSpPr>
          <p:spPr>
            <a:xfrm>
              <a:off x="3224252" y="1411447"/>
              <a:ext cx="824230" cy="250825"/>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lnSpc>
                  <a:spcPct val="115000"/>
                </a:lnSpc>
                <a:spcAft>
                  <a:spcPts val="1000"/>
                </a:spcAft>
              </a:pPr>
              <a:r>
                <a:rPr lang="en-US" sz="1200" b="1" dirty="0">
                  <a:solidFill>
                    <a:prstClr val="white"/>
                  </a:solidFill>
                  <a:latin typeface="Times New Roman"/>
                  <a:ea typeface="Calibri"/>
                </a:rPr>
                <a:t>Exchanges heat</a:t>
              </a:r>
              <a:endParaRPr lang="en-US" sz="1200" b="1" dirty="0">
                <a:solidFill>
                  <a:prstClr val="white"/>
                </a:solidFill>
                <a:latin typeface="Times New Roman"/>
                <a:ea typeface="Times New Roman"/>
              </a:endParaRPr>
            </a:p>
          </p:txBody>
        </p:sp>
      </p:grpSp>
      <p:sp>
        <p:nvSpPr>
          <p:cNvPr id="43" name="Text Box 31"/>
          <p:cNvSpPr txBox="1"/>
          <p:nvPr/>
        </p:nvSpPr>
        <p:spPr>
          <a:xfrm>
            <a:off x="6663370" y="2665613"/>
            <a:ext cx="534899" cy="622489"/>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defTabSz="457200"/>
            <a:r>
              <a:rPr lang="en-US" sz="1200" b="1" dirty="0" smtClean="0">
                <a:solidFill>
                  <a:prstClr val="white"/>
                </a:solidFill>
                <a:latin typeface="Times New Roman"/>
                <a:ea typeface="Calibri"/>
              </a:rPr>
              <a:t>Track</a:t>
            </a:r>
          </a:p>
          <a:p>
            <a:pPr defTabSz="457200"/>
            <a:r>
              <a:rPr lang="en-US" sz="1200" b="1" dirty="0" smtClean="0">
                <a:solidFill>
                  <a:prstClr val="white"/>
                </a:solidFill>
                <a:latin typeface="Times New Roman"/>
                <a:ea typeface="Calibri"/>
              </a:rPr>
              <a:t> </a:t>
            </a:r>
            <a:r>
              <a:rPr lang="en-US" sz="1200" b="1" dirty="0">
                <a:solidFill>
                  <a:prstClr val="white"/>
                </a:solidFill>
                <a:latin typeface="Times New Roman"/>
                <a:ea typeface="Calibri"/>
              </a:rPr>
              <a:t>sun</a:t>
            </a:r>
            <a:endParaRPr lang="en-US" sz="1200" b="1" dirty="0">
              <a:solidFill>
                <a:prstClr val="white"/>
              </a:solidFill>
              <a:latin typeface="Times New Roman"/>
              <a:ea typeface="Times New Roman"/>
            </a:endParaRPr>
          </a:p>
        </p:txBody>
      </p:sp>
    </p:spTree>
    <p:extLst>
      <p:ext uri="{BB962C8B-B14F-4D97-AF65-F5344CB8AC3E}">
        <p14:creationId xmlns:p14="http://schemas.microsoft.com/office/powerpoint/2010/main" val="4023913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386" y="4734838"/>
            <a:ext cx="9335385" cy="2254685"/>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a:xfrm>
            <a:off x="95533" y="941773"/>
            <a:ext cx="8789157" cy="4525963"/>
          </a:xfrm>
        </p:spPr>
        <p:txBody>
          <a:bodyPr/>
          <a:lstStyle/>
          <a:p>
            <a:endParaRPr lang="en-US" sz="2200" dirty="0" smtClean="0"/>
          </a:p>
          <a:p>
            <a:r>
              <a:rPr lang="en-US" sz="2200" dirty="0" smtClean="0"/>
              <a:t>“Looking </a:t>
            </a:r>
            <a:r>
              <a:rPr lang="en-US" sz="2200" dirty="0"/>
              <a:t>back, I wish I’d made more use of other systems models, like the feature model in particular.  Had I kept all of our stakeholders needs at hand throughout the build, we may have avoided several difficult redesigns</a:t>
            </a:r>
            <a:r>
              <a:rPr lang="en-US" sz="2200" dirty="0" smtClean="0"/>
              <a:t>...”</a:t>
            </a:r>
          </a:p>
          <a:p>
            <a:endParaRPr lang="en-US" sz="2200" dirty="0" smtClean="0"/>
          </a:p>
          <a:p>
            <a:r>
              <a:rPr lang="en-US" sz="2200" dirty="0" smtClean="0"/>
              <a:t>“I </a:t>
            </a:r>
            <a:r>
              <a:rPr lang="en-US" sz="2200" dirty="0"/>
              <a:t>personally think that the concept of Systems Engineering is great for the following reasons: it develops the fundamental principles for the design (logical and physical), evaluates as many aspects of the project as </a:t>
            </a:r>
            <a:r>
              <a:rPr lang="en-US" sz="2200" dirty="0" smtClean="0"/>
              <a:t>possible </a:t>
            </a:r>
            <a:r>
              <a:rPr lang="en-US" sz="2200" dirty="0"/>
              <a:t>and organizes different potential designs. </a:t>
            </a:r>
            <a:r>
              <a:rPr lang="en-US" sz="2200" dirty="0" smtClean="0"/>
              <a:t>“</a:t>
            </a:r>
          </a:p>
          <a:p>
            <a:endParaRPr lang="en-US" sz="2200" dirty="0" smtClean="0"/>
          </a:p>
          <a:p>
            <a:r>
              <a:rPr lang="en-US" sz="2200" dirty="0"/>
              <a:t>…”It always lead to a missing design of a subsystem if we missed one component in the logical model. That is why we do not have a water storage tank in the Solar Pasteurizer’s final design – we did not even mention it in our model</a:t>
            </a:r>
            <a:r>
              <a:rPr lang="en-US" sz="2200" dirty="0" smtClean="0"/>
              <a:t>.”</a:t>
            </a:r>
            <a:endParaRPr lang="en-US" sz="2200" dirty="0"/>
          </a:p>
        </p:txBody>
      </p:sp>
      <p:sp>
        <p:nvSpPr>
          <p:cNvPr id="4" name="TextBox 5"/>
          <p:cNvSpPr txBox="1">
            <a:spLocks noChangeArrowheads="1"/>
          </p:cNvSpPr>
          <p:nvPr/>
        </p:nvSpPr>
        <p:spPr bwMode="auto">
          <a:xfrm>
            <a:off x="0" y="-15875"/>
            <a:ext cx="922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457200" eaLnBrk="1" hangingPunct="1">
              <a:spcBef>
                <a:spcPct val="0"/>
              </a:spcBef>
              <a:buFontTx/>
              <a:buNone/>
            </a:pPr>
            <a:r>
              <a:rPr lang="en-US" altLang="en-US" b="1" dirty="0" smtClean="0">
                <a:solidFill>
                  <a:prstClr val="white"/>
                </a:solidFill>
              </a:rPr>
              <a:t>Several students saw the importance of incorporating system’s engineering during the summer program.</a:t>
            </a:r>
            <a:endParaRPr lang="en-US" altLang="en-US" b="1" dirty="0">
              <a:solidFill>
                <a:prstClr val="white"/>
              </a:solidFill>
            </a:endParaRPr>
          </a:p>
          <a:p>
            <a:pPr algn="ctr" defTabSz="457200" eaLnBrk="1" hangingPunct="1">
              <a:spcBef>
                <a:spcPct val="0"/>
              </a:spcBef>
              <a:buFontTx/>
              <a:buNone/>
            </a:pPr>
            <a:endParaRPr lang="en-US" altLang="en-US" b="1" dirty="0">
              <a:solidFill>
                <a:prstClr val="white"/>
              </a:solidFill>
            </a:endParaRPr>
          </a:p>
        </p:txBody>
      </p:sp>
    </p:spTree>
    <p:extLst>
      <p:ext uri="{BB962C8B-B14F-4D97-AF65-F5344CB8AC3E}">
        <p14:creationId xmlns:p14="http://schemas.microsoft.com/office/powerpoint/2010/main" val="18916324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15875"/>
            <a:ext cx="922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457200" eaLnBrk="1" hangingPunct="1">
              <a:spcBef>
                <a:spcPct val="0"/>
              </a:spcBef>
              <a:buFontTx/>
              <a:buNone/>
            </a:pPr>
            <a:r>
              <a:rPr lang="en-US" altLang="en-US" b="1" dirty="0" smtClean="0">
                <a:solidFill>
                  <a:prstClr val="white"/>
                </a:solidFill>
              </a:rPr>
              <a:t>Several students thought that systems engineering should be incorporated into more courses</a:t>
            </a:r>
            <a:endParaRPr lang="en-US" altLang="en-US" b="1" dirty="0">
              <a:solidFill>
                <a:prstClr val="white"/>
              </a:solidFill>
            </a:endParaRPr>
          </a:p>
          <a:p>
            <a:pPr algn="ctr" defTabSz="457200" eaLnBrk="1" hangingPunct="1">
              <a:spcBef>
                <a:spcPct val="0"/>
              </a:spcBef>
              <a:buFontTx/>
              <a:buNone/>
            </a:pPr>
            <a:endParaRPr lang="en-US" altLang="en-US" b="1" dirty="0">
              <a:solidFill>
                <a:prstClr val="white"/>
              </a:solidFill>
            </a:endParaRPr>
          </a:p>
        </p:txBody>
      </p:sp>
      <p:sp>
        <p:nvSpPr>
          <p:cNvPr id="5" name="Rectangle 4"/>
          <p:cNvSpPr/>
          <p:nvPr/>
        </p:nvSpPr>
        <p:spPr>
          <a:xfrm>
            <a:off x="-191386" y="4734838"/>
            <a:ext cx="9335385" cy="2254685"/>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a:xfrm>
            <a:off x="0" y="1228381"/>
            <a:ext cx="8918814" cy="4525963"/>
          </a:xfrm>
        </p:spPr>
        <p:txBody>
          <a:bodyPr/>
          <a:lstStyle/>
          <a:p>
            <a:r>
              <a:rPr lang="en-US" sz="2100" dirty="0" smtClean="0"/>
              <a:t>“As </a:t>
            </a:r>
            <a:r>
              <a:rPr lang="en-US" sz="2100" dirty="0"/>
              <a:t>far as incorporating systems engineering in the future, it would great to introduce students to it during freshman design. Furthermore, there should be follow up lessons on systems engineering throughout the required curriculum. It’s important that systems engineering is incorporated all the engineering curriculum because it often leads to a greater developed design concept and it’s widely practiced throughout the workplace</a:t>
            </a:r>
            <a:r>
              <a:rPr lang="en-US" sz="2100" dirty="0" smtClean="0"/>
              <a:t>.”</a:t>
            </a:r>
          </a:p>
          <a:p>
            <a:pPr marL="0" indent="0">
              <a:buNone/>
            </a:pPr>
            <a:endParaRPr lang="en-US" sz="2100" dirty="0"/>
          </a:p>
          <a:p>
            <a:r>
              <a:rPr lang="en-US" sz="2100" dirty="0" smtClean="0"/>
              <a:t>“I </a:t>
            </a:r>
            <a:r>
              <a:rPr lang="en-US" sz="2100" dirty="0"/>
              <a:t>personally think that the concept of Systems Engineering is great for the following reasons: it develops the fundamental principles for the design (logical and physical), evaluates as many aspects of the project as possible and organizes different potential designs. </a:t>
            </a:r>
            <a:r>
              <a:rPr lang="en-US" sz="2100" dirty="0" smtClean="0"/>
              <a:t>“</a:t>
            </a:r>
          </a:p>
          <a:p>
            <a:pPr marL="0" indent="0">
              <a:buNone/>
            </a:pPr>
            <a:endParaRPr lang="en-US" sz="2100" dirty="0" smtClean="0"/>
          </a:p>
          <a:p>
            <a:r>
              <a:rPr lang="en-US" sz="2100" dirty="0"/>
              <a:t>In the future I think many classes could use the systems engineering concepts to solve problems in the class.  I feel like it is sort of like free body diagrams in physics, a simple picture that includes everything that is happening</a:t>
            </a:r>
            <a:r>
              <a:rPr lang="en-US" sz="2100" dirty="0" smtClean="0"/>
              <a:t>.</a:t>
            </a:r>
            <a:endParaRPr lang="en-US" sz="2100" dirty="0"/>
          </a:p>
        </p:txBody>
      </p:sp>
    </p:spTree>
    <p:extLst>
      <p:ext uri="{BB962C8B-B14F-4D97-AF65-F5344CB8AC3E}">
        <p14:creationId xmlns:p14="http://schemas.microsoft.com/office/powerpoint/2010/main" val="2437776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91386" y="-15875"/>
            <a:ext cx="94115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457200" eaLnBrk="1" hangingPunct="1">
              <a:spcBef>
                <a:spcPct val="0"/>
              </a:spcBef>
              <a:buFontTx/>
              <a:buNone/>
            </a:pPr>
            <a:r>
              <a:rPr lang="en-US" altLang="en-US" sz="3000" b="1" dirty="0" smtClean="0">
                <a:solidFill>
                  <a:prstClr val="white"/>
                </a:solidFill>
              </a:rPr>
              <a:t>Several students provided suggestions for improving the system engineering concepts taught during the program.</a:t>
            </a:r>
            <a:endParaRPr lang="en-US" altLang="en-US" sz="3000" b="1" dirty="0">
              <a:solidFill>
                <a:prstClr val="white"/>
              </a:solidFill>
            </a:endParaRPr>
          </a:p>
          <a:p>
            <a:pPr algn="ctr" defTabSz="457200" eaLnBrk="1" hangingPunct="1">
              <a:spcBef>
                <a:spcPct val="0"/>
              </a:spcBef>
              <a:buFontTx/>
              <a:buNone/>
            </a:pPr>
            <a:endParaRPr lang="en-US" altLang="en-US" sz="3000" b="1" dirty="0">
              <a:solidFill>
                <a:prstClr val="white"/>
              </a:solidFill>
            </a:endParaRPr>
          </a:p>
        </p:txBody>
      </p:sp>
      <p:sp>
        <p:nvSpPr>
          <p:cNvPr id="5" name="Rectangle 4"/>
          <p:cNvSpPr/>
          <p:nvPr/>
        </p:nvSpPr>
        <p:spPr>
          <a:xfrm>
            <a:off x="-191386" y="4734838"/>
            <a:ext cx="9335385" cy="2254685"/>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a:xfrm>
            <a:off x="88707" y="1242026"/>
            <a:ext cx="8946107" cy="4525963"/>
          </a:xfrm>
        </p:spPr>
        <p:txBody>
          <a:bodyPr/>
          <a:lstStyle/>
          <a:p>
            <a:r>
              <a:rPr lang="en-US" sz="2200" dirty="0"/>
              <a:t>To make these Systems Engineering maps  be of value to us students, less emphasis should be given towards “doing it right” and more emphasis should be put on incorporating innovative designs that are out of the </a:t>
            </a:r>
            <a:r>
              <a:rPr lang="en-US" sz="2200" dirty="0" smtClean="0"/>
              <a:t>box.</a:t>
            </a:r>
          </a:p>
          <a:p>
            <a:endParaRPr lang="en-US" sz="2200" dirty="0" smtClean="0"/>
          </a:p>
          <a:p>
            <a:r>
              <a:rPr lang="en-US" sz="2200" dirty="0" smtClean="0"/>
              <a:t>It’d </a:t>
            </a:r>
            <a:r>
              <a:rPr lang="en-US" sz="2200" dirty="0"/>
              <a:t>be a good idea to introduce the concept early in the course because it was rather foreign to us, and gradually gain more and more knowledge about it, so that when it is time for the students to practice it, they are prepared and clearly aware of the requirements</a:t>
            </a:r>
            <a:r>
              <a:rPr lang="en-US" sz="2200" dirty="0" smtClean="0"/>
              <a:t>.</a:t>
            </a:r>
          </a:p>
          <a:p>
            <a:endParaRPr lang="en-US" sz="2200" dirty="0" smtClean="0"/>
          </a:p>
          <a:p>
            <a:r>
              <a:rPr lang="en-US" sz="2200" dirty="0"/>
              <a:t>The use of the concepts learned during the class of systems engineering might as well have been nonexistent, with the exception of the list of stakeholders created. The main reason why the teachings of systems engineering was unsuccessful was that we built a product that was fairly simple, so it was not necessary to make diagrams that showed what subsystems interacted with each other.</a:t>
            </a:r>
          </a:p>
          <a:p>
            <a:pPr marL="0" indent="0">
              <a:buNone/>
            </a:pPr>
            <a:endParaRPr lang="en-US" sz="2200" dirty="0"/>
          </a:p>
          <a:p>
            <a:endParaRPr lang="en-US" sz="2200" dirty="0"/>
          </a:p>
        </p:txBody>
      </p:sp>
    </p:spTree>
    <p:extLst>
      <p:ext uri="{BB962C8B-B14F-4D97-AF65-F5344CB8AC3E}">
        <p14:creationId xmlns:p14="http://schemas.microsoft.com/office/powerpoint/2010/main" val="42724777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0121" y="0"/>
            <a:ext cx="9314121" cy="1143000"/>
          </a:xfrm>
        </p:spPr>
        <p:txBody>
          <a:bodyPr/>
          <a:lstStyle/>
          <a:p>
            <a:pPr eaLnBrk="1" hangingPunct="1"/>
            <a:r>
              <a:rPr lang="en-US" altLang="en-US" b="1" dirty="0" smtClean="0"/>
              <a:t>Conclusions</a:t>
            </a:r>
          </a:p>
        </p:txBody>
      </p:sp>
      <p:sp>
        <p:nvSpPr>
          <p:cNvPr id="3" name="Content Placeholder 2"/>
          <p:cNvSpPr>
            <a:spLocks noGrp="1"/>
          </p:cNvSpPr>
          <p:nvPr>
            <p:ph idx="1"/>
          </p:nvPr>
        </p:nvSpPr>
        <p:spPr>
          <a:xfrm>
            <a:off x="148856" y="896346"/>
            <a:ext cx="8686800" cy="4940595"/>
          </a:xfrm>
        </p:spPr>
        <p:txBody>
          <a:bodyPr rtlCol="0">
            <a:noAutofit/>
          </a:bodyPr>
          <a:lstStyle/>
          <a:p>
            <a:pPr eaLnBrk="1" fontAlgn="auto" hangingPunct="1">
              <a:spcAft>
                <a:spcPts val="0"/>
              </a:spcAft>
              <a:buFont typeface="Arial" pitchFamily="34" charset="0"/>
              <a:buChar char="•"/>
              <a:defRPr/>
            </a:pPr>
            <a:r>
              <a:rPr lang="en-US" sz="2600" dirty="0" smtClean="0"/>
              <a:t>Some components of systems engineering can be taught to undergraduate engineering and science students not enrolled in systems engineering with the main challenge of “buying-in” to the validity of creating these models</a:t>
            </a:r>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r>
              <a:rPr lang="en-US" sz="2600" dirty="0" smtClean="0"/>
              <a:t>Without doing the entire systems engineering approach it is more difficult to see how one model affects the outcome</a:t>
            </a:r>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r>
              <a:rPr lang="en-US" sz="2600" dirty="0" smtClean="0"/>
              <a:t>Students typically thought that tinkering would be faster than developing the entire design on paper first </a:t>
            </a:r>
          </a:p>
        </p:txBody>
      </p:sp>
    </p:spTree>
    <p:extLst>
      <p:ext uri="{BB962C8B-B14F-4D97-AF65-F5344CB8AC3E}">
        <p14:creationId xmlns:p14="http://schemas.microsoft.com/office/powerpoint/2010/main" val="3038765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14400"/>
          </a:xfrm>
        </p:spPr>
        <p:txBody>
          <a:bodyPr>
            <a:normAutofit/>
          </a:bodyPr>
          <a:lstStyle/>
          <a:p>
            <a:pPr algn="l"/>
            <a:r>
              <a:rPr lang="en-US" sz="2600" b="1" dirty="0" smtClean="0"/>
              <a:t>We have been introducing systems competencies to the ECE senior design program over the past couple of years.</a:t>
            </a:r>
            <a:endParaRPr lang="en-US" sz="2900" b="1" dirty="0"/>
          </a:p>
        </p:txBody>
      </p:sp>
      <p:graphicFrame>
        <p:nvGraphicFramePr>
          <p:cNvPr id="4" name="Table 3"/>
          <p:cNvGraphicFramePr>
            <a:graphicFrameLocks noGrp="1"/>
          </p:cNvGraphicFramePr>
          <p:nvPr>
            <p:extLst>
              <p:ext uri="{D42A27DB-BD31-4B8C-83A1-F6EECF244321}">
                <p14:modId xmlns:p14="http://schemas.microsoft.com/office/powerpoint/2010/main" val="321205672"/>
              </p:ext>
            </p:extLst>
          </p:nvPr>
        </p:nvGraphicFramePr>
        <p:xfrm>
          <a:off x="152400" y="1066800"/>
          <a:ext cx="8839200" cy="4119880"/>
        </p:xfrm>
        <a:graphic>
          <a:graphicData uri="http://schemas.openxmlformats.org/drawingml/2006/table">
            <a:tbl>
              <a:tblPr firstRow="1" bandRow="1">
                <a:tableStyleId>{5C22544A-7EE6-4342-B048-85BDC9FD1C3A}</a:tableStyleId>
              </a:tblPr>
              <a:tblGrid>
                <a:gridCol w="4419600"/>
                <a:gridCol w="4419600"/>
              </a:tblGrid>
              <a:tr h="370840">
                <a:tc>
                  <a:txBody>
                    <a:bodyPr/>
                    <a:lstStyle/>
                    <a:p>
                      <a:pPr algn="ctr"/>
                      <a:r>
                        <a:rPr lang="en-US" dirty="0" smtClean="0"/>
                        <a:t>2013-2014 AY Senior Design</a:t>
                      </a:r>
                      <a:endParaRPr lang="en-US" dirty="0"/>
                    </a:p>
                  </a:txBody>
                  <a:tcPr anchor="ctr"/>
                </a:tc>
                <a:tc>
                  <a:txBody>
                    <a:bodyPr/>
                    <a:lstStyle/>
                    <a:p>
                      <a:pPr algn="ctr"/>
                      <a:r>
                        <a:rPr lang="en-US" dirty="0" smtClean="0"/>
                        <a:t>2014-2015 AY Senior Design</a:t>
                      </a:r>
                      <a:endParaRPr lang="en-US" dirty="0"/>
                    </a:p>
                  </a:txBody>
                  <a:tcPr anchor="ctr"/>
                </a:tc>
              </a:tr>
              <a:tr h="370840">
                <a:tc>
                  <a:txBody>
                    <a:bodyPr/>
                    <a:lstStyle/>
                    <a:p>
                      <a:r>
                        <a:rPr lang="en-US" dirty="0" smtClean="0"/>
                        <a:t>No prior exposure in Junior Design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Students were introduced to S1-S3 in Junior Design using familiar systems</a:t>
                      </a:r>
                    </a:p>
                  </a:txBody>
                  <a:tcPr/>
                </a:tc>
              </a:tr>
              <a:tr h="370840">
                <a:tc>
                  <a:txBody>
                    <a:bodyPr/>
                    <a:lstStyle/>
                    <a:p>
                      <a:r>
                        <a:rPr lang="en-US" dirty="0" smtClean="0"/>
                        <a:t>Week</a:t>
                      </a:r>
                      <a:r>
                        <a:rPr lang="en-US" baseline="0" dirty="0" smtClean="0"/>
                        <a:t>-1 2 </a:t>
                      </a:r>
                      <a:r>
                        <a:rPr lang="en-US" baseline="0" dirty="0" err="1" smtClean="0"/>
                        <a:t>hr</a:t>
                      </a:r>
                      <a:r>
                        <a:rPr lang="en-US" baseline="0" dirty="0" smtClean="0"/>
                        <a:t> lecture on</a:t>
                      </a:r>
                      <a:r>
                        <a:rPr lang="en-US" dirty="0" smtClean="0"/>
                        <a:t> S1-S3 </a:t>
                      </a:r>
                      <a:r>
                        <a:rPr lang="en-US" baseline="0" dirty="0" smtClean="0"/>
                        <a:t>using oil filter example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Week</a:t>
                      </a:r>
                      <a:r>
                        <a:rPr lang="en-US" baseline="0" dirty="0" smtClean="0"/>
                        <a:t>-1 2 </a:t>
                      </a:r>
                      <a:r>
                        <a:rPr lang="en-US" baseline="0" dirty="0" err="1" smtClean="0"/>
                        <a:t>hr</a:t>
                      </a:r>
                      <a:r>
                        <a:rPr lang="en-US" baseline="0" dirty="0" smtClean="0"/>
                        <a:t> lecture on</a:t>
                      </a:r>
                      <a:r>
                        <a:rPr lang="en-US" dirty="0" smtClean="0"/>
                        <a:t> S1-S3 </a:t>
                      </a:r>
                      <a:r>
                        <a:rPr lang="en-US" baseline="0" dirty="0" smtClean="0"/>
                        <a:t>using </a:t>
                      </a:r>
                      <a:r>
                        <a:rPr lang="en-US" b="1" i="1" baseline="0" dirty="0" smtClean="0"/>
                        <a:t>AM/FM tuner</a:t>
                      </a:r>
                      <a:endParaRPr lang="en-US" b="1" i="1" dirty="0" smtClean="0"/>
                    </a:p>
                  </a:txBody>
                  <a:tcPr/>
                </a:tc>
              </a:tr>
              <a:tr h="370840">
                <a:tc>
                  <a:txBody>
                    <a:bodyPr/>
                    <a:lstStyle/>
                    <a:p>
                      <a:r>
                        <a:rPr lang="en-US" baseline="0" dirty="0" smtClean="0"/>
                        <a:t>Week-2 2 </a:t>
                      </a:r>
                      <a:r>
                        <a:rPr lang="en-US" baseline="0" dirty="0" err="1" smtClean="0"/>
                        <a:t>hr</a:t>
                      </a:r>
                      <a:r>
                        <a:rPr lang="en-US" baseline="0" dirty="0" smtClean="0"/>
                        <a:t> lecture on S4-S6 using oil filter example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Week-5</a:t>
                      </a:r>
                      <a:r>
                        <a:rPr lang="en-US" baseline="0" dirty="0" smtClean="0"/>
                        <a:t> 2 </a:t>
                      </a:r>
                      <a:r>
                        <a:rPr lang="en-US" baseline="0" dirty="0" err="1" smtClean="0"/>
                        <a:t>hr</a:t>
                      </a:r>
                      <a:r>
                        <a:rPr lang="en-US" baseline="0" dirty="0" smtClean="0"/>
                        <a:t> lecture on S4-S6 using </a:t>
                      </a:r>
                      <a:r>
                        <a:rPr lang="en-US" b="1" i="1" baseline="0" dirty="0" smtClean="0"/>
                        <a:t>AM/FM tuner</a:t>
                      </a:r>
                      <a:endParaRPr lang="en-US" b="1" i="1" dirty="0" smtClean="0"/>
                    </a:p>
                  </a:txBody>
                  <a:tcPr/>
                </a:tc>
              </a:tr>
              <a:tr h="370840">
                <a:tc>
                  <a:txBody>
                    <a:bodyPr/>
                    <a:lstStyle/>
                    <a:p>
                      <a:r>
                        <a:rPr lang="en-US" dirty="0" smtClean="0"/>
                        <a:t>Revisited</a:t>
                      </a:r>
                      <a:r>
                        <a:rPr lang="en-US" baseline="0" dirty="0" smtClean="0"/>
                        <a:t> concepts in various lectures about test plans, requirements, reports,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Revisited</a:t>
                      </a:r>
                      <a:r>
                        <a:rPr lang="en-US" baseline="0" dirty="0" smtClean="0"/>
                        <a:t> concepts in various lectures about test plans, requirements, reports, …</a:t>
                      </a:r>
                      <a:r>
                        <a:rPr lang="en-US" b="1" i="1" baseline="0" dirty="0" smtClean="0"/>
                        <a:t> tied to AM/FM tuner</a:t>
                      </a:r>
                      <a:endParaRPr lang="en-US" b="1" i="1" dirty="0" smtClean="0"/>
                    </a:p>
                  </a:txBody>
                  <a:tcPr/>
                </a:tc>
              </a:tr>
              <a:tr h="370840">
                <a:tc>
                  <a:txBody>
                    <a:bodyPr/>
                    <a:lstStyle/>
                    <a:p>
                      <a:r>
                        <a:rPr lang="en-US" dirty="0" smtClean="0"/>
                        <a:t>Continual revision of models with assessment focused on outcome at each step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Continual revision of models with assessment focused on </a:t>
                      </a:r>
                      <a:r>
                        <a:rPr lang="en-US" b="1" i="1" dirty="0" smtClean="0"/>
                        <a:t>revision and understanding</a:t>
                      </a:r>
                      <a:r>
                        <a:rPr lang="en-US" dirty="0" smtClean="0"/>
                        <a:t> at each step</a:t>
                      </a:r>
                    </a:p>
                  </a:txBody>
                  <a:tcPr/>
                </a:tc>
              </a:tr>
            </a:tbl>
          </a:graphicData>
        </a:graphic>
      </p:graphicFrame>
      <p:pic>
        <p:nvPicPr>
          <p:cNvPr id="4100" name="Picture 4" descr="http://www.rose-hulman.edu/%7Eberry123/Rose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4" y="6365650"/>
            <a:ext cx="2667000" cy="4328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6397404"/>
            <a:ext cx="1726755" cy="369332"/>
          </a:xfrm>
          <a:prstGeom prst="rect">
            <a:avLst/>
          </a:prstGeom>
          <a:noFill/>
        </p:spPr>
        <p:txBody>
          <a:bodyPr wrap="none" rtlCol="0">
            <a:spAutoFit/>
          </a:bodyPr>
          <a:lstStyle/>
          <a:p>
            <a:r>
              <a:rPr lang="en-US" dirty="0" smtClean="0">
                <a:solidFill>
                  <a:srgbClr val="C00000"/>
                </a:solidFill>
              </a:rPr>
              <a:t>ECE Department</a:t>
            </a:r>
            <a:endParaRPr lang="en-US" dirty="0">
              <a:solidFill>
                <a:srgbClr val="C00000"/>
              </a:solidFill>
            </a:endParaRPr>
          </a:p>
        </p:txBody>
      </p:sp>
    </p:spTree>
    <p:extLst>
      <p:ext uri="{BB962C8B-B14F-4D97-AF65-F5344CB8AC3E}">
        <p14:creationId xmlns:p14="http://schemas.microsoft.com/office/powerpoint/2010/main" val="192024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762000"/>
          </a:xfrm>
        </p:spPr>
        <p:txBody>
          <a:bodyPr>
            <a:normAutofit fontScale="90000"/>
          </a:bodyPr>
          <a:lstStyle/>
          <a:p>
            <a:pPr algn="l"/>
            <a:r>
              <a:rPr lang="en-US" sz="2800" dirty="0" smtClean="0"/>
              <a:t>ECE Senior Design students did not know how to make a block diagram and we didn’t know how to teach them</a:t>
            </a:r>
            <a:endParaRPr lang="en-US" sz="2800" dirty="0"/>
          </a:p>
        </p:txBody>
      </p:sp>
      <p:graphicFrame>
        <p:nvGraphicFramePr>
          <p:cNvPr id="5" name="Diagram 4"/>
          <p:cNvGraphicFramePr/>
          <p:nvPr>
            <p:extLst>
              <p:ext uri="{D42A27DB-BD31-4B8C-83A1-F6EECF244321}">
                <p14:modId xmlns:p14="http://schemas.microsoft.com/office/powerpoint/2010/main" val="3011732137"/>
              </p:ext>
            </p:extLst>
          </p:nvPr>
        </p:nvGraphicFramePr>
        <p:xfrm>
          <a:off x="152400" y="1828800"/>
          <a:ext cx="3395663"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100" y="1026016"/>
            <a:ext cx="4548040" cy="461665"/>
          </a:xfrm>
          <a:prstGeom prst="rect">
            <a:avLst/>
          </a:prstGeom>
          <a:noFill/>
        </p:spPr>
        <p:txBody>
          <a:bodyPr wrap="none" rtlCol="0">
            <a:spAutoFit/>
          </a:bodyPr>
          <a:lstStyle/>
          <a:p>
            <a:r>
              <a:rPr lang="en-US" sz="2400" dirty="0" smtClean="0">
                <a:solidFill>
                  <a:srgbClr val="FF0000"/>
                </a:solidFill>
              </a:rPr>
              <a:t>Without Systems Competencies</a:t>
            </a:r>
            <a:endParaRPr lang="en-US" sz="2400" dirty="0">
              <a:solidFill>
                <a:srgbClr val="FF0000"/>
              </a:solidFill>
            </a:endParaRPr>
          </a:p>
        </p:txBody>
      </p:sp>
      <p:sp>
        <p:nvSpPr>
          <p:cNvPr id="7" name="TextBox 6"/>
          <p:cNvSpPr txBox="1"/>
          <p:nvPr/>
        </p:nvSpPr>
        <p:spPr>
          <a:xfrm>
            <a:off x="4862744" y="1026017"/>
            <a:ext cx="4120039" cy="461665"/>
          </a:xfrm>
          <a:prstGeom prst="rect">
            <a:avLst/>
          </a:prstGeom>
          <a:noFill/>
        </p:spPr>
        <p:txBody>
          <a:bodyPr wrap="none" rtlCol="0">
            <a:spAutoFit/>
          </a:bodyPr>
          <a:lstStyle/>
          <a:p>
            <a:r>
              <a:rPr lang="en-US" sz="2400" dirty="0" smtClean="0">
                <a:solidFill>
                  <a:srgbClr val="00B050"/>
                </a:solidFill>
              </a:rPr>
              <a:t>With Systems Competencies</a:t>
            </a:r>
            <a:endParaRPr lang="en-US" sz="2400" dirty="0">
              <a:solidFill>
                <a:srgbClr val="00B050"/>
              </a:solidFill>
            </a:endParaRP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1600200"/>
            <a:ext cx="5136888" cy="470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http://www.rose-hulman.edu/%7Eberry123/Rose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84" y="6365650"/>
            <a:ext cx="2667000" cy="4328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39000" y="6397404"/>
            <a:ext cx="1726755" cy="369332"/>
          </a:xfrm>
          <a:prstGeom prst="rect">
            <a:avLst/>
          </a:prstGeom>
          <a:noFill/>
        </p:spPr>
        <p:txBody>
          <a:bodyPr wrap="none" rtlCol="0">
            <a:spAutoFit/>
          </a:bodyPr>
          <a:lstStyle/>
          <a:p>
            <a:r>
              <a:rPr lang="en-US" dirty="0" smtClean="0">
                <a:solidFill>
                  <a:srgbClr val="C00000"/>
                </a:solidFill>
              </a:rPr>
              <a:t>ECE Department</a:t>
            </a:r>
            <a:endParaRPr lang="en-US" dirty="0">
              <a:solidFill>
                <a:srgbClr val="C00000"/>
              </a:solidFill>
            </a:endParaRPr>
          </a:p>
        </p:txBody>
      </p:sp>
    </p:spTree>
    <p:extLst>
      <p:ext uri="{BB962C8B-B14F-4D97-AF65-F5344CB8AC3E}">
        <p14:creationId xmlns:p14="http://schemas.microsoft.com/office/powerpoint/2010/main" val="1139766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48" y="76200"/>
            <a:ext cx="8868052" cy="639762"/>
          </a:xfrm>
        </p:spPr>
        <p:txBody>
          <a:bodyPr>
            <a:normAutofit fontScale="90000"/>
          </a:bodyPr>
          <a:lstStyle/>
          <a:p>
            <a:pPr algn="l"/>
            <a:r>
              <a:rPr lang="en-US" sz="2600" dirty="0" smtClean="0"/>
              <a:t>This process of creating and revising the models is improving both the students understanding of their project and the results.</a:t>
            </a:r>
            <a:endParaRPr lang="en-US" sz="2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668595"/>
            <a:ext cx="5657784" cy="305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5029200" cy="28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962400" y="5194848"/>
            <a:ext cx="990600" cy="977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10400" y="3962400"/>
            <a:ext cx="990600" cy="977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5486400"/>
            <a:ext cx="990600" cy="977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www.rose-hulman.edu/%7Eberry123/Ros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84" y="6365650"/>
            <a:ext cx="2667000" cy="4328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39000" y="6397404"/>
            <a:ext cx="1726755" cy="369332"/>
          </a:xfrm>
          <a:prstGeom prst="rect">
            <a:avLst/>
          </a:prstGeom>
          <a:noFill/>
        </p:spPr>
        <p:txBody>
          <a:bodyPr wrap="none" rtlCol="0">
            <a:spAutoFit/>
          </a:bodyPr>
          <a:lstStyle/>
          <a:p>
            <a:r>
              <a:rPr lang="en-US" dirty="0" smtClean="0">
                <a:solidFill>
                  <a:srgbClr val="C00000"/>
                </a:solidFill>
              </a:rPr>
              <a:t>ECE Department</a:t>
            </a:r>
            <a:endParaRPr lang="en-US" dirty="0">
              <a:solidFill>
                <a:srgbClr val="C00000"/>
              </a:solidFill>
            </a:endParaRPr>
          </a:p>
        </p:txBody>
      </p:sp>
    </p:spTree>
    <p:extLst>
      <p:ext uri="{BB962C8B-B14F-4D97-AF65-F5344CB8AC3E}">
        <p14:creationId xmlns:p14="http://schemas.microsoft.com/office/powerpoint/2010/main" val="129951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904"/>
            <a:ext cx="8991600" cy="839136"/>
          </a:xfrm>
        </p:spPr>
        <p:txBody>
          <a:bodyPr>
            <a:noAutofit/>
          </a:bodyPr>
          <a:lstStyle/>
          <a:p>
            <a:pPr algn="l"/>
            <a:r>
              <a:rPr lang="en-US" sz="2600" dirty="0" smtClean="0"/>
              <a:t>The systems competencies framework provides an elegant way to describe system requirements.</a:t>
            </a:r>
            <a:endParaRPr lang="en-US" sz="2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19200"/>
            <a:ext cx="5257800" cy="206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543060494"/>
              </p:ext>
            </p:extLst>
          </p:nvPr>
        </p:nvGraphicFramePr>
        <p:xfrm>
          <a:off x="780673" y="5186300"/>
          <a:ext cx="7811253" cy="990600"/>
        </p:xfrm>
        <a:graphic>
          <a:graphicData uri="http://schemas.openxmlformats.org/drawingml/2006/table">
            <a:tbl>
              <a:tblPr firstRow="1" firstCol="1" bandRow="1"/>
              <a:tblGrid>
                <a:gridCol w="1262721"/>
                <a:gridCol w="1174625"/>
                <a:gridCol w="587312"/>
                <a:gridCol w="2789733"/>
                <a:gridCol w="1996862"/>
              </a:tblGrid>
              <a:tr h="247650">
                <a:tc>
                  <a:txBody>
                    <a:bodyPr/>
                    <a:lstStyle/>
                    <a:p>
                      <a:pPr marL="0" marR="0">
                        <a:lnSpc>
                          <a:spcPct val="115000"/>
                        </a:lnSpc>
                        <a:spcBef>
                          <a:spcPts val="0"/>
                        </a:spcBef>
                        <a:spcAft>
                          <a:spcPts val="0"/>
                        </a:spcAft>
                      </a:pPr>
                      <a:r>
                        <a:rPr lang="en-US" sz="1400">
                          <a:effectLst/>
                          <a:latin typeface="Calibri"/>
                          <a:ea typeface="SimSun"/>
                          <a:cs typeface="Times New Roman"/>
                        </a:rPr>
                        <a:t>Interaction</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Block</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ID</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Requirement</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Stakeholder Features</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0">
                <a:tc>
                  <a:txBody>
                    <a:bodyPr/>
                    <a:lstStyle/>
                    <a:p>
                      <a:pPr marL="0" marR="0">
                        <a:lnSpc>
                          <a:spcPct val="115000"/>
                        </a:lnSpc>
                        <a:spcBef>
                          <a:spcPts val="0"/>
                        </a:spcBef>
                        <a:spcAft>
                          <a:spcPts val="0"/>
                        </a:spcAft>
                      </a:pPr>
                      <a:r>
                        <a:rPr lang="en-US" sz="1400" dirty="0">
                          <a:effectLst/>
                          <a:latin typeface="Calibri"/>
                          <a:ea typeface="SimSun"/>
                          <a:cs typeface="Times New Roman"/>
                        </a:rPr>
                        <a:t>Generates Analog Output</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Signal transmitter </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ST-1</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a:ea typeface="SimSun"/>
                          <a:cs typeface="Times New Roman"/>
                        </a:rPr>
                        <a:t>The </a:t>
                      </a:r>
                      <a:r>
                        <a:rPr lang="en-US" sz="1400" b="1">
                          <a:effectLst/>
                          <a:latin typeface="Calibri"/>
                          <a:ea typeface="SimSun"/>
                          <a:cs typeface="Times New Roman"/>
                        </a:rPr>
                        <a:t>signal transmitter</a:t>
                      </a:r>
                      <a:r>
                        <a:rPr lang="en-US" sz="1400">
                          <a:effectLst/>
                          <a:latin typeface="Calibri"/>
                          <a:ea typeface="SimSun"/>
                          <a:cs typeface="Times New Roman"/>
                        </a:rPr>
                        <a:t> must output an analog waveform at [the fastest the AD9914 can attain—1.4 GHz]</a:t>
                      </a: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dirty="0">
                          <a:effectLst/>
                          <a:latin typeface="Calibri"/>
                          <a:ea typeface="SimSun"/>
                          <a:cs typeface="Times New Roman"/>
                        </a:rPr>
                        <a:t>RF transmission</a:t>
                      </a:r>
                      <a:endParaRPr lang="en-US" sz="1400" dirty="0">
                        <a:effectLst/>
                        <a:latin typeface="Calibri"/>
                        <a:ea typeface="SimSun"/>
                        <a:cs typeface="Times New Roman"/>
                      </a:endParaRPr>
                    </a:p>
                  </a:txBody>
                  <a:tcPr marL="88097" marR="8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2673718" y="867039"/>
            <a:ext cx="3931269" cy="461665"/>
          </a:xfrm>
          <a:prstGeom prst="rect">
            <a:avLst/>
          </a:prstGeom>
          <a:noFill/>
        </p:spPr>
        <p:txBody>
          <a:bodyPr wrap="none" rtlCol="0">
            <a:spAutoFit/>
          </a:bodyPr>
          <a:lstStyle/>
          <a:p>
            <a:r>
              <a:rPr lang="en-US" sz="2400" dirty="0" smtClean="0">
                <a:solidFill>
                  <a:srgbClr val="FF0000"/>
                </a:solidFill>
              </a:rPr>
              <a:t>Before Systems Competencies</a:t>
            </a:r>
            <a:endParaRPr lang="en-US" sz="2400" dirty="0">
              <a:solidFill>
                <a:srgbClr val="FF0000"/>
              </a:solidFill>
            </a:endParaRPr>
          </a:p>
        </p:txBody>
      </p:sp>
      <p:sp>
        <p:nvSpPr>
          <p:cNvPr id="9" name="TextBox 8"/>
          <p:cNvSpPr txBox="1"/>
          <p:nvPr/>
        </p:nvSpPr>
        <p:spPr>
          <a:xfrm>
            <a:off x="2816719" y="4692823"/>
            <a:ext cx="3739165" cy="461665"/>
          </a:xfrm>
          <a:prstGeom prst="rect">
            <a:avLst/>
          </a:prstGeom>
          <a:noFill/>
        </p:spPr>
        <p:txBody>
          <a:bodyPr wrap="none" rtlCol="0">
            <a:spAutoFit/>
          </a:bodyPr>
          <a:lstStyle/>
          <a:p>
            <a:r>
              <a:rPr lang="en-US" sz="2400" dirty="0" smtClean="0">
                <a:solidFill>
                  <a:srgbClr val="00B050"/>
                </a:solidFill>
              </a:rPr>
              <a:t>After Systems Competencies</a:t>
            </a:r>
            <a:endParaRPr lang="en-US" sz="2400" dirty="0">
              <a:solidFill>
                <a:srgbClr val="00B050"/>
              </a:solidFill>
            </a:endParaRPr>
          </a:p>
        </p:txBody>
      </p:sp>
      <p:sp>
        <p:nvSpPr>
          <p:cNvPr id="3" name="TextBox 2"/>
          <p:cNvSpPr txBox="1"/>
          <p:nvPr/>
        </p:nvSpPr>
        <p:spPr>
          <a:xfrm>
            <a:off x="600752" y="3505200"/>
            <a:ext cx="8077200" cy="1200329"/>
          </a:xfrm>
          <a:prstGeom prst="rect">
            <a:avLst/>
          </a:prstGeom>
          <a:noFill/>
        </p:spPr>
        <p:txBody>
          <a:bodyPr wrap="square" rtlCol="0">
            <a:spAutoFit/>
          </a:bodyPr>
          <a:lstStyle/>
          <a:p>
            <a:r>
              <a:rPr lang="en-US" b="1" u="sng" dirty="0" smtClean="0"/>
              <a:t>Performance </a:t>
            </a:r>
            <a:r>
              <a:rPr lang="en-US" b="1" u="sng" dirty="0"/>
              <a:t>and Capacity </a:t>
            </a:r>
          </a:p>
          <a:p>
            <a:r>
              <a:rPr lang="en-US" dirty="0"/>
              <a:t>The product should function to the same capacity and performance as the NI </a:t>
            </a:r>
            <a:r>
              <a:rPr lang="en-US" dirty="0" err="1"/>
              <a:t>myDAQ</a:t>
            </a:r>
            <a:r>
              <a:rPr lang="en-US" dirty="0"/>
              <a:t>.  It must perform reliably and consistently.  It should have the same accuracy in measurement as the </a:t>
            </a:r>
            <a:r>
              <a:rPr lang="en-US" dirty="0" err="1"/>
              <a:t>myDAQ</a:t>
            </a:r>
            <a:r>
              <a:rPr lang="en-US" dirty="0"/>
              <a:t>. </a:t>
            </a:r>
          </a:p>
        </p:txBody>
      </p:sp>
      <p:pic>
        <p:nvPicPr>
          <p:cNvPr id="10" name="Picture 4" descr="http://www.rose-hulman.edu/%7Eberry123/Ros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84" y="6365650"/>
            <a:ext cx="2667000" cy="4328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39000" y="6397404"/>
            <a:ext cx="1726755" cy="369332"/>
          </a:xfrm>
          <a:prstGeom prst="rect">
            <a:avLst/>
          </a:prstGeom>
          <a:noFill/>
        </p:spPr>
        <p:txBody>
          <a:bodyPr wrap="none" rtlCol="0">
            <a:spAutoFit/>
          </a:bodyPr>
          <a:lstStyle/>
          <a:p>
            <a:r>
              <a:rPr lang="en-US" dirty="0" smtClean="0">
                <a:solidFill>
                  <a:srgbClr val="C00000"/>
                </a:solidFill>
              </a:rPr>
              <a:t>ECE Department</a:t>
            </a:r>
            <a:endParaRPr lang="en-US" dirty="0">
              <a:solidFill>
                <a:srgbClr val="C00000"/>
              </a:solidFill>
            </a:endParaRPr>
          </a:p>
        </p:txBody>
      </p:sp>
    </p:spTree>
    <p:extLst>
      <p:ext uri="{BB962C8B-B14F-4D97-AF65-F5344CB8AC3E}">
        <p14:creationId xmlns:p14="http://schemas.microsoft.com/office/powerpoint/2010/main" val="1865566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A Rose-</a:t>
            </a:r>
            <a:r>
              <a:rPr lang="en-US" dirty="0" err="1" smtClean="0"/>
              <a:t>Hulman</a:t>
            </a:r>
            <a:r>
              <a:rPr lang="en-US" dirty="0" smtClean="0"/>
              <a:t> ECE alumnus went to Carnegie Mellon Robotics for graduate school.</a:t>
            </a:r>
            <a:endParaRPr lang="en-US" dirty="0"/>
          </a:p>
        </p:txBody>
      </p:sp>
      <p:pic>
        <p:nvPicPr>
          <p:cNvPr id="8194" name="Picture 2" descr="Elliot working hard with the rob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1219200"/>
            <a:ext cx="4166936" cy="416693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TLAB path and pose of robot for mini-field pa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3956886" cy="5258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6093055"/>
            <a:ext cx="7058471" cy="369332"/>
          </a:xfrm>
          <a:prstGeom prst="rect">
            <a:avLst/>
          </a:prstGeom>
          <a:noFill/>
        </p:spPr>
        <p:txBody>
          <a:bodyPr wrap="none" rtlCol="0">
            <a:spAutoFit/>
          </a:bodyPr>
          <a:lstStyle/>
          <a:p>
            <a:r>
              <a:rPr lang="en-US" dirty="0" smtClean="0"/>
              <a:t>Taken </a:t>
            </a:r>
            <a:r>
              <a:rPr lang="en-US" dirty="0"/>
              <a:t>with permission from </a:t>
            </a:r>
            <a:r>
              <a:rPr lang="en-US" dirty="0">
                <a:hlinkClick r:id="rId4"/>
              </a:rPr>
              <a:t>http://www.fieldroidrobot.com</a:t>
            </a:r>
            <a:r>
              <a:rPr lang="en-US" dirty="0" smtClean="0">
                <a:hlinkClick r:id="rId4"/>
              </a:rPr>
              <a:t>/</a:t>
            </a:r>
            <a:r>
              <a:rPr lang="en-US" dirty="0" smtClean="0"/>
              <a:t> (4/29/15)</a:t>
            </a:r>
            <a:endParaRPr lang="en-US" dirty="0"/>
          </a:p>
        </p:txBody>
      </p:sp>
    </p:spTree>
    <p:extLst>
      <p:ext uri="{BB962C8B-B14F-4D97-AF65-F5344CB8AC3E}">
        <p14:creationId xmlns:p14="http://schemas.microsoft.com/office/powerpoint/2010/main" val="403739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975725" cy="954107"/>
          </a:xfrm>
        </p:spPr>
        <p:txBody>
          <a:bodyPr/>
          <a:lstStyle/>
          <a:p>
            <a:r>
              <a:rPr lang="en-US" dirty="0" smtClean="0"/>
              <a:t>A typical design process is usually presented as a linear process with feedback and iteration.</a:t>
            </a:r>
            <a:endParaRPr lang="en-US" dirty="0"/>
          </a:p>
        </p:txBody>
      </p:sp>
      <p:sp>
        <p:nvSpPr>
          <p:cNvPr id="23" name="TextBox 22"/>
          <p:cNvSpPr txBox="1"/>
          <p:nvPr/>
        </p:nvSpPr>
        <p:spPr>
          <a:xfrm>
            <a:off x="762000" y="3657600"/>
            <a:ext cx="6657592" cy="276999"/>
          </a:xfrm>
          <a:prstGeom prst="rect">
            <a:avLst/>
          </a:prstGeom>
          <a:noFill/>
        </p:spPr>
        <p:txBody>
          <a:bodyPr wrap="none" rtlCol="0">
            <a:spAutoFit/>
          </a:bodyPr>
          <a:lstStyle/>
          <a:p>
            <a:r>
              <a:rPr lang="en-US" sz="1200" dirty="0" smtClean="0"/>
              <a:t>From </a:t>
            </a:r>
            <a:r>
              <a:rPr lang="en-US" sz="1200" i="1" dirty="0" smtClean="0"/>
              <a:t>Product Design and Development </a:t>
            </a:r>
            <a:r>
              <a:rPr lang="en-US" sz="1200" dirty="0" smtClean="0"/>
              <a:t>by Karl Ulrich and Steven </a:t>
            </a:r>
            <a:r>
              <a:rPr lang="en-US" sz="1200" dirty="0" err="1" smtClean="0"/>
              <a:t>Eppinger</a:t>
            </a:r>
            <a:r>
              <a:rPr lang="en-US" sz="1200" dirty="0" smtClean="0"/>
              <a:t> (McGraw-Hill/Irwin)</a:t>
            </a:r>
            <a:endParaRPr lang="en-US" sz="1200" dirty="0"/>
          </a:p>
        </p:txBody>
      </p:sp>
      <p:grpSp>
        <p:nvGrpSpPr>
          <p:cNvPr id="24" name="Group 23"/>
          <p:cNvGrpSpPr/>
          <p:nvPr/>
        </p:nvGrpSpPr>
        <p:grpSpPr>
          <a:xfrm>
            <a:off x="546100" y="1784684"/>
            <a:ext cx="8051800" cy="1371600"/>
            <a:chOff x="609600" y="1981200"/>
            <a:chExt cx="8051800" cy="1371600"/>
          </a:xfrm>
        </p:grpSpPr>
        <p:sp>
          <p:nvSpPr>
            <p:cNvPr id="25" name="Text Box 3"/>
            <p:cNvSpPr txBox="1">
              <a:spLocks noChangeArrowheads="1"/>
            </p:cNvSpPr>
            <p:nvPr/>
          </p:nvSpPr>
          <p:spPr bwMode="auto">
            <a:xfrm>
              <a:off x="5057775" y="1981200"/>
              <a:ext cx="201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r>
                <a:rPr lang="en-US" altLang="en-US" sz="1400" b="1"/>
                <a:t>Many Iteration Cycles</a:t>
              </a:r>
            </a:p>
          </p:txBody>
        </p:sp>
        <p:sp>
          <p:nvSpPr>
            <p:cNvPr id="26" name="AutoShape 4"/>
            <p:cNvSpPr>
              <a:spLocks noChangeArrowheads="1"/>
            </p:cNvSpPr>
            <p:nvPr/>
          </p:nvSpPr>
          <p:spPr bwMode="auto">
            <a:xfrm>
              <a:off x="609600" y="2305050"/>
              <a:ext cx="1193800" cy="520700"/>
            </a:xfrm>
            <a:prstGeom prst="homePlate">
              <a:avLst>
                <a:gd name="adj" fmla="val 55417"/>
              </a:avLst>
            </a:prstGeom>
            <a:solidFill>
              <a:schemeClr val="bg1"/>
            </a:solidFill>
            <a:ln w="25400">
              <a:solidFill>
                <a:srgbClr val="3333FF"/>
              </a:solidFill>
              <a:miter lim="800000"/>
              <a:headEnd/>
              <a:tailEnd/>
            </a:ln>
            <a:effectLst>
              <a:outerShdw blurRad="63500" dist="107763" dir="2700000" algn="ctr" rotWithShape="0">
                <a:schemeClr val="bg2">
                  <a:alpha val="74998"/>
                </a:schemeClr>
              </a:outerShdw>
            </a:effectLst>
          </p:spPr>
          <p:txBody>
            <a:bodyPr wrap="none" lIns="90487" tIns="44450" rIns="90487" bIns="44450" anchor="ctr"/>
            <a:lstStyle/>
            <a:p>
              <a:pPr algn="ctr" eaLnBrk="0" hangingPunct="0">
                <a:defRPr/>
              </a:pPr>
              <a:r>
                <a:rPr lang="en-US" sz="1200" b="1">
                  <a:latin typeface="Arial" charset="0"/>
                  <a:ea typeface="+mn-ea"/>
                </a:rPr>
                <a:t>Planning</a:t>
              </a:r>
            </a:p>
          </p:txBody>
        </p:sp>
        <p:sp>
          <p:nvSpPr>
            <p:cNvPr id="27" name="AutoShape 5"/>
            <p:cNvSpPr>
              <a:spLocks noChangeArrowheads="1"/>
            </p:cNvSpPr>
            <p:nvPr/>
          </p:nvSpPr>
          <p:spPr bwMode="auto">
            <a:xfrm>
              <a:off x="1676400" y="2362200"/>
              <a:ext cx="381000" cy="381000"/>
            </a:xfrm>
            <a:prstGeom prst="diamond">
              <a:avLst/>
            </a:prstGeom>
            <a:solidFill>
              <a:srgbClr val="FFFF00"/>
            </a:solidFill>
            <a:ln w="19050">
              <a:solidFill>
                <a:schemeClr val="tx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endParaRPr lang="en-US" altLang="en-US"/>
            </a:p>
          </p:txBody>
        </p:sp>
        <p:sp>
          <p:nvSpPr>
            <p:cNvPr id="28" name="AutoShape 6"/>
            <p:cNvSpPr>
              <a:spLocks noChangeArrowheads="1"/>
            </p:cNvSpPr>
            <p:nvPr/>
          </p:nvSpPr>
          <p:spPr bwMode="auto">
            <a:xfrm>
              <a:off x="2006600" y="2286000"/>
              <a:ext cx="1193800" cy="520700"/>
            </a:xfrm>
            <a:prstGeom prst="homePlate">
              <a:avLst>
                <a:gd name="adj" fmla="val 55417"/>
              </a:avLst>
            </a:prstGeom>
            <a:solidFill>
              <a:schemeClr val="bg1"/>
            </a:solidFill>
            <a:ln w="25400">
              <a:solidFill>
                <a:schemeClr val="accent1"/>
              </a:solidFill>
              <a:miter lim="800000"/>
              <a:headEnd/>
              <a:tailEnd/>
            </a:ln>
            <a:effectLst>
              <a:outerShdw blurRad="63500" dist="107763" dir="2700000" algn="ctr" rotWithShape="0">
                <a:schemeClr val="bg2">
                  <a:alpha val="74998"/>
                </a:schemeClr>
              </a:outerShdw>
            </a:effectLst>
          </p:spPr>
          <p:txBody>
            <a:bodyPr wrap="none" lIns="90487" tIns="44450" rIns="90487" bIns="44450" anchor="ctr"/>
            <a:lstStyle/>
            <a:p>
              <a:pPr algn="ctr" eaLnBrk="0" hangingPunct="0">
                <a:defRPr/>
              </a:pPr>
              <a:r>
                <a:rPr lang="en-US" sz="1200" b="1">
                  <a:latin typeface="Arial" charset="0"/>
                  <a:ea typeface="+mn-ea"/>
                </a:rPr>
                <a:t>Concept</a:t>
              </a:r>
            </a:p>
            <a:p>
              <a:pPr algn="ctr" eaLnBrk="0" hangingPunct="0">
                <a:defRPr/>
              </a:pPr>
              <a:r>
                <a:rPr lang="en-US" sz="1200" b="1">
                  <a:latin typeface="Arial" charset="0"/>
                  <a:ea typeface="+mn-ea"/>
                </a:rPr>
                <a:t>Development</a:t>
              </a:r>
            </a:p>
          </p:txBody>
        </p:sp>
        <p:sp>
          <p:nvSpPr>
            <p:cNvPr id="29" name="AutoShape 7"/>
            <p:cNvSpPr>
              <a:spLocks noChangeArrowheads="1"/>
            </p:cNvSpPr>
            <p:nvPr/>
          </p:nvSpPr>
          <p:spPr bwMode="auto">
            <a:xfrm>
              <a:off x="3048000" y="2362200"/>
              <a:ext cx="381000" cy="381000"/>
            </a:xfrm>
            <a:prstGeom prst="diamond">
              <a:avLst/>
            </a:prstGeom>
            <a:solidFill>
              <a:srgbClr val="FFFF00"/>
            </a:solidFill>
            <a:ln w="19050">
              <a:solidFill>
                <a:schemeClr val="tx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endParaRPr lang="en-US" altLang="en-US"/>
            </a:p>
          </p:txBody>
        </p:sp>
        <p:sp>
          <p:nvSpPr>
            <p:cNvPr id="30" name="AutoShape 8"/>
            <p:cNvSpPr>
              <a:spLocks noChangeArrowheads="1"/>
            </p:cNvSpPr>
            <p:nvPr/>
          </p:nvSpPr>
          <p:spPr bwMode="auto">
            <a:xfrm>
              <a:off x="3378200" y="2286000"/>
              <a:ext cx="1193800" cy="520700"/>
            </a:xfrm>
            <a:prstGeom prst="homePlate">
              <a:avLst>
                <a:gd name="adj" fmla="val 55417"/>
              </a:avLst>
            </a:prstGeom>
            <a:solidFill>
              <a:schemeClr val="bg1"/>
            </a:solidFill>
            <a:ln w="25400">
              <a:solidFill>
                <a:schemeClr val="accent1"/>
              </a:solidFill>
              <a:miter lim="800000"/>
              <a:headEnd/>
              <a:tailEnd/>
            </a:ln>
            <a:effectLst>
              <a:outerShdw blurRad="63500" dist="107763" dir="2700000" algn="ctr" rotWithShape="0">
                <a:schemeClr val="bg2">
                  <a:alpha val="74998"/>
                </a:schemeClr>
              </a:outerShdw>
            </a:effectLst>
          </p:spPr>
          <p:txBody>
            <a:bodyPr wrap="none" lIns="90487" tIns="44450" rIns="90487" bIns="44450" anchor="ctr"/>
            <a:lstStyle/>
            <a:p>
              <a:pPr algn="ctr" eaLnBrk="0" hangingPunct="0">
                <a:defRPr/>
              </a:pPr>
              <a:r>
                <a:rPr lang="en-US" sz="1200" b="1">
                  <a:latin typeface="Arial" charset="0"/>
                  <a:ea typeface="+mn-ea"/>
                </a:rPr>
                <a:t>System-Level</a:t>
              </a:r>
            </a:p>
            <a:p>
              <a:pPr algn="ctr" eaLnBrk="0" hangingPunct="0">
                <a:defRPr/>
              </a:pPr>
              <a:r>
                <a:rPr lang="en-US" sz="1200" b="1">
                  <a:latin typeface="Arial" charset="0"/>
                  <a:ea typeface="+mn-ea"/>
                </a:rPr>
                <a:t>Design</a:t>
              </a:r>
            </a:p>
          </p:txBody>
        </p:sp>
        <p:sp>
          <p:nvSpPr>
            <p:cNvPr id="31" name="AutoShape 9"/>
            <p:cNvSpPr>
              <a:spLocks noChangeArrowheads="1"/>
            </p:cNvSpPr>
            <p:nvPr/>
          </p:nvSpPr>
          <p:spPr bwMode="auto">
            <a:xfrm>
              <a:off x="4419600" y="2362200"/>
              <a:ext cx="381000" cy="381000"/>
            </a:xfrm>
            <a:prstGeom prst="diamond">
              <a:avLst/>
            </a:prstGeom>
            <a:solidFill>
              <a:srgbClr val="FFFF00"/>
            </a:solidFill>
            <a:ln w="19050">
              <a:solidFill>
                <a:schemeClr val="tx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endParaRPr lang="en-US" altLang="en-US"/>
            </a:p>
          </p:txBody>
        </p:sp>
        <p:sp>
          <p:nvSpPr>
            <p:cNvPr id="32" name="Text Box 10"/>
            <p:cNvSpPr txBox="1">
              <a:spLocks noChangeArrowheads="1"/>
            </p:cNvSpPr>
            <p:nvPr/>
          </p:nvSpPr>
          <p:spPr bwMode="auto">
            <a:xfrm>
              <a:off x="1447800" y="28956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r>
                <a:rPr lang="en-US" altLang="en-US" sz="1200" b="1">
                  <a:latin typeface="Helvetica" charset="0"/>
                </a:rPr>
                <a:t>Mission</a:t>
              </a:r>
            </a:p>
            <a:p>
              <a:pPr algn="ctr"/>
              <a:r>
                <a:rPr lang="en-US" altLang="en-US" sz="1200" b="1">
                  <a:latin typeface="Helvetica" charset="0"/>
                </a:rPr>
                <a:t>Approval</a:t>
              </a:r>
            </a:p>
          </p:txBody>
        </p:sp>
        <p:sp>
          <p:nvSpPr>
            <p:cNvPr id="33" name="Text Box 11"/>
            <p:cNvSpPr txBox="1">
              <a:spLocks noChangeArrowheads="1"/>
            </p:cNvSpPr>
            <p:nvPr/>
          </p:nvSpPr>
          <p:spPr bwMode="auto">
            <a:xfrm>
              <a:off x="2841625" y="2895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r>
                <a:rPr lang="en-US" altLang="en-US" sz="1200" b="1">
                  <a:latin typeface="Helvetica" charset="0"/>
                </a:rPr>
                <a:t>Concept</a:t>
              </a:r>
            </a:p>
            <a:p>
              <a:pPr algn="ctr"/>
              <a:r>
                <a:rPr lang="en-US" altLang="en-US" sz="1200" b="1">
                  <a:latin typeface="Helvetica" charset="0"/>
                </a:rPr>
                <a:t>Review</a:t>
              </a:r>
            </a:p>
          </p:txBody>
        </p:sp>
        <p:sp>
          <p:nvSpPr>
            <p:cNvPr id="34" name="Text Box 12"/>
            <p:cNvSpPr txBox="1">
              <a:spLocks noChangeArrowheads="1"/>
            </p:cNvSpPr>
            <p:nvPr/>
          </p:nvSpPr>
          <p:spPr bwMode="auto">
            <a:xfrm>
              <a:off x="4140200" y="2895600"/>
              <a:ext cx="95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r>
                <a:rPr lang="en-US" altLang="en-US" sz="1200" b="1">
                  <a:latin typeface="Helvetica" charset="0"/>
                </a:rPr>
                <a:t>Cycle Plan</a:t>
              </a:r>
            </a:p>
            <a:p>
              <a:pPr algn="ctr"/>
              <a:r>
                <a:rPr lang="en-US" altLang="en-US" sz="1200" b="1">
                  <a:latin typeface="Helvetica" charset="0"/>
                </a:rPr>
                <a:t>Review</a:t>
              </a:r>
            </a:p>
          </p:txBody>
        </p:sp>
        <p:sp>
          <p:nvSpPr>
            <p:cNvPr id="35" name="AutoShape 13"/>
            <p:cNvSpPr>
              <a:spLocks noChangeArrowheads="1"/>
            </p:cNvSpPr>
            <p:nvPr/>
          </p:nvSpPr>
          <p:spPr bwMode="auto">
            <a:xfrm>
              <a:off x="4749800" y="2362200"/>
              <a:ext cx="889000" cy="368300"/>
            </a:xfrm>
            <a:prstGeom prst="homePlate">
              <a:avLst>
                <a:gd name="adj" fmla="val 58345"/>
              </a:avLst>
            </a:prstGeom>
            <a:solidFill>
              <a:schemeClr val="bg1"/>
            </a:solidFill>
            <a:ln w="25400">
              <a:solidFill>
                <a:schemeClr val="accent1"/>
              </a:solidFill>
              <a:miter lim="800000"/>
              <a:headEnd/>
              <a:tailEnd/>
            </a:ln>
            <a:effectLst>
              <a:outerShdw blurRad="63500" dist="107763" dir="2700000" algn="ctr" rotWithShape="0">
                <a:schemeClr val="bg2">
                  <a:alpha val="74998"/>
                </a:schemeClr>
              </a:outerShdw>
            </a:effectLst>
          </p:spPr>
          <p:txBody>
            <a:bodyPr wrap="none" lIns="90487" tIns="44450" rIns="90487" bIns="44450" anchor="ctr"/>
            <a:lstStyle/>
            <a:p>
              <a:pPr algn="ctr" eaLnBrk="0" hangingPunct="0">
                <a:defRPr/>
              </a:pPr>
              <a:r>
                <a:rPr lang="en-US" sz="1200" b="1">
                  <a:latin typeface="Arial" charset="0"/>
                  <a:ea typeface="+mn-ea"/>
                </a:rPr>
                <a:t>Design</a:t>
              </a:r>
            </a:p>
          </p:txBody>
        </p:sp>
        <p:sp>
          <p:nvSpPr>
            <p:cNvPr id="36" name="Text Box 14"/>
            <p:cNvSpPr txBox="1">
              <a:spLocks noChangeArrowheads="1"/>
            </p:cNvSpPr>
            <p:nvPr/>
          </p:nvSpPr>
          <p:spPr bwMode="auto">
            <a:xfrm>
              <a:off x="7010400" y="2895600"/>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r>
                <a:rPr lang="en-US" altLang="en-US" sz="1200" b="1">
                  <a:latin typeface="Helvetica" charset="0"/>
                </a:rPr>
                <a:t>Cycle</a:t>
              </a:r>
            </a:p>
            <a:p>
              <a:pPr algn="ctr"/>
              <a:r>
                <a:rPr lang="en-US" altLang="en-US" sz="1200" b="1">
                  <a:latin typeface="Helvetica" charset="0"/>
                </a:rPr>
                <a:t>Review</a:t>
              </a:r>
            </a:p>
          </p:txBody>
        </p:sp>
        <p:sp>
          <p:nvSpPr>
            <p:cNvPr id="37" name="AutoShape 15"/>
            <p:cNvSpPr>
              <a:spLocks noChangeArrowheads="1"/>
            </p:cNvSpPr>
            <p:nvPr/>
          </p:nvSpPr>
          <p:spPr bwMode="auto">
            <a:xfrm>
              <a:off x="5588000" y="2362200"/>
              <a:ext cx="889000" cy="368300"/>
            </a:xfrm>
            <a:prstGeom prst="homePlate">
              <a:avLst>
                <a:gd name="adj" fmla="val 58345"/>
              </a:avLst>
            </a:prstGeom>
            <a:solidFill>
              <a:schemeClr val="bg1"/>
            </a:solidFill>
            <a:ln w="25400">
              <a:solidFill>
                <a:schemeClr val="accent1"/>
              </a:solidFill>
              <a:miter lim="800000"/>
              <a:headEnd/>
              <a:tailEnd/>
            </a:ln>
            <a:effectLst>
              <a:outerShdw blurRad="63500" dist="107763" dir="2700000" algn="ctr" rotWithShape="0">
                <a:schemeClr val="bg2">
                  <a:alpha val="74998"/>
                </a:schemeClr>
              </a:outerShdw>
            </a:effectLst>
          </p:spPr>
          <p:txBody>
            <a:bodyPr wrap="none" lIns="90487" tIns="44450" rIns="90487" bIns="44450" anchor="ctr"/>
            <a:lstStyle/>
            <a:p>
              <a:pPr algn="ctr" eaLnBrk="0" hangingPunct="0">
                <a:defRPr/>
              </a:pPr>
              <a:r>
                <a:rPr lang="en-US" sz="1200" b="1">
                  <a:latin typeface="Arial" charset="0"/>
                  <a:ea typeface="+mn-ea"/>
                </a:rPr>
                <a:t>Build</a:t>
              </a:r>
            </a:p>
          </p:txBody>
        </p:sp>
        <p:sp>
          <p:nvSpPr>
            <p:cNvPr id="38" name="AutoShape 16"/>
            <p:cNvSpPr>
              <a:spLocks noChangeArrowheads="1"/>
            </p:cNvSpPr>
            <p:nvPr/>
          </p:nvSpPr>
          <p:spPr bwMode="auto">
            <a:xfrm>
              <a:off x="6426200" y="2362200"/>
              <a:ext cx="889000" cy="368300"/>
            </a:xfrm>
            <a:prstGeom prst="homePlate">
              <a:avLst>
                <a:gd name="adj" fmla="val 58345"/>
              </a:avLst>
            </a:prstGeom>
            <a:solidFill>
              <a:schemeClr val="bg1"/>
            </a:solidFill>
            <a:ln w="25400">
              <a:solidFill>
                <a:schemeClr val="accent1"/>
              </a:solidFill>
              <a:miter lim="800000"/>
              <a:headEnd/>
              <a:tailEnd/>
            </a:ln>
            <a:effectLst>
              <a:outerShdw blurRad="63500" dist="107763" dir="2700000" algn="ctr" rotWithShape="0">
                <a:schemeClr val="bg2">
                  <a:alpha val="74998"/>
                </a:schemeClr>
              </a:outerShdw>
            </a:effectLst>
          </p:spPr>
          <p:txBody>
            <a:bodyPr wrap="none" lIns="90487" tIns="44450" rIns="90487" bIns="44450" anchor="ctr"/>
            <a:lstStyle/>
            <a:p>
              <a:pPr algn="ctr" eaLnBrk="0" hangingPunct="0">
                <a:defRPr/>
              </a:pPr>
              <a:r>
                <a:rPr lang="en-US" sz="1200" b="1">
                  <a:latin typeface="Arial" charset="0"/>
                  <a:ea typeface="+mn-ea"/>
                </a:rPr>
                <a:t>Test</a:t>
              </a:r>
            </a:p>
          </p:txBody>
        </p:sp>
        <p:sp>
          <p:nvSpPr>
            <p:cNvPr id="39" name="AutoShape 17"/>
            <p:cNvSpPr>
              <a:spLocks noChangeArrowheads="1"/>
            </p:cNvSpPr>
            <p:nvPr/>
          </p:nvSpPr>
          <p:spPr bwMode="auto">
            <a:xfrm>
              <a:off x="7162800" y="2362200"/>
              <a:ext cx="381000" cy="381000"/>
            </a:xfrm>
            <a:prstGeom prst="diamond">
              <a:avLst/>
            </a:prstGeom>
            <a:solidFill>
              <a:srgbClr val="FFFF00"/>
            </a:solidFill>
            <a:ln w="19050">
              <a:solidFill>
                <a:schemeClr val="tx1"/>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endParaRPr lang="en-US" altLang="en-US"/>
            </a:p>
          </p:txBody>
        </p:sp>
        <p:sp>
          <p:nvSpPr>
            <p:cNvPr id="40" name="AutoShape 18"/>
            <p:cNvSpPr>
              <a:spLocks noChangeArrowheads="1"/>
            </p:cNvSpPr>
            <p:nvPr/>
          </p:nvSpPr>
          <p:spPr bwMode="auto">
            <a:xfrm>
              <a:off x="7467600" y="2286000"/>
              <a:ext cx="1193800" cy="520700"/>
            </a:xfrm>
            <a:prstGeom prst="homePlate">
              <a:avLst>
                <a:gd name="adj" fmla="val 55417"/>
              </a:avLst>
            </a:prstGeom>
            <a:solidFill>
              <a:schemeClr val="bg1"/>
            </a:solidFill>
            <a:ln w="25400">
              <a:solidFill>
                <a:srgbClr val="008000"/>
              </a:solidFill>
              <a:miter lim="800000"/>
              <a:headEnd/>
              <a:tailEnd/>
            </a:ln>
            <a:effectLst>
              <a:outerShdw blurRad="63500" dist="107763" dir="2700000" algn="ctr" rotWithShape="0">
                <a:schemeClr val="bg2">
                  <a:alpha val="74998"/>
                </a:schemeClr>
              </a:outerShdw>
            </a:effectLst>
          </p:spPr>
          <p:txBody>
            <a:bodyPr wrap="none" lIns="90487" tIns="44450" rIns="90487" bIns="44450" anchor="ctr"/>
            <a:lstStyle/>
            <a:p>
              <a:pPr algn="ctr" eaLnBrk="0" hangingPunct="0">
                <a:defRPr/>
              </a:pPr>
              <a:r>
                <a:rPr lang="en-US" sz="1200" b="1">
                  <a:latin typeface="Arial" charset="0"/>
                  <a:ea typeface="+mn-ea"/>
                </a:rPr>
                <a:t>Production</a:t>
              </a:r>
            </a:p>
            <a:p>
              <a:pPr algn="ctr" eaLnBrk="0" hangingPunct="0">
                <a:defRPr/>
              </a:pPr>
              <a:r>
                <a:rPr lang="en-US" sz="1200" b="1">
                  <a:latin typeface="Arial" charset="0"/>
                  <a:ea typeface="+mn-ea"/>
                </a:rPr>
                <a:t>Ramp-Up</a:t>
              </a:r>
            </a:p>
          </p:txBody>
        </p:sp>
        <p:sp>
          <p:nvSpPr>
            <p:cNvPr id="41" name="Freeform 19"/>
            <p:cNvSpPr>
              <a:spLocks/>
            </p:cNvSpPr>
            <p:nvPr/>
          </p:nvSpPr>
          <p:spPr bwMode="auto">
            <a:xfrm>
              <a:off x="4914900" y="1981200"/>
              <a:ext cx="2438400" cy="381000"/>
            </a:xfrm>
            <a:custGeom>
              <a:avLst/>
              <a:gdLst>
                <a:gd name="T0" fmla="*/ 2147483647 w 1536"/>
                <a:gd name="T1" fmla="*/ 2147483647 h 192"/>
                <a:gd name="T2" fmla="*/ 2147483647 w 1536"/>
                <a:gd name="T3" fmla="*/ 0 h 192"/>
                <a:gd name="T4" fmla="*/ 0 w 1536"/>
                <a:gd name="T5" fmla="*/ 0 h 192"/>
                <a:gd name="T6" fmla="*/ 0 w 1536"/>
                <a:gd name="T7" fmla="*/ 2147483647 h 192"/>
                <a:gd name="T8" fmla="*/ 0 60000 65536"/>
                <a:gd name="T9" fmla="*/ 0 60000 65536"/>
                <a:gd name="T10" fmla="*/ 0 60000 65536"/>
                <a:gd name="T11" fmla="*/ 0 60000 65536"/>
                <a:gd name="T12" fmla="*/ 0 w 1536"/>
                <a:gd name="T13" fmla="*/ 0 h 192"/>
                <a:gd name="T14" fmla="*/ 1536 w 1536"/>
                <a:gd name="T15" fmla="*/ 192 h 192"/>
              </a:gdLst>
              <a:ahLst/>
              <a:cxnLst>
                <a:cxn ang="T8">
                  <a:pos x="T0" y="T1"/>
                </a:cxn>
                <a:cxn ang="T9">
                  <a:pos x="T2" y="T3"/>
                </a:cxn>
                <a:cxn ang="T10">
                  <a:pos x="T4" y="T5"/>
                </a:cxn>
                <a:cxn ang="T11">
                  <a:pos x="T6" y="T7"/>
                </a:cxn>
              </a:cxnLst>
              <a:rect l="T12" t="T13" r="T14" b="T15"/>
              <a:pathLst>
                <a:path w="1536" h="192">
                  <a:moveTo>
                    <a:pt x="1536" y="192"/>
                  </a:moveTo>
                  <a:lnTo>
                    <a:pt x="1536" y="0"/>
                  </a:lnTo>
                  <a:lnTo>
                    <a:pt x="0" y="0"/>
                  </a:lnTo>
                  <a:lnTo>
                    <a:pt x="0" y="192"/>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48058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their version of a Functional Architecture</a:t>
            </a:r>
            <a:endParaRPr lang="en-US" dirty="0"/>
          </a:p>
        </p:txBody>
      </p:sp>
      <p:pic>
        <p:nvPicPr>
          <p:cNvPr id="12290" name="Picture 2" descr="Functional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84" y="1143000"/>
            <a:ext cx="8929342" cy="4780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093055"/>
            <a:ext cx="7058471" cy="369332"/>
          </a:xfrm>
          <a:prstGeom prst="rect">
            <a:avLst/>
          </a:prstGeom>
          <a:noFill/>
        </p:spPr>
        <p:txBody>
          <a:bodyPr wrap="none" rtlCol="0">
            <a:spAutoFit/>
          </a:bodyPr>
          <a:lstStyle/>
          <a:p>
            <a:r>
              <a:rPr lang="en-US" dirty="0" smtClean="0"/>
              <a:t>Taken </a:t>
            </a:r>
            <a:r>
              <a:rPr lang="en-US" dirty="0"/>
              <a:t>with permission from </a:t>
            </a:r>
            <a:r>
              <a:rPr lang="en-US" dirty="0">
                <a:hlinkClick r:id="rId3"/>
              </a:rPr>
              <a:t>http://www.fieldroidrobot.com</a:t>
            </a:r>
            <a:r>
              <a:rPr lang="en-US" dirty="0" smtClean="0">
                <a:hlinkClick r:id="rId3"/>
              </a:rPr>
              <a:t>/</a:t>
            </a:r>
            <a:r>
              <a:rPr lang="en-US" dirty="0" smtClean="0"/>
              <a:t> (4/29/15)</a:t>
            </a:r>
            <a:endParaRPr lang="en-US" dirty="0"/>
          </a:p>
        </p:txBody>
      </p:sp>
    </p:spTree>
    <p:extLst>
      <p:ext uri="{BB962C8B-B14F-4D97-AF65-F5344CB8AC3E}">
        <p14:creationId xmlns:p14="http://schemas.microsoft.com/office/powerpoint/2010/main" val="11870788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their version of a Physical Architecture</a:t>
            </a:r>
            <a:endParaRPr lang="en-US" dirty="0"/>
          </a:p>
        </p:txBody>
      </p:sp>
      <p:pic>
        <p:nvPicPr>
          <p:cNvPr id="13314" name="Picture 2" descr="Physical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467600" cy="5550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2764" y="6275140"/>
            <a:ext cx="7058471" cy="369332"/>
          </a:xfrm>
          <a:prstGeom prst="rect">
            <a:avLst/>
          </a:prstGeom>
          <a:noFill/>
        </p:spPr>
        <p:txBody>
          <a:bodyPr wrap="none" rtlCol="0">
            <a:spAutoFit/>
          </a:bodyPr>
          <a:lstStyle/>
          <a:p>
            <a:r>
              <a:rPr lang="en-US" dirty="0" smtClean="0"/>
              <a:t>Taken </a:t>
            </a:r>
            <a:r>
              <a:rPr lang="en-US" dirty="0"/>
              <a:t>with permission from </a:t>
            </a:r>
            <a:r>
              <a:rPr lang="en-US" dirty="0">
                <a:hlinkClick r:id="rId3"/>
              </a:rPr>
              <a:t>http://www.fieldroidrobot.com</a:t>
            </a:r>
            <a:r>
              <a:rPr lang="en-US" dirty="0" smtClean="0">
                <a:hlinkClick r:id="rId3"/>
              </a:rPr>
              <a:t>/</a:t>
            </a:r>
            <a:r>
              <a:rPr lang="en-US" dirty="0" smtClean="0"/>
              <a:t> (4/29/15)</a:t>
            </a:r>
            <a:endParaRPr lang="en-US" dirty="0"/>
          </a:p>
        </p:txBody>
      </p:sp>
    </p:spTree>
    <p:extLst>
      <p:ext uri="{BB962C8B-B14F-4D97-AF65-F5344CB8AC3E}">
        <p14:creationId xmlns:p14="http://schemas.microsoft.com/office/powerpoint/2010/main" val="12896851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14400"/>
          </a:xfrm>
        </p:spPr>
        <p:txBody>
          <a:bodyPr>
            <a:normAutofit/>
          </a:bodyPr>
          <a:lstStyle/>
          <a:p>
            <a:pPr algn="l"/>
            <a:r>
              <a:rPr lang="en-US" sz="2400" dirty="0" smtClean="0"/>
              <a:t>While the new process is improving the quality of work and the students’ understanding of their projects, there are some challenges</a:t>
            </a:r>
            <a:endParaRPr lang="en-US" sz="2400" dirty="0"/>
          </a:p>
        </p:txBody>
      </p:sp>
      <p:sp>
        <p:nvSpPr>
          <p:cNvPr id="3" name="Content Placeholder 2"/>
          <p:cNvSpPr>
            <a:spLocks noGrp="1"/>
          </p:cNvSpPr>
          <p:nvPr>
            <p:ph idx="1"/>
          </p:nvPr>
        </p:nvSpPr>
        <p:spPr>
          <a:xfrm>
            <a:off x="152400" y="1676400"/>
            <a:ext cx="8763000" cy="2971800"/>
          </a:xfrm>
        </p:spPr>
        <p:txBody>
          <a:bodyPr>
            <a:normAutofit/>
          </a:bodyPr>
          <a:lstStyle/>
          <a:p>
            <a:pPr marL="457200" indent="-457200">
              <a:buFont typeface="+mj-lt"/>
              <a:buAutoNum type="arabicPeriod"/>
            </a:pPr>
            <a:r>
              <a:rPr lang="en-US" sz="2400" dirty="0" smtClean="0"/>
              <a:t>Faculty can’t teach what they don’t know</a:t>
            </a:r>
          </a:p>
          <a:p>
            <a:pPr marL="457200" indent="-457200">
              <a:buFont typeface="+mj-lt"/>
              <a:buAutoNum type="arabicPeriod"/>
            </a:pPr>
            <a:r>
              <a:rPr lang="en-US" sz="2400" dirty="0" smtClean="0"/>
              <a:t>Students need more than a couple of lectures to become familiar with the concepts</a:t>
            </a:r>
          </a:p>
          <a:p>
            <a:pPr marL="457200" indent="-457200">
              <a:buFont typeface="+mj-lt"/>
              <a:buAutoNum type="arabicPeriod"/>
            </a:pPr>
            <a:r>
              <a:rPr lang="en-US" sz="2400" dirty="0" smtClean="0"/>
              <a:t>Convincing students about the usefulness of taking a systems perspective is challenging</a:t>
            </a:r>
          </a:p>
          <a:p>
            <a:pPr marL="457200" indent="-457200">
              <a:buFont typeface="+mj-lt"/>
              <a:buAutoNum type="arabicPeriod"/>
            </a:pPr>
            <a:r>
              <a:rPr lang="en-US" sz="2400" dirty="0" smtClean="0"/>
              <a:t>Some of the projects were more research oriented so that it was not obvious how they fit into the process</a:t>
            </a:r>
          </a:p>
        </p:txBody>
      </p:sp>
    </p:spTree>
    <p:extLst>
      <p:ext uri="{BB962C8B-B14F-4D97-AF65-F5344CB8AC3E}">
        <p14:creationId xmlns:p14="http://schemas.microsoft.com/office/powerpoint/2010/main" val="14278565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563562"/>
          </a:xfrm>
        </p:spPr>
        <p:txBody>
          <a:bodyPr>
            <a:normAutofit/>
          </a:bodyPr>
          <a:lstStyle/>
          <a:p>
            <a:pPr algn="l"/>
            <a:r>
              <a:rPr lang="en-US" sz="2600" dirty="0" smtClean="0">
                <a:solidFill>
                  <a:srgbClr val="FF0000"/>
                </a:solidFill>
              </a:rPr>
              <a:t>1. </a:t>
            </a:r>
            <a:r>
              <a:rPr lang="en-US" sz="2900" dirty="0" smtClean="0">
                <a:solidFill>
                  <a:srgbClr val="FF0000"/>
                </a:solidFill>
              </a:rPr>
              <a:t>Faculty can’t teach what they don’t know</a:t>
            </a:r>
            <a:endParaRPr lang="en-US" sz="2900" dirty="0">
              <a:solidFill>
                <a:srgbClr val="FF0000"/>
              </a:solidFill>
            </a:endParaRPr>
          </a:p>
        </p:txBody>
      </p:sp>
      <p:sp>
        <p:nvSpPr>
          <p:cNvPr id="3" name="Content Placeholder 2"/>
          <p:cNvSpPr>
            <a:spLocks noGrp="1"/>
          </p:cNvSpPr>
          <p:nvPr>
            <p:ph idx="1"/>
          </p:nvPr>
        </p:nvSpPr>
        <p:spPr>
          <a:xfrm>
            <a:off x="152400" y="685800"/>
            <a:ext cx="8839200" cy="5867400"/>
          </a:xfrm>
        </p:spPr>
        <p:txBody>
          <a:bodyPr>
            <a:normAutofit/>
          </a:bodyPr>
          <a:lstStyle/>
          <a:p>
            <a:r>
              <a:rPr lang="en-US" sz="2400" dirty="0" smtClean="0"/>
              <a:t>I would guess that most faculty came from academia not industry</a:t>
            </a:r>
          </a:p>
          <a:p>
            <a:r>
              <a:rPr lang="en-US" sz="2400" dirty="0" smtClean="0"/>
              <a:t>We had a dedicated guide for a year and met approximately 2x per month to get acquainted with systems competencies</a:t>
            </a:r>
          </a:p>
          <a:p>
            <a:pPr lvl="1"/>
            <a:r>
              <a:rPr lang="en-US" sz="2200" dirty="0" smtClean="0"/>
              <a:t>Had to create models and get feedback</a:t>
            </a:r>
          </a:p>
          <a:p>
            <a:r>
              <a:rPr lang="en-US" sz="2400" dirty="0" smtClean="0"/>
              <a:t>Asking </a:t>
            </a:r>
            <a:r>
              <a:rPr lang="en-US" sz="2400" dirty="0" smtClean="0"/>
              <a:t>faculty to step outside their comfort zone is not easy</a:t>
            </a:r>
          </a:p>
          <a:p>
            <a:pPr lvl="1"/>
            <a:r>
              <a:rPr lang="en-US" sz="2200" dirty="0" smtClean="0"/>
              <a:t>“I’ve tried it, it’s too difficult for me to learn, so I don’t want to teach it to students.” </a:t>
            </a:r>
          </a:p>
          <a:p>
            <a:pPr lvl="1"/>
            <a:r>
              <a:rPr lang="en-US" sz="2200" dirty="0" smtClean="0"/>
              <a:t>“I don’t have the time </a:t>
            </a:r>
            <a:r>
              <a:rPr lang="en-US" sz="2200" dirty="0" smtClean="0"/>
              <a:t>to change my course around”. </a:t>
            </a:r>
          </a:p>
          <a:p>
            <a:pPr lvl="1"/>
            <a:r>
              <a:rPr lang="en-US" sz="2200" dirty="0" smtClean="0"/>
              <a:t>“My course is already too full so there is no room for new material”</a:t>
            </a:r>
            <a:endParaRPr lang="en-US" sz="2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024499"/>
            <a:ext cx="8572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929" y="5044596"/>
            <a:ext cx="11239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728" y="5027011"/>
            <a:ext cx="17430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1261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39762"/>
          </a:xfrm>
        </p:spPr>
        <p:txBody>
          <a:bodyPr>
            <a:normAutofit/>
          </a:bodyPr>
          <a:lstStyle/>
          <a:p>
            <a:pPr algn="l"/>
            <a:r>
              <a:rPr lang="en-US" sz="2600" dirty="0" smtClean="0">
                <a:solidFill>
                  <a:srgbClr val="00B050"/>
                </a:solidFill>
              </a:rPr>
              <a:t>1. How </a:t>
            </a:r>
            <a:r>
              <a:rPr lang="en-US" sz="2600" dirty="0">
                <a:solidFill>
                  <a:srgbClr val="00B050"/>
                </a:solidFill>
              </a:rPr>
              <a:t>to address </a:t>
            </a:r>
            <a:r>
              <a:rPr lang="en-US" sz="2600" dirty="0" smtClean="0">
                <a:solidFill>
                  <a:srgbClr val="00B050"/>
                </a:solidFill>
              </a:rPr>
              <a:t>the challenge of faculty development</a:t>
            </a:r>
            <a:endParaRPr lang="en-US" sz="2600" dirty="0">
              <a:solidFill>
                <a:srgbClr val="00B050"/>
              </a:solidFill>
            </a:endParaRPr>
          </a:p>
        </p:txBody>
      </p:sp>
      <p:sp>
        <p:nvSpPr>
          <p:cNvPr id="3" name="Content Placeholder 2"/>
          <p:cNvSpPr>
            <a:spLocks noGrp="1"/>
          </p:cNvSpPr>
          <p:nvPr>
            <p:ph idx="1"/>
          </p:nvPr>
        </p:nvSpPr>
        <p:spPr>
          <a:xfrm>
            <a:off x="304800" y="838200"/>
            <a:ext cx="8229600" cy="5638800"/>
          </a:xfrm>
        </p:spPr>
        <p:txBody>
          <a:bodyPr>
            <a:normAutofit/>
          </a:bodyPr>
          <a:lstStyle/>
          <a:p>
            <a:r>
              <a:rPr lang="en-US" sz="2400" dirty="0" smtClean="0"/>
              <a:t>Faculty </a:t>
            </a:r>
            <a:r>
              <a:rPr lang="en-US" sz="2400" dirty="0"/>
              <a:t>development and online </a:t>
            </a:r>
            <a:r>
              <a:rPr lang="en-US" sz="2400" dirty="0" smtClean="0"/>
              <a:t>workshop opportunities</a:t>
            </a:r>
            <a:endParaRPr lang="en-US" sz="2400" dirty="0"/>
          </a:p>
          <a:p>
            <a:r>
              <a:rPr lang="en-US" sz="2400" dirty="0"/>
              <a:t>Simplify, simplify, simplify and determine the most important concepts</a:t>
            </a:r>
          </a:p>
          <a:p>
            <a:r>
              <a:rPr lang="en-US" sz="2400" dirty="0"/>
              <a:t>Increase demand by demonstrating usefulness to students and </a:t>
            </a:r>
            <a:r>
              <a:rPr lang="en-US" sz="2400" dirty="0" smtClean="0"/>
              <a:t>faculty </a:t>
            </a:r>
          </a:p>
          <a:p>
            <a:pPr lvl="1"/>
            <a:r>
              <a:rPr lang="en-US" sz="2000" dirty="0" smtClean="0"/>
              <a:t>For example, to manage complexity and deal with </a:t>
            </a:r>
            <a:r>
              <a:rPr lang="en-US" sz="2000" dirty="0" smtClean="0"/>
              <a:t>interfaces and to facilitate assessment of open ended projects</a:t>
            </a:r>
            <a:endParaRPr lang="en-US" sz="2000" dirty="0"/>
          </a:p>
          <a:p>
            <a:r>
              <a:rPr lang="en-US" sz="2400" dirty="0"/>
              <a:t>Create a budding community with online presence</a:t>
            </a:r>
          </a:p>
          <a:p>
            <a:r>
              <a:rPr lang="en-US" sz="2400" dirty="0" smtClean="0"/>
              <a:t>Provide </a:t>
            </a:r>
            <a:r>
              <a:rPr lang="en-US" sz="2400" dirty="0"/>
              <a:t>guidelines and assessment tools for system </a:t>
            </a:r>
            <a:r>
              <a:rPr lang="en-US" sz="2400" dirty="0" smtClean="0"/>
              <a:t>models</a:t>
            </a:r>
          </a:p>
          <a:p>
            <a:r>
              <a:rPr lang="en-US" sz="2400" dirty="0" smtClean="0"/>
              <a:t>Encourage faculty to take a “leap of faith” and learn with students the first </a:t>
            </a:r>
            <a:r>
              <a:rPr lang="en-US" sz="2400" dirty="0" smtClean="0"/>
              <a:t>time</a:t>
            </a:r>
          </a:p>
          <a:p>
            <a:r>
              <a:rPr lang="en-US" dirty="0" smtClean="0"/>
              <a:t>Encourage flexibility in models, definitions, and vocabulary so that faculty can adopt only what they deem as necessary and morph the tools and concepts to fit their needs </a:t>
            </a:r>
            <a:endParaRPr lang="en-US" sz="2400" dirty="0"/>
          </a:p>
        </p:txBody>
      </p:sp>
    </p:spTree>
    <p:extLst>
      <p:ext uri="{BB962C8B-B14F-4D97-AF65-F5344CB8AC3E}">
        <p14:creationId xmlns:p14="http://schemas.microsoft.com/office/powerpoint/2010/main" val="24643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8" y="25121"/>
            <a:ext cx="8991600" cy="960438"/>
          </a:xfrm>
        </p:spPr>
        <p:txBody>
          <a:bodyPr>
            <a:normAutofit/>
          </a:bodyPr>
          <a:lstStyle/>
          <a:p>
            <a:pPr algn="l"/>
            <a:r>
              <a:rPr lang="en-US" sz="2600" dirty="0" smtClean="0"/>
              <a:t>Using binary rubrics puts more of the responsibility on the students to create useful models.</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9772731"/>
              </p:ext>
            </p:extLst>
          </p:nvPr>
        </p:nvGraphicFramePr>
        <p:xfrm>
          <a:off x="381000" y="990600"/>
          <a:ext cx="8534402" cy="2777490"/>
        </p:xfrm>
        <a:graphic>
          <a:graphicData uri="http://schemas.openxmlformats.org/drawingml/2006/table">
            <a:tbl>
              <a:tblPr/>
              <a:tblGrid>
                <a:gridCol w="742911"/>
                <a:gridCol w="7791491"/>
              </a:tblGrid>
              <a:tr h="228600">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smtClean="0">
                          <a:solidFill>
                            <a:srgbClr val="000000"/>
                          </a:solidFill>
                          <a:effectLst/>
                          <a:latin typeface="Calibri"/>
                        </a:rPr>
                        <a:t>Rubrics</a:t>
                      </a:r>
                      <a:r>
                        <a:rPr lang="en-US" sz="1600" b="0" i="0" u="none" strike="noStrike" baseline="0" dirty="0" smtClean="0">
                          <a:solidFill>
                            <a:srgbClr val="000000"/>
                          </a:solidFill>
                          <a:effectLst/>
                          <a:latin typeface="Calibri"/>
                        </a:rPr>
                        <a:t> for Functional Architecture</a:t>
                      </a:r>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r h="171450">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Objective Goals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71450">
                <a:tc>
                  <a:txBody>
                    <a:bodyPr/>
                    <a:lstStyle/>
                    <a:p>
                      <a:pPr algn="l" fontAlgn="b"/>
                      <a:r>
                        <a:rPr lang="en-US" sz="1600" b="0" i="0" u="none" strike="noStrike">
                          <a:solidFill>
                            <a:srgbClr val="000000"/>
                          </a:solidFill>
                          <a:effectLst/>
                          <a:latin typeface="Calibri"/>
                        </a:rPr>
                        <a:t>DLO1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The I/</a:t>
                      </a:r>
                      <a:r>
                        <a:rPr lang="en-US" sz="1600" b="0" i="0" u="none" strike="noStrike" dirty="0" err="1">
                          <a:solidFill>
                            <a:srgbClr val="000000"/>
                          </a:solidFill>
                          <a:effectLst/>
                          <a:latin typeface="Calibri"/>
                        </a:rPr>
                        <a:t>Os</a:t>
                      </a:r>
                      <a:r>
                        <a:rPr lang="en-US" sz="1600" b="0" i="0" u="none" strike="noStrike" dirty="0">
                          <a:solidFill>
                            <a:srgbClr val="000000"/>
                          </a:solidFill>
                          <a:effectLst/>
                          <a:latin typeface="Calibri"/>
                        </a:rPr>
                        <a:t> at the system boundary on the domain model and logical architecture are the same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r>
                        <a:rPr lang="en-US" sz="1600" b="0" i="0" u="none" strike="noStrike">
                          <a:solidFill>
                            <a:srgbClr val="000000"/>
                          </a:solidFill>
                          <a:effectLst/>
                          <a:latin typeface="Calibri"/>
                        </a:rPr>
                        <a:t>DLO2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Every I/O at the system boundary goes to a logical architecture 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r>
                        <a:rPr lang="en-US" sz="1600" b="0" i="0" u="none" strike="noStrike">
                          <a:solidFill>
                            <a:srgbClr val="000000"/>
                          </a:solidFill>
                          <a:effectLst/>
                          <a:latin typeface="Calibri"/>
                        </a:rPr>
                        <a:t>DLO3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There is at least one input and one output at the system boundary and every logical architecture 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r>
                        <a:rPr lang="en-US" sz="1600" b="0" i="0" u="none" strike="noStrike">
                          <a:solidFill>
                            <a:srgbClr val="000000"/>
                          </a:solidFill>
                          <a:effectLst/>
                          <a:latin typeface="Calibri"/>
                        </a:rPr>
                        <a:t>DLO4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The primary purpose of the solution is represented in the I/</a:t>
                      </a:r>
                      <a:r>
                        <a:rPr lang="en-US" sz="1600" b="0" i="0" u="none" strike="noStrike" dirty="0" err="1">
                          <a:solidFill>
                            <a:srgbClr val="000000"/>
                          </a:solidFill>
                          <a:effectLst/>
                          <a:latin typeface="Calibri"/>
                        </a:rPr>
                        <a:t>Os</a:t>
                      </a:r>
                      <a:r>
                        <a:rPr lang="en-US" sz="1600" b="0" i="0" u="none" strike="noStrike" dirty="0">
                          <a:solidFill>
                            <a:srgbClr val="000000"/>
                          </a:solidFill>
                          <a:effectLst/>
                          <a:latin typeface="Calibri"/>
                        </a:rPr>
                        <a:t> and actors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r>
                        <a:rPr lang="en-US" sz="1600" b="0" i="0" u="none" strike="noStrike">
                          <a:solidFill>
                            <a:srgbClr val="000000"/>
                          </a:solidFill>
                          <a:effectLst/>
                          <a:latin typeface="Calibri"/>
                        </a:rPr>
                        <a:t>DLO5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Each actor, logical architecture block, I/O, and interface has a definition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r>
                        <a:rPr lang="en-US" sz="1600" b="0" i="0" u="none" strike="noStrike">
                          <a:solidFill>
                            <a:srgbClr val="000000"/>
                          </a:solidFill>
                          <a:effectLst/>
                          <a:latin typeface="Calibri"/>
                        </a:rPr>
                        <a:t>DLO6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The model contains all relevant actors and I/</a:t>
                      </a:r>
                      <a:r>
                        <a:rPr lang="en-US" sz="1600" b="0" i="0" u="none" strike="noStrike" dirty="0" err="1">
                          <a:solidFill>
                            <a:srgbClr val="000000"/>
                          </a:solidFill>
                          <a:effectLst/>
                          <a:latin typeface="Calibri"/>
                        </a:rPr>
                        <a:t>Os</a:t>
                      </a:r>
                      <a:r>
                        <a:rPr lang="en-US" sz="1600" b="0" i="0" u="none" strike="noStrike" dirty="0">
                          <a:solidFill>
                            <a:srgbClr val="000000"/>
                          </a:solidFill>
                          <a:effectLst/>
                          <a:latin typeface="Calibri"/>
                        </a:rPr>
                        <a:t> from the </a:t>
                      </a:r>
                      <a:r>
                        <a:rPr lang="en-US" sz="1600" b="1" i="1" u="none" strike="noStrike" dirty="0">
                          <a:solidFill>
                            <a:srgbClr val="FF0000"/>
                          </a:solidFill>
                          <a:effectLst/>
                          <a:latin typeface="Calibri"/>
                        </a:rPr>
                        <a:t>master list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a:rPr>
                        <a:t>Qualitative Goals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b"/>
                      <a:r>
                        <a:rPr lang="en-US" sz="1600" b="0" i="0" u="none" strike="noStrike">
                          <a:solidFill>
                            <a:srgbClr val="000000"/>
                          </a:solidFill>
                          <a:effectLst/>
                          <a:latin typeface="Calibri"/>
                        </a:rPr>
                        <a:t>DLQ1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The model is sufficient to address all of the features without being overly complicated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62400"/>
            <a:ext cx="4830749" cy="260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53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14400"/>
          </a:xfrm>
        </p:spPr>
        <p:txBody>
          <a:bodyPr>
            <a:normAutofit fontScale="90000"/>
          </a:bodyPr>
          <a:lstStyle/>
          <a:p>
            <a:pPr algn="l"/>
            <a:r>
              <a:rPr lang="en-US" sz="2600" dirty="0" smtClean="0">
                <a:solidFill>
                  <a:srgbClr val="FF0000"/>
                </a:solidFill>
              </a:rPr>
              <a:t>2. </a:t>
            </a:r>
            <a:r>
              <a:rPr lang="en-US" sz="2900" dirty="0" smtClean="0">
                <a:solidFill>
                  <a:srgbClr val="FF0000"/>
                </a:solidFill>
              </a:rPr>
              <a:t>Students need more than a couple of lectures to learn and apply the concepts</a:t>
            </a:r>
            <a:endParaRPr lang="en-US" sz="29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14876375"/>
              </p:ext>
            </p:extLst>
          </p:nvPr>
        </p:nvGraphicFramePr>
        <p:xfrm>
          <a:off x="152400" y="1066800"/>
          <a:ext cx="8839200" cy="4119880"/>
        </p:xfrm>
        <a:graphic>
          <a:graphicData uri="http://schemas.openxmlformats.org/drawingml/2006/table">
            <a:tbl>
              <a:tblPr firstRow="1" bandRow="1">
                <a:tableStyleId>{5C22544A-7EE6-4342-B048-85BDC9FD1C3A}</a:tableStyleId>
              </a:tblPr>
              <a:tblGrid>
                <a:gridCol w="4419600"/>
                <a:gridCol w="4419600"/>
              </a:tblGrid>
              <a:tr h="370840">
                <a:tc>
                  <a:txBody>
                    <a:bodyPr/>
                    <a:lstStyle/>
                    <a:p>
                      <a:pPr algn="ctr"/>
                      <a:r>
                        <a:rPr lang="en-US" dirty="0" smtClean="0"/>
                        <a:t>2013-2014 AY Senior Design</a:t>
                      </a:r>
                      <a:endParaRPr lang="en-US" dirty="0"/>
                    </a:p>
                  </a:txBody>
                  <a:tcPr anchor="ctr"/>
                </a:tc>
                <a:tc>
                  <a:txBody>
                    <a:bodyPr/>
                    <a:lstStyle/>
                    <a:p>
                      <a:pPr algn="ctr"/>
                      <a:r>
                        <a:rPr lang="en-US" dirty="0" smtClean="0"/>
                        <a:t>2014-2015 AY Senior Design</a:t>
                      </a:r>
                      <a:endParaRPr lang="en-US" dirty="0"/>
                    </a:p>
                  </a:txBody>
                  <a:tcPr anchor="ctr"/>
                </a:tc>
              </a:tr>
              <a:tr h="370840">
                <a:tc>
                  <a:txBody>
                    <a:bodyPr/>
                    <a:lstStyle/>
                    <a:p>
                      <a:r>
                        <a:rPr lang="en-US" dirty="0" smtClean="0"/>
                        <a:t>No prior exposure in Junior Design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Students were introduced to S1-S3 in Junior Design using familiar systems</a:t>
                      </a:r>
                    </a:p>
                  </a:txBody>
                  <a:tcPr/>
                </a:tc>
              </a:tr>
              <a:tr h="370840">
                <a:tc>
                  <a:txBody>
                    <a:bodyPr/>
                    <a:lstStyle/>
                    <a:p>
                      <a:r>
                        <a:rPr lang="en-US" dirty="0" smtClean="0"/>
                        <a:t>Week</a:t>
                      </a:r>
                      <a:r>
                        <a:rPr lang="en-US" baseline="0" dirty="0" smtClean="0"/>
                        <a:t>-1 2 </a:t>
                      </a:r>
                      <a:r>
                        <a:rPr lang="en-US" baseline="0" dirty="0" err="1" smtClean="0"/>
                        <a:t>hr</a:t>
                      </a:r>
                      <a:r>
                        <a:rPr lang="en-US" baseline="0" dirty="0" smtClean="0"/>
                        <a:t> lecture on</a:t>
                      </a:r>
                      <a:r>
                        <a:rPr lang="en-US" dirty="0" smtClean="0"/>
                        <a:t> S1-S3 </a:t>
                      </a:r>
                      <a:r>
                        <a:rPr lang="en-US" baseline="0" dirty="0" smtClean="0"/>
                        <a:t>using oil filter example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Week</a:t>
                      </a:r>
                      <a:r>
                        <a:rPr lang="en-US" baseline="0" dirty="0" smtClean="0"/>
                        <a:t>-1 2 </a:t>
                      </a:r>
                      <a:r>
                        <a:rPr lang="en-US" baseline="0" dirty="0" err="1" smtClean="0"/>
                        <a:t>hr</a:t>
                      </a:r>
                      <a:r>
                        <a:rPr lang="en-US" baseline="0" dirty="0" smtClean="0"/>
                        <a:t> lecture on</a:t>
                      </a:r>
                      <a:r>
                        <a:rPr lang="en-US" dirty="0" smtClean="0"/>
                        <a:t> S1-S3 </a:t>
                      </a:r>
                      <a:r>
                        <a:rPr lang="en-US" baseline="0" dirty="0" smtClean="0"/>
                        <a:t>using </a:t>
                      </a:r>
                      <a:r>
                        <a:rPr lang="en-US" b="1" i="1" baseline="0" dirty="0" smtClean="0"/>
                        <a:t>AM/FM tuner</a:t>
                      </a:r>
                      <a:endParaRPr lang="en-US" b="1" i="1" dirty="0" smtClean="0"/>
                    </a:p>
                  </a:txBody>
                  <a:tcPr/>
                </a:tc>
              </a:tr>
              <a:tr h="370840">
                <a:tc>
                  <a:txBody>
                    <a:bodyPr/>
                    <a:lstStyle/>
                    <a:p>
                      <a:r>
                        <a:rPr lang="en-US" baseline="0" dirty="0" smtClean="0"/>
                        <a:t>Week-2 2 </a:t>
                      </a:r>
                      <a:r>
                        <a:rPr lang="en-US" baseline="0" dirty="0" err="1" smtClean="0"/>
                        <a:t>hr</a:t>
                      </a:r>
                      <a:r>
                        <a:rPr lang="en-US" baseline="0" dirty="0" smtClean="0"/>
                        <a:t> lecture on S4-S6 using oil filter example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Week-5</a:t>
                      </a:r>
                      <a:r>
                        <a:rPr lang="en-US" baseline="0" dirty="0" smtClean="0"/>
                        <a:t> 2 </a:t>
                      </a:r>
                      <a:r>
                        <a:rPr lang="en-US" baseline="0" dirty="0" err="1" smtClean="0"/>
                        <a:t>hr</a:t>
                      </a:r>
                      <a:r>
                        <a:rPr lang="en-US" baseline="0" dirty="0" smtClean="0"/>
                        <a:t> lecture on S4-S6 using </a:t>
                      </a:r>
                      <a:r>
                        <a:rPr lang="en-US" b="1" i="1" baseline="0" dirty="0" smtClean="0"/>
                        <a:t>AM/FM tuner</a:t>
                      </a:r>
                      <a:endParaRPr lang="en-US" b="1" i="1" dirty="0" smtClean="0"/>
                    </a:p>
                  </a:txBody>
                  <a:tcPr/>
                </a:tc>
              </a:tr>
              <a:tr h="370840">
                <a:tc>
                  <a:txBody>
                    <a:bodyPr/>
                    <a:lstStyle/>
                    <a:p>
                      <a:r>
                        <a:rPr lang="en-US" dirty="0" smtClean="0"/>
                        <a:t>Revisited</a:t>
                      </a:r>
                      <a:r>
                        <a:rPr lang="en-US" baseline="0" dirty="0" smtClean="0"/>
                        <a:t> concepts in various lectures about test plans, requirements, reports,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Revisited</a:t>
                      </a:r>
                      <a:r>
                        <a:rPr lang="en-US" baseline="0" dirty="0" smtClean="0"/>
                        <a:t> concepts in various lectures about test plans, requirements, reports, …</a:t>
                      </a:r>
                      <a:r>
                        <a:rPr lang="en-US" b="1" i="1" baseline="0" dirty="0" smtClean="0"/>
                        <a:t> tied to AM/FM tuner</a:t>
                      </a:r>
                      <a:endParaRPr lang="en-US" b="1" i="1" dirty="0" smtClean="0"/>
                    </a:p>
                  </a:txBody>
                  <a:tcPr/>
                </a:tc>
              </a:tr>
              <a:tr h="370840">
                <a:tc>
                  <a:txBody>
                    <a:bodyPr/>
                    <a:lstStyle/>
                    <a:p>
                      <a:r>
                        <a:rPr lang="en-US" dirty="0" smtClean="0"/>
                        <a:t>Continual revision of models with assessment focused on outcome at each step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Continual revision of models with assessment focused on </a:t>
                      </a:r>
                      <a:r>
                        <a:rPr lang="en-US" b="1" i="1" dirty="0" smtClean="0"/>
                        <a:t>revision and understanding</a:t>
                      </a:r>
                      <a:r>
                        <a:rPr lang="en-US" dirty="0" smtClean="0"/>
                        <a:t> at each step</a:t>
                      </a:r>
                    </a:p>
                  </a:txBody>
                  <a:tcPr/>
                </a:tc>
              </a:tr>
            </a:tbl>
          </a:graphicData>
        </a:graphic>
      </p:graphicFrame>
    </p:spTree>
    <p:extLst>
      <p:ext uri="{BB962C8B-B14F-4D97-AF65-F5344CB8AC3E}">
        <p14:creationId xmlns:p14="http://schemas.microsoft.com/office/powerpoint/2010/main" val="8796798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80" y="76200"/>
            <a:ext cx="8991600" cy="563562"/>
          </a:xfrm>
        </p:spPr>
        <p:txBody>
          <a:bodyPr>
            <a:normAutofit/>
          </a:bodyPr>
          <a:lstStyle/>
          <a:p>
            <a:pPr algn="l"/>
            <a:r>
              <a:rPr lang="en-US" sz="2600" dirty="0" smtClean="0">
                <a:solidFill>
                  <a:srgbClr val="00B050"/>
                </a:solidFill>
              </a:rPr>
              <a:t>2. How </a:t>
            </a:r>
            <a:r>
              <a:rPr lang="en-US" sz="2600" dirty="0">
                <a:solidFill>
                  <a:srgbClr val="00B050"/>
                </a:solidFill>
              </a:rPr>
              <a:t>to address </a:t>
            </a:r>
            <a:r>
              <a:rPr lang="en-US" sz="2600" dirty="0" smtClean="0">
                <a:solidFill>
                  <a:srgbClr val="00B050"/>
                </a:solidFill>
              </a:rPr>
              <a:t>the challenge of student learning</a:t>
            </a:r>
            <a:endParaRPr lang="en-US" sz="2600" dirty="0">
              <a:solidFill>
                <a:srgbClr val="00B050"/>
              </a:solidFill>
            </a:endParaRPr>
          </a:p>
        </p:txBody>
      </p:sp>
      <p:sp>
        <p:nvSpPr>
          <p:cNvPr id="4" name="Content Placeholder 2"/>
          <p:cNvSpPr>
            <a:spLocks noGrp="1"/>
          </p:cNvSpPr>
          <p:nvPr>
            <p:ph idx="1"/>
          </p:nvPr>
        </p:nvSpPr>
        <p:spPr>
          <a:xfrm>
            <a:off x="228600" y="838200"/>
            <a:ext cx="8229600" cy="5791200"/>
          </a:xfrm>
        </p:spPr>
        <p:txBody>
          <a:bodyPr>
            <a:normAutofit/>
          </a:bodyPr>
          <a:lstStyle/>
          <a:p>
            <a:r>
              <a:rPr lang="en-US" sz="2400" dirty="0" smtClean="0"/>
              <a:t>Introduce concepts as early as possible in 4-year program </a:t>
            </a:r>
          </a:p>
          <a:p>
            <a:r>
              <a:rPr lang="en-US" sz="2400" dirty="0"/>
              <a:t>Review/Introduce concepts as needed rather than all up </a:t>
            </a:r>
            <a:r>
              <a:rPr lang="en-US" sz="2400" dirty="0" smtClean="0"/>
              <a:t>front, and not all in one course</a:t>
            </a:r>
            <a:endParaRPr lang="en-US" sz="2400" dirty="0" smtClean="0"/>
          </a:p>
          <a:p>
            <a:r>
              <a:rPr lang="en-US" sz="2400" dirty="0" smtClean="0"/>
              <a:t>Simplify, simplify, simplify and determine the most important concepts</a:t>
            </a:r>
          </a:p>
          <a:p>
            <a:r>
              <a:rPr lang="en-US" sz="2400" dirty="0" smtClean="0"/>
              <a:t>Start with domain specific </a:t>
            </a:r>
            <a:r>
              <a:rPr lang="en-US" dirty="0" smtClean="0"/>
              <a:t>examples</a:t>
            </a:r>
            <a:r>
              <a:rPr lang="en-US" sz="2400" dirty="0" smtClean="0"/>
              <a:t> </a:t>
            </a:r>
            <a:r>
              <a:rPr lang="en-US" sz="2400" dirty="0" smtClean="0"/>
              <a:t>that are familiar and relevant to students’ academic </a:t>
            </a:r>
            <a:r>
              <a:rPr lang="en-US" sz="2400" dirty="0" smtClean="0"/>
              <a:t>studies</a:t>
            </a:r>
          </a:p>
          <a:p>
            <a:r>
              <a:rPr lang="en-US" dirty="0" smtClean="0"/>
              <a:t>Give students ample opportunity to continually revise documents</a:t>
            </a:r>
          </a:p>
          <a:p>
            <a:r>
              <a:rPr lang="en-US" sz="2400" dirty="0" smtClean="0"/>
              <a:t>Grade refinement process and not just final result</a:t>
            </a:r>
          </a:p>
          <a:p>
            <a:r>
              <a:rPr lang="en-US" dirty="0" smtClean="0"/>
              <a:t>Save final grading until many revision cycles have been completed.</a:t>
            </a:r>
          </a:p>
          <a:p>
            <a:r>
              <a:rPr lang="en-US" sz="2400" dirty="0" smtClean="0"/>
              <a:t>Use peer review with binary rubrics</a:t>
            </a:r>
          </a:p>
        </p:txBody>
      </p:sp>
    </p:spTree>
    <p:extLst>
      <p:ext uri="{BB962C8B-B14F-4D97-AF65-F5344CB8AC3E}">
        <p14:creationId xmlns:p14="http://schemas.microsoft.com/office/powerpoint/2010/main" val="23056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9824" cy="944562"/>
          </a:xfrm>
        </p:spPr>
        <p:txBody>
          <a:bodyPr>
            <a:normAutofit/>
          </a:bodyPr>
          <a:lstStyle/>
          <a:p>
            <a:pPr algn="l"/>
            <a:r>
              <a:rPr lang="en-US" sz="2600" dirty="0" smtClean="0"/>
              <a:t>We don’t have </a:t>
            </a:r>
            <a:r>
              <a:rPr lang="en-US" sz="2600" dirty="0" smtClean="0"/>
              <a:t>to wait until the Junior/Senior design sequence to begin introducing systems concepts</a:t>
            </a:r>
            <a:endParaRPr lang="en-US" sz="2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583" b="30590"/>
          <a:stretch/>
        </p:blipFill>
        <p:spPr bwMode="auto">
          <a:xfrm>
            <a:off x="990600" y="1339334"/>
            <a:ext cx="430464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00200" y="1339334"/>
            <a:ext cx="29718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15000" y="2025134"/>
            <a:ext cx="12954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44343" y="2488168"/>
            <a:ext cx="636713" cy="369332"/>
          </a:xfrm>
          <a:prstGeom prst="rect">
            <a:avLst/>
          </a:prstGeom>
          <a:noFill/>
        </p:spPr>
        <p:txBody>
          <a:bodyPr wrap="none" rtlCol="0">
            <a:spAutoFit/>
          </a:bodyPr>
          <a:lstStyle/>
          <a:p>
            <a:r>
              <a:rPr lang="en-US" dirty="0" smtClean="0"/>
              <a:t>Load</a:t>
            </a:r>
            <a:endParaRPr lang="en-US" dirty="0"/>
          </a:p>
        </p:txBody>
      </p:sp>
      <p:cxnSp>
        <p:nvCxnSpPr>
          <p:cNvPr id="7" name="Straight Arrow Connector 6"/>
          <p:cNvCxnSpPr/>
          <p:nvPr/>
        </p:nvCxnSpPr>
        <p:spPr>
          <a:xfrm>
            <a:off x="4572000" y="2710934"/>
            <a:ext cx="11430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10400" y="2710934"/>
            <a:ext cx="6858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34852" y="2690736"/>
            <a:ext cx="723275" cy="369332"/>
          </a:xfrm>
          <a:prstGeom prst="rect">
            <a:avLst/>
          </a:prstGeom>
          <a:noFill/>
        </p:spPr>
        <p:txBody>
          <a:bodyPr wrap="none" rtlCol="0">
            <a:spAutoFit/>
          </a:bodyPr>
          <a:lstStyle/>
          <a:p>
            <a:r>
              <a:rPr lang="en-US" dirty="0" err="1" smtClean="0"/>
              <a:t>Vload</a:t>
            </a:r>
            <a:endParaRPr lang="en-US" dirty="0"/>
          </a:p>
        </p:txBody>
      </p:sp>
      <p:sp>
        <p:nvSpPr>
          <p:cNvPr id="14" name="TextBox 13"/>
          <p:cNvSpPr txBox="1"/>
          <p:nvPr/>
        </p:nvSpPr>
        <p:spPr>
          <a:xfrm>
            <a:off x="96447" y="4267200"/>
            <a:ext cx="8951105" cy="1938992"/>
          </a:xfrm>
          <a:prstGeom prst="rect">
            <a:avLst/>
          </a:prstGeom>
          <a:noFill/>
        </p:spPr>
        <p:txBody>
          <a:bodyPr wrap="square" rtlCol="0">
            <a:normAutofit fontScale="92500"/>
          </a:bodyPr>
          <a:lstStyle/>
          <a:p>
            <a:r>
              <a:rPr lang="en-US" sz="2000" b="1" i="1" dirty="0" smtClean="0"/>
              <a:t>Requirement Statements</a:t>
            </a:r>
          </a:p>
          <a:p>
            <a:r>
              <a:rPr lang="en-US" sz="2000" dirty="0" smtClean="0"/>
              <a:t>In order to be able to drive a [50 Ohm load], the </a:t>
            </a:r>
            <a:r>
              <a:rPr lang="en-US" sz="2000" u="sng" dirty="0" err="1" smtClean="0"/>
              <a:t>OpAmp</a:t>
            </a:r>
            <a:r>
              <a:rPr lang="en-US" sz="2000" u="sng" dirty="0" smtClean="0"/>
              <a:t> circuit</a:t>
            </a:r>
            <a:r>
              <a:rPr lang="en-US" sz="2000" dirty="0" smtClean="0"/>
              <a:t> must have an </a:t>
            </a:r>
            <a:r>
              <a:rPr lang="en-US" sz="2000" u="sng" dirty="0" smtClean="0"/>
              <a:t>output impedance</a:t>
            </a:r>
            <a:r>
              <a:rPr lang="en-US" sz="2000" dirty="0" smtClean="0"/>
              <a:t> </a:t>
            </a:r>
            <a:r>
              <a:rPr lang="en-US" sz="2000" dirty="0" smtClean="0"/>
              <a:t>of less than [25 Ohms].</a:t>
            </a:r>
          </a:p>
          <a:p>
            <a:endParaRPr lang="en-US" sz="2000" dirty="0"/>
          </a:p>
          <a:p>
            <a:r>
              <a:rPr lang="en-US" sz="2000" dirty="0" smtClean="0"/>
              <a:t>In order to amplify signals of [max input voltage], the </a:t>
            </a:r>
            <a:r>
              <a:rPr lang="en-US" sz="2000" u="sng" dirty="0" err="1" smtClean="0"/>
              <a:t>OpAmp</a:t>
            </a:r>
            <a:r>
              <a:rPr lang="en-US" sz="2000" u="sng" dirty="0" smtClean="0"/>
              <a:t> circuit </a:t>
            </a:r>
            <a:r>
              <a:rPr lang="en-US" sz="2000" dirty="0" smtClean="0"/>
              <a:t>must have a </a:t>
            </a:r>
          </a:p>
          <a:p>
            <a:r>
              <a:rPr lang="en-US" sz="2000" dirty="0" smtClean="0"/>
              <a:t>[min gain].</a:t>
            </a:r>
            <a:endParaRPr lang="en-US" sz="2000" dirty="0"/>
          </a:p>
        </p:txBody>
      </p:sp>
    </p:spTree>
    <p:extLst>
      <p:ext uri="{BB962C8B-B14F-4D97-AF65-F5344CB8AC3E}">
        <p14:creationId xmlns:p14="http://schemas.microsoft.com/office/powerpoint/2010/main" val="2120694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1" y="76200"/>
            <a:ext cx="8991600" cy="944562"/>
          </a:xfrm>
        </p:spPr>
        <p:txBody>
          <a:bodyPr>
            <a:normAutofit/>
          </a:bodyPr>
          <a:lstStyle/>
          <a:p>
            <a:pPr algn="l"/>
            <a:r>
              <a:rPr lang="en-US" sz="2600" dirty="0" smtClean="0">
                <a:solidFill>
                  <a:srgbClr val="FF0000"/>
                </a:solidFill>
              </a:rPr>
              <a:t>3. Convincing </a:t>
            </a:r>
            <a:r>
              <a:rPr lang="en-US" sz="2600" dirty="0">
                <a:solidFill>
                  <a:srgbClr val="FF0000"/>
                </a:solidFill>
              </a:rPr>
              <a:t>students about the usefulness of taking a systems perspective is </a:t>
            </a:r>
            <a:r>
              <a:rPr lang="en-US" sz="2600" dirty="0" smtClean="0">
                <a:solidFill>
                  <a:srgbClr val="FF0000"/>
                </a:solidFill>
              </a:rPr>
              <a:t>challenging</a:t>
            </a:r>
            <a:endParaRPr lang="en-US" sz="2600" dirty="0"/>
          </a:p>
        </p:txBody>
      </p:sp>
      <p:sp>
        <p:nvSpPr>
          <p:cNvPr id="3" name="Content Placeholder 2"/>
          <p:cNvSpPr>
            <a:spLocks noGrp="1"/>
          </p:cNvSpPr>
          <p:nvPr>
            <p:ph idx="1"/>
          </p:nvPr>
        </p:nvSpPr>
        <p:spPr>
          <a:xfrm>
            <a:off x="76200" y="1066800"/>
            <a:ext cx="8915400" cy="5059363"/>
          </a:xfrm>
        </p:spPr>
        <p:txBody>
          <a:bodyPr/>
          <a:lstStyle/>
          <a:p>
            <a:r>
              <a:rPr lang="en-US" sz="2200" dirty="0" smtClean="0"/>
              <a:t>If it is too much of a burden, students will reject the concept</a:t>
            </a:r>
            <a:endParaRPr lang="en-US" dirty="0"/>
          </a:p>
          <a:p>
            <a:r>
              <a:rPr lang="en-US" sz="2200" dirty="0" smtClean="0"/>
              <a:t>Simpler design projects may not need full use of the system models to reach adequate solution</a:t>
            </a:r>
          </a:p>
          <a:p>
            <a:r>
              <a:rPr lang="en-US" sz="2200" dirty="0" smtClean="0"/>
              <a:t>To what level should we expect students to learn each of the systems competencies?</a:t>
            </a:r>
          </a:p>
          <a:p>
            <a:pPr lvl="1"/>
            <a:r>
              <a:rPr lang="en-US" sz="1800" dirty="0" smtClean="0"/>
              <a:t>Mastery, demonstrate proficiency, simple exposure, …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834" y="3460531"/>
            <a:ext cx="316740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6172200"/>
            <a:ext cx="3255390" cy="369332"/>
          </a:xfrm>
          <a:prstGeom prst="rect">
            <a:avLst/>
          </a:prstGeom>
          <a:noFill/>
        </p:spPr>
        <p:txBody>
          <a:bodyPr wrap="square" rtlCol="0">
            <a:spAutoFit/>
          </a:bodyPr>
          <a:lstStyle/>
          <a:p>
            <a:pPr algn="ctr"/>
            <a:r>
              <a:rPr lang="en-US" dirty="0" smtClean="0"/>
              <a:t>Bloom’s Taxonomy</a:t>
            </a:r>
            <a:endParaRPr lang="en-US" dirty="0"/>
          </a:p>
        </p:txBody>
      </p:sp>
    </p:spTree>
    <p:extLst>
      <p:ext uri="{BB962C8B-B14F-4D97-AF65-F5344CB8AC3E}">
        <p14:creationId xmlns:p14="http://schemas.microsoft.com/office/powerpoint/2010/main" val="77682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Systems concepts provide a way to view the project from many different angles similar to a CAD drawing.</a:t>
            </a:r>
            <a:endParaRPr lang="en-US" dirty="0"/>
          </a:p>
        </p:txBody>
      </p:sp>
      <p:grpSp>
        <p:nvGrpSpPr>
          <p:cNvPr id="8" name="Group 7"/>
          <p:cNvGrpSpPr/>
          <p:nvPr/>
        </p:nvGrpSpPr>
        <p:grpSpPr>
          <a:xfrm>
            <a:off x="228600" y="1032152"/>
            <a:ext cx="3733800" cy="3205268"/>
            <a:chOff x="228600" y="1032152"/>
            <a:chExt cx="3239393" cy="2780846"/>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41449"/>
              <a:ext cx="3239393" cy="1940036"/>
            </a:xfrm>
            <a:prstGeom prst="rect">
              <a:avLst/>
            </a:prstGeom>
          </p:spPr>
        </p:pic>
        <p:cxnSp>
          <p:nvCxnSpPr>
            <p:cNvPr id="25" name="Straight Arrow Connector 24"/>
            <p:cNvCxnSpPr/>
            <p:nvPr/>
          </p:nvCxnSpPr>
          <p:spPr>
            <a:xfrm flipH="1">
              <a:off x="1600921" y="2058208"/>
              <a:ext cx="1045578" cy="620812"/>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31618" y="1446308"/>
              <a:ext cx="1180078" cy="125852"/>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103940" y="1969097"/>
              <a:ext cx="130695" cy="537641"/>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11321" y="1032152"/>
              <a:ext cx="957688" cy="316737"/>
            </a:xfrm>
            <a:prstGeom prst="rect">
              <a:avLst/>
            </a:prstGeom>
            <a:noFill/>
          </p:spPr>
          <p:txBody>
            <a:bodyPr wrap="none" rtlCol="0">
              <a:spAutoFit/>
            </a:bodyPr>
            <a:lstStyle/>
            <a:p>
              <a:r>
                <a:rPr lang="en-US" dirty="0" smtClean="0"/>
                <a:t>Top View</a:t>
              </a:r>
              <a:endParaRPr lang="en-US" dirty="0"/>
            </a:p>
          </p:txBody>
        </p:sp>
        <p:sp>
          <p:nvSpPr>
            <p:cNvPr id="39" name="TextBox 38"/>
            <p:cNvSpPr txBox="1"/>
            <p:nvPr/>
          </p:nvSpPr>
          <p:spPr>
            <a:xfrm>
              <a:off x="457200" y="3258709"/>
              <a:ext cx="620276" cy="554289"/>
            </a:xfrm>
            <a:prstGeom prst="rect">
              <a:avLst/>
            </a:prstGeom>
            <a:noFill/>
          </p:spPr>
          <p:txBody>
            <a:bodyPr wrap="none" rtlCol="0">
              <a:spAutoFit/>
            </a:bodyPr>
            <a:lstStyle/>
            <a:p>
              <a:r>
                <a:rPr lang="en-US" dirty="0" smtClean="0"/>
                <a:t>Front</a:t>
              </a:r>
            </a:p>
            <a:p>
              <a:r>
                <a:rPr lang="en-US" dirty="0" smtClean="0"/>
                <a:t>View</a:t>
              </a:r>
              <a:endParaRPr lang="en-US" dirty="0"/>
            </a:p>
          </p:txBody>
        </p:sp>
        <p:sp>
          <p:nvSpPr>
            <p:cNvPr id="40" name="TextBox 39"/>
            <p:cNvSpPr txBox="1"/>
            <p:nvPr/>
          </p:nvSpPr>
          <p:spPr>
            <a:xfrm>
              <a:off x="2200016" y="3219117"/>
              <a:ext cx="1034619" cy="316737"/>
            </a:xfrm>
            <a:prstGeom prst="rect">
              <a:avLst/>
            </a:prstGeom>
            <a:noFill/>
          </p:spPr>
          <p:txBody>
            <a:bodyPr wrap="none" rtlCol="0">
              <a:spAutoFit/>
            </a:bodyPr>
            <a:lstStyle/>
            <a:p>
              <a:r>
                <a:rPr lang="en-US" dirty="0" smtClean="0"/>
                <a:t>Side View</a:t>
              </a:r>
              <a:endParaRPr lang="en-US" dirty="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043" y="2333259"/>
            <a:ext cx="3482646" cy="3482646"/>
          </a:xfrm>
          <a:prstGeom prst="rect">
            <a:avLst/>
          </a:prstGeom>
        </p:spPr>
      </p:pic>
      <p:sp>
        <p:nvSpPr>
          <p:cNvPr id="4" name="Cloud 3"/>
          <p:cNvSpPr/>
          <p:nvPr/>
        </p:nvSpPr>
        <p:spPr>
          <a:xfrm>
            <a:off x="4811496" y="3471977"/>
            <a:ext cx="2388398" cy="13534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System</a:t>
            </a:r>
            <a:endParaRPr lang="en-US" dirty="0"/>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8" y="2338212"/>
            <a:ext cx="3482646" cy="3482646"/>
          </a:xfrm>
          <a:prstGeom prst="rect">
            <a:avLst/>
          </a:prstGeom>
        </p:spPr>
      </p:pic>
      <p:cxnSp>
        <p:nvCxnSpPr>
          <p:cNvPr id="9" name="Straight Arrow Connector 8"/>
          <p:cNvCxnSpPr/>
          <p:nvPr/>
        </p:nvCxnSpPr>
        <p:spPr>
          <a:xfrm flipH="1">
            <a:off x="4433333" y="5180044"/>
            <a:ext cx="636906" cy="756326"/>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75873" y="5936370"/>
            <a:ext cx="1274708" cy="646331"/>
          </a:xfrm>
          <a:prstGeom prst="rect">
            <a:avLst/>
          </a:prstGeom>
          <a:noFill/>
        </p:spPr>
        <p:txBody>
          <a:bodyPr wrap="none" rtlCol="0">
            <a:spAutoFit/>
          </a:bodyPr>
          <a:lstStyle/>
          <a:p>
            <a:r>
              <a:rPr lang="en-US" dirty="0" smtClean="0">
                <a:solidFill>
                  <a:srgbClr val="FF0000"/>
                </a:solidFill>
              </a:rPr>
              <a:t>Behavioral</a:t>
            </a:r>
          </a:p>
          <a:p>
            <a:r>
              <a:rPr lang="en-US" dirty="0" smtClean="0">
                <a:solidFill>
                  <a:srgbClr val="FF0000"/>
                </a:solidFill>
              </a:rPr>
              <a:t>View</a:t>
            </a:r>
            <a:endParaRPr lang="en-US" dirty="0">
              <a:solidFill>
                <a:srgbClr val="FF0000"/>
              </a:solidFill>
            </a:endParaRPr>
          </a:p>
        </p:txBody>
      </p:sp>
      <p:cxnSp>
        <p:nvCxnSpPr>
          <p:cNvPr id="14" name="Straight Arrow Connector 13"/>
          <p:cNvCxnSpPr>
            <a:endCxn id="16" idx="1"/>
          </p:cNvCxnSpPr>
          <p:nvPr/>
        </p:nvCxnSpPr>
        <p:spPr>
          <a:xfrm>
            <a:off x="7199894" y="4079535"/>
            <a:ext cx="836102" cy="212463"/>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35996" y="3830333"/>
            <a:ext cx="889987" cy="923330"/>
          </a:xfrm>
          <a:prstGeom prst="rect">
            <a:avLst/>
          </a:prstGeom>
          <a:noFill/>
        </p:spPr>
        <p:txBody>
          <a:bodyPr wrap="none" rtlCol="0">
            <a:spAutoFit/>
          </a:bodyPr>
          <a:lstStyle/>
          <a:p>
            <a:r>
              <a:rPr lang="en-US" dirty="0" smtClean="0">
                <a:solidFill>
                  <a:srgbClr val="FF0000"/>
                </a:solidFill>
              </a:rPr>
              <a:t>Failure</a:t>
            </a:r>
          </a:p>
          <a:p>
            <a:r>
              <a:rPr lang="en-US" dirty="0" smtClean="0">
                <a:solidFill>
                  <a:srgbClr val="FF0000"/>
                </a:solidFill>
              </a:rPr>
              <a:t>Modes</a:t>
            </a:r>
          </a:p>
          <a:p>
            <a:r>
              <a:rPr lang="en-US" dirty="0" smtClean="0">
                <a:solidFill>
                  <a:srgbClr val="FF0000"/>
                </a:solidFill>
              </a:rPr>
              <a:t>View</a:t>
            </a:r>
            <a:endParaRPr lang="en-US" dirty="0">
              <a:solidFill>
                <a:srgbClr val="FF0000"/>
              </a:solidFill>
            </a:endParaRPr>
          </a:p>
        </p:txBody>
      </p:sp>
      <p:cxnSp>
        <p:nvCxnSpPr>
          <p:cNvPr id="17" name="Straight Arrow Connector 16"/>
          <p:cNvCxnSpPr/>
          <p:nvPr/>
        </p:nvCxnSpPr>
        <p:spPr>
          <a:xfrm>
            <a:off x="6047228" y="5454880"/>
            <a:ext cx="456051" cy="674427"/>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88464" y="6129306"/>
            <a:ext cx="1043876" cy="646331"/>
          </a:xfrm>
          <a:prstGeom prst="rect">
            <a:avLst/>
          </a:prstGeom>
          <a:noFill/>
        </p:spPr>
        <p:txBody>
          <a:bodyPr wrap="none" rtlCol="0">
            <a:spAutoFit/>
          </a:bodyPr>
          <a:lstStyle/>
          <a:p>
            <a:r>
              <a:rPr lang="en-US" dirty="0" smtClean="0">
                <a:solidFill>
                  <a:srgbClr val="FF0000"/>
                </a:solidFill>
              </a:rPr>
              <a:t>Physical</a:t>
            </a:r>
          </a:p>
          <a:p>
            <a:r>
              <a:rPr lang="en-US" dirty="0" smtClean="0">
                <a:solidFill>
                  <a:srgbClr val="FF0000"/>
                </a:solidFill>
              </a:rPr>
              <a:t>View</a:t>
            </a:r>
            <a:endParaRPr lang="en-US" dirty="0">
              <a:solidFill>
                <a:srgbClr val="FF0000"/>
              </a:solidFill>
            </a:endParaRPr>
          </a:p>
        </p:txBody>
      </p:sp>
      <p:cxnSp>
        <p:nvCxnSpPr>
          <p:cNvPr id="20" name="Straight Arrow Connector 19"/>
          <p:cNvCxnSpPr/>
          <p:nvPr/>
        </p:nvCxnSpPr>
        <p:spPr>
          <a:xfrm flipV="1">
            <a:off x="6047228" y="2234353"/>
            <a:ext cx="1013343" cy="1019926"/>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24384" y="1896711"/>
            <a:ext cx="1377300" cy="646331"/>
          </a:xfrm>
          <a:prstGeom prst="rect">
            <a:avLst/>
          </a:prstGeom>
          <a:noFill/>
        </p:spPr>
        <p:txBody>
          <a:bodyPr wrap="none" rtlCol="0">
            <a:spAutoFit/>
          </a:bodyPr>
          <a:lstStyle/>
          <a:p>
            <a:r>
              <a:rPr lang="en-US" dirty="0" smtClean="0">
                <a:solidFill>
                  <a:srgbClr val="FF0000"/>
                </a:solidFill>
              </a:rPr>
              <a:t>Interactions</a:t>
            </a:r>
          </a:p>
          <a:p>
            <a:r>
              <a:rPr lang="en-US" dirty="0" smtClean="0">
                <a:solidFill>
                  <a:srgbClr val="FF0000"/>
                </a:solidFill>
              </a:rPr>
              <a:t>View</a:t>
            </a:r>
            <a:endParaRPr lang="en-US" dirty="0">
              <a:solidFill>
                <a:srgbClr val="FF0000"/>
              </a:solidFill>
            </a:endParaRPr>
          </a:p>
        </p:txBody>
      </p:sp>
      <p:cxnSp>
        <p:nvCxnSpPr>
          <p:cNvPr id="35" name="Straight Arrow Connector 34"/>
          <p:cNvCxnSpPr/>
          <p:nvPr/>
        </p:nvCxnSpPr>
        <p:spPr>
          <a:xfrm>
            <a:off x="6604521" y="4825403"/>
            <a:ext cx="456051" cy="988500"/>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60572" y="5743432"/>
            <a:ext cx="1975862" cy="369332"/>
          </a:xfrm>
          <a:prstGeom prst="rect">
            <a:avLst/>
          </a:prstGeom>
          <a:noFill/>
        </p:spPr>
        <p:txBody>
          <a:bodyPr wrap="none" rtlCol="0">
            <a:spAutoFit/>
          </a:bodyPr>
          <a:lstStyle/>
          <a:p>
            <a:r>
              <a:rPr lang="en-US" dirty="0" smtClean="0">
                <a:solidFill>
                  <a:srgbClr val="FF0000"/>
                </a:solidFill>
              </a:rPr>
              <a:t>Stakeholder View</a:t>
            </a:r>
            <a:endParaRPr lang="en-US" dirty="0">
              <a:solidFill>
                <a:srgbClr val="FF0000"/>
              </a:solidFill>
            </a:endParaRPr>
          </a:p>
        </p:txBody>
      </p:sp>
      <p:cxnSp>
        <p:nvCxnSpPr>
          <p:cNvPr id="55" name="Straight Arrow Connector 54"/>
          <p:cNvCxnSpPr/>
          <p:nvPr/>
        </p:nvCxnSpPr>
        <p:spPr>
          <a:xfrm flipH="1" flipV="1">
            <a:off x="5070239" y="2366175"/>
            <a:ext cx="191670" cy="509965"/>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091999" y="1814981"/>
            <a:ext cx="2172454" cy="646331"/>
          </a:xfrm>
          <a:prstGeom prst="rect">
            <a:avLst/>
          </a:prstGeom>
          <a:noFill/>
        </p:spPr>
        <p:txBody>
          <a:bodyPr wrap="none" rtlCol="0">
            <a:spAutoFit/>
          </a:bodyPr>
          <a:lstStyle/>
          <a:p>
            <a:r>
              <a:rPr lang="en-US" dirty="0" smtClean="0">
                <a:solidFill>
                  <a:srgbClr val="FF0000"/>
                </a:solidFill>
              </a:rPr>
              <a:t>Tech Requirements</a:t>
            </a:r>
          </a:p>
          <a:p>
            <a:r>
              <a:rPr lang="en-US" dirty="0" smtClean="0">
                <a:solidFill>
                  <a:srgbClr val="FF0000"/>
                </a:solidFill>
              </a:rPr>
              <a:t>View</a:t>
            </a:r>
            <a:endParaRPr lang="en-US" dirty="0">
              <a:solidFill>
                <a:srgbClr val="FF0000"/>
              </a:solidFill>
            </a:endParaRPr>
          </a:p>
        </p:txBody>
      </p:sp>
      <p:cxnSp>
        <p:nvCxnSpPr>
          <p:cNvPr id="58" name="Straight Arrow Connector 57"/>
          <p:cNvCxnSpPr/>
          <p:nvPr/>
        </p:nvCxnSpPr>
        <p:spPr>
          <a:xfrm flipH="1">
            <a:off x="3750592" y="4312678"/>
            <a:ext cx="1218238" cy="512725"/>
          </a:xfrm>
          <a:prstGeom prst="straightConnector1">
            <a:avLst/>
          </a:prstGeom>
          <a:ln w="254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492224" y="4882924"/>
            <a:ext cx="1531188" cy="646331"/>
          </a:xfrm>
          <a:prstGeom prst="rect">
            <a:avLst/>
          </a:prstGeom>
          <a:noFill/>
        </p:spPr>
        <p:txBody>
          <a:bodyPr wrap="none" rtlCol="0">
            <a:spAutoFit/>
          </a:bodyPr>
          <a:lstStyle/>
          <a:p>
            <a:r>
              <a:rPr lang="en-US" dirty="0" smtClean="0">
                <a:solidFill>
                  <a:srgbClr val="FF0000"/>
                </a:solidFill>
              </a:rPr>
              <a:t>Management</a:t>
            </a:r>
          </a:p>
          <a:p>
            <a:r>
              <a:rPr lang="en-US" dirty="0" smtClean="0">
                <a:solidFill>
                  <a:srgbClr val="FF0000"/>
                </a:solidFill>
              </a:rPr>
              <a:t>View</a:t>
            </a:r>
            <a:endParaRPr lang="en-US" dirty="0">
              <a:solidFill>
                <a:srgbClr val="FF0000"/>
              </a:solidFill>
            </a:endParaRPr>
          </a:p>
        </p:txBody>
      </p:sp>
    </p:spTree>
    <p:extLst>
      <p:ext uri="{BB962C8B-B14F-4D97-AF65-F5344CB8AC3E}">
        <p14:creationId xmlns:p14="http://schemas.microsoft.com/office/powerpoint/2010/main" val="26098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6" grpId="0"/>
      <p:bldP spid="19" grpId="0"/>
      <p:bldP spid="22" grpId="0"/>
      <p:bldP spid="37" grpId="0"/>
      <p:bldP spid="57" grpId="0"/>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9" y="76200"/>
            <a:ext cx="8991600" cy="563562"/>
          </a:xfrm>
        </p:spPr>
        <p:txBody>
          <a:bodyPr>
            <a:normAutofit/>
          </a:bodyPr>
          <a:lstStyle/>
          <a:p>
            <a:pPr algn="l"/>
            <a:r>
              <a:rPr lang="en-US" sz="2600" dirty="0" smtClean="0">
                <a:solidFill>
                  <a:srgbClr val="00B050"/>
                </a:solidFill>
              </a:rPr>
              <a:t>3. How to address challenges of student perspective</a:t>
            </a:r>
            <a:endParaRPr lang="en-US" sz="2600" dirty="0">
              <a:solidFill>
                <a:srgbClr val="00B050"/>
              </a:solidFill>
            </a:endParaRPr>
          </a:p>
        </p:txBody>
      </p:sp>
      <p:sp>
        <p:nvSpPr>
          <p:cNvPr id="3" name="Content Placeholder 2"/>
          <p:cNvSpPr>
            <a:spLocks noGrp="1"/>
          </p:cNvSpPr>
          <p:nvPr>
            <p:ph idx="1"/>
          </p:nvPr>
        </p:nvSpPr>
        <p:spPr>
          <a:xfrm>
            <a:off x="152400" y="685800"/>
            <a:ext cx="8686800" cy="4525963"/>
          </a:xfrm>
        </p:spPr>
        <p:txBody>
          <a:bodyPr>
            <a:normAutofit/>
          </a:bodyPr>
          <a:lstStyle/>
          <a:p>
            <a:r>
              <a:rPr lang="en-US" sz="2200" dirty="0" smtClean="0"/>
              <a:t>Faculty need to keep bringing the students back to the system models to focus effort and improve understanding of </a:t>
            </a:r>
            <a:r>
              <a:rPr lang="en-US" sz="2200" dirty="0"/>
              <a:t>interfaces, complicated projects, or advanced </a:t>
            </a:r>
            <a:r>
              <a:rPr lang="en-US" sz="2200" dirty="0" smtClean="0"/>
              <a:t>projects</a:t>
            </a:r>
          </a:p>
          <a:p>
            <a:r>
              <a:rPr lang="en-US" sz="2200" dirty="0" smtClean="0"/>
              <a:t>Create a database of examples in different engineering domains from industry and senior design projects that failed due to lack of a systems perspective. Use these case studies in Junior </a:t>
            </a:r>
            <a:r>
              <a:rPr lang="en-US" sz="2200" dirty="0" smtClean="0"/>
              <a:t>or Freshman Design</a:t>
            </a:r>
            <a:r>
              <a:rPr lang="en-US" sz="2200" dirty="0" smtClean="0"/>
              <a:t>.</a:t>
            </a:r>
          </a:p>
          <a:p>
            <a:r>
              <a:rPr lang="en-US" sz="2200" dirty="0" smtClean="0"/>
              <a:t>Determine which models and forms of models have the biggest impact on student performance in senior design</a:t>
            </a:r>
          </a:p>
          <a:p>
            <a:r>
              <a:rPr lang="en-US" sz="2200" dirty="0" smtClean="0"/>
              <a:t>Determine minimum subset of models that are necessary to fully capture </a:t>
            </a:r>
            <a:r>
              <a:rPr lang="en-US" sz="2200" dirty="0" smtClean="0"/>
              <a:t>the necessary ideas</a:t>
            </a:r>
          </a:p>
          <a:p>
            <a:endParaRPr lang="en-US" sz="2200" dirty="0"/>
          </a:p>
        </p:txBody>
      </p:sp>
    </p:spTree>
    <p:extLst>
      <p:ext uri="{BB962C8B-B14F-4D97-AF65-F5344CB8AC3E}">
        <p14:creationId xmlns:p14="http://schemas.microsoft.com/office/powerpoint/2010/main" val="41493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975725" cy="1815882"/>
          </a:xfrm>
        </p:spPr>
        <p:txBody>
          <a:bodyPr/>
          <a:lstStyle/>
          <a:p>
            <a:r>
              <a:rPr lang="en-US" dirty="0" smtClean="0"/>
              <a:t>Final Discussion: Now that you have had some experience with the systems competencies, look at your answers to the questions that were asked at the beginning of the workshop. </a:t>
            </a:r>
            <a:endParaRPr lang="en-US" dirty="0"/>
          </a:p>
        </p:txBody>
      </p:sp>
      <p:sp>
        <p:nvSpPr>
          <p:cNvPr id="5" name="Content Placeholder 4"/>
          <p:cNvSpPr>
            <a:spLocks noGrp="1"/>
          </p:cNvSpPr>
          <p:nvPr>
            <p:ph idx="1"/>
          </p:nvPr>
        </p:nvSpPr>
        <p:spPr>
          <a:xfrm>
            <a:off x="152400" y="2286000"/>
            <a:ext cx="8763000" cy="3268587"/>
          </a:xfrm>
        </p:spPr>
        <p:txBody>
          <a:bodyPr/>
          <a:lstStyle/>
          <a:p>
            <a:pPr marL="0" indent="0"/>
            <a:r>
              <a:rPr lang="en-US" dirty="0" smtClean="0"/>
              <a:t>Write down and we’ll discuss answers to the following questions…</a:t>
            </a:r>
          </a:p>
          <a:p>
            <a:pPr marL="457200" indent="-457200">
              <a:buAutoNum type="arabicPeriod"/>
            </a:pPr>
            <a:r>
              <a:rPr lang="en-US" dirty="0" smtClean="0"/>
              <a:t>Which of the systems competencies can you see being more useful to your students?</a:t>
            </a:r>
          </a:p>
          <a:p>
            <a:pPr marL="457200" indent="-457200">
              <a:buAutoNum type="arabicPeriod"/>
            </a:pPr>
            <a:r>
              <a:rPr lang="en-US" dirty="0" smtClean="0"/>
              <a:t>Think </a:t>
            </a:r>
            <a:r>
              <a:rPr lang="en-US" dirty="0"/>
              <a:t>of </a:t>
            </a:r>
            <a:r>
              <a:rPr lang="en-US" dirty="0" smtClean="0"/>
              <a:t>at least one way </a:t>
            </a:r>
            <a:r>
              <a:rPr lang="en-US" dirty="0"/>
              <a:t>that you can include such concepts into </a:t>
            </a:r>
            <a:r>
              <a:rPr lang="en-US" dirty="0" smtClean="0"/>
              <a:t>the courses that you currently teach (even if you don’t teach design)?</a:t>
            </a:r>
          </a:p>
          <a:p>
            <a:pPr marL="457200" indent="-457200">
              <a:buAutoNum type="arabicPeriod"/>
            </a:pPr>
            <a:r>
              <a:rPr lang="en-US" dirty="0" smtClean="0"/>
              <a:t>Think of one or more challenges that might hinder or prevent you from implementing that idea.</a:t>
            </a:r>
            <a:endParaRPr lang="en-US" dirty="0"/>
          </a:p>
        </p:txBody>
      </p:sp>
    </p:spTree>
    <p:extLst>
      <p:ext uri="{BB962C8B-B14F-4D97-AF65-F5344CB8AC3E}">
        <p14:creationId xmlns:p14="http://schemas.microsoft.com/office/powerpoint/2010/main" val="32805300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523220"/>
          </a:xfrm>
        </p:spPr>
        <p:txBody>
          <a:bodyPr/>
          <a:lstStyle/>
          <a:p>
            <a:r>
              <a:rPr lang="en-US" dirty="0" smtClean="0"/>
              <a:t>Many resources are available to you</a:t>
            </a:r>
            <a:endParaRPr lang="en-US" dirty="0"/>
          </a:p>
        </p:txBody>
      </p:sp>
      <p:sp>
        <p:nvSpPr>
          <p:cNvPr id="3" name="Content Placeholder 2"/>
          <p:cNvSpPr>
            <a:spLocks noGrp="1"/>
          </p:cNvSpPr>
          <p:nvPr>
            <p:ph idx="1"/>
          </p:nvPr>
        </p:nvSpPr>
        <p:spPr>
          <a:xfrm>
            <a:off x="152400" y="990600"/>
            <a:ext cx="8763000" cy="5715000"/>
          </a:xfrm>
        </p:spPr>
        <p:txBody>
          <a:bodyPr>
            <a:normAutofit/>
          </a:bodyPr>
          <a:lstStyle/>
          <a:p>
            <a:pPr>
              <a:buFont typeface="Arial" panose="020B0604020202020204" pitchFamily="34" charset="0"/>
              <a:buChar char="•"/>
            </a:pPr>
            <a:r>
              <a:rPr lang="en-US" dirty="0" smtClean="0"/>
              <a:t>Future workshops and interactions</a:t>
            </a:r>
          </a:p>
          <a:p>
            <a:pPr lvl="1">
              <a:buFont typeface="Arial" panose="020B0604020202020204" pitchFamily="34" charset="0"/>
              <a:buChar char="•"/>
            </a:pPr>
            <a:r>
              <a:rPr lang="en-US" sz="2000" dirty="0" smtClean="0"/>
              <a:t>Workshop for other systems competencies?</a:t>
            </a:r>
          </a:p>
          <a:p>
            <a:pPr lvl="1">
              <a:buFont typeface="Arial" panose="020B0604020202020204" pitchFamily="34" charset="0"/>
              <a:buChar char="•"/>
            </a:pPr>
            <a:r>
              <a:rPr lang="en-US" sz="2000" dirty="0" smtClean="0"/>
              <a:t>Multi-day workshop?</a:t>
            </a:r>
            <a:endParaRPr lang="en-US" sz="1600" dirty="0" smtClean="0"/>
          </a:p>
          <a:p>
            <a:pPr>
              <a:buFont typeface="Arial" panose="020B0604020202020204" pitchFamily="34" charset="0"/>
              <a:buChar char="•"/>
            </a:pPr>
            <a:r>
              <a:rPr lang="en-US" dirty="0"/>
              <a:t>Rose </a:t>
            </a:r>
            <a:r>
              <a:rPr lang="en-US" dirty="0" err="1"/>
              <a:t>Hulman</a:t>
            </a:r>
            <a:r>
              <a:rPr lang="en-US" dirty="0"/>
              <a:t> </a:t>
            </a:r>
            <a:r>
              <a:rPr lang="en-US" dirty="0" smtClean="0"/>
              <a:t>Faculty</a:t>
            </a:r>
          </a:p>
          <a:p>
            <a:pPr lvl="1">
              <a:buFont typeface="Arial" panose="020B0604020202020204" pitchFamily="34" charset="0"/>
              <a:buChar char="•"/>
            </a:pPr>
            <a:r>
              <a:rPr lang="en-US" sz="2000" dirty="0"/>
              <a:t>Eva Andrijcic</a:t>
            </a:r>
          </a:p>
          <a:p>
            <a:pPr lvl="1">
              <a:buFont typeface="Arial" panose="020B0604020202020204" pitchFamily="34" charset="0"/>
              <a:buChar char="•"/>
            </a:pPr>
            <a:r>
              <a:rPr lang="en-US" sz="2000" dirty="0"/>
              <a:t>Bill Kline</a:t>
            </a:r>
          </a:p>
          <a:p>
            <a:pPr lvl="1">
              <a:buFont typeface="Arial" panose="020B0604020202020204" pitchFamily="34" charset="0"/>
              <a:buChar char="•"/>
            </a:pPr>
            <a:r>
              <a:rPr lang="en-US" sz="2000" dirty="0"/>
              <a:t>Mario Simoni</a:t>
            </a:r>
          </a:p>
          <a:p>
            <a:pPr lvl="1">
              <a:buFont typeface="Arial" panose="020B0604020202020204" pitchFamily="34" charset="0"/>
              <a:buChar char="•"/>
            </a:pPr>
            <a:r>
              <a:rPr lang="en-US" sz="2000" dirty="0"/>
              <a:t>Dan Moore</a:t>
            </a:r>
          </a:p>
          <a:p>
            <a:pPr lvl="1">
              <a:buFont typeface="Arial" panose="020B0604020202020204" pitchFamily="34" charset="0"/>
              <a:buChar char="•"/>
            </a:pPr>
            <a:r>
              <a:rPr lang="en-US" sz="2000" dirty="0"/>
              <a:t>Ashley </a:t>
            </a:r>
            <a:r>
              <a:rPr lang="en-US" sz="2000" dirty="0" smtClean="0"/>
              <a:t>Bernal</a:t>
            </a:r>
          </a:p>
          <a:p>
            <a:pPr lvl="1">
              <a:buFont typeface="Arial" panose="020B0604020202020204" pitchFamily="34" charset="0"/>
              <a:buChar char="•"/>
            </a:pPr>
            <a:r>
              <a:rPr lang="en-US" sz="2000" dirty="0" smtClean="0"/>
              <a:t>Scott Kirkpatrick</a:t>
            </a:r>
          </a:p>
          <a:p>
            <a:pPr lvl="1">
              <a:buFont typeface="Arial" panose="020B0604020202020204" pitchFamily="34" charset="0"/>
              <a:buChar char="•"/>
            </a:pPr>
            <a:r>
              <a:rPr lang="en-US" sz="2000" dirty="0" smtClean="0"/>
              <a:t>Patrick Cunningham</a:t>
            </a:r>
            <a:endParaRPr lang="en-US" sz="2000" dirty="0"/>
          </a:p>
          <a:p>
            <a:pPr lvl="1">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10714"/>
            <a:ext cx="8686800" cy="3299365"/>
          </a:xfrm>
          <a:prstGeom prst="rect">
            <a:avLst/>
          </a:prstGeom>
        </p:spPr>
        <p:txBody>
          <a:bodyPr wrap="square">
            <a:spAutoFit/>
          </a:bodyPr>
          <a:lstStyle/>
          <a:p>
            <a:pPr marL="342900" lvl="0" indent="-342900" fontAlgn="base">
              <a:spcBef>
                <a:spcPct val="20000"/>
              </a:spcBef>
              <a:spcAft>
                <a:spcPct val="0"/>
              </a:spcAft>
              <a:buFont typeface="Arial" panose="020B0604020202020204" pitchFamily="34" charset="0"/>
              <a:buChar char="•"/>
            </a:pPr>
            <a:r>
              <a:rPr lang="en-US" sz="2400" b="1" dirty="0" smtClean="0">
                <a:solidFill>
                  <a:srgbClr val="000099"/>
                </a:solidFill>
                <a:latin typeface="Calibri" pitchFamily="34" charset="0"/>
              </a:rPr>
              <a:t>Future online presence</a:t>
            </a:r>
          </a:p>
          <a:p>
            <a:pPr marL="742950" lvl="1" indent="-285750" fontAlgn="base">
              <a:lnSpc>
                <a:spcPct val="90000"/>
              </a:lnSpc>
              <a:spcBef>
                <a:spcPct val="20000"/>
              </a:spcBef>
              <a:spcAft>
                <a:spcPct val="0"/>
              </a:spcAft>
              <a:buFont typeface="Arial" panose="020B0604020202020204" pitchFamily="34" charset="0"/>
              <a:buChar char="•"/>
            </a:pPr>
            <a:r>
              <a:rPr lang="en-US" sz="1900" dirty="0">
                <a:latin typeface="Arial" charset="0"/>
              </a:rPr>
              <a:t>T</a:t>
            </a:r>
            <a:r>
              <a:rPr lang="en-US" sz="1900" dirty="0" smtClean="0">
                <a:latin typeface="Arial" charset="0"/>
              </a:rPr>
              <a:t>emplates </a:t>
            </a:r>
            <a:r>
              <a:rPr lang="en-US" sz="1900" dirty="0">
                <a:latin typeface="Arial" charset="0"/>
              </a:rPr>
              <a:t>and rubrics on common site</a:t>
            </a:r>
          </a:p>
          <a:p>
            <a:pPr marL="742950" lvl="1" indent="-285750" fontAlgn="base">
              <a:lnSpc>
                <a:spcPct val="90000"/>
              </a:lnSpc>
              <a:spcBef>
                <a:spcPct val="20000"/>
              </a:spcBef>
              <a:spcAft>
                <a:spcPct val="0"/>
              </a:spcAft>
              <a:buFont typeface="Arial" panose="020B0604020202020204" pitchFamily="34" charset="0"/>
              <a:buChar char="•"/>
            </a:pPr>
            <a:r>
              <a:rPr lang="en-US" sz="1900" dirty="0">
                <a:latin typeface="Arial" charset="0"/>
              </a:rPr>
              <a:t>Connections for </a:t>
            </a:r>
            <a:r>
              <a:rPr lang="en-US" sz="1900" dirty="0" smtClean="0">
                <a:latin typeface="Arial" charset="0"/>
              </a:rPr>
              <a:t>networking</a:t>
            </a:r>
            <a:endParaRPr lang="en-US" sz="1900" dirty="0">
              <a:latin typeface="Arial" charset="0"/>
            </a:endParaRPr>
          </a:p>
          <a:p>
            <a:pPr marL="742950" lvl="1" indent="-285750" fontAlgn="base">
              <a:lnSpc>
                <a:spcPct val="90000"/>
              </a:lnSpc>
              <a:spcBef>
                <a:spcPct val="20000"/>
              </a:spcBef>
              <a:spcAft>
                <a:spcPct val="0"/>
              </a:spcAft>
              <a:buFont typeface="Arial" panose="020B0604020202020204" pitchFamily="34" charset="0"/>
              <a:buChar char="•"/>
            </a:pPr>
            <a:r>
              <a:rPr lang="en-US" sz="1900" dirty="0">
                <a:latin typeface="Arial" charset="0"/>
              </a:rPr>
              <a:t>Examples from research and </a:t>
            </a:r>
            <a:r>
              <a:rPr lang="en-US" sz="1900" dirty="0" smtClean="0">
                <a:latin typeface="Arial" charset="0"/>
              </a:rPr>
              <a:t>industry</a:t>
            </a:r>
          </a:p>
          <a:p>
            <a:pPr marL="742950" lvl="1" indent="-285750" fontAlgn="base">
              <a:lnSpc>
                <a:spcPct val="90000"/>
              </a:lnSpc>
              <a:spcBef>
                <a:spcPct val="20000"/>
              </a:spcBef>
              <a:spcAft>
                <a:spcPct val="0"/>
              </a:spcAft>
              <a:buFont typeface="Arial" panose="020B0604020202020204" pitchFamily="34" charset="0"/>
              <a:buChar char="•"/>
            </a:pPr>
            <a:r>
              <a:rPr lang="en-US" sz="1900" dirty="0" smtClean="0">
                <a:latin typeface="Arial" charset="0"/>
              </a:rPr>
              <a:t>Sharing of best practices and common experiences</a:t>
            </a:r>
            <a:endParaRPr lang="en-US" sz="1900" dirty="0">
              <a:latin typeface="Arial" charset="0"/>
            </a:endParaRPr>
          </a:p>
          <a:p>
            <a:pPr marL="342900" lvl="0" indent="-342900" fontAlgn="base">
              <a:spcBef>
                <a:spcPct val="20000"/>
              </a:spcBef>
              <a:spcAft>
                <a:spcPct val="0"/>
              </a:spcAft>
              <a:buFont typeface="Arial" panose="020B0604020202020204" pitchFamily="34" charset="0"/>
              <a:buChar char="•"/>
            </a:pPr>
            <a:r>
              <a:rPr lang="en-US" sz="2400" b="1" dirty="0" smtClean="0">
                <a:solidFill>
                  <a:srgbClr val="000099"/>
                </a:solidFill>
                <a:latin typeface="Calibri" pitchFamily="34" charset="0"/>
              </a:rPr>
              <a:t> ASEE </a:t>
            </a:r>
            <a:r>
              <a:rPr lang="en-US" sz="2400" b="1" dirty="0">
                <a:solidFill>
                  <a:srgbClr val="000099"/>
                </a:solidFill>
                <a:latin typeface="Calibri" pitchFamily="34" charset="0"/>
              </a:rPr>
              <a:t>Systems Engineering Division</a:t>
            </a:r>
          </a:p>
          <a:p>
            <a:pPr marL="342900" lvl="0" indent="-342900" fontAlgn="base">
              <a:spcBef>
                <a:spcPct val="20000"/>
              </a:spcBef>
              <a:spcAft>
                <a:spcPct val="0"/>
              </a:spcAft>
              <a:buFont typeface="Arial" panose="020B0604020202020204" pitchFamily="34" charset="0"/>
              <a:buChar char="•"/>
            </a:pPr>
            <a:r>
              <a:rPr lang="en-US" sz="2400" b="1" dirty="0" smtClean="0">
                <a:solidFill>
                  <a:srgbClr val="000099"/>
                </a:solidFill>
                <a:latin typeface="Calibri" pitchFamily="34" charset="0"/>
              </a:rPr>
              <a:t>International Council on Systems Engineering (INCOSE)	</a:t>
            </a:r>
          </a:p>
          <a:p>
            <a:pPr marL="800100" lvl="1" indent="-342900" fontAlgn="base">
              <a:spcBef>
                <a:spcPct val="20000"/>
              </a:spcBef>
              <a:spcAft>
                <a:spcPct val="0"/>
              </a:spcAft>
              <a:buFont typeface="Arial" panose="020B0604020202020204" pitchFamily="34" charset="0"/>
              <a:buChar char="•"/>
            </a:pPr>
            <a:r>
              <a:rPr lang="en-US" dirty="0">
                <a:solidFill>
                  <a:srgbClr val="000099"/>
                </a:solidFill>
                <a:latin typeface="Calibri" pitchFamily="34" charset="0"/>
                <a:hlinkClick r:id="rId2"/>
              </a:rPr>
              <a:t>http://</a:t>
            </a:r>
            <a:r>
              <a:rPr lang="en-US" dirty="0" smtClean="0">
                <a:solidFill>
                  <a:srgbClr val="000099"/>
                </a:solidFill>
                <a:latin typeface="Calibri" pitchFamily="34" charset="0"/>
                <a:hlinkClick r:id="rId2"/>
              </a:rPr>
              <a:t>www.incose.org/ChaptersGroups/AcademicCouncil</a:t>
            </a:r>
            <a:endParaRPr lang="en-US" dirty="0" smtClean="0">
              <a:solidFill>
                <a:srgbClr val="000099"/>
              </a:solidFill>
              <a:latin typeface="Calibri" pitchFamily="34" charset="0"/>
            </a:endParaRPr>
          </a:p>
          <a:p>
            <a:pPr marL="800100" lvl="1" indent="-342900" fontAlgn="base">
              <a:spcBef>
                <a:spcPct val="20000"/>
              </a:spcBef>
              <a:spcAft>
                <a:spcPct val="0"/>
              </a:spcAft>
              <a:buFont typeface="Arial" panose="020B0604020202020204" pitchFamily="34" charset="0"/>
              <a:buChar char="•"/>
            </a:pPr>
            <a:r>
              <a:rPr lang="en-US" dirty="0" smtClean="0">
                <a:solidFill>
                  <a:srgbClr val="000099"/>
                </a:solidFill>
                <a:latin typeface="Calibri" pitchFamily="34" charset="0"/>
              </a:rPr>
              <a:t>International Symposium and International Workshop</a:t>
            </a:r>
            <a:endParaRPr lang="en-US" dirty="0">
              <a:solidFill>
                <a:srgbClr val="000099"/>
              </a:solidFill>
              <a:latin typeface="Calibri" pitchFamily="34" charset="0"/>
            </a:endParaRPr>
          </a:p>
        </p:txBody>
      </p:sp>
    </p:spTree>
    <p:extLst>
      <p:ext uri="{BB962C8B-B14F-4D97-AF65-F5344CB8AC3E}">
        <p14:creationId xmlns:p14="http://schemas.microsoft.com/office/powerpoint/2010/main" val="3347885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75725" cy="954107"/>
          </a:xfrm>
        </p:spPr>
        <p:txBody>
          <a:bodyPr/>
          <a:lstStyle/>
          <a:p>
            <a:r>
              <a:rPr lang="en-US" dirty="0" smtClean="0"/>
              <a:t>From a faculty perspective, teaching students how to work with open-ended problems can be a challenging endeavor. </a:t>
            </a:r>
            <a:endParaRPr lang="en-US" dirty="0"/>
          </a:p>
        </p:txBody>
      </p:sp>
      <p:sp>
        <p:nvSpPr>
          <p:cNvPr id="3" name="Content Placeholder 2"/>
          <p:cNvSpPr>
            <a:spLocks noGrp="1"/>
          </p:cNvSpPr>
          <p:nvPr>
            <p:ph idx="1"/>
          </p:nvPr>
        </p:nvSpPr>
        <p:spPr>
          <a:xfrm>
            <a:off x="457200" y="1219200"/>
            <a:ext cx="8153400" cy="4745915"/>
          </a:xfrm>
        </p:spPr>
        <p:txBody>
          <a:bodyPr/>
          <a:lstStyle/>
          <a:p>
            <a:r>
              <a:rPr lang="en-US" sz="2800" dirty="0" smtClean="0"/>
              <a:t>Write down answers to these questions, which we will revisit later: </a:t>
            </a:r>
          </a:p>
          <a:p>
            <a:pPr marL="742950" indent="-742950">
              <a:buAutoNum type="arabicPeriod"/>
            </a:pPr>
            <a:r>
              <a:rPr lang="en-US" sz="2800" dirty="0" smtClean="0"/>
              <a:t>What </a:t>
            </a:r>
            <a:r>
              <a:rPr lang="en-US" sz="2800" dirty="0"/>
              <a:t>are some challenges </a:t>
            </a:r>
            <a:r>
              <a:rPr lang="en-US" sz="2800" dirty="0" smtClean="0"/>
              <a:t>associated with having students solve open-ended problems?</a:t>
            </a:r>
          </a:p>
          <a:p>
            <a:pPr marL="742950" indent="-742950">
              <a:buAutoNum type="arabicPeriod"/>
            </a:pPr>
            <a:r>
              <a:rPr lang="en-US" sz="2800" dirty="0" smtClean="0"/>
              <a:t>What inefficiencies have you encountered in </a:t>
            </a:r>
            <a:r>
              <a:rPr lang="en-US" sz="2800" dirty="0"/>
              <a:t>the current way that you teach open-ended </a:t>
            </a:r>
            <a:r>
              <a:rPr lang="en-US" sz="2800" dirty="0" smtClean="0"/>
              <a:t>problems?</a:t>
            </a:r>
          </a:p>
          <a:p>
            <a:pPr marL="742950" indent="-742950">
              <a:buAutoNum type="arabicPeriod"/>
            </a:pPr>
            <a:r>
              <a:rPr lang="en-US" sz="2800" dirty="0" smtClean="0"/>
              <a:t>Have </a:t>
            </a:r>
            <a:r>
              <a:rPr lang="en-US" sz="2800" dirty="0"/>
              <a:t>you tried to </a:t>
            </a:r>
            <a:r>
              <a:rPr lang="en-US" sz="2800" dirty="0" smtClean="0"/>
              <a:t>address these challenges or improve the inefficiencies?</a:t>
            </a:r>
          </a:p>
          <a:p>
            <a:pPr marL="742950" indent="-742950">
              <a:buAutoNum type="arabicPeriod"/>
            </a:pPr>
            <a:r>
              <a:rPr lang="en-US" sz="2800" dirty="0" smtClean="0"/>
              <a:t>If </a:t>
            </a:r>
            <a:r>
              <a:rPr lang="en-US" sz="2800" dirty="0"/>
              <a:t>not, </a:t>
            </a:r>
            <a:r>
              <a:rPr lang="en-US" sz="2800" dirty="0" smtClean="0"/>
              <a:t>for what </a:t>
            </a:r>
            <a:r>
              <a:rPr lang="en-US" sz="2800" dirty="0"/>
              <a:t>reasons have you not tried</a:t>
            </a:r>
            <a:r>
              <a:rPr lang="en-US" sz="2800" dirty="0" smtClean="0"/>
              <a:t>?</a:t>
            </a:r>
            <a:endParaRPr lang="en-US" sz="2800" dirty="0"/>
          </a:p>
        </p:txBody>
      </p:sp>
    </p:spTree>
    <p:extLst>
      <p:ext uri="{BB962C8B-B14F-4D97-AF65-F5344CB8AC3E}">
        <p14:creationId xmlns:p14="http://schemas.microsoft.com/office/powerpoint/2010/main" val="379695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sertionEvid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3543</TotalTime>
  <Words>7585</Words>
  <Application>Microsoft Office PowerPoint</Application>
  <PresentationFormat>On-screen Show (4:3)</PresentationFormat>
  <Paragraphs>1141</Paragraphs>
  <Slides>83</Slides>
  <Notes>24</Notes>
  <HiddenSlides>1</HiddenSlides>
  <MMClips>0</MMClips>
  <ScaleCrop>false</ScaleCrop>
  <HeadingPairs>
    <vt:vector size="4" baseType="variant">
      <vt:variant>
        <vt:lpstr>Theme</vt:lpstr>
      </vt:variant>
      <vt:variant>
        <vt:i4>7</vt:i4>
      </vt:variant>
      <vt:variant>
        <vt:lpstr>Slide Titles</vt:lpstr>
      </vt:variant>
      <vt:variant>
        <vt:i4>83</vt:i4>
      </vt:variant>
    </vt:vector>
  </HeadingPairs>
  <TitlesOfParts>
    <vt:vector size="90" baseType="lpstr">
      <vt:lpstr>Office Theme</vt:lpstr>
      <vt:lpstr>AssertionEvidence</vt:lpstr>
      <vt:lpstr>1_Office Theme</vt:lpstr>
      <vt:lpstr>2_Office Theme</vt:lpstr>
      <vt:lpstr>3_Office Theme</vt:lpstr>
      <vt:lpstr>4_Office Theme</vt:lpstr>
      <vt:lpstr>5_Office Theme</vt:lpstr>
      <vt:lpstr>Helping Students Achieve a “Systems Perspective” of Engineering</vt:lpstr>
      <vt:lpstr>Outline of workshop</vt:lpstr>
      <vt:lpstr>By the end of this workshop, we want you to have a new perspective to answer the following questions…</vt:lpstr>
      <vt:lpstr>Many employers are asking for engineers who have some background in a “systems approach” to engineering. </vt:lpstr>
      <vt:lpstr>PowerPoint Presentation</vt:lpstr>
      <vt:lpstr>Let’s look at what some of these job descriptions are saying.</vt:lpstr>
      <vt:lpstr>A typical design process is usually presented as a linear process with feedback and iteration.</vt:lpstr>
      <vt:lpstr>Systems concepts provide a way to view the project from many different angles similar to a CAD drawing.</vt:lpstr>
      <vt:lpstr>From a faculty perspective, teaching students how to work with open-ended problems can be a challenging endeavor. </vt:lpstr>
      <vt:lpstr>Challenges faced in teaching engineering design are what led the facilitators to introduce systems competencies. </vt:lpstr>
      <vt:lpstr>Several faculty at Rose-Hulman are trying to define this “systems perspective” with a core set of “systems competencies”. </vt:lpstr>
      <vt:lpstr>Each of the systems competencies can be expressed in a tangible way as models, which become the physical Views of the system. </vt:lpstr>
      <vt:lpstr>Models are a BIG DEAL because they provide a formal method to structure, refine, and communicate abstract ideas.</vt:lpstr>
      <vt:lpstr>The method for creating a model is general enough that it can be applied to ANY project, yet produce similar results.</vt:lpstr>
      <vt:lpstr>With a regular structure and vocabulary across all varieties of projects, assessment becomes much easier, even binary.</vt:lpstr>
      <vt:lpstr>Now let’s practice generating some of these models in order to see what the students would go through.</vt:lpstr>
      <vt:lpstr>List and describe the stakeholders and the respective features that they want for the TV remote project.</vt:lpstr>
      <vt:lpstr>Based on your list, create a Stakeholder Model that provides a map between the stakeholders and their respective desired features.</vt:lpstr>
      <vt:lpstr>Task: Use the lists and rubrics below and on Handout #3 to evaluate your Stakeholder Model</vt:lpstr>
      <vt:lpstr>Now we want to begin describing the system itself. Let’s get a big picture view of where we’re going.</vt:lpstr>
      <vt:lpstr>Start by identifying and defining the external ACTORS. An ACTOR is any physical thing that interacts with the system being designed. Actors are nouns.</vt:lpstr>
      <vt:lpstr>Let’s get a sense of the different Actors that people found.</vt:lpstr>
      <vt:lpstr>Now that we have the Actors, we want to describe what will transfer between the Actors and the System.</vt:lpstr>
      <vt:lpstr>The I/O(s) describe what is being transferred between the Actors and the System. I/Os are also nouns.</vt:lpstr>
      <vt:lpstr>Let’s get a sense of the different I/Os that people found.</vt:lpstr>
      <vt:lpstr>Using the Black Box model, we can now describe Interactions that will occur between the system and its environment. Interactions are verbs followed by nouns.</vt:lpstr>
      <vt:lpstr>The Interactions can be compiled into a spreadsheet form with cross-checking information included in separate columns. </vt:lpstr>
      <vt:lpstr>Again we can apply rubrics to this interactions model. Note that not all rubrics are applicable at this point.</vt:lpstr>
      <vt:lpstr>Let’s get a sense of the different interactions that people identified. Did any new Actors or I/Os appear?</vt:lpstr>
      <vt:lpstr>Now we need to Decompose the overall system behavior into discrete internal Functions that implement the Interactions. </vt:lpstr>
      <vt:lpstr>Functions accept inputs, do something to those inputs, and produce outputs. Functions are verbs followed by nouns, not physical objects.</vt:lpstr>
      <vt:lpstr>Let’s get a sense of the different functions that people came up with.</vt:lpstr>
      <vt:lpstr>Now add the function blocks to complete the Functional Architecture.</vt:lpstr>
      <vt:lpstr>Now apply the rubrics for the Functional Architecture to the model that you generated.</vt:lpstr>
      <vt:lpstr>Now that we have different Views of the system, the key is to make all of those Views consistent.</vt:lpstr>
      <vt:lpstr>The facilitators have created a set of models for this remote.</vt:lpstr>
      <vt:lpstr>Here is the facilitators version of the Stakeholder Model</vt:lpstr>
      <vt:lpstr>Here is the facilitators’ Interactions Model</vt:lpstr>
      <vt:lpstr>Here is the facilitators’ Functional Architecture</vt:lpstr>
      <vt:lpstr>PowerPoint Presentation</vt:lpstr>
      <vt:lpstr>PowerPoint Presentation</vt:lpstr>
      <vt:lpstr>PowerPoint Presentation</vt:lpstr>
      <vt:lpstr>Now take a brief look at what you might expect to see from the other systems competencies.</vt:lpstr>
      <vt:lpstr>Technical requirements are input-output, input, or output relationships expressed in technical terms. </vt:lpstr>
      <vt:lpstr>Now take a brief look at what you might expect to see from the other systems competencies.</vt:lpstr>
      <vt:lpstr>Everything described in the models so far is behavioral. Still have to synthesize a Physical Architecture.</vt:lpstr>
      <vt:lpstr>Now take a brief look at what you might expect to see from the other systems competencies.</vt:lpstr>
      <vt:lpstr>Many decisions need to be made when synthesizing the Physical Architecture. </vt:lpstr>
      <vt:lpstr>Validation ensures that the Physical Architecture is consistent with and completely implements the Behavioral Architecture.</vt:lpstr>
      <vt:lpstr>Verification ensures that the system can achieve the technical requirements and therefore the Features. </vt:lpstr>
      <vt:lpstr>Now take a brief look at what you might expect to see from the other systems competencies.</vt:lpstr>
      <vt:lpstr>Can dig deeper and ask what happens if certain relationships fail. </vt:lpstr>
      <vt:lpstr>Using the systems competencies can help students to understand the many different views that are used in the design process.</vt:lpstr>
      <vt:lpstr>Using the systems competencies can help faculty with challenges related to open-ended projects.</vt:lpstr>
      <vt:lpstr>Now let’s look at some models that have been generated in courses from different departments.</vt:lpstr>
      <vt:lpstr>Introducing Systems Competencies During Undergraduate Design</vt:lpstr>
      <vt:lpstr>Original domain model shows physical interactions and effects</vt:lpstr>
      <vt:lpstr>Revised domain model is better focused on physical interactions</vt:lpstr>
      <vt:lpstr>Logical architecture included general components to allow for multiple solutions for satisfying a specific function</vt:lpstr>
      <vt:lpstr>The “heating” team’s physical model recognized interaction with other subsystems</vt:lpstr>
      <vt:lpstr>PowerPoint Presentation</vt:lpstr>
      <vt:lpstr>PowerPoint Presentation</vt:lpstr>
      <vt:lpstr>PowerPoint Presentation</vt:lpstr>
      <vt:lpstr>Conclusions</vt:lpstr>
      <vt:lpstr>We have been introducing systems competencies to the ECE senior design program over the past couple of years.</vt:lpstr>
      <vt:lpstr>ECE Senior Design students did not know how to make a block diagram and we didn’t know how to teach them</vt:lpstr>
      <vt:lpstr>This process of creating and revising the models is improving both the students understanding of their project and the results.</vt:lpstr>
      <vt:lpstr>The systems competencies framework provides an elegant way to describe system requirements.</vt:lpstr>
      <vt:lpstr>A Rose-Hulman ECE alumnus went to Carnegie Mellon Robotics for graduate school.</vt:lpstr>
      <vt:lpstr>Here is their version of a Functional Architecture</vt:lpstr>
      <vt:lpstr>Here is their version of a Physical Architecture</vt:lpstr>
      <vt:lpstr>While the new process is improving the quality of work and the students’ understanding of their projects, there are some challenges</vt:lpstr>
      <vt:lpstr>1. Faculty can’t teach what they don’t know</vt:lpstr>
      <vt:lpstr>1. How to address the challenge of faculty development</vt:lpstr>
      <vt:lpstr>Using binary rubrics puts more of the responsibility on the students to create useful models.</vt:lpstr>
      <vt:lpstr>2. Students need more than a couple of lectures to learn and apply the concepts</vt:lpstr>
      <vt:lpstr>2. How to address the challenge of student learning</vt:lpstr>
      <vt:lpstr>We don’t have to wait until the Junior/Senior design sequence to begin introducing systems concepts</vt:lpstr>
      <vt:lpstr>3. Convincing students about the usefulness of taking a systems perspective is challenging</vt:lpstr>
      <vt:lpstr>3. How to address challenges of student perspective</vt:lpstr>
      <vt:lpstr>Final Discussion: Now that you have had some experience with the systems competencies, look at your answers to the questions that were asked at the beginning of the workshop. </vt:lpstr>
      <vt:lpstr>Many resources are available to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Practicing and Assessing Formal Systems Competencies In ECE Senior Design</dc:title>
  <dc:creator>Simoni, Mario</dc:creator>
  <cp:lastModifiedBy>Simoni, Mario</cp:lastModifiedBy>
  <cp:revision>229</cp:revision>
  <cp:lastPrinted>2015-04-20T14:58:25Z</cp:lastPrinted>
  <dcterms:created xsi:type="dcterms:W3CDTF">2014-06-15T19:18:52Z</dcterms:created>
  <dcterms:modified xsi:type="dcterms:W3CDTF">2015-06-05T20:35:47Z</dcterms:modified>
</cp:coreProperties>
</file>