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4" r:id="rId5"/>
    <p:sldId id="261" r:id="rId6"/>
    <p:sldId id="266" r:id="rId7"/>
    <p:sldId id="258" r:id="rId8"/>
    <p:sldId id="275" r:id="rId9"/>
    <p:sldId id="259" r:id="rId10"/>
    <p:sldId id="276" r:id="rId11"/>
    <p:sldId id="267" r:id="rId12"/>
    <p:sldId id="268" r:id="rId13"/>
    <p:sldId id="263" r:id="rId14"/>
    <p:sldId id="269" r:id="rId15"/>
    <p:sldId id="270" r:id="rId16"/>
    <p:sldId id="271" r:id="rId17"/>
    <p:sldId id="272" r:id="rId18"/>
    <p:sldId id="273" r:id="rId19"/>
    <p:sldId id="262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D4801-76C1-46FA-96E2-585331E0DA31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F42F3-4CE2-4A1E-89A1-790510795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this work could be similar to that done by Terry </a:t>
            </a:r>
            <a:r>
              <a:rPr lang="en-US" dirty="0" err="1" smtClean="0"/>
              <a:t>Bayliss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F42F3-4CE2-4A1E-89A1-7905107957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8D0AA-4C2E-4CFF-9A97-0685C1175E7C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4AF26-B01F-4678-93F0-8C5674CB7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2289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Biomedical Device Modeling Challenge Team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/>
              <a:t>Chad Gibson</a:t>
            </a:r>
          </a:p>
          <a:p>
            <a:r>
              <a:rPr lang="en-US" dirty="0" smtClean="0"/>
              <a:t>Steven Corns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09931" y="6248400"/>
            <a:ext cx="6434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WEBSITE: </a:t>
            </a:r>
            <a:r>
              <a:rPr lang="en-US" sz="1600" dirty="0" smtClean="0">
                <a:solidFill>
                  <a:schemeClr val="tx2"/>
                </a:solidFill>
              </a:rPr>
              <a:t>http://www.omgwiki.org/MBSE/doku.php?id=mbse:drugdelivery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IBD for device here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274638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Procurement</a:t>
            </a:r>
            <a:endParaRPr lang="en-US" dirty="0"/>
          </a:p>
        </p:txBody>
      </p:sp>
      <p:pic>
        <p:nvPicPr>
          <p:cNvPr id="4" name="Content Placeholder 3" descr="Procure Sy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56453" b="2703"/>
          <a:stretch>
            <a:fillRect/>
          </a:stretch>
        </p:blipFill>
        <p:spPr>
          <a:xfrm>
            <a:off x="152400" y="152400"/>
            <a:ext cx="4648200" cy="642071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for Addition of </a:t>
            </a:r>
            <a:r>
              <a:rPr lang="en-US" dirty="0" err="1" smtClean="0"/>
              <a:t>Parametrics</a:t>
            </a:r>
            <a:endParaRPr lang="en-US" dirty="0"/>
          </a:p>
        </p:txBody>
      </p:sp>
      <p:pic>
        <p:nvPicPr>
          <p:cNvPr id="6" name="Content Placeholder 5" descr="Analysis Contex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76400"/>
            <a:ext cx="6019800" cy="469322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Team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 captures broad range of medical device concerns at a high level of abstraction</a:t>
            </a:r>
          </a:p>
          <a:p>
            <a:endParaRPr lang="en-US" dirty="0" smtClean="0"/>
          </a:p>
          <a:p>
            <a:r>
              <a:rPr lang="en-US" dirty="0" smtClean="0"/>
              <a:t>Gives initial modeling guidelines</a:t>
            </a:r>
          </a:p>
          <a:p>
            <a:endParaRPr lang="en-US" dirty="0" smtClean="0"/>
          </a:p>
          <a:p>
            <a:r>
              <a:rPr lang="en-US" dirty="0" smtClean="0"/>
              <a:t>Specifies activities leading to device deployment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Model In Use at </a:t>
            </a:r>
            <a:r>
              <a:rPr lang="en-US" dirty="0" err="1" smtClean="0"/>
              <a:t>Batelle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medical device company</a:t>
            </a:r>
          </a:p>
          <a:p>
            <a:r>
              <a:rPr lang="en-US" dirty="0" smtClean="0"/>
              <a:t>Developing their own in-house systems engineering group</a:t>
            </a:r>
          </a:p>
          <a:p>
            <a:r>
              <a:rPr lang="en-US" dirty="0" smtClean="0"/>
              <a:t>Venturing into more complex electrical medical devices</a:t>
            </a:r>
          </a:p>
          <a:p>
            <a:r>
              <a:rPr lang="en-US" dirty="0" smtClean="0"/>
              <a:t>Partnering with multiple “subcontractors” to develop subsystems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Critical to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 – Risk controls are tracked down to subsystems, components, and functions</a:t>
            </a:r>
          </a:p>
          <a:p>
            <a:r>
              <a:rPr lang="en-US" dirty="0" smtClean="0"/>
              <a:t>Performance – key performance attributes are modeled</a:t>
            </a:r>
          </a:p>
          <a:p>
            <a:r>
              <a:rPr lang="en-US" dirty="0" smtClean="0"/>
              <a:t>Supplier Management – expectations are set for design; no integration surprises</a:t>
            </a:r>
          </a:p>
          <a:p>
            <a:r>
              <a:rPr lang="en-US" dirty="0" smtClean="0"/>
              <a:t>Communication – model is tool for SE involvement with suppliers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Zero exposure to MBSE, UML, or SysML</a:t>
            </a:r>
          </a:p>
          <a:p>
            <a:r>
              <a:rPr lang="en-US" dirty="0" smtClean="0"/>
              <a:t>Model walk-through:</a:t>
            </a:r>
          </a:p>
          <a:p>
            <a:pPr lvl="1"/>
            <a:r>
              <a:rPr lang="en-US" dirty="0" smtClean="0"/>
              <a:t>Gradual change from bewilderment to head nodding and active involvement</a:t>
            </a:r>
          </a:p>
          <a:p>
            <a:pPr lvl="1"/>
            <a:r>
              <a:rPr lang="en-US" dirty="0" smtClean="0"/>
              <a:t>“This is a great design discussion tool”</a:t>
            </a:r>
          </a:p>
          <a:p>
            <a:pPr lvl="1"/>
            <a:r>
              <a:rPr lang="en-US" dirty="0" smtClean="0"/>
              <a:t>Once capabilities of MBSE are shown, potential utility in biomedical is quickly understood</a:t>
            </a:r>
          </a:p>
          <a:p>
            <a:pPr lvl="1"/>
            <a:r>
              <a:rPr lang="en-US" dirty="0" smtClean="0"/>
              <a:t>Appreciated flexibility to create supplier-specific views while maintaining underlying model integrity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New MBSE tools are not without learning curves!</a:t>
            </a:r>
          </a:p>
          <a:p>
            <a:r>
              <a:rPr lang="en-US" dirty="0" smtClean="0"/>
              <a:t>Reference architecture helped immensely</a:t>
            </a:r>
          </a:p>
          <a:p>
            <a:pPr lvl="1"/>
            <a:r>
              <a:rPr lang="en-US" dirty="0" smtClean="0"/>
              <a:t>What helped? Developing the model or having the model?</a:t>
            </a:r>
          </a:p>
          <a:p>
            <a:r>
              <a:rPr lang="en-US" dirty="0" smtClean="0"/>
              <a:t>Reference model needs more definition in:</a:t>
            </a:r>
          </a:p>
          <a:p>
            <a:pPr lvl="1"/>
            <a:r>
              <a:rPr lang="en-US" dirty="0" smtClean="0"/>
              <a:t>Risk Management</a:t>
            </a:r>
          </a:p>
          <a:p>
            <a:pPr lvl="1"/>
            <a:r>
              <a:rPr lang="en-US" dirty="0" smtClean="0"/>
              <a:t>Common requirements and architecture, e.g., IEC 60601-1</a:t>
            </a:r>
          </a:p>
          <a:p>
            <a:r>
              <a:rPr lang="en-US" dirty="0" smtClean="0"/>
              <a:t>To avoid redundancy, MBSE tools should be validated and used as one of the primary design tools</a:t>
            </a:r>
          </a:p>
          <a:p>
            <a:pPr lvl="1"/>
            <a:r>
              <a:rPr lang="en-US" dirty="0" smtClean="0"/>
              <a:t>Requirements in two places</a:t>
            </a:r>
          </a:p>
          <a:p>
            <a:pPr lvl="1"/>
            <a:r>
              <a:rPr lang="en-US" dirty="0" smtClean="0"/>
              <a:t>Safety Risk Management tables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FDA and EU require software tool validation in most cases</a:t>
            </a:r>
          </a:p>
          <a:p>
            <a:pPr lvl="1"/>
            <a:r>
              <a:rPr lang="en-US" dirty="0" smtClean="0"/>
              <a:t>Many biomed companies are hesitant to change until value is demonstrated</a:t>
            </a:r>
          </a:p>
          <a:p>
            <a:pPr lvl="1"/>
            <a:r>
              <a:rPr lang="en-US" dirty="0" smtClean="0"/>
              <a:t>Piloting on small ‘feasibility’ projects; using as informal tool </a:t>
            </a:r>
          </a:p>
          <a:p>
            <a:pPr lvl="1"/>
            <a:r>
              <a:rPr lang="en-US" dirty="0" smtClean="0"/>
              <a:t>Validation package as BWG deliverable?</a:t>
            </a:r>
          </a:p>
          <a:p>
            <a:r>
              <a:rPr lang="en-US" dirty="0" smtClean="0"/>
              <a:t>Safety risk management and regulatory / compliance is a huge piece of most SE work</a:t>
            </a:r>
          </a:p>
          <a:p>
            <a:pPr lvl="1"/>
            <a:r>
              <a:rPr lang="en-US" dirty="0" smtClean="0"/>
              <a:t>How best to integrate into the model?</a:t>
            </a:r>
          </a:p>
          <a:p>
            <a:r>
              <a:rPr lang="en-US" dirty="0" smtClean="0"/>
              <a:t>MBSE can be a communications tool with regulatory and compliance bodies!</a:t>
            </a:r>
          </a:p>
          <a:p>
            <a:pPr lvl="1"/>
            <a:r>
              <a:rPr lang="en-US" dirty="0" smtClean="0"/>
              <a:t>Many current FDA initiatives intend to streamline reviews and summarize safety &amp; effectiveness in a comprehensive yet digestible format.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usability of the reference architecture</a:t>
            </a:r>
          </a:p>
          <a:p>
            <a:endParaRPr lang="en-US" dirty="0"/>
          </a:p>
          <a:p>
            <a:r>
              <a:rPr lang="en-US" dirty="0" smtClean="0"/>
              <a:t>Applying </a:t>
            </a:r>
            <a:r>
              <a:rPr lang="en-US" dirty="0" err="1" smtClean="0"/>
              <a:t>parametrics</a:t>
            </a:r>
            <a:endParaRPr lang="en-US" dirty="0" smtClean="0"/>
          </a:p>
          <a:p>
            <a:pPr lvl="1"/>
            <a:r>
              <a:rPr lang="en-US" dirty="0" smtClean="0"/>
              <a:t>How do we get numerical results</a:t>
            </a:r>
          </a:p>
          <a:p>
            <a:pPr lvl="1"/>
            <a:r>
              <a:rPr lang="en-US" dirty="0" smtClean="0"/>
              <a:t>Connect to solver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Adding more regulatory needs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Mike Celentano</a:t>
            </a:r>
          </a:p>
          <a:p>
            <a:r>
              <a:rPr lang="en-US" dirty="0" smtClean="0"/>
              <a:t>Steven Corns</a:t>
            </a:r>
          </a:p>
          <a:p>
            <a:r>
              <a:rPr lang="en-US" dirty="0" smtClean="0"/>
              <a:t>Sanford Friedenthal</a:t>
            </a:r>
          </a:p>
          <a:p>
            <a:r>
              <a:rPr lang="en-US" dirty="0" smtClean="0"/>
              <a:t>Chad Gibson</a:t>
            </a:r>
          </a:p>
          <a:p>
            <a:r>
              <a:rPr lang="en-US" dirty="0" smtClean="0"/>
              <a:t>Tagore Somers</a:t>
            </a:r>
          </a:p>
          <a:p>
            <a:r>
              <a:rPr lang="en-US" dirty="0" smtClean="0"/>
              <a:t>Jack Stein</a:t>
            </a:r>
          </a:p>
          <a:p>
            <a:r>
              <a:rPr lang="en-US" dirty="0" smtClean="0"/>
              <a:t>Julien Castex</a:t>
            </a:r>
          </a:p>
          <a:p>
            <a:r>
              <a:rPr lang="en-US" dirty="0" smtClean="0"/>
              <a:t>Melissa Masters</a:t>
            </a:r>
          </a:p>
          <a:p>
            <a:r>
              <a:rPr lang="en-US" dirty="0" smtClean="0"/>
              <a:t>Meaghan </a:t>
            </a:r>
            <a:r>
              <a:rPr lang="en-US" dirty="0" err="1" smtClean="0"/>
              <a:t>O’Niel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drug/human interactions</a:t>
            </a:r>
          </a:p>
          <a:p>
            <a:endParaRPr lang="en-US" dirty="0"/>
          </a:p>
          <a:p>
            <a:r>
              <a:rPr lang="en-US" dirty="0" smtClean="0"/>
              <a:t>Safety analysis modeling approach for device use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Identify areas to apply reference architecture  and early adoption opportunities</a:t>
            </a:r>
          </a:p>
          <a:p>
            <a:pPr lvl="1"/>
            <a:r>
              <a:rPr lang="en-US" dirty="0" smtClean="0"/>
              <a:t>Provides feedback loop back to team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Team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reference architecture to: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Ensure better compliance to industry standards</a:t>
            </a:r>
          </a:p>
          <a:p>
            <a:pPr lvl="1"/>
            <a:r>
              <a:rPr lang="en-US" dirty="0" smtClean="0"/>
              <a:t>Meet all health and safety regulations</a:t>
            </a:r>
          </a:p>
          <a:p>
            <a:pPr lvl="1"/>
            <a:r>
              <a:rPr lang="en-US" dirty="0" smtClean="0"/>
              <a:t>Improve time to market</a:t>
            </a:r>
          </a:p>
          <a:p>
            <a:pPr lvl="1"/>
            <a:r>
              <a:rPr lang="en-US" dirty="0" smtClean="0"/>
              <a:t>More consistency in how devices are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be Addressed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to adoption</a:t>
            </a:r>
          </a:p>
          <a:p>
            <a:endParaRPr lang="en-US" dirty="0" smtClean="0"/>
          </a:p>
          <a:p>
            <a:r>
              <a:rPr lang="en-US" dirty="0" smtClean="0"/>
              <a:t>Ensure regulatory compliance and risk management</a:t>
            </a:r>
          </a:p>
          <a:p>
            <a:endParaRPr lang="en-US" dirty="0" smtClean="0"/>
          </a:p>
          <a:p>
            <a:r>
              <a:rPr lang="en-US" dirty="0" smtClean="0"/>
              <a:t>Cost reduction</a:t>
            </a:r>
          </a:p>
          <a:p>
            <a:endParaRPr lang="en-US" dirty="0" smtClean="0"/>
          </a:p>
          <a:p>
            <a:r>
              <a:rPr lang="en-US" dirty="0" smtClean="0"/>
              <a:t>Consistency across device design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a reference architecture for medical devices</a:t>
            </a:r>
          </a:p>
          <a:p>
            <a:pPr lvl="1"/>
            <a:r>
              <a:rPr lang="en-US" dirty="0" smtClean="0"/>
              <a:t>Domain specified and problem scoped</a:t>
            </a:r>
          </a:p>
          <a:p>
            <a:pPr lvl="1"/>
            <a:r>
              <a:rPr lang="en-US" dirty="0" smtClean="0"/>
              <a:t>Stakeholders and stakeholder interactions identified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tolerance typically lower in medical devices</a:t>
            </a:r>
          </a:p>
          <a:p>
            <a:endParaRPr lang="en-US" dirty="0" smtClean="0"/>
          </a:p>
          <a:p>
            <a:r>
              <a:rPr lang="en-US" dirty="0" smtClean="0"/>
              <a:t>Does this model address risk?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Biomedical industry has different regulatory environment than defense industry</a:t>
            </a:r>
          </a:p>
          <a:p>
            <a:endParaRPr lang="en-US" dirty="0" smtClean="0"/>
          </a:p>
          <a:p>
            <a:r>
              <a:rPr lang="en-US" dirty="0" smtClean="0"/>
              <a:t>Compliance is linked to U.S. and international standards</a:t>
            </a:r>
          </a:p>
          <a:p>
            <a:pPr lvl="1"/>
            <a:r>
              <a:rPr lang="en-US" dirty="0" smtClean="0"/>
              <a:t>ISO 62304 (Medical Devices Software Life Cycle)</a:t>
            </a:r>
          </a:p>
          <a:p>
            <a:pPr lvl="1"/>
            <a:r>
              <a:rPr lang="en-US" dirty="0" smtClean="0"/>
              <a:t>IEC 60601 (Medical Electrical Devices Safety)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pic>
        <p:nvPicPr>
          <p:cNvPr id="4" name="Content Placeholder 3" descr="Drug Delivery Top Lev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614" y="1600200"/>
            <a:ext cx="9033734" cy="457199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274638"/>
            <a:ext cx="320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pic>
        <p:nvPicPr>
          <p:cNvPr id="4" name="Content Placeholder 3" descr="Stakeholder Requirements T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45502"/>
          <a:stretch>
            <a:fillRect/>
          </a:stretch>
        </p:blipFill>
        <p:spPr>
          <a:xfrm>
            <a:off x="-1" y="-1"/>
            <a:ext cx="5209591" cy="5105401"/>
          </a:xfrm>
        </p:spPr>
      </p:pic>
      <p:pic>
        <p:nvPicPr>
          <p:cNvPr id="5" name="Content Placeholder 3" descr="Stakeholder Requirements Table.jpg"/>
          <p:cNvPicPr>
            <a:picLocks noChangeAspect="1"/>
          </p:cNvPicPr>
          <p:nvPr/>
        </p:nvPicPr>
        <p:blipFill>
          <a:blip r:embed="rId2" cstate="print"/>
          <a:srcRect t="54498"/>
          <a:stretch>
            <a:fillRect/>
          </a:stretch>
        </p:blipFill>
        <p:spPr>
          <a:xfrm>
            <a:off x="4191000" y="2805235"/>
            <a:ext cx="4953000" cy="4052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569</Words>
  <Application>Microsoft Office PowerPoint</Application>
  <PresentationFormat>On-screen Show (4:3)</PresentationFormat>
  <Paragraphs>112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Biomedical Device Modeling Challenge Team  </vt:lpstr>
      <vt:lpstr>Team Members</vt:lpstr>
      <vt:lpstr>Challenge Team Goals</vt:lpstr>
      <vt:lpstr>Issues to be Addressed</vt:lpstr>
      <vt:lpstr>Progress to Date</vt:lpstr>
      <vt:lpstr>Addressing Risk</vt:lpstr>
      <vt:lpstr>Regulatory Compliance</vt:lpstr>
      <vt:lpstr>Domain</vt:lpstr>
      <vt:lpstr>Requirements</vt:lpstr>
      <vt:lpstr>Device Description</vt:lpstr>
      <vt:lpstr>System Procurement</vt:lpstr>
      <vt:lpstr>Method for Addition of Parametrics</vt:lpstr>
      <vt:lpstr>Challenge Team Results</vt:lpstr>
      <vt:lpstr>Reference Model In Use at Batelle</vt:lpstr>
      <vt:lpstr>What’s Critical to Them?</vt:lpstr>
      <vt:lpstr>Client Observations</vt:lpstr>
      <vt:lpstr>Personal Observations</vt:lpstr>
      <vt:lpstr>Biomedical Challenges</vt:lpstr>
      <vt:lpstr>Plan Forward</vt:lpstr>
      <vt:lpstr>Plan Forward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Biomedical Device Modelling Challenge Team</dc:title>
  <dc:creator>Scorns</dc:creator>
  <cp:lastModifiedBy>Sanford</cp:lastModifiedBy>
  <cp:revision>104</cp:revision>
  <dcterms:created xsi:type="dcterms:W3CDTF">2012-01-03T16:27:37Z</dcterms:created>
  <dcterms:modified xsi:type="dcterms:W3CDTF">2012-01-19T02:18:28Z</dcterms:modified>
</cp:coreProperties>
</file>