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  <p:sldMasterId id="2147483674" r:id="rId2"/>
  </p:sldMasterIdLst>
  <p:notesMasterIdLst>
    <p:notesMasterId r:id="rId58"/>
  </p:notesMasterIdLst>
  <p:handoutMasterIdLst>
    <p:handoutMasterId r:id="rId59"/>
  </p:handoutMasterIdLst>
  <p:sldIdLst>
    <p:sldId id="375" r:id="rId3"/>
    <p:sldId id="987" r:id="rId4"/>
    <p:sldId id="914" r:id="rId5"/>
    <p:sldId id="947" r:id="rId6"/>
    <p:sldId id="966" r:id="rId7"/>
    <p:sldId id="967" r:id="rId8"/>
    <p:sldId id="968" r:id="rId9"/>
    <p:sldId id="971" r:id="rId10"/>
    <p:sldId id="948" r:id="rId11"/>
    <p:sldId id="972" r:id="rId12"/>
    <p:sldId id="973" r:id="rId13"/>
    <p:sldId id="958" r:id="rId14"/>
    <p:sldId id="959" r:id="rId15"/>
    <p:sldId id="960" r:id="rId16"/>
    <p:sldId id="974" r:id="rId17"/>
    <p:sldId id="949" r:id="rId18"/>
    <p:sldId id="976" r:id="rId19"/>
    <p:sldId id="977" r:id="rId20"/>
    <p:sldId id="978" r:id="rId21"/>
    <p:sldId id="979" r:id="rId22"/>
    <p:sldId id="961" r:id="rId23"/>
    <p:sldId id="915" r:id="rId24"/>
    <p:sldId id="950" r:id="rId25"/>
    <p:sldId id="951" r:id="rId26"/>
    <p:sldId id="954" r:id="rId27"/>
    <p:sldId id="956" r:id="rId28"/>
    <p:sldId id="996" r:id="rId29"/>
    <p:sldId id="998" r:id="rId30"/>
    <p:sldId id="1009" r:id="rId31"/>
    <p:sldId id="1010" r:id="rId32"/>
    <p:sldId id="1011" r:id="rId33"/>
    <p:sldId id="999" r:id="rId34"/>
    <p:sldId id="1020" r:id="rId35"/>
    <p:sldId id="1004" r:id="rId36"/>
    <p:sldId id="930" r:id="rId37"/>
    <p:sldId id="1001" r:id="rId38"/>
    <p:sldId id="1007" r:id="rId39"/>
    <p:sldId id="1012" r:id="rId40"/>
    <p:sldId id="933" r:id="rId41"/>
    <p:sldId id="994" r:id="rId42"/>
    <p:sldId id="1006" r:id="rId43"/>
    <p:sldId id="1005" r:id="rId44"/>
    <p:sldId id="1013" r:id="rId45"/>
    <p:sldId id="808" r:id="rId46"/>
    <p:sldId id="809" r:id="rId47"/>
    <p:sldId id="1021" r:id="rId48"/>
    <p:sldId id="1014" r:id="rId49"/>
    <p:sldId id="1016" r:id="rId50"/>
    <p:sldId id="1015" r:id="rId51"/>
    <p:sldId id="1019" r:id="rId52"/>
    <p:sldId id="1017" r:id="rId53"/>
    <p:sldId id="1018" r:id="rId54"/>
    <p:sldId id="988" r:id="rId55"/>
    <p:sldId id="942" r:id="rId56"/>
    <p:sldId id="995" r:id="rId5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16A83"/>
    <a:srgbClr val="1F6AB5"/>
    <a:srgbClr val="196ABB"/>
    <a:srgbClr val="1767B7"/>
    <a:srgbClr val="186EC4"/>
    <a:srgbClr val="0E68C2"/>
    <a:srgbClr val="0066CC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4" autoAdjust="0"/>
    <p:restoredTop sz="96354" autoAdjust="0"/>
  </p:normalViewPr>
  <p:slideViewPr>
    <p:cSldViewPr>
      <p:cViewPr varScale="1">
        <p:scale>
          <a:sx n="69" d="100"/>
          <a:sy n="69" d="100"/>
        </p:scale>
        <p:origin x="-492" y="-96"/>
      </p:cViewPr>
      <p:guideLst>
        <p:guide orient="horz" pos="2160"/>
        <p:guide pos="1056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2"/>
    </p:cViewPr>
  </p:sorterViewPr>
  <p:notesViewPr>
    <p:cSldViewPr>
      <p:cViewPr>
        <p:scale>
          <a:sx n="75" d="100"/>
          <a:sy n="75" d="100"/>
        </p:scale>
        <p:origin x="-2580" y="-516"/>
      </p:cViewPr>
      <p:guideLst>
        <p:guide orient="horz" pos="2405"/>
        <p:guide pos="298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4" y="-33337"/>
            <a:ext cx="30892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l" defTabSz="971439" eaLnBrk="0" hangingPunct="0">
              <a:defRPr sz="1100" b="0" i="1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-33337"/>
            <a:ext cx="29289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r" defTabSz="971439" eaLnBrk="0" hangingPunct="0">
              <a:defRPr sz="1100" b="0" i="1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4" y="9759951"/>
            <a:ext cx="30892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l" defTabSz="971439" eaLnBrk="0" hangingPunct="0">
              <a:defRPr sz="1100" b="0" i="1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6188" y="9723438"/>
            <a:ext cx="30892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r" defTabSz="971439" eaLnBrk="0" hangingPunct="0">
              <a:defRPr sz="1100" b="0" i="1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F76C85-DC77-41F1-B2F6-BC9217AF8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89"/>
            <a:ext cx="30765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l" defTabSz="1014422" eaLnBrk="0" hangingPunct="0">
              <a:defRPr sz="1100" b="0" i="1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-1589"/>
            <a:ext cx="30765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r" defTabSz="1014422" eaLnBrk="0" hangingPunct="0">
              <a:defRPr sz="1100" b="0" i="1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84225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4" y="4859339"/>
            <a:ext cx="52228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23" tIns="49862" rIns="99723" bIns="49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10739"/>
            <a:ext cx="307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l" defTabSz="1014422" eaLnBrk="0" hangingPunct="0">
              <a:defRPr sz="1100" b="0" i="1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10739"/>
            <a:ext cx="307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r" defTabSz="1014422" eaLnBrk="0" hangingPunct="0">
              <a:defRPr sz="1100" b="0" i="1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C47D4-5A25-453B-8DFB-DB508112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65138"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22338"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87475"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52613"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Transition to model-based</a:t>
            </a:r>
            <a:r>
              <a:rPr lang="de-DE" baseline="0" dirty="0" smtClean="0"/>
              <a:t> systems engineering enables more formal communication</a:t>
            </a:r>
            <a:endParaRPr lang="de-DE" dirty="0" smtClean="0"/>
          </a:p>
          <a:p>
            <a:r>
              <a:rPr lang="de-DE" dirty="0" smtClean="0"/>
              <a:t>Using formal models is enabler for explicitly and precisely capturing relations between the</a:t>
            </a:r>
            <a:r>
              <a:rPr lang="de-DE" baseline="0" dirty="0" smtClean="0"/>
              <a:t> different models produced by stakeholders</a:t>
            </a:r>
            <a:endParaRPr lang="de-DE" dirty="0" smtClean="0"/>
          </a:p>
          <a:p>
            <a:r>
              <a:rPr lang="de-DE" dirty="0" smtClean="0"/>
              <a:t>What does it mean to be consistent in mbse?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23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Transition to model-based</a:t>
            </a:r>
            <a:r>
              <a:rPr lang="de-DE" baseline="0" dirty="0" smtClean="0"/>
              <a:t> systems engineering enables more formal communication</a:t>
            </a:r>
            <a:endParaRPr lang="de-DE" dirty="0" smtClean="0"/>
          </a:p>
          <a:p>
            <a:r>
              <a:rPr lang="de-DE" dirty="0" smtClean="0"/>
              <a:t>Using formal models is enabler for explicitly and precisely capturing relations between the</a:t>
            </a:r>
            <a:r>
              <a:rPr lang="de-DE" baseline="0" dirty="0" smtClean="0"/>
              <a:t> different models produced by stakeholders</a:t>
            </a:r>
            <a:endParaRPr lang="de-DE" dirty="0" smtClean="0"/>
          </a:p>
          <a:p>
            <a:r>
              <a:rPr lang="de-DE" dirty="0" smtClean="0"/>
              <a:t>What does it mean to be consistent in mbse?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the models</a:t>
            </a:r>
            <a:r>
              <a:rPr lang="en-US" baseline="0" dirty="0" smtClean="0"/>
              <a:t> be updated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5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Note: Modelica Simulation models should have relationship of “conformsTo” Modelica meta-model.  Needs to be fixed.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2635"/>
            <a:fld id="{E281831D-4A25-4457-A7A7-5DD51E68D055}" type="slidenum">
              <a:rPr lang="en-US" smtClean="0"/>
              <a:pPr defTabSz="972635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levels of abstraction!!!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217B0-4022-49F8-91CA-B6CA32D32A5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23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</a:t>
            </a:r>
            <a:r>
              <a:rPr lang="en-US" baseline="0" dirty="0" smtClean="0"/>
              <a:t> add rule; finds an unconnected cylinder, adds a directional valve.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A3CF3-11BE-4AFE-8D65-652A4288663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next slides </a:t>
            </a:r>
            <a:r>
              <a:rPr lang="en-US" smtClean="0"/>
              <a:t>for detailed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4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hit the biggest payoffs!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2F31-B67F-4C36-A7F3-CB382EA1FBA8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</a:t>
            </a:r>
            <a:r>
              <a:rPr lang="en-US" baseline="0" dirty="0" smtClean="0"/>
              <a:t> add rule; finds an unconnected cylinder, adds a directional valve.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A3CF3-11BE-4AFE-8D65-652A4288663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</a:t>
            </a:r>
            <a:r>
              <a:rPr lang="en-US" baseline="0" dirty="0" smtClean="0"/>
              <a:t> add rule; finds an unconnected cylinder, adds a directional valve.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A3CF3-11BE-4AFE-8D65-652A428866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created this in </a:t>
            </a:r>
            <a:r>
              <a:rPr lang="en-US" dirty="0" err="1" smtClean="0"/>
              <a:t>Magicdraw</a:t>
            </a:r>
            <a:r>
              <a:rPr lang="en-US" baseline="0" dirty="0" smtClean="0"/>
              <a:t> instead of copying the one I have laid out in </a:t>
            </a:r>
            <a:r>
              <a:rPr lang="en-US" baseline="0" dirty="0" err="1" smtClean="0"/>
              <a:t>Moflon</a:t>
            </a:r>
            <a:r>
              <a:rPr lang="en-US" baseline="0" dirty="0" smtClean="0"/>
              <a:t> because I thought it was easier to read. The two are analogous.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A3CF3-11BE-4AFE-8D65-652A428866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2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26" indent="-182526">
              <a:buFontTx/>
              <a:buChar char="-"/>
            </a:pPr>
            <a:r>
              <a:rPr lang="en-US" baseline="0" dirty="0" smtClean="0"/>
              <a:t>Multiple stakeholders involved in development of a complex system</a:t>
            </a:r>
          </a:p>
          <a:p>
            <a:pPr marL="182526" indent="-182526">
              <a:buFontTx/>
              <a:buChar char="-"/>
            </a:pPr>
            <a:r>
              <a:rPr lang="en-US" baseline="0" dirty="0" smtClean="0"/>
              <a:t>Each stakeholder / group of stakeholders has a different view on the system</a:t>
            </a:r>
          </a:p>
          <a:p>
            <a:pPr marL="182526" indent="-182526">
              <a:buFontTx/>
              <a:buChar char="-"/>
            </a:pPr>
            <a:r>
              <a:rPr lang="en-US" baseline="0" dirty="0" smtClean="0"/>
              <a:t>However, together, all stakeholders aim at achieving a common goal – e.g. developing a new jet fighter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26" indent="-182526">
              <a:buFontTx/>
              <a:buChar char="-"/>
            </a:pPr>
            <a:r>
              <a:rPr lang="en-US" baseline="0" dirty="0" smtClean="0"/>
              <a:t>Even though each stakeholder has his / her own view on the system, none of the views are completely </a:t>
            </a:r>
            <a:r>
              <a:rPr lang="en-US" baseline="0" dirty="0" err="1" smtClean="0"/>
              <a:t>disjunct</a:t>
            </a:r>
            <a:endParaRPr lang="en-US" baseline="0" dirty="0" smtClean="0"/>
          </a:p>
          <a:p>
            <a:pPr marL="182526" indent="-182526">
              <a:buFontTx/>
              <a:buChar char="-"/>
            </a:pPr>
            <a:r>
              <a:rPr lang="en-US" baseline="0" dirty="0" smtClean="0"/>
              <a:t>The artifacts produced by one stakeholder may depend in part or whole on what another stakeholder produced – e.g. CAD geometry -&gt; aerodynamics analysis / aircraft performance, manufacturing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Transition to model-based</a:t>
            </a:r>
            <a:r>
              <a:rPr lang="de-DE" baseline="0" dirty="0" smtClean="0"/>
              <a:t> systems engineering enables more formal communication</a:t>
            </a:r>
            <a:endParaRPr lang="de-DE" dirty="0" smtClean="0"/>
          </a:p>
          <a:p>
            <a:r>
              <a:rPr lang="de-DE" dirty="0" smtClean="0"/>
              <a:t>Using formal models is enabler for explicitly and precisely capturing relations between the</a:t>
            </a:r>
            <a:r>
              <a:rPr lang="de-DE" baseline="0" dirty="0" smtClean="0"/>
              <a:t> different models produced by stakeholders</a:t>
            </a:r>
            <a:endParaRPr lang="de-DE" dirty="0" smtClean="0"/>
          </a:p>
          <a:p>
            <a:r>
              <a:rPr lang="de-DE" dirty="0" smtClean="0"/>
              <a:t>What does it mean to be consistent in mbse?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7726"/>
      </p:ext>
    </p:extLst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8220"/>
      </p:ext>
    </p:extLst>
  </p:cSld>
  <p:clrMapOvr>
    <a:masterClrMapping/>
  </p:clrMapOvr>
  <p:transition spd="med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2099"/>
      </p:ext>
    </p:extLst>
  </p:cSld>
  <p:clrMapOvr>
    <a:masterClrMapping/>
  </p:clrMapOvr>
  <p:transition spd="med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96884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119109"/>
      </p:ext>
    </p:extLst>
  </p:cSld>
  <p:clrMapOvr>
    <a:masterClrMapping/>
  </p:clrMapOvr>
  <p:transition spd="med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915965"/>
      </p:ext>
    </p:extLst>
  </p:cSld>
  <p:clrMapOvr>
    <a:masterClrMapping/>
  </p:clrMapOvr>
  <p:transition spd="med"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28449"/>
      </p:ext>
    </p:extLst>
  </p:cSld>
  <p:clrMapOvr>
    <a:masterClrMapping/>
  </p:clrMapOvr>
  <p:transition spd="med"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27806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914399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228600"/>
            <a:ext cx="87772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6957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1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14152"/>
      </p:ext>
    </p:extLst>
  </p:cSld>
  <p:clrMapOvr>
    <a:masterClrMapping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430224"/>
      </p:ext>
    </p:extLst>
  </p:cSld>
  <p:clrMapOvr>
    <a:masterClrMapping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 flipH="1">
            <a:off x="-12700" y="6705600"/>
            <a:ext cx="4572000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 flipH="1">
            <a:off x="4559300" y="6705600"/>
            <a:ext cx="4584700" cy="152400"/>
          </a:xfrm>
          <a:prstGeom prst="rect">
            <a:avLst/>
          </a:prstGeom>
          <a:gradFill rotWithShape="1">
            <a:gsLst>
              <a:gs pos="0">
                <a:srgbClr val="BC9B6A"/>
              </a:gs>
              <a:gs pos="100000">
                <a:srgbClr val="002A54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 flipH="1">
            <a:off x="8988425" y="6705600"/>
            <a:ext cx="74613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H="1">
            <a:off x="8382000" y="6705600"/>
            <a:ext cx="74613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 flipH="1">
            <a:off x="8001000" y="6705600"/>
            <a:ext cx="77788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 flipH="1">
            <a:off x="7645400" y="6705600"/>
            <a:ext cx="42863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gray">
          <a:xfrm flipH="1">
            <a:off x="7107238" y="6705600"/>
            <a:ext cx="42862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 flipH="1">
            <a:off x="8686800" y="6705600"/>
            <a:ext cx="76200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50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839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8896350" y="6705600"/>
            <a:ext cx="247650" cy="1524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fld id="{756E2485-98E5-4516-8FDD-141C8B7CAAD5}" type="slidenum">
              <a:rPr lang="en-US" sz="800" baseline="0">
                <a:solidFill>
                  <a:srgbClr val="FFFFFF"/>
                </a:solidFill>
              </a:rPr>
              <a:pPr/>
              <a:t>‹#›</a:t>
            </a:fld>
            <a:endParaRPr lang="en-US" sz="800" baseline="0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4426127" y="6721475"/>
            <a:ext cx="29174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800" baseline="0" dirty="0" smtClean="0">
                <a:solidFill>
                  <a:srgbClr val="FFFFFF"/>
                </a:solidFill>
              </a:rPr>
              <a:t>MBSE</a:t>
            </a:r>
            <a:endParaRPr lang="en-US" sz="800" baseline="0" dirty="0">
              <a:solidFill>
                <a:srgbClr val="FFFFFF"/>
              </a:solidFill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9688" y="6721475"/>
            <a:ext cx="244137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aseline="0" dirty="0" smtClean="0">
                <a:solidFill>
                  <a:srgbClr val="FFFFFF"/>
                </a:solidFill>
              </a:rPr>
              <a:t>2012 Copyright </a:t>
            </a:r>
            <a:r>
              <a:rPr lang="en-US" sz="800" baseline="0" dirty="0">
                <a:solidFill>
                  <a:srgbClr val="FFFFFF"/>
                </a:solidFill>
              </a:rPr>
              <a:t>© </a:t>
            </a:r>
            <a:r>
              <a:rPr lang="en-US" sz="800" baseline="0" dirty="0" smtClean="0">
                <a:solidFill>
                  <a:srgbClr val="FFFFFF"/>
                </a:solidFill>
              </a:rPr>
              <a:t>Chris </a:t>
            </a:r>
            <a:r>
              <a:rPr lang="en-US" sz="800" baseline="0" dirty="0" err="1" smtClean="0">
                <a:solidFill>
                  <a:srgbClr val="FFFFFF"/>
                </a:solidFill>
              </a:rPr>
              <a:t>Paredis</a:t>
            </a:r>
            <a:r>
              <a:rPr lang="en-US" sz="800" baseline="0" dirty="0" smtClean="0">
                <a:solidFill>
                  <a:srgbClr val="FFFFFF"/>
                </a:solidFill>
              </a:rPr>
              <a:t>. </a:t>
            </a:r>
            <a:r>
              <a:rPr lang="en-US" sz="800" baseline="0" dirty="0">
                <a:solidFill>
                  <a:srgbClr val="FFFFFF"/>
                </a:solidFill>
              </a:rPr>
              <a:t>All Rights Reserved.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-1588" y="1050925"/>
            <a:ext cx="9158288" cy="76200"/>
            <a:chOff x="-1" y="662"/>
            <a:chExt cx="5769" cy="4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gray">
            <a:xfrm rot="10800000" flipV="1">
              <a:off x="2888" y="662"/>
              <a:ext cx="2880" cy="48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 userDrawn="1"/>
          </p:nvGrpSpPr>
          <p:grpSpPr bwMode="auto">
            <a:xfrm>
              <a:off x="-1" y="662"/>
              <a:ext cx="2889" cy="48"/>
              <a:chOff x="-1" y="672"/>
              <a:chExt cx="2889" cy="48"/>
            </a:xfrm>
          </p:grpSpPr>
          <p:sp>
            <p:nvSpPr>
              <p:cNvPr id="1064" name="Rectangle 40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0" y="672"/>
                <a:ext cx="2888" cy="48"/>
              </a:xfrm>
              <a:prstGeom prst="rect">
                <a:avLst/>
              </a:prstGeom>
              <a:gradFill rotWithShape="1">
                <a:gsLst>
                  <a:gs pos="0">
                    <a:srgbClr val="BC9B6A"/>
                  </a:gs>
                  <a:gs pos="100000">
                    <a:srgbClr val="002A54"/>
                  </a:gs>
                </a:gsLst>
                <a:lin ang="0" scaled="1"/>
              </a:gra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-1" y="672"/>
                <a:ext cx="47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335" y="672"/>
                <a:ext cx="47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75" y="672"/>
                <a:ext cx="49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865" y="672"/>
                <a:ext cx="27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1230" y="672"/>
                <a:ext cx="27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166" y="672"/>
                <a:ext cx="48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2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cover dir="ru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gif"/><Relationship Id="rId21" Type="http://schemas.openxmlformats.org/officeDocument/2006/relationships/image" Target="../media/image31.pn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23" Type="http://schemas.openxmlformats.org/officeDocument/2006/relationships/image" Target="../media/image32.gif"/><Relationship Id="rId10" Type="http://schemas.microsoft.com/office/2007/relationships/hdphoto" Target="../media/hdphoto1.wdp"/><Relationship Id="rId19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gif"/><Relationship Id="rId21" Type="http://schemas.openxmlformats.org/officeDocument/2006/relationships/image" Target="../media/image31.pn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23" Type="http://schemas.openxmlformats.org/officeDocument/2006/relationships/image" Target="../media/image32.gif"/><Relationship Id="rId10" Type="http://schemas.microsoft.com/office/2007/relationships/hdphoto" Target="../media/hdphoto1.wdp"/><Relationship Id="rId19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8.jpe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33.jpeg"/><Relationship Id="rId21" Type="http://schemas.openxmlformats.org/officeDocument/2006/relationships/image" Target="../media/image25.png"/><Relationship Id="rId7" Type="http://schemas.openxmlformats.org/officeDocument/2006/relationships/image" Target="../media/image35.png"/><Relationship Id="rId12" Type="http://schemas.openxmlformats.org/officeDocument/2006/relationships/image" Target="../media/image17.jpe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microsoft.com/office/2007/relationships/hdphoto" Target="../media/hdphoto1.wdp"/><Relationship Id="rId20" Type="http://schemas.openxmlformats.org/officeDocument/2006/relationships/image" Target="../media/image24.png"/><Relationship Id="rId29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5" Type="http://schemas.openxmlformats.org/officeDocument/2006/relationships/image" Target="../media/image34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image" Target="../media/image8.png"/><Relationship Id="rId10" Type="http://schemas.openxmlformats.org/officeDocument/2006/relationships/image" Target="../media/image14.gif"/><Relationship Id="rId19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9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8.jpe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33.jpeg"/><Relationship Id="rId21" Type="http://schemas.openxmlformats.org/officeDocument/2006/relationships/image" Target="../media/image25.png"/><Relationship Id="rId7" Type="http://schemas.openxmlformats.org/officeDocument/2006/relationships/image" Target="../media/image35.png"/><Relationship Id="rId12" Type="http://schemas.openxmlformats.org/officeDocument/2006/relationships/image" Target="../media/image17.jpe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microsoft.com/office/2007/relationships/hdphoto" Target="../media/hdphoto1.wdp"/><Relationship Id="rId20" Type="http://schemas.openxmlformats.org/officeDocument/2006/relationships/image" Target="../media/image24.png"/><Relationship Id="rId29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5" Type="http://schemas.openxmlformats.org/officeDocument/2006/relationships/image" Target="../media/image34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image" Target="../media/image8.png"/><Relationship Id="rId10" Type="http://schemas.openxmlformats.org/officeDocument/2006/relationships/image" Target="../media/image14.gif"/><Relationship Id="rId19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9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33.jpeg"/><Relationship Id="rId21" Type="http://schemas.openxmlformats.org/officeDocument/2006/relationships/image" Target="../media/image24.png"/><Relationship Id="rId7" Type="http://schemas.openxmlformats.org/officeDocument/2006/relationships/image" Target="../media/image35.png"/><Relationship Id="rId12" Type="http://schemas.openxmlformats.org/officeDocument/2006/relationships/image" Target="../media/image17.jpeg"/><Relationship Id="rId17" Type="http://schemas.microsoft.com/office/2007/relationships/hdphoto" Target="../media/hdphoto1.wdp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5.jpeg"/><Relationship Id="rId24" Type="http://schemas.openxmlformats.org/officeDocument/2006/relationships/image" Target="../media/image27.png"/><Relationship Id="rId5" Type="http://schemas.openxmlformats.org/officeDocument/2006/relationships/image" Target="../media/image34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4.gif"/><Relationship Id="rId19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microsoft.com/office/2007/relationships/hdphoto" Target="../media/hdphoto5.wdp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93988"/>
            <a:ext cx="8458200" cy="1470025"/>
          </a:xfrm>
        </p:spPr>
        <p:txBody>
          <a:bodyPr/>
          <a:lstStyle/>
          <a:p>
            <a:pPr algn="l"/>
            <a:r>
              <a:rPr lang="en-US" dirty="0" smtClean="0"/>
              <a:t>Model Transformations</a:t>
            </a:r>
            <a:br>
              <a:rPr lang="en-US" dirty="0" smtClean="0"/>
            </a:br>
            <a:r>
              <a:rPr lang="en-US" dirty="0" smtClean="0"/>
              <a:t>in Model-Based Systems Engineering</a:t>
            </a:r>
            <a:endParaRPr lang="en-US" dirty="0"/>
          </a:p>
        </p:txBody>
      </p:sp>
      <p:sp>
        <p:nvSpPr>
          <p:cNvPr id="81928" name="Rectangle 3"/>
          <p:cNvSpPr>
            <a:spLocks noChangeArrowheads="1"/>
          </p:cNvSpPr>
          <p:nvPr/>
        </p:nvSpPr>
        <p:spPr bwMode="auto">
          <a:xfrm>
            <a:off x="572786" y="5146675"/>
            <a:ext cx="4343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Clr>
                <a:schemeClr val="accent2"/>
              </a:buClr>
              <a:buSzPct val="60000"/>
              <a:buFont typeface="Monotype Sorts" pitchFamily="2" charset="2"/>
              <a:buNone/>
            </a:pPr>
            <a:r>
              <a:rPr lang="en-US" sz="2400" baseline="0" dirty="0" smtClean="0"/>
              <a:t>Chris </a:t>
            </a:r>
            <a:r>
              <a:rPr lang="en-US" sz="2400" baseline="0" dirty="0" err="1" smtClean="0"/>
              <a:t>Paredis</a:t>
            </a:r>
            <a:endParaRPr lang="en-US" sz="2400" baseline="0" dirty="0" smtClean="0"/>
          </a:p>
          <a:p>
            <a:pPr algn="l">
              <a:buClr>
                <a:schemeClr val="accent2"/>
              </a:buClr>
              <a:buSzPct val="60000"/>
              <a:buFont typeface="Monotype Sorts" pitchFamily="2" charset="2"/>
              <a:buNone/>
            </a:pPr>
            <a:r>
              <a:rPr lang="en-US" sz="1600" baseline="0" dirty="0" smtClean="0"/>
              <a:t>Associate Director</a:t>
            </a:r>
            <a:br>
              <a:rPr lang="en-US" sz="1600" baseline="0" dirty="0" smtClean="0"/>
            </a:br>
            <a:r>
              <a:rPr lang="en-US" sz="1600" baseline="0" dirty="0" smtClean="0"/>
              <a:t>Model-Based</a:t>
            </a:r>
            <a:r>
              <a:rPr lang="en-US" sz="1600" dirty="0" smtClean="0"/>
              <a:t> Systems Engineering Center</a:t>
            </a:r>
          </a:p>
          <a:p>
            <a:pPr algn="l">
              <a:buClr>
                <a:schemeClr val="accent2"/>
              </a:buClr>
              <a:buSzPct val="60000"/>
              <a:buFont typeface="Monotype Sorts" pitchFamily="2" charset="2"/>
              <a:buNone/>
            </a:pPr>
            <a:r>
              <a:rPr lang="en-US" sz="1600" baseline="0" dirty="0" smtClean="0"/>
              <a:t>Georgia</a:t>
            </a:r>
            <a:r>
              <a:rPr lang="en-US" sz="1600" dirty="0" smtClean="0"/>
              <a:t> Tech</a:t>
            </a:r>
          </a:p>
          <a:p>
            <a:pPr algn="l">
              <a:buClr>
                <a:schemeClr val="accent2"/>
              </a:buClr>
              <a:buSzPct val="60000"/>
              <a:buFont typeface="Monotype Sorts" pitchFamily="2" charset="2"/>
              <a:buNone/>
            </a:pPr>
            <a:r>
              <a:rPr lang="en-US" sz="1600" dirty="0" smtClean="0"/>
              <a:t>c</a:t>
            </a:r>
            <a:r>
              <a:rPr lang="en-US" sz="1600" baseline="0" dirty="0" smtClean="0"/>
              <a:t>hris.paredis@me.gatech.edu</a:t>
            </a:r>
            <a:endParaRPr lang="en-US" sz="1600" baseline="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610" y="209097"/>
            <a:ext cx="4338467" cy="823302"/>
            <a:chOff x="176610" y="154012"/>
            <a:chExt cx="4338467" cy="82330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075" t="27551" b="6398"/>
            <a:stretch>
              <a:fillRect/>
            </a:stretch>
          </p:blipFill>
          <p:spPr bwMode="auto">
            <a:xfrm>
              <a:off x="176610" y="207510"/>
              <a:ext cx="2250281" cy="68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378466" y="154012"/>
              <a:ext cx="2136611" cy="82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Model-Based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Systems Engineering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Center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0243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9" name="Picture 2" descr="inst-logo-874-5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2620"/>
            <a:ext cx="2693365" cy="9423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79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82990"/>
            <a:ext cx="401478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Model Transformations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7220" y="3864166"/>
            <a:ext cx="3421380" cy="2728481"/>
            <a:chOff x="617220" y="3864166"/>
            <a:chExt cx="3421380" cy="2728481"/>
          </a:xfrm>
        </p:grpSpPr>
        <p:sp>
          <p:nvSpPr>
            <p:cNvPr id="19" name="TextBox 18"/>
            <p:cNvSpPr txBox="1"/>
            <p:nvPr/>
          </p:nvSpPr>
          <p:spPr>
            <a:xfrm>
              <a:off x="762000" y="4626166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</a:rPr>
                <a:t>Project Management Metrics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 rot="5400000">
              <a:off x="2095500" y="3978466"/>
              <a:ext cx="6858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" y="3985260"/>
              <a:ext cx="1727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  <p:pic>
          <p:nvPicPr>
            <p:cNvPr id="176130" name="Picture 2" descr="C:\Users\cparedis\AppData\Local\Microsoft\Windows\Temporary Internet Files\Content.IE5\R2K5GANO\MC900433954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3" y="5386147"/>
              <a:ext cx="1206500" cy="120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47800" y="5105159"/>
              <a:ext cx="1158875" cy="1244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3200" y="5133734"/>
              <a:ext cx="1109663" cy="1189038"/>
            </a:xfrm>
            <a:prstGeom prst="rect">
              <a:avLst/>
            </a:prstGeom>
            <a:solidFill>
              <a:srgbClr val="EA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584325" y="6171959"/>
              <a:ext cx="966788" cy="174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584325" y="5910022"/>
              <a:ext cx="96678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584325" y="5648084"/>
              <a:ext cx="96678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584325" y="5386147"/>
              <a:ext cx="96678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82738" y="5225809"/>
              <a:ext cx="919163" cy="931863"/>
            </a:xfrm>
            <a:custGeom>
              <a:avLst/>
              <a:gdLst>
                <a:gd name="T0" fmla="*/ 1159 w 1159"/>
                <a:gd name="T1" fmla="*/ 155 h 1173"/>
                <a:gd name="T2" fmla="*/ 1144 w 1159"/>
                <a:gd name="T3" fmla="*/ 0 h 1173"/>
                <a:gd name="T4" fmla="*/ 1001 w 1159"/>
                <a:gd name="T5" fmla="*/ 83 h 1173"/>
                <a:gd name="T6" fmla="*/ 1052 w 1159"/>
                <a:gd name="T7" fmla="*/ 107 h 1173"/>
                <a:gd name="T8" fmla="*/ 915 w 1159"/>
                <a:gd name="T9" fmla="*/ 324 h 1173"/>
                <a:gd name="T10" fmla="*/ 798 w 1159"/>
                <a:gd name="T11" fmla="*/ 236 h 1173"/>
                <a:gd name="T12" fmla="*/ 566 w 1159"/>
                <a:gd name="T13" fmla="*/ 603 h 1173"/>
                <a:gd name="T14" fmla="*/ 490 w 1159"/>
                <a:gd name="T15" fmla="*/ 574 h 1173"/>
                <a:gd name="T16" fmla="*/ 251 w 1159"/>
                <a:gd name="T17" fmla="*/ 916 h 1173"/>
                <a:gd name="T18" fmla="*/ 164 w 1159"/>
                <a:gd name="T19" fmla="*/ 860 h 1173"/>
                <a:gd name="T20" fmla="*/ 3 w 1159"/>
                <a:gd name="T21" fmla="*/ 1070 h 1173"/>
                <a:gd name="T22" fmla="*/ 0 w 1159"/>
                <a:gd name="T23" fmla="*/ 1173 h 1173"/>
                <a:gd name="T24" fmla="*/ 172 w 1159"/>
                <a:gd name="T25" fmla="*/ 938 h 1173"/>
                <a:gd name="T26" fmla="*/ 271 w 1159"/>
                <a:gd name="T27" fmla="*/ 998 h 1173"/>
                <a:gd name="T28" fmla="*/ 515 w 1159"/>
                <a:gd name="T29" fmla="*/ 645 h 1173"/>
                <a:gd name="T30" fmla="*/ 595 w 1159"/>
                <a:gd name="T31" fmla="*/ 675 h 1173"/>
                <a:gd name="T32" fmla="*/ 818 w 1159"/>
                <a:gd name="T33" fmla="*/ 313 h 1173"/>
                <a:gd name="T34" fmla="*/ 937 w 1159"/>
                <a:gd name="T35" fmla="*/ 392 h 1173"/>
                <a:gd name="T36" fmla="*/ 1106 w 1159"/>
                <a:gd name="T37" fmla="*/ 131 h 1173"/>
                <a:gd name="T38" fmla="*/ 1159 w 1159"/>
                <a:gd name="T39" fmla="*/ 155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9" h="1173">
                  <a:moveTo>
                    <a:pt x="1159" y="155"/>
                  </a:moveTo>
                  <a:lnTo>
                    <a:pt x="1144" y="0"/>
                  </a:lnTo>
                  <a:lnTo>
                    <a:pt x="1001" y="83"/>
                  </a:lnTo>
                  <a:lnTo>
                    <a:pt x="1052" y="107"/>
                  </a:lnTo>
                  <a:lnTo>
                    <a:pt x="915" y="324"/>
                  </a:lnTo>
                  <a:lnTo>
                    <a:pt x="798" y="236"/>
                  </a:lnTo>
                  <a:lnTo>
                    <a:pt x="566" y="603"/>
                  </a:lnTo>
                  <a:lnTo>
                    <a:pt x="490" y="574"/>
                  </a:lnTo>
                  <a:lnTo>
                    <a:pt x="251" y="916"/>
                  </a:lnTo>
                  <a:lnTo>
                    <a:pt x="164" y="860"/>
                  </a:lnTo>
                  <a:lnTo>
                    <a:pt x="3" y="1070"/>
                  </a:lnTo>
                  <a:lnTo>
                    <a:pt x="0" y="1173"/>
                  </a:lnTo>
                  <a:lnTo>
                    <a:pt x="172" y="938"/>
                  </a:lnTo>
                  <a:lnTo>
                    <a:pt x="271" y="998"/>
                  </a:lnTo>
                  <a:lnTo>
                    <a:pt x="515" y="645"/>
                  </a:lnTo>
                  <a:lnTo>
                    <a:pt x="595" y="675"/>
                  </a:lnTo>
                  <a:lnTo>
                    <a:pt x="818" y="313"/>
                  </a:lnTo>
                  <a:lnTo>
                    <a:pt x="937" y="392"/>
                  </a:lnTo>
                  <a:lnTo>
                    <a:pt x="1106" y="131"/>
                  </a:lnTo>
                  <a:lnTo>
                    <a:pt x="1159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582738" y="5194059"/>
              <a:ext cx="919163" cy="930275"/>
            </a:xfrm>
            <a:custGeom>
              <a:avLst/>
              <a:gdLst>
                <a:gd name="T0" fmla="*/ 1159 w 1159"/>
                <a:gd name="T1" fmla="*/ 156 h 1173"/>
                <a:gd name="T2" fmla="*/ 1144 w 1159"/>
                <a:gd name="T3" fmla="*/ 0 h 1173"/>
                <a:gd name="T4" fmla="*/ 1001 w 1159"/>
                <a:gd name="T5" fmla="*/ 85 h 1173"/>
                <a:gd name="T6" fmla="*/ 1052 w 1159"/>
                <a:gd name="T7" fmla="*/ 108 h 1173"/>
                <a:gd name="T8" fmla="*/ 915 w 1159"/>
                <a:gd name="T9" fmla="*/ 324 h 1173"/>
                <a:gd name="T10" fmla="*/ 798 w 1159"/>
                <a:gd name="T11" fmla="*/ 237 h 1173"/>
                <a:gd name="T12" fmla="*/ 566 w 1159"/>
                <a:gd name="T13" fmla="*/ 604 h 1173"/>
                <a:gd name="T14" fmla="*/ 490 w 1159"/>
                <a:gd name="T15" fmla="*/ 575 h 1173"/>
                <a:gd name="T16" fmla="*/ 251 w 1159"/>
                <a:gd name="T17" fmla="*/ 919 h 1173"/>
                <a:gd name="T18" fmla="*/ 164 w 1159"/>
                <a:gd name="T19" fmla="*/ 860 h 1173"/>
                <a:gd name="T20" fmla="*/ 3 w 1159"/>
                <a:gd name="T21" fmla="*/ 1071 h 1173"/>
                <a:gd name="T22" fmla="*/ 0 w 1159"/>
                <a:gd name="T23" fmla="*/ 1173 h 1173"/>
                <a:gd name="T24" fmla="*/ 172 w 1159"/>
                <a:gd name="T25" fmla="*/ 941 h 1173"/>
                <a:gd name="T26" fmla="*/ 271 w 1159"/>
                <a:gd name="T27" fmla="*/ 999 h 1173"/>
                <a:gd name="T28" fmla="*/ 515 w 1159"/>
                <a:gd name="T29" fmla="*/ 647 h 1173"/>
                <a:gd name="T30" fmla="*/ 595 w 1159"/>
                <a:gd name="T31" fmla="*/ 676 h 1173"/>
                <a:gd name="T32" fmla="*/ 818 w 1159"/>
                <a:gd name="T33" fmla="*/ 315 h 1173"/>
                <a:gd name="T34" fmla="*/ 937 w 1159"/>
                <a:gd name="T35" fmla="*/ 392 h 1173"/>
                <a:gd name="T36" fmla="*/ 1106 w 1159"/>
                <a:gd name="T37" fmla="*/ 133 h 1173"/>
                <a:gd name="T38" fmla="*/ 1159 w 1159"/>
                <a:gd name="T39" fmla="*/ 156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9" h="1173">
                  <a:moveTo>
                    <a:pt x="1159" y="156"/>
                  </a:moveTo>
                  <a:lnTo>
                    <a:pt x="1144" y="0"/>
                  </a:lnTo>
                  <a:lnTo>
                    <a:pt x="1001" y="85"/>
                  </a:lnTo>
                  <a:lnTo>
                    <a:pt x="1052" y="108"/>
                  </a:lnTo>
                  <a:lnTo>
                    <a:pt x="915" y="324"/>
                  </a:lnTo>
                  <a:lnTo>
                    <a:pt x="798" y="237"/>
                  </a:lnTo>
                  <a:lnTo>
                    <a:pt x="566" y="604"/>
                  </a:lnTo>
                  <a:lnTo>
                    <a:pt x="490" y="575"/>
                  </a:lnTo>
                  <a:lnTo>
                    <a:pt x="251" y="919"/>
                  </a:lnTo>
                  <a:lnTo>
                    <a:pt x="164" y="860"/>
                  </a:lnTo>
                  <a:lnTo>
                    <a:pt x="3" y="1071"/>
                  </a:lnTo>
                  <a:lnTo>
                    <a:pt x="0" y="1173"/>
                  </a:lnTo>
                  <a:lnTo>
                    <a:pt x="172" y="941"/>
                  </a:lnTo>
                  <a:lnTo>
                    <a:pt x="271" y="999"/>
                  </a:lnTo>
                  <a:lnTo>
                    <a:pt x="515" y="647"/>
                  </a:lnTo>
                  <a:lnTo>
                    <a:pt x="595" y="676"/>
                  </a:lnTo>
                  <a:lnTo>
                    <a:pt x="818" y="315"/>
                  </a:lnTo>
                  <a:lnTo>
                    <a:pt x="937" y="392"/>
                  </a:lnTo>
                  <a:lnTo>
                    <a:pt x="1106" y="133"/>
                  </a:lnTo>
                  <a:lnTo>
                    <a:pt x="1159" y="156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582738" y="6238634"/>
              <a:ext cx="157163" cy="412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851025" y="6238634"/>
              <a:ext cx="157163" cy="412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2119313" y="6238634"/>
              <a:ext cx="157163" cy="412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2392363" y="6238634"/>
              <a:ext cx="157163" cy="412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497013" y="5194059"/>
              <a:ext cx="80963" cy="127000"/>
            </a:xfrm>
            <a:custGeom>
              <a:avLst/>
              <a:gdLst>
                <a:gd name="T0" fmla="*/ 59 w 102"/>
                <a:gd name="T1" fmla="*/ 50 h 161"/>
                <a:gd name="T2" fmla="*/ 55 w 102"/>
                <a:gd name="T3" fmla="*/ 41 h 161"/>
                <a:gd name="T4" fmla="*/ 47 w 102"/>
                <a:gd name="T5" fmla="*/ 40 h 161"/>
                <a:gd name="T6" fmla="*/ 44 w 102"/>
                <a:gd name="T7" fmla="*/ 44 h 161"/>
                <a:gd name="T8" fmla="*/ 43 w 102"/>
                <a:gd name="T9" fmla="*/ 52 h 161"/>
                <a:gd name="T10" fmla="*/ 50 w 102"/>
                <a:gd name="T11" fmla="*/ 60 h 161"/>
                <a:gd name="T12" fmla="*/ 66 w 102"/>
                <a:gd name="T13" fmla="*/ 66 h 161"/>
                <a:gd name="T14" fmla="*/ 82 w 102"/>
                <a:gd name="T15" fmla="*/ 72 h 161"/>
                <a:gd name="T16" fmla="*/ 95 w 102"/>
                <a:gd name="T17" fmla="*/ 80 h 161"/>
                <a:gd name="T18" fmla="*/ 100 w 102"/>
                <a:gd name="T19" fmla="*/ 96 h 161"/>
                <a:gd name="T20" fmla="*/ 102 w 102"/>
                <a:gd name="T21" fmla="*/ 115 h 161"/>
                <a:gd name="T22" fmla="*/ 97 w 102"/>
                <a:gd name="T23" fmla="*/ 128 h 161"/>
                <a:gd name="T24" fmla="*/ 89 w 102"/>
                <a:gd name="T25" fmla="*/ 139 h 161"/>
                <a:gd name="T26" fmla="*/ 75 w 102"/>
                <a:gd name="T27" fmla="*/ 146 h 161"/>
                <a:gd name="T28" fmla="*/ 67 w 102"/>
                <a:gd name="T29" fmla="*/ 161 h 161"/>
                <a:gd name="T30" fmla="*/ 36 w 102"/>
                <a:gd name="T31" fmla="*/ 147 h 161"/>
                <a:gd name="T32" fmla="*/ 27 w 102"/>
                <a:gd name="T33" fmla="*/ 144 h 161"/>
                <a:gd name="T34" fmla="*/ 17 w 102"/>
                <a:gd name="T35" fmla="*/ 142 h 161"/>
                <a:gd name="T36" fmla="*/ 9 w 102"/>
                <a:gd name="T37" fmla="*/ 139 h 161"/>
                <a:gd name="T38" fmla="*/ 1 w 102"/>
                <a:gd name="T39" fmla="*/ 133 h 161"/>
                <a:gd name="T40" fmla="*/ 42 w 102"/>
                <a:gd name="T41" fmla="*/ 97 h 161"/>
                <a:gd name="T42" fmla="*/ 42 w 102"/>
                <a:gd name="T43" fmla="*/ 106 h 161"/>
                <a:gd name="T44" fmla="*/ 45 w 102"/>
                <a:gd name="T45" fmla="*/ 118 h 161"/>
                <a:gd name="T46" fmla="*/ 54 w 102"/>
                <a:gd name="T47" fmla="*/ 119 h 161"/>
                <a:gd name="T48" fmla="*/ 58 w 102"/>
                <a:gd name="T49" fmla="*/ 113 h 161"/>
                <a:gd name="T50" fmla="*/ 58 w 102"/>
                <a:gd name="T51" fmla="*/ 104 h 161"/>
                <a:gd name="T52" fmla="*/ 51 w 102"/>
                <a:gd name="T53" fmla="*/ 95 h 161"/>
                <a:gd name="T54" fmla="*/ 32 w 102"/>
                <a:gd name="T55" fmla="*/ 90 h 161"/>
                <a:gd name="T56" fmla="*/ 16 w 102"/>
                <a:gd name="T57" fmla="*/ 83 h 161"/>
                <a:gd name="T58" fmla="*/ 6 w 102"/>
                <a:gd name="T59" fmla="*/ 73 h 161"/>
                <a:gd name="T60" fmla="*/ 0 w 102"/>
                <a:gd name="T61" fmla="*/ 60 h 161"/>
                <a:gd name="T62" fmla="*/ 0 w 102"/>
                <a:gd name="T63" fmla="*/ 44 h 161"/>
                <a:gd name="T64" fmla="*/ 5 w 102"/>
                <a:gd name="T65" fmla="*/ 29 h 161"/>
                <a:gd name="T66" fmla="*/ 14 w 102"/>
                <a:gd name="T67" fmla="*/ 20 h 161"/>
                <a:gd name="T68" fmla="*/ 28 w 102"/>
                <a:gd name="T69" fmla="*/ 14 h 161"/>
                <a:gd name="T70" fmla="*/ 36 w 102"/>
                <a:gd name="T71" fmla="*/ 0 h 161"/>
                <a:gd name="T72" fmla="*/ 67 w 102"/>
                <a:gd name="T73" fmla="*/ 12 h 161"/>
                <a:gd name="T74" fmla="*/ 83 w 102"/>
                <a:gd name="T75" fmla="*/ 18 h 161"/>
                <a:gd name="T76" fmla="*/ 98 w 102"/>
                <a:gd name="T77" fmla="*/ 26 h 161"/>
                <a:gd name="T78" fmla="*/ 59 w 102"/>
                <a:gd name="T79" fmla="*/ 5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" h="161">
                  <a:moveTo>
                    <a:pt x="59" y="55"/>
                  </a:moveTo>
                  <a:lnTo>
                    <a:pt x="59" y="50"/>
                  </a:lnTo>
                  <a:lnTo>
                    <a:pt x="58" y="44"/>
                  </a:lnTo>
                  <a:lnTo>
                    <a:pt x="55" y="41"/>
                  </a:lnTo>
                  <a:lnTo>
                    <a:pt x="51" y="38"/>
                  </a:lnTo>
                  <a:lnTo>
                    <a:pt x="47" y="40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3" y="49"/>
                  </a:lnTo>
                  <a:lnTo>
                    <a:pt x="43" y="52"/>
                  </a:lnTo>
                  <a:lnTo>
                    <a:pt x="45" y="57"/>
                  </a:lnTo>
                  <a:lnTo>
                    <a:pt x="50" y="60"/>
                  </a:lnTo>
                  <a:lnTo>
                    <a:pt x="57" y="64"/>
                  </a:lnTo>
                  <a:lnTo>
                    <a:pt x="66" y="66"/>
                  </a:lnTo>
                  <a:lnTo>
                    <a:pt x="75" y="68"/>
                  </a:lnTo>
                  <a:lnTo>
                    <a:pt x="82" y="72"/>
                  </a:lnTo>
                  <a:lnTo>
                    <a:pt x="89" y="75"/>
                  </a:lnTo>
                  <a:lnTo>
                    <a:pt x="95" y="80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102" y="106"/>
                  </a:lnTo>
                  <a:lnTo>
                    <a:pt x="102" y="115"/>
                  </a:lnTo>
                  <a:lnTo>
                    <a:pt x="99" y="123"/>
                  </a:lnTo>
                  <a:lnTo>
                    <a:pt x="97" y="128"/>
                  </a:lnTo>
                  <a:lnTo>
                    <a:pt x="93" y="134"/>
                  </a:lnTo>
                  <a:lnTo>
                    <a:pt x="89" y="139"/>
                  </a:lnTo>
                  <a:lnTo>
                    <a:pt x="83" y="142"/>
                  </a:lnTo>
                  <a:lnTo>
                    <a:pt x="75" y="146"/>
                  </a:lnTo>
                  <a:lnTo>
                    <a:pt x="67" y="147"/>
                  </a:lnTo>
                  <a:lnTo>
                    <a:pt x="67" y="161"/>
                  </a:lnTo>
                  <a:lnTo>
                    <a:pt x="36" y="161"/>
                  </a:lnTo>
                  <a:lnTo>
                    <a:pt x="36" y="147"/>
                  </a:lnTo>
                  <a:lnTo>
                    <a:pt x="31" y="146"/>
                  </a:lnTo>
                  <a:lnTo>
                    <a:pt x="27" y="144"/>
                  </a:lnTo>
                  <a:lnTo>
                    <a:pt x="22" y="143"/>
                  </a:lnTo>
                  <a:lnTo>
                    <a:pt x="17" y="142"/>
                  </a:lnTo>
                  <a:lnTo>
                    <a:pt x="14" y="140"/>
                  </a:lnTo>
                  <a:lnTo>
                    <a:pt x="9" y="139"/>
                  </a:lnTo>
                  <a:lnTo>
                    <a:pt x="5" y="135"/>
                  </a:lnTo>
                  <a:lnTo>
                    <a:pt x="1" y="133"/>
                  </a:lnTo>
                  <a:lnTo>
                    <a:pt x="1" y="97"/>
                  </a:lnTo>
                  <a:lnTo>
                    <a:pt x="42" y="97"/>
                  </a:lnTo>
                  <a:lnTo>
                    <a:pt x="42" y="102"/>
                  </a:lnTo>
                  <a:lnTo>
                    <a:pt x="42" y="106"/>
                  </a:lnTo>
                  <a:lnTo>
                    <a:pt x="43" y="112"/>
                  </a:lnTo>
                  <a:lnTo>
                    <a:pt x="45" y="118"/>
                  </a:lnTo>
                  <a:lnTo>
                    <a:pt x="51" y="120"/>
                  </a:lnTo>
                  <a:lnTo>
                    <a:pt x="54" y="119"/>
                  </a:lnTo>
                  <a:lnTo>
                    <a:pt x="57" y="117"/>
                  </a:lnTo>
                  <a:lnTo>
                    <a:pt x="58" y="113"/>
                  </a:lnTo>
                  <a:lnTo>
                    <a:pt x="59" y="109"/>
                  </a:lnTo>
                  <a:lnTo>
                    <a:pt x="58" y="104"/>
                  </a:lnTo>
                  <a:lnTo>
                    <a:pt x="55" y="98"/>
                  </a:lnTo>
                  <a:lnTo>
                    <a:pt x="51" y="95"/>
                  </a:lnTo>
                  <a:lnTo>
                    <a:pt x="44" y="93"/>
                  </a:lnTo>
                  <a:lnTo>
                    <a:pt x="32" y="90"/>
                  </a:lnTo>
                  <a:lnTo>
                    <a:pt x="23" y="87"/>
                  </a:lnTo>
                  <a:lnTo>
                    <a:pt x="16" y="83"/>
                  </a:lnTo>
                  <a:lnTo>
                    <a:pt x="11" y="79"/>
                  </a:lnTo>
                  <a:lnTo>
                    <a:pt x="6" y="73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0"/>
                  </a:lnTo>
                  <a:lnTo>
                    <a:pt x="20" y="17"/>
                  </a:lnTo>
                  <a:lnTo>
                    <a:pt x="28" y="14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67" y="0"/>
                  </a:lnTo>
                  <a:lnTo>
                    <a:pt x="67" y="12"/>
                  </a:lnTo>
                  <a:lnTo>
                    <a:pt x="75" y="14"/>
                  </a:lnTo>
                  <a:lnTo>
                    <a:pt x="83" y="18"/>
                  </a:lnTo>
                  <a:lnTo>
                    <a:pt x="91" y="21"/>
                  </a:lnTo>
                  <a:lnTo>
                    <a:pt x="98" y="26"/>
                  </a:lnTo>
                  <a:lnTo>
                    <a:pt x="98" y="58"/>
                  </a:lnTo>
                  <a:lnTo>
                    <a:pt x="59" y="58"/>
                  </a:lnTo>
                  <a:lnTo>
                    <a:pt x="59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1504950" y="6144972"/>
              <a:ext cx="55563" cy="412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504950" y="5890972"/>
              <a:ext cx="55563" cy="412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504950" y="5625859"/>
              <a:ext cx="55563" cy="412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0" name="Rectangle 22"/>
            <p:cNvSpPr>
              <a:spLocks noChangeArrowheads="1"/>
            </p:cNvSpPr>
            <p:nvPr/>
          </p:nvSpPr>
          <p:spPr bwMode="auto">
            <a:xfrm>
              <a:off x="1504950" y="5362334"/>
              <a:ext cx="55563" cy="42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4" name="Freeform 33"/>
            <p:cNvSpPr>
              <a:spLocks/>
            </p:cNvSpPr>
            <p:nvPr/>
          </p:nvSpPr>
          <p:spPr bwMode="auto">
            <a:xfrm>
              <a:off x="2498725" y="5082934"/>
              <a:ext cx="79375" cy="79375"/>
            </a:xfrm>
            <a:custGeom>
              <a:avLst/>
              <a:gdLst>
                <a:gd name="T0" fmla="*/ 49 w 99"/>
                <a:gd name="T1" fmla="*/ 99 h 99"/>
                <a:gd name="T2" fmla="*/ 59 w 99"/>
                <a:gd name="T3" fmla="*/ 98 h 99"/>
                <a:gd name="T4" fmla="*/ 69 w 99"/>
                <a:gd name="T5" fmla="*/ 96 h 99"/>
                <a:gd name="T6" fmla="*/ 77 w 99"/>
                <a:gd name="T7" fmla="*/ 91 h 99"/>
                <a:gd name="T8" fmla="*/ 85 w 99"/>
                <a:gd name="T9" fmla="*/ 84 h 99"/>
                <a:gd name="T10" fmla="*/ 91 w 99"/>
                <a:gd name="T11" fmla="*/ 77 h 99"/>
                <a:gd name="T12" fmla="*/ 95 w 99"/>
                <a:gd name="T13" fmla="*/ 69 h 99"/>
                <a:gd name="T14" fmla="*/ 97 w 99"/>
                <a:gd name="T15" fmla="*/ 60 h 99"/>
                <a:gd name="T16" fmla="*/ 99 w 99"/>
                <a:gd name="T17" fmla="*/ 50 h 99"/>
                <a:gd name="T18" fmla="*/ 97 w 99"/>
                <a:gd name="T19" fmla="*/ 39 h 99"/>
                <a:gd name="T20" fmla="*/ 95 w 99"/>
                <a:gd name="T21" fmla="*/ 30 h 99"/>
                <a:gd name="T22" fmla="*/ 91 w 99"/>
                <a:gd name="T23" fmla="*/ 22 h 99"/>
                <a:gd name="T24" fmla="*/ 85 w 99"/>
                <a:gd name="T25" fmla="*/ 14 h 99"/>
                <a:gd name="T26" fmla="*/ 77 w 99"/>
                <a:gd name="T27" fmla="*/ 8 h 99"/>
                <a:gd name="T28" fmla="*/ 69 w 99"/>
                <a:gd name="T29" fmla="*/ 3 h 99"/>
                <a:gd name="T30" fmla="*/ 59 w 99"/>
                <a:gd name="T31" fmla="*/ 1 h 99"/>
                <a:gd name="T32" fmla="*/ 49 w 99"/>
                <a:gd name="T33" fmla="*/ 0 h 99"/>
                <a:gd name="T34" fmla="*/ 40 w 99"/>
                <a:gd name="T35" fmla="*/ 1 h 99"/>
                <a:gd name="T36" fmla="*/ 31 w 99"/>
                <a:gd name="T37" fmla="*/ 3 h 99"/>
                <a:gd name="T38" fmla="*/ 21 w 99"/>
                <a:gd name="T39" fmla="*/ 8 h 99"/>
                <a:gd name="T40" fmla="*/ 14 w 99"/>
                <a:gd name="T41" fmla="*/ 14 h 99"/>
                <a:gd name="T42" fmla="*/ 9 w 99"/>
                <a:gd name="T43" fmla="*/ 22 h 99"/>
                <a:gd name="T44" fmla="*/ 3 w 99"/>
                <a:gd name="T45" fmla="*/ 30 h 99"/>
                <a:gd name="T46" fmla="*/ 1 w 99"/>
                <a:gd name="T47" fmla="*/ 39 h 99"/>
                <a:gd name="T48" fmla="*/ 0 w 99"/>
                <a:gd name="T49" fmla="*/ 50 h 99"/>
                <a:gd name="T50" fmla="*/ 1 w 99"/>
                <a:gd name="T51" fmla="*/ 60 h 99"/>
                <a:gd name="T52" fmla="*/ 3 w 99"/>
                <a:gd name="T53" fmla="*/ 69 h 99"/>
                <a:gd name="T54" fmla="*/ 9 w 99"/>
                <a:gd name="T55" fmla="*/ 77 h 99"/>
                <a:gd name="T56" fmla="*/ 14 w 99"/>
                <a:gd name="T57" fmla="*/ 84 h 99"/>
                <a:gd name="T58" fmla="*/ 21 w 99"/>
                <a:gd name="T59" fmla="*/ 91 h 99"/>
                <a:gd name="T60" fmla="*/ 31 w 99"/>
                <a:gd name="T61" fmla="*/ 96 h 99"/>
                <a:gd name="T62" fmla="*/ 40 w 99"/>
                <a:gd name="T63" fmla="*/ 98 h 99"/>
                <a:gd name="T64" fmla="*/ 49 w 99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lnTo>
                    <a:pt x="59" y="98"/>
                  </a:lnTo>
                  <a:lnTo>
                    <a:pt x="69" y="96"/>
                  </a:lnTo>
                  <a:lnTo>
                    <a:pt x="77" y="91"/>
                  </a:lnTo>
                  <a:lnTo>
                    <a:pt x="85" y="84"/>
                  </a:lnTo>
                  <a:lnTo>
                    <a:pt x="91" y="77"/>
                  </a:lnTo>
                  <a:lnTo>
                    <a:pt x="95" y="69"/>
                  </a:lnTo>
                  <a:lnTo>
                    <a:pt x="97" y="60"/>
                  </a:lnTo>
                  <a:lnTo>
                    <a:pt x="99" y="50"/>
                  </a:lnTo>
                  <a:lnTo>
                    <a:pt x="97" y="39"/>
                  </a:lnTo>
                  <a:lnTo>
                    <a:pt x="95" y="30"/>
                  </a:lnTo>
                  <a:lnTo>
                    <a:pt x="91" y="22"/>
                  </a:lnTo>
                  <a:lnTo>
                    <a:pt x="85" y="14"/>
                  </a:lnTo>
                  <a:lnTo>
                    <a:pt x="77" y="8"/>
                  </a:lnTo>
                  <a:lnTo>
                    <a:pt x="69" y="3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31" y="3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9" y="22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3" y="69"/>
                  </a:lnTo>
                  <a:lnTo>
                    <a:pt x="9" y="77"/>
                  </a:lnTo>
                  <a:lnTo>
                    <a:pt x="14" y="84"/>
                  </a:lnTo>
                  <a:lnTo>
                    <a:pt x="21" y="91"/>
                  </a:lnTo>
                  <a:lnTo>
                    <a:pt x="31" y="96"/>
                  </a:lnTo>
                  <a:lnTo>
                    <a:pt x="40" y="98"/>
                  </a:lnTo>
                  <a:lnTo>
                    <a:pt x="4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5" name="Freeform 34"/>
            <p:cNvSpPr>
              <a:spLocks/>
            </p:cNvSpPr>
            <p:nvPr/>
          </p:nvSpPr>
          <p:spPr bwMode="auto">
            <a:xfrm>
              <a:off x="2513013" y="5097222"/>
              <a:ext cx="50800" cy="49213"/>
            </a:xfrm>
            <a:custGeom>
              <a:avLst/>
              <a:gdLst>
                <a:gd name="T0" fmla="*/ 31 w 63"/>
                <a:gd name="T1" fmla="*/ 63 h 63"/>
                <a:gd name="T2" fmla="*/ 44 w 63"/>
                <a:gd name="T3" fmla="*/ 60 h 63"/>
                <a:gd name="T4" fmla="*/ 54 w 63"/>
                <a:gd name="T5" fmla="*/ 53 h 63"/>
                <a:gd name="T6" fmla="*/ 61 w 63"/>
                <a:gd name="T7" fmla="*/ 44 h 63"/>
                <a:gd name="T8" fmla="*/ 63 w 63"/>
                <a:gd name="T9" fmla="*/ 32 h 63"/>
                <a:gd name="T10" fmla="*/ 61 w 63"/>
                <a:gd name="T11" fmla="*/ 19 h 63"/>
                <a:gd name="T12" fmla="*/ 54 w 63"/>
                <a:gd name="T13" fmla="*/ 10 h 63"/>
                <a:gd name="T14" fmla="*/ 44 w 63"/>
                <a:gd name="T15" fmla="*/ 3 h 63"/>
                <a:gd name="T16" fmla="*/ 31 w 63"/>
                <a:gd name="T17" fmla="*/ 0 h 63"/>
                <a:gd name="T18" fmla="*/ 18 w 63"/>
                <a:gd name="T19" fmla="*/ 3 h 63"/>
                <a:gd name="T20" fmla="*/ 9 w 63"/>
                <a:gd name="T21" fmla="*/ 10 h 63"/>
                <a:gd name="T22" fmla="*/ 2 w 63"/>
                <a:gd name="T23" fmla="*/ 19 h 63"/>
                <a:gd name="T24" fmla="*/ 0 w 63"/>
                <a:gd name="T25" fmla="*/ 32 h 63"/>
                <a:gd name="T26" fmla="*/ 2 w 63"/>
                <a:gd name="T27" fmla="*/ 44 h 63"/>
                <a:gd name="T28" fmla="*/ 9 w 63"/>
                <a:gd name="T29" fmla="*/ 53 h 63"/>
                <a:gd name="T30" fmla="*/ 18 w 63"/>
                <a:gd name="T31" fmla="*/ 60 h 63"/>
                <a:gd name="T32" fmla="*/ 31 w 63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31" y="63"/>
                  </a:moveTo>
                  <a:lnTo>
                    <a:pt x="44" y="60"/>
                  </a:lnTo>
                  <a:lnTo>
                    <a:pt x="54" y="53"/>
                  </a:lnTo>
                  <a:lnTo>
                    <a:pt x="61" y="44"/>
                  </a:lnTo>
                  <a:lnTo>
                    <a:pt x="63" y="32"/>
                  </a:lnTo>
                  <a:lnTo>
                    <a:pt x="61" y="19"/>
                  </a:lnTo>
                  <a:lnTo>
                    <a:pt x="54" y="10"/>
                  </a:lnTo>
                  <a:lnTo>
                    <a:pt x="44" y="3"/>
                  </a:lnTo>
                  <a:lnTo>
                    <a:pt x="31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9" y="53"/>
                  </a:lnTo>
                  <a:lnTo>
                    <a:pt x="18" y="60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FF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6" name="Freeform 35"/>
            <p:cNvSpPr>
              <a:spLocks/>
            </p:cNvSpPr>
            <p:nvPr/>
          </p:nvSpPr>
          <p:spPr bwMode="auto">
            <a:xfrm>
              <a:off x="1485900" y="5082934"/>
              <a:ext cx="79375" cy="79375"/>
            </a:xfrm>
            <a:custGeom>
              <a:avLst/>
              <a:gdLst>
                <a:gd name="T0" fmla="*/ 50 w 99"/>
                <a:gd name="T1" fmla="*/ 99 h 99"/>
                <a:gd name="T2" fmla="*/ 60 w 99"/>
                <a:gd name="T3" fmla="*/ 98 h 99"/>
                <a:gd name="T4" fmla="*/ 69 w 99"/>
                <a:gd name="T5" fmla="*/ 96 h 99"/>
                <a:gd name="T6" fmla="*/ 78 w 99"/>
                <a:gd name="T7" fmla="*/ 91 h 99"/>
                <a:gd name="T8" fmla="*/ 86 w 99"/>
                <a:gd name="T9" fmla="*/ 84 h 99"/>
                <a:gd name="T10" fmla="*/ 91 w 99"/>
                <a:gd name="T11" fmla="*/ 77 h 99"/>
                <a:gd name="T12" fmla="*/ 96 w 99"/>
                <a:gd name="T13" fmla="*/ 69 h 99"/>
                <a:gd name="T14" fmla="*/ 98 w 99"/>
                <a:gd name="T15" fmla="*/ 60 h 99"/>
                <a:gd name="T16" fmla="*/ 99 w 99"/>
                <a:gd name="T17" fmla="*/ 50 h 99"/>
                <a:gd name="T18" fmla="*/ 98 w 99"/>
                <a:gd name="T19" fmla="*/ 39 h 99"/>
                <a:gd name="T20" fmla="*/ 96 w 99"/>
                <a:gd name="T21" fmla="*/ 30 h 99"/>
                <a:gd name="T22" fmla="*/ 91 w 99"/>
                <a:gd name="T23" fmla="*/ 22 h 99"/>
                <a:gd name="T24" fmla="*/ 86 w 99"/>
                <a:gd name="T25" fmla="*/ 14 h 99"/>
                <a:gd name="T26" fmla="*/ 78 w 99"/>
                <a:gd name="T27" fmla="*/ 8 h 99"/>
                <a:gd name="T28" fmla="*/ 69 w 99"/>
                <a:gd name="T29" fmla="*/ 3 h 99"/>
                <a:gd name="T30" fmla="*/ 60 w 99"/>
                <a:gd name="T31" fmla="*/ 1 h 99"/>
                <a:gd name="T32" fmla="*/ 50 w 99"/>
                <a:gd name="T33" fmla="*/ 0 h 99"/>
                <a:gd name="T34" fmla="*/ 40 w 99"/>
                <a:gd name="T35" fmla="*/ 1 h 99"/>
                <a:gd name="T36" fmla="*/ 30 w 99"/>
                <a:gd name="T37" fmla="*/ 3 h 99"/>
                <a:gd name="T38" fmla="*/ 22 w 99"/>
                <a:gd name="T39" fmla="*/ 8 h 99"/>
                <a:gd name="T40" fmla="*/ 15 w 99"/>
                <a:gd name="T41" fmla="*/ 14 h 99"/>
                <a:gd name="T42" fmla="*/ 8 w 99"/>
                <a:gd name="T43" fmla="*/ 22 h 99"/>
                <a:gd name="T44" fmla="*/ 4 w 99"/>
                <a:gd name="T45" fmla="*/ 30 h 99"/>
                <a:gd name="T46" fmla="*/ 2 w 99"/>
                <a:gd name="T47" fmla="*/ 39 h 99"/>
                <a:gd name="T48" fmla="*/ 0 w 99"/>
                <a:gd name="T49" fmla="*/ 50 h 99"/>
                <a:gd name="T50" fmla="*/ 2 w 99"/>
                <a:gd name="T51" fmla="*/ 60 h 99"/>
                <a:gd name="T52" fmla="*/ 4 w 99"/>
                <a:gd name="T53" fmla="*/ 69 h 99"/>
                <a:gd name="T54" fmla="*/ 8 w 99"/>
                <a:gd name="T55" fmla="*/ 77 h 99"/>
                <a:gd name="T56" fmla="*/ 15 w 99"/>
                <a:gd name="T57" fmla="*/ 84 h 99"/>
                <a:gd name="T58" fmla="*/ 22 w 99"/>
                <a:gd name="T59" fmla="*/ 91 h 99"/>
                <a:gd name="T60" fmla="*/ 30 w 99"/>
                <a:gd name="T61" fmla="*/ 96 h 99"/>
                <a:gd name="T62" fmla="*/ 40 w 99"/>
                <a:gd name="T63" fmla="*/ 98 h 99"/>
                <a:gd name="T64" fmla="*/ 50 w 99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99">
                  <a:moveTo>
                    <a:pt x="50" y="99"/>
                  </a:moveTo>
                  <a:lnTo>
                    <a:pt x="60" y="98"/>
                  </a:lnTo>
                  <a:lnTo>
                    <a:pt x="69" y="96"/>
                  </a:lnTo>
                  <a:lnTo>
                    <a:pt x="78" y="91"/>
                  </a:lnTo>
                  <a:lnTo>
                    <a:pt x="86" y="84"/>
                  </a:lnTo>
                  <a:lnTo>
                    <a:pt x="91" y="77"/>
                  </a:lnTo>
                  <a:lnTo>
                    <a:pt x="96" y="69"/>
                  </a:lnTo>
                  <a:lnTo>
                    <a:pt x="98" y="60"/>
                  </a:lnTo>
                  <a:lnTo>
                    <a:pt x="99" y="50"/>
                  </a:lnTo>
                  <a:lnTo>
                    <a:pt x="98" y="39"/>
                  </a:lnTo>
                  <a:lnTo>
                    <a:pt x="96" y="30"/>
                  </a:lnTo>
                  <a:lnTo>
                    <a:pt x="91" y="22"/>
                  </a:lnTo>
                  <a:lnTo>
                    <a:pt x="86" y="14"/>
                  </a:lnTo>
                  <a:lnTo>
                    <a:pt x="78" y="8"/>
                  </a:lnTo>
                  <a:lnTo>
                    <a:pt x="69" y="3"/>
                  </a:lnTo>
                  <a:lnTo>
                    <a:pt x="60" y="1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39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8" y="77"/>
                  </a:lnTo>
                  <a:lnTo>
                    <a:pt x="15" y="84"/>
                  </a:lnTo>
                  <a:lnTo>
                    <a:pt x="22" y="91"/>
                  </a:lnTo>
                  <a:lnTo>
                    <a:pt x="30" y="96"/>
                  </a:lnTo>
                  <a:lnTo>
                    <a:pt x="40" y="98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Freeform 36"/>
            <p:cNvSpPr>
              <a:spLocks/>
            </p:cNvSpPr>
            <p:nvPr/>
          </p:nvSpPr>
          <p:spPr bwMode="auto">
            <a:xfrm>
              <a:off x="1500188" y="5097222"/>
              <a:ext cx="50800" cy="49213"/>
            </a:xfrm>
            <a:custGeom>
              <a:avLst/>
              <a:gdLst>
                <a:gd name="T0" fmla="*/ 31 w 63"/>
                <a:gd name="T1" fmla="*/ 63 h 63"/>
                <a:gd name="T2" fmla="*/ 44 w 63"/>
                <a:gd name="T3" fmla="*/ 60 h 63"/>
                <a:gd name="T4" fmla="*/ 54 w 63"/>
                <a:gd name="T5" fmla="*/ 53 h 63"/>
                <a:gd name="T6" fmla="*/ 61 w 63"/>
                <a:gd name="T7" fmla="*/ 44 h 63"/>
                <a:gd name="T8" fmla="*/ 63 w 63"/>
                <a:gd name="T9" fmla="*/ 32 h 63"/>
                <a:gd name="T10" fmla="*/ 61 w 63"/>
                <a:gd name="T11" fmla="*/ 19 h 63"/>
                <a:gd name="T12" fmla="*/ 54 w 63"/>
                <a:gd name="T13" fmla="*/ 10 h 63"/>
                <a:gd name="T14" fmla="*/ 44 w 63"/>
                <a:gd name="T15" fmla="*/ 3 h 63"/>
                <a:gd name="T16" fmla="*/ 31 w 63"/>
                <a:gd name="T17" fmla="*/ 0 h 63"/>
                <a:gd name="T18" fmla="*/ 18 w 63"/>
                <a:gd name="T19" fmla="*/ 3 h 63"/>
                <a:gd name="T20" fmla="*/ 9 w 63"/>
                <a:gd name="T21" fmla="*/ 10 h 63"/>
                <a:gd name="T22" fmla="*/ 2 w 63"/>
                <a:gd name="T23" fmla="*/ 19 h 63"/>
                <a:gd name="T24" fmla="*/ 0 w 63"/>
                <a:gd name="T25" fmla="*/ 32 h 63"/>
                <a:gd name="T26" fmla="*/ 2 w 63"/>
                <a:gd name="T27" fmla="*/ 44 h 63"/>
                <a:gd name="T28" fmla="*/ 9 w 63"/>
                <a:gd name="T29" fmla="*/ 53 h 63"/>
                <a:gd name="T30" fmla="*/ 18 w 63"/>
                <a:gd name="T31" fmla="*/ 60 h 63"/>
                <a:gd name="T32" fmla="*/ 31 w 63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31" y="63"/>
                  </a:moveTo>
                  <a:lnTo>
                    <a:pt x="44" y="60"/>
                  </a:lnTo>
                  <a:lnTo>
                    <a:pt x="54" y="53"/>
                  </a:lnTo>
                  <a:lnTo>
                    <a:pt x="61" y="44"/>
                  </a:lnTo>
                  <a:lnTo>
                    <a:pt x="63" y="32"/>
                  </a:lnTo>
                  <a:lnTo>
                    <a:pt x="61" y="19"/>
                  </a:lnTo>
                  <a:lnTo>
                    <a:pt x="54" y="10"/>
                  </a:lnTo>
                  <a:lnTo>
                    <a:pt x="44" y="3"/>
                  </a:lnTo>
                  <a:lnTo>
                    <a:pt x="31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9" y="53"/>
                  </a:lnTo>
                  <a:lnTo>
                    <a:pt x="18" y="60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FF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6129" name="Straight Connector 176128"/>
            <p:cNvCxnSpPr/>
            <p:nvPr/>
          </p:nvCxnSpPr>
          <p:spPr bwMode="auto">
            <a:xfrm flipH="1" flipV="1">
              <a:off x="2470944" y="5517881"/>
              <a:ext cx="260320" cy="59543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2801032" y="6255255"/>
              <a:ext cx="121825" cy="27865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861370" y="3386441"/>
            <a:ext cx="5206429" cy="3269772"/>
            <a:chOff x="3861370" y="3386441"/>
            <a:chExt cx="5206429" cy="3269772"/>
          </a:xfrm>
        </p:grpSpPr>
        <p:sp>
          <p:nvSpPr>
            <p:cNvPr id="25" name="TextBox 24"/>
            <p:cNvSpPr txBox="1"/>
            <p:nvPr/>
          </p:nvSpPr>
          <p:spPr>
            <a:xfrm>
              <a:off x="3861370" y="5199498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pPr algn="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Simulation &amp;</a:t>
              </a:r>
              <a:b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Optimization</a:t>
              </a:r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164" y="4124757"/>
              <a:ext cx="3354635" cy="253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ight Arrow 22"/>
            <p:cNvSpPr/>
            <p:nvPr/>
          </p:nvSpPr>
          <p:spPr bwMode="auto">
            <a:xfrm rot="2471985">
              <a:off x="4052198" y="3584313"/>
              <a:ext cx="1521503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451650">
              <a:off x="4230946" y="3386441"/>
              <a:ext cx="1727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b="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6680" y="1098778"/>
            <a:ext cx="3017520" cy="1937792"/>
            <a:chOff x="106680" y="1098778"/>
            <a:chExt cx="3017520" cy="1937792"/>
          </a:xfrm>
        </p:grpSpPr>
        <p:sp>
          <p:nvSpPr>
            <p:cNvPr id="2" name="Circular Arrow 1"/>
            <p:cNvSpPr/>
            <p:nvPr/>
          </p:nvSpPr>
          <p:spPr bwMode="auto">
            <a:xfrm>
              <a:off x="990120" y="1098778"/>
              <a:ext cx="2134080" cy="1937792"/>
            </a:xfrm>
            <a:prstGeom prst="circularArrow">
              <a:avLst>
                <a:gd name="adj1" fmla="val 12776"/>
                <a:gd name="adj2" fmla="val 1548937"/>
                <a:gd name="adj3" fmla="val 19782469"/>
                <a:gd name="adj4" fmla="val 5554143"/>
                <a:gd name="adj5" fmla="val 19641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680" y="1175081"/>
              <a:ext cx="1727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b="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05533" y="3200400"/>
            <a:ext cx="1423467" cy="208183"/>
            <a:chOff x="1981200" y="3200400"/>
            <a:chExt cx="1423467" cy="208183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287954" y="3243156"/>
              <a:ext cx="809958" cy="1438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algn="ctr">
              <a:noFill/>
              <a:miter lim="800000"/>
              <a:headEnd/>
              <a:tailEnd type="none" w="lg" len="lg"/>
            </a:ln>
            <a:effectLst>
              <a:outerShdw blurRad="76200" sx="200000" sy="200000" algn="ctr" rotWithShape="0">
                <a:schemeClr val="bg1">
                  <a:lumMod val="75000"/>
                </a:schemeClr>
              </a:outerShdw>
            </a:effectLst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81200" y="3200400"/>
              <a:ext cx="1423467" cy="208183"/>
            </a:xfrm>
            <a:prstGeom prst="rect">
              <a:avLst/>
            </a:prstGeom>
            <a:noFill/>
            <a:effectLst>
              <a:outerShdw blurRad="114300" sx="150000" sy="150000" algn="ctr" rotWithShape="0">
                <a:schemeClr val="bg1"/>
              </a:outerShdw>
            </a:effectLst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</a:rPr>
                <a:t>Source Model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6293" y="1220119"/>
            <a:ext cx="4279107" cy="2514601"/>
            <a:chOff x="4636293" y="1220119"/>
            <a:chExt cx="4279107" cy="2514601"/>
          </a:xfrm>
        </p:grpSpPr>
        <p:sp>
          <p:nvSpPr>
            <p:cNvPr id="16" name="Right Arrow 15"/>
            <p:cNvSpPr/>
            <p:nvPr/>
          </p:nvSpPr>
          <p:spPr bwMode="auto">
            <a:xfrm>
              <a:off x="4953000" y="1828800"/>
              <a:ext cx="10668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20119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</a:rPr>
                <a:t>Stage-Gate Documents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6293" y="1524000"/>
              <a:ext cx="1727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b="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  <p:pic>
          <p:nvPicPr>
            <p:cNvPr id="61441" name="Picture 1" descr="C:\Users\cparedis\AppData\Local\Microsoft\Windows\Temporary Internet Files\Content.IE5\WA56J55E\MPj0430727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1601119"/>
              <a:ext cx="2133601" cy="2133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2" name="Group 51"/>
            <p:cNvGrpSpPr/>
            <p:nvPr/>
          </p:nvGrpSpPr>
          <p:grpSpPr>
            <a:xfrm>
              <a:off x="7581900" y="2255520"/>
              <a:ext cx="629450" cy="770765"/>
              <a:chOff x="7263017" y="5539419"/>
              <a:chExt cx="1423467" cy="208183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7569771" y="5582175"/>
                <a:ext cx="809958" cy="143856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noFill/>
                <a:miter lim="800000"/>
                <a:headEnd/>
                <a:tailEnd type="none" w="lg" len="lg"/>
              </a:ln>
              <a:effectLst>
                <a:outerShdw blurRad="76200" sx="200000" sy="200000" algn="ctr" rotWithShape="0">
                  <a:srgbClr val="FFFFFF"/>
                </a:outerShdw>
              </a:effectLst>
            </p:spPr>
            <p:txBody>
              <a:bodyPr lIns="93603" tIns="46802" rIns="93603" bIns="46802" rtlCol="0" anchor="ctr"/>
              <a:lstStyle/>
              <a:p>
                <a:pPr algn="ctr"/>
                <a:endParaRPr lang="en-US" sz="2000" dirty="0" smtClean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63017" y="5539419"/>
                <a:ext cx="1423467" cy="208183"/>
              </a:xfrm>
              <a:prstGeom prst="rect">
                <a:avLst/>
              </a:prstGeom>
              <a:noFill/>
              <a:effectLst>
                <a:outerShdw blurRad="114300" sx="150000" sy="150000" algn="ctr" rotWithShape="0">
                  <a:schemeClr val="bg1"/>
                </a:outerShdw>
              </a:effectLst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r>
                  <a:rPr lang="en-US" sz="18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pdf</a:t>
                </a:r>
                <a:endParaRPr lang="en-US" sz="18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.html</a:t>
                </a:r>
              </a:p>
              <a:p>
                <a:pPr algn="ctr"/>
                <a:r>
                  <a:rPr lang="en-US" sz="1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r>
                  <a:rPr lang="en-US" sz="18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pptx</a:t>
                </a:r>
                <a:endParaRPr lang="en-US" sz="1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33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History:  Model-Driven Architecture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34598" y="1371600"/>
            <a:ext cx="5461000" cy="4419600"/>
          </a:xfrm>
          <a:prstGeom prst="rect">
            <a:avLst/>
          </a:prstGeom>
          <a:solidFill>
            <a:srgbClr val="CCECFF"/>
          </a:solidFill>
          <a:ln w="38100">
            <a:solidFill>
              <a:srgbClr val="6699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i="1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874373" y="1676400"/>
            <a:ext cx="1141413" cy="1141413"/>
          </a:xfrm>
          <a:prstGeom prst="ellipse">
            <a:avLst/>
          </a:prstGeom>
          <a:solidFill>
            <a:srgbClr val="DEDEDE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2"/>
                </a:solidFill>
                <a:latin typeface="Arial" pitchFamily="34" charset="0"/>
              </a:rPr>
              <a:t>Platform-</a:t>
            </a:r>
            <a:br>
              <a:rPr lang="en-US" sz="1400" b="1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400" b="1">
                <a:solidFill>
                  <a:schemeClr val="bg2"/>
                </a:solidFill>
                <a:latin typeface="Arial" pitchFamily="34" charset="0"/>
              </a:rPr>
              <a:t>Independent</a:t>
            </a:r>
          </a:p>
          <a:p>
            <a:pPr algn="ctr"/>
            <a:r>
              <a:rPr lang="en-US" sz="1400" b="1">
                <a:solidFill>
                  <a:schemeClr val="bg2"/>
                </a:solidFill>
                <a:latin typeface="Arial" pitchFamily="34" charset="0"/>
              </a:rPr>
              <a:t>Model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63198" y="2743200"/>
            <a:ext cx="1096963" cy="1090613"/>
            <a:chOff x="2400" y="1957"/>
            <a:chExt cx="691" cy="687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400" y="2208"/>
              <a:ext cx="691" cy="436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CORBA </a:t>
              </a:r>
              <a:b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</a:br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Model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H="1">
              <a:off x="2784" y="1957"/>
              <a:ext cx="114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86098" y="1377077"/>
            <a:ext cx="23241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MDA Tool generates all or most of the implementation code for deployment technology selected by the developer.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34798" y="2667000"/>
            <a:ext cx="1096963" cy="1163638"/>
            <a:chOff x="3185" y="1907"/>
            <a:chExt cx="691" cy="733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185" y="2205"/>
              <a:ext cx="691" cy="435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Java/EJB</a:t>
              </a:r>
              <a:b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</a:br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Model</a:t>
              </a: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3217" y="1907"/>
              <a:ext cx="283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474323" y="3810000"/>
            <a:ext cx="1096963" cy="1225550"/>
            <a:chOff x="2400" y="2640"/>
            <a:chExt cx="691" cy="772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400" y="2928"/>
              <a:ext cx="691" cy="484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CORBA</a:t>
              </a: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2736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963398" y="2462215"/>
            <a:ext cx="2176463" cy="1352551"/>
            <a:chOff x="3318" y="1785"/>
            <a:chExt cx="1371" cy="852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970" y="2202"/>
              <a:ext cx="719" cy="435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XML/SOAP</a:t>
              </a:r>
              <a:b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</a:br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Model</a:t>
              </a: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3318" y="1785"/>
              <a:ext cx="1017" cy="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720511" y="3810004"/>
            <a:ext cx="1096962" cy="1219201"/>
            <a:chOff x="3185" y="2640"/>
            <a:chExt cx="691" cy="768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185" y="2925"/>
              <a:ext cx="691" cy="483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Java/EJB</a:t>
              </a: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504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966698" y="3810000"/>
            <a:ext cx="1141413" cy="1214438"/>
            <a:chOff x="3970" y="2640"/>
            <a:chExt cx="719" cy="765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970" y="2922"/>
              <a:ext cx="719" cy="483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XML/SOAP</a:t>
              </a: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4320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249398" y="3810000"/>
            <a:ext cx="1096963" cy="1209675"/>
            <a:chOff x="4778" y="2640"/>
            <a:chExt cx="691" cy="762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778" y="2918"/>
              <a:ext cx="691" cy="484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Other</a:t>
              </a:r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5136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36425" y="2286000"/>
            <a:ext cx="3341689" cy="1524000"/>
            <a:chOff x="3364" y="1674"/>
            <a:chExt cx="2105" cy="96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778" y="2198"/>
              <a:ext cx="691" cy="436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Other</a:t>
              </a:r>
              <a:b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</a:br>
              <a:r>
                <a:rPr lang="en-US" sz="1600" b="1">
                  <a:solidFill>
                    <a:schemeClr val="bg2"/>
                  </a:solidFill>
                  <a:latin typeface="Arial" pitchFamily="34" charset="0"/>
                </a:rPr>
                <a:t>Model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364" y="1674"/>
              <a:ext cx="1730" cy="5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592170" y="1454988"/>
            <a:ext cx="2971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  <a:latin typeface="Arial" pitchFamily="34" charset="0"/>
              </a:rPr>
              <a:t>Map </a:t>
            </a:r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</a:rPr>
              <a:t>Platform Specific Model </a:t>
            </a:r>
            <a:r>
              <a:rPr lang="en-US" sz="1600" b="1" dirty="0">
                <a:solidFill>
                  <a:schemeClr val="bg2"/>
                </a:solidFill>
                <a:latin typeface="Arial" pitchFamily="34" charset="0"/>
              </a:rPr>
              <a:t>to application interfaces, code, GUI descriptors, SQL queries, etc.</a:t>
            </a:r>
          </a:p>
        </p:txBody>
      </p:sp>
      <p:pic>
        <p:nvPicPr>
          <p:cNvPr id="36" name="Picture 35" descr="C:\TEMP\mda_logo3_win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19588"/>
            <a:ext cx="1943100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1220089" y="6380956"/>
            <a:ext cx="67038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0" dirty="0" smtClean="0"/>
              <a:t>(from: MDA, by R. </a:t>
            </a:r>
            <a:r>
              <a:rPr lang="en-US" sz="1400" baseline="0" dirty="0" err="1" smtClean="0"/>
              <a:t>Soley</a:t>
            </a:r>
            <a:r>
              <a:rPr lang="en-US" sz="1400" dirty="0"/>
              <a:t>: www.omg.org/mda/mda_files/MDA-Seminar-Soley6.ppt</a:t>
            </a:r>
            <a:r>
              <a:rPr lang="en-US" sz="1400" dirty="0" smtClean="0"/>
              <a:t>)</a:t>
            </a:r>
            <a:r>
              <a:rPr lang="en-US" sz="1400" baseline="0" dirty="0" smtClean="0"/>
              <a:t> </a:t>
            </a:r>
            <a:endParaRPr lang="en-US" sz="1400" baseline="0" dirty="0"/>
          </a:p>
        </p:txBody>
      </p:sp>
      <p:sp>
        <p:nvSpPr>
          <p:cNvPr id="5" name="TextBox 4"/>
          <p:cNvSpPr txBox="1"/>
          <p:nvPr/>
        </p:nvSpPr>
        <p:spPr>
          <a:xfrm>
            <a:off x="257339" y="198549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0" dirty="0" smtClean="0"/>
              <a:t>PIM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7608" y="320787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0" dirty="0" smtClean="0"/>
              <a:t>PSM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200" y="4379446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0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195381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79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2575"/>
            <a:ext cx="401478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Transformations: A Closer Look…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4776787" y="4953000"/>
            <a:ext cx="10668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3603" tIns="46802" rIns="93603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0080" y="4648200"/>
            <a:ext cx="172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Transformation</a:t>
            </a:r>
          </a:p>
        </p:txBody>
      </p:sp>
      <p:pic>
        <p:nvPicPr>
          <p:cNvPr id="61441" name="Picture 1" descr="C:\Users\cparedis\AppData\Local\Microsoft\Windows\Temporary Internet Files\Content.IE5\WA56J55E\MPj043072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7" y="4210704"/>
            <a:ext cx="2133601" cy="2133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Group 51"/>
          <p:cNvGrpSpPr/>
          <p:nvPr/>
        </p:nvGrpSpPr>
        <p:grpSpPr>
          <a:xfrm>
            <a:off x="7405687" y="4865105"/>
            <a:ext cx="629450" cy="770765"/>
            <a:chOff x="7263017" y="5539419"/>
            <a:chExt cx="1423467" cy="208183"/>
          </a:xfrm>
        </p:grpSpPr>
        <p:sp>
          <p:nvSpPr>
            <p:cNvPr id="53" name="Rectangle 52"/>
            <p:cNvSpPr/>
            <p:nvPr/>
          </p:nvSpPr>
          <p:spPr bwMode="auto">
            <a:xfrm>
              <a:off x="7569771" y="5582175"/>
              <a:ext cx="809958" cy="143856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miter lim="800000"/>
              <a:headEnd/>
              <a:tailEnd type="none" w="lg" len="lg"/>
            </a:ln>
            <a:effectLst>
              <a:outerShdw blurRad="76200" sx="200000" sy="200000" algn="ctr" rotWithShape="0">
                <a:srgbClr val="FFFFFF"/>
              </a:outerShdw>
            </a:effectLst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63017" y="5539419"/>
              <a:ext cx="1423467" cy="208183"/>
            </a:xfrm>
            <a:prstGeom prst="rect">
              <a:avLst/>
            </a:prstGeom>
            <a:noFill/>
            <a:effectLst>
              <a:outerShdw blurRad="114300" sx="150000" sy="150000" algn="ctr" rotWithShape="0">
                <a:schemeClr val="bg1"/>
              </a:outerShdw>
            </a:effectLst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r>
                <a:rPr lang="en-US" sz="1800" dirty="0" err="1" smtClean="0">
                  <a:solidFill>
                    <a:schemeClr val="accent1">
                      <a:lumMod val="50000"/>
                    </a:schemeClr>
                  </a:solidFill>
                </a:rPr>
                <a:t>pdf</a:t>
              </a:r>
              <a:endParaRPr lang="en-US" sz="18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.html</a:t>
              </a:r>
            </a:p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r>
                <a:rPr lang="en-US" sz="1800" dirty="0" err="1" smtClean="0">
                  <a:solidFill>
                    <a:schemeClr val="accent1">
                      <a:lumMod val="50000"/>
                    </a:schemeClr>
                  </a:solidFill>
                </a:rPr>
                <a:t>pptx</a:t>
              </a: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581178" y="3714690"/>
            <a:ext cx="6619554" cy="400110"/>
            <a:chOff x="1581178" y="3714690"/>
            <a:chExt cx="6619554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581178" y="3714690"/>
              <a:ext cx="1766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aseline="0" dirty="0" smtClean="0">
                  <a:solidFill>
                    <a:schemeClr val="accent1">
                      <a:lumMod val="50000"/>
                    </a:schemeClr>
                  </a:solidFill>
                </a:rPr>
                <a:t>Source Model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34442" y="3714690"/>
              <a:ext cx="1666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aseline="0" dirty="0" smtClean="0">
                  <a:solidFill>
                    <a:schemeClr val="accent1">
                      <a:lumMod val="50000"/>
                    </a:schemeClr>
                  </a:solidFill>
                </a:rPr>
                <a:t>Target Model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0911" y="2133600"/>
            <a:ext cx="7677006" cy="1581090"/>
            <a:chOff x="1060911" y="2133600"/>
            <a:chExt cx="7677006" cy="158109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119187" y="2133600"/>
              <a:ext cx="2509809" cy="685800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Source</a:t>
              </a:r>
              <a:br>
                <a:rPr lang="en-US" sz="2000" dirty="0" smtClean="0"/>
              </a:br>
              <a:r>
                <a:rPr lang="en-US" sz="2000" dirty="0" smtClean="0"/>
                <a:t>Modeling Language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112682" y="2133600"/>
              <a:ext cx="2509809" cy="685800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Target</a:t>
              </a:r>
              <a:br>
                <a:rPr lang="en-US" sz="2000" dirty="0" smtClean="0"/>
              </a:br>
              <a:r>
                <a:rPr lang="en-US" sz="2000" dirty="0" smtClean="0"/>
                <a:t>Modeling Language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374091" y="3034724"/>
              <a:ext cx="4993495" cy="679966"/>
              <a:chOff x="2374091" y="2724090"/>
              <a:chExt cx="4993495" cy="990600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2374091" y="2724090"/>
                <a:ext cx="0" cy="9906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V="1">
                <a:off x="7367586" y="2724090"/>
                <a:ext cx="0" cy="9906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7" name="Group 46"/>
            <p:cNvGrpSpPr/>
            <p:nvPr/>
          </p:nvGrpSpPr>
          <p:grpSpPr>
            <a:xfrm>
              <a:off x="1060911" y="3190041"/>
              <a:ext cx="7677006" cy="369332"/>
              <a:chOff x="1060911" y="3034724"/>
              <a:chExt cx="7677006" cy="36933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060911" y="3034724"/>
                <a:ext cx="1313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800" dirty="0"/>
                  <a:t>m</a:t>
                </a:r>
                <a:r>
                  <a:rPr lang="en-US" sz="1800" dirty="0" smtClean="0"/>
                  <a:t>odeled in</a:t>
                </a:r>
                <a:endParaRPr lang="en-US" sz="1800" baseline="0" dirty="0" smtClean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424737" y="3034724"/>
                <a:ext cx="1313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modeled in</a:t>
                </a:r>
                <a:endParaRPr lang="en-US" sz="1800" baseline="0" dirty="0" smtClean="0"/>
              </a:p>
            </p:txBody>
          </p:sp>
        </p:grpSp>
      </p:grpSp>
      <p:sp>
        <p:nvSpPr>
          <p:cNvPr id="41" name="Rectangle 40"/>
          <p:cNvSpPr/>
          <p:nvPr/>
        </p:nvSpPr>
        <p:spPr bwMode="auto">
          <a:xfrm>
            <a:off x="3795698" y="2971800"/>
            <a:ext cx="2150282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algn="ctr">
            <a:solidFill>
              <a:srgbClr val="C00000"/>
            </a:solidFill>
            <a:miter lim="800000"/>
            <a:headEnd/>
            <a:tailEnd type="none" w="lg" len="lg"/>
          </a:ln>
          <a:effectLst>
            <a:outerShdw blurRad="177800" dist="215900" dir="2700000" algn="tl" rotWithShape="0">
              <a:prstClr val="black">
                <a:alpha val="40000"/>
              </a:prstClr>
            </a:outerShdw>
          </a:effectLst>
        </p:spPr>
        <p:txBody>
          <a:bodyPr lIns="93603" tIns="46802" rIns="93603" bIns="46802"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Models must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be </a:t>
            </a:r>
            <a:r>
              <a:rPr lang="en-US" sz="2000" i="1" dirty="0" smtClean="0">
                <a:solidFill>
                  <a:srgbClr val="C00000"/>
                </a:solidFill>
              </a:rPr>
              <a:t>Formal</a:t>
            </a:r>
          </a:p>
        </p:txBody>
      </p:sp>
    </p:spTree>
    <p:extLst>
      <p:ext uri="{BB962C8B-B14F-4D97-AF65-F5344CB8AC3E}">
        <p14:creationId xmlns:p14="http://schemas.microsoft.com/office/powerpoint/2010/main" val="210481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79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2575"/>
            <a:ext cx="401478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Transformations: A Closer Look…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4776787" y="4953000"/>
            <a:ext cx="10668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3603" tIns="46802" rIns="93603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0080" y="4648200"/>
            <a:ext cx="172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Transformation</a:t>
            </a:r>
          </a:p>
        </p:txBody>
      </p:sp>
      <p:pic>
        <p:nvPicPr>
          <p:cNvPr id="61441" name="Picture 1" descr="C:\Users\cparedis\AppData\Local\Microsoft\Windows\Temporary Internet Files\Content.IE5\WA56J55E\MPj043072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7" y="4210704"/>
            <a:ext cx="2133601" cy="2133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Group 51"/>
          <p:cNvGrpSpPr/>
          <p:nvPr/>
        </p:nvGrpSpPr>
        <p:grpSpPr>
          <a:xfrm>
            <a:off x="7405687" y="4865105"/>
            <a:ext cx="629450" cy="770765"/>
            <a:chOff x="7263017" y="5539419"/>
            <a:chExt cx="1423467" cy="208183"/>
          </a:xfrm>
        </p:grpSpPr>
        <p:sp>
          <p:nvSpPr>
            <p:cNvPr id="53" name="Rectangle 52"/>
            <p:cNvSpPr/>
            <p:nvPr/>
          </p:nvSpPr>
          <p:spPr bwMode="auto">
            <a:xfrm>
              <a:off x="7569771" y="5582175"/>
              <a:ext cx="809958" cy="143856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miter lim="800000"/>
              <a:headEnd/>
              <a:tailEnd type="none" w="lg" len="lg"/>
            </a:ln>
            <a:effectLst>
              <a:outerShdw blurRad="76200" sx="200000" sy="200000" algn="ctr" rotWithShape="0">
                <a:srgbClr val="FFFFFF"/>
              </a:outerShdw>
            </a:effectLst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63017" y="5539419"/>
              <a:ext cx="1423467" cy="208183"/>
            </a:xfrm>
            <a:prstGeom prst="rect">
              <a:avLst/>
            </a:prstGeom>
            <a:noFill/>
            <a:effectLst>
              <a:outerShdw blurRad="114300" sx="150000" sy="150000" algn="ctr" rotWithShape="0">
                <a:schemeClr val="bg1"/>
              </a:outerShdw>
            </a:effectLst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r>
                <a:rPr lang="en-US" sz="1800" dirty="0" err="1" smtClean="0">
                  <a:solidFill>
                    <a:schemeClr val="accent1">
                      <a:lumMod val="50000"/>
                    </a:schemeClr>
                  </a:solidFill>
                </a:rPr>
                <a:t>pdf</a:t>
              </a:r>
              <a:endParaRPr lang="en-US" sz="18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.html</a:t>
              </a:r>
            </a:p>
            <a:p>
              <a:pPr algn="ctr"/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r>
                <a:rPr lang="en-US" sz="1800" dirty="0" err="1" smtClean="0">
                  <a:solidFill>
                    <a:schemeClr val="accent1">
                      <a:lumMod val="50000"/>
                    </a:schemeClr>
                  </a:solidFill>
                </a:rPr>
                <a:t>pptx</a:t>
              </a: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581178" y="3714690"/>
            <a:ext cx="6619554" cy="400110"/>
            <a:chOff x="1581178" y="3714690"/>
            <a:chExt cx="6619554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581178" y="3714690"/>
              <a:ext cx="1766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aseline="0" dirty="0" smtClean="0">
                  <a:solidFill>
                    <a:schemeClr val="accent1">
                      <a:lumMod val="50000"/>
                    </a:schemeClr>
                  </a:solidFill>
                </a:rPr>
                <a:t>Source Model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34442" y="3714690"/>
              <a:ext cx="1666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aseline="0" dirty="0" smtClean="0">
                  <a:solidFill>
                    <a:schemeClr val="accent1">
                      <a:lumMod val="50000"/>
                    </a:schemeClr>
                  </a:solidFill>
                </a:rPr>
                <a:t>Target Model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0911" y="2133600"/>
            <a:ext cx="7677006" cy="1581090"/>
            <a:chOff x="1060911" y="2133600"/>
            <a:chExt cx="7677006" cy="158109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119187" y="2133600"/>
              <a:ext cx="2509809" cy="685800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Source</a:t>
              </a:r>
              <a:br>
                <a:rPr lang="en-US" sz="2000" dirty="0" smtClean="0"/>
              </a:br>
              <a:r>
                <a:rPr lang="en-US" sz="2000" dirty="0" smtClean="0"/>
                <a:t>Modeling Language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112682" y="2133600"/>
              <a:ext cx="2509809" cy="685800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Target</a:t>
              </a:r>
              <a:br>
                <a:rPr lang="en-US" sz="2000" dirty="0" smtClean="0"/>
              </a:br>
              <a:r>
                <a:rPr lang="en-US" sz="2000" dirty="0" smtClean="0"/>
                <a:t>Modeling Language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374091" y="3034724"/>
              <a:ext cx="4993495" cy="679966"/>
              <a:chOff x="2374091" y="2724090"/>
              <a:chExt cx="4993495" cy="990600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2374091" y="2724090"/>
                <a:ext cx="0" cy="9906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V="1">
                <a:off x="7367586" y="2724090"/>
                <a:ext cx="0" cy="9906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7" name="Group 46"/>
            <p:cNvGrpSpPr/>
            <p:nvPr/>
          </p:nvGrpSpPr>
          <p:grpSpPr>
            <a:xfrm>
              <a:off x="1060911" y="3190041"/>
              <a:ext cx="7677006" cy="369332"/>
              <a:chOff x="1060911" y="3034724"/>
              <a:chExt cx="7677006" cy="36933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060911" y="3034724"/>
                <a:ext cx="1313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800" dirty="0"/>
                  <a:t>m</a:t>
                </a:r>
                <a:r>
                  <a:rPr lang="en-US" sz="1800" dirty="0" smtClean="0"/>
                  <a:t>odeled in</a:t>
                </a:r>
                <a:endParaRPr lang="en-US" sz="1800" baseline="0" dirty="0" smtClean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424737" y="3034724"/>
                <a:ext cx="1313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m</a:t>
                </a:r>
                <a:r>
                  <a:rPr lang="en-US" sz="1800" dirty="0" smtClean="0"/>
                  <a:t>odeled in</a:t>
                </a:r>
                <a:endParaRPr lang="en-US" sz="1800" baseline="0" dirty="0" smtClean="0"/>
              </a:p>
            </p:txBody>
          </p:sp>
        </p:grp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30123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grpSp>
        <p:nvGrpSpPr>
          <p:cNvPr id="70" name="Group 69"/>
          <p:cNvGrpSpPr/>
          <p:nvPr/>
        </p:nvGrpSpPr>
        <p:grpSpPr>
          <a:xfrm>
            <a:off x="1125820" y="400110"/>
            <a:ext cx="7554610" cy="1581090"/>
            <a:chOff x="1119187" y="2133600"/>
            <a:chExt cx="7554610" cy="158109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1119187" y="2133600"/>
              <a:ext cx="2509809" cy="685800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Source</a:t>
              </a:r>
              <a:br>
                <a:rPr lang="en-US" sz="2000" dirty="0" smtClean="0"/>
              </a:br>
              <a:r>
                <a:rPr lang="en-US" sz="2000" dirty="0" smtClean="0"/>
                <a:t>Meta-Model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6112682" y="2133600"/>
              <a:ext cx="2509809" cy="685800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Target</a:t>
              </a:r>
              <a:br>
                <a:rPr lang="en-US" sz="2000" dirty="0" smtClean="0"/>
              </a:br>
              <a:r>
                <a:rPr lang="en-US" sz="2000" dirty="0" smtClean="0"/>
                <a:t>Meta-Model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374091" y="3034724"/>
              <a:ext cx="4993495" cy="679966"/>
              <a:chOff x="2374091" y="2724090"/>
              <a:chExt cx="4993495" cy="990600"/>
            </a:xfrm>
          </p:grpSpPr>
          <p:cxnSp>
            <p:nvCxnSpPr>
              <p:cNvPr id="77" name="Straight Arrow Connector 76"/>
              <p:cNvCxnSpPr/>
              <p:nvPr/>
            </p:nvCxnSpPr>
            <p:spPr bwMode="auto">
              <a:xfrm flipV="1">
                <a:off x="2374091" y="2724090"/>
                <a:ext cx="0" cy="9906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8" name="Straight Arrow Connector 77"/>
              <p:cNvCxnSpPr/>
              <p:nvPr/>
            </p:nvCxnSpPr>
            <p:spPr bwMode="auto">
              <a:xfrm flipV="1">
                <a:off x="7367586" y="2724090"/>
                <a:ext cx="0" cy="9906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74" name="Group 73"/>
            <p:cNvGrpSpPr/>
            <p:nvPr/>
          </p:nvGrpSpPr>
          <p:grpSpPr>
            <a:xfrm>
              <a:off x="1125031" y="3190041"/>
              <a:ext cx="7548766" cy="369332"/>
              <a:chOff x="1125031" y="3034724"/>
              <a:chExt cx="7548766" cy="36933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125031" y="3034724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800" dirty="0"/>
                  <a:t>d</a:t>
                </a:r>
                <a:r>
                  <a:rPr lang="en-US" sz="1800" dirty="0" smtClean="0"/>
                  <a:t>efined by</a:t>
                </a:r>
                <a:endParaRPr lang="en-US" sz="1800" baseline="0" dirty="0" smtClean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424737" y="3034724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defined by</a:t>
                </a:r>
                <a:endParaRPr lang="en-US" sz="1800" baseline="0" dirty="0" smtClean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352800" y="1245870"/>
            <a:ext cx="3173731" cy="2674620"/>
            <a:chOff x="3352800" y="1245870"/>
            <a:chExt cx="3173731" cy="2674620"/>
          </a:xfrm>
        </p:grpSpPr>
        <p:sp>
          <p:nvSpPr>
            <p:cNvPr id="5" name="Freeform 4"/>
            <p:cNvSpPr/>
            <p:nvPr/>
          </p:nvSpPr>
          <p:spPr bwMode="auto">
            <a:xfrm>
              <a:off x="5919137" y="1245870"/>
              <a:ext cx="607394" cy="2674620"/>
            </a:xfrm>
            <a:custGeom>
              <a:avLst/>
              <a:gdLst>
                <a:gd name="connsiteX0" fmla="*/ 1131949 w 1131949"/>
                <a:gd name="connsiteY0" fmla="*/ 2674620 h 2674620"/>
                <a:gd name="connsiteX1" fmla="*/ 379 w 1131949"/>
                <a:gd name="connsiteY1" fmla="*/ 1257300 h 2674620"/>
                <a:gd name="connsiteX2" fmla="*/ 994789 w 1131949"/>
                <a:gd name="connsiteY2" fmla="*/ 0 h 2674620"/>
                <a:gd name="connsiteX0" fmla="*/ 137160 w 137160"/>
                <a:gd name="connsiteY0" fmla="*/ 2674620 h 2674620"/>
                <a:gd name="connsiteX1" fmla="*/ 0 w 137160"/>
                <a:gd name="connsiteY1" fmla="*/ 0 h 2674620"/>
                <a:gd name="connsiteX0" fmla="*/ 484234 w 484234"/>
                <a:gd name="connsiteY0" fmla="*/ 2674620 h 2674620"/>
                <a:gd name="connsiteX1" fmla="*/ 347074 w 484234"/>
                <a:gd name="connsiteY1" fmla="*/ 0 h 2674620"/>
                <a:gd name="connsiteX0" fmla="*/ 635047 w 635047"/>
                <a:gd name="connsiteY0" fmla="*/ 2674620 h 2674620"/>
                <a:gd name="connsiteX1" fmla="*/ 497887 w 635047"/>
                <a:gd name="connsiteY1" fmla="*/ 0 h 2674620"/>
                <a:gd name="connsiteX0" fmla="*/ 607394 w 607394"/>
                <a:gd name="connsiteY0" fmla="*/ 2674620 h 2674620"/>
                <a:gd name="connsiteX1" fmla="*/ 470234 w 607394"/>
                <a:gd name="connsiteY1" fmla="*/ 0 h 26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7394" h="2674620">
                  <a:moveTo>
                    <a:pt x="607394" y="2674620"/>
                  </a:moveTo>
                  <a:cubicBezTo>
                    <a:pt x="-352726" y="1828800"/>
                    <a:pt x="1604" y="800100"/>
                    <a:pt x="470234" y="0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 flipH="1">
              <a:off x="3352800" y="1245870"/>
              <a:ext cx="607394" cy="2674620"/>
            </a:xfrm>
            <a:custGeom>
              <a:avLst/>
              <a:gdLst>
                <a:gd name="connsiteX0" fmla="*/ 1131949 w 1131949"/>
                <a:gd name="connsiteY0" fmla="*/ 2674620 h 2674620"/>
                <a:gd name="connsiteX1" fmla="*/ 379 w 1131949"/>
                <a:gd name="connsiteY1" fmla="*/ 1257300 h 2674620"/>
                <a:gd name="connsiteX2" fmla="*/ 994789 w 1131949"/>
                <a:gd name="connsiteY2" fmla="*/ 0 h 2674620"/>
                <a:gd name="connsiteX0" fmla="*/ 137160 w 137160"/>
                <a:gd name="connsiteY0" fmla="*/ 2674620 h 2674620"/>
                <a:gd name="connsiteX1" fmla="*/ 0 w 137160"/>
                <a:gd name="connsiteY1" fmla="*/ 0 h 2674620"/>
                <a:gd name="connsiteX0" fmla="*/ 484234 w 484234"/>
                <a:gd name="connsiteY0" fmla="*/ 2674620 h 2674620"/>
                <a:gd name="connsiteX1" fmla="*/ 347074 w 484234"/>
                <a:gd name="connsiteY1" fmla="*/ 0 h 2674620"/>
                <a:gd name="connsiteX0" fmla="*/ 635047 w 635047"/>
                <a:gd name="connsiteY0" fmla="*/ 2674620 h 2674620"/>
                <a:gd name="connsiteX1" fmla="*/ 497887 w 635047"/>
                <a:gd name="connsiteY1" fmla="*/ 0 h 2674620"/>
                <a:gd name="connsiteX0" fmla="*/ 607394 w 607394"/>
                <a:gd name="connsiteY0" fmla="*/ 2674620 h 2674620"/>
                <a:gd name="connsiteX1" fmla="*/ 470234 w 607394"/>
                <a:gd name="connsiteY1" fmla="*/ 0 h 26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7394" h="2674620">
                  <a:moveTo>
                    <a:pt x="607394" y="2674620"/>
                  </a:moveTo>
                  <a:cubicBezTo>
                    <a:pt x="-352726" y="1828800"/>
                    <a:pt x="1604" y="800100"/>
                    <a:pt x="470234" y="0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28731" y="2398514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c</a:t>
              </a:r>
              <a:r>
                <a:rPr lang="en-US" sz="1800" dirty="0" smtClean="0"/>
                <a:t>onforms to</a:t>
              </a:r>
              <a:endParaRPr lang="en-US" sz="1800" baseline="0" dirty="0" smtClean="0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3827984" y="1002030"/>
            <a:ext cx="2150282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algn="ctr">
            <a:solidFill>
              <a:srgbClr val="C00000"/>
            </a:solidFill>
            <a:miter lim="800000"/>
            <a:headEnd/>
            <a:tailEnd type="none" w="lg" len="lg"/>
          </a:ln>
          <a:effectLst>
            <a:outerShdw blurRad="177800" dist="215900" dir="2700000" algn="tl" rotWithShape="0">
              <a:prstClr val="black">
                <a:alpha val="40000"/>
              </a:prstClr>
            </a:outerShdw>
          </a:effectLst>
        </p:spPr>
        <p:txBody>
          <a:bodyPr lIns="93603" tIns="46802" rIns="93603" bIns="46802"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Formal Syntax and Semantics</a:t>
            </a:r>
            <a:endParaRPr lang="en-US" sz="20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6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Languages are also Modeled Formally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152400" y="1724525"/>
            <a:ext cx="3124200" cy="3767185"/>
          </a:xfrm>
        </p:spPr>
        <p:txBody>
          <a:bodyPr/>
          <a:lstStyle/>
          <a:p>
            <a:r>
              <a:rPr lang="en-US" sz="2400" dirty="0" smtClean="0"/>
              <a:t>UML is defined by a meta-model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This meta-model is defined in a </a:t>
            </a:r>
            <a:br>
              <a:rPr lang="en-US" sz="2400" dirty="0" smtClean="0"/>
            </a:br>
            <a:r>
              <a:rPr lang="en-US" sz="2400" dirty="0" smtClean="0"/>
              <a:t>meta-modeling language: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The MOF language</a:t>
            </a:r>
            <a:br>
              <a:rPr lang="en-US" sz="2400" dirty="0" smtClean="0"/>
            </a:br>
            <a:r>
              <a:rPr lang="en-US" sz="2400" dirty="0" smtClean="0"/>
              <a:t>(Meta-Object Facility)</a:t>
            </a:r>
          </a:p>
        </p:txBody>
      </p:sp>
      <p:pic>
        <p:nvPicPr>
          <p:cNvPr id="10245" name="Picture 13" descr="gr3"/>
          <p:cNvPicPr>
            <a:picLocks noChangeAspect="1" noChangeArrowheads="1"/>
          </p:cNvPicPr>
          <p:nvPr/>
        </p:nvPicPr>
        <p:blipFill>
          <a:blip r:embed="rId2"/>
          <a:srcRect r="4424" b="9508"/>
          <a:stretch>
            <a:fillRect/>
          </a:stretch>
        </p:blipFill>
        <p:spPr bwMode="auto">
          <a:xfrm>
            <a:off x="3352800" y="1583616"/>
            <a:ext cx="5700713" cy="405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1055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aseline="0" dirty="0">
                <a:solidFill>
                  <a:srgbClr val="3333FF"/>
                </a:solidFill>
              </a:rPr>
              <a:t>How is a meta-modeling language defined?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4564380" y="1221348"/>
            <a:ext cx="348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0" dirty="0">
                <a:solidFill>
                  <a:schemeClr val="accent1">
                    <a:lumMod val="50000"/>
                  </a:schemeClr>
                </a:solidFill>
              </a:rPr>
              <a:t>Part of the meta-model for  UML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581400" y="5556739"/>
            <a:ext cx="5411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0" dirty="0" smtClean="0"/>
              <a:t>(from: A Practical Guide to </a:t>
            </a:r>
            <a:r>
              <a:rPr lang="en-US" sz="1400" baseline="0" dirty="0" err="1" smtClean="0"/>
              <a:t>SysML</a:t>
            </a:r>
            <a:r>
              <a:rPr lang="en-US" sz="1400" baseline="0" dirty="0" smtClean="0"/>
              <a:t> — </a:t>
            </a:r>
            <a:r>
              <a:rPr lang="en-US" sz="1400" baseline="0" dirty="0" err="1" smtClean="0"/>
              <a:t>Friedenthal</a:t>
            </a:r>
            <a:r>
              <a:rPr lang="en-US" sz="1400" dirty="0" smtClean="0"/>
              <a:t>, Moore, Steiner)</a:t>
            </a:r>
            <a:r>
              <a:rPr lang="en-US" sz="1400" baseline="0" dirty="0" smtClean="0"/>
              <a:t> </a:t>
            </a:r>
            <a:endParaRPr 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237250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OMG Meta-Model Infrastructure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762000" y="1285335"/>
            <a:ext cx="7620000" cy="5215410"/>
            <a:chOff x="948906" y="1243641"/>
            <a:chExt cx="7620000" cy="521541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948906" y="5622243"/>
              <a:ext cx="7620000" cy="836808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48906" y="1243641"/>
              <a:ext cx="7620000" cy="3815834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466935" y="5715000"/>
              <a:ext cx="3200400" cy="609600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System</a:t>
              </a:r>
            </a:p>
          </p:txBody>
        </p:sp>
        <p:cxnSp>
          <p:nvCxnSpPr>
            <p:cNvPr id="10" name="Straight Arrow Connector 9"/>
            <p:cNvCxnSpPr>
              <a:stCxn id="7" idx="0"/>
              <a:endCxn id="8" idx="2"/>
            </p:cNvCxnSpPr>
            <p:nvPr/>
          </p:nvCxnSpPr>
          <p:spPr bwMode="auto">
            <a:xfrm flipV="1">
              <a:off x="4067135" y="2514600"/>
              <a:ext cx="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067135" y="2615684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</a:t>
              </a:r>
              <a:r>
                <a:rPr lang="en-US" sz="1800" baseline="0" dirty="0" smtClean="0"/>
                <a:t>onforms to</a:t>
              </a:r>
            </a:p>
          </p:txBody>
        </p:sp>
        <p:cxnSp>
          <p:nvCxnSpPr>
            <p:cNvPr id="14" name="Straight Arrow Connector 13"/>
            <p:cNvCxnSpPr>
              <a:stCxn id="6" idx="0"/>
              <a:endCxn id="7" idx="2"/>
            </p:cNvCxnSpPr>
            <p:nvPr/>
          </p:nvCxnSpPr>
          <p:spPr bwMode="auto">
            <a:xfrm flipV="1">
              <a:off x="4067135" y="3695700"/>
              <a:ext cx="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067135" y="3796784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</a:t>
              </a:r>
              <a:r>
                <a:rPr lang="en-US" sz="1800" baseline="0" dirty="0" smtClean="0"/>
                <a:t>onforms to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4067135" y="4876800"/>
              <a:ext cx="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067135" y="5111234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</a:t>
              </a:r>
              <a:r>
                <a:rPr lang="en-US" sz="1800" dirty="0" smtClean="0"/>
                <a:t>epresented by</a:t>
              </a:r>
              <a:endParaRPr lang="en-US" sz="1800" baseline="0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95400" y="5758190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0" dirty="0" smtClean="0"/>
                <a:t>M0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25089" y="5758190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Reality</a:t>
              </a:r>
              <a:endParaRPr lang="en-US" sz="2800" baseline="0" dirty="0" smtClean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66935" y="4267200"/>
              <a:ext cx="3200400" cy="609600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5400" y="4310390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0" dirty="0" smtClean="0"/>
                <a:t>M1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54796" y="4310390"/>
              <a:ext cx="2024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User Model</a:t>
              </a:r>
              <a:endParaRPr lang="en-US" sz="2800" baseline="0" dirty="0" smtClean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66935" y="3086100"/>
              <a:ext cx="3200400" cy="609600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Meta-model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5400" y="3129290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0" dirty="0" smtClean="0"/>
                <a:t>M2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95008" y="3129290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UML</a:t>
              </a:r>
              <a:endParaRPr lang="en-US" sz="2800" baseline="0" dirty="0" smtClean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66935" y="1905000"/>
              <a:ext cx="3200400" cy="609600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Meta-meta-model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5400" y="1948190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0" dirty="0" smtClean="0"/>
                <a:t>M3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5772" y="1948190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aseline="0" dirty="0" smtClean="0"/>
                <a:t>MOF</a:t>
              </a:r>
            </a:p>
          </p:txBody>
        </p:sp>
        <p:cxnSp>
          <p:nvCxnSpPr>
            <p:cNvPr id="37" name="Elbow Connector 36"/>
            <p:cNvCxnSpPr/>
            <p:nvPr/>
          </p:nvCxnSpPr>
          <p:spPr bwMode="auto">
            <a:xfrm rot="5400000" flipH="1" flipV="1">
              <a:off x="4060785" y="1447800"/>
              <a:ext cx="12700" cy="914400"/>
            </a:xfrm>
            <a:prstGeom prst="bentConnector4">
              <a:avLst>
                <a:gd name="adj1" fmla="val 4449055"/>
                <a:gd name="adj2" fmla="val 1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4526824" y="129540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</a:t>
              </a:r>
              <a:r>
                <a:rPr lang="en-US" sz="1800" baseline="0" dirty="0" smtClean="0"/>
                <a:t>onforms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38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Transformation Specification</a:t>
            </a:r>
            <a:endParaRPr lang="en-US" dirty="0" smtClean="0"/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1203028" y="3363736"/>
            <a:ext cx="1336675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conforms to</a:t>
            </a:r>
            <a:endParaRPr lang="en-US" sz="1800" dirty="0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21882" y="3363736"/>
            <a:ext cx="1336675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conforms to</a:t>
            </a:r>
            <a:endParaRPr lang="en-US" sz="1800" dirty="0"/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2422923" y="4639816"/>
            <a:ext cx="641350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reads</a:t>
            </a:r>
            <a:endParaRPr lang="en-US" sz="1800" dirty="0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6060679" y="4639816"/>
            <a:ext cx="669925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writes</a:t>
            </a:r>
            <a:endParaRPr lang="en-US" sz="1800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2281635" y="1806971"/>
            <a:ext cx="938213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refers to</a:t>
            </a:r>
            <a:endParaRPr lang="en-US" sz="1800" dirty="0"/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5933678" y="1806971"/>
            <a:ext cx="938213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refers to</a:t>
            </a:r>
            <a:endParaRPr lang="en-US" sz="1800" dirty="0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4699959" y="3363736"/>
            <a:ext cx="1025525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executes</a:t>
            </a:r>
            <a:endParaRPr lang="en-US" sz="1800" dirty="0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2690233" y="6183869"/>
            <a:ext cx="3698449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(</a:t>
            </a:r>
            <a:r>
              <a:rPr lang="en-US" sz="1800" dirty="0" err="1"/>
              <a:t>Czarnecki</a:t>
            </a:r>
            <a:r>
              <a:rPr lang="en-US" sz="1800" dirty="0"/>
              <a:t>, K., &amp; </a:t>
            </a:r>
            <a:r>
              <a:rPr lang="en-US" sz="1800" dirty="0" err="1"/>
              <a:t>Hellen</a:t>
            </a:r>
            <a:r>
              <a:rPr lang="en-US" sz="1800" dirty="0"/>
              <a:t>, S., 2006)</a:t>
            </a: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155576" y="1723911"/>
            <a:ext cx="1922463" cy="949372"/>
          </a:xfrm>
          <a:prstGeom prst="rect">
            <a:avLst/>
          </a:prstGeom>
          <a:solidFill>
            <a:srgbClr val="FFC000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/>
              <a:t>Source</a:t>
            </a:r>
            <a:br>
              <a:rPr lang="en-US" sz="2400" dirty="0"/>
            </a:br>
            <a:r>
              <a:rPr lang="en-US" sz="2400" dirty="0"/>
              <a:t>Meta-model</a:t>
            </a:r>
          </a:p>
        </p:txBody>
      </p:sp>
      <p:sp>
        <p:nvSpPr>
          <p:cNvPr id="84" name="Rectangle 49"/>
          <p:cNvSpPr>
            <a:spLocks noChangeArrowheads="1"/>
          </p:cNvSpPr>
          <p:nvPr/>
        </p:nvSpPr>
        <p:spPr bwMode="auto">
          <a:xfrm>
            <a:off x="3423444" y="1723911"/>
            <a:ext cx="2306638" cy="949372"/>
          </a:xfrm>
          <a:prstGeom prst="rect">
            <a:avLst/>
          </a:prstGeom>
          <a:solidFill>
            <a:schemeClr val="accent1"/>
          </a:solidFill>
          <a:ln w="3" cap="rnd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Transformation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Specification</a:t>
            </a:r>
            <a:endParaRPr lang="en-US" sz="2000" dirty="0"/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7075488" y="1723911"/>
            <a:ext cx="1922463" cy="949372"/>
          </a:xfrm>
          <a:prstGeom prst="rect">
            <a:avLst/>
          </a:prstGeom>
          <a:solidFill>
            <a:srgbClr val="FFC000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Target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Meta-model</a:t>
            </a:r>
            <a:endParaRPr lang="en-US" sz="2000" dirty="0"/>
          </a:p>
        </p:txBody>
      </p:sp>
      <p:sp>
        <p:nvSpPr>
          <p:cNvPr id="86" name="Rectangle 18"/>
          <p:cNvSpPr>
            <a:spLocks noChangeArrowheads="1"/>
          </p:cNvSpPr>
          <p:nvPr/>
        </p:nvSpPr>
        <p:spPr bwMode="auto">
          <a:xfrm>
            <a:off x="155576" y="4572028"/>
            <a:ext cx="1922463" cy="949372"/>
          </a:xfrm>
          <a:prstGeom prst="rect">
            <a:avLst/>
          </a:prstGeom>
          <a:solidFill>
            <a:schemeClr val="bg1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Source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Model</a:t>
            </a:r>
            <a:endParaRPr lang="en-US" sz="2000" dirty="0"/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3409157" y="4572028"/>
            <a:ext cx="2306638" cy="949372"/>
          </a:xfrm>
          <a:prstGeom prst="rect">
            <a:avLst/>
          </a:prstGeom>
          <a:solidFill>
            <a:srgbClr val="92D050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Transformation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Engine</a:t>
            </a:r>
            <a:endParaRPr lang="en-US" sz="2000" dirty="0"/>
          </a:p>
        </p:txBody>
      </p:sp>
      <p:sp>
        <p:nvSpPr>
          <p:cNvPr id="88" name="Rectangle 32"/>
          <p:cNvSpPr>
            <a:spLocks noChangeArrowheads="1"/>
          </p:cNvSpPr>
          <p:nvPr/>
        </p:nvSpPr>
        <p:spPr bwMode="auto">
          <a:xfrm>
            <a:off x="7075488" y="4572028"/>
            <a:ext cx="1922463" cy="949372"/>
          </a:xfrm>
          <a:prstGeom prst="rect">
            <a:avLst/>
          </a:prstGeom>
          <a:solidFill>
            <a:schemeClr val="bg1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Target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Model</a:t>
            </a:r>
            <a:endParaRPr lang="en-US" sz="2000" dirty="0"/>
          </a:p>
        </p:txBody>
      </p:sp>
      <p:cxnSp>
        <p:nvCxnSpPr>
          <p:cNvPr id="6" name="Straight Arrow Connector 5"/>
          <p:cNvCxnSpPr>
            <a:stCxn id="86" idx="0"/>
            <a:endCxn id="83" idx="2"/>
          </p:cNvCxnSpPr>
          <p:nvPr/>
        </p:nvCxnSpPr>
        <p:spPr bwMode="auto">
          <a:xfrm flipV="1">
            <a:off x="1116808" y="2673283"/>
            <a:ext cx="0" cy="18987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1" name="Straight Arrow Connector 90"/>
          <p:cNvCxnSpPr>
            <a:stCxn id="84" idx="3"/>
            <a:endCxn id="85" idx="1"/>
          </p:cNvCxnSpPr>
          <p:nvPr/>
        </p:nvCxnSpPr>
        <p:spPr bwMode="auto">
          <a:xfrm>
            <a:off x="5730082" y="2198597"/>
            <a:ext cx="13454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4" name="Straight Arrow Connector 93"/>
          <p:cNvCxnSpPr>
            <a:stCxn id="87" idx="3"/>
          </p:cNvCxnSpPr>
          <p:nvPr/>
        </p:nvCxnSpPr>
        <p:spPr bwMode="auto">
          <a:xfrm>
            <a:off x="5715795" y="5046714"/>
            <a:ext cx="1359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7" name="Straight Arrow Connector 96"/>
          <p:cNvCxnSpPr>
            <a:stCxn id="87" idx="1"/>
            <a:endCxn id="86" idx="3"/>
          </p:cNvCxnSpPr>
          <p:nvPr/>
        </p:nvCxnSpPr>
        <p:spPr bwMode="auto">
          <a:xfrm flipH="1">
            <a:off x="2078039" y="5046714"/>
            <a:ext cx="13311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Straight Arrow Connector 101"/>
          <p:cNvCxnSpPr>
            <a:stCxn id="84" idx="1"/>
            <a:endCxn id="83" idx="3"/>
          </p:cNvCxnSpPr>
          <p:nvPr/>
        </p:nvCxnSpPr>
        <p:spPr bwMode="auto">
          <a:xfrm flipH="1">
            <a:off x="2078039" y="2198597"/>
            <a:ext cx="13454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Straight Arrow Connector 104"/>
          <p:cNvCxnSpPr>
            <a:stCxn id="87" idx="0"/>
            <a:endCxn id="84" idx="2"/>
          </p:cNvCxnSpPr>
          <p:nvPr/>
        </p:nvCxnSpPr>
        <p:spPr bwMode="auto">
          <a:xfrm flipV="1">
            <a:off x="4562476" y="2673283"/>
            <a:ext cx="14287" cy="18987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Straight Arrow Connector 107"/>
          <p:cNvCxnSpPr>
            <a:stCxn id="88" idx="0"/>
            <a:endCxn id="85" idx="2"/>
          </p:cNvCxnSpPr>
          <p:nvPr/>
        </p:nvCxnSpPr>
        <p:spPr bwMode="auto">
          <a:xfrm flipV="1">
            <a:off x="8036720" y="2673283"/>
            <a:ext cx="0" cy="18987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64479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 of Model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6287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Imperative </a:t>
            </a:r>
          </a:p>
          <a:p>
            <a:pPr lvl="1"/>
            <a:r>
              <a:rPr lang="en-US" dirty="0" smtClean="0"/>
              <a:t>Conventional programming tools</a:t>
            </a:r>
          </a:p>
          <a:p>
            <a:pPr lvl="1"/>
            <a:r>
              <a:rPr lang="en-US" dirty="0" smtClean="0"/>
              <a:t>Access models through API of modeling tools</a:t>
            </a:r>
          </a:p>
          <a:p>
            <a:pPr lvl="1"/>
            <a:r>
              <a:rPr lang="en-US" dirty="0" smtClean="0"/>
              <a:t>Java, Python, Ruby</a:t>
            </a:r>
            <a:endParaRPr lang="en-US" dirty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Declarative</a:t>
            </a:r>
            <a:endParaRPr lang="en-US" dirty="0" smtClean="0"/>
          </a:p>
          <a:p>
            <a:pPr lvl="1"/>
            <a:r>
              <a:rPr lang="en-US" dirty="0" smtClean="0"/>
              <a:t>Consist of multiple declarative model transformation rules</a:t>
            </a:r>
          </a:p>
          <a:p>
            <a:pPr lvl="2"/>
            <a:r>
              <a:rPr lang="en-US" dirty="0" smtClean="0"/>
              <a:t>Left-hand side = applicability pattern</a:t>
            </a:r>
          </a:p>
          <a:p>
            <a:pPr lvl="2"/>
            <a:r>
              <a:rPr lang="en-US" dirty="0" smtClean="0"/>
              <a:t>Right-hand side = model modification to apply</a:t>
            </a:r>
          </a:p>
          <a:p>
            <a:pPr lvl="1"/>
            <a:r>
              <a:rPr lang="en-US" dirty="0" smtClean="0"/>
              <a:t>Transformation engine automatically determines which rules to apply</a:t>
            </a:r>
          </a:p>
          <a:p>
            <a:pPr lvl="1"/>
            <a:r>
              <a:rPr lang="en-US" dirty="0" smtClean="0"/>
              <a:t>ATL, QVT, </a:t>
            </a:r>
            <a:r>
              <a:rPr lang="en-US" dirty="0" err="1" smtClean="0"/>
              <a:t>Moflon</a:t>
            </a:r>
            <a:r>
              <a:rPr lang="en-US" dirty="0" smtClean="0"/>
              <a:t>, </a:t>
            </a:r>
            <a:r>
              <a:rPr lang="en-US" dirty="0" err="1" smtClean="0"/>
              <a:t>GReAT</a:t>
            </a:r>
            <a:r>
              <a:rPr lang="en-US" dirty="0" smtClean="0"/>
              <a:t>, VIATRA2,…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2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5"/>
          <p:cNvSpPr>
            <a:spLocks noGrp="1"/>
          </p:cNvSpPr>
          <p:nvPr>
            <p:ph type="title"/>
          </p:nvPr>
        </p:nvSpPr>
        <p:spPr>
          <a:xfrm>
            <a:off x="152400" y="194094"/>
            <a:ext cx="3276600" cy="2362200"/>
          </a:xfrm>
        </p:spPr>
        <p:txBody>
          <a:bodyPr/>
          <a:lstStyle/>
          <a:p>
            <a:r>
              <a:rPr lang="en-US" dirty="0" smtClean="0"/>
              <a:t>Generative Model Transformation for Hydraulic</a:t>
            </a:r>
            <a:br>
              <a:rPr lang="en-US" dirty="0" smtClean="0"/>
            </a:br>
            <a:r>
              <a:rPr lang="en-US" dirty="0" smtClean="0"/>
              <a:t>System</a:t>
            </a:r>
          </a:p>
        </p:txBody>
      </p:sp>
      <p:sp>
        <p:nvSpPr>
          <p:cNvPr id="76803" name="Content Placeholder 7"/>
          <p:cNvSpPr>
            <a:spLocks noGrp="1"/>
          </p:cNvSpPr>
          <p:nvPr>
            <p:ph sz="half" idx="1"/>
          </p:nvPr>
        </p:nvSpPr>
        <p:spPr>
          <a:xfrm>
            <a:off x="228600" y="3108674"/>
            <a:ext cx="3886200" cy="3250121"/>
          </a:xfrm>
        </p:spPr>
        <p:txBody>
          <a:bodyPr/>
          <a:lstStyle/>
          <a:p>
            <a:r>
              <a:rPr lang="en-US" sz="2400" dirty="0" smtClean="0"/>
              <a:t>Model</a:t>
            </a:r>
            <a:r>
              <a:rPr lang="en-US" sz="2400" dirty="0" smtClean="0">
                <a:solidFill>
                  <a:schemeClr val="tx1"/>
                </a:solidFill>
              </a:rPr>
              <a:t> Transformation rules to generate systems</a:t>
            </a:r>
            <a:endParaRPr lang="en-US" sz="1400" dirty="0" smtClean="0"/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Generate random system alternatives by applying rules in randomized order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(Example in MOFLON)</a:t>
            </a:r>
            <a:endParaRPr lang="en-US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6667"/>
          <a:stretch>
            <a:fillRect/>
          </a:stretch>
        </p:blipFill>
        <p:spPr bwMode="auto">
          <a:xfrm>
            <a:off x="4267200" y="41713"/>
            <a:ext cx="4876800" cy="67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387" r="6667" b="52210"/>
          <a:stretch>
            <a:fillRect/>
          </a:stretch>
        </p:blipFill>
        <p:spPr bwMode="auto">
          <a:xfrm>
            <a:off x="3537336" y="-1600200"/>
            <a:ext cx="780777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026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08326 L -0.30539 0.3385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52400" y="194094"/>
            <a:ext cx="3276600" cy="2362200"/>
          </a:xfrm>
        </p:spPr>
        <p:txBody>
          <a:bodyPr/>
          <a:lstStyle/>
          <a:p>
            <a:r>
              <a:rPr lang="en-US" dirty="0" smtClean="0"/>
              <a:t>Generative Model Transformation for Hydraulic</a:t>
            </a:r>
            <a:br>
              <a:rPr lang="en-US" dirty="0" smtClean="0"/>
            </a:br>
            <a:r>
              <a:rPr lang="en-US" dirty="0" smtClean="0"/>
              <a:t>System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half" idx="1"/>
          </p:nvPr>
        </p:nvSpPr>
        <p:spPr>
          <a:xfrm>
            <a:off x="228600" y="3108674"/>
            <a:ext cx="3886200" cy="3250121"/>
          </a:xfrm>
        </p:spPr>
        <p:txBody>
          <a:bodyPr/>
          <a:lstStyle/>
          <a:p>
            <a:r>
              <a:rPr lang="en-US" sz="2400" dirty="0" smtClean="0"/>
              <a:t>Model</a:t>
            </a:r>
            <a:r>
              <a:rPr lang="en-US" sz="2400" dirty="0" smtClean="0">
                <a:solidFill>
                  <a:schemeClr val="tx1"/>
                </a:solidFill>
              </a:rPr>
              <a:t> Transformation rules to generate systems</a:t>
            </a:r>
            <a:endParaRPr lang="en-US" sz="1400" dirty="0" smtClean="0"/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Generate random system alternatives by applying rules in randomized order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(Example in MOFLON)</a:t>
            </a:r>
            <a:endParaRPr lang="en-US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6667"/>
          <a:stretch>
            <a:fillRect/>
          </a:stretch>
        </p:blipFill>
        <p:spPr bwMode="auto">
          <a:xfrm>
            <a:off x="4267200" y="41713"/>
            <a:ext cx="4876800" cy="67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46040" r="15528"/>
          <a:stretch>
            <a:fillRect/>
          </a:stretch>
        </p:blipFill>
        <p:spPr bwMode="auto">
          <a:xfrm>
            <a:off x="838200" y="685800"/>
            <a:ext cx="7105713" cy="588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285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19981 L 0 8.69565E-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18856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Provide enough information about model transformations so that you can envision where in your organization the use of model transformations can add value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Examples are not meant to be an exhaustive review of the state of the art but only illustrations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1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of Generation Process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91089" b="1791"/>
          <a:stretch>
            <a:fillRect/>
          </a:stretch>
        </p:blipFill>
        <p:spPr bwMode="auto">
          <a:xfrm>
            <a:off x="7172603" y="1143000"/>
            <a:ext cx="717755" cy="552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r="24441" b="1791"/>
          <a:stretch>
            <a:fillRect/>
          </a:stretch>
        </p:blipFill>
        <p:spPr bwMode="auto">
          <a:xfrm>
            <a:off x="1170024" y="1143000"/>
            <a:ext cx="6086168" cy="552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 l="18812" t="10220" r="9322" b="6220"/>
          <a:stretch>
            <a:fillRect/>
          </a:stretch>
        </p:blipFill>
        <p:spPr bwMode="auto">
          <a:xfrm>
            <a:off x="1322424" y="1474841"/>
            <a:ext cx="6178966" cy="501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 l="34593" t="45282" r="51856" b="47099"/>
          <a:stretch>
            <a:fillRect/>
          </a:stretch>
        </p:blipFill>
        <p:spPr bwMode="auto">
          <a:xfrm>
            <a:off x="4986760" y="4889990"/>
            <a:ext cx="1165121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117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754874"/>
          </a:xfrm>
        </p:spPr>
        <p:txBody>
          <a:bodyPr/>
          <a:lstStyle/>
          <a:p>
            <a:r>
              <a:rPr lang="en-US" dirty="0" smtClean="0"/>
              <a:t>Context — Model Transformations</a:t>
            </a:r>
          </a:p>
          <a:p>
            <a:pPr lvl="1"/>
            <a:r>
              <a:rPr lang="en-US" dirty="0" smtClean="0"/>
              <a:t>What is a model transformation? — </a:t>
            </a:r>
            <a:r>
              <a:rPr lang="en-US" dirty="0"/>
              <a:t>s</a:t>
            </a:r>
            <a:r>
              <a:rPr lang="en-US" dirty="0" smtClean="0"/>
              <a:t>ome simple examples</a:t>
            </a:r>
          </a:p>
          <a:p>
            <a:pPr lvl="1"/>
            <a:r>
              <a:rPr lang="en-US" dirty="0" smtClean="0"/>
              <a:t>Meta-modeling and Model transformations languages</a:t>
            </a:r>
          </a:p>
          <a:p>
            <a:r>
              <a:rPr lang="en-US" dirty="0" smtClean="0"/>
              <a:t>How can model transformations be useful in MBSE?</a:t>
            </a:r>
          </a:p>
          <a:p>
            <a:pPr lvl="1"/>
            <a:r>
              <a:rPr lang="en-US" dirty="0" smtClean="0"/>
              <a:t>A taxonomy of usage scenarios</a:t>
            </a:r>
          </a:p>
          <a:p>
            <a:pPr lvl="1"/>
            <a:r>
              <a:rPr lang="en-US" dirty="0" smtClean="0"/>
              <a:t>Examples and illustrations</a:t>
            </a:r>
            <a:endParaRPr lang="en-US" dirty="0"/>
          </a:p>
          <a:p>
            <a:r>
              <a:rPr lang="en-US" dirty="0" smtClean="0"/>
              <a:t>How to get started?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0" y="2750820"/>
            <a:ext cx="476250" cy="457200"/>
          </a:xfrm>
          <a:prstGeom prst="rightArrow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69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Taxonomy for Model Transformations in MBSE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Organized by the nature of the knowledge encoded in the transformation</a:t>
            </a:r>
            <a:endParaRPr lang="en-US" dirty="0"/>
          </a:p>
          <a:p>
            <a:pPr marL="914400" lvl="1" indent="-514350"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Knowledge about Views</a:t>
            </a:r>
          </a:p>
          <a:p>
            <a:pPr marL="1314450" lvl="2" indent="-514350">
              <a:buSzPct val="100000"/>
            </a:pPr>
            <a:r>
              <a:rPr lang="en-US" dirty="0" smtClean="0"/>
              <a:t>Take information from a model and represent it in a different (graphical) syntax</a:t>
            </a:r>
            <a:endParaRPr lang="en-US" dirty="0"/>
          </a:p>
          <a:p>
            <a:pPr marL="914400" lvl="1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Knowledge about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Analysis</a:t>
            </a:r>
          </a:p>
          <a:p>
            <a:pPr marL="1314450" lvl="2" indent="-514350">
              <a:buSzPct val="100000"/>
            </a:pPr>
            <a:r>
              <a:rPr lang="en-US" dirty="0" smtClean="0"/>
              <a:t>Take a structural description of a system and generate a corresponding analysis model</a:t>
            </a:r>
            <a:endParaRPr lang="en-US" dirty="0"/>
          </a:p>
          <a:p>
            <a:pPr marL="914400" lvl="1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Knowledge about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Synthesis</a:t>
            </a:r>
          </a:p>
          <a:p>
            <a:pPr marL="1314450" lvl="2" indent="-514350">
              <a:buSzPct val="100000"/>
            </a:pPr>
            <a:r>
              <a:rPr lang="en-US" dirty="0" smtClean="0"/>
              <a:t>Generate a (more detailed) structural description</a:t>
            </a:r>
          </a:p>
          <a:p>
            <a:r>
              <a:rPr lang="en-US" dirty="0" smtClean="0"/>
              <a:t>From simple to sophisticated</a:t>
            </a:r>
            <a:br>
              <a:rPr lang="en-US" dirty="0" smtClean="0"/>
            </a:br>
            <a:r>
              <a:rPr lang="en-US" dirty="0" smtClean="0"/>
              <a:t>From specific to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6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globalsecurity.org/military/systems/aircraft/images/f-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15" y="4883018"/>
            <a:ext cx="1182411" cy="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3dcadbrowser.com/th/1/7/777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5676117" y="4976732"/>
            <a:ext cx="863831" cy="6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s.cdn2.123rf.com/168nwm/khunaspix/khunaspix1207/khunaspix120700130/14542568-military-jet-plane-isolated-white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56" y="2667000"/>
            <a:ext cx="2413470" cy="24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img.tradeindia.com/00950688/b/1/Axle-for-Landing-Gear-Fighter-Jet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20137" r="1992" b="29168"/>
          <a:stretch/>
        </p:blipFill>
        <p:spPr bwMode="auto">
          <a:xfrm>
            <a:off x="4844474" y="5220883"/>
            <a:ext cx="703004" cy="3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scsoftware.com/Submitted-Content/Resources/JS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42" y="2641138"/>
            <a:ext cx="1077054" cy="6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meraldinsight.com/content_images/fig/0290980601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9" y="5232870"/>
            <a:ext cx="913276" cy="7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ctorycontrolsystems.co.uk/images/complete-factori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79" y="4779120"/>
            <a:ext cx="1036735" cy="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24593"/>
            <a:ext cx="662418" cy="3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are Model Transformations Important?</a:t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Collaboratively Developing Complex Systems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576482" y="1219200"/>
            <a:ext cx="1786880" cy="1358878"/>
            <a:chOff x="3786663" y="1304943"/>
            <a:chExt cx="1786880" cy="1358878"/>
          </a:xfrm>
        </p:grpSpPr>
        <p:grpSp>
          <p:nvGrpSpPr>
            <p:cNvPr id="88" name="Group 87"/>
            <p:cNvGrpSpPr/>
            <p:nvPr/>
          </p:nvGrpSpPr>
          <p:grpSpPr>
            <a:xfrm>
              <a:off x="3786663" y="1304943"/>
              <a:ext cx="1703273" cy="1080124"/>
              <a:chOff x="3173413" y="285750"/>
              <a:chExt cx="3532073" cy="2239849"/>
            </a:xfrm>
          </p:grpSpPr>
          <p:pic>
            <p:nvPicPr>
              <p:cNvPr id="90" name="Picture 89" descr="C:\Users\cparedis\AppData\Local\Microsoft\Windows\Temporary Internet Files\Content.IE5\ZINYAIFY\MC900432610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413" y="28575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90" descr="C:\Users\cparedis\AppData\Local\Microsoft\Windows\Temporary Internet Files\Content.IE5\R2K5GANO\MC900432612[1]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686" y="385763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91" descr="C:\Users\cparedis\AppData\Local\Microsoft\Windows\Temporary Internet Files\Content.IE5\5JU7PJ3E\MC900432609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353" y="697027"/>
                <a:ext cx="1828572" cy="182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9" name="TextBox 7"/>
            <p:cNvSpPr txBox="1"/>
            <p:nvPr/>
          </p:nvSpPr>
          <p:spPr>
            <a:xfrm>
              <a:off x="4478371" y="2294489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Software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80413" y="5300669"/>
            <a:ext cx="1646605" cy="1317063"/>
            <a:chOff x="816250" y="1745895"/>
            <a:chExt cx="1646605" cy="1317063"/>
          </a:xfrm>
        </p:grpSpPr>
        <p:pic>
          <p:nvPicPr>
            <p:cNvPr id="86" name="Picture 85" descr="C:\Users\cparedis\AppData\Local\Microsoft\Windows\Temporary Internet Files\Content.IE5\R2K5GANO\MC900433949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739" y="1745895"/>
              <a:ext cx="1010877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6"/>
            <p:cNvSpPr txBox="1"/>
            <p:nvPr/>
          </p:nvSpPr>
          <p:spPr>
            <a:xfrm>
              <a:off x="816250" y="2693626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Manufacturing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7200" y="3505200"/>
            <a:ext cx="1531188" cy="1612983"/>
            <a:chOff x="-14162" y="3949617"/>
            <a:chExt cx="1531188" cy="1612983"/>
          </a:xfrm>
        </p:grpSpPr>
        <p:pic>
          <p:nvPicPr>
            <p:cNvPr id="84" name="Picture 83" descr="C:\Users\cparedis\AppData\Local\Microsoft\Windows\Temporary Internet Files\Content.IE5\VC256DOW\MC900434888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84" y="3949617"/>
              <a:ext cx="969679" cy="96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30"/>
            <p:cNvSpPr txBox="1"/>
            <p:nvPr/>
          </p:nvSpPr>
          <p:spPr>
            <a:xfrm>
              <a:off x="-14162" y="4916269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 smtClean="0"/>
                <a:t>Project</a:t>
              </a:r>
              <a:br>
                <a:rPr lang="en-US" sz="1800" dirty="0" smtClean="0"/>
              </a:br>
              <a:r>
                <a:rPr lang="en-US" sz="1800" dirty="0" smtClean="0"/>
                <a:t>Management</a:t>
              </a:r>
              <a:endParaRPr lang="en-US" sz="1800" baseline="0" dirty="0" smtClean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377265" y="1473029"/>
            <a:ext cx="1018227" cy="1498771"/>
            <a:chOff x="1373699" y="4703518"/>
            <a:chExt cx="1018227" cy="1498771"/>
          </a:xfrm>
        </p:grpSpPr>
        <p:grpSp>
          <p:nvGrpSpPr>
            <p:cNvPr id="80" name="Group 79"/>
            <p:cNvGrpSpPr/>
            <p:nvPr/>
          </p:nvGrpSpPr>
          <p:grpSpPr>
            <a:xfrm>
              <a:off x="1373699" y="5069537"/>
              <a:ext cx="1018227" cy="1132752"/>
              <a:chOff x="1797896" y="4894291"/>
              <a:chExt cx="1018227" cy="1132752"/>
            </a:xfrm>
          </p:grpSpPr>
          <p:pic>
            <p:nvPicPr>
              <p:cNvPr id="82" name="Picture 81" descr="C:\Users\cparedis\AppData\Local\Microsoft\Windows\Temporary Internet Files\Content.IE5\R2K5GANO\MC900432625[1]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67729" y="4894291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2" descr="C:\Users\cparedis\AppData\Local\Microsoft\Windows\Temporary Internet Files\Content.IE5\ZINYAIFY\MC900432623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97896" y="5178649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1" name="TextBox 31"/>
            <p:cNvSpPr txBox="1"/>
            <p:nvPr/>
          </p:nvSpPr>
          <p:spPr>
            <a:xfrm>
              <a:off x="1424968" y="4703518"/>
              <a:ext cx="915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/>
                <a:t>Testing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557298" y="1650070"/>
            <a:ext cx="2172293" cy="1128416"/>
            <a:chOff x="6084456" y="1855758"/>
            <a:chExt cx="2172293" cy="1128416"/>
          </a:xfrm>
        </p:grpSpPr>
        <p:pic>
          <p:nvPicPr>
            <p:cNvPr id="78" name="Picture 77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1855758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24"/>
            <p:cNvSpPr txBox="1"/>
            <p:nvPr/>
          </p:nvSpPr>
          <p:spPr>
            <a:xfrm>
              <a:off x="7212872" y="2414434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Analysis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12080" y="5233742"/>
            <a:ext cx="1128416" cy="1395658"/>
            <a:chOff x="6084456" y="4819994"/>
            <a:chExt cx="1128416" cy="1395658"/>
          </a:xfrm>
        </p:grpSpPr>
        <p:sp>
          <p:nvSpPr>
            <p:cNvPr id="76" name="TextBox 25"/>
            <p:cNvSpPr txBox="1"/>
            <p:nvPr/>
          </p:nvSpPr>
          <p:spPr>
            <a:xfrm>
              <a:off x="6312675" y="584632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CAD</a:t>
              </a:r>
            </a:p>
          </p:txBody>
        </p:sp>
        <p:pic>
          <p:nvPicPr>
            <p:cNvPr id="77" name="Picture 76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4819994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18"/>
          <p:cNvSpPr txBox="1"/>
          <p:nvPr/>
        </p:nvSpPr>
        <p:spPr>
          <a:xfrm>
            <a:off x="6934200" y="5029200"/>
            <a:ext cx="1760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Fuselage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Landing Gear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Engines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…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790370" y="3446224"/>
            <a:ext cx="1541464" cy="1510178"/>
            <a:chOff x="6819189" y="3184285"/>
            <a:chExt cx="1541464" cy="1510178"/>
          </a:xfrm>
        </p:grpSpPr>
        <p:pic>
          <p:nvPicPr>
            <p:cNvPr id="73" name="Picture 72" descr="C:\Users\cparedis\AppData\Local\Microsoft\Windows\Temporary Internet Files\Content.IE5\ZINYAIFY\MC900432621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869" y="3184285"/>
              <a:ext cx="826784" cy="82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 descr="C:\Users\cparedis\AppData\Local\Microsoft\Windows\Temporary Internet Files\Content.IE5\ZINYAIFY\MC900433942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89" y="3353506"/>
              <a:ext cx="1128072" cy="112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 descr="C:\Users\cparedis\AppData\Local\Microsoft\Windows\Temporary Internet Files\Content.IE5\R2K5GANO\MC900433954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70" y="3795257"/>
              <a:ext cx="899206" cy="89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http://www-if.imag.fr/extensions/IFx/arch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36" y="1920118"/>
            <a:ext cx="726629" cy="6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Down Arrow 104"/>
          <p:cNvSpPr/>
          <p:nvPr/>
        </p:nvSpPr>
        <p:spPr bwMode="auto">
          <a:xfrm rot="18135226">
            <a:off x="2461416" y="2620735"/>
            <a:ext cx="609600" cy="82246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6" name="Down Arrow 105"/>
          <p:cNvSpPr/>
          <p:nvPr/>
        </p:nvSpPr>
        <p:spPr bwMode="auto">
          <a:xfrm rot="16007412">
            <a:off x="2024884" y="3578805"/>
            <a:ext cx="609600" cy="82246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7" name="Down Arrow 106"/>
          <p:cNvSpPr/>
          <p:nvPr/>
        </p:nvSpPr>
        <p:spPr bwMode="auto">
          <a:xfrm rot="12811555">
            <a:off x="3220123" y="4561921"/>
            <a:ext cx="609600" cy="6210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8" name="Down Arrow 107"/>
          <p:cNvSpPr/>
          <p:nvPr/>
        </p:nvSpPr>
        <p:spPr bwMode="auto">
          <a:xfrm>
            <a:off x="3950528" y="2669938"/>
            <a:ext cx="609600" cy="43556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9" name="Down Arrow 108"/>
          <p:cNvSpPr/>
          <p:nvPr/>
        </p:nvSpPr>
        <p:spPr bwMode="auto">
          <a:xfrm rot="3030148">
            <a:off x="5443547" y="2773067"/>
            <a:ext cx="609600" cy="82246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10" name="Down Arrow 109"/>
          <p:cNvSpPr/>
          <p:nvPr/>
        </p:nvSpPr>
        <p:spPr bwMode="auto">
          <a:xfrm rot="6030556">
            <a:off x="5708934" y="3798513"/>
            <a:ext cx="609600" cy="82246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11" name="Down Arrow 110"/>
          <p:cNvSpPr/>
          <p:nvPr/>
        </p:nvSpPr>
        <p:spPr bwMode="auto">
          <a:xfrm rot="8171266">
            <a:off x="4927539" y="4522277"/>
            <a:ext cx="609600" cy="56800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6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globalsecurity.org/military/systems/aircraft/images/f-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15" y="4883018"/>
            <a:ext cx="1182411" cy="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3dcadbrowser.com/th/1/7/777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5676117" y="4976732"/>
            <a:ext cx="863831" cy="6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s.cdn2.123rf.com/168nwm/khunaspix/khunaspix1207/khunaspix120700130/14542568-military-jet-plane-isolated-white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56" y="2667000"/>
            <a:ext cx="2413470" cy="24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img.tradeindia.com/00950688/b/1/Axle-for-Landing-Gear-Fighter-Jet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20137" r="1992" b="29168"/>
          <a:stretch/>
        </p:blipFill>
        <p:spPr bwMode="auto">
          <a:xfrm>
            <a:off x="4844474" y="5220883"/>
            <a:ext cx="703004" cy="3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scsoftware.com/Submitted-Content/Resources/JS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42" y="2641138"/>
            <a:ext cx="1077054" cy="6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meraldinsight.com/content_images/fig/0290980601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9" y="5232870"/>
            <a:ext cx="913276" cy="7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ctorycontrolsystems.co.uk/images/complete-factori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79" y="4779120"/>
            <a:ext cx="1036735" cy="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24593"/>
            <a:ext cx="662418" cy="3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are Model Transformations Important?</a:t>
            </a:r>
            <a:br>
              <a:rPr lang="en-US" sz="3200" dirty="0"/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Highly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Interrelated Information &amp; Knowledge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576482" y="1219200"/>
            <a:ext cx="1786880" cy="1358878"/>
            <a:chOff x="3786663" y="1304943"/>
            <a:chExt cx="1786880" cy="1358878"/>
          </a:xfrm>
        </p:grpSpPr>
        <p:grpSp>
          <p:nvGrpSpPr>
            <p:cNvPr id="88" name="Group 87"/>
            <p:cNvGrpSpPr/>
            <p:nvPr/>
          </p:nvGrpSpPr>
          <p:grpSpPr>
            <a:xfrm>
              <a:off x="3786663" y="1304943"/>
              <a:ext cx="1703273" cy="1080124"/>
              <a:chOff x="3173413" y="285750"/>
              <a:chExt cx="3532073" cy="2239849"/>
            </a:xfrm>
          </p:grpSpPr>
          <p:pic>
            <p:nvPicPr>
              <p:cNvPr id="90" name="Picture 89" descr="C:\Users\cparedis\AppData\Local\Microsoft\Windows\Temporary Internet Files\Content.IE5\ZINYAIFY\MC900432610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413" y="28575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90" descr="C:\Users\cparedis\AppData\Local\Microsoft\Windows\Temporary Internet Files\Content.IE5\R2K5GANO\MC900432612[1]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686" y="385763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91" descr="C:\Users\cparedis\AppData\Local\Microsoft\Windows\Temporary Internet Files\Content.IE5\5JU7PJ3E\MC900432609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353" y="697027"/>
                <a:ext cx="1828572" cy="182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9" name="TextBox 7"/>
            <p:cNvSpPr txBox="1"/>
            <p:nvPr/>
          </p:nvSpPr>
          <p:spPr>
            <a:xfrm>
              <a:off x="4478371" y="2294489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Software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80413" y="5300669"/>
            <a:ext cx="1646605" cy="1317063"/>
            <a:chOff x="816250" y="1745895"/>
            <a:chExt cx="1646605" cy="1317063"/>
          </a:xfrm>
        </p:grpSpPr>
        <p:pic>
          <p:nvPicPr>
            <p:cNvPr id="86" name="Picture 85" descr="C:\Users\cparedis\AppData\Local\Microsoft\Windows\Temporary Internet Files\Content.IE5\R2K5GANO\MC900433949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739" y="1745895"/>
              <a:ext cx="1010877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6"/>
            <p:cNvSpPr txBox="1"/>
            <p:nvPr/>
          </p:nvSpPr>
          <p:spPr>
            <a:xfrm>
              <a:off x="816250" y="2693626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Manufacturing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7200" y="3505200"/>
            <a:ext cx="1531188" cy="1612983"/>
            <a:chOff x="-14162" y="3949617"/>
            <a:chExt cx="1531188" cy="1612983"/>
          </a:xfrm>
        </p:grpSpPr>
        <p:pic>
          <p:nvPicPr>
            <p:cNvPr id="84" name="Picture 83" descr="C:\Users\cparedis\AppData\Local\Microsoft\Windows\Temporary Internet Files\Content.IE5\VC256DOW\MC900434888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84" y="3949617"/>
              <a:ext cx="969679" cy="96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30"/>
            <p:cNvSpPr txBox="1"/>
            <p:nvPr/>
          </p:nvSpPr>
          <p:spPr>
            <a:xfrm>
              <a:off x="-14162" y="4916269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 smtClean="0"/>
                <a:t>Project</a:t>
              </a:r>
              <a:br>
                <a:rPr lang="en-US" sz="1800" dirty="0" smtClean="0"/>
              </a:br>
              <a:r>
                <a:rPr lang="en-US" sz="1800" dirty="0" smtClean="0"/>
                <a:t>Management</a:t>
              </a:r>
              <a:endParaRPr lang="en-US" sz="1800" baseline="0" dirty="0" smtClean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377265" y="1473029"/>
            <a:ext cx="1018227" cy="1498771"/>
            <a:chOff x="1373699" y="4703518"/>
            <a:chExt cx="1018227" cy="1498771"/>
          </a:xfrm>
        </p:grpSpPr>
        <p:grpSp>
          <p:nvGrpSpPr>
            <p:cNvPr id="80" name="Group 79"/>
            <p:cNvGrpSpPr/>
            <p:nvPr/>
          </p:nvGrpSpPr>
          <p:grpSpPr>
            <a:xfrm>
              <a:off x="1373699" y="5069537"/>
              <a:ext cx="1018227" cy="1132752"/>
              <a:chOff x="1797896" y="4894291"/>
              <a:chExt cx="1018227" cy="1132752"/>
            </a:xfrm>
          </p:grpSpPr>
          <p:pic>
            <p:nvPicPr>
              <p:cNvPr id="82" name="Picture 81" descr="C:\Users\cparedis\AppData\Local\Microsoft\Windows\Temporary Internet Files\Content.IE5\R2K5GANO\MC900432625[1]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67729" y="4894291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2" descr="C:\Users\cparedis\AppData\Local\Microsoft\Windows\Temporary Internet Files\Content.IE5\ZINYAIFY\MC900432623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97896" y="5178649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1" name="TextBox 31"/>
            <p:cNvSpPr txBox="1"/>
            <p:nvPr/>
          </p:nvSpPr>
          <p:spPr>
            <a:xfrm>
              <a:off x="1424966" y="4703518"/>
              <a:ext cx="915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/>
                <a:t>Testing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557298" y="1650070"/>
            <a:ext cx="2172293" cy="1128416"/>
            <a:chOff x="6084456" y="1855758"/>
            <a:chExt cx="2172293" cy="1128416"/>
          </a:xfrm>
        </p:grpSpPr>
        <p:pic>
          <p:nvPicPr>
            <p:cNvPr id="78" name="Picture 77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1855758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24"/>
            <p:cNvSpPr txBox="1"/>
            <p:nvPr/>
          </p:nvSpPr>
          <p:spPr>
            <a:xfrm>
              <a:off x="7212872" y="2414434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Analysis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12080" y="5233742"/>
            <a:ext cx="1128416" cy="1395658"/>
            <a:chOff x="6084456" y="4819994"/>
            <a:chExt cx="1128416" cy="1395658"/>
          </a:xfrm>
        </p:grpSpPr>
        <p:sp>
          <p:nvSpPr>
            <p:cNvPr id="76" name="TextBox 25"/>
            <p:cNvSpPr txBox="1"/>
            <p:nvPr/>
          </p:nvSpPr>
          <p:spPr>
            <a:xfrm>
              <a:off x="6312675" y="584632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CAD</a:t>
              </a:r>
            </a:p>
          </p:txBody>
        </p:sp>
        <p:pic>
          <p:nvPicPr>
            <p:cNvPr id="77" name="Picture 76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4819994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18"/>
          <p:cNvSpPr txBox="1"/>
          <p:nvPr/>
        </p:nvSpPr>
        <p:spPr>
          <a:xfrm>
            <a:off x="6934200" y="5029200"/>
            <a:ext cx="1760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Fuselage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Landing Gear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Engines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…</a:t>
            </a:r>
            <a:endParaRPr lang="en-US" sz="1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6790370" y="3446224"/>
            <a:ext cx="1541464" cy="1510178"/>
            <a:chOff x="6819189" y="3184285"/>
            <a:chExt cx="1541464" cy="1510178"/>
          </a:xfrm>
        </p:grpSpPr>
        <p:pic>
          <p:nvPicPr>
            <p:cNvPr id="73" name="Picture 72" descr="C:\Users\cparedis\AppData\Local\Microsoft\Windows\Temporary Internet Files\Content.IE5\ZINYAIFY\MC900432621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869" y="3184285"/>
              <a:ext cx="826784" cy="82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 descr="C:\Users\cparedis\AppData\Local\Microsoft\Windows\Temporary Internet Files\Content.IE5\ZINYAIFY\MC900433942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89" y="3353506"/>
              <a:ext cx="1128072" cy="112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 descr="C:\Users\cparedis\AppData\Local\Microsoft\Windows\Temporary Internet Files\Content.IE5\R2K5GANO\MC900433954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70" y="3795257"/>
              <a:ext cx="899206" cy="89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http://www-if.imag.fr/extensions/IFx/arch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36" y="1920118"/>
            <a:ext cx="726629" cy="6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6" name="Straight Arrow Connector 135"/>
          <p:cNvCxnSpPr/>
          <p:nvPr/>
        </p:nvCxnSpPr>
        <p:spPr bwMode="auto">
          <a:xfrm flipV="1">
            <a:off x="2295885" y="2393412"/>
            <a:ext cx="1201351" cy="3245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H="1">
            <a:off x="1741637" y="2782934"/>
            <a:ext cx="479644" cy="7222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>
            <a:off x="1801462" y="4506799"/>
            <a:ext cx="713138" cy="6224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H="1">
            <a:off x="3576482" y="5129271"/>
            <a:ext cx="1833733" cy="3571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>
            <a:off x="1905000" y="4057196"/>
            <a:ext cx="4777218" cy="1908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>
            <a:off x="1886382" y="4291781"/>
            <a:ext cx="3632544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 flipV="1">
            <a:off x="5676288" y="3276600"/>
            <a:ext cx="724512" cy="16798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57" name="Straight Arrow Connector 156"/>
          <p:cNvCxnSpPr/>
          <p:nvPr/>
        </p:nvCxnSpPr>
        <p:spPr bwMode="auto">
          <a:xfrm>
            <a:off x="4223865" y="2555683"/>
            <a:ext cx="2420186" cy="16237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 flipV="1">
            <a:off x="2295885" y="2641138"/>
            <a:ext cx="3742659" cy="1417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63" name="Straight Arrow Connector 162"/>
          <p:cNvCxnSpPr/>
          <p:nvPr/>
        </p:nvCxnSpPr>
        <p:spPr bwMode="auto">
          <a:xfrm flipV="1">
            <a:off x="3258014" y="3124200"/>
            <a:ext cx="2982482" cy="21065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 flipV="1">
            <a:off x="1886382" y="2819401"/>
            <a:ext cx="4373160" cy="10402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70" name="TextBox 169"/>
          <p:cNvSpPr txBox="1"/>
          <p:nvPr/>
        </p:nvSpPr>
        <p:spPr>
          <a:xfrm>
            <a:off x="2648256" y="2491711"/>
            <a:ext cx="3371544" cy="2689889"/>
          </a:xfrm>
          <a:prstGeom prst="rect">
            <a:avLst/>
          </a:prstGeom>
          <a:gradFill flip="none" rotWithShape="1">
            <a:gsLst>
              <a:gs pos="43000">
                <a:srgbClr val="FFFFFF">
                  <a:alpha val="67000"/>
                </a:srgbClr>
              </a:gs>
              <a:gs pos="0">
                <a:srgbClr val="FFFFFF"/>
              </a:gs>
              <a:gs pos="5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aseline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Relations / </a:t>
            </a:r>
          </a:p>
          <a:p>
            <a:pPr algn="ctr"/>
            <a:r>
              <a:rPr lang="en-US" sz="2400" baseline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Dependencies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1886382" y="2545813"/>
            <a:ext cx="1763254" cy="10696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5993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62964" y="2677526"/>
            <a:ext cx="4015802" cy="2557321"/>
            <a:chOff x="1544665" y="2804816"/>
            <a:chExt cx="4015802" cy="2557321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65" y="2998969"/>
              <a:ext cx="2574925" cy="147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602" y="2804816"/>
              <a:ext cx="2641865" cy="141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6529" y="3909010"/>
              <a:ext cx="2223028" cy="119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b="3203"/>
            <a:stretch>
              <a:fillRect/>
            </a:stretch>
          </p:blipFill>
          <p:spPr bwMode="auto">
            <a:xfrm>
              <a:off x="1875374" y="4124897"/>
              <a:ext cx="2086458" cy="123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" name="Group 55"/>
            <p:cNvGrpSpPr/>
            <p:nvPr/>
          </p:nvGrpSpPr>
          <p:grpSpPr>
            <a:xfrm>
              <a:off x="3034235" y="3175290"/>
              <a:ext cx="1198921" cy="1179108"/>
              <a:chOff x="3034235" y="3175290"/>
              <a:chExt cx="1198921" cy="1179108"/>
            </a:xfrm>
          </p:grpSpPr>
          <p:sp>
            <p:nvSpPr>
              <p:cNvPr id="57" name="Flowchart: Magnetic Disk 56"/>
              <p:cNvSpPr/>
              <p:nvPr/>
            </p:nvSpPr>
            <p:spPr bwMode="auto">
              <a:xfrm>
                <a:off x="3034235" y="3448951"/>
                <a:ext cx="1198921" cy="905447"/>
              </a:xfrm>
              <a:prstGeom prst="flowChartMagneticDisk">
                <a:avLst/>
              </a:prstGeom>
              <a:ln>
                <a:headEnd/>
                <a:tailEnd type="none" w="lg" len="lg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93603" tIns="46802" rIns="93603" bIns="46802" rtlCol="0" anchor="ctr"/>
              <a:lstStyle/>
              <a:p>
                <a:pPr algn="ctr">
                  <a:spcBef>
                    <a:spcPts val="0"/>
                  </a:spcBef>
                </a:pPr>
                <a:endParaRPr lang="en-US" sz="400" dirty="0" smtClean="0">
                  <a:solidFill>
                    <a:schemeClr val="accent1">
                      <a:lumMod val="25000"/>
                    </a:schemeClr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System Model</a:t>
                </a: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3034235" y="3175290"/>
                <a:ext cx="1198921" cy="700422"/>
              </a:xfrm>
              <a:prstGeom prst="ellipse">
                <a:avLst/>
              </a:prstGeom>
              <a:ln>
                <a:headEnd/>
                <a:tailEnd type="none" w="lg" len="lg"/>
              </a:ln>
              <a:scene3d>
                <a:camera prst="perspectiveFront">
                  <a:rot lat="1740000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93603" tIns="46802" rIns="93603" bIns="46802" rtlCol="0" anchor="ctr"/>
              <a:lstStyle/>
              <a:p>
                <a:pPr algn="ctr"/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are Model Transformations Important?</a:t>
            </a:r>
            <a:br>
              <a:rPr lang="en-US" sz="3200" dirty="0"/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MBSE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Allows for More Formal Communication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8" descr="http://www.globalsecurity.org/military/systems/aircraft/images/f-16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15" y="4883018"/>
            <a:ext cx="1182411" cy="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www.3dcadbrowser.com/th/1/7/777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5676117" y="4976732"/>
            <a:ext cx="863831" cy="6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pimg.tradeindia.com/00950688/b/1/Axle-for-Landing-Gear-Fighter-Jet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20137" r="1992" b="29168"/>
          <a:stretch/>
        </p:blipFill>
        <p:spPr bwMode="auto">
          <a:xfrm>
            <a:off x="4844474" y="5220883"/>
            <a:ext cx="703004" cy="3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mscsoftware.com/Submitted-Content/Resources/JS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42" y="2641138"/>
            <a:ext cx="1077054" cy="6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emeraldinsight.com/content_images/fig/02909806010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9" y="5232870"/>
            <a:ext cx="913276" cy="7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factorycontrolsystems.co.uk/images/complete-factorie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79" y="4779120"/>
            <a:ext cx="1036735" cy="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24593"/>
            <a:ext cx="662418" cy="3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576482" y="1219200"/>
            <a:ext cx="1786880" cy="1358878"/>
            <a:chOff x="3786663" y="1304943"/>
            <a:chExt cx="1786880" cy="1358878"/>
          </a:xfrm>
        </p:grpSpPr>
        <p:grpSp>
          <p:nvGrpSpPr>
            <p:cNvPr id="16" name="Group 15"/>
            <p:cNvGrpSpPr/>
            <p:nvPr/>
          </p:nvGrpSpPr>
          <p:grpSpPr>
            <a:xfrm>
              <a:off x="3786663" y="1304943"/>
              <a:ext cx="1703273" cy="1080124"/>
              <a:chOff x="3173413" y="285750"/>
              <a:chExt cx="3532073" cy="2239849"/>
            </a:xfrm>
          </p:grpSpPr>
          <p:pic>
            <p:nvPicPr>
              <p:cNvPr id="18" name="Picture 17" descr="C:\Users\cparedis\AppData\Local\Microsoft\Windows\Temporary Internet Files\Content.IE5\ZINYAIFY\MC900432610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413" y="28575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C:\Users\cparedis\AppData\Local\Microsoft\Windows\Temporary Internet Files\Content.IE5\R2K5GANO\MC900432612[1]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686" y="385763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C:\Users\cparedis\AppData\Local\Microsoft\Windows\Temporary Internet Files\Content.IE5\5JU7PJ3E\MC900432609[1]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353" y="697027"/>
                <a:ext cx="1828572" cy="182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7"/>
            <p:cNvSpPr txBox="1"/>
            <p:nvPr/>
          </p:nvSpPr>
          <p:spPr>
            <a:xfrm>
              <a:off x="4478371" y="2294489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Software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80413" y="5300669"/>
            <a:ext cx="1646605" cy="1317063"/>
            <a:chOff x="816250" y="1745895"/>
            <a:chExt cx="1646605" cy="1317063"/>
          </a:xfrm>
        </p:grpSpPr>
        <p:pic>
          <p:nvPicPr>
            <p:cNvPr id="22" name="Picture 21" descr="C:\Users\cparedis\AppData\Local\Microsoft\Windows\Temporary Internet Files\Content.IE5\R2K5GANO\MC900433949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739" y="1745895"/>
              <a:ext cx="1010877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6"/>
            <p:cNvSpPr txBox="1"/>
            <p:nvPr/>
          </p:nvSpPr>
          <p:spPr>
            <a:xfrm>
              <a:off x="816250" y="2693626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Manufacturing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3505200"/>
            <a:ext cx="1531188" cy="1612983"/>
            <a:chOff x="-14162" y="3949617"/>
            <a:chExt cx="1531188" cy="1612983"/>
          </a:xfrm>
        </p:grpSpPr>
        <p:pic>
          <p:nvPicPr>
            <p:cNvPr id="25" name="Picture 24" descr="C:\Users\cparedis\AppData\Local\Microsoft\Windows\Temporary Internet Files\Content.IE5\VC256DOW\MC900434888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84" y="3949617"/>
              <a:ext cx="969679" cy="96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30"/>
            <p:cNvSpPr txBox="1"/>
            <p:nvPr/>
          </p:nvSpPr>
          <p:spPr>
            <a:xfrm>
              <a:off x="-14162" y="4916269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 smtClean="0"/>
                <a:t>Project</a:t>
              </a:r>
              <a:br>
                <a:rPr lang="en-US" sz="1800" dirty="0" smtClean="0"/>
              </a:br>
              <a:r>
                <a:rPr lang="en-US" sz="1800" dirty="0" smtClean="0"/>
                <a:t>Management</a:t>
              </a:r>
              <a:endParaRPr lang="en-US" sz="1800" baseline="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77265" y="1473029"/>
            <a:ext cx="1018227" cy="1498771"/>
            <a:chOff x="1373699" y="4703518"/>
            <a:chExt cx="1018227" cy="1498771"/>
          </a:xfrm>
        </p:grpSpPr>
        <p:grpSp>
          <p:nvGrpSpPr>
            <p:cNvPr id="28" name="Group 27"/>
            <p:cNvGrpSpPr/>
            <p:nvPr/>
          </p:nvGrpSpPr>
          <p:grpSpPr>
            <a:xfrm>
              <a:off x="1373699" y="5069537"/>
              <a:ext cx="1018227" cy="1132752"/>
              <a:chOff x="1797896" y="4894291"/>
              <a:chExt cx="1018227" cy="1132752"/>
            </a:xfrm>
          </p:grpSpPr>
          <p:pic>
            <p:nvPicPr>
              <p:cNvPr id="30" name="Picture 29" descr="C:\Users\cparedis\AppData\Local\Microsoft\Windows\Temporary Internet Files\Content.IE5\R2K5GANO\MC900432625[1]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67729" y="4894291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C:\Users\cparedis\AppData\Local\Microsoft\Windows\Temporary Internet Files\Content.IE5\ZINYAIFY\MC900432623[1]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97896" y="5178649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31"/>
            <p:cNvSpPr txBox="1"/>
            <p:nvPr/>
          </p:nvSpPr>
          <p:spPr>
            <a:xfrm>
              <a:off x="1424966" y="4703518"/>
              <a:ext cx="915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/>
                <a:t>Testing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7298" y="1650070"/>
            <a:ext cx="2172293" cy="1128416"/>
            <a:chOff x="6084456" y="1855758"/>
            <a:chExt cx="2172293" cy="1128416"/>
          </a:xfrm>
        </p:grpSpPr>
        <p:pic>
          <p:nvPicPr>
            <p:cNvPr id="33" name="Picture 32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1855758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24"/>
            <p:cNvSpPr txBox="1"/>
            <p:nvPr/>
          </p:nvSpPr>
          <p:spPr>
            <a:xfrm>
              <a:off x="7212872" y="2414434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Analysis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12080" y="5233742"/>
            <a:ext cx="1128416" cy="1395658"/>
            <a:chOff x="6084456" y="4819994"/>
            <a:chExt cx="1128416" cy="1395658"/>
          </a:xfrm>
        </p:grpSpPr>
        <p:sp>
          <p:nvSpPr>
            <p:cNvPr id="36" name="TextBox 25"/>
            <p:cNvSpPr txBox="1"/>
            <p:nvPr/>
          </p:nvSpPr>
          <p:spPr>
            <a:xfrm>
              <a:off x="6312675" y="584632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CAD</a:t>
              </a:r>
            </a:p>
          </p:txBody>
        </p:sp>
        <p:pic>
          <p:nvPicPr>
            <p:cNvPr id="37" name="Picture 36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4819994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18"/>
          <p:cNvSpPr txBox="1"/>
          <p:nvPr/>
        </p:nvSpPr>
        <p:spPr>
          <a:xfrm>
            <a:off x="6934200" y="5029200"/>
            <a:ext cx="1760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Fuselage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Landing Gear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Engines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…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790370" y="3446224"/>
            <a:ext cx="1541464" cy="1510178"/>
            <a:chOff x="6819189" y="3184285"/>
            <a:chExt cx="1541464" cy="1510178"/>
          </a:xfrm>
        </p:grpSpPr>
        <p:pic>
          <p:nvPicPr>
            <p:cNvPr id="40" name="Picture 39" descr="C:\Users\cparedis\AppData\Local\Microsoft\Windows\Temporary Internet Files\Content.IE5\ZINYAIFY\MC900432621[1]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869" y="3184285"/>
              <a:ext cx="826784" cy="82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C:\Users\cparedis\AppData\Local\Microsoft\Windows\Temporary Internet Files\Content.IE5\ZINYAIFY\MC900433942[1]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89" y="3353506"/>
              <a:ext cx="1128072" cy="112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C:\Users\cparedis\AppData\Local\Microsoft\Windows\Temporary Internet Files\Content.IE5\R2K5GANO\MC900433954[1].pn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70" y="3795257"/>
              <a:ext cx="899206" cy="89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22" descr="http://www-if.imag.fr/extensions/IFx/arch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36" y="1920118"/>
            <a:ext cx="726629" cy="6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/>
          <p:nvPr/>
        </p:nvCxnSpPr>
        <p:spPr bwMode="auto">
          <a:xfrm>
            <a:off x="2505698" y="2687442"/>
            <a:ext cx="1231203" cy="8007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3860550" y="2393412"/>
            <a:ext cx="537302" cy="806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5112080" y="2796906"/>
            <a:ext cx="1445218" cy="8137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1893160" y="3972766"/>
            <a:ext cx="1840640" cy="3768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Straight Arrow Connector 62"/>
          <p:cNvCxnSpPr>
            <a:stCxn id="13" idx="3"/>
          </p:cNvCxnSpPr>
          <p:nvPr/>
        </p:nvCxnSpPr>
        <p:spPr bwMode="auto">
          <a:xfrm flipV="1">
            <a:off x="3258014" y="4227109"/>
            <a:ext cx="780586" cy="10005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4825564" y="4273008"/>
            <a:ext cx="746450" cy="10276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112080" y="3914915"/>
            <a:ext cx="1531971" cy="2462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7570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35652" y="3169585"/>
            <a:ext cx="2540636" cy="1617914"/>
            <a:chOff x="1544665" y="2804816"/>
            <a:chExt cx="4015802" cy="2557321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65" y="2998969"/>
              <a:ext cx="2574925" cy="147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602" y="2804816"/>
              <a:ext cx="2641865" cy="141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6529" y="3909010"/>
              <a:ext cx="2223028" cy="119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b="3203"/>
            <a:stretch>
              <a:fillRect/>
            </a:stretch>
          </p:blipFill>
          <p:spPr bwMode="auto">
            <a:xfrm>
              <a:off x="1875374" y="4124897"/>
              <a:ext cx="2086458" cy="123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" name="Group 55"/>
            <p:cNvGrpSpPr/>
            <p:nvPr/>
          </p:nvGrpSpPr>
          <p:grpSpPr>
            <a:xfrm>
              <a:off x="3034235" y="3175290"/>
              <a:ext cx="1198921" cy="1179108"/>
              <a:chOff x="3034235" y="3175290"/>
              <a:chExt cx="1198921" cy="1179108"/>
            </a:xfrm>
          </p:grpSpPr>
          <p:sp>
            <p:nvSpPr>
              <p:cNvPr id="57" name="Flowchart: Magnetic Disk 56"/>
              <p:cNvSpPr/>
              <p:nvPr/>
            </p:nvSpPr>
            <p:spPr bwMode="auto">
              <a:xfrm>
                <a:off x="3034235" y="3448951"/>
                <a:ext cx="1198921" cy="905447"/>
              </a:xfrm>
              <a:prstGeom prst="flowChartMagneticDisk">
                <a:avLst/>
              </a:prstGeom>
              <a:ln>
                <a:headEnd/>
                <a:tailEnd type="none" w="lg" len="lg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93603" tIns="46802" rIns="93603" bIns="46802" rtlCol="0" anchor="ctr"/>
              <a:lstStyle/>
              <a:p>
                <a:pPr algn="ctr">
                  <a:spcBef>
                    <a:spcPts val="0"/>
                  </a:spcBef>
                </a:pPr>
                <a:endParaRPr lang="en-US" sz="100" dirty="0" smtClean="0">
                  <a:solidFill>
                    <a:schemeClr val="accent1">
                      <a:lumMod val="25000"/>
                    </a:schemeClr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System Model</a:t>
                </a: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3034235" y="3175290"/>
                <a:ext cx="1198921" cy="700422"/>
              </a:xfrm>
              <a:prstGeom prst="ellipse">
                <a:avLst/>
              </a:prstGeom>
              <a:ln>
                <a:headEnd/>
                <a:tailEnd type="none" w="lg" len="lg"/>
              </a:ln>
              <a:scene3d>
                <a:camera prst="perspectiveFront">
                  <a:rot lat="1740000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93603" tIns="46802" rIns="93603" bIns="46802" rtlCol="0" anchor="ctr"/>
              <a:lstStyle/>
              <a:p>
                <a:pPr algn="ctr"/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are </a:t>
            </a:r>
            <a:r>
              <a:rPr lang="en-US" sz="3200" dirty="0">
                <a:solidFill>
                  <a:srgbClr val="FF0000"/>
                </a:solidFill>
              </a:rPr>
              <a:t>Model Transformations </a:t>
            </a:r>
            <a:r>
              <a:rPr lang="en-US" sz="3200" dirty="0"/>
              <a:t>Important?</a:t>
            </a:r>
            <a:br>
              <a:rPr lang="en-US" sz="3200" dirty="0"/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MBSE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Allows for More Formal Communication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8" descr="http://www.globalsecurity.org/military/systems/aircraft/images/f-16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15" y="4883018"/>
            <a:ext cx="1182411" cy="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www.3dcadbrowser.com/th/1/7/777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5676117" y="4976732"/>
            <a:ext cx="863831" cy="6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pimg.tradeindia.com/00950688/b/1/Axle-for-Landing-Gear-Fighter-Jet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20137" r="1992" b="29168"/>
          <a:stretch/>
        </p:blipFill>
        <p:spPr bwMode="auto">
          <a:xfrm>
            <a:off x="4844474" y="5220883"/>
            <a:ext cx="703004" cy="3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mscsoftware.com/Submitted-Content/Resources/JS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42" y="2641138"/>
            <a:ext cx="1077054" cy="6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emeraldinsight.com/content_images/fig/02909806010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9" y="5232870"/>
            <a:ext cx="913276" cy="7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factorycontrolsystems.co.uk/images/complete-factorie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79" y="4779120"/>
            <a:ext cx="1036735" cy="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24593"/>
            <a:ext cx="662418" cy="3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576482" y="1219200"/>
            <a:ext cx="1786880" cy="1358878"/>
            <a:chOff x="3786663" y="1304943"/>
            <a:chExt cx="1786880" cy="1358878"/>
          </a:xfrm>
        </p:grpSpPr>
        <p:grpSp>
          <p:nvGrpSpPr>
            <p:cNvPr id="16" name="Group 15"/>
            <p:cNvGrpSpPr/>
            <p:nvPr/>
          </p:nvGrpSpPr>
          <p:grpSpPr>
            <a:xfrm>
              <a:off x="3786663" y="1304943"/>
              <a:ext cx="1703273" cy="1080124"/>
              <a:chOff x="3173413" y="285750"/>
              <a:chExt cx="3532073" cy="2239849"/>
            </a:xfrm>
          </p:grpSpPr>
          <p:pic>
            <p:nvPicPr>
              <p:cNvPr id="18" name="Picture 17" descr="C:\Users\cparedis\AppData\Local\Microsoft\Windows\Temporary Internet Files\Content.IE5\ZINYAIFY\MC900432610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413" y="28575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C:\Users\cparedis\AppData\Local\Microsoft\Windows\Temporary Internet Files\Content.IE5\R2K5GANO\MC900432612[1]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686" y="385763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C:\Users\cparedis\AppData\Local\Microsoft\Windows\Temporary Internet Files\Content.IE5\5JU7PJ3E\MC900432609[1]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353" y="697027"/>
                <a:ext cx="1828572" cy="182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7"/>
            <p:cNvSpPr txBox="1"/>
            <p:nvPr/>
          </p:nvSpPr>
          <p:spPr>
            <a:xfrm>
              <a:off x="4478371" y="2294489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Software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80413" y="5300669"/>
            <a:ext cx="1646605" cy="1317063"/>
            <a:chOff x="816250" y="1745895"/>
            <a:chExt cx="1646605" cy="1317063"/>
          </a:xfrm>
        </p:grpSpPr>
        <p:pic>
          <p:nvPicPr>
            <p:cNvPr id="22" name="Picture 21" descr="C:\Users\cparedis\AppData\Local\Microsoft\Windows\Temporary Internet Files\Content.IE5\R2K5GANO\MC900433949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739" y="1745895"/>
              <a:ext cx="1010877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6"/>
            <p:cNvSpPr txBox="1"/>
            <p:nvPr/>
          </p:nvSpPr>
          <p:spPr>
            <a:xfrm>
              <a:off x="816250" y="2693626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Manufacturing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3505200"/>
            <a:ext cx="1531188" cy="1612983"/>
            <a:chOff x="-14162" y="3949617"/>
            <a:chExt cx="1531188" cy="1612983"/>
          </a:xfrm>
        </p:grpSpPr>
        <p:pic>
          <p:nvPicPr>
            <p:cNvPr id="25" name="Picture 24" descr="C:\Users\cparedis\AppData\Local\Microsoft\Windows\Temporary Internet Files\Content.IE5\VC256DOW\MC900434888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84" y="3949617"/>
              <a:ext cx="969679" cy="96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30"/>
            <p:cNvSpPr txBox="1"/>
            <p:nvPr/>
          </p:nvSpPr>
          <p:spPr>
            <a:xfrm>
              <a:off x="-14162" y="4916269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 smtClean="0"/>
                <a:t>Project</a:t>
              </a:r>
              <a:br>
                <a:rPr lang="en-US" sz="1800" dirty="0" smtClean="0"/>
              </a:br>
              <a:r>
                <a:rPr lang="en-US" sz="1800" dirty="0" smtClean="0"/>
                <a:t>Management</a:t>
              </a:r>
              <a:endParaRPr lang="en-US" sz="1800" baseline="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77265" y="1473029"/>
            <a:ext cx="1018227" cy="1498771"/>
            <a:chOff x="1373699" y="4703518"/>
            <a:chExt cx="1018227" cy="1498771"/>
          </a:xfrm>
        </p:grpSpPr>
        <p:grpSp>
          <p:nvGrpSpPr>
            <p:cNvPr id="28" name="Group 27"/>
            <p:cNvGrpSpPr/>
            <p:nvPr/>
          </p:nvGrpSpPr>
          <p:grpSpPr>
            <a:xfrm>
              <a:off x="1373699" y="5069537"/>
              <a:ext cx="1018227" cy="1132752"/>
              <a:chOff x="1797896" y="4894291"/>
              <a:chExt cx="1018227" cy="1132752"/>
            </a:xfrm>
          </p:grpSpPr>
          <p:pic>
            <p:nvPicPr>
              <p:cNvPr id="30" name="Picture 29" descr="C:\Users\cparedis\AppData\Local\Microsoft\Windows\Temporary Internet Files\Content.IE5\R2K5GANO\MC900432625[1]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67729" y="4894291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C:\Users\cparedis\AppData\Local\Microsoft\Windows\Temporary Internet Files\Content.IE5\ZINYAIFY\MC900432623[1]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97896" y="5178649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31"/>
            <p:cNvSpPr txBox="1"/>
            <p:nvPr/>
          </p:nvSpPr>
          <p:spPr>
            <a:xfrm>
              <a:off x="1424966" y="4703518"/>
              <a:ext cx="915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/>
                <a:t>Testing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7298" y="1650070"/>
            <a:ext cx="2172293" cy="1128416"/>
            <a:chOff x="6084456" y="1855758"/>
            <a:chExt cx="2172293" cy="1128416"/>
          </a:xfrm>
        </p:grpSpPr>
        <p:pic>
          <p:nvPicPr>
            <p:cNvPr id="33" name="Picture 32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1855758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24"/>
            <p:cNvSpPr txBox="1"/>
            <p:nvPr/>
          </p:nvSpPr>
          <p:spPr>
            <a:xfrm>
              <a:off x="7212872" y="2414434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Analysis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12080" y="5233742"/>
            <a:ext cx="1128416" cy="1395658"/>
            <a:chOff x="6084456" y="4819994"/>
            <a:chExt cx="1128416" cy="1395658"/>
          </a:xfrm>
        </p:grpSpPr>
        <p:sp>
          <p:nvSpPr>
            <p:cNvPr id="36" name="TextBox 25"/>
            <p:cNvSpPr txBox="1"/>
            <p:nvPr/>
          </p:nvSpPr>
          <p:spPr>
            <a:xfrm>
              <a:off x="6312675" y="584632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CAD</a:t>
              </a:r>
            </a:p>
          </p:txBody>
        </p:sp>
        <p:pic>
          <p:nvPicPr>
            <p:cNvPr id="37" name="Picture 36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4819994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18"/>
          <p:cNvSpPr txBox="1"/>
          <p:nvPr/>
        </p:nvSpPr>
        <p:spPr>
          <a:xfrm>
            <a:off x="6934200" y="5029200"/>
            <a:ext cx="1760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Fuselage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Landing Gear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Engines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…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790370" y="3446224"/>
            <a:ext cx="1541464" cy="1510178"/>
            <a:chOff x="6819189" y="3184285"/>
            <a:chExt cx="1541464" cy="1510178"/>
          </a:xfrm>
        </p:grpSpPr>
        <p:pic>
          <p:nvPicPr>
            <p:cNvPr id="40" name="Picture 39" descr="C:\Users\cparedis\AppData\Local\Microsoft\Windows\Temporary Internet Files\Content.IE5\ZINYAIFY\MC900432621[1]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869" y="3184285"/>
              <a:ext cx="826784" cy="82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C:\Users\cparedis\AppData\Local\Microsoft\Windows\Temporary Internet Files\Content.IE5\ZINYAIFY\MC900433942[1]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89" y="3353506"/>
              <a:ext cx="1128072" cy="112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C:\Users\cparedis\AppData\Local\Microsoft\Windows\Temporary Internet Files\Content.IE5\R2K5GANO\MC900433954[1].pn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70" y="3795257"/>
              <a:ext cx="899206" cy="89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22" descr="http://www-if.imag.fr/extensions/IFx/arch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36" y="1920118"/>
            <a:ext cx="726629" cy="6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121299" y="3138011"/>
            <a:ext cx="2675138" cy="141817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6" name="Oval 65"/>
          <p:cNvSpPr/>
          <p:nvPr/>
        </p:nvSpPr>
        <p:spPr bwMode="auto">
          <a:xfrm>
            <a:off x="6054453" y="1751412"/>
            <a:ext cx="2675138" cy="141817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7" name="Oval 66"/>
          <p:cNvSpPr/>
          <p:nvPr/>
        </p:nvSpPr>
        <p:spPr bwMode="auto">
          <a:xfrm>
            <a:off x="4552668" y="4956403"/>
            <a:ext cx="2305332" cy="166133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8" name="Oval 67"/>
          <p:cNvSpPr/>
          <p:nvPr/>
        </p:nvSpPr>
        <p:spPr bwMode="auto">
          <a:xfrm>
            <a:off x="1713350" y="4907631"/>
            <a:ext cx="2401450" cy="1797969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9" name="Oval 68"/>
          <p:cNvSpPr/>
          <p:nvPr/>
        </p:nvSpPr>
        <p:spPr bwMode="auto">
          <a:xfrm>
            <a:off x="82202" y="3446224"/>
            <a:ext cx="2313290" cy="1731891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70" name="Oval 69"/>
          <p:cNvSpPr/>
          <p:nvPr/>
        </p:nvSpPr>
        <p:spPr bwMode="auto">
          <a:xfrm>
            <a:off x="3105949" y="1211031"/>
            <a:ext cx="2675138" cy="141817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73" name="Oval 72"/>
          <p:cNvSpPr/>
          <p:nvPr/>
        </p:nvSpPr>
        <p:spPr bwMode="auto">
          <a:xfrm>
            <a:off x="779146" y="1408680"/>
            <a:ext cx="2305332" cy="166133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76" name="Oval 75"/>
          <p:cNvSpPr/>
          <p:nvPr/>
        </p:nvSpPr>
        <p:spPr bwMode="auto">
          <a:xfrm>
            <a:off x="6351009" y="3367870"/>
            <a:ext cx="2305332" cy="166133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2505698" y="2687442"/>
            <a:ext cx="1231203" cy="8007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3860550" y="2393412"/>
            <a:ext cx="537302" cy="806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5112080" y="2796906"/>
            <a:ext cx="1445218" cy="8137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1893160" y="3972766"/>
            <a:ext cx="1840640" cy="3768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Straight Arrow Connector 62"/>
          <p:cNvCxnSpPr>
            <a:stCxn id="13" idx="3"/>
          </p:cNvCxnSpPr>
          <p:nvPr/>
        </p:nvCxnSpPr>
        <p:spPr bwMode="auto">
          <a:xfrm flipV="1">
            <a:off x="3258014" y="4227109"/>
            <a:ext cx="780586" cy="10005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4825564" y="4273008"/>
            <a:ext cx="746450" cy="10276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112080" y="3914915"/>
            <a:ext cx="1531971" cy="2462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9630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Representing CAD parts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Creo</a:t>
            </a:r>
            <a:r>
              <a:rPr lang="en-US" dirty="0" smtClean="0"/>
              <a:t> as SysML Blocks in </a:t>
            </a:r>
            <a:r>
              <a:rPr lang="en-US" dirty="0" err="1" smtClean="0"/>
              <a:t>MagicDraw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220089" y="6380956"/>
            <a:ext cx="2622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0" dirty="0" smtClean="0"/>
              <a:t>(from: </a:t>
            </a:r>
            <a:r>
              <a:rPr lang="en-US" sz="1400" baseline="0" dirty="0" err="1" smtClean="0"/>
              <a:t>Manas</a:t>
            </a:r>
            <a:r>
              <a:rPr lang="en-US" sz="1400" baseline="0" dirty="0" smtClean="0"/>
              <a:t> Bajaj, </a:t>
            </a:r>
            <a:r>
              <a:rPr lang="en-US" sz="1400" baseline="0" dirty="0" err="1" smtClean="0"/>
              <a:t>InterCAX</a:t>
            </a:r>
            <a:r>
              <a:rPr lang="en-US" sz="1400" dirty="0" smtClean="0"/>
              <a:t>)</a:t>
            </a:r>
            <a:r>
              <a:rPr lang="en-US" sz="1400" baseline="0" dirty="0" smtClean="0"/>
              <a:t> </a:t>
            </a:r>
            <a:endParaRPr 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296485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Representing Assembly Structures in </a:t>
            </a:r>
            <a:r>
              <a:rPr lang="en-US" dirty="0" err="1" smtClean="0"/>
              <a:t>Windchill</a:t>
            </a:r>
            <a:r>
              <a:rPr lang="en-US" dirty="0" smtClean="0"/>
              <a:t> as SysML part properties in </a:t>
            </a:r>
            <a:r>
              <a:rPr lang="en-US" dirty="0" err="1" smtClean="0"/>
              <a:t>MagicDraw</a:t>
            </a:r>
            <a:endParaRPr lang="en-US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220089" y="6380956"/>
            <a:ext cx="2622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0" dirty="0" smtClean="0"/>
              <a:t>(from: </a:t>
            </a:r>
            <a:r>
              <a:rPr lang="en-US" sz="1400" baseline="0" dirty="0" err="1" smtClean="0"/>
              <a:t>Manas</a:t>
            </a:r>
            <a:r>
              <a:rPr lang="en-US" sz="1400" baseline="0" dirty="0" smtClean="0"/>
              <a:t> Bajaj, </a:t>
            </a:r>
            <a:r>
              <a:rPr lang="en-US" sz="1400" baseline="0" dirty="0" err="1" smtClean="0"/>
              <a:t>InterCAX</a:t>
            </a:r>
            <a:r>
              <a:rPr lang="en-US" sz="1400" dirty="0" smtClean="0"/>
              <a:t>)</a:t>
            </a:r>
            <a:r>
              <a:rPr lang="en-US" sz="1400" baseline="0" dirty="0" smtClean="0"/>
              <a:t> </a:t>
            </a:r>
            <a:endParaRPr lang="en-US" sz="1400" baseline="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02688"/>
            <a:ext cx="4221325" cy="299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41099" r="82424" b="41571"/>
          <a:stretch/>
        </p:blipFill>
        <p:spPr bwMode="auto">
          <a:xfrm>
            <a:off x="4838700" y="1842529"/>
            <a:ext cx="4229100" cy="270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eft-Right Arrow 14"/>
          <p:cNvSpPr/>
          <p:nvPr/>
        </p:nvSpPr>
        <p:spPr>
          <a:xfrm>
            <a:off x="3962400" y="2590800"/>
            <a:ext cx="1219200" cy="446545"/>
          </a:xfrm>
          <a:prstGeom prst="left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890700"/>
            <a:ext cx="3429000" cy="70788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SysML model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 structure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890700"/>
            <a:ext cx="4343400" cy="70788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 structure (BOM) in PLM systems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(e.g. Windchill)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550" y="1517451"/>
            <a:ext cx="2628900" cy="36933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Auto-generation and sync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29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Document Generator by INCOSE SE2 team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(mbse.gfse.de)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0162"/>
            <a:ext cx="8971480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9" t="14283" r="37842" b="34815"/>
          <a:stretch/>
        </p:blipFill>
        <p:spPr bwMode="auto">
          <a:xfrm>
            <a:off x="1620983" y="1157288"/>
            <a:ext cx="5389418" cy="53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56926" y="1212798"/>
            <a:ext cx="1682516" cy="3917328"/>
            <a:chOff x="3356926" y="1212798"/>
            <a:chExt cx="1682516" cy="3917328"/>
          </a:xfrm>
        </p:grpSpPr>
        <p:sp>
          <p:nvSpPr>
            <p:cNvPr id="3" name="Rectangle 2"/>
            <p:cNvSpPr/>
            <p:nvPr/>
          </p:nvSpPr>
          <p:spPr bwMode="auto">
            <a:xfrm>
              <a:off x="3423140" y="1212798"/>
              <a:ext cx="1196280" cy="331893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591943" y="2295991"/>
              <a:ext cx="1447499" cy="333811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356926" y="4783306"/>
              <a:ext cx="1592249" cy="34682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5141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754874"/>
          </a:xfrm>
        </p:spPr>
        <p:txBody>
          <a:bodyPr/>
          <a:lstStyle/>
          <a:p>
            <a:r>
              <a:rPr lang="en-US" dirty="0" smtClean="0"/>
              <a:t>Background — Model Transformations</a:t>
            </a:r>
          </a:p>
          <a:p>
            <a:pPr lvl="1"/>
            <a:r>
              <a:rPr lang="en-US" dirty="0" smtClean="0"/>
              <a:t>What is a model transformation? — </a:t>
            </a:r>
            <a:r>
              <a:rPr lang="en-US" dirty="0"/>
              <a:t>s</a:t>
            </a:r>
            <a:r>
              <a:rPr lang="en-US" dirty="0" smtClean="0"/>
              <a:t>ome simple examples</a:t>
            </a:r>
          </a:p>
          <a:p>
            <a:pPr lvl="1"/>
            <a:r>
              <a:rPr lang="en-US" dirty="0" smtClean="0"/>
              <a:t>Meta-modeling and Model transformations languages</a:t>
            </a:r>
          </a:p>
          <a:p>
            <a:r>
              <a:rPr lang="en-US" dirty="0" smtClean="0"/>
              <a:t>Model Transformations in MBSE?</a:t>
            </a:r>
          </a:p>
          <a:p>
            <a:pPr lvl="1"/>
            <a:r>
              <a:rPr lang="en-US" dirty="0" smtClean="0"/>
              <a:t>A taxonomy of usage scenarios</a:t>
            </a:r>
          </a:p>
          <a:p>
            <a:pPr lvl="1"/>
            <a:r>
              <a:rPr lang="en-US" dirty="0" smtClean="0"/>
              <a:t>Examples and illustrations</a:t>
            </a:r>
            <a:endParaRPr lang="en-US" dirty="0"/>
          </a:p>
          <a:p>
            <a:r>
              <a:rPr lang="en-US" dirty="0" smtClean="0"/>
              <a:t>How to get started?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6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Document Generator by INCOSE SE2 team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(mbse.gfse.de)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7"/>
          <a:stretch/>
        </p:blipFill>
        <p:spPr bwMode="auto">
          <a:xfrm>
            <a:off x="228600" y="1230699"/>
            <a:ext cx="8654289" cy="532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21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Document Generator by INCOSE SE2 team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(mbse.gfse.de)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7"/>
          <a:stretch/>
        </p:blipFill>
        <p:spPr bwMode="auto">
          <a:xfrm>
            <a:off x="152400" y="1447800"/>
            <a:ext cx="193677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108016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SysML +</a:t>
            </a:r>
            <a:br>
              <a:rPr lang="en-US" dirty="0"/>
            </a:br>
            <a:r>
              <a:rPr lang="en-US" dirty="0"/>
              <a:t>Profile 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6600" y="1295400"/>
            <a:ext cx="5791200" cy="174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77419" y="1787235"/>
            <a:ext cx="1727781" cy="762000"/>
            <a:chOff x="4460080" y="4648200"/>
            <a:chExt cx="1727781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4460080" y="4648200"/>
              <a:ext cx="17277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b="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4956902" y="4953000"/>
              <a:ext cx="10668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34545" y="2406134"/>
            <a:ext cx="24384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US" sz="1800" baseline="0" dirty="0" err="1" smtClean="0">
                <a:solidFill>
                  <a:schemeClr val="accent1">
                    <a:lumMod val="50000"/>
                  </a:schemeClr>
                </a:solidFill>
              </a:rPr>
              <a:t>cBook</a:t>
            </a:r>
            <a:r>
              <a:rPr lang="en-US" sz="1800" baseline="0" dirty="0" smtClean="0">
                <a:solidFill>
                  <a:schemeClr val="accent1">
                    <a:lumMod val="50000"/>
                  </a:schemeClr>
                </a:solidFill>
              </a:rPr>
              <a:t> XML file</a:t>
            </a:r>
            <a:endParaRPr lang="en-US" sz="18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5090745" y="3581400"/>
            <a:ext cx="10668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3603" tIns="46802" rIns="93603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2219" y="3486784"/>
            <a:ext cx="172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XSLT</a:t>
            </a:r>
            <a:b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Transformation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3"/>
          <a:stretch/>
        </p:blipFill>
        <p:spPr bwMode="auto">
          <a:xfrm>
            <a:off x="3417241" y="4419600"/>
            <a:ext cx="3810000" cy="159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3"/>
          <a:stretch/>
        </p:blipFill>
        <p:spPr bwMode="auto">
          <a:xfrm>
            <a:off x="3943714" y="4634345"/>
            <a:ext cx="3810000" cy="159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3"/>
          <a:stretch/>
        </p:blipFill>
        <p:spPr bwMode="auto">
          <a:xfrm>
            <a:off x="4572000" y="4879216"/>
            <a:ext cx="3810000" cy="159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12078" y="5765953"/>
            <a:ext cx="2005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.html  .</a:t>
            </a:r>
            <a:r>
              <a:rPr lang="en-US" dirty="0" err="1"/>
              <a:t>pdf</a:t>
            </a:r>
            <a:r>
              <a:rPr lang="en-US" dirty="0"/>
              <a:t>   .</a:t>
            </a:r>
            <a:r>
              <a:rPr lang="en-US" dirty="0" err="1"/>
              <a:t>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5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4821883" cy="914399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 err="1" smtClean="0"/>
              <a:t>DocGen</a:t>
            </a:r>
            <a:r>
              <a:rPr lang="en-US" dirty="0" smtClean="0"/>
              <a:t> at JPL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83" y="190499"/>
            <a:ext cx="4322117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2"/>
          <a:stretch/>
        </p:blipFill>
        <p:spPr bwMode="auto">
          <a:xfrm>
            <a:off x="1112807" y="1160253"/>
            <a:ext cx="2743200" cy="23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0" t="2565"/>
          <a:stretch/>
        </p:blipFill>
        <p:spPr bwMode="auto">
          <a:xfrm>
            <a:off x="549214" y="3657600"/>
            <a:ext cx="3870386" cy="2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807" y="6165254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(Source: “Model </a:t>
            </a:r>
            <a:r>
              <a:rPr lang="en-US" dirty="0"/>
              <a:t>Based Document and Report Generation </a:t>
            </a:r>
            <a:r>
              <a:rPr lang="en-US" dirty="0" smtClean="0"/>
              <a:t>for Systems Engineering,” </a:t>
            </a:r>
            <a:r>
              <a:rPr lang="en-US" dirty="0" err="1" smtClean="0"/>
              <a:t>Delp</a:t>
            </a:r>
            <a:r>
              <a:rPr lang="en-US" dirty="0"/>
              <a:t>, </a:t>
            </a:r>
            <a:r>
              <a:rPr lang="en-US" dirty="0" smtClean="0"/>
              <a:t>Lam</a:t>
            </a:r>
            <a:r>
              <a:rPr lang="en-US" dirty="0"/>
              <a:t>, </a:t>
            </a:r>
            <a:r>
              <a:rPr lang="en-US" dirty="0" smtClean="0"/>
              <a:t>Fosse</a:t>
            </a:r>
            <a:r>
              <a:rPr lang="en-US" dirty="0"/>
              <a:t>, </a:t>
            </a:r>
            <a:r>
              <a:rPr lang="en-US" dirty="0" smtClean="0"/>
              <a:t>Lee)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9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Taxonomy for Model Transformations in MBSE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Organized by the nature of the knowledge encoded in the transformation</a:t>
            </a:r>
            <a:endParaRPr lang="en-US" dirty="0"/>
          </a:p>
          <a:p>
            <a:pPr marL="914400" lvl="1" indent="-514350"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Knowledge about Views</a:t>
            </a:r>
          </a:p>
          <a:p>
            <a:pPr marL="1314450" lvl="2" indent="-514350">
              <a:buSzPct val="100000"/>
            </a:pPr>
            <a:r>
              <a:rPr lang="en-US" dirty="0" smtClean="0"/>
              <a:t>Take information from a model and represent it in a different (graphical) syntax</a:t>
            </a:r>
            <a:endParaRPr lang="en-US" dirty="0"/>
          </a:p>
          <a:p>
            <a:pPr marL="914400" lvl="1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Knowledge about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Analysis</a:t>
            </a:r>
          </a:p>
          <a:p>
            <a:pPr marL="1314450" lvl="2" indent="-514350">
              <a:buSzPct val="100000"/>
            </a:pPr>
            <a:r>
              <a:rPr lang="en-US" dirty="0" smtClean="0"/>
              <a:t>Take a structural description of a system and generate a corresponding analysis model</a:t>
            </a:r>
            <a:endParaRPr lang="en-US" dirty="0"/>
          </a:p>
          <a:p>
            <a:pPr marL="914400" lvl="1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Knowledge about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Synthesis</a:t>
            </a:r>
          </a:p>
          <a:p>
            <a:pPr marL="1314450" lvl="2" indent="-514350">
              <a:buSzPct val="100000"/>
            </a:pPr>
            <a:r>
              <a:rPr lang="en-US" dirty="0" smtClean="0"/>
              <a:t>Generate a (more detailed) structural description</a:t>
            </a:r>
          </a:p>
          <a:p>
            <a:r>
              <a:rPr lang="en-US" dirty="0" smtClean="0"/>
              <a:t>From simple to sophisticated</a:t>
            </a:r>
            <a:br>
              <a:rPr lang="en-US" dirty="0" smtClean="0"/>
            </a:br>
            <a:r>
              <a:rPr lang="en-US" dirty="0" smtClean="0"/>
              <a:t>From specific to general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03518" y="3325219"/>
            <a:ext cx="838200" cy="685800"/>
          </a:xfrm>
          <a:prstGeom prst="rightArrow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924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/>
          <p:nvPr/>
        </p:nvSpPr>
        <p:spPr bwMode="auto">
          <a:xfrm>
            <a:off x="6054453" y="1751412"/>
            <a:ext cx="2675138" cy="14181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3135652" y="3169585"/>
            <a:ext cx="2540636" cy="1617914"/>
            <a:chOff x="1544665" y="2804816"/>
            <a:chExt cx="4015802" cy="2557321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65" y="2998969"/>
              <a:ext cx="2574925" cy="147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602" y="2804816"/>
              <a:ext cx="2641865" cy="141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6529" y="3909010"/>
              <a:ext cx="2223028" cy="119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b="3203"/>
            <a:stretch>
              <a:fillRect/>
            </a:stretch>
          </p:blipFill>
          <p:spPr bwMode="auto">
            <a:xfrm>
              <a:off x="1875374" y="4124897"/>
              <a:ext cx="2086458" cy="123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" name="Group 55"/>
            <p:cNvGrpSpPr/>
            <p:nvPr/>
          </p:nvGrpSpPr>
          <p:grpSpPr>
            <a:xfrm>
              <a:off x="3034235" y="3175290"/>
              <a:ext cx="1198921" cy="1179108"/>
              <a:chOff x="3034235" y="3175290"/>
              <a:chExt cx="1198921" cy="1179108"/>
            </a:xfrm>
          </p:grpSpPr>
          <p:sp>
            <p:nvSpPr>
              <p:cNvPr id="57" name="Flowchart: Magnetic Disk 56"/>
              <p:cNvSpPr/>
              <p:nvPr/>
            </p:nvSpPr>
            <p:spPr bwMode="auto">
              <a:xfrm>
                <a:off x="3034235" y="3448951"/>
                <a:ext cx="1198921" cy="905447"/>
              </a:xfrm>
              <a:prstGeom prst="flowChartMagneticDisk">
                <a:avLst/>
              </a:prstGeom>
              <a:ln>
                <a:headEnd/>
                <a:tailEnd type="none" w="lg" len="lg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93603" tIns="46802" rIns="93603" bIns="46802" rtlCol="0" anchor="ctr"/>
              <a:lstStyle/>
              <a:p>
                <a:pPr algn="ctr">
                  <a:spcBef>
                    <a:spcPts val="0"/>
                  </a:spcBef>
                </a:pPr>
                <a:endParaRPr lang="en-US" sz="100" dirty="0" smtClean="0">
                  <a:solidFill>
                    <a:schemeClr val="accent1">
                      <a:lumMod val="25000"/>
                    </a:schemeClr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1">
                        <a:lumMod val="25000"/>
                      </a:schemeClr>
                    </a:solidFill>
                  </a:rPr>
                  <a:t>System Model</a:t>
                </a: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3034235" y="3175290"/>
                <a:ext cx="1198921" cy="700422"/>
              </a:xfrm>
              <a:prstGeom prst="ellipse">
                <a:avLst/>
              </a:prstGeom>
              <a:ln>
                <a:headEnd/>
                <a:tailEnd type="none" w="lg" len="lg"/>
              </a:ln>
              <a:scene3d>
                <a:camera prst="perspectiveFront">
                  <a:rot lat="1740000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93603" tIns="46802" rIns="93603" bIns="46802" rtlCol="0" anchor="ctr"/>
              <a:lstStyle/>
              <a:p>
                <a:pPr algn="ctr"/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are </a:t>
            </a:r>
            <a:r>
              <a:rPr lang="en-US" sz="3200" dirty="0">
                <a:solidFill>
                  <a:srgbClr val="FF0000"/>
                </a:solidFill>
              </a:rPr>
              <a:t>Model Transformations </a:t>
            </a:r>
            <a:r>
              <a:rPr lang="en-US" sz="3200" dirty="0"/>
              <a:t>Important?</a:t>
            </a:r>
            <a:br>
              <a:rPr lang="en-US" sz="3200" dirty="0"/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MBSE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Allows for More Formal Communication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8" descr="http://www.globalsecurity.org/military/systems/aircraft/images/f-16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15" y="4883018"/>
            <a:ext cx="1182411" cy="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www.3dcadbrowser.com/th/1/7/777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5676117" y="4976732"/>
            <a:ext cx="863831" cy="6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pimg.tradeindia.com/00950688/b/1/Axle-for-Landing-Gear-Fighter-Jet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20137" r="1992" b="29168"/>
          <a:stretch/>
        </p:blipFill>
        <p:spPr bwMode="auto">
          <a:xfrm>
            <a:off x="4844474" y="5220883"/>
            <a:ext cx="703004" cy="3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mscsoftware.com/Submitted-Content/Resources/JS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42" y="2641138"/>
            <a:ext cx="1077054" cy="6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emeraldinsight.com/content_images/fig/029098060100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9" y="5232870"/>
            <a:ext cx="913276" cy="7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factorycontrolsystems.co.uk/images/complete-factorie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79" y="4779120"/>
            <a:ext cx="1036735" cy="8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24593"/>
            <a:ext cx="662418" cy="3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576482" y="1219200"/>
            <a:ext cx="1786880" cy="1358878"/>
            <a:chOff x="3786663" y="1304943"/>
            <a:chExt cx="1786880" cy="1358878"/>
          </a:xfrm>
        </p:grpSpPr>
        <p:grpSp>
          <p:nvGrpSpPr>
            <p:cNvPr id="16" name="Group 15"/>
            <p:cNvGrpSpPr/>
            <p:nvPr/>
          </p:nvGrpSpPr>
          <p:grpSpPr>
            <a:xfrm>
              <a:off x="3786663" y="1304943"/>
              <a:ext cx="1703273" cy="1080124"/>
              <a:chOff x="3173413" y="285750"/>
              <a:chExt cx="3532073" cy="2239849"/>
            </a:xfrm>
          </p:grpSpPr>
          <p:pic>
            <p:nvPicPr>
              <p:cNvPr id="18" name="Picture 17" descr="C:\Users\cparedis\AppData\Local\Microsoft\Windows\Temporary Internet Files\Content.IE5\ZINYAIFY\MC900432610[1]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413" y="28575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C:\Users\cparedis\AppData\Local\Microsoft\Windows\Temporary Internet Files\Content.IE5\R2K5GANO\MC900432612[1]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686" y="385763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C:\Users\cparedis\AppData\Local\Microsoft\Windows\Temporary Internet Files\Content.IE5\5JU7PJ3E\MC900432609[1]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353" y="697027"/>
                <a:ext cx="1828572" cy="182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7"/>
            <p:cNvSpPr txBox="1"/>
            <p:nvPr/>
          </p:nvSpPr>
          <p:spPr>
            <a:xfrm>
              <a:off x="4478371" y="2294489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Software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80413" y="5300669"/>
            <a:ext cx="1646605" cy="1317063"/>
            <a:chOff x="816250" y="1745895"/>
            <a:chExt cx="1646605" cy="1317063"/>
          </a:xfrm>
        </p:grpSpPr>
        <p:pic>
          <p:nvPicPr>
            <p:cNvPr id="22" name="Picture 21" descr="C:\Users\cparedis\AppData\Local\Microsoft\Windows\Temporary Internet Files\Content.IE5\R2K5GANO\MC900433949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739" y="1745895"/>
              <a:ext cx="1010877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6"/>
            <p:cNvSpPr txBox="1"/>
            <p:nvPr/>
          </p:nvSpPr>
          <p:spPr>
            <a:xfrm>
              <a:off x="816250" y="2693626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800" baseline="0" dirty="0" smtClean="0"/>
                <a:t>Manufacturing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3505200"/>
            <a:ext cx="1531188" cy="1612983"/>
            <a:chOff x="-14162" y="3949617"/>
            <a:chExt cx="1531188" cy="1612983"/>
          </a:xfrm>
        </p:grpSpPr>
        <p:pic>
          <p:nvPicPr>
            <p:cNvPr id="25" name="Picture 24" descr="C:\Users\cparedis\AppData\Local\Microsoft\Windows\Temporary Internet Files\Content.IE5\VC256DOW\MC900434888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84" y="3949617"/>
              <a:ext cx="969679" cy="96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30"/>
            <p:cNvSpPr txBox="1"/>
            <p:nvPr/>
          </p:nvSpPr>
          <p:spPr>
            <a:xfrm>
              <a:off x="-14162" y="4916269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 smtClean="0"/>
                <a:t>Project</a:t>
              </a:r>
              <a:br>
                <a:rPr lang="en-US" sz="1800" dirty="0" smtClean="0"/>
              </a:br>
              <a:r>
                <a:rPr lang="en-US" sz="1800" dirty="0" smtClean="0"/>
                <a:t>Management</a:t>
              </a:r>
              <a:endParaRPr lang="en-US" sz="1800" baseline="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77265" y="1473029"/>
            <a:ext cx="1018227" cy="1498771"/>
            <a:chOff x="1373699" y="4703518"/>
            <a:chExt cx="1018227" cy="1498771"/>
          </a:xfrm>
        </p:grpSpPr>
        <p:grpSp>
          <p:nvGrpSpPr>
            <p:cNvPr id="28" name="Group 27"/>
            <p:cNvGrpSpPr/>
            <p:nvPr/>
          </p:nvGrpSpPr>
          <p:grpSpPr>
            <a:xfrm>
              <a:off x="1373699" y="5069537"/>
              <a:ext cx="1018227" cy="1132752"/>
              <a:chOff x="1797896" y="4894291"/>
              <a:chExt cx="1018227" cy="1132752"/>
            </a:xfrm>
          </p:grpSpPr>
          <p:pic>
            <p:nvPicPr>
              <p:cNvPr id="30" name="Picture 29" descr="C:\Users\cparedis\AppData\Local\Microsoft\Windows\Temporary Internet Files\Content.IE5\R2K5GANO\MC900432625[1]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67729" y="4894291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C:\Users\cparedis\AppData\Local\Microsoft\Windows\Temporary Internet Files\Content.IE5\ZINYAIFY\MC900432623[1]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97896" y="5178649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31"/>
            <p:cNvSpPr txBox="1"/>
            <p:nvPr/>
          </p:nvSpPr>
          <p:spPr>
            <a:xfrm>
              <a:off x="1424966" y="4703518"/>
              <a:ext cx="915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dirty="0"/>
                <a:t>Testing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7298" y="1650070"/>
            <a:ext cx="2172293" cy="1128416"/>
            <a:chOff x="6084456" y="1855758"/>
            <a:chExt cx="2172293" cy="1128416"/>
          </a:xfrm>
        </p:grpSpPr>
        <p:pic>
          <p:nvPicPr>
            <p:cNvPr id="33" name="Picture 32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1855758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24"/>
            <p:cNvSpPr txBox="1"/>
            <p:nvPr/>
          </p:nvSpPr>
          <p:spPr>
            <a:xfrm>
              <a:off x="7212872" y="2414434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Analysis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12080" y="5233742"/>
            <a:ext cx="1128416" cy="1395658"/>
            <a:chOff x="6084456" y="4819994"/>
            <a:chExt cx="1128416" cy="1395658"/>
          </a:xfrm>
        </p:grpSpPr>
        <p:sp>
          <p:nvSpPr>
            <p:cNvPr id="36" name="TextBox 25"/>
            <p:cNvSpPr txBox="1"/>
            <p:nvPr/>
          </p:nvSpPr>
          <p:spPr>
            <a:xfrm>
              <a:off x="6312675" y="584632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1800" baseline="0" dirty="0" smtClean="0"/>
                <a:t>CAD</a:t>
              </a:r>
            </a:p>
          </p:txBody>
        </p:sp>
        <p:pic>
          <p:nvPicPr>
            <p:cNvPr id="37" name="Picture 36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4819994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18"/>
          <p:cNvSpPr txBox="1"/>
          <p:nvPr/>
        </p:nvSpPr>
        <p:spPr>
          <a:xfrm>
            <a:off x="6934200" y="5029200"/>
            <a:ext cx="1760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Fuselage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Landing Gear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Engines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/>
              <a:t>…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790370" y="3446224"/>
            <a:ext cx="1541464" cy="1510178"/>
            <a:chOff x="6819189" y="3184285"/>
            <a:chExt cx="1541464" cy="1510178"/>
          </a:xfrm>
        </p:grpSpPr>
        <p:pic>
          <p:nvPicPr>
            <p:cNvPr id="40" name="Picture 39" descr="C:\Users\cparedis\AppData\Local\Microsoft\Windows\Temporary Internet Files\Content.IE5\ZINYAIFY\MC900432621[1]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869" y="3184285"/>
              <a:ext cx="826784" cy="82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C:\Users\cparedis\AppData\Local\Microsoft\Windows\Temporary Internet Files\Content.IE5\ZINYAIFY\MC900433942[1].pn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89" y="3353506"/>
              <a:ext cx="1128072" cy="112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C:\Users\cparedis\AppData\Local\Microsoft\Windows\Temporary Internet Files\Content.IE5\R2K5GANO\MC900433954[1].pn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70" y="3795257"/>
              <a:ext cx="899206" cy="89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22" descr="http://www-if.imag.fr/extensions/IFx/arch.gi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36" y="1920118"/>
            <a:ext cx="726629" cy="6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121299" y="3138011"/>
            <a:ext cx="2675138" cy="141817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6" name="Oval 65"/>
          <p:cNvSpPr/>
          <p:nvPr/>
        </p:nvSpPr>
        <p:spPr bwMode="auto">
          <a:xfrm>
            <a:off x="6054453" y="1751412"/>
            <a:ext cx="2675138" cy="141817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7" name="Oval 66"/>
          <p:cNvSpPr/>
          <p:nvPr/>
        </p:nvSpPr>
        <p:spPr bwMode="auto">
          <a:xfrm>
            <a:off x="4552668" y="4956403"/>
            <a:ext cx="2305332" cy="166133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8" name="Oval 67"/>
          <p:cNvSpPr/>
          <p:nvPr/>
        </p:nvSpPr>
        <p:spPr bwMode="auto">
          <a:xfrm>
            <a:off x="1713350" y="4907631"/>
            <a:ext cx="2401450" cy="1797969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9" name="Oval 68"/>
          <p:cNvSpPr/>
          <p:nvPr/>
        </p:nvSpPr>
        <p:spPr bwMode="auto">
          <a:xfrm>
            <a:off x="82202" y="3446224"/>
            <a:ext cx="2313290" cy="1731891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70" name="Oval 69"/>
          <p:cNvSpPr/>
          <p:nvPr/>
        </p:nvSpPr>
        <p:spPr bwMode="auto">
          <a:xfrm>
            <a:off x="3105949" y="1211031"/>
            <a:ext cx="2675138" cy="141817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73" name="Oval 72"/>
          <p:cNvSpPr/>
          <p:nvPr/>
        </p:nvSpPr>
        <p:spPr bwMode="auto">
          <a:xfrm>
            <a:off x="779146" y="1408680"/>
            <a:ext cx="2305332" cy="166133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76" name="Oval 75"/>
          <p:cNvSpPr/>
          <p:nvPr/>
        </p:nvSpPr>
        <p:spPr bwMode="auto">
          <a:xfrm>
            <a:off x="6351009" y="3367870"/>
            <a:ext cx="2305332" cy="166133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headEnd/>
            <a:tailEnd type="none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2505698" y="2687442"/>
            <a:ext cx="1231203" cy="8007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3860550" y="2393412"/>
            <a:ext cx="537302" cy="806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5112080" y="2796906"/>
            <a:ext cx="1445218" cy="8137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1893160" y="3972766"/>
            <a:ext cx="1840640" cy="3768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Straight Arrow Connector 62"/>
          <p:cNvCxnSpPr>
            <a:stCxn id="13" idx="3"/>
          </p:cNvCxnSpPr>
          <p:nvPr/>
        </p:nvCxnSpPr>
        <p:spPr bwMode="auto">
          <a:xfrm flipV="1">
            <a:off x="3258014" y="4227109"/>
            <a:ext cx="780586" cy="10005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4825564" y="4273008"/>
            <a:ext cx="746450" cy="10276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112080" y="3914915"/>
            <a:ext cx="1531971" cy="2462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928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 bwMode="auto">
          <a:xfrm>
            <a:off x="2489809" y="1419255"/>
            <a:ext cx="2133600" cy="634559"/>
          </a:xfrm>
          <a:prstGeom prst="bentArrow">
            <a:avLst>
              <a:gd name="adj1" fmla="val 34280"/>
              <a:gd name="adj2" fmla="val 39137"/>
              <a:gd name="adj3" fmla="val 34425"/>
              <a:gd name="adj4" fmla="val 43750"/>
            </a:avLst>
          </a:prstGeom>
          <a:gradFill>
            <a:gsLst>
              <a:gs pos="0">
                <a:srgbClr val="6565C9"/>
              </a:gs>
              <a:gs pos="80000">
                <a:srgbClr val="8585FF"/>
              </a:gs>
              <a:gs pos="100000">
                <a:srgbClr val="8585FF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3603" tIns="46802" rIns="93603" bIns="46802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Execute Parametric Models in </a:t>
            </a:r>
            <a:r>
              <a:rPr lang="en-US" sz="3400" dirty="0" err="1" smtClean="0"/>
              <a:t>ModelCenter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4677251"/>
            <a:ext cx="4038600" cy="1723549"/>
          </a:xfrm>
        </p:spPr>
        <p:txBody>
          <a:bodyPr/>
          <a:lstStyle/>
          <a:p>
            <a:r>
              <a:rPr lang="en-US" dirty="0" smtClean="0"/>
              <a:t>Syntactic transformation from </a:t>
            </a:r>
            <a:r>
              <a:rPr lang="en-US" dirty="0" err="1" smtClean="0"/>
              <a:t>parametrics</a:t>
            </a:r>
            <a:r>
              <a:rPr lang="en-US" dirty="0" smtClean="0"/>
              <a:t> to </a:t>
            </a:r>
            <a:r>
              <a:rPr lang="en-US" dirty="0" err="1" smtClean="0"/>
              <a:t>ModelCenter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59887" y="1219200"/>
            <a:ext cx="173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9999FF">
                    <a:lumMod val="50000"/>
                  </a:srgbClr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Transformation</a:t>
            </a:r>
          </a:p>
        </p:txBody>
      </p:sp>
      <p:pic>
        <p:nvPicPr>
          <p:cNvPr id="2199" name="Picture 15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758" r="2068" b="2158"/>
          <a:stretch/>
        </p:blipFill>
        <p:spPr bwMode="auto">
          <a:xfrm>
            <a:off x="75356" y="2076504"/>
            <a:ext cx="4713322" cy="4476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10" y="1158009"/>
            <a:ext cx="4444390" cy="335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2320330" y="2001106"/>
            <a:ext cx="217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50000"/>
                  </a:srgbClr>
                </a:solidFill>
                <a:effectLst/>
                <a:uLnTx/>
                <a:uFillTx/>
              </a:rPr>
              <a:t>System Properties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872868" y="4736068"/>
            <a:ext cx="217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50000"/>
                  </a:srgbClr>
                </a:solidFill>
                <a:effectLst/>
                <a:uLnTx/>
                <a:uFillTx/>
              </a:rPr>
              <a:t>Analysis Model</a:t>
            </a:r>
          </a:p>
        </p:txBody>
      </p:sp>
    </p:spTree>
    <p:extLst>
      <p:ext uri="{BB962C8B-B14F-4D97-AF65-F5344CB8AC3E}">
        <p14:creationId xmlns:p14="http://schemas.microsoft.com/office/powerpoint/2010/main" val="417199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496050"/>
            <a:ext cx="520700" cy="361950"/>
          </a:xfrm>
          <a:prstGeom prst="rect">
            <a:avLst/>
          </a:prstGeom>
          <a:noFill/>
        </p:spPr>
        <p:txBody>
          <a:bodyPr/>
          <a:lstStyle/>
          <a:p>
            <a:fld id="{36B25FBD-F903-432D-BB7C-E1F857314822}" type="slidenum">
              <a:rPr lang="en-US" smtClean="0"/>
              <a:pPr/>
              <a:t>36</a:t>
            </a:fld>
            <a:endParaRPr lang="en-US" dirty="0" smtClean="0"/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275" y="1282700"/>
            <a:ext cx="636428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 charset="0"/>
              </a:rPr>
              <a:t>SysML-Modelica</a:t>
            </a:r>
            <a:r>
              <a:rPr lang="en-US" dirty="0" smtClean="0">
                <a:latin typeface="Arial" charset="0"/>
              </a:rPr>
              <a:t> Transformation Specification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346075" y="2230438"/>
            <a:ext cx="23145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SysML-Modelica Transformation follows the principles</a:t>
            </a:r>
          </a:p>
          <a:p>
            <a:pPr algn="ctr"/>
            <a:r>
              <a:rPr lang="en-US" sz="2400"/>
              <a:t>of Model-Driven Architecture (MDA)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8763" y="1731963"/>
            <a:ext cx="6026150" cy="26876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6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496050"/>
            <a:ext cx="520700" cy="361950"/>
          </a:xfrm>
          <a:prstGeom prst="rect">
            <a:avLst/>
          </a:prstGeom>
          <a:noFill/>
        </p:spPr>
        <p:txBody>
          <a:bodyPr/>
          <a:lstStyle/>
          <a:p>
            <a:fld id="{CE493B66-A0DD-496F-B8E1-5B991F6EA27D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 r="2353" b="54688"/>
          <a:stretch>
            <a:fillRect/>
          </a:stretch>
        </p:blipFill>
        <p:spPr bwMode="auto">
          <a:xfrm>
            <a:off x="2611438" y="88900"/>
            <a:ext cx="63246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381000" y="5422900"/>
            <a:ext cx="141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Modelica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0" y="2298700"/>
            <a:ext cx="253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SysML4Modelica</a:t>
            </a:r>
          </a:p>
        </p:txBody>
      </p:sp>
      <p:cxnSp>
        <p:nvCxnSpPr>
          <p:cNvPr id="9" name="Straight Arrow Connector 8"/>
          <p:cNvCxnSpPr>
            <a:stCxn id="30726" idx="2"/>
          </p:cNvCxnSpPr>
          <p:nvPr/>
        </p:nvCxnSpPr>
        <p:spPr>
          <a:xfrm rot="5400000">
            <a:off x="-65881" y="4091782"/>
            <a:ext cx="2663825" cy="1587"/>
          </a:xfrm>
          <a:prstGeom prst="straightConnector1">
            <a:avLst/>
          </a:prstGeom>
          <a:ln w="158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TextBox 16"/>
          <p:cNvSpPr txBox="1">
            <a:spLocks noChangeArrowheads="1"/>
          </p:cNvSpPr>
          <p:nvPr/>
        </p:nvSpPr>
        <p:spPr bwMode="auto">
          <a:xfrm rot="-5400000">
            <a:off x="-21399" y="3828148"/>
            <a:ext cx="1838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/>
              <a:t>Bi-directional Transformation</a:t>
            </a:r>
            <a:endParaRPr lang="en-US" sz="1800" dirty="0"/>
          </a:p>
        </p:txBody>
      </p:sp>
      <p:grpSp>
        <p:nvGrpSpPr>
          <p:cNvPr id="30729" name="Group 10"/>
          <p:cNvGrpSpPr>
            <a:grpSpLocks/>
          </p:cNvGrpSpPr>
          <p:nvPr/>
        </p:nvGrpSpPr>
        <p:grpSpPr bwMode="auto">
          <a:xfrm>
            <a:off x="2419350" y="5059363"/>
            <a:ext cx="6580188" cy="1708150"/>
            <a:chOff x="2406316" y="4908885"/>
            <a:chExt cx="6581273" cy="1708484"/>
          </a:xfrm>
        </p:grpSpPr>
        <p:sp>
          <p:nvSpPr>
            <p:cNvPr id="30730" name="TextBox 5"/>
            <p:cNvSpPr txBox="1">
              <a:spLocks noChangeArrowheads="1"/>
            </p:cNvSpPr>
            <p:nvPr/>
          </p:nvSpPr>
          <p:spPr bwMode="auto">
            <a:xfrm>
              <a:off x="2406316" y="4908885"/>
              <a:ext cx="6581273" cy="17084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pic>
          <p:nvPicPr>
            <p:cNvPr id="30731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25114" t="61259" r="6184" b="21500"/>
            <a:stretch>
              <a:fillRect/>
            </a:stretch>
          </p:blipFill>
          <p:spPr bwMode="auto">
            <a:xfrm>
              <a:off x="2452446" y="5991724"/>
              <a:ext cx="6511080" cy="589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25159" t="24458" r="6184" b="47771"/>
            <a:stretch>
              <a:fillRect/>
            </a:stretch>
          </p:blipFill>
          <p:spPr bwMode="auto">
            <a:xfrm>
              <a:off x="2456660" y="5006024"/>
              <a:ext cx="6506866" cy="94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219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SysML4Modelica </a:t>
            </a:r>
            <a:r>
              <a:rPr lang="en-US" dirty="0" smtClean="0">
                <a:latin typeface="Arial" charset="0"/>
              </a:rPr>
              <a:t>to Modelica Syntactical Mapping</a:t>
            </a:r>
            <a:endParaRPr lang="en-US" dirty="0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496050"/>
            <a:ext cx="520700" cy="361950"/>
          </a:xfrm>
          <a:prstGeom prst="rect">
            <a:avLst/>
          </a:prstGeom>
          <a:noFill/>
        </p:spPr>
        <p:txBody>
          <a:bodyPr/>
          <a:lstStyle/>
          <a:p>
            <a:fld id="{9EC98E20-A11B-4DD1-AA3F-315044EAA6CE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3173413"/>
            <a:ext cx="46450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1538288"/>
            <a:ext cx="565308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72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Structure into Analysis Model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4" y="1494428"/>
            <a:ext cx="9084626" cy="498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30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Model Transformation?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468916"/>
          </a:xfrm>
        </p:spPr>
        <p:txBody>
          <a:bodyPr/>
          <a:lstStyle/>
          <a:p>
            <a:r>
              <a:rPr lang="en-US" dirty="0" smtClean="0"/>
              <a:t>Model Transformation:</a:t>
            </a:r>
            <a:endParaRPr lang="en-US" dirty="0"/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Any operation on a model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that produces another model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Very </a:t>
            </a:r>
            <a:r>
              <a:rPr lang="en-US" dirty="0"/>
              <a:t>general: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Almost anything you “do” with a model</a:t>
            </a:r>
          </a:p>
          <a:p>
            <a:pPr lvl="5">
              <a:buClr>
                <a:srgbClr val="3366FF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0">
              <a:buClr>
                <a:srgbClr val="3366FF"/>
              </a:buClr>
            </a:pPr>
            <a:r>
              <a:rPr lang="en-US" dirty="0" smtClean="0">
                <a:solidFill>
                  <a:srgbClr val="000000"/>
                </a:solidFill>
              </a:rPr>
              <a:t>Our primary interest: 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Automated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model transformations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6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 Structure into Analysis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136" y="1371601"/>
            <a:ext cx="4092464" cy="1292662"/>
          </a:xfrm>
        </p:spPr>
        <p:txBody>
          <a:bodyPr/>
          <a:lstStyle/>
          <a:p>
            <a:r>
              <a:rPr lang="en-US" dirty="0" smtClean="0"/>
              <a:t>Transformation requires deep analysis knowledge…</a:t>
            </a:r>
            <a:endParaRPr lang="en-US" dirty="0"/>
          </a:p>
        </p:txBody>
      </p:sp>
      <p:sp>
        <p:nvSpPr>
          <p:cNvPr id="13" name="Bent-Up Arrow 12"/>
          <p:cNvSpPr/>
          <p:nvPr/>
        </p:nvSpPr>
        <p:spPr bwMode="auto">
          <a:xfrm rot="5400000">
            <a:off x="2437606" y="3809206"/>
            <a:ext cx="992188" cy="1295399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3603" tIns="46802" rIns="93603" bIns="46802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81400" y="2911142"/>
            <a:ext cx="5334000" cy="3606702"/>
            <a:chOff x="3581400" y="2911142"/>
            <a:chExt cx="5334000" cy="3606702"/>
          </a:xfrm>
        </p:grpSpPr>
        <p:pic>
          <p:nvPicPr>
            <p:cNvPr id="8" name="Picture 13" descr="im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843" r="17300" b="3518"/>
            <a:stretch/>
          </p:blipFill>
          <p:spPr bwMode="auto">
            <a:xfrm>
              <a:off x="3581400" y="2911142"/>
              <a:ext cx="5334000" cy="3606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8163565" y="4467189"/>
              <a:ext cx="751835" cy="205065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pic>
          <p:nvPicPr>
            <p:cNvPr id="18" name="Picture 13" descr="im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0286" t="60992" r="43772" b="14929"/>
            <a:stretch/>
          </p:blipFill>
          <p:spPr bwMode="auto">
            <a:xfrm>
              <a:off x="4443410" y="4917285"/>
              <a:ext cx="392002" cy="900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 bwMode="auto">
            <a:xfrm>
              <a:off x="6160295" y="5157788"/>
              <a:ext cx="1066800" cy="116681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867400" y="5891984"/>
              <a:ext cx="1066800" cy="3842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5638800" y="6115048"/>
              <a:ext cx="483399" cy="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6122199" y="5305428"/>
              <a:ext cx="0" cy="80962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 flipV="1">
              <a:off x="4632268" y="4702964"/>
              <a:ext cx="4762" cy="245274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4343399" y="4825601"/>
              <a:ext cx="245267" cy="16669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463" y="1189628"/>
            <a:ext cx="4777673" cy="2620372"/>
            <a:chOff x="121463" y="1189628"/>
            <a:chExt cx="4777673" cy="262037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7137"/>
            <a:stretch/>
          </p:blipFill>
          <p:spPr bwMode="auto">
            <a:xfrm>
              <a:off x="121464" y="1189628"/>
              <a:ext cx="4436682" cy="262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40183"/>
            <a:stretch/>
          </p:blipFill>
          <p:spPr bwMode="auto">
            <a:xfrm>
              <a:off x="121463" y="1189628"/>
              <a:ext cx="4777673" cy="156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54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Transformations for Fluid Power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124206"/>
          </a:xfrm>
        </p:spPr>
        <p:txBody>
          <a:bodyPr/>
          <a:lstStyle/>
          <a:p>
            <a:r>
              <a:rPr lang="en-US" dirty="0" smtClean="0"/>
              <a:t>Transformation Rules: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Cylinder in descriptive, then </a:t>
            </a:r>
            <a:r>
              <a:rPr lang="en-US" dirty="0" err="1" smtClean="0"/>
              <a:t>ModelicaCylinder</a:t>
            </a:r>
            <a:r>
              <a:rPr lang="en-US" dirty="0" smtClean="0"/>
              <a:t> in analytical</a:t>
            </a:r>
          </a:p>
          <a:p>
            <a:pPr lvl="1"/>
            <a:r>
              <a:rPr lang="en-US" dirty="0" smtClean="0"/>
              <a:t>If Pump in descriptive, then </a:t>
            </a:r>
            <a:r>
              <a:rPr lang="en-US" dirty="0" err="1" smtClean="0"/>
              <a:t>ModelicaPump</a:t>
            </a:r>
            <a:r>
              <a:rPr lang="en-US" dirty="0" smtClean="0"/>
              <a:t> and </a:t>
            </a:r>
            <a:r>
              <a:rPr lang="en-US" dirty="0" err="1" smtClean="0"/>
              <a:t>ModelicaFilter</a:t>
            </a:r>
            <a:r>
              <a:rPr lang="en-US" dirty="0" smtClean="0"/>
              <a:t> in analytical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If connection between Pump and Valve, then </a:t>
            </a:r>
            <a:r>
              <a:rPr lang="en-US" dirty="0" err="1" smtClean="0"/>
              <a:t>ModelicaConnection</a:t>
            </a:r>
            <a:r>
              <a:rPr lang="en-US" dirty="0" smtClean="0"/>
              <a:t> between </a:t>
            </a:r>
            <a:r>
              <a:rPr lang="en-US" dirty="0" err="1" smtClean="0"/>
              <a:t>ModelicaPump</a:t>
            </a:r>
            <a:r>
              <a:rPr lang="en-US" dirty="0" smtClean="0"/>
              <a:t> and </a:t>
            </a:r>
            <a:r>
              <a:rPr lang="en-US" dirty="0" err="1" smtClean="0"/>
              <a:t>ModelicaValve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39290" y="5213985"/>
            <a:ext cx="4665421" cy="13830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algn="ctr">
            <a:solidFill>
              <a:srgbClr val="C00000"/>
            </a:solidFill>
            <a:miter lim="800000"/>
            <a:headEnd/>
            <a:tailEnd type="none" w="lg" len="lg"/>
          </a:ln>
          <a:effectLst>
            <a:outerShdw blurRad="177800" dist="215900" dir="2700000" algn="tl" rotWithShape="0">
              <a:prstClr val="black">
                <a:alpha val="40000"/>
              </a:prstClr>
            </a:outerShdw>
          </a:effectLst>
        </p:spPr>
        <p:txBody>
          <a:bodyPr lIns="93603" tIns="46802" rIns="93603" bIns="46802"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Not a good idea!</a:t>
            </a:r>
          </a:p>
          <a:p>
            <a:pPr algn="ctr"/>
            <a:r>
              <a:rPr lang="en-US" sz="2800" i="1" dirty="0" smtClean="0">
                <a:solidFill>
                  <a:srgbClr val="C00000"/>
                </a:solidFill>
              </a:rPr>
              <a:t>Too many rules…</a:t>
            </a:r>
          </a:p>
          <a:p>
            <a:pPr algn="ctr"/>
            <a:r>
              <a:rPr lang="en-US" sz="2800" i="1" dirty="0" smtClean="0">
                <a:solidFill>
                  <a:srgbClr val="C00000"/>
                </a:solidFill>
              </a:rPr>
              <a:t>Too specific, brittle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8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Define Model Correspondences</a:t>
            </a:r>
            <a:endParaRPr lang="en-US" dirty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-4759" y="1128684"/>
            <a:ext cx="9353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contrast="20000"/>
          </a:blip>
          <a:srcRect t="1960" r="2900"/>
          <a:stretch>
            <a:fillRect/>
          </a:stretch>
        </p:blipFill>
        <p:spPr bwMode="auto">
          <a:xfrm>
            <a:off x="2419344" y="3971925"/>
            <a:ext cx="4305312" cy="29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Magnetic Disk 9"/>
          <p:cNvSpPr>
            <a:spLocks noChangeArrowheads="1"/>
          </p:cNvSpPr>
          <p:nvPr/>
        </p:nvSpPr>
        <p:spPr bwMode="auto">
          <a:xfrm>
            <a:off x="138454" y="4953001"/>
            <a:ext cx="1967818" cy="1023938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3603" tIns="46802" rIns="93603" bIns="46802"/>
          <a:lstStyle/>
          <a:p>
            <a:pPr algn="ctr"/>
            <a:r>
              <a:rPr lang="en-US" sz="1800" dirty="0"/>
              <a:t>Correspondence</a:t>
            </a:r>
            <a:br>
              <a:rPr lang="en-US" sz="1800" dirty="0"/>
            </a:br>
            <a:r>
              <a:rPr lang="en-US" sz="1800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193657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to Analysis Mapping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01" y="1246546"/>
            <a:ext cx="3979226" cy="218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228600" y="4370550"/>
            <a:ext cx="3276600" cy="2215546"/>
            <a:chOff x="3581400" y="2911142"/>
            <a:chExt cx="5334000" cy="3606702"/>
          </a:xfrm>
        </p:grpSpPr>
        <p:pic>
          <p:nvPicPr>
            <p:cNvPr id="5" name="Picture 13" descr="im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843" r="17300" b="3518"/>
            <a:stretch/>
          </p:blipFill>
          <p:spPr bwMode="auto">
            <a:xfrm>
              <a:off x="3581400" y="2911142"/>
              <a:ext cx="5334000" cy="3606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8163565" y="4467189"/>
              <a:ext cx="751835" cy="205065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pic>
          <p:nvPicPr>
            <p:cNvPr id="7" name="Picture 13" descr="im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0286" t="60992" r="43772" b="14929"/>
            <a:stretch/>
          </p:blipFill>
          <p:spPr bwMode="auto">
            <a:xfrm>
              <a:off x="4443410" y="4917285"/>
              <a:ext cx="392002" cy="900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6160295" y="5157788"/>
              <a:ext cx="1066800" cy="116681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867400" y="5891984"/>
              <a:ext cx="1066800" cy="3842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638800" y="6115048"/>
              <a:ext cx="483399" cy="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122199" y="5305428"/>
              <a:ext cx="0" cy="80962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632268" y="4702964"/>
              <a:ext cx="4762" cy="245274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4343399" y="4825601"/>
              <a:ext cx="245267" cy="16669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1790700"/>
            <a:ext cx="4344988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07973" y="1246546"/>
            <a:ext cx="392706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SysML4Modelica Analysis Model</a:t>
            </a:r>
            <a:endParaRPr lang="en-US" sz="18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983" y="1459468"/>
            <a:ext cx="29504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SysML Descriptive Model</a:t>
            </a:r>
            <a:endParaRPr lang="en-US" sz="18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80192" y="2057400"/>
            <a:ext cx="1727781" cy="762000"/>
            <a:chOff x="4460080" y="4648200"/>
            <a:chExt cx="1727781" cy="762000"/>
          </a:xfrm>
        </p:grpSpPr>
        <p:sp>
          <p:nvSpPr>
            <p:cNvPr id="18" name="TextBox 17"/>
            <p:cNvSpPr txBox="1"/>
            <p:nvPr/>
          </p:nvSpPr>
          <p:spPr>
            <a:xfrm>
              <a:off x="4460080" y="4648200"/>
              <a:ext cx="17277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b="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4956902" y="4953000"/>
              <a:ext cx="10668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27884" y="5393822"/>
            <a:ext cx="1727781" cy="762000"/>
            <a:chOff x="4460080" y="4648200"/>
            <a:chExt cx="1727781" cy="762000"/>
          </a:xfrm>
        </p:grpSpPr>
        <p:sp>
          <p:nvSpPr>
            <p:cNvPr id="21" name="TextBox 20"/>
            <p:cNvSpPr txBox="1"/>
            <p:nvPr/>
          </p:nvSpPr>
          <p:spPr>
            <a:xfrm>
              <a:off x="4460080" y="4648200"/>
              <a:ext cx="17277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b="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  <p:sp>
          <p:nvSpPr>
            <p:cNvPr id="22" name="Right Arrow 21"/>
            <p:cNvSpPr/>
            <p:nvPr/>
          </p:nvSpPr>
          <p:spPr bwMode="auto">
            <a:xfrm flipH="1">
              <a:off x="4832207" y="4953000"/>
              <a:ext cx="10668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2983" y="4185884"/>
            <a:ext cx="29504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Modelica Model</a:t>
            </a:r>
            <a:endParaRPr lang="en-US" sz="18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90800" y="2590800"/>
            <a:ext cx="3505200" cy="13830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algn="ctr">
            <a:solidFill>
              <a:srgbClr val="C00000"/>
            </a:solidFill>
            <a:miter lim="800000"/>
            <a:headEnd/>
            <a:tailEnd type="none" w="lg" len="lg"/>
          </a:ln>
          <a:effectLst>
            <a:outerShdw blurRad="177800" dist="215900" dir="2700000" algn="tl" rotWithShape="0">
              <a:prstClr val="black">
                <a:alpha val="40000"/>
              </a:prstClr>
            </a:outerShdw>
          </a:effectLst>
        </p:spPr>
        <p:txBody>
          <a:bodyPr lIns="93603" tIns="46802" rIns="93603" bIns="46802"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Only 2 rules</a:t>
            </a:r>
          </a:p>
          <a:p>
            <a:pPr algn="ctr"/>
            <a:r>
              <a:rPr lang="en-US" sz="2800" i="1" dirty="0" smtClean="0">
                <a:solidFill>
                  <a:srgbClr val="C00000"/>
                </a:solidFill>
              </a:rPr>
              <a:t>One for components</a:t>
            </a:r>
          </a:p>
          <a:p>
            <a:pPr algn="ctr"/>
            <a:r>
              <a:rPr lang="en-US" sz="2800" i="1" dirty="0" smtClean="0">
                <a:solidFill>
                  <a:srgbClr val="C00000"/>
                </a:solidFill>
              </a:rPr>
              <a:t>One for connections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6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Generation of Vehicle Analyses</a:t>
            </a:r>
            <a:br>
              <a:rPr lang="en-US" dirty="0" smtClean="0"/>
            </a:br>
            <a:r>
              <a:rPr lang="en-US" sz="2200" dirty="0" smtClean="0"/>
              <a:t>(Work with </a:t>
            </a:r>
            <a:r>
              <a:rPr lang="en-US" sz="2200" dirty="0" smtClean="0"/>
              <a:t>students </a:t>
            </a:r>
            <a:r>
              <a:rPr lang="en-US" sz="2200" dirty="0" smtClean="0"/>
              <a:t>B. Bailey, J. </a:t>
            </a:r>
            <a:r>
              <a:rPr lang="en-US" sz="2200" dirty="0" err="1" smtClean="0"/>
              <a:t>Branscomb</a:t>
            </a:r>
            <a:r>
              <a:rPr lang="en-US" sz="2200" dirty="0" smtClean="0"/>
              <a:t> &amp; Ford Motor Company)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Reference model of logical </a:t>
            </a:r>
            <a:r>
              <a:rPr lang="en-US" dirty="0"/>
              <a:t>v</a:t>
            </a:r>
            <a:r>
              <a:rPr lang="en-US" dirty="0" smtClean="0"/>
              <a:t>ehicle </a:t>
            </a:r>
            <a:r>
              <a:rPr lang="en-US" dirty="0"/>
              <a:t>a</a:t>
            </a:r>
            <a:r>
              <a:rPr lang="en-US" dirty="0" smtClean="0"/>
              <a:t>rchitecture in </a:t>
            </a:r>
            <a:r>
              <a:rPr lang="en-US" dirty="0" err="1" smtClean="0"/>
              <a:t>SysML</a:t>
            </a:r>
            <a:endParaRPr lang="en-US" dirty="0" smtClean="0"/>
          </a:p>
          <a:p>
            <a:r>
              <a:rPr lang="en-US" dirty="0" smtClean="0"/>
              <a:t>Specialize the reference model into a variant for a specific vehicle program</a:t>
            </a:r>
          </a:p>
          <a:p>
            <a:r>
              <a:rPr lang="en-US" dirty="0" smtClean="0"/>
              <a:t>Specify the types of analyses needed</a:t>
            </a:r>
            <a:endParaRPr lang="en-US" dirty="0"/>
          </a:p>
        </p:txBody>
      </p:sp>
      <p:pic>
        <p:nvPicPr>
          <p:cNvPr id="5" name="Picture 4" descr="Vehicle Domain.jpg"/>
          <p:cNvPicPr>
            <a:picLocks noChangeAspect="1"/>
          </p:cNvPicPr>
          <p:nvPr/>
        </p:nvPicPr>
        <p:blipFill rotWithShape="1">
          <a:blip r:embed="rId2" cstate="print"/>
          <a:srcRect l="489" t="1209" r="1117" b="2659"/>
          <a:stretch/>
        </p:blipFill>
        <p:spPr>
          <a:xfrm>
            <a:off x="90756" y="2870770"/>
            <a:ext cx="8988696" cy="3751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14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Generation of Vehicle Analyses</a:t>
            </a:r>
            <a:br>
              <a:rPr lang="en-US" dirty="0" smtClean="0"/>
            </a:br>
            <a:r>
              <a:rPr lang="en-US" sz="2200" dirty="0"/>
              <a:t>(Work with </a:t>
            </a:r>
            <a:r>
              <a:rPr lang="en-US" sz="2200" dirty="0" smtClean="0"/>
              <a:t>students </a:t>
            </a:r>
            <a:r>
              <a:rPr lang="en-US" sz="2200" dirty="0"/>
              <a:t>B. Bailey, J. </a:t>
            </a:r>
            <a:r>
              <a:rPr lang="en-US" sz="2200" dirty="0" err="1"/>
              <a:t>Branscomb</a:t>
            </a:r>
            <a:r>
              <a:rPr lang="en-US" sz="2200" dirty="0"/>
              <a:t> &amp; Ford Motor Company)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08006"/>
            <a:ext cx="4343400" cy="2536069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Automatically generate templates for:</a:t>
            </a:r>
          </a:p>
          <a:p>
            <a:pPr lvl="1"/>
            <a:r>
              <a:rPr lang="en-US" sz="2300" dirty="0" err="1" smtClean="0"/>
              <a:t>Modelica</a:t>
            </a:r>
            <a:r>
              <a:rPr lang="en-US" sz="2300" dirty="0" smtClean="0"/>
              <a:t> (for physics-based modeling)</a:t>
            </a:r>
          </a:p>
          <a:p>
            <a:pPr lvl="1"/>
            <a:r>
              <a:rPr lang="en-US" sz="2300" dirty="0" smtClean="0"/>
              <a:t>Simulink (for controls)</a:t>
            </a:r>
          </a:p>
          <a:p>
            <a:r>
              <a:rPr lang="en-US" sz="2600" dirty="0"/>
              <a:t>Subsystem modeling</a:t>
            </a:r>
          </a:p>
          <a:p>
            <a:pPr lvl="1"/>
            <a:r>
              <a:rPr lang="en-US" sz="2300" dirty="0" smtClean="0"/>
              <a:t>SME fill </a:t>
            </a:r>
            <a:r>
              <a:rPr lang="en-US" sz="2300" dirty="0"/>
              <a:t>in model details</a:t>
            </a:r>
          </a:p>
          <a:p>
            <a:pPr lvl="1"/>
            <a:r>
              <a:rPr lang="en-US" sz="2300" dirty="0"/>
              <a:t>Validate subsystem models</a:t>
            </a:r>
          </a:p>
          <a:p>
            <a:r>
              <a:rPr lang="en-US" sz="2600" dirty="0"/>
              <a:t>System-level model integration</a:t>
            </a:r>
          </a:p>
          <a:p>
            <a:pPr lvl="1"/>
            <a:r>
              <a:rPr lang="en-US" dirty="0" smtClean="0"/>
              <a:t>Guaranteed compatibility</a:t>
            </a:r>
          </a:p>
          <a:p>
            <a:pPr lvl="1"/>
            <a:r>
              <a:rPr lang="en-US" dirty="0" err="1" smtClean="0"/>
              <a:t>Modelica</a:t>
            </a:r>
            <a:r>
              <a:rPr lang="en-US" dirty="0" smtClean="0"/>
              <a:t> model integrated into Simulink</a:t>
            </a:r>
          </a:p>
        </p:txBody>
      </p:sp>
      <p:pic>
        <p:nvPicPr>
          <p:cNvPr id="5" name="Picture 4" descr="Vehicle Domain.jpg"/>
          <p:cNvPicPr>
            <a:picLocks noChangeAspect="1"/>
          </p:cNvPicPr>
          <p:nvPr/>
        </p:nvPicPr>
        <p:blipFill rotWithShape="1">
          <a:blip r:embed="rId2" cstate="print"/>
          <a:srcRect l="489" t="1209" r="1117" b="2659"/>
          <a:stretch/>
        </p:blipFill>
        <p:spPr>
          <a:xfrm>
            <a:off x="90756" y="3848100"/>
            <a:ext cx="6710362" cy="28003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366349" y="5490682"/>
            <a:ext cx="2244204" cy="527857"/>
            <a:chOff x="2366349" y="5490682"/>
            <a:chExt cx="2244204" cy="527857"/>
          </a:xfrm>
        </p:grpSpPr>
        <p:sp>
          <p:nvSpPr>
            <p:cNvPr id="6" name="TextBox 5"/>
            <p:cNvSpPr txBox="1"/>
            <p:nvPr/>
          </p:nvSpPr>
          <p:spPr>
            <a:xfrm>
              <a:off x="2366349" y="5741540"/>
              <a:ext cx="224420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aseline="0" dirty="0" smtClean="0"/>
                <a:t>Architecture in </a:t>
              </a:r>
              <a:r>
                <a:rPr lang="en-US" sz="1800" baseline="0" dirty="0" err="1" smtClean="0"/>
                <a:t>SysML</a:t>
              </a:r>
              <a:endParaRPr lang="en-US" sz="1800" baseline="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8978" y="5490682"/>
              <a:ext cx="1538947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800" baseline="0" dirty="0" smtClean="0"/>
                <a:t>Logical Vehicle</a:t>
              </a: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693" y="1208006"/>
            <a:ext cx="4403190" cy="253606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Bent-Up Arrow 10"/>
          <p:cNvSpPr/>
          <p:nvPr/>
        </p:nvSpPr>
        <p:spPr bwMode="auto">
          <a:xfrm>
            <a:off x="6934200" y="3827552"/>
            <a:ext cx="1143000" cy="1028700"/>
          </a:xfrm>
          <a:prstGeom prst="bentUpArrow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28324" y="4925109"/>
            <a:ext cx="224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aseline="0" dirty="0" smtClean="0">
                <a:solidFill>
                  <a:schemeClr val="accent1">
                    <a:lumMod val="50000"/>
                  </a:schemeClr>
                </a:solidFill>
              </a:rPr>
              <a:t>Automated</a:t>
            </a:r>
            <a:br>
              <a:rPr lang="en-US" sz="2400" baseline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aseline="0" dirty="0" smtClean="0">
                <a:solidFill>
                  <a:schemeClr val="accent1">
                    <a:lumMod val="50000"/>
                  </a:schemeClr>
                </a:solidFill>
              </a:rPr>
              <a:t>Transformation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6249" y="1182386"/>
            <a:ext cx="20518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00" baseline="0" dirty="0" smtClean="0"/>
              <a:t>Integrated Simulink-</a:t>
            </a:r>
            <a:br>
              <a:rPr lang="en-US" sz="1800" baseline="0" dirty="0" smtClean="0"/>
            </a:br>
            <a:r>
              <a:rPr lang="en-US" sz="1800" baseline="0" dirty="0" err="1" smtClean="0"/>
              <a:t>Modelica</a:t>
            </a:r>
            <a:r>
              <a:rPr lang="en-US" sz="1800" dirty="0"/>
              <a:t> </a:t>
            </a:r>
            <a:r>
              <a:rPr lang="en-US" sz="1800" baseline="0" dirty="0" smtClean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21504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Taxonomy for Model Transformations in MBSE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Organized by the nature of the knowledge encoded in the transformation</a:t>
            </a:r>
            <a:endParaRPr lang="en-US" dirty="0"/>
          </a:p>
          <a:p>
            <a:pPr marL="914400" lvl="1" indent="-514350"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Knowledge about Views</a:t>
            </a:r>
          </a:p>
          <a:p>
            <a:pPr marL="1314450" lvl="2" indent="-514350">
              <a:buSzPct val="100000"/>
            </a:pPr>
            <a:r>
              <a:rPr lang="en-US" dirty="0" smtClean="0"/>
              <a:t>Take information from a model and represent it in a different (graphical) syntax</a:t>
            </a:r>
            <a:endParaRPr lang="en-US" dirty="0"/>
          </a:p>
          <a:p>
            <a:pPr marL="914400" lvl="1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Knowledge about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Analysis</a:t>
            </a:r>
          </a:p>
          <a:p>
            <a:pPr marL="1314450" lvl="2" indent="-514350">
              <a:buSzPct val="100000"/>
            </a:pPr>
            <a:r>
              <a:rPr lang="en-US" dirty="0" smtClean="0"/>
              <a:t>Take a structural description of a system and generate a corresponding analysis model</a:t>
            </a:r>
            <a:endParaRPr lang="en-US" dirty="0"/>
          </a:p>
          <a:p>
            <a:pPr marL="914400" lvl="1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Knowledge about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Synthesis</a:t>
            </a:r>
          </a:p>
          <a:p>
            <a:pPr marL="1314450" lvl="2" indent="-514350">
              <a:buSzPct val="100000"/>
            </a:pPr>
            <a:r>
              <a:rPr lang="en-US" dirty="0" smtClean="0"/>
              <a:t>Generate a (more detailed) structural description</a:t>
            </a:r>
          </a:p>
          <a:p>
            <a:r>
              <a:rPr lang="en-US" dirty="0" smtClean="0"/>
              <a:t>From simple to sophisticated</a:t>
            </a:r>
            <a:br>
              <a:rPr lang="en-US" dirty="0" smtClean="0"/>
            </a:br>
            <a:r>
              <a:rPr lang="en-US" dirty="0" smtClean="0"/>
              <a:t>From specific to general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03518" y="4578925"/>
            <a:ext cx="838200" cy="685800"/>
          </a:xfrm>
          <a:prstGeom prst="rightArrow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8875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4495800" cy="914400"/>
          </a:xfrm>
        </p:spPr>
        <p:txBody>
          <a:bodyPr/>
          <a:lstStyle/>
          <a:p>
            <a:r>
              <a:rPr lang="en-US" smtClean="0"/>
              <a:t>Synthesis Rules</a:t>
            </a:r>
            <a:endParaRPr lang="en-US" dirty="0" smtClean="0"/>
          </a:p>
        </p:txBody>
      </p:sp>
      <p:sp>
        <p:nvSpPr>
          <p:cNvPr id="76803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4998291"/>
          </a:xfrm>
        </p:spPr>
        <p:txBody>
          <a:bodyPr/>
          <a:lstStyle/>
          <a:p>
            <a:r>
              <a:rPr lang="en-US" dirty="0" smtClean="0"/>
              <a:t>Capture heuristic synthesis knowledge: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are promising system architectures?</a:t>
            </a:r>
          </a:p>
          <a:p>
            <a:endParaRPr lang="en-US" dirty="0" smtClean="0"/>
          </a:p>
          <a:p>
            <a:r>
              <a:rPr lang="en-US" dirty="0" smtClean="0"/>
              <a:t>Difficult to create a transparent “grammar” — which architectures are covered by the grammar?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6667"/>
          <a:stretch>
            <a:fillRect/>
          </a:stretch>
        </p:blipFill>
        <p:spPr bwMode="auto">
          <a:xfrm>
            <a:off x="4267200" y="41713"/>
            <a:ext cx="4876800" cy="67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156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Example of Synthesis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12114"/>
          </a:xfrm>
        </p:spPr>
        <p:txBody>
          <a:bodyPr/>
          <a:lstStyle/>
          <a:p>
            <a:r>
              <a:rPr lang="en-US" dirty="0" smtClean="0"/>
              <a:t>Variant modeling — constraint-based representation of a set of architectures </a:t>
            </a:r>
            <a:r>
              <a:rPr lang="en-US" dirty="0">
                <a:solidFill>
                  <a:srgbClr val="000000"/>
                </a:solidFill>
              </a:rPr>
              <a:t>(mbse.gfse.de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F6 program at JPL: Generation and analysis of fractionated satellite systems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865418" cy="245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061047"/>
            <a:ext cx="2152650" cy="103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063419" y="2984847"/>
            <a:ext cx="1727781" cy="762000"/>
            <a:chOff x="4460080" y="4648200"/>
            <a:chExt cx="1727781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4460080" y="4648200"/>
              <a:ext cx="17277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b="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4818352" y="4953000"/>
              <a:ext cx="10668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6501" y="4857690"/>
            <a:ext cx="2454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Set of v</a:t>
            </a:r>
            <a:r>
              <a:rPr lang="en-US" sz="2000" baseline="0" dirty="0" smtClean="0">
                <a:solidFill>
                  <a:schemeClr val="accent1">
                    <a:lumMod val="50000"/>
                  </a:schemeClr>
                </a:solidFill>
              </a:rPr>
              <a:t>ariations</a:t>
            </a:r>
            <a:endParaRPr lang="en-US" sz="2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3675" y="4191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0" dirty="0" smtClean="0">
                <a:solidFill>
                  <a:schemeClr val="accent1">
                    <a:lumMod val="50000"/>
                  </a:schemeClr>
                </a:solidFill>
              </a:rPr>
              <a:t>One variant</a:t>
            </a:r>
            <a:endParaRPr lang="en-US" sz="2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8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914400"/>
          </a:xfrm>
          <a:ln>
            <a:solidFill>
              <a:srgbClr val="FFFFFF"/>
            </a:solidFill>
          </a:ln>
        </p:spPr>
        <p:txBody>
          <a:bodyPr anchor="ctr"/>
          <a:lstStyle/>
          <a:p>
            <a:pPr eaLnBrk="1" hangingPunct="1"/>
            <a:r>
              <a:rPr lang="en-US" sz="3300" dirty="0"/>
              <a:t>Architecture Exploration Using SysML &amp; </a:t>
            </a:r>
            <a:r>
              <a:rPr lang="en-US" sz="3300" dirty="0" smtClean="0"/>
              <a:t>CPLEX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400" dirty="0"/>
              <a:t>(Work with </a:t>
            </a:r>
            <a:r>
              <a:rPr lang="en-US" sz="2400" dirty="0" smtClean="0"/>
              <a:t>former students </a:t>
            </a:r>
            <a:r>
              <a:rPr lang="en-US" sz="2400" dirty="0" err="1" smtClean="0"/>
              <a:t>Alek</a:t>
            </a:r>
            <a:r>
              <a:rPr lang="en-US" sz="2400" dirty="0" smtClean="0"/>
              <a:t> </a:t>
            </a:r>
            <a:r>
              <a:rPr lang="en-US" sz="2400" dirty="0" err="1" smtClean="0"/>
              <a:t>Kerzhner</a:t>
            </a:r>
            <a:r>
              <a:rPr lang="en-US" sz="2400" dirty="0" smtClean="0"/>
              <a:t>)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275" name="Content Placeholder 20"/>
          <p:cNvSpPr>
            <a:spLocks noGrp="1"/>
          </p:cNvSpPr>
          <p:nvPr>
            <p:ph sz="half" idx="4294967295"/>
          </p:nvPr>
        </p:nvSpPr>
        <p:spPr>
          <a:xfrm>
            <a:off x="4191000" y="1371600"/>
            <a:ext cx="4800600" cy="2667000"/>
          </a:xfrm>
        </p:spPr>
        <p:txBody>
          <a:bodyPr>
            <a:normAutofit lnSpcReduction="10000"/>
          </a:bodyPr>
          <a:lstStyle/>
          <a:p>
            <a:pPr marL="290513" indent="-290513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400" dirty="0" smtClean="0"/>
              <a:t>Formulate Problem </a:t>
            </a:r>
            <a:r>
              <a:rPr lang="en-US" sz="2400" dirty="0"/>
              <a:t>in </a:t>
            </a:r>
            <a:r>
              <a:rPr lang="en-US" sz="2400" dirty="0" smtClean="0"/>
              <a:t>SysML</a:t>
            </a:r>
          </a:p>
          <a:p>
            <a:pPr marL="290513" indent="-290513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Transform</a:t>
            </a:r>
            <a:r>
              <a:rPr lang="en-US" sz="2400" dirty="0" smtClean="0"/>
              <a:t> to Superstructure</a:t>
            </a:r>
          </a:p>
          <a:p>
            <a:pPr marL="290513" indent="-290513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Transform</a:t>
            </a:r>
            <a:r>
              <a:rPr lang="en-US" sz="2400" dirty="0" smtClean="0"/>
              <a:t> to Introduce Behavior</a:t>
            </a:r>
          </a:p>
          <a:p>
            <a:pPr marL="290513" indent="-290513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Transform</a:t>
            </a:r>
            <a:r>
              <a:rPr lang="en-US" sz="2400" dirty="0" smtClean="0"/>
              <a:t> to Linearize</a:t>
            </a:r>
          </a:p>
          <a:p>
            <a:pPr marL="290513" indent="-290513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Transform</a:t>
            </a:r>
            <a:r>
              <a:rPr lang="en-US" sz="2400" dirty="0" smtClean="0"/>
              <a:t> to AIMMS syntax</a:t>
            </a:r>
          </a:p>
          <a:p>
            <a:pPr marL="290513" indent="-290513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400" dirty="0" smtClean="0"/>
              <a:t>Solve </a:t>
            </a:r>
            <a:r>
              <a:rPr lang="en-US" sz="2400" dirty="0" smtClean="0"/>
              <a:t>using CPLEX</a:t>
            </a:r>
          </a:p>
          <a:p>
            <a:pPr marL="290513" indent="-290513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Transform</a:t>
            </a:r>
            <a:r>
              <a:rPr lang="en-US" sz="2400" dirty="0" smtClean="0"/>
              <a:t> solutions into SysML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52400" y="1887538"/>
            <a:ext cx="1973263" cy="1720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contrast="20000"/>
          </a:blip>
          <a:srcRect r="1161" b="2143"/>
          <a:stretch>
            <a:fillRect/>
          </a:stretch>
        </p:blipFill>
        <p:spPr bwMode="auto">
          <a:xfrm>
            <a:off x="1662113" y="1387475"/>
            <a:ext cx="2217737" cy="15287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1140040" y="1716153"/>
            <a:ext cx="908796" cy="985948"/>
            <a:chOff x="152401" y="1295400"/>
            <a:chExt cx="2288614" cy="23179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 bwMode="auto">
            <a:xfrm>
              <a:off x="152401" y="1295401"/>
              <a:ext cx="2288614" cy="2317954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anchor="ctr"/>
            <a:lstStyle/>
            <a:p>
              <a:pPr algn="ctr" eaLnBrk="1" hangingPunct="1">
                <a:defRPr/>
              </a:pP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3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1" y="1295400"/>
              <a:ext cx="2288612" cy="231795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874713" y="2701925"/>
            <a:ext cx="2609850" cy="14525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527175" y="2112963"/>
            <a:ext cx="1198563" cy="1177925"/>
            <a:chOff x="7119169" y="2562506"/>
            <a:chExt cx="1198921" cy="1179108"/>
          </a:xfrm>
        </p:grpSpPr>
        <p:sp>
          <p:nvSpPr>
            <p:cNvPr id="9" name="Flowchart: Magnetic Disk 8"/>
            <p:cNvSpPr/>
            <p:nvPr/>
          </p:nvSpPr>
          <p:spPr bwMode="auto">
            <a:xfrm>
              <a:off x="7119169" y="2836167"/>
              <a:ext cx="1198921" cy="905447"/>
            </a:xfrm>
            <a:prstGeom prst="flowChartMagneticDisk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3603" tIns="46802" rIns="93603" bIns="46802" anchor="ctr"/>
            <a:lstStyle/>
            <a:p>
              <a:pPr algn="ctr" eaLnBrk="1" hangingPunct="1">
                <a:spcBef>
                  <a:spcPts val="0"/>
                </a:spcBef>
                <a:defRPr/>
              </a:pPr>
              <a:endParaRPr lang="en-US" sz="400" dirty="0">
                <a:solidFill>
                  <a:srgbClr val="9999FF">
                    <a:lumMod val="25000"/>
                  </a:srgbClr>
                </a:solidFill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000" dirty="0" smtClean="0">
                  <a:solidFill>
                    <a:srgbClr val="9999FF">
                      <a:lumMod val="25000"/>
                    </a:srgbClr>
                  </a:solidFill>
                </a:rPr>
                <a:t>SE Problem</a:t>
              </a:r>
              <a:endParaRPr lang="en-US" sz="2000" dirty="0">
                <a:solidFill>
                  <a:srgbClr val="9999FF">
                    <a:lumMod val="25000"/>
                  </a:srgb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119169" y="2562506"/>
              <a:ext cx="1198921" cy="700422"/>
            </a:xfrm>
            <a:prstGeom prst="ellipse">
              <a:avLst/>
            </a:prstGeom>
            <a:ln>
              <a:headEnd/>
              <a:tailEnd type="none" w="lg" len="lg"/>
            </a:ln>
            <a:scene3d>
              <a:camera prst="perspectiveFront">
                <a:rot lat="1740000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3603" tIns="46802" rIns="93603" bIns="46802" anchor="ctr"/>
            <a:lstStyle/>
            <a:p>
              <a:pPr algn="ctr" eaLnBrk="1" hangingPunct="1">
                <a:defRPr/>
              </a:pPr>
              <a:endParaRPr lang="en-US" sz="2000" dirty="0">
                <a:solidFill>
                  <a:srgbClr val="9999FF">
                    <a:lumMod val="50000"/>
                  </a:srgbClr>
                </a:solidFill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3367088" y="4057650"/>
            <a:ext cx="5614987" cy="2554288"/>
            <a:chOff x="4693920" y="1716153"/>
            <a:chExt cx="6543040" cy="2976453"/>
          </a:xfrm>
        </p:grpSpPr>
        <p:pic>
          <p:nvPicPr>
            <p:cNvPr id="1026" name="Picture 2" descr="C:\Users\cparedis\Downloads\aimms screenshot3.tif"/>
            <p:cNvPicPr>
              <a:picLocks noChangeAspect="1" noChangeArrowheads="1"/>
            </p:cNvPicPr>
            <p:nvPr/>
          </p:nvPicPr>
          <p:blipFill>
            <a:blip r:embed="rId7" cstate="print"/>
            <a:srcRect b="51326"/>
            <a:stretch>
              <a:fillRect/>
            </a:stretch>
          </p:blipFill>
          <p:spPr bwMode="auto">
            <a:xfrm>
              <a:off x="4693920" y="1716153"/>
              <a:ext cx="6543040" cy="2236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2" descr="C:\Users\cparedis\Downloads\aimms screenshot3.tif"/>
            <p:cNvPicPr>
              <a:picLocks noChangeAspect="1" noChangeArrowheads="1"/>
            </p:cNvPicPr>
            <p:nvPr/>
          </p:nvPicPr>
          <p:blipFill>
            <a:blip r:embed="rId7" cstate="print"/>
            <a:srcRect t="79169"/>
            <a:stretch>
              <a:fillRect/>
            </a:stretch>
          </p:blipFill>
          <p:spPr bwMode="auto">
            <a:xfrm>
              <a:off x="4693920" y="3736219"/>
              <a:ext cx="6543040" cy="9563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6076335" y="4999708"/>
            <a:ext cx="2151551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AIMMS – CPLEX</a:t>
            </a:r>
          </a:p>
        </p:txBody>
      </p:sp>
      <p:sp>
        <p:nvSpPr>
          <p:cNvPr id="17" name="Bent Arrow 16"/>
          <p:cNvSpPr/>
          <p:nvPr/>
        </p:nvSpPr>
        <p:spPr bwMode="auto">
          <a:xfrm rot="10800000" flipH="1">
            <a:off x="2340078" y="4191000"/>
            <a:ext cx="1012722" cy="14361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646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3603" tIns="46802" rIns="93603" bIns="46802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4853548"/>
            <a:ext cx="2590800" cy="1394852"/>
          </a:xfrm>
          <a:prstGeom prst="rect">
            <a:avLst/>
          </a:prstGeom>
          <a:solidFill>
            <a:srgbClr val="FF9999"/>
          </a:solidFill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3603" tIns="46802" rIns="93603" bIns="46802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Generation of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Mixed Integer Programming model </a:t>
            </a:r>
            <a:r>
              <a:rPr lang="en-US" sz="2000" dirty="0">
                <a:solidFill>
                  <a:sysClr val="windowText" lastClr="000000"/>
                </a:solidFill>
              </a:rPr>
              <a:t>through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transformations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6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6-12-9780123852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55" y="1360170"/>
            <a:ext cx="61055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Models Evolve </a:t>
            </a:r>
            <a:r>
              <a:rPr lang="en-US" dirty="0"/>
              <a:t>O</a:t>
            </a:r>
            <a:r>
              <a:rPr lang="en-US" dirty="0" smtClean="0"/>
              <a:t>ver Time</a:t>
            </a: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866355" y="6324600"/>
            <a:ext cx="5411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0" dirty="0" smtClean="0"/>
              <a:t>(from: A Practical Guide to </a:t>
            </a:r>
            <a:r>
              <a:rPr lang="en-US" sz="1400" baseline="0" dirty="0" err="1" smtClean="0"/>
              <a:t>SysML</a:t>
            </a:r>
            <a:r>
              <a:rPr lang="en-US" sz="1400" baseline="0" dirty="0" smtClean="0"/>
              <a:t> — </a:t>
            </a:r>
            <a:r>
              <a:rPr lang="en-US" sz="1400" baseline="0" dirty="0" err="1" smtClean="0"/>
              <a:t>Friedenthal</a:t>
            </a:r>
            <a:r>
              <a:rPr lang="en-US" sz="1400" dirty="0" smtClean="0"/>
              <a:t>, Moore, Steiner)</a:t>
            </a:r>
            <a:r>
              <a:rPr lang="en-US" sz="1400" baseline="0" dirty="0" smtClean="0"/>
              <a:t> </a:t>
            </a:r>
            <a:endParaRPr 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318272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754874"/>
          </a:xfrm>
        </p:spPr>
        <p:txBody>
          <a:bodyPr/>
          <a:lstStyle/>
          <a:p>
            <a:r>
              <a:rPr lang="en-US" dirty="0" smtClean="0"/>
              <a:t>Context — Model Transformations</a:t>
            </a:r>
          </a:p>
          <a:p>
            <a:pPr lvl="1"/>
            <a:r>
              <a:rPr lang="en-US" dirty="0" smtClean="0"/>
              <a:t>What is a model transformation? — </a:t>
            </a:r>
            <a:r>
              <a:rPr lang="en-US" dirty="0"/>
              <a:t>s</a:t>
            </a:r>
            <a:r>
              <a:rPr lang="en-US" dirty="0" smtClean="0"/>
              <a:t>ome simple examples</a:t>
            </a:r>
          </a:p>
          <a:p>
            <a:pPr lvl="1"/>
            <a:r>
              <a:rPr lang="en-US" dirty="0" smtClean="0"/>
              <a:t>Meta-modeling and Model transformations languages</a:t>
            </a:r>
          </a:p>
          <a:p>
            <a:r>
              <a:rPr lang="en-US" dirty="0" smtClean="0"/>
              <a:t>How can model transformations be useful in MBSE?</a:t>
            </a:r>
          </a:p>
          <a:p>
            <a:pPr lvl="1"/>
            <a:r>
              <a:rPr lang="en-US" dirty="0" smtClean="0"/>
              <a:t>A taxonomy of usage scenarios</a:t>
            </a:r>
          </a:p>
          <a:p>
            <a:pPr lvl="1"/>
            <a:r>
              <a:rPr lang="en-US" dirty="0" smtClean="0"/>
              <a:t>Examples and illustrations</a:t>
            </a:r>
            <a:endParaRPr lang="en-US" dirty="0"/>
          </a:p>
          <a:p>
            <a:r>
              <a:rPr lang="en-US" dirty="0" smtClean="0"/>
              <a:t>How to get started?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0" y="4149435"/>
            <a:ext cx="476250" cy="457200"/>
          </a:xfrm>
          <a:prstGeom prst="rightArrow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8825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902607"/>
          </a:xfrm>
        </p:spPr>
        <p:txBody>
          <a:bodyPr/>
          <a:lstStyle/>
          <a:p>
            <a:r>
              <a:rPr lang="en-US" dirty="0" smtClean="0"/>
              <a:t>Imperative modeling</a:t>
            </a:r>
            <a:endParaRPr lang="en-US" dirty="0"/>
          </a:p>
          <a:p>
            <a:pPr lvl="1"/>
            <a:r>
              <a:rPr lang="en-US" dirty="0" smtClean="0"/>
              <a:t>Traditional programming languages: Java, Python,…</a:t>
            </a:r>
          </a:p>
          <a:p>
            <a:pPr lvl="1"/>
            <a:r>
              <a:rPr lang="en-US" dirty="0" smtClean="0"/>
              <a:t>Direct use of the APIs of SysML and Analysis tools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Declarative Model </a:t>
            </a:r>
            <a:r>
              <a:rPr lang="en-US" dirty="0" smtClean="0"/>
              <a:t>Transformation Languages</a:t>
            </a:r>
          </a:p>
          <a:p>
            <a:pPr lvl="1"/>
            <a:r>
              <a:rPr lang="en-US" dirty="0" smtClean="0"/>
              <a:t>ATL, QVT, </a:t>
            </a:r>
            <a:r>
              <a:rPr lang="en-US" dirty="0" err="1" smtClean="0"/>
              <a:t>Moflon</a:t>
            </a:r>
            <a:r>
              <a:rPr lang="en-US" dirty="0" smtClean="0"/>
              <a:t>, VIATRA2,…</a:t>
            </a:r>
            <a:endParaRPr lang="en-US" dirty="0" smtClean="0"/>
          </a:p>
          <a:p>
            <a:pPr lvl="1"/>
            <a:r>
              <a:rPr lang="en-US" dirty="0" smtClean="0"/>
              <a:t>All are Eclipse based</a:t>
            </a:r>
          </a:p>
          <a:p>
            <a:pPr lvl="1"/>
            <a:r>
              <a:rPr lang="en-US" dirty="0" smtClean="0"/>
              <a:t>Integration of Model Transformation tools into current SysML tools is not well supported…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38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Transformation </a:t>
            </a:r>
            <a:r>
              <a:rPr lang="en-US" dirty="0" smtClean="0"/>
              <a:t>Tools</a:t>
            </a:r>
            <a:endParaRPr lang="en-US" dirty="0" smtClean="0"/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1203028" y="3363736"/>
            <a:ext cx="1336675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conforms to</a:t>
            </a:r>
            <a:endParaRPr lang="en-US" sz="1800" dirty="0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21882" y="3363736"/>
            <a:ext cx="1336675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conforms to</a:t>
            </a:r>
            <a:endParaRPr lang="en-US" sz="1800" dirty="0"/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2422923" y="4639816"/>
            <a:ext cx="641350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reads</a:t>
            </a:r>
            <a:endParaRPr lang="en-US" sz="1800" dirty="0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6060679" y="4639816"/>
            <a:ext cx="669925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writes</a:t>
            </a:r>
            <a:endParaRPr lang="en-US" sz="1800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2281635" y="1806971"/>
            <a:ext cx="938213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refers to</a:t>
            </a:r>
            <a:endParaRPr lang="en-US" sz="1800" dirty="0"/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5933678" y="1806971"/>
            <a:ext cx="938213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refers to</a:t>
            </a:r>
            <a:endParaRPr lang="en-US" sz="1800" dirty="0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4699959" y="3363736"/>
            <a:ext cx="1025525" cy="3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executes</a:t>
            </a:r>
            <a:endParaRPr lang="en-US" sz="1800" dirty="0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2690233" y="6183869"/>
            <a:ext cx="3698449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(</a:t>
            </a:r>
            <a:r>
              <a:rPr lang="en-US" sz="1800" dirty="0" err="1"/>
              <a:t>Czarnecki</a:t>
            </a:r>
            <a:r>
              <a:rPr lang="en-US" sz="1800" dirty="0"/>
              <a:t>, K., &amp; </a:t>
            </a:r>
            <a:r>
              <a:rPr lang="en-US" sz="1800" dirty="0" err="1"/>
              <a:t>Hellen</a:t>
            </a:r>
            <a:r>
              <a:rPr lang="en-US" sz="1800" dirty="0"/>
              <a:t>, S., 2006)</a:t>
            </a: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155576" y="1723911"/>
            <a:ext cx="1922463" cy="949372"/>
          </a:xfrm>
          <a:prstGeom prst="rect">
            <a:avLst/>
          </a:prstGeom>
          <a:solidFill>
            <a:srgbClr val="FFC000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/>
              <a:t>Source</a:t>
            </a:r>
            <a:br>
              <a:rPr lang="en-US" sz="2400" dirty="0"/>
            </a:br>
            <a:r>
              <a:rPr lang="en-US" sz="2400" dirty="0"/>
              <a:t>Meta-model</a:t>
            </a:r>
          </a:p>
        </p:txBody>
      </p:sp>
      <p:sp>
        <p:nvSpPr>
          <p:cNvPr id="84" name="Rectangle 49"/>
          <p:cNvSpPr>
            <a:spLocks noChangeArrowheads="1"/>
          </p:cNvSpPr>
          <p:nvPr/>
        </p:nvSpPr>
        <p:spPr bwMode="auto">
          <a:xfrm>
            <a:off x="3423444" y="1723911"/>
            <a:ext cx="2306638" cy="949372"/>
          </a:xfrm>
          <a:prstGeom prst="rect">
            <a:avLst/>
          </a:prstGeom>
          <a:solidFill>
            <a:schemeClr val="accent1"/>
          </a:solidFill>
          <a:ln w="3" cap="rnd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Transformation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Specification</a:t>
            </a:r>
            <a:endParaRPr lang="en-US" sz="2000" dirty="0"/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7075488" y="1723911"/>
            <a:ext cx="1922463" cy="949372"/>
          </a:xfrm>
          <a:prstGeom prst="rect">
            <a:avLst/>
          </a:prstGeom>
          <a:solidFill>
            <a:srgbClr val="FFC000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Target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Meta-model</a:t>
            </a:r>
            <a:endParaRPr lang="en-US" sz="2000" dirty="0"/>
          </a:p>
        </p:txBody>
      </p:sp>
      <p:sp>
        <p:nvSpPr>
          <p:cNvPr id="86" name="Rectangle 18"/>
          <p:cNvSpPr>
            <a:spLocks noChangeArrowheads="1"/>
          </p:cNvSpPr>
          <p:nvPr/>
        </p:nvSpPr>
        <p:spPr bwMode="auto">
          <a:xfrm>
            <a:off x="155576" y="4572028"/>
            <a:ext cx="1922463" cy="949372"/>
          </a:xfrm>
          <a:prstGeom prst="rect">
            <a:avLst/>
          </a:prstGeom>
          <a:solidFill>
            <a:schemeClr val="bg1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Source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Model</a:t>
            </a:r>
            <a:endParaRPr lang="en-US" sz="2000" dirty="0"/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3409157" y="4572028"/>
            <a:ext cx="2306638" cy="949372"/>
          </a:xfrm>
          <a:prstGeom prst="rect">
            <a:avLst/>
          </a:prstGeom>
          <a:solidFill>
            <a:srgbClr val="92D050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Transformation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Engine</a:t>
            </a:r>
            <a:endParaRPr lang="en-US" sz="2000" dirty="0"/>
          </a:p>
        </p:txBody>
      </p:sp>
      <p:sp>
        <p:nvSpPr>
          <p:cNvPr id="88" name="Rectangle 32"/>
          <p:cNvSpPr>
            <a:spLocks noChangeArrowheads="1"/>
          </p:cNvSpPr>
          <p:nvPr/>
        </p:nvSpPr>
        <p:spPr bwMode="auto">
          <a:xfrm>
            <a:off x="7075488" y="4572028"/>
            <a:ext cx="1922463" cy="949372"/>
          </a:xfrm>
          <a:prstGeom prst="rect">
            <a:avLst/>
          </a:prstGeom>
          <a:solidFill>
            <a:schemeClr val="bg1"/>
          </a:solidFill>
          <a:ln w="3" cap="rnd">
            <a:solidFill>
              <a:srgbClr val="000000"/>
            </a:solidFill>
            <a:round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Target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Model</a:t>
            </a:r>
            <a:endParaRPr lang="en-US" sz="2000" dirty="0"/>
          </a:p>
        </p:txBody>
      </p:sp>
      <p:cxnSp>
        <p:nvCxnSpPr>
          <p:cNvPr id="6" name="Straight Arrow Connector 5"/>
          <p:cNvCxnSpPr>
            <a:stCxn id="86" idx="0"/>
            <a:endCxn id="83" idx="2"/>
          </p:cNvCxnSpPr>
          <p:nvPr/>
        </p:nvCxnSpPr>
        <p:spPr bwMode="auto">
          <a:xfrm flipV="1">
            <a:off x="1116808" y="2673283"/>
            <a:ext cx="0" cy="18987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1" name="Straight Arrow Connector 90"/>
          <p:cNvCxnSpPr>
            <a:stCxn id="84" idx="3"/>
            <a:endCxn id="85" idx="1"/>
          </p:cNvCxnSpPr>
          <p:nvPr/>
        </p:nvCxnSpPr>
        <p:spPr bwMode="auto">
          <a:xfrm>
            <a:off x="5730082" y="2198597"/>
            <a:ext cx="13454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4" name="Straight Arrow Connector 93"/>
          <p:cNvCxnSpPr>
            <a:stCxn id="87" idx="3"/>
          </p:cNvCxnSpPr>
          <p:nvPr/>
        </p:nvCxnSpPr>
        <p:spPr bwMode="auto">
          <a:xfrm>
            <a:off x="5715795" y="5046714"/>
            <a:ext cx="1359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7" name="Straight Arrow Connector 96"/>
          <p:cNvCxnSpPr>
            <a:stCxn id="87" idx="1"/>
            <a:endCxn id="86" idx="3"/>
          </p:cNvCxnSpPr>
          <p:nvPr/>
        </p:nvCxnSpPr>
        <p:spPr bwMode="auto">
          <a:xfrm flipH="1">
            <a:off x="2078039" y="5046714"/>
            <a:ext cx="13311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Straight Arrow Connector 101"/>
          <p:cNvCxnSpPr>
            <a:stCxn id="84" idx="1"/>
            <a:endCxn id="83" idx="3"/>
          </p:cNvCxnSpPr>
          <p:nvPr/>
        </p:nvCxnSpPr>
        <p:spPr bwMode="auto">
          <a:xfrm flipH="1">
            <a:off x="2078039" y="2198597"/>
            <a:ext cx="13454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Straight Arrow Connector 104"/>
          <p:cNvCxnSpPr>
            <a:stCxn id="87" idx="0"/>
            <a:endCxn id="84" idx="2"/>
          </p:cNvCxnSpPr>
          <p:nvPr/>
        </p:nvCxnSpPr>
        <p:spPr bwMode="auto">
          <a:xfrm flipV="1">
            <a:off x="4562476" y="2673283"/>
            <a:ext cx="14287" cy="18987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Straight Arrow Connector 107"/>
          <p:cNvCxnSpPr>
            <a:stCxn id="88" idx="0"/>
            <a:endCxn id="85" idx="2"/>
          </p:cNvCxnSpPr>
          <p:nvPr/>
        </p:nvCxnSpPr>
        <p:spPr bwMode="auto">
          <a:xfrm flipV="1">
            <a:off x="8036720" y="2673283"/>
            <a:ext cx="0" cy="18987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Rectangle 1"/>
          <p:cNvSpPr/>
          <p:nvPr/>
        </p:nvSpPr>
        <p:spPr bwMode="auto">
          <a:xfrm>
            <a:off x="3338854" y="1633476"/>
            <a:ext cx="2531238" cy="4027469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609756" y="1181014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>
                <a:solidFill>
                  <a:srgbClr val="FF0000"/>
                </a:solidFill>
              </a:rPr>
              <a:t>Eclipse MMT</a:t>
            </a:r>
            <a:endParaRPr lang="en-US" sz="2400" baseline="0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916" y="1181014"/>
            <a:ext cx="2135279" cy="4455375"/>
            <a:chOff x="84916" y="1181014"/>
            <a:chExt cx="2135279" cy="4455375"/>
          </a:xfrm>
        </p:grpSpPr>
        <p:sp>
          <p:nvSpPr>
            <p:cNvPr id="26" name="Rectangle 25"/>
            <p:cNvSpPr/>
            <p:nvPr/>
          </p:nvSpPr>
          <p:spPr bwMode="auto">
            <a:xfrm>
              <a:off x="84916" y="1608920"/>
              <a:ext cx="2135279" cy="4027469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051" y="1181014"/>
              <a:ext cx="1759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aseline="0" dirty="0" smtClean="0">
                  <a:solidFill>
                    <a:srgbClr val="FF0000"/>
                  </a:solidFill>
                </a:rPr>
                <a:t>SysML Tool</a:t>
              </a:r>
              <a:endParaRPr lang="en-US" sz="2400" baseline="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41370" y="1181014"/>
            <a:ext cx="2135279" cy="4455375"/>
            <a:chOff x="84916" y="1181014"/>
            <a:chExt cx="2135279" cy="4455375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4916" y="1608920"/>
              <a:ext cx="2135279" cy="4027469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3952" y="1181014"/>
              <a:ext cx="1977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aseline="0" dirty="0" smtClean="0">
                  <a:solidFill>
                    <a:srgbClr val="FF0000"/>
                  </a:solidFill>
                </a:rPr>
                <a:t>Analysis Tool</a:t>
              </a:r>
              <a:endParaRPr lang="en-US" sz="2400" baseline="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5933678" y="1806971"/>
            <a:ext cx="938213" cy="3450829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2304256" y="1703585"/>
            <a:ext cx="938213" cy="3450829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204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</a:t>
            </a:r>
            <a:r>
              <a:rPr lang="en-US" dirty="0"/>
              <a:t>What? Should I use Model Transformations?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287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It depends…</a:t>
            </a:r>
          </a:p>
          <a:p>
            <a:r>
              <a:rPr lang="en-US" dirty="0" smtClean="0"/>
              <a:t>Costs</a:t>
            </a:r>
            <a:endParaRPr lang="en-US" dirty="0" smtClean="0"/>
          </a:p>
          <a:p>
            <a:pPr lvl="1"/>
            <a:r>
              <a:rPr lang="en-US" dirty="0" smtClean="0"/>
              <a:t>Knowledge capture, management is expensive</a:t>
            </a:r>
          </a:p>
          <a:p>
            <a:pPr lvl="1"/>
            <a:r>
              <a:rPr lang="en-US" dirty="0" smtClean="0"/>
              <a:t>Requires “knowledge engineers” who understand how best to generalize knowledge and encode it in transformations</a:t>
            </a:r>
          </a:p>
          <a:p>
            <a:pPr lvl="1"/>
            <a:r>
              <a:rPr lang="en-US" dirty="0" smtClean="0"/>
              <a:t>Infrastructure</a:t>
            </a:r>
            <a:endParaRPr lang="en-US" dirty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Improved consistency</a:t>
            </a:r>
          </a:p>
          <a:p>
            <a:pPr lvl="1"/>
            <a:r>
              <a:rPr lang="en-US" dirty="0" smtClean="0"/>
              <a:t>Once the knowledge has been captured, the cost of applying it is very small</a:t>
            </a:r>
          </a:p>
          <a:p>
            <a:pPr lvl="1"/>
            <a:r>
              <a:rPr lang="en-US" dirty="0" smtClean="0"/>
              <a:t>Eliminat</a:t>
            </a:r>
            <a:r>
              <a:rPr lang="en-US" dirty="0" smtClean="0"/>
              <a:t>e tedious, non-value-added tasks in MBSE process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2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495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Model Transformations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39775" lvl="1" indent="-339725">
              <a:buSzPct val="100000"/>
            </a:pPr>
            <a:r>
              <a:rPr lang="en-US" dirty="0"/>
              <a:t>Any operation on a </a:t>
            </a:r>
            <a:r>
              <a:rPr lang="en-US" dirty="0" smtClean="0"/>
              <a:t>model that </a:t>
            </a:r>
            <a:r>
              <a:rPr lang="en-US" dirty="0"/>
              <a:t>produces another </a:t>
            </a:r>
            <a:r>
              <a:rPr lang="en-US" dirty="0" smtClean="0"/>
              <a:t>model</a:t>
            </a:r>
          </a:p>
          <a:p>
            <a:pPr marL="739775" lvl="1" indent="-339725">
              <a:buSzPct val="100000"/>
            </a:pPr>
            <a:r>
              <a:rPr lang="en-US" dirty="0" smtClean="0"/>
              <a:t>Automated model transformations defined at meta-model level</a:t>
            </a:r>
          </a:p>
          <a:p>
            <a:pPr marL="739775" lvl="1" indent="-339725">
              <a:buSzPct val="100000"/>
            </a:pPr>
            <a:r>
              <a:rPr lang="en-US" dirty="0" smtClean="0"/>
              <a:t>Model transformation tools in Eclipse</a:t>
            </a:r>
            <a:endParaRPr lang="en-US" dirty="0"/>
          </a:p>
          <a:p>
            <a:pPr marL="1771650" lvl="3" indent="-514350">
              <a:buSzPct val="100000"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Model Transformations in MBSE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39775" lvl="1" indent="-339725">
              <a:buSzPct val="100000"/>
            </a:pPr>
            <a:r>
              <a:rPr lang="en-US" dirty="0" smtClean="0"/>
              <a:t>Views: Synchronize views and maintain consistency</a:t>
            </a:r>
          </a:p>
          <a:p>
            <a:pPr marL="739775" lvl="1" indent="-339725">
              <a:buSzPct val="100000"/>
            </a:pPr>
            <a:r>
              <a:rPr lang="en-US" dirty="0" smtClean="0"/>
              <a:t>Analysis: Generate analysis models</a:t>
            </a:r>
          </a:p>
          <a:p>
            <a:pPr marL="739775" lvl="1" indent="-339725">
              <a:buSzPct val="100000"/>
            </a:pPr>
            <a:r>
              <a:rPr lang="en-US" dirty="0" smtClean="0"/>
              <a:t>Synthesis: Generate promising architectures </a:t>
            </a:r>
            <a:endParaRPr lang="en-US" dirty="0" smtClean="0"/>
          </a:p>
          <a:p>
            <a:pPr marL="1771650" lvl="3" indent="-514350">
              <a:buSzPct val="100000"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Cost-Benefit</a:t>
            </a:r>
          </a:p>
          <a:p>
            <a:pPr marL="739775" lvl="1" indent="-339725">
              <a:buSzPct val="100000"/>
              <a:buFont typeface="+mj-lt"/>
              <a:buChar char="–"/>
            </a:pPr>
            <a:r>
              <a:rPr lang="en-US" dirty="0" smtClean="0"/>
              <a:t>Identify simple MBSE tasks that are tedious and error-prone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6610" y="209097"/>
            <a:ext cx="4338467" cy="823302"/>
            <a:chOff x="176610" y="154012"/>
            <a:chExt cx="4338467" cy="82330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075" t="27551" b="6398"/>
            <a:stretch>
              <a:fillRect/>
            </a:stretch>
          </p:blipFill>
          <p:spPr bwMode="auto">
            <a:xfrm>
              <a:off x="176610" y="207510"/>
              <a:ext cx="2250281" cy="68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378466" y="154012"/>
              <a:ext cx="2136611" cy="82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Model-Based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Systems Engineering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Center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0243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2" descr="inst-logo-874-5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2620"/>
            <a:ext cx="2693365" cy="9423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82344" y="1182469"/>
            <a:ext cx="3579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Key </a:t>
            </a:r>
            <a:r>
              <a:rPr lang="en-US" sz="3600" dirty="0"/>
              <a:t>Take-</a:t>
            </a:r>
            <a:r>
              <a:rPr lang="en-US" sz="3600" dirty="0" err="1"/>
              <a:t>Aways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639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44825" y="2435225"/>
            <a:ext cx="9144000" cy="0"/>
            <a:chOff x="0" y="0"/>
            <a:chExt cx="5760" cy="0"/>
          </a:xfrm>
        </p:grpSpPr>
        <p:sp>
          <p:nvSpPr>
            <p:cNvPr id="16385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endParaRPr lang="en-US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6385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sz="2400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3" cstate="print"/>
          <a:srcRect l="20889" t="17160" r="23333" b="16252"/>
          <a:stretch>
            <a:fillRect/>
          </a:stretch>
        </p:blipFill>
        <p:spPr bwMode="auto">
          <a:xfrm>
            <a:off x="4224535" y="5316534"/>
            <a:ext cx="1719065" cy="15414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026" name="Picture 2" descr="Site Logo &amp; Bann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3" b="46300"/>
          <a:stretch/>
        </p:blipFill>
        <p:spPr bwMode="auto">
          <a:xfrm>
            <a:off x="-1" y="1"/>
            <a:ext cx="9144001" cy="26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ite Logo &amp; Bann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8"/>
          <a:stretch/>
        </p:blipFill>
        <p:spPr bwMode="auto">
          <a:xfrm>
            <a:off x="1" y="3345888"/>
            <a:ext cx="9144000" cy="35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 l="20889" t="66000" r="68845" b="16252"/>
          <a:stretch>
            <a:fillRect/>
          </a:stretch>
        </p:blipFill>
        <p:spPr bwMode="auto">
          <a:xfrm>
            <a:off x="0" y="2589212"/>
            <a:ext cx="9144000" cy="83978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-2876" y="251870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5400" b="1" dirty="0" smtClean="0">
                <a:ln w="3175">
                  <a:noFill/>
                </a:ln>
                <a:solidFill>
                  <a:srgbClr val="516A83"/>
                </a:solidFill>
                <a:effectLst>
                  <a:outerShdw blurRad="2159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DokChampa" pitchFamily="34" charset="-34"/>
                <a:cs typeface="DokChampa" pitchFamily="34" charset="-34"/>
              </a:rPr>
              <a:t>cser13.gatech.edu</a:t>
            </a:r>
          </a:p>
        </p:txBody>
      </p:sp>
    </p:spTree>
    <p:extLst>
      <p:ext uri="{BB962C8B-B14F-4D97-AF65-F5344CB8AC3E}">
        <p14:creationId xmlns:p14="http://schemas.microsoft.com/office/powerpoint/2010/main" val="188497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16-14-9780123852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55" y="1360170"/>
            <a:ext cx="6745345" cy="488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Models Evolve Over Time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866355" y="6324600"/>
            <a:ext cx="5411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0" dirty="0" smtClean="0"/>
              <a:t>(from: A Practical Guide to </a:t>
            </a:r>
            <a:r>
              <a:rPr lang="en-US" sz="1400" baseline="0" dirty="0" err="1" smtClean="0"/>
              <a:t>SysML</a:t>
            </a:r>
            <a:r>
              <a:rPr lang="en-US" sz="1400" baseline="0" dirty="0" smtClean="0"/>
              <a:t> — </a:t>
            </a:r>
            <a:r>
              <a:rPr lang="en-US" sz="1400" baseline="0" dirty="0" err="1" smtClean="0"/>
              <a:t>Friedenthal</a:t>
            </a:r>
            <a:r>
              <a:rPr lang="en-US" sz="1400" dirty="0" smtClean="0"/>
              <a:t>, Moore, Steiner)</a:t>
            </a:r>
            <a:r>
              <a:rPr lang="en-US" sz="1400" baseline="0" dirty="0" smtClean="0"/>
              <a:t> </a:t>
            </a:r>
            <a:endParaRPr lang="en-US" sz="1400" baseline="0" dirty="0"/>
          </a:p>
        </p:txBody>
      </p:sp>
      <p:sp>
        <p:nvSpPr>
          <p:cNvPr id="3" name="Oval 2"/>
          <p:cNvSpPr/>
          <p:nvPr/>
        </p:nvSpPr>
        <p:spPr bwMode="auto">
          <a:xfrm>
            <a:off x="3253740" y="4484370"/>
            <a:ext cx="1371600" cy="838200"/>
          </a:xfrm>
          <a:prstGeom prst="ellipse">
            <a:avLst/>
          </a:prstGeom>
          <a:noFill/>
          <a:ln w="38100" algn="ctr">
            <a:solidFill>
              <a:schemeClr val="accent1">
                <a:lumMod val="50000"/>
              </a:schemeClr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33600" y="5105400"/>
            <a:ext cx="146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solidFill>
                  <a:schemeClr val="accent1">
                    <a:lumMod val="50000"/>
                  </a:schemeClr>
                </a:solidFill>
              </a:rPr>
              <a:t>We forgot</a:t>
            </a:r>
            <a:br>
              <a:rPr lang="en-US" sz="2000" baseline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aseline="0" dirty="0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drain the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residue…</a:t>
            </a:r>
            <a:endParaRPr lang="en-US" sz="2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4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16-16-9780123852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" y="1676400"/>
            <a:ext cx="873278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Models Evolve Over Time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866355" y="6324600"/>
            <a:ext cx="5411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0" dirty="0" smtClean="0"/>
              <a:t>(from: A Practical Guide to </a:t>
            </a:r>
            <a:r>
              <a:rPr lang="en-US" sz="1400" baseline="0" dirty="0" err="1" smtClean="0"/>
              <a:t>SysML</a:t>
            </a:r>
            <a:r>
              <a:rPr lang="en-US" sz="1400" baseline="0" dirty="0" smtClean="0"/>
              <a:t> — </a:t>
            </a:r>
            <a:r>
              <a:rPr lang="en-US" sz="1400" baseline="0" dirty="0" err="1" smtClean="0"/>
              <a:t>Friedenthal</a:t>
            </a:r>
            <a:r>
              <a:rPr lang="en-US" sz="1400" dirty="0" smtClean="0"/>
              <a:t>, Moore, Steiner)</a:t>
            </a:r>
            <a:r>
              <a:rPr lang="en-US" sz="1400" baseline="0" dirty="0" smtClean="0"/>
              <a:t> </a:t>
            </a:r>
            <a:endParaRPr lang="en-US" sz="1400" baseline="0" dirty="0"/>
          </a:p>
        </p:txBody>
      </p:sp>
      <p:sp>
        <p:nvSpPr>
          <p:cNvPr id="3" name="TextBox 2"/>
          <p:cNvSpPr txBox="1"/>
          <p:nvPr/>
        </p:nvSpPr>
        <p:spPr>
          <a:xfrm>
            <a:off x="1107751" y="1189892"/>
            <a:ext cx="692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aseline="0" dirty="0" smtClean="0">
                <a:solidFill>
                  <a:schemeClr val="accent1">
                    <a:lumMod val="50000"/>
                  </a:schemeClr>
                </a:solidFill>
              </a:rPr>
              <a:t>Hmm… we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could make this a continuous process</a:t>
            </a:r>
            <a:endParaRPr lang="en-US" sz="24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44709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SysML</a:t>
            </a:r>
            <a:r>
              <a:rPr lang="en-US" dirty="0"/>
              <a:t> model is a snapshot…</a:t>
            </a:r>
          </a:p>
          <a:p>
            <a:r>
              <a:rPr lang="en-US" dirty="0"/>
              <a:t>How are the snapshots connected to each </a:t>
            </a:r>
            <a:r>
              <a:rPr lang="en-US" dirty="0" smtClean="0"/>
              <a:t>other?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Model Transformations</a:t>
            </a:r>
          </a:p>
          <a:p>
            <a:endParaRPr lang="en-US" dirty="0" smtClean="0"/>
          </a:p>
          <a:p>
            <a:r>
              <a:rPr lang="en-US" dirty="0" smtClean="0"/>
              <a:t>A model transformation represents knowledge…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more sophisticated the knowledge, the more difficult the transformation is to automate</a:t>
            </a:r>
          </a:p>
        </p:txBody>
      </p:sp>
    </p:spTree>
    <p:extLst>
      <p:ext uri="{BB962C8B-B14F-4D97-AF65-F5344CB8AC3E}">
        <p14:creationId xmlns:p14="http://schemas.microsoft.com/office/powerpoint/2010/main" val="276942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79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82990"/>
            <a:ext cx="401478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Model Transformations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06680" y="1098778"/>
            <a:ext cx="3017520" cy="1937792"/>
            <a:chOff x="106680" y="1098778"/>
            <a:chExt cx="3017520" cy="1937792"/>
          </a:xfrm>
        </p:grpSpPr>
        <p:sp>
          <p:nvSpPr>
            <p:cNvPr id="2" name="Circular Arrow 1"/>
            <p:cNvSpPr/>
            <p:nvPr/>
          </p:nvSpPr>
          <p:spPr bwMode="auto">
            <a:xfrm>
              <a:off x="990120" y="1098778"/>
              <a:ext cx="2134080" cy="1937792"/>
            </a:xfrm>
            <a:prstGeom prst="circularArrow">
              <a:avLst>
                <a:gd name="adj1" fmla="val 12776"/>
                <a:gd name="adj2" fmla="val 1548937"/>
                <a:gd name="adj3" fmla="val 19782469"/>
                <a:gd name="adj4" fmla="val 5554143"/>
                <a:gd name="adj5" fmla="val 19641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>
                <a:latin typeface="Arial" charset="0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680" y="1175081"/>
              <a:ext cx="1727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b="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05533" y="3200400"/>
            <a:ext cx="1423467" cy="208183"/>
            <a:chOff x="1981200" y="3200400"/>
            <a:chExt cx="1423467" cy="208183"/>
          </a:xfrm>
        </p:grpSpPr>
        <p:sp>
          <p:nvSpPr>
            <p:cNvPr id="50" name="Rectangle 49"/>
            <p:cNvSpPr/>
            <p:nvPr/>
          </p:nvSpPr>
          <p:spPr bwMode="auto">
            <a:xfrm>
              <a:off x="2287954" y="3243156"/>
              <a:ext cx="809958" cy="1438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algn="ctr">
              <a:noFill/>
              <a:miter lim="800000"/>
              <a:headEnd/>
              <a:tailEnd type="none" w="lg" len="lg"/>
            </a:ln>
            <a:effectLst>
              <a:outerShdw blurRad="76200" sx="200000" sy="200000" algn="ctr" rotWithShape="0">
                <a:schemeClr val="bg1">
                  <a:lumMod val="75000"/>
                </a:schemeClr>
              </a:outerShdw>
            </a:effectLst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81200" y="3200400"/>
              <a:ext cx="1423467" cy="208183"/>
            </a:xfrm>
            <a:prstGeom prst="rect">
              <a:avLst/>
            </a:prstGeom>
            <a:noFill/>
            <a:effectLst>
              <a:outerShdw blurRad="114300" sx="150000" sy="150000" algn="ctr" rotWithShape="0">
                <a:schemeClr val="bg1"/>
              </a:outerShdw>
            </a:effectLst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</a:rPr>
                <a:t>Source Model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6293" y="1220119"/>
            <a:ext cx="4279107" cy="2514601"/>
            <a:chOff x="4636293" y="1220119"/>
            <a:chExt cx="4279107" cy="2514601"/>
          </a:xfrm>
        </p:grpSpPr>
        <p:sp>
          <p:nvSpPr>
            <p:cNvPr id="16" name="Right Arrow 15"/>
            <p:cNvSpPr/>
            <p:nvPr/>
          </p:nvSpPr>
          <p:spPr bwMode="auto">
            <a:xfrm>
              <a:off x="4953000" y="1828800"/>
              <a:ext cx="10668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3603" tIns="46802" rIns="93603" bIns="4680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20119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</a:rPr>
                <a:t>Stage-Gate Documents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6293" y="1524000"/>
              <a:ext cx="1727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 b="1">
                  <a:solidFill>
                    <a:schemeClr val="accent2"/>
                  </a:solidFill>
                </a:defRPr>
              </a:lvl1pPr>
            </a:lstStyle>
            <a:p>
              <a:r>
                <a:rPr lang="en-US" b="0" dirty="0">
                  <a:solidFill>
                    <a:schemeClr val="accent1">
                      <a:lumMod val="50000"/>
                    </a:schemeClr>
                  </a:solidFill>
                </a:rPr>
                <a:t>Transformation</a:t>
              </a:r>
            </a:p>
          </p:txBody>
        </p:sp>
        <p:pic>
          <p:nvPicPr>
            <p:cNvPr id="61441" name="Picture 1" descr="C:\Users\cparedis\AppData\Local\Microsoft\Windows\Temporary Internet Files\Content.IE5\WA56J55E\MPj0430727000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1601119"/>
              <a:ext cx="2133601" cy="21336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2" name="Group 51"/>
            <p:cNvGrpSpPr/>
            <p:nvPr/>
          </p:nvGrpSpPr>
          <p:grpSpPr>
            <a:xfrm>
              <a:off x="7581900" y="2255520"/>
              <a:ext cx="629450" cy="770765"/>
              <a:chOff x="7263017" y="5539419"/>
              <a:chExt cx="1423467" cy="208183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7569771" y="5582175"/>
                <a:ext cx="809958" cy="143856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noFill/>
                <a:miter lim="800000"/>
                <a:headEnd/>
                <a:tailEnd type="none" w="lg" len="lg"/>
              </a:ln>
              <a:effectLst>
                <a:outerShdw blurRad="76200" sx="200000" sy="200000" algn="ctr" rotWithShape="0">
                  <a:srgbClr val="FFFFFF"/>
                </a:outerShdw>
              </a:effectLst>
            </p:spPr>
            <p:txBody>
              <a:bodyPr lIns="93603" tIns="46802" rIns="93603" bIns="46802" rtlCol="0" anchor="ctr"/>
              <a:lstStyle/>
              <a:p>
                <a:pPr algn="ctr"/>
                <a:endParaRPr lang="en-US" sz="2000" dirty="0" smtClean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63017" y="5539419"/>
                <a:ext cx="1423467" cy="208183"/>
              </a:xfrm>
              <a:prstGeom prst="rect">
                <a:avLst/>
              </a:prstGeom>
              <a:noFill/>
              <a:effectLst>
                <a:outerShdw blurRad="114300" sx="150000" sy="150000" algn="ctr" rotWithShape="0">
                  <a:schemeClr val="bg1"/>
                </a:outerShdw>
              </a:effectLst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r>
                  <a:rPr lang="en-US" sz="18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pdf</a:t>
                </a:r>
                <a:endParaRPr lang="en-US" sz="18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.html</a:t>
                </a:r>
              </a:p>
              <a:p>
                <a:pPr algn="ctr"/>
                <a:r>
                  <a:rPr lang="en-US" sz="1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r>
                  <a:rPr lang="en-US" sz="18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pptx</a:t>
                </a:r>
                <a:endParaRPr lang="en-US" sz="1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175786" y="4387334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Endogenous Transformation</a:t>
            </a:r>
            <a:endParaRPr lang="en-US" sz="1800" baseline="0" dirty="0" smtClean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73504" y="4387334"/>
            <a:ext cx="29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Exogenous Transformation</a:t>
            </a:r>
            <a:endParaRPr lang="en-US" sz="180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9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1_Side Bar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99FF"/>
      </a:accent1>
      <a:accent2>
        <a:srgbClr val="3366FF"/>
      </a:accent2>
      <a:accent3>
        <a:srgbClr val="E2F4FF"/>
      </a:accent3>
      <a:accent4>
        <a:srgbClr val="000000"/>
      </a:accent4>
      <a:accent5>
        <a:srgbClr val="CACAFF"/>
      </a:accent5>
      <a:accent6>
        <a:srgbClr val="2D5CE7"/>
      </a:accent6>
      <a:hlink>
        <a:srgbClr val="00CC99"/>
      </a:hlink>
      <a:folHlink>
        <a:srgbClr val="0099CC"/>
      </a:folHlink>
    </a:clrScheme>
    <a:fontScheme name="Side 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algn="ctr">
          <a:solidFill>
            <a:schemeClr val="tx1"/>
          </a:solidFill>
          <a:miter lim="800000"/>
          <a:headEnd/>
          <a:tailEnd type="none" w="lg" len="lg"/>
        </a:ln>
      </a:spPr>
      <a:bodyPr lIns="93603" tIns="46802" rIns="93603" bIns="46802" anchor="ctr"/>
      <a:lstStyle>
        <a:defPPr algn="ctr">
          <a:defRPr sz="2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baseline="0" dirty="0" err="1" smtClean="0"/>
        </a:defPPr>
      </a:lstStyle>
    </a:tx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DADADA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62547</TotalTime>
  <Words>1970</Words>
  <Application>Microsoft Office PowerPoint</Application>
  <PresentationFormat>On-screen Show (4:3)</PresentationFormat>
  <Paragraphs>479</Paragraphs>
  <Slides>55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1_Side Bar</vt:lpstr>
      <vt:lpstr>Blends</vt:lpstr>
      <vt:lpstr>Model Transformations in Model-Based Systems Engineering</vt:lpstr>
      <vt:lpstr>Objective</vt:lpstr>
      <vt:lpstr>Overview of Presentation</vt:lpstr>
      <vt:lpstr>What is a Model Transformation?</vt:lpstr>
      <vt:lpstr>Example: Models Evolve Over Time</vt:lpstr>
      <vt:lpstr>Example: Models Evolve Over Time</vt:lpstr>
      <vt:lpstr>Example: Models Evolve Over Time</vt:lpstr>
      <vt:lpstr>Model Transformations</vt:lpstr>
      <vt:lpstr>Examples of Model Transformations</vt:lpstr>
      <vt:lpstr>Examples of Model Transformations</vt:lpstr>
      <vt:lpstr>Some History:  Model-Driven Architecture</vt:lpstr>
      <vt:lpstr>Automated Transformations: A Closer Look…</vt:lpstr>
      <vt:lpstr>Automated Transformations: A Closer Look…</vt:lpstr>
      <vt:lpstr>Modeling Languages are also Modeled Formally</vt:lpstr>
      <vt:lpstr>The OMG Meta-Model Infrastructure</vt:lpstr>
      <vt:lpstr>Model Transformation Specification</vt:lpstr>
      <vt:lpstr>Implementations of Model Transformation</vt:lpstr>
      <vt:lpstr>Generative Model Transformation for Hydraulic System</vt:lpstr>
      <vt:lpstr>Generative Model Transformation for Hydraulic System</vt:lpstr>
      <vt:lpstr>Decision Tree of Generation Process</vt:lpstr>
      <vt:lpstr>Overview of Presentation</vt:lpstr>
      <vt:lpstr>Taxonomy for Model Transformations in MBSE</vt:lpstr>
      <vt:lpstr>Why are Model Transformations Important? Collaboratively Developing Complex Systems</vt:lpstr>
      <vt:lpstr>Why are Model Transformations Important? Highly Interrelated Information &amp; Knowledge</vt:lpstr>
      <vt:lpstr>Why are Model Transformations Important? MBSE Allows for More Formal Communication</vt:lpstr>
      <vt:lpstr>Why are Model Transformations Important? MBSE Allows for More Formal Communication</vt:lpstr>
      <vt:lpstr>Example: Representing CAD parts  in Creo as SysML Blocks in MagicDraw</vt:lpstr>
      <vt:lpstr>Example: Representing Assembly Structures in Windchill as SysML part properties in MagicDraw</vt:lpstr>
      <vt:lpstr>Document Generator by INCOSE SE2 team (mbse.gfse.de)</vt:lpstr>
      <vt:lpstr>Document Generator by INCOSE SE2 team (mbse.gfse.de)</vt:lpstr>
      <vt:lpstr>Document Generator by INCOSE SE2 team (mbse.gfse.de)</vt:lpstr>
      <vt:lpstr>Using DocGen at JPL</vt:lpstr>
      <vt:lpstr>Taxonomy for Model Transformations in MBSE</vt:lpstr>
      <vt:lpstr>Why are Model Transformations Important? MBSE Allows for More Formal Communication</vt:lpstr>
      <vt:lpstr>Execute Parametric Models in ModelCenter</vt:lpstr>
      <vt:lpstr>SysML-Modelica Transformation Specification</vt:lpstr>
      <vt:lpstr>PowerPoint Presentation</vt:lpstr>
      <vt:lpstr>SysML4Modelica to Modelica Syntactical Mapping</vt:lpstr>
      <vt:lpstr>Transform Structure into Analysis Model</vt:lpstr>
      <vt:lpstr>Transform Structure into Analysis Model</vt:lpstr>
      <vt:lpstr>Model Transformations for Fluid Power</vt:lpstr>
      <vt:lpstr>Define Model Correspondences</vt:lpstr>
      <vt:lpstr>Structure to Analysis Mapping</vt:lpstr>
      <vt:lpstr>Generation of Vehicle Analyses (Work with students B. Bailey, J. Branscomb &amp; Ford Motor Company)</vt:lpstr>
      <vt:lpstr>Generation of Vehicle Analyses (Work with students B. Bailey, J. Branscomb &amp; Ford Motor Company)</vt:lpstr>
      <vt:lpstr>Taxonomy for Model Transformations in MBSE</vt:lpstr>
      <vt:lpstr>Synthesis Rules</vt:lpstr>
      <vt:lpstr>Additional Example of Synthesis Knowledge</vt:lpstr>
      <vt:lpstr>Architecture Exploration Using SysML &amp; CPLEX (Work with former students Alek Kerzhner)</vt:lpstr>
      <vt:lpstr>Overview of Presentation</vt:lpstr>
      <vt:lpstr>How to get started..</vt:lpstr>
      <vt:lpstr>Model Transformation Tools</vt:lpstr>
      <vt:lpstr>So What? Should I use Model Transformations?</vt:lpstr>
      <vt:lpstr>PowerPoint Presentation</vt:lpstr>
      <vt:lpstr>PowerPoint Presentation</vt:lpstr>
    </vt:vector>
  </TitlesOfParts>
  <Company>InterCAX and 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SMQS Module 102.07 - Interactions and State Machines</dc:title>
  <dc:creator>Manas Bajaj</dc:creator>
  <cp:lastModifiedBy>cparedis</cp:lastModifiedBy>
  <cp:revision>1794</cp:revision>
  <cp:lastPrinted>2000-03-31T01:32:48Z</cp:lastPrinted>
  <dcterms:created xsi:type="dcterms:W3CDTF">1996-11-03T16:51:16Z</dcterms:created>
  <dcterms:modified xsi:type="dcterms:W3CDTF">2013-01-27T12:39:56Z</dcterms:modified>
</cp:coreProperties>
</file>