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2" r:id="rId3"/>
    <p:sldId id="283" r:id="rId4"/>
    <p:sldId id="277" r:id="rId5"/>
    <p:sldId id="278" r:id="rId6"/>
    <p:sldId id="274" r:id="rId7"/>
    <p:sldId id="275" r:id="rId8"/>
    <p:sldId id="262" r:id="rId9"/>
    <p:sldId id="276" r:id="rId10"/>
    <p:sldId id="263" r:id="rId11"/>
    <p:sldId id="264" r:id="rId12"/>
    <p:sldId id="265" r:id="rId13"/>
    <p:sldId id="279" r:id="rId14"/>
    <p:sldId id="270" r:id="rId15"/>
    <p:sldId id="267" r:id="rId16"/>
    <p:sldId id="280" r:id="rId17"/>
    <p:sldId id="272" r:id="rId18"/>
    <p:sldId id="269" r:id="rId19"/>
    <p:sldId id="266" r:id="rId20"/>
    <p:sldId id="271" r:id="rId21"/>
    <p:sldId id="268" r:id="rId22"/>
    <p:sldId id="260" r:id="rId23"/>
    <p:sldId id="284" r:id="rId24"/>
    <p:sldId id="273" r:id="rId25"/>
    <p:sldId id="281" r:id="rId26"/>
    <p:sldId id="257" r:id="rId27"/>
  </p:sldIdLst>
  <p:sldSz cx="9144000" cy="5143500" type="screen16x9"/>
  <p:notesSz cx="7010400" cy="92233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ford" initials="S" lastIdx="15" clrIdx="0"/>
  <p:cmAuthor id="1" name="Peter Shames" initials="PS" lastIdx="1" clrIdx="1">
    <p:extLst/>
  </p:cmAuthor>
  <p:cmAuthor id="2" name="Peter Shames" initials="PS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FF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/>
    <p:restoredTop sz="94699"/>
  </p:normalViewPr>
  <p:slideViewPr>
    <p:cSldViewPr snapToGrid="0" snapToObjects="1">
      <p:cViewPr>
        <p:scale>
          <a:sx n="93" d="100"/>
          <a:sy n="93" d="100"/>
        </p:scale>
        <p:origin x="-654" y="6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164A19-7D6A-8848-83DD-E73FEA62BF7C}" type="datetime1">
              <a:rPr lang="fr-FR"/>
              <a:pPr>
                <a:defRPr/>
              </a:pPr>
              <a:t>06/03/2017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7B372D-9BC2-8E4F-A381-0CB48B327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59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2EA55-628F-7242-90E7-36919C7E0FE6}" type="datetime1">
              <a:rPr lang="fr-FR"/>
              <a:pPr>
                <a:defRPr/>
              </a:pPr>
              <a:t>06/03/2017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92150"/>
            <a:ext cx="61499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57" tIns="46378" rIns="92757" bIns="4637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9366E2-9E48-6447-B189-413E170390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537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6643"/>
            <a:ext cx="7772400" cy="110251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34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1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58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68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27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319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805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54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4869657"/>
            <a:ext cx="533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36CBB160-2669-1E48-9273-CC6D7CD68F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7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4222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94222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4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87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8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35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41404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6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452320" cy="7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4165600" y="2399110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July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4751874"/>
            <a:ext cx="533400" cy="258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6295BC2-09F7-C840-B10C-CC767D399F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90500" y="4751873"/>
            <a:ext cx="3975100" cy="269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sz="1400" dirty="0" err="1" smtClean="0">
                <a:solidFill>
                  <a:srgbClr val="414042"/>
                </a:solidFill>
              </a:rPr>
              <a:t>www.incose.org</a:t>
            </a:r>
            <a:r>
              <a:rPr lang="fr-FR" sz="1400" dirty="0" smtClean="0">
                <a:solidFill>
                  <a:srgbClr val="414042"/>
                </a:solidFill>
              </a:rPr>
              <a:t>/symp2016</a:t>
            </a:r>
            <a:endParaRPr lang="fr-FR" sz="1400" dirty="0">
              <a:solidFill>
                <a:srgbClr val="4140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6643"/>
            <a:ext cx="7772400" cy="1446107"/>
          </a:xfrm>
        </p:spPr>
        <p:txBody>
          <a:bodyPr/>
          <a:lstStyle/>
          <a:p>
            <a:r>
              <a:rPr lang="en-US" dirty="0"/>
              <a:t>A Representative Application of a Layered Interface Modeling </a:t>
            </a:r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04367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Peter Shames, Marc </a:t>
            </a:r>
            <a:r>
              <a:rPr lang="en-US" dirty="0" smtClean="0"/>
              <a:t>Sarrel,</a:t>
            </a:r>
          </a:p>
          <a:p>
            <a:r>
              <a:rPr lang="en-US" dirty="0" smtClean="0"/>
              <a:t>Sanford Friedenthal (Affiliate)</a:t>
            </a:r>
          </a:p>
          <a:p>
            <a:r>
              <a:rPr lang="en-US" dirty="0"/>
              <a:t>Jet Propulsion Laboratory, California Institute of Technology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781550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spcBef>
                <a:spcPts val="1000"/>
              </a:spcBef>
              <a:spcAft>
                <a:spcPts val="0"/>
              </a:spcAft>
            </a:pPr>
            <a:r>
              <a:rPr lang="en-US" sz="1200" dirty="0" smtClean="0">
                <a:latin typeface="Times New Roman" charset="0"/>
                <a:ea typeface="ＭＳ 明朝" charset="-128"/>
                <a:cs typeface="Times" charset="0"/>
              </a:rPr>
              <a:t>© 2016.  California </a:t>
            </a:r>
            <a:r>
              <a:rPr lang="en-US" sz="1200" dirty="0">
                <a:latin typeface="Times New Roman" charset="0"/>
                <a:ea typeface="ＭＳ 明朝" charset="-128"/>
                <a:cs typeface="Times" charset="0"/>
              </a:rPr>
              <a:t>Institute of </a:t>
            </a:r>
            <a:r>
              <a:rPr lang="en-US" sz="1200" dirty="0" smtClean="0">
                <a:latin typeface="Times New Roman" charset="0"/>
                <a:ea typeface="ＭＳ 明朝" charset="-128"/>
                <a:cs typeface="Times" charset="0"/>
              </a:rPr>
              <a:t>Technology.  Government Sponsorship Acknowledged.</a:t>
            </a:r>
            <a:endParaRPr lang="en-US" sz="1200" dirty="0">
              <a:effectLst/>
              <a:latin typeface="Times New Roman" charset="0"/>
              <a:ea typeface="ＭＳ 明朝" charset="-128"/>
              <a:cs typeface="Time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35350"/>
            <a:ext cx="1041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to End Information 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854075"/>
            <a:ext cx="6132964" cy="3394075"/>
          </a:xfrm>
        </p:spPr>
      </p:pic>
      <p:sp>
        <p:nvSpPr>
          <p:cNvPr id="5" name="Rounded Rectangle 4"/>
          <p:cNvSpPr/>
          <p:nvPr/>
        </p:nvSpPr>
        <p:spPr>
          <a:xfrm>
            <a:off x="2903620" y="1299410"/>
            <a:ext cx="3176337" cy="59355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8298" y="1475874"/>
            <a:ext cx="2935702" cy="329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End to End view of whole context</a:t>
            </a:r>
          </a:p>
          <a:p>
            <a:r>
              <a:rPr lang="en-US" sz="1800" dirty="0" smtClean="0"/>
              <a:t>Major physical element</a:t>
            </a:r>
          </a:p>
          <a:p>
            <a:r>
              <a:rPr lang="en-US" sz="1800" dirty="0" smtClean="0"/>
              <a:t>Coarse-grained decomposition</a:t>
            </a:r>
          </a:p>
          <a:p>
            <a:r>
              <a:rPr lang="en-US" sz="1800" dirty="0" smtClean="0"/>
              <a:t>Elides organizations, ownership and operational details</a:t>
            </a:r>
          </a:p>
          <a:p>
            <a:r>
              <a:rPr lang="en-US" sz="1800" dirty="0" smtClean="0"/>
              <a:t>Does not show interface or protocol details yet</a:t>
            </a:r>
            <a:r>
              <a:rPr lang="is-IS" sz="1800" dirty="0" smtClean="0"/>
              <a:t>…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434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" y="686805"/>
            <a:ext cx="72898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414042"/>
                </a:solidFill>
              </a:rPr>
              <a:t>Subsystem Interface Specification</a:t>
            </a:r>
            <a:endParaRPr lang="en-US" sz="3600" dirty="0">
              <a:solidFill>
                <a:srgbClr val="41404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6008" y="1296405"/>
            <a:ext cx="7175500" cy="14816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6008" y="3049004"/>
            <a:ext cx="8615276" cy="17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6008" y="3049004"/>
            <a:ext cx="8615276" cy="172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Shows Avionics and Telecom subsystems from End-to-End view</a:t>
            </a:r>
          </a:p>
          <a:p>
            <a:pPr lvl="1"/>
            <a:r>
              <a:rPr lang="en-US" sz="1800" dirty="0" smtClean="0"/>
              <a:t>Shows decomposition, component and hardware-software relationships</a:t>
            </a:r>
          </a:p>
          <a:p>
            <a:r>
              <a:rPr lang="en-US" sz="2200" dirty="0" smtClean="0"/>
              <a:t>Does not show interface details or protocol stacks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77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414042"/>
                </a:solidFill>
              </a:rPr>
              <a:t>Subsystem Interface Realization</a:t>
            </a:r>
            <a:endParaRPr lang="en-US" sz="3600" dirty="0">
              <a:solidFill>
                <a:srgbClr val="414042"/>
              </a:solidFill>
            </a:endParaRP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792580" y="2539666"/>
            <a:ext cx="1053665" cy="477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2242" y="1885950"/>
            <a:ext cx="638876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7664" y="1167746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735" y="2309723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Realization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34986" y="1427537"/>
            <a:ext cx="2609014" cy="334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Details of protocol stack</a:t>
            </a:r>
          </a:p>
          <a:p>
            <a:r>
              <a:rPr lang="en-US" sz="2000" dirty="0" smtClean="0"/>
              <a:t>Ownership split among components between IP and Ethernet layers</a:t>
            </a:r>
          </a:p>
          <a:p>
            <a:r>
              <a:rPr lang="en-US" sz="2000" dirty="0" smtClean="0"/>
              <a:t>Interface Binding Signature</a:t>
            </a:r>
          </a:p>
        </p:txBody>
      </p:sp>
    </p:spTree>
    <p:extLst>
      <p:ext uri="{BB962C8B-B14F-4D97-AF65-F5344CB8AC3E}">
        <p14:creationId xmlns:p14="http://schemas.microsoft.com/office/powerpoint/2010/main" val="9259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Typical Communication Interface Layers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Application </a:t>
            </a:r>
            <a:r>
              <a:rPr lang="en-US" b="1" dirty="0" smtClean="0"/>
              <a:t>layer:</a:t>
            </a:r>
            <a:r>
              <a:rPr lang="en-US" dirty="0" smtClean="0"/>
              <a:t> </a:t>
            </a:r>
            <a:r>
              <a:rPr lang="en-US" dirty="0"/>
              <a:t>packet transfer protocol, manages exchange of packet data between applications.</a:t>
            </a:r>
          </a:p>
          <a:p>
            <a:r>
              <a:rPr lang="en-US" b="1" dirty="0"/>
              <a:t>Transport layer:</a:t>
            </a:r>
            <a:r>
              <a:rPr lang="en-US" dirty="0"/>
              <a:t> Transmission Control Protocol (TCP), provides end-to-end, once only, in order, complete delivery of data.</a:t>
            </a:r>
          </a:p>
          <a:p>
            <a:r>
              <a:rPr lang="en-US" b="1" dirty="0"/>
              <a:t>Network layer:</a:t>
            </a:r>
            <a:r>
              <a:rPr lang="en-US" dirty="0"/>
              <a:t> Internet Protocol (IP), provides network layer routing over any number of intermediate network nodes.</a:t>
            </a:r>
          </a:p>
          <a:p>
            <a:r>
              <a:rPr lang="en-US" b="1" dirty="0"/>
              <a:t>Data link layer:</a:t>
            </a:r>
            <a:r>
              <a:rPr lang="en-US" dirty="0"/>
              <a:t> 1 Gb Ethernet, provides data link layer services that may involve a fabric of switches and hubs.</a:t>
            </a:r>
          </a:p>
          <a:p>
            <a:r>
              <a:rPr lang="en-US" b="1" dirty="0"/>
              <a:t>Physical layer:</a:t>
            </a:r>
            <a:r>
              <a:rPr lang="en-US" dirty="0"/>
              <a:t> twisted pair cable (Cat-5) and RJ-45 plug terminations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3" y="1518323"/>
            <a:ext cx="3403600" cy="2882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Entity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914401"/>
            <a:ext cx="4900863" cy="37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 protocol </a:t>
            </a:r>
            <a:r>
              <a:rPr lang="en-US" dirty="0" smtClean="0"/>
              <a:t>entity at layer (N) </a:t>
            </a:r>
            <a:r>
              <a:rPr lang="en-US" dirty="0"/>
              <a:t>has three ports: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that provides services to the upper (N+1)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that requires services of the lower (N-1) </a:t>
            </a:r>
            <a:r>
              <a:rPr lang="en-US" dirty="0" smtClean="0"/>
              <a:t>layer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with the peer protocol entity at the same layer </a:t>
            </a:r>
          </a:p>
          <a:p>
            <a:r>
              <a:rPr lang="en-US" dirty="0"/>
              <a:t>There may also be a management interface, which can be in-line or </a:t>
            </a:r>
            <a:r>
              <a:rPr lang="en-US" dirty="0" smtClean="0"/>
              <a:t>separate</a:t>
            </a:r>
            <a:endParaRPr lang="en-US" dirty="0"/>
          </a:p>
        </p:txBody>
      </p:sp>
      <p:pic>
        <p:nvPicPr>
          <p:cNvPr id="7" name="Picture 3" descr="Fig%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7408" y="2862052"/>
            <a:ext cx="657225" cy="73380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5363" y="2862053"/>
            <a:ext cx="656333" cy="6299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ounded Rectangle 8"/>
          <p:cNvSpPr/>
          <p:nvPr/>
        </p:nvSpPr>
        <p:spPr>
          <a:xfrm>
            <a:off x="6006198" y="2751412"/>
            <a:ext cx="1590138" cy="9061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787004"/>
          </a:xfrm>
        </p:spPr>
        <p:txBody>
          <a:bodyPr/>
          <a:lstStyle/>
          <a:p>
            <a:r>
              <a:rPr lang="en-US" dirty="0" smtClean="0"/>
              <a:t>Protocol Entity Behavior</a:t>
            </a:r>
            <a:endParaRPr lang="en-US" dirty="0"/>
          </a:p>
        </p:txBody>
      </p:sp>
      <p:pic>
        <p:nvPicPr>
          <p:cNvPr id="9" name="Picture 3" descr="Fig%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31" y="742949"/>
            <a:ext cx="3276600" cy="36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" y="787004"/>
            <a:ext cx="3733800" cy="3583664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848227" y="742949"/>
            <a:ext cx="228600" cy="3669109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1519990" y="2577504"/>
            <a:ext cx="2328237" cy="299047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69731" y="1529953"/>
            <a:ext cx="1874270" cy="30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Activity on right is one of many contained in the states on the left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5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Protocol Entity Behavior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Describes how a protocol entity behaves when receiving a Protocol Data Unit (PDU) from a peer entity</a:t>
            </a:r>
          </a:p>
          <a:p>
            <a:r>
              <a:rPr lang="en-US" dirty="0"/>
              <a:t>Describes the exchange(s) of PDUs between peers</a:t>
            </a:r>
          </a:p>
          <a:p>
            <a:r>
              <a:rPr lang="en-US" dirty="0"/>
              <a:t>May describe the behavior at the required and provided interfaces, such as start-up, connection establishment, and </a:t>
            </a:r>
            <a:r>
              <a:rPr lang="en-US" dirty="0" smtClean="0"/>
              <a:t>Service Data Unit (SDU) </a:t>
            </a:r>
            <a:r>
              <a:rPr lang="en-US" dirty="0"/>
              <a:t>transformation into PDUs</a:t>
            </a:r>
          </a:p>
          <a:p>
            <a:r>
              <a:rPr lang="en-US" dirty="0"/>
              <a:t>Typically involves describing the dynamics of PDU exchanges, including nominal and error </a:t>
            </a:r>
            <a:r>
              <a:rPr lang="en-US" dirty="0" smtClean="0"/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042"/>
                </a:solidFill>
              </a:rPr>
              <a:t>Protocol Entity Interaction</a:t>
            </a:r>
            <a:endParaRPr lang="en-US" dirty="0">
              <a:solidFill>
                <a:srgbClr val="414042"/>
              </a:solidFill>
            </a:endParaRP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2097512" y="2578956"/>
            <a:ext cx="2324071" cy="477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39576" y="1529953"/>
            <a:ext cx="2504425" cy="30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Constrains the behavior of peer protocol 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87004"/>
          </a:xfrm>
        </p:spPr>
        <p:txBody>
          <a:bodyPr/>
          <a:lstStyle/>
          <a:p>
            <a:r>
              <a:rPr lang="en-US" sz="3600" dirty="0" smtClean="0">
                <a:solidFill>
                  <a:srgbClr val="414042"/>
                </a:solidFill>
              </a:rPr>
              <a:t>Protocol Entity Interaction (cont.)</a:t>
            </a:r>
            <a:endParaRPr lang="en-US" sz="3600" dirty="0">
              <a:solidFill>
                <a:srgbClr val="41404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590330" y="43624"/>
            <a:ext cx="6430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Fig%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5" y="1154030"/>
            <a:ext cx="3623275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36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914401"/>
            <a:ext cx="4911125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Specifies allowable interactions between peer protocol entities</a:t>
            </a:r>
          </a:p>
          <a:p>
            <a:r>
              <a:rPr lang="en-US" dirty="0" smtClean="0"/>
              <a:t>Keeps the peer state machines synchronized</a:t>
            </a:r>
          </a:p>
          <a:p>
            <a:r>
              <a:rPr lang="en-US" dirty="0" smtClean="0"/>
              <a:t>Describes the PDU exchanges you would see on the wire for a single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Context</a:t>
            </a:r>
            <a:endParaRPr lang="en-US" dirty="0"/>
          </a:p>
        </p:txBody>
      </p:sp>
      <p:pic>
        <p:nvPicPr>
          <p:cNvPr id="4" name="Picture 3" descr="Fig%20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787004"/>
            <a:ext cx="4648200" cy="36044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0284" y="1379622"/>
            <a:ext cx="4006516" cy="2824977"/>
          </a:xfrm>
        </p:spPr>
        <p:txBody>
          <a:bodyPr>
            <a:noAutofit/>
          </a:bodyPr>
          <a:lstStyle/>
          <a:p>
            <a:r>
              <a:rPr lang="en-US" sz="2000" dirty="0" smtClean="0"/>
              <a:t>Shows all behaviors in context</a:t>
            </a:r>
          </a:p>
          <a:p>
            <a:r>
              <a:rPr lang="en-US" sz="2000" dirty="0" smtClean="0"/>
              <a:t>Shows compliance with RFC 793 spec</a:t>
            </a:r>
          </a:p>
          <a:p>
            <a:pPr lvl="1"/>
            <a:r>
              <a:rPr lang="en-US" sz="1800" dirty="0" smtClean="0"/>
              <a:t>Note that </a:t>
            </a:r>
            <a:r>
              <a:rPr lang="en-US" sz="1800" dirty="0" err="1" smtClean="0"/>
              <a:t>Pkt</a:t>
            </a:r>
            <a:r>
              <a:rPr lang="en-US" sz="1800" dirty="0" smtClean="0"/>
              <a:t> </a:t>
            </a:r>
            <a:r>
              <a:rPr lang="en-US" sz="1800" dirty="0" err="1" smtClean="0"/>
              <a:t>Xfer</a:t>
            </a:r>
            <a:r>
              <a:rPr lang="en-US" sz="1800" dirty="0" smtClean="0"/>
              <a:t> entity also complies with RFC 793 spec at the Required Interface</a:t>
            </a:r>
          </a:p>
          <a:p>
            <a:pPr lvl="1"/>
            <a:r>
              <a:rPr lang="en-US" sz="1800" dirty="0" smtClean="0"/>
              <a:t>Interface and behavior</a:t>
            </a:r>
          </a:p>
          <a:p>
            <a:r>
              <a:rPr lang="en-US" sz="2000" dirty="0" smtClean="0"/>
              <a:t>Behavior on vertical SDU links typically implementation specific, i.e. not specified in standards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0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8019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Interfaces define </a:t>
            </a:r>
          </a:p>
          <a:p>
            <a:pPr lvl="1"/>
            <a:r>
              <a:rPr lang="en-US" dirty="0" smtClean="0"/>
              <a:t>How a system interacts with its environment</a:t>
            </a:r>
          </a:p>
          <a:p>
            <a:pPr lvl="1"/>
            <a:r>
              <a:rPr lang="en-US" dirty="0" smtClean="0"/>
              <a:t>How the components of a system interact</a:t>
            </a:r>
          </a:p>
          <a:p>
            <a:r>
              <a:rPr lang="en-US" dirty="0" smtClean="0"/>
              <a:t>Interfaces are specified in many domains</a:t>
            </a:r>
          </a:p>
          <a:p>
            <a:pPr lvl="1"/>
            <a:r>
              <a:rPr lang="en-US" dirty="0" smtClean="0"/>
              <a:t>Electrical, mechanical, thermal, fluid, human, data</a:t>
            </a:r>
          </a:p>
          <a:p>
            <a:r>
              <a:rPr lang="en-US" dirty="0" smtClean="0"/>
              <a:t>System engineers must specify, analyze and verify this range of interfaces</a:t>
            </a:r>
          </a:p>
          <a:p>
            <a:r>
              <a:rPr lang="en-US" dirty="0" smtClean="0"/>
              <a:t>In addition, individual interfaces can be very complex</a:t>
            </a:r>
          </a:p>
          <a:p>
            <a:pPr lvl="1"/>
            <a:r>
              <a:rPr lang="en-US" dirty="0" smtClean="0"/>
              <a:t>Specification for USB 2 is 650 pages</a:t>
            </a:r>
          </a:p>
          <a:p>
            <a:r>
              <a:rPr lang="en-US" dirty="0" smtClean="0"/>
              <a:t>Model Based Systems Engineering offers a method to support accurate interface specification, and allow common representation across disciplines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042"/>
                </a:solidFill>
              </a:rPr>
              <a:t>Interface Physical Layer</a:t>
            </a:r>
            <a:endParaRPr lang="en-US" dirty="0">
              <a:solidFill>
                <a:srgbClr val="414042"/>
              </a:solidFill>
            </a:endParaRPr>
          </a:p>
        </p:txBody>
      </p:sp>
      <p:pic>
        <p:nvPicPr>
          <p:cNvPr id="4" name="Picture 3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0533"/>
            <a:ext cx="6599464" cy="420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4876799" y="4171951"/>
            <a:ext cx="381001" cy="228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042"/>
                </a:solidFill>
              </a:rPr>
              <a:t>Electrical Connection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914400"/>
            <a:ext cx="11430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Fig%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9" y="914401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14340" y="914400"/>
            <a:ext cx="6136993" cy="36067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Interfaces may be further decomposed</a:t>
            </a:r>
          </a:p>
          <a:p>
            <a:r>
              <a:rPr lang="en-US" sz="2800" dirty="0" smtClean="0"/>
              <a:t>Get as specific as your problem demands</a:t>
            </a:r>
          </a:p>
          <a:p>
            <a:r>
              <a:rPr lang="en-US" sz="2800" dirty="0" smtClean="0"/>
              <a:t>Physical layer interfaces may be governed by constraints based on physical laws</a:t>
            </a:r>
          </a:p>
          <a:p>
            <a:pPr lvl="1"/>
            <a:r>
              <a:rPr lang="en-US" sz="2400" dirty="0" smtClean="0"/>
              <a:t>Ohm’s law, Kirchhoff's law, laws of thermodynamics, etc.</a:t>
            </a:r>
          </a:p>
          <a:p>
            <a:pPr lvl="1"/>
            <a:r>
              <a:rPr lang="en-US" sz="2400" dirty="0" smtClean="0"/>
              <a:t>Instead of activities and state machines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Packet Structure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" y="1082675"/>
            <a:ext cx="6847695" cy="3394075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7946" y="1120941"/>
            <a:ext cx="9520833" cy="4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98328" y="895350"/>
            <a:ext cx="0" cy="387707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128" y="666750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Generic Space Packet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8828" y="666750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 Thermal Packet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1216987" y="1866808"/>
            <a:ext cx="685799" cy="419284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V="1">
            <a:off x="1979079" y="1905000"/>
            <a:ext cx="609599" cy="4191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 flipH="1" flipV="1">
            <a:off x="321728" y="3028950"/>
            <a:ext cx="457200" cy="1524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241820" y="3248690"/>
            <a:ext cx="969118" cy="420202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4545354" y="2179319"/>
            <a:ext cx="283604" cy="196455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3217328" y="1733550"/>
            <a:ext cx="914400" cy="342900"/>
          </a:xfrm>
          <a:prstGeom prst="curvedConnector3">
            <a:avLst/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217328" y="2640332"/>
            <a:ext cx="704850" cy="541020"/>
          </a:xfrm>
          <a:prstGeom prst="curvedConnector3">
            <a:avLst>
              <a:gd name="adj1" fmla="val 18468"/>
            </a:avLst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2931671" y="2803921"/>
            <a:ext cx="990507" cy="485776"/>
          </a:xfrm>
          <a:prstGeom prst="curvedConnector3">
            <a:avLst>
              <a:gd name="adj1" fmla="val 59937"/>
            </a:avLst>
          </a:prstGeom>
          <a:ln>
            <a:solidFill>
              <a:srgbClr val="FF0000">
                <a:alpha val="50000"/>
              </a:srgb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>
            <a:off x="3944403" y="2600325"/>
            <a:ext cx="146920" cy="95250"/>
          </a:xfrm>
          <a:prstGeom prst="leftBrace">
            <a:avLst>
              <a:gd name="adj1" fmla="val 8333"/>
              <a:gd name="adj2" fmla="val 53758"/>
            </a:avLst>
          </a:prstGeom>
          <a:ln>
            <a:solidFill>
              <a:srgbClr val="FF0000">
                <a:alpha val="5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3944403" y="2752725"/>
            <a:ext cx="146920" cy="95250"/>
          </a:xfrm>
          <a:prstGeom prst="leftBrace">
            <a:avLst>
              <a:gd name="adj1" fmla="val 8333"/>
              <a:gd name="adj2" fmla="val 53758"/>
            </a:avLst>
          </a:prstGeom>
          <a:ln>
            <a:solidFill>
              <a:srgbClr val="FF0000">
                <a:alpha val="5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076785" y="1623859"/>
            <a:ext cx="2667008" cy="33253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980407" y="2508251"/>
            <a:ext cx="1214696" cy="551182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flipV="1">
            <a:off x="158371" y="2461437"/>
            <a:ext cx="1152186" cy="238272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802560" y="1462352"/>
            <a:ext cx="2341439" cy="331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Shows how packets conform to standard</a:t>
            </a:r>
          </a:p>
          <a:p>
            <a:r>
              <a:rPr lang="en-US" sz="1600" dirty="0" smtClean="0"/>
              <a:t>Left side is generic space packet</a:t>
            </a:r>
          </a:p>
          <a:p>
            <a:pPr lvl="1"/>
            <a:r>
              <a:rPr lang="en-US" sz="1200" dirty="0" smtClean="0"/>
              <a:t>Arrows show typing</a:t>
            </a:r>
          </a:p>
          <a:p>
            <a:pPr lvl="1"/>
            <a:r>
              <a:rPr lang="en-US" sz="1200" dirty="0" smtClean="0"/>
              <a:t>Boxes show constraints</a:t>
            </a:r>
          </a:p>
          <a:p>
            <a:r>
              <a:rPr lang="en-US" sz="1600" dirty="0" smtClean="0"/>
              <a:t>Right side is specific thermal packet</a:t>
            </a:r>
          </a:p>
          <a:p>
            <a:pPr lvl="1"/>
            <a:r>
              <a:rPr lang="en-US" sz="1200" dirty="0" smtClean="0"/>
              <a:t>Show adaptations (redefinition, </a:t>
            </a:r>
            <a:r>
              <a:rPr lang="en-US" sz="1200" dirty="0" err="1" smtClean="0"/>
              <a:t>subsetting</a:t>
            </a:r>
            <a:r>
              <a:rPr lang="en-US" sz="1200" dirty="0" smtClean="0"/>
              <a:t> and new constraints)</a:t>
            </a:r>
          </a:p>
          <a:p>
            <a:endParaRPr lang="en-US" sz="16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3202370" y="1437880"/>
            <a:ext cx="888953" cy="97078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95103" y="2304654"/>
            <a:ext cx="888953" cy="114695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86399" y="3136490"/>
            <a:ext cx="721659" cy="35396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8371" y="1484998"/>
            <a:ext cx="736985" cy="353961"/>
          </a:xfrm>
          <a:prstGeom prst="roundRect">
            <a:avLst/>
          </a:prstGeom>
          <a:noFill/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7" grpId="0" animBg="1"/>
      <p:bldP spid="39" grpId="0" animBg="1"/>
      <p:bldP spid="44" grpId="0" animBg="1"/>
      <p:bldP spid="45" grpId="0" animBg="1"/>
      <p:bldP spid="4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7664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Nested ports to capture interface details that a component presents</a:t>
            </a:r>
          </a:p>
          <a:p>
            <a:r>
              <a:rPr lang="en-US" dirty="0" smtClean="0"/>
              <a:t>Specification of stacks allows components to be explicit about what combinations of protocols, </a:t>
            </a:r>
            <a:r>
              <a:rPr lang="en-US" dirty="0"/>
              <a:t>and in what </a:t>
            </a:r>
            <a:r>
              <a:rPr lang="en-US" dirty="0" smtClean="0"/>
              <a:t>order, they support</a:t>
            </a:r>
          </a:p>
          <a:p>
            <a:r>
              <a:rPr lang="en-US" dirty="0" smtClean="0"/>
              <a:t>Reference properties for protocol entities in ports allow separation of protocol implementation from all the contexts in which it’s used</a:t>
            </a:r>
          </a:p>
          <a:p>
            <a:r>
              <a:rPr lang="en-US" dirty="0" smtClean="0"/>
              <a:t>Power of the method depends on rigor of model content, rather than visual presentation on SysML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595937" cy="380197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Layered </a:t>
            </a:r>
            <a:r>
              <a:rPr lang="en-US" sz="2800" dirty="0"/>
              <a:t>Interface Modeling Approach provides a means to model complex </a:t>
            </a:r>
            <a:r>
              <a:rPr lang="en-US" sz="2800" dirty="0" smtClean="0"/>
              <a:t>interfaces</a:t>
            </a:r>
          </a:p>
          <a:p>
            <a:r>
              <a:rPr lang="en-US" sz="2800" dirty="0" smtClean="0"/>
              <a:t>May be elaborated to include additional details as needed</a:t>
            </a:r>
          </a:p>
          <a:p>
            <a:r>
              <a:rPr lang="en-US" sz="2800" dirty="0" smtClean="0"/>
              <a:t>Ties to standards, and subsections of standards</a:t>
            </a:r>
          </a:p>
          <a:p>
            <a:r>
              <a:rPr lang="en-US" sz="2800" dirty="0" smtClean="0"/>
              <a:t>Compliance of data structures, behavior and physical laws</a:t>
            </a:r>
          </a:p>
          <a:p>
            <a:r>
              <a:rPr lang="en-US" sz="2800" dirty="0" smtClean="0"/>
              <a:t>Layered Approach</a:t>
            </a:r>
          </a:p>
          <a:p>
            <a:pPr lvl="1"/>
            <a:r>
              <a:rPr lang="en-US" sz="2400" dirty="0" smtClean="0"/>
              <a:t>Specification </a:t>
            </a:r>
            <a:r>
              <a:rPr lang="en-US" sz="2400" dirty="0"/>
              <a:t>vs </a:t>
            </a:r>
            <a:r>
              <a:rPr lang="en-US" sz="2400" dirty="0" smtClean="0"/>
              <a:t>Realization</a:t>
            </a:r>
          </a:p>
          <a:p>
            <a:pPr lvl="1"/>
            <a:r>
              <a:rPr lang="en-US" sz="2400" dirty="0" smtClean="0"/>
              <a:t>Layers </a:t>
            </a:r>
            <a:r>
              <a:rPr lang="en-US" sz="2400" dirty="0"/>
              <a:t>defined by protocol entities that have peer layer interactions and layer to next layer interactions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595937" cy="38019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Allows construction of full set of consistent views at desired level of detail</a:t>
            </a:r>
          </a:p>
          <a:p>
            <a:r>
              <a:rPr lang="en-US" dirty="0" smtClean="0"/>
              <a:t>Development of library components allows re-use of common protocols and standards</a:t>
            </a:r>
          </a:p>
          <a:p>
            <a:r>
              <a:rPr lang="en-US" dirty="0"/>
              <a:t>Only model what is needed at any given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4676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trade studies that first defined and used this method were chartered and funded by the NASA Space Communications and Navigation (SCaN) Program Office, with strong management support from Phil </a:t>
            </a:r>
            <a:r>
              <a:rPr lang="en-US" dirty="0" err="1"/>
              <a:t>Librecht</a:t>
            </a:r>
            <a:r>
              <a:rPr lang="en-US" dirty="0"/>
              <a:t> and encouragement to adopt </a:t>
            </a:r>
            <a:r>
              <a:rPr lang="en-US" dirty="0" smtClean="0"/>
              <a:t>OMG SysML™ </a:t>
            </a:r>
            <a:r>
              <a:rPr lang="en-US" dirty="0"/>
              <a:t>modeling from Jim </a:t>
            </a:r>
            <a:r>
              <a:rPr lang="en-US" dirty="0" err="1"/>
              <a:t>Schier</a:t>
            </a:r>
            <a:r>
              <a:rPr lang="en-US" dirty="0"/>
              <a:t>.  The authors would also like to acknowledge the excellent leadership and guidance of the trade study tasks provided by the co-leads: Wallace Tai from JPL and Nate Wright from GSFC.</a:t>
            </a:r>
          </a:p>
        </p:txBody>
      </p:sp>
    </p:spTree>
    <p:extLst>
      <p:ext uri="{BB962C8B-B14F-4D97-AF65-F5344CB8AC3E}">
        <p14:creationId xmlns:p14="http://schemas.microsoft.com/office/powerpoint/2010/main" val="870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596336" cy="12963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Layered Interface 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369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Leverage layered interface concepts used to define communication interfaces (e.g., OSI stack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This layered ISO interface model has functioned well as the basis for the Internet for </a:t>
            </a:r>
            <a:r>
              <a:rPr lang="en-US" dirty="0" smtClean="0"/>
              <a:t>decades</a:t>
            </a:r>
            <a:endParaRPr lang="en-US" dirty="0"/>
          </a:p>
          <a:p>
            <a:r>
              <a:rPr lang="en-US" dirty="0"/>
              <a:t>Specify the interface in terms of what is exchanged</a:t>
            </a:r>
          </a:p>
          <a:p>
            <a:r>
              <a:rPr lang="en-US" dirty="0"/>
              <a:t>Realize the interface by transforming the exchange from application layer to physical layers</a:t>
            </a:r>
          </a:p>
          <a:p>
            <a:r>
              <a:rPr lang="en-US" dirty="0"/>
              <a:t>Define interactions between peer layers of the interacting components, and between vertical layers of each component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Layered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7135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Separation of concerns</a:t>
            </a:r>
          </a:p>
          <a:p>
            <a:r>
              <a:rPr lang="en-US" dirty="0" smtClean="0"/>
              <a:t>Each layer of the interface describes it’s own functionality and addresses its own set of concerns</a:t>
            </a:r>
          </a:p>
          <a:p>
            <a:r>
              <a:rPr lang="en-US" dirty="0" smtClean="0"/>
              <a:t>Each layer may be considered separately, or in combination with others</a:t>
            </a:r>
          </a:p>
          <a:p>
            <a:r>
              <a:rPr lang="en-US" dirty="0" smtClean="0"/>
              <a:t>Layers are independent of each other, and can be combined in permissible ways</a:t>
            </a:r>
          </a:p>
          <a:p>
            <a:r>
              <a:rPr lang="en-US" dirty="0" smtClean="0"/>
              <a:t>All layers must function correctly for the interface</a:t>
            </a:r>
            <a:r>
              <a:rPr lang="en-US" dirty="0"/>
              <a:t> to work</a:t>
            </a:r>
            <a:r>
              <a:rPr lang="en-US" dirty="0" smtClean="0"/>
              <a:t> as a whole.</a:t>
            </a:r>
          </a:p>
        </p:txBody>
      </p:sp>
    </p:spTree>
    <p:extLst>
      <p:ext uri="{BB962C8B-B14F-4D97-AF65-F5344CB8AC3E}">
        <p14:creationId xmlns:p14="http://schemas.microsoft.com/office/powerpoint/2010/main" val="3675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84"/>
            <a:ext cx="7596336" cy="787004"/>
          </a:xfrm>
        </p:spPr>
        <p:txBody>
          <a:bodyPr>
            <a:normAutofit fontScale="90000"/>
          </a:bodyPr>
          <a:lstStyle/>
          <a:p>
            <a:r>
              <a:rPr lang="en-US" dirty="0"/>
              <a:t>Why Layered </a:t>
            </a:r>
            <a:r>
              <a:rPr lang="en-US" dirty="0" smtClean="0"/>
              <a:t>Interfaces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371347" cy="38180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rich and flexible representation in the model allows construction of many different views</a:t>
            </a:r>
          </a:p>
          <a:p>
            <a:pPr lvl="1"/>
            <a:r>
              <a:rPr lang="en-US" dirty="0"/>
              <a:t>Different interface abstractions </a:t>
            </a:r>
            <a:r>
              <a:rPr lang="en-US" dirty="0" smtClean="0"/>
              <a:t>are provided, from </a:t>
            </a:r>
            <a:r>
              <a:rPr lang="en-US" dirty="0"/>
              <a:t>logical flows to complete protocol stacks</a:t>
            </a:r>
          </a:p>
          <a:p>
            <a:pPr lvl="1"/>
            <a:r>
              <a:rPr lang="en-US" dirty="0"/>
              <a:t>End-to-end data flows, connectivity, and data transformations</a:t>
            </a:r>
          </a:p>
          <a:p>
            <a:pPr lvl="1"/>
            <a:r>
              <a:rPr lang="en-US" dirty="0"/>
              <a:t>Physical connections</a:t>
            </a:r>
          </a:p>
          <a:p>
            <a:pPr lvl="1"/>
            <a:r>
              <a:rPr lang="en-US" dirty="0"/>
              <a:t>Protocol specifications</a:t>
            </a:r>
          </a:p>
          <a:p>
            <a:pPr lvl="1"/>
            <a:r>
              <a:rPr lang="en-US" dirty="0"/>
              <a:t>Message definitions</a:t>
            </a:r>
          </a:p>
          <a:p>
            <a:pPr lvl="1"/>
            <a:r>
              <a:rPr lang="en-US" dirty="0"/>
              <a:t>Complete interface specifications that span discipline concerns</a:t>
            </a:r>
          </a:p>
          <a:p>
            <a:r>
              <a:rPr lang="en-US" dirty="0" smtClean="0"/>
              <a:t>The generation of these views from a single model ensures their consistency.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1776960"/>
            <a:ext cx="5197641" cy="2859207"/>
          </a:xfrm>
        </p:spPr>
        <p:txBody>
          <a:bodyPr>
            <a:normAutofit/>
          </a:bodyPr>
          <a:lstStyle/>
          <a:p>
            <a:r>
              <a:rPr lang="en-US" sz="1800" dirty="0"/>
              <a:t>The simple view is “boxes and lines”</a:t>
            </a:r>
          </a:p>
          <a:p>
            <a:pPr lvl="1"/>
            <a:r>
              <a:rPr lang="en-US" sz="1600" dirty="0"/>
              <a:t>What are the interfaces?</a:t>
            </a:r>
          </a:p>
          <a:p>
            <a:pPr lvl="1"/>
            <a:r>
              <a:rPr lang="en-US" sz="1600" dirty="0"/>
              <a:t>What are the protocols?</a:t>
            </a:r>
          </a:p>
          <a:p>
            <a:r>
              <a:rPr lang="en-US" sz="1800" dirty="0"/>
              <a:t>End-to-End simple view</a:t>
            </a:r>
          </a:p>
          <a:p>
            <a:pPr lvl="1"/>
            <a:r>
              <a:rPr lang="en-US" sz="1600" dirty="0"/>
              <a:t>Send a PDF file from A to B.</a:t>
            </a:r>
          </a:p>
          <a:p>
            <a:pPr lvl="1"/>
            <a:r>
              <a:rPr lang="en-US" sz="1600" dirty="0"/>
              <a:t>This is the requirement, what the user sees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1" y="714544"/>
            <a:ext cx="4064000" cy="10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1776960"/>
            <a:ext cx="5197641" cy="285920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The simple view is “boxes and lines”</a:t>
            </a:r>
          </a:p>
          <a:p>
            <a:pPr lvl="1"/>
            <a:r>
              <a:rPr lang="en-US" sz="1600" dirty="0"/>
              <a:t>What are the interfaces?</a:t>
            </a:r>
          </a:p>
          <a:p>
            <a:pPr lvl="1"/>
            <a:r>
              <a:rPr lang="en-US" sz="1600" dirty="0"/>
              <a:t>What are the protocols?</a:t>
            </a:r>
          </a:p>
          <a:p>
            <a:r>
              <a:rPr lang="en-US" sz="1800" dirty="0"/>
              <a:t>End-to-End simple view</a:t>
            </a:r>
          </a:p>
          <a:p>
            <a:pPr lvl="1"/>
            <a:r>
              <a:rPr lang="en-US" sz="1600" dirty="0"/>
              <a:t>Send a PDF file from A to B.</a:t>
            </a:r>
          </a:p>
          <a:p>
            <a:pPr lvl="1"/>
            <a:r>
              <a:rPr lang="en-US" sz="1600" dirty="0"/>
              <a:t>This is the requirement, what the user sees.</a:t>
            </a:r>
          </a:p>
          <a:p>
            <a:r>
              <a:rPr lang="en-US" sz="1800" dirty="0"/>
              <a:t>Interface Specification</a:t>
            </a:r>
          </a:p>
          <a:p>
            <a:pPr lvl="1"/>
            <a:r>
              <a:rPr lang="en-US" sz="1600" dirty="0"/>
              <a:t>Implemented with HTTP, TCP, IP and Ethernet.</a:t>
            </a:r>
          </a:p>
          <a:p>
            <a:pPr lvl="1"/>
            <a:r>
              <a:rPr lang="en-US" sz="1600" dirty="0"/>
              <a:t>The protocol stacks in each component are connected both horizontally and vertically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800" dirty="0"/>
              <a:t>Simple lists of interface protocols are just not sufficient to understand the </a:t>
            </a:r>
            <a:r>
              <a:rPr lang="en-US" sz="1800" dirty="0" smtClean="0"/>
              <a:t>architecture.</a:t>
            </a:r>
            <a:endParaRPr lang="en-US" sz="18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184" y="895350"/>
            <a:ext cx="389873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1" y="714544"/>
            <a:ext cx="4064000" cy="10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336" y="787004"/>
            <a:ext cx="5694948" cy="3985036"/>
          </a:xfrm>
        </p:spPr>
        <p:txBody>
          <a:bodyPr>
            <a:noAutofit/>
          </a:bodyPr>
          <a:lstStyle/>
          <a:p>
            <a:r>
              <a:rPr lang="en-US" sz="1800" dirty="0"/>
              <a:t>We can focus on just the TCP layer.</a:t>
            </a:r>
          </a:p>
          <a:p>
            <a:pPr lvl="1"/>
            <a:r>
              <a:rPr lang="en-US" sz="1600" dirty="0"/>
              <a:t>How it is connected (horizontally).</a:t>
            </a:r>
          </a:p>
          <a:p>
            <a:pPr lvl="1"/>
            <a:r>
              <a:rPr lang="en-US" sz="1600" dirty="0"/>
              <a:t>How it behaves (horizontally).</a:t>
            </a:r>
          </a:p>
          <a:p>
            <a:r>
              <a:rPr lang="en-US" sz="1800" dirty="0"/>
              <a:t>We can focus on just the stack.</a:t>
            </a:r>
          </a:p>
          <a:p>
            <a:pPr lvl="1"/>
            <a:r>
              <a:rPr lang="en-US" sz="1600" dirty="0"/>
              <a:t>How it is connected (vertically).</a:t>
            </a:r>
          </a:p>
          <a:p>
            <a:pPr lvl="1"/>
            <a:r>
              <a:rPr lang="en-US" sz="1600" dirty="0"/>
              <a:t>How it behaves (vertically).</a:t>
            </a:r>
          </a:p>
          <a:p>
            <a:r>
              <a:rPr lang="en-US" sz="1800" dirty="0"/>
              <a:t>Data </a:t>
            </a:r>
            <a:r>
              <a:rPr lang="en-US" sz="1800" u="sng" dirty="0"/>
              <a:t>logically</a:t>
            </a:r>
            <a:r>
              <a:rPr lang="en-US" sz="1800" dirty="0"/>
              <a:t> flows across the horizontal layers, the TCP spec describes the behavior of the peer protocol entities.</a:t>
            </a:r>
          </a:p>
          <a:p>
            <a:r>
              <a:rPr lang="en-US" sz="1800" dirty="0"/>
              <a:t>Data </a:t>
            </a:r>
            <a:r>
              <a:rPr lang="en-US" sz="1800" u="sng" dirty="0"/>
              <a:t>actually</a:t>
            </a:r>
            <a:r>
              <a:rPr lang="en-US" sz="1800" dirty="0"/>
              <a:t> flows “down the stack” through each successive layer until it gets to the physical layer where the “real” connections occurs.</a:t>
            </a:r>
          </a:p>
          <a:p>
            <a:r>
              <a:rPr lang="en-US" sz="1800" dirty="0"/>
              <a:t>“On the wire” the whole stack is visible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 descr="Blaidd Drwg:Users:msarrel:Documents:Conferences - Working:2014-03 CSER:Draft:Cartoon5.graff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84"/>
            <a:ext cx="3192379" cy="111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laidd Drwg:Users:msarrel:Documents:Conferences - Working:2014-03 CSER:Draft:Cartoon8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1" y="1609929"/>
            <a:ext cx="1491916" cy="316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2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Data System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Space data systems are composed of a flight segment and a ground segment.</a:t>
            </a:r>
          </a:p>
          <a:p>
            <a:r>
              <a:rPr lang="en-US" dirty="0" smtClean="0"/>
              <a:t>End-to-End Information Systems track data within each segment, and between the segments as an integrated flow.</a:t>
            </a:r>
          </a:p>
          <a:p>
            <a:r>
              <a:rPr lang="en-US" dirty="0" smtClean="0"/>
              <a:t>Systems include both mission-specific and shared multi-mission resources.</a:t>
            </a:r>
          </a:p>
          <a:p>
            <a:r>
              <a:rPr lang="en-US" dirty="0" smtClean="0"/>
              <a:t>So, how to accurately describe, model and characterize these system and their interfaces?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Layers" id="{892F49EE-6128-D64C-977A-BD8644B2656A}" vid="{AE1D8ACB-EF79-D242-9E56-6D5597188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531</TotalTime>
  <Words>1346</Words>
  <Application>Microsoft Office PowerPoint</Application>
  <PresentationFormat>On-screen Show (16:9)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Layers</vt:lpstr>
      <vt:lpstr>A Representative Application of a Layered Interface Modeling Pattern</vt:lpstr>
      <vt:lpstr>Introduction</vt:lpstr>
      <vt:lpstr>Layered Interface Modeling Approach</vt:lpstr>
      <vt:lpstr>Why Layered Interfaces</vt:lpstr>
      <vt:lpstr>Why Layered Interfaces (cont.)</vt:lpstr>
      <vt:lpstr>A Simple Example</vt:lpstr>
      <vt:lpstr>A Simple Example</vt:lpstr>
      <vt:lpstr>Selection of Focus</vt:lpstr>
      <vt:lpstr>Space Data System Example</vt:lpstr>
      <vt:lpstr>End to End Information Flow</vt:lpstr>
      <vt:lpstr>Subsystem Interface Specification</vt:lpstr>
      <vt:lpstr>Subsystem Interface Realization</vt:lpstr>
      <vt:lpstr>Typical Communication Interface Layers</vt:lpstr>
      <vt:lpstr>Protocol Entity</vt:lpstr>
      <vt:lpstr>Protocol Entity Behavior</vt:lpstr>
      <vt:lpstr>Protocol Entity Behavior (cont.)</vt:lpstr>
      <vt:lpstr>Protocol Entity Interaction</vt:lpstr>
      <vt:lpstr>Protocol Entity Interaction (cont.)</vt:lpstr>
      <vt:lpstr>Behavior Context</vt:lpstr>
      <vt:lpstr>Interface Physical Layer</vt:lpstr>
      <vt:lpstr>Electrical Connection</vt:lpstr>
      <vt:lpstr>Data Packet Structure</vt:lpstr>
      <vt:lpstr>Methodology Summary</vt:lpstr>
      <vt:lpstr>Summary</vt:lpstr>
      <vt:lpstr>Summary (cont.)</vt:lpstr>
      <vt:lpstr>Acknowledgements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Representative Application of a Layered Interface Modeling Pattern</dc:title>
  <dc:creator>Sanford</dc:creator>
  <cp:lastModifiedBy>William Schindel</cp:lastModifiedBy>
  <cp:revision>138</cp:revision>
  <cp:lastPrinted>2017-03-06T21:39:44Z</cp:lastPrinted>
  <dcterms:created xsi:type="dcterms:W3CDTF">2016-07-03T17:01:49Z</dcterms:created>
  <dcterms:modified xsi:type="dcterms:W3CDTF">2017-03-06T21:39:52Z</dcterms:modified>
</cp:coreProperties>
</file>