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4"/>
  </p:sldMasterIdLst>
  <p:notesMasterIdLst>
    <p:notesMasterId r:id="rId15"/>
  </p:notesMasterIdLst>
  <p:sldIdLst>
    <p:sldId id="265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82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1E22"/>
    <a:srgbClr val="000000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757" autoAdjust="0"/>
  </p:normalViewPr>
  <p:slideViewPr>
    <p:cSldViewPr>
      <p:cViewPr>
        <p:scale>
          <a:sx n="93" d="100"/>
          <a:sy n="93" d="100"/>
        </p:scale>
        <p:origin x="-138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D159D92A-2AE5-4E03-9754-D1C0CFC19CE6}" type="datetimeFigureOut">
              <a:rPr lang="en-US"/>
              <a:pPr>
                <a:defRPr/>
              </a:pPr>
              <a:t>1/26/2014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6B877E01-5E2B-4448-8E4A-2178D04393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4731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FFE8F-126F-45B9-B9CE-48AF7E4C347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FFE8F-126F-45B9-B9CE-48AF7E4C347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FFE8F-126F-45B9-B9CE-48AF7E4C347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FFE8F-126F-45B9-B9CE-48AF7E4C347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FFE8F-126F-45B9-B9CE-48AF7E4C347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FFE8F-126F-45B9-B9CE-48AF7E4C347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FFE8F-126F-45B9-B9CE-48AF7E4C347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FFE8F-126F-45B9-B9CE-48AF7E4C347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INCOSELogo_transparen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5676900"/>
            <a:ext cx="1219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8"/>
          <p:cNvGrpSpPr>
            <a:grpSpLocks/>
          </p:cNvGrpSpPr>
          <p:nvPr userDrawn="1"/>
        </p:nvGrpSpPr>
        <p:grpSpPr bwMode="auto">
          <a:xfrm>
            <a:off x="323850" y="0"/>
            <a:ext cx="196850" cy="5867400"/>
            <a:chOff x="216" y="0"/>
            <a:chExt cx="93" cy="3244"/>
          </a:xfrm>
        </p:grpSpPr>
        <p:sp>
          <p:nvSpPr>
            <p:cNvPr id="6" name="Line 9"/>
            <p:cNvSpPr>
              <a:spLocks noChangeShapeType="1"/>
            </p:cNvSpPr>
            <p:nvPr/>
          </p:nvSpPr>
          <p:spPr bwMode="auto">
            <a:xfrm>
              <a:off x="216" y="0"/>
              <a:ext cx="0" cy="3244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10"/>
            <p:cNvSpPr>
              <a:spLocks noChangeShapeType="1"/>
            </p:cNvSpPr>
            <p:nvPr/>
          </p:nvSpPr>
          <p:spPr bwMode="auto">
            <a:xfrm>
              <a:off x="309" y="0"/>
              <a:ext cx="0" cy="3244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11"/>
            <p:cNvSpPr>
              <a:spLocks noChangeShapeType="1"/>
            </p:cNvSpPr>
            <p:nvPr/>
          </p:nvSpPr>
          <p:spPr bwMode="auto">
            <a:xfrm>
              <a:off x="262" y="0"/>
              <a:ext cx="0" cy="3244"/>
            </a:xfrm>
            <a:prstGeom prst="line">
              <a:avLst/>
            </a:prstGeom>
            <a:noFill/>
            <a:ln w="38100">
              <a:solidFill>
                <a:srgbClr val="003366">
                  <a:alpha val="59999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12"/>
          <p:cNvGrpSpPr>
            <a:grpSpLocks/>
          </p:cNvGrpSpPr>
          <p:nvPr userDrawn="1"/>
        </p:nvGrpSpPr>
        <p:grpSpPr bwMode="auto">
          <a:xfrm>
            <a:off x="1358900" y="6400800"/>
            <a:ext cx="7772400" cy="127000"/>
            <a:chOff x="1652" y="4032"/>
            <a:chExt cx="4108" cy="80"/>
          </a:xfrm>
        </p:grpSpPr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>
              <a:off x="1652" y="4112"/>
              <a:ext cx="4108" cy="0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4"/>
            <p:cNvSpPr>
              <a:spLocks noChangeShapeType="1"/>
            </p:cNvSpPr>
            <p:nvPr/>
          </p:nvSpPr>
          <p:spPr bwMode="auto">
            <a:xfrm flipH="1">
              <a:off x="1652" y="4072"/>
              <a:ext cx="4108" cy="0"/>
            </a:xfrm>
            <a:prstGeom prst="line">
              <a:avLst/>
            </a:prstGeom>
            <a:noFill/>
            <a:ln w="38100">
              <a:solidFill>
                <a:srgbClr val="003366">
                  <a:alpha val="59999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5"/>
            <p:cNvSpPr>
              <a:spLocks noChangeShapeType="1"/>
            </p:cNvSpPr>
            <p:nvPr/>
          </p:nvSpPr>
          <p:spPr bwMode="auto">
            <a:xfrm flipH="1">
              <a:off x="1652" y="4032"/>
              <a:ext cx="4108" cy="0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" name="Rectangle 16"/>
          <p:cNvSpPr>
            <a:spLocks noChangeArrowheads="1"/>
          </p:cNvSpPr>
          <p:nvPr userDrawn="1"/>
        </p:nvSpPr>
        <p:spPr bwMode="auto">
          <a:xfrm rot="5400000">
            <a:off x="5222082" y="3375818"/>
            <a:ext cx="6858000" cy="106363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rgbClr val="B2B2B2">
                  <a:alpha val="50000"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4" name="Picture 4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05" r="9705"/>
          <a:stretch>
            <a:fillRect/>
          </a:stretch>
        </p:blipFill>
        <p:spPr bwMode="auto">
          <a:xfrm>
            <a:off x="406400" y="14288"/>
            <a:ext cx="104140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0DB85-719B-4997-9C7B-1184CD2845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678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4A0F4-2406-4B15-AD91-AFE56AD8DA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802525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62484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br>
              <a:rPr lang="en-US" smtClean="0"/>
            </a:br>
            <a:r>
              <a:rPr lang="en-US" smtClean="0"/>
              <a:t>Line 2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066800"/>
            <a:ext cx="7848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11500" y="6496050"/>
            <a:ext cx="2895600" cy="3619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40500" y="6496050"/>
            <a:ext cx="2133600" cy="3619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fld id="{E1DF20F9-0142-4199-BA66-3EEA44AB7F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0" name="Picture 7" descr="INCOSELogo_transparent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5676900"/>
            <a:ext cx="1219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31" name="Group 8"/>
          <p:cNvGrpSpPr>
            <a:grpSpLocks/>
          </p:cNvGrpSpPr>
          <p:nvPr userDrawn="1"/>
        </p:nvGrpSpPr>
        <p:grpSpPr bwMode="auto">
          <a:xfrm>
            <a:off x="323850" y="0"/>
            <a:ext cx="196850" cy="5867400"/>
            <a:chOff x="216" y="0"/>
            <a:chExt cx="93" cy="3244"/>
          </a:xfrm>
        </p:grpSpPr>
        <p:sp>
          <p:nvSpPr>
            <p:cNvPr id="1040" name="Line 9"/>
            <p:cNvSpPr>
              <a:spLocks noChangeShapeType="1"/>
            </p:cNvSpPr>
            <p:nvPr/>
          </p:nvSpPr>
          <p:spPr bwMode="auto">
            <a:xfrm>
              <a:off x="216" y="0"/>
              <a:ext cx="0" cy="3244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Line 10"/>
            <p:cNvSpPr>
              <a:spLocks noChangeShapeType="1"/>
            </p:cNvSpPr>
            <p:nvPr/>
          </p:nvSpPr>
          <p:spPr bwMode="auto">
            <a:xfrm>
              <a:off x="309" y="0"/>
              <a:ext cx="0" cy="3244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Line 11"/>
            <p:cNvSpPr>
              <a:spLocks noChangeShapeType="1"/>
            </p:cNvSpPr>
            <p:nvPr/>
          </p:nvSpPr>
          <p:spPr bwMode="auto">
            <a:xfrm>
              <a:off x="262" y="0"/>
              <a:ext cx="0" cy="3244"/>
            </a:xfrm>
            <a:prstGeom prst="line">
              <a:avLst/>
            </a:prstGeom>
            <a:noFill/>
            <a:ln w="38100">
              <a:solidFill>
                <a:srgbClr val="003366">
                  <a:alpha val="59999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2" name="Group 12"/>
          <p:cNvGrpSpPr>
            <a:grpSpLocks/>
          </p:cNvGrpSpPr>
          <p:nvPr userDrawn="1"/>
        </p:nvGrpSpPr>
        <p:grpSpPr bwMode="auto">
          <a:xfrm>
            <a:off x="1358900" y="6400800"/>
            <a:ext cx="7772400" cy="127000"/>
            <a:chOff x="1652" y="4032"/>
            <a:chExt cx="4108" cy="80"/>
          </a:xfrm>
        </p:grpSpPr>
        <p:sp>
          <p:nvSpPr>
            <p:cNvPr id="1037" name="Line 13"/>
            <p:cNvSpPr>
              <a:spLocks noChangeShapeType="1"/>
            </p:cNvSpPr>
            <p:nvPr/>
          </p:nvSpPr>
          <p:spPr bwMode="auto">
            <a:xfrm flipH="1">
              <a:off x="1652" y="4112"/>
              <a:ext cx="4108" cy="0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Line 14"/>
            <p:cNvSpPr>
              <a:spLocks noChangeShapeType="1"/>
            </p:cNvSpPr>
            <p:nvPr/>
          </p:nvSpPr>
          <p:spPr bwMode="auto">
            <a:xfrm flipH="1">
              <a:off x="1652" y="4072"/>
              <a:ext cx="4108" cy="0"/>
            </a:xfrm>
            <a:prstGeom prst="line">
              <a:avLst/>
            </a:prstGeom>
            <a:noFill/>
            <a:ln w="38100">
              <a:solidFill>
                <a:srgbClr val="003366">
                  <a:alpha val="59999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Line 15"/>
            <p:cNvSpPr>
              <a:spLocks noChangeShapeType="1"/>
            </p:cNvSpPr>
            <p:nvPr/>
          </p:nvSpPr>
          <p:spPr bwMode="auto">
            <a:xfrm flipH="1">
              <a:off x="1652" y="4032"/>
              <a:ext cx="4108" cy="0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3" name="Rectangle 16"/>
          <p:cNvSpPr>
            <a:spLocks noChangeArrowheads="1"/>
          </p:cNvSpPr>
          <p:nvPr userDrawn="1"/>
        </p:nvSpPr>
        <p:spPr bwMode="auto">
          <a:xfrm rot="5400000">
            <a:off x="5222082" y="3375818"/>
            <a:ext cx="6858000" cy="106363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rgbClr val="B2B2B2">
                  <a:alpha val="50000"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Rectangle 17"/>
          <p:cNvSpPr>
            <a:spLocks noChangeArrowheads="1"/>
          </p:cNvSpPr>
          <p:nvPr userDrawn="1"/>
        </p:nvSpPr>
        <p:spPr bwMode="auto">
          <a:xfrm>
            <a:off x="0" y="914400"/>
            <a:ext cx="9156700" cy="93663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rgbClr val="B2B2B2">
                  <a:alpha val="50000"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5" name="Text Box 19"/>
          <p:cNvSpPr txBox="1">
            <a:spLocks noChangeArrowheads="1"/>
          </p:cNvSpPr>
          <p:nvPr userDrawn="1"/>
        </p:nvSpPr>
        <p:spPr bwMode="auto">
          <a:xfrm>
            <a:off x="6646863" y="-4763"/>
            <a:ext cx="19002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>
              <a:defRPr/>
            </a:pPr>
            <a:r>
              <a:rPr lang="en-GB" sz="1200" b="1" smtClean="0">
                <a:solidFill>
                  <a:srgbClr val="B41E22"/>
                </a:solidFill>
              </a:rPr>
              <a:t>International Workshop</a:t>
            </a:r>
          </a:p>
          <a:p>
            <a:pPr algn="r">
              <a:defRPr/>
            </a:pPr>
            <a:r>
              <a:rPr lang="en-GB" sz="1200" b="1" smtClean="0">
                <a:solidFill>
                  <a:srgbClr val="B41E22"/>
                </a:solidFill>
              </a:rPr>
              <a:t>28 Jan </a:t>
            </a:r>
            <a:r>
              <a:rPr lang="en-US" sz="1200" b="1" smtClean="0">
                <a:solidFill>
                  <a:srgbClr val="B41E22"/>
                </a:solidFill>
              </a:rPr>
              <a:t>–</a:t>
            </a:r>
            <a:r>
              <a:rPr lang="en-GB" sz="1200" b="1" smtClean="0">
                <a:solidFill>
                  <a:srgbClr val="B41E22"/>
                </a:solidFill>
              </a:rPr>
              <a:t> 2 Feb 2011</a:t>
            </a:r>
          </a:p>
          <a:p>
            <a:pPr algn="r">
              <a:defRPr/>
            </a:pPr>
            <a:r>
              <a:rPr lang="en-GB" sz="1200" b="1" smtClean="0">
                <a:solidFill>
                  <a:srgbClr val="B41E22"/>
                </a:solidFill>
              </a:rPr>
              <a:t>Phoenix, AZ, USA</a:t>
            </a:r>
          </a:p>
        </p:txBody>
      </p:sp>
      <p:pic>
        <p:nvPicPr>
          <p:cNvPr id="1036" name="Picture 21" descr="http://upload.wikimedia.org/wikipedia/en/thumb/b/b1/Phoenix-logo.svg/2000px-Phoenix-logo.svg.png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4150" y="5791200"/>
            <a:ext cx="750888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7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Arial" pitchFamily="-107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Arial" pitchFamily="-107" charset="0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Arial" pitchFamily="-107" charset="0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Arial" pitchFamily="-107" charset="0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Arial" pitchFamily="-107" charset="0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latin typeface="Arial" pitchFamily="34" charset="0"/>
              </a:rPr>
              <a:t>What is Usability</a:t>
            </a:r>
            <a:endParaRPr lang="en-US" b="1" dirty="0" smtClean="0">
              <a:latin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Usability Presentation by Jen </a:t>
            </a:r>
            <a:r>
              <a:rPr lang="en-US" dirty="0" err="1"/>
              <a:t>Narkevicius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</a:rPr>
              <a:t>Conclusion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</a:rPr>
              <a:t>History</a:t>
            </a:r>
          </a:p>
          <a:p>
            <a:r>
              <a:rPr lang="en-US" dirty="0" smtClean="0">
                <a:latin typeface="Arial" pitchFamily="34" charset="0"/>
              </a:rPr>
              <a:t>Accomplishments</a:t>
            </a:r>
          </a:p>
          <a:p>
            <a:r>
              <a:rPr lang="en-US" dirty="0" smtClean="0">
                <a:latin typeface="Arial" pitchFamily="34" charset="0"/>
              </a:rPr>
              <a:t>Concepts of Operation</a:t>
            </a:r>
          </a:p>
          <a:p>
            <a:r>
              <a:rPr lang="en-US" dirty="0" smtClean="0">
                <a:latin typeface="Arial" pitchFamily="34" charset="0"/>
              </a:rPr>
              <a:t>Plan</a:t>
            </a:r>
          </a:p>
          <a:p>
            <a:r>
              <a:rPr lang="en-US" dirty="0" smtClean="0">
                <a:latin typeface="Arial" pitchFamily="34" charset="0"/>
              </a:rPr>
              <a:t>Use Cases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fld id="{FCB3065D-8A02-4CEA-94C5-C14793E5C7E9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Philosophy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We want to measure usability in order to incentivize and reward developers for designing products that are easy to learn, efficient to use, tolerant of missteps, and provide a satisfactory experience for the user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Benefits to the community and the developers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Wider user populations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Broader and more consistent use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Better understanding of the models and their meaning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Increased sales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31509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610600" cy="8382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Lund Usability Maxims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 smtClean="0">
                <a:latin typeface="Arial" pitchFamily="34" charset="0"/>
                <a:cs typeface="Arial" pitchFamily="34" charset="0"/>
              </a:rPr>
            </a:br>
            <a:r>
              <a:rPr lang="en-US" sz="1600" dirty="0" smtClean="0">
                <a:latin typeface="Arial" pitchFamily="34" charset="0"/>
                <a:cs typeface="Arial" pitchFamily="34" charset="0"/>
              </a:rPr>
              <a:t>(in descending order of importance)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762000"/>
            <a:ext cx="9067800" cy="6172200"/>
          </a:xfrm>
        </p:spPr>
        <p:txBody>
          <a:bodyPr>
            <a:noAutofit/>
          </a:bodyPr>
          <a:lstStyle/>
          <a:p>
            <a:pPr>
              <a:lnSpc>
                <a:spcPts val="2200"/>
              </a:lnSpc>
              <a:spcBef>
                <a:spcPts val="0"/>
              </a:spcBef>
            </a:pPr>
            <a:r>
              <a:rPr lang="en-US" sz="1800" spc="-150" dirty="0" smtClean="0">
                <a:latin typeface="Arial" pitchFamily="34" charset="0"/>
                <a:cs typeface="Arial" pitchFamily="34" charset="0"/>
              </a:rPr>
              <a:t>Know the user.  YOU are </a:t>
            </a:r>
            <a:r>
              <a:rPr lang="en-US" sz="1800" i="1" spc="-150" dirty="0" smtClean="0">
                <a:latin typeface="Arial" pitchFamily="34" charset="0"/>
                <a:cs typeface="Arial" pitchFamily="34" charset="0"/>
              </a:rPr>
              <a:t>not</a:t>
            </a:r>
            <a:r>
              <a:rPr lang="en-US" sz="1800" spc="-150" dirty="0" smtClean="0">
                <a:latin typeface="Arial" pitchFamily="34" charset="0"/>
                <a:cs typeface="Arial" pitchFamily="34" charset="0"/>
              </a:rPr>
              <a:t> the user</a:t>
            </a:r>
          </a:p>
          <a:p>
            <a:pPr>
              <a:lnSpc>
                <a:spcPts val="2200"/>
              </a:lnSpc>
              <a:spcBef>
                <a:spcPts val="0"/>
              </a:spcBef>
            </a:pPr>
            <a:r>
              <a:rPr lang="en-US" sz="1800" spc="-150" dirty="0" smtClean="0">
                <a:latin typeface="Arial" pitchFamily="34" charset="0"/>
                <a:cs typeface="Arial" pitchFamily="34" charset="0"/>
              </a:rPr>
              <a:t>Things that look the same should act the same/ Things that look different should act different</a:t>
            </a:r>
          </a:p>
          <a:p>
            <a:pPr>
              <a:lnSpc>
                <a:spcPts val="2200"/>
              </a:lnSpc>
              <a:spcBef>
                <a:spcPts val="0"/>
              </a:spcBef>
            </a:pPr>
            <a:r>
              <a:rPr lang="en-US" sz="1800" spc="-150" dirty="0">
                <a:latin typeface="Arial" pitchFamily="34" charset="0"/>
                <a:cs typeface="Arial" pitchFamily="34" charset="0"/>
              </a:rPr>
              <a:t>T</a:t>
            </a:r>
            <a:r>
              <a:rPr lang="en-US" sz="1800" spc="-150" dirty="0" smtClean="0">
                <a:latin typeface="Arial" pitchFamily="34" charset="0"/>
                <a:cs typeface="Arial" pitchFamily="34" charset="0"/>
              </a:rPr>
              <a:t>he information for the decision must be there when the decision is needed</a:t>
            </a:r>
          </a:p>
          <a:p>
            <a:pPr>
              <a:lnSpc>
                <a:spcPts val="2200"/>
              </a:lnSpc>
              <a:spcBef>
                <a:spcPts val="0"/>
              </a:spcBef>
            </a:pPr>
            <a:r>
              <a:rPr lang="en-US" sz="1800" spc="-150" dirty="0" smtClean="0">
                <a:latin typeface="Arial" pitchFamily="34" charset="0"/>
                <a:cs typeface="Arial" pitchFamily="34" charset="0"/>
              </a:rPr>
              <a:t>Error messages should actually mean something to the user and tell the user how to fix the problem</a:t>
            </a:r>
          </a:p>
          <a:p>
            <a:pPr>
              <a:lnSpc>
                <a:spcPts val="2200"/>
              </a:lnSpc>
              <a:spcBef>
                <a:spcPts val="0"/>
              </a:spcBef>
            </a:pPr>
            <a:r>
              <a:rPr lang="en-US" sz="1800" spc="-150" dirty="0" smtClean="0">
                <a:latin typeface="Arial" pitchFamily="34" charset="0"/>
                <a:cs typeface="Arial" pitchFamily="34" charset="0"/>
              </a:rPr>
              <a:t>Every action should have a reaction</a:t>
            </a:r>
          </a:p>
          <a:p>
            <a:pPr>
              <a:lnSpc>
                <a:spcPts val="2200"/>
              </a:lnSpc>
              <a:spcBef>
                <a:spcPts val="0"/>
              </a:spcBef>
            </a:pPr>
            <a:r>
              <a:rPr lang="en-US" sz="1800" spc="-150" dirty="0" smtClean="0">
                <a:latin typeface="Arial" pitchFamily="34" charset="0"/>
                <a:cs typeface="Arial" pitchFamily="34" charset="0"/>
              </a:rPr>
              <a:t>Everyone makes mistakes, so every mistake should be fixable</a:t>
            </a:r>
          </a:p>
          <a:p>
            <a:pPr>
              <a:lnSpc>
                <a:spcPts val="2200"/>
              </a:lnSpc>
              <a:spcBef>
                <a:spcPts val="0"/>
              </a:spcBef>
            </a:pPr>
            <a:r>
              <a:rPr lang="en-US" sz="1800" spc="-150" dirty="0" smtClean="0">
                <a:latin typeface="Arial" pitchFamily="34" charset="0"/>
                <a:cs typeface="Arial" pitchFamily="34" charset="0"/>
              </a:rPr>
              <a:t>Don't overwhelm the user</a:t>
            </a:r>
          </a:p>
          <a:p>
            <a:pPr>
              <a:lnSpc>
                <a:spcPts val="2200"/>
              </a:lnSpc>
              <a:spcBef>
                <a:spcPts val="0"/>
              </a:spcBef>
            </a:pPr>
            <a:r>
              <a:rPr lang="en-US" sz="1800" spc="-150" dirty="0" smtClean="0">
                <a:latin typeface="Arial" pitchFamily="34" charset="0"/>
                <a:cs typeface="Arial" pitchFamily="34" charset="0"/>
              </a:rPr>
              <a:t>Consistency, consistency, consistency</a:t>
            </a:r>
          </a:p>
          <a:p>
            <a:pPr>
              <a:lnSpc>
                <a:spcPts val="2200"/>
              </a:lnSpc>
              <a:spcBef>
                <a:spcPts val="0"/>
              </a:spcBef>
            </a:pPr>
            <a:r>
              <a:rPr lang="en-US" sz="1800" spc="-150" dirty="0" smtClean="0">
                <a:latin typeface="Arial" pitchFamily="34" charset="0"/>
                <a:cs typeface="Arial" pitchFamily="34" charset="0"/>
              </a:rPr>
              <a:t>Minimize the need for a mighty memory</a:t>
            </a:r>
          </a:p>
          <a:p>
            <a:pPr>
              <a:lnSpc>
                <a:spcPts val="2200"/>
              </a:lnSpc>
              <a:spcBef>
                <a:spcPts val="0"/>
              </a:spcBef>
            </a:pPr>
            <a:r>
              <a:rPr lang="en-US" sz="1800" spc="-150" dirty="0" smtClean="0">
                <a:latin typeface="Arial" pitchFamily="34" charset="0"/>
                <a:cs typeface="Arial" pitchFamily="34" charset="0"/>
              </a:rPr>
              <a:t>Keep it simple</a:t>
            </a:r>
          </a:p>
          <a:p>
            <a:pPr>
              <a:lnSpc>
                <a:spcPts val="2200"/>
              </a:lnSpc>
              <a:spcBef>
                <a:spcPts val="0"/>
              </a:spcBef>
            </a:pPr>
            <a:r>
              <a:rPr lang="en-US" sz="1800" spc="-150" dirty="0" smtClean="0">
                <a:latin typeface="Arial" pitchFamily="34" charset="0"/>
                <a:cs typeface="Arial" pitchFamily="34" charset="0"/>
              </a:rPr>
              <a:t>The user should always know what is happening</a:t>
            </a:r>
          </a:p>
          <a:p>
            <a:pPr>
              <a:lnSpc>
                <a:spcPts val="2200"/>
              </a:lnSpc>
              <a:spcBef>
                <a:spcPts val="0"/>
              </a:spcBef>
            </a:pPr>
            <a:r>
              <a:rPr lang="en-US" sz="1800" spc="-150" dirty="0" smtClean="0">
                <a:latin typeface="Arial" pitchFamily="34" charset="0"/>
                <a:cs typeface="Arial" pitchFamily="34" charset="0"/>
              </a:rPr>
              <a:t>The more you do something, the easier it should be to do</a:t>
            </a:r>
          </a:p>
          <a:p>
            <a:pPr>
              <a:lnSpc>
                <a:spcPts val="2200"/>
              </a:lnSpc>
              <a:spcBef>
                <a:spcPts val="0"/>
              </a:spcBef>
            </a:pPr>
            <a:r>
              <a:rPr lang="en-US" sz="1800" spc="-150" dirty="0" smtClean="0">
                <a:latin typeface="Arial" pitchFamily="34" charset="0"/>
                <a:cs typeface="Arial" pitchFamily="34" charset="0"/>
              </a:rPr>
              <a:t>The user should control the system. The system should not control the user. The user is the boss and the system should show it</a:t>
            </a:r>
          </a:p>
          <a:p>
            <a:pPr>
              <a:lnSpc>
                <a:spcPts val="2200"/>
              </a:lnSpc>
              <a:spcBef>
                <a:spcPts val="0"/>
              </a:spcBef>
            </a:pPr>
            <a:r>
              <a:rPr lang="en-US" sz="1800" spc="-150" dirty="0" smtClean="0">
                <a:latin typeface="Arial" pitchFamily="34" charset="0"/>
                <a:cs typeface="Arial" pitchFamily="34" charset="0"/>
              </a:rPr>
              <a:t>Eliminate unnecessary decisions and illuminate the rest</a:t>
            </a:r>
          </a:p>
          <a:p>
            <a:pPr>
              <a:lnSpc>
                <a:spcPts val="2200"/>
              </a:lnSpc>
              <a:spcBef>
                <a:spcPts val="0"/>
              </a:spcBef>
            </a:pPr>
            <a:r>
              <a:rPr lang="en-US" sz="1800" spc="-150" dirty="0" smtClean="0">
                <a:latin typeface="Arial" pitchFamily="34" charset="0"/>
                <a:cs typeface="Arial" pitchFamily="34" charset="0"/>
              </a:rPr>
              <a:t>The best journey has the fewest steps. Shorten the distance between the user and the goal</a:t>
            </a:r>
          </a:p>
          <a:p>
            <a:pPr>
              <a:lnSpc>
                <a:spcPts val="2200"/>
              </a:lnSpc>
              <a:spcBef>
                <a:spcPts val="0"/>
              </a:spcBef>
            </a:pPr>
            <a:r>
              <a:rPr lang="en-US" sz="1800" spc="-150" dirty="0" smtClean="0">
                <a:latin typeface="Arial" pitchFamily="34" charset="0"/>
                <a:cs typeface="Arial" pitchFamily="34" charset="0"/>
              </a:rPr>
              <a:t>Users should be able to do what they want</a:t>
            </a:r>
          </a:p>
          <a:p>
            <a:pPr>
              <a:lnSpc>
                <a:spcPts val="2200"/>
              </a:lnSpc>
              <a:spcBef>
                <a:spcPts val="0"/>
              </a:spcBef>
            </a:pPr>
            <a:r>
              <a:rPr lang="en-US" sz="1800" spc="-150" dirty="0" smtClean="0">
                <a:latin typeface="Arial" pitchFamily="34" charset="0"/>
                <a:cs typeface="Arial" pitchFamily="34" charset="0"/>
              </a:rPr>
              <a:t>Alert users to an error before things get worse</a:t>
            </a:r>
          </a:p>
          <a:p>
            <a:pPr>
              <a:lnSpc>
                <a:spcPts val="2200"/>
              </a:lnSpc>
              <a:spcBef>
                <a:spcPts val="0"/>
              </a:spcBef>
            </a:pPr>
            <a:r>
              <a:rPr lang="en-US" sz="1800" spc="-150" dirty="0" smtClean="0">
                <a:latin typeface="Arial" pitchFamily="34" charset="0"/>
                <a:cs typeface="Arial" pitchFamily="34" charset="0"/>
              </a:rPr>
              <a:t>Users should always know how to find out what to do next</a:t>
            </a:r>
          </a:p>
          <a:p>
            <a:pPr>
              <a:lnSpc>
                <a:spcPts val="2200"/>
              </a:lnSpc>
              <a:spcBef>
                <a:spcPts val="0"/>
              </a:spcBef>
            </a:pPr>
            <a:r>
              <a:rPr lang="en-US" sz="1800" spc="-150" dirty="0" smtClean="0">
                <a:latin typeface="Arial" pitchFamily="34" charset="0"/>
                <a:cs typeface="Arial" pitchFamily="34" charset="0"/>
              </a:rPr>
              <a:t>Strive to empower the user, not speed up the system</a:t>
            </a:r>
            <a:endParaRPr lang="en-US" sz="1800" spc="-1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86400" y="5257800"/>
            <a:ext cx="33528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600"/>
              </a:lnSpc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Lund, A. M. (1997). Expert ratings of usability maxims. Ergonomics in Design, 5(3), 15-20. A study of the heuristics design experts consider important for good design.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434908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20015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Definitions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Usability = The extent to which a product can be used by specified users to achieve specified goals with effectiveness, efficiency, and satisfaction in a specified context of use or a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quality attribute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that assesses how easy user interfaces are perceived to be to use.  Also refers to methods for improving ease-of-use during the design process. 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Task = activity performed by a single person that has a distinct beginning and end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Function = a related set of tasks, some of which may be automated (i.e., performed by a computer).  May consist of multiple people performing cooperative or collaborative tasks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341503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Measurable Usability Dimensions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Ease of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Learning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Efficiency </a:t>
            </a:r>
            <a:r>
              <a:rPr lang="en-US" dirty="0">
                <a:latin typeface="Arial" pitchFamily="34" charset="0"/>
                <a:cs typeface="Arial" pitchFamily="34" charset="0"/>
              </a:rPr>
              <a:t>of Use (routine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Efficiency </a:t>
            </a:r>
            <a:r>
              <a:rPr lang="en-US" dirty="0">
                <a:latin typeface="Arial" pitchFamily="34" charset="0"/>
                <a:cs typeface="Arial" pitchFamily="34" charset="0"/>
              </a:rPr>
              <a:t>of Use (non-routine)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Error </a:t>
            </a:r>
            <a:r>
              <a:rPr lang="en-US" dirty="0">
                <a:latin typeface="Arial" pitchFamily="34" charset="0"/>
                <a:cs typeface="Arial" pitchFamily="34" charset="0"/>
              </a:rPr>
              <a:t>Tolerance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Subjective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500150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Ease of Learning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After providing some opportunity for a new user to learn how to perform a function (e.g., demonstration, exploration, documentation), assess how well the user can perform a related task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Near-transfer - very similar task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Far-transfer – different task that requires the user to draw inferences from what they learned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Motivation:  Reward products that support transparent mental models and that provide consistency in the interface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169062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Efficiency of Use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Measured by number of steps (button clicks) or by the elapsed time to perform a well-defined function (set of tasks)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Measure for routine tasks and non-routine tasks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Motivation – Reward products that limit unnecessary steps and provide convenient shortcuts for routine tasks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57956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Subjective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Qualitative measure of how much the user liked using the product.  Typically measured by questionnaire on a ranked scale.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Was it compelling?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Was it satisfying?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Would you want to use this product again?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Motivation: Rewards elegance, clarity, and user satisfaction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621353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Cautions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Complex products offer challenges for unbiased testing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Certainly need a combination of skilled users (perhaps even the product developer) and users that understand the intent of the tool but have no experience with the specific product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Beware of unintended consequences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“rats go after pellets”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Must select and carefully design the functions being tested to examine a reasonable breadth and depth of functionality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Resist the temptation to assess “Cadillac” functions before ensuring “Chevy” functions are covered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386352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"/>
        <a:ea typeface="ＭＳ Ｐゴシック"/>
        <a:cs typeface="ＭＳ Ｐゴシック"/>
      </a:majorFont>
      <a:minorFont>
        <a:latin typeface="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DAF49761C18149B7477DD8D9C51F2B" ma:contentTypeVersion="0" ma:contentTypeDescription="Create a new document." ma:contentTypeScope="" ma:versionID="df6921dd901eaf0ee9a904633abb1df0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EAA8AA-249C-4240-9704-88B2F88F29D9}">
  <ds:schemaRefs>
    <ds:schemaRef ds:uri="http://purl.org/dc/terms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65E11F4-BCEE-41C3-8991-9ABDBA4A53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3DAE41A2-3E7C-4F94-9420-8852244ECE0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1065</TotalTime>
  <Words>717</Words>
  <Application>Microsoft Office PowerPoint</Application>
  <PresentationFormat>On-screen Show (4:3)</PresentationFormat>
  <Paragraphs>77</Paragraphs>
  <Slides>10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2_Default Design</vt:lpstr>
      <vt:lpstr>What is Usability</vt:lpstr>
      <vt:lpstr>Philosophy</vt:lpstr>
      <vt:lpstr>Lund Usability Maxims (in descending order of importance)</vt:lpstr>
      <vt:lpstr>Definitions</vt:lpstr>
      <vt:lpstr>Measurable Usability Dimensions</vt:lpstr>
      <vt:lpstr>Ease of Learning</vt:lpstr>
      <vt:lpstr>Efficiency of Use</vt:lpstr>
      <vt:lpstr>Subjective</vt:lpstr>
      <vt:lpstr>Cautions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David_Working</dc:creator>
  <cp:lastModifiedBy>Lempia, David L</cp:lastModifiedBy>
  <cp:revision>65</cp:revision>
  <cp:lastPrinted>2009-04-22T19:24:48Z</cp:lastPrinted>
  <dcterms:created xsi:type="dcterms:W3CDTF">2008-02-28T21:57:35Z</dcterms:created>
  <dcterms:modified xsi:type="dcterms:W3CDTF">2014-01-26T19:13:52Z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