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7575" r:id="rId6"/>
  </p:sldMasterIdLst>
  <p:notesMasterIdLst>
    <p:notesMasterId r:id="rId22"/>
  </p:notesMasterIdLst>
  <p:handoutMasterIdLst>
    <p:handoutMasterId r:id="rId23"/>
  </p:handoutMasterIdLst>
  <p:sldIdLst>
    <p:sldId id="788" r:id="rId7"/>
    <p:sldId id="789" r:id="rId8"/>
    <p:sldId id="790" r:id="rId9"/>
    <p:sldId id="791" r:id="rId10"/>
    <p:sldId id="792" r:id="rId11"/>
    <p:sldId id="793" r:id="rId12"/>
    <p:sldId id="794" r:id="rId13"/>
    <p:sldId id="799" r:id="rId14"/>
    <p:sldId id="800" r:id="rId15"/>
    <p:sldId id="801" r:id="rId16"/>
    <p:sldId id="802" r:id="rId17"/>
    <p:sldId id="803" r:id="rId18"/>
    <p:sldId id="796" r:id="rId19"/>
    <p:sldId id="797" r:id="rId20"/>
    <p:sldId id="798" r:id="rId21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owley, Daniel A CIV USA AMC" initials="CDACUA" lastIdx="1" clrIdx="0">
    <p:extLst>
      <p:ext uri="{19B8F6BF-5375-455C-9EA6-DF929625EA0E}">
        <p15:presenceInfo xmlns:p15="http://schemas.microsoft.com/office/powerpoint/2012/main" userId="Crowley, Daniel A CIV USA AMC" providerId="None"/>
      </p:ext>
    </p:extLst>
  </p:cmAuthor>
  <p:cmAuthor id="2" name="wai.luk" initials="w" lastIdx="25" clrIdx="1">
    <p:extLst>
      <p:ext uri="{19B8F6BF-5375-455C-9EA6-DF929625EA0E}">
        <p15:presenceInfo xmlns:p15="http://schemas.microsoft.com/office/powerpoint/2012/main" userId="wai.luk" providerId="None"/>
      </p:ext>
    </p:extLst>
  </p:cmAuthor>
  <p:cmAuthor id="3" name="Saitz, Thomas A  CIV USA RDAR-WSF-N" initials="TAS" lastIdx="35" clrIdx="2">
    <p:extLst>
      <p:ext uri="{19B8F6BF-5375-455C-9EA6-DF929625EA0E}">
        <p15:presenceInfo xmlns:p15="http://schemas.microsoft.com/office/powerpoint/2012/main" userId="Saitz, Thomas A  CIV USA RDAR-WSF-N" providerId="None"/>
      </p:ext>
    </p:extLst>
  </p:cmAuthor>
  <p:cmAuthor id="4" name="david.chau" initials="d" lastIdx="8" clrIdx="3">
    <p:extLst>
      <p:ext uri="{19B8F6BF-5375-455C-9EA6-DF929625EA0E}">
        <p15:presenceInfo xmlns:p15="http://schemas.microsoft.com/office/powerpoint/2012/main" userId="david.chau" providerId="None"/>
      </p:ext>
    </p:extLst>
  </p:cmAuthor>
  <p:cmAuthor id="5" name="radhika.patel" initials="rp" lastIdx="9" clrIdx="4">
    <p:extLst>
      <p:ext uri="{19B8F6BF-5375-455C-9EA6-DF929625EA0E}">
        <p15:presenceInfo xmlns:p15="http://schemas.microsoft.com/office/powerpoint/2012/main" userId="radhika.p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E2B6"/>
    <a:srgbClr val="F7DB81"/>
    <a:srgbClr val="E0AE0E"/>
    <a:srgbClr val="F3CA47"/>
    <a:srgbClr val="000000"/>
    <a:srgbClr val="E7E7F7"/>
    <a:srgbClr val="FEE9E8"/>
    <a:srgbClr val="FFE5E6"/>
    <a:srgbClr val="FE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0" autoAdjust="0"/>
    <p:restoredTop sz="93682" autoAdjust="0"/>
  </p:normalViewPr>
  <p:slideViewPr>
    <p:cSldViewPr snapToGrid="0">
      <p:cViewPr>
        <p:scale>
          <a:sx n="75" d="100"/>
          <a:sy n="75" d="100"/>
        </p:scale>
        <p:origin x="432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484" y="5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568" y="0"/>
            <a:ext cx="3012002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568" y="8771830"/>
            <a:ext cx="3012002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5" rIns="92471" bIns="46235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C9BFB9F0-3A05-43B6-8AD5-B159747C9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7043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002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 smtClean="0"/>
              <a:t>UNCLASSIFIED // FOR OFFICIAL USE ONLY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075" y="0"/>
            <a:ext cx="3012001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583" y="4387442"/>
            <a:ext cx="5094910" cy="41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6"/>
            <a:ext cx="3012002" cy="46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1" tIns="46235" rIns="92471" bIns="46235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 smtClean="0"/>
              <a:t>DISTRIBUTION D  l  UNCLASSIFIED // FOR OFFICIAL USE ONLY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075" y="8773356"/>
            <a:ext cx="3012001" cy="46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1" tIns="46235" rIns="92471" bIns="46235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48923E96-DAE3-4C4D-B3F6-1D0CA12723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630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79450"/>
            <a:ext cx="4540250" cy="34051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3015" y="4311118"/>
            <a:ext cx="4940449" cy="2657920"/>
          </a:xfrm>
          <a:noFill/>
          <a:ln/>
        </p:spPr>
        <p:txBody>
          <a:bodyPr/>
          <a:lstStyle/>
          <a:p>
            <a:pPr marL="224340" indent="-224340"/>
            <a:endParaRPr lang="en-US" sz="1300" dirty="0">
              <a:solidFill>
                <a:srgbClr val="FF33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94527" y="7017479"/>
            <a:ext cx="6455837" cy="77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73" tIns="44441" rIns="88873" bIns="44441">
            <a:spAutoFit/>
          </a:bodyPr>
          <a:lstStyle/>
          <a:p>
            <a:pPr algn="ctr" defTabSz="888015">
              <a:spcBef>
                <a:spcPct val="50000"/>
              </a:spcBef>
            </a:pPr>
            <a:r>
              <a:rPr lang="en-US" sz="1200" b="1" u="sng" dirty="0">
                <a:solidFill>
                  <a:srgbClr val="FF3300"/>
                </a:solidFill>
              </a:rPr>
              <a:t>Instructions for saving charts in “Internal Review” shared folder:</a:t>
            </a:r>
          </a:p>
          <a:p>
            <a:pPr defTabSz="888015">
              <a:spcBef>
                <a:spcPct val="50000"/>
              </a:spcBef>
              <a:buFontTx/>
              <a:buChar char="•"/>
            </a:pPr>
            <a:r>
              <a:rPr lang="en-US" sz="1200" i="1" dirty="0">
                <a:solidFill>
                  <a:srgbClr val="FF3300"/>
                </a:solidFill>
              </a:rPr>
              <a:t> Save document under the following directory: T:\TACOM\TARDEC\Tech Director\Internal Review\(your respective program name)</a:t>
            </a:r>
          </a:p>
          <a:p>
            <a:pPr defTabSz="888015">
              <a:spcBef>
                <a:spcPct val="50000"/>
              </a:spcBef>
              <a:buFontTx/>
              <a:buChar char="•"/>
            </a:pPr>
            <a:r>
              <a:rPr lang="en-US" sz="1200" i="1" dirty="0">
                <a:solidFill>
                  <a:srgbClr val="FF3300"/>
                </a:solidFill>
              </a:rPr>
              <a:t> Name document as follows: &lt;042QRev (year and quarter of review)&gt;</a:t>
            </a:r>
            <a:r>
              <a:rPr lang="en-US" sz="1200" dirty="0"/>
              <a:t> </a:t>
            </a:r>
            <a:r>
              <a:rPr lang="en-US" sz="1200" i="1" dirty="0">
                <a:solidFill>
                  <a:srgbClr val="FF3300"/>
                </a:solidFill>
              </a:rPr>
              <a:t>_&lt;program name&gt;     (i.e.: 042QRev_ FCLAS</a:t>
            </a:r>
            <a:r>
              <a:rPr lang="en-US" sz="1200" dirty="0"/>
              <a:t> </a:t>
            </a:r>
            <a:r>
              <a:rPr lang="en-US" sz="1200" i="1" dirty="0">
                <a:solidFill>
                  <a:srgbClr val="FF3300"/>
                </a:solidFill>
              </a:rPr>
              <a:t>)</a:t>
            </a:r>
          </a:p>
          <a:p>
            <a:pPr defTabSz="888015">
              <a:spcBef>
                <a:spcPct val="50000"/>
              </a:spcBef>
              <a:buFontTx/>
              <a:buChar char="•"/>
            </a:pPr>
            <a:endParaRPr lang="en-US" sz="1200" i="1" dirty="0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DISTRIBUTION A  l  UNCLASSIFIED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5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23E96-DAE3-4C4D-B3F6-1D0CA12723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DISTRIBUTION A  l  UNCLASSIFIED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4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23E96-DAE3-4C4D-B3F6-1D0CA12723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DISTRIBUTION A  l  UNCLASSIFIED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98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 // FOR OFFICIAL USE ONLY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DISTRIBUTION D  l  UNCLASSIFIED // FOR 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23E96-DAE3-4C4D-B3F6-1D0CA12723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5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MBSE</a:t>
            </a:r>
            <a:r>
              <a:rPr lang="en-US" baseline="0" dirty="0" smtClean="0"/>
              <a:t> approach to trace requirements to architecture. </a:t>
            </a:r>
          </a:p>
          <a:p>
            <a:r>
              <a:rPr lang="en-US" baseline="0" dirty="0" smtClean="0"/>
              <a:t>Traceability thru KPPs/KSAs to your architecture diagrams. Ability to feed MODA analysis downstream add value criteria against KPPs and evaluate during the Trade Analyze to evaluate optimal characteristics.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DISTRIBUTION A  l  UNCLASSIFIED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923E96-DAE3-4C4D-B3F6-1D0CA12723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6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kern="0" dirty="0"/>
              <a:t>Powerful ability to dynamically generate and visualize Tradespace with wide toolset including histograms, scatterplots, boxplots, sensitivity analysis, etc. </a:t>
            </a:r>
          </a:p>
          <a:p>
            <a:pPr lvl="1"/>
            <a:r>
              <a:rPr lang="en-US" sz="1600" kern="0" dirty="0"/>
              <a:t>Communicates clearly the system relationships and behaviors through graphically rich artifacts. </a:t>
            </a:r>
          </a:p>
          <a:p>
            <a:pPr lvl="1"/>
            <a:r>
              <a:rPr lang="en-US" sz="1600" kern="0" dirty="0"/>
              <a:t>Ideal for exploring Tradespace in Design of Experiments (DoE)</a:t>
            </a:r>
          </a:p>
          <a:p>
            <a:pPr lvl="1"/>
            <a:r>
              <a:rPr lang="en-US" sz="1600" kern="0" dirty="0"/>
              <a:t>ERS Trade Builder Tools (Define, Execute, Analyze) enforces SE process by ensuring traceability. This enables the ability to compare alternatives/configurations and how well it meets system requirements.</a:t>
            </a:r>
          </a:p>
          <a:p>
            <a:pPr lvl="1"/>
            <a:r>
              <a:rPr lang="en-US" sz="1600" dirty="0"/>
              <a:t>Tap into High Performance Computing assets at the </a:t>
            </a:r>
            <a:r>
              <a:rPr lang="en-US" sz="1600" dirty="0" err="1"/>
              <a:t>DoD</a:t>
            </a:r>
            <a:r>
              <a:rPr lang="en-US" sz="1600" dirty="0"/>
              <a:t> HPC Centers.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 // FOR OFFICIAL USE ONLY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DISTRIBUTION D  l  UNCLASSIFIED // FOR 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23E96-DAE3-4C4D-B3F6-1D0CA12723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0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23E96-DAE3-4C4D-B3F6-1D0CA127238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DISTRIBUTION A  l  UNCLASSIFIED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5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Head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tagl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724400"/>
            <a:ext cx="6248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362325" y="1196975"/>
            <a:ext cx="426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U.S. Army Research, Development and Engineering Command</a:t>
            </a:r>
          </a:p>
          <a:p>
            <a:pPr eaLnBrk="0" hangingPunct="0"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3" descr="logo_usarmy_amc(black-red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1042988"/>
            <a:ext cx="26606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ARD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2165350"/>
            <a:ext cx="2092325" cy="2079625"/>
          </a:xfrm>
          <a:prstGeom prst="rect">
            <a:avLst/>
          </a:prstGeom>
          <a:noFill/>
          <a:effectLst>
            <a:outerShdw dist="50800" dir="2700000" algn="ctr" rotWithShape="0">
              <a:srgbClr val="808080"/>
            </a:outerShdw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019800"/>
            <a:ext cx="4267200" cy="442913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folHlink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B52B0-58D4-498E-BCCF-297231B3B53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2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61175" y="6461125"/>
            <a:ext cx="2133600" cy="247650"/>
          </a:xfrm>
        </p:spPr>
        <p:txBody>
          <a:bodyPr/>
          <a:lstStyle>
            <a:lvl1pPr eaLnBrk="0" hangingPunct="0">
              <a:defRPr sz="1000" baseline="0">
                <a:latin typeface="+mn-lt"/>
              </a:defRPr>
            </a:lvl1pPr>
          </a:lstStyle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2225241" y="77735"/>
            <a:ext cx="547497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pPr algn="ctr"/>
            <a:endParaRPr lang="en-US" sz="2400" i="1" kern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99123" y="6607365"/>
            <a:ext cx="1663547" cy="239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0AE0E"/>
                </a:solidFill>
              </a:rPr>
              <a:t>Distribution A // Unclassified</a:t>
            </a:r>
            <a:endParaRPr lang="en-US" dirty="0">
              <a:solidFill>
                <a:srgbClr val="E0A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61175" y="6461125"/>
            <a:ext cx="2133600" cy="247650"/>
          </a:xfrm>
        </p:spPr>
        <p:txBody>
          <a:bodyPr/>
          <a:lstStyle>
            <a:lvl1pPr eaLnBrk="0" hangingPunct="0">
              <a:defRPr baseline="0"/>
            </a:lvl1pPr>
          </a:lstStyle>
          <a:p>
            <a:pPr>
              <a:defRPr/>
            </a:pPr>
            <a:fld id="{390CCE95-6095-46FF-AEC0-67D25258D076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0063" y="6473825"/>
            <a:ext cx="2133600" cy="247650"/>
          </a:xfrm>
        </p:spPr>
        <p:txBody>
          <a:bodyPr/>
          <a:lstStyle>
            <a:lvl1pPr eaLnBrk="0" hangingPunct="0">
              <a:defRPr baseline="0"/>
            </a:lvl1pPr>
          </a:lstStyle>
          <a:p>
            <a:pPr>
              <a:defRPr/>
            </a:pPr>
            <a:fld id="{673FF335-0BAD-4D24-B9EE-A453292B2D26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5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61175" y="6461125"/>
            <a:ext cx="2133600" cy="247650"/>
          </a:xfrm>
        </p:spPr>
        <p:txBody>
          <a:bodyPr/>
          <a:lstStyle>
            <a:lvl1pPr eaLnBrk="0" hangingPunct="0">
              <a:defRPr sz="1000" baseline="-25000">
                <a:latin typeface="+mn-lt"/>
              </a:defRPr>
            </a:lvl1pPr>
          </a:lstStyle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2225241" y="77735"/>
            <a:ext cx="547497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pPr algn="ctr"/>
            <a:endParaRPr lang="en-US" sz="2400" i="1" kern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44862" y="194791"/>
            <a:ext cx="4041775" cy="819622"/>
          </a:xfrm>
        </p:spPr>
        <p:txBody>
          <a:bodyPr/>
          <a:lstStyle>
            <a:lvl1pPr>
              <a:defRPr sz="2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3"/>
          <p:cNvSpPr>
            <a:spLocks noChangeArrowheads="1"/>
          </p:cNvSpPr>
          <p:nvPr/>
        </p:nvSpPr>
        <p:spPr bwMode="auto">
          <a:xfrm>
            <a:off x="-7938" y="839788"/>
            <a:ext cx="3810001" cy="144462"/>
          </a:xfrm>
          <a:prstGeom prst="rect">
            <a:avLst/>
          </a:prstGeom>
          <a:gradFill rotWithShape="0">
            <a:gsLst>
              <a:gs pos="0">
                <a:srgbClr val="BBAD6E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baseline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147" name="Picture 45" descr="Header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49" name="Picture 11" descr="logo_steel_shado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1700" y="117475"/>
            <a:ext cx="17526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2025" y="0"/>
            <a:ext cx="4041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12531725" y="301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baseline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80" name="Rectangle 46"/>
          <p:cNvSpPr>
            <a:spLocks noChangeArrowheads="1"/>
          </p:cNvSpPr>
          <p:nvPr/>
        </p:nvSpPr>
        <p:spPr bwMode="auto">
          <a:xfrm>
            <a:off x="5334000" y="6713538"/>
            <a:ext cx="3810000" cy="1444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BAD6E"/>
              </a:gs>
            </a:gsLst>
            <a:lin ang="0" scaled="1"/>
          </a:gra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81" name="Rectangle 51"/>
          <p:cNvSpPr>
            <a:spLocks noChangeArrowheads="1"/>
          </p:cNvSpPr>
          <p:nvPr/>
        </p:nvSpPr>
        <p:spPr bwMode="auto">
          <a:xfrm>
            <a:off x="-803275" y="-15859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6154" name="Picture 55" descr="ARD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793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7688" y="64643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baseline="0">
                <a:solidFill>
                  <a:srgbClr val="000000"/>
                </a:solidFill>
                <a:effectLst/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E5B52B0-58D4-498E-BCCF-297231B3B53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156" name="Picture 18" descr="AM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104775"/>
            <a:ext cx="5191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AMC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104775"/>
            <a:ext cx="5191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344862" y="6648921"/>
            <a:ext cx="2991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aseline="0" dirty="0" smtClean="0">
                <a:solidFill>
                  <a:srgbClr val="E0AE0E"/>
                </a:solidFill>
              </a:rPr>
              <a:t>Distribution D  //  Unclassified</a:t>
            </a:r>
            <a:endParaRPr lang="en-US" sz="900" baseline="0" dirty="0">
              <a:solidFill>
                <a:srgbClr val="E0AE0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185890" y="-36041"/>
            <a:ext cx="2991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aseline="0" dirty="0" smtClean="0">
                <a:solidFill>
                  <a:srgbClr val="F3CA47"/>
                </a:solidFill>
              </a:rPr>
              <a:t>Unclassified</a:t>
            </a:r>
            <a:endParaRPr lang="en-US" sz="900" baseline="0" dirty="0">
              <a:solidFill>
                <a:srgbClr val="F3CA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1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6" r:id="rId1"/>
    <p:sldLayoutId id="2147487577" r:id="rId2"/>
    <p:sldLayoutId id="2147487578" r:id="rId3"/>
    <p:sldLayoutId id="2147487579" r:id="rId4"/>
    <p:sldLayoutId id="214748757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275" y="4991100"/>
            <a:ext cx="4778431" cy="12954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tx1"/>
                </a:solidFill>
              </a:rPr>
              <a:t>Author:  David Chau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Co-author: Mitul </a:t>
            </a:r>
            <a:r>
              <a:rPr lang="en-US" sz="1800" b="1" dirty="0">
                <a:solidFill>
                  <a:schemeClr val="tx1"/>
                </a:solidFill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</a:rPr>
              <a:t>atel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2025" y="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/>
              <a:t/>
            </a:r>
            <a:br>
              <a:rPr lang="en-US" sz="1600" b="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i="0" dirty="0" smtClean="0"/>
              <a:t/>
            </a:r>
            <a:br>
              <a:rPr lang="en-US" sz="1600" b="0" i="0" dirty="0" smtClean="0"/>
            </a:br>
            <a:r>
              <a:rPr lang="en-US" sz="1600" b="0" i="0" dirty="0" smtClean="0"/>
              <a:t/>
            </a:r>
            <a:br>
              <a:rPr lang="en-US" sz="1600" b="0" i="0" dirty="0" smtClean="0"/>
            </a:br>
            <a:endParaRPr lang="en-US" sz="1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03878" y="4991100"/>
            <a:ext cx="3238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4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48" charset="0"/>
                <a:ea typeface="+mn-ea"/>
                <a:cs typeface="+mn-cs"/>
              </a:rPr>
              <a:t>Date:  </a:t>
            </a:r>
            <a:r>
              <a:rPr lang="en-US" sz="1600" b="1" i="1" kern="0" baseline="0" dirty="0" smtClean="0">
                <a:latin typeface="Arial Black" pitchFamily="48" charset="0"/>
                <a:ea typeface="+mn-ea"/>
              </a:rPr>
              <a:t>27 October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48" charset="0"/>
                <a:ea typeface="+mn-ea"/>
                <a:cs typeface="+mn-cs"/>
              </a:rPr>
              <a:t>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690" y="2770723"/>
            <a:ext cx="6197600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Engineered </a:t>
            </a:r>
            <a:r>
              <a:rPr lang="en-US" sz="3600" dirty="0">
                <a:solidFill>
                  <a:schemeClr val="bg1"/>
                </a:solidFill>
              </a:rPr>
              <a:t>Resilient </a:t>
            </a:r>
            <a:r>
              <a:rPr lang="en-US" sz="3600" dirty="0" smtClean="0">
                <a:solidFill>
                  <a:schemeClr val="bg1"/>
                </a:solidFill>
              </a:rPr>
              <a:t>Systems: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 </a:t>
            </a:r>
            <a:r>
              <a:rPr lang="en-US" sz="3600" dirty="0">
                <a:solidFill>
                  <a:schemeClr val="bg1"/>
                </a:solidFill>
              </a:rPr>
              <a:t>Practical Armament Example and </a:t>
            </a:r>
            <a:r>
              <a:rPr lang="en-US" sz="3600" dirty="0" smtClean="0">
                <a:solidFill>
                  <a:schemeClr val="bg1"/>
                </a:solidFill>
              </a:rPr>
              <a:t>Study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000" kern="0" baseline="0" dirty="0" smtClean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19th Annual NDIA Systems Engineering Conference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5275" y="6017280"/>
            <a:ext cx="8505825" cy="5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200">
                <a:solidFill>
                  <a:schemeClr val="folHlink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b="1" kern="0" baseline="0" dirty="0" smtClean="0">
                <a:solidFill>
                  <a:schemeClr val="tx1"/>
                </a:solidFill>
              </a:rPr>
              <a:t>US Army Armaments Research, Development, and Engineering Center</a:t>
            </a:r>
            <a:endParaRPr lang="en-US" sz="1600" b="1" kern="0" baseline="0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387" y="6555720"/>
            <a:ext cx="89916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859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23535" y="0"/>
            <a:ext cx="48202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en-US" kern="0" baseline="0" dirty="0" smtClean="0"/>
              <a:t>Trade Analyze: Tradespace Analysis </a:t>
            </a:r>
            <a:endParaRPr lang="en-US" kern="0" baseline="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54606" y="5444491"/>
            <a:ext cx="8460794" cy="118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Trade Analyze: Multi-Criteria Decision Making (MCDM) </a:t>
            </a:r>
          </a:p>
          <a:p>
            <a:r>
              <a:rPr lang="en-US" sz="1600" kern="0" dirty="0" smtClean="0"/>
              <a:t>Ability to generate probabilistic solutions versus point solutions </a:t>
            </a:r>
          </a:p>
          <a:p>
            <a:r>
              <a:rPr lang="en-US" sz="1600" kern="0" dirty="0" smtClean="0"/>
              <a:t>Tools are feature rich and capable of superimposing constraints for ease of use</a:t>
            </a:r>
          </a:p>
          <a:p>
            <a:r>
              <a:rPr lang="en-US" sz="1600" kern="0" dirty="0" smtClean="0"/>
              <a:t>High volume data sets on the order of 10</a:t>
            </a:r>
            <a:r>
              <a:rPr lang="en-US" sz="1600" kern="0" baseline="30000" dirty="0" smtClean="0"/>
              <a:t>3 </a:t>
            </a:r>
            <a:r>
              <a:rPr lang="en-US" sz="1600" kern="0" dirty="0" smtClean="0"/>
              <a:t> can be reduced to ~25</a:t>
            </a:r>
            <a:endParaRPr lang="en-US" sz="1600" kern="0" baseline="30000" dirty="0" smtClean="0"/>
          </a:p>
          <a:p>
            <a:pPr marL="0" indent="0">
              <a:buNone/>
            </a:pPr>
            <a:endParaRPr lang="en-US" sz="1600" kern="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6692"/>
            <a:ext cx="8534400" cy="4077907"/>
          </a:xfr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29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23535" y="0"/>
            <a:ext cx="48202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en-US" kern="0" baseline="0" dirty="0" smtClean="0"/>
              <a:t>Trade Analyze: Tradespace Analysis </a:t>
            </a:r>
            <a:endParaRPr lang="en-US" kern="0" baseline="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54606" y="5520691"/>
            <a:ext cx="8460794" cy="9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Trade Analyze: Individual Requirement </a:t>
            </a:r>
          </a:p>
          <a:p>
            <a:r>
              <a:rPr lang="en-US" sz="1600" kern="0" dirty="0" smtClean="0"/>
              <a:t>Enables the ability to compare configurations against specific requirements</a:t>
            </a:r>
          </a:p>
          <a:p>
            <a:r>
              <a:rPr lang="en-US" sz="1600" kern="0" dirty="0" smtClean="0"/>
              <a:t>Requirements can be adjusted and effects of changes </a:t>
            </a:r>
            <a:r>
              <a:rPr lang="en-US" sz="1600" kern="0" dirty="0"/>
              <a:t>are seen on dynamic plots</a:t>
            </a:r>
          </a:p>
          <a:p>
            <a:pPr marL="0" indent="0">
              <a:buNone/>
            </a:pPr>
            <a:endParaRPr lang="en-US" sz="1600" kern="0" dirty="0" smtClean="0"/>
          </a:p>
          <a:p>
            <a:pPr marL="0" indent="0">
              <a:buNone/>
            </a:pPr>
            <a:r>
              <a:rPr lang="en-US" sz="1600" kern="0" dirty="0"/>
              <a:t>	</a:t>
            </a:r>
            <a:endParaRPr lang="en-US" sz="1600" kern="0" dirty="0" smtClean="0"/>
          </a:p>
          <a:p>
            <a:pPr marL="0" indent="0">
              <a:buNone/>
            </a:pPr>
            <a:endParaRPr lang="en-US" sz="1600" kern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5" y="1189394"/>
            <a:ext cx="8639685" cy="413250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275715" y="2580460"/>
            <a:ext cx="1607874" cy="48260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216400" y="2418080"/>
            <a:ext cx="2316480" cy="325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437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23535" y="0"/>
            <a:ext cx="48202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en-US" kern="0" baseline="0" dirty="0" smtClean="0"/>
              <a:t>Trade Analyze: Tradespace Analysis </a:t>
            </a:r>
            <a:endParaRPr lang="en-US" kern="0" baseline="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54606" y="5520691"/>
            <a:ext cx="8460794" cy="9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Trade Analyze: Set of Requirements (System Level) </a:t>
            </a:r>
          </a:p>
          <a:p>
            <a:r>
              <a:rPr lang="en-US" sz="1600" kern="0" dirty="0" smtClean="0"/>
              <a:t>Full customization of weighted requirements is accessible </a:t>
            </a:r>
          </a:p>
          <a:p>
            <a:r>
              <a:rPr lang="en-US" sz="1600" kern="0" dirty="0" smtClean="0"/>
              <a:t>Provides a view comparing various configurations ability to satisfy requirements</a:t>
            </a:r>
          </a:p>
          <a:p>
            <a:endParaRPr lang="en-US" sz="1600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6" y="1265057"/>
            <a:ext cx="8198454" cy="391622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454606" y="1668691"/>
            <a:ext cx="1678994" cy="48260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550050" y="2292305"/>
            <a:ext cx="2052320" cy="4673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ight Brace 10"/>
          <p:cNvSpPr/>
          <p:nvPr/>
        </p:nvSpPr>
        <p:spPr bwMode="auto">
          <a:xfrm>
            <a:off x="4318000" y="1668691"/>
            <a:ext cx="233680" cy="1247229"/>
          </a:xfrm>
          <a:prstGeom prst="rightBrac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13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257" y="-14806"/>
            <a:ext cx="4746984" cy="990600"/>
          </a:xfrm>
        </p:spPr>
        <p:txBody>
          <a:bodyPr/>
          <a:lstStyle/>
          <a:p>
            <a:r>
              <a:rPr lang="en-US" dirty="0" smtClean="0"/>
              <a:t>Was the Boom Worth It?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8789" y="3660970"/>
            <a:ext cx="2017152" cy="1303517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 bwMode="auto">
          <a:xfrm>
            <a:off x="3467377" y="3879801"/>
            <a:ext cx="1893254" cy="247649"/>
          </a:xfrm>
          <a:prstGeom prst="roundRect">
            <a:avLst/>
          </a:prstGeom>
          <a:solidFill>
            <a:srgbClr val="F7DB81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200" b="1" baseline="0" dirty="0" smtClean="0">
                <a:solidFill>
                  <a:srgbClr val="00B050"/>
                </a:solidFill>
                <a:latin typeface="+mn-lt"/>
                <a:ea typeface="ＭＳ Ｐゴシック" pitchFamily="1" charset="-128"/>
              </a:rPr>
              <a:t>Changes in Mission</a:t>
            </a:r>
            <a:endParaRPr lang="en-US" sz="1200" b="1" baseline="0" dirty="0">
              <a:solidFill>
                <a:srgbClr val="00B050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467377" y="4179554"/>
            <a:ext cx="1912658" cy="247649"/>
          </a:xfrm>
          <a:prstGeom prst="roundRect">
            <a:avLst/>
          </a:prstGeom>
          <a:solidFill>
            <a:srgbClr val="F7DB81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 smtClean="0">
                <a:solidFill>
                  <a:srgbClr val="FF0000"/>
                </a:solidFill>
                <a:latin typeface="+mn-lt"/>
                <a:ea typeface="ＭＳ Ｐゴシック" pitchFamily="1" charset="-128"/>
              </a:rPr>
              <a:t>Evolving Threats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3467377" y="4485626"/>
            <a:ext cx="1923600" cy="247649"/>
          </a:xfrm>
          <a:prstGeom prst="roundRect">
            <a:avLst/>
          </a:prstGeom>
          <a:solidFill>
            <a:srgbClr val="F7DB81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200" b="1" baseline="0" dirty="0" smtClean="0">
                <a:solidFill>
                  <a:srgbClr val="0070C0"/>
                </a:solidFill>
                <a:latin typeface="+mn-lt"/>
                <a:ea typeface="ＭＳ Ｐゴシック" pitchFamily="1" charset="-128"/>
              </a:rPr>
              <a:t>Changes in technology</a:t>
            </a:r>
            <a:endParaRPr lang="en-US" sz="1200" b="1" baseline="0" dirty="0">
              <a:solidFill>
                <a:srgbClr val="0070C0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95" y="3375030"/>
            <a:ext cx="2199903" cy="1358683"/>
          </a:xfrm>
          <a:prstGeom prst="rect">
            <a:avLst/>
          </a:prstGeom>
        </p:spPr>
      </p:pic>
      <p:sp>
        <p:nvSpPr>
          <p:cNvPr id="48" name="Content Placeholder 7"/>
          <p:cNvSpPr txBox="1">
            <a:spLocks/>
          </p:cNvSpPr>
          <p:nvPr/>
        </p:nvSpPr>
        <p:spPr bwMode="auto">
          <a:xfrm>
            <a:off x="637671" y="5718787"/>
            <a:ext cx="8856254" cy="7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“Systems </a:t>
            </a:r>
            <a:r>
              <a:rPr lang="en-US" sz="1600" dirty="0"/>
              <a:t>engineering (SE) establishes the technical framework for delivering materiel capabilities to the warfighter…. SE also enables the development of engineered resilient systems that are trusted, assured, and easily modified (agile</a:t>
            </a:r>
            <a:r>
              <a:rPr lang="en-US" sz="1600" dirty="0" smtClean="0"/>
              <a:t>).” DAG Chapter 4</a:t>
            </a:r>
            <a:endParaRPr lang="en-US" sz="1600" kern="0" dirty="0" smtClean="0"/>
          </a:p>
        </p:txBody>
      </p:sp>
      <p:sp>
        <p:nvSpPr>
          <p:cNvPr id="39" name="Explosion 2 38"/>
          <p:cNvSpPr/>
          <p:nvPr/>
        </p:nvSpPr>
        <p:spPr bwMode="auto">
          <a:xfrm>
            <a:off x="6518655" y="3700497"/>
            <a:ext cx="1102361" cy="1097280"/>
          </a:xfrm>
          <a:prstGeom prst="irregularSeal2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baseline="0" dirty="0" smtClean="0">
                <a:latin typeface="Times New Roman" pitchFamily="18" charset="0"/>
                <a:ea typeface="ＭＳ Ｐゴシック" pitchFamily="1" charset="-128"/>
              </a:rPr>
              <a:t>Optimized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ＭＳ Ｐゴシック" pitchFamily="1" charset="-128"/>
              </a:rPr>
              <a:t>Boom</a:t>
            </a:r>
          </a:p>
        </p:txBody>
      </p:sp>
      <p:sp>
        <p:nvSpPr>
          <p:cNvPr id="51" name="Curved Down Arrow 50"/>
          <p:cNvSpPr/>
          <p:nvPr/>
        </p:nvSpPr>
        <p:spPr bwMode="auto">
          <a:xfrm>
            <a:off x="2804160" y="3116897"/>
            <a:ext cx="3444240" cy="95242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1453301" y="1337428"/>
            <a:ext cx="7224993" cy="14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 smtClean="0"/>
              <a:t>Modular Analysis &amp; Tools to create </a:t>
            </a:r>
            <a:r>
              <a:rPr lang="en-US" sz="1600" kern="0" dirty="0"/>
              <a:t>r</a:t>
            </a:r>
            <a:r>
              <a:rPr lang="en-US" sz="1600" kern="0" dirty="0" smtClean="0"/>
              <a:t>eusable set of </a:t>
            </a:r>
            <a:r>
              <a:rPr lang="en-US" sz="1600" kern="0" dirty="0"/>
              <a:t>S</a:t>
            </a:r>
            <a:r>
              <a:rPr lang="en-US" sz="1600" kern="0" dirty="0" smtClean="0"/>
              <a:t>ystem Models </a:t>
            </a:r>
          </a:p>
          <a:p>
            <a:r>
              <a:rPr lang="en-US" sz="1600" kern="0" dirty="0" smtClean="0"/>
              <a:t>Ability to integrate multi-disciplinary design analysis tools </a:t>
            </a:r>
          </a:p>
          <a:p>
            <a:r>
              <a:rPr lang="en-US" sz="1600" kern="0" dirty="0" smtClean="0"/>
              <a:t>Powerful set of large Tradespace Analysis Tools</a:t>
            </a:r>
          </a:p>
          <a:p>
            <a:r>
              <a:rPr lang="en-US" sz="1600" kern="0" dirty="0" smtClean="0"/>
              <a:t>Improves efficiency and reduce time to engineer </a:t>
            </a:r>
            <a:br>
              <a:rPr lang="en-US" sz="1600" kern="0" dirty="0" smtClean="0"/>
            </a:br>
            <a:r>
              <a:rPr lang="en-US" sz="1600" kern="0" dirty="0" smtClean="0"/>
              <a:t>concepts/designs to meet emerging requirements 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endParaRPr lang="en-US" sz="2000" kern="0" dirty="0" smtClean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04" y="3345893"/>
            <a:ext cx="1534704" cy="460674"/>
          </a:xfrm>
          <a:prstGeom prst="rect">
            <a:avLst/>
          </a:prstGeom>
        </p:spPr>
      </p:pic>
      <p:sp>
        <p:nvSpPr>
          <p:cNvPr id="16" name="Curved Down Arrow 15"/>
          <p:cNvSpPr/>
          <p:nvPr/>
        </p:nvSpPr>
        <p:spPr bwMode="auto">
          <a:xfrm rot="10800000">
            <a:off x="2645488" y="4189663"/>
            <a:ext cx="3444240" cy="925799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814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127760"/>
            <a:ext cx="8534400" cy="5594320"/>
          </a:xfrm>
        </p:spPr>
        <p:txBody>
          <a:bodyPr/>
          <a:lstStyle/>
          <a:p>
            <a:r>
              <a:rPr lang="en-US" sz="1800" dirty="0" smtClean="0"/>
              <a:t>Continue to partner with ERS Community &amp; ERDC to continue research, development, and project pilots of ERS Tradespace Tools at ARDEC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Implement Decision Management Process</a:t>
            </a:r>
            <a:r>
              <a:rPr lang="en-US" sz="1800" baseline="30000" dirty="0"/>
              <a:t>1</a:t>
            </a:r>
            <a:r>
              <a:rPr lang="en-US" sz="1800" dirty="0" smtClean="0"/>
              <a:t>,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algorithms, and visualization into ERS Multi-Objective Decision Analysis (MODA) tool set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Project Pilots/Use Cases to demonstrate utility and gain lessons learned to prepare for “culture shock” (introducing new methods, tools, and integration)</a:t>
            </a:r>
          </a:p>
          <a:p>
            <a:pPr lvl="1"/>
            <a:r>
              <a:rPr lang="en-US" sz="1400" dirty="0" smtClean="0"/>
              <a:t>Integrated Model Based Engineering (MBSE &amp; MBE)</a:t>
            </a:r>
          </a:p>
          <a:p>
            <a:pPr lvl="1"/>
            <a:r>
              <a:rPr lang="en-US" sz="1400" dirty="0" smtClean="0"/>
              <a:t>Preparing to break down stove pipes</a:t>
            </a:r>
          </a:p>
          <a:p>
            <a:pPr lvl="1"/>
            <a:r>
              <a:rPr lang="en-US" sz="1400" dirty="0" smtClean="0"/>
              <a:t>Anticipate the learning curve and training</a:t>
            </a:r>
          </a:p>
          <a:p>
            <a:pPr lvl="1"/>
            <a:r>
              <a:rPr lang="en-US" sz="1400" dirty="0"/>
              <a:t>Tradespace Tools to ARDEC SE Workforce, </a:t>
            </a:r>
            <a:r>
              <a:rPr lang="en-US" sz="1400" dirty="0" smtClean="0"/>
              <a:t>“</a:t>
            </a:r>
            <a:r>
              <a:rPr lang="en-US" sz="1400" dirty="0"/>
              <a:t>another tool in the SE Tool Kit”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800" dirty="0" smtClean="0"/>
              <a:t>Explore the state of the art and untapped potential of ERS</a:t>
            </a:r>
          </a:p>
          <a:p>
            <a:pPr lvl="1"/>
            <a:r>
              <a:rPr lang="en-US" sz="1400" dirty="0" smtClean="0"/>
              <a:t>Ability to generate a large Tradespace and powerful Execution and Visualization </a:t>
            </a:r>
          </a:p>
          <a:p>
            <a:pPr lvl="1"/>
            <a:r>
              <a:rPr lang="en-US" sz="1400" dirty="0" smtClean="0"/>
              <a:t>Ability to integrate multi-disciplinary analysis and visually assess across multi-domains on the same playing field</a:t>
            </a:r>
          </a:p>
          <a:p>
            <a:pPr lvl="1"/>
            <a:r>
              <a:rPr lang="en-US" sz="1400" dirty="0" smtClean="0"/>
              <a:t>Collaborative Web Based Tools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500" y="6319792"/>
            <a:ext cx="867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Cilli</a:t>
            </a:r>
            <a:r>
              <a:rPr lang="en-US" sz="1200" dirty="0"/>
              <a:t>, M., </a:t>
            </a:r>
            <a:r>
              <a:rPr lang="en-US" sz="1200" i="1" dirty="0"/>
              <a:t>Improving Defense Acquisition Outcomes Using an Integrated Systems Engineering Decision Management (ISEDM) Approach. </a:t>
            </a:r>
            <a:r>
              <a:rPr lang="en-US" sz="1200" dirty="0"/>
              <a:t>Ph.D. Dissertation. Stevens Institute of Technology, Hoboken, NJ, 2015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37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76525" y="0"/>
            <a:ext cx="5562600" cy="990600"/>
          </a:xfrm>
        </p:spPr>
        <p:txBody>
          <a:bodyPr/>
          <a:lstStyle/>
          <a:p>
            <a:r>
              <a:rPr lang="en-US" dirty="0" smtClean="0"/>
              <a:t>Lessons Learned and Parting Thoughts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33462"/>
            <a:ext cx="8534400" cy="5253038"/>
          </a:xfrm>
        </p:spPr>
        <p:txBody>
          <a:bodyPr/>
          <a:lstStyle/>
          <a:p>
            <a:r>
              <a:rPr lang="en-US" sz="2400" dirty="0" smtClean="0"/>
              <a:t>ERS offers integration between traditional SE and ORSA Domains</a:t>
            </a:r>
          </a:p>
          <a:p>
            <a:pPr lvl="1"/>
            <a:r>
              <a:rPr lang="en-US" sz="1800" dirty="0" smtClean="0"/>
              <a:t>Ability to effectively re-use MBSE Artifacts for Systems Analysis, Tradespace Analysis, &amp; Decision Analysis.</a:t>
            </a:r>
          </a:p>
          <a:p>
            <a:pPr lvl="1"/>
            <a:r>
              <a:rPr lang="en-US" sz="1800" dirty="0" smtClean="0"/>
              <a:t>Powerful set of tools to conduct dynamic analysis</a:t>
            </a:r>
          </a:p>
          <a:p>
            <a:pPr lvl="1"/>
            <a:r>
              <a:rPr lang="en-US" sz="1800" dirty="0" smtClean="0"/>
              <a:t>Re-useable </a:t>
            </a:r>
            <a:r>
              <a:rPr lang="en-US" sz="1800" dirty="0"/>
              <a:t>set of models for alternatives/variant </a:t>
            </a:r>
            <a:r>
              <a:rPr lang="en-US" sz="1800" dirty="0" smtClean="0"/>
              <a:t>analysis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400" dirty="0" smtClean="0"/>
              <a:t>Ability to conduct large Tradespace exploration</a:t>
            </a:r>
          </a:p>
          <a:p>
            <a:pPr lvl="1"/>
            <a:r>
              <a:rPr lang="en-US" sz="1800" dirty="0" smtClean="0"/>
              <a:t>Ability to develop probabilistic solutions versus point solutions</a:t>
            </a:r>
          </a:p>
          <a:p>
            <a:pPr lvl="1"/>
            <a:r>
              <a:rPr lang="en-US" sz="1800" dirty="0" smtClean="0"/>
              <a:t>Encourages the use and need for additional and rigorous SE Trade Analysis</a:t>
            </a:r>
          </a:p>
          <a:p>
            <a:pPr lvl="1"/>
            <a:r>
              <a:rPr lang="en-US" sz="1800" dirty="0" smtClean="0"/>
              <a:t>Supports informed decision making (give them the tool and they will come)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400" dirty="0" smtClean="0"/>
              <a:t>Supports the Systems Model Concept</a:t>
            </a:r>
          </a:p>
          <a:p>
            <a:pPr lvl="1"/>
            <a:r>
              <a:rPr lang="en-US" sz="1800" dirty="0" smtClean="0"/>
              <a:t>Full </a:t>
            </a:r>
            <a:r>
              <a:rPr lang="en-US" sz="1800" dirty="0"/>
              <a:t>Traceability between requirements, architectures, and models </a:t>
            </a:r>
            <a:endParaRPr lang="en-US" sz="1800" dirty="0" smtClean="0"/>
          </a:p>
          <a:p>
            <a:pPr lvl="1"/>
            <a:r>
              <a:rPr lang="en-US" sz="1800" dirty="0" smtClean="0"/>
              <a:t>Enables IPT </a:t>
            </a:r>
            <a:r>
              <a:rPr lang="en-US" sz="1800" dirty="0"/>
              <a:t>working in collaborative web integrated development environment </a:t>
            </a:r>
            <a:endParaRPr lang="en-US" sz="1800" dirty="0" smtClean="0"/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21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61" y="2009673"/>
            <a:ext cx="3859970" cy="1744456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2381" y="3754129"/>
            <a:ext cx="4103942" cy="2752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1880" y="1181070"/>
            <a:ext cx="34043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baseline="0" dirty="0" smtClean="0"/>
              <a:t>Discover what building engineered </a:t>
            </a:r>
            <a:r>
              <a:rPr lang="en-US" sz="1800" b="1" baseline="0" dirty="0"/>
              <a:t>resiliency </a:t>
            </a:r>
            <a:r>
              <a:rPr lang="en-US" sz="1800" b="1" baseline="0" dirty="0" smtClean="0"/>
              <a:t>means to Armaments </a:t>
            </a:r>
            <a:endParaRPr lang="en-US" sz="1800" b="1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baseline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baseline="0" dirty="0" smtClean="0"/>
              <a:t>Learn how to utilize </a:t>
            </a:r>
            <a:r>
              <a:rPr lang="en-US" sz="1800" b="1" baseline="0" dirty="0"/>
              <a:t>ERS Tradespace Tools </a:t>
            </a:r>
            <a:r>
              <a:rPr lang="en-US" sz="1800" b="1" baseline="0" dirty="0" smtClean="0"/>
              <a:t>to </a:t>
            </a:r>
            <a:r>
              <a:rPr lang="en-US" sz="1800" b="1" baseline="0" dirty="0"/>
              <a:t>support Army </a:t>
            </a:r>
            <a:r>
              <a:rPr lang="en-US" sz="1800" b="1" baseline="0" dirty="0" smtClean="0"/>
              <a:t>RDT&amp;E </a:t>
            </a:r>
            <a:r>
              <a:rPr lang="en-US" sz="1800" b="1" baseline="0" dirty="0"/>
              <a:t>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baseline="0" dirty="0" smtClean="0"/>
              <a:t>Investigate Integrated </a:t>
            </a:r>
            <a:r>
              <a:rPr lang="en-US" sz="1800" b="1" baseline="0" dirty="0"/>
              <a:t>Model Based Engineering best practices </a:t>
            </a:r>
            <a:r>
              <a:rPr lang="en-US" sz="1800" b="1" baseline="0" dirty="0" smtClean="0"/>
              <a:t>(MBE &amp; MBSE)</a:t>
            </a:r>
            <a:r>
              <a:rPr lang="en-US" sz="1800" b="1" baseline="0" dirty="0"/>
              <a:t/>
            </a:r>
            <a:br>
              <a:rPr lang="en-US" sz="1800" b="1" baseline="0" dirty="0"/>
            </a:br>
            <a:endParaRPr lang="en-US" sz="1800" b="1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baseline="0" dirty="0" smtClean="0"/>
              <a:t>Advance </a:t>
            </a:r>
            <a:r>
              <a:rPr lang="en-US" sz="1800" b="1" baseline="0" dirty="0"/>
              <a:t>Multi-Objective Decision Analysis methodology and </a:t>
            </a:r>
            <a:r>
              <a:rPr lang="en-US" sz="1800" b="1" baseline="0" dirty="0" smtClean="0"/>
              <a:t>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62" y="1091862"/>
            <a:ext cx="2715104" cy="814997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2631441" y="0"/>
            <a:ext cx="49123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en-US" kern="0" baseline="0" dirty="0" smtClean="0"/>
              <a:t>ERS Tradespace Analysis</a:t>
            </a:r>
            <a:endParaRPr lang="en-US" kern="0" baseline="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557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631441" y="0"/>
            <a:ext cx="4912360" cy="990600"/>
          </a:xfrm>
        </p:spPr>
        <p:txBody>
          <a:bodyPr anchor="ctr"/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 smtClean="0"/>
              <a:t>Mortar </a:t>
            </a:r>
            <a:r>
              <a:rPr lang="en-US" dirty="0"/>
              <a:t>Munition </a:t>
            </a:r>
            <a:r>
              <a:rPr lang="en-US" dirty="0" smtClean="0"/>
              <a:t>Case </a:t>
            </a:r>
            <a:r>
              <a:rPr lang="en-US" dirty="0"/>
              <a:t>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1018371"/>
            <a:ext cx="8740036" cy="34605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/>
              <a:t> </a:t>
            </a:r>
            <a:r>
              <a:rPr lang="en-US" sz="500" dirty="0" smtClean="0"/>
              <a:t> </a:t>
            </a:r>
            <a:endParaRPr lang="en-US" sz="800" dirty="0" smtClean="0"/>
          </a:p>
          <a:p>
            <a:pPr marL="0" indent="0">
              <a:spcAft>
                <a:spcPts val="600"/>
              </a:spcAft>
              <a:buNone/>
              <a:tabLst>
                <a:tab pos="1377950" algn="l"/>
              </a:tabLst>
            </a:pPr>
            <a:r>
              <a:rPr lang="en-US" sz="1800" dirty="0" smtClean="0"/>
              <a:t>Goal	To utilize ERS Tradespace software tools to implement ARDEC SE 	best practices utilizing an Integrated Model Based Engineering 	approach on RDT&amp;E projects 	</a:t>
            </a:r>
          </a:p>
          <a:p>
            <a:pPr marL="0" indent="0">
              <a:spcAft>
                <a:spcPts val="600"/>
              </a:spcAft>
              <a:buNone/>
              <a:tabLst>
                <a:tab pos="1377950" algn="l"/>
              </a:tabLst>
            </a:pPr>
            <a:r>
              <a:rPr lang="en-US" sz="1800" dirty="0" smtClean="0"/>
              <a:t>What</a:t>
            </a:r>
            <a:r>
              <a:rPr lang="en-US" sz="1800" dirty="0"/>
              <a:t>	</a:t>
            </a:r>
            <a:r>
              <a:rPr lang="en-US" sz="1800" dirty="0" smtClean="0"/>
              <a:t>Proof of Concept to exercise Engineered Resiliency in Munitions 	Systems Design</a:t>
            </a:r>
          </a:p>
          <a:p>
            <a:pPr marL="0" indent="0">
              <a:spcAft>
                <a:spcPts val="600"/>
              </a:spcAft>
              <a:buNone/>
              <a:tabLst>
                <a:tab pos="1377950" algn="l"/>
              </a:tabLst>
            </a:pPr>
            <a:r>
              <a:rPr lang="en-US" sz="1800" dirty="0" smtClean="0"/>
              <a:t>Scope: 	Leverage Mortar Domain System Model example and executable 	physics based models to generate multi-objective Tradespace analysis 	for optimized system performance (lethality, effectiveness, cost)   	</a:t>
            </a:r>
          </a:p>
          <a:p>
            <a:pPr marL="0" indent="0">
              <a:spcAft>
                <a:spcPts val="600"/>
              </a:spcAft>
              <a:buNone/>
              <a:tabLst>
                <a:tab pos="1377950" algn="l"/>
              </a:tabLst>
            </a:pP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336496"/>
            <a:ext cx="2133600" cy="247650"/>
          </a:xfrm>
        </p:spPr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3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2" descr="https://www.army.mil/e2/c/images/2014/12/10/375173/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8214" r="21167"/>
          <a:stretch/>
        </p:blipFill>
        <p:spPr bwMode="auto">
          <a:xfrm>
            <a:off x="2120084" y="4360273"/>
            <a:ext cx="1507142" cy="13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7" y="4360273"/>
            <a:ext cx="1503158" cy="1385877"/>
          </a:xfrm>
          <a:prstGeom prst="rect">
            <a:avLst/>
          </a:prstGeom>
        </p:spPr>
      </p:pic>
      <p:pic>
        <p:nvPicPr>
          <p:cNvPr id="14" name="Picture 4" descr="https://encrypted-tbn0.gstatic.com/images?q=tbn:ANd9GcQES5t0FZr11At_6pehH5XV3WMpbJj3Sm3cnDyBsYkxFYg_Ef2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6" r="41871"/>
          <a:stretch/>
        </p:blipFill>
        <p:spPr bwMode="auto">
          <a:xfrm rot="5400000">
            <a:off x="7297964" y="3600726"/>
            <a:ext cx="599266" cy="21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52" y="4291875"/>
            <a:ext cx="1226133" cy="142264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26354" y="5579876"/>
            <a:ext cx="7787148" cy="265463"/>
            <a:chOff x="1984326" y="6299548"/>
            <a:chExt cx="5549421" cy="265463"/>
          </a:xfrm>
          <a:solidFill>
            <a:srgbClr val="F7DB81">
              <a:alpha val="50196"/>
            </a:srgbClr>
          </a:solidFill>
        </p:grpSpPr>
        <p:sp>
          <p:nvSpPr>
            <p:cNvPr id="21" name="Rounded Rectangle 20"/>
            <p:cNvSpPr/>
            <p:nvPr/>
          </p:nvSpPr>
          <p:spPr bwMode="auto">
            <a:xfrm>
              <a:off x="5959599" y="6317362"/>
              <a:ext cx="1574148" cy="247649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 b="1" baseline="0" dirty="0" smtClean="0">
                  <a:solidFill>
                    <a:srgbClr val="92D050"/>
                  </a:solidFill>
                  <a:latin typeface="+mj-lt"/>
                  <a:ea typeface="ＭＳ Ｐゴシック" pitchFamily="1" charset="-128"/>
                </a:rPr>
                <a:t>Analyze</a:t>
              </a:r>
              <a:endParaRPr lang="en-US" sz="1400" b="1" baseline="0" dirty="0">
                <a:solidFill>
                  <a:srgbClr val="92D050"/>
                </a:solidFill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4045531" y="6299548"/>
              <a:ext cx="1574148" cy="247649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baseline="0" dirty="0" smtClean="0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Execute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984326" y="6299548"/>
              <a:ext cx="1574148" cy="247649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 b="1" baseline="0" dirty="0" smtClean="0">
                  <a:solidFill>
                    <a:srgbClr val="0070C0"/>
                  </a:solidFill>
                  <a:latin typeface="+mn-lt"/>
                  <a:ea typeface="ＭＳ Ｐゴシック" pitchFamily="1" charset="-128"/>
                </a:rPr>
                <a:t>Define</a:t>
              </a:r>
              <a:endParaRPr lang="en-US" sz="1400" b="1" baseline="0" dirty="0">
                <a:solidFill>
                  <a:srgbClr val="0070C0"/>
                </a:solidFill>
                <a:latin typeface="+mn-lt"/>
                <a:ea typeface="ＭＳ Ｐゴシック" pitchFamily="1" charset="-128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745" y="4767718"/>
            <a:ext cx="2203964" cy="482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3393" y="4931337"/>
            <a:ext cx="1086553" cy="636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660" y="4872787"/>
            <a:ext cx="845321" cy="722365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720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23851" y="3476072"/>
            <a:ext cx="8544842" cy="30889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725" y="0"/>
            <a:ext cx="5191125" cy="990600"/>
          </a:xfrm>
        </p:spPr>
        <p:txBody>
          <a:bodyPr/>
          <a:lstStyle/>
          <a:p>
            <a:r>
              <a:rPr lang="en-US" dirty="0" smtClean="0"/>
              <a:t>Building Resiliency into Munitions System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91495" y="6382134"/>
            <a:ext cx="2133600" cy="247650"/>
          </a:xfrm>
        </p:spPr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00" y="957731"/>
            <a:ext cx="8534400" cy="18135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Can the use of ERS methods, processes, and tools improve the Systems Engineering design process? </a:t>
            </a:r>
          </a:p>
          <a:p>
            <a:pPr lvl="1"/>
            <a:r>
              <a:rPr lang="en-US" sz="1600" dirty="0" smtClean="0"/>
              <a:t>Better understand the exchange and integration of the Systems Model Concept </a:t>
            </a:r>
          </a:p>
          <a:p>
            <a:pPr lvl="1"/>
            <a:r>
              <a:rPr lang="en-US" sz="1600" dirty="0" smtClean="0"/>
              <a:t>Capture rationale from Concept Feasibility Studies</a:t>
            </a:r>
          </a:p>
          <a:p>
            <a:pPr lvl="1"/>
            <a:r>
              <a:rPr lang="en-US" sz="1600" dirty="0" smtClean="0"/>
              <a:t>Capture and link </a:t>
            </a:r>
            <a:r>
              <a:rPr lang="en-US" sz="1600" dirty="0"/>
              <a:t>e</a:t>
            </a:r>
            <a:r>
              <a:rPr lang="en-US" sz="1600" dirty="0" smtClean="0"/>
              <a:t>ngineering </a:t>
            </a:r>
            <a:r>
              <a:rPr lang="en-US" sz="1600" dirty="0"/>
              <a:t>a</a:t>
            </a:r>
            <a:r>
              <a:rPr lang="en-US" sz="1600" dirty="0" smtClean="0"/>
              <a:t>nalysis to support Requirements Analysis and Architecture Design Phases</a:t>
            </a:r>
          </a:p>
          <a:p>
            <a:pPr lvl="1"/>
            <a:r>
              <a:rPr lang="en-US" sz="1600" dirty="0" smtClean="0"/>
              <a:t>Improve the identification and prioritization of SE Trade Analysis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26" y="3888031"/>
            <a:ext cx="173355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8875" y="4190423"/>
            <a:ext cx="25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2" name="Group 110"/>
          <p:cNvGrpSpPr/>
          <p:nvPr/>
        </p:nvGrpSpPr>
        <p:grpSpPr>
          <a:xfrm>
            <a:off x="4644890" y="4252543"/>
            <a:ext cx="1655412" cy="1450806"/>
            <a:chOff x="7171765" y="4886325"/>
            <a:chExt cx="1972235" cy="1524000"/>
          </a:xfrm>
          <a:solidFill>
            <a:schemeClr val="bg1"/>
          </a:solidFill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71765" y="4886325"/>
              <a:ext cx="1972235" cy="1524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Content Placeholder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177146" y="5458589"/>
              <a:ext cx="674456" cy="733425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4610147" y="5429185"/>
            <a:ext cx="1817420" cy="256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Anti-Personnel Lethality</a:t>
            </a:r>
          </a:p>
        </p:txBody>
      </p:sp>
      <p:pic>
        <p:nvPicPr>
          <p:cNvPr id="26" name="Picture 25" descr="T62_ifr_2_mo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0153" y="3579917"/>
            <a:ext cx="2232025" cy="1179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093738" y="4427453"/>
            <a:ext cx="1608133" cy="25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Anti-Materiel Lethality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7567" y="4695961"/>
            <a:ext cx="1108583" cy="1095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413571" y="5501664"/>
            <a:ext cx="1271245" cy="25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Hazard Analyses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826538" y="3153437"/>
            <a:ext cx="8534400" cy="5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u="sng" kern="0" dirty="0" smtClean="0"/>
              <a:t>Tradespace analysis for an optimized and resilient munition</a:t>
            </a:r>
            <a:endParaRPr lang="en-US" sz="1600" u="sng" kern="0" dirty="0"/>
          </a:p>
        </p:txBody>
      </p:sp>
      <p:sp>
        <p:nvSpPr>
          <p:cNvPr id="31" name="TextBox 30"/>
          <p:cNvSpPr txBox="1"/>
          <p:nvPr/>
        </p:nvSpPr>
        <p:spPr>
          <a:xfrm>
            <a:off x="478196" y="3484032"/>
            <a:ext cx="2179529" cy="4206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Science &amp; Technology (S&amp;T)</a:t>
            </a:r>
            <a:endParaRPr lang="en-US" sz="1050" b="1" dirty="0" smtClean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Early Concepts &amp; Design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8880" y="3524336"/>
            <a:ext cx="1358894" cy="256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Systems Analysis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7692462" y="4806880"/>
            <a:ext cx="776749" cy="31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b="1" kern="0" dirty="0" smtClean="0">
                <a:solidFill>
                  <a:srgbClr val="00B050"/>
                </a:solidFill>
              </a:rPr>
              <a:t>$$$$$</a:t>
            </a:r>
            <a:endParaRPr lang="en-US" sz="1600" b="1" kern="0" dirty="0">
              <a:solidFill>
                <a:srgbClr val="00B050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7629986" y="5099382"/>
            <a:ext cx="1130296" cy="31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b="1" kern="0" dirty="0" smtClean="0">
                <a:solidFill>
                  <a:srgbClr val="FF0000"/>
                </a:solidFill>
              </a:rPr>
              <a:t>“</a:t>
            </a:r>
            <a:r>
              <a:rPr lang="en-US" sz="1600" b="1" kern="0" dirty="0" err="1" smtClean="0">
                <a:solidFill>
                  <a:srgbClr val="FF0000"/>
                </a:solidFill>
              </a:rPr>
              <a:t>Illities</a:t>
            </a:r>
            <a:r>
              <a:rPr lang="en-US" sz="1600" b="1" kern="0" dirty="0" smtClean="0">
                <a:solidFill>
                  <a:srgbClr val="FF0000"/>
                </a:solidFill>
              </a:rPr>
              <a:t>”</a:t>
            </a:r>
            <a:endParaRPr lang="en-US" sz="1600" b="1" kern="0" dirty="0">
              <a:solidFill>
                <a:srgbClr val="FF0000"/>
              </a:solidFill>
            </a:endParaRPr>
          </a:p>
        </p:txBody>
      </p:sp>
      <p:sp>
        <p:nvSpPr>
          <p:cNvPr id="35" name="Left-Right Arrow 34"/>
          <p:cNvSpPr/>
          <p:nvPr/>
        </p:nvSpPr>
        <p:spPr bwMode="auto">
          <a:xfrm>
            <a:off x="2517384" y="3657119"/>
            <a:ext cx="2169279" cy="51988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rPr>
              <a:t>Traditional </a:t>
            </a:r>
            <a:r>
              <a:rPr lang="en-US" sz="1050" b="1" baseline="0" dirty="0" smtClean="0">
                <a:latin typeface="Times New Roman" pitchFamily="18" charset="0"/>
                <a:ea typeface="ＭＳ Ｐゴシック" pitchFamily="1" charset="-128"/>
              </a:rPr>
              <a:t>R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rPr>
              <a:t>eiterative </a:t>
            </a:r>
            <a:r>
              <a:rPr lang="en-US" sz="1050" b="1" baseline="0" dirty="0" smtClean="0">
                <a:latin typeface="Times New Roman" pitchFamily="18" charset="0"/>
                <a:ea typeface="ＭＳ Ｐゴシック" pitchFamily="1" charset="-128"/>
              </a:rPr>
              <a:t>P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rPr>
              <a:t>rocess</a:t>
            </a:r>
          </a:p>
        </p:txBody>
      </p:sp>
      <p:sp>
        <p:nvSpPr>
          <p:cNvPr id="36" name="Cloud Callout 35"/>
          <p:cNvSpPr/>
          <p:nvPr/>
        </p:nvSpPr>
        <p:spPr bwMode="auto">
          <a:xfrm>
            <a:off x="2469038" y="4477368"/>
            <a:ext cx="1783534" cy="1129127"/>
          </a:xfrm>
          <a:prstGeom prst="cloudCallout">
            <a:avLst>
              <a:gd name="adj1" fmla="val -48312"/>
              <a:gd name="adj2" fmla="val -6383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1265" y="4871787"/>
            <a:ext cx="1250471" cy="37535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85937" y="6213118"/>
            <a:ext cx="7999728" cy="279814"/>
            <a:chOff x="1658829" y="5681223"/>
            <a:chExt cx="5700914" cy="279814"/>
          </a:xfrm>
          <a:solidFill>
            <a:srgbClr val="F7DB81">
              <a:alpha val="50196"/>
            </a:srgbClr>
          </a:solidFill>
        </p:grpSpPr>
        <p:sp>
          <p:nvSpPr>
            <p:cNvPr id="42" name="Rounded Rectangle 41"/>
            <p:cNvSpPr/>
            <p:nvPr/>
          </p:nvSpPr>
          <p:spPr bwMode="auto">
            <a:xfrm>
              <a:off x="4009752" y="5689498"/>
              <a:ext cx="1574148" cy="247649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 b="1" baseline="0" dirty="0" smtClean="0">
                  <a:solidFill>
                    <a:srgbClr val="00B050"/>
                  </a:solidFill>
                  <a:latin typeface="+mj-lt"/>
                  <a:ea typeface="ＭＳ Ｐゴシック" pitchFamily="1" charset="-128"/>
                </a:rPr>
                <a:t>Changes in Mission</a:t>
              </a:r>
              <a:endParaRPr lang="en-US" sz="1400" b="1" baseline="0" dirty="0">
                <a:solidFill>
                  <a:srgbClr val="00B050"/>
                </a:solidFill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5785595" y="5681223"/>
              <a:ext cx="1574148" cy="247649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baseline="0" dirty="0" smtClean="0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Evolving Threats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1658829" y="5713388"/>
              <a:ext cx="2198086" cy="247649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 b="1" baseline="0" dirty="0" smtClean="0">
                  <a:solidFill>
                    <a:srgbClr val="0070C0"/>
                  </a:solidFill>
                  <a:latin typeface="+mn-lt"/>
                  <a:ea typeface="ＭＳ Ｐゴシック" pitchFamily="1" charset="-128"/>
                </a:rPr>
                <a:t>Changes in capabilities/technology</a:t>
              </a:r>
              <a:endParaRPr lang="en-US" sz="1400" b="1" baseline="0" dirty="0">
                <a:solidFill>
                  <a:srgbClr val="0070C0"/>
                </a:solidFill>
                <a:latin typeface="+mn-lt"/>
                <a:ea typeface="ＭＳ Ｐゴシック" pitchFamily="1" charset="-128"/>
              </a:endParaRPr>
            </a:p>
          </p:txBody>
        </p:sp>
      </p:grpSp>
      <p:sp>
        <p:nvSpPr>
          <p:cNvPr id="46" name="Right Arrow 45"/>
          <p:cNvSpPr/>
          <p:nvPr/>
        </p:nvSpPr>
        <p:spPr bwMode="auto">
          <a:xfrm rot="5400000">
            <a:off x="1301156" y="5943563"/>
            <a:ext cx="263608" cy="27402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47" name="Right Arrow 46"/>
          <p:cNvSpPr/>
          <p:nvPr/>
        </p:nvSpPr>
        <p:spPr bwMode="auto">
          <a:xfrm rot="5400000">
            <a:off x="4730057" y="5954626"/>
            <a:ext cx="261177" cy="27402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48" name="Right Arrow 47"/>
          <p:cNvSpPr/>
          <p:nvPr/>
        </p:nvSpPr>
        <p:spPr bwMode="auto">
          <a:xfrm rot="5400000">
            <a:off x="7146903" y="5944778"/>
            <a:ext cx="261177" cy="27402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363791" y="5872780"/>
            <a:ext cx="5987241" cy="1062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 rot="16200000">
            <a:off x="3250744" y="5696992"/>
            <a:ext cx="291869" cy="1100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77852" y="4541584"/>
            <a:ext cx="1358894" cy="256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What IF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7719645" y="5436208"/>
            <a:ext cx="1130296" cy="65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b="1" kern="0" dirty="0" smtClean="0">
                <a:solidFill>
                  <a:srgbClr val="FF0000"/>
                </a:solidFill>
              </a:rPr>
              <a:t>Many Other Competing Trades</a:t>
            </a:r>
            <a:endParaRPr lang="en-US" sz="1200" b="1" kern="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35" idx="7"/>
          </p:cNvCxnSpPr>
          <p:nvPr/>
        </p:nvCxnSpPr>
        <p:spPr bwMode="auto">
          <a:xfrm>
            <a:off x="4686663" y="3917060"/>
            <a:ext cx="1512212" cy="326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35" idx="7"/>
          </p:cNvCxnSpPr>
          <p:nvPr/>
        </p:nvCxnSpPr>
        <p:spPr bwMode="auto">
          <a:xfrm>
            <a:off x="4686663" y="3917060"/>
            <a:ext cx="282883" cy="4144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35" idx="7"/>
          </p:cNvCxnSpPr>
          <p:nvPr/>
        </p:nvCxnSpPr>
        <p:spPr bwMode="auto">
          <a:xfrm>
            <a:off x="4686663" y="3917060"/>
            <a:ext cx="1726908" cy="970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7692462" y="4818903"/>
            <a:ext cx="1030538" cy="126641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39" name="Left Brace 38"/>
          <p:cNvSpPr/>
          <p:nvPr/>
        </p:nvSpPr>
        <p:spPr bwMode="auto">
          <a:xfrm>
            <a:off x="4334209" y="4159723"/>
            <a:ext cx="332243" cy="1607206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446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381" y="0"/>
            <a:ext cx="4955458" cy="990600"/>
          </a:xfrm>
        </p:spPr>
        <p:txBody>
          <a:bodyPr/>
          <a:lstStyle/>
          <a:p>
            <a:r>
              <a:rPr lang="en-US" dirty="0" smtClean="0"/>
              <a:t>Trade Define: Model Based 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5910" y="5352318"/>
            <a:ext cx="8534400" cy="12650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Trade Define: Model Based Systems Engineering (MBSE) approach to conduct:</a:t>
            </a:r>
          </a:p>
          <a:p>
            <a:pPr lvl="1"/>
            <a:r>
              <a:rPr lang="en-US" sz="1400" dirty="0" smtClean="0"/>
              <a:t>Stakeholder Requirements Definition: Operational Requirements, CONOPS, </a:t>
            </a:r>
            <a:r>
              <a:rPr lang="en-US" sz="1400" dirty="0" err="1" smtClean="0"/>
              <a:t>MoEs</a:t>
            </a:r>
            <a:r>
              <a:rPr lang="en-US" sz="1400" dirty="0" smtClean="0"/>
              <a:t>/</a:t>
            </a:r>
            <a:r>
              <a:rPr lang="en-US" sz="1400" dirty="0" err="1" smtClean="0"/>
              <a:t>MoPs</a:t>
            </a:r>
            <a:endParaRPr lang="en-US" sz="1400" dirty="0" smtClean="0"/>
          </a:p>
          <a:p>
            <a:pPr lvl="1"/>
            <a:r>
              <a:rPr lang="en-US" sz="1400" dirty="0" smtClean="0"/>
              <a:t>Requirements Analysis: Traceability, Visualize Relationships</a:t>
            </a:r>
          </a:p>
          <a:p>
            <a:pPr lvl="1"/>
            <a:r>
              <a:rPr lang="en-US" sz="1400" dirty="0" smtClean="0"/>
              <a:t>Architecture Design: Analysis </a:t>
            </a:r>
            <a:r>
              <a:rPr lang="en-US" sz="1400" dirty="0"/>
              <a:t>to enable Tradespace </a:t>
            </a:r>
            <a:r>
              <a:rPr lang="en-US" sz="1400" dirty="0" smtClean="0"/>
              <a:t>Exploration, Conduct Systems Engineering Trade analysis, and Enable Multi-Objective Decision Analysis (MODA)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85" y="2938177"/>
            <a:ext cx="5220633" cy="23252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25" y="2029492"/>
            <a:ext cx="654321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08" y="2043334"/>
            <a:ext cx="990762" cy="24941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725" y="1582066"/>
            <a:ext cx="2179529" cy="4206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Science &amp; Technology (</a:t>
            </a:r>
            <a:r>
              <a:rPr lang="en-US" sz="1600" b="1" dirty="0" smtClean="0">
                <a:solidFill>
                  <a:srgbClr val="000000"/>
                </a:solidFill>
              </a:rPr>
              <a:t>S&amp;T)</a:t>
            </a:r>
            <a:r>
              <a:rPr lang="en-US" sz="1600" b="1" dirty="0">
                <a:solidFill>
                  <a:srgbClr val="000000"/>
                </a:solidFill>
              </a:rPr>
              <a:t/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Early </a:t>
            </a:r>
            <a:r>
              <a:rPr 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Concepts </a:t>
            </a:r>
            <a:r>
              <a:rPr lang="en-US" sz="1600" b="1" dirty="0" smtClean="0">
                <a:solidFill>
                  <a:srgbClr val="000000"/>
                </a:solidFill>
              </a:rPr>
              <a:t>&amp; Design</a:t>
            </a:r>
            <a:endParaRPr lang="en-US" sz="1600" b="1" dirty="0" smtClean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1974796" y="1093818"/>
            <a:ext cx="457146" cy="4169600"/>
          </a:xfrm>
          <a:prstGeom prst="leftBrace">
            <a:avLst>
              <a:gd name="adj1" fmla="val 8333"/>
              <a:gd name="adj2" fmla="val 5157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9654" y="2971290"/>
            <a:ext cx="21795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Architecture</a:t>
            </a:r>
            <a:r>
              <a:rPr lang="en-US" sz="1600" b="1" baseline="0" dirty="0" smtClean="0">
                <a:solidFill>
                  <a:srgbClr val="000000"/>
                </a:solidFill>
              </a:rPr>
              <a:t> </a:t>
            </a:r>
            <a:endParaRPr lang="en-US" sz="1600" b="1" dirty="0" smtClean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85" y="1107670"/>
            <a:ext cx="5220633" cy="17334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539654" y="1081118"/>
            <a:ext cx="2158395" cy="256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Requirements Diagrams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727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5" y="0"/>
            <a:ext cx="5334000" cy="990600"/>
          </a:xfrm>
        </p:spPr>
        <p:txBody>
          <a:bodyPr/>
          <a:lstStyle/>
          <a:p>
            <a:r>
              <a:rPr lang="en-US" dirty="0" smtClean="0"/>
              <a:t>Trade Execute</a:t>
            </a:r>
            <a:r>
              <a:rPr lang="en-US" dirty="0"/>
              <a:t>: </a:t>
            </a:r>
            <a:r>
              <a:rPr lang="en-US" dirty="0" smtClean="0"/>
              <a:t>Multidisciplinary Design Analysis </a:t>
            </a:r>
            <a:r>
              <a:rPr lang="en-US" dirty="0"/>
              <a:t>and Optimization (MDAO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“The Process”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2350151" y="4862543"/>
          <a:ext cx="1371600" cy="914400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</a:tblGrid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Lethal Area Simulation Model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7779" marR="37779" marT="18890" marB="188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001D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8813" y="2718645"/>
            <a:ext cx="1929966" cy="1046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Shell Material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Explosive Type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Cylinder Length (mm)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Cylinder Thickness (mm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0788" y="5056029"/>
            <a:ext cx="2126601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Lethal Range Threshold (m)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070" y="5041612"/>
            <a:ext cx="1430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Delivery Accuracy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/>
            <a:endParaRPr lang="en-US" sz="16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Location Error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562600" y="4876800"/>
          <a:ext cx="1371600" cy="914400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</a:tblGrid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RTD Simulation Model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9995" marR="39995" marT="19997" marB="199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373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335991" y="5126251"/>
            <a:ext cx="1381289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Rounds to Defeat (30% confidence)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5562600" y="1645444"/>
          <a:ext cx="1371600" cy="914400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</a:tblGrid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Cost Model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8042" marR="38042" marT="19021" marB="19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325627" y="1940907"/>
            <a:ext cx="1391653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Unit Production Cost (USD)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2350151" y="1645444"/>
          <a:ext cx="1371600" cy="914400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</a:tblGrid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Fragmentation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Simulation Model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8042" marR="38042" marT="19021" marB="19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035951" y="3318778"/>
            <a:ext cx="2764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Average Fragment Mass (grains)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Fragment Initial Velocity (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ft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/s)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Number of Fragments</a:t>
            </a:r>
          </a:p>
        </p:txBody>
      </p:sp>
      <p:cxnSp>
        <p:nvCxnSpPr>
          <p:cNvPr id="34" name="Straight Arrow Connector 33"/>
          <p:cNvCxnSpPr>
            <a:stCxn id="32" idx="2"/>
            <a:endCxn id="24" idx="0"/>
          </p:cNvCxnSpPr>
          <p:nvPr/>
        </p:nvCxnSpPr>
        <p:spPr bwMode="auto">
          <a:xfrm>
            <a:off x="3035951" y="2559844"/>
            <a:ext cx="0" cy="2302699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stCxn id="32" idx="3"/>
            <a:endCxn id="30" idx="1"/>
          </p:cNvCxnSpPr>
          <p:nvPr/>
        </p:nvCxnSpPr>
        <p:spPr bwMode="auto">
          <a:xfrm>
            <a:off x="3721751" y="2102644"/>
            <a:ext cx="1840849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721750" y="5319743"/>
            <a:ext cx="1840849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568892" y="1546911"/>
            <a:ext cx="2060381" cy="55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Material Attributes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Explosive Attributes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9062" y="6137959"/>
            <a:ext cx="2245637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Key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Continuous Input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Discrete Input</a:t>
            </a:r>
          </a:p>
        </p:txBody>
      </p:sp>
      <p:cxnSp>
        <p:nvCxnSpPr>
          <p:cNvPr id="39" name="Straight Arrow Connector 38"/>
          <p:cNvCxnSpPr>
            <a:endCxn id="31" idx="1"/>
          </p:cNvCxnSpPr>
          <p:nvPr/>
        </p:nvCxnSpPr>
        <p:spPr bwMode="auto">
          <a:xfrm>
            <a:off x="6934200" y="2151221"/>
            <a:ext cx="391427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28" idx="3"/>
          </p:cNvCxnSpPr>
          <p:nvPr/>
        </p:nvCxnSpPr>
        <p:spPr bwMode="auto">
          <a:xfrm flipV="1">
            <a:off x="6934200" y="5333999"/>
            <a:ext cx="442431" cy="1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641791" y="2101294"/>
            <a:ext cx="685800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664351" y="5319743"/>
            <a:ext cx="685800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3" y="1562495"/>
            <a:ext cx="1155049" cy="111697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4436" y="1310066"/>
            <a:ext cx="2179529" cy="256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Early Concepts </a:t>
            </a:r>
            <a:r>
              <a:rPr lang="en-US" sz="1600" b="1" dirty="0" smtClean="0">
                <a:solidFill>
                  <a:srgbClr val="000000"/>
                </a:solidFill>
              </a:rPr>
              <a:t>&amp; Design</a:t>
            </a:r>
            <a:endParaRPr lang="en-US" sz="1600" b="1" dirty="0" smtClean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7501255" y="1667656"/>
            <a:ext cx="776749" cy="31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b="1" kern="0" dirty="0" smtClean="0">
                <a:solidFill>
                  <a:srgbClr val="00B050"/>
                </a:solidFill>
              </a:rPr>
              <a:t>$$$$$</a:t>
            </a:r>
            <a:endParaRPr lang="en-US" sz="1600" b="1" kern="0" dirty="0">
              <a:solidFill>
                <a:srgbClr val="00B05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568892" y="6014434"/>
            <a:ext cx="5351924" cy="5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 smtClean="0"/>
              <a:t>Modeling the Multidisciplinary Analysis Workflow</a:t>
            </a:r>
          </a:p>
          <a:p>
            <a:r>
              <a:rPr lang="en-US" sz="1600" kern="0" dirty="0" smtClean="0"/>
              <a:t>Integrated multi-domain analysis into ERS execution </a:t>
            </a:r>
            <a:endParaRPr lang="en-US" sz="1600" kern="0" dirty="0"/>
          </a:p>
        </p:txBody>
      </p:sp>
      <p:pic>
        <p:nvPicPr>
          <p:cNvPr id="46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1054" y="3280472"/>
            <a:ext cx="1299722" cy="839902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 bwMode="auto">
          <a:xfrm>
            <a:off x="7829734" y="3129369"/>
            <a:ext cx="1102361" cy="1097280"/>
          </a:xfrm>
          <a:prstGeom prst="irregularSeal2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baseline="0" dirty="0" smtClean="0">
                <a:latin typeface="Times New Roman" pitchFamily="18" charset="0"/>
                <a:ea typeface="ＭＳ Ｐゴシック" pitchFamily="1" charset="-128"/>
              </a:rPr>
              <a:t>Optimized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ＭＳ Ｐゴシック" pitchFamily="1" charset="-128"/>
              </a:rPr>
              <a:t>Boom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466733" y="2448103"/>
            <a:ext cx="30480" cy="26944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7497213" y="3718654"/>
            <a:ext cx="391427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4653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31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950" y="0"/>
            <a:ext cx="5372099" cy="990600"/>
          </a:xfrm>
        </p:spPr>
        <p:txBody>
          <a:bodyPr/>
          <a:lstStyle/>
          <a:p>
            <a:r>
              <a:rPr lang="en-US" dirty="0" smtClean="0"/>
              <a:t>Trade Execute: MDAO </a:t>
            </a:r>
            <a:br>
              <a:rPr lang="en-US" dirty="0" smtClean="0"/>
            </a:br>
            <a:r>
              <a:rPr lang="en-US" dirty="0" smtClean="0"/>
              <a:t>Implementing “The Process” in 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96" y="1565082"/>
            <a:ext cx="3476279" cy="978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27" y="1441515"/>
            <a:ext cx="3462296" cy="1212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71" y="3028864"/>
            <a:ext cx="4036841" cy="1854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2731" y="2254451"/>
            <a:ext cx="1391653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Unit Production Cost (USD)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118359" y="1981200"/>
            <a:ext cx="776749" cy="31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b="1" kern="0" dirty="0" smtClean="0">
                <a:solidFill>
                  <a:srgbClr val="00B050"/>
                </a:solidFill>
              </a:rPr>
              <a:t>$$$$$</a:t>
            </a:r>
            <a:endParaRPr lang="en-US" sz="1600" b="1" kern="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089764" y="2092527"/>
            <a:ext cx="371475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829175" y="1981200"/>
            <a:ext cx="371475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822081" y="2181225"/>
            <a:ext cx="371475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428591" y="2137646"/>
            <a:ext cx="0" cy="6531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179529" y="2790825"/>
            <a:ext cx="2249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179529" y="2790825"/>
            <a:ext cx="0" cy="952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179529" y="3743325"/>
            <a:ext cx="6521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1724025" y="3581400"/>
            <a:ext cx="8504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296364" y="4191812"/>
            <a:ext cx="1381289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Rounds to Defeat (30% confidence)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" y="1585417"/>
            <a:ext cx="1085186" cy="132853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 bwMode="auto">
          <a:xfrm>
            <a:off x="1352896" y="1439086"/>
            <a:ext cx="7714904" cy="33375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530272" y="4430060"/>
            <a:ext cx="1482697" cy="247649"/>
          </a:xfrm>
          <a:prstGeom prst="roundRect">
            <a:avLst/>
          </a:prstGeom>
          <a:solidFill>
            <a:srgbClr val="F7DB81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baseline="0" dirty="0" smtClean="0">
                <a:solidFill>
                  <a:srgbClr val="FF0000"/>
                </a:solidFill>
                <a:latin typeface="+mn-lt"/>
                <a:ea typeface="ＭＳ Ｐゴシック" pitchFamily="1" charset="-128"/>
              </a:rPr>
              <a:t>Trade Execute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2571" y="3015745"/>
            <a:ext cx="1257588" cy="247649"/>
          </a:xfrm>
          <a:prstGeom prst="roundRect">
            <a:avLst/>
          </a:prstGeom>
          <a:solidFill>
            <a:srgbClr val="F7DB81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b="1" baseline="0" dirty="0" smtClean="0">
                <a:solidFill>
                  <a:srgbClr val="0070C0"/>
                </a:solidFill>
                <a:latin typeface="+mn-lt"/>
                <a:ea typeface="ＭＳ Ｐゴシック" pitchFamily="1" charset="-128"/>
              </a:rPr>
              <a:t>Trade Define</a:t>
            </a:r>
            <a:endParaRPr lang="en-US" sz="1400" b="1" baseline="0" dirty="0">
              <a:solidFill>
                <a:srgbClr val="0070C0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8" name="Content Placeholder 7"/>
          <p:cNvSpPr txBox="1">
            <a:spLocks/>
          </p:cNvSpPr>
          <p:nvPr/>
        </p:nvSpPr>
        <p:spPr bwMode="auto">
          <a:xfrm>
            <a:off x="553459" y="4903857"/>
            <a:ext cx="8534400" cy="177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Trade Execute: Model Based Systems Engineering (MBSE) approach to: </a:t>
            </a:r>
          </a:p>
          <a:p>
            <a:pPr lvl="1"/>
            <a:r>
              <a:rPr lang="en-US" sz="1400" kern="0" dirty="0" smtClean="0"/>
              <a:t>Establish </a:t>
            </a:r>
            <a:r>
              <a:rPr lang="en-US" sz="1400" kern="0" dirty="0"/>
              <a:t>a Dynamic Model Execution Framework for your specific Problem Space/System of Interest </a:t>
            </a:r>
            <a:r>
              <a:rPr lang="en-US" sz="1400" kern="0" dirty="0" smtClean="0"/>
              <a:t>(executable model)</a:t>
            </a:r>
          </a:p>
          <a:p>
            <a:pPr lvl="1"/>
            <a:r>
              <a:rPr lang="en-US" sz="1400" kern="0" dirty="0" smtClean="0"/>
              <a:t>Comprehensive models/visualization of the multi-disciplinary system analysis process and workflow to analyze system level performance</a:t>
            </a:r>
          </a:p>
          <a:p>
            <a:pPr lvl="1"/>
            <a:r>
              <a:rPr lang="en-US" sz="1400" kern="0" dirty="0" smtClean="0"/>
              <a:t>System Requirements, Architectures, Physical Design Space are all traced to enable System Analysis activities and SE Trades</a:t>
            </a:r>
          </a:p>
        </p:txBody>
      </p:sp>
      <p:pic>
        <p:nvPicPr>
          <p:cNvPr id="24" name="Content Placeholder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731054" y="3117912"/>
            <a:ext cx="1299722" cy="839902"/>
          </a:xfrm>
          <a:prstGeom prst="rect">
            <a:avLst/>
          </a:prstGeom>
        </p:spPr>
      </p:pic>
      <p:sp>
        <p:nvSpPr>
          <p:cNvPr id="25" name="Explosion 2 24"/>
          <p:cNvSpPr/>
          <p:nvPr/>
        </p:nvSpPr>
        <p:spPr bwMode="auto">
          <a:xfrm>
            <a:off x="7822081" y="2775251"/>
            <a:ext cx="1102361" cy="1097280"/>
          </a:xfrm>
          <a:prstGeom prst="irregularSeal2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baseline="0" dirty="0" smtClean="0">
                <a:latin typeface="Times New Roman" pitchFamily="18" charset="0"/>
                <a:ea typeface="ＭＳ Ｐゴシック" pitchFamily="1" charset="-128"/>
              </a:rPr>
              <a:t>Optimized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ＭＳ Ｐゴシック" pitchFamily="1" charset="-128"/>
              </a:rPr>
              <a:t>Boom</a:t>
            </a:r>
          </a:p>
        </p:txBody>
      </p:sp>
      <p:cxnSp>
        <p:nvCxnSpPr>
          <p:cNvPr id="26" name="Straight Arrow Connector 25"/>
          <p:cNvCxnSpPr>
            <a:endCxn id="24" idx="0"/>
          </p:cNvCxnSpPr>
          <p:nvPr/>
        </p:nvCxnSpPr>
        <p:spPr bwMode="auto">
          <a:xfrm>
            <a:off x="8380914" y="2675079"/>
            <a:ext cx="1" cy="442833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6131851" y="3581399"/>
            <a:ext cx="1599202" cy="1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35" name="Rounded Rectangle 34"/>
          <p:cNvSpPr/>
          <p:nvPr/>
        </p:nvSpPr>
        <p:spPr bwMode="auto">
          <a:xfrm>
            <a:off x="7731053" y="3972501"/>
            <a:ext cx="1324092" cy="247649"/>
          </a:xfrm>
          <a:prstGeom prst="roundRect">
            <a:avLst/>
          </a:prstGeom>
          <a:solidFill>
            <a:srgbClr val="F7DB81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baseline="0" dirty="0" smtClean="0">
                <a:solidFill>
                  <a:srgbClr val="00B050"/>
                </a:solidFill>
                <a:latin typeface="+mn-lt"/>
                <a:ea typeface="ＭＳ Ｐゴシック" pitchFamily="1" charset="-128"/>
              </a:rPr>
              <a:t>Trade Analyze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042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5" y="1093470"/>
            <a:ext cx="8730045" cy="41795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23535" y="0"/>
            <a:ext cx="48202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en-US" kern="0" baseline="0" dirty="0" smtClean="0"/>
              <a:t>Trade Analyze: Tradespace Analysis </a:t>
            </a:r>
            <a:endParaRPr lang="en-US" kern="0" baseline="0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 bwMode="auto">
          <a:xfrm>
            <a:off x="454606" y="5439084"/>
            <a:ext cx="8460794" cy="9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Trade Analyze: Across Multi-Criteria (system level requirement)</a:t>
            </a:r>
          </a:p>
          <a:p>
            <a:r>
              <a:rPr lang="en-US" sz="1600" kern="0" dirty="0" smtClean="0"/>
              <a:t>Provides a powerful visualization workspace to quickly view analysis results across large </a:t>
            </a:r>
            <a:r>
              <a:rPr lang="en-US" sz="1600" kern="0" dirty="0" err="1" smtClean="0"/>
              <a:t>tradespace</a:t>
            </a:r>
            <a:r>
              <a:rPr lang="en-US" sz="1600" kern="0" dirty="0" smtClean="0"/>
              <a:t> </a:t>
            </a:r>
          </a:p>
          <a:p>
            <a:r>
              <a:rPr lang="en-US" sz="1600" kern="0" dirty="0" smtClean="0"/>
              <a:t>Toolset includes histograms, scatterplots, boxplots, sensitivity analysis, etc.</a:t>
            </a:r>
          </a:p>
          <a:p>
            <a:pPr marL="0" indent="0">
              <a:buNone/>
            </a:pPr>
            <a:endParaRPr lang="en-US" sz="1600" kern="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150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17B3B-EBAA-4B59-B425-B36F07EA1950}" type="slidenum">
              <a:rPr lang="en-US" baseline="0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23535" y="0"/>
            <a:ext cx="48202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en-US" kern="0" baseline="0" dirty="0" smtClean="0"/>
              <a:t>Trade Analyze: Tradespace Analysis </a:t>
            </a:r>
            <a:endParaRPr lang="en-US" kern="0" baseline="0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454606" y="5520691"/>
            <a:ext cx="8460794" cy="9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Trade Analyze: Focus on single criteria (individual requirement)</a:t>
            </a:r>
          </a:p>
          <a:p>
            <a:r>
              <a:rPr lang="en-US" sz="1600" kern="0" dirty="0" smtClean="0"/>
              <a:t>Visualizations provide dynamic filtration tools</a:t>
            </a:r>
          </a:p>
          <a:p>
            <a:r>
              <a:rPr lang="en-US" sz="1600" kern="0" dirty="0" smtClean="0"/>
              <a:t>Easily able to assess system relationships and behaviors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6" y="1204077"/>
            <a:ext cx="8237583" cy="39385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525415" y="1368636"/>
            <a:ext cx="396240" cy="1625072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1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917230" y="2181172"/>
            <a:ext cx="3717250" cy="354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35187" y="6627168"/>
            <a:ext cx="561181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UNCLASSIFIED: DISTRIBUTION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STATEMENT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A: </a:t>
            </a:r>
            <a:r>
              <a:rPr lang="en-US" sz="9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Approved for public release; distribution is unlimited. </a:t>
            </a:r>
            <a:endParaRPr lang="en-US" sz="900" baseline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24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DEC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DEC" id="{5EA1E1BD-3307-4F1A-97D7-3BB0BF87EF32}" vid="{90897708-B950-49D8-9ABD-4F3344DD3A4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lesTaxHTField0 xmlns="7ea16d17-807f-48e7-8194-f217ddf3ad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APO</TermName>
          <TermId xmlns="http://schemas.microsoft.com/office/infopath/2007/PartnerControls">fe842db6-753b-4652-87a9-2e31ce8a754e</TermId>
        </TermInfo>
        <TermInfo xmlns="http://schemas.microsoft.com/office/infopath/2007/PartnerControls">
          <TermName xmlns="http://schemas.microsoft.com/office/infopath/2007/PartnerControls">SE</TermName>
          <TermId xmlns="http://schemas.microsoft.com/office/infopath/2007/PartnerControls">0032e465-9038-4c94-9c81-5b052a6b4986</TermId>
        </TermInfo>
        <TermInfo xmlns="http://schemas.microsoft.com/office/infopath/2007/PartnerControls">
          <TermName xmlns="http://schemas.microsoft.com/office/infopath/2007/PartnerControls">IPT Member</TermName>
          <TermId xmlns="http://schemas.microsoft.com/office/infopath/2007/PartnerControls">2f5542b9-2da0-4d45-83fa-d4eb1b20253e</TermId>
        </TermInfo>
      </Terms>
    </RolesTaxHTField0>
    <abcb99de647145afa887a10bcb78ba7a xmlns="7ea16d17-807f-48e7-8194-f217ddf3ad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Conduct Research and Technology Development</TermName>
          <TermId xmlns="http://schemas.microsoft.com/office/infopath/2007/PartnerControls">73cbe968-62ab-4c83-99b4-431b4b56fdf0</TermId>
        </TermInfo>
      </Terms>
    </abcb99de647145afa887a10bcb78ba7a>
    <kdebfbf6a3f640f482d17fdfe5a00fca xmlns="7ea16d17-807f-48e7-8194-f217ddf3adb2">
      <Terms xmlns="http://schemas.microsoft.com/office/infopath/2007/PartnerControls"/>
    </kdebfbf6a3f640f482d17fdfe5a00fca>
    <Purpose1 xmlns="7ea16d17-807f-48e7-8194-f217ddf3adb2" xsi:nil="true"/>
    <DocumentVersion xmlns="7ea16d17-807f-48e7-8194-f217ddf3adb2">3.0</DocumentVersion>
    <DocumentStatus xmlns="7ea16d17-807f-48e7-8194-f217ddf3adb2">Approved</DocumentStatus>
    <Document_x0020_ID xmlns="7ea16d17-807f-48e7-8194-f217ddf3adb2" xsi:nil="true"/>
    <DocumentDate xmlns="7ea16d17-807f-48e7-8194-f217ddf3adb2">2014-03-20T04:00:00+00:00</DocumentDate>
    <DocumentCategory xmlns="7ea16d17-807f-48e7-8194-f217ddf3adb2">Project Management</DocumentCategory>
    <RelatedDocuments xmlns="7ea16d17-807f-48e7-8194-f217ddf3adb2">
      <Value>861</Value>
    </RelatedDocuments>
    <DocumentTypeTaxHTField0 xmlns="7ea16d17-807f-48e7-8194-f217ddf3ad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Phase 2.2 - Technology Design and Key Parameter Development</TermName>
          <TermId xmlns="http://schemas.microsoft.com/office/infopath/2007/PartnerControls">28fdb467-d77e-4b65-8665-3cae12414fe1</TermId>
        </TermInfo>
      </Terms>
    </DocumentTypeTaxHTField0>
    <TaxCatchAll xmlns="7ea16d17-807f-48e7-8194-f217ddf3adb2">
      <Value>1057</Value>
      <Value>961</Value>
      <Value>948</Value>
      <Value>947</Value>
      <Value>946</Value>
    </TaxCatchAll>
    <AverageRating xmlns="http://schemas.microsoft.com/sharepoint/v3" xsi:nil="true"/>
    <ProcessOwner xmlns="7ea16d17-807f-48e7-8194-f217ddf3adb2">PMID</ProcessOwner>
    <PGRMeetingDate xmlns="e9e9c78f-7b9b-4468-ac55-77ce01e6fff4" xsi:nil="true"/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Urls xmlns="http://schemas.microsoft.com/sharepoint/v3/contenttype/forms/url">
  <Display>PAL/Forms/DispMain.aspx</Display>
</FormUrl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Tools" ma:contentTypeID="0x0101007BA7AD53883FE44FA25CF869C99D68BD0500B7C2773CCA382E478B143865AF169688" ma:contentTypeVersion="93" ma:contentTypeDescription="" ma:contentTypeScope="" ma:versionID="08078ca3dc78743c4be4e1eecf74b68f">
  <xsd:schema xmlns:xsd="http://www.w3.org/2001/XMLSchema" xmlns:xs="http://www.w3.org/2001/XMLSchema" xmlns:p="http://schemas.microsoft.com/office/2006/metadata/properties" xmlns:ns1="http://schemas.microsoft.com/sharepoint/v3" xmlns:ns2="7ea16d17-807f-48e7-8194-f217ddf3adb2" xmlns:ns3="e9e9c78f-7b9b-4468-ac55-77ce01e6fff4" targetNamespace="http://schemas.microsoft.com/office/2006/metadata/properties" ma:root="true" ma:fieldsID="f5cf3e2252836c6d7e52a71a52246416" ns1:_="" ns2:_="" ns3:_="">
    <xsd:import namespace="http://schemas.microsoft.com/sharepoint/v3"/>
    <xsd:import namespace="7ea16d17-807f-48e7-8194-f217ddf3adb2"/>
    <xsd:import namespace="e9e9c78f-7b9b-4468-ac55-77ce01e6fff4"/>
    <xsd:element name="properties">
      <xsd:complexType>
        <xsd:sequence>
          <xsd:element name="documentManagement">
            <xsd:complexType>
              <xsd:all>
                <xsd:element ref="ns2:Purpose1" minOccurs="0"/>
                <xsd:element ref="ns2:DocumentVersion" minOccurs="0"/>
                <xsd:element ref="ns2:Document_x0020_ID" minOccurs="0"/>
                <xsd:element ref="ns2:DocumentDate" minOccurs="0"/>
                <xsd:element ref="ns2:DocumentStatus" minOccurs="0"/>
                <xsd:element ref="ns2:ProcessOwner" minOccurs="0"/>
                <xsd:element ref="ns2:DocumentCategory" minOccurs="0"/>
                <xsd:element ref="ns2:RelatedDocuments" minOccurs="0"/>
                <xsd:element ref="ns2:_dlc_DocIdUrl" minOccurs="0"/>
                <xsd:element ref="ns2:_dlc_DocIdPersistId" minOccurs="0"/>
                <xsd:element ref="ns2:DocumentTypeTaxHTField0" minOccurs="0"/>
                <xsd:element ref="ns2:RolesTaxHTField0" minOccurs="0"/>
                <xsd:element ref="ns2:TaxCatchAll" minOccurs="0"/>
                <xsd:element ref="ns2:TaxCatchAllLabel" minOccurs="0"/>
                <xsd:element ref="ns2:kdebfbf6a3f640f482d17fdfe5a00fca" minOccurs="0"/>
                <xsd:element ref="ns2:abcb99de647145afa887a10bcb78ba7a" minOccurs="0"/>
                <xsd:element ref="ns2:_dlc_DocId" minOccurs="0"/>
                <xsd:element ref="ns1:_dlc_Exempt" minOccurs="0"/>
                <xsd:element ref="ns1:_dlc_ExpireDateSaved" minOccurs="0"/>
                <xsd:element ref="ns1:_dlc_ExpireDate" minOccurs="0"/>
                <xsd:element ref="ns1:AverageRating" minOccurs="0"/>
                <xsd:element ref="ns1:RatingCount" minOccurs="0"/>
                <xsd:element ref="ns3:PGRMeeting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9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30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31" nillable="true" ma:displayName="Expiration Date" ma:hidden="true" ma:internalName="_dlc_ExpireDate" ma:readOnly="true">
      <xsd:simpleType>
        <xsd:restriction base="dms:DateTime"/>
      </xsd:simpleType>
    </xsd:element>
    <xsd:element name="AverageRating" ma:index="32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3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16d17-807f-48e7-8194-f217ddf3adb2" elementFormDefault="qualified">
    <xsd:import namespace="http://schemas.microsoft.com/office/2006/documentManagement/types"/>
    <xsd:import namespace="http://schemas.microsoft.com/office/infopath/2007/PartnerControls"/>
    <xsd:element name="Purpose1" ma:index="2" nillable="true" ma:displayName="Purpose" ma:internalName="Purpose1">
      <xsd:simpleType>
        <xsd:restriction base="dms:Note"/>
      </xsd:simpleType>
    </xsd:element>
    <xsd:element name="DocumentVersion" ma:index="3" nillable="true" ma:displayName="DocumentVersion" ma:internalName="DocumentVersion">
      <xsd:simpleType>
        <xsd:restriction base="dms:Text">
          <xsd:maxLength value="255"/>
        </xsd:restriction>
      </xsd:simpleType>
    </xsd:element>
    <xsd:element name="Document_x0020_ID" ma:index="4" nillable="true" ma:displayName="DocumentID" ma:internalName="Document_x0020_ID" ma:readOnly="false">
      <xsd:simpleType>
        <xsd:restriction base="dms:Text">
          <xsd:maxLength value="255"/>
        </xsd:restriction>
      </xsd:simpleType>
    </xsd:element>
    <xsd:element name="DocumentDate" ma:index="5" nillable="true" ma:displayName="DocumentDate" ma:format="DateOnly" ma:internalName="DocumentDate">
      <xsd:simpleType>
        <xsd:restriction base="dms:DateTime"/>
      </xsd:simpleType>
    </xsd:element>
    <xsd:element name="DocumentStatus" ma:index="6" nillable="true" ma:displayName="DocumentStatus" ma:format="Dropdown" ma:internalName="DocumentStatus">
      <xsd:simpleType>
        <xsd:restriction base="dms:Choice">
          <xsd:enumeration value="Draft"/>
          <xsd:enumeration value="Approved"/>
        </xsd:restriction>
      </xsd:simpleType>
    </xsd:element>
    <xsd:element name="ProcessOwner" ma:index="7" nillable="true" ma:displayName="ProcessOwner" ma:internalName="ProcessOwner">
      <xsd:simpleType>
        <xsd:restriction base="dms:Text">
          <xsd:maxLength value="255"/>
        </xsd:restriction>
      </xsd:simpleType>
    </xsd:element>
    <xsd:element name="DocumentCategory" ma:index="10" nillable="true" ma:displayName="DocumentCategory" ma:format="Dropdown" ma:internalName="DocumentCategory">
      <xsd:simpleType>
        <xsd:restriction base="dms:Choice">
          <xsd:enumeration value="Acquisition"/>
          <xsd:enumeration value="Business"/>
          <xsd:enumeration value="Financial Management"/>
          <xsd:enumeration value="Human Research Protection"/>
          <xsd:enumeration value="Intelligence and Technology Protection"/>
          <xsd:enumeration value="Management"/>
          <xsd:enumeration value="Organizational"/>
          <xsd:enumeration value="Project Management"/>
          <xsd:enumeration value="Technical"/>
          <xsd:enumeration value="Other"/>
        </xsd:restriction>
      </xsd:simpleType>
    </xsd:element>
    <xsd:element name="RelatedDocuments" ma:index="11" nillable="true" ma:displayName="RelatedDocuments" ma:list="{e9e9c78f-7b9b-4468-ac55-77ce01e6fff4}" ma:internalName="RelatedDocuments" ma:showField="Title" ma:web="7ea16d17-807f-48e7-8194-f217ddf3ad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TypeTaxHTField0" ma:index="16" nillable="true" ma:taxonomy="true" ma:internalName="DocumentTypeTaxHTField0" ma:taxonomyFieldName="DocumentType" ma:displayName="WorkProjectType" ma:default="" ma:fieldId="{4c6c97c7-d9d7-43b1-9541-8a6fcf7bdb74}" ma:taxonomyMulti="true" ma:sspId="458f1326-295e-4819-979c-3eb5a6bd164e" ma:termSetId="99fbac08-ae07-4919-b9ff-18f9f780d936" ma:anchorId="c2d50537-3b3c-4136-bd03-6f2815d8ed7f" ma:open="false" ma:isKeyword="false">
      <xsd:complexType>
        <xsd:sequence>
          <xsd:element ref="pc:Terms" minOccurs="0" maxOccurs="1"/>
        </xsd:sequence>
      </xsd:complexType>
    </xsd:element>
    <xsd:element name="RolesTaxHTField0" ma:index="18" nillable="true" ma:taxonomy="true" ma:internalName="RolesTaxHTField0" ma:taxonomyFieldName="Roles" ma:displayName="Roles" ma:default="" ma:fieldId="{2aad7b76-f7b3-461f-93e0-b90fa87b2b43}" ma:taxonomyMulti="true" ma:sspId="458f1326-295e-4819-979c-3eb5a6bd164e" ma:termSetId="99fbac08-ae07-4919-b9ff-18f9f780d936" ma:anchorId="6fe5579a-df54-4560-9d76-eb95cc473373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eeaf9950-f3db-4eb3-ada1-94cc33529a0b}" ma:internalName="TaxCatchAll" ma:showField="CatchAllData" ma:web="7ea16d17-807f-48e7-8194-f217ddf3ad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eeaf9950-f3db-4eb3-ada1-94cc33529a0b}" ma:internalName="TaxCatchAllLabel" ma:readOnly="true" ma:showField="CatchAllDataLabel" ma:web="7ea16d17-807f-48e7-8194-f217ddf3ad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debfbf6a3f640f482d17fdfe5a00fca" ma:index="23" nillable="true" ma:taxonomy="true" ma:internalName="kdebfbf6a3f640f482d17fdfe5a00fca" ma:taxonomyFieldName="RelatedKeywords" ma:displayName="RelatedKeywords" ma:default="" ma:fieldId="{4debfbf6-a3f6-40f4-82d1-7fdfe5a00fca}" ma:taxonomyMulti="true" ma:sspId="458f1326-295e-4819-979c-3eb5a6bd164e" ma:termSetId="99fbac08-ae07-4919-b9ff-18f9f780d936" ma:anchorId="c8d260b2-7d49-458f-b1ee-e89c1a15d236" ma:open="false" ma:isKeyword="false">
      <xsd:complexType>
        <xsd:sequence>
          <xsd:element ref="pc:Terms" minOccurs="0" maxOccurs="1"/>
        </xsd:sequence>
      </xsd:complexType>
    </xsd:element>
    <xsd:element name="abcb99de647145afa887a10bcb78ba7a" ma:index="25" nillable="true" ma:taxonomy="true" ma:internalName="abcb99de647145afa887a10bcb78ba7a" ma:taxonomyFieldName="EPF0" ma:displayName="EPF" ma:default="" ma:fieldId="{abcb99de-6471-45af-a887-a10bcb78ba7a}" ma:taxonomyMulti="true" ma:sspId="458f1326-295e-4819-979c-3eb5a6bd164e" ma:termSetId="99fbac08-ae07-4919-b9ff-18f9f780d936" ma:anchorId="2a7488d2-5a7e-4d7c-a049-fcf9f6780b62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9c78f-7b9b-4468-ac55-77ce01e6fff4" elementFormDefault="qualified">
    <xsd:import namespace="http://schemas.microsoft.com/office/2006/documentManagement/types"/>
    <xsd:import namespace="http://schemas.microsoft.com/office/infopath/2007/PartnerControls"/>
    <xsd:element name="PGRMeetingDate" ma:index="34" nillable="true" ma:displayName="PGRMeetingDate" ma:format="DateOnly" ma:internalName="PGRMeeting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8B552-7206-4EA5-91A6-6225BF5072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98F02-95F9-480F-8900-97FA65542D9A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e9e9c78f-7b9b-4468-ac55-77ce01e6fff4"/>
    <ds:schemaRef ds:uri="http://purl.org/dc/dcmitype/"/>
    <ds:schemaRef ds:uri="http://schemas.microsoft.com/office/infopath/2007/PartnerControls"/>
    <ds:schemaRef ds:uri="7ea16d17-807f-48e7-8194-f217ddf3adb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D7F221-A928-4501-8117-0AC230E930C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D339B43-11DF-4C55-BEED-97DA110946A9}">
  <ds:schemaRefs>
    <ds:schemaRef ds:uri="http://schemas.microsoft.com/sharepoint/v3/contenttype/forms/url"/>
  </ds:schemaRefs>
</ds:datastoreItem>
</file>

<file path=customXml/itemProps5.xml><?xml version="1.0" encoding="utf-8"?>
<ds:datastoreItem xmlns:ds="http://schemas.openxmlformats.org/officeDocument/2006/customXml" ds:itemID="{E34C4278-865A-416D-805A-A98A05758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a16d17-807f-48e7-8194-f217ddf3adb2"/>
    <ds:schemaRef ds:uri="e9e9c78f-7b9b-4468-ac55-77ce01e6f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ARDEC</Template>
  <TotalTime>43842</TotalTime>
  <Words>1296</Words>
  <Application>Microsoft Office PowerPoint</Application>
  <PresentationFormat>On-screen Show (4:3)</PresentationFormat>
  <Paragraphs>205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Arial Black</vt:lpstr>
      <vt:lpstr>Times New Roman</vt:lpstr>
      <vt:lpstr>ARDEC</vt:lpstr>
      <vt:lpstr>           </vt:lpstr>
      <vt:lpstr>PowerPoint Presentation</vt:lpstr>
      <vt:lpstr>Background Mortar Munition Case Study</vt:lpstr>
      <vt:lpstr>Building Resiliency into Munitions System Design</vt:lpstr>
      <vt:lpstr>Trade Define: Model Based SE</vt:lpstr>
      <vt:lpstr>Trade Execute: Multidisciplinary Design Analysis and Optimization (MDAO)  “The Process”</vt:lpstr>
      <vt:lpstr>Trade Execute: MDAO  Implementing “The Process” in 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the Boom Worth It? </vt:lpstr>
      <vt:lpstr>What’s Next </vt:lpstr>
      <vt:lpstr>Lessons Learned and Parting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 2 Review Template</dc:title>
  <dc:creator>David K Chau;US Army ARDEC</dc:creator>
  <cp:lastModifiedBy>David Chau</cp:lastModifiedBy>
  <cp:revision>602</cp:revision>
  <cp:lastPrinted>2016-09-29T14:20:30Z</cp:lastPrinted>
  <dcterms:created xsi:type="dcterms:W3CDTF">2007-10-19T11:39:40Z</dcterms:created>
  <dcterms:modified xsi:type="dcterms:W3CDTF">2016-10-18T13:30:12Z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0x0101007BA7AD53883FE44FA25CF869C99D68BD0500B7C2773CCA382E478B143865AF169688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DocumentType">
    <vt:lpwstr>1057;#Phase 2.2 - Technology Design and Key Parameter Development|28fdb467-d77e-4b65-8665-3cae12414fe1</vt:lpwstr>
  </property>
  <property fmtid="{D5CDD505-2E9C-101B-9397-08002B2CF9AE}" pid="6" name="RelatedKeywords">
    <vt:lpwstr/>
  </property>
  <property fmtid="{D5CDD505-2E9C-101B-9397-08002B2CF9AE}" pid="7" name="Roles">
    <vt:lpwstr>946;#APO|fe842db6-753b-4652-87a9-2e31ce8a754e;#947;#SE|0032e465-9038-4c94-9c81-5b052a6b4986;#948;#IPT Member|2f5542b9-2da0-4d45-83fa-d4eb1b20253e</vt:lpwstr>
  </property>
  <property fmtid="{D5CDD505-2E9C-101B-9397-08002B2CF9AE}" pid="8" name="EPF0">
    <vt:lpwstr>961;#Conduct Research and Technology Development|73cbe968-62ab-4c83-99b4-431b4b56fdf0</vt:lpwstr>
  </property>
</Properties>
</file>