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  <p:sldMasterId id="2147483782" r:id="rId3"/>
    <p:sldMasterId id="2147483794" r:id="rId4"/>
  </p:sldMasterIdLst>
  <p:notesMasterIdLst>
    <p:notesMasterId r:id="rId28"/>
  </p:notesMasterIdLst>
  <p:sldIdLst>
    <p:sldId id="256" r:id="rId5"/>
    <p:sldId id="318" r:id="rId6"/>
    <p:sldId id="317" r:id="rId7"/>
    <p:sldId id="277" r:id="rId8"/>
    <p:sldId id="260" r:id="rId9"/>
    <p:sldId id="261" r:id="rId10"/>
    <p:sldId id="299" r:id="rId11"/>
    <p:sldId id="300" r:id="rId12"/>
    <p:sldId id="302" r:id="rId13"/>
    <p:sldId id="265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3" r:id="rId23"/>
    <p:sldId id="319" r:id="rId24"/>
    <p:sldId id="320" r:id="rId25"/>
    <p:sldId id="311" r:id="rId26"/>
    <p:sldId id="27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03429-5690-4E92-A441-A0013CAE23B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16EEC-A89E-4511-A13E-A42058EA2782}">
      <dgm:prSet phldrT="[Text]"/>
      <dgm:spPr/>
      <dgm:t>
        <a:bodyPr/>
        <a:lstStyle/>
        <a:p>
          <a:r>
            <a:rPr lang="en-US" dirty="0" smtClean="0"/>
            <a:t>Systems Design Process</a:t>
          </a:r>
          <a:endParaRPr lang="en-US" dirty="0"/>
        </a:p>
      </dgm:t>
    </dgm:pt>
    <dgm:pt modelId="{9F58C261-8202-4B94-ACF3-3E0F51F5B278}" type="parTrans" cxnId="{EA4B68DA-F811-4D82-89A2-73C9449EE0C7}">
      <dgm:prSet/>
      <dgm:spPr/>
      <dgm:t>
        <a:bodyPr/>
        <a:lstStyle/>
        <a:p>
          <a:endParaRPr lang="en-US"/>
        </a:p>
      </dgm:t>
    </dgm:pt>
    <dgm:pt modelId="{338F710D-4A0E-426D-A962-1519D82C39D7}" type="sibTrans" cxnId="{EA4B68DA-F811-4D82-89A2-73C9449EE0C7}">
      <dgm:prSet/>
      <dgm:spPr/>
      <dgm:t>
        <a:bodyPr/>
        <a:lstStyle/>
        <a:p>
          <a:endParaRPr lang="en-US"/>
        </a:p>
      </dgm:t>
    </dgm:pt>
    <dgm:pt modelId="{BE1B2666-D588-417B-8EC1-B2AB672DE495}">
      <dgm:prSet phldrT="[Text]"/>
      <dgm:spPr/>
      <dgm:t>
        <a:bodyPr/>
        <a:lstStyle/>
        <a:p>
          <a:r>
            <a:rPr lang="en-US" dirty="0" smtClean="0"/>
            <a:t>Stakeholder data</a:t>
          </a:r>
          <a:endParaRPr lang="en-US" dirty="0"/>
        </a:p>
      </dgm:t>
    </dgm:pt>
    <dgm:pt modelId="{122C04A7-B042-452E-BD34-5B1FC67620A0}" type="parTrans" cxnId="{4FC78D60-84AE-478A-84EC-917D2D5BACF5}">
      <dgm:prSet/>
      <dgm:spPr/>
      <dgm:t>
        <a:bodyPr/>
        <a:lstStyle/>
        <a:p>
          <a:endParaRPr lang="en-US"/>
        </a:p>
      </dgm:t>
    </dgm:pt>
    <dgm:pt modelId="{8B7F202F-EF4B-4D10-B021-BD97100157E6}" type="sibTrans" cxnId="{4FC78D60-84AE-478A-84EC-917D2D5BACF5}">
      <dgm:prSet/>
      <dgm:spPr/>
      <dgm:t>
        <a:bodyPr/>
        <a:lstStyle/>
        <a:p>
          <a:endParaRPr lang="en-US"/>
        </a:p>
      </dgm:t>
    </dgm:pt>
    <dgm:pt modelId="{8C6F63EA-6C3B-45DB-B33F-E43716C3F7CD}">
      <dgm:prSet phldrT="[Text]"/>
      <dgm:spPr/>
      <dgm:t>
        <a:bodyPr/>
        <a:lstStyle/>
        <a:p>
          <a:r>
            <a:rPr lang="en-US" dirty="0" smtClean="0"/>
            <a:t>Systems Engineering Information</a:t>
          </a:r>
          <a:endParaRPr lang="en-US" dirty="0"/>
        </a:p>
      </dgm:t>
    </dgm:pt>
    <dgm:pt modelId="{3A65F0A5-54F1-463C-BA15-236EE67CA544}" type="parTrans" cxnId="{F24BEAC4-EF3E-4FC3-B693-472E1DD2703D}">
      <dgm:prSet/>
      <dgm:spPr/>
      <dgm:t>
        <a:bodyPr/>
        <a:lstStyle/>
        <a:p>
          <a:endParaRPr lang="en-US"/>
        </a:p>
      </dgm:t>
    </dgm:pt>
    <dgm:pt modelId="{63A29246-8F2C-4C88-88B9-42CBABC6F8B8}" type="sibTrans" cxnId="{F24BEAC4-EF3E-4FC3-B693-472E1DD2703D}">
      <dgm:prSet/>
      <dgm:spPr/>
      <dgm:t>
        <a:bodyPr/>
        <a:lstStyle/>
        <a:p>
          <a:endParaRPr lang="en-US"/>
        </a:p>
      </dgm:t>
    </dgm:pt>
    <dgm:pt modelId="{E055526E-9BE7-405A-BF2A-B365D84C27AA}" type="pres">
      <dgm:prSet presAssocID="{0DE03429-5690-4E92-A441-A0013CAE23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E2AD4-C0A6-4043-AF5D-EF451831DDBC}" type="pres">
      <dgm:prSet presAssocID="{D4416EEC-A89E-4511-A13E-A42058EA2782}" presName="centerShape" presStyleLbl="node0" presStyleIdx="0" presStyleCnt="1"/>
      <dgm:spPr/>
      <dgm:t>
        <a:bodyPr/>
        <a:lstStyle/>
        <a:p>
          <a:endParaRPr lang="en-US"/>
        </a:p>
      </dgm:t>
    </dgm:pt>
    <dgm:pt modelId="{7E7A8522-8C10-4583-BADF-E84E0412C9D7}" type="pres">
      <dgm:prSet presAssocID="{122C04A7-B042-452E-BD34-5B1FC67620A0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79121109-95DC-4F62-AB0D-6DE2A4269C5D}" type="pres">
      <dgm:prSet presAssocID="{BE1B2666-D588-417B-8EC1-B2AB672DE4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F6C50-1EC1-468D-84D1-1605920E2970}" type="pres">
      <dgm:prSet presAssocID="{3A65F0A5-54F1-463C-BA15-236EE67CA544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46ADA7FD-9828-47FA-B3CC-AF27E6E1239F}" type="pres">
      <dgm:prSet presAssocID="{8C6F63EA-6C3B-45DB-B33F-E43716C3F7C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4B68DA-F811-4D82-89A2-73C9449EE0C7}" srcId="{0DE03429-5690-4E92-A441-A0013CAE23BD}" destId="{D4416EEC-A89E-4511-A13E-A42058EA2782}" srcOrd="0" destOrd="0" parTransId="{9F58C261-8202-4B94-ACF3-3E0F51F5B278}" sibTransId="{338F710D-4A0E-426D-A962-1519D82C39D7}"/>
    <dgm:cxn modelId="{4FC78D60-84AE-478A-84EC-917D2D5BACF5}" srcId="{D4416EEC-A89E-4511-A13E-A42058EA2782}" destId="{BE1B2666-D588-417B-8EC1-B2AB672DE495}" srcOrd="0" destOrd="0" parTransId="{122C04A7-B042-452E-BD34-5B1FC67620A0}" sibTransId="{8B7F202F-EF4B-4D10-B021-BD97100157E6}"/>
    <dgm:cxn modelId="{F91C597B-326A-4242-A45B-0EC80748113B}" type="presOf" srcId="{3A65F0A5-54F1-463C-BA15-236EE67CA544}" destId="{F52F6C50-1EC1-468D-84D1-1605920E2970}" srcOrd="0" destOrd="0" presId="urn:microsoft.com/office/officeart/2005/8/layout/radial4"/>
    <dgm:cxn modelId="{FA106A83-3753-4731-8F43-CC9036F2F5A9}" type="presOf" srcId="{D4416EEC-A89E-4511-A13E-A42058EA2782}" destId="{857E2AD4-C0A6-4043-AF5D-EF451831DDBC}" srcOrd="0" destOrd="0" presId="urn:microsoft.com/office/officeart/2005/8/layout/radial4"/>
    <dgm:cxn modelId="{955C45C2-01CF-4FA3-85F6-383C7018607D}" type="presOf" srcId="{0DE03429-5690-4E92-A441-A0013CAE23BD}" destId="{E055526E-9BE7-405A-BF2A-B365D84C27AA}" srcOrd="0" destOrd="0" presId="urn:microsoft.com/office/officeart/2005/8/layout/radial4"/>
    <dgm:cxn modelId="{F24BEAC4-EF3E-4FC3-B693-472E1DD2703D}" srcId="{D4416EEC-A89E-4511-A13E-A42058EA2782}" destId="{8C6F63EA-6C3B-45DB-B33F-E43716C3F7CD}" srcOrd="1" destOrd="0" parTransId="{3A65F0A5-54F1-463C-BA15-236EE67CA544}" sibTransId="{63A29246-8F2C-4C88-88B9-42CBABC6F8B8}"/>
    <dgm:cxn modelId="{D1EFC741-C8DA-42F4-A976-33AAE3A29905}" type="presOf" srcId="{BE1B2666-D588-417B-8EC1-B2AB672DE495}" destId="{79121109-95DC-4F62-AB0D-6DE2A4269C5D}" srcOrd="0" destOrd="0" presId="urn:microsoft.com/office/officeart/2005/8/layout/radial4"/>
    <dgm:cxn modelId="{0DB0761C-4C4A-4B39-91A9-B185ED45ECB6}" type="presOf" srcId="{8C6F63EA-6C3B-45DB-B33F-E43716C3F7CD}" destId="{46ADA7FD-9828-47FA-B3CC-AF27E6E1239F}" srcOrd="0" destOrd="0" presId="urn:microsoft.com/office/officeart/2005/8/layout/radial4"/>
    <dgm:cxn modelId="{7061A204-5284-446A-8C9C-8D1C4AFB5505}" type="presOf" srcId="{122C04A7-B042-452E-BD34-5B1FC67620A0}" destId="{7E7A8522-8C10-4583-BADF-E84E0412C9D7}" srcOrd="0" destOrd="0" presId="urn:microsoft.com/office/officeart/2005/8/layout/radial4"/>
    <dgm:cxn modelId="{1CBBB8E8-A08A-41BD-8955-628049ED4550}" type="presParOf" srcId="{E055526E-9BE7-405A-BF2A-B365D84C27AA}" destId="{857E2AD4-C0A6-4043-AF5D-EF451831DDBC}" srcOrd="0" destOrd="0" presId="urn:microsoft.com/office/officeart/2005/8/layout/radial4"/>
    <dgm:cxn modelId="{18285219-2C2F-4A32-BDA9-25FC444C854B}" type="presParOf" srcId="{E055526E-9BE7-405A-BF2A-B365D84C27AA}" destId="{7E7A8522-8C10-4583-BADF-E84E0412C9D7}" srcOrd="1" destOrd="0" presId="urn:microsoft.com/office/officeart/2005/8/layout/radial4"/>
    <dgm:cxn modelId="{54EB996A-6459-4991-9314-32B0CD365A33}" type="presParOf" srcId="{E055526E-9BE7-405A-BF2A-B365D84C27AA}" destId="{79121109-95DC-4F62-AB0D-6DE2A4269C5D}" srcOrd="2" destOrd="0" presId="urn:microsoft.com/office/officeart/2005/8/layout/radial4"/>
    <dgm:cxn modelId="{E4ECFA6D-1845-46D2-93C6-9A991740C1AC}" type="presParOf" srcId="{E055526E-9BE7-405A-BF2A-B365D84C27AA}" destId="{F52F6C50-1EC1-468D-84D1-1605920E2970}" srcOrd="3" destOrd="0" presId="urn:microsoft.com/office/officeart/2005/8/layout/radial4"/>
    <dgm:cxn modelId="{72B92BE9-DCD6-4E9F-BEDB-385F45AE0BE7}" type="presParOf" srcId="{E055526E-9BE7-405A-BF2A-B365D84C27AA}" destId="{46ADA7FD-9828-47FA-B3CC-AF27E6E1239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7E2AD4-C0A6-4043-AF5D-EF451831DDBC}">
      <dsp:nvSpPr>
        <dsp:cNvPr id="0" name=""/>
        <dsp:cNvSpPr/>
      </dsp:nvSpPr>
      <dsp:spPr>
        <a:xfrm>
          <a:off x="2020788" y="1069337"/>
          <a:ext cx="1673423" cy="1673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Systems Design Process</a:t>
          </a:r>
          <a:endParaRPr lang="en-US" sz="2300" kern="1200" dirty="0"/>
        </a:p>
      </dsp:txBody>
      <dsp:txXfrm>
        <a:off x="2020788" y="1069337"/>
        <a:ext cx="1673423" cy="1673423"/>
      </dsp:txXfrm>
    </dsp:sp>
    <dsp:sp modelId="{7E7A8522-8C10-4583-BADF-E84E0412C9D7}">
      <dsp:nvSpPr>
        <dsp:cNvPr id="0" name=""/>
        <dsp:cNvSpPr/>
      </dsp:nvSpPr>
      <dsp:spPr>
        <a:xfrm rot="12900000">
          <a:off x="926506" y="771053"/>
          <a:ext cx="1301225" cy="476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21109-95DC-4F62-AB0D-6DE2A4269C5D}">
      <dsp:nvSpPr>
        <dsp:cNvPr id="0" name=""/>
        <dsp:cNvSpPr/>
      </dsp:nvSpPr>
      <dsp:spPr>
        <a:xfrm>
          <a:off x="249291" y="439"/>
          <a:ext cx="1589752" cy="127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Stakeholder data</a:t>
          </a:r>
          <a:endParaRPr lang="en-US" sz="2100" kern="1200" dirty="0"/>
        </a:p>
      </dsp:txBody>
      <dsp:txXfrm>
        <a:off x="249291" y="439"/>
        <a:ext cx="1589752" cy="1271801"/>
      </dsp:txXfrm>
    </dsp:sp>
    <dsp:sp modelId="{F52F6C50-1EC1-468D-84D1-1605920E2970}">
      <dsp:nvSpPr>
        <dsp:cNvPr id="0" name=""/>
        <dsp:cNvSpPr/>
      </dsp:nvSpPr>
      <dsp:spPr>
        <a:xfrm rot="19500000">
          <a:off x="3487268" y="771053"/>
          <a:ext cx="1301225" cy="476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DA7FD-9828-47FA-B3CC-AF27E6E1239F}">
      <dsp:nvSpPr>
        <dsp:cNvPr id="0" name=""/>
        <dsp:cNvSpPr/>
      </dsp:nvSpPr>
      <dsp:spPr>
        <a:xfrm>
          <a:off x="3875955" y="439"/>
          <a:ext cx="1589752" cy="127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Systems Engineering Information</a:t>
          </a:r>
          <a:endParaRPr lang="en-US" sz="2100" kern="1200" dirty="0"/>
        </a:p>
      </dsp:txBody>
      <dsp:txXfrm>
        <a:off x="3875955" y="439"/>
        <a:ext cx="1589752" cy="1271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E6A632-02E7-4DB1-B8E5-5A1682800162}" type="datetimeFigureOut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22B4A2-E441-4FC3-B04C-0A95D567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6ADD3E-45FE-4793-BD4B-C1EEB52533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2B2CC-1C22-4F70-9130-FF62A5B7EE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6ADD3E-45FE-4793-BD4B-C1EEB52533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053A8-521E-43FC-8CBA-C737137A8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A0395F-E644-4533-8C6E-D5A1C3A61C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8FB7D9-941E-4E5D-B659-298B9B7EED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22B4A2-E441-4FC3-B04C-0A95D56770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62CE-F296-4455-85BC-6CE67506C96B}" type="datetimeFigureOut">
              <a:rPr lang="en-US" smtClean="0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68CB-B171-41B5-8DC9-9BD455BC40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E1CF-9437-4191-B932-7029409329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AA04-A7E4-4C3E-A276-6AF76DB6C9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8CB-B171-41B5-8DC9-9BD455BC40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84E7F-6E4A-47B2-8371-E1AA79B3D6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40AB6-16B4-4ED8-82D4-F2D02BD34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612A-8EF8-4A0B-933E-AE379E1E29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3A21-E48E-4AE6-A8FB-163AE3C4E8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91E37-8A32-4233-8A53-C1DF0C16A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0BA9-4BDD-4D50-AE51-22B6BFEB0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35329-A320-4FE4-B4B2-997C832B2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E1CF-9437-4191-B932-7029409329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AA04-A7E4-4C3E-A276-6AF76DB6C9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54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3222-DAD5-4C1F-AC24-6944C8F62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813425" y="6607175"/>
            <a:ext cx="2895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r>
              <a:rPr lang="en-US" sz="1400">
                <a:solidFill>
                  <a:srgbClr val="777777"/>
                </a:solidFill>
                <a:latin typeface="Arial Narrow" pitchFamily="34" charset="0"/>
              </a:rPr>
              <a:t> BUSINESS SENSITIVE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 flipH="1">
            <a:off x="8482013" y="6624638"/>
            <a:ext cx="565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E20CE27F-734B-4318-B7AC-05F35DCCAF9A}" type="slidenum">
              <a:rPr lang="en-US" sz="110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1100">
              <a:solidFill>
                <a:srgbClr val="777777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763" y="5710238"/>
            <a:ext cx="9151938" cy="752475"/>
            <a:chOff x="-3" y="3597"/>
            <a:chExt cx="5765" cy="474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-3" y="3597"/>
              <a:ext cx="1535" cy="16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35" y="0"/>
                </a:cxn>
                <a:cxn ang="0">
                  <a:pos x="1535" y="168"/>
                </a:cxn>
                <a:cxn ang="0">
                  <a:pos x="999" y="168"/>
                </a:cxn>
                <a:cxn ang="0">
                  <a:pos x="900" y="47"/>
                </a:cxn>
                <a:cxn ang="0">
                  <a:pos x="0" y="47"/>
                </a:cxn>
                <a:cxn ang="0">
                  <a:pos x="1" y="0"/>
                </a:cxn>
              </a:cxnLst>
              <a:rect l="0" t="0" r="r" b="b"/>
              <a:pathLst>
                <a:path w="1535" h="168">
                  <a:moveTo>
                    <a:pt x="1" y="0"/>
                  </a:moveTo>
                  <a:lnTo>
                    <a:pt x="1535" y="0"/>
                  </a:lnTo>
                  <a:lnTo>
                    <a:pt x="1535" y="168"/>
                  </a:lnTo>
                  <a:lnTo>
                    <a:pt x="999" y="168"/>
                  </a:lnTo>
                  <a:lnTo>
                    <a:pt x="900" y="47"/>
                  </a:lnTo>
                  <a:lnTo>
                    <a:pt x="0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0" y="3777"/>
              <a:ext cx="1638" cy="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9" y="0"/>
                </a:cxn>
                <a:cxn ang="0">
                  <a:pos x="1254" y="168"/>
                </a:cxn>
                <a:cxn ang="0">
                  <a:pos x="1638" y="168"/>
                </a:cxn>
                <a:cxn ang="0">
                  <a:pos x="1638" y="227"/>
                </a:cxn>
                <a:cxn ang="0">
                  <a:pos x="626" y="227"/>
                </a:cxn>
                <a:cxn ang="0">
                  <a:pos x="470" y="44"/>
                </a:cxn>
                <a:cxn ang="0">
                  <a:pos x="0" y="44"/>
                </a:cxn>
                <a:cxn ang="0">
                  <a:pos x="0" y="0"/>
                </a:cxn>
              </a:cxnLst>
              <a:rect l="0" t="0" r="r" b="b"/>
              <a:pathLst>
                <a:path w="1638" h="227">
                  <a:moveTo>
                    <a:pt x="0" y="0"/>
                  </a:moveTo>
                  <a:lnTo>
                    <a:pt x="1119" y="0"/>
                  </a:lnTo>
                  <a:lnTo>
                    <a:pt x="1254" y="168"/>
                  </a:lnTo>
                  <a:lnTo>
                    <a:pt x="1638" y="168"/>
                  </a:lnTo>
                  <a:lnTo>
                    <a:pt x="1638" y="227"/>
                  </a:lnTo>
                  <a:lnTo>
                    <a:pt x="626" y="227"/>
                  </a:lnTo>
                  <a:lnTo>
                    <a:pt x="470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B1E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0" y="3887"/>
              <a:ext cx="510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1" y="0"/>
                </a:cxn>
                <a:cxn ang="0">
                  <a:pos x="510" y="154"/>
                </a:cxn>
                <a:cxn ang="0">
                  <a:pos x="0" y="154"/>
                </a:cxn>
                <a:cxn ang="0">
                  <a:pos x="0" y="0"/>
                </a:cxn>
              </a:cxnLst>
              <a:rect l="0" t="0" r="r" b="b"/>
              <a:pathLst>
                <a:path w="510" h="154">
                  <a:moveTo>
                    <a:pt x="0" y="0"/>
                  </a:moveTo>
                  <a:lnTo>
                    <a:pt x="381" y="0"/>
                  </a:lnTo>
                  <a:lnTo>
                    <a:pt x="510" y="154"/>
                  </a:lnTo>
                  <a:lnTo>
                    <a:pt x="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02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502" y="3597"/>
              <a:ext cx="1638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8"/>
                </a:cxn>
                <a:cxn ang="0">
                  <a:pos x="1638" y="168"/>
                </a:cxn>
                <a:cxn ang="0">
                  <a:pos x="1638" y="23"/>
                </a:cxn>
                <a:cxn ang="0">
                  <a:pos x="391" y="23"/>
                </a:cxn>
                <a:cxn ang="0">
                  <a:pos x="373" y="0"/>
                </a:cxn>
                <a:cxn ang="0">
                  <a:pos x="0" y="0"/>
                </a:cxn>
              </a:cxnLst>
              <a:rect l="0" t="0" r="r" b="b"/>
              <a:pathLst>
                <a:path w="1638" h="168">
                  <a:moveTo>
                    <a:pt x="0" y="0"/>
                  </a:moveTo>
                  <a:lnTo>
                    <a:pt x="0" y="168"/>
                  </a:lnTo>
                  <a:lnTo>
                    <a:pt x="1638" y="168"/>
                  </a:lnTo>
                  <a:lnTo>
                    <a:pt x="1638" y="23"/>
                  </a:lnTo>
                  <a:lnTo>
                    <a:pt x="391" y="23"/>
                  </a:lnTo>
                  <a:lnTo>
                    <a:pt x="3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683" y="3780"/>
              <a:ext cx="1452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2" y="0"/>
                </a:cxn>
                <a:cxn ang="0">
                  <a:pos x="1452" y="72"/>
                </a:cxn>
                <a:cxn ang="0">
                  <a:pos x="57" y="72"/>
                </a:cxn>
                <a:cxn ang="0">
                  <a:pos x="0" y="0"/>
                </a:cxn>
              </a:cxnLst>
              <a:rect l="0" t="0" r="r" b="b"/>
              <a:pathLst>
                <a:path w="1452" h="72">
                  <a:moveTo>
                    <a:pt x="0" y="0"/>
                  </a:moveTo>
                  <a:lnTo>
                    <a:pt x="1452" y="0"/>
                  </a:lnTo>
                  <a:lnTo>
                    <a:pt x="1452" y="72"/>
                  </a:lnTo>
                  <a:lnTo>
                    <a:pt x="5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937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623" y="3942"/>
              <a:ext cx="1508" cy="12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63"/>
                </a:cxn>
                <a:cxn ang="0">
                  <a:pos x="350" y="63"/>
                </a:cxn>
                <a:cxn ang="0">
                  <a:pos x="404" y="129"/>
                </a:cxn>
                <a:cxn ang="0">
                  <a:pos x="1508" y="129"/>
                </a:cxn>
                <a:cxn ang="0">
                  <a:pos x="1508" y="0"/>
                </a:cxn>
                <a:cxn ang="0">
                  <a:pos x="0" y="2"/>
                </a:cxn>
              </a:cxnLst>
              <a:rect l="0" t="0" r="r" b="b"/>
              <a:pathLst>
                <a:path w="1508" h="129">
                  <a:moveTo>
                    <a:pt x="0" y="2"/>
                  </a:moveTo>
                  <a:lnTo>
                    <a:pt x="0" y="63"/>
                  </a:lnTo>
                  <a:lnTo>
                    <a:pt x="350" y="63"/>
                  </a:lnTo>
                  <a:lnTo>
                    <a:pt x="404" y="129"/>
                  </a:lnTo>
                  <a:lnTo>
                    <a:pt x="1508" y="129"/>
                  </a:lnTo>
                  <a:lnTo>
                    <a:pt x="150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2BB1E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114" y="3620"/>
              <a:ext cx="1643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9" y="0"/>
                </a:cxn>
                <a:cxn ang="0">
                  <a:pos x="1004" y="234"/>
                </a:cxn>
                <a:cxn ang="0">
                  <a:pos x="1577" y="234"/>
                </a:cxn>
                <a:cxn ang="0">
                  <a:pos x="1595" y="246"/>
                </a:cxn>
                <a:cxn ang="0">
                  <a:pos x="1643" y="312"/>
                </a:cxn>
                <a:cxn ang="0">
                  <a:pos x="860" y="312"/>
                </a:cxn>
                <a:cxn ang="0">
                  <a:pos x="720" y="145"/>
                </a:cxn>
                <a:cxn ang="0">
                  <a:pos x="0" y="145"/>
                </a:cxn>
                <a:cxn ang="0">
                  <a:pos x="0" y="0"/>
                </a:cxn>
              </a:cxnLst>
              <a:rect l="0" t="0" r="r" b="b"/>
              <a:pathLst>
                <a:path w="1643" h="312">
                  <a:moveTo>
                    <a:pt x="0" y="0"/>
                  </a:moveTo>
                  <a:lnTo>
                    <a:pt x="809" y="0"/>
                  </a:lnTo>
                  <a:lnTo>
                    <a:pt x="1004" y="234"/>
                  </a:lnTo>
                  <a:lnTo>
                    <a:pt x="1577" y="234"/>
                  </a:lnTo>
                  <a:lnTo>
                    <a:pt x="1595" y="246"/>
                  </a:lnTo>
                  <a:lnTo>
                    <a:pt x="1643" y="312"/>
                  </a:lnTo>
                  <a:lnTo>
                    <a:pt x="860" y="312"/>
                  </a:lnTo>
                  <a:lnTo>
                    <a:pt x="720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125" y="3780"/>
              <a:ext cx="759" cy="7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99" y="0"/>
                </a:cxn>
                <a:cxn ang="0">
                  <a:pos x="759" y="71"/>
                </a:cxn>
                <a:cxn ang="0">
                  <a:pos x="0" y="72"/>
                </a:cxn>
                <a:cxn ang="0">
                  <a:pos x="1" y="0"/>
                </a:cxn>
              </a:cxnLst>
              <a:rect l="0" t="0" r="r" b="b"/>
              <a:pathLst>
                <a:path w="759" h="72">
                  <a:moveTo>
                    <a:pt x="1" y="0"/>
                  </a:moveTo>
                  <a:lnTo>
                    <a:pt x="699" y="0"/>
                  </a:lnTo>
                  <a:lnTo>
                    <a:pt x="759" y="71"/>
                  </a:lnTo>
                  <a:lnTo>
                    <a:pt x="0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1937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3108" y="3942"/>
              <a:ext cx="1604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4" y="0"/>
                </a:cxn>
                <a:cxn ang="0">
                  <a:pos x="1604" y="59"/>
                </a:cxn>
                <a:cxn ang="0">
                  <a:pos x="480" y="59"/>
                </a:cxn>
                <a:cxn ang="0">
                  <a:pos x="537" y="128"/>
                </a:cxn>
                <a:cxn ang="0">
                  <a:pos x="5" y="128"/>
                </a:cxn>
                <a:cxn ang="0">
                  <a:pos x="0" y="0"/>
                </a:cxn>
              </a:cxnLst>
              <a:rect l="0" t="0" r="r" b="b"/>
              <a:pathLst>
                <a:path w="1604" h="128">
                  <a:moveTo>
                    <a:pt x="0" y="0"/>
                  </a:moveTo>
                  <a:lnTo>
                    <a:pt x="1604" y="0"/>
                  </a:lnTo>
                  <a:lnTo>
                    <a:pt x="1604" y="59"/>
                  </a:lnTo>
                  <a:lnTo>
                    <a:pt x="480" y="59"/>
                  </a:lnTo>
                  <a:lnTo>
                    <a:pt x="537" y="128"/>
                  </a:lnTo>
                  <a:lnTo>
                    <a:pt x="5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B1E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3989" y="3671"/>
              <a:ext cx="88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7" y="0"/>
                </a:cxn>
                <a:cxn ang="0">
                  <a:pos x="888" y="90"/>
                </a:cxn>
                <a:cxn ang="0">
                  <a:pos x="72" y="90"/>
                </a:cxn>
                <a:cxn ang="0">
                  <a:pos x="0" y="0"/>
                </a:cxn>
              </a:cxnLst>
              <a:rect l="0" t="0" r="r" b="b"/>
              <a:pathLst>
                <a:path w="888" h="90">
                  <a:moveTo>
                    <a:pt x="0" y="0"/>
                  </a:moveTo>
                  <a:lnTo>
                    <a:pt x="817" y="0"/>
                  </a:lnTo>
                  <a:lnTo>
                    <a:pt x="888" y="90"/>
                  </a:lnTo>
                  <a:lnTo>
                    <a:pt x="72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025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4637" y="3866"/>
              <a:ext cx="1125" cy="6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125" y="0"/>
                </a:cxn>
                <a:cxn ang="0">
                  <a:pos x="1125" y="66"/>
                </a:cxn>
                <a:cxn ang="0">
                  <a:pos x="0" y="66"/>
                </a:cxn>
                <a:cxn ang="0">
                  <a:pos x="4" y="0"/>
                </a:cxn>
              </a:cxnLst>
              <a:rect l="0" t="0" r="r" b="b"/>
              <a:pathLst>
                <a:path w="1125" h="66">
                  <a:moveTo>
                    <a:pt x="4" y="0"/>
                  </a:moveTo>
                  <a:lnTo>
                    <a:pt x="1125" y="0"/>
                  </a:lnTo>
                  <a:lnTo>
                    <a:pt x="1125" y="66"/>
                  </a:lnTo>
                  <a:lnTo>
                    <a:pt x="0" y="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0"/>
            <p:cNvSpPr>
              <a:spLocks/>
            </p:cNvSpPr>
            <p:nvPr userDrawn="1"/>
          </p:nvSpPr>
          <p:spPr bwMode="auto">
            <a:xfrm>
              <a:off x="4698" y="3942"/>
              <a:ext cx="1062" cy="1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2" y="0"/>
                </a:cxn>
                <a:cxn ang="0">
                  <a:pos x="1062" y="122"/>
                </a:cxn>
                <a:cxn ang="0">
                  <a:pos x="485" y="122"/>
                </a:cxn>
                <a:cxn ang="0">
                  <a:pos x="431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1062" h="122">
                  <a:moveTo>
                    <a:pt x="0" y="0"/>
                  </a:moveTo>
                  <a:lnTo>
                    <a:pt x="1062" y="0"/>
                  </a:lnTo>
                  <a:lnTo>
                    <a:pt x="1062" y="122"/>
                  </a:lnTo>
                  <a:lnTo>
                    <a:pt x="485" y="122"/>
                  </a:lnTo>
                  <a:lnTo>
                    <a:pt x="431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B1E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1"/>
            <p:cNvSpPr>
              <a:spLocks/>
            </p:cNvSpPr>
            <p:nvPr userDrawn="1"/>
          </p:nvSpPr>
          <p:spPr bwMode="auto">
            <a:xfrm>
              <a:off x="4824" y="3671"/>
              <a:ext cx="938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90"/>
                </a:cxn>
                <a:cxn ang="0">
                  <a:pos x="938" y="90"/>
                </a:cxn>
                <a:cxn ang="0">
                  <a:pos x="938" y="0"/>
                </a:cxn>
                <a:cxn ang="0">
                  <a:pos x="0" y="0"/>
                </a:cxn>
              </a:cxnLst>
              <a:rect l="0" t="0" r="r" b="b"/>
              <a:pathLst>
                <a:path w="938" h="90">
                  <a:moveTo>
                    <a:pt x="0" y="0"/>
                  </a:moveTo>
                  <a:lnTo>
                    <a:pt x="72" y="90"/>
                  </a:lnTo>
                  <a:lnTo>
                    <a:pt x="938" y="90"/>
                  </a:lnTo>
                  <a:lnTo>
                    <a:pt x="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33"/>
            <p:cNvSpPr>
              <a:spLocks/>
            </p:cNvSpPr>
            <p:nvPr userDrawn="1"/>
          </p:nvSpPr>
          <p:spPr bwMode="auto">
            <a:xfrm>
              <a:off x="4221" y="3606"/>
              <a:ext cx="1541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51"/>
                </a:cxn>
                <a:cxn ang="0">
                  <a:pos x="1541" y="51"/>
                </a:cxn>
                <a:cxn ang="0">
                  <a:pos x="1541" y="0"/>
                </a:cxn>
                <a:cxn ang="0">
                  <a:pos x="0" y="0"/>
                </a:cxn>
              </a:cxnLst>
              <a:rect l="0" t="0" r="r" b="b"/>
              <a:pathLst>
                <a:path w="1541" h="51">
                  <a:moveTo>
                    <a:pt x="0" y="0"/>
                  </a:moveTo>
                  <a:lnTo>
                    <a:pt x="39" y="51"/>
                  </a:lnTo>
                  <a:lnTo>
                    <a:pt x="1541" y="51"/>
                  </a:lnTo>
                  <a:lnTo>
                    <a:pt x="15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1937"/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0" y="-9525"/>
            <a:ext cx="9153525" cy="1081088"/>
            <a:chOff x="0" y="-6"/>
            <a:chExt cx="5766" cy="681"/>
          </a:xfrm>
        </p:grpSpPr>
        <p:sp>
          <p:nvSpPr>
            <p:cNvPr id="22" name="Freeform 40"/>
            <p:cNvSpPr>
              <a:spLocks/>
            </p:cNvSpPr>
            <p:nvPr userDrawn="1"/>
          </p:nvSpPr>
          <p:spPr bwMode="auto">
            <a:xfrm>
              <a:off x="0" y="-6"/>
              <a:ext cx="5766" cy="681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3714" y="201"/>
                </a:cxn>
                <a:cxn ang="0">
                  <a:pos x="4160" y="679"/>
                </a:cxn>
                <a:cxn ang="0">
                  <a:pos x="5766" y="681"/>
                </a:cxn>
                <a:cxn ang="0">
                  <a:pos x="5762" y="5"/>
                </a:cxn>
                <a:cxn ang="0">
                  <a:pos x="0" y="0"/>
                </a:cxn>
                <a:cxn ang="0">
                  <a:pos x="0" y="201"/>
                </a:cxn>
              </a:cxnLst>
              <a:rect l="0" t="0" r="r" b="b"/>
              <a:pathLst>
                <a:path w="5766" h="681">
                  <a:moveTo>
                    <a:pt x="0" y="201"/>
                  </a:moveTo>
                  <a:lnTo>
                    <a:pt x="3714" y="201"/>
                  </a:lnTo>
                  <a:lnTo>
                    <a:pt x="4160" y="679"/>
                  </a:lnTo>
                  <a:lnTo>
                    <a:pt x="5766" y="681"/>
                  </a:lnTo>
                  <a:lnTo>
                    <a:pt x="5762" y="5"/>
                  </a:ln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559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3" name="Picture 41" descr="BUS-OForiginalrev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white">
            <a:xfrm>
              <a:off x="4249" y="187"/>
              <a:ext cx="134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33425" y="3578225"/>
            <a:ext cx="7812088" cy="3841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731838" y="2374900"/>
            <a:ext cx="7802562" cy="492125"/>
          </a:xfrm>
        </p:spPr>
        <p:txBody>
          <a:bodyPr anchor="b"/>
          <a:lstStyle>
            <a:lvl1pPr>
              <a:lnSpc>
                <a:spcPct val="95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254000" y="6653213"/>
            <a:ext cx="2133600" cy="122237"/>
          </a:xfrm>
        </p:spPr>
        <p:txBody>
          <a:bodyPr/>
          <a:lstStyle>
            <a:lvl1pPr>
              <a:defRPr smtClean="0"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77950"/>
            <a:ext cx="4189413" cy="161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377950"/>
            <a:ext cx="4191000" cy="161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4E7F-6E4A-47B2-8371-E1AA79B3D6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57213"/>
            <a:ext cx="2132013" cy="2433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557213"/>
            <a:ext cx="6248400" cy="2433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2EFC7-3A22-4647-BF19-E84654455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2EF6-3962-4ADC-8D14-DC40B9BDB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EE515-3A3D-4F41-88C6-8BAB09B83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848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46A84-6314-4B5A-9D24-8E608D420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0FBA8-C044-4078-8795-D872C332C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0AB6-16B4-4ED8-82D4-F2D02BD34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138C-D497-4129-A333-CF41A296F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304C-1671-4B9F-9F9C-0DE06F9F7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56AF-4634-44AD-A203-7DE390142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7D4A-F3AF-4C32-996F-02CA982B3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FE30-B882-4F92-BFAB-89AEE690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B816-A161-4101-94FC-A50272EBD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612A-8EF8-4A0B-933E-AE379E1E29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3A21-E48E-4AE6-A8FB-163AE3C4E8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1E37-8A32-4233-8A53-C1DF0C16A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0BA9-4BDD-4D50-AE51-22B6BFEB0C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B02A5-4FE5-49D9-9E24-09F23B90C45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5329-A320-4FE4-B4B2-997C832B2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1/19/2012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883222-DAD5-4C1F-AC24-6944C8F62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990" name="Picture 6" descr="GREEN_LEFT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COSELogo_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031" name="Picture 7" descr="INCOSELogo_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28" name="Rectangle 16"/>
          <p:cNvSpPr>
            <a:spLocks noChangeArrowheads="1"/>
          </p:cNvSpPr>
          <p:nvPr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601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96050"/>
            <a:ext cx="5181600" cy="2095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2095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883222-DAD5-4C1F-AC24-6944C8F62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9" name="Picture 8" descr="new_incos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381000"/>
            <a:ext cx="1608138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4"/>
          <p:cNvPicPr>
            <a:picLocks noChangeAspect="1" noChangeArrowheads="1"/>
          </p:cNvPicPr>
          <p:nvPr/>
        </p:nvPicPr>
        <p:blipFill>
          <a:blip r:embed="rId16" cstate="print"/>
          <a:srcRect l="9705" r="9705"/>
          <a:stretch>
            <a:fillRect/>
          </a:stretch>
        </p:blipFill>
        <p:spPr bwMode="auto">
          <a:xfrm>
            <a:off x="14288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3688" y="557213"/>
            <a:ext cx="74564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377950"/>
            <a:ext cx="8532813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4325" y="6511925"/>
            <a:ext cx="2133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rgbClr val="777777"/>
                </a:solidFill>
              </a:defRPr>
            </a:lvl1pPr>
          </a:lstStyle>
          <a:p>
            <a:fld id="{7558D0AA-4C2E-4CFF-9A97-0685C1175E7C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5784850" y="6511925"/>
            <a:ext cx="28956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endParaRPr lang="en-US" sz="1200" dirty="0">
              <a:solidFill>
                <a:srgbClr val="777777"/>
              </a:solidFill>
              <a:latin typeface="Arial Narrow" pitchFamily="34" charset="0"/>
            </a:endParaRP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 flipH="1">
            <a:off x="8482013" y="6624638"/>
            <a:ext cx="5651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defRPr/>
            </a:pPr>
            <a:fld id="{170C031F-0D7F-4808-9103-9A7B3A0353FE}" type="slidenum">
              <a:rPr lang="en-US" sz="110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1100">
              <a:solidFill>
                <a:srgbClr val="777777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-9525" y="-3175"/>
            <a:ext cx="9163050" cy="595313"/>
            <a:chOff x="-6" y="-2"/>
            <a:chExt cx="5772" cy="375"/>
          </a:xfrm>
        </p:grpSpPr>
        <p:sp>
          <p:nvSpPr>
            <p:cNvPr id="136206" name="Freeform 14"/>
            <p:cNvSpPr>
              <a:spLocks/>
            </p:cNvSpPr>
            <p:nvPr userDrawn="1"/>
          </p:nvSpPr>
          <p:spPr bwMode="auto">
            <a:xfrm>
              <a:off x="-6" y="-2"/>
              <a:ext cx="5772" cy="375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4648" y="109"/>
                </a:cxn>
                <a:cxn ang="0">
                  <a:pos x="4891" y="375"/>
                </a:cxn>
                <a:cxn ang="0">
                  <a:pos x="5772" y="375"/>
                </a:cxn>
                <a:cxn ang="0">
                  <a:pos x="5766" y="0"/>
                </a:cxn>
                <a:cxn ang="0">
                  <a:pos x="0" y="2"/>
                </a:cxn>
                <a:cxn ang="0">
                  <a:pos x="0" y="109"/>
                </a:cxn>
              </a:cxnLst>
              <a:rect l="0" t="0" r="r" b="b"/>
              <a:pathLst>
                <a:path w="5772" h="375">
                  <a:moveTo>
                    <a:pt x="0" y="109"/>
                  </a:moveTo>
                  <a:lnTo>
                    <a:pt x="4648" y="109"/>
                  </a:lnTo>
                  <a:lnTo>
                    <a:pt x="4891" y="375"/>
                  </a:lnTo>
                  <a:lnTo>
                    <a:pt x="5772" y="375"/>
                  </a:lnTo>
                  <a:lnTo>
                    <a:pt x="5766" y="0"/>
                  </a:lnTo>
                  <a:lnTo>
                    <a:pt x="0" y="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559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8" name="Picture 15" descr="BUS-OForiginalrev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blackWhite">
            <a:xfrm>
              <a:off x="4934" y="102"/>
              <a:ext cx="749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14325" y="6686550"/>
            <a:ext cx="8493125" cy="79375"/>
            <a:chOff x="198" y="4212"/>
            <a:chExt cx="5350" cy="50"/>
          </a:xfrm>
        </p:grpSpPr>
        <p:sp>
          <p:nvSpPr>
            <p:cNvPr id="136208" name="AutoShape 16"/>
            <p:cNvSpPr>
              <a:spLocks noChangeArrowheads="1"/>
            </p:cNvSpPr>
            <p:nvPr userDrawn="1"/>
          </p:nvSpPr>
          <p:spPr bwMode="auto">
            <a:xfrm flipH="1">
              <a:off x="756" y="4214"/>
              <a:ext cx="561" cy="48"/>
            </a:xfrm>
            <a:prstGeom prst="parallelogram">
              <a:avLst>
                <a:gd name="adj" fmla="val 102049"/>
              </a:avLst>
            </a:prstGeom>
            <a:solidFill>
              <a:srgbClr val="B2BB1E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09" name="AutoShape 17"/>
            <p:cNvSpPr>
              <a:spLocks noChangeArrowheads="1"/>
            </p:cNvSpPr>
            <p:nvPr userDrawn="1"/>
          </p:nvSpPr>
          <p:spPr bwMode="auto">
            <a:xfrm flipH="1">
              <a:off x="198" y="4214"/>
              <a:ext cx="561" cy="48"/>
            </a:xfrm>
            <a:prstGeom prst="parallelogram">
              <a:avLst>
                <a:gd name="adj" fmla="val 91660"/>
              </a:avLst>
            </a:prstGeom>
            <a:solidFill>
              <a:srgbClr val="E31937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6210" name="AutoShape 18"/>
            <p:cNvSpPr>
              <a:spLocks noChangeArrowheads="1"/>
            </p:cNvSpPr>
            <p:nvPr userDrawn="1"/>
          </p:nvSpPr>
          <p:spPr bwMode="auto">
            <a:xfrm flipH="1">
              <a:off x="1308" y="4214"/>
              <a:ext cx="561" cy="48"/>
            </a:xfrm>
            <a:prstGeom prst="parallelogram">
              <a:avLst>
                <a:gd name="adj" fmla="val 99993"/>
              </a:avLst>
            </a:prstGeom>
            <a:solidFill>
              <a:srgbClr val="F58025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211" name="AutoShape 19"/>
            <p:cNvSpPr>
              <a:spLocks noChangeArrowheads="1"/>
            </p:cNvSpPr>
            <p:nvPr userDrawn="1"/>
          </p:nvSpPr>
          <p:spPr bwMode="auto">
            <a:xfrm flipH="1">
              <a:off x="1861" y="4212"/>
              <a:ext cx="3687" cy="49"/>
            </a:xfrm>
            <a:prstGeom prst="parallelogram">
              <a:avLst>
                <a:gd name="adj" fmla="val 114957"/>
              </a:avLst>
            </a:prstGeom>
            <a:solidFill>
              <a:srgbClr val="005596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7850" indent="-23495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868363" indent="-176213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3pPr>
      <a:lvl4pPr marL="1150938" indent="-168275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Arial" charset="0"/>
        <a:buChar char="-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496050"/>
            <a:ext cx="2895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/>
              <a:t>IW11 Phoenix, AZ - MBSE Workshop</a:t>
            </a:r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F22880-98E9-4424-99B5-4D0632D4E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7" descr="INCOSELogo_transpar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Based Systems Engineering</a:t>
            </a:r>
            <a:br>
              <a:rPr lang="en-US" dirty="0" smtClean="0"/>
            </a:br>
            <a:r>
              <a:rPr lang="en-US" dirty="0" smtClean="0"/>
              <a:t>Visualization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Steven Corns</a:t>
            </a:r>
          </a:p>
          <a:p>
            <a:pPr>
              <a:defRPr/>
            </a:pPr>
            <a:r>
              <a:rPr lang="en-US" sz="2400" dirty="0" smtClean="0"/>
              <a:t>Missouri University of Science &amp; Technology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48768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 </a:t>
            </a:r>
            <a:r>
              <a:rPr lang="en-US" dirty="0" err="1" smtClean="0">
                <a:ea typeface="ＭＳ Ｐゴシック" pitchFamily="34" charset="-128"/>
              </a:rPr>
              <a:t>SubSystem</a:t>
            </a:r>
            <a:r>
              <a:rPr lang="en-US" dirty="0" smtClean="0">
                <a:ea typeface="ＭＳ Ｐゴシック" pitchFamily="34" charset="-128"/>
              </a:rPr>
              <a:t> Model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1"/>
          </a:xfrm>
        </p:spPr>
        <p:txBody>
          <a:bodyPr/>
          <a:lstStyle/>
          <a:p>
            <a:r>
              <a:rPr lang="en-US" sz="2400" dirty="0" smtClean="0"/>
              <a:t>Fermentor: Used in the bio-processing industry for producing compounds such as citric acid and ethanol</a:t>
            </a:r>
          </a:p>
          <a:p>
            <a:pPr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743200" y="5791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Layout of the Fermentor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667000"/>
            <a:ext cx="66198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4953000" cy="838200"/>
          </a:xfrm>
        </p:spPr>
        <p:txBody>
          <a:bodyPr/>
          <a:lstStyle/>
          <a:p>
            <a:r>
              <a:rPr lang="en-US" dirty="0" smtClean="0"/>
              <a:t>Model development in SysML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723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54102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Value properties that depict the quantifiable characteristics of the blocks. These quantities also represent the input and output parameters considered in the experiment.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5410200" cy="838200"/>
          </a:xfrm>
        </p:spPr>
        <p:txBody>
          <a:bodyPr/>
          <a:lstStyle/>
          <a:p>
            <a:r>
              <a:rPr lang="en-US" dirty="0" smtClean="0"/>
              <a:t>Defining Constraints for 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4900613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6400" y="56388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Constraints used for calculating the citric acid concentration defined using SysML construct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4419600" cy="838200"/>
          </a:xfrm>
        </p:spPr>
        <p:txBody>
          <a:bodyPr/>
          <a:lstStyle/>
          <a:p>
            <a:r>
              <a:rPr lang="en-US" dirty="0" smtClean="0"/>
              <a:t>Analysis Model in SysML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629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57150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Part properties defining the actual system model and the simulation model comprised of experiment specific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4191000" cy="762000"/>
          </a:xfrm>
        </p:spPr>
        <p:txBody>
          <a:bodyPr/>
          <a:lstStyle/>
          <a:p>
            <a:r>
              <a:rPr lang="en-US" dirty="0" smtClean="0"/>
              <a:t>Parametric Model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914400" y="12192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47800" y="58674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Parametric diagram relating structural and simulation properties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4267200" cy="914400"/>
          </a:xfrm>
        </p:spPr>
        <p:txBody>
          <a:bodyPr/>
          <a:lstStyle/>
          <a:p>
            <a:r>
              <a:rPr lang="en-US" dirty="0" smtClean="0"/>
              <a:t>Adding 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3124200"/>
          </a:xfrm>
        </p:spPr>
        <p:txBody>
          <a:bodyPr/>
          <a:lstStyle/>
          <a:p>
            <a:r>
              <a:rPr lang="en-US" dirty="0" smtClean="0"/>
              <a:t>Three main VE-Suite Components for fermentor in MBSE environment: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FermentorUI</a:t>
            </a:r>
          </a:p>
          <a:p>
            <a:pPr lvl="1"/>
            <a:r>
              <a:rPr lang="en-US" dirty="0" smtClean="0"/>
              <a:t>FermentorUnit</a:t>
            </a:r>
          </a:p>
          <a:p>
            <a:pPr lvl="1"/>
            <a:r>
              <a:rPr lang="en-US" dirty="0" smtClean="0"/>
              <a:t>FermentorGP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51816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Each VE-Suite module in the MBSE environment is composed of operations specific to the Plugin it has to create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4114800" cy="685800"/>
          </a:xfrm>
        </p:spPr>
        <p:txBody>
          <a:bodyPr/>
          <a:lstStyle/>
          <a:p>
            <a:r>
              <a:rPr lang="en-US" dirty="0" smtClean="0"/>
              <a:t>Using CAD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267200"/>
          </a:xfrm>
        </p:spPr>
        <p:txBody>
          <a:bodyPr/>
          <a:lstStyle/>
          <a:p>
            <a:r>
              <a:rPr lang="en-US" sz="2800" dirty="0" smtClean="0"/>
              <a:t>Architecture of Computer Aided Design (CAD) models is used to represent the system being developed</a:t>
            </a:r>
          </a:p>
          <a:p>
            <a:r>
              <a:rPr lang="en-US" sz="2800" dirty="0" smtClean="0"/>
              <a:t>Part properties of the fermentor system model are referenced with individual CAD files that represent their structure</a:t>
            </a:r>
          </a:p>
          <a:p>
            <a:r>
              <a:rPr lang="en-US" sz="2800" dirty="0" smtClean="0"/>
              <a:t>Done using an UML operation to read data from the CAD file using OSG function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0"/>
            <a:ext cx="4419600" cy="762000"/>
          </a:xfrm>
        </p:spPr>
        <p:txBody>
          <a:bodyPr/>
          <a:lstStyle/>
          <a:p>
            <a:r>
              <a:rPr lang="en-US" dirty="0" smtClean="0"/>
              <a:t>Fermentor Analysis Model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8153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876800" cy="914400"/>
          </a:xfrm>
        </p:spPr>
        <p:txBody>
          <a:bodyPr/>
          <a:lstStyle/>
          <a:p>
            <a:r>
              <a:rPr lang="en-US" dirty="0" smtClean="0"/>
              <a:t>Fermentor Output in VE-Suite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430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4267200" cy="91440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876800"/>
          </a:xfrm>
        </p:spPr>
        <p:txBody>
          <a:bodyPr/>
          <a:lstStyle/>
          <a:p>
            <a:r>
              <a:rPr lang="en-US" sz="2800" dirty="0" smtClean="0"/>
              <a:t>Current effort uses Artisan software as interface</a:t>
            </a:r>
          </a:p>
          <a:p>
            <a:r>
              <a:rPr lang="en-US" dirty="0" smtClean="0"/>
              <a:t>Virtual Forward Operating Base Camp project:</a:t>
            </a:r>
          </a:p>
          <a:p>
            <a:pPr lvl="1"/>
            <a:r>
              <a:rPr lang="en-US" dirty="0" smtClean="0"/>
              <a:t>XMI method has been developed, visual aspects are being constructed</a:t>
            </a:r>
          </a:p>
          <a:p>
            <a:pPr lvl="1"/>
            <a:r>
              <a:rPr lang="en-US" dirty="0" smtClean="0"/>
              <a:t>Model Based Engineering representations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MBSE Visualization Team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Akshay Kande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Dustin Nottage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Bhanuchander Poreddy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Benjamin Daniels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Lori Miller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the Base Camp</a:t>
            </a:r>
          </a:p>
        </p:txBody>
      </p:sp>
      <p:pic>
        <p:nvPicPr>
          <p:cNvPr id="16387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200"/>
            <a:ext cx="5746750" cy="4114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of Base Camp Information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as XMI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57150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533400" y="3886200"/>
            <a:ext cx="1295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Associated to Facility profile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858000" y="2362200"/>
            <a:ext cx="1295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Associated to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3810000" cy="6858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876800"/>
          </a:xfrm>
        </p:spPr>
        <p:txBody>
          <a:bodyPr/>
          <a:lstStyle/>
          <a:p>
            <a:r>
              <a:rPr lang="en-US" sz="2800" dirty="0" smtClean="0"/>
              <a:t>Visualization adds a more natural interface for design and review</a:t>
            </a:r>
          </a:p>
          <a:p>
            <a:r>
              <a:rPr lang="en-US" sz="2800" dirty="0" smtClean="0"/>
              <a:t>SysML covers varying aspects of systems engineering activity by providing easy to use graphical constructs</a:t>
            </a:r>
          </a:p>
          <a:p>
            <a:r>
              <a:rPr lang="en-US" sz="2800" dirty="0" smtClean="0"/>
              <a:t>A complete model traceability can be maintained using relationship semantics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905000"/>
            <a:ext cx="4724400" cy="3230563"/>
          </a:xfrm>
        </p:spPr>
        <p:txBody>
          <a:bodyPr anchor="ctr"/>
          <a:lstStyle/>
          <a:p>
            <a:pPr lvl="4">
              <a:buNone/>
            </a:pPr>
            <a:r>
              <a:rPr lang="en-US" sz="4400" dirty="0" smtClean="0"/>
              <a:t>Thank You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3657600" cy="6858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848600" cy="4191000"/>
          </a:xfrm>
        </p:spPr>
        <p:txBody>
          <a:bodyPr/>
          <a:lstStyle/>
          <a:p>
            <a:r>
              <a:rPr lang="en-US" dirty="0" smtClean="0"/>
              <a:t>Creating a seamless integration of MBSE and detail design and visualization tools to</a:t>
            </a:r>
          </a:p>
          <a:p>
            <a:pPr lvl="1"/>
            <a:r>
              <a:rPr lang="en-US" dirty="0" smtClean="0"/>
              <a:t>Manage complexity</a:t>
            </a:r>
          </a:p>
          <a:p>
            <a:pPr lvl="1"/>
            <a:r>
              <a:rPr lang="en-US" dirty="0" smtClean="0"/>
              <a:t>Help engineers to make informed decisions</a:t>
            </a:r>
          </a:p>
          <a:p>
            <a:pPr lvl="1"/>
            <a:r>
              <a:rPr lang="en-US" dirty="0" smtClean="0"/>
              <a:t>Execute engineering models</a:t>
            </a:r>
          </a:p>
          <a:p>
            <a:pPr lvl="1"/>
            <a:r>
              <a:rPr lang="en-US" dirty="0" smtClean="0"/>
              <a:t>Understand potential impacts of changing design parameters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0"/>
            <a:ext cx="4038600" cy="838200"/>
          </a:xfrm>
        </p:spPr>
        <p:txBody>
          <a:bodyPr/>
          <a:lstStyle/>
          <a:p>
            <a:r>
              <a:rPr lang="en-US" dirty="0" smtClean="0"/>
              <a:t>Extending Capabilities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990600" y="1828800"/>
          <a:ext cx="5715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981200" y="4800600"/>
            <a:ext cx="670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87338"/>
            <a:endParaRPr lang="en-US" dirty="0">
              <a:latin typeface="Calibri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</a:rPr>
              <a:t>Provide detailed design &amp; analysis capabilities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200" b="1" dirty="0" smtClean="0">
              <a:latin typeface="Calibri" pitchFamily="34" charset="0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200" b="1" dirty="0" smtClean="0">
                <a:latin typeface="Calibri" pitchFamily="34" charset="0"/>
              </a:rPr>
              <a:t>Enhances decision making</a:t>
            </a:r>
          </a:p>
          <a:p>
            <a:pPr marL="231775" indent="-231775">
              <a:buFont typeface="Wingdings" pitchFamily="2" charset="2"/>
              <a:buChar char="Ø"/>
            </a:pPr>
            <a:endParaRPr lang="en-US" b="1" i="1" dirty="0">
              <a:latin typeface="Calibri" pitchFamily="34" charset="0"/>
            </a:endParaRPr>
          </a:p>
          <a:p>
            <a:pPr marL="231775" indent="-231775">
              <a:buFont typeface="Wingdings" pitchFamily="2" charset="2"/>
              <a:buChar char="Ø"/>
            </a:pPr>
            <a:endParaRPr lang="en-US" b="1" i="1" dirty="0" smtClean="0"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7400" y="3352800"/>
            <a:ext cx="1676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Design &amp; Analysis tools</a:t>
            </a:r>
            <a:endParaRPr lang="en-US" sz="2300" dirty="0"/>
          </a:p>
        </p:txBody>
      </p:sp>
      <p:sp>
        <p:nvSpPr>
          <p:cNvPr id="7" name="Left Arrow 6"/>
          <p:cNvSpPr/>
          <p:nvPr/>
        </p:nvSpPr>
        <p:spPr>
          <a:xfrm>
            <a:off x="4800600" y="3581400"/>
            <a:ext cx="533400" cy="476925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4267200" cy="533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Proposed Solution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Virtual Engineering</a:t>
            </a:r>
          </a:p>
          <a:p>
            <a:pPr marL="804863" lvl="1" indent="-347663"/>
            <a:r>
              <a:rPr lang="en-US" sz="2600" dirty="0" smtClean="0">
                <a:ea typeface="ＭＳ Ｐゴシック" pitchFamily="34" charset="-128"/>
              </a:rPr>
              <a:t>A means for creating a representation of physical system in a computer generated virtual environment</a:t>
            </a:r>
          </a:p>
          <a:p>
            <a:pPr marL="804863" lvl="1" indent="-347663"/>
            <a:r>
              <a:rPr lang="en-US" sz="2600" dirty="0" smtClean="0">
                <a:ea typeface="ＭＳ Ｐゴシック" pitchFamily="34" charset="-128"/>
              </a:rPr>
              <a:t>Gives designers the ability to interrogate a system and observe how it reacts to design changes</a:t>
            </a:r>
          </a:p>
          <a:p>
            <a:pPr marL="804863" lvl="1" indent="-347663"/>
            <a:r>
              <a:rPr lang="en-US" sz="2600" dirty="0" smtClean="0">
                <a:ea typeface="ＭＳ Ｐゴシック" pitchFamily="34" charset="-128"/>
              </a:rPr>
              <a:t>Provides an accessible visual format to present information in a manner that is of value to all the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1722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Virtual Systems Modeling Approach</a:t>
            </a:r>
          </a:p>
        </p:txBody>
      </p:sp>
      <p:pic>
        <p:nvPicPr>
          <p:cNvPr id="21" name="Picture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057400"/>
            <a:ext cx="71628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4114800" cy="914400"/>
          </a:xfrm>
        </p:spPr>
        <p:txBody>
          <a:bodyPr/>
          <a:lstStyle/>
          <a:p>
            <a:r>
              <a:rPr lang="en-US" dirty="0" smtClean="0"/>
              <a:t>Model Structure Analogy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867400" cy="446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4114800" cy="914400"/>
          </a:xfrm>
        </p:spPr>
        <p:txBody>
          <a:bodyPr/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923"/>
          <a:stretch>
            <a:fillRect/>
          </a:stretch>
        </p:blipFill>
        <p:spPr bwMode="auto">
          <a:xfrm>
            <a:off x="609600" y="1447800"/>
            <a:ext cx="790188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53340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4102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is a mechanism to extend capabilities of modeling languages to suit domain 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4114800" cy="914400"/>
          </a:xfrm>
        </p:spPr>
        <p:txBody>
          <a:bodyPr/>
          <a:lstStyle/>
          <a:p>
            <a:r>
              <a:rPr lang="en-US" dirty="0" smtClean="0"/>
              <a:t>Modeling Methodology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81200" y="1905000"/>
            <a:ext cx="1428750" cy="88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Simulation block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81200" y="3886200"/>
            <a:ext cx="142875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VE-UI</a:t>
            </a:r>
          </a:p>
        </p:txBody>
      </p:sp>
      <p:cxnSp>
        <p:nvCxnSpPr>
          <p:cNvPr id="6" name="Straight Arrow Connector 5"/>
          <p:cNvCxnSpPr>
            <a:stCxn id="1026" idx="2"/>
            <a:endCxn id="1027" idx="0"/>
          </p:cNvCxnSpPr>
          <p:nvPr/>
        </p:nvCxnSpPr>
        <p:spPr>
          <a:xfrm rot="5400000">
            <a:off x="2147888" y="3338512"/>
            <a:ext cx="1095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2895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Design parameters and time constraints</a:t>
            </a:r>
            <a:endParaRPr lang="en-US" sz="16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191000" y="1905000"/>
            <a:ext cx="1428750" cy="88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Constraint block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191000" y="3886200"/>
            <a:ext cx="142875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VE-Unit</a:t>
            </a:r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>
          <a:xfrm rot="5400000">
            <a:off x="4357688" y="3338512"/>
            <a:ext cx="1095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Parametric equations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400800" y="1905000"/>
            <a:ext cx="1428750" cy="88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Structure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400800" y="3886200"/>
            <a:ext cx="142875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VE-GP</a:t>
            </a:r>
          </a:p>
        </p:txBody>
      </p:sp>
      <p:cxnSp>
        <p:nvCxnSpPr>
          <p:cNvPr id="17" name="Straight Arrow Connector 16"/>
          <p:cNvCxnSpPr>
            <a:stCxn id="15" idx="2"/>
            <a:endCxn id="16" idx="0"/>
          </p:cNvCxnSpPr>
          <p:nvPr/>
        </p:nvCxnSpPr>
        <p:spPr>
          <a:xfrm rot="5400000">
            <a:off x="6567488" y="3338512"/>
            <a:ext cx="1095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12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CAD model References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00" y="1524000"/>
            <a:ext cx="76200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" y="1600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MBSE Tool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5181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model organization created in the MBSE tool allows the code to be readily available for compilation to create the Plugins for VE-Suite.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T Green Le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Battelle">
  <a:themeElements>
    <a:clrScheme name="BBran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05596"/>
      </a:accent1>
      <a:accent2>
        <a:srgbClr val="B2BB1E"/>
      </a:accent2>
      <a:accent3>
        <a:srgbClr val="E31937"/>
      </a:accent3>
      <a:accent4>
        <a:srgbClr val="F58025"/>
      </a:accent4>
      <a:accent5>
        <a:srgbClr val="6E2A8D"/>
      </a:accent5>
      <a:accent6>
        <a:srgbClr val="455560"/>
      </a:accent6>
      <a:hlink>
        <a:srgbClr val="005596"/>
      </a:hlink>
      <a:folHlink>
        <a:srgbClr val="6E2A8D"/>
      </a:folHlink>
    </a:clrScheme>
    <a:fontScheme name="defaul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3DFF1">
                <a:gamma/>
                <a:tint val="33333"/>
                <a:invGamma/>
              </a:srgbClr>
            </a:gs>
            <a:gs pos="100000">
              <a:srgbClr val="D3DFF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3DFF1">
                <a:gamma/>
                <a:tint val="33333"/>
                <a:invGamma/>
              </a:srgbClr>
            </a:gs>
            <a:gs pos="100000">
              <a:srgbClr val="D3DFF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43254"/>
        </a:dk2>
        <a:lt2>
          <a:srgbClr val="333333"/>
        </a:lt2>
        <a:accent1>
          <a:srgbClr val="E3E9ED"/>
        </a:accent1>
        <a:accent2>
          <a:srgbClr val="054471"/>
        </a:accent2>
        <a:accent3>
          <a:srgbClr val="FFFFFF"/>
        </a:accent3>
        <a:accent4>
          <a:srgbClr val="000000"/>
        </a:accent4>
        <a:accent5>
          <a:srgbClr val="EFF2F4"/>
        </a:accent5>
        <a:accent6>
          <a:srgbClr val="043D66"/>
        </a:accent6>
        <a:hlink>
          <a:srgbClr val="7E2A54"/>
        </a:hlink>
        <a:folHlink>
          <a:srgbClr val="008B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FFFFFF"/>
        </a:lt1>
        <a:dk2>
          <a:srgbClr val="455560"/>
        </a:dk2>
        <a:lt2>
          <a:srgbClr val="333333"/>
        </a:lt2>
        <a:accent1>
          <a:srgbClr val="BACDE8"/>
        </a:accent1>
        <a:accent2>
          <a:srgbClr val="005596"/>
        </a:accent2>
        <a:accent3>
          <a:srgbClr val="FFFFFF"/>
        </a:accent3>
        <a:accent4>
          <a:srgbClr val="000000"/>
        </a:accent4>
        <a:accent5>
          <a:srgbClr val="D9E3F2"/>
        </a:accent5>
        <a:accent6>
          <a:srgbClr val="004C87"/>
        </a:accent6>
        <a:hlink>
          <a:srgbClr val="F58025"/>
        </a:hlink>
        <a:folHlink>
          <a:srgbClr val="B2BB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455560"/>
        </a:lt2>
        <a:accent1>
          <a:srgbClr val="BACDE8"/>
        </a:accent1>
        <a:accent2>
          <a:srgbClr val="005596"/>
        </a:accent2>
        <a:accent3>
          <a:srgbClr val="FFFFFF"/>
        </a:accent3>
        <a:accent4>
          <a:srgbClr val="000000"/>
        </a:accent4>
        <a:accent5>
          <a:srgbClr val="D9E3F2"/>
        </a:accent5>
        <a:accent6>
          <a:srgbClr val="004C87"/>
        </a:accent6>
        <a:hlink>
          <a:srgbClr val="F58025"/>
        </a:hlink>
        <a:folHlink>
          <a:srgbClr val="B2BB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07" charset="-128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413 project updated 2-final</Template>
  <TotalTime>2103</TotalTime>
  <Words>506</Words>
  <Application>Microsoft Office PowerPoint</Application>
  <PresentationFormat>On-screen Show (4:3)</PresentationFormat>
  <Paragraphs>106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MST Green Left</vt:lpstr>
      <vt:lpstr>2_Default Design</vt:lpstr>
      <vt:lpstr>2Battelle</vt:lpstr>
      <vt:lpstr>3_Default Design</vt:lpstr>
      <vt:lpstr>Model Based Systems Engineering Visualization</vt:lpstr>
      <vt:lpstr>MBSE Visualization Team</vt:lpstr>
      <vt:lpstr>Objectives</vt:lpstr>
      <vt:lpstr>Extending Capabilities</vt:lpstr>
      <vt:lpstr>Proposed Solution</vt:lpstr>
      <vt:lpstr>Virtual Systems Modeling Approach</vt:lpstr>
      <vt:lpstr>Model Structure Analogy</vt:lpstr>
      <vt:lpstr>Modeling Methodology</vt:lpstr>
      <vt:lpstr>Modeling Methodology</vt:lpstr>
      <vt:lpstr>Example SubSystem Model</vt:lpstr>
      <vt:lpstr>Model development in SysML</vt:lpstr>
      <vt:lpstr>Defining Constraints for Analysis</vt:lpstr>
      <vt:lpstr>Analysis Model in SysML</vt:lpstr>
      <vt:lpstr>Parametric Model</vt:lpstr>
      <vt:lpstr>Adding VE Models</vt:lpstr>
      <vt:lpstr>Using CAD models</vt:lpstr>
      <vt:lpstr>Fermentor Analysis Model</vt:lpstr>
      <vt:lpstr>Fermentor Output in VE-Suite</vt:lpstr>
      <vt:lpstr>Future Work</vt:lpstr>
      <vt:lpstr>Modeling the Base Camp</vt:lpstr>
      <vt:lpstr>Export of Base Camp Information</vt:lpstr>
      <vt:lpstr>Discussion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SysML into Virtual Engineering Environment</dc:title>
  <dc:creator>aki</dc:creator>
  <cp:lastModifiedBy>Sanford</cp:lastModifiedBy>
  <cp:revision>296</cp:revision>
  <dcterms:created xsi:type="dcterms:W3CDTF">2006-08-16T00:00:00Z</dcterms:created>
  <dcterms:modified xsi:type="dcterms:W3CDTF">2012-01-19T20:25:00Z</dcterms:modified>
</cp:coreProperties>
</file>