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534" autoAdjust="0"/>
  </p:normalViewPr>
  <p:slideViewPr>
    <p:cSldViewPr>
      <p:cViewPr varScale="1">
        <p:scale>
          <a:sx n="38" d="100"/>
          <a:sy n="38" d="100"/>
        </p:scale>
        <p:origin x="-1608" y="-77"/>
      </p:cViewPr>
      <p:guideLst>
        <p:guide orient="horz" pos="2160"/>
        <p:guide pos="2880"/>
      </p:guideLst>
    </p:cSldViewPr>
  </p:slideViewPr>
  <p:notesTextViewPr>
    <p:cViewPr>
      <p:scale>
        <a:sx n="100" d="100"/>
        <a:sy n="100" d="100"/>
      </p:scale>
      <p:origin x="0" y="5443"/>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E37EB-36F8-4C7A-8027-74546F71E864}" type="datetimeFigureOut">
              <a:rPr lang="en-US" smtClean="0"/>
              <a:pPr/>
              <a:t>1/29/2011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73205-ED3C-46E7-B9B3-50AE89E5E1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john.watson@lmco.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spcBef>
                <a:spcPts val="0"/>
              </a:spcBef>
              <a:spcAft>
                <a:spcPts val="0"/>
              </a:spcAft>
            </a:pPr>
            <a:r>
              <a:rPr lang="en-US" sz="1200" b="1" dirty="0" smtClean="0">
                <a:latin typeface="Consolas"/>
                <a:ea typeface="Calibri"/>
                <a:cs typeface="Times New Roman"/>
              </a:rPr>
              <a:t>Christopher Davies – Ford</a:t>
            </a:r>
            <a:r>
              <a:rPr lang="en-US" sz="1200" b="1" baseline="0" dirty="0" smtClean="0">
                <a:latin typeface="Consolas"/>
                <a:ea typeface="Calibri"/>
                <a:cs typeface="Times New Roman"/>
              </a:rPr>
              <a:t> Motor Company</a:t>
            </a:r>
            <a:endParaRPr lang="en-US" sz="1200" b="1" dirty="0" smtClean="0">
              <a:latin typeface="Consolas"/>
              <a:ea typeface="Calibri"/>
              <a:cs typeface="Times New Roman"/>
            </a:endParaRPr>
          </a:p>
          <a:p>
            <a:r>
              <a:rPr lang="en-US" sz="1200" kern="1200" dirty="0" smtClean="0">
                <a:solidFill>
                  <a:schemeClr val="tx1"/>
                </a:solidFill>
                <a:latin typeface="+mn-lt"/>
                <a:ea typeface="+mn-ea"/>
                <a:cs typeface="+mn-cs"/>
              </a:rPr>
              <a:t>Christopher Davey is a Senior Technical Leader within the Ford Global Electrical and Electronic Systems Engineering organization, (EESE).  He has over 20 years of real-time controls and embedded software experience across multiple automotive domains.  He received his bachelor's degree from the University of Sussex, UK in Control Systems, a Masters degree in Advanced Automotive Systems Engineering at the University of </a:t>
            </a:r>
            <a:r>
              <a:rPr lang="en-US" sz="1200" kern="1200" dirty="0" err="1" smtClean="0">
                <a:solidFill>
                  <a:schemeClr val="tx1"/>
                </a:solidFill>
                <a:latin typeface="+mn-lt"/>
                <a:ea typeface="+mn-ea"/>
                <a:cs typeface="+mn-cs"/>
              </a:rPr>
              <a:t>Loughborough</a:t>
            </a:r>
            <a:r>
              <a:rPr lang="en-US" sz="1200" kern="1200" dirty="0" smtClean="0">
                <a:solidFill>
                  <a:schemeClr val="tx1"/>
                </a:solidFill>
                <a:latin typeface="+mn-lt"/>
                <a:ea typeface="+mn-ea"/>
                <a:cs typeface="+mn-cs"/>
              </a:rPr>
              <a:t>, UK and an Engineering Management Masters from Wayne State University, USA.  </a:t>
            </a: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Mr</a:t>
            </a:r>
            <a:r>
              <a:rPr lang="en-US" sz="1200" kern="1200" dirty="0" smtClean="0">
                <a:solidFill>
                  <a:schemeClr val="tx1"/>
                </a:solidFill>
                <a:latin typeface="+mn-lt"/>
                <a:ea typeface="+mn-ea"/>
                <a:cs typeface="+mn-cs"/>
              </a:rPr>
              <a:t> Davey joined the Ford of Europe research group in 1985, initially working on Multiplex Wiring, Driver Alertness and Collision Avoidance Systems.  He later worked on developing Control Laws, Dynamic Vehicle Models and Calibration Guides for production Traction/Stability Control, Idle Speed/Load Accessory.</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In 1993 he joined the Ford PD - </a:t>
            </a:r>
            <a:r>
              <a:rPr lang="en-US" sz="1200" kern="1200" dirty="0" err="1" smtClean="0">
                <a:solidFill>
                  <a:schemeClr val="tx1"/>
                </a:solidFill>
                <a:latin typeface="+mn-lt"/>
                <a:ea typeface="+mn-ea"/>
                <a:cs typeface="+mn-cs"/>
              </a:rPr>
              <a:t>Powertrain</a:t>
            </a:r>
            <a:r>
              <a:rPr lang="en-US" sz="1200" kern="1200" dirty="0" smtClean="0">
                <a:solidFill>
                  <a:schemeClr val="tx1"/>
                </a:solidFill>
                <a:latin typeface="+mn-lt"/>
                <a:ea typeface="+mn-ea"/>
                <a:cs typeface="+mn-cs"/>
              </a:rPr>
              <a:t> Control Systems Engineering Group in Dearborn and developed embedded solutions for Transient Fuel Control, Purge Compensation and OBDII Catalyst Monitoring.  He later worked on the development and delivery of Safety Critical Systems such as Electronic Throttle Control and Hybrid Electric Vehicle Controls.  </a:t>
            </a: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Mr</a:t>
            </a:r>
            <a:r>
              <a:rPr lang="en-US" sz="1200" kern="1200" dirty="0" smtClean="0">
                <a:solidFill>
                  <a:schemeClr val="tx1"/>
                </a:solidFill>
                <a:latin typeface="+mn-lt"/>
                <a:ea typeface="+mn-ea"/>
                <a:cs typeface="+mn-cs"/>
              </a:rPr>
              <a:t> Davey moved into the Electrical &amp; Electronic Systems Engineering group in 2003. During his time there he has developed and delivered a Global In-vehicle Software (IVS) Release and Management System that manages embedded software delivery for in-plant flash, dealer upgrades and web-based delivery to Customers.  He has also led the implementation of EESE's global Hardware-in-the-Loop and Model Based Systems Engineering and Software Quality processes. He is currently leading the implementation of an ISO 26262 based Functional Safety Process, the global VSEM project and Technical advisor for the Ford </a:t>
            </a:r>
            <a:r>
              <a:rPr lang="en-US" sz="1200" kern="1200" dirty="0" err="1" smtClean="0">
                <a:solidFill>
                  <a:schemeClr val="tx1"/>
                </a:solidFill>
                <a:latin typeface="+mn-lt"/>
                <a:ea typeface="+mn-ea"/>
                <a:cs typeface="+mn-cs"/>
              </a:rPr>
              <a:t>AutoSar</a:t>
            </a:r>
            <a:r>
              <a:rPr lang="en-US" sz="1200" kern="1200" dirty="0" smtClean="0">
                <a:solidFill>
                  <a:schemeClr val="tx1"/>
                </a:solidFill>
                <a:latin typeface="+mn-lt"/>
                <a:ea typeface="+mn-ea"/>
                <a:cs typeface="+mn-cs"/>
              </a:rPr>
              <a:t> Strategy.  </a:t>
            </a: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Mr</a:t>
            </a:r>
            <a:r>
              <a:rPr lang="en-US" sz="1200" kern="1200" dirty="0" smtClean="0">
                <a:solidFill>
                  <a:schemeClr val="tx1"/>
                </a:solidFill>
                <a:latin typeface="+mn-lt"/>
                <a:ea typeface="+mn-ea"/>
                <a:cs typeface="+mn-cs"/>
              </a:rPr>
              <a:t> Davey is a certified Six Sigma Black Belt, has received two Henry Ford Technology Awards, holds over 20 US patents and is engaged in several modeling and software related SAE and ISO working groups.</a:t>
            </a:r>
          </a:p>
          <a:p>
            <a:pPr marL="0" marR="0">
              <a:spcBef>
                <a:spcPts val="0"/>
              </a:spcBef>
              <a:spcAft>
                <a:spcPts val="0"/>
              </a:spcAft>
            </a:pPr>
            <a:endParaRPr lang="en-US" sz="1200" dirty="0" smtClean="0">
              <a:latin typeface="Consolas"/>
              <a:ea typeface="Calibri"/>
              <a:cs typeface="Times New Roman"/>
            </a:endParaRPr>
          </a:p>
          <a:p>
            <a:pPr marL="0" marR="0">
              <a:spcBef>
                <a:spcPts val="0"/>
              </a:spcBef>
              <a:spcAft>
                <a:spcPts val="0"/>
              </a:spcAft>
            </a:pPr>
            <a:endParaRPr lang="en-US" sz="1200" dirty="0" smtClean="0">
              <a:latin typeface="Consolas"/>
              <a:ea typeface="Calibri"/>
              <a:cs typeface="Times New Roman"/>
            </a:endParaRPr>
          </a:p>
          <a:p>
            <a:pPr marL="0" marR="0">
              <a:spcBef>
                <a:spcPts val="0"/>
              </a:spcBef>
              <a:spcAft>
                <a:spcPts val="0"/>
              </a:spcAft>
            </a:pPr>
            <a:r>
              <a:rPr lang="en-US" sz="1200" b="1" dirty="0" smtClean="0">
                <a:latin typeface="Consolas"/>
                <a:ea typeface="Calibri"/>
                <a:cs typeface="Times New Roman"/>
              </a:rPr>
              <a:t>Arnold </a:t>
            </a:r>
            <a:r>
              <a:rPr lang="en-US" sz="1200" b="1" dirty="0" err="1" smtClean="0">
                <a:latin typeface="Consolas"/>
                <a:ea typeface="Calibri"/>
                <a:cs typeface="Times New Roman"/>
              </a:rPr>
              <a:t>Rudorfer</a:t>
            </a:r>
            <a:r>
              <a:rPr lang="en-US" sz="1200" b="1" dirty="0" smtClean="0">
                <a:latin typeface="Consolas"/>
                <a:ea typeface="Calibri"/>
                <a:cs typeface="Times New Roman"/>
              </a:rPr>
              <a:t> - Siemens Healthcare Imaging and Therapy</a:t>
            </a:r>
          </a:p>
          <a:p>
            <a:pPr marL="0" marR="0">
              <a:spcBef>
                <a:spcPts val="0"/>
              </a:spcBef>
              <a:spcAft>
                <a:spcPts val="0"/>
              </a:spcAft>
            </a:pPr>
            <a:r>
              <a:rPr lang="en-US" sz="1200" dirty="0" smtClean="0">
                <a:latin typeface="Consolas"/>
                <a:ea typeface="Calibri"/>
                <a:cs typeface="Times New Roman"/>
              </a:rPr>
              <a:t>Arnold </a:t>
            </a:r>
            <a:r>
              <a:rPr lang="en-US" sz="1200" dirty="0" err="1" smtClean="0">
                <a:latin typeface="Consolas"/>
                <a:ea typeface="Calibri"/>
                <a:cs typeface="Times New Roman"/>
              </a:rPr>
              <a:t>Rudorfer</a:t>
            </a:r>
            <a:r>
              <a:rPr lang="en-US" sz="1200" dirty="0" smtClean="0">
                <a:latin typeface="Consolas"/>
                <a:ea typeface="Calibri"/>
                <a:cs typeface="Times New Roman"/>
              </a:rPr>
              <a:t> is Director Software Initiative and Process Improvement in the Siemens Healthcare Imaging and Therapy Division. He is responsible for introducing new software engineering technologies (</a:t>
            </a:r>
            <a:r>
              <a:rPr lang="en-US" sz="1200" dirty="0" err="1" smtClean="0">
                <a:latin typeface="Consolas"/>
                <a:ea typeface="Calibri"/>
                <a:cs typeface="Times New Roman"/>
              </a:rPr>
              <a:t>e.g</a:t>
            </a:r>
            <a:r>
              <a:rPr lang="en-US" sz="1200" dirty="0" smtClean="0">
                <a:latin typeface="Consolas"/>
                <a:ea typeface="Calibri"/>
                <a:cs typeface="Times New Roman"/>
              </a:rPr>
              <a:t> TFS) with the goal to optimize engineering cost and development efficiency. Prior to joining Healthcare, he was the Head of the User Interface Design Center for Corporate Technology in the US. Later, he took over as the Global Technology Field Leader Requirements Engineering at Siemens Corporate Research (in Princeton, NJ, USA) with worldwide Centers of Competence (Munich, Erlangen and Beijing). He is co-author of the previously published book "Software Systems Requirements Engineering" (McGraw Hill, April 2009). Also, he is an organizer of Siemens Best Practice Sharing Events and speaker at Siemens-internal and international conferences on Software Engineering topics.</a:t>
            </a:r>
          </a:p>
          <a:p>
            <a:pPr marL="0" marR="0">
              <a:spcBef>
                <a:spcPts val="0"/>
              </a:spcBef>
              <a:spcAft>
                <a:spcPts val="0"/>
              </a:spcAft>
            </a:pPr>
            <a:endParaRPr lang="en-US" sz="1200" dirty="0" smtClean="0">
              <a:latin typeface="Consolas"/>
              <a:ea typeface="Calibri"/>
              <a:cs typeface="Times New Roman"/>
            </a:endParaRPr>
          </a:p>
          <a:p>
            <a:pPr marL="0" marR="0">
              <a:spcBef>
                <a:spcPts val="0"/>
              </a:spcBef>
              <a:spcAft>
                <a:spcPts val="0"/>
              </a:spcAft>
            </a:pPr>
            <a:r>
              <a:rPr lang="en-US" sz="1200" kern="1200" dirty="0" smtClean="0">
                <a:solidFill>
                  <a:schemeClr val="tx1"/>
                </a:solidFill>
                <a:latin typeface="+mn-lt"/>
                <a:ea typeface="+mn-ea"/>
                <a:cs typeface="+mn-cs"/>
              </a:rPr>
              <a:t>Ronald Carson is a Technical Fellow in Systems Engineering at The Boeing Company, and also an Adjunct Professor in Systems Engineering at the Missouri University of Science &amp; Technology (formerly, University of Missouri-Rolla). He is the co-author of the Boeing systems engineering program "best practices" assessment and works with senior Systems Engineers across The Boeing Company to improve the quality of Systems Engineering program performance and education.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Dr. Carson recently led a Boeing initiative to define and implement Systems Engineering Metrics, and was a contributor to the INCOSE/Lean Aerospace Initiative SE Leading Indicators released in June 2007 and an update of the INCOSE Measurement Primer. He holds four patents in satellite communications and has published 20 articles in Systems Engineering, primarily in the area of Requirements Analysis. He has a PhD from the University of Washington in Nuclear Engineering (in the area of Experimental Plasma Physics), and a Bachelor of Science from the California Institute of Technology in Applied Physics. </a:t>
            </a:r>
          </a:p>
          <a:p>
            <a:pPr marL="0" marR="0">
              <a:spcBef>
                <a:spcPts val="0"/>
              </a:spcBef>
              <a:spcAft>
                <a:spcPts val="0"/>
              </a:spcAft>
            </a:pPr>
            <a:endParaRPr lang="en-US" sz="1200" kern="1200" dirty="0" smtClean="0">
              <a:solidFill>
                <a:schemeClr val="tx1"/>
              </a:solidFill>
              <a:latin typeface="+mn-lt"/>
              <a:ea typeface="+mn-ea"/>
              <a:cs typeface="+mn-cs"/>
            </a:endParaRPr>
          </a:p>
          <a:p>
            <a:pPr marL="0" marR="0">
              <a:spcBef>
                <a:spcPts val="0"/>
              </a:spcBef>
              <a:spcAft>
                <a:spcPts val="0"/>
              </a:spcAft>
            </a:pPr>
            <a:r>
              <a:rPr lang="en-US" sz="1200" b="1" dirty="0" smtClean="0">
                <a:latin typeface="Consolas"/>
                <a:ea typeface="Calibri"/>
                <a:cs typeface="Times New Roman"/>
              </a:rPr>
              <a:t>John Watson – Lockheed Martin MS2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John Watson is a Principal Member Engineering Staff at Lockheed Martin MS2, in Moorestown NJ.  John’s principle job function is as a systems architect. He has been involved in modeling system architecture efforts in a number of major Lockheed Martin programs. He has over thirty years of industry experience covering a wide spectrum of responsibilities in leading and managing systems and software architecture, design and implementation both in the DoD and the telecommunication commercial industry. Most recently John has been involved in the corporate engineering effort to advance the practice of model-based system development across Lockheed Martin. John can be reached at: </a:t>
            </a:r>
            <a:r>
              <a:rPr lang="en-US" sz="1200" u="sng" kern="1200" dirty="0" smtClean="0">
                <a:solidFill>
                  <a:schemeClr val="tx1"/>
                </a:solidFill>
                <a:latin typeface="+mn-lt"/>
                <a:ea typeface="+mn-ea"/>
                <a:cs typeface="+mn-cs"/>
                <a:hlinkClick r:id="rId3"/>
              </a:rPr>
              <a:t>john.watson@lmco.com</a:t>
            </a:r>
            <a:r>
              <a:rPr lang="en-US" sz="1200" kern="1200" dirty="0" smtClean="0">
                <a:solidFill>
                  <a:schemeClr val="tx1"/>
                </a:solidFill>
                <a:latin typeface="+mn-lt"/>
                <a:ea typeface="+mn-ea"/>
                <a:cs typeface="+mn-cs"/>
              </a:rPr>
              <a:t>.</a:t>
            </a:r>
          </a:p>
          <a:p>
            <a:pPr marL="0" marR="0">
              <a:spcBef>
                <a:spcPts val="0"/>
              </a:spcBef>
              <a:spcAft>
                <a:spcPts val="0"/>
              </a:spcAft>
            </a:pPr>
            <a:endParaRPr lang="en-US" sz="1200" dirty="0" smtClean="0">
              <a:latin typeface="Consolas"/>
              <a:ea typeface="Calibri"/>
              <a:cs typeface="Times New Roman"/>
            </a:endParaRPr>
          </a:p>
          <a:p>
            <a:pPr marL="0" marR="0">
              <a:spcBef>
                <a:spcPts val="0"/>
              </a:spcBef>
              <a:spcAft>
                <a:spcPts val="0"/>
              </a:spcAft>
            </a:pPr>
            <a:endParaRPr lang="en-US" sz="1200" dirty="0" smtClean="0">
              <a:latin typeface="Consolas"/>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20473205-ED3C-46E7-B9B3-50AE89E5E14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INCOSELogo_transparent"/>
          <p:cNvPicPr>
            <a:picLocks noChangeAspect="1" noChangeArrowheads="1"/>
          </p:cNvPicPr>
          <p:nvPr userDrawn="1"/>
        </p:nvPicPr>
        <p:blipFill>
          <a:blip r:embed="rId2" cstate="print"/>
          <a:srcRect/>
          <a:stretch>
            <a:fillRect/>
          </a:stretch>
        </p:blipFill>
        <p:spPr bwMode="auto">
          <a:xfrm>
            <a:off x="444500" y="5676900"/>
            <a:ext cx="1219200" cy="762000"/>
          </a:xfrm>
          <a:prstGeom prst="rect">
            <a:avLst/>
          </a:prstGeom>
          <a:noFill/>
          <a:ln w="9525">
            <a:noFill/>
            <a:miter lim="800000"/>
            <a:headEnd/>
            <a:tailEnd/>
          </a:ln>
        </p:spPr>
      </p:pic>
      <p:grpSp>
        <p:nvGrpSpPr>
          <p:cNvPr id="2" name="Group 8"/>
          <p:cNvGrpSpPr>
            <a:grpSpLocks/>
          </p:cNvGrpSpPr>
          <p:nvPr userDrawn="1"/>
        </p:nvGrpSpPr>
        <p:grpSpPr bwMode="auto">
          <a:xfrm>
            <a:off x="323850" y="0"/>
            <a:ext cx="196850" cy="5867400"/>
            <a:chOff x="216" y="0"/>
            <a:chExt cx="93" cy="3244"/>
          </a:xfrm>
        </p:grpSpPr>
        <p:sp>
          <p:nvSpPr>
            <p:cNvPr id="6" name="Line 9"/>
            <p:cNvSpPr>
              <a:spLocks noChangeShapeType="1"/>
            </p:cNvSpPr>
            <p:nvPr/>
          </p:nvSpPr>
          <p:spPr bwMode="auto">
            <a:xfrm>
              <a:off x="216"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cs typeface="Arial" charset="0"/>
              </a:endParaRPr>
            </a:p>
          </p:txBody>
        </p:sp>
        <p:sp>
          <p:nvSpPr>
            <p:cNvPr id="7" name="Line 10"/>
            <p:cNvSpPr>
              <a:spLocks noChangeShapeType="1"/>
            </p:cNvSpPr>
            <p:nvPr/>
          </p:nvSpPr>
          <p:spPr bwMode="auto">
            <a:xfrm>
              <a:off x="309"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cs typeface="Arial" charset="0"/>
              </a:endParaRPr>
            </a:p>
          </p:txBody>
        </p:sp>
        <p:sp>
          <p:nvSpPr>
            <p:cNvPr id="8" name="Line 11"/>
            <p:cNvSpPr>
              <a:spLocks noChangeShapeType="1"/>
            </p:cNvSpPr>
            <p:nvPr/>
          </p:nvSpPr>
          <p:spPr bwMode="auto">
            <a:xfrm>
              <a:off x="262" y="0"/>
              <a:ext cx="0" cy="3244"/>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cs typeface="Arial" charset="0"/>
              </a:endParaRPr>
            </a:p>
          </p:txBody>
        </p:sp>
      </p:grpSp>
      <p:grpSp>
        <p:nvGrpSpPr>
          <p:cNvPr id="3" name="Group 12"/>
          <p:cNvGrpSpPr>
            <a:grpSpLocks/>
          </p:cNvGrpSpPr>
          <p:nvPr userDrawn="1"/>
        </p:nvGrpSpPr>
        <p:grpSpPr bwMode="auto">
          <a:xfrm>
            <a:off x="1358900" y="6400800"/>
            <a:ext cx="7772400" cy="127000"/>
            <a:chOff x="1652" y="4032"/>
            <a:chExt cx="4108" cy="80"/>
          </a:xfrm>
        </p:grpSpPr>
        <p:sp>
          <p:nvSpPr>
            <p:cNvPr id="10" name="Line 13"/>
            <p:cNvSpPr>
              <a:spLocks noChangeShapeType="1"/>
            </p:cNvSpPr>
            <p:nvPr/>
          </p:nvSpPr>
          <p:spPr bwMode="auto">
            <a:xfrm flipH="1">
              <a:off x="1652" y="411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cs typeface="Arial" charset="0"/>
              </a:endParaRPr>
            </a:p>
          </p:txBody>
        </p:sp>
        <p:sp>
          <p:nvSpPr>
            <p:cNvPr id="11" name="Line 14"/>
            <p:cNvSpPr>
              <a:spLocks noChangeShapeType="1"/>
            </p:cNvSpPr>
            <p:nvPr/>
          </p:nvSpPr>
          <p:spPr bwMode="auto">
            <a:xfrm flipH="1">
              <a:off x="1652" y="4072"/>
              <a:ext cx="4108" cy="0"/>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cs typeface="Arial" charset="0"/>
              </a:endParaRPr>
            </a:p>
          </p:txBody>
        </p:sp>
        <p:sp>
          <p:nvSpPr>
            <p:cNvPr id="12" name="Line 15"/>
            <p:cNvSpPr>
              <a:spLocks noChangeShapeType="1"/>
            </p:cNvSpPr>
            <p:nvPr/>
          </p:nvSpPr>
          <p:spPr bwMode="auto">
            <a:xfrm flipH="1">
              <a:off x="1652" y="403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cs typeface="Arial" charset="0"/>
              </a:endParaRPr>
            </a:p>
          </p:txBody>
        </p:sp>
      </p:grpSp>
      <p:sp>
        <p:nvSpPr>
          <p:cNvPr id="13" name="Rectangle 16"/>
          <p:cNvSpPr>
            <a:spLocks noChangeArrowheads="1"/>
          </p:cNvSpPr>
          <p:nvPr userDrawn="1"/>
        </p:nvSpPr>
        <p:spPr bwMode="auto">
          <a:xfrm rot="5400000">
            <a:off x="5222082" y="3375818"/>
            <a:ext cx="6858000" cy="1063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p>
            <a:pPr>
              <a:defRPr/>
            </a:pPr>
            <a:endParaRPr lang="en-US">
              <a:ea typeface="+mn-ea"/>
              <a:cs typeface="Arial" charset="0"/>
            </a:endParaRPr>
          </a:p>
        </p:txBody>
      </p:sp>
      <p:pic>
        <p:nvPicPr>
          <p:cNvPr id="14" name="Picture 4"/>
          <p:cNvPicPr>
            <a:picLocks noChangeAspect="1" noChangeArrowheads="1"/>
          </p:cNvPicPr>
          <p:nvPr userDrawn="1"/>
        </p:nvPicPr>
        <p:blipFill>
          <a:blip r:embed="rId3" cstate="print"/>
          <a:srcRect l="9705" r="9705"/>
          <a:stretch>
            <a:fillRect/>
          </a:stretch>
        </p:blipFill>
        <p:spPr bwMode="auto">
          <a:xfrm>
            <a:off x="406400" y="14288"/>
            <a:ext cx="1041400" cy="927100"/>
          </a:xfrm>
          <a:prstGeom prst="rect">
            <a:avLst/>
          </a:prstGeom>
          <a:noFill/>
          <a:ln w="9525">
            <a:noFill/>
            <a:miter lim="800000"/>
            <a:headEnd/>
            <a:tailEnd/>
          </a:ln>
        </p:spPr>
      </p:pic>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endParaRPr lang="en-US"/>
          </a:p>
        </p:txBody>
      </p:sp>
      <p:sp>
        <p:nvSpPr>
          <p:cNvPr id="15" name="Rectangle 5"/>
          <p:cNvSpPr>
            <a:spLocks noGrp="1" noChangeArrowheads="1"/>
          </p:cNvSpPr>
          <p:nvPr>
            <p:ph type="ftr" sz="quarter" idx="10"/>
          </p:nvPr>
        </p:nvSpPr>
        <p:spPr/>
        <p:txBody>
          <a:bodyPr/>
          <a:lstStyle>
            <a:lvl1pPr>
              <a:defRPr/>
            </a:lvl1pPr>
          </a:lstStyle>
          <a:p>
            <a:pPr>
              <a:defRPr/>
            </a:pPr>
            <a:endParaRPr lang="en-US"/>
          </a:p>
        </p:txBody>
      </p:sp>
      <p:sp>
        <p:nvSpPr>
          <p:cNvPr id="16" name="Rectangle 6"/>
          <p:cNvSpPr>
            <a:spLocks noGrp="1" noChangeArrowheads="1"/>
          </p:cNvSpPr>
          <p:nvPr>
            <p:ph type="sldNum" sz="quarter" idx="11"/>
          </p:nvPr>
        </p:nvSpPr>
        <p:spPr/>
        <p:txBody>
          <a:bodyPr/>
          <a:lstStyle>
            <a:lvl1pPr>
              <a:defRPr/>
            </a:lvl1pPr>
          </a:lstStyle>
          <a:p>
            <a:pPr>
              <a:defRPr/>
            </a:pPr>
            <a:fld id="{7360B4B6-001F-4BA1-A017-ED73C4D580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p:cNvPicPr>
            <a:picLocks noChangeAspect="1" noChangeArrowheads="1"/>
          </p:cNvPicPr>
          <p:nvPr userDrawn="1"/>
        </p:nvPicPr>
        <p:blipFill>
          <a:blip r:embed="rId2" cstate="print"/>
          <a:srcRect l="9705" r="9705"/>
          <a:stretch>
            <a:fillRect/>
          </a:stretch>
        </p:blipFill>
        <p:spPr bwMode="auto">
          <a:xfrm>
            <a:off x="406400" y="14288"/>
            <a:ext cx="1041400" cy="9271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6248400" cy="954088"/>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br>
              <a:rPr lang="en-US" smtClean="0"/>
            </a:br>
            <a:r>
              <a:rPr lang="en-US" smtClean="0"/>
              <a:t>Line 2</a:t>
            </a:r>
          </a:p>
        </p:txBody>
      </p:sp>
      <p:sp>
        <p:nvSpPr>
          <p:cNvPr id="1027" name="Rectangle 3"/>
          <p:cNvSpPr>
            <a:spLocks noGrp="1" noChangeArrowheads="1"/>
          </p:cNvSpPr>
          <p:nvPr>
            <p:ph type="body" idx="1"/>
          </p:nvPr>
        </p:nvSpPr>
        <p:spPr bwMode="auto">
          <a:xfrm>
            <a:off x="685800" y="1066800"/>
            <a:ext cx="7848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 name="Rectangle 5"/>
          <p:cNvSpPr>
            <a:spLocks noGrp="1" noChangeArrowheads="1"/>
          </p:cNvSpPr>
          <p:nvPr>
            <p:ph type="ftr" sz="quarter" idx="3"/>
          </p:nvPr>
        </p:nvSpPr>
        <p:spPr bwMode="auto">
          <a:xfrm>
            <a:off x="3111500" y="6496050"/>
            <a:ext cx="2895600" cy="3619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ea typeface="+mn-ea"/>
                <a:cs typeface="Arial" charset="0"/>
              </a:defRPr>
            </a:lvl1pPr>
          </a:lstStyle>
          <a:p>
            <a:pPr>
              <a:defRPr/>
            </a:pPr>
            <a:endParaRPr lang="en-US"/>
          </a:p>
        </p:txBody>
      </p:sp>
      <p:sp>
        <p:nvSpPr>
          <p:cNvPr id="36" name="Rectangle 6"/>
          <p:cNvSpPr>
            <a:spLocks noGrp="1" noChangeArrowheads="1"/>
          </p:cNvSpPr>
          <p:nvPr>
            <p:ph type="sldNum" sz="quarter" idx="4"/>
          </p:nvPr>
        </p:nvSpPr>
        <p:spPr bwMode="auto">
          <a:xfrm>
            <a:off x="6540500" y="6496050"/>
            <a:ext cx="2133600" cy="3619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ea typeface="+mn-ea"/>
                <a:cs typeface="Arial" charset="0"/>
              </a:defRPr>
            </a:lvl1pPr>
          </a:lstStyle>
          <a:p>
            <a:pPr>
              <a:defRPr/>
            </a:pPr>
            <a:fld id="{3CDB9A62-E178-4FBB-9B64-BC3CDA1018DB}" type="slidenum">
              <a:rPr lang="en-US"/>
              <a:pPr>
                <a:defRPr/>
              </a:pPr>
              <a:t>‹#›</a:t>
            </a:fld>
            <a:endParaRPr lang="en-US"/>
          </a:p>
        </p:txBody>
      </p:sp>
      <p:pic>
        <p:nvPicPr>
          <p:cNvPr id="1030" name="Picture 7" descr="INCOSELogo_transparent"/>
          <p:cNvPicPr>
            <a:picLocks noChangeAspect="1" noChangeArrowheads="1"/>
          </p:cNvPicPr>
          <p:nvPr userDrawn="1"/>
        </p:nvPicPr>
        <p:blipFill>
          <a:blip r:embed="rId4" cstate="print"/>
          <a:srcRect/>
          <a:stretch>
            <a:fillRect/>
          </a:stretch>
        </p:blipFill>
        <p:spPr bwMode="auto">
          <a:xfrm>
            <a:off x="444500" y="5676900"/>
            <a:ext cx="1219200" cy="762000"/>
          </a:xfrm>
          <a:prstGeom prst="rect">
            <a:avLst/>
          </a:prstGeom>
          <a:noFill/>
          <a:ln w="9525">
            <a:noFill/>
            <a:miter lim="800000"/>
            <a:headEnd/>
            <a:tailEnd/>
          </a:ln>
        </p:spPr>
      </p:pic>
      <p:grpSp>
        <p:nvGrpSpPr>
          <p:cNvPr id="2" name="Group 8"/>
          <p:cNvGrpSpPr>
            <a:grpSpLocks/>
          </p:cNvGrpSpPr>
          <p:nvPr userDrawn="1"/>
        </p:nvGrpSpPr>
        <p:grpSpPr bwMode="auto">
          <a:xfrm>
            <a:off x="323850" y="0"/>
            <a:ext cx="196850" cy="5867400"/>
            <a:chOff x="216" y="0"/>
            <a:chExt cx="93" cy="3244"/>
          </a:xfrm>
        </p:grpSpPr>
        <p:sp>
          <p:nvSpPr>
            <p:cNvPr id="33" name="Line 9"/>
            <p:cNvSpPr>
              <a:spLocks noChangeShapeType="1"/>
            </p:cNvSpPr>
            <p:nvPr/>
          </p:nvSpPr>
          <p:spPr bwMode="auto">
            <a:xfrm>
              <a:off x="216"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cs typeface="Arial" charset="0"/>
              </a:endParaRPr>
            </a:p>
          </p:txBody>
        </p:sp>
        <p:sp>
          <p:nvSpPr>
            <p:cNvPr id="34" name="Line 10"/>
            <p:cNvSpPr>
              <a:spLocks noChangeShapeType="1"/>
            </p:cNvSpPr>
            <p:nvPr/>
          </p:nvSpPr>
          <p:spPr bwMode="auto">
            <a:xfrm>
              <a:off x="309" y="0"/>
              <a:ext cx="0" cy="3244"/>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cs typeface="Arial" charset="0"/>
              </a:endParaRPr>
            </a:p>
          </p:txBody>
        </p:sp>
        <p:sp>
          <p:nvSpPr>
            <p:cNvPr id="37" name="Line 11"/>
            <p:cNvSpPr>
              <a:spLocks noChangeShapeType="1"/>
            </p:cNvSpPr>
            <p:nvPr/>
          </p:nvSpPr>
          <p:spPr bwMode="auto">
            <a:xfrm>
              <a:off x="262" y="0"/>
              <a:ext cx="0" cy="3244"/>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cs typeface="Arial" charset="0"/>
              </a:endParaRPr>
            </a:p>
          </p:txBody>
        </p:sp>
      </p:grpSp>
      <p:grpSp>
        <p:nvGrpSpPr>
          <p:cNvPr id="3" name="Group 12"/>
          <p:cNvGrpSpPr>
            <a:grpSpLocks/>
          </p:cNvGrpSpPr>
          <p:nvPr userDrawn="1"/>
        </p:nvGrpSpPr>
        <p:grpSpPr bwMode="auto">
          <a:xfrm>
            <a:off x="1358900" y="6400800"/>
            <a:ext cx="7772400" cy="127000"/>
            <a:chOff x="1652" y="4032"/>
            <a:chExt cx="4108" cy="80"/>
          </a:xfrm>
        </p:grpSpPr>
        <p:sp>
          <p:nvSpPr>
            <p:cNvPr id="39" name="Line 13"/>
            <p:cNvSpPr>
              <a:spLocks noChangeShapeType="1"/>
            </p:cNvSpPr>
            <p:nvPr/>
          </p:nvSpPr>
          <p:spPr bwMode="auto">
            <a:xfrm flipH="1">
              <a:off x="1652" y="411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cs typeface="Arial" charset="0"/>
              </a:endParaRPr>
            </a:p>
          </p:txBody>
        </p:sp>
        <p:sp>
          <p:nvSpPr>
            <p:cNvPr id="40" name="Line 14"/>
            <p:cNvSpPr>
              <a:spLocks noChangeShapeType="1"/>
            </p:cNvSpPr>
            <p:nvPr/>
          </p:nvSpPr>
          <p:spPr bwMode="auto">
            <a:xfrm flipH="1">
              <a:off x="1652" y="4072"/>
              <a:ext cx="4108" cy="0"/>
            </a:xfrm>
            <a:prstGeom prst="line">
              <a:avLst/>
            </a:prstGeom>
            <a:noFill/>
            <a:ln w="38100">
              <a:solidFill>
                <a:srgbClr val="003366">
                  <a:alpha val="60001"/>
                </a:srgbClr>
              </a:solidFill>
              <a:round/>
              <a:headEnd/>
              <a:tailEnd/>
            </a:ln>
            <a:effectLst/>
          </p:spPr>
          <p:txBody>
            <a:bodyPr/>
            <a:lstStyle/>
            <a:p>
              <a:pPr>
                <a:defRPr/>
              </a:pPr>
              <a:endParaRPr lang="en-US">
                <a:latin typeface="Arial" pitchFamily="-107" charset="0"/>
                <a:ea typeface="+mn-ea"/>
                <a:cs typeface="Arial" charset="0"/>
              </a:endParaRPr>
            </a:p>
          </p:txBody>
        </p:sp>
        <p:sp>
          <p:nvSpPr>
            <p:cNvPr id="41" name="Line 15"/>
            <p:cNvSpPr>
              <a:spLocks noChangeShapeType="1"/>
            </p:cNvSpPr>
            <p:nvPr/>
          </p:nvSpPr>
          <p:spPr bwMode="auto">
            <a:xfrm flipH="1">
              <a:off x="1652" y="4032"/>
              <a:ext cx="4108" cy="0"/>
            </a:xfrm>
            <a:prstGeom prst="line">
              <a:avLst/>
            </a:prstGeom>
            <a:noFill/>
            <a:ln w="12700">
              <a:solidFill>
                <a:srgbClr val="9999FF">
                  <a:alpha val="50000"/>
                </a:srgbClr>
              </a:solidFill>
              <a:round/>
              <a:headEnd/>
              <a:tailEnd/>
            </a:ln>
            <a:effectLst/>
          </p:spPr>
          <p:txBody>
            <a:bodyPr/>
            <a:lstStyle/>
            <a:p>
              <a:pPr>
                <a:defRPr/>
              </a:pPr>
              <a:endParaRPr lang="en-US">
                <a:latin typeface="Arial" pitchFamily="-107" charset="0"/>
                <a:ea typeface="+mn-ea"/>
                <a:cs typeface="Arial" charset="0"/>
              </a:endParaRPr>
            </a:p>
          </p:txBody>
        </p:sp>
      </p:grpSp>
      <p:sp>
        <p:nvSpPr>
          <p:cNvPr id="42" name="Rectangle 16"/>
          <p:cNvSpPr>
            <a:spLocks noChangeArrowheads="1"/>
          </p:cNvSpPr>
          <p:nvPr userDrawn="1"/>
        </p:nvSpPr>
        <p:spPr bwMode="auto">
          <a:xfrm rot="5400000">
            <a:off x="5222082" y="3375818"/>
            <a:ext cx="6858000" cy="1063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p>
            <a:pPr>
              <a:defRPr/>
            </a:pPr>
            <a:endParaRPr lang="en-US">
              <a:ea typeface="+mn-ea"/>
              <a:cs typeface="Arial" charset="0"/>
            </a:endParaRPr>
          </a:p>
        </p:txBody>
      </p:sp>
      <p:sp>
        <p:nvSpPr>
          <p:cNvPr id="43" name="Rectangle 17"/>
          <p:cNvSpPr>
            <a:spLocks noChangeArrowheads="1"/>
          </p:cNvSpPr>
          <p:nvPr userDrawn="1"/>
        </p:nvSpPr>
        <p:spPr bwMode="auto">
          <a:xfrm>
            <a:off x="0" y="914400"/>
            <a:ext cx="9156700" cy="93663"/>
          </a:xfrm>
          <a:prstGeom prst="rect">
            <a:avLst/>
          </a:prstGeom>
          <a:gradFill rotWithShape="1">
            <a:gsLst>
              <a:gs pos="0">
                <a:schemeClr val="bg1">
                  <a:alpha val="50000"/>
                </a:schemeClr>
              </a:gs>
              <a:gs pos="100000">
                <a:srgbClr val="B2B2B2">
                  <a:alpha val="50000"/>
                </a:srgbClr>
              </a:gs>
            </a:gsLst>
            <a:lin ang="0" scaled="1"/>
          </a:gradFill>
          <a:ln w="9525">
            <a:noFill/>
            <a:miter lim="800000"/>
            <a:headEnd/>
            <a:tailEnd/>
          </a:ln>
          <a:effectLst/>
        </p:spPr>
        <p:txBody>
          <a:bodyPr wrap="none" anchor="ctr"/>
          <a:lstStyle/>
          <a:p>
            <a:pPr>
              <a:defRPr/>
            </a:pPr>
            <a:endParaRPr lang="en-US">
              <a:ea typeface="+mn-ea"/>
              <a:cs typeface="Arial" charset="0"/>
            </a:endParaRPr>
          </a:p>
        </p:txBody>
      </p:sp>
      <p:sp>
        <p:nvSpPr>
          <p:cNvPr id="44" name="Text Box 19"/>
          <p:cNvSpPr txBox="1">
            <a:spLocks noChangeArrowheads="1"/>
          </p:cNvSpPr>
          <p:nvPr userDrawn="1"/>
        </p:nvSpPr>
        <p:spPr bwMode="auto">
          <a:xfrm>
            <a:off x="6646863" y="-4763"/>
            <a:ext cx="1900237" cy="646113"/>
          </a:xfrm>
          <a:prstGeom prst="rect">
            <a:avLst/>
          </a:prstGeom>
          <a:noFill/>
          <a:ln w="9525">
            <a:noFill/>
            <a:miter lim="800000"/>
            <a:headEnd/>
            <a:tailEnd/>
          </a:ln>
          <a:effectLst/>
        </p:spPr>
        <p:txBody>
          <a:bodyPr wrap="none">
            <a:spAutoFit/>
          </a:bodyPr>
          <a:lstStyle/>
          <a:p>
            <a:pPr algn="r">
              <a:defRPr/>
            </a:pPr>
            <a:r>
              <a:rPr lang="en-GB" sz="1200" b="1" dirty="0">
                <a:solidFill>
                  <a:srgbClr val="B41E22"/>
                </a:solidFill>
                <a:ea typeface="+mn-ea"/>
                <a:cs typeface="Arial" charset="0"/>
              </a:rPr>
              <a:t>International Workshop</a:t>
            </a:r>
          </a:p>
          <a:p>
            <a:pPr algn="r">
              <a:defRPr/>
            </a:pPr>
            <a:r>
              <a:rPr lang="en-GB" sz="1200" b="1" dirty="0">
                <a:solidFill>
                  <a:srgbClr val="B41E22"/>
                </a:solidFill>
                <a:ea typeface="+mn-ea"/>
                <a:cs typeface="Arial" charset="0"/>
              </a:rPr>
              <a:t>28 Jan </a:t>
            </a:r>
            <a:r>
              <a:rPr lang="en-US" sz="1200" b="1" dirty="0">
                <a:solidFill>
                  <a:srgbClr val="B41E22"/>
                </a:solidFill>
                <a:ea typeface="+mn-ea"/>
                <a:cs typeface="Arial" charset="0"/>
              </a:rPr>
              <a:t>–</a:t>
            </a:r>
            <a:r>
              <a:rPr lang="en-GB" sz="1200" b="1" dirty="0">
                <a:solidFill>
                  <a:srgbClr val="B41E22"/>
                </a:solidFill>
                <a:ea typeface="+mn-ea"/>
                <a:cs typeface="Arial" charset="0"/>
              </a:rPr>
              <a:t> 2 Feb 2011</a:t>
            </a:r>
          </a:p>
          <a:p>
            <a:pPr algn="r">
              <a:defRPr/>
            </a:pPr>
            <a:r>
              <a:rPr lang="en-GB" sz="1200" b="1" dirty="0">
                <a:solidFill>
                  <a:srgbClr val="B41E22"/>
                </a:solidFill>
                <a:ea typeface="+mn-ea"/>
                <a:cs typeface="Arial" charset="0"/>
              </a:rPr>
              <a:t>Phoenix, AZ, USA</a:t>
            </a:r>
          </a:p>
        </p:txBody>
      </p:sp>
      <p:pic>
        <p:nvPicPr>
          <p:cNvPr id="1036" name="Picture 21" descr="http://upload.wikimedia.org/wikipedia/en/thumb/b/b1/Phoenix-logo.svg/2000px-Phoenix-logo.svg.png"/>
          <p:cNvPicPr>
            <a:picLocks noChangeAspect="1" noChangeArrowheads="1"/>
          </p:cNvPicPr>
          <p:nvPr userDrawn="1"/>
        </p:nvPicPr>
        <p:blipFill>
          <a:blip r:embed="rId5" cstate="print"/>
          <a:srcRect/>
          <a:stretch>
            <a:fillRect/>
          </a:stretch>
        </p:blipFill>
        <p:spPr bwMode="auto">
          <a:xfrm>
            <a:off x="7804150" y="5791200"/>
            <a:ext cx="750888" cy="628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2800">
          <a:solidFill>
            <a:schemeClr val="tx2"/>
          </a:solidFill>
          <a:latin typeface="Arial" pitchFamily="-107" charset="0"/>
          <a:ea typeface="+mj-ea"/>
          <a:cs typeface="+mj-cs"/>
        </a:defRPr>
      </a:lvl1pPr>
      <a:lvl2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a:solidFill>
            <a:schemeClr val="tx2"/>
          </a:solidFill>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sz="4400">
          <a:solidFill>
            <a:schemeClr val="tx2"/>
          </a:solidFill>
          <a:latin typeface="Arial" pitchFamily="-107" charset="0"/>
        </a:defRPr>
      </a:lvl6pPr>
      <a:lvl7pPr marL="914400" algn="ctr" rtl="0" fontAlgn="base">
        <a:spcBef>
          <a:spcPct val="0"/>
        </a:spcBef>
        <a:spcAft>
          <a:spcPct val="0"/>
        </a:spcAft>
        <a:defRPr sz="4400">
          <a:solidFill>
            <a:schemeClr val="tx2"/>
          </a:solidFill>
          <a:latin typeface="Arial" pitchFamily="-107" charset="0"/>
        </a:defRPr>
      </a:lvl7pPr>
      <a:lvl8pPr marL="1371600" algn="ctr" rtl="0" fontAlgn="base">
        <a:spcBef>
          <a:spcPct val="0"/>
        </a:spcBef>
        <a:spcAft>
          <a:spcPct val="0"/>
        </a:spcAft>
        <a:defRPr sz="4400">
          <a:solidFill>
            <a:schemeClr val="tx2"/>
          </a:solidFill>
          <a:latin typeface="Arial" pitchFamily="-107" charset="0"/>
        </a:defRPr>
      </a:lvl8pPr>
      <a:lvl9pPr marL="1828800" algn="ctr" rtl="0" fontAlgn="base">
        <a:spcBef>
          <a:spcPct val="0"/>
        </a:spcBef>
        <a:spcAft>
          <a:spcPct val="0"/>
        </a:spcAft>
        <a:defRPr sz="4400">
          <a:solidFill>
            <a:schemeClr val="tx2"/>
          </a:solidFill>
          <a:latin typeface="Arial" pitchFamily="-107"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itchFamily="-107" charset="0"/>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pitchFamily="-107" charset="0"/>
          <a:ea typeface="+mn-ea"/>
        </a:defRPr>
      </a:lvl2pPr>
      <a:lvl3pPr marL="1143000" indent="-228600" algn="l" rtl="0" eaLnBrk="0" fontAlgn="base" hangingPunct="0">
        <a:spcBef>
          <a:spcPct val="20000"/>
        </a:spcBef>
        <a:spcAft>
          <a:spcPct val="0"/>
        </a:spcAft>
        <a:buChar char="•"/>
        <a:defRPr sz="2000">
          <a:solidFill>
            <a:schemeClr val="tx1"/>
          </a:solidFill>
          <a:latin typeface="Arial" pitchFamily="-107" charset="0"/>
          <a:ea typeface="+mn-ea"/>
        </a:defRPr>
      </a:lvl3pPr>
      <a:lvl4pPr marL="1600200" indent="-228600" algn="l" rtl="0" eaLnBrk="0" fontAlgn="base" hangingPunct="0">
        <a:spcBef>
          <a:spcPct val="20000"/>
        </a:spcBef>
        <a:spcAft>
          <a:spcPct val="0"/>
        </a:spcAft>
        <a:buChar char="–"/>
        <a:defRPr>
          <a:solidFill>
            <a:schemeClr val="tx1"/>
          </a:solidFill>
          <a:latin typeface="Arial" pitchFamily="-107" charset="0"/>
          <a:ea typeface="+mn-ea"/>
        </a:defRPr>
      </a:lvl4pPr>
      <a:lvl5pPr marL="2057400" indent="-228600" algn="l" rtl="0" eaLnBrk="0" fontAlgn="base" hangingPunct="0">
        <a:spcBef>
          <a:spcPct val="20000"/>
        </a:spcBef>
        <a:spcAft>
          <a:spcPct val="0"/>
        </a:spcAft>
        <a:buChar char="»"/>
        <a:defRPr>
          <a:solidFill>
            <a:schemeClr val="tx1"/>
          </a:solidFill>
          <a:latin typeface="Arial" pitchFamily="-107" charset="0"/>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828800" y="1447800"/>
            <a:ext cx="5486400" cy="19812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2"/>
                </a:solidFill>
                <a:effectLst/>
                <a:uLnTx/>
                <a:uFillTx/>
                <a:latin typeface="Arial" charset="0"/>
                <a:ea typeface="+mj-ea"/>
                <a:cs typeface="+mj-cs"/>
              </a:rPr>
              <a:t>INCOSE MBSE</a:t>
            </a:r>
            <a:br>
              <a:rPr kumimoji="0" lang="en-US" sz="2800" b="1" i="0" u="none" strike="noStrike" kern="0" cap="none" spc="0" normalizeH="0" baseline="0" noProof="0" smtClean="0">
                <a:ln>
                  <a:noFill/>
                </a:ln>
                <a:solidFill>
                  <a:schemeClr val="tx2"/>
                </a:solidFill>
                <a:effectLst/>
                <a:uLnTx/>
                <a:uFillTx/>
                <a:latin typeface="Arial" charset="0"/>
                <a:ea typeface="+mj-ea"/>
                <a:cs typeface="+mj-cs"/>
              </a:rPr>
            </a:br>
            <a:r>
              <a:rPr kumimoji="0" lang="en-US" sz="2800" b="1" i="0" u="none" strike="noStrike" kern="0" cap="none" spc="0" normalizeH="0" baseline="0" noProof="0" smtClean="0">
                <a:ln>
                  <a:noFill/>
                </a:ln>
                <a:solidFill>
                  <a:schemeClr val="tx2"/>
                </a:solidFill>
                <a:effectLst/>
                <a:uLnTx/>
                <a:uFillTx/>
                <a:latin typeface="Arial" charset="0"/>
                <a:ea typeface="+mj-ea"/>
                <a:cs typeface="+mj-cs"/>
              </a:rPr>
              <a:t>Model Management </a:t>
            </a:r>
            <a:br>
              <a:rPr kumimoji="0" lang="en-US" sz="2800" b="1" i="0" u="none" strike="noStrike" kern="0" cap="none" spc="0" normalizeH="0" baseline="0" noProof="0" smtClean="0">
                <a:ln>
                  <a:noFill/>
                </a:ln>
                <a:solidFill>
                  <a:schemeClr val="tx2"/>
                </a:solidFill>
                <a:effectLst/>
                <a:uLnTx/>
                <a:uFillTx/>
                <a:latin typeface="Arial" charset="0"/>
                <a:ea typeface="+mj-ea"/>
                <a:cs typeface="+mj-cs"/>
              </a:rPr>
            </a:br>
            <a:r>
              <a:rPr kumimoji="0" lang="en-US" sz="2800" b="1" i="0" u="none" strike="noStrike" kern="0" cap="none" spc="0" normalizeH="0" baseline="0" noProof="0" smtClean="0">
                <a:ln>
                  <a:noFill/>
                </a:ln>
                <a:solidFill>
                  <a:schemeClr val="tx2"/>
                </a:solidFill>
                <a:effectLst/>
                <a:uLnTx/>
                <a:uFillTx/>
                <a:latin typeface="Arial" charset="0"/>
                <a:ea typeface="+mj-ea"/>
                <a:cs typeface="+mj-cs"/>
              </a:rPr>
              <a:t>Working Group</a:t>
            </a:r>
            <a:endParaRPr kumimoji="0" lang="en-US" sz="2800" b="1" i="0" u="none" strike="noStrike" kern="0" cap="none" spc="0" normalizeH="0" baseline="0" noProof="0" dirty="0" smtClean="0">
              <a:ln>
                <a:noFill/>
              </a:ln>
              <a:solidFill>
                <a:schemeClr val="tx2"/>
              </a:solidFill>
              <a:effectLst/>
              <a:uLnTx/>
              <a:uFillTx/>
              <a:latin typeface="Arial" charset="0"/>
              <a:ea typeface="+mj-ea"/>
              <a:cs typeface="+mj-cs"/>
            </a:endParaRPr>
          </a:p>
        </p:txBody>
      </p:sp>
      <p:sp>
        <p:nvSpPr>
          <p:cNvPr id="7" name="Rectangle 3"/>
          <p:cNvSpPr txBox="1">
            <a:spLocks noChangeArrowheads="1"/>
          </p:cNvSpPr>
          <p:nvPr/>
        </p:nvSpPr>
        <p:spPr bwMode="auto">
          <a:xfrm>
            <a:off x="2481263" y="3810000"/>
            <a:ext cx="4181475"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smtClean="0">
                <a:ln>
                  <a:noFill/>
                </a:ln>
                <a:solidFill>
                  <a:schemeClr val="tx1"/>
                </a:solidFill>
                <a:effectLst/>
                <a:uLnTx/>
                <a:uFillTx/>
                <a:latin typeface="Arial" charset="0"/>
                <a:ea typeface="+mn-ea"/>
                <a:cs typeface="+mn-cs"/>
              </a:rPr>
              <a:t>Mark Sampson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Guests</a:t>
            </a:r>
            <a:endParaRPr lang="en-US" dirty="0"/>
          </a:p>
        </p:txBody>
      </p:sp>
      <p:graphicFrame>
        <p:nvGraphicFramePr>
          <p:cNvPr id="4" name="Content Placeholder 3"/>
          <p:cNvGraphicFramePr>
            <a:graphicFrameLocks noGrp="1"/>
          </p:cNvGraphicFramePr>
          <p:nvPr>
            <p:ph idx="1"/>
          </p:nvPr>
        </p:nvGraphicFramePr>
        <p:xfrm>
          <a:off x="685800" y="1066800"/>
          <a:ext cx="7848600" cy="3322320"/>
        </p:xfrm>
        <a:graphic>
          <a:graphicData uri="http://schemas.openxmlformats.org/drawingml/2006/table">
            <a:tbl>
              <a:tblPr firstRow="1" bandRow="1">
                <a:tableStyleId>{5C22544A-7EE6-4342-B048-85BDC9FD1C3A}</a:tableStyleId>
              </a:tblPr>
              <a:tblGrid>
                <a:gridCol w="3924300"/>
                <a:gridCol w="3924300"/>
              </a:tblGrid>
              <a:tr h="370840">
                <a:tc>
                  <a:txBody>
                    <a:bodyPr/>
                    <a:lstStyle/>
                    <a:p>
                      <a:pPr algn="ctr"/>
                      <a:r>
                        <a:rPr lang="en-US" sz="2400" dirty="0" smtClean="0">
                          <a:latin typeface="Consolas"/>
                          <a:ea typeface="Calibri"/>
                          <a:cs typeface="Times New Roman"/>
                        </a:rPr>
                        <a:t>Name</a:t>
                      </a:r>
                      <a:endParaRPr lang="en-US" sz="2400" dirty="0"/>
                    </a:p>
                  </a:txBody>
                  <a:tcPr marL="87207" marR="87207"/>
                </a:tc>
                <a:tc>
                  <a:txBody>
                    <a:bodyPr/>
                    <a:lstStyle/>
                    <a:p>
                      <a:pPr algn="ctr"/>
                      <a:r>
                        <a:rPr lang="en-US" sz="2400" dirty="0" smtClean="0">
                          <a:latin typeface="Consolas"/>
                          <a:ea typeface="Calibri"/>
                          <a:cs typeface="Times New Roman"/>
                        </a:rPr>
                        <a:t>Company</a:t>
                      </a:r>
                      <a:endParaRPr lang="en-US" sz="2400" dirty="0"/>
                    </a:p>
                  </a:txBody>
                  <a:tcPr marL="87207" marR="87207"/>
                </a:tc>
              </a:tr>
              <a:tr h="370840">
                <a:tc>
                  <a:txBody>
                    <a:bodyPr/>
                    <a:lstStyle/>
                    <a:p>
                      <a:r>
                        <a:rPr lang="en-US" dirty="0" smtClean="0"/>
                        <a:t>Chris Davey</a:t>
                      </a:r>
                      <a:endParaRPr lang="en-US" dirty="0"/>
                    </a:p>
                  </a:txBody>
                  <a:tcPr marL="87207" marR="87207"/>
                </a:tc>
                <a:tc>
                  <a:txBody>
                    <a:bodyPr/>
                    <a:lstStyle/>
                    <a:p>
                      <a:r>
                        <a:rPr lang="en-US" dirty="0" smtClean="0"/>
                        <a:t>Ford Motor Company</a:t>
                      </a:r>
                      <a:endParaRPr lang="en-US" dirty="0"/>
                    </a:p>
                  </a:txBody>
                  <a:tcPr marL="87207" marR="87207"/>
                </a:tc>
              </a:tr>
              <a:tr h="370840">
                <a:tc>
                  <a:txBody>
                    <a:bodyPr/>
                    <a:lstStyle/>
                    <a:p>
                      <a:r>
                        <a:rPr lang="en-US" dirty="0" smtClean="0"/>
                        <a:t>Ronald Carson</a:t>
                      </a:r>
                      <a:endParaRPr lang="en-US" dirty="0"/>
                    </a:p>
                  </a:txBody>
                  <a:tcPr marL="87207" marR="87207"/>
                </a:tc>
                <a:tc>
                  <a:txBody>
                    <a:bodyPr/>
                    <a:lstStyle/>
                    <a:p>
                      <a:r>
                        <a:rPr lang="en-US" dirty="0" smtClean="0"/>
                        <a:t>The Boeing Company</a:t>
                      </a:r>
                      <a:endParaRPr lang="en-US" dirty="0"/>
                    </a:p>
                  </a:txBody>
                  <a:tcPr marL="87207" marR="87207"/>
                </a:tc>
              </a:tr>
              <a:tr h="370840">
                <a:tc>
                  <a:txBody>
                    <a:bodyPr/>
                    <a:lstStyle/>
                    <a:p>
                      <a:r>
                        <a:rPr lang="en-US" dirty="0" smtClean="0"/>
                        <a:t>John Watson</a:t>
                      </a:r>
                      <a:endParaRPr lang="en-US" dirty="0"/>
                    </a:p>
                  </a:txBody>
                  <a:tcPr marL="87207" marR="87207"/>
                </a:tc>
                <a:tc>
                  <a:txBody>
                    <a:bodyPr/>
                    <a:lstStyle/>
                    <a:p>
                      <a:r>
                        <a:rPr lang="en-US" sz="1800" kern="1200" dirty="0" smtClean="0">
                          <a:solidFill>
                            <a:schemeClr val="dk1"/>
                          </a:solidFill>
                          <a:latin typeface="+mn-lt"/>
                          <a:ea typeface="+mn-ea"/>
                          <a:cs typeface="+mn-cs"/>
                        </a:rPr>
                        <a:t>Lockheed Martin MS2</a:t>
                      </a:r>
                      <a:endParaRPr lang="en-US" dirty="0"/>
                    </a:p>
                  </a:txBody>
                  <a:tcPr marL="87207" marR="87207"/>
                </a:tc>
              </a:tr>
              <a:tr h="370840">
                <a:tc>
                  <a:txBody>
                    <a:bodyPr/>
                    <a:lstStyle/>
                    <a:p>
                      <a:r>
                        <a:rPr lang="en-US" dirty="0" smtClean="0"/>
                        <a:t>Rick Kennedy</a:t>
                      </a:r>
                      <a:endParaRPr lang="en-US" dirty="0"/>
                    </a:p>
                  </a:txBody>
                  <a:tcPr marL="87207" marR="87207"/>
                </a:tc>
                <a:tc>
                  <a:txBody>
                    <a:bodyPr/>
                    <a:lstStyle/>
                    <a:p>
                      <a:r>
                        <a:rPr lang="en-US" dirty="0" smtClean="0"/>
                        <a:t>Honeywell</a:t>
                      </a:r>
                      <a:endParaRPr lang="en-US" dirty="0"/>
                    </a:p>
                  </a:txBody>
                  <a:tcPr marL="87207" marR="87207"/>
                </a:tc>
              </a:tr>
              <a:tr h="370840">
                <a:tc>
                  <a:txBody>
                    <a:bodyPr/>
                    <a:lstStyle/>
                    <a:p>
                      <a:r>
                        <a:rPr lang="en-US" dirty="0" smtClean="0"/>
                        <a:t>John </a:t>
                      </a:r>
                      <a:r>
                        <a:rPr lang="en-US" dirty="0" err="1" smtClean="0"/>
                        <a:t>Herrold</a:t>
                      </a:r>
                      <a:endParaRPr lang="en-US" dirty="0"/>
                    </a:p>
                  </a:txBody>
                  <a:tcPr marL="87207" marR="87207"/>
                </a:tc>
                <a:tc>
                  <a:txBody>
                    <a:bodyPr/>
                    <a:lstStyle/>
                    <a:p>
                      <a:r>
                        <a:rPr lang="en-US" dirty="0" smtClean="0"/>
                        <a:t>The Boeing </a:t>
                      </a:r>
                      <a:r>
                        <a:rPr lang="en-US" dirty="0" err="1" smtClean="0"/>
                        <a:t>Compay</a:t>
                      </a:r>
                      <a:endParaRPr lang="en-US" dirty="0"/>
                    </a:p>
                  </a:txBody>
                  <a:tcPr marL="87207" marR="87207"/>
                </a:tc>
              </a:tr>
              <a:tr h="370840">
                <a:tc>
                  <a:txBody>
                    <a:bodyPr/>
                    <a:lstStyle/>
                    <a:p>
                      <a:r>
                        <a:rPr lang="en-US" dirty="0" smtClean="0"/>
                        <a:t>Mike Dunn</a:t>
                      </a:r>
                      <a:endParaRPr lang="en-US" dirty="0"/>
                    </a:p>
                  </a:txBody>
                  <a:tcPr marL="87207" marR="87207"/>
                </a:tc>
                <a:tc>
                  <a:txBody>
                    <a:bodyPr/>
                    <a:lstStyle/>
                    <a:p>
                      <a:r>
                        <a:rPr lang="en-US" dirty="0" smtClean="0"/>
                        <a:t>Intel</a:t>
                      </a:r>
                      <a:endParaRPr lang="en-US" dirty="0"/>
                    </a:p>
                  </a:txBody>
                  <a:tcPr marL="87207" marR="87207"/>
                </a:tc>
              </a:tr>
              <a:tr h="370840">
                <a:tc>
                  <a:txBody>
                    <a:bodyPr/>
                    <a:lstStyle/>
                    <a:p>
                      <a:r>
                        <a:rPr lang="en-US" dirty="0" smtClean="0"/>
                        <a:t>Arnold</a:t>
                      </a:r>
                      <a:r>
                        <a:rPr lang="en-US" baseline="0" dirty="0" smtClean="0"/>
                        <a:t> </a:t>
                      </a:r>
                      <a:r>
                        <a:rPr lang="en-US" baseline="0" dirty="0" err="1" smtClean="0"/>
                        <a:t>Rudorfer</a:t>
                      </a:r>
                      <a:endParaRPr lang="en-US" dirty="0"/>
                    </a:p>
                  </a:txBody>
                  <a:tcPr marL="87207" marR="87207"/>
                </a:tc>
                <a:tc>
                  <a:txBody>
                    <a:bodyPr/>
                    <a:lstStyle/>
                    <a:p>
                      <a:r>
                        <a:rPr lang="en-US" sz="1800" dirty="0" smtClean="0">
                          <a:latin typeface="Consolas"/>
                          <a:ea typeface="Calibri"/>
                          <a:cs typeface="Times New Roman"/>
                        </a:rPr>
                        <a:t>Siemens Healthcare Imaging and Therapy</a:t>
                      </a:r>
                      <a:endParaRPr lang="en-US" dirty="0"/>
                    </a:p>
                  </a:txBody>
                  <a:tcPr marL="87207" marR="87207"/>
                </a:tc>
              </a:tr>
            </a:tbl>
          </a:graphicData>
        </a:graphic>
      </p:graphicFrame>
    </p:spTree>
  </p:cSld>
  <p:clrMapOvr>
    <a:masterClrMapping/>
  </p:clrMapOvr>
  <p:transition>
    <p:wipe dir="r"/>
  </p:transition>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ＭＳ Ｐゴシック"/>
        <a:cs typeface="ＭＳ Ｐゴシック"/>
      </a:majorFont>
      <a:minorFont>
        <a:latin typeface=""/>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128</Words>
  <Application>Microsoft Office PowerPoint</Application>
  <PresentationFormat>On-screen Show (4:3)</PresentationFormat>
  <Paragraphs>40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2_Default Design</vt:lpstr>
      <vt:lpstr>Slide 1</vt:lpstr>
      <vt:lpstr>Guests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bedocs</dc:creator>
  <cp:lastModifiedBy>bedocs</cp:lastModifiedBy>
  <cp:revision>2</cp:revision>
  <dcterms:created xsi:type="dcterms:W3CDTF">2011-01-28T00:23:42Z</dcterms:created>
  <dcterms:modified xsi:type="dcterms:W3CDTF">2011-01-29T16:40:37Z</dcterms:modified>
</cp:coreProperties>
</file>