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323" r:id="rId3"/>
    <p:sldId id="322" r:id="rId4"/>
    <p:sldId id="295" r:id="rId5"/>
    <p:sldId id="288" r:id="rId6"/>
    <p:sldId id="321" r:id="rId7"/>
  </p:sldIdLst>
  <p:sldSz cx="12192000" cy="6858000"/>
  <p:notesSz cx="6954838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eman, John H III CTR (US)" initials="CJHIC(" lastIdx="8" clrIdx="0">
    <p:extLst>
      <p:ext uri="{19B8F6BF-5375-455C-9EA6-DF929625EA0E}">
        <p15:presenceInfo xmlns:p15="http://schemas.microsoft.com/office/powerpoint/2012/main" userId="S-1-5-21-412667653-668731278-4213794525-3234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2A"/>
    <a:srgbClr val="007033"/>
    <a:srgbClr val="680000"/>
    <a:srgbClr val="BAE18F"/>
    <a:srgbClr val="DDF0C8"/>
    <a:srgbClr val="FFF9E7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24" autoAdjust="0"/>
    <p:restoredTop sz="93253" autoAdjust="0"/>
  </p:normalViewPr>
  <p:slideViewPr>
    <p:cSldViewPr snapToGrid="0">
      <p:cViewPr varScale="1">
        <p:scale>
          <a:sx n="80" d="100"/>
          <a:sy n="80" d="100"/>
        </p:scale>
        <p:origin x="11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18.gif"/><Relationship Id="rId4" Type="http://schemas.openxmlformats.org/officeDocument/2006/relationships/image" Target="../media/image2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18.gif"/><Relationship Id="rId4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ADE5C8-E282-461E-AAE3-D2A6BEDF2417}" type="doc">
      <dgm:prSet loTypeId="urn:microsoft.com/office/officeart/2005/8/layout/hProcess10" loCatId="process" qsTypeId="urn:microsoft.com/office/officeart/2005/8/quickstyle/3d3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5AB68D89-08B7-4B7B-972D-EE5150F879D4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400"/>
            </a:spcAft>
          </a:pPr>
          <a:r>
            <a: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Product Manufacturing Information (PMI)</a:t>
          </a:r>
        </a:p>
      </dgm:t>
    </dgm:pt>
    <dgm:pt modelId="{FBC755D5-5135-4B95-87FA-7C351F13049D}" type="parTrans" cxnId="{98DF8804-6603-4924-8C10-8438706B1AE0}">
      <dgm:prSet/>
      <dgm:spPr/>
      <dgm:t>
        <a:bodyPr/>
        <a:lstStyle/>
        <a:p>
          <a:endParaRPr lang="en-US"/>
        </a:p>
      </dgm:t>
    </dgm:pt>
    <dgm:pt modelId="{42C5D7A7-C52C-4DEF-8C66-C998C1DC0EF3}" type="sibTrans" cxnId="{98DF8804-6603-4924-8C10-8438706B1AE0}">
      <dgm:prSet/>
      <dgm:spPr/>
      <dgm:t>
        <a:bodyPr/>
        <a:lstStyle/>
        <a:p>
          <a:endParaRPr lang="en-US"/>
        </a:p>
      </dgm:t>
    </dgm:pt>
    <dgm:pt modelId="{6776A641-F761-4B63-B02F-FD775078EE11}">
      <dgm:prSet phldrT="[Text]" custT="1"/>
      <dgm:spPr/>
      <dgm:t>
        <a:bodyPr/>
        <a:lstStyle/>
        <a:p>
          <a:pPr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dirty="0">
              <a:solidFill>
                <a:schemeClr val="tx1"/>
              </a:solidFill>
              <a:effectLst/>
            </a:rPr>
            <a:t>Acquisition Digital Artifacts</a:t>
          </a:r>
        </a:p>
      </dgm:t>
    </dgm:pt>
    <dgm:pt modelId="{DEA2B46A-9D4C-4C3E-BF05-42BA59B254BA}" type="parTrans" cxnId="{F58DC6CE-6505-475B-8D48-40C8096F6144}">
      <dgm:prSet/>
      <dgm:spPr/>
      <dgm:t>
        <a:bodyPr/>
        <a:lstStyle/>
        <a:p>
          <a:endParaRPr lang="en-US"/>
        </a:p>
      </dgm:t>
    </dgm:pt>
    <dgm:pt modelId="{75D7DB22-8E6E-4607-B049-60785C48F661}" type="sibTrans" cxnId="{F58DC6CE-6505-475B-8D48-40C8096F6144}">
      <dgm:prSet/>
      <dgm:spPr/>
      <dgm:t>
        <a:bodyPr/>
        <a:lstStyle/>
        <a:p>
          <a:endParaRPr lang="en-US" dirty="0"/>
        </a:p>
      </dgm:t>
    </dgm:pt>
    <dgm:pt modelId="{0A809184-C70C-413C-B2EF-89EC6EB8782B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400"/>
            </a:spcAft>
          </a:pPr>
          <a:r>
            <a: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3-D Geometric Models</a:t>
          </a:r>
        </a:p>
      </dgm:t>
    </dgm:pt>
    <dgm:pt modelId="{BF5262CD-FB23-4028-B50D-F2836EC46437}" type="sibTrans" cxnId="{7BB093D9-0621-4C72-9A02-5C9D93E9F12F}">
      <dgm:prSet/>
      <dgm:spPr/>
      <dgm:t>
        <a:bodyPr/>
        <a:lstStyle/>
        <a:p>
          <a:endParaRPr lang="en-US"/>
        </a:p>
      </dgm:t>
    </dgm:pt>
    <dgm:pt modelId="{1538DC25-D3DA-414D-B289-CD5654460978}" type="parTrans" cxnId="{7BB093D9-0621-4C72-9A02-5C9D93E9F12F}">
      <dgm:prSet/>
      <dgm:spPr/>
      <dgm:t>
        <a:bodyPr/>
        <a:lstStyle/>
        <a:p>
          <a:endParaRPr lang="en-US"/>
        </a:p>
      </dgm:t>
    </dgm:pt>
    <dgm:pt modelId="{2C7913DC-CE6A-4569-AED4-392811FBD42E}">
      <dgm:prSet phldrT="[Text]" custT="1"/>
      <dgm:spPr/>
      <dgm:t>
        <a:bodyPr/>
        <a:lstStyle/>
        <a:p>
          <a:pPr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Manufacturing Digital Artifacts</a:t>
          </a:r>
        </a:p>
      </dgm:t>
    </dgm:pt>
    <dgm:pt modelId="{20E5FA54-7944-4272-8E18-B8AD6474AA22}" type="sibTrans" cxnId="{16BA97DC-61BC-4885-9DE7-C26AD5668779}">
      <dgm:prSet/>
      <dgm:spPr/>
      <dgm:t>
        <a:bodyPr/>
        <a:lstStyle/>
        <a:p>
          <a:endParaRPr lang="en-US" dirty="0"/>
        </a:p>
      </dgm:t>
    </dgm:pt>
    <dgm:pt modelId="{5E574DCD-29C6-4E69-BFE4-3CA57EE34515}" type="parTrans" cxnId="{16BA97DC-61BC-4885-9DE7-C26AD5668779}">
      <dgm:prSet/>
      <dgm:spPr/>
      <dgm:t>
        <a:bodyPr/>
        <a:lstStyle/>
        <a:p>
          <a:endParaRPr lang="en-US"/>
        </a:p>
      </dgm:t>
    </dgm:pt>
    <dgm:pt modelId="{7BECB616-D296-4DFE-97DA-AF4DE73D3933}">
      <dgm:prSet phldrT="[Text]" custT="1"/>
      <dgm:spPr/>
      <dgm:t>
        <a:bodyPr/>
        <a:lstStyle/>
        <a:p>
          <a:pPr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Operation &amp; Maintenance Digital Artifacts</a:t>
          </a:r>
        </a:p>
      </dgm:t>
    </dgm:pt>
    <dgm:pt modelId="{66A32264-94B8-4711-8996-49244A32AB2B}" type="parTrans" cxnId="{6AD33BF9-23FA-4409-95C5-AC6E5A20BF02}">
      <dgm:prSet/>
      <dgm:spPr/>
      <dgm:t>
        <a:bodyPr/>
        <a:lstStyle/>
        <a:p>
          <a:endParaRPr lang="en-US"/>
        </a:p>
      </dgm:t>
    </dgm:pt>
    <dgm:pt modelId="{DB59157B-0FC4-4577-903B-A8D4C55768CD}" type="sibTrans" cxnId="{6AD33BF9-23FA-4409-95C5-AC6E5A20BF02}">
      <dgm:prSet/>
      <dgm:spPr/>
      <dgm:t>
        <a:bodyPr/>
        <a:lstStyle/>
        <a:p>
          <a:endParaRPr lang="en-US"/>
        </a:p>
      </dgm:t>
    </dgm:pt>
    <dgm:pt modelId="{2978130D-DA2F-4A60-ADA2-E649C892A8F6}">
      <dgm:prSet phldrT="[Text]" custT="1"/>
      <dgm:spPr/>
      <dgm:t>
        <a:bodyPr/>
        <a:lstStyle/>
        <a:p>
          <a:pPr marL="117475" indent="-117475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sz="1200" b="1" dirty="0">
              <a:solidFill>
                <a:schemeClr val="tx1"/>
              </a:solidFill>
              <a:effectLst/>
            </a:rPr>
            <a:t>Mission Models</a:t>
          </a:r>
        </a:p>
      </dgm:t>
    </dgm:pt>
    <dgm:pt modelId="{7CBC73C6-D755-41AD-99CD-F7D49F0724F0}" type="parTrans" cxnId="{99E41F88-658E-4C08-A26F-EA3E33929C5D}">
      <dgm:prSet/>
      <dgm:spPr/>
      <dgm:t>
        <a:bodyPr/>
        <a:lstStyle/>
        <a:p>
          <a:endParaRPr lang="en-US"/>
        </a:p>
      </dgm:t>
    </dgm:pt>
    <dgm:pt modelId="{9719B0B3-BEA4-4A91-8490-8B4AD2716898}" type="sibTrans" cxnId="{99E41F88-658E-4C08-A26F-EA3E33929C5D}">
      <dgm:prSet/>
      <dgm:spPr/>
      <dgm:t>
        <a:bodyPr/>
        <a:lstStyle/>
        <a:p>
          <a:endParaRPr lang="en-US"/>
        </a:p>
      </dgm:t>
    </dgm:pt>
    <dgm:pt modelId="{A20272C3-9220-42B3-9CDE-FBCEA9B4DD47}">
      <dgm:prSet phldrT="[Text]" custT="1"/>
      <dgm:spPr/>
      <dgm:t>
        <a:bodyPr/>
        <a:lstStyle/>
        <a:p>
          <a:pPr marL="58738" indent="-58738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Digital Twin</a:t>
          </a:r>
        </a:p>
      </dgm:t>
    </dgm:pt>
    <dgm:pt modelId="{A041A17C-A4BA-4867-9118-E0B81B4AB7DF}" type="parTrans" cxnId="{B289CB15-1E50-4D07-97E7-5CC7FB100827}">
      <dgm:prSet/>
      <dgm:spPr/>
      <dgm:t>
        <a:bodyPr/>
        <a:lstStyle/>
        <a:p>
          <a:endParaRPr lang="en-US"/>
        </a:p>
      </dgm:t>
    </dgm:pt>
    <dgm:pt modelId="{C933564C-750E-4F0E-A61E-F10ECBC05BDA}" type="sibTrans" cxnId="{B289CB15-1E50-4D07-97E7-5CC7FB100827}">
      <dgm:prSet/>
      <dgm:spPr/>
      <dgm:t>
        <a:bodyPr/>
        <a:lstStyle/>
        <a:p>
          <a:endParaRPr lang="en-US"/>
        </a:p>
      </dgm:t>
    </dgm:pt>
    <dgm:pt modelId="{2FF9B99C-60C2-4E35-8902-533E6D702639}">
      <dgm:prSet phldrT="[Text]" custT="1"/>
      <dgm:spPr/>
      <dgm:t>
        <a:bodyPr/>
        <a:lstStyle/>
        <a:p>
          <a:pPr marL="117475" indent="-117475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sz="1200" b="1" dirty="0">
              <a:solidFill>
                <a:schemeClr val="tx1"/>
              </a:solidFill>
              <a:effectLst/>
            </a:rPr>
            <a:t>Digital System Models</a:t>
          </a:r>
        </a:p>
      </dgm:t>
    </dgm:pt>
    <dgm:pt modelId="{32C0A05E-31D0-4A3B-90C6-BEF1EB55C2F6}" type="parTrans" cxnId="{25CF6255-9DD5-4696-ABA0-F54E46F77AE6}">
      <dgm:prSet/>
      <dgm:spPr/>
      <dgm:t>
        <a:bodyPr/>
        <a:lstStyle/>
        <a:p>
          <a:endParaRPr lang="en-US"/>
        </a:p>
      </dgm:t>
    </dgm:pt>
    <dgm:pt modelId="{143ED8C7-29EB-488E-95C6-20594E013F4A}" type="sibTrans" cxnId="{25CF6255-9DD5-4696-ABA0-F54E46F77AE6}">
      <dgm:prSet/>
      <dgm:spPr/>
      <dgm:t>
        <a:bodyPr/>
        <a:lstStyle/>
        <a:p>
          <a:endParaRPr lang="en-US"/>
        </a:p>
      </dgm:t>
    </dgm:pt>
    <dgm:pt modelId="{0475705B-354B-447E-9E42-1B6B78BC3D71}">
      <dgm:prSet phldrT="[Text]" custT="1"/>
      <dgm:spPr/>
      <dgm:t>
        <a:bodyPr/>
        <a:lstStyle/>
        <a:p>
          <a:pPr marL="117475" indent="-117475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sz="1200" b="1" dirty="0">
              <a:solidFill>
                <a:schemeClr val="tx1"/>
              </a:solidFill>
              <a:effectLst/>
            </a:rPr>
            <a:t>Digital Thread for System Lifecycle Management</a:t>
          </a:r>
        </a:p>
      </dgm:t>
    </dgm:pt>
    <dgm:pt modelId="{2EE6E39E-16F7-4328-903E-8CF3FA9DD10B}" type="parTrans" cxnId="{D9C0202A-6AF7-4F44-A565-2294683CDA03}">
      <dgm:prSet/>
      <dgm:spPr/>
      <dgm:t>
        <a:bodyPr/>
        <a:lstStyle/>
        <a:p>
          <a:endParaRPr lang="en-US"/>
        </a:p>
      </dgm:t>
    </dgm:pt>
    <dgm:pt modelId="{ACA7E368-0253-44B5-92FD-0AE5AB238EC2}" type="sibTrans" cxnId="{D9C0202A-6AF7-4F44-A565-2294683CDA03}">
      <dgm:prSet/>
      <dgm:spPr/>
      <dgm:t>
        <a:bodyPr/>
        <a:lstStyle/>
        <a:p>
          <a:endParaRPr lang="en-US"/>
        </a:p>
      </dgm:t>
    </dgm:pt>
    <dgm:pt modelId="{0B98D888-2655-4C0E-9F62-46DEE3833A1E}">
      <dgm:prSet phldrT="[Text]" custT="1"/>
      <dgm:spPr/>
      <dgm:t>
        <a:bodyPr/>
        <a:lstStyle/>
        <a:p>
          <a:pPr marL="117475" indent="-117475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sz="1200" b="1" dirty="0">
              <a:solidFill>
                <a:schemeClr val="tx1"/>
              </a:solidFill>
              <a:effectLst/>
            </a:rPr>
            <a:t>Acquisition RFQ/RFP</a:t>
          </a:r>
        </a:p>
      </dgm:t>
    </dgm:pt>
    <dgm:pt modelId="{3AB1FF70-6386-4BA6-A5A5-F8A69D5DB30A}" type="parTrans" cxnId="{62F5FFCD-A0EB-4FB8-ACE4-B2B46EC67CD9}">
      <dgm:prSet/>
      <dgm:spPr/>
      <dgm:t>
        <a:bodyPr/>
        <a:lstStyle/>
        <a:p>
          <a:endParaRPr lang="en-US"/>
        </a:p>
      </dgm:t>
    </dgm:pt>
    <dgm:pt modelId="{F7BE416E-19FD-447E-913A-9BD9A3D0EA80}" type="sibTrans" cxnId="{62F5FFCD-A0EB-4FB8-ACE4-B2B46EC67CD9}">
      <dgm:prSet/>
      <dgm:spPr/>
      <dgm:t>
        <a:bodyPr/>
        <a:lstStyle/>
        <a:p>
          <a:endParaRPr lang="en-US"/>
        </a:p>
      </dgm:t>
    </dgm:pt>
    <dgm:pt modelId="{542613C5-E623-4BA6-8E39-89D4D4D10863}">
      <dgm:prSet phldrT="[Text]" custT="1"/>
      <dgm:spPr/>
      <dgm:t>
        <a:bodyPr/>
        <a:lstStyle/>
        <a:p>
          <a:pPr marL="117475" indent="-117475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sz="1200" b="1" dirty="0">
              <a:solidFill>
                <a:schemeClr val="tx1"/>
              </a:solidFill>
              <a:effectLst/>
            </a:rPr>
            <a:t>Operational Tests Video</a:t>
          </a:r>
        </a:p>
      </dgm:t>
    </dgm:pt>
    <dgm:pt modelId="{D6D5C3E1-64B9-42DD-950C-B1ECC6988860}" type="parTrans" cxnId="{448000E1-96C8-4793-B576-F608D50F8F11}">
      <dgm:prSet/>
      <dgm:spPr/>
      <dgm:t>
        <a:bodyPr/>
        <a:lstStyle/>
        <a:p>
          <a:endParaRPr lang="en-US"/>
        </a:p>
      </dgm:t>
    </dgm:pt>
    <dgm:pt modelId="{6B8CD7F3-DFFF-486A-B578-1EA841F36147}" type="sibTrans" cxnId="{448000E1-96C8-4793-B576-F608D50F8F11}">
      <dgm:prSet/>
      <dgm:spPr/>
      <dgm:t>
        <a:bodyPr/>
        <a:lstStyle/>
        <a:p>
          <a:endParaRPr lang="en-US"/>
        </a:p>
      </dgm:t>
    </dgm:pt>
    <dgm:pt modelId="{790E7AD3-7D88-4BEA-8741-BD3CE6BD9165}">
      <dgm:prSet phldrT="[Text]" custT="1"/>
      <dgm:spPr/>
      <dgm:t>
        <a:bodyPr/>
        <a:lstStyle/>
        <a:p>
          <a:pPr marL="58738" indent="-58738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System Performance Data</a:t>
          </a:r>
        </a:p>
      </dgm:t>
    </dgm:pt>
    <dgm:pt modelId="{58BE823B-C434-466D-BAB4-0F5315CC4D38}" type="parTrans" cxnId="{7432F243-D1B2-4216-9A63-B5AE67F92173}">
      <dgm:prSet/>
      <dgm:spPr/>
      <dgm:t>
        <a:bodyPr/>
        <a:lstStyle/>
        <a:p>
          <a:endParaRPr lang="en-US"/>
        </a:p>
      </dgm:t>
    </dgm:pt>
    <dgm:pt modelId="{9345E06B-9F90-429A-B0A8-2E87B53DC790}" type="sibTrans" cxnId="{7432F243-D1B2-4216-9A63-B5AE67F92173}">
      <dgm:prSet/>
      <dgm:spPr/>
      <dgm:t>
        <a:bodyPr/>
        <a:lstStyle/>
        <a:p>
          <a:endParaRPr lang="en-US"/>
        </a:p>
      </dgm:t>
    </dgm:pt>
    <dgm:pt modelId="{B70BF61A-A8AB-454B-BA52-94DE74CF216E}">
      <dgm:prSet phldrT="[Text]" custT="1"/>
      <dgm:spPr/>
      <dgm:t>
        <a:bodyPr/>
        <a:lstStyle/>
        <a:p>
          <a:pPr marL="58738" indent="-58738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Computerized Maintenance Management Data</a:t>
          </a:r>
        </a:p>
      </dgm:t>
    </dgm:pt>
    <dgm:pt modelId="{18E12D7D-AE4A-44BA-BAFB-A34EB639D752}" type="parTrans" cxnId="{7F71C557-60DD-4FE2-B5A3-5F130CE7D898}">
      <dgm:prSet/>
      <dgm:spPr/>
      <dgm:t>
        <a:bodyPr/>
        <a:lstStyle/>
        <a:p>
          <a:endParaRPr lang="en-US"/>
        </a:p>
      </dgm:t>
    </dgm:pt>
    <dgm:pt modelId="{43F605E9-1DC3-44C5-BF12-AD90F2C77697}" type="sibTrans" cxnId="{7F71C557-60DD-4FE2-B5A3-5F130CE7D898}">
      <dgm:prSet/>
      <dgm:spPr/>
      <dgm:t>
        <a:bodyPr/>
        <a:lstStyle/>
        <a:p>
          <a:endParaRPr lang="en-US"/>
        </a:p>
      </dgm:t>
    </dgm:pt>
    <dgm:pt modelId="{0B9C3C0B-FE42-49D2-8A79-068DC70B59AD}">
      <dgm:prSet phldrT="[Text]" custT="1"/>
      <dgm:spPr/>
      <dgm:t>
        <a:bodyPr/>
        <a:lstStyle/>
        <a:p>
          <a:pPr marL="58738" indent="-58738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Disposal Records</a:t>
          </a:r>
        </a:p>
      </dgm:t>
    </dgm:pt>
    <dgm:pt modelId="{73049CC8-BEB1-44A9-B441-6A023D235A47}" type="parTrans" cxnId="{C5766E3E-1B53-47EA-AAF1-6C4BB4F8AE73}">
      <dgm:prSet/>
      <dgm:spPr/>
      <dgm:t>
        <a:bodyPr/>
        <a:lstStyle/>
        <a:p>
          <a:endParaRPr lang="en-US"/>
        </a:p>
      </dgm:t>
    </dgm:pt>
    <dgm:pt modelId="{1A89CCF1-3AFA-49B0-BA76-D8FB68384C05}" type="sibTrans" cxnId="{C5766E3E-1B53-47EA-AAF1-6C4BB4F8AE73}">
      <dgm:prSet/>
      <dgm:spPr/>
      <dgm:t>
        <a:bodyPr/>
        <a:lstStyle/>
        <a:p>
          <a:endParaRPr lang="en-US"/>
        </a:p>
      </dgm:t>
    </dgm:pt>
    <dgm:pt modelId="{04E334B3-C948-4421-A751-1539E44CB4BC}">
      <dgm:prSet phldrT="[Text]" custT="1"/>
      <dgm:spPr/>
      <dgm:t>
        <a:bodyPr/>
        <a:lstStyle/>
        <a:p>
          <a:pPr marL="58738" indent="-58738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Training Simulators</a:t>
          </a:r>
        </a:p>
      </dgm:t>
    </dgm:pt>
    <dgm:pt modelId="{BEF259A5-9BD4-476D-8CC2-5DB3312A9465}" type="parTrans" cxnId="{A7A6A02E-7291-4EC8-9C77-642FB0E4BE0E}">
      <dgm:prSet/>
      <dgm:spPr/>
      <dgm:t>
        <a:bodyPr/>
        <a:lstStyle/>
        <a:p>
          <a:endParaRPr lang="en-US"/>
        </a:p>
      </dgm:t>
    </dgm:pt>
    <dgm:pt modelId="{6E2F14B5-94E7-4E10-AC48-086B423BFB0E}" type="sibTrans" cxnId="{A7A6A02E-7291-4EC8-9C77-642FB0E4BE0E}">
      <dgm:prSet/>
      <dgm:spPr/>
      <dgm:t>
        <a:bodyPr/>
        <a:lstStyle/>
        <a:p>
          <a:endParaRPr lang="en-US"/>
        </a:p>
      </dgm:t>
    </dgm:pt>
    <dgm:pt modelId="{177011ED-20EE-4B3B-A8B6-18F70B4C2F32}">
      <dgm:prSet phldrT="[Text]" custT="1"/>
      <dgm:spPr/>
      <dgm:t>
        <a:bodyPr/>
        <a:lstStyle/>
        <a:p>
          <a:pPr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System Integration Digital Artifacts </a:t>
          </a:r>
        </a:p>
      </dgm:t>
    </dgm:pt>
    <dgm:pt modelId="{D6D350E2-0558-4A7A-BF14-32E1B8B1CBB4}" type="sibTrans" cxnId="{73621532-CC7D-40DB-939E-DAC7FB31406A}">
      <dgm:prSet/>
      <dgm:spPr/>
      <dgm:t>
        <a:bodyPr/>
        <a:lstStyle/>
        <a:p>
          <a:endParaRPr lang="en-US" dirty="0"/>
        </a:p>
      </dgm:t>
    </dgm:pt>
    <dgm:pt modelId="{8AF3E9F1-A4AB-4F16-876E-4EC0BDA683E7}" type="parTrans" cxnId="{73621532-CC7D-40DB-939E-DAC7FB31406A}">
      <dgm:prSet/>
      <dgm:spPr/>
      <dgm:t>
        <a:bodyPr/>
        <a:lstStyle/>
        <a:p>
          <a:endParaRPr lang="en-US"/>
        </a:p>
      </dgm:t>
    </dgm:pt>
    <dgm:pt modelId="{C44F6893-2595-4FBA-BEEA-A3EB4875AA8C}">
      <dgm:prSet phldrT="[Text]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High Fidelity System Models</a:t>
          </a:r>
        </a:p>
      </dgm:t>
    </dgm:pt>
    <dgm:pt modelId="{7228E377-7D36-4B2F-870F-752C191BB294}" type="sibTrans" cxnId="{D013DCE3-B0A1-4DA5-A567-AD853E7F7A16}">
      <dgm:prSet/>
      <dgm:spPr/>
      <dgm:t>
        <a:bodyPr/>
        <a:lstStyle/>
        <a:p>
          <a:endParaRPr lang="en-US"/>
        </a:p>
      </dgm:t>
    </dgm:pt>
    <dgm:pt modelId="{22426AE9-D0D2-49FA-AA65-292EDAE0E3C1}" type="parTrans" cxnId="{D013DCE3-B0A1-4DA5-A567-AD853E7F7A16}">
      <dgm:prSet/>
      <dgm:spPr/>
      <dgm:t>
        <a:bodyPr/>
        <a:lstStyle/>
        <a:p>
          <a:endParaRPr lang="en-US"/>
        </a:p>
      </dgm:t>
    </dgm:pt>
    <dgm:pt modelId="{EB3A4D7E-4CF8-478B-B23A-1FC958B8D9BE}">
      <dgm:prSet phldrT="[Text]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3-D System Designs</a:t>
          </a:r>
        </a:p>
      </dgm:t>
    </dgm:pt>
    <dgm:pt modelId="{9D058DEE-B576-472E-9CD3-8DE35CA9069F}" type="sibTrans" cxnId="{1636BE5F-1CB6-4973-BAF5-642B1FA0F99C}">
      <dgm:prSet/>
      <dgm:spPr/>
      <dgm:t>
        <a:bodyPr/>
        <a:lstStyle/>
        <a:p>
          <a:endParaRPr lang="en-US"/>
        </a:p>
      </dgm:t>
    </dgm:pt>
    <dgm:pt modelId="{DE3968E3-FB3C-4E50-B605-8D860F82E69D}" type="parTrans" cxnId="{1636BE5F-1CB6-4973-BAF5-642B1FA0F99C}">
      <dgm:prSet/>
      <dgm:spPr/>
      <dgm:t>
        <a:bodyPr/>
        <a:lstStyle/>
        <a:p>
          <a:endParaRPr lang="en-US"/>
        </a:p>
      </dgm:t>
    </dgm:pt>
    <dgm:pt modelId="{ED852449-EFB6-4F2E-9D9B-38FC84E900A4}">
      <dgm:prSet phldrT="[Text]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Simulation Animations</a:t>
          </a:r>
        </a:p>
      </dgm:t>
    </dgm:pt>
    <dgm:pt modelId="{315BB4B3-1C3E-4B85-B083-908423B587B3}" type="sibTrans" cxnId="{96913044-A271-4157-BD26-8823E841E5B1}">
      <dgm:prSet/>
      <dgm:spPr/>
      <dgm:t>
        <a:bodyPr/>
        <a:lstStyle/>
        <a:p>
          <a:endParaRPr lang="en-US"/>
        </a:p>
      </dgm:t>
    </dgm:pt>
    <dgm:pt modelId="{15C97082-41BF-44F9-85C0-2F5E4CB48657}" type="parTrans" cxnId="{96913044-A271-4157-BD26-8823E841E5B1}">
      <dgm:prSet/>
      <dgm:spPr/>
      <dgm:t>
        <a:bodyPr/>
        <a:lstStyle/>
        <a:p>
          <a:endParaRPr lang="en-US"/>
        </a:p>
      </dgm:t>
    </dgm:pt>
    <dgm:pt modelId="{DB3FD6FE-8B03-4447-8089-36969E8EF394}">
      <dgm:prSet phldrT="[Text]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Technical Deliverables</a:t>
          </a:r>
        </a:p>
      </dgm:t>
    </dgm:pt>
    <dgm:pt modelId="{C640519C-EBF1-4728-A0D5-12B80FC6E136}" type="sibTrans" cxnId="{1DF4345B-E279-437F-A613-A06D881B1F7F}">
      <dgm:prSet/>
      <dgm:spPr/>
      <dgm:t>
        <a:bodyPr/>
        <a:lstStyle/>
        <a:p>
          <a:endParaRPr lang="en-US"/>
        </a:p>
      </dgm:t>
    </dgm:pt>
    <dgm:pt modelId="{7532F4ED-A3B6-4A68-ADB3-BB535D78228C}" type="parTrans" cxnId="{1DF4345B-E279-437F-A613-A06D881B1F7F}">
      <dgm:prSet/>
      <dgm:spPr/>
      <dgm:t>
        <a:bodyPr/>
        <a:lstStyle/>
        <a:p>
          <a:endParaRPr lang="en-US"/>
        </a:p>
      </dgm:t>
    </dgm:pt>
    <dgm:pt modelId="{27B7EE44-6BE0-4BAF-8708-150D99AD4E3B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400"/>
            </a:spcAft>
          </a:pPr>
          <a:r>
            <a: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Digital Metrology Data</a:t>
          </a:r>
        </a:p>
      </dgm:t>
    </dgm:pt>
    <dgm:pt modelId="{1726E11D-C61C-40A6-A7BA-2E94B1E21014}" type="parTrans" cxnId="{17B9E6A3-6E90-4668-A129-3EE7541917E1}">
      <dgm:prSet/>
      <dgm:spPr/>
      <dgm:t>
        <a:bodyPr/>
        <a:lstStyle/>
        <a:p>
          <a:endParaRPr lang="en-US"/>
        </a:p>
      </dgm:t>
    </dgm:pt>
    <dgm:pt modelId="{3BA6A82D-0124-4952-AC52-30B6CFB4F8B5}" type="sibTrans" cxnId="{17B9E6A3-6E90-4668-A129-3EE7541917E1}">
      <dgm:prSet/>
      <dgm:spPr/>
      <dgm:t>
        <a:bodyPr/>
        <a:lstStyle/>
        <a:p>
          <a:endParaRPr lang="en-US"/>
        </a:p>
      </dgm:t>
    </dgm:pt>
    <dgm:pt modelId="{1A289415-13F1-4122-93B6-5F313560592A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400"/>
            </a:spcAft>
          </a:pPr>
          <a:r>
            <a: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Finite Element Models</a:t>
          </a:r>
        </a:p>
      </dgm:t>
    </dgm:pt>
    <dgm:pt modelId="{4F928413-3138-414B-AF66-5CE4766D14B9}" type="parTrans" cxnId="{B5C5CDBB-2B52-4CCA-BFA5-9437653810C5}">
      <dgm:prSet/>
      <dgm:spPr/>
      <dgm:t>
        <a:bodyPr/>
        <a:lstStyle/>
        <a:p>
          <a:endParaRPr lang="en-US"/>
        </a:p>
      </dgm:t>
    </dgm:pt>
    <dgm:pt modelId="{D392A26B-79F9-4132-897B-604AACBF7F67}" type="sibTrans" cxnId="{B5C5CDBB-2B52-4CCA-BFA5-9437653810C5}">
      <dgm:prSet/>
      <dgm:spPr/>
      <dgm:t>
        <a:bodyPr/>
        <a:lstStyle/>
        <a:p>
          <a:endParaRPr lang="en-US"/>
        </a:p>
      </dgm:t>
    </dgm:pt>
    <dgm:pt modelId="{37A700B5-2F08-414A-A68A-8541CB7AB252}">
      <dgm:prSet phldrT="[Text]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Supply Chain RFQ/RFPs</a:t>
          </a:r>
        </a:p>
      </dgm:t>
    </dgm:pt>
    <dgm:pt modelId="{6F3F1CE9-F39D-4A36-B57D-04E868BB99F9}" type="parTrans" cxnId="{B9E7C96F-CEF2-4A4B-ADB4-FEF0C88A30CA}">
      <dgm:prSet/>
      <dgm:spPr/>
      <dgm:t>
        <a:bodyPr/>
        <a:lstStyle/>
        <a:p>
          <a:endParaRPr lang="en-US"/>
        </a:p>
      </dgm:t>
    </dgm:pt>
    <dgm:pt modelId="{1231AEBF-FFDD-4B00-8739-19507EFDF601}" type="sibTrans" cxnId="{B9E7C96F-CEF2-4A4B-ADB4-FEF0C88A30CA}">
      <dgm:prSet/>
      <dgm:spPr/>
      <dgm:t>
        <a:bodyPr/>
        <a:lstStyle/>
        <a:p>
          <a:endParaRPr lang="en-US"/>
        </a:p>
      </dgm:t>
    </dgm:pt>
    <dgm:pt modelId="{627530B4-5F43-4BFA-90D7-592DEECFB753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400"/>
            </a:spcAft>
          </a:pPr>
          <a:r>
            <a: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Bids and Quotes</a:t>
          </a:r>
        </a:p>
      </dgm:t>
    </dgm:pt>
    <dgm:pt modelId="{36145419-77FC-4527-9063-606D5E655B88}" type="parTrans" cxnId="{32446A69-4B7D-415A-976B-AEAF636276A4}">
      <dgm:prSet/>
      <dgm:spPr/>
      <dgm:t>
        <a:bodyPr/>
        <a:lstStyle/>
        <a:p>
          <a:endParaRPr lang="en-US"/>
        </a:p>
      </dgm:t>
    </dgm:pt>
    <dgm:pt modelId="{346F4782-5F93-449F-899E-D22AC8CC5A52}" type="sibTrans" cxnId="{32446A69-4B7D-415A-976B-AEAF636276A4}">
      <dgm:prSet/>
      <dgm:spPr/>
      <dgm:t>
        <a:bodyPr/>
        <a:lstStyle/>
        <a:p>
          <a:endParaRPr lang="en-US"/>
        </a:p>
      </dgm:t>
    </dgm:pt>
    <dgm:pt modelId="{28AB91EA-FF85-4EF1-86B9-0FC61BE9F80D}" type="pres">
      <dgm:prSet presAssocID="{CCADE5C8-E282-461E-AAE3-D2A6BEDF241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DD11BE-723B-47D0-9D6B-74303C6E062A}" type="pres">
      <dgm:prSet presAssocID="{2C7913DC-CE6A-4569-AED4-392811FBD42E}" presName="composite" presStyleCnt="0"/>
      <dgm:spPr/>
    </dgm:pt>
    <dgm:pt modelId="{A540057B-3EAE-4BC0-A46E-7E6848DC718E}" type="pres">
      <dgm:prSet presAssocID="{2C7913DC-CE6A-4569-AED4-392811FBD42E}" presName="imagSh" presStyleLbl="bgImgPlace1" presStyleIdx="0" presStyleCnt="4" custLinFactNeighborX="10236" custLinFactNeighborY="-5835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1850" t="11778" r="-11158" b="11343"/>
          </a:stretch>
        </a:blipFill>
      </dgm:spPr>
    </dgm:pt>
    <dgm:pt modelId="{93B88A36-737E-4140-9178-4ABBCA4091EF}" type="pres">
      <dgm:prSet presAssocID="{2C7913DC-CE6A-4569-AED4-392811FBD42E}" presName="txNode" presStyleLbl="node1" presStyleIdx="0" presStyleCnt="4" custScaleX="158179" custScaleY="250355" custLinFactNeighborX="-214" custLinFactNeighborY="59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65271-B255-4025-A109-037F3E20DC81}" type="pres">
      <dgm:prSet presAssocID="{20E5FA54-7944-4272-8E18-B8AD6474AA22}" presName="sibTrans" presStyleLbl="sibTrans2D1" presStyleIdx="0" presStyleCnt="3" custFlipVert="1" custFlipHor="1" custScaleX="16457" custScaleY="13547"/>
      <dgm:spPr/>
      <dgm:t>
        <a:bodyPr/>
        <a:lstStyle/>
        <a:p>
          <a:endParaRPr lang="en-US"/>
        </a:p>
      </dgm:t>
    </dgm:pt>
    <dgm:pt modelId="{83995CFE-9F8D-4B74-A914-94F5208261B8}" type="pres">
      <dgm:prSet presAssocID="{20E5FA54-7944-4272-8E18-B8AD6474AA22}" presName="connTx" presStyleLbl="sibTrans2D1" presStyleIdx="0" presStyleCnt="3"/>
      <dgm:spPr/>
      <dgm:t>
        <a:bodyPr/>
        <a:lstStyle/>
        <a:p>
          <a:endParaRPr lang="en-US"/>
        </a:p>
      </dgm:t>
    </dgm:pt>
    <dgm:pt modelId="{72FC2712-853E-4A33-A04C-A0D041FA56F9}" type="pres">
      <dgm:prSet presAssocID="{177011ED-20EE-4B3B-A8B6-18F70B4C2F32}" presName="composite" presStyleCnt="0"/>
      <dgm:spPr/>
    </dgm:pt>
    <dgm:pt modelId="{720E0FCE-2C22-40BE-94D1-28EACBFF22AF}" type="pres">
      <dgm:prSet presAssocID="{177011ED-20EE-4B3B-A8B6-18F70B4C2F32}" presName="imagSh" presStyleLbl="bgImgPlace1" presStyleIdx="1" presStyleCnt="4" custLinFactNeighborX="16289" custLinFactNeighborY="-55956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191"/>
          </a:stretch>
        </a:blipFill>
      </dgm:spPr>
    </dgm:pt>
    <dgm:pt modelId="{AE2800CD-61D1-49C4-B5AC-7C21E43B9763}" type="pres">
      <dgm:prSet presAssocID="{177011ED-20EE-4B3B-A8B6-18F70B4C2F32}" presName="txNode" presStyleLbl="node1" presStyleIdx="1" presStyleCnt="4" custScaleX="164115" custScaleY="252523" custLinFactNeighborX="2541" custLinFactNeighborY="603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BC00C-29F3-4E0B-94BD-74ED1C705EA8}" type="pres">
      <dgm:prSet presAssocID="{D6D350E2-0558-4A7A-BF14-32E1B8B1CBB4}" presName="sibTrans" presStyleLbl="sibTrans2D1" presStyleIdx="1" presStyleCnt="3" custFlipHor="1" custScaleX="17335" custScaleY="42052"/>
      <dgm:spPr/>
      <dgm:t>
        <a:bodyPr/>
        <a:lstStyle/>
        <a:p>
          <a:endParaRPr lang="en-US"/>
        </a:p>
      </dgm:t>
    </dgm:pt>
    <dgm:pt modelId="{9B7F903D-7E06-4C87-864F-94F06D707FEC}" type="pres">
      <dgm:prSet presAssocID="{D6D350E2-0558-4A7A-BF14-32E1B8B1CBB4}" presName="connTx" presStyleLbl="sibTrans2D1" presStyleIdx="1" presStyleCnt="3"/>
      <dgm:spPr/>
      <dgm:t>
        <a:bodyPr/>
        <a:lstStyle/>
        <a:p>
          <a:endParaRPr lang="en-US"/>
        </a:p>
      </dgm:t>
    </dgm:pt>
    <dgm:pt modelId="{85EABC8C-D556-411C-8A98-A7F6907D9364}" type="pres">
      <dgm:prSet presAssocID="{6776A641-F761-4B63-B02F-FD775078EE11}" presName="composite" presStyleCnt="0"/>
      <dgm:spPr/>
    </dgm:pt>
    <dgm:pt modelId="{DE299449-B3C3-4BF8-ABB4-366B09D68632}" type="pres">
      <dgm:prSet presAssocID="{6776A641-F761-4B63-B02F-FD775078EE11}" presName="imagSh" presStyleLbl="bgImgPlace1" presStyleIdx="2" presStyleCnt="4" custLinFactNeighborX="10175" custLinFactNeighborY="-5735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822E9D3-FD26-490A-8D88-B9713DC16AD4}" type="pres">
      <dgm:prSet presAssocID="{6776A641-F761-4B63-B02F-FD775078EE11}" presName="txNode" presStyleLbl="node1" presStyleIdx="2" presStyleCnt="4" custScaleX="165526" custScaleY="255134" custLinFactNeighborX="-481" custLinFactNeighborY="643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3F2FE7-0AB4-4868-98BB-ADB1B6A67223}" type="pres">
      <dgm:prSet presAssocID="{75D7DB22-8E6E-4607-B049-60785C48F661}" presName="sibTrans" presStyleLbl="sibTrans2D1" presStyleIdx="2" presStyleCnt="3" custScaleX="18532" custScaleY="30782"/>
      <dgm:spPr/>
      <dgm:t>
        <a:bodyPr/>
        <a:lstStyle/>
        <a:p>
          <a:endParaRPr lang="en-US"/>
        </a:p>
      </dgm:t>
    </dgm:pt>
    <dgm:pt modelId="{CEFC4A99-7636-467D-A69A-2ABD2C2C41CC}" type="pres">
      <dgm:prSet presAssocID="{75D7DB22-8E6E-4607-B049-60785C48F661}" presName="connTx" presStyleLbl="sibTrans2D1" presStyleIdx="2" presStyleCnt="3"/>
      <dgm:spPr/>
      <dgm:t>
        <a:bodyPr/>
        <a:lstStyle/>
        <a:p>
          <a:endParaRPr lang="en-US"/>
        </a:p>
      </dgm:t>
    </dgm:pt>
    <dgm:pt modelId="{78CE1D23-21A3-4DF8-844C-6CB8ECEE04A6}" type="pres">
      <dgm:prSet presAssocID="{7BECB616-D296-4DFE-97DA-AF4DE73D3933}" presName="composite" presStyleCnt="0"/>
      <dgm:spPr/>
    </dgm:pt>
    <dgm:pt modelId="{0168CCBD-72E7-4834-BA02-3663972161AE}" type="pres">
      <dgm:prSet presAssocID="{7BECB616-D296-4DFE-97DA-AF4DE73D3933}" presName="imagSh" presStyleLbl="bgImgPlace1" presStyleIdx="3" presStyleCnt="4" custLinFactNeighborX="12749" custLinFactNeighborY="-54139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386" b="3462"/>
          </a:stretch>
        </a:blipFill>
      </dgm:spPr>
    </dgm:pt>
    <dgm:pt modelId="{A68B8D29-DAA1-4F55-BFDC-2F0C8EA0C11B}" type="pres">
      <dgm:prSet presAssocID="{7BECB616-D296-4DFE-97DA-AF4DE73D3933}" presName="txNode" presStyleLbl="node1" presStyleIdx="3" presStyleCnt="4" custScaleX="165076" custScaleY="246149" custLinFactNeighborX="86" custLinFactNeighborY="621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3114F2-30C1-4A01-AB47-0A677FCE61C9}" type="presOf" srcId="{DB3FD6FE-8B03-4447-8089-36969E8EF394}" destId="{AE2800CD-61D1-49C4-B5AC-7C21E43B9763}" srcOrd="0" destOrd="4" presId="urn:microsoft.com/office/officeart/2005/8/layout/hProcess10"/>
    <dgm:cxn modelId="{6F83B041-F50A-4E70-A808-3901EFF718C0}" type="presOf" srcId="{0B98D888-2655-4C0E-9F62-46DEE3833A1E}" destId="{8822E9D3-FD26-490A-8D88-B9713DC16AD4}" srcOrd="0" destOrd="4" presId="urn:microsoft.com/office/officeart/2005/8/layout/hProcess10"/>
    <dgm:cxn modelId="{3653DF64-B400-4ABA-9C83-8D37FE8F3C1F}" type="presOf" srcId="{0A809184-C70C-413C-B2EF-89EC6EB8782B}" destId="{93B88A36-737E-4140-9178-4ABBCA4091EF}" srcOrd="0" destOrd="1" presId="urn:microsoft.com/office/officeart/2005/8/layout/hProcess10"/>
    <dgm:cxn modelId="{1513A37C-7101-48B7-B519-4E3CFC65AFBF}" type="presOf" srcId="{27B7EE44-6BE0-4BAF-8708-150D99AD4E3B}" destId="{93B88A36-737E-4140-9178-4ABBCA4091EF}" srcOrd="0" destOrd="3" presId="urn:microsoft.com/office/officeart/2005/8/layout/hProcess10"/>
    <dgm:cxn modelId="{6B3BED90-9BB7-480C-870C-73E2D8AA8700}" type="presOf" srcId="{37A700B5-2F08-414A-A68A-8541CB7AB252}" destId="{AE2800CD-61D1-49C4-B5AC-7C21E43B9763}" srcOrd="0" destOrd="5" presId="urn:microsoft.com/office/officeart/2005/8/layout/hProcess10"/>
    <dgm:cxn modelId="{3D8F738F-9782-4E1F-90C0-E842D0D0BE45}" type="presOf" srcId="{7BECB616-D296-4DFE-97DA-AF4DE73D3933}" destId="{A68B8D29-DAA1-4F55-BFDC-2F0C8EA0C11B}" srcOrd="0" destOrd="0" presId="urn:microsoft.com/office/officeart/2005/8/layout/hProcess10"/>
    <dgm:cxn modelId="{25CF6255-9DD5-4696-ABA0-F54E46F77AE6}" srcId="{6776A641-F761-4B63-B02F-FD775078EE11}" destId="{2FF9B99C-60C2-4E35-8902-533E6D702639}" srcOrd="1" destOrd="0" parTransId="{32C0A05E-31D0-4A3B-90C6-BEF1EB55C2F6}" sibTransId="{143ED8C7-29EB-488E-95C6-20594E013F4A}"/>
    <dgm:cxn modelId="{520AFD15-B4F0-4367-BA84-938ACA732B64}" type="presOf" srcId="{0475705B-354B-447E-9E42-1B6B78BC3D71}" destId="{8822E9D3-FD26-490A-8D88-B9713DC16AD4}" srcOrd="0" destOrd="3" presId="urn:microsoft.com/office/officeart/2005/8/layout/hProcess10"/>
    <dgm:cxn modelId="{C5766E3E-1B53-47EA-AAF1-6C4BB4F8AE73}" srcId="{7BECB616-D296-4DFE-97DA-AF4DE73D3933}" destId="{0B9C3C0B-FE42-49D2-8A79-068DC70B59AD}" srcOrd="4" destOrd="0" parTransId="{73049CC8-BEB1-44A9-B441-6A023D235A47}" sibTransId="{1A89CCF1-3AFA-49B0-BA76-D8FB68384C05}"/>
    <dgm:cxn modelId="{99E41F88-658E-4C08-A26F-EA3E33929C5D}" srcId="{6776A641-F761-4B63-B02F-FD775078EE11}" destId="{2978130D-DA2F-4A60-ADA2-E649C892A8F6}" srcOrd="0" destOrd="0" parTransId="{7CBC73C6-D755-41AD-99CD-F7D49F0724F0}" sibTransId="{9719B0B3-BEA4-4A91-8490-8B4AD2716898}"/>
    <dgm:cxn modelId="{17B9E6A3-6E90-4668-A129-3EE7541917E1}" srcId="{2C7913DC-CE6A-4569-AED4-392811FBD42E}" destId="{27B7EE44-6BE0-4BAF-8708-150D99AD4E3B}" srcOrd="2" destOrd="0" parTransId="{1726E11D-C61C-40A6-A7BA-2E94B1E21014}" sibTransId="{3BA6A82D-0124-4952-AC52-30B6CFB4F8B5}"/>
    <dgm:cxn modelId="{61FB6833-C74B-453F-9495-08626F7A3F0F}" type="presOf" srcId="{D6D350E2-0558-4A7A-BF14-32E1B8B1CBB4}" destId="{72ABC00C-29F3-4E0B-94BD-74ED1C705EA8}" srcOrd="0" destOrd="0" presId="urn:microsoft.com/office/officeart/2005/8/layout/hProcess10"/>
    <dgm:cxn modelId="{32446A69-4B7D-415A-976B-AEAF636276A4}" srcId="{2C7913DC-CE6A-4569-AED4-392811FBD42E}" destId="{627530B4-5F43-4BFA-90D7-592DEECFB753}" srcOrd="4" destOrd="0" parTransId="{36145419-77FC-4527-9063-606D5E655B88}" sibTransId="{346F4782-5F93-449F-899E-D22AC8CC5A52}"/>
    <dgm:cxn modelId="{13F240B6-F5C9-4886-AF76-DF92AACE9DF7}" type="presOf" srcId="{1A289415-13F1-4122-93B6-5F313560592A}" destId="{93B88A36-737E-4140-9178-4ABBCA4091EF}" srcOrd="0" destOrd="4" presId="urn:microsoft.com/office/officeart/2005/8/layout/hProcess10"/>
    <dgm:cxn modelId="{D013DCE3-B0A1-4DA5-A567-AD853E7F7A16}" srcId="{177011ED-20EE-4B3B-A8B6-18F70B4C2F32}" destId="{C44F6893-2595-4FBA-BEEA-A3EB4875AA8C}" srcOrd="0" destOrd="0" parTransId="{22426AE9-D0D2-49FA-AA65-292EDAE0E3C1}" sibTransId="{7228E377-7D36-4B2F-870F-752C191BB294}"/>
    <dgm:cxn modelId="{448000E1-96C8-4793-B576-F608D50F8F11}" srcId="{6776A641-F761-4B63-B02F-FD775078EE11}" destId="{542613C5-E623-4BA6-8E39-89D4D4D10863}" srcOrd="4" destOrd="0" parTransId="{D6D5C3E1-64B9-42DD-950C-B1ECC6988860}" sibTransId="{6B8CD7F3-DFFF-486A-B578-1EA841F36147}"/>
    <dgm:cxn modelId="{B9E7C96F-CEF2-4A4B-ADB4-FEF0C88A30CA}" srcId="{177011ED-20EE-4B3B-A8B6-18F70B4C2F32}" destId="{37A700B5-2F08-414A-A68A-8541CB7AB252}" srcOrd="4" destOrd="0" parTransId="{6F3F1CE9-F39D-4A36-B57D-04E868BB99F9}" sibTransId="{1231AEBF-FFDD-4B00-8739-19507EFDF601}"/>
    <dgm:cxn modelId="{7F71C557-60DD-4FE2-B5A3-5F130CE7D898}" srcId="{7BECB616-D296-4DFE-97DA-AF4DE73D3933}" destId="{B70BF61A-A8AB-454B-BA52-94DE74CF216E}" srcOrd="2" destOrd="0" parTransId="{18E12D7D-AE4A-44BA-BAFB-A34EB639D752}" sibTransId="{43F605E9-1DC3-44C5-BF12-AD90F2C77697}"/>
    <dgm:cxn modelId="{336F6477-25B8-4406-8A79-9763EDE8756C}" type="presOf" srcId="{A20272C3-9220-42B3-9CDE-FBCEA9B4DD47}" destId="{A68B8D29-DAA1-4F55-BFDC-2F0C8EA0C11B}" srcOrd="0" destOrd="1" presId="urn:microsoft.com/office/officeart/2005/8/layout/hProcess10"/>
    <dgm:cxn modelId="{98DF8804-6603-4924-8C10-8438706B1AE0}" srcId="{2C7913DC-CE6A-4569-AED4-392811FBD42E}" destId="{5AB68D89-08B7-4B7B-972D-EE5150F879D4}" srcOrd="1" destOrd="0" parTransId="{FBC755D5-5135-4B95-87FA-7C351F13049D}" sibTransId="{42C5D7A7-C52C-4DEF-8C66-C998C1DC0EF3}"/>
    <dgm:cxn modelId="{8A357774-7AF5-4F69-8FAB-A09DDD2960D9}" type="presOf" srcId="{542613C5-E623-4BA6-8E39-89D4D4D10863}" destId="{8822E9D3-FD26-490A-8D88-B9713DC16AD4}" srcOrd="0" destOrd="5" presId="urn:microsoft.com/office/officeart/2005/8/layout/hProcess10"/>
    <dgm:cxn modelId="{62F5FFCD-A0EB-4FB8-ACE4-B2B46EC67CD9}" srcId="{6776A641-F761-4B63-B02F-FD775078EE11}" destId="{0B98D888-2655-4C0E-9F62-46DEE3833A1E}" srcOrd="3" destOrd="0" parTransId="{3AB1FF70-6386-4BA6-A5A5-F8A69D5DB30A}" sibTransId="{F7BE416E-19FD-447E-913A-9BD9A3D0EA80}"/>
    <dgm:cxn modelId="{5F2A43AC-15D5-4427-B4D8-EB4638D66011}" type="presOf" srcId="{04E334B3-C948-4421-A751-1539E44CB4BC}" destId="{A68B8D29-DAA1-4F55-BFDC-2F0C8EA0C11B}" srcOrd="0" destOrd="4" presId="urn:microsoft.com/office/officeart/2005/8/layout/hProcess10"/>
    <dgm:cxn modelId="{B5C5CDBB-2B52-4CCA-BFA5-9437653810C5}" srcId="{2C7913DC-CE6A-4569-AED4-392811FBD42E}" destId="{1A289415-13F1-4122-93B6-5F313560592A}" srcOrd="3" destOrd="0" parTransId="{4F928413-3138-414B-AF66-5CE4766D14B9}" sibTransId="{D392A26B-79F9-4132-897B-604AACBF7F67}"/>
    <dgm:cxn modelId="{48D75139-3FC2-4D57-9528-3D1D3C399D2F}" type="presOf" srcId="{75D7DB22-8E6E-4607-B049-60785C48F661}" destId="{873F2FE7-0AB4-4868-98BB-ADB1B6A67223}" srcOrd="0" destOrd="0" presId="urn:microsoft.com/office/officeart/2005/8/layout/hProcess10"/>
    <dgm:cxn modelId="{A102185F-802A-4278-92CB-F7F3C21234CC}" type="presOf" srcId="{ED852449-EFB6-4F2E-9D9B-38FC84E900A4}" destId="{AE2800CD-61D1-49C4-B5AC-7C21E43B9763}" srcOrd="0" destOrd="3" presId="urn:microsoft.com/office/officeart/2005/8/layout/hProcess10"/>
    <dgm:cxn modelId="{D9C0202A-6AF7-4F44-A565-2294683CDA03}" srcId="{6776A641-F761-4B63-B02F-FD775078EE11}" destId="{0475705B-354B-447E-9E42-1B6B78BC3D71}" srcOrd="2" destOrd="0" parTransId="{2EE6E39E-16F7-4328-903E-8CF3FA9DD10B}" sibTransId="{ACA7E368-0253-44B5-92FD-0AE5AB238EC2}"/>
    <dgm:cxn modelId="{31AA3A70-565B-48CB-8837-777CFA48F5F7}" type="presOf" srcId="{EB3A4D7E-4CF8-478B-B23A-1FC958B8D9BE}" destId="{AE2800CD-61D1-49C4-B5AC-7C21E43B9763}" srcOrd="0" destOrd="2" presId="urn:microsoft.com/office/officeart/2005/8/layout/hProcess10"/>
    <dgm:cxn modelId="{A7A6A02E-7291-4EC8-9C77-642FB0E4BE0E}" srcId="{7BECB616-D296-4DFE-97DA-AF4DE73D3933}" destId="{04E334B3-C948-4421-A751-1539E44CB4BC}" srcOrd="3" destOrd="0" parTransId="{BEF259A5-9BD4-476D-8CC2-5DB3312A9465}" sibTransId="{6E2F14B5-94E7-4E10-AC48-086B423BFB0E}"/>
    <dgm:cxn modelId="{1DCAA624-5B5F-4DF6-ADE6-6FBA0F1E06C3}" type="presOf" srcId="{CCADE5C8-E282-461E-AAE3-D2A6BEDF2417}" destId="{28AB91EA-FF85-4EF1-86B9-0FC61BE9F80D}" srcOrd="0" destOrd="0" presId="urn:microsoft.com/office/officeart/2005/8/layout/hProcess10"/>
    <dgm:cxn modelId="{627D75AF-C062-41BE-9CB6-894B63F64C51}" type="presOf" srcId="{C44F6893-2595-4FBA-BEEA-A3EB4875AA8C}" destId="{AE2800CD-61D1-49C4-B5AC-7C21E43B9763}" srcOrd="0" destOrd="1" presId="urn:microsoft.com/office/officeart/2005/8/layout/hProcess10"/>
    <dgm:cxn modelId="{1BFCF270-72D2-4D79-A24A-1D0AE223650C}" type="presOf" srcId="{75D7DB22-8E6E-4607-B049-60785C48F661}" destId="{CEFC4A99-7636-467D-A69A-2ABD2C2C41CC}" srcOrd="1" destOrd="0" presId="urn:microsoft.com/office/officeart/2005/8/layout/hProcess10"/>
    <dgm:cxn modelId="{7432F243-D1B2-4216-9A63-B5AE67F92173}" srcId="{7BECB616-D296-4DFE-97DA-AF4DE73D3933}" destId="{790E7AD3-7D88-4BEA-8741-BD3CE6BD9165}" srcOrd="1" destOrd="0" parTransId="{58BE823B-C434-466D-BAB4-0F5315CC4D38}" sibTransId="{9345E06B-9F90-429A-B0A8-2E87B53DC790}"/>
    <dgm:cxn modelId="{99DBC565-2C79-49D4-B734-547357CD570D}" type="presOf" srcId="{2FF9B99C-60C2-4E35-8902-533E6D702639}" destId="{8822E9D3-FD26-490A-8D88-B9713DC16AD4}" srcOrd="0" destOrd="2" presId="urn:microsoft.com/office/officeart/2005/8/layout/hProcess10"/>
    <dgm:cxn modelId="{6AD33BF9-23FA-4409-95C5-AC6E5A20BF02}" srcId="{CCADE5C8-E282-461E-AAE3-D2A6BEDF2417}" destId="{7BECB616-D296-4DFE-97DA-AF4DE73D3933}" srcOrd="3" destOrd="0" parTransId="{66A32264-94B8-4711-8996-49244A32AB2B}" sibTransId="{DB59157B-0FC4-4577-903B-A8D4C55768CD}"/>
    <dgm:cxn modelId="{73621532-CC7D-40DB-939E-DAC7FB31406A}" srcId="{CCADE5C8-E282-461E-AAE3-D2A6BEDF2417}" destId="{177011ED-20EE-4B3B-A8B6-18F70B4C2F32}" srcOrd="1" destOrd="0" parTransId="{8AF3E9F1-A4AB-4F16-876E-4EC0BDA683E7}" sibTransId="{D6D350E2-0558-4A7A-BF14-32E1B8B1CBB4}"/>
    <dgm:cxn modelId="{3B690EC5-F8BD-45C9-9EEE-D341ADB01F94}" type="presOf" srcId="{627530B4-5F43-4BFA-90D7-592DEECFB753}" destId="{93B88A36-737E-4140-9178-4ABBCA4091EF}" srcOrd="0" destOrd="5" presId="urn:microsoft.com/office/officeart/2005/8/layout/hProcess10"/>
    <dgm:cxn modelId="{96913044-A271-4157-BD26-8823E841E5B1}" srcId="{177011ED-20EE-4B3B-A8B6-18F70B4C2F32}" destId="{ED852449-EFB6-4F2E-9D9B-38FC84E900A4}" srcOrd="2" destOrd="0" parTransId="{15C97082-41BF-44F9-85C0-2F5E4CB48657}" sibTransId="{315BB4B3-1C3E-4B85-B083-908423B587B3}"/>
    <dgm:cxn modelId="{A32A2C63-2422-4DF9-A3B9-1BD67DB97535}" type="presOf" srcId="{2C7913DC-CE6A-4569-AED4-392811FBD42E}" destId="{93B88A36-737E-4140-9178-4ABBCA4091EF}" srcOrd="0" destOrd="0" presId="urn:microsoft.com/office/officeart/2005/8/layout/hProcess10"/>
    <dgm:cxn modelId="{B289CB15-1E50-4D07-97E7-5CC7FB100827}" srcId="{7BECB616-D296-4DFE-97DA-AF4DE73D3933}" destId="{A20272C3-9220-42B3-9CDE-FBCEA9B4DD47}" srcOrd="0" destOrd="0" parTransId="{A041A17C-A4BA-4867-9118-E0B81B4AB7DF}" sibTransId="{C933564C-750E-4F0E-A61E-F10ECBC05BDA}"/>
    <dgm:cxn modelId="{91A1A006-6E29-4783-B761-4903529F03E8}" type="presOf" srcId="{177011ED-20EE-4B3B-A8B6-18F70B4C2F32}" destId="{AE2800CD-61D1-49C4-B5AC-7C21E43B9763}" srcOrd="0" destOrd="0" presId="urn:microsoft.com/office/officeart/2005/8/layout/hProcess10"/>
    <dgm:cxn modelId="{565ADCF5-92A4-4A50-B268-9D87921C93DB}" type="presOf" srcId="{D6D350E2-0558-4A7A-BF14-32E1B8B1CBB4}" destId="{9B7F903D-7E06-4C87-864F-94F06D707FEC}" srcOrd="1" destOrd="0" presId="urn:microsoft.com/office/officeart/2005/8/layout/hProcess10"/>
    <dgm:cxn modelId="{1636BE5F-1CB6-4973-BAF5-642B1FA0F99C}" srcId="{177011ED-20EE-4B3B-A8B6-18F70B4C2F32}" destId="{EB3A4D7E-4CF8-478B-B23A-1FC958B8D9BE}" srcOrd="1" destOrd="0" parTransId="{DE3968E3-FB3C-4E50-B605-8D860F82E69D}" sibTransId="{9D058DEE-B576-472E-9CD3-8DE35CA9069F}"/>
    <dgm:cxn modelId="{B0683141-431B-4A6D-AA92-7DDE18D92181}" type="presOf" srcId="{6776A641-F761-4B63-B02F-FD775078EE11}" destId="{8822E9D3-FD26-490A-8D88-B9713DC16AD4}" srcOrd="0" destOrd="0" presId="urn:microsoft.com/office/officeart/2005/8/layout/hProcess10"/>
    <dgm:cxn modelId="{1DF4345B-E279-437F-A613-A06D881B1F7F}" srcId="{177011ED-20EE-4B3B-A8B6-18F70B4C2F32}" destId="{DB3FD6FE-8B03-4447-8089-36969E8EF394}" srcOrd="3" destOrd="0" parTransId="{7532F4ED-A3B6-4A68-ADB3-BB535D78228C}" sibTransId="{C640519C-EBF1-4728-A0D5-12B80FC6E136}"/>
    <dgm:cxn modelId="{16BA97DC-61BC-4885-9DE7-C26AD5668779}" srcId="{CCADE5C8-E282-461E-AAE3-D2A6BEDF2417}" destId="{2C7913DC-CE6A-4569-AED4-392811FBD42E}" srcOrd="0" destOrd="0" parTransId="{5E574DCD-29C6-4E69-BFE4-3CA57EE34515}" sibTransId="{20E5FA54-7944-4272-8E18-B8AD6474AA22}"/>
    <dgm:cxn modelId="{2607CAA0-34F2-4ECD-86EC-0270C7998CFE}" type="presOf" srcId="{20E5FA54-7944-4272-8E18-B8AD6474AA22}" destId="{B1765271-B255-4025-A109-037F3E20DC81}" srcOrd="0" destOrd="0" presId="urn:microsoft.com/office/officeart/2005/8/layout/hProcess10"/>
    <dgm:cxn modelId="{CB8F48AA-358C-4902-AC50-42454412CF2F}" type="presOf" srcId="{5AB68D89-08B7-4B7B-972D-EE5150F879D4}" destId="{93B88A36-737E-4140-9178-4ABBCA4091EF}" srcOrd="0" destOrd="2" presId="urn:microsoft.com/office/officeart/2005/8/layout/hProcess10"/>
    <dgm:cxn modelId="{544E3E05-D39E-495A-834F-9F79B0F69FE4}" type="presOf" srcId="{790E7AD3-7D88-4BEA-8741-BD3CE6BD9165}" destId="{A68B8D29-DAA1-4F55-BFDC-2F0C8EA0C11B}" srcOrd="0" destOrd="2" presId="urn:microsoft.com/office/officeart/2005/8/layout/hProcess10"/>
    <dgm:cxn modelId="{91B071F8-43DA-4178-887C-B0A91C0A678C}" type="presOf" srcId="{0B9C3C0B-FE42-49D2-8A79-068DC70B59AD}" destId="{A68B8D29-DAA1-4F55-BFDC-2F0C8EA0C11B}" srcOrd="0" destOrd="5" presId="urn:microsoft.com/office/officeart/2005/8/layout/hProcess10"/>
    <dgm:cxn modelId="{7BB093D9-0621-4C72-9A02-5C9D93E9F12F}" srcId="{2C7913DC-CE6A-4569-AED4-392811FBD42E}" destId="{0A809184-C70C-413C-B2EF-89EC6EB8782B}" srcOrd="0" destOrd="0" parTransId="{1538DC25-D3DA-414D-B289-CD5654460978}" sibTransId="{BF5262CD-FB23-4028-B50D-F2836EC46437}"/>
    <dgm:cxn modelId="{93418FB7-6EE8-43EA-B28E-99ECD4565F2A}" type="presOf" srcId="{2978130D-DA2F-4A60-ADA2-E649C892A8F6}" destId="{8822E9D3-FD26-490A-8D88-B9713DC16AD4}" srcOrd="0" destOrd="1" presId="urn:microsoft.com/office/officeart/2005/8/layout/hProcess10"/>
    <dgm:cxn modelId="{F58DC6CE-6505-475B-8D48-40C8096F6144}" srcId="{CCADE5C8-E282-461E-AAE3-D2A6BEDF2417}" destId="{6776A641-F761-4B63-B02F-FD775078EE11}" srcOrd="2" destOrd="0" parTransId="{DEA2B46A-9D4C-4C3E-BF05-42BA59B254BA}" sibTransId="{75D7DB22-8E6E-4607-B049-60785C48F661}"/>
    <dgm:cxn modelId="{D5DA5B4C-DE76-4533-BA09-327F60693969}" type="presOf" srcId="{B70BF61A-A8AB-454B-BA52-94DE74CF216E}" destId="{A68B8D29-DAA1-4F55-BFDC-2F0C8EA0C11B}" srcOrd="0" destOrd="3" presId="urn:microsoft.com/office/officeart/2005/8/layout/hProcess10"/>
    <dgm:cxn modelId="{558324EE-FBB9-4810-A486-B61F477C1589}" type="presOf" srcId="{20E5FA54-7944-4272-8E18-B8AD6474AA22}" destId="{83995CFE-9F8D-4B74-A914-94F5208261B8}" srcOrd="1" destOrd="0" presId="urn:microsoft.com/office/officeart/2005/8/layout/hProcess10"/>
    <dgm:cxn modelId="{64A44781-73F3-479D-8A94-4B21CE63FFBC}" type="presParOf" srcId="{28AB91EA-FF85-4EF1-86B9-0FC61BE9F80D}" destId="{3CDD11BE-723B-47D0-9D6B-74303C6E062A}" srcOrd="0" destOrd="0" presId="urn:microsoft.com/office/officeart/2005/8/layout/hProcess10"/>
    <dgm:cxn modelId="{3DB02906-F442-4D32-89F2-C77EE536383C}" type="presParOf" srcId="{3CDD11BE-723B-47D0-9D6B-74303C6E062A}" destId="{A540057B-3EAE-4BC0-A46E-7E6848DC718E}" srcOrd="0" destOrd="0" presId="urn:microsoft.com/office/officeart/2005/8/layout/hProcess10"/>
    <dgm:cxn modelId="{E523AEFA-7F54-4985-B453-ED3FAF287B94}" type="presParOf" srcId="{3CDD11BE-723B-47D0-9D6B-74303C6E062A}" destId="{93B88A36-737E-4140-9178-4ABBCA4091EF}" srcOrd="1" destOrd="0" presId="urn:microsoft.com/office/officeart/2005/8/layout/hProcess10"/>
    <dgm:cxn modelId="{8C00256A-C30A-4E30-9FEE-7169F0F21387}" type="presParOf" srcId="{28AB91EA-FF85-4EF1-86B9-0FC61BE9F80D}" destId="{B1765271-B255-4025-A109-037F3E20DC81}" srcOrd="1" destOrd="0" presId="urn:microsoft.com/office/officeart/2005/8/layout/hProcess10"/>
    <dgm:cxn modelId="{B64345AC-577B-442F-8A05-A0BF9B9E8A8A}" type="presParOf" srcId="{B1765271-B255-4025-A109-037F3E20DC81}" destId="{83995CFE-9F8D-4B74-A914-94F5208261B8}" srcOrd="0" destOrd="0" presId="urn:microsoft.com/office/officeart/2005/8/layout/hProcess10"/>
    <dgm:cxn modelId="{2D42E4D4-C281-4BAA-A591-ACC2A8ABAB0E}" type="presParOf" srcId="{28AB91EA-FF85-4EF1-86B9-0FC61BE9F80D}" destId="{72FC2712-853E-4A33-A04C-A0D041FA56F9}" srcOrd="2" destOrd="0" presId="urn:microsoft.com/office/officeart/2005/8/layout/hProcess10"/>
    <dgm:cxn modelId="{48FA87D6-EB0E-4C7D-AD6E-75DCC4D59CD4}" type="presParOf" srcId="{72FC2712-853E-4A33-A04C-A0D041FA56F9}" destId="{720E0FCE-2C22-40BE-94D1-28EACBFF22AF}" srcOrd="0" destOrd="0" presId="urn:microsoft.com/office/officeart/2005/8/layout/hProcess10"/>
    <dgm:cxn modelId="{CFAE7754-4E89-4B05-A0F3-EB2BAFFBB596}" type="presParOf" srcId="{72FC2712-853E-4A33-A04C-A0D041FA56F9}" destId="{AE2800CD-61D1-49C4-B5AC-7C21E43B9763}" srcOrd="1" destOrd="0" presId="urn:microsoft.com/office/officeart/2005/8/layout/hProcess10"/>
    <dgm:cxn modelId="{6C719F92-791D-48B0-9D94-79168E97F011}" type="presParOf" srcId="{28AB91EA-FF85-4EF1-86B9-0FC61BE9F80D}" destId="{72ABC00C-29F3-4E0B-94BD-74ED1C705EA8}" srcOrd="3" destOrd="0" presId="urn:microsoft.com/office/officeart/2005/8/layout/hProcess10"/>
    <dgm:cxn modelId="{DD2884D4-E4F5-49EA-AFC7-32862AABBEBE}" type="presParOf" srcId="{72ABC00C-29F3-4E0B-94BD-74ED1C705EA8}" destId="{9B7F903D-7E06-4C87-864F-94F06D707FEC}" srcOrd="0" destOrd="0" presId="urn:microsoft.com/office/officeart/2005/8/layout/hProcess10"/>
    <dgm:cxn modelId="{FC0E9AC2-90C3-4911-A609-BCB61F7EEF45}" type="presParOf" srcId="{28AB91EA-FF85-4EF1-86B9-0FC61BE9F80D}" destId="{85EABC8C-D556-411C-8A98-A7F6907D9364}" srcOrd="4" destOrd="0" presId="urn:microsoft.com/office/officeart/2005/8/layout/hProcess10"/>
    <dgm:cxn modelId="{67FCE1B2-1596-4780-B6C1-A39D6EE39F37}" type="presParOf" srcId="{85EABC8C-D556-411C-8A98-A7F6907D9364}" destId="{DE299449-B3C3-4BF8-ABB4-366B09D68632}" srcOrd="0" destOrd="0" presId="urn:microsoft.com/office/officeart/2005/8/layout/hProcess10"/>
    <dgm:cxn modelId="{A8F99FCF-9136-4570-871C-85E888CF0FEA}" type="presParOf" srcId="{85EABC8C-D556-411C-8A98-A7F6907D9364}" destId="{8822E9D3-FD26-490A-8D88-B9713DC16AD4}" srcOrd="1" destOrd="0" presId="urn:microsoft.com/office/officeart/2005/8/layout/hProcess10"/>
    <dgm:cxn modelId="{631CEA1A-B035-4650-8BA6-3C80AC422FC8}" type="presParOf" srcId="{28AB91EA-FF85-4EF1-86B9-0FC61BE9F80D}" destId="{873F2FE7-0AB4-4868-98BB-ADB1B6A67223}" srcOrd="5" destOrd="0" presId="urn:microsoft.com/office/officeart/2005/8/layout/hProcess10"/>
    <dgm:cxn modelId="{16D5DC35-FDD5-41F9-87F8-09F98D94C517}" type="presParOf" srcId="{873F2FE7-0AB4-4868-98BB-ADB1B6A67223}" destId="{CEFC4A99-7636-467D-A69A-2ABD2C2C41CC}" srcOrd="0" destOrd="0" presId="urn:microsoft.com/office/officeart/2005/8/layout/hProcess10"/>
    <dgm:cxn modelId="{BA8B3141-6B4C-4B7E-B162-B14C75BE42F2}" type="presParOf" srcId="{28AB91EA-FF85-4EF1-86B9-0FC61BE9F80D}" destId="{78CE1D23-21A3-4DF8-844C-6CB8ECEE04A6}" srcOrd="6" destOrd="0" presId="urn:microsoft.com/office/officeart/2005/8/layout/hProcess10"/>
    <dgm:cxn modelId="{10DFCD6A-004A-4CF4-8C63-B930D532329A}" type="presParOf" srcId="{78CE1D23-21A3-4DF8-844C-6CB8ECEE04A6}" destId="{0168CCBD-72E7-4834-BA02-3663972161AE}" srcOrd="0" destOrd="0" presId="urn:microsoft.com/office/officeart/2005/8/layout/hProcess10"/>
    <dgm:cxn modelId="{2C21E11E-91DE-43FF-BD32-9F5E0F257D5D}" type="presParOf" srcId="{78CE1D23-21A3-4DF8-844C-6CB8ECEE04A6}" destId="{A68B8D29-DAA1-4F55-BFDC-2F0C8EA0C11B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0057B-3EAE-4BC0-A46E-7E6848DC718E}">
      <dsp:nvSpPr>
        <dsp:cNvPr id="0" name=""/>
        <dsp:cNvSpPr/>
      </dsp:nvSpPr>
      <dsp:spPr>
        <a:xfrm>
          <a:off x="251748" y="977200"/>
          <a:ext cx="1086002" cy="108600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1850" t="11778" r="-11158" b="11343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3B88A36-737E-4140-9178-4ABBCA4091EF}">
      <dsp:nvSpPr>
        <dsp:cNvPr id="0" name=""/>
        <dsp:cNvSpPr/>
      </dsp:nvSpPr>
      <dsp:spPr>
        <a:xfrm>
          <a:off x="0" y="2096309"/>
          <a:ext cx="1717827" cy="2718860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Manufacturing Digital Artifacts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3-D Geometric Models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Product Manufacturing Information (PMI)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Digital Metrology Data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Finite Element Models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Bids and Quotes</a:t>
          </a:r>
        </a:p>
      </dsp:txBody>
      <dsp:txXfrm>
        <a:off x="50313" y="2146622"/>
        <a:ext cx="1617201" cy="2618234"/>
      </dsp:txXfrm>
    </dsp:sp>
    <dsp:sp modelId="{B1765271-B255-4025-A109-037F3E20DC81}">
      <dsp:nvSpPr>
        <dsp:cNvPr id="0" name=""/>
        <dsp:cNvSpPr/>
      </dsp:nvSpPr>
      <dsp:spPr>
        <a:xfrm rot="40008" flipH="1" flipV="1">
          <a:off x="1908717" y="1515876"/>
          <a:ext cx="66283" cy="353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1919322" y="1523008"/>
        <a:ext cx="55678" cy="21211"/>
      </dsp:txXfrm>
    </dsp:sp>
    <dsp:sp modelId="{720E0FCE-2C22-40BE-94D1-28EACBFF22AF}">
      <dsp:nvSpPr>
        <dsp:cNvPr id="0" name=""/>
        <dsp:cNvSpPr/>
      </dsp:nvSpPr>
      <dsp:spPr>
        <a:xfrm>
          <a:off x="2488433" y="1003232"/>
          <a:ext cx="1086002" cy="108600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191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E2800CD-61D1-49C4-B5AC-7C21E43B9763}">
      <dsp:nvSpPr>
        <dsp:cNvPr id="0" name=""/>
        <dsp:cNvSpPr/>
      </dsp:nvSpPr>
      <dsp:spPr>
        <a:xfrm>
          <a:off x="2167775" y="2090010"/>
          <a:ext cx="1782292" cy="2742405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164019"/>
            <a:satOff val="3900"/>
            <a:lumOff val="2127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System Integration Digital Artifacts 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High Fidelity System Models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3-D System Designs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Simulation Animations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Technical Deliverables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Supply Chain RFQ/RFPs</a:t>
          </a:r>
        </a:p>
      </dsp:txBody>
      <dsp:txXfrm>
        <a:off x="2219977" y="2142212"/>
        <a:ext cx="1677888" cy="2638001"/>
      </dsp:txXfrm>
    </dsp:sp>
    <dsp:sp modelId="{72ABC00C-29F3-4E0B-94BD-74ED1C705EA8}">
      <dsp:nvSpPr>
        <dsp:cNvPr id="0" name=""/>
        <dsp:cNvSpPr/>
      </dsp:nvSpPr>
      <dsp:spPr>
        <a:xfrm rot="24390" flipH="1">
          <a:off x="4098008" y="1483570"/>
          <a:ext cx="64219" cy="109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209401"/>
            <a:satOff val="-2167"/>
            <a:lumOff val="180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117274" y="1505585"/>
        <a:ext cx="44953" cy="65841"/>
      </dsp:txXfrm>
    </dsp:sp>
    <dsp:sp modelId="{DE299449-B3C3-4BF8-ABB4-366B09D68632}">
      <dsp:nvSpPr>
        <dsp:cNvPr id="0" name=""/>
        <dsp:cNvSpPr/>
      </dsp:nvSpPr>
      <dsp:spPr>
        <a:xfrm>
          <a:off x="4632878" y="988017"/>
          <a:ext cx="1086002" cy="108600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822E9D3-FD26-490A-8D88-B9713DC16AD4}">
      <dsp:nvSpPr>
        <dsp:cNvPr id="0" name=""/>
        <dsp:cNvSpPr/>
      </dsp:nvSpPr>
      <dsp:spPr>
        <a:xfrm>
          <a:off x="4338138" y="2119186"/>
          <a:ext cx="1797615" cy="2770760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328038"/>
            <a:satOff val="7800"/>
            <a:lumOff val="425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chemeClr val="tx1"/>
              </a:solidFill>
              <a:effectLst/>
            </a:rPr>
            <a:t>Acquisition Digital Artifacts</a:t>
          </a:r>
        </a:p>
        <a:p>
          <a:pPr marL="117475" lvl="1" indent="-117475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200" b="1" kern="1200" dirty="0">
              <a:solidFill>
                <a:schemeClr val="tx1"/>
              </a:solidFill>
              <a:effectLst/>
            </a:rPr>
            <a:t>Mission Models</a:t>
          </a:r>
        </a:p>
        <a:p>
          <a:pPr marL="117475" lvl="1" indent="-117475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200" b="1" kern="1200" dirty="0">
              <a:solidFill>
                <a:schemeClr val="tx1"/>
              </a:solidFill>
              <a:effectLst/>
            </a:rPr>
            <a:t>Digital System Models</a:t>
          </a:r>
        </a:p>
        <a:p>
          <a:pPr marL="117475" lvl="1" indent="-117475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200" b="1" kern="1200" dirty="0">
              <a:solidFill>
                <a:schemeClr val="tx1"/>
              </a:solidFill>
              <a:effectLst/>
            </a:rPr>
            <a:t>Digital Thread for System Lifecycle Management</a:t>
          </a:r>
        </a:p>
        <a:p>
          <a:pPr marL="117475" lvl="1" indent="-117475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200" b="1" kern="1200" dirty="0">
              <a:solidFill>
                <a:schemeClr val="tx1"/>
              </a:solidFill>
              <a:effectLst/>
            </a:rPr>
            <a:t>Acquisition RFQ/RFP</a:t>
          </a:r>
        </a:p>
        <a:p>
          <a:pPr marL="117475" lvl="1" indent="-117475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200" b="1" kern="1200" dirty="0">
              <a:solidFill>
                <a:schemeClr val="tx1"/>
              </a:solidFill>
              <a:effectLst/>
            </a:rPr>
            <a:t>Operational Tests Video</a:t>
          </a:r>
        </a:p>
      </dsp:txBody>
      <dsp:txXfrm>
        <a:off x="4390788" y="2171836"/>
        <a:ext cx="1692315" cy="2665460"/>
      </dsp:txXfrm>
    </dsp:sp>
    <dsp:sp modelId="{873F2FE7-0AB4-4868-98BB-ADB1B6A67223}">
      <dsp:nvSpPr>
        <dsp:cNvPr id="0" name=""/>
        <dsp:cNvSpPr/>
      </dsp:nvSpPr>
      <dsp:spPr>
        <a:xfrm rot="53534">
          <a:off x="6289277" y="1508780"/>
          <a:ext cx="75120" cy="803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209401"/>
            <a:satOff val="-2167"/>
            <a:lumOff val="180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289278" y="1524670"/>
        <a:ext cx="52584" cy="48195"/>
      </dsp:txXfrm>
    </dsp:sp>
    <dsp:sp modelId="{0168CCBD-72E7-4834-BA02-3663972161AE}">
      <dsp:nvSpPr>
        <dsp:cNvPr id="0" name=""/>
        <dsp:cNvSpPr/>
      </dsp:nvSpPr>
      <dsp:spPr>
        <a:xfrm>
          <a:off x="6876893" y="1022964"/>
          <a:ext cx="1086002" cy="108600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386" b="3462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68B8D29-DAA1-4F55-BFDC-2F0C8EA0C11B}">
      <dsp:nvSpPr>
        <dsp:cNvPr id="0" name=""/>
        <dsp:cNvSpPr/>
      </dsp:nvSpPr>
      <dsp:spPr>
        <a:xfrm>
          <a:off x="6562800" y="2143909"/>
          <a:ext cx="1792728" cy="2673183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164019"/>
            <a:satOff val="3900"/>
            <a:lumOff val="2127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Operation &amp; Maintenance Digital Artifacts</a:t>
          </a:r>
        </a:p>
        <a:p>
          <a:pPr marL="58738" lvl="1" indent="-58738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Digital Twin</a:t>
          </a:r>
        </a:p>
        <a:p>
          <a:pPr marL="58738" lvl="1" indent="-58738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System Performance Data</a:t>
          </a:r>
        </a:p>
        <a:p>
          <a:pPr marL="58738" lvl="1" indent="-58738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Computerized Maintenance Management Data</a:t>
          </a:r>
        </a:p>
        <a:p>
          <a:pPr marL="58738" lvl="1" indent="-58738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Training Simulators</a:t>
          </a:r>
        </a:p>
        <a:p>
          <a:pPr marL="58738" lvl="1" indent="-58738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Disposal Records</a:t>
          </a:r>
        </a:p>
      </dsp:txBody>
      <dsp:txXfrm>
        <a:off x="6615307" y="2196416"/>
        <a:ext cx="1687714" cy="2568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3763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1"/>
            <a:ext cx="3013763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0AF2B-234C-40CF-B0BF-F6678C9E50B4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55700"/>
            <a:ext cx="5538788" cy="3116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44861"/>
            <a:ext cx="556387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3763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2669"/>
            <a:ext cx="3013763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A032D-C763-4169-8393-BAF8BE55F0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70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363538"/>
            <a:ext cx="55419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F04B95-B3BA-42C6-9222-0216897AC9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094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032D-C763-4169-8393-BAF8BE55F09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468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6491670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7C782708-0A9A-424C-8B9B-48366DD76FE7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9 July 2018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29545" y="6501944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8" name="Picture 2" descr="Image result for ndia logo">
            <a:extLst>
              <a:ext uri="{FF2B5EF4-FFF2-40B4-BE49-F238E27FC236}">
                <a16:creationId xmlns:a16="http://schemas.microsoft.com/office/drawing/2014/main" xmlns="" id="{C8C404D5-0F81-4079-98A3-E667916984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0252" y="280539"/>
            <a:ext cx="1288868" cy="5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15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6487166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26A3445F-0EF3-4D3A-9D57-5D2C3241C3A9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9 July 2018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29545" y="6497440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7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426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426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6487166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6DC9E597-70BD-4911-B8AE-3BBBF2BB1004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9 July 2018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29545" y="6497440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6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776" y="211309"/>
            <a:ext cx="8831533" cy="71039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6487166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CC6AB740-11AC-4EA5-9C11-C67136193E2E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9 July 2018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29545" y="6497440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26" name="Picture 2" descr="Image result for ndia logo">
            <a:extLst>
              <a:ext uri="{FF2B5EF4-FFF2-40B4-BE49-F238E27FC236}">
                <a16:creationId xmlns:a16="http://schemas.microsoft.com/office/drawing/2014/main" xmlns="" id="{16D154FE-05C2-4108-8EB6-9AF4CF3FAF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0252" y="280539"/>
            <a:ext cx="1288868" cy="5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62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322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6487166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D600E388-4DCB-48BD-970C-11DE91E25696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9 July 2018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29545" y="6497440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8" name="Picture 2" descr="Image result for ndia logo">
            <a:extLst>
              <a:ext uri="{FF2B5EF4-FFF2-40B4-BE49-F238E27FC236}">
                <a16:creationId xmlns:a16="http://schemas.microsoft.com/office/drawing/2014/main" xmlns="" id="{E9A6BE09-BD63-4917-85B1-A6573CBD75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0252" y="280539"/>
            <a:ext cx="1288868" cy="5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15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57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57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87166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23D46FB8-5FD8-40C3-B296-86C318485487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9 July 2018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29545" y="6497440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7" name="Picture 2" descr="Image result for ndia logo">
            <a:extLst>
              <a:ext uri="{FF2B5EF4-FFF2-40B4-BE49-F238E27FC236}">
                <a16:creationId xmlns:a16="http://schemas.microsoft.com/office/drawing/2014/main" xmlns="" id="{1C9BB0BE-4BC8-4F6F-A57A-33F2BE1CA7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0252" y="280539"/>
            <a:ext cx="1288868" cy="5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79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65125"/>
            <a:ext cx="830738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962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962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87166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148FCDA2-9B1B-4A46-99E9-7731DCE14784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9 July 2018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729545" y="6497440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3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6487166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5038AAC4-7F3D-4C14-9AFD-4AA26152A7D6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9 July 2018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29545" y="6497440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9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AED0F9BB-24E5-49F6-B160-D4D318428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51D93439-2A5E-4D6A-A87A-605038C68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4AACE9-3EBE-4B7B-B5FD-B16EEEBDBBD9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9 July 2018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A7F68C1-81BD-4429-BEBC-DC02A8B16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727200"/>
            <a:ext cx="3932237" cy="13360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7224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68320"/>
            <a:ext cx="3932237" cy="2641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87166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B3633C6E-3301-412B-BF1B-5E042473DABD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9 July 2018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29545" y="6497440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43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757680"/>
            <a:ext cx="3932237" cy="1320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589281"/>
            <a:ext cx="6172200" cy="5181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78480"/>
            <a:ext cx="3932237" cy="2692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87166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B174F71E-FFBC-4993-A756-73ACE56A8BC9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9 July 2018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29545" y="6497440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21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2776" y="211309"/>
            <a:ext cx="8887262" cy="710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534" y="1224285"/>
            <a:ext cx="11737876" cy="4960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6487166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B116EA38-9456-42C6-A39C-3A3A9BE6D42F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9 July 2018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29545" y="6497440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395215" y="6587193"/>
            <a:ext cx="342651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dirty="0"/>
              <a:t>© 2018 Published and used by INCOSE with permission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96557" y="6502354"/>
            <a:ext cx="1661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5BDA974-3063-4C84-A5E3-432A233FF2E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776" y="145875"/>
            <a:ext cx="1266674" cy="841263"/>
          </a:xfrm>
          <a:prstGeom prst="rect">
            <a:avLst/>
          </a:prstGeom>
        </p:spPr>
      </p:pic>
      <p:pic>
        <p:nvPicPr>
          <p:cNvPr id="10" name="Picture 2" descr="Image result for ndia logo">
            <a:extLst>
              <a:ext uri="{FF2B5EF4-FFF2-40B4-BE49-F238E27FC236}">
                <a16:creationId xmlns:a16="http://schemas.microsoft.com/office/drawing/2014/main" xmlns="" id="{5E81CD8E-7F1D-4F2D-8D7C-BD903F6035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0252" y="280539"/>
            <a:ext cx="1288868" cy="5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17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2971A9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3" Type="http://schemas.openxmlformats.org/officeDocument/2006/relationships/image" Target="../media/image5.jpeg"/><Relationship Id="rId21" Type="http://schemas.openxmlformats.org/officeDocument/2006/relationships/image" Target="../media/image15.png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9.svg"/><Relationship Id="rId24" Type="http://schemas.openxmlformats.org/officeDocument/2006/relationships/image" Target="../media/image17.png"/><Relationship Id="rId5" Type="http://schemas.openxmlformats.org/officeDocument/2006/relationships/image" Target="../media/image7.png"/><Relationship Id="rId15" Type="http://schemas.openxmlformats.org/officeDocument/2006/relationships/image" Target="../media/image10.png"/><Relationship Id="rId23" Type="http://schemas.openxmlformats.org/officeDocument/2006/relationships/image" Target="../media/image1.jpeg"/><Relationship Id="rId19" Type="http://schemas.microsoft.com/office/2007/relationships/hdphoto" Target="../media/hdphoto2.wdp"/><Relationship Id="rId4" Type="http://schemas.openxmlformats.org/officeDocument/2006/relationships/image" Target="../media/image6.png"/><Relationship Id="rId14" Type="http://schemas.openxmlformats.org/officeDocument/2006/relationships/image" Target="../media/image22.svg"/><Relationship Id="rId2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3.em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16.png"/><Relationship Id="rId18" Type="http://schemas.openxmlformats.org/officeDocument/2006/relationships/image" Target="../media/image44.png"/><Relationship Id="rId3" Type="http://schemas.openxmlformats.org/officeDocument/2006/relationships/image" Target="../media/image33.png"/><Relationship Id="rId21" Type="http://schemas.openxmlformats.org/officeDocument/2006/relationships/image" Target="../media/image47.png"/><Relationship Id="rId7" Type="http://schemas.openxmlformats.org/officeDocument/2006/relationships/image" Target="../media/image36.jpeg"/><Relationship Id="rId12" Type="http://schemas.openxmlformats.org/officeDocument/2006/relationships/image" Target="../media/image15.png"/><Relationship Id="rId17" Type="http://schemas.openxmlformats.org/officeDocument/2006/relationships/image" Target="../media/image43.png"/><Relationship Id="rId2" Type="http://schemas.openxmlformats.org/officeDocument/2006/relationships/image" Target="../media/image32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14.jpeg"/><Relationship Id="rId5" Type="http://schemas.openxmlformats.org/officeDocument/2006/relationships/image" Target="../media/image34.png"/><Relationship Id="rId15" Type="http://schemas.openxmlformats.org/officeDocument/2006/relationships/image" Target="../media/image41.png"/><Relationship Id="rId10" Type="http://schemas.openxmlformats.org/officeDocument/2006/relationships/image" Target="../media/image39.png"/><Relationship Id="rId19" Type="http://schemas.openxmlformats.org/officeDocument/2006/relationships/image" Target="../media/image45.png"/><Relationship Id="rId4" Type="http://schemas.microsoft.com/office/2007/relationships/hdphoto" Target="../media/hdphoto4.wdp"/><Relationship Id="rId9" Type="http://schemas.openxmlformats.org/officeDocument/2006/relationships/image" Target="../media/image38.png"/><Relationship Id="rId14" Type="http://schemas.openxmlformats.org/officeDocument/2006/relationships/image" Target="../media/image40.png"/><Relationship Id="rId22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xmlns="" id="{78E78C9D-530E-44B2-A4E1-3090F67ACE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74684" y="639478"/>
            <a:ext cx="6856795" cy="5577837"/>
          </a:xfrm>
          <a:prstGeom prst="rect">
            <a:avLst/>
          </a:prstGeom>
          <a:noFill/>
          <a:effectLst/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2857917-4AF3-4C94-AA86-BA63E0E38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B54924-03FB-44A6-B139-D6D34965CBA3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2FB748C-1A1F-48DE-8295-C016DF60E367}"/>
              </a:ext>
            </a:extLst>
          </p:cNvPr>
          <p:cNvSpPr/>
          <p:nvPr/>
        </p:nvSpPr>
        <p:spPr>
          <a:xfrm>
            <a:off x="0" y="-2"/>
            <a:ext cx="2166730" cy="1230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393A655-5ED0-4481-9703-D130552AC491}"/>
              </a:ext>
            </a:extLst>
          </p:cNvPr>
          <p:cNvSpPr/>
          <p:nvPr/>
        </p:nvSpPr>
        <p:spPr>
          <a:xfrm>
            <a:off x="0" y="-2"/>
            <a:ext cx="12192001" cy="6856797"/>
          </a:xfrm>
          <a:prstGeom prst="rect">
            <a:avLst/>
          </a:prstGeom>
          <a:gradFill flip="none" rotWithShape="1">
            <a:gsLst>
              <a:gs pos="76000">
                <a:srgbClr val="FAFCFE"/>
              </a:gs>
              <a:gs pos="31000">
                <a:schemeClr val="accent1">
                  <a:lumMod val="5000"/>
                  <a:lumOff val="95000"/>
                  <a:alpha val="10000"/>
                </a:schemeClr>
              </a:gs>
              <a:gs pos="97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0110E203-BAE0-4769-B976-B7228FA8C40E}"/>
              </a:ext>
            </a:extLst>
          </p:cNvPr>
          <p:cNvSpPr txBox="1">
            <a:spLocks/>
          </p:cNvSpPr>
          <p:nvPr/>
        </p:nvSpPr>
        <p:spPr>
          <a:xfrm>
            <a:off x="5657037" y="5603660"/>
            <a:ext cx="6303735" cy="1186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lnSpc>
                <a:spcPct val="100000"/>
              </a:lnSpc>
              <a:spcBef>
                <a:spcPts val="0"/>
              </a:spcBef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lvl="0" algn="r">
              <a:lnSpc>
                <a:spcPct val="100000"/>
              </a:lnSpc>
              <a:spcBef>
                <a:spcPts val="0"/>
              </a:spcBef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July 9, 2018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AC1F4AA-1C35-4152-9587-3CF3AFD3D9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31" y="731966"/>
            <a:ext cx="2212135" cy="1469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847" y="3233376"/>
            <a:ext cx="7125717" cy="151234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chemeClr val="tx1"/>
                </a:solidFill>
              </a:rPr>
              <a:t/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Digital Engineering Information Exchang</a:t>
            </a:r>
            <a:r>
              <a:rPr lang="en-US" sz="4000" b="1" dirty="0" smtClean="0">
                <a:solidFill>
                  <a:schemeClr val="tx1"/>
                </a:solidFill>
              </a:rPr>
              <a:t>e </a:t>
            </a:r>
            <a:r>
              <a:rPr lang="en-US" sz="4000" b="1" dirty="0" smtClean="0">
                <a:solidFill>
                  <a:schemeClr val="tx1"/>
                </a:solidFill>
              </a:rPr>
              <a:t>Working Group (DEIX WG)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/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aka Digital Artifacts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897" y="5184351"/>
            <a:ext cx="3040043" cy="1012697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400" b="1" dirty="0" smtClean="0">
                <a:latin typeface="Arial Narrow" panose="020B0606020202030204" pitchFamily="34" charset="0"/>
              </a:rPr>
              <a:t>INCOSE </a:t>
            </a:r>
            <a:r>
              <a:rPr lang="en-US" sz="1400" b="1" dirty="0">
                <a:latin typeface="Arial Narrow" panose="020B0606020202030204" pitchFamily="34" charset="0"/>
              </a:rPr>
              <a:t>AD </a:t>
            </a:r>
            <a:r>
              <a:rPr lang="en-US" sz="1400" b="1" dirty="0" smtClean="0">
                <a:latin typeface="Arial Narrow" panose="020B0606020202030204" pitchFamily="34" charset="0"/>
              </a:rPr>
              <a:t>Transformation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sz="1400" dirty="0" smtClean="0">
              <a:latin typeface="Arial Narrow" panose="020B0606020202030204" pitchFamily="34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400" dirty="0" smtClean="0">
                <a:latin typeface="Arial Narrow" panose="020B0606020202030204" pitchFamily="34" charset="0"/>
              </a:rPr>
              <a:t>Chairman  Dr John Coleman</a:t>
            </a:r>
            <a:endParaRPr lang="en-US" sz="1400" dirty="0">
              <a:latin typeface="Arial Narrow" panose="020B0606020202030204" pitchFamily="34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400" dirty="0">
                <a:latin typeface="Arial Narrow" panose="020B0606020202030204" pitchFamily="34" charset="0"/>
              </a:rPr>
              <a:t>Co-Chairs Frank Salvatore, Chris </a:t>
            </a:r>
            <a:r>
              <a:rPr lang="en-US" sz="1400" dirty="0" err="1" smtClean="0">
                <a:latin typeface="Arial Narrow" panose="020B0606020202030204" pitchFamily="34" charset="0"/>
              </a:rPr>
              <a:t>Schrieber</a:t>
            </a:r>
            <a:endParaRPr lang="en-US" sz="1400" dirty="0">
              <a:latin typeface="Arial Narrow" panose="020B0606020202030204" pitchFamily="34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9CE32-1C2D-4544-909D-88BD9BC75D94}" type="datetime3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 July 2018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43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 I</a:t>
            </a:r>
          </a:p>
          <a:p>
            <a:pPr lvl="1"/>
            <a:r>
              <a:rPr lang="en-US" dirty="0" smtClean="0"/>
              <a:t>Review Charter, Project Plan</a:t>
            </a:r>
            <a:endParaRPr lang="en-US" dirty="0"/>
          </a:p>
          <a:p>
            <a:pPr lvl="1"/>
            <a:r>
              <a:rPr lang="en-US" dirty="0" smtClean="0"/>
              <a:t>Conclusion </a:t>
            </a:r>
            <a:r>
              <a:rPr lang="en-US" dirty="0"/>
              <a:t>of Digital Artifacts </a:t>
            </a:r>
            <a:r>
              <a:rPr lang="en-US" dirty="0" smtClean="0"/>
              <a:t>Challenge</a:t>
            </a:r>
          </a:p>
          <a:p>
            <a:pPr lvl="1"/>
            <a:r>
              <a:rPr lang="en-US" dirty="0" smtClean="0"/>
              <a:t>Presentation </a:t>
            </a:r>
            <a:r>
              <a:rPr lang="en-US" dirty="0"/>
              <a:t>on Model Curation as the 1</a:t>
            </a:r>
            <a:r>
              <a:rPr lang="en-US" baseline="30000" dirty="0"/>
              <a:t>st</a:t>
            </a:r>
            <a:r>
              <a:rPr lang="en-US" dirty="0"/>
              <a:t> method to consider for the Digital Artifact Conventions - Donna Rhodes, Ph.D., SERC/MIT</a:t>
            </a:r>
          </a:p>
          <a:p>
            <a:r>
              <a:rPr lang="en-US" dirty="0"/>
              <a:t>Break @ 3:00 – 3:30</a:t>
            </a:r>
          </a:p>
          <a:p>
            <a:r>
              <a:rPr lang="en-US" dirty="0"/>
              <a:t>Part II</a:t>
            </a:r>
          </a:p>
          <a:p>
            <a:pPr lvl="1"/>
            <a:r>
              <a:rPr lang="en-US" dirty="0" smtClean="0"/>
              <a:t>Taxonomy </a:t>
            </a:r>
            <a:r>
              <a:rPr lang="en-US" dirty="0"/>
              <a:t>development as an approach for DE Lexicon Product - Steve Jenkins, Ph.D., JPL</a:t>
            </a:r>
          </a:p>
          <a:p>
            <a:pPr lvl="1"/>
            <a:r>
              <a:rPr lang="en-US" dirty="0"/>
              <a:t>Results of Research using </a:t>
            </a:r>
            <a:r>
              <a:rPr lang="en-US" dirty="0" err="1"/>
              <a:t>Systemigrams</a:t>
            </a:r>
            <a:r>
              <a:rPr lang="en-US" dirty="0"/>
              <a:t> on Digital Thread to establish Terminology Usage as input for DE Lexicon - Tom McDermott, Ph.D., Stevens Institute (TBR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MBE Manifesto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C6AB740-11AC-4EA5-9C11-C67136193E2E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9 July 2018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6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4" r="61802"/>
          <a:stretch/>
        </p:blipFill>
        <p:spPr bwMode="auto">
          <a:xfrm>
            <a:off x="4819844" y="4064572"/>
            <a:ext cx="914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EA7FB7-4BF0-4995-B701-474C339D9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Digital Engineering Information Exchange WG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A758010-1B01-4C16-851D-8D0EB348323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C6AB740-11AC-4EA5-9C11-C67136193E2E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9 July 2018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C2DC852-5430-4E32-A316-3306518A5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294D3E30-1420-4F3D-BCE4-4032A216BB67}"/>
              </a:ext>
            </a:extLst>
          </p:cNvPr>
          <p:cNvGrpSpPr/>
          <p:nvPr/>
        </p:nvGrpSpPr>
        <p:grpSpPr>
          <a:xfrm>
            <a:off x="235324" y="1142168"/>
            <a:ext cx="11698941" cy="5344998"/>
            <a:chOff x="723832" y="1142168"/>
            <a:chExt cx="7469729" cy="5279969"/>
          </a:xfrm>
        </p:grpSpPr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2218738B-002F-4198-9753-F983601ACD9B}"/>
                </a:ext>
              </a:extLst>
            </p:cNvPr>
            <p:cNvCxnSpPr>
              <a:cxnSpLocks/>
            </p:cNvCxnSpPr>
            <p:nvPr/>
          </p:nvCxnSpPr>
          <p:spPr>
            <a:xfrm>
              <a:off x="4456956" y="1142168"/>
              <a:ext cx="0" cy="5279969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DDF44A47-B848-4F71-AE4B-E0A1B2E4BCBD}"/>
                </a:ext>
              </a:extLst>
            </p:cNvPr>
            <p:cNvCxnSpPr>
              <a:cxnSpLocks/>
            </p:cNvCxnSpPr>
            <p:nvPr/>
          </p:nvCxnSpPr>
          <p:spPr>
            <a:xfrm>
              <a:off x="723832" y="3782153"/>
              <a:ext cx="7469729" cy="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EA8D0A66-5C46-42DD-8622-4E184ECAABE5}"/>
                </a:ext>
              </a:extLst>
            </p:cNvPr>
            <p:cNvSpPr/>
            <p:nvPr/>
          </p:nvSpPr>
          <p:spPr>
            <a:xfrm>
              <a:off x="723832" y="1142168"/>
              <a:ext cx="7469729" cy="5279969"/>
            </a:xfrm>
            <a:prstGeom prst="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2A263A2-DDB4-43CF-A3C7-4A00ADA872FF}"/>
              </a:ext>
            </a:extLst>
          </p:cNvPr>
          <p:cNvSpPr/>
          <p:nvPr/>
        </p:nvSpPr>
        <p:spPr>
          <a:xfrm>
            <a:off x="334774" y="1290934"/>
            <a:ext cx="4317024" cy="168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Problem Statement:</a:t>
            </a:r>
            <a:r>
              <a:rPr lang="en-US" dirty="0">
                <a:latin typeface="Arial Narrow" panose="020B0606020202030204" pitchFamily="34" charset="0"/>
                <a:ea typeface="Times New Roman" panose="02020603050405020304" pitchFamily="18" charset="0"/>
              </a:rPr>
              <a:t>  </a:t>
            </a:r>
          </a:p>
          <a:p>
            <a:pPr marR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Despite advances in the digital era, there are significant inefficiencies when </a:t>
            </a:r>
            <a:r>
              <a:rPr lang="en-US" sz="16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suppliers, acquirers, and internal </a:t>
            </a:r>
            <a:r>
              <a:rPr lang="en-US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team members exchange engineering information following a traditional document-based </a:t>
            </a:r>
            <a:r>
              <a:rPr lang="en-US" sz="16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approach</a:t>
            </a:r>
            <a:endParaRPr lang="en-US" sz="16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08B570B-1EAF-4417-8FD2-F04B9A8DCD0F}"/>
              </a:ext>
            </a:extLst>
          </p:cNvPr>
          <p:cNvSpPr/>
          <p:nvPr/>
        </p:nvSpPr>
        <p:spPr>
          <a:xfrm>
            <a:off x="362984" y="3932723"/>
            <a:ext cx="4282105" cy="168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Opportunity: </a:t>
            </a:r>
          </a:p>
          <a:p>
            <a:pPr marR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Leverage new digital technologies, forms of </a:t>
            </a:r>
            <a:r>
              <a:rPr lang="en-US" sz="16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media, </a:t>
            </a:r>
            <a:r>
              <a:rPr lang="en-US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and means of interaction to provide enriched system representations. </a:t>
            </a:r>
            <a:r>
              <a:rPr lang="en-US" sz="16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Shared </a:t>
            </a:r>
            <a:r>
              <a:rPr lang="en-US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information, knowledge and understanding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712EAFE8-C5F9-42B8-9353-F5F2EF15A726}"/>
              </a:ext>
            </a:extLst>
          </p:cNvPr>
          <p:cNvSpPr/>
          <p:nvPr/>
        </p:nvSpPr>
        <p:spPr>
          <a:xfrm>
            <a:off x="6259605" y="2424690"/>
            <a:ext cx="55244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Arial Narrow" panose="020B0606020202030204" pitchFamily="34" charset="0"/>
              </a:rPr>
              <a:t>Efforts: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</a:rPr>
              <a:t>Define a Finite Set of Digital Artifacts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</a:rPr>
              <a:t>Develop Constructs for assembling of Digital Artifacts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</a:rPr>
              <a:t>Leverage and Influence Standards to Improve DEIX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</a:rPr>
              <a:t>Adopt a Common Lexicon</a:t>
            </a:r>
            <a:endParaRPr lang="en-US" sz="16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281B1A23-BCDB-4E32-86F2-52320C5A3ECD}"/>
              </a:ext>
            </a:extLst>
          </p:cNvPr>
          <p:cNvSpPr/>
          <p:nvPr/>
        </p:nvSpPr>
        <p:spPr>
          <a:xfrm>
            <a:off x="6239688" y="3950612"/>
            <a:ext cx="39877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/>
            <a:r>
              <a:rPr lang="en-US" sz="16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Chair/Co </a:t>
            </a:r>
            <a:r>
              <a:rPr lang="en-US" sz="16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Chairs: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Dr. John Coleman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Frank Salvatore</a:t>
            </a:r>
            <a:endParaRPr lang="en-US" sz="1600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Chris </a:t>
            </a:r>
            <a:r>
              <a:rPr lang="en-US" sz="16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Schreiber</a:t>
            </a:r>
            <a:endParaRPr lang="en-US" sz="1600" dirty="0" smtClean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R="0"/>
            <a:r>
              <a:rPr lang="en-US" sz="16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Organizational </a:t>
            </a:r>
            <a:r>
              <a:rPr lang="en-US" sz="16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Liaison/Stakeholder </a:t>
            </a:r>
            <a:r>
              <a:rPr lang="en-US" sz="16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Representatives</a:t>
            </a:r>
            <a:r>
              <a:rPr lang="en-US" sz="14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:</a:t>
            </a:r>
            <a:endParaRPr lang="en-US" sz="1400" b="1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R="0" lvl="0" indent="-342900">
              <a:buFont typeface="Calibri" panose="020F050202020403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Phil Zimmerman: OSD OUSD R-E</a:t>
            </a:r>
            <a:endParaRPr lang="en-US" sz="16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R="0" lvl="0" indent="-342900">
              <a:buFont typeface="Calibri" panose="020F050202020403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Troy Peterson: INCOSE</a:t>
            </a:r>
            <a:endParaRPr lang="en-US" sz="16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R="0" lvl="0" indent="-342900">
              <a:buFont typeface="Calibri" panose="020F050202020403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David 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Allsop: NDIA</a:t>
            </a:r>
          </a:p>
          <a:p>
            <a:pPr marR="0" lvl="0" indent="-342900">
              <a:buFont typeface="Calibri" panose="020F050202020403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Dr</a:t>
            </a:r>
            <a:r>
              <a:rPr lang="en-US" sz="16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. Tracee Gilbert, 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OSD OUSD R-E </a:t>
            </a:r>
            <a:r>
              <a:rPr lang="en-US" sz="16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SETA</a:t>
            </a:r>
            <a:endParaRPr lang="en-US" sz="1600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8239300E-12B3-40D5-8C39-D6854F3DB494}"/>
              </a:ext>
            </a:extLst>
          </p:cNvPr>
          <p:cNvSpPr/>
          <p:nvPr/>
        </p:nvSpPr>
        <p:spPr>
          <a:xfrm>
            <a:off x="6259605" y="1287850"/>
            <a:ext cx="43311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Primary Goal:</a:t>
            </a:r>
            <a:r>
              <a:rPr lang="en-US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 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To establish a finite set of digital artifacts which stakeholders (acquirers, suppliers, internal teams </a:t>
            </a:r>
            <a:r>
              <a:rPr lang="en-US" sz="16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etc. </a:t>
            </a:r>
            <a:r>
              <a:rPr lang="en-US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should use to exchange digital engineering </a:t>
            </a:r>
            <a:r>
              <a:rPr lang="en-US" sz="16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information </a:t>
            </a:r>
            <a:endParaRPr lang="en-US" sz="16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6" name="Content Placeholder 8">
            <a:extLst>
              <a:ext uri="{FF2B5EF4-FFF2-40B4-BE49-F238E27FC236}">
                <a16:creationId xmlns="" xmlns:a16="http://schemas.microsoft.com/office/drawing/2014/main" id="{E649E843-BB2C-4B3B-B2F2-7F46744A87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694" y="4272978"/>
            <a:ext cx="1255008" cy="1808728"/>
          </a:xfrm>
          <a:prstGeom prst="rect">
            <a:avLst/>
          </a:prstGeom>
          <a:effectLst>
            <a:softEdge rad="342900"/>
          </a:effectLst>
        </p:spPr>
      </p:pic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141731AC-923C-4B1A-9525-EFC020D5CA31}"/>
              </a:ext>
            </a:extLst>
          </p:cNvPr>
          <p:cNvGrpSpPr/>
          <p:nvPr/>
        </p:nvGrpSpPr>
        <p:grpSpPr>
          <a:xfrm>
            <a:off x="4839505" y="3926488"/>
            <a:ext cx="895750" cy="2460558"/>
            <a:chOff x="1730031" y="1158221"/>
            <a:chExt cx="794096" cy="2181323"/>
          </a:xfrm>
        </p:grpSpPr>
        <p:pic>
          <p:nvPicPr>
            <p:cNvPr id="28" name="Graphic 27" descr="Man">
              <a:extLst>
                <a:ext uri="{FF2B5EF4-FFF2-40B4-BE49-F238E27FC236}">
                  <a16:creationId xmlns="" xmlns:a16="http://schemas.microsoft.com/office/drawing/2014/main" id="{DA505183-0A35-4C15-8D43-C7F693C33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51992" y="1777361"/>
              <a:ext cx="354066" cy="35406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B03C7EC3-A68B-4ED5-BBB4-C99B65DC3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730032" y="2751174"/>
              <a:ext cx="794095" cy="58837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25400" cap="sq">
              <a:solidFill>
                <a:srgbClr val="292929"/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30" name="Graphic 29" descr="Man">
              <a:extLst>
                <a:ext uri="{FF2B5EF4-FFF2-40B4-BE49-F238E27FC236}">
                  <a16:creationId xmlns="" xmlns:a16="http://schemas.microsoft.com/office/drawing/2014/main" id="{2B0065A7-E49D-4E58-A0FF-0F34C9CA7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51992" y="2353434"/>
              <a:ext cx="354066" cy="35406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="" xmlns:a16="http://schemas.microsoft.com/office/drawing/2014/main" id="{3BC3069B-CF93-4C28-B165-0A4D658CBF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30031" y="1158221"/>
              <a:ext cx="794095" cy="58837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25400" cap="sq">
              <a:solidFill>
                <a:srgbClr val="292929"/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EBC2C50B-3C26-40F8-9EC7-7C7E3E1848B6}"/>
                </a:ext>
              </a:extLst>
            </p:cNvPr>
            <p:cNvSpPr/>
            <p:nvPr/>
          </p:nvSpPr>
          <p:spPr>
            <a:xfrm>
              <a:off x="1843227" y="1760005"/>
              <a:ext cx="248379" cy="464366"/>
            </a:xfrm>
            <a:custGeom>
              <a:avLst/>
              <a:gdLst>
                <a:gd name="connsiteX0" fmla="*/ 248379 w 248379"/>
                <a:gd name="connsiteY0" fmla="*/ 464366 h 464366"/>
                <a:gd name="connsiteX1" fmla="*/ 4730 w 248379"/>
                <a:gd name="connsiteY1" fmla="*/ 332509 h 464366"/>
                <a:gd name="connsiteX2" fmla="*/ 110789 w 248379"/>
                <a:gd name="connsiteY2" fmla="*/ 0 h 46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79" h="464366">
                  <a:moveTo>
                    <a:pt x="248379" y="464366"/>
                  </a:moveTo>
                  <a:cubicBezTo>
                    <a:pt x="138020" y="437134"/>
                    <a:pt x="27662" y="409903"/>
                    <a:pt x="4730" y="332509"/>
                  </a:cubicBezTo>
                  <a:cubicBezTo>
                    <a:pt x="-18202" y="255115"/>
                    <a:pt x="46293" y="127557"/>
                    <a:pt x="110789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8A2F9FA1-BB24-42E5-BA02-1333CF208B60}"/>
                </a:ext>
              </a:extLst>
            </p:cNvPr>
            <p:cNvSpPr/>
            <p:nvPr/>
          </p:nvSpPr>
          <p:spPr>
            <a:xfrm rot="10800000">
              <a:off x="2181868" y="2272334"/>
              <a:ext cx="248379" cy="464366"/>
            </a:xfrm>
            <a:custGeom>
              <a:avLst/>
              <a:gdLst>
                <a:gd name="connsiteX0" fmla="*/ 248379 w 248379"/>
                <a:gd name="connsiteY0" fmla="*/ 464366 h 464366"/>
                <a:gd name="connsiteX1" fmla="*/ 4730 w 248379"/>
                <a:gd name="connsiteY1" fmla="*/ 332509 h 464366"/>
                <a:gd name="connsiteX2" fmla="*/ 110789 w 248379"/>
                <a:gd name="connsiteY2" fmla="*/ 0 h 46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79" h="464366">
                  <a:moveTo>
                    <a:pt x="248379" y="464366"/>
                  </a:moveTo>
                  <a:cubicBezTo>
                    <a:pt x="138020" y="437134"/>
                    <a:pt x="27662" y="409903"/>
                    <a:pt x="4730" y="332509"/>
                  </a:cubicBezTo>
                  <a:cubicBezTo>
                    <a:pt x="-18202" y="255115"/>
                    <a:pt x="46293" y="127557"/>
                    <a:pt x="110789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E6B0FCC6-211B-4A43-AF4E-F676EFF2503C}"/>
              </a:ext>
            </a:extLst>
          </p:cNvPr>
          <p:cNvGrpSpPr/>
          <p:nvPr/>
        </p:nvGrpSpPr>
        <p:grpSpPr>
          <a:xfrm>
            <a:off x="4832074" y="1253940"/>
            <a:ext cx="910612" cy="2455887"/>
            <a:chOff x="201916" y="1162915"/>
            <a:chExt cx="807271" cy="2177181"/>
          </a:xfrm>
        </p:grpSpPr>
        <p:pic>
          <p:nvPicPr>
            <p:cNvPr id="35" name="Graphic 34" descr="Man">
              <a:extLst>
                <a:ext uri="{FF2B5EF4-FFF2-40B4-BE49-F238E27FC236}">
                  <a16:creationId xmlns="" xmlns:a16="http://schemas.microsoft.com/office/drawing/2014/main" id="{F48F7923-AA4D-4328-979F-16E241555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27288" y="1777361"/>
              <a:ext cx="354066" cy="354066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="" xmlns:a16="http://schemas.microsoft.com/office/drawing/2014/main" id="{3C13D85E-3D34-45F2-AE11-EE7D2A0303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201917" y="2751726"/>
              <a:ext cx="794095" cy="58837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25400" cap="sq">
              <a:solidFill>
                <a:srgbClr val="292929"/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cxnSp>
          <p:nvCxnSpPr>
            <p:cNvPr id="39" name="Straight Arrow Connector 38">
              <a:extLst>
                <a:ext uri="{FF2B5EF4-FFF2-40B4-BE49-F238E27FC236}">
                  <a16:creationId xmlns="" xmlns:a16="http://schemas.microsoft.com/office/drawing/2014/main" id="{5ED15CE1-D38C-4AC6-B1B9-D4A264789AA4}"/>
                </a:ext>
              </a:extLst>
            </p:cNvPr>
            <p:cNvCxnSpPr>
              <a:cxnSpLocks/>
            </p:cNvCxnSpPr>
            <p:nvPr/>
          </p:nvCxnSpPr>
          <p:spPr>
            <a:xfrm>
              <a:off x="366484" y="2427865"/>
              <a:ext cx="0" cy="272607"/>
            </a:xfrm>
            <a:prstGeom prst="straightConnector1">
              <a:avLst/>
            </a:prstGeom>
            <a:ln w="222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="" xmlns:a16="http://schemas.microsoft.com/office/drawing/2014/main" id="{74F211B3-0B32-47DC-88D5-1412F848E683}"/>
                </a:ext>
              </a:extLst>
            </p:cNvPr>
            <p:cNvCxnSpPr>
              <a:cxnSpLocks/>
            </p:cNvCxnSpPr>
            <p:nvPr/>
          </p:nvCxnSpPr>
          <p:spPr>
            <a:xfrm>
              <a:off x="366484" y="1826444"/>
              <a:ext cx="0" cy="231673"/>
            </a:xfrm>
            <a:prstGeom prst="straightConnector1">
              <a:avLst/>
            </a:prstGeom>
            <a:ln w="222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="" xmlns:a16="http://schemas.microsoft.com/office/drawing/2014/main" id="{4D6894E7-8421-44A5-BC2E-73E6EE87EA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054" y="2433121"/>
              <a:ext cx="0" cy="267351"/>
            </a:xfrm>
            <a:prstGeom prst="straightConnector1">
              <a:avLst/>
            </a:prstGeom>
            <a:ln w="222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="" xmlns:a16="http://schemas.microsoft.com/office/drawing/2014/main" id="{018899A0-3360-4300-94E3-B612A6A0A3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054" y="1812749"/>
              <a:ext cx="0" cy="213837"/>
            </a:xfrm>
            <a:prstGeom prst="straightConnector1">
              <a:avLst/>
            </a:prstGeom>
            <a:ln w="222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43" name="Graphic 42" descr="Man">
              <a:extLst>
                <a:ext uri="{FF2B5EF4-FFF2-40B4-BE49-F238E27FC236}">
                  <a16:creationId xmlns="" xmlns:a16="http://schemas.microsoft.com/office/drawing/2014/main" id="{50A8B4B4-271A-4FDD-ADCA-2B15F7B92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23877" y="2372393"/>
              <a:ext cx="354066" cy="354066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="" xmlns:a16="http://schemas.microsoft.com/office/drawing/2014/main" id="{5C938389-7E9D-4D8F-BA11-7AC70B7FA7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1916" y="1162915"/>
              <a:ext cx="794095" cy="58837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25400" cap="sq">
              <a:solidFill>
                <a:srgbClr val="292929"/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36" name="Graphic 35" descr="Document">
              <a:extLst>
                <a:ext uri="{FF2B5EF4-FFF2-40B4-BE49-F238E27FC236}">
                  <a16:creationId xmlns="" xmlns:a16="http://schemas.microsoft.com/office/drawing/2014/main" id="{45FE0867-DB85-4278-AA08-219138155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25134" y="2063205"/>
              <a:ext cx="322332" cy="322332"/>
            </a:xfrm>
            <a:prstGeom prst="rect">
              <a:avLst/>
            </a:prstGeom>
          </p:spPr>
        </p:pic>
        <p:pic>
          <p:nvPicPr>
            <p:cNvPr id="38" name="Graphic 37" descr="Document">
              <a:extLst>
                <a:ext uri="{FF2B5EF4-FFF2-40B4-BE49-F238E27FC236}">
                  <a16:creationId xmlns="" xmlns:a16="http://schemas.microsoft.com/office/drawing/2014/main" id="{7BE24862-8A28-4B25-810E-58CBC6370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86855" y="2054429"/>
              <a:ext cx="322332" cy="322332"/>
            </a:xfrm>
            <a:prstGeom prst="rect">
              <a:avLst/>
            </a:prstGeom>
          </p:spPr>
        </p:pic>
      </p:grp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A027B5D0-44C3-4A44-8E47-81D130633D46}"/>
              </a:ext>
            </a:extLst>
          </p:cNvPr>
          <p:cNvSpPr/>
          <p:nvPr/>
        </p:nvSpPr>
        <p:spPr>
          <a:xfrm>
            <a:off x="4839506" y="1947043"/>
            <a:ext cx="895749" cy="1070594"/>
          </a:xfrm>
          <a:prstGeom prst="rect">
            <a:avLst/>
          </a:prstGeom>
          <a:solidFill>
            <a:srgbClr val="C00000">
              <a:alpha val="11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F32BEC8C-269A-41FA-8F57-7BD10A230CD2}"/>
              </a:ext>
            </a:extLst>
          </p:cNvPr>
          <p:cNvSpPr/>
          <p:nvPr/>
        </p:nvSpPr>
        <p:spPr>
          <a:xfrm>
            <a:off x="229874" y="3283908"/>
            <a:ext cx="452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68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Ambiguity   |   Risk   |   Rework   |   Error Prone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940AFFAB-48A1-41C4-A045-B46CEB1561E0}"/>
              </a:ext>
            </a:extLst>
          </p:cNvPr>
          <p:cNvGrpSpPr/>
          <p:nvPr/>
        </p:nvGrpSpPr>
        <p:grpSpPr>
          <a:xfrm>
            <a:off x="10892158" y="2716284"/>
            <a:ext cx="694302" cy="980330"/>
            <a:chOff x="8771692" y="2100981"/>
            <a:chExt cx="694302" cy="980330"/>
          </a:xfrm>
        </p:grpSpPr>
        <p:pic>
          <p:nvPicPr>
            <p:cNvPr id="50" name="Picture 49">
              <a:extLst>
                <a:ext uri="{FF2B5EF4-FFF2-40B4-BE49-F238E27FC236}">
                  <a16:creationId xmlns="" xmlns:a16="http://schemas.microsoft.com/office/drawing/2014/main" id="{88C54B84-12E8-41FF-96C9-118C5D7B2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71692" y="2100981"/>
              <a:ext cx="694302" cy="980330"/>
            </a:xfrm>
            <a:prstGeom prst="rect">
              <a:avLst/>
            </a:prstGeom>
            <a:ln w="19050">
              <a:solidFill>
                <a:schemeClr val="dk1"/>
              </a:solidFill>
            </a:ln>
          </p:spPr>
        </p:pic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B83F2498-73AE-437C-8F04-03597BE898F6}"/>
                </a:ext>
              </a:extLst>
            </p:cNvPr>
            <p:cNvSpPr txBox="1"/>
            <p:nvPr/>
          </p:nvSpPr>
          <p:spPr>
            <a:xfrm>
              <a:off x="8811669" y="2488969"/>
              <a:ext cx="6104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ISO 15288</a:t>
              </a: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61104DC5-01F2-4820-BE50-409864A73198}"/>
              </a:ext>
            </a:extLst>
          </p:cNvPr>
          <p:cNvSpPr/>
          <p:nvPr/>
        </p:nvSpPr>
        <p:spPr>
          <a:xfrm>
            <a:off x="229873" y="6011516"/>
            <a:ext cx="46452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5C2A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Understanding | Speed  | Efficiency |  Consistent</a:t>
            </a:r>
          </a:p>
        </p:txBody>
      </p:sp>
      <p:pic>
        <p:nvPicPr>
          <p:cNvPr id="65" name="Content Placeholder 8">
            <a:extLst>
              <a:ext uri="{FF2B5EF4-FFF2-40B4-BE49-F238E27FC236}">
                <a16:creationId xmlns="" xmlns:a16="http://schemas.microsoft.com/office/drawing/2014/main" id="{B8E78C53-3B48-47F0-B31B-8FC93EB188B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07" t="4130" r="4202"/>
          <a:stretch/>
        </p:blipFill>
        <p:spPr>
          <a:xfrm rot="10800000">
            <a:off x="10058398" y="3968589"/>
            <a:ext cx="1714501" cy="2222659"/>
          </a:xfrm>
          <a:prstGeom prst="rect">
            <a:avLst/>
          </a:prstGeom>
          <a:effectLst>
            <a:softEdge rad="203200"/>
          </a:effectLst>
        </p:spPr>
      </p:pic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95B59173-81AC-45C2-A5A5-9DDB71D0B18F}"/>
              </a:ext>
            </a:extLst>
          </p:cNvPr>
          <p:cNvGrpSpPr/>
          <p:nvPr/>
        </p:nvGrpSpPr>
        <p:grpSpPr>
          <a:xfrm>
            <a:off x="10476234" y="1334676"/>
            <a:ext cx="1346873" cy="1198773"/>
            <a:chOff x="6792902" y="2944296"/>
            <a:chExt cx="2320000" cy="2182820"/>
          </a:xfrm>
        </p:grpSpPr>
        <p:pic>
          <p:nvPicPr>
            <p:cNvPr id="58" name="Picture 57">
              <a:extLst>
                <a:ext uri="{FF2B5EF4-FFF2-40B4-BE49-F238E27FC236}">
                  <a16:creationId xmlns="" xmlns:a16="http://schemas.microsoft.com/office/drawing/2014/main" id="{9AC1707A-D987-45AA-A688-9EE52A0D9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92902" y="2944296"/>
              <a:ext cx="2320000" cy="1752000"/>
            </a:xfrm>
            <a:prstGeom prst="rect">
              <a:avLst/>
            </a:prstGeom>
          </p:spPr>
        </p:pic>
        <p:pic>
          <p:nvPicPr>
            <p:cNvPr id="59" name="Picture 6" descr="Image result for computer user">
              <a:extLst>
                <a:ext uri="{FF2B5EF4-FFF2-40B4-BE49-F238E27FC236}">
                  <a16:creationId xmlns="" xmlns:a16="http://schemas.microsoft.com/office/drawing/2014/main" id="{B71DEC64-1E2E-4595-B495-2B19E681C6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9777" b="97207" l="0" r="98746">
                          <a14:foregroundMark x1="20376" y1="19832" x2="28213" y2="92458"/>
                          <a14:foregroundMark x1="19122" y1="16480" x2="12853" y2="29609"/>
                          <a14:foregroundMark x1="12853" y1="29609" x2="12853" y2="29609"/>
                          <a14:foregroundMark x1="6897" y1="31285" x2="6897" y2="31285"/>
                          <a14:foregroundMark x1="0" y1="43296" x2="0" y2="43296"/>
                          <a14:foregroundMark x1="5329" y1="51955" x2="5329" y2="51955"/>
                          <a14:foregroundMark x1="5956" y1="53352" x2="2821" y2="59218"/>
                          <a14:foregroundMark x1="2821" y1="59218" x2="11912" y2="61732"/>
                          <a14:foregroundMark x1="11912" y1="61732" x2="8777" y2="92179"/>
                          <a14:foregroundMark x1="8777" y1="92179" x2="11912" y2="97486"/>
                          <a14:foregroundMark x1="69279" y1="25978" x2="75235" y2="31006"/>
                          <a14:foregroundMark x1="75549" y1="29050" x2="78056" y2="27095"/>
                          <a14:foregroundMark x1="78056" y1="27095" x2="86834" y2="28212"/>
                          <a14:foregroundMark x1="85893" y1="28212" x2="85893" y2="17318"/>
                          <a14:foregroundMark x1="85893" y1="17318" x2="93417" y2="18715"/>
                          <a14:backgroundMark x1="22257" y1="559" x2="22257" y2="559"/>
                          <a14:backgroundMark x1="23197" y1="559" x2="85580" y2="559"/>
                          <a14:backgroundMark x1="85580" y1="559" x2="84953" y2="15642"/>
                          <a14:backgroundMark x1="84953" y1="15642" x2="18809" y2="16760"/>
                          <a14:backgroundMark x1="18809" y1="16480" x2="18809" y2="1397"/>
                          <a14:backgroundMark x1="19749" y1="8101" x2="20376" y2="559"/>
                          <a14:backgroundMark x1="20376" y1="2235" x2="43574" y2="31844"/>
                          <a14:backgroundMark x1="43574" y1="31844" x2="33229" y2="39385"/>
                          <a14:backgroundMark x1="33229" y1="39385" x2="35423" y2="41899"/>
                          <a14:backgroundMark x1="35423" y1="41899" x2="23197" y2="23743"/>
                          <a14:backgroundMark x1="23197" y1="24860" x2="22571" y2="13687"/>
                          <a14:backgroundMark x1="24138" y1="14246" x2="18182" y2="75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7009" y="3196138"/>
              <a:ext cx="1720620" cy="1930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B57B91E5-CF4C-43EE-B65A-69EDF165F127}"/>
              </a:ext>
            </a:extLst>
          </p:cNvPr>
          <p:cNvGrpSpPr/>
          <p:nvPr/>
        </p:nvGrpSpPr>
        <p:grpSpPr>
          <a:xfrm>
            <a:off x="9967553" y="5096293"/>
            <a:ext cx="1861720" cy="1190704"/>
            <a:chOff x="6835456" y="3279124"/>
            <a:chExt cx="4495176" cy="2841246"/>
          </a:xfrm>
        </p:grpSpPr>
        <p:pic>
          <p:nvPicPr>
            <p:cNvPr id="60" name="Picture 59">
              <a:extLst>
                <a:ext uri="{FF2B5EF4-FFF2-40B4-BE49-F238E27FC236}">
                  <a16:creationId xmlns="" xmlns:a16="http://schemas.microsoft.com/office/drawing/2014/main" id="{0B991268-FC89-467E-A88B-D6E9DEC5B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1415" y="3279124"/>
              <a:ext cx="3369217" cy="2841246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="" xmlns:a16="http://schemas.microsoft.com/office/drawing/2014/main" id="{6DE089D7-7BB3-4F4C-881B-47AF68D47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43439" y="4769222"/>
              <a:ext cx="1434080" cy="107556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254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62" name="Picture 61">
              <a:extLst>
                <a:ext uri="{FF2B5EF4-FFF2-40B4-BE49-F238E27FC236}">
                  <a16:creationId xmlns="" xmlns:a16="http://schemas.microsoft.com/office/drawing/2014/main" id="{74F2C777-58C3-4FC6-A3E8-EB6FD7C38E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35456" y="3279124"/>
              <a:ext cx="1650045" cy="1222572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254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7D5CB856-6C7D-41C4-ABFE-FB31F76F12CB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9841" y="4032753"/>
            <a:ext cx="699129" cy="464327"/>
          </a:xfrm>
          <a:prstGeom prst="rect">
            <a:avLst/>
          </a:prstGeom>
        </p:spPr>
      </p:pic>
      <p:pic>
        <p:nvPicPr>
          <p:cNvPr id="64" name="Picture 2" descr="Image result for ndia logo">
            <a:extLst>
              <a:ext uri="{FF2B5EF4-FFF2-40B4-BE49-F238E27FC236}">
                <a16:creationId xmlns="" xmlns:a16="http://schemas.microsoft.com/office/drawing/2014/main" id="{A7B679A7-F5E2-4826-A746-100127F4D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1388" y="4422351"/>
            <a:ext cx="711377" cy="31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4981124" y="2391970"/>
            <a:ext cx="1918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Slow | Error Prone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 rot="16200000">
            <a:off x="4609585" y="4977661"/>
            <a:ext cx="2661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Fast | Accurate |Complete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15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512E99E-54EF-4A6E-8FEA-4D1FD02A0B93}"/>
              </a:ext>
            </a:extLst>
          </p:cNvPr>
          <p:cNvSpPr/>
          <p:nvPr/>
        </p:nvSpPr>
        <p:spPr>
          <a:xfrm>
            <a:off x="228600" y="3137157"/>
            <a:ext cx="10295709" cy="24022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Exchanging Digital Information Across Boundaries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711495"/>
              </p:ext>
            </p:extLst>
          </p:nvPr>
        </p:nvGraphicFramePr>
        <p:xfrm>
          <a:off x="1981200" y="875490"/>
          <a:ext cx="8356060" cy="5611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91688" y="1572119"/>
            <a:ext cx="1207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N-Tier Suppliers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87244" y="1573417"/>
            <a:ext cx="1250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1</a:t>
            </a:r>
            <a:r>
              <a:rPr lang="en-US" sz="1200" b="1" baseline="30000" dirty="0"/>
              <a:t>st</a:t>
            </a:r>
            <a:r>
              <a:rPr lang="en-US" sz="1200" b="1" dirty="0"/>
              <a:t> Tier Suppliers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45524" y="1566425"/>
            <a:ext cx="1429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Acquirers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82523" y="1613422"/>
            <a:ext cx="1439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Users / Consumers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78006" y="1840412"/>
            <a:ext cx="8530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Information Exchange or Access</a:t>
            </a:r>
          </a:p>
        </p:txBody>
      </p:sp>
      <p:sp>
        <p:nvSpPr>
          <p:cNvPr id="13" name="Left-Right Arrow 12"/>
          <p:cNvSpPr/>
          <p:nvPr/>
        </p:nvSpPr>
        <p:spPr bwMode="auto">
          <a:xfrm>
            <a:off x="3398822" y="2156348"/>
            <a:ext cx="1001399" cy="562907"/>
          </a:xfrm>
          <a:prstGeom prst="leftRightArrow">
            <a:avLst>
              <a:gd name="adj1" fmla="val 46543"/>
              <a:gd name="adj2" fmla="val 50000"/>
            </a:avLst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aseline="-25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" name="Left-Right Arrow 13"/>
          <p:cNvSpPr/>
          <p:nvPr/>
        </p:nvSpPr>
        <p:spPr bwMode="auto">
          <a:xfrm>
            <a:off x="5582719" y="2159054"/>
            <a:ext cx="986370" cy="562907"/>
          </a:xfrm>
          <a:prstGeom prst="leftRightArrow">
            <a:avLst>
              <a:gd name="adj1" fmla="val 49999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aseline="-25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Left-Right Arrow 14"/>
          <p:cNvSpPr/>
          <p:nvPr/>
        </p:nvSpPr>
        <p:spPr bwMode="auto">
          <a:xfrm>
            <a:off x="7793662" y="2190025"/>
            <a:ext cx="984968" cy="562907"/>
          </a:xfrm>
          <a:prstGeom prst="leftRightArrow">
            <a:avLst>
              <a:gd name="adj1" fmla="val 46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aseline="-25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47164" y="1794393"/>
            <a:ext cx="8530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Information Exchange or Access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59618" y="1786474"/>
            <a:ext cx="8530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Information Exchange or Access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981200" y="5836205"/>
            <a:ext cx="8356060" cy="6693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offer,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request,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exchange digital artifacts between organizations currently using historical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contracting language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a document-based tradition?</a:t>
            </a:r>
            <a:endParaRPr lang="en-US" b="1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Left-Right Arrow 6"/>
          <p:cNvSpPr/>
          <p:nvPr/>
        </p:nvSpPr>
        <p:spPr bwMode="auto">
          <a:xfrm>
            <a:off x="1981200" y="856426"/>
            <a:ext cx="8482519" cy="702905"/>
          </a:xfrm>
          <a:prstGeom prst="leftRigh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Upstream DEIX	             Internal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	             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Downstream DEIX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11143" y="1856142"/>
            <a:ext cx="1098411" cy="446276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United States’ </a:t>
            </a:r>
            <a:r>
              <a:rPr lang="en-US" sz="1100" b="1" dirty="0"/>
              <a:t>Dept./Agencies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73977" y="1890969"/>
            <a:ext cx="1073606" cy="461665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Prime Contractors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57302" y="1852497"/>
            <a:ext cx="1207134" cy="276999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Sub-contractors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81414" y="1906358"/>
            <a:ext cx="1164995" cy="446276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Divisions of </a:t>
            </a:r>
            <a:r>
              <a:rPr lang="en-US" sz="1100" b="1" dirty="0"/>
              <a:t>Dept. / Agencies </a:t>
            </a:r>
          </a:p>
        </p:txBody>
      </p:sp>
      <p:pic>
        <p:nvPicPr>
          <p:cNvPr id="25" name="Graphic 24" descr="Repeat">
            <a:extLst>
              <a:ext uri="{FF2B5EF4-FFF2-40B4-BE49-F238E27FC236}">
                <a16:creationId xmlns:a16="http://schemas.microsoft.com/office/drawing/2014/main" xmlns="" id="{F393242C-E9D4-4AD6-A3E2-29B1CCC5E7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28600" y="4831978"/>
            <a:ext cx="481854" cy="481854"/>
          </a:xfrm>
          <a:prstGeom prst="rect">
            <a:avLst/>
          </a:prstGeom>
        </p:spPr>
      </p:pic>
      <p:sp>
        <p:nvSpPr>
          <p:cNvPr id="26" name="Content Placeholder 5">
            <a:extLst>
              <a:ext uri="{FF2B5EF4-FFF2-40B4-BE49-F238E27FC236}">
                <a16:creationId xmlns:a16="http://schemas.microsoft.com/office/drawing/2014/main" xmlns="" id="{8BFEB069-DB8F-4703-8299-C4CE360B673C}"/>
              </a:ext>
            </a:extLst>
          </p:cNvPr>
          <p:cNvSpPr txBox="1">
            <a:spLocks/>
          </p:cNvSpPr>
          <p:nvPr/>
        </p:nvSpPr>
        <p:spPr>
          <a:xfrm rot="16200000">
            <a:off x="-367789" y="3746641"/>
            <a:ext cx="1694821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200" b="1" dirty="0">
                <a:latin typeface="Arial Narrow" panose="020B0606020202030204" pitchFamily="34" charset="0"/>
              </a:rPr>
              <a:t>Systems Engineering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200" b="1" dirty="0">
                <a:latin typeface="Arial Narrow" panose="020B0606020202030204" pitchFamily="34" charset="0"/>
              </a:rPr>
              <a:t>ISO 15288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A9655B79-320B-4EA6-AC9C-2586B3F0BD4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454" y="3206856"/>
            <a:ext cx="1209713" cy="1461352"/>
          </a:xfrm>
          <a:prstGeom prst="rect">
            <a:avLst/>
          </a:prstGeom>
        </p:spPr>
      </p:pic>
      <p:sp>
        <p:nvSpPr>
          <p:cNvPr id="30" name="Content Placeholder 5">
            <a:extLst>
              <a:ext uri="{FF2B5EF4-FFF2-40B4-BE49-F238E27FC236}">
                <a16:creationId xmlns:a16="http://schemas.microsoft.com/office/drawing/2014/main" xmlns="" id="{62CB76F3-0A7B-437A-AF4A-CDAC65E16F72}"/>
              </a:ext>
            </a:extLst>
          </p:cNvPr>
          <p:cNvSpPr txBox="1">
            <a:spLocks/>
          </p:cNvSpPr>
          <p:nvPr/>
        </p:nvSpPr>
        <p:spPr>
          <a:xfrm>
            <a:off x="498417" y="4772584"/>
            <a:ext cx="1694821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/>
              <a:buNone/>
            </a:pPr>
            <a:r>
              <a:rPr lang="en-US" sz="1200" dirty="0">
                <a:latin typeface="Arial Narrow" panose="020B0606020202030204" pitchFamily="34" charset="0"/>
              </a:rPr>
              <a:t>Internal DEIX across organizational and functional boundaries</a:t>
            </a:r>
          </a:p>
        </p:txBody>
      </p:sp>
    </p:spTree>
    <p:extLst>
      <p:ext uri="{BB962C8B-B14F-4D97-AF65-F5344CB8AC3E}">
        <p14:creationId xmlns:p14="http://schemas.microsoft.com/office/powerpoint/2010/main" val="334884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3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Image result for databas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1421" y="1620233"/>
            <a:ext cx="2310320" cy="511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Transformation: From Digital Artifact to Shared Understanding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149462" y="5452316"/>
            <a:ext cx="1069143" cy="1115281"/>
            <a:chOff x="628569" y="5265338"/>
            <a:chExt cx="1069143" cy="1115281"/>
          </a:xfrm>
        </p:grpSpPr>
        <p:pic>
          <p:nvPicPr>
            <p:cNvPr id="3076" name="Picture 4" descr="Image result for video frames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70577" y="5265338"/>
              <a:ext cx="1027135" cy="61298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B w="0" h="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28569" y="5857399"/>
              <a:ext cx="10554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Video Frames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180123" y="2016814"/>
            <a:ext cx="1055451" cy="1232870"/>
            <a:chOff x="622570" y="3004783"/>
            <a:chExt cx="1055451" cy="123287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2401" y="3004783"/>
              <a:ext cx="1017819" cy="76324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22570" y="3714433"/>
              <a:ext cx="10554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Model Elements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178817" y="4357944"/>
            <a:ext cx="1124505" cy="1126777"/>
            <a:chOff x="2161492" y="3978203"/>
            <a:chExt cx="1124505" cy="1126777"/>
          </a:xfrm>
        </p:grpSpPr>
        <p:sp>
          <p:nvSpPr>
            <p:cNvPr id="14" name="TextBox 13"/>
            <p:cNvSpPr txBox="1"/>
            <p:nvPr/>
          </p:nvSpPr>
          <p:spPr>
            <a:xfrm>
              <a:off x="2161492" y="4581760"/>
              <a:ext cx="11245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Geometric Primitives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87249" y="3978203"/>
              <a:ext cx="1072989" cy="631357"/>
            </a:xfrm>
            <a:prstGeom prst="rect">
              <a:avLst/>
            </a:prstGeom>
          </p:spPr>
        </p:pic>
      </p:grpSp>
      <p:sp>
        <p:nvSpPr>
          <p:cNvPr id="24" name="Rounded Rectangle 23"/>
          <p:cNvSpPr/>
          <p:nvPr/>
        </p:nvSpPr>
        <p:spPr bwMode="auto">
          <a:xfrm>
            <a:off x="4967480" y="3552139"/>
            <a:ext cx="2052537" cy="83177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Assembling Digital Artifacts</a:t>
            </a:r>
          </a:p>
        </p:txBody>
      </p:sp>
      <p:sp>
        <p:nvSpPr>
          <p:cNvPr id="25" name="Right Arrow 24"/>
          <p:cNvSpPr/>
          <p:nvPr/>
        </p:nvSpPr>
        <p:spPr bwMode="auto">
          <a:xfrm>
            <a:off x="3787060" y="3710242"/>
            <a:ext cx="1035997" cy="51556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aseline="-25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82459" y="4747490"/>
            <a:ext cx="26966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Presentation Definition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sz="1600" dirty="0"/>
              <a:t>A construct that defines the procedures to select, compile, and analyze digital artifacts required to create digital engineering content</a:t>
            </a:r>
          </a:p>
        </p:txBody>
      </p:sp>
      <p:sp>
        <p:nvSpPr>
          <p:cNvPr id="37" name="Right Arrow 36"/>
          <p:cNvSpPr/>
          <p:nvPr/>
        </p:nvSpPr>
        <p:spPr bwMode="auto">
          <a:xfrm>
            <a:off x="7252545" y="3660830"/>
            <a:ext cx="1062858" cy="51556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aseline="-25000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8003728" y="2313344"/>
            <a:ext cx="2454968" cy="2185025"/>
            <a:chOff x="6792902" y="2944296"/>
            <a:chExt cx="2320000" cy="2182820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92902" y="2944296"/>
              <a:ext cx="2320000" cy="1752000"/>
            </a:xfrm>
            <a:prstGeom prst="rect">
              <a:avLst/>
            </a:prstGeom>
          </p:spPr>
        </p:pic>
        <p:pic>
          <p:nvPicPr>
            <p:cNvPr id="3078" name="Picture 6" descr="Image result for computer user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777" b="97207" l="0" r="98746">
                          <a14:foregroundMark x1="20376" y1="19832" x2="28213" y2="92458"/>
                          <a14:foregroundMark x1="19122" y1="16480" x2="12853" y2="29609"/>
                          <a14:foregroundMark x1="12853" y1="29609" x2="12853" y2="29609"/>
                          <a14:foregroundMark x1="6897" y1="31285" x2="6897" y2="31285"/>
                          <a14:foregroundMark x1="0" y1="43296" x2="0" y2="43296"/>
                          <a14:foregroundMark x1="5329" y1="51955" x2="5329" y2="51955"/>
                          <a14:foregroundMark x1="5956" y1="53352" x2="2821" y2="59218"/>
                          <a14:foregroundMark x1="2821" y1="59218" x2="11912" y2="61732"/>
                          <a14:foregroundMark x1="11912" y1="61732" x2="8777" y2="92179"/>
                          <a14:foregroundMark x1="8777" y1="92179" x2="11912" y2="97486"/>
                          <a14:foregroundMark x1="69279" y1="25978" x2="75235" y2="31006"/>
                          <a14:foregroundMark x1="75549" y1="29050" x2="78056" y2="27095"/>
                          <a14:foregroundMark x1="78056" y1="27095" x2="86834" y2="28212"/>
                          <a14:foregroundMark x1="85893" y1="28212" x2="85893" y2="17318"/>
                          <a14:foregroundMark x1="85893" y1="17318" x2="93417" y2="18715"/>
                          <a14:backgroundMark x1="22257" y1="559" x2="22257" y2="559"/>
                          <a14:backgroundMark x1="23197" y1="559" x2="85580" y2="559"/>
                          <a14:backgroundMark x1="85580" y1="559" x2="84953" y2="15642"/>
                          <a14:backgroundMark x1="84953" y1="15642" x2="18809" y2="16760"/>
                          <a14:backgroundMark x1="18809" y1="16480" x2="18809" y2="1397"/>
                          <a14:backgroundMark x1="19749" y1="8101" x2="20376" y2="559"/>
                          <a14:backgroundMark x1="20376" y1="2235" x2="43574" y2="31844"/>
                          <a14:backgroundMark x1="43574" y1="31844" x2="33229" y2="39385"/>
                          <a14:backgroundMark x1="33229" y1="39385" x2="35423" y2="41899"/>
                          <a14:backgroundMark x1="35423" y1="41899" x2="23197" y2="23743"/>
                          <a14:backgroundMark x1="23197" y1="24860" x2="22571" y2="13687"/>
                          <a14:backgroundMark x1="24138" y1="14246" x2="18182" y2="75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7009" y="3196138"/>
              <a:ext cx="1720620" cy="1930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9" name="Rectangle 58"/>
          <p:cNvSpPr/>
          <p:nvPr/>
        </p:nvSpPr>
        <p:spPr>
          <a:xfrm>
            <a:off x="8069341" y="4747490"/>
            <a:ext cx="2454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Presentation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 </a:t>
            </a:r>
          </a:p>
          <a:p>
            <a:pPr algn="ctr"/>
            <a:r>
              <a:rPr lang="en-US" sz="1600" dirty="0"/>
              <a:t>The user interfaces that presents digital engineering content to serve stakeholders' unique needs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320590" y="1907595"/>
            <a:ext cx="3346315" cy="1677549"/>
            <a:chOff x="2799697" y="1826911"/>
            <a:chExt cx="3346315" cy="1677549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99697" y="1826911"/>
              <a:ext cx="3346315" cy="1677549"/>
            </a:xfrm>
            <a:prstGeom prst="rect">
              <a:avLst/>
            </a:prstGeom>
          </p:spPr>
        </p:pic>
        <p:cxnSp>
          <p:nvCxnSpPr>
            <p:cNvPr id="4" name="Elbow Connector 3"/>
            <p:cNvCxnSpPr/>
            <p:nvPr/>
          </p:nvCxnSpPr>
          <p:spPr bwMode="auto">
            <a:xfrm rot="10800000" flipV="1">
              <a:off x="4584405" y="2968624"/>
              <a:ext cx="1044870" cy="346075"/>
            </a:xfrm>
            <a:prstGeom prst="bentConnector3">
              <a:avLst>
                <a:gd name="adj1" fmla="val 166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" name="Flowchart: Extract 14"/>
          <p:cNvSpPr/>
          <p:nvPr/>
        </p:nvSpPr>
        <p:spPr bwMode="auto">
          <a:xfrm>
            <a:off x="2148124" y="4022928"/>
            <a:ext cx="1135233" cy="310636"/>
          </a:xfrm>
          <a:prstGeom prst="flowChartExtract">
            <a:avLst/>
          </a:prstGeom>
          <a:gradFill>
            <a:gsLst>
              <a:gs pos="0">
                <a:schemeClr val="tx1">
                  <a:lumMod val="61000"/>
                  <a:lumOff val="39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9525" cap="flat" cmpd="sng" algn="ctr">
            <a:solidFill>
              <a:srgbClr val="9E9E9E"/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aseline="-25000" dirty="0">
              <a:latin typeface="Arial" charset="0"/>
            </a:endParaRPr>
          </a:p>
        </p:txBody>
      </p:sp>
      <p:sp>
        <p:nvSpPr>
          <p:cNvPr id="21" name="Arc 20"/>
          <p:cNvSpPr/>
          <p:nvPr/>
        </p:nvSpPr>
        <p:spPr bwMode="auto">
          <a:xfrm rot="9834441">
            <a:off x="2514278" y="3220208"/>
            <a:ext cx="1238919" cy="679753"/>
          </a:xfrm>
          <a:prstGeom prst="arc">
            <a:avLst>
              <a:gd name="adj1" fmla="val 15540142"/>
              <a:gd name="adj2" fmla="val 19474264"/>
            </a:avLst>
          </a:prstGeom>
          <a:noFill/>
          <a:ln w="76200" cap="flat" cmpd="sng" algn="ctr">
            <a:solidFill>
              <a:srgbClr val="454545"/>
            </a:solidFill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aseline="-25000" dirty="0">
              <a:latin typeface="Arial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119078" y="3188450"/>
            <a:ext cx="1139723" cy="1243788"/>
            <a:chOff x="538297" y="5575131"/>
            <a:chExt cx="1139723" cy="124378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019" y="5575131"/>
              <a:ext cx="1094001" cy="76023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38297" y="6295699"/>
              <a:ext cx="11397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Data Records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D369182-56EA-4064-88CA-96AFC1B078A0}"/>
              </a:ext>
            </a:extLst>
          </p:cNvPr>
          <p:cNvSpPr txBox="1"/>
          <p:nvPr/>
        </p:nvSpPr>
        <p:spPr>
          <a:xfrm>
            <a:off x="2191470" y="1137160"/>
            <a:ext cx="1216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Digital Artifacts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4B9DA5E-F7EE-4D8D-AD88-D0BFC6385794}"/>
              </a:ext>
            </a:extLst>
          </p:cNvPr>
          <p:cNvSpPr txBox="1"/>
          <p:nvPr/>
        </p:nvSpPr>
        <p:spPr>
          <a:xfrm>
            <a:off x="4823057" y="1074611"/>
            <a:ext cx="2526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Digital Presentation</a:t>
            </a:r>
          </a:p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Definition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83BBAEB-9F83-4D8B-B890-813822C389EF}"/>
              </a:ext>
            </a:extLst>
          </p:cNvPr>
          <p:cNvSpPr txBox="1"/>
          <p:nvPr/>
        </p:nvSpPr>
        <p:spPr>
          <a:xfrm>
            <a:off x="7914469" y="1074611"/>
            <a:ext cx="2600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Digital </a:t>
            </a:r>
          </a:p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55176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2E4B6C6B-86C0-4B10-9E73-CF0EAE380FFA}"/>
              </a:ext>
            </a:extLst>
          </p:cNvPr>
          <p:cNvSpPr/>
          <p:nvPr/>
        </p:nvSpPr>
        <p:spPr>
          <a:xfrm>
            <a:off x="9030462" y="1992711"/>
            <a:ext cx="2552956" cy="4306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2B35D6CC-3A1E-4307-B642-3CC4780B39AC}"/>
              </a:ext>
            </a:extLst>
          </p:cNvPr>
          <p:cNvSpPr/>
          <p:nvPr/>
        </p:nvSpPr>
        <p:spPr>
          <a:xfrm>
            <a:off x="499178" y="1999700"/>
            <a:ext cx="2552956" cy="42994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EAF42FED-96E8-4164-8E96-7CEB7F5713FA}"/>
              </a:ext>
            </a:extLst>
          </p:cNvPr>
          <p:cNvSpPr/>
          <p:nvPr/>
        </p:nvSpPr>
        <p:spPr>
          <a:xfrm>
            <a:off x="6191699" y="1998596"/>
            <a:ext cx="2552956" cy="43005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001D83D5-19D2-4891-B690-2B333377AAF8}"/>
              </a:ext>
            </a:extLst>
          </p:cNvPr>
          <p:cNvSpPr/>
          <p:nvPr/>
        </p:nvSpPr>
        <p:spPr>
          <a:xfrm>
            <a:off x="3333321" y="1996052"/>
            <a:ext cx="2552956" cy="43030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D1C9A817-08E2-4835-AB6F-7449DCB02C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3620" y="3354058"/>
            <a:ext cx="1760076" cy="185046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865F1C-9366-44E2-96E9-FB1D0D7B7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776" y="211309"/>
            <a:ext cx="8831533" cy="710397"/>
          </a:xfrm>
        </p:spPr>
        <p:txBody>
          <a:bodyPr>
            <a:normAutofit/>
          </a:bodyPr>
          <a:lstStyle/>
          <a:p>
            <a:r>
              <a:rPr lang="en-US" dirty="0"/>
              <a:t>Digital Artifacts / DEIX WG Stakeholder Engagement/Collaboration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AFC0B0-2FBB-4196-B417-BF699F1FAEA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C6AB740-11AC-4EA5-9C11-C67136193E2E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9 July 2018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ADC9992-75FE-4D0C-9A9E-5FA74754F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6CF83F9-6950-448A-8E8D-A75F4CAC42AF}"/>
              </a:ext>
            </a:extLst>
          </p:cNvPr>
          <p:cNvGrpSpPr/>
          <p:nvPr/>
        </p:nvGrpSpPr>
        <p:grpSpPr>
          <a:xfrm>
            <a:off x="3380157" y="3241031"/>
            <a:ext cx="2456037" cy="2814709"/>
            <a:chOff x="113160" y="1080728"/>
            <a:chExt cx="3972525" cy="540643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115F4DFE-3B58-420F-9287-93876A1EE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8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3160" y="1080728"/>
              <a:ext cx="3972525" cy="540643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1E6B1A1-C220-4FE0-9D7F-5B9F4271A24E}"/>
                </a:ext>
              </a:extLst>
            </p:cNvPr>
            <p:cNvSpPr/>
            <p:nvPr/>
          </p:nvSpPr>
          <p:spPr>
            <a:xfrm>
              <a:off x="3290029" y="1721216"/>
              <a:ext cx="715384" cy="525559"/>
            </a:xfrm>
            <a:prstGeom prst="rect">
              <a:avLst/>
            </a:prstGeom>
            <a:solidFill>
              <a:schemeClr val="accent1">
                <a:lumMod val="50000"/>
                <a:alpha val="22745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015FBB6-6EED-4504-A728-30A8505BA3FD}"/>
                </a:ext>
              </a:extLst>
            </p:cNvPr>
            <p:cNvSpPr/>
            <p:nvPr/>
          </p:nvSpPr>
          <p:spPr>
            <a:xfrm>
              <a:off x="2505893" y="1138938"/>
              <a:ext cx="715384" cy="525559"/>
            </a:xfrm>
            <a:prstGeom prst="rect">
              <a:avLst/>
            </a:prstGeom>
            <a:solidFill>
              <a:schemeClr val="accent1">
                <a:lumMod val="50000"/>
                <a:alpha val="22745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A8C87CBC-E9C1-4506-9C8C-CDA2A4B30C1E}"/>
                </a:ext>
              </a:extLst>
            </p:cNvPr>
            <p:cNvSpPr/>
            <p:nvPr/>
          </p:nvSpPr>
          <p:spPr>
            <a:xfrm>
              <a:off x="1730724" y="2907346"/>
              <a:ext cx="715384" cy="525559"/>
            </a:xfrm>
            <a:prstGeom prst="rect">
              <a:avLst/>
            </a:prstGeom>
            <a:solidFill>
              <a:schemeClr val="accent1">
                <a:lumMod val="50000"/>
                <a:alpha val="22745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F389D7C8-F85B-4728-8C8D-42D080D601D4}"/>
                </a:ext>
              </a:extLst>
            </p:cNvPr>
            <p:cNvSpPr/>
            <p:nvPr/>
          </p:nvSpPr>
          <p:spPr>
            <a:xfrm>
              <a:off x="947325" y="3491115"/>
              <a:ext cx="715384" cy="525559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2745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C5242879-3703-4A89-B203-C3197B6793D1}"/>
                </a:ext>
              </a:extLst>
            </p:cNvPr>
            <p:cNvSpPr/>
            <p:nvPr/>
          </p:nvSpPr>
          <p:spPr>
            <a:xfrm>
              <a:off x="180920" y="4101125"/>
              <a:ext cx="715384" cy="525559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3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07CEE66F-62C9-45D8-816E-9BA60B2D8D43}"/>
                </a:ext>
              </a:extLst>
            </p:cNvPr>
            <p:cNvSpPr/>
            <p:nvPr/>
          </p:nvSpPr>
          <p:spPr>
            <a:xfrm>
              <a:off x="964062" y="4101125"/>
              <a:ext cx="715384" cy="525559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2745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D27B1B3-2D63-46E0-8348-1F76B058AEA7}"/>
                </a:ext>
              </a:extLst>
            </p:cNvPr>
            <p:cNvSpPr/>
            <p:nvPr/>
          </p:nvSpPr>
          <p:spPr>
            <a:xfrm>
              <a:off x="1739384" y="4093477"/>
              <a:ext cx="715384" cy="525559"/>
            </a:xfrm>
            <a:prstGeom prst="rect">
              <a:avLst/>
            </a:prstGeom>
            <a:solidFill>
              <a:schemeClr val="accent1">
                <a:lumMod val="50000"/>
                <a:alpha val="22745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0EEF7C6C-1BA6-416E-BEC8-1A619457FD66}"/>
                </a:ext>
              </a:extLst>
            </p:cNvPr>
            <p:cNvSpPr/>
            <p:nvPr/>
          </p:nvSpPr>
          <p:spPr>
            <a:xfrm>
              <a:off x="3290029" y="4093477"/>
              <a:ext cx="715384" cy="525559"/>
            </a:xfrm>
            <a:prstGeom prst="rect">
              <a:avLst/>
            </a:prstGeom>
            <a:solidFill>
              <a:schemeClr val="accent1">
                <a:lumMod val="50000"/>
                <a:alpha val="22745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F5CA2AEE-D565-4740-B6E8-75ED49E780C5}"/>
                </a:ext>
              </a:extLst>
            </p:cNvPr>
            <p:cNvSpPr/>
            <p:nvPr/>
          </p:nvSpPr>
          <p:spPr>
            <a:xfrm>
              <a:off x="3290029" y="4685659"/>
              <a:ext cx="715384" cy="525559"/>
            </a:xfrm>
            <a:prstGeom prst="rect">
              <a:avLst/>
            </a:prstGeom>
            <a:solidFill>
              <a:schemeClr val="accent1">
                <a:lumMod val="50000"/>
                <a:alpha val="22745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2CAC6A8D-6040-4DD0-8368-AD2430F9A7B0}"/>
                </a:ext>
              </a:extLst>
            </p:cNvPr>
            <p:cNvSpPr/>
            <p:nvPr/>
          </p:nvSpPr>
          <p:spPr>
            <a:xfrm>
              <a:off x="1730724" y="4697256"/>
              <a:ext cx="715384" cy="525559"/>
            </a:xfrm>
            <a:prstGeom prst="rect">
              <a:avLst/>
            </a:prstGeom>
            <a:solidFill>
              <a:schemeClr val="accent1">
                <a:lumMod val="50000"/>
                <a:alpha val="22745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B3F82AD7-AB4E-4ADC-87FF-59EBEC1A39C9}"/>
                </a:ext>
              </a:extLst>
            </p:cNvPr>
            <p:cNvSpPr/>
            <p:nvPr/>
          </p:nvSpPr>
          <p:spPr>
            <a:xfrm>
              <a:off x="3282710" y="5277842"/>
              <a:ext cx="715384" cy="525559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2745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D2990B41-20DA-4A6D-829C-3DC7DFEF7D5D}"/>
                </a:ext>
              </a:extLst>
            </p:cNvPr>
            <p:cNvSpPr/>
            <p:nvPr/>
          </p:nvSpPr>
          <p:spPr>
            <a:xfrm>
              <a:off x="955554" y="5861639"/>
              <a:ext cx="715384" cy="525559"/>
            </a:xfrm>
            <a:prstGeom prst="rect">
              <a:avLst/>
            </a:prstGeom>
            <a:solidFill>
              <a:schemeClr val="accent1">
                <a:lumMod val="50000"/>
                <a:alpha val="22745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D8CECA1A-446A-4EC2-8254-827A7085481F}"/>
                </a:ext>
              </a:extLst>
            </p:cNvPr>
            <p:cNvSpPr/>
            <p:nvPr/>
          </p:nvSpPr>
          <p:spPr>
            <a:xfrm>
              <a:off x="2505893" y="2907346"/>
              <a:ext cx="715384" cy="525559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2745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ACF146A0-5353-4BDF-8CF0-616E8914141F}"/>
                </a:ext>
              </a:extLst>
            </p:cNvPr>
            <p:cNvSpPr/>
            <p:nvPr/>
          </p:nvSpPr>
          <p:spPr>
            <a:xfrm>
              <a:off x="3290029" y="2907346"/>
              <a:ext cx="715384" cy="525559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2745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62133246-DC92-41EE-96DB-9D900ADAAD37}"/>
                </a:ext>
              </a:extLst>
            </p:cNvPr>
            <p:cNvSpPr/>
            <p:nvPr/>
          </p:nvSpPr>
          <p:spPr>
            <a:xfrm>
              <a:off x="947325" y="2315683"/>
              <a:ext cx="715384" cy="525559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2745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E446F1FD-7F70-46AF-A1D0-1158E3E181D4}"/>
                </a:ext>
              </a:extLst>
            </p:cNvPr>
            <p:cNvSpPr/>
            <p:nvPr/>
          </p:nvSpPr>
          <p:spPr>
            <a:xfrm>
              <a:off x="171850" y="2330493"/>
              <a:ext cx="715384" cy="525559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3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5B65DB64-4BAE-4BC6-971A-93129112B1A4}"/>
                </a:ext>
              </a:extLst>
            </p:cNvPr>
            <p:cNvSpPr/>
            <p:nvPr/>
          </p:nvSpPr>
          <p:spPr>
            <a:xfrm>
              <a:off x="2505893" y="3502300"/>
              <a:ext cx="715384" cy="525559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2745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C34DB4D1-3FE0-4748-9161-C2A7C7203367}"/>
                </a:ext>
              </a:extLst>
            </p:cNvPr>
            <p:cNvSpPr/>
            <p:nvPr/>
          </p:nvSpPr>
          <p:spPr>
            <a:xfrm>
              <a:off x="955554" y="2907346"/>
              <a:ext cx="715384" cy="525559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2745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ECBAEF00-7074-46BA-B5F7-DC625798723C}"/>
                </a:ext>
              </a:extLst>
            </p:cNvPr>
            <p:cNvSpPr/>
            <p:nvPr/>
          </p:nvSpPr>
          <p:spPr>
            <a:xfrm>
              <a:off x="947325" y="1138938"/>
              <a:ext cx="715384" cy="525559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2745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1E0E0677-7172-482A-B7BF-830187F2A557}"/>
                </a:ext>
              </a:extLst>
            </p:cNvPr>
            <p:cNvSpPr/>
            <p:nvPr/>
          </p:nvSpPr>
          <p:spPr>
            <a:xfrm>
              <a:off x="3282710" y="2315683"/>
              <a:ext cx="715384" cy="525559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2745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124" name="Picture 4" descr="https://www.incose.org/Sitefinity/WebsiteTemplates/IncoseEvents/App_Themes/IncoseEvents/global/images/logo-IS2018.png?sdv=1">
            <a:extLst>
              <a:ext uri="{FF2B5EF4-FFF2-40B4-BE49-F238E27FC236}">
                <a16:creationId xmlns:a16="http://schemas.microsoft.com/office/drawing/2014/main" xmlns="" id="{72BF48CE-5256-4FFE-9B60-AA691E38AC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91827" y="3159316"/>
            <a:ext cx="993357" cy="83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s://www.incose.org/Sitefinity/WebsiteTemplates/IncoseEvents/App_Themes/IncoseEvents/global/images/logo-IW2018.png?sdv=1">
            <a:extLst>
              <a:ext uri="{FF2B5EF4-FFF2-40B4-BE49-F238E27FC236}">
                <a16:creationId xmlns:a16="http://schemas.microsoft.com/office/drawing/2014/main" xmlns="" id="{DB072373-B0B0-4BC1-A1F9-C080FDC1FF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62881" y="4048760"/>
            <a:ext cx="1051251" cy="82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F1E46477-FB22-4A10-B13B-71EC9F5A14BC}"/>
              </a:ext>
            </a:extLst>
          </p:cNvPr>
          <p:cNvSpPr txBox="1"/>
          <p:nvPr/>
        </p:nvSpPr>
        <p:spPr>
          <a:xfrm>
            <a:off x="3416442" y="2017001"/>
            <a:ext cx="25180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Including latest advances through connections with other INCOSE Working Groups related to DEIX WG</a:t>
            </a:r>
          </a:p>
        </p:txBody>
      </p:sp>
      <p:pic>
        <p:nvPicPr>
          <p:cNvPr id="5129" name="Picture 9" descr="http://www.ndia.org/-/media/sites/ndia/meetings-and-events/3187-sullivan/meetings/2017/8870/8870_webimage.ashx?bc=002855&amp;sc=False&amp;w=382&amp;h=234&amp;la=en&amp;hash=9592714798E862A49BE4373C2D509CCB014F4024">
            <a:extLst>
              <a:ext uri="{FF2B5EF4-FFF2-40B4-BE49-F238E27FC236}">
                <a16:creationId xmlns:a16="http://schemas.microsoft.com/office/drawing/2014/main" xmlns="" id="{36CB6205-FEF3-4E6A-99DE-AAB92832B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780" y="4014200"/>
            <a:ext cx="1335058" cy="81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7AA0FE02-A860-46C5-9894-40D6A19FEF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862" y="3742016"/>
            <a:ext cx="1526728" cy="1996758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24037D3B-A36C-4E6E-8E66-DA16C45D02D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9682" y="4422597"/>
            <a:ext cx="1271260" cy="1657539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54" name="Picture 2" descr="Image result for ndia logo">
            <a:extLst>
              <a:ext uri="{FF2B5EF4-FFF2-40B4-BE49-F238E27FC236}">
                <a16:creationId xmlns:a16="http://schemas.microsoft.com/office/drawing/2014/main" xmlns="" id="{441C92B6-5792-4D93-95F2-6B9AA34C4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823" y="3271336"/>
            <a:ext cx="1311652" cy="58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B57B91E5-CF4C-43EE-B65A-69EDF165F127}"/>
              </a:ext>
            </a:extLst>
          </p:cNvPr>
          <p:cNvGrpSpPr/>
          <p:nvPr/>
        </p:nvGrpSpPr>
        <p:grpSpPr>
          <a:xfrm>
            <a:off x="673785" y="4885525"/>
            <a:ext cx="2240619" cy="1375735"/>
            <a:chOff x="6835456" y="3279124"/>
            <a:chExt cx="4495176" cy="2841246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xmlns="" id="{0B991268-FC89-467E-A88B-D6E9DEC5B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1415" y="3279124"/>
              <a:ext cx="3369217" cy="2841246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xmlns="" id="{6DE089D7-7BB3-4F4C-881B-47AF68D47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43439" y="4769222"/>
              <a:ext cx="1434080" cy="107556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254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74F2C777-58C3-4FC6-A3E8-EB6FD7C38E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35456" y="3279124"/>
              <a:ext cx="1650045" cy="1222572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254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B6A2CF78-0435-43F5-97F1-9138E3ED7FB4}"/>
              </a:ext>
            </a:extLst>
          </p:cNvPr>
          <p:cNvGrpSpPr/>
          <p:nvPr/>
        </p:nvGrpSpPr>
        <p:grpSpPr>
          <a:xfrm>
            <a:off x="6361156" y="3218701"/>
            <a:ext cx="2233558" cy="2032666"/>
            <a:chOff x="5489707" y="969452"/>
            <a:chExt cx="2512827" cy="2286817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96B21437-EDF1-48FE-9629-C895290C1DDF}"/>
                </a:ext>
              </a:extLst>
            </p:cNvPr>
            <p:cNvSpPr/>
            <p:nvPr/>
          </p:nvSpPr>
          <p:spPr>
            <a:xfrm>
              <a:off x="5489707" y="969452"/>
              <a:ext cx="2512827" cy="22868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xmlns="" id="{17282600-D313-45D3-9F62-497577647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9393" y="1043309"/>
              <a:ext cx="695245" cy="981661"/>
            </a:xfrm>
            <a:prstGeom prst="rect">
              <a:avLst/>
            </a:prstGeom>
            <a:ln w="19050">
              <a:solidFill>
                <a:schemeClr val="dk1"/>
              </a:solidFill>
            </a:ln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xmlns="" id="{C7255E30-347A-418F-AA71-2E3CA10FE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89057" y="1043309"/>
              <a:ext cx="691115" cy="981661"/>
            </a:xfrm>
            <a:prstGeom prst="rect">
              <a:avLst/>
            </a:prstGeom>
            <a:ln w="19050">
              <a:solidFill>
                <a:schemeClr val="dk1"/>
              </a:solidFill>
            </a:ln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xmlns="" id="{58EDDFC2-51E4-42B0-AAB6-609C96805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9662" y="1039896"/>
              <a:ext cx="692833" cy="981661"/>
            </a:xfrm>
            <a:prstGeom prst="rect">
              <a:avLst/>
            </a:prstGeom>
            <a:noFill/>
            <a:ln w="19050">
              <a:solidFill>
                <a:schemeClr val="dk1"/>
              </a:solidFill>
            </a:ln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xmlns="" id="{63026629-6A59-4771-BB80-3667E6C8C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1859" y="2176149"/>
              <a:ext cx="693559" cy="981661"/>
            </a:xfrm>
            <a:prstGeom prst="rect">
              <a:avLst/>
            </a:prstGeom>
            <a:ln w="19050">
              <a:solidFill>
                <a:schemeClr val="dk1"/>
              </a:solidFill>
            </a:ln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xmlns="" id="{6478F33A-2E2A-471C-983A-F50B33B12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3214" y="2176149"/>
              <a:ext cx="692145" cy="981661"/>
            </a:xfrm>
            <a:prstGeom prst="rect">
              <a:avLst/>
            </a:prstGeom>
            <a:ln w="19050">
              <a:solidFill>
                <a:schemeClr val="dk1"/>
              </a:solidFill>
            </a:ln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xmlns="" id="{EB053A5B-92FD-4FC6-B814-E79DDE1F4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0264" y="2176149"/>
              <a:ext cx="693730" cy="981661"/>
            </a:xfrm>
            <a:prstGeom prst="rect">
              <a:avLst/>
            </a:prstGeom>
            <a:ln w="19050">
              <a:solidFill>
                <a:schemeClr val="dk1"/>
              </a:solidFill>
            </a:ln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B2D25FB7-FE0C-4CE6-AA93-FD561EE03A51}"/>
                </a:ext>
              </a:extLst>
            </p:cNvPr>
            <p:cNvSpPr txBox="1"/>
            <p:nvPr/>
          </p:nvSpPr>
          <p:spPr>
            <a:xfrm>
              <a:off x="5619821" y="1580801"/>
              <a:ext cx="61129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/>
                <a:t>ISO 15288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93F1551F-9314-40DF-8549-D919F0C23E9C}"/>
                </a:ext>
              </a:extLst>
            </p:cNvPr>
            <p:cNvSpPr txBox="1"/>
            <p:nvPr/>
          </p:nvSpPr>
          <p:spPr>
            <a:xfrm>
              <a:off x="6427662" y="1580801"/>
              <a:ext cx="61129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/>
                <a:t>ISO 15289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7D58795A-16C1-4779-803A-4B0A4C4E5618}"/>
                </a:ext>
              </a:extLst>
            </p:cNvPr>
            <p:cNvSpPr txBox="1"/>
            <p:nvPr/>
          </p:nvSpPr>
          <p:spPr>
            <a:xfrm>
              <a:off x="7250088" y="1629489"/>
              <a:ext cx="61129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/>
                <a:t>ISO 15504-6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134A4E00-BE80-4045-8030-A155CD967E1E}"/>
                </a:ext>
              </a:extLst>
            </p:cNvPr>
            <p:cNvSpPr txBox="1"/>
            <p:nvPr/>
          </p:nvSpPr>
          <p:spPr>
            <a:xfrm>
              <a:off x="5622907" y="2765742"/>
              <a:ext cx="61129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/>
                <a:t>ISO 12207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936ECC4D-4A1C-415E-B14F-7207FE728398}"/>
                </a:ext>
              </a:extLst>
            </p:cNvPr>
            <p:cNvSpPr txBox="1"/>
            <p:nvPr/>
          </p:nvSpPr>
          <p:spPr>
            <a:xfrm>
              <a:off x="6433641" y="2761278"/>
              <a:ext cx="61129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/>
                <a:t>ISO 26531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C69B30E7-BA70-4B99-91AC-AB69A0B998E4}"/>
                </a:ext>
              </a:extLst>
            </p:cNvPr>
            <p:cNvSpPr txBox="1"/>
            <p:nvPr/>
          </p:nvSpPr>
          <p:spPr>
            <a:xfrm>
              <a:off x="7241485" y="2761279"/>
              <a:ext cx="61129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/>
                <a:t>ISO 24748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C24EDDA-857F-41A8-A370-9033FAC1F82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2834" y="4938558"/>
            <a:ext cx="1753697" cy="102410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F66E3EC8-E1BD-4D1B-B8E7-E259DB15A254}"/>
              </a:ext>
            </a:extLst>
          </p:cNvPr>
          <p:cNvSpPr txBox="1"/>
          <p:nvPr/>
        </p:nvSpPr>
        <p:spPr>
          <a:xfrm>
            <a:off x="9129111" y="2016972"/>
            <a:ext cx="23556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Developed Working Group Charter, Product Plan, Wiki, Webinar, Presentations, ~50 participants across industry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6EE00FE8-573F-400C-AA04-F3C5C4FCBAB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7627" y="5276393"/>
            <a:ext cx="1132348" cy="924760"/>
          </a:xfrm>
          <a:prstGeom prst="rect">
            <a:avLst/>
          </a:prstGeom>
        </p:spPr>
      </p:pic>
      <p:pic>
        <p:nvPicPr>
          <p:cNvPr id="8196" name="Picture 4" descr="Image result for incose se handbook picture">
            <a:extLst>
              <a:ext uri="{FF2B5EF4-FFF2-40B4-BE49-F238E27FC236}">
                <a16:creationId xmlns:a16="http://schemas.microsoft.com/office/drawing/2014/main" xmlns="" id="{23CC8314-C3F0-4790-840C-3F6AAB01E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5782" y="5301421"/>
            <a:ext cx="699764" cy="87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4A3B8525-D70E-4974-8236-FDEB1B3522F2}"/>
              </a:ext>
            </a:extLst>
          </p:cNvPr>
          <p:cNvSpPr txBox="1"/>
          <p:nvPr/>
        </p:nvSpPr>
        <p:spPr>
          <a:xfrm>
            <a:off x="592581" y="1996052"/>
            <a:ext cx="23556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Broad engagement providing insight to stakeholder needs, current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capabilities, and new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techniques and technology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6E7607E2-AA4C-4742-AA80-59B993D430CD}"/>
              </a:ext>
            </a:extLst>
          </p:cNvPr>
          <p:cNvSpPr txBox="1"/>
          <p:nvPr/>
        </p:nvSpPr>
        <p:spPr>
          <a:xfrm>
            <a:off x="6328205" y="2016973"/>
            <a:ext cx="23556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Leveraging standards and other authoritative sources to identify essential digital artifacts and DEIX practices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50D06E65-ED5E-41AF-A53F-81FEBBDE8536}"/>
              </a:ext>
            </a:extLst>
          </p:cNvPr>
          <p:cNvSpPr/>
          <p:nvPr/>
        </p:nvSpPr>
        <p:spPr>
          <a:xfrm>
            <a:off x="3333321" y="1253785"/>
            <a:ext cx="2552956" cy="685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Incorporating Leading Best Practices</a:t>
            </a:r>
            <a:endParaRPr lang="en-US" b="1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F6266CC5-E407-48C3-914B-844A947AA64D}"/>
              </a:ext>
            </a:extLst>
          </p:cNvPr>
          <p:cNvSpPr/>
          <p:nvPr/>
        </p:nvSpPr>
        <p:spPr>
          <a:xfrm>
            <a:off x="9030462" y="1253785"/>
            <a:ext cx="2552956" cy="685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Produced Plans, Products and Sharing Openly</a:t>
            </a:r>
            <a:endParaRPr lang="en-US" b="1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A17478C3-E831-464F-9EDD-302D853B7B3A}"/>
              </a:ext>
            </a:extLst>
          </p:cNvPr>
          <p:cNvSpPr/>
          <p:nvPr/>
        </p:nvSpPr>
        <p:spPr>
          <a:xfrm>
            <a:off x="6191699" y="1253785"/>
            <a:ext cx="2552956" cy="685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Leveraging Standards for Global Application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4E0B75B2-8C2A-48A5-9FD3-6CFC4DA424EF}"/>
              </a:ext>
            </a:extLst>
          </p:cNvPr>
          <p:cNvSpPr/>
          <p:nvPr/>
        </p:nvSpPr>
        <p:spPr>
          <a:xfrm>
            <a:off x="493932" y="1256832"/>
            <a:ext cx="2552956" cy="685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Capturing Diversity of Stakeholder Needs</a:t>
            </a:r>
            <a:endParaRPr lang="en-US" b="1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66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mbership Slide Deck" id="{0B8EE341-8DD8-8B4B-BEA2-927F9724DCCF}" vid="{C4425FDA-2798-7D4D-8C4E-62D877E4B0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613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2A67582-99E0-4DAD-899A-FC4FCEF3C4FF}">
  <we:reference id="f12c312d-282a-4734-8843-05915fdfef0b" version="3.10.0.52" store="EXCatalog" storeType="EXCatalog"/>
  <we:alternateReferences>
    <we:reference id="WA104178141" version="3.10.0.52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3955</TotalTime>
  <Words>625</Words>
  <Application>Microsoft Office PowerPoint</Application>
  <PresentationFormat>Widescreen</PresentationFormat>
  <Paragraphs>125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Times New Roman</vt:lpstr>
      <vt:lpstr>1_Office Theme</vt:lpstr>
      <vt:lpstr> Digital Engineering Information Exchange Working Group (DEIX WG)  aka Digital Artifacts</vt:lpstr>
      <vt:lpstr>Agenda</vt:lpstr>
      <vt:lpstr>Digital Engineering Information Exchange WG Overview</vt:lpstr>
      <vt:lpstr>Exchanging Digital Information Across Boundaries</vt:lpstr>
      <vt:lpstr>The Transformation: From Digital Artifact to Shared Understanding</vt:lpstr>
      <vt:lpstr>Digital Artifacts / DEIX WG Stakeholder Engagement/Collaboration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INCOSE:  TRANSFORMATION</dc:title>
  <dc:creator>Troy A. Peterson</dc:creator>
  <cp:lastModifiedBy>Salvatore, Frank @ Engility</cp:lastModifiedBy>
  <cp:revision>100</cp:revision>
  <cp:lastPrinted>2018-06-15T12:49:45Z</cp:lastPrinted>
  <dcterms:created xsi:type="dcterms:W3CDTF">2018-06-10T03:49:05Z</dcterms:created>
  <dcterms:modified xsi:type="dcterms:W3CDTF">2018-07-09T18:58:09Z</dcterms:modified>
</cp:coreProperties>
</file>