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5" r:id="rId5"/>
  </p:sldMasterIdLst>
  <p:sldIdLst>
    <p:sldId id="256" r:id="rId6"/>
    <p:sldId id="257" r:id="rId7"/>
    <p:sldId id="269" r:id="rId8"/>
    <p:sldId id="266" r:id="rId9"/>
    <p:sldId id="270" r:id="rId10"/>
    <p:sldId id="261" r:id="rId11"/>
    <p:sldId id="271" r:id="rId12"/>
    <p:sldId id="25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C337A3-A9CB-4E0E-87B9-8D7E3A6EE93D}" v="31" dt="2019-10-07T18:07:09.7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0" autoAdjust="0"/>
    <p:restoredTop sz="94660"/>
  </p:normalViewPr>
  <p:slideViewPr>
    <p:cSldViewPr snapToGrid="0">
      <p:cViewPr varScale="1">
        <p:scale>
          <a:sx n="89" d="100"/>
          <a:sy n="89" d="100"/>
        </p:scale>
        <p:origin x="410"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10/7/2019</a:t>
            </a:fld>
            <a:endParaRPr lang="en-US"/>
          </a:p>
        </p:txBody>
      </p:sp>
    </p:spTree>
    <p:extLst>
      <p:ext uri="{BB962C8B-B14F-4D97-AF65-F5344CB8AC3E}">
        <p14:creationId xmlns:p14="http://schemas.microsoft.com/office/powerpoint/2010/main" val="216921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86042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90552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592976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10/7/2019</a:t>
            </a:fld>
            <a:endParaRPr lang="en-US"/>
          </a:p>
        </p:txBody>
      </p:sp>
    </p:spTree>
    <p:extLst>
      <p:ext uri="{BB962C8B-B14F-4D97-AF65-F5344CB8AC3E}">
        <p14:creationId xmlns:p14="http://schemas.microsoft.com/office/powerpoint/2010/main" val="3553598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97866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90433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38360455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10/7/2019</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678442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10/7/2019</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20154364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fems.org/about/technical-working-groups/systems_modeling/smstermsdefinitions/s-u/"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ng.com/search?q=authoritative&amp;FORM=AWRE"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nafems.org/about/technical-working-groups/systems_modeling/smstermsdefinitions/" TargetMode="Externa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9AEC2-176D-42FB-8ED7-6A942032707D}"/>
              </a:ext>
            </a:extLst>
          </p:cNvPr>
          <p:cNvSpPr>
            <a:spLocks noGrp="1"/>
          </p:cNvSpPr>
          <p:nvPr>
            <p:ph type="ctrTitle"/>
          </p:nvPr>
        </p:nvSpPr>
        <p:spPr>
          <a:xfrm>
            <a:off x="914400" y="1719365"/>
            <a:ext cx="10363200" cy="1470025"/>
          </a:xfrm>
        </p:spPr>
        <p:txBody>
          <a:bodyPr/>
          <a:lstStyle/>
          <a:p>
            <a:r>
              <a:rPr lang="en-US" dirty="0"/>
              <a:t>SMSWG - </a:t>
            </a:r>
            <a:r>
              <a:rPr lang="en-US" i="1" dirty="0"/>
              <a:t>SMS Terms &amp; Definitions Committee (SMSTDC)</a:t>
            </a:r>
            <a:br>
              <a:rPr lang="en-US" i="1" dirty="0"/>
            </a:br>
            <a:r>
              <a:rPr lang="en-US" sz="2400" i="1" dirty="0"/>
              <a:t>Lead: Ed Ladzinski</a:t>
            </a:r>
            <a:endParaRPr lang="en-US" i="1" dirty="0"/>
          </a:p>
        </p:txBody>
      </p:sp>
      <p:sp>
        <p:nvSpPr>
          <p:cNvPr id="3" name="Subtitle 2">
            <a:extLst>
              <a:ext uri="{FF2B5EF4-FFF2-40B4-BE49-F238E27FC236}">
                <a16:creationId xmlns:a16="http://schemas.microsoft.com/office/drawing/2014/main" id="{5C28879B-8A2F-472C-95D9-44627A6EFD1D}"/>
              </a:ext>
            </a:extLst>
          </p:cNvPr>
          <p:cNvSpPr>
            <a:spLocks noGrp="1"/>
          </p:cNvSpPr>
          <p:nvPr>
            <p:ph type="subTitle" idx="1"/>
          </p:nvPr>
        </p:nvSpPr>
        <p:spPr>
          <a:xfrm>
            <a:off x="1828800" y="3429000"/>
            <a:ext cx="8534400" cy="782273"/>
          </a:xfrm>
        </p:spPr>
        <p:txBody>
          <a:bodyPr>
            <a:normAutofit/>
          </a:bodyPr>
          <a:lstStyle/>
          <a:p>
            <a:r>
              <a:rPr lang="en-US" dirty="0"/>
              <a:t>October 8, 2019</a:t>
            </a:r>
          </a:p>
        </p:txBody>
      </p:sp>
      <p:sp>
        <p:nvSpPr>
          <p:cNvPr id="4" name="TextBox 3">
            <a:extLst>
              <a:ext uri="{FF2B5EF4-FFF2-40B4-BE49-F238E27FC236}">
                <a16:creationId xmlns:a16="http://schemas.microsoft.com/office/drawing/2014/main" id="{63CAE5DF-8ACC-4CE6-A568-A0AA26A64706}"/>
              </a:ext>
            </a:extLst>
          </p:cNvPr>
          <p:cNvSpPr txBox="1"/>
          <p:nvPr/>
        </p:nvSpPr>
        <p:spPr>
          <a:xfrm>
            <a:off x="2089525" y="4619614"/>
            <a:ext cx="8012950" cy="1477328"/>
          </a:xfrm>
          <a:prstGeom prst="rect">
            <a:avLst/>
          </a:prstGeom>
          <a:noFill/>
        </p:spPr>
        <p:txBody>
          <a:bodyPr wrap="square" rtlCol="0">
            <a:spAutoFit/>
          </a:bodyPr>
          <a:lstStyle/>
          <a:p>
            <a:pPr algn="just"/>
            <a:r>
              <a:rPr lang="en-US" i="1" dirty="0"/>
              <a:t>Systems Modeling and Simulation*:  </a:t>
            </a:r>
          </a:p>
          <a:p>
            <a:pPr algn="just"/>
            <a:r>
              <a:rPr lang="en-US" i="1" dirty="0"/>
              <a:t>The use of interdisciplinary functional, architectural, and behavioral models (with physical, mathematical, and logical representations) in performing MBSE to specify, conceptualize, design, analyze, verify and validate an organized set of components, subsystems, systems, and processes. </a:t>
            </a:r>
          </a:p>
        </p:txBody>
      </p:sp>
      <p:sp>
        <p:nvSpPr>
          <p:cNvPr id="5" name="TextBox 4">
            <a:extLst>
              <a:ext uri="{FF2B5EF4-FFF2-40B4-BE49-F238E27FC236}">
                <a16:creationId xmlns:a16="http://schemas.microsoft.com/office/drawing/2014/main" id="{32BBA2F5-2617-4643-90B6-3DF9D04C260E}"/>
              </a:ext>
            </a:extLst>
          </p:cNvPr>
          <p:cNvSpPr txBox="1"/>
          <p:nvPr/>
        </p:nvSpPr>
        <p:spPr>
          <a:xfrm>
            <a:off x="1764445" y="6505283"/>
            <a:ext cx="8461774" cy="261610"/>
          </a:xfrm>
          <a:prstGeom prst="rect">
            <a:avLst/>
          </a:prstGeom>
          <a:noFill/>
        </p:spPr>
        <p:txBody>
          <a:bodyPr wrap="square" rtlCol="0">
            <a:spAutoFit/>
          </a:bodyPr>
          <a:lstStyle/>
          <a:p>
            <a:r>
              <a:rPr lang="en-US" sz="1100"/>
              <a:t>*SMSWG – Terms &amp; Definitions: </a:t>
            </a:r>
            <a:r>
              <a:rPr lang="en-US" sz="1100">
                <a:hlinkClick r:id="rId3"/>
              </a:rPr>
              <a:t>https://www.nafems.org/about/technical-working-groups/systems_modeling/smstermsdefinitions/s-u/</a:t>
            </a:r>
            <a:endParaRPr lang="en-US" sz="1100"/>
          </a:p>
        </p:txBody>
      </p:sp>
    </p:spTree>
    <p:extLst>
      <p:ext uri="{BB962C8B-B14F-4D97-AF65-F5344CB8AC3E}">
        <p14:creationId xmlns:p14="http://schemas.microsoft.com/office/powerpoint/2010/main" val="19436702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F143-46E1-47F9-B02E-78CFC37E06A1}"/>
              </a:ext>
            </a:extLst>
          </p:cNvPr>
          <p:cNvSpPr>
            <a:spLocks noGrp="1"/>
          </p:cNvSpPr>
          <p:nvPr>
            <p:ph type="title"/>
          </p:nvPr>
        </p:nvSpPr>
        <p:spPr/>
        <p:txBody>
          <a:bodyPr/>
          <a:lstStyle/>
          <a:p>
            <a:r>
              <a:rPr lang="en-US"/>
              <a:t>Content</a:t>
            </a:r>
          </a:p>
        </p:txBody>
      </p:sp>
      <p:sp>
        <p:nvSpPr>
          <p:cNvPr id="3" name="Content Placeholder 2">
            <a:extLst>
              <a:ext uri="{FF2B5EF4-FFF2-40B4-BE49-F238E27FC236}">
                <a16:creationId xmlns:a16="http://schemas.microsoft.com/office/drawing/2014/main" id="{D8653D09-F4BB-479A-872B-8513C911EB07}"/>
              </a:ext>
            </a:extLst>
          </p:cNvPr>
          <p:cNvSpPr>
            <a:spLocks noGrp="1"/>
          </p:cNvSpPr>
          <p:nvPr>
            <p:ph idx="1"/>
          </p:nvPr>
        </p:nvSpPr>
        <p:spPr>
          <a:xfrm>
            <a:off x="609600" y="1417638"/>
            <a:ext cx="10972800" cy="4525963"/>
          </a:xfrm>
        </p:spPr>
        <p:txBody>
          <a:bodyPr/>
          <a:lstStyle/>
          <a:p>
            <a:r>
              <a:rPr lang="en-US" dirty="0"/>
              <a:t>Purpose</a:t>
            </a:r>
          </a:p>
          <a:p>
            <a:r>
              <a:rPr lang="en-US" dirty="0"/>
              <a:t>Members Update</a:t>
            </a:r>
          </a:p>
          <a:p>
            <a:pPr lvl="0"/>
            <a:r>
              <a:rPr lang="en-US" dirty="0"/>
              <a:t>Current Results</a:t>
            </a:r>
          </a:p>
          <a:p>
            <a:pPr lvl="0"/>
            <a:r>
              <a:rPr lang="en-US" dirty="0"/>
              <a:t>New T&amp;Ds in the Pipeline</a:t>
            </a:r>
          </a:p>
          <a:p>
            <a:pPr lvl="0"/>
            <a:r>
              <a:rPr lang="en-US" dirty="0"/>
              <a:t>Group Recommendations for Next Set</a:t>
            </a:r>
          </a:p>
          <a:p>
            <a:pPr lvl="0"/>
            <a:r>
              <a:rPr lang="en-US" dirty="0"/>
              <a:t>Where Does One Find the NAFEMS Site T-Ds </a:t>
            </a:r>
          </a:p>
          <a:p>
            <a:r>
              <a:rPr lang="en-US" dirty="0"/>
              <a:t>Additional Comments</a:t>
            </a:r>
          </a:p>
          <a:p>
            <a:endParaRPr lang="en-US" dirty="0"/>
          </a:p>
        </p:txBody>
      </p:sp>
    </p:spTree>
    <p:extLst>
      <p:ext uri="{BB962C8B-B14F-4D97-AF65-F5344CB8AC3E}">
        <p14:creationId xmlns:p14="http://schemas.microsoft.com/office/powerpoint/2010/main" val="171862280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044A-D2E4-46AC-A185-5B2C67729CF4}"/>
              </a:ext>
            </a:extLst>
          </p:cNvPr>
          <p:cNvSpPr>
            <a:spLocks noGrp="1"/>
          </p:cNvSpPr>
          <p:nvPr>
            <p:ph type="title"/>
          </p:nvPr>
        </p:nvSpPr>
        <p:spPr/>
        <p:txBody>
          <a:bodyPr/>
          <a:lstStyle/>
          <a:p>
            <a:r>
              <a:rPr lang="en-US"/>
              <a:t>Purpose</a:t>
            </a:r>
          </a:p>
        </p:txBody>
      </p:sp>
      <p:sp>
        <p:nvSpPr>
          <p:cNvPr id="3" name="Content Placeholder 2">
            <a:extLst>
              <a:ext uri="{FF2B5EF4-FFF2-40B4-BE49-F238E27FC236}">
                <a16:creationId xmlns:a16="http://schemas.microsoft.com/office/drawing/2014/main" id="{65DBA9F5-C9D0-467D-B504-9E913AEC65F9}"/>
              </a:ext>
            </a:extLst>
          </p:cNvPr>
          <p:cNvSpPr>
            <a:spLocks noGrp="1"/>
          </p:cNvSpPr>
          <p:nvPr>
            <p:ph idx="1"/>
          </p:nvPr>
        </p:nvSpPr>
        <p:spPr>
          <a:xfrm>
            <a:off x="609600" y="2514600"/>
            <a:ext cx="10972800" cy="1828799"/>
          </a:xfrm>
        </p:spPr>
        <p:txBody>
          <a:bodyPr/>
          <a:lstStyle/>
          <a:p>
            <a:pPr marL="0" indent="0" algn="just">
              <a:buNone/>
            </a:pPr>
            <a:r>
              <a:rPr lang="en-US"/>
              <a:t>The Systems Modeling and Simulation Terms and Definitions Committee is to be the </a:t>
            </a:r>
            <a:r>
              <a:rPr lang="en-US" b="1" u="sng">
                <a:hlinkClick r:id="rId2"/>
              </a:rPr>
              <a:t>authoritative</a:t>
            </a:r>
            <a:r>
              <a:rPr lang="en-US"/>
              <a:t> source for systems modeling and simulation terms and definitions and provide ongoing strategic direction for the initiative.</a:t>
            </a:r>
          </a:p>
        </p:txBody>
      </p:sp>
    </p:spTree>
    <p:extLst>
      <p:ext uri="{BB962C8B-B14F-4D97-AF65-F5344CB8AC3E}">
        <p14:creationId xmlns:p14="http://schemas.microsoft.com/office/powerpoint/2010/main" val="2797623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2E408-1591-4D03-84F9-4274DD9D4847}"/>
              </a:ext>
            </a:extLst>
          </p:cNvPr>
          <p:cNvSpPr>
            <a:spLocks noGrp="1"/>
          </p:cNvSpPr>
          <p:nvPr>
            <p:ph type="title"/>
          </p:nvPr>
        </p:nvSpPr>
        <p:spPr/>
        <p:txBody>
          <a:bodyPr/>
          <a:lstStyle/>
          <a:p>
            <a:r>
              <a:rPr lang="en-US" dirty="0"/>
              <a:t>Members Update</a:t>
            </a:r>
          </a:p>
        </p:txBody>
      </p:sp>
      <p:sp>
        <p:nvSpPr>
          <p:cNvPr id="3" name="Content Placeholder 2">
            <a:extLst>
              <a:ext uri="{FF2B5EF4-FFF2-40B4-BE49-F238E27FC236}">
                <a16:creationId xmlns:a16="http://schemas.microsoft.com/office/drawing/2014/main" id="{4D0B0668-5129-479F-981B-1BA6966960EF}"/>
              </a:ext>
            </a:extLst>
          </p:cNvPr>
          <p:cNvSpPr>
            <a:spLocks noGrp="1"/>
          </p:cNvSpPr>
          <p:nvPr>
            <p:ph idx="1"/>
          </p:nvPr>
        </p:nvSpPr>
        <p:spPr/>
        <p:txBody>
          <a:bodyPr/>
          <a:lstStyle/>
          <a:p>
            <a:r>
              <a:rPr lang="en-US" dirty="0"/>
              <a:t>Ed Ladzinski (chair)</a:t>
            </a:r>
          </a:p>
          <a:p>
            <a:r>
              <a:rPr lang="en-US" dirty="0"/>
              <a:t>Paul Barnard</a:t>
            </a:r>
          </a:p>
          <a:p>
            <a:r>
              <a:rPr lang="en-US" dirty="0"/>
              <a:t>Frank Popielas</a:t>
            </a:r>
          </a:p>
          <a:p>
            <a:r>
              <a:rPr lang="en-US" dirty="0"/>
              <a:t>Joe Walsh</a:t>
            </a:r>
          </a:p>
          <a:p>
            <a:r>
              <a:rPr lang="en-US" dirty="0"/>
              <a:t>Rod Dreisbach (new member)</a:t>
            </a:r>
          </a:p>
          <a:p>
            <a:endParaRPr lang="en-US" dirty="0"/>
          </a:p>
        </p:txBody>
      </p:sp>
    </p:spTree>
    <p:extLst>
      <p:ext uri="{BB962C8B-B14F-4D97-AF65-F5344CB8AC3E}">
        <p14:creationId xmlns:p14="http://schemas.microsoft.com/office/powerpoint/2010/main" val="314436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2FC6-2EDC-4DBD-9644-F88BDF32DB61}"/>
              </a:ext>
            </a:extLst>
          </p:cNvPr>
          <p:cNvSpPr>
            <a:spLocks noGrp="1"/>
          </p:cNvSpPr>
          <p:nvPr>
            <p:ph type="title"/>
          </p:nvPr>
        </p:nvSpPr>
        <p:spPr/>
        <p:txBody>
          <a:bodyPr/>
          <a:lstStyle/>
          <a:p>
            <a:r>
              <a:rPr lang="en-US" dirty="0"/>
              <a:t>Current Results</a:t>
            </a:r>
          </a:p>
        </p:txBody>
      </p:sp>
      <p:sp>
        <p:nvSpPr>
          <p:cNvPr id="3" name="Content Placeholder 2">
            <a:extLst>
              <a:ext uri="{FF2B5EF4-FFF2-40B4-BE49-F238E27FC236}">
                <a16:creationId xmlns:a16="http://schemas.microsoft.com/office/drawing/2014/main" id="{654FD0CC-400F-463D-9699-9CD4142A6466}"/>
              </a:ext>
            </a:extLst>
          </p:cNvPr>
          <p:cNvSpPr>
            <a:spLocks noGrp="1"/>
          </p:cNvSpPr>
          <p:nvPr>
            <p:ph idx="1"/>
          </p:nvPr>
        </p:nvSpPr>
        <p:spPr>
          <a:xfrm>
            <a:off x="542488" y="1507922"/>
            <a:ext cx="10972800" cy="4525963"/>
          </a:xfrm>
        </p:spPr>
        <p:txBody>
          <a:bodyPr/>
          <a:lstStyle/>
          <a:p>
            <a:r>
              <a:rPr lang="en-US" dirty="0"/>
              <a:t>Definitions around “Model-Based…”</a:t>
            </a:r>
          </a:p>
          <a:p>
            <a:pPr lvl="1"/>
            <a:r>
              <a:rPr lang="en-US" dirty="0"/>
              <a:t>MBE</a:t>
            </a:r>
          </a:p>
          <a:p>
            <a:pPr lvl="1"/>
            <a:r>
              <a:rPr lang="en-US" dirty="0"/>
              <a:t>MBSE</a:t>
            </a:r>
          </a:p>
          <a:p>
            <a:pPr lvl="1"/>
            <a:r>
              <a:rPr lang="en-US" dirty="0"/>
              <a:t>MBD</a:t>
            </a:r>
          </a:p>
          <a:p>
            <a:pPr lvl="1"/>
            <a:r>
              <a:rPr lang="en-US" dirty="0"/>
              <a:t>MBSA</a:t>
            </a:r>
          </a:p>
          <a:p>
            <a:pPr lvl="1"/>
            <a:r>
              <a:rPr lang="en-US" dirty="0"/>
              <a:t>…</a:t>
            </a:r>
          </a:p>
          <a:p>
            <a:pPr marL="252413" lvl="1" indent="0">
              <a:buNone/>
            </a:pPr>
            <a:endParaRPr lang="en-US" dirty="0"/>
          </a:p>
        </p:txBody>
      </p:sp>
      <p:pic>
        <p:nvPicPr>
          <p:cNvPr id="4" name="Picture 3">
            <a:extLst>
              <a:ext uri="{FF2B5EF4-FFF2-40B4-BE49-F238E27FC236}">
                <a16:creationId xmlns:a16="http://schemas.microsoft.com/office/drawing/2014/main" id="{EF1E6940-5F93-49EB-A2D9-23B1F505F534}"/>
              </a:ext>
            </a:extLst>
          </p:cNvPr>
          <p:cNvPicPr>
            <a:picLocks noChangeAspect="1"/>
          </p:cNvPicPr>
          <p:nvPr/>
        </p:nvPicPr>
        <p:blipFill>
          <a:blip r:embed="rId2"/>
          <a:stretch>
            <a:fillRect/>
          </a:stretch>
        </p:blipFill>
        <p:spPr>
          <a:xfrm>
            <a:off x="3530181" y="2639986"/>
            <a:ext cx="6104762" cy="3438095"/>
          </a:xfrm>
          <a:prstGeom prst="rect">
            <a:avLst/>
          </a:prstGeom>
        </p:spPr>
      </p:pic>
    </p:spTree>
    <p:extLst>
      <p:ext uri="{BB962C8B-B14F-4D97-AF65-F5344CB8AC3E}">
        <p14:creationId xmlns:p14="http://schemas.microsoft.com/office/powerpoint/2010/main" val="1863095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2FC6-2EDC-4DBD-9644-F88BDF32DB61}"/>
              </a:ext>
            </a:extLst>
          </p:cNvPr>
          <p:cNvSpPr>
            <a:spLocks noGrp="1"/>
          </p:cNvSpPr>
          <p:nvPr>
            <p:ph type="title"/>
          </p:nvPr>
        </p:nvSpPr>
        <p:spPr/>
        <p:txBody>
          <a:bodyPr/>
          <a:lstStyle/>
          <a:p>
            <a:r>
              <a:rPr lang="en-US" dirty="0"/>
              <a:t>New T&amp;Ds in the Pipeline</a:t>
            </a:r>
          </a:p>
        </p:txBody>
      </p:sp>
      <p:sp>
        <p:nvSpPr>
          <p:cNvPr id="3" name="Content Placeholder 2">
            <a:extLst>
              <a:ext uri="{FF2B5EF4-FFF2-40B4-BE49-F238E27FC236}">
                <a16:creationId xmlns:a16="http://schemas.microsoft.com/office/drawing/2014/main" id="{654FD0CC-400F-463D-9699-9CD4142A6466}"/>
              </a:ext>
            </a:extLst>
          </p:cNvPr>
          <p:cNvSpPr>
            <a:spLocks noGrp="1"/>
          </p:cNvSpPr>
          <p:nvPr>
            <p:ph idx="1"/>
          </p:nvPr>
        </p:nvSpPr>
        <p:spPr>
          <a:xfrm>
            <a:off x="542488" y="1507922"/>
            <a:ext cx="10972800" cy="4525963"/>
          </a:xfrm>
        </p:spPr>
        <p:txBody>
          <a:bodyPr/>
          <a:lstStyle/>
          <a:p>
            <a:r>
              <a:rPr lang="en-US" dirty="0"/>
              <a:t>Model Based Development</a:t>
            </a:r>
          </a:p>
          <a:p>
            <a:r>
              <a:rPr lang="en-US" dirty="0"/>
              <a:t>Democratization of Simulation</a:t>
            </a:r>
          </a:p>
          <a:p>
            <a:r>
              <a:rPr lang="en-US" dirty="0"/>
              <a:t>Engineering Simulation</a:t>
            </a:r>
          </a:p>
          <a:p>
            <a:r>
              <a:rPr lang="en-US" dirty="0"/>
              <a:t>Engineering Simulation Digital Twin</a:t>
            </a:r>
          </a:p>
          <a:p>
            <a:r>
              <a:rPr lang="en-US" dirty="0"/>
              <a:t>Digital Twin</a:t>
            </a:r>
          </a:p>
          <a:p>
            <a:r>
              <a:rPr lang="en-US" dirty="0"/>
              <a:t>Generative Design</a:t>
            </a:r>
          </a:p>
          <a:p>
            <a:r>
              <a:rPr lang="en-US" dirty="0"/>
              <a:t>Simulation Governance</a:t>
            </a:r>
          </a:p>
          <a:p>
            <a:endParaRPr lang="en-US" dirty="0"/>
          </a:p>
        </p:txBody>
      </p:sp>
    </p:spTree>
    <p:extLst>
      <p:ext uri="{BB962C8B-B14F-4D97-AF65-F5344CB8AC3E}">
        <p14:creationId xmlns:p14="http://schemas.microsoft.com/office/powerpoint/2010/main" val="2406002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2FC6-2EDC-4DBD-9644-F88BDF32DB61}"/>
              </a:ext>
            </a:extLst>
          </p:cNvPr>
          <p:cNvSpPr>
            <a:spLocks noGrp="1"/>
          </p:cNvSpPr>
          <p:nvPr>
            <p:ph type="title"/>
          </p:nvPr>
        </p:nvSpPr>
        <p:spPr/>
        <p:txBody>
          <a:bodyPr/>
          <a:lstStyle/>
          <a:p>
            <a:pPr lvl="0"/>
            <a:r>
              <a:rPr lang="en-US" dirty="0"/>
              <a:t>Group Recommendations for Next Set</a:t>
            </a:r>
          </a:p>
        </p:txBody>
      </p:sp>
      <p:sp>
        <p:nvSpPr>
          <p:cNvPr id="5" name="Content Placeholder 4">
            <a:extLst>
              <a:ext uri="{FF2B5EF4-FFF2-40B4-BE49-F238E27FC236}">
                <a16:creationId xmlns:a16="http://schemas.microsoft.com/office/drawing/2014/main" id="{B992BE2D-4AB3-48C6-9F3D-6B51335A939F}"/>
              </a:ext>
            </a:extLst>
          </p:cNvPr>
          <p:cNvSpPr>
            <a:spLocks noGrp="1"/>
          </p:cNvSpPr>
          <p:nvPr>
            <p:ph idx="1"/>
          </p:nvPr>
        </p:nvSpPr>
        <p:spPr>
          <a:xfrm>
            <a:off x="695459" y="1492877"/>
            <a:ext cx="10972800" cy="4525963"/>
          </a:xfrm>
        </p:spPr>
        <p:txBody>
          <a:bodyPr/>
          <a:lstStyle/>
          <a:p>
            <a:r>
              <a:rPr lang="en-US" dirty="0"/>
              <a:t>To be populated during the call</a:t>
            </a:r>
          </a:p>
        </p:txBody>
      </p:sp>
    </p:spTree>
    <p:extLst>
      <p:ext uri="{BB962C8B-B14F-4D97-AF65-F5344CB8AC3E}">
        <p14:creationId xmlns:p14="http://schemas.microsoft.com/office/powerpoint/2010/main" val="1272332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B636F-6D3F-4542-8795-884A600811A6}"/>
              </a:ext>
            </a:extLst>
          </p:cNvPr>
          <p:cNvSpPr>
            <a:spLocks noGrp="1"/>
          </p:cNvSpPr>
          <p:nvPr>
            <p:ph type="title"/>
          </p:nvPr>
        </p:nvSpPr>
        <p:spPr>
          <a:xfrm>
            <a:off x="517321" y="173781"/>
            <a:ext cx="10972800" cy="1143000"/>
          </a:xfrm>
        </p:spPr>
        <p:txBody>
          <a:bodyPr/>
          <a:lstStyle/>
          <a:p>
            <a:r>
              <a:rPr lang="en-US"/>
              <a:t>Where Does One Find the NAFEMS Site T-Ds</a:t>
            </a:r>
          </a:p>
        </p:txBody>
      </p:sp>
      <p:sp>
        <p:nvSpPr>
          <p:cNvPr id="11" name="TextBox 10">
            <a:extLst>
              <a:ext uri="{FF2B5EF4-FFF2-40B4-BE49-F238E27FC236}">
                <a16:creationId xmlns:a16="http://schemas.microsoft.com/office/drawing/2014/main" id="{1E03D6DC-DBAF-42E1-9C40-58AC66BB0AF6}"/>
              </a:ext>
            </a:extLst>
          </p:cNvPr>
          <p:cNvSpPr txBox="1"/>
          <p:nvPr/>
        </p:nvSpPr>
        <p:spPr>
          <a:xfrm>
            <a:off x="662730" y="1451295"/>
            <a:ext cx="9995108" cy="369332"/>
          </a:xfrm>
          <a:prstGeom prst="rect">
            <a:avLst/>
          </a:prstGeom>
          <a:noFill/>
        </p:spPr>
        <p:txBody>
          <a:bodyPr wrap="none" rtlCol="0">
            <a:spAutoFit/>
          </a:bodyPr>
          <a:lstStyle/>
          <a:p>
            <a:r>
              <a:rPr lang="en-US" dirty="0">
                <a:hlinkClick r:id="rId2"/>
              </a:rPr>
              <a:t>https://www.nafems.org/about/technical-working-groups/systems_modeling/smstermsdefinitions/</a:t>
            </a:r>
            <a:endParaRPr lang="en-US" dirty="0"/>
          </a:p>
        </p:txBody>
      </p:sp>
      <p:pic>
        <p:nvPicPr>
          <p:cNvPr id="13" name="Picture 12">
            <a:extLst>
              <a:ext uri="{FF2B5EF4-FFF2-40B4-BE49-F238E27FC236}">
                <a16:creationId xmlns:a16="http://schemas.microsoft.com/office/drawing/2014/main" id="{94922D2F-6F08-493E-B930-31E6C7E699B8}"/>
              </a:ext>
            </a:extLst>
          </p:cNvPr>
          <p:cNvPicPr>
            <a:picLocks noChangeAspect="1"/>
          </p:cNvPicPr>
          <p:nvPr/>
        </p:nvPicPr>
        <p:blipFill>
          <a:blip r:embed="rId3"/>
          <a:stretch>
            <a:fillRect/>
          </a:stretch>
        </p:blipFill>
        <p:spPr>
          <a:xfrm>
            <a:off x="1150915" y="2074080"/>
            <a:ext cx="4694327" cy="4230991"/>
          </a:xfrm>
          <a:prstGeom prst="rect">
            <a:avLst/>
          </a:prstGeom>
          <a:effectLst>
            <a:outerShdw blurRad="50800" dist="38100" dir="2700000" algn="tl" rotWithShape="0">
              <a:prstClr val="black">
                <a:alpha val="40000"/>
              </a:prstClr>
            </a:outerShdw>
          </a:effectLst>
        </p:spPr>
      </p:pic>
      <p:pic>
        <p:nvPicPr>
          <p:cNvPr id="15" name="Picture 14">
            <a:extLst>
              <a:ext uri="{FF2B5EF4-FFF2-40B4-BE49-F238E27FC236}">
                <a16:creationId xmlns:a16="http://schemas.microsoft.com/office/drawing/2014/main" id="{FF576A01-0A52-481B-99F2-1A990279A0F2}"/>
              </a:ext>
            </a:extLst>
          </p:cNvPr>
          <p:cNvPicPr>
            <a:picLocks noChangeAspect="1"/>
          </p:cNvPicPr>
          <p:nvPr/>
        </p:nvPicPr>
        <p:blipFill>
          <a:blip r:embed="rId4"/>
          <a:stretch>
            <a:fillRect/>
          </a:stretch>
        </p:blipFill>
        <p:spPr>
          <a:xfrm>
            <a:off x="4676162" y="2636149"/>
            <a:ext cx="4006366" cy="3922375"/>
          </a:xfrm>
          <a:prstGeom prst="rect">
            <a:avLst/>
          </a:prstGeom>
          <a:effectLst>
            <a:outerShdw blurRad="50800" dist="38100" dir="2700000" algn="tl" rotWithShape="0">
              <a:prstClr val="black">
                <a:alpha val="40000"/>
              </a:prstClr>
            </a:outerShdw>
          </a:effectLst>
        </p:spPr>
      </p:pic>
      <p:sp>
        <p:nvSpPr>
          <p:cNvPr id="16" name="TextBox 15">
            <a:extLst>
              <a:ext uri="{FF2B5EF4-FFF2-40B4-BE49-F238E27FC236}">
                <a16:creationId xmlns:a16="http://schemas.microsoft.com/office/drawing/2014/main" id="{E5716AE4-93E6-4F29-9619-91DBE4D99309}"/>
              </a:ext>
            </a:extLst>
          </p:cNvPr>
          <p:cNvSpPr txBox="1"/>
          <p:nvPr/>
        </p:nvSpPr>
        <p:spPr>
          <a:xfrm>
            <a:off x="8800051" y="3727910"/>
            <a:ext cx="3229762" cy="461665"/>
          </a:xfrm>
          <a:prstGeom prst="rect">
            <a:avLst/>
          </a:prstGeom>
          <a:noFill/>
        </p:spPr>
        <p:txBody>
          <a:bodyPr wrap="square" rtlCol="0">
            <a:spAutoFit/>
          </a:bodyPr>
          <a:lstStyle/>
          <a:p>
            <a:r>
              <a:rPr lang="en-US" sz="2400" b="1">
                <a:effectLst>
                  <a:outerShdw blurRad="38100" dist="38100" dir="2700000" algn="tl">
                    <a:srgbClr val="000000">
                      <a:alpha val="43137"/>
                    </a:srgbClr>
                  </a:outerShdw>
                </a:effectLst>
              </a:rPr>
              <a:t>First issued in 2016</a:t>
            </a:r>
          </a:p>
        </p:txBody>
      </p:sp>
    </p:spTree>
    <p:extLst>
      <p:ext uri="{BB962C8B-B14F-4D97-AF65-F5344CB8AC3E}">
        <p14:creationId xmlns:p14="http://schemas.microsoft.com/office/powerpoint/2010/main" val="3610612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3091B-1A98-499F-BA14-069655E35F0E}"/>
              </a:ext>
            </a:extLst>
          </p:cNvPr>
          <p:cNvSpPr>
            <a:spLocks noGrp="1"/>
          </p:cNvSpPr>
          <p:nvPr>
            <p:ph type="title"/>
          </p:nvPr>
        </p:nvSpPr>
        <p:spPr>
          <a:xfrm>
            <a:off x="609600" y="2857500"/>
            <a:ext cx="10972800" cy="1143000"/>
          </a:xfrm>
        </p:spPr>
        <p:txBody>
          <a:bodyPr/>
          <a:lstStyle/>
          <a:p>
            <a:pPr algn="ctr"/>
            <a:r>
              <a:rPr lang="en-US" sz="8000" dirty="0">
                <a:effectLst>
                  <a:outerShdw blurRad="38100" dist="38100" dir="2700000" algn="tl">
                    <a:srgbClr val="000000">
                      <a:alpha val="43137"/>
                    </a:srgbClr>
                  </a:outerShdw>
                </a:effectLst>
              </a:rPr>
              <a:t>Additional Comments</a:t>
            </a:r>
          </a:p>
        </p:txBody>
      </p:sp>
    </p:spTree>
    <p:extLst>
      <p:ext uri="{BB962C8B-B14F-4D97-AF65-F5344CB8AC3E}">
        <p14:creationId xmlns:p14="http://schemas.microsoft.com/office/powerpoint/2010/main" val="2320262601"/>
      </p:ext>
    </p:extLst>
  </p:cSld>
  <p:clrMapOvr>
    <a:masterClrMapping/>
  </p:clrMapOvr>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2.xml><?xml version="1.0" encoding="utf-8"?>
<a:theme xmlns:a="http://schemas.openxmlformats.org/drawingml/2006/main" name="3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Override1.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64020C6C658A429AF039431A040073" ma:contentTypeVersion="8" ma:contentTypeDescription="Create a new document." ma:contentTypeScope="" ma:versionID="d52b347e798b1211616a9ab3ff9efc1b">
  <xsd:schema xmlns:xsd="http://www.w3.org/2001/XMLSchema" xmlns:xs="http://www.w3.org/2001/XMLSchema" xmlns:p="http://schemas.microsoft.com/office/2006/metadata/properties" xmlns:ns2="9daa4b93-e448-45c2-a3c5-822687e0478c" targetNamespace="http://schemas.microsoft.com/office/2006/metadata/properties" ma:root="true" ma:fieldsID="09937f6b352d12570d6dd0236e575e6a" ns2:_="">
    <xsd:import namespace="9daa4b93-e448-45c2-a3c5-822687e047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a4b93-e448-45c2-a3c5-822687e04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B6FCE1-E868-4C5A-9186-36742697B47F}">
  <ds:schemaRefs>
    <ds:schemaRef ds:uri="http://schemas.microsoft.com/sharepoint/v3/contenttype/forms"/>
  </ds:schemaRefs>
</ds:datastoreItem>
</file>

<file path=customXml/itemProps2.xml><?xml version="1.0" encoding="utf-8"?>
<ds:datastoreItem xmlns:ds="http://schemas.openxmlformats.org/officeDocument/2006/customXml" ds:itemID="{7C7E9AC3-5542-4931-9AA8-C20479075314}">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9daa4b93-e448-45c2-a3c5-822687e0478c"/>
    <ds:schemaRef ds:uri="http://www.w3.org/XML/1998/namespace"/>
  </ds:schemaRefs>
</ds:datastoreItem>
</file>

<file path=customXml/itemProps3.xml><?xml version="1.0" encoding="utf-8"?>
<ds:datastoreItem xmlns:ds="http://schemas.openxmlformats.org/officeDocument/2006/customXml" ds:itemID="{765080C6-E986-4A3B-AF82-9F7612DDC6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a4b93-e448-45c2-a3c5-822687e047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105</TotalTime>
  <Words>255</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9</vt:i4>
      </vt:variant>
    </vt:vector>
  </HeadingPairs>
  <TitlesOfParts>
    <vt:vector size="12" baseType="lpstr">
      <vt:lpstr>Arial</vt:lpstr>
      <vt:lpstr>2_Custom Design</vt:lpstr>
      <vt:lpstr>3_Custom Design</vt:lpstr>
      <vt:lpstr>SMSWG - SMS Terms &amp; Definitions Committee (SMSTDC) Lead: Ed Ladzinski</vt:lpstr>
      <vt:lpstr>Content</vt:lpstr>
      <vt:lpstr>Purpose</vt:lpstr>
      <vt:lpstr>Members Update</vt:lpstr>
      <vt:lpstr>Current Results</vt:lpstr>
      <vt:lpstr>New T&amp;Ds in the Pipeline</vt:lpstr>
      <vt:lpstr>Group Recommendations for Next Set</vt:lpstr>
      <vt:lpstr>Where Does One Find the NAFEMS Site T-Ds</vt:lpstr>
      <vt:lpstr>Additional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SMSWG - SMS Roadmap Team</dc:title>
  <dc:creator>Frank Popielas</dc:creator>
  <cp:lastModifiedBy>Edward Ladzinski</cp:lastModifiedBy>
  <cp:revision>2</cp:revision>
  <dcterms:created xsi:type="dcterms:W3CDTF">2018-10-08T21:47:48Z</dcterms:created>
  <dcterms:modified xsi:type="dcterms:W3CDTF">2019-10-07T18:13:21Z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0x0101002E64020C6C658A429AF039431A040073</vt:lpwstr>
  </property>
  <property fmtid="{D5CDD505-2E9C-101B-9397-08002B2CF9AE}" pid="3" name="AuthorIds_UIVersion_1024">
    <vt:lpwstr>6</vt:lpwstr>
  </property>
</Properties>
</file>