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
  </p:notesMasterIdLst>
  <p:sldIdLst>
    <p:sldId id="278" r:id="rId5"/>
    <p:sldId id="1458" r:id="rId6"/>
    <p:sldId id="273" r:id="rId7"/>
    <p:sldId id="1459" r:id="rId8"/>
    <p:sldId id="271" r:id="rId9"/>
    <p:sldId id="257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06" d="100"/>
          <a:sy n="106" d="100"/>
        </p:scale>
        <p:origin x="7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99E444-B580-4ADD-9A65-559FA8F861B4}" type="datetimeFigureOut">
              <a:rPr lang="en-US" smtClean="0"/>
              <a:t>1/27/20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13B033-63F2-4606-9F63-5D9EB75FBF1B}" type="slidenum">
              <a:rPr lang="en-US" smtClean="0"/>
              <a:t>‹#›</a:t>
            </a:fld>
            <a:endParaRPr lang="en-US"/>
          </a:p>
        </p:txBody>
      </p:sp>
    </p:spTree>
    <p:extLst>
      <p:ext uri="{BB962C8B-B14F-4D97-AF65-F5344CB8AC3E}">
        <p14:creationId xmlns:p14="http://schemas.microsoft.com/office/powerpoint/2010/main" val="25013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Survey results from the 2018 GPDIS event confirm the need for data interoperability standards and integration with both MBSE tools and PLM environments </a:t>
            </a:r>
          </a:p>
          <a:p>
            <a:endParaRPr lang="en-US" b="1" dirty="0"/>
          </a:p>
          <a:p>
            <a:pPr marL="0" indent="0">
              <a:buNone/>
            </a:pPr>
            <a:r>
              <a:rPr lang="en-US" sz="1200" dirty="0"/>
              <a:t>Observations based on 40+ years working in the PLM/CAE technology industry:</a:t>
            </a:r>
          </a:p>
          <a:p>
            <a:pPr marL="0" indent="0">
              <a:buNone/>
            </a:pPr>
            <a:endParaRPr lang="en-US" sz="300" dirty="0"/>
          </a:p>
          <a:p>
            <a:pPr marL="347663" indent="-334963">
              <a:buFont typeface="Wingdings" pitchFamily="2" charset="2"/>
              <a:buChar char="Ø"/>
            </a:pPr>
            <a:r>
              <a:rPr lang="en-US" sz="1200" dirty="0"/>
              <a:t>Standards need to address a real business issue for a sufficiently large yet targeted segment of industrial end users (focused application use cases) </a:t>
            </a:r>
          </a:p>
          <a:p>
            <a:pPr marL="347663" indent="-334963">
              <a:buFont typeface="Wingdings" pitchFamily="2" charset="2"/>
              <a:buChar char="Ø"/>
            </a:pPr>
            <a:r>
              <a:rPr lang="en-US" sz="1200" dirty="0"/>
              <a:t>Industrial users will lose interest in standards that take too long to be developed and officially released by the standards organizations</a:t>
            </a:r>
          </a:p>
          <a:p>
            <a:pPr marL="347663" indent="-334963">
              <a:buFont typeface="Wingdings" pitchFamily="2" charset="2"/>
              <a:buChar char="Ø"/>
            </a:pPr>
            <a:r>
              <a:rPr lang="en-US" sz="1200" dirty="0"/>
              <a:t>Standards that don’t get quickly adopted &amp; widely used will die a slow painful death and become useless, even if/when they ultimately mature</a:t>
            </a:r>
          </a:p>
          <a:p>
            <a:pPr marL="347663" indent="-334963">
              <a:buFont typeface="Wingdings" pitchFamily="2" charset="2"/>
              <a:buChar char="Ø"/>
            </a:pPr>
            <a:r>
              <a:rPr lang="en-US" sz="1200" dirty="0"/>
              <a:t>Software solution providers will invest in supporting standards when industry really adopts and uses them…. and especially if industry requires contractual compliance in order for solution providers to continue to sell their commercial software </a:t>
            </a:r>
          </a:p>
          <a:p>
            <a:pPr marL="347663" indent="-334963">
              <a:buFont typeface="Wingdings" pitchFamily="2" charset="2"/>
              <a:buChar char="Ø"/>
            </a:pPr>
            <a:r>
              <a:rPr lang="en-US" sz="1200" dirty="0"/>
              <a:t>Data formats that are widely used become “de facto” standards (e.g., .</a:t>
            </a:r>
            <a:r>
              <a:rPr lang="en-US" sz="1200" dirty="0" err="1"/>
              <a:t>xls</a:t>
            </a:r>
            <a:r>
              <a:rPr lang="en-US" sz="1200" dirty="0"/>
              <a:t>, ,doc, .ppt, ,</a:t>
            </a:r>
            <a:r>
              <a:rPr lang="en-US" sz="1200" dirty="0" err="1"/>
              <a:t>jt</a:t>
            </a:r>
            <a:r>
              <a:rPr lang="en-US" sz="1200" dirty="0"/>
              <a:t>)</a:t>
            </a:r>
          </a:p>
          <a:p>
            <a:pPr>
              <a:buFont typeface="Wingdings" pitchFamily="2" charset="2"/>
              <a:buChar char="Ø"/>
            </a:pPr>
            <a:endParaRPr lang="en-US" sz="1200" i="1" dirty="0"/>
          </a:p>
          <a:p>
            <a:endParaRPr lang="en-US" sz="1200" dirty="0">
              <a:solidFill>
                <a:srgbClr val="A10101"/>
              </a:solidFill>
            </a:endParaRPr>
          </a:p>
          <a:p>
            <a:endParaRPr lang="en-US" b="1" dirty="0"/>
          </a:p>
        </p:txBody>
      </p:sp>
      <p:sp>
        <p:nvSpPr>
          <p:cNvPr id="4" name="Slide Number Placeholder 3"/>
          <p:cNvSpPr>
            <a:spLocks noGrp="1"/>
          </p:cNvSpPr>
          <p:nvPr>
            <p:ph type="sldNum" sz="quarter" idx="5"/>
          </p:nvPr>
        </p:nvSpPr>
        <p:spPr/>
        <p:txBody>
          <a:bodyPr/>
          <a:lstStyle/>
          <a:p>
            <a:fld id="{458DF1E9-60A3-4F4E-BA4B-481278D89D60}" type="slidenum">
              <a:rPr lang="en-US" smtClean="0"/>
              <a:t>2</a:t>
            </a:fld>
            <a:endParaRPr lang="en-US"/>
          </a:p>
        </p:txBody>
      </p:sp>
    </p:spTree>
    <p:extLst>
      <p:ext uri="{BB962C8B-B14F-4D97-AF65-F5344CB8AC3E}">
        <p14:creationId xmlns:p14="http://schemas.microsoft.com/office/powerpoint/2010/main" val="679615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Widely used tools such as the “Microsoft Engineering Suite”, in-house tools are “de facto” standards in many organizations and and open source tools such as Arcadia, Eclipse and </a:t>
            </a:r>
            <a:r>
              <a:rPr lang="en-US" b="1" dirty="0" err="1"/>
              <a:t>OpenMBEE</a:t>
            </a:r>
            <a:r>
              <a:rPr lang="en-US" b="1" dirty="0"/>
              <a:t> are also emerging as “de facto” standards even though they are not formally designated a such by any of the major standards bodies.</a:t>
            </a:r>
          </a:p>
          <a:p>
            <a:endParaRPr lang="en-US" b="1" dirty="0"/>
          </a:p>
          <a:p>
            <a:r>
              <a:rPr lang="en-US" b="1" dirty="0"/>
              <a:t>OMG </a:t>
            </a:r>
            <a:r>
              <a:rPr lang="en-US" b="1" dirty="0" err="1"/>
              <a:t>SysML</a:t>
            </a:r>
            <a:r>
              <a:rPr lang="en-US" b="1" dirty="0"/>
              <a:t> v2.0 standard currently in review process.  12 years since v1.0 and still several years away from formal approval and release to industry. Interoperability of </a:t>
            </a:r>
            <a:r>
              <a:rPr lang="en-US" b="1" dirty="0" err="1"/>
              <a:t>SysML</a:t>
            </a:r>
            <a:r>
              <a:rPr lang="en-US" b="1" dirty="0"/>
              <a:t> models across the various vendor authoring environments is currently very poor.   </a:t>
            </a:r>
            <a:r>
              <a:rPr lang="en-US" b="1" dirty="0" err="1"/>
              <a:t>SysML</a:t>
            </a:r>
            <a:r>
              <a:rPr lang="en-US" b="1" dirty="0"/>
              <a:t> 2.0 standard is not expected to address this heterogeneous tool interoperability issue so some smaller vendors are emerging in this space to attempt to fill the gap- </a:t>
            </a:r>
            <a:r>
              <a:rPr lang="en-US" b="1" dirty="0" err="1"/>
              <a:t>Sodius</a:t>
            </a:r>
            <a:r>
              <a:rPr lang="en-US" b="1" dirty="0"/>
              <a:t>, </a:t>
            </a:r>
            <a:r>
              <a:rPr lang="en-US" b="1" dirty="0" err="1"/>
              <a:t>InterCAX</a:t>
            </a:r>
            <a:r>
              <a:rPr lang="en-US" b="1" dirty="0"/>
              <a:t>, </a:t>
            </a:r>
            <a:r>
              <a:rPr lang="en-US" b="1" dirty="0" err="1"/>
              <a:t>Ingrano</a:t>
            </a:r>
            <a:r>
              <a:rPr lang="en-US" b="1" dirty="0"/>
              <a:t>, MID AG, others. Similar situation to the issue of MCAD 3D model interoperability in the 1990s.</a:t>
            </a:r>
          </a:p>
          <a:p>
            <a:endParaRPr lang="en-US" b="1" dirty="0"/>
          </a:p>
          <a:p>
            <a:r>
              <a:rPr lang="en-US" b="1" dirty="0"/>
              <a:t>Key new standards for integration of SE with physics-based S&amp;A- AP243/</a:t>
            </a:r>
            <a:r>
              <a:rPr lang="en-US" b="1" dirty="0" err="1"/>
              <a:t>MoSSEC</a:t>
            </a:r>
            <a:r>
              <a:rPr lang="en-US" b="1" dirty="0"/>
              <a:t>, SSP, DCP</a:t>
            </a:r>
          </a:p>
          <a:p>
            <a:endParaRPr lang="en-US" b="1" dirty="0"/>
          </a:p>
          <a:p>
            <a:r>
              <a:rPr lang="en-US" b="1" dirty="0" err="1"/>
              <a:t>MoSSEC</a:t>
            </a:r>
            <a:r>
              <a:rPr lang="en-US" b="1" dirty="0"/>
              <a:t>- Modeling &amp; Simulation in a Systems Engineering Context  (ISO/STEP standard now if review for formal approval as AP 243)</a:t>
            </a:r>
          </a:p>
          <a:p>
            <a:endParaRPr lang="en-US" b="1" dirty="0"/>
          </a:p>
          <a:p>
            <a:r>
              <a:rPr lang="en-US" b="1" dirty="0"/>
              <a:t>New </a:t>
            </a:r>
            <a:r>
              <a:rPr lang="en-US" b="1" dirty="0" err="1"/>
              <a:t>Modelica</a:t>
            </a:r>
            <a:r>
              <a:rPr lang="en-US" b="1" dirty="0"/>
              <a:t> Assn. Standards for 2019 build upon the FMI/FMU concept for co-simulation of complex cyber-physical systems</a:t>
            </a:r>
          </a:p>
          <a:p>
            <a:endParaRPr lang="en-US" b="1" dirty="0"/>
          </a:p>
          <a:p>
            <a:r>
              <a:rPr lang="en-US" b="1" dirty="0"/>
              <a:t>System Structure and Parameterization (SSSP)</a:t>
            </a:r>
          </a:p>
          <a:p>
            <a:r>
              <a:rPr lang="en-US" b="1" dirty="0"/>
              <a:t>Distributed Co-simulation Protocol (DCP)</a:t>
            </a:r>
          </a:p>
          <a:p>
            <a:endParaRPr lang="en-US" b="1" dirty="0"/>
          </a:p>
          <a:p>
            <a:endParaRPr lang="en-US" b="1" dirty="0"/>
          </a:p>
        </p:txBody>
      </p:sp>
      <p:sp>
        <p:nvSpPr>
          <p:cNvPr id="4" name="Slide Number Placeholder 3"/>
          <p:cNvSpPr>
            <a:spLocks noGrp="1"/>
          </p:cNvSpPr>
          <p:nvPr>
            <p:ph type="sldNum" sz="quarter" idx="5"/>
          </p:nvPr>
        </p:nvSpPr>
        <p:spPr/>
        <p:txBody>
          <a:bodyPr/>
          <a:lstStyle/>
          <a:p>
            <a:fld id="{458DF1E9-60A3-4F4E-BA4B-481278D89D60}" type="slidenum">
              <a:rPr lang="en-US" smtClean="0"/>
              <a:t>4</a:t>
            </a:fld>
            <a:endParaRPr lang="en-US"/>
          </a:p>
        </p:txBody>
      </p:sp>
    </p:spTree>
    <p:extLst>
      <p:ext uri="{BB962C8B-B14F-4D97-AF65-F5344CB8AC3E}">
        <p14:creationId xmlns:p14="http://schemas.microsoft.com/office/powerpoint/2010/main" val="1783200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180046C-CA53-4229-907E-97AF4669782B}" type="slidenum">
              <a:rPr lang="en-US" smtClean="0"/>
              <a:pPr>
                <a:defRPr/>
              </a:pPr>
              <a:t>6</a:t>
            </a:fld>
            <a:endParaRPr lang="en-US"/>
          </a:p>
        </p:txBody>
      </p:sp>
    </p:spTree>
    <p:extLst>
      <p:ext uri="{BB962C8B-B14F-4D97-AF65-F5344CB8AC3E}">
        <p14:creationId xmlns:p14="http://schemas.microsoft.com/office/powerpoint/2010/main" val="32954504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NAFEMS logo hi r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77788"/>
            <a:ext cx="3788834"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txBox="1">
            <a:spLocks/>
          </p:cNvSpPr>
          <p:nvPr/>
        </p:nvSpPr>
        <p:spPr>
          <a:xfrm>
            <a:off x="7518401" y="1143001"/>
            <a:ext cx="4483100" cy="365125"/>
          </a:xfrm>
          <a:prstGeom prst="rect">
            <a:avLst/>
          </a:prstGeom>
        </p:spPr>
        <p:txBody>
          <a:bodyPr anchor="ctr"/>
          <a:lstStyle>
            <a:defPPr>
              <a:defRPr lang="en-US"/>
            </a:defPPr>
            <a:lvl1pPr marL="0" algn="ctr" defTabSz="914400" rtl="0" eaLnBrk="1" latinLnBrk="0" hangingPunct="1">
              <a:defRPr sz="1800" kern="1200">
                <a:solidFill>
                  <a:srgbClr val="FF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sz="1800" dirty="0">
                <a:solidFill>
                  <a:prstClr val="black"/>
                </a:solidFill>
              </a:rPr>
              <a:t>www.nafems.org</a:t>
            </a:r>
          </a:p>
        </p:txBody>
      </p:sp>
      <p:pic>
        <p:nvPicPr>
          <p:cNvPr id="6" name="Picture 7" descr="INCOSELogo_trans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317" y="77788"/>
            <a:ext cx="208068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txBox="1">
            <a:spLocks/>
          </p:cNvSpPr>
          <p:nvPr/>
        </p:nvSpPr>
        <p:spPr>
          <a:xfrm>
            <a:off x="0" y="1143000"/>
            <a:ext cx="2451100" cy="365125"/>
          </a:xfrm>
          <a:prstGeom prst="rect">
            <a:avLst/>
          </a:prstGeom>
        </p:spPr>
        <p:txBody>
          <a:bodyPr anchor="ctr"/>
          <a:lstStyle>
            <a:defPPr>
              <a:defRPr lang="en-US"/>
            </a:defPPr>
            <a:lvl1pPr marL="0" algn="ctr" defTabSz="914400" rtl="0" eaLnBrk="1" latinLnBrk="0" hangingPunct="1">
              <a:defRPr sz="1800" kern="1200">
                <a:solidFill>
                  <a:srgbClr val="FF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sz="1800" dirty="0">
                <a:solidFill>
                  <a:prstClr val="black"/>
                </a:solidFill>
              </a:rPr>
              <a:t>www.incose.org</a:t>
            </a:r>
          </a:p>
        </p:txBody>
      </p:sp>
      <p:sp>
        <p:nvSpPr>
          <p:cNvPr id="13315" name="Rectangle 3"/>
          <p:cNvSpPr>
            <a:spLocks noGrp="1" noChangeArrowheads="1"/>
          </p:cNvSpPr>
          <p:nvPr>
            <p:ph type="ctrTitle"/>
          </p:nvPr>
        </p:nvSpPr>
        <p:spPr>
          <a:xfrm>
            <a:off x="914400" y="2130426"/>
            <a:ext cx="10363200" cy="1470025"/>
          </a:xfrm>
        </p:spPr>
        <p:txBody>
          <a:bodyPr/>
          <a:lstStyle>
            <a:lvl1pPr algn="ctr">
              <a:defRPr sz="4000"/>
            </a:lvl1pPr>
          </a:lstStyle>
          <a:p>
            <a:r>
              <a:rPr lang="en-US"/>
              <a:t>Click to edit Master title style</a:t>
            </a:r>
            <a:endParaRPr lang="en-US" dirty="0"/>
          </a:p>
        </p:txBody>
      </p:sp>
      <p:sp>
        <p:nvSpPr>
          <p:cNvPr id="13316" name="Rectangle 4"/>
          <p:cNvSpPr>
            <a:spLocks noGrp="1" noChangeArrowheads="1"/>
          </p:cNvSpPr>
          <p:nvPr>
            <p:ph type="subTitle" idx="1"/>
          </p:nvPr>
        </p:nvSpPr>
        <p:spPr>
          <a:xfrm>
            <a:off x="1828800" y="3886200"/>
            <a:ext cx="8534400" cy="1752600"/>
          </a:xfrm>
        </p:spPr>
        <p:txBody>
          <a:bodyPr/>
          <a:lstStyle>
            <a:lvl1pPr marL="0" indent="0" algn="ctr">
              <a:buFontTx/>
              <a:buNone/>
              <a:defRPr sz="2800">
                <a:solidFill>
                  <a:srgbClr val="0070C0"/>
                </a:solidFill>
              </a:defRPr>
            </a:lvl1pPr>
          </a:lstStyle>
          <a:p>
            <a:r>
              <a:rPr lang="en-US"/>
              <a:t>Click to edit Master subtitle style</a:t>
            </a:r>
            <a:endParaRPr lang="en-US" dirty="0"/>
          </a:p>
        </p:txBody>
      </p:sp>
      <p:sp>
        <p:nvSpPr>
          <p:cNvPr id="9" name="Date Placeholder 1"/>
          <p:cNvSpPr>
            <a:spLocks noGrp="1"/>
          </p:cNvSpPr>
          <p:nvPr>
            <p:ph type="dt" sz="quarter" idx="11"/>
          </p:nvPr>
        </p:nvSpPr>
        <p:spPr>
          <a:xfrm>
            <a:off x="8331200" y="6400800"/>
            <a:ext cx="1828800" cy="304800"/>
          </a:xfrm>
          <a:prstGeom prst="rect">
            <a:avLst/>
          </a:prstGeom>
        </p:spPr>
        <p:txBody>
          <a:bodyPr/>
          <a:lstStyle>
            <a:lvl1pPr algn="ctr" eaLnBrk="1" hangingPunct="1">
              <a:spcBef>
                <a:spcPct val="0"/>
              </a:spcBef>
              <a:buFontTx/>
              <a:buNone/>
              <a:defRPr sz="1200">
                <a:solidFill>
                  <a:schemeClr val="tx1"/>
                </a:solidFill>
                <a:latin typeface="Arial" charset="0"/>
                <a:cs typeface="Arial" charset="0"/>
              </a:defRPr>
            </a:lvl1pPr>
            <a:lvl2pPr marL="742950" indent="-285750" eaLnBrk="0" hangingPunct="0">
              <a:spcBef>
                <a:spcPts val="600"/>
              </a:spcBef>
              <a:buChar char="–"/>
              <a:defRPr sz="2400">
                <a:solidFill>
                  <a:schemeClr val="tx1"/>
                </a:solidFill>
                <a:latin typeface="Arial" charset="0"/>
                <a:cs typeface="Arial" charset="0"/>
              </a:defRPr>
            </a:lvl2pPr>
            <a:lvl3pPr marL="1143000" indent="-228600" eaLnBrk="0" hangingPunct="0">
              <a:spcBef>
                <a:spcPts val="600"/>
              </a:spcBef>
              <a:buChar char="•"/>
              <a:defRPr sz="2000">
                <a:solidFill>
                  <a:schemeClr val="tx1"/>
                </a:solidFill>
                <a:latin typeface="Arial" charset="0"/>
                <a:cs typeface="Arial" charset="0"/>
              </a:defRPr>
            </a:lvl3pPr>
            <a:lvl4pPr marL="1600200" indent="-228600" eaLnBrk="0" hangingPunct="0">
              <a:spcBef>
                <a:spcPts val="300"/>
              </a:spcBef>
              <a:buChar char="–"/>
              <a:defRPr>
                <a:solidFill>
                  <a:schemeClr val="tx1"/>
                </a:solidFill>
                <a:latin typeface="Arial" charset="0"/>
                <a:cs typeface="Arial" charset="0"/>
              </a:defRPr>
            </a:lvl4pPr>
            <a:lvl5pPr marL="2057400" indent="-228600" eaLnBrk="0" hangingPunct="0">
              <a:spcBef>
                <a:spcPts val="300"/>
              </a:spcBef>
              <a:buChar char="»"/>
              <a:defRPr sz="1600">
                <a:solidFill>
                  <a:schemeClr val="tx1"/>
                </a:solidFill>
                <a:latin typeface="Arial" charset="0"/>
                <a:cs typeface="Arial" charset="0"/>
              </a:defRPr>
            </a:lvl5pPr>
            <a:lvl6pPr marL="2514600" indent="-228600" eaLnBrk="0" fontAlgn="base" hangingPunct="0">
              <a:spcBef>
                <a:spcPts val="300"/>
              </a:spcBef>
              <a:spcAft>
                <a:spcPct val="0"/>
              </a:spcAft>
              <a:buChar char="»"/>
              <a:defRPr sz="1600">
                <a:solidFill>
                  <a:schemeClr val="tx1"/>
                </a:solidFill>
                <a:latin typeface="Arial" charset="0"/>
                <a:cs typeface="Arial" charset="0"/>
              </a:defRPr>
            </a:lvl6pPr>
            <a:lvl7pPr marL="2971800" indent="-228600" eaLnBrk="0" fontAlgn="base" hangingPunct="0">
              <a:spcBef>
                <a:spcPts val="300"/>
              </a:spcBef>
              <a:spcAft>
                <a:spcPct val="0"/>
              </a:spcAft>
              <a:buChar char="»"/>
              <a:defRPr sz="1600">
                <a:solidFill>
                  <a:schemeClr val="tx1"/>
                </a:solidFill>
                <a:latin typeface="Arial" charset="0"/>
                <a:cs typeface="Arial" charset="0"/>
              </a:defRPr>
            </a:lvl7pPr>
            <a:lvl8pPr marL="3429000" indent="-228600" eaLnBrk="0" fontAlgn="base" hangingPunct="0">
              <a:spcBef>
                <a:spcPts val="300"/>
              </a:spcBef>
              <a:spcAft>
                <a:spcPct val="0"/>
              </a:spcAft>
              <a:buChar char="»"/>
              <a:defRPr sz="1600">
                <a:solidFill>
                  <a:schemeClr val="tx1"/>
                </a:solidFill>
                <a:latin typeface="Arial" charset="0"/>
                <a:cs typeface="Arial" charset="0"/>
              </a:defRPr>
            </a:lvl8pPr>
            <a:lvl9pPr marL="3886200" indent="-228600" eaLnBrk="0" fontAlgn="base" hangingPunct="0">
              <a:spcBef>
                <a:spcPts val="300"/>
              </a:spcBef>
              <a:spcAft>
                <a:spcPct val="0"/>
              </a:spcAft>
              <a:buChar char="»"/>
              <a:defRPr sz="1600">
                <a:solidFill>
                  <a:schemeClr val="tx1"/>
                </a:solidFill>
                <a:latin typeface="Arial" charset="0"/>
                <a:cs typeface="Arial" charset="0"/>
              </a:defRPr>
            </a:lvl9pPr>
          </a:lstStyle>
          <a:p>
            <a:fld id="{0E1ABB6F-D922-4018-A6C6-4164EE66C8F2}" type="datetimeFigureOut">
              <a:rPr lang="en-US" smtClean="0"/>
              <a:t>1/27/20</a:t>
            </a:fld>
            <a:endParaRPr lang="en-US"/>
          </a:p>
        </p:txBody>
      </p:sp>
    </p:spTree>
    <p:extLst>
      <p:ext uri="{BB962C8B-B14F-4D97-AF65-F5344CB8AC3E}">
        <p14:creationId xmlns:p14="http://schemas.microsoft.com/office/powerpoint/2010/main" val="2169218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6"/>
          <p:cNvSpPr>
            <a:spLocks noGrp="1" noChangeArrowheads="1"/>
          </p:cNvSpPr>
          <p:nvPr>
            <p:ph type="sldNum" sz="quarter" idx="10"/>
          </p:nvPr>
        </p:nvSpPr>
        <p:spPr>
          <a:xfrm>
            <a:off x="5181600" y="6400801"/>
            <a:ext cx="1828800" cy="307975"/>
          </a:xfrm>
          <a:prstGeom prst="rect">
            <a:avLst/>
          </a:prstGeom>
          <a:ln/>
        </p:spPr>
        <p:txBody>
          <a:bodyPr/>
          <a:lstStyle>
            <a:lvl1pPr algn="ctr">
              <a:defRPr sz="1200"/>
            </a:lvl1pPr>
          </a:lstStyle>
          <a:p>
            <a:fld id="{1C853847-7B01-41C2-8657-A51907183668}" type="slidenum">
              <a:rPr lang="en-US" smtClean="0"/>
              <a:t>‹#›</a:t>
            </a:fld>
            <a:endParaRPr lang="en-US"/>
          </a:p>
        </p:txBody>
      </p:sp>
    </p:spTree>
    <p:extLst>
      <p:ext uri="{BB962C8B-B14F-4D97-AF65-F5344CB8AC3E}">
        <p14:creationId xmlns:p14="http://schemas.microsoft.com/office/powerpoint/2010/main" val="3860424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xfrm>
            <a:off x="5181600" y="6477000"/>
            <a:ext cx="1828800" cy="307975"/>
          </a:xfrm>
          <a:prstGeom prst="rect">
            <a:avLst/>
          </a:prstGeom>
          <a:ln/>
        </p:spPr>
        <p:txBody>
          <a:bodyPr/>
          <a:lstStyle>
            <a:lvl1pPr algn="ctr">
              <a:defRPr sz="1200"/>
            </a:lvl1pPr>
          </a:lstStyle>
          <a:p>
            <a:fld id="{1C853847-7B01-41C2-8657-A51907183668}" type="slidenum">
              <a:rPr lang="en-US" smtClean="0"/>
              <a:t>‹#›</a:t>
            </a:fld>
            <a:endParaRPr lang="en-US"/>
          </a:p>
        </p:txBody>
      </p:sp>
    </p:spTree>
    <p:extLst>
      <p:ext uri="{BB962C8B-B14F-4D97-AF65-F5344CB8AC3E}">
        <p14:creationId xmlns:p14="http://schemas.microsoft.com/office/powerpoint/2010/main" val="3905529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xfrm>
            <a:off x="5181600" y="6400800"/>
            <a:ext cx="1828800" cy="323850"/>
          </a:xfrm>
          <a:prstGeom prst="rect">
            <a:avLst/>
          </a:prstGeom>
          <a:ln/>
        </p:spPr>
        <p:txBody>
          <a:bodyPr/>
          <a:lstStyle>
            <a:lvl1pPr>
              <a:defRPr/>
            </a:lvl1pPr>
          </a:lstStyle>
          <a:p>
            <a:fld id="{1C853847-7B01-41C2-8657-A51907183668}" type="slidenum">
              <a:rPr lang="en-US" smtClean="0"/>
              <a:t>‹#›</a:t>
            </a:fld>
            <a:endParaRPr lang="en-US"/>
          </a:p>
        </p:txBody>
      </p:sp>
    </p:spTree>
    <p:extLst>
      <p:ext uri="{BB962C8B-B14F-4D97-AF65-F5344CB8AC3E}">
        <p14:creationId xmlns:p14="http://schemas.microsoft.com/office/powerpoint/2010/main" val="592976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Title and Content">
    <p:bg>
      <p:bgPr>
        <a:solidFill>
          <a:schemeClr val="bg1"/>
        </a:solidFill>
        <a:effectLst/>
      </p:bgPr>
    </p:bg>
    <p:spTree>
      <p:nvGrpSpPr>
        <p:cNvPr id="1" name=""/>
        <p:cNvGrpSpPr/>
        <p:nvPr/>
      </p:nvGrpSpPr>
      <p:grpSpPr>
        <a:xfrm>
          <a:off x="0" y="0"/>
          <a:ext cx="0" cy="0"/>
          <a:chOff x="0" y="0"/>
          <a:chExt cx="0" cy="0"/>
        </a:xfrm>
      </p:grpSpPr>
      <p:sp>
        <p:nvSpPr>
          <p:cNvPr id="26" name="Title Placeholder 1"/>
          <p:cNvSpPr>
            <a:spLocks noGrp="1"/>
          </p:cNvSpPr>
          <p:nvPr>
            <p:ph type="title"/>
          </p:nvPr>
        </p:nvSpPr>
        <p:spPr>
          <a:xfrm>
            <a:off x="332509" y="178688"/>
            <a:ext cx="11554691" cy="1012369"/>
          </a:xfrm>
          <a:prstGeom prst="rect">
            <a:avLst/>
          </a:prstGeom>
        </p:spPr>
        <p:txBody>
          <a:bodyPr vert="horz" lIns="91440" tIns="45720" rIns="91440" bIns="45720" rtlCol="0" anchor="t" anchorCtr="0">
            <a:normAutofit/>
          </a:bodyPr>
          <a:lstStyle/>
          <a:p>
            <a:r>
              <a:rPr lang="en-US" altLang="ja-JP"/>
              <a:t>Click to edit Master title style</a:t>
            </a:r>
            <a:endParaRPr lang="en-US" dirty="0"/>
          </a:p>
        </p:txBody>
      </p:sp>
      <p:sp>
        <p:nvSpPr>
          <p:cNvPr id="30" name="Content Placeholder 29"/>
          <p:cNvSpPr>
            <a:spLocks noGrp="1"/>
          </p:cNvSpPr>
          <p:nvPr>
            <p:ph sz="quarter" idx="10"/>
          </p:nvPr>
        </p:nvSpPr>
        <p:spPr>
          <a:xfrm>
            <a:off x="332509" y="1343891"/>
            <a:ext cx="11554691" cy="4835235"/>
          </a:xfrm>
        </p:spPr>
        <p:txBody>
          <a:bodyPr/>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a:p>
        </p:txBody>
      </p:sp>
    </p:spTree>
    <p:extLst>
      <p:ext uri="{BB962C8B-B14F-4D97-AF65-F5344CB8AC3E}">
        <p14:creationId xmlns:p14="http://schemas.microsoft.com/office/powerpoint/2010/main" val="1296213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79074" y="6248400"/>
            <a:ext cx="1543051"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2" descr="INCOSELogo_transpar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800" y="6248400"/>
            <a:ext cx="863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1"/>
          <p:cNvSpPr>
            <a:spLocks noGrp="1"/>
          </p:cNvSpPr>
          <p:nvPr>
            <p:ph type="dt" sz="quarter" idx="2"/>
          </p:nvPr>
        </p:nvSpPr>
        <p:spPr>
          <a:xfrm>
            <a:off x="8331200" y="6400800"/>
            <a:ext cx="1828800" cy="304800"/>
          </a:xfrm>
          <a:prstGeom prst="rect">
            <a:avLst/>
          </a:prstGeom>
        </p:spPr>
        <p:txBody>
          <a:bodyPr/>
          <a:lstStyle>
            <a:lvl1pPr algn="ctr" eaLnBrk="1" hangingPunct="1">
              <a:spcBef>
                <a:spcPct val="0"/>
              </a:spcBef>
              <a:buFontTx/>
              <a:buNone/>
              <a:defRPr sz="1200">
                <a:solidFill>
                  <a:schemeClr val="tx1"/>
                </a:solidFill>
                <a:latin typeface="Arial" charset="0"/>
                <a:cs typeface="Arial" charset="0"/>
              </a:defRPr>
            </a:lvl1pPr>
            <a:lvl2pPr marL="742950" indent="-285750" eaLnBrk="0" hangingPunct="0">
              <a:spcBef>
                <a:spcPts val="600"/>
              </a:spcBef>
              <a:buChar char="–"/>
              <a:defRPr sz="2400">
                <a:solidFill>
                  <a:schemeClr val="tx1"/>
                </a:solidFill>
                <a:latin typeface="Arial" charset="0"/>
                <a:cs typeface="Arial" charset="0"/>
              </a:defRPr>
            </a:lvl2pPr>
            <a:lvl3pPr marL="1143000" indent="-228600" eaLnBrk="0" hangingPunct="0">
              <a:spcBef>
                <a:spcPts val="600"/>
              </a:spcBef>
              <a:buChar char="•"/>
              <a:defRPr sz="2000">
                <a:solidFill>
                  <a:schemeClr val="tx1"/>
                </a:solidFill>
                <a:latin typeface="Arial" charset="0"/>
                <a:cs typeface="Arial" charset="0"/>
              </a:defRPr>
            </a:lvl3pPr>
            <a:lvl4pPr marL="1600200" indent="-228600" eaLnBrk="0" hangingPunct="0">
              <a:spcBef>
                <a:spcPts val="300"/>
              </a:spcBef>
              <a:buChar char="–"/>
              <a:defRPr>
                <a:solidFill>
                  <a:schemeClr val="tx1"/>
                </a:solidFill>
                <a:latin typeface="Arial" charset="0"/>
                <a:cs typeface="Arial" charset="0"/>
              </a:defRPr>
            </a:lvl4pPr>
            <a:lvl5pPr marL="2057400" indent="-228600" eaLnBrk="0" hangingPunct="0">
              <a:spcBef>
                <a:spcPts val="300"/>
              </a:spcBef>
              <a:buChar char="»"/>
              <a:defRPr sz="1600">
                <a:solidFill>
                  <a:schemeClr val="tx1"/>
                </a:solidFill>
                <a:latin typeface="Arial" charset="0"/>
                <a:cs typeface="Arial" charset="0"/>
              </a:defRPr>
            </a:lvl5pPr>
            <a:lvl6pPr marL="2514600" indent="-228600" eaLnBrk="0" fontAlgn="base" hangingPunct="0">
              <a:spcBef>
                <a:spcPts val="300"/>
              </a:spcBef>
              <a:spcAft>
                <a:spcPct val="0"/>
              </a:spcAft>
              <a:buChar char="»"/>
              <a:defRPr sz="1600">
                <a:solidFill>
                  <a:schemeClr val="tx1"/>
                </a:solidFill>
                <a:latin typeface="Arial" charset="0"/>
                <a:cs typeface="Arial" charset="0"/>
              </a:defRPr>
            </a:lvl6pPr>
            <a:lvl7pPr marL="2971800" indent="-228600" eaLnBrk="0" fontAlgn="base" hangingPunct="0">
              <a:spcBef>
                <a:spcPts val="300"/>
              </a:spcBef>
              <a:spcAft>
                <a:spcPct val="0"/>
              </a:spcAft>
              <a:buChar char="»"/>
              <a:defRPr sz="1600">
                <a:solidFill>
                  <a:schemeClr val="tx1"/>
                </a:solidFill>
                <a:latin typeface="Arial" charset="0"/>
                <a:cs typeface="Arial" charset="0"/>
              </a:defRPr>
            </a:lvl7pPr>
            <a:lvl8pPr marL="3429000" indent="-228600" eaLnBrk="0" fontAlgn="base" hangingPunct="0">
              <a:spcBef>
                <a:spcPts val="300"/>
              </a:spcBef>
              <a:spcAft>
                <a:spcPct val="0"/>
              </a:spcAft>
              <a:buChar char="»"/>
              <a:defRPr sz="1600">
                <a:solidFill>
                  <a:schemeClr val="tx1"/>
                </a:solidFill>
                <a:latin typeface="Arial" charset="0"/>
                <a:cs typeface="Arial" charset="0"/>
              </a:defRPr>
            </a:lvl8pPr>
            <a:lvl9pPr marL="3886200" indent="-228600" eaLnBrk="0" fontAlgn="base" hangingPunct="0">
              <a:spcBef>
                <a:spcPts val="300"/>
              </a:spcBef>
              <a:spcAft>
                <a:spcPct val="0"/>
              </a:spcAft>
              <a:buChar char="»"/>
              <a:defRPr sz="1600">
                <a:solidFill>
                  <a:schemeClr val="tx1"/>
                </a:solidFill>
                <a:latin typeface="Arial" charset="0"/>
                <a:cs typeface="Arial" charset="0"/>
              </a:defRPr>
            </a:lvl9pPr>
          </a:lstStyle>
          <a:p>
            <a:fld id="{0E1ABB6F-D922-4018-A6C6-4164EE66C8F2}" type="datetimeFigureOut">
              <a:rPr lang="en-US" smtClean="0"/>
              <a:t>1/27/20</a:t>
            </a:fld>
            <a:endParaRPr lang="en-US"/>
          </a:p>
        </p:txBody>
      </p:sp>
      <p:sp>
        <p:nvSpPr>
          <p:cNvPr id="7" name="Slide Number Placeholder 6"/>
          <p:cNvSpPr>
            <a:spLocks noGrp="1" noChangeArrowheads="1"/>
          </p:cNvSpPr>
          <p:nvPr>
            <p:ph type="sldNum" sz="quarter" idx="4"/>
          </p:nvPr>
        </p:nvSpPr>
        <p:spPr>
          <a:xfrm>
            <a:off x="5181600" y="6400801"/>
            <a:ext cx="1828800" cy="307975"/>
          </a:xfrm>
          <a:prstGeom prst="rect">
            <a:avLst/>
          </a:prstGeom>
          <a:ln/>
        </p:spPr>
        <p:txBody>
          <a:bodyPr/>
          <a:lstStyle>
            <a:lvl1pPr algn="ctr">
              <a:defRPr sz="1200"/>
            </a:lvl1pPr>
          </a:lstStyle>
          <a:p>
            <a:fld id="{1C853847-7B01-41C2-8657-A51907183668}" type="slidenum">
              <a:rPr lang="en-US" smtClean="0"/>
              <a:t>‹#›</a:t>
            </a:fld>
            <a:endParaRPr lang="en-US"/>
          </a:p>
        </p:txBody>
      </p:sp>
    </p:spTree>
    <p:extLst>
      <p:ext uri="{BB962C8B-B14F-4D97-AF65-F5344CB8AC3E}">
        <p14:creationId xmlns:p14="http://schemas.microsoft.com/office/powerpoint/2010/main" val="1678442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rtl="0" eaLnBrk="1" fontAlgn="base" hangingPunct="1">
        <a:spcBef>
          <a:spcPct val="0"/>
        </a:spcBef>
        <a:spcAft>
          <a:spcPct val="0"/>
        </a:spcAft>
        <a:defRPr sz="4000">
          <a:solidFill>
            <a:srgbClr val="CC0000"/>
          </a:solidFill>
          <a:latin typeface="+mj-lt"/>
          <a:ea typeface="+mj-ea"/>
          <a:cs typeface="+mj-cs"/>
        </a:defRPr>
      </a:lvl1pPr>
      <a:lvl2pPr algn="l" rtl="0" eaLnBrk="1" fontAlgn="base" hangingPunct="1">
        <a:spcBef>
          <a:spcPct val="0"/>
        </a:spcBef>
        <a:spcAft>
          <a:spcPct val="0"/>
        </a:spcAft>
        <a:defRPr sz="4000">
          <a:solidFill>
            <a:srgbClr val="CC0000"/>
          </a:solidFill>
          <a:latin typeface="Arial" charset="0"/>
          <a:cs typeface="Arial" charset="0"/>
        </a:defRPr>
      </a:lvl2pPr>
      <a:lvl3pPr algn="l" rtl="0" eaLnBrk="1" fontAlgn="base" hangingPunct="1">
        <a:spcBef>
          <a:spcPct val="0"/>
        </a:spcBef>
        <a:spcAft>
          <a:spcPct val="0"/>
        </a:spcAft>
        <a:defRPr sz="4000">
          <a:solidFill>
            <a:srgbClr val="CC0000"/>
          </a:solidFill>
          <a:latin typeface="Arial" charset="0"/>
          <a:cs typeface="Arial" charset="0"/>
        </a:defRPr>
      </a:lvl3pPr>
      <a:lvl4pPr algn="l" rtl="0" eaLnBrk="1" fontAlgn="base" hangingPunct="1">
        <a:spcBef>
          <a:spcPct val="0"/>
        </a:spcBef>
        <a:spcAft>
          <a:spcPct val="0"/>
        </a:spcAft>
        <a:defRPr sz="4000">
          <a:solidFill>
            <a:srgbClr val="CC0000"/>
          </a:solidFill>
          <a:latin typeface="Arial" charset="0"/>
          <a:cs typeface="Arial" charset="0"/>
        </a:defRPr>
      </a:lvl4pPr>
      <a:lvl5pPr algn="l" rtl="0" eaLnBrk="1" fontAlgn="base" hangingPunct="1">
        <a:spcBef>
          <a:spcPct val="0"/>
        </a:spcBef>
        <a:spcAft>
          <a:spcPct val="0"/>
        </a:spcAft>
        <a:defRPr sz="4000">
          <a:solidFill>
            <a:srgbClr val="CC0000"/>
          </a:solidFill>
          <a:latin typeface="Arial" charset="0"/>
          <a:cs typeface="Arial" charset="0"/>
        </a:defRPr>
      </a:lvl5pPr>
      <a:lvl6pPr marL="457200" algn="ctr" rtl="0" eaLnBrk="1" fontAlgn="base" hangingPunct="1">
        <a:spcBef>
          <a:spcPct val="0"/>
        </a:spcBef>
        <a:spcAft>
          <a:spcPct val="0"/>
        </a:spcAft>
        <a:defRPr sz="4400">
          <a:solidFill>
            <a:srgbClr val="CC0000"/>
          </a:solidFill>
          <a:latin typeface="Arial" charset="0"/>
          <a:cs typeface="Arial" charset="0"/>
        </a:defRPr>
      </a:lvl6pPr>
      <a:lvl7pPr marL="914400" algn="ctr" rtl="0" eaLnBrk="1" fontAlgn="base" hangingPunct="1">
        <a:spcBef>
          <a:spcPct val="0"/>
        </a:spcBef>
        <a:spcAft>
          <a:spcPct val="0"/>
        </a:spcAft>
        <a:defRPr sz="4400">
          <a:solidFill>
            <a:srgbClr val="CC0000"/>
          </a:solidFill>
          <a:latin typeface="Arial" charset="0"/>
          <a:cs typeface="Arial" charset="0"/>
        </a:defRPr>
      </a:lvl7pPr>
      <a:lvl8pPr marL="1371600" algn="ctr" rtl="0" eaLnBrk="1" fontAlgn="base" hangingPunct="1">
        <a:spcBef>
          <a:spcPct val="0"/>
        </a:spcBef>
        <a:spcAft>
          <a:spcPct val="0"/>
        </a:spcAft>
        <a:defRPr sz="4400">
          <a:solidFill>
            <a:srgbClr val="CC0000"/>
          </a:solidFill>
          <a:latin typeface="Arial" charset="0"/>
          <a:cs typeface="Arial" charset="0"/>
        </a:defRPr>
      </a:lvl8pPr>
      <a:lvl9pPr marL="1828800" algn="ctr" rtl="0" eaLnBrk="1" fontAlgn="base" hangingPunct="1">
        <a:spcBef>
          <a:spcPct val="0"/>
        </a:spcBef>
        <a:spcAft>
          <a:spcPct val="0"/>
        </a:spcAft>
        <a:defRPr sz="4400">
          <a:solidFill>
            <a:srgbClr val="CC0000"/>
          </a:solidFill>
          <a:latin typeface="Arial" charset="0"/>
          <a:cs typeface="Arial" charset="0"/>
        </a:defRPr>
      </a:lvl9pPr>
    </p:titleStyle>
    <p:bodyStyle>
      <a:lvl1pPr marL="250825" indent="-250825" algn="l" rtl="0" eaLnBrk="1" fontAlgn="base" hangingPunct="1">
        <a:spcBef>
          <a:spcPts val="600"/>
        </a:spcBef>
        <a:spcAft>
          <a:spcPct val="0"/>
        </a:spcAft>
        <a:buChar char="•"/>
        <a:defRPr sz="2800">
          <a:solidFill>
            <a:schemeClr val="tx1"/>
          </a:solidFill>
          <a:latin typeface="+mn-lt"/>
          <a:ea typeface="+mn-ea"/>
          <a:cs typeface="+mn-cs"/>
        </a:defRPr>
      </a:lvl1pPr>
      <a:lvl2pPr marL="503238" indent="-250825" algn="l" rtl="0" eaLnBrk="1" fontAlgn="base" hangingPunct="1">
        <a:spcBef>
          <a:spcPts val="600"/>
        </a:spcBef>
        <a:spcAft>
          <a:spcPct val="0"/>
        </a:spcAft>
        <a:buChar char="–"/>
        <a:defRPr sz="2400">
          <a:solidFill>
            <a:schemeClr val="tx1"/>
          </a:solidFill>
          <a:latin typeface="+mn-lt"/>
          <a:cs typeface="+mn-cs"/>
        </a:defRPr>
      </a:lvl2pPr>
      <a:lvl3pPr marL="1006475" indent="-250825" algn="l" rtl="0" eaLnBrk="1" fontAlgn="base" hangingPunct="1">
        <a:spcBef>
          <a:spcPts val="600"/>
        </a:spcBef>
        <a:spcAft>
          <a:spcPct val="0"/>
        </a:spcAft>
        <a:buChar char="•"/>
        <a:defRPr sz="2000">
          <a:solidFill>
            <a:schemeClr val="tx1"/>
          </a:solidFill>
          <a:latin typeface="+mn-lt"/>
          <a:cs typeface="+mn-cs"/>
        </a:defRPr>
      </a:lvl3pPr>
      <a:lvl4pPr marL="1258888" indent="-250825" algn="l" rtl="0" eaLnBrk="1" fontAlgn="base" hangingPunct="1">
        <a:spcBef>
          <a:spcPts val="300"/>
        </a:spcBef>
        <a:spcAft>
          <a:spcPct val="0"/>
        </a:spcAft>
        <a:buChar char="–"/>
        <a:defRPr>
          <a:solidFill>
            <a:schemeClr val="tx1"/>
          </a:solidFill>
          <a:latin typeface="+mn-lt"/>
          <a:cs typeface="+mn-cs"/>
        </a:defRPr>
      </a:lvl4pPr>
      <a:lvl5pPr marL="1511300" indent="-250825" algn="l" rtl="0" eaLnBrk="1" fontAlgn="base" hangingPunct="1">
        <a:spcBef>
          <a:spcPts val="300"/>
        </a:spcBef>
        <a:spcAft>
          <a:spcPct val="0"/>
        </a:spcAft>
        <a:buChar char="»"/>
        <a:defRPr sz="16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s://www.incose.org/incose-member-resources/working-groups/transformational/tools-integration-interoperability" TargetMode="External"/><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hyperlink" Target="https://www.incose.org/incose-member-resources/working-groups/transformational/digital-engineering-information-exchang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www.asd-ssg.org/radar-chart" TargetMode="External"/><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7DA9-5259-4B85-AC2F-615D7D6F6F86}"/>
              </a:ext>
            </a:extLst>
          </p:cNvPr>
          <p:cNvSpPr>
            <a:spLocks noGrp="1"/>
          </p:cNvSpPr>
          <p:nvPr>
            <p:ph type="ctrTitle"/>
          </p:nvPr>
        </p:nvSpPr>
        <p:spPr/>
        <p:txBody>
          <a:bodyPr/>
          <a:lstStyle/>
          <a:p>
            <a:r>
              <a:rPr lang="en-US" dirty="0"/>
              <a:t>Standards Focus Team - Update</a:t>
            </a:r>
          </a:p>
        </p:txBody>
      </p:sp>
      <p:sp>
        <p:nvSpPr>
          <p:cNvPr id="3" name="Subtitle 2">
            <a:extLst>
              <a:ext uri="{FF2B5EF4-FFF2-40B4-BE49-F238E27FC236}">
                <a16:creationId xmlns:a16="http://schemas.microsoft.com/office/drawing/2014/main" id="{1E37501E-6D20-4DFE-8276-7080B1854547}"/>
              </a:ext>
            </a:extLst>
          </p:cNvPr>
          <p:cNvSpPr>
            <a:spLocks noGrp="1"/>
          </p:cNvSpPr>
          <p:nvPr>
            <p:ph type="subTitle" idx="1"/>
          </p:nvPr>
        </p:nvSpPr>
        <p:spPr>
          <a:xfrm>
            <a:off x="1828800" y="3285172"/>
            <a:ext cx="8534400" cy="1752600"/>
          </a:xfrm>
        </p:spPr>
        <p:txBody>
          <a:bodyPr/>
          <a:lstStyle/>
          <a:p>
            <a:r>
              <a:rPr lang="en-US" dirty="0"/>
              <a:t>Don Tolle	</a:t>
            </a:r>
          </a:p>
        </p:txBody>
      </p:sp>
      <p:sp>
        <p:nvSpPr>
          <p:cNvPr id="5" name="Rectangle 4">
            <a:extLst>
              <a:ext uri="{FF2B5EF4-FFF2-40B4-BE49-F238E27FC236}">
                <a16:creationId xmlns:a16="http://schemas.microsoft.com/office/drawing/2014/main" id="{4E758483-6260-894B-8A10-601A4912AD24}"/>
              </a:ext>
            </a:extLst>
          </p:cNvPr>
          <p:cNvSpPr/>
          <p:nvPr/>
        </p:nvSpPr>
        <p:spPr>
          <a:xfrm>
            <a:off x="2903622" y="4143697"/>
            <a:ext cx="6096000" cy="2031325"/>
          </a:xfrm>
          <a:prstGeom prst="rect">
            <a:avLst/>
          </a:prstGeom>
        </p:spPr>
        <p:txBody>
          <a:bodyPr>
            <a:spAutoFit/>
          </a:bodyPr>
          <a:lstStyle/>
          <a:p>
            <a:r>
              <a:rPr lang="en-US" dirty="0"/>
              <a:t>Core Members:</a:t>
            </a:r>
          </a:p>
          <a:p>
            <a:pPr marL="285750" indent="-285750">
              <a:buFont typeface="Arial" panose="020B0604020202020204" pitchFamily="34" charset="0"/>
              <a:buChar char="•"/>
            </a:pPr>
            <a:r>
              <a:rPr lang="en-US" dirty="0"/>
              <a:t>Roger Burkhart</a:t>
            </a:r>
          </a:p>
          <a:p>
            <a:pPr marL="285750" indent="-285750">
              <a:buFont typeface="Arial" panose="020B0604020202020204" pitchFamily="34" charset="0"/>
              <a:buChar char="•"/>
            </a:pPr>
            <a:r>
              <a:rPr lang="en-US" dirty="0"/>
              <a:t>Adrian Murton</a:t>
            </a:r>
          </a:p>
          <a:p>
            <a:pPr marL="285750" indent="-285750">
              <a:buFont typeface="Arial" panose="020B0604020202020204" pitchFamily="34" charset="0"/>
              <a:buChar char="•"/>
            </a:pPr>
            <a:r>
              <a:rPr lang="en-US" dirty="0"/>
              <a:t>Mark Williams</a:t>
            </a:r>
          </a:p>
          <a:p>
            <a:pPr marL="285750" indent="-285750">
              <a:buFont typeface="Arial" panose="020B0604020202020204" pitchFamily="34" charset="0"/>
              <a:buChar char="•"/>
            </a:pPr>
            <a:r>
              <a:rPr lang="en-US" dirty="0"/>
              <a:t>Axel </a:t>
            </a:r>
            <a:r>
              <a:rPr lang="en-US" dirty="0" err="1"/>
              <a:t>Reichwein</a:t>
            </a:r>
            <a:endParaRPr lang="en-US" dirty="0"/>
          </a:p>
          <a:p>
            <a:pPr marL="285750" indent="-285750">
              <a:buFont typeface="Arial" panose="020B0604020202020204" pitchFamily="34" charset="0"/>
              <a:buChar char="•"/>
            </a:pPr>
            <a:r>
              <a:rPr lang="en-US" dirty="0"/>
              <a:t>Hubertus </a:t>
            </a:r>
            <a:r>
              <a:rPr lang="en-US" dirty="0" err="1"/>
              <a:t>Tummescheit</a:t>
            </a:r>
            <a:endParaRPr lang="en-US" dirty="0"/>
          </a:p>
          <a:p>
            <a:pPr marL="285750" indent="-285750">
              <a:buFont typeface="Arial" panose="020B0604020202020204" pitchFamily="34" charset="0"/>
              <a:buChar char="•"/>
            </a:pPr>
            <a:r>
              <a:rPr lang="en-US" dirty="0"/>
              <a:t>Don Tolle</a:t>
            </a:r>
          </a:p>
        </p:txBody>
      </p:sp>
    </p:spTree>
    <p:extLst>
      <p:ext uri="{BB962C8B-B14F-4D97-AF65-F5344CB8AC3E}">
        <p14:creationId xmlns:p14="http://schemas.microsoft.com/office/powerpoint/2010/main" val="2450940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MBSE Users: Standards Identified as Major Gap</a:t>
            </a:r>
            <a:br>
              <a:rPr lang="en-US" dirty="0"/>
            </a:br>
            <a:r>
              <a:rPr lang="en-US" sz="2000" i="1" dirty="0">
                <a:solidFill>
                  <a:srgbClr val="800000"/>
                </a:solidFill>
                <a:ea typeface="ＭＳ Ｐゴシック" charset="-128"/>
              </a:rPr>
              <a:t>Survey from MBSE workshop at 2018 Global Product Data Interoperability Summit</a:t>
            </a:r>
          </a:p>
        </p:txBody>
      </p:sp>
      <p:pic>
        <p:nvPicPr>
          <p:cNvPr id="9" name="Picture 8">
            <a:extLst>
              <a:ext uri="{FF2B5EF4-FFF2-40B4-BE49-F238E27FC236}">
                <a16:creationId xmlns:a16="http://schemas.microsoft.com/office/drawing/2014/main" id="{D4B69609-23EA-C24E-B79E-70F1E54D0E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174" t="19931" r="6547" b="7784"/>
          <a:stretch/>
        </p:blipFill>
        <p:spPr>
          <a:xfrm>
            <a:off x="388862" y="1243308"/>
            <a:ext cx="11350752" cy="5112207"/>
          </a:xfrm>
          <a:prstGeom prst="rect">
            <a:avLst/>
          </a:prstGeom>
        </p:spPr>
      </p:pic>
      <p:sp>
        <p:nvSpPr>
          <p:cNvPr id="10" name="TextBox 9">
            <a:extLst>
              <a:ext uri="{FF2B5EF4-FFF2-40B4-BE49-F238E27FC236}">
                <a16:creationId xmlns:a16="http://schemas.microsoft.com/office/drawing/2014/main" id="{C0AC0FED-9469-114C-A85A-83878E3F636C}"/>
              </a:ext>
            </a:extLst>
          </p:cNvPr>
          <p:cNvSpPr txBox="1"/>
          <p:nvPr/>
        </p:nvSpPr>
        <p:spPr>
          <a:xfrm>
            <a:off x="372325" y="3392353"/>
            <a:ext cx="2876300" cy="1938992"/>
          </a:xfrm>
          <a:prstGeom prst="rect">
            <a:avLst/>
          </a:prstGeom>
          <a:noFill/>
        </p:spPr>
        <p:txBody>
          <a:bodyPr wrap="square" rtlCol="0">
            <a:spAutoFit/>
          </a:bodyPr>
          <a:lstStyle/>
          <a:p>
            <a:r>
              <a:rPr lang="en-US" sz="2000" b="1" dirty="0"/>
              <a:t>~60% Technology and Interoperability Issues</a:t>
            </a:r>
          </a:p>
          <a:p>
            <a:endParaRPr lang="en-US" sz="2000" b="1" dirty="0"/>
          </a:p>
          <a:p>
            <a:r>
              <a:rPr lang="en-US" sz="2000" b="1" dirty="0"/>
              <a:t>~40% related to Strategy Org/People and Process</a:t>
            </a:r>
          </a:p>
        </p:txBody>
      </p:sp>
    </p:spTree>
    <p:extLst>
      <p:ext uri="{BB962C8B-B14F-4D97-AF65-F5344CB8AC3E}">
        <p14:creationId xmlns:p14="http://schemas.microsoft.com/office/powerpoint/2010/main" val="83926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0" y="304169"/>
            <a:ext cx="11863390" cy="873000"/>
          </a:xfrm>
        </p:spPr>
        <p:txBody>
          <a:bodyPr>
            <a:noAutofit/>
          </a:bodyPr>
          <a:lstStyle/>
          <a:p>
            <a:r>
              <a:rPr lang="en-US" sz="3600" dirty="0">
                <a:solidFill>
                  <a:schemeClr val="tx1"/>
                </a:solidFill>
              </a:rPr>
              <a:t>Many industry groups working on MBSE standards </a:t>
            </a:r>
          </a:p>
        </p:txBody>
      </p:sp>
      <p:sp>
        <p:nvSpPr>
          <p:cNvPr id="4" name="Date Placeholder 3"/>
          <p:cNvSpPr>
            <a:spLocks noGrp="1"/>
          </p:cNvSpPr>
          <p:nvPr>
            <p:ph type="dt" sz="half" idx="4294967295"/>
          </p:nvPr>
        </p:nvSpPr>
        <p:spPr>
          <a:xfrm>
            <a:off x="0" y="6356350"/>
            <a:ext cx="2844800" cy="365125"/>
          </a:xfrm>
          <a:prstGeom prst="rect">
            <a:avLst/>
          </a:prstGeom>
        </p:spPr>
        <p:txBody>
          <a:bodyPr/>
          <a:lstStyle/>
          <a:p>
            <a:r>
              <a:rPr lang="en-US"/>
              <a:t>January 28, 2018</a:t>
            </a:r>
            <a:endParaRPr lang="en-US" dirty="0"/>
          </a:p>
        </p:txBody>
      </p:sp>
      <p:grpSp>
        <p:nvGrpSpPr>
          <p:cNvPr id="33" name="Group 32"/>
          <p:cNvGrpSpPr/>
          <p:nvPr/>
        </p:nvGrpSpPr>
        <p:grpSpPr>
          <a:xfrm>
            <a:off x="3554896" y="3449213"/>
            <a:ext cx="1664778" cy="1224555"/>
            <a:chOff x="7757286" y="1263316"/>
            <a:chExt cx="1664778" cy="1224555"/>
          </a:xfrm>
        </p:grpSpPr>
        <p:pic>
          <p:nvPicPr>
            <p:cNvPr id="16" name="Bild 7" descr="170328_Prostep_Logo_dunkelblau_rgb.png">
              <a:extLst>
                <a:ext uri="{FF2B5EF4-FFF2-40B4-BE49-F238E27FC236}">
                  <a16:creationId xmlns:a16="http://schemas.microsoft.com/office/drawing/2014/main" id="{7739213E-6440-4109-8C0A-DE49B35612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24938" y="1263316"/>
              <a:ext cx="1597126" cy="864252"/>
            </a:xfrm>
            <a:prstGeom prst="rect">
              <a:avLst/>
            </a:prstGeom>
          </p:spPr>
        </p:pic>
        <p:sp>
          <p:nvSpPr>
            <p:cNvPr id="8" name="Rectangle 7"/>
            <p:cNvSpPr/>
            <p:nvPr/>
          </p:nvSpPr>
          <p:spPr>
            <a:xfrm>
              <a:off x="7757286" y="2026206"/>
              <a:ext cx="1663440" cy="461665"/>
            </a:xfrm>
            <a:prstGeom prst="rect">
              <a:avLst/>
            </a:prstGeom>
          </p:spPr>
          <p:txBody>
            <a:bodyPr wrap="square">
              <a:spAutoFit/>
            </a:bodyPr>
            <a:lstStyle/>
            <a:p>
              <a:r>
                <a:rPr lang="en-US" sz="2400" b="1" dirty="0" err="1">
                  <a:latin typeface="+mn-lt"/>
                  <a:cs typeface="Open Sans"/>
                </a:rPr>
                <a:t>SmartSE</a:t>
              </a:r>
              <a:r>
                <a:rPr lang="en-US" dirty="0"/>
                <a:t> </a:t>
              </a:r>
            </a:p>
          </p:txBody>
        </p:sp>
      </p:grpSp>
      <p:grpSp>
        <p:nvGrpSpPr>
          <p:cNvPr id="7" name="Group 6"/>
          <p:cNvGrpSpPr/>
          <p:nvPr/>
        </p:nvGrpSpPr>
        <p:grpSpPr>
          <a:xfrm>
            <a:off x="328435" y="1379514"/>
            <a:ext cx="2775119" cy="1185199"/>
            <a:chOff x="108628" y="1335554"/>
            <a:chExt cx="2775119" cy="1185199"/>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91" y="1335554"/>
              <a:ext cx="1946671" cy="885761"/>
            </a:xfrm>
            <a:prstGeom prst="rect">
              <a:avLst/>
            </a:prstGeom>
            <a:ln>
              <a:solidFill>
                <a:schemeClr val="tx1"/>
              </a:solidFill>
            </a:ln>
          </p:spPr>
        </p:pic>
        <p:sp>
          <p:nvSpPr>
            <p:cNvPr id="18" name="Rectangle 17"/>
            <p:cNvSpPr/>
            <p:nvPr/>
          </p:nvSpPr>
          <p:spPr>
            <a:xfrm>
              <a:off x="108628" y="2151421"/>
              <a:ext cx="2775119" cy="369332"/>
            </a:xfrm>
            <a:prstGeom prst="rect">
              <a:avLst/>
            </a:prstGeom>
          </p:spPr>
          <p:txBody>
            <a:bodyPr wrap="none">
              <a:spAutoFit/>
            </a:bodyPr>
            <a:lstStyle/>
            <a:p>
              <a:r>
                <a:rPr lang="en-US" sz="1800" b="1" kern="0" dirty="0">
                  <a:solidFill>
                    <a:srgbClr val="000000"/>
                  </a:solidFill>
                  <a:latin typeface="Arial"/>
                </a:rPr>
                <a:t>A&amp;D PLM Action Group</a:t>
              </a:r>
              <a:endParaRPr lang="en-US" sz="700" dirty="0"/>
            </a:p>
          </p:txBody>
        </p:sp>
      </p:grpSp>
      <p:grpSp>
        <p:nvGrpSpPr>
          <p:cNvPr id="3" name="Group 2"/>
          <p:cNvGrpSpPr/>
          <p:nvPr/>
        </p:nvGrpSpPr>
        <p:grpSpPr>
          <a:xfrm>
            <a:off x="5885402" y="3217873"/>
            <a:ext cx="2113849" cy="1145117"/>
            <a:chOff x="8840946" y="3475845"/>
            <a:chExt cx="2113849" cy="1145117"/>
          </a:xfrm>
        </p:grpSpPr>
        <p:pic>
          <p:nvPicPr>
            <p:cNvPr id="11" name="Picture 3" descr="C:\Users\Jack\Downloads\PDES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1473" y="3475845"/>
              <a:ext cx="2103322" cy="801842"/>
            </a:xfrm>
            <a:prstGeom prst="rect">
              <a:avLst/>
            </a:prstGeom>
            <a:noFill/>
            <a:ln>
              <a:noFill/>
            </a:ln>
            <a:effectLst>
              <a:outerShdw blurRad="50800" dist="76200" dir="2700000" algn="tl" rotWithShape="0">
                <a:prstClr val="black">
                  <a:alpha val="40000"/>
                </a:prst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8840946" y="4220852"/>
              <a:ext cx="2109873" cy="400110"/>
            </a:xfrm>
            <a:prstGeom prst="rect">
              <a:avLst/>
            </a:prstGeom>
          </p:spPr>
          <p:txBody>
            <a:bodyPr wrap="none">
              <a:spAutoFit/>
            </a:bodyPr>
            <a:lstStyle/>
            <a:p>
              <a:r>
                <a:rPr lang="en-US" sz="2000" b="1" kern="0" dirty="0">
                  <a:solidFill>
                    <a:srgbClr val="000000"/>
                  </a:solidFill>
                  <a:latin typeface="Arial"/>
                </a:rPr>
                <a:t>MBSE for PDES</a:t>
              </a:r>
              <a:endParaRPr lang="en-US" sz="800" dirty="0"/>
            </a:p>
          </p:txBody>
        </p:sp>
      </p:grpSp>
      <p:grpSp>
        <p:nvGrpSpPr>
          <p:cNvPr id="45" name="Group 44"/>
          <p:cNvGrpSpPr/>
          <p:nvPr/>
        </p:nvGrpSpPr>
        <p:grpSpPr>
          <a:xfrm>
            <a:off x="917861" y="4750877"/>
            <a:ext cx="2364750" cy="1202222"/>
            <a:chOff x="661829" y="2720909"/>
            <a:chExt cx="2364750" cy="1202222"/>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883" y="2720909"/>
              <a:ext cx="2227654" cy="873000"/>
            </a:xfrm>
            <a:prstGeom prst="rect">
              <a:avLst/>
            </a:prstGeom>
          </p:spPr>
        </p:pic>
        <p:sp>
          <p:nvSpPr>
            <p:cNvPr id="22" name="Rectangle 21"/>
            <p:cNvSpPr/>
            <p:nvPr/>
          </p:nvSpPr>
          <p:spPr>
            <a:xfrm>
              <a:off x="661829" y="3523021"/>
              <a:ext cx="2364750" cy="400110"/>
            </a:xfrm>
            <a:prstGeom prst="rect">
              <a:avLst/>
            </a:prstGeom>
          </p:spPr>
          <p:txBody>
            <a:bodyPr wrap="none">
              <a:spAutoFit/>
            </a:bodyPr>
            <a:lstStyle/>
            <a:p>
              <a:r>
                <a:rPr lang="en-US" sz="2000" b="1" kern="0" dirty="0">
                  <a:solidFill>
                    <a:srgbClr val="000000"/>
                  </a:solidFill>
                  <a:latin typeface="Arial"/>
                </a:rPr>
                <a:t>LOTAR for MBSE </a:t>
              </a:r>
              <a:endParaRPr lang="en-US" sz="800" dirty="0"/>
            </a:p>
          </p:txBody>
        </p:sp>
      </p:grpSp>
      <p:grpSp>
        <p:nvGrpSpPr>
          <p:cNvPr id="46" name="Group 45"/>
          <p:cNvGrpSpPr/>
          <p:nvPr/>
        </p:nvGrpSpPr>
        <p:grpSpPr>
          <a:xfrm>
            <a:off x="4686961" y="1408176"/>
            <a:ext cx="3385266" cy="1484804"/>
            <a:chOff x="4074313" y="1600200"/>
            <a:chExt cx="3385266" cy="1484804"/>
          </a:xfrm>
        </p:grpSpPr>
        <p:grpSp>
          <p:nvGrpSpPr>
            <p:cNvPr id="14" name="Group 13"/>
            <p:cNvGrpSpPr/>
            <p:nvPr/>
          </p:nvGrpSpPr>
          <p:grpSpPr>
            <a:xfrm>
              <a:off x="5288089" y="1800040"/>
              <a:ext cx="1641304" cy="805808"/>
              <a:chOff x="9844991" y="2196302"/>
              <a:chExt cx="1642159" cy="806228"/>
            </a:xfrm>
          </p:grpSpPr>
          <p:sp>
            <p:nvSpPr>
              <p:cNvPr id="9" name="Oval 8"/>
              <p:cNvSpPr/>
              <p:nvPr/>
            </p:nvSpPr>
            <p:spPr>
              <a:xfrm>
                <a:off x="9844991" y="2196302"/>
                <a:ext cx="1642159" cy="793251"/>
              </a:xfrm>
              <a:prstGeom prst="ellipse">
                <a:avLst/>
              </a:prstGeom>
              <a:solidFill>
                <a:schemeClr val="bg1"/>
              </a:solidFill>
              <a:effectLst>
                <a:outerShdw blurRad="40000" dist="63500" dir="5400000" rotWithShape="0">
                  <a:srgbClr val="000000">
                    <a:alpha val="35000"/>
                  </a:srgbClr>
                </a:outerShdw>
              </a:effectLst>
              <a:scene3d>
                <a:camera prst="orthographicFront"/>
                <a:lightRig rig="threePt" dir="t"/>
              </a:scene3d>
              <a:sp3d>
                <a:bevelT prst="slope"/>
              </a:sp3d>
            </p:spPr>
            <p:style>
              <a:lnRef idx="1">
                <a:schemeClr val="accent1"/>
              </a:lnRef>
              <a:fillRef idx="3">
                <a:schemeClr val="accent1"/>
              </a:fillRef>
              <a:effectRef idx="2">
                <a:schemeClr val="accent1"/>
              </a:effectRef>
              <a:fontRef idx="minor">
                <a:schemeClr val="lt1"/>
              </a:fontRef>
            </p:style>
            <p:txBody>
              <a:bodyPr rtlCol="0" anchor="ctr"/>
              <a:lstStyle/>
              <a:p>
                <a:pPr algn="ctr" defTabSz="456971"/>
                <a:endParaRPr lang="en-US" sz="1799" dirty="0">
                  <a:solidFill>
                    <a:prstClr val="white"/>
                  </a:solidFill>
                </a:endParaRPr>
              </a:p>
            </p:txBody>
          </p:sp>
          <p:sp>
            <p:nvSpPr>
              <p:cNvPr id="10" name="TextBox 9"/>
              <p:cNvSpPr txBox="1"/>
              <p:nvPr/>
            </p:nvSpPr>
            <p:spPr>
              <a:xfrm>
                <a:off x="9902147" y="2218084"/>
                <a:ext cx="1585003" cy="78444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456971"/>
                <a:r>
                  <a:rPr lang="en-US" sz="1499" b="1" dirty="0">
                    <a:solidFill>
                      <a:schemeClr val="accent1">
                        <a:lumMod val="50000"/>
                      </a:schemeClr>
                    </a:solidFill>
                  </a:rPr>
                  <a:t>PDES, Inc. </a:t>
                </a:r>
                <a:br>
                  <a:rPr lang="en-US" sz="1499" b="1" dirty="0">
                    <a:solidFill>
                      <a:schemeClr val="accent1">
                        <a:lumMod val="50000"/>
                      </a:schemeClr>
                    </a:solidFill>
                  </a:rPr>
                </a:br>
                <a:r>
                  <a:rPr lang="en-US" sz="1499" b="1" dirty="0">
                    <a:solidFill>
                      <a:schemeClr val="accent1">
                        <a:lumMod val="50000"/>
                      </a:schemeClr>
                    </a:solidFill>
                  </a:rPr>
                  <a:t>Model-Based</a:t>
                </a:r>
              </a:p>
              <a:p>
                <a:pPr algn="ctr" defTabSz="456971"/>
                <a:r>
                  <a:rPr lang="en-US" sz="1499" b="1" dirty="0">
                    <a:solidFill>
                      <a:schemeClr val="accent1">
                        <a:lumMod val="50000"/>
                      </a:schemeClr>
                    </a:solidFill>
                  </a:rPr>
                  <a:t>Sys Eng.</a:t>
                </a:r>
              </a:p>
            </p:txBody>
          </p:sp>
        </p:grpSp>
        <p:sp>
          <p:nvSpPr>
            <p:cNvPr id="30" name="TextBox 29"/>
            <p:cNvSpPr txBox="1"/>
            <p:nvPr/>
          </p:nvSpPr>
          <p:spPr>
            <a:xfrm>
              <a:off x="4227207" y="2684894"/>
              <a:ext cx="3232372" cy="400110"/>
            </a:xfrm>
            <a:prstGeom prst="rect">
              <a:avLst/>
            </a:prstGeom>
            <a:noFill/>
          </p:spPr>
          <p:txBody>
            <a:bodyPr wrap="square" rtlCol="0">
              <a:spAutoFit/>
            </a:bodyPr>
            <a:lstStyle/>
            <a:p>
              <a:r>
                <a:rPr lang="en-US" sz="2000" b="1" kern="0" dirty="0">
                  <a:solidFill>
                    <a:srgbClr val="000000"/>
                  </a:solidFill>
                  <a:latin typeface="Arial"/>
                </a:rPr>
                <a:t>INCOSE – PDES </a:t>
              </a:r>
              <a:r>
                <a:rPr lang="en-US" sz="2000" b="1" kern="0" dirty="0" err="1">
                  <a:solidFill>
                    <a:srgbClr val="000000"/>
                  </a:solidFill>
                  <a:latin typeface="Arial"/>
                </a:rPr>
                <a:t>MoU</a:t>
              </a:r>
              <a:endParaRPr lang="en-US" sz="2000" b="1" kern="0" dirty="0">
                <a:solidFill>
                  <a:srgbClr val="000000"/>
                </a:solidFill>
                <a:latin typeface="Arial"/>
              </a:endParaRPr>
            </a:p>
          </p:txBody>
        </p:sp>
        <p:pic>
          <p:nvPicPr>
            <p:cNvPr id="29" name="Picture 28" descr="logo-IW.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4313" y="1600200"/>
              <a:ext cx="1490625" cy="1182066"/>
            </a:xfrm>
            <a:prstGeom prst="rect">
              <a:avLst/>
            </a:prstGeom>
          </p:spPr>
        </p:pic>
      </p:grpSp>
      <p:grpSp>
        <p:nvGrpSpPr>
          <p:cNvPr id="36" name="Group 35"/>
          <p:cNvGrpSpPr/>
          <p:nvPr/>
        </p:nvGrpSpPr>
        <p:grpSpPr>
          <a:xfrm>
            <a:off x="9197399" y="1345438"/>
            <a:ext cx="2132026" cy="1071323"/>
            <a:chOff x="7459077" y="2468224"/>
            <a:chExt cx="2132026" cy="1071323"/>
          </a:xfrm>
        </p:grpSpPr>
        <p:pic>
          <p:nvPicPr>
            <p:cNvPr id="17" name="Image 21">
              <a:extLst>
                <a:ext uri="{FF2B5EF4-FFF2-40B4-BE49-F238E27FC236}">
                  <a16:creationId xmlns:a16="http://schemas.microsoft.com/office/drawing/2014/main" id="{8A36836F-8749-46DF-9F34-5EAB4E57DB97}"/>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459077" y="2468224"/>
              <a:ext cx="2132026" cy="82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p:nvPr/>
          </p:nvSpPr>
          <p:spPr>
            <a:xfrm>
              <a:off x="7471168" y="3029727"/>
              <a:ext cx="2108269" cy="509820"/>
            </a:xfrm>
            <a:prstGeom prst="rect">
              <a:avLst/>
            </a:prstGeom>
          </p:spPr>
          <p:txBody>
            <a:bodyPr wrap="none">
              <a:spAutoFit/>
            </a:bodyPr>
            <a:lstStyle/>
            <a:p>
              <a:pPr algn="ctr">
                <a:lnSpc>
                  <a:spcPts val="1600"/>
                </a:lnSpc>
              </a:pPr>
              <a:r>
                <a:rPr lang="en-US" sz="2000" b="1" kern="0" dirty="0">
                  <a:solidFill>
                    <a:srgbClr val="000000"/>
                  </a:solidFill>
                  <a:latin typeface="Arial"/>
                </a:rPr>
                <a:t>Standardization</a:t>
              </a:r>
              <a:br>
                <a:rPr lang="en-US" sz="2000" b="1" kern="0" dirty="0">
                  <a:solidFill>
                    <a:srgbClr val="000000"/>
                  </a:solidFill>
                  <a:latin typeface="Arial"/>
                </a:rPr>
              </a:br>
              <a:r>
                <a:rPr lang="en-US" sz="2000" b="1" kern="0" dirty="0">
                  <a:solidFill>
                    <a:srgbClr val="000000"/>
                  </a:solidFill>
                  <a:latin typeface="Arial"/>
                </a:rPr>
                <a:t> Days </a:t>
              </a:r>
              <a:endParaRPr lang="en-US" sz="800" dirty="0"/>
            </a:p>
          </p:txBody>
        </p:sp>
      </p:grpSp>
      <p:grpSp>
        <p:nvGrpSpPr>
          <p:cNvPr id="13" name="Group 12"/>
          <p:cNvGrpSpPr/>
          <p:nvPr/>
        </p:nvGrpSpPr>
        <p:grpSpPr>
          <a:xfrm>
            <a:off x="9509353" y="4388624"/>
            <a:ext cx="2129081" cy="1669967"/>
            <a:chOff x="9270727" y="4388624"/>
            <a:chExt cx="2085325" cy="1669967"/>
          </a:xfrm>
        </p:grpSpPr>
        <p:pic>
          <p:nvPicPr>
            <p:cNvPr id="38" name="Picture 37" descr="logo-IW.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6064" y="4652692"/>
              <a:ext cx="1490625" cy="1182066"/>
            </a:xfrm>
            <a:prstGeom prst="rect">
              <a:avLst/>
            </a:prstGeom>
          </p:spPr>
        </p:pic>
        <p:sp>
          <p:nvSpPr>
            <p:cNvPr id="39" name="TextBox 38"/>
            <p:cNvSpPr txBox="1"/>
            <p:nvPr/>
          </p:nvSpPr>
          <p:spPr>
            <a:xfrm>
              <a:off x="9383937" y="5689259"/>
              <a:ext cx="1972115" cy="369332"/>
            </a:xfrm>
            <a:prstGeom prst="rect">
              <a:avLst/>
            </a:prstGeom>
            <a:noFill/>
          </p:spPr>
          <p:txBody>
            <a:bodyPr wrap="square" rtlCol="0">
              <a:spAutoFit/>
            </a:bodyPr>
            <a:lstStyle/>
            <a:p>
              <a:r>
                <a:rPr lang="en-US" sz="1800" b="1" kern="0" dirty="0">
                  <a:solidFill>
                    <a:srgbClr val="000000"/>
                  </a:solidFill>
                  <a:latin typeface="Arial"/>
                </a:rPr>
                <a:t>and DEIX WGs</a:t>
              </a:r>
            </a:p>
          </p:txBody>
        </p:sp>
        <p:sp>
          <p:nvSpPr>
            <p:cNvPr id="40" name="TextBox 39"/>
            <p:cNvSpPr txBox="1"/>
            <p:nvPr/>
          </p:nvSpPr>
          <p:spPr>
            <a:xfrm>
              <a:off x="9270727" y="4388624"/>
              <a:ext cx="1915627" cy="369332"/>
            </a:xfrm>
            <a:prstGeom prst="rect">
              <a:avLst/>
            </a:prstGeom>
            <a:noFill/>
          </p:spPr>
          <p:txBody>
            <a:bodyPr wrap="square" rtlCol="0">
              <a:spAutoFit/>
            </a:bodyPr>
            <a:lstStyle/>
            <a:p>
              <a:r>
                <a:rPr lang="en-US" sz="1800" b="1" kern="0" dirty="0">
                  <a:solidFill>
                    <a:srgbClr val="000000"/>
                  </a:solidFill>
                  <a:latin typeface="Arial"/>
                </a:rPr>
                <a:t>INCOSE TIMLM</a:t>
              </a:r>
            </a:p>
          </p:txBody>
        </p:sp>
      </p:grpSp>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5558" y="2880732"/>
            <a:ext cx="1312457" cy="1314393"/>
          </a:xfrm>
          <a:prstGeom prst="rect">
            <a:avLst/>
          </a:prstGeom>
        </p:spPr>
      </p:pic>
      <p:grpSp>
        <p:nvGrpSpPr>
          <p:cNvPr id="44" name="Group 43"/>
          <p:cNvGrpSpPr/>
          <p:nvPr/>
        </p:nvGrpSpPr>
        <p:grpSpPr>
          <a:xfrm>
            <a:off x="8818225" y="2665755"/>
            <a:ext cx="2056746" cy="1325152"/>
            <a:chOff x="9412585" y="4741443"/>
            <a:chExt cx="2056746" cy="1325152"/>
          </a:xfrm>
        </p:grpSpPr>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12585" y="4741443"/>
              <a:ext cx="2056746" cy="1325152"/>
            </a:xfrm>
            <a:prstGeom prst="rect">
              <a:avLst/>
            </a:prstGeom>
            <a:effectLst/>
          </p:spPr>
        </p:pic>
        <p:sp>
          <p:nvSpPr>
            <p:cNvPr id="43" name="Rectangle 42"/>
            <p:cNvSpPr/>
            <p:nvPr/>
          </p:nvSpPr>
          <p:spPr>
            <a:xfrm>
              <a:off x="10184752" y="5160263"/>
              <a:ext cx="731520" cy="155448"/>
            </a:xfrm>
            <a:prstGeom prst="rect">
              <a:avLst/>
            </a:prstGeom>
            <a:solidFill>
              <a:schemeClr val="bg1"/>
            </a:solidFill>
          </p:spPr>
          <p:txBody>
            <a:bodyPr wrap="square" tIns="0" bIns="237744">
              <a:noAutofit/>
            </a:bodyPr>
            <a:lstStyle/>
            <a:p>
              <a:r>
                <a:rPr lang="en-US" sz="1600" b="1" kern="0" dirty="0">
                  <a:solidFill>
                    <a:srgbClr val="25AADF"/>
                  </a:solidFill>
                  <a:latin typeface="Microsoft Sans Serif" panose="020B0604020202020204" pitchFamily="34" charset="0"/>
                  <a:ea typeface="Microsoft Sans Serif" panose="020B0604020202020204" pitchFamily="34" charset="0"/>
                  <a:cs typeface="Microsoft Sans Serif" panose="020B0604020202020204" pitchFamily="34" charset="0"/>
                </a:rPr>
                <a:t>2020</a:t>
              </a:r>
              <a:endParaRPr lang="en-US" sz="1600" dirty="0">
                <a:solidFill>
                  <a:srgbClr val="25AAD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grpSp>
        <p:nvGrpSpPr>
          <p:cNvPr id="24" name="Group 23"/>
          <p:cNvGrpSpPr/>
          <p:nvPr/>
        </p:nvGrpSpPr>
        <p:grpSpPr>
          <a:xfrm>
            <a:off x="4796227" y="4694188"/>
            <a:ext cx="1854995" cy="1632347"/>
            <a:chOff x="4796227" y="4694188"/>
            <a:chExt cx="1854995" cy="1632347"/>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83480" y="4694188"/>
              <a:ext cx="1600962" cy="1357616"/>
            </a:xfrm>
            <a:prstGeom prst="rect">
              <a:avLst/>
            </a:prstGeom>
          </p:spPr>
        </p:pic>
        <p:sp>
          <p:nvSpPr>
            <p:cNvPr id="23" name="Rectangle 22"/>
            <p:cNvSpPr/>
            <p:nvPr/>
          </p:nvSpPr>
          <p:spPr>
            <a:xfrm>
              <a:off x="4796227" y="5926425"/>
              <a:ext cx="1854995" cy="400110"/>
            </a:xfrm>
            <a:prstGeom prst="rect">
              <a:avLst/>
            </a:prstGeom>
          </p:spPr>
          <p:txBody>
            <a:bodyPr wrap="none">
              <a:spAutoFit/>
            </a:bodyPr>
            <a:lstStyle/>
            <a:p>
              <a:r>
                <a:rPr lang="en-US" sz="2000" b="1" kern="0" dirty="0">
                  <a:solidFill>
                    <a:srgbClr val="000000"/>
                  </a:solidFill>
                  <a:latin typeface="Arial"/>
                </a:rPr>
                <a:t>SE Handbook</a:t>
              </a:r>
              <a:endParaRPr lang="en-US" dirty="0"/>
            </a:p>
          </p:txBody>
        </p:sp>
      </p:grpSp>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28032" y="5000337"/>
            <a:ext cx="2095500" cy="533400"/>
          </a:xfrm>
          <a:prstGeom prst="rect">
            <a:avLst/>
          </a:prstGeom>
        </p:spPr>
      </p:pic>
      <p:pic>
        <p:nvPicPr>
          <p:cNvPr id="37" name="Picture 3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61579" y="3590502"/>
            <a:ext cx="685859" cy="434378"/>
          </a:xfrm>
          <a:prstGeom prst="rect">
            <a:avLst/>
          </a:prstGeom>
        </p:spPr>
      </p:pic>
      <p:sp>
        <p:nvSpPr>
          <p:cNvPr id="21" name="Rectangle 20"/>
          <p:cNvSpPr/>
          <p:nvPr/>
        </p:nvSpPr>
        <p:spPr>
          <a:xfrm>
            <a:off x="6627143" y="6329133"/>
            <a:ext cx="3650166" cy="461665"/>
          </a:xfrm>
          <a:prstGeom prst="rect">
            <a:avLst/>
          </a:prstGeom>
        </p:spPr>
        <p:txBody>
          <a:bodyPr wrap="none">
            <a:spAutoFit/>
          </a:bodyPr>
          <a:lstStyle/>
          <a:p>
            <a:r>
              <a:rPr lang="en-US" sz="1200" b="1" dirty="0">
                <a:hlinkClick r:id="rId13"/>
              </a:rPr>
              <a:t>Tool Integration - Model Lifecycle Management </a:t>
            </a:r>
          </a:p>
          <a:p>
            <a:r>
              <a:rPr lang="en-US" sz="1200" dirty="0">
                <a:solidFill>
                  <a:srgbClr val="000000"/>
                </a:solidFill>
                <a:hlinkClick r:id="rId14"/>
              </a:rPr>
              <a:t>Digital Engineering Information Exchange</a:t>
            </a:r>
            <a:endParaRPr lang="en-US" sz="1200" dirty="0"/>
          </a:p>
        </p:txBody>
      </p:sp>
    </p:spTree>
    <p:extLst>
      <p:ext uri="{BB962C8B-B14F-4D97-AF65-F5344CB8AC3E}">
        <p14:creationId xmlns:p14="http://schemas.microsoft.com/office/powerpoint/2010/main" val="500735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97" y="98640"/>
            <a:ext cx="11822170" cy="1078349"/>
          </a:xfrm>
        </p:spPr>
        <p:txBody>
          <a:bodyPr>
            <a:normAutofit/>
          </a:bodyPr>
          <a:lstStyle/>
          <a:p>
            <a:r>
              <a:rPr lang="en-US" dirty="0"/>
              <a:t>High Impact “Standards” – MBSE Process Enablers</a:t>
            </a:r>
            <a:br>
              <a:rPr lang="en-US" dirty="0"/>
            </a:br>
            <a:r>
              <a:rPr lang="en-US" sz="2000" i="1" dirty="0">
                <a:solidFill>
                  <a:srgbClr val="800000"/>
                </a:solidFill>
                <a:ea typeface="ＭＳ Ｐゴシック" charset="-128"/>
              </a:rPr>
              <a:t>Combination of formal international standards and industry “de facto” standards will enable MBSE</a:t>
            </a:r>
          </a:p>
        </p:txBody>
      </p:sp>
      <p:sp>
        <p:nvSpPr>
          <p:cNvPr id="6" name="Rectangle 5">
            <a:extLst>
              <a:ext uri="{FF2B5EF4-FFF2-40B4-BE49-F238E27FC236}">
                <a16:creationId xmlns:a16="http://schemas.microsoft.com/office/drawing/2014/main" id="{7239AB17-72AE-8340-8EC2-3D61010E8517}"/>
              </a:ext>
            </a:extLst>
          </p:cNvPr>
          <p:cNvSpPr/>
          <p:nvPr/>
        </p:nvSpPr>
        <p:spPr>
          <a:xfrm>
            <a:off x="2250837" y="6029569"/>
            <a:ext cx="9777230" cy="276999"/>
          </a:xfrm>
          <a:prstGeom prst="rect">
            <a:avLst/>
          </a:prstGeom>
        </p:spPr>
        <p:txBody>
          <a:bodyPr wrap="square">
            <a:spAutoFit/>
          </a:bodyPr>
          <a:lstStyle/>
          <a:p>
            <a:pPr fontAlgn="base">
              <a:spcBef>
                <a:spcPct val="0"/>
              </a:spcBef>
              <a:spcAft>
                <a:spcPct val="0"/>
              </a:spcAft>
              <a:defRPr/>
            </a:pPr>
            <a:r>
              <a:rPr lang="en-US" sz="1200" dirty="0">
                <a:solidFill>
                  <a:srgbClr val="A70000"/>
                </a:solidFill>
              </a:rPr>
              <a:t>Adapted from Original Graphic:  CREDIT to  Bill </a:t>
            </a:r>
            <a:r>
              <a:rPr lang="en-US" sz="1200" dirty="0" err="1">
                <a:solidFill>
                  <a:srgbClr val="A70000"/>
                </a:solidFill>
              </a:rPr>
              <a:t>Chown</a:t>
            </a:r>
            <a:r>
              <a:rPr lang="en-US" sz="1200" dirty="0">
                <a:solidFill>
                  <a:srgbClr val="A70000"/>
                </a:solidFill>
              </a:rPr>
              <a:t>, Mentor Graphics;   MBSE Roundtable, 2015 GPDIS</a:t>
            </a:r>
          </a:p>
        </p:txBody>
      </p:sp>
      <p:sp>
        <p:nvSpPr>
          <p:cNvPr id="5" name="Parallelogram 4">
            <a:extLst>
              <a:ext uri="{FF2B5EF4-FFF2-40B4-BE49-F238E27FC236}">
                <a16:creationId xmlns:a16="http://schemas.microsoft.com/office/drawing/2014/main" id="{618E6EDB-2A9F-184F-B786-61880E61EE27}"/>
              </a:ext>
            </a:extLst>
          </p:cNvPr>
          <p:cNvSpPr/>
          <p:nvPr/>
        </p:nvSpPr>
        <p:spPr>
          <a:xfrm>
            <a:off x="4650316" y="3886724"/>
            <a:ext cx="4972349" cy="1123810"/>
          </a:xfrm>
          <a:prstGeom prst="parallelogram">
            <a:avLst>
              <a:gd name="adj" fmla="val 183472"/>
            </a:avLst>
          </a:prstGeom>
          <a:gradFill>
            <a:gsLst>
              <a:gs pos="0">
                <a:srgbClr val="006B3F">
                  <a:lumMod val="40000"/>
                  <a:lumOff val="60000"/>
                  <a:shade val="30000"/>
                  <a:satMod val="115000"/>
                </a:srgbClr>
              </a:gs>
              <a:gs pos="50000">
                <a:srgbClr val="006B3F">
                  <a:lumMod val="40000"/>
                  <a:lumOff val="60000"/>
                  <a:shade val="67500"/>
                  <a:satMod val="115000"/>
                </a:srgbClr>
              </a:gs>
              <a:gs pos="100000">
                <a:srgbClr val="006B3F">
                  <a:lumMod val="40000"/>
                  <a:lumOff val="60000"/>
                  <a:shade val="100000"/>
                  <a:satMod val="115000"/>
                </a:srgbClr>
              </a:gs>
            </a:gsLst>
            <a:lin ang="2700000" scaled="1"/>
          </a:gradFill>
          <a:ln w="28575" cap="flat" cmpd="sng" algn="ctr">
            <a:solidFill>
              <a:srgbClr val="FF0000"/>
            </a:solidFill>
            <a:prstDash val="solid"/>
          </a:ln>
          <a:effectLst/>
        </p:spPr>
        <p:txBody>
          <a:bodyPr bIns="182880" rtlCol="0" anchor="ctr"/>
          <a:lstStyle/>
          <a:p>
            <a:pPr algn="ctr" fontAlgn="base">
              <a:spcBef>
                <a:spcPct val="0"/>
              </a:spcBef>
              <a:spcAft>
                <a:spcPct val="0"/>
              </a:spcAft>
              <a:defRPr/>
            </a:pPr>
            <a:r>
              <a:rPr lang="en-US" sz="1400" b="1" kern="0" dirty="0">
                <a:solidFill>
                  <a:srgbClr val="000000"/>
                </a:solidFill>
                <a:latin typeface="Arial"/>
              </a:rPr>
              <a:t>Simulation &amp; Analysis</a:t>
            </a:r>
          </a:p>
        </p:txBody>
      </p:sp>
      <p:sp>
        <p:nvSpPr>
          <p:cNvPr id="7" name="TextBox 6">
            <a:extLst>
              <a:ext uri="{FF2B5EF4-FFF2-40B4-BE49-F238E27FC236}">
                <a16:creationId xmlns:a16="http://schemas.microsoft.com/office/drawing/2014/main" id="{11F266EE-1048-3B43-9B17-C0F7F1824AE2}"/>
              </a:ext>
            </a:extLst>
          </p:cNvPr>
          <p:cNvSpPr txBox="1"/>
          <p:nvPr/>
        </p:nvSpPr>
        <p:spPr>
          <a:xfrm>
            <a:off x="2958657" y="2567512"/>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2CA7C615-0EDD-374B-BE28-D5471AC74762}"/>
              </a:ext>
            </a:extLst>
          </p:cNvPr>
          <p:cNvSpPr/>
          <p:nvPr/>
        </p:nvSpPr>
        <p:spPr bwMode="auto">
          <a:xfrm>
            <a:off x="3431305" y="1872981"/>
            <a:ext cx="3142283" cy="1968761"/>
          </a:xfrm>
          <a:prstGeom prst="rect">
            <a:avLst/>
          </a:prstGeom>
          <a:solidFill>
            <a:schemeClr val="accent1">
              <a:lumMod val="40000"/>
              <a:lumOff val="60000"/>
            </a:schemeClr>
          </a:solidFill>
          <a:ln w="9525" cap="flat" cmpd="sng" algn="ctr">
            <a:solidFill>
              <a:srgbClr val="000000"/>
            </a:solidFill>
            <a:prstDash val="solid"/>
            <a:round/>
            <a:headEnd type="none" w="sm" len="sm"/>
            <a:tailEnd type="none" w="sm" len="sm"/>
          </a:ln>
          <a:effectLst>
            <a:outerShdw blurRad="50800" dist="38100" dir="18900000" algn="bl" rotWithShape="0">
              <a:prstClr val="black">
                <a:alpha val="40000"/>
              </a:prstClr>
            </a:outerShdw>
          </a:effectLst>
        </p:spPr>
        <p:txBody>
          <a:bodyPr vert="horz" wrap="square" lIns="51435" tIns="25718" rIns="51435" bIns="25718" numCol="1" rtlCol="0" anchor="ctr" anchorCtr="0" compatLnSpc="1">
            <a:prstTxWarp prst="textNoShape">
              <a:avLst/>
            </a:prstTxWarp>
          </a:bodyPr>
          <a:lstStyle/>
          <a:p>
            <a:pPr algn="ctr" defTabSz="514350" eaLnBrk="0" fontAlgn="base" hangingPunct="0">
              <a:spcBef>
                <a:spcPct val="0"/>
              </a:spcBef>
              <a:spcAft>
                <a:spcPct val="0"/>
              </a:spcAft>
              <a:defRPr/>
            </a:pPr>
            <a:r>
              <a:rPr lang="en-US" sz="1400" b="1" kern="0" dirty="0">
                <a:solidFill>
                  <a:srgbClr val="000000"/>
                </a:solidFill>
              </a:rPr>
              <a:t>System Modeling</a:t>
            </a:r>
          </a:p>
        </p:txBody>
      </p:sp>
      <p:sp>
        <p:nvSpPr>
          <p:cNvPr id="11" name="Parallelogram 10">
            <a:extLst>
              <a:ext uri="{FF2B5EF4-FFF2-40B4-BE49-F238E27FC236}">
                <a16:creationId xmlns:a16="http://schemas.microsoft.com/office/drawing/2014/main" id="{1EAF9B3E-9D2C-9248-9C29-3A0204FA63D6}"/>
              </a:ext>
            </a:extLst>
          </p:cNvPr>
          <p:cNvSpPr/>
          <p:nvPr/>
        </p:nvSpPr>
        <p:spPr bwMode="auto">
          <a:xfrm rot="16200000" flipV="1">
            <a:off x="762296" y="2248420"/>
            <a:ext cx="3055353" cy="2186407"/>
          </a:xfrm>
          <a:prstGeom prst="parallelogram">
            <a:avLst>
              <a:gd name="adj" fmla="val 49887"/>
            </a:avLst>
          </a:prstGeom>
          <a:solidFill>
            <a:schemeClr val="accent3">
              <a:lumMod val="20000"/>
              <a:lumOff val="80000"/>
            </a:schemeClr>
          </a:solidFill>
          <a:ln w="9525" cap="flat" cmpd="sng" algn="ctr">
            <a:solidFill>
              <a:srgbClr val="000000"/>
            </a:solidFill>
            <a:prstDash val="solid"/>
            <a:round/>
            <a:headEnd type="none" w="sm" len="sm"/>
            <a:tailEnd type="none" w="sm" len="sm"/>
          </a:ln>
          <a:effectLst>
            <a:outerShdw blurRad="50800" dist="38100" dir="13500000" algn="br" rotWithShape="0">
              <a:prstClr val="black">
                <a:alpha val="40000"/>
              </a:prstClr>
            </a:outerShdw>
          </a:effectLst>
        </p:spPr>
        <p:txBody>
          <a:bodyPr vert="vert270" wrap="none" lIns="51435" tIns="25718" rIns="51435" bIns="25718" numCol="1" rtlCol="0" anchor="ctr" anchorCtr="0" compatLnSpc="1">
            <a:prstTxWarp prst="textNoShape">
              <a:avLst/>
            </a:prstTxWarp>
          </a:bodyPr>
          <a:lstStyle/>
          <a:p>
            <a:pPr defTabSz="514350" eaLnBrk="0" fontAlgn="base" hangingPunct="0">
              <a:spcBef>
                <a:spcPct val="0"/>
              </a:spcBef>
              <a:spcAft>
                <a:spcPct val="0"/>
              </a:spcAft>
              <a:defRPr/>
            </a:pPr>
            <a:endParaRPr lang="en-US" sz="1350" i="1" kern="0" dirty="0">
              <a:solidFill>
                <a:srgbClr val="000000"/>
              </a:solidFill>
            </a:endParaRPr>
          </a:p>
        </p:txBody>
      </p:sp>
      <p:sp>
        <p:nvSpPr>
          <p:cNvPr id="12" name="Parallelogram 11">
            <a:extLst>
              <a:ext uri="{FF2B5EF4-FFF2-40B4-BE49-F238E27FC236}">
                <a16:creationId xmlns:a16="http://schemas.microsoft.com/office/drawing/2014/main" id="{76BE031B-DFAE-CB42-82B9-05E035D6861D}"/>
              </a:ext>
            </a:extLst>
          </p:cNvPr>
          <p:cNvSpPr/>
          <p:nvPr/>
        </p:nvSpPr>
        <p:spPr bwMode="auto">
          <a:xfrm>
            <a:off x="1240665" y="3886724"/>
            <a:ext cx="5328691" cy="1091414"/>
          </a:xfrm>
          <a:prstGeom prst="parallelogram">
            <a:avLst>
              <a:gd name="adj" fmla="val 200000"/>
            </a:avLst>
          </a:prstGeom>
          <a:solidFill>
            <a:schemeClr val="accent3">
              <a:lumMod val="20000"/>
              <a:lumOff val="80000"/>
            </a:schemeClr>
          </a:solidFill>
          <a:ln w="9525" cap="flat" cmpd="sng" algn="ctr">
            <a:solidFill>
              <a:srgbClr val="000000"/>
            </a:solidFill>
            <a:prstDash val="solid"/>
            <a:round/>
            <a:headEnd type="none" w="sm" len="sm"/>
            <a:tailEnd type="none" w="sm" len="sm"/>
          </a:ln>
          <a:effectLst>
            <a:outerShdw blurRad="50800" dist="38100" dir="2700000" algn="tl" rotWithShape="0">
              <a:prstClr val="black">
                <a:alpha val="40000"/>
              </a:prstClr>
            </a:outerShdw>
          </a:effectLst>
        </p:spPr>
        <p:txBody>
          <a:bodyPr vert="horz" wrap="none" lIns="411480" tIns="0" rIns="0" bIns="822960" numCol="1" rtlCol="0" anchor="t" anchorCtr="0" compatLnSpc="1">
            <a:prstTxWarp prst="textNoShape">
              <a:avLst/>
            </a:prstTxWarp>
          </a:bodyPr>
          <a:lstStyle/>
          <a:p>
            <a:pPr algn="ctr" defTabSz="514350" eaLnBrk="0" fontAlgn="base" hangingPunct="0">
              <a:spcBef>
                <a:spcPct val="0"/>
              </a:spcBef>
              <a:spcAft>
                <a:spcPct val="0"/>
              </a:spcAft>
              <a:defRPr/>
            </a:pPr>
            <a:r>
              <a:rPr lang="en-US" sz="1350" i="1" kern="0" dirty="0">
                <a:solidFill>
                  <a:srgbClr val="000000"/>
                </a:solidFill>
              </a:rPr>
              <a:t>    </a:t>
            </a:r>
            <a:r>
              <a:rPr lang="en-US" sz="1400" b="1" kern="0" dirty="0">
                <a:solidFill>
                  <a:srgbClr val="000000"/>
                </a:solidFill>
              </a:rPr>
              <a:t>Communication</a:t>
            </a:r>
            <a:br>
              <a:rPr lang="en-US" b="1" i="1" kern="0" dirty="0">
                <a:solidFill>
                  <a:srgbClr val="000000"/>
                </a:solidFill>
                <a:latin typeface="Times" pitchFamily="18" charset="0"/>
              </a:rPr>
            </a:br>
            <a:endParaRPr lang="en-US" b="1" i="1" kern="0" dirty="0">
              <a:solidFill>
                <a:srgbClr val="000000"/>
              </a:solidFill>
            </a:endParaRPr>
          </a:p>
        </p:txBody>
      </p:sp>
      <p:sp>
        <p:nvSpPr>
          <p:cNvPr id="13" name="Oval 12">
            <a:extLst>
              <a:ext uri="{FF2B5EF4-FFF2-40B4-BE49-F238E27FC236}">
                <a16:creationId xmlns:a16="http://schemas.microsoft.com/office/drawing/2014/main" id="{34FDBD28-86E7-5249-968A-7EB910F09ADD}"/>
              </a:ext>
            </a:extLst>
          </p:cNvPr>
          <p:cNvSpPr/>
          <p:nvPr/>
        </p:nvSpPr>
        <p:spPr bwMode="auto">
          <a:xfrm>
            <a:off x="4328768" y="3111092"/>
            <a:ext cx="1097280" cy="274320"/>
          </a:xfrm>
          <a:prstGeom prst="ellipse">
            <a:avLst/>
          </a:prstGeom>
          <a:solidFill>
            <a:srgbClr val="CCE981"/>
          </a:solidFill>
          <a:ln w="9525" cap="flat" cmpd="sng" algn="ctr">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51435" tIns="0" rIns="51435"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400" b="1" kern="0" dirty="0">
                <a:solidFill>
                  <a:srgbClr val="000000"/>
                </a:solidFill>
              </a:rPr>
              <a:t>SysML</a:t>
            </a:r>
          </a:p>
        </p:txBody>
      </p:sp>
      <p:sp>
        <p:nvSpPr>
          <p:cNvPr id="14" name="Oval 13">
            <a:extLst>
              <a:ext uri="{FF2B5EF4-FFF2-40B4-BE49-F238E27FC236}">
                <a16:creationId xmlns:a16="http://schemas.microsoft.com/office/drawing/2014/main" id="{AB35DE1A-9818-BD4B-A3A9-4E3073EE217B}"/>
              </a:ext>
            </a:extLst>
          </p:cNvPr>
          <p:cNvSpPr/>
          <p:nvPr/>
        </p:nvSpPr>
        <p:spPr bwMode="auto">
          <a:xfrm>
            <a:off x="2250836" y="2438924"/>
            <a:ext cx="1097280" cy="274320"/>
          </a:xfrm>
          <a:prstGeom prst="ellipse">
            <a:avLst/>
          </a:prstGeom>
          <a:solidFill>
            <a:srgbClr val="0038A8">
              <a:lumMod val="20000"/>
              <a:lumOff val="80000"/>
            </a:srgbClr>
          </a:solidFill>
          <a:ln w="9525" cap="flat" cmpd="sng" algn="ctr">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0" rIns="0"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400" b="1" kern="0" dirty="0">
                <a:solidFill>
                  <a:srgbClr val="000000"/>
                </a:solidFill>
              </a:rPr>
              <a:t>FMI</a:t>
            </a:r>
          </a:p>
        </p:txBody>
      </p:sp>
      <p:sp>
        <p:nvSpPr>
          <p:cNvPr id="15" name="Rectangle 14">
            <a:extLst>
              <a:ext uri="{FF2B5EF4-FFF2-40B4-BE49-F238E27FC236}">
                <a16:creationId xmlns:a16="http://schemas.microsoft.com/office/drawing/2014/main" id="{D64D68FB-FA01-9948-B25D-1160F38DC88C}"/>
              </a:ext>
            </a:extLst>
          </p:cNvPr>
          <p:cNvSpPr/>
          <p:nvPr/>
        </p:nvSpPr>
        <p:spPr>
          <a:xfrm>
            <a:off x="1161664" y="3319570"/>
            <a:ext cx="2212601" cy="338554"/>
          </a:xfrm>
          <a:prstGeom prst="rect">
            <a:avLst/>
          </a:prstGeom>
        </p:spPr>
        <p:txBody>
          <a:bodyPr wrap="square" rIns="0">
            <a:spAutoFit/>
          </a:bodyPr>
          <a:lstStyle/>
          <a:p>
            <a:pPr eaLnBrk="0" fontAlgn="base" hangingPunct="0">
              <a:spcBef>
                <a:spcPct val="0"/>
              </a:spcBef>
              <a:spcAft>
                <a:spcPct val="0"/>
              </a:spcAft>
            </a:pPr>
            <a:r>
              <a:rPr lang="en-US" sz="1600" b="1" dirty="0">
                <a:solidFill>
                  <a:srgbClr val="000000"/>
                </a:solidFill>
                <a:cs typeface="Arial" panose="020B0604020202020204" pitchFamily="34" charset="0"/>
              </a:rPr>
              <a:t>Execution/Translation</a:t>
            </a:r>
          </a:p>
        </p:txBody>
      </p:sp>
      <p:sp>
        <p:nvSpPr>
          <p:cNvPr id="16" name="Oval 15">
            <a:extLst>
              <a:ext uri="{FF2B5EF4-FFF2-40B4-BE49-F238E27FC236}">
                <a16:creationId xmlns:a16="http://schemas.microsoft.com/office/drawing/2014/main" id="{77BE446D-5701-0848-BCA6-A96D7C018E9D}"/>
              </a:ext>
            </a:extLst>
          </p:cNvPr>
          <p:cNvSpPr/>
          <p:nvPr/>
        </p:nvSpPr>
        <p:spPr bwMode="auto">
          <a:xfrm>
            <a:off x="2276984" y="2939740"/>
            <a:ext cx="1097280" cy="274320"/>
          </a:xfrm>
          <a:prstGeom prst="ellipse">
            <a:avLst/>
          </a:prstGeom>
          <a:solidFill>
            <a:srgbClr val="CCE981"/>
          </a:solidFill>
          <a:ln w="9525" cap="flat" cmpd="sng" algn="ctr">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51435" tIns="0" rIns="51435" bIns="25718" numCol="1" rtlCol="0" anchor="t" anchorCtr="0" compatLnSpc="1">
            <a:prstTxWarp prst="textNoShape">
              <a:avLst/>
            </a:prstTxWarp>
          </a:bodyPr>
          <a:lstStyle/>
          <a:p>
            <a:pPr algn="ctr" defTabSz="514350" eaLnBrk="0" fontAlgn="base" hangingPunct="0">
              <a:spcBef>
                <a:spcPct val="0"/>
              </a:spcBef>
              <a:spcAft>
                <a:spcPct val="0"/>
              </a:spcAft>
            </a:pPr>
            <a:r>
              <a:rPr lang="en-US" sz="1400" b="1" kern="0" dirty="0">
                <a:solidFill>
                  <a:srgbClr val="000000"/>
                </a:solidFill>
              </a:rPr>
              <a:t>ReqIF</a:t>
            </a:r>
          </a:p>
        </p:txBody>
      </p:sp>
      <p:sp>
        <p:nvSpPr>
          <p:cNvPr id="17" name="Oval 16">
            <a:extLst>
              <a:ext uri="{FF2B5EF4-FFF2-40B4-BE49-F238E27FC236}">
                <a16:creationId xmlns:a16="http://schemas.microsoft.com/office/drawing/2014/main" id="{BFD463DB-A8D6-7243-B738-BE202C485697}"/>
              </a:ext>
            </a:extLst>
          </p:cNvPr>
          <p:cNvSpPr/>
          <p:nvPr/>
        </p:nvSpPr>
        <p:spPr bwMode="auto">
          <a:xfrm>
            <a:off x="3457553" y="2302383"/>
            <a:ext cx="1554480" cy="274320"/>
          </a:xfrm>
          <a:prstGeom prst="ellipse">
            <a:avLst/>
          </a:prstGeom>
          <a:solidFill>
            <a:srgbClr val="A32638">
              <a:lumMod val="40000"/>
              <a:lumOff val="60000"/>
            </a:srgbClr>
          </a:solidFill>
          <a:ln w="9525" cap="flat" cmpd="sng" algn="ctr">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0" tIns="18288" rIns="0" bIns="0" numCol="1" rtlCol="0" anchor="t" anchorCtr="0" compatLnSpc="1">
            <a:prstTxWarp prst="textNoShape">
              <a:avLst/>
            </a:prstTxWarp>
          </a:bodyPr>
          <a:lstStyle/>
          <a:p>
            <a:pPr algn="ctr" defTabSz="514350" eaLnBrk="0" fontAlgn="base" hangingPunct="0">
              <a:spcBef>
                <a:spcPct val="0"/>
              </a:spcBef>
              <a:spcAft>
                <a:spcPct val="0"/>
              </a:spcAft>
              <a:defRPr/>
            </a:pPr>
            <a:r>
              <a:rPr lang="en-US" sz="1100" b="1" i="1" kern="0" dirty="0">
                <a:solidFill>
                  <a:srgbClr val="0039A6"/>
                </a:solidFill>
              </a:rPr>
              <a:t>Company Specific</a:t>
            </a:r>
          </a:p>
        </p:txBody>
      </p:sp>
      <p:sp>
        <p:nvSpPr>
          <p:cNvPr id="18" name="Oval 17">
            <a:extLst>
              <a:ext uri="{FF2B5EF4-FFF2-40B4-BE49-F238E27FC236}">
                <a16:creationId xmlns:a16="http://schemas.microsoft.com/office/drawing/2014/main" id="{FEBA1746-19D0-A044-ACBD-0D873014EC13}"/>
              </a:ext>
            </a:extLst>
          </p:cNvPr>
          <p:cNvSpPr/>
          <p:nvPr/>
        </p:nvSpPr>
        <p:spPr bwMode="auto">
          <a:xfrm>
            <a:off x="1398124" y="2738938"/>
            <a:ext cx="1097280" cy="274320"/>
          </a:xfrm>
          <a:prstGeom prst="ellipse">
            <a:avLst/>
          </a:prstGeom>
          <a:solidFill>
            <a:srgbClr val="CCE981"/>
          </a:solidFill>
          <a:ln w="9525" cap="flat" cmpd="sng" algn="ctr">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51435" tIns="0" rIns="51435"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400" b="1" kern="0" dirty="0">
                <a:solidFill>
                  <a:srgbClr val="000000"/>
                </a:solidFill>
              </a:rPr>
              <a:t>XMI</a:t>
            </a:r>
          </a:p>
        </p:txBody>
      </p:sp>
      <p:grpSp>
        <p:nvGrpSpPr>
          <p:cNvPr id="19" name="Group 18">
            <a:extLst>
              <a:ext uri="{FF2B5EF4-FFF2-40B4-BE49-F238E27FC236}">
                <a16:creationId xmlns:a16="http://schemas.microsoft.com/office/drawing/2014/main" id="{B2666048-FEA6-4E42-A19D-65BDE9FBCA3C}"/>
              </a:ext>
            </a:extLst>
          </p:cNvPr>
          <p:cNvGrpSpPr/>
          <p:nvPr/>
        </p:nvGrpSpPr>
        <p:grpSpPr>
          <a:xfrm>
            <a:off x="1225068" y="5086032"/>
            <a:ext cx="6965836" cy="868298"/>
            <a:chOff x="422072" y="5176506"/>
            <a:chExt cx="7274128" cy="576995"/>
          </a:xfrm>
        </p:grpSpPr>
        <p:sp>
          <p:nvSpPr>
            <p:cNvPr id="20" name="Title 1">
              <a:extLst>
                <a:ext uri="{FF2B5EF4-FFF2-40B4-BE49-F238E27FC236}">
                  <a16:creationId xmlns:a16="http://schemas.microsoft.com/office/drawing/2014/main" id="{6B9704B0-576A-204C-8FC4-C11A7B867194}"/>
                </a:ext>
              </a:extLst>
            </p:cNvPr>
            <p:cNvSpPr txBox="1">
              <a:spLocks/>
            </p:cNvSpPr>
            <p:nvPr/>
          </p:nvSpPr>
          <p:spPr bwMode="auto">
            <a:xfrm>
              <a:off x="422072" y="5176506"/>
              <a:ext cx="7274128" cy="576995"/>
            </a:xfrm>
            <a:prstGeom prst="rect">
              <a:avLst/>
            </a:prstGeom>
            <a:noFill/>
            <a:ln w="9525">
              <a:solidFill>
                <a:srgbClr val="006B3F"/>
              </a:solidFill>
              <a:miter lim="800000"/>
              <a:headEnd/>
              <a:tailEnd/>
            </a:ln>
            <a:effectLst/>
          </p:spPr>
          <p:txBody>
            <a:bodyPr vert="horz" wrap="square" lIns="0" tIns="0" rIns="0" bIns="0" numCol="1" anchor="t" anchorCtr="0" compatLnSpc="1">
              <a:prstTxWarp prst="textNoShape">
                <a:avLst/>
              </a:prstTxWarp>
              <a:noAutofit/>
            </a:bodyPr>
            <a:lstStyle>
              <a:lvl1pPr algn="l" defTabSz="1020763" rtl="0" eaLnBrk="1" fontAlgn="base" hangingPunct="1">
                <a:lnSpc>
                  <a:spcPct val="90000"/>
                </a:lnSpc>
                <a:spcBef>
                  <a:spcPct val="0"/>
                </a:spcBef>
                <a:spcAft>
                  <a:spcPct val="0"/>
                </a:spcAft>
                <a:defRPr sz="2800" b="0">
                  <a:solidFill>
                    <a:schemeClr val="tx2"/>
                  </a:solidFill>
                  <a:latin typeface="+mj-lt"/>
                  <a:ea typeface="+mj-ea"/>
                  <a:cs typeface="+mj-cs"/>
                </a:defRPr>
              </a:lvl1pPr>
              <a:lvl2pPr algn="l" defTabSz="1020763" rtl="0" eaLnBrk="1" fontAlgn="base" hangingPunct="1">
                <a:lnSpc>
                  <a:spcPct val="90000"/>
                </a:lnSpc>
                <a:spcBef>
                  <a:spcPct val="0"/>
                </a:spcBef>
                <a:spcAft>
                  <a:spcPct val="0"/>
                </a:spcAft>
                <a:defRPr sz="3200" b="1">
                  <a:solidFill>
                    <a:schemeClr val="tx2"/>
                  </a:solidFill>
                  <a:latin typeface="Arial" charset="0"/>
                </a:defRPr>
              </a:lvl2pPr>
              <a:lvl3pPr algn="l" defTabSz="1020763" rtl="0" eaLnBrk="1" fontAlgn="base" hangingPunct="1">
                <a:lnSpc>
                  <a:spcPct val="90000"/>
                </a:lnSpc>
                <a:spcBef>
                  <a:spcPct val="0"/>
                </a:spcBef>
                <a:spcAft>
                  <a:spcPct val="0"/>
                </a:spcAft>
                <a:defRPr sz="3200" b="1">
                  <a:solidFill>
                    <a:schemeClr val="tx2"/>
                  </a:solidFill>
                  <a:latin typeface="Arial" charset="0"/>
                </a:defRPr>
              </a:lvl3pPr>
              <a:lvl4pPr algn="l" defTabSz="1020763" rtl="0" eaLnBrk="1" fontAlgn="base" hangingPunct="1">
                <a:lnSpc>
                  <a:spcPct val="90000"/>
                </a:lnSpc>
                <a:spcBef>
                  <a:spcPct val="0"/>
                </a:spcBef>
                <a:spcAft>
                  <a:spcPct val="0"/>
                </a:spcAft>
                <a:defRPr sz="3200" b="1">
                  <a:solidFill>
                    <a:schemeClr val="tx2"/>
                  </a:solidFill>
                  <a:latin typeface="Arial" charset="0"/>
                </a:defRPr>
              </a:lvl4pPr>
              <a:lvl5pPr algn="l" defTabSz="1020763" rtl="0" eaLnBrk="1" fontAlgn="base" hangingPunct="1">
                <a:lnSpc>
                  <a:spcPct val="90000"/>
                </a:lnSpc>
                <a:spcBef>
                  <a:spcPct val="0"/>
                </a:spcBef>
                <a:spcAft>
                  <a:spcPct val="0"/>
                </a:spcAft>
                <a:defRPr sz="3200" b="1">
                  <a:solidFill>
                    <a:schemeClr val="tx2"/>
                  </a:solidFill>
                  <a:latin typeface="Arial" charset="0"/>
                </a:defRPr>
              </a:lvl5pPr>
              <a:lvl6pPr marL="457200" algn="l" defTabSz="1020763" rtl="0" eaLnBrk="1" fontAlgn="base" hangingPunct="1">
                <a:lnSpc>
                  <a:spcPct val="90000"/>
                </a:lnSpc>
                <a:spcBef>
                  <a:spcPct val="0"/>
                </a:spcBef>
                <a:spcAft>
                  <a:spcPct val="0"/>
                </a:spcAft>
                <a:defRPr sz="3200" b="1">
                  <a:solidFill>
                    <a:schemeClr val="tx2"/>
                  </a:solidFill>
                  <a:latin typeface="Arial" charset="0"/>
                </a:defRPr>
              </a:lvl6pPr>
              <a:lvl7pPr marL="914400" algn="l" defTabSz="1020763" rtl="0" eaLnBrk="1" fontAlgn="base" hangingPunct="1">
                <a:lnSpc>
                  <a:spcPct val="90000"/>
                </a:lnSpc>
                <a:spcBef>
                  <a:spcPct val="0"/>
                </a:spcBef>
                <a:spcAft>
                  <a:spcPct val="0"/>
                </a:spcAft>
                <a:defRPr sz="3200" b="1">
                  <a:solidFill>
                    <a:schemeClr val="tx2"/>
                  </a:solidFill>
                  <a:latin typeface="Arial" charset="0"/>
                </a:defRPr>
              </a:lvl7pPr>
              <a:lvl8pPr marL="1371600" algn="l" defTabSz="1020763" rtl="0" eaLnBrk="1" fontAlgn="base" hangingPunct="1">
                <a:lnSpc>
                  <a:spcPct val="90000"/>
                </a:lnSpc>
                <a:spcBef>
                  <a:spcPct val="0"/>
                </a:spcBef>
                <a:spcAft>
                  <a:spcPct val="0"/>
                </a:spcAft>
                <a:defRPr sz="3200" b="1">
                  <a:solidFill>
                    <a:schemeClr val="tx2"/>
                  </a:solidFill>
                  <a:latin typeface="Arial" charset="0"/>
                </a:defRPr>
              </a:lvl8pPr>
              <a:lvl9pPr marL="1828800" algn="l" defTabSz="1020763" rtl="0" eaLnBrk="1" fontAlgn="base" hangingPunct="1">
                <a:lnSpc>
                  <a:spcPct val="90000"/>
                </a:lnSpc>
                <a:spcBef>
                  <a:spcPct val="0"/>
                </a:spcBef>
                <a:spcAft>
                  <a:spcPct val="0"/>
                </a:spcAft>
                <a:defRPr sz="3200" b="1">
                  <a:solidFill>
                    <a:schemeClr val="tx2"/>
                  </a:solidFill>
                  <a:latin typeface="Arial" charset="0"/>
                </a:defRPr>
              </a:lvl9pPr>
            </a:lstStyle>
            <a:p>
              <a:pPr>
                <a:defRPr/>
              </a:pPr>
              <a:r>
                <a:rPr lang="en-US" sz="1350" kern="0" dirty="0">
                  <a:solidFill>
                    <a:srgbClr val="0039A6"/>
                  </a:solidFill>
                  <a:latin typeface="Arial"/>
                </a:rPr>
                <a:t>Standards Body Legend</a:t>
              </a:r>
            </a:p>
          </p:txBody>
        </p:sp>
        <p:sp>
          <p:nvSpPr>
            <p:cNvPr id="21" name="Oval 20">
              <a:extLst>
                <a:ext uri="{FF2B5EF4-FFF2-40B4-BE49-F238E27FC236}">
                  <a16:creationId xmlns:a16="http://schemas.microsoft.com/office/drawing/2014/main" id="{DEB1B867-D4D3-EA4A-B323-AB3EA0A18321}"/>
                </a:ext>
              </a:extLst>
            </p:cNvPr>
            <p:cNvSpPr/>
            <p:nvPr/>
          </p:nvSpPr>
          <p:spPr bwMode="auto">
            <a:xfrm>
              <a:off x="471305" y="5382998"/>
              <a:ext cx="1097280" cy="274320"/>
            </a:xfrm>
            <a:prstGeom prst="ellipse">
              <a:avLst/>
            </a:prstGeom>
            <a:solidFill>
              <a:srgbClr val="A32638">
                <a:lumMod val="40000"/>
                <a:lumOff val="60000"/>
              </a:srgbClr>
            </a:solidFill>
            <a:ln w="9525" cap="flat" cmpd="sng" algn="ctr">
              <a:noFill/>
              <a:prstDash val="solid"/>
              <a:round/>
              <a:headEnd type="none" w="sm" len="sm"/>
              <a:tailEnd type="none" w="sm" len="sm"/>
            </a:ln>
            <a:effectLst>
              <a:outerShdw blurRad="44450" dist="27940" dir="5400000" algn="ctr">
                <a:srgbClr val="000000">
                  <a:alpha val="32000"/>
                </a:srgbClr>
              </a:outerShdw>
              <a:softEdge rad="0"/>
            </a:effectLst>
            <a:scene3d>
              <a:camera prst="orthographicFront">
                <a:rot lat="0" lon="0" rev="0"/>
              </a:camera>
              <a:lightRig rig="balanced" dir="t">
                <a:rot lat="0" lon="0" rev="8700000"/>
              </a:lightRig>
            </a:scene3d>
            <a:sp3d>
              <a:bevelT w="190500" h="38100"/>
            </a:sp3d>
          </p:spPr>
          <p:txBody>
            <a:bodyPr vert="horz" wrap="square" lIns="51435" tIns="25718" rIns="51435"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100" b="1" i="1" kern="0" dirty="0">
                  <a:solidFill>
                    <a:srgbClr val="0039A6"/>
                  </a:solidFill>
                </a:rPr>
                <a:t>Company</a:t>
              </a:r>
            </a:p>
          </p:txBody>
        </p:sp>
        <p:sp>
          <p:nvSpPr>
            <p:cNvPr id="22" name="Oval 21">
              <a:extLst>
                <a:ext uri="{FF2B5EF4-FFF2-40B4-BE49-F238E27FC236}">
                  <a16:creationId xmlns:a16="http://schemas.microsoft.com/office/drawing/2014/main" id="{DC3ED088-E1E1-5749-A70E-23D553DBE2E8}"/>
                </a:ext>
              </a:extLst>
            </p:cNvPr>
            <p:cNvSpPr/>
            <p:nvPr/>
          </p:nvSpPr>
          <p:spPr bwMode="auto">
            <a:xfrm>
              <a:off x="1633855" y="5379962"/>
              <a:ext cx="1097280" cy="274320"/>
            </a:xfrm>
            <a:prstGeom prst="ellipse">
              <a:avLst/>
            </a:prstGeom>
            <a:solidFill>
              <a:srgbClr val="CCE981"/>
            </a:solidFill>
            <a:ln w="9525" cap="flat" cmpd="sng" algn="ctr">
              <a:noFill/>
              <a:prstDash val="solid"/>
              <a:round/>
              <a:headEnd type="none" w="sm" len="sm"/>
              <a:tailEnd type="none" w="sm" len="sm"/>
            </a:ln>
            <a:effectLst>
              <a:outerShdw blurRad="44450" dist="27940" dir="5400000" algn="ctr">
                <a:srgbClr val="000000">
                  <a:alpha val="32000"/>
                </a:srgbClr>
              </a:outerShdw>
              <a:softEdge rad="0"/>
            </a:effectLst>
            <a:scene3d>
              <a:camera prst="orthographicFront">
                <a:rot lat="0" lon="0" rev="0"/>
              </a:camera>
              <a:lightRig rig="balanced" dir="t">
                <a:rot lat="0" lon="0" rev="8700000"/>
              </a:lightRig>
            </a:scene3d>
            <a:sp3d>
              <a:bevelT w="190500" h="38100"/>
            </a:sp3d>
          </p:spPr>
          <p:txBody>
            <a:bodyPr vert="horz" wrap="square" lIns="51435" tIns="25718" rIns="51435"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100" b="1" i="1" kern="0" dirty="0">
                  <a:solidFill>
                    <a:srgbClr val="000000"/>
                  </a:solidFill>
                </a:rPr>
                <a:t>OMG</a:t>
              </a:r>
            </a:p>
          </p:txBody>
        </p:sp>
        <p:sp>
          <p:nvSpPr>
            <p:cNvPr id="23" name="Oval 22">
              <a:extLst>
                <a:ext uri="{FF2B5EF4-FFF2-40B4-BE49-F238E27FC236}">
                  <a16:creationId xmlns:a16="http://schemas.microsoft.com/office/drawing/2014/main" id="{6B49532F-B6E2-9C45-9525-7A2AF235EEBC}"/>
                </a:ext>
              </a:extLst>
            </p:cNvPr>
            <p:cNvSpPr/>
            <p:nvPr/>
          </p:nvSpPr>
          <p:spPr bwMode="auto">
            <a:xfrm>
              <a:off x="2816110" y="5391496"/>
              <a:ext cx="1097280" cy="274320"/>
            </a:xfrm>
            <a:prstGeom prst="ellipse">
              <a:avLst/>
            </a:prstGeom>
            <a:solidFill>
              <a:srgbClr val="FFFFFF">
                <a:lumMod val="75000"/>
              </a:srgbClr>
            </a:solidFill>
            <a:ln w="9525" cap="flat" cmpd="sng" algn="ctr">
              <a:noFill/>
              <a:prstDash val="solid"/>
              <a:round/>
              <a:headEnd type="none" w="sm" len="sm"/>
              <a:tailEnd type="none" w="sm" len="sm"/>
            </a:ln>
            <a:effectLst>
              <a:outerShdw blurRad="44450" dist="27940" dir="5400000" algn="ctr">
                <a:srgbClr val="000000">
                  <a:alpha val="32000"/>
                </a:srgbClr>
              </a:outerShdw>
              <a:softEdge rad="0"/>
            </a:effectLst>
            <a:scene3d>
              <a:camera prst="orthographicFront">
                <a:rot lat="0" lon="0" rev="0"/>
              </a:camera>
              <a:lightRig rig="balanced" dir="t">
                <a:rot lat="0" lon="0" rev="8700000"/>
              </a:lightRig>
            </a:scene3d>
            <a:sp3d>
              <a:bevelT w="190500" h="38100"/>
            </a:sp3d>
          </p:spPr>
          <p:txBody>
            <a:bodyPr vert="horz" wrap="square" lIns="51435" tIns="25718" rIns="51435"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100" b="1" i="1" kern="0" dirty="0">
                  <a:solidFill>
                    <a:srgbClr val="000000"/>
                  </a:solidFill>
                </a:rPr>
                <a:t>OASIS</a:t>
              </a:r>
            </a:p>
          </p:txBody>
        </p:sp>
        <p:sp>
          <p:nvSpPr>
            <p:cNvPr id="24" name="Oval 23">
              <a:extLst>
                <a:ext uri="{FF2B5EF4-FFF2-40B4-BE49-F238E27FC236}">
                  <a16:creationId xmlns:a16="http://schemas.microsoft.com/office/drawing/2014/main" id="{375303E0-792F-6D45-8B55-9289806A710C}"/>
                </a:ext>
              </a:extLst>
            </p:cNvPr>
            <p:cNvSpPr/>
            <p:nvPr/>
          </p:nvSpPr>
          <p:spPr bwMode="auto">
            <a:xfrm>
              <a:off x="3977161" y="5391496"/>
              <a:ext cx="1097280" cy="274320"/>
            </a:xfrm>
            <a:prstGeom prst="ellipse">
              <a:avLst/>
            </a:prstGeom>
            <a:solidFill>
              <a:srgbClr val="003298">
                <a:lumMod val="40000"/>
                <a:lumOff val="60000"/>
              </a:srgbClr>
            </a:solidFill>
            <a:ln w="9525" cap="flat" cmpd="sng" algn="ctr">
              <a:noFill/>
              <a:prstDash val="solid"/>
              <a:round/>
              <a:headEnd type="none" w="sm" len="sm"/>
              <a:tailEnd type="none" w="sm" len="sm"/>
            </a:ln>
            <a:effectLst>
              <a:outerShdw blurRad="44450" dist="27940" dir="5400000" algn="ctr">
                <a:srgbClr val="000000">
                  <a:alpha val="32000"/>
                </a:srgbClr>
              </a:outerShdw>
              <a:softEdge rad="0"/>
            </a:effectLst>
            <a:scene3d>
              <a:camera prst="orthographicFront">
                <a:rot lat="0" lon="0" rev="0"/>
              </a:camera>
              <a:lightRig rig="balanced" dir="t">
                <a:rot lat="0" lon="0" rev="8700000"/>
              </a:lightRig>
            </a:scene3d>
            <a:sp3d>
              <a:bevelT w="190500" h="38100"/>
            </a:sp3d>
          </p:spPr>
          <p:txBody>
            <a:bodyPr vert="horz" wrap="square" lIns="51435" tIns="25718" rIns="51435"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100" b="1" i="1" kern="0" dirty="0">
                  <a:solidFill>
                    <a:srgbClr val="000000"/>
                  </a:solidFill>
                </a:rPr>
                <a:t>W3C</a:t>
              </a:r>
            </a:p>
          </p:txBody>
        </p:sp>
        <p:sp>
          <p:nvSpPr>
            <p:cNvPr id="25" name="Oval 24">
              <a:extLst>
                <a:ext uri="{FF2B5EF4-FFF2-40B4-BE49-F238E27FC236}">
                  <a16:creationId xmlns:a16="http://schemas.microsoft.com/office/drawing/2014/main" id="{FF93EA3C-0374-AF4C-B762-FF2D5ACF1465}"/>
                </a:ext>
              </a:extLst>
            </p:cNvPr>
            <p:cNvSpPr/>
            <p:nvPr/>
          </p:nvSpPr>
          <p:spPr bwMode="auto">
            <a:xfrm>
              <a:off x="5281087" y="5403030"/>
              <a:ext cx="1097280" cy="274320"/>
            </a:xfrm>
            <a:prstGeom prst="ellipse">
              <a:avLst/>
            </a:prstGeom>
            <a:solidFill>
              <a:srgbClr val="CEACAE">
                <a:lumMod val="20000"/>
                <a:lumOff val="80000"/>
              </a:srgbClr>
            </a:solidFill>
            <a:ln w="9525" cap="flat" cmpd="sng" algn="ctr">
              <a:noFill/>
              <a:prstDash val="solid"/>
              <a:round/>
              <a:headEnd type="none" w="sm" len="sm"/>
              <a:tailEnd type="none" w="sm" len="sm"/>
            </a:ln>
            <a:effectLst>
              <a:outerShdw blurRad="44450" dist="27940" dir="5400000" algn="ctr">
                <a:srgbClr val="000000">
                  <a:alpha val="32000"/>
                </a:srgbClr>
              </a:outerShdw>
              <a:softEdge rad="0"/>
            </a:effectLst>
            <a:scene3d>
              <a:camera prst="orthographicFront">
                <a:rot lat="0" lon="0" rev="0"/>
              </a:camera>
              <a:lightRig rig="balanced" dir="t">
                <a:rot lat="0" lon="0" rev="8700000"/>
              </a:lightRig>
            </a:scene3d>
            <a:sp3d contourW="3810">
              <a:bevelT w="190500" h="38100"/>
            </a:sp3d>
          </p:spPr>
          <p:txBody>
            <a:bodyPr vert="horz" wrap="square" lIns="51435" tIns="25718" rIns="51435"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100" b="1" i="1" kern="0" dirty="0">
                  <a:solidFill>
                    <a:srgbClr val="000000"/>
                  </a:solidFill>
                </a:rPr>
                <a:t>ISO</a:t>
              </a:r>
            </a:p>
          </p:txBody>
        </p:sp>
        <p:sp>
          <p:nvSpPr>
            <p:cNvPr id="26" name="Oval 25">
              <a:extLst>
                <a:ext uri="{FF2B5EF4-FFF2-40B4-BE49-F238E27FC236}">
                  <a16:creationId xmlns:a16="http://schemas.microsoft.com/office/drawing/2014/main" id="{2608D952-E759-9148-88F7-6C0EED9F1ED4}"/>
                </a:ext>
              </a:extLst>
            </p:cNvPr>
            <p:cNvSpPr/>
            <p:nvPr/>
          </p:nvSpPr>
          <p:spPr bwMode="auto">
            <a:xfrm>
              <a:off x="6499288" y="5397345"/>
              <a:ext cx="1097280" cy="274320"/>
            </a:xfrm>
            <a:prstGeom prst="ellipse">
              <a:avLst/>
            </a:prstGeom>
            <a:solidFill>
              <a:srgbClr val="0038A8">
                <a:lumMod val="20000"/>
                <a:lumOff val="80000"/>
              </a:srgbClr>
            </a:solidFill>
            <a:ln w="9525" cap="flat" cmpd="sng" algn="ctr">
              <a:noFill/>
              <a:prstDash val="solid"/>
              <a:round/>
              <a:headEnd type="none" w="sm" len="sm"/>
              <a:tailEnd type="none" w="sm" len="sm"/>
            </a:ln>
            <a:effectLst>
              <a:outerShdw blurRad="44450" dist="27940" dir="5400000" algn="ctr">
                <a:srgbClr val="000000">
                  <a:alpha val="32000"/>
                </a:srgbClr>
              </a:outerShdw>
              <a:softEdge rad="0"/>
            </a:effectLst>
            <a:scene3d>
              <a:camera prst="orthographicFront">
                <a:rot lat="0" lon="0" rev="0"/>
              </a:camera>
              <a:lightRig rig="balanced" dir="t">
                <a:rot lat="0" lon="0" rev="8700000"/>
              </a:lightRig>
            </a:scene3d>
            <a:sp3d contourW="3810">
              <a:bevelT w="190500" h="38100"/>
            </a:sp3d>
          </p:spPr>
          <p:txBody>
            <a:bodyPr vert="horz" wrap="square" lIns="0" tIns="25718" rIns="0"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100" b="1" i="1" kern="0" dirty="0">
                  <a:solidFill>
                    <a:srgbClr val="000000"/>
                  </a:solidFill>
                </a:rPr>
                <a:t>SAE/other</a:t>
              </a:r>
            </a:p>
          </p:txBody>
        </p:sp>
      </p:grpSp>
      <p:sp>
        <p:nvSpPr>
          <p:cNvPr id="27" name="Oval 26">
            <a:extLst>
              <a:ext uri="{FF2B5EF4-FFF2-40B4-BE49-F238E27FC236}">
                <a16:creationId xmlns:a16="http://schemas.microsoft.com/office/drawing/2014/main" id="{5E539ED4-046F-8146-B6DD-7AB58A0EFA12}"/>
              </a:ext>
            </a:extLst>
          </p:cNvPr>
          <p:cNvSpPr/>
          <p:nvPr/>
        </p:nvSpPr>
        <p:spPr bwMode="auto">
          <a:xfrm>
            <a:off x="5508064" y="3044496"/>
            <a:ext cx="914200" cy="232628"/>
          </a:xfrm>
          <a:prstGeom prst="ellipse">
            <a:avLst/>
          </a:prstGeom>
          <a:solidFill>
            <a:srgbClr val="0038A8">
              <a:lumMod val="20000"/>
              <a:lumOff val="80000"/>
            </a:srgbClr>
          </a:solidFill>
          <a:ln w="9525" cap="flat" cmpd="sng" algn="ctr">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0" rIns="0" bIns="0" numCol="1" rtlCol="0" anchor="t" anchorCtr="0" compatLnSpc="1">
            <a:prstTxWarp prst="textNoShape">
              <a:avLst/>
            </a:prstTxWarp>
          </a:bodyPr>
          <a:lstStyle/>
          <a:p>
            <a:pPr algn="ctr" defTabSz="514350" eaLnBrk="0" fontAlgn="base" hangingPunct="0">
              <a:spcBef>
                <a:spcPct val="0"/>
              </a:spcBef>
              <a:spcAft>
                <a:spcPct val="0"/>
              </a:spcAft>
              <a:defRPr/>
            </a:pPr>
            <a:r>
              <a:rPr lang="en-US" sz="1400" b="1" i="1" kern="0" dirty="0">
                <a:solidFill>
                  <a:srgbClr val="000000"/>
                </a:solidFill>
              </a:rPr>
              <a:t>AADL</a:t>
            </a:r>
          </a:p>
        </p:txBody>
      </p:sp>
      <p:sp>
        <p:nvSpPr>
          <p:cNvPr id="28" name="Oval 27">
            <a:extLst>
              <a:ext uri="{FF2B5EF4-FFF2-40B4-BE49-F238E27FC236}">
                <a16:creationId xmlns:a16="http://schemas.microsoft.com/office/drawing/2014/main" id="{76D8C57E-2863-B849-BD60-ED4C6904BA59}"/>
              </a:ext>
            </a:extLst>
          </p:cNvPr>
          <p:cNvSpPr/>
          <p:nvPr/>
        </p:nvSpPr>
        <p:spPr bwMode="auto">
          <a:xfrm>
            <a:off x="1240665" y="4398774"/>
            <a:ext cx="838199" cy="249951"/>
          </a:xfrm>
          <a:prstGeom prst="ellipse">
            <a:avLst/>
          </a:prstGeom>
          <a:solidFill>
            <a:srgbClr val="CEACAE">
              <a:lumMod val="20000"/>
              <a:lumOff val="80000"/>
            </a:srgbClr>
          </a:solidFill>
          <a:ln w="9525" cap="flat" cmpd="sng" algn="ctr">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51435" tIns="25718" rIns="51435"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100" b="1" i="1" kern="0" dirty="0">
                <a:solidFill>
                  <a:srgbClr val="000000"/>
                </a:solidFill>
              </a:rPr>
              <a:t>AP233</a:t>
            </a:r>
          </a:p>
        </p:txBody>
      </p:sp>
      <p:sp>
        <p:nvSpPr>
          <p:cNvPr id="29" name="Oval 28">
            <a:extLst>
              <a:ext uri="{FF2B5EF4-FFF2-40B4-BE49-F238E27FC236}">
                <a16:creationId xmlns:a16="http://schemas.microsoft.com/office/drawing/2014/main" id="{D56671C6-90FA-354C-9224-D28F49C6663A}"/>
              </a:ext>
            </a:extLst>
          </p:cNvPr>
          <p:cNvSpPr/>
          <p:nvPr/>
        </p:nvSpPr>
        <p:spPr bwMode="auto">
          <a:xfrm>
            <a:off x="5309820" y="3441937"/>
            <a:ext cx="1093084" cy="271138"/>
          </a:xfrm>
          <a:prstGeom prst="ellipse">
            <a:avLst/>
          </a:prstGeom>
          <a:solidFill>
            <a:srgbClr val="CCE981"/>
          </a:solidFill>
          <a:ln w="9525" cap="flat" cmpd="sng" algn="ctr">
            <a:noFill/>
            <a:prstDash val="solid"/>
            <a:round/>
            <a:headEnd type="none" w="sm" len="sm"/>
            <a:tailEnd type="none" w="sm" len="sm"/>
          </a:ln>
          <a:effectLst>
            <a:outerShdw blurRad="44450" dist="27940" dir="5400000" algn="ctr">
              <a:srgbClr val="000000">
                <a:alpha val="32000"/>
              </a:srgbClr>
            </a:outerShdw>
            <a:softEdge rad="0"/>
          </a:effectLst>
          <a:scene3d>
            <a:camera prst="orthographicFront">
              <a:rot lat="0" lon="0" rev="0"/>
            </a:camera>
            <a:lightRig rig="balanced" dir="t">
              <a:rot lat="0" lon="0" rev="8700000"/>
            </a:lightRig>
          </a:scene3d>
          <a:sp3d>
            <a:bevelT w="190500" h="38100"/>
          </a:sp3d>
        </p:spPr>
        <p:txBody>
          <a:bodyPr vert="horz" wrap="none" lIns="51435" tIns="0" rIns="51435" bIns="0" numCol="1" rtlCol="0" anchor="t" anchorCtr="0" compatLnSpc="1">
            <a:prstTxWarp prst="textNoShape">
              <a:avLst/>
            </a:prstTxWarp>
          </a:bodyPr>
          <a:lstStyle/>
          <a:p>
            <a:pPr algn="ctr" defTabSz="514350" eaLnBrk="0" fontAlgn="base" hangingPunct="0">
              <a:spcBef>
                <a:spcPct val="0"/>
              </a:spcBef>
              <a:spcAft>
                <a:spcPct val="0"/>
              </a:spcAft>
            </a:pPr>
            <a:r>
              <a:rPr lang="en-US" sz="1400" b="1" kern="0" dirty="0">
                <a:solidFill>
                  <a:srgbClr val="000000"/>
                </a:solidFill>
              </a:rPr>
              <a:t>UPDM/UAF</a:t>
            </a:r>
          </a:p>
        </p:txBody>
      </p:sp>
      <p:sp>
        <p:nvSpPr>
          <p:cNvPr id="30" name="Left-Right Arrow 29">
            <a:extLst>
              <a:ext uri="{FF2B5EF4-FFF2-40B4-BE49-F238E27FC236}">
                <a16:creationId xmlns:a16="http://schemas.microsoft.com/office/drawing/2014/main" id="{08FD6CFF-F567-AB46-817B-A8C219C00B71}"/>
              </a:ext>
            </a:extLst>
          </p:cNvPr>
          <p:cNvSpPr/>
          <p:nvPr/>
        </p:nvSpPr>
        <p:spPr>
          <a:xfrm rot="2580930">
            <a:off x="4632652" y="3864897"/>
            <a:ext cx="1509337" cy="161527"/>
          </a:xfrm>
          <a:prstGeom prst="leftRightArrow">
            <a:avLst/>
          </a:prstGeom>
          <a:solidFill>
            <a:srgbClr val="C00000"/>
          </a:solidFill>
          <a:ln w="25400" cap="flat" cmpd="sng" algn="ctr">
            <a:solidFill>
              <a:srgbClr val="C00000"/>
            </a:solidFill>
            <a:prstDash val="solid"/>
          </a:ln>
          <a:effectLst/>
        </p:spPr>
        <p:txBody>
          <a:bodyPr rtlCol="0" anchor="ctr"/>
          <a:lstStyle/>
          <a:p>
            <a:pPr algn="ctr" fontAlgn="base">
              <a:spcBef>
                <a:spcPct val="0"/>
              </a:spcBef>
              <a:spcAft>
                <a:spcPct val="0"/>
              </a:spcAft>
              <a:defRPr/>
            </a:pPr>
            <a:endParaRPr lang="en-US" sz="900" kern="0">
              <a:solidFill>
                <a:srgbClr val="FFFFFF"/>
              </a:solidFill>
              <a:latin typeface="Arial"/>
            </a:endParaRPr>
          </a:p>
        </p:txBody>
      </p:sp>
      <p:sp>
        <p:nvSpPr>
          <p:cNvPr id="31" name="Oval 30">
            <a:extLst>
              <a:ext uri="{FF2B5EF4-FFF2-40B4-BE49-F238E27FC236}">
                <a16:creationId xmlns:a16="http://schemas.microsoft.com/office/drawing/2014/main" id="{18EF35E3-36BA-DA47-994C-A49D293518CE}"/>
              </a:ext>
            </a:extLst>
          </p:cNvPr>
          <p:cNvSpPr/>
          <p:nvPr/>
        </p:nvSpPr>
        <p:spPr bwMode="auto">
          <a:xfrm>
            <a:off x="5355464" y="4628764"/>
            <a:ext cx="1097280" cy="324761"/>
          </a:xfrm>
          <a:prstGeom prst="ellipse">
            <a:avLst/>
          </a:prstGeom>
          <a:solidFill>
            <a:srgbClr val="0038A8">
              <a:lumMod val="20000"/>
              <a:lumOff val="80000"/>
            </a:srgbClr>
          </a:solidFill>
          <a:ln w="9525" cap="flat" cmpd="sng" algn="ctr">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0" rIns="0"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400" b="1" kern="0" dirty="0">
                <a:solidFill>
                  <a:srgbClr val="000000"/>
                </a:solidFill>
              </a:rPr>
              <a:t>FMI/FMU</a:t>
            </a:r>
          </a:p>
        </p:txBody>
      </p:sp>
      <p:sp>
        <p:nvSpPr>
          <p:cNvPr id="32" name="Rectangle 31">
            <a:extLst>
              <a:ext uri="{FF2B5EF4-FFF2-40B4-BE49-F238E27FC236}">
                <a16:creationId xmlns:a16="http://schemas.microsoft.com/office/drawing/2014/main" id="{481BADA9-5A98-FE49-8176-F33D10E1C852}"/>
              </a:ext>
            </a:extLst>
          </p:cNvPr>
          <p:cNvSpPr/>
          <p:nvPr/>
        </p:nvSpPr>
        <p:spPr>
          <a:xfrm>
            <a:off x="6317127" y="1237678"/>
            <a:ext cx="3310110" cy="615509"/>
          </a:xfrm>
          <a:prstGeom prst="rect">
            <a:avLst/>
          </a:prstGeom>
          <a:solidFill>
            <a:srgbClr val="999999"/>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Information Data Model</a:t>
            </a:r>
          </a:p>
        </p:txBody>
      </p:sp>
      <p:sp>
        <p:nvSpPr>
          <p:cNvPr id="33" name="Rectangle 32">
            <a:extLst>
              <a:ext uri="{FF2B5EF4-FFF2-40B4-BE49-F238E27FC236}">
                <a16:creationId xmlns:a16="http://schemas.microsoft.com/office/drawing/2014/main" id="{ECAC4E22-6B86-F544-BA98-83B96C498DB1}"/>
              </a:ext>
            </a:extLst>
          </p:cNvPr>
          <p:cNvSpPr/>
          <p:nvPr/>
        </p:nvSpPr>
        <p:spPr>
          <a:xfrm>
            <a:off x="3298064" y="1230007"/>
            <a:ext cx="3102293" cy="626581"/>
          </a:xfrm>
          <a:prstGeom prst="rect">
            <a:avLst/>
          </a:prstGeom>
          <a:solidFill>
            <a:srgbClr val="999999"/>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System Architecture (RFLP)</a:t>
            </a:r>
          </a:p>
        </p:txBody>
      </p:sp>
      <p:sp>
        <p:nvSpPr>
          <p:cNvPr id="34" name="Rectangle 33">
            <a:extLst>
              <a:ext uri="{FF2B5EF4-FFF2-40B4-BE49-F238E27FC236}">
                <a16:creationId xmlns:a16="http://schemas.microsoft.com/office/drawing/2014/main" id="{1012D132-786C-B543-9B62-C622309499AF}"/>
              </a:ext>
            </a:extLst>
          </p:cNvPr>
          <p:cNvSpPr/>
          <p:nvPr/>
        </p:nvSpPr>
        <p:spPr bwMode="auto">
          <a:xfrm>
            <a:off x="6650864" y="1910935"/>
            <a:ext cx="2964340" cy="1926444"/>
          </a:xfrm>
          <a:prstGeom prst="rect">
            <a:avLst/>
          </a:prstGeom>
          <a:solidFill>
            <a:schemeClr val="accent1">
              <a:lumMod val="40000"/>
              <a:lumOff val="60000"/>
            </a:schemeClr>
          </a:solidFill>
          <a:ln w="9525" cap="flat" cmpd="sng" algn="ctr">
            <a:solidFill>
              <a:srgbClr val="000000"/>
            </a:solidFill>
            <a:prstDash val="solid"/>
            <a:round/>
            <a:headEnd type="none" w="sm" len="sm"/>
            <a:tailEnd type="none" w="sm" len="sm"/>
          </a:ln>
          <a:effectLst>
            <a:outerShdw blurRad="50800" dist="38100" dir="18900000" algn="bl" rotWithShape="0">
              <a:prstClr val="black">
                <a:alpha val="40000"/>
              </a:prstClr>
            </a:outerShdw>
          </a:effectLst>
        </p:spPr>
        <p:txBody>
          <a:bodyPr vert="horz" wrap="square" lIns="51435" tIns="25718" rIns="51435" bIns="25718" numCol="1" rtlCol="0" anchor="ctr" anchorCtr="0" compatLnSpc="1">
            <a:prstTxWarp prst="textNoShape">
              <a:avLst/>
            </a:prstTxWarp>
          </a:bodyPr>
          <a:lstStyle/>
          <a:p>
            <a:pPr algn="ctr" defTabSz="514350" eaLnBrk="0" fontAlgn="base" hangingPunct="0">
              <a:spcBef>
                <a:spcPct val="0"/>
              </a:spcBef>
              <a:spcAft>
                <a:spcPct val="0"/>
              </a:spcAft>
              <a:defRPr/>
            </a:pPr>
            <a:r>
              <a:rPr lang="en-US" sz="1400" b="1" kern="0" dirty="0">
                <a:solidFill>
                  <a:srgbClr val="000000"/>
                </a:solidFill>
              </a:rPr>
              <a:t>Technical Data Package</a:t>
            </a:r>
          </a:p>
        </p:txBody>
      </p:sp>
      <p:sp>
        <p:nvSpPr>
          <p:cNvPr id="35" name="Oval 34">
            <a:extLst>
              <a:ext uri="{FF2B5EF4-FFF2-40B4-BE49-F238E27FC236}">
                <a16:creationId xmlns:a16="http://schemas.microsoft.com/office/drawing/2014/main" id="{C028352E-C696-8E4F-A101-918A4762BB1C}"/>
              </a:ext>
            </a:extLst>
          </p:cNvPr>
          <p:cNvSpPr/>
          <p:nvPr/>
        </p:nvSpPr>
        <p:spPr bwMode="auto">
          <a:xfrm>
            <a:off x="7267552" y="2111877"/>
            <a:ext cx="1694931" cy="467667"/>
          </a:xfrm>
          <a:prstGeom prst="ellipse">
            <a:avLst/>
          </a:prstGeom>
          <a:solidFill>
            <a:srgbClr val="0038A8">
              <a:lumMod val="20000"/>
              <a:lumOff val="80000"/>
            </a:srgbClr>
          </a:solidFill>
          <a:ln w="9525" cap="flat" cmpd="sng" algn="ctr">
            <a:noFill/>
            <a:prstDash val="solid"/>
            <a:round/>
            <a:headEnd type="none" w="sm" len="sm"/>
            <a:tailEnd type="none" w="sm" len="sm"/>
          </a:ln>
          <a:effectLst>
            <a:outerShdw blurRad="44450" dist="27940" dir="5400000" algn="ctr">
              <a:srgbClr val="000000">
                <a:alpha val="32000"/>
              </a:srgbClr>
            </a:outerShdw>
            <a:softEdge rad="0"/>
          </a:effectLst>
          <a:scene3d>
            <a:camera prst="orthographicFront">
              <a:rot lat="0" lon="0" rev="0"/>
            </a:camera>
            <a:lightRig rig="balanced" dir="t">
              <a:rot lat="0" lon="0" rev="8700000"/>
            </a:lightRig>
          </a:scene3d>
          <a:sp3d contourW="3810">
            <a:bevelT w="190500" h="38100"/>
          </a:sp3d>
        </p:spPr>
        <p:txBody>
          <a:bodyPr vert="horz" wrap="none" lIns="0" tIns="25718" rIns="0"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100" b="1" kern="0" dirty="0">
                <a:solidFill>
                  <a:srgbClr val="000000"/>
                </a:solidFill>
              </a:rPr>
              <a:t>DoD MIL-STD-31000</a:t>
            </a:r>
          </a:p>
        </p:txBody>
      </p:sp>
      <p:sp>
        <p:nvSpPr>
          <p:cNvPr id="36" name="Oval 35">
            <a:extLst>
              <a:ext uri="{FF2B5EF4-FFF2-40B4-BE49-F238E27FC236}">
                <a16:creationId xmlns:a16="http://schemas.microsoft.com/office/drawing/2014/main" id="{D21F280D-C6C0-4F46-8A4E-82F84DC6E2A4}"/>
              </a:ext>
            </a:extLst>
          </p:cNvPr>
          <p:cNvSpPr/>
          <p:nvPr/>
        </p:nvSpPr>
        <p:spPr bwMode="auto">
          <a:xfrm>
            <a:off x="7013191" y="3084920"/>
            <a:ext cx="1032228" cy="246479"/>
          </a:xfrm>
          <a:prstGeom prst="ellipse">
            <a:avLst/>
          </a:prstGeom>
          <a:solidFill>
            <a:srgbClr val="CEACAE">
              <a:lumMod val="20000"/>
              <a:lumOff val="80000"/>
            </a:srgbClr>
          </a:solidFill>
          <a:ln w="9525" cap="flat" cmpd="sng" algn="ctr">
            <a:noFill/>
            <a:prstDash val="solid"/>
            <a:round/>
            <a:headEnd type="none" w="sm" len="sm"/>
            <a:tailEnd type="none" w="sm" len="sm"/>
          </a:ln>
          <a:effectLst>
            <a:outerShdw blurRad="44450" dist="27940" dir="5400000" algn="ctr">
              <a:srgbClr val="000000">
                <a:alpha val="32000"/>
              </a:srgbClr>
            </a:outerShdw>
            <a:softEdge rad="0"/>
          </a:effectLst>
          <a:scene3d>
            <a:camera prst="orthographicFront">
              <a:rot lat="0" lon="0" rev="0"/>
            </a:camera>
            <a:lightRig rig="balanced" dir="t">
              <a:rot lat="0" lon="0" rev="8700000"/>
            </a:lightRig>
          </a:scene3d>
          <a:sp3d contourW="3810">
            <a:bevelT w="190500" h="38100"/>
          </a:sp3d>
        </p:spPr>
        <p:txBody>
          <a:bodyPr vert="horz" wrap="square" lIns="51435" tIns="25718" rIns="51435"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100" b="1" i="1" kern="0" dirty="0">
                <a:solidFill>
                  <a:srgbClr val="000000"/>
                </a:solidFill>
              </a:rPr>
              <a:t>AP232</a:t>
            </a:r>
          </a:p>
        </p:txBody>
      </p:sp>
      <p:sp>
        <p:nvSpPr>
          <p:cNvPr id="37" name="Oval 36">
            <a:extLst>
              <a:ext uri="{FF2B5EF4-FFF2-40B4-BE49-F238E27FC236}">
                <a16:creationId xmlns:a16="http://schemas.microsoft.com/office/drawing/2014/main" id="{8162C041-6A0B-2045-9991-3BBC07E154EE}"/>
              </a:ext>
            </a:extLst>
          </p:cNvPr>
          <p:cNvSpPr/>
          <p:nvPr/>
        </p:nvSpPr>
        <p:spPr bwMode="auto">
          <a:xfrm>
            <a:off x="1240664" y="4170174"/>
            <a:ext cx="1097280" cy="249951"/>
          </a:xfrm>
          <a:prstGeom prst="ellipse">
            <a:avLst/>
          </a:prstGeom>
          <a:solidFill>
            <a:srgbClr val="CEACAE">
              <a:lumMod val="20000"/>
              <a:lumOff val="80000"/>
            </a:srgbClr>
          </a:solidFill>
          <a:ln w="9525" cap="flat" cmpd="sng" algn="ctr">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51435" tIns="25718" rIns="51435"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100" b="1" i="1" kern="0" dirty="0">
                <a:solidFill>
                  <a:srgbClr val="000000"/>
                </a:solidFill>
              </a:rPr>
              <a:t>AP209</a:t>
            </a:r>
          </a:p>
        </p:txBody>
      </p:sp>
      <p:sp>
        <p:nvSpPr>
          <p:cNvPr id="38" name="Oval 37">
            <a:extLst>
              <a:ext uri="{FF2B5EF4-FFF2-40B4-BE49-F238E27FC236}">
                <a16:creationId xmlns:a16="http://schemas.microsoft.com/office/drawing/2014/main" id="{A1679187-5793-8C48-9400-78CDFCF8F283}"/>
              </a:ext>
            </a:extLst>
          </p:cNvPr>
          <p:cNvSpPr/>
          <p:nvPr/>
        </p:nvSpPr>
        <p:spPr bwMode="auto">
          <a:xfrm>
            <a:off x="2332196" y="3646098"/>
            <a:ext cx="1085966" cy="305464"/>
          </a:xfrm>
          <a:prstGeom prst="ellipse">
            <a:avLst/>
          </a:prstGeom>
          <a:solidFill>
            <a:srgbClr val="CEACAE">
              <a:lumMod val="20000"/>
              <a:lumOff val="80000"/>
            </a:srgbClr>
          </a:solidFill>
          <a:ln w="38100" cap="flat" cmpd="sng" algn="ctr">
            <a:solidFill>
              <a:srgbClr val="FF0000"/>
            </a:solid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51435" tIns="25718" rIns="51435"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100" b="1" i="1" kern="0" dirty="0">
                <a:solidFill>
                  <a:srgbClr val="000000"/>
                </a:solidFill>
              </a:rPr>
              <a:t>AP243</a:t>
            </a:r>
          </a:p>
        </p:txBody>
      </p:sp>
      <p:sp>
        <p:nvSpPr>
          <p:cNvPr id="39" name="Oval 38">
            <a:extLst>
              <a:ext uri="{FF2B5EF4-FFF2-40B4-BE49-F238E27FC236}">
                <a16:creationId xmlns:a16="http://schemas.microsoft.com/office/drawing/2014/main" id="{BBB5D948-3246-EA40-8F04-2E5D6BDCF485}"/>
              </a:ext>
            </a:extLst>
          </p:cNvPr>
          <p:cNvSpPr/>
          <p:nvPr/>
        </p:nvSpPr>
        <p:spPr bwMode="auto">
          <a:xfrm>
            <a:off x="7049278" y="3444764"/>
            <a:ext cx="1913205" cy="274320"/>
          </a:xfrm>
          <a:prstGeom prst="ellipse">
            <a:avLst/>
          </a:prstGeom>
          <a:solidFill>
            <a:srgbClr val="A32638">
              <a:lumMod val="40000"/>
              <a:lumOff val="60000"/>
            </a:srgbClr>
          </a:solidFill>
          <a:ln w="9525" cap="flat" cmpd="sng" algn="ctr">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0" tIns="18288" rIns="0" bIns="0" numCol="1" rtlCol="0" anchor="t" anchorCtr="0" compatLnSpc="1">
            <a:prstTxWarp prst="textNoShape">
              <a:avLst/>
            </a:prstTxWarp>
          </a:bodyPr>
          <a:lstStyle/>
          <a:p>
            <a:pPr algn="ctr" defTabSz="514350" eaLnBrk="0" fontAlgn="base" hangingPunct="0">
              <a:spcBef>
                <a:spcPct val="0"/>
              </a:spcBef>
              <a:spcAft>
                <a:spcPct val="0"/>
              </a:spcAft>
              <a:defRPr/>
            </a:pPr>
            <a:r>
              <a:rPr lang="en-US" sz="1100" b="1" i="1" kern="0" dirty="0">
                <a:solidFill>
                  <a:srgbClr val="0039A6"/>
                </a:solidFill>
              </a:rPr>
              <a:t>Company Business Model</a:t>
            </a:r>
          </a:p>
        </p:txBody>
      </p:sp>
      <p:sp>
        <p:nvSpPr>
          <p:cNvPr id="40" name="Rectangle 39">
            <a:extLst>
              <a:ext uri="{FF2B5EF4-FFF2-40B4-BE49-F238E27FC236}">
                <a16:creationId xmlns:a16="http://schemas.microsoft.com/office/drawing/2014/main" id="{80BFD6CE-86A6-9543-BD88-452583B88F3F}"/>
              </a:ext>
            </a:extLst>
          </p:cNvPr>
          <p:cNvSpPr/>
          <p:nvPr/>
        </p:nvSpPr>
        <p:spPr>
          <a:xfrm>
            <a:off x="1023948" y="1800580"/>
            <a:ext cx="2330264" cy="481935"/>
          </a:xfrm>
          <a:prstGeom prst="rect">
            <a:avLst/>
          </a:prstGeom>
          <a:solidFill>
            <a:srgbClr val="999999"/>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Digital Interchange</a:t>
            </a:r>
          </a:p>
        </p:txBody>
      </p:sp>
      <p:sp>
        <p:nvSpPr>
          <p:cNvPr id="41" name="Oval 40">
            <a:extLst>
              <a:ext uri="{FF2B5EF4-FFF2-40B4-BE49-F238E27FC236}">
                <a16:creationId xmlns:a16="http://schemas.microsoft.com/office/drawing/2014/main" id="{E3C08348-CF63-8F45-A7C3-64144F180853}"/>
              </a:ext>
            </a:extLst>
          </p:cNvPr>
          <p:cNvSpPr/>
          <p:nvPr/>
        </p:nvSpPr>
        <p:spPr bwMode="auto">
          <a:xfrm>
            <a:off x="6346064" y="4648724"/>
            <a:ext cx="813116" cy="274320"/>
          </a:xfrm>
          <a:prstGeom prst="ellipse">
            <a:avLst/>
          </a:prstGeom>
          <a:solidFill>
            <a:srgbClr val="0038A8">
              <a:lumMod val="20000"/>
              <a:lumOff val="80000"/>
            </a:srgbClr>
          </a:solidFill>
          <a:ln w="28575" cap="flat" cmpd="sng" algn="ctr">
            <a:solidFill>
              <a:srgbClr val="FF0000"/>
            </a:solid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0" rIns="0"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400" b="1" kern="0" dirty="0">
                <a:solidFill>
                  <a:srgbClr val="000000"/>
                </a:solidFill>
              </a:rPr>
              <a:t>SSP</a:t>
            </a:r>
          </a:p>
        </p:txBody>
      </p:sp>
      <p:sp>
        <p:nvSpPr>
          <p:cNvPr id="42" name="Oval 41">
            <a:extLst>
              <a:ext uri="{FF2B5EF4-FFF2-40B4-BE49-F238E27FC236}">
                <a16:creationId xmlns:a16="http://schemas.microsoft.com/office/drawing/2014/main" id="{5506B2DE-8460-7D40-8FC7-BDBE2C9ADA24}"/>
              </a:ext>
            </a:extLst>
          </p:cNvPr>
          <p:cNvSpPr/>
          <p:nvPr/>
        </p:nvSpPr>
        <p:spPr bwMode="auto">
          <a:xfrm>
            <a:off x="1276760" y="3708966"/>
            <a:ext cx="1097280" cy="249951"/>
          </a:xfrm>
          <a:prstGeom prst="ellipse">
            <a:avLst/>
          </a:prstGeom>
          <a:solidFill>
            <a:srgbClr val="CEACAE">
              <a:lumMod val="20000"/>
              <a:lumOff val="80000"/>
            </a:srgbClr>
          </a:solidFill>
          <a:ln w="12700" cap="flat" cmpd="sng" algn="ctr">
            <a:solidFill>
              <a:schemeClr val="tx1"/>
            </a:solidFill>
            <a:prstDash val="lgDashDotDot"/>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51435" tIns="25718" rIns="51435"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100" b="1" i="1" kern="0" dirty="0">
                <a:solidFill>
                  <a:srgbClr val="000000"/>
                </a:solidFill>
              </a:rPr>
              <a:t>AP242</a:t>
            </a:r>
          </a:p>
        </p:txBody>
      </p:sp>
      <p:sp>
        <p:nvSpPr>
          <p:cNvPr id="43" name="Oval 42">
            <a:extLst>
              <a:ext uri="{FF2B5EF4-FFF2-40B4-BE49-F238E27FC236}">
                <a16:creationId xmlns:a16="http://schemas.microsoft.com/office/drawing/2014/main" id="{9E989613-2FCA-B14E-A487-B29133CAC711}"/>
              </a:ext>
            </a:extLst>
          </p:cNvPr>
          <p:cNvSpPr/>
          <p:nvPr/>
        </p:nvSpPr>
        <p:spPr bwMode="auto">
          <a:xfrm>
            <a:off x="1667384" y="3941574"/>
            <a:ext cx="1097280" cy="249951"/>
          </a:xfrm>
          <a:prstGeom prst="ellipse">
            <a:avLst/>
          </a:prstGeom>
          <a:solidFill>
            <a:srgbClr val="CEACAE">
              <a:lumMod val="20000"/>
              <a:lumOff val="80000"/>
            </a:srgbClr>
          </a:solidFill>
          <a:ln w="28575" cap="flat" cmpd="sng" algn="ctr">
            <a:solidFill>
              <a:schemeClr val="tx1"/>
            </a:solid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51435" tIns="25718" rIns="51435"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100" b="1" i="1" kern="0" dirty="0">
                <a:solidFill>
                  <a:srgbClr val="000000"/>
                </a:solidFill>
              </a:rPr>
              <a:t>AP239</a:t>
            </a:r>
          </a:p>
        </p:txBody>
      </p:sp>
      <p:sp>
        <p:nvSpPr>
          <p:cNvPr id="44" name="Oval 43">
            <a:extLst>
              <a:ext uri="{FF2B5EF4-FFF2-40B4-BE49-F238E27FC236}">
                <a16:creationId xmlns:a16="http://schemas.microsoft.com/office/drawing/2014/main" id="{0CD9BB59-876B-8F46-A36A-EADE2806FE8F}"/>
              </a:ext>
            </a:extLst>
          </p:cNvPr>
          <p:cNvSpPr/>
          <p:nvPr/>
        </p:nvSpPr>
        <p:spPr bwMode="auto">
          <a:xfrm>
            <a:off x="7056948" y="4648724"/>
            <a:ext cx="813116" cy="274320"/>
          </a:xfrm>
          <a:prstGeom prst="ellipse">
            <a:avLst/>
          </a:prstGeom>
          <a:solidFill>
            <a:srgbClr val="0038A8">
              <a:lumMod val="20000"/>
              <a:lumOff val="80000"/>
            </a:srgbClr>
          </a:solidFill>
          <a:ln w="28575" cap="flat" cmpd="sng" algn="ctr">
            <a:solidFill>
              <a:srgbClr val="FF0000"/>
            </a:solid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0" rIns="0"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400" b="1" kern="0" dirty="0">
                <a:solidFill>
                  <a:srgbClr val="000000"/>
                </a:solidFill>
              </a:rPr>
              <a:t>DCP</a:t>
            </a:r>
          </a:p>
        </p:txBody>
      </p:sp>
      <p:sp>
        <p:nvSpPr>
          <p:cNvPr id="45" name="Oval 44">
            <a:extLst>
              <a:ext uri="{FF2B5EF4-FFF2-40B4-BE49-F238E27FC236}">
                <a16:creationId xmlns:a16="http://schemas.microsoft.com/office/drawing/2014/main" id="{57608C3F-197C-9E41-ADC3-8481BC4A2F57}"/>
              </a:ext>
            </a:extLst>
          </p:cNvPr>
          <p:cNvSpPr/>
          <p:nvPr/>
        </p:nvSpPr>
        <p:spPr bwMode="auto">
          <a:xfrm>
            <a:off x="6549431" y="3996034"/>
            <a:ext cx="1097280" cy="274320"/>
          </a:xfrm>
          <a:prstGeom prst="ellipse">
            <a:avLst/>
          </a:prstGeom>
          <a:solidFill>
            <a:srgbClr val="0038A8">
              <a:lumMod val="20000"/>
              <a:lumOff val="80000"/>
            </a:srgbClr>
          </a:solidFill>
          <a:ln w="9525" cap="flat" cmpd="sng" algn="ctr">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0" rIns="0"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400" b="1" kern="0" dirty="0">
                <a:solidFill>
                  <a:srgbClr val="000000"/>
                </a:solidFill>
              </a:rPr>
              <a:t>Modelica</a:t>
            </a:r>
          </a:p>
        </p:txBody>
      </p:sp>
      <p:sp>
        <p:nvSpPr>
          <p:cNvPr id="46" name="Oval 45">
            <a:extLst>
              <a:ext uri="{FF2B5EF4-FFF2-40B4-BE49-F238E27FC236}">
                <a16:creationId xmlns:a16="http://schemas.microsoft.com/office/drawing/2014/main" id="{5CAEC84A-FCBD-4144-AD36-F18AB7E0C16F}"/>
              </a:ext>
            </a:extLst>
          </p:cNvPr>
          <p:cNvSpPr/>
          <p:nvPr/>
        </p:nvSpPr>
        <p:spPr bwMode="auto">
          <a:xfrm>
            <a:off x="3450464" y="4540598"/>
            <a:ext cx="1027376" cy="336726"/>
          </a:xfrm>
          <a:prstGeom prst="ellipse">
            <a:avLst/>
          </a:prstGeom>
          <a:solidFill>
            <a:srgbClr val="003298">
              <a:lumMod val="40000"/>
              <a:lumOff val="60000"/>
            </a:srgbClr>
          </a:solidFill>
          <a:ln w="9525" cap="flat" cmpd="sng" algn="ctr">
            <a:noFill/>
            <a:prstDash val="solid"/>
            <a:round/>
            <a:headEnd type="none" w="sm" len="sm"/>
            <a:tailEnd type="none" w="sm" len="sm"/>
          </a:ln>
          <a:effectLst>
            <a:outerShdw blurRad="44450" dist="27940" dir="5400000" algn="ctr">
              <a:srgbClr val="000000">
                <a:alpha val="32000"/>
              </a:srgbClr>
            </a:outerShdw>
            <a:softEdge rad="0"/>
          </a:effectLst>
          <a:scene3d>
            <a:camera prst="orthographicFront">
              <a:rot lat="0" lon="0" rev="0"/>
            </a:camera>
            <a:lightRig rig="balanced" dir="t">
              <a:rot lat="0" lon="0" rev="8700000"/>
            </a:lightRig>
          </a:scene3d>
          <a:sp3d>
            <a:bevelT w="190500" h="38100"/>
          </a:sp3d>
        </p:spPr>
        <p:txBody>
          <a:bodyPr vert="horz" wrap="square" lIns="51435" tIns="25718" rIns="51435"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200" b="1" kern="0" dirty="0">
                <a:solidFill>
                  <a:srgbClr val="000000"/>
                </a:solidFill>
              </a:rPr>
              <a:t>Web 3.0</a:t>
            </a:r>
          </a:p>
        </p:txBody>
      </p:sp>
      <p:sp>
        <p:nvSpPr>
          <p:cNvPr id="47" name="Oval 46">
            <a:extLst>
              <a:ext uri="{FF2B5EF4-FFF2-40B4-BE49-F238E27FC236}">
                <a16:creationId xmlns:a16="http://schemas.microsoft.com/office/drawing/2014/main" id="{98E790DB-486B-6D4F-9B1C-8AA9583C12B4}"/>
              </a:ext>
            </a:extLst>
          </p:cNvPr>
          <p:cNvSpPr/>
          <p:nvPr/>
        </p:nvSpPr>
        <p:spPr bwMode="auto">
          <a:xfrm>
            <a:off x="3900999" y="4246874"/>
            <a:ext cx="1173065" cy="325649"/>
          </a:xfrm>
          <a:prstGeom prst="ellipse">
            <a:avLst/>
          </a:prstGeom>
          <a:solidFill>
            <a:srgbClr val="FFFFFF">
              <a:lumMod val="75000"/>
            </a:srgbClr>
          </a:solidFill>
          <a:ln w="9525" cap="flat" cmpd="sng" algn="ctr">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51435" tIns="25718" rIns="51435"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100" b="1" kern="0" dirty="0">
                <a:solidFill>
                  <a:srgbClr val="000000"/>
                </a:solidFill>
              </a:rPr>
              <a:t>OSLC/RDF</a:t>
            </a:r>
          </a:p>
        </p:txBody>
      </p:sp>
      <p:sp>
        <p:nvSpPr>
          <p:cNvPr id="48" name="Oval 47">
            <a:extLst>
              <a:ext uri="{FF2B5EF4-FFF2-40B4-BE49-F238E27FC236}">
                <a16:creationId xmlns:a16="http://schemas.microsoft.com/office/drawing/2014/main" id="{41C5DF45-26B4-364B-BE97-368D239EF756}"/>
              </a:ext>
            </a:extLst>
          </p:cNvPr>
          <p:cNvSpPr/>
          <p:nvPr/>
        </p:nvSpPr>
        <p:spPr bwMode="auto">
          <a:xfrm>
            <a:off x="2337944" y="4597714"/>
            <a:ext cx="1267742" cy="325330"/>
          </a:xfrm>
          <a:prstGeom prst="ellipse">
            <a:avLst/>
          </a:prstGeom>
          <a:solidFill>
            <a:srgbClr val="003298">
              <a:lumMod val="40000"/>
              <a:lumOff val="60000"/>
            </a:srgbClr>
          </a:solidFill>
          <a:ln w="9525" cap="flat" cmpd="sng" algn="ctr">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0" tIns="0" rIns="0" bIns="0" numCol="1" rtlCol="0" anchor="t" anchorCtr="0" compatLnSpc="1">
            <a:prstTxWarp prst="textNoShape">
              <a:avLst/>
            </a:prstTxWarp>
          </a:bodyPr>
          <a:lstStyle/>
          <a:p>
            <a:pPr algn="ctr" defTabSz="514350" eaLnBrk="0" fontAlgn="base" hangingPunct="0">
              <a:spcBef>
                <a:spcPct val="0"/>
              </a:spcBef>
              <a:spcAft>
                <a:spcPct val="0"/>
              </a:spcAft>
              <a:defRPr/>
            </a:pPr>
            <a:r>
              <a:rPr lang="en-US" sz="1100" b="1" i="1" kern="0" dirty="0">
                <a:solidFill>
                  <a:srgbClr val="000000"/>
                </a:solidFill>
              </a:rPr>
              <a:t>OWL </a:t>
            </a:r>
            <a:r>
              <a:rPr lang="en-US" sz="1100" b="1" kern="0" dirty="0">
                <a:solidFill>
                  <a:srgbClr val="000000"/>
                </a:solidFill>
              </a:rPr>
              <a:t>Ontology</a:t>
            </a:r>
          </a:p>
        </p:txBody>
      </p:sp>
      <p:sp>
        <p:nvSpPr>
          <p:cNvPr id="49" name="Oval 48">
            <a:extLst>
              <a:ext uri="{FF2B5EF4-FFF2-40B4-BE49-F238E27FC236}">
                <a16:creationId xmlns:a16="http://schemas.microsoft.com/office/drawing/2014/main" id="{1AFD1FBB-BD42-B64B-AD07-56D6DEC473E5}"/>
              </a:ext>
            </a:extLst>
          </p:cNvPr>
          <p:cNvSpPr/>
          <p:nvPr/>
        </p:nvSpPr>
        <p:spPr bwMode="auto">
          <a:xfrm>
            <a:off x="3155418" y="1834185"/>
            <a:ext cx="4189266" cy="403413"/>
          </a:xfrm>
          <a:prstGeom prst="ellipse">
            <a:avLst/>
          </a:prstGeom>
          <a:solidFill>
            <a:srgbClr val="FFFF00"/>
          </a:solidFill>
          <a:ln w="9525" cap="flat" cmpd="sng" algn="ctr">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0" rIns="0" bIns="0" numCol="1" rtlCol="0" anchor="t" anchorCtr="0" compatLnSpc="1">
            <a:prstTxWarp prst="textNoShape">
              <a:avLst/>
            </a:prstTxWarp>
          </a:bodyPr>
          <a:lstStyle/>
          <a:p>
            <a:pPr algn="ctr" defTabSz="514350" eaLnBrk="0" fontAlgn="base" hangingPunct="0">
              <a:spcBef>
                <a:spcPct val="0"/>
              </a:spcBef>
              <a:spcAft>
                <a:spcPct val="0"/>
              </a:spcAft>
              <a:defRPr/>
            </a:pPr>
            <a:r>
              <a:rPr lang="en-US" sz="1400" b="1" i="1" kern="0" dirty="0">
                <a:solidFill>
                  <a:schemeClr val="accent4">
                    <a:lumMod val="60000"/>
                    <a:lumOff val="40000"/>
                  </a:schemeClr>
                </a:solidFill>
              </a:rPr>
              <a:t>Microsoft- Word, Excel, PPT, Visio </a:t>
            </a:r>
          </a:p>
        </p:txBody>
      </p:sp>
      <p:sp>
        <p:nvSpPr>
          <p:cNvPr id="50" name="Rectangle 49">
            <a:extLst>
              <a:ext uri="{FF2B5EF4-FFF2-40B4-BE49-F238E27FC236}">
                <a16:creationId xmlns:a16="http://schemas.microsoft.com/office/drawing/2014/main" id="{B2C412E0-14A0-114A-A6BE-7A0EEB0F2C9E}"/>
              </a:ext>
            </a:extLst>
          </p:cNvPr>
          <p:cNvSpPr/>
          <p:nvPr/>
        </p:nvSpPr>
        <p:spPr>
          <a:xfrm>
            <a:off x="9117332" y="3776684"/>
            <a:ext cx="2452078" cy="707150"/>
          </a:xfrm>
          <a:prstGeom prst="rect">
            <a:avLst/>
          </a:prstGeom>
          <a:solidFill>
            <a:srgbClr val="999999"/>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Integrated MBSE Process with M&amp;S</a:t>
            </a:r>
          </a:p>
        </p:txBody>
      </p:sp>
      <p:sp>
        <p:nvSpPr>
          <p:cNvPr id="51" name="Oval 50">
            <a:extLst>
              <a:ext uri="{FF2B5EF4-FFF2-40B4-BE49-F238E27FC236}">
                <a16:creationId xmlns:a16="http://schemas.microsoft.com/office/drawing/2014/main" id="{AE686A37-5AC6-304E-88B4-02A5865ABC23}"/>
              </a:ext>
            </a:extLst>
          </p:cNvPr>
          <p:cNvSpPr/>
          <p:nvPr/>
        </p:nvSpPr>
        <p:spPr bwMode="auto">
          <a:xfrm>
            <a:off x="8385145" y="5244303"/>
            <a:ext cx="2099777" cy="526576"/>
          </a:xfrm>
          <a:prstGeom prst="ellipse">
            <a:avLst/>
          </a:prstGeom>
          <a:solidFill>
            <a:srgbClr val="FFFF00"/>
          </a:solidFill>
          <a:ln w="9525" cap="flat" cmpd="sng" algn="ctr">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0" rIns="0" bIns="0" numCol="1" rtlCol="0" anchor="t" anchorCtr="0" compatLnSpc="1">
            <a:prstTxWarp prst="textNoShape">
              <a:avLst/>
            </a:prstTxWarp>
          </a:bodyPr>
          <a:lstStyle/>
          <a:p>
            <a:pPr algn="ctr" defTabSz="514350" eaLnBrk="0" fontAlgn="base" hangingPunct="0">
              <a:spcBef>
                <a:spcPct val="0"/>
              </a:spcBef>
              <a:spcAft>
                <a:spcPct val="0"/>
              </a:spcAft>
              <a:defRPr/>
            </a:pPr>
            <a:r>
              <a:rPr lang="en-US" sz="1400" b="1" i="1" kern="0" dirty="0">
                <a:solidFill>
                  <a:schemeClr val="accent4">
                    <a:lumMod val="60000"/>
                    <a:lumOff val="40000"/>
                  </a:schemeClr>
                </a:solidFill>
              </a:rPr>
              <a:t>“De Facto” Standards</a:t>
            </a:r>
          </a:p>
        </p:txBody>
      </p:sp>
      <p:sp>
        <p:nvSpPr>
          <p:cNvPr id="52" name="Oval 51">
            <a:extLst>
              <a:ext uri="{FF2B5EF4-FFF2-40B4-BE49-F238E27FC236}">
                <a16:creationId xmlns:a16="http://schemas.microsoft.com/office/drawing/2014/main" id="{689930A2-1D31-5647-9333-C8CBA79908EB}"/>
              </a:ext>
            </a:extLst>
          </p:cNvPr>
          <p:cNvSpPr/>
          <p:nvPr/>
        </p:nvSpPr>
        <p:spPr bwMode="auto">
          <a:xfrm>
            <a:off x="8104049" y="3104968"/>
            <a:ext cx="1032228" cy="246479"/>
          </a:xfrm>
          <a:prstGeom prst="ellipse">
            <a:avLst/>
          </a:prstGeom>
          <a:solidFill>
            <a:srgbClr val="CEACAE">
              <a:lumMod val="20000"/>
              <a:lumOff val="80000"/>
            </a:srgbClr>
          </a:solidFill>
          <a:ln w="9525" cap="flat" cmpd="sng" algn="ctr">
            <a:noFill/>
            <a:prstDash val="solid"/>
            <a:round/>
            <a:headEnd type="none" w="sm" len="sm"/>
            <a:tailEnd type="none" w="sm" len="sm"/>
          </a:ln>
          <a:effectLst>
            <a:outerShdw blurRad="44450" dist="27940" dir="5400000" algn="ctr">
              <a:srgbClr val="000000">
                <a:alpha val="32000"/>
              </a:srgbClr>
            </a:outerShdw>
            <a:softEdge rad="0"/>
          </a:effectLst>
          <a:scene3d>
            <a:camera prst="orthographicFront">
              <a:rot lat="0" lon="0" rev="0"/>
            </a:camera>
            <a:lightRig rig="balanced" dir="t">
              <a:rot lat="0" lon="0" rev="8700000"/>
            </a:lightRig>
          </a:scene3d>
          <a:sp3d contourW="3810">
            <a:bevelT w="190500" h="38100"/>
          </a:sp3d>
        </p:spPr>
        <p:txBody>
          <a:bodyPr vert="horz" wrap="square" lIns="51435" tIns="25718" rIns="51435"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100" b="1" i="1" kern="0" dirty="0">
                <a:solidFill>
                  <a:srgbClr val="000000"/>
                </a:solidFill>
              </a:rPr>
              <a:t>AP210</a:t>
            </a:r>
          </a:p>
        </p:txBody>
      </p:sp>
      <p:sp>
        <p:nvSpPr>
          <p:cNvPr id="53" name="Oval 52">
            <a:extLst>
              <a:ext uri="{FF2B5EF4-FFF2-40B4-BE49-F238E27FC236}">
                <a16:creationId xmlns:a16="http://schemas.microsoft.com/office/drawing/2014/main" id="{8E5B5763-F854-6448-B378-7F568CED7645}"/>
              </a:ext>
            </a:extLst>
          </p:cNvPr>
          <p:cNvSpPr/>
          <p:nvPr/>
        </p:nvSpPr>
        <p:spPr bwMode="auto">
          <a:xfrm>
            <a:off x="3566762" y="3371777"/>
            <a:ext cx="1097280" cy="274320"/>
          </a:xfrm>
          <a:prstGeom prst="ellipse">
            <a:avLst/>
          </a:prstGeom>
          <a:solidFill>
            <a:srgbClr val="CCE981"/>
          </a:solidFill>
          <a:ln w="9525" cap="flat" cmpd="sng" algn="ctr">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51435" tIns="0" rIns="51435"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400" b="1" kern="0" dirty="0">
                <a:solidFill>
                  <a:srgbClr val="000000"/>
                </a:solidFill>
              </a:rPr>
              <a:t>MARTE</a:t>
            </a:r>
          </a:p>
        </p:txBody>
      </p:sp>
      <p:sp>
        <p:nvSpPr>
          <p:cNvPr id="54" name="Oval 53">
            <a:extLst>
              <a:ext uri="{FF2B5EF4-FFF2-40B4-BE49-F238E27FC236}">
                <a16:creationId xmlns:a16="http://schemas.microsoft.com/office/drawing/2014/main" id="{2EC9AB04-82D9-6C4D-83A3-C29507AE71D1}"/>
              </a:ext>
            </a:extLst>
          </p:cNvPr>
          <p:cNvSpPr/>
          <p:nvPr/>
        </p:nvSpPr>
        <p:spPr bwMode="auto">
          <a:xfrm>
            <a:off x="3602865" y="3083794"/>
            <a:ext cx="874677" cy="289586"/>
          </a:xfrm>
          <a:prstGeom prst="ellipse">
            <a:avLst/>
          </a:prstGeom>
          <a:solidFill>
            <a:srgbClr val="CCE981"/>
          </a:solidFill>
          <a:ln w="9525" cap="flat" cmpd="sng" algn="ctr">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51435" tIns="0" rIns="51435"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400" b="1" kern="0" dirty="0">
                <a:solidFill>
                  <a:srgbClr val="000000"/>
                </a:solidFill>
              </a:rPr>
              <a:t>UML</a:t>
            </a:r>
          </a:p>
        </p:txBody>
      </p:sp>
      <p:sp>
        <p:nvSpPr>
          <p:cNvPr id="55" name="Oval 54">
            <a:extLst>
              <a:ext uri="{FF2B5EF4-FFF2-40B4-BE49-F238E27FC236}">
                <a16:creationId xmlns:a16="http://schemas.microsoft.com/office/drawing/2014/main" id="{90A00BCD-5575-514E-B51C-FDBC7934BA8C}"/>
              </a:ext>
            </a:extLst>
          </p:cNvPr>
          <p:cNvSpPr/>
          <p:nvPr/>
        </p:nvSpPr>
        <p:spPr bwMode="auto">
          <a:xfrm>
            <a:off x="5028063" y="2251815"/>
            <a:ext cx="1148438" cy="297299"/>
          </a:xfrm>
          <a:prstGeom prst="ellipse">
            <a:avLst/>
          </a:prstGeom>
          <a:solidFill>
            <a:srgbClr val="FFFF00"/>
          </a:solidFill>
          <a:ln w="9525" cap="flat" cmpd="sng" algn="ctr">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0" rIns="0" bIns="0" numCol="1" rtlCol="0" anchor="t" anchorCtr="0" compatLnSpc="1">
            <a:prstTxWarp prst="textNoShape">
              <a:avLst/>
            </a:prstTxWarp>
          </a:bodyPr>
          <a:lstStyle/>
          <a:p>
            <a:pPr algn="ctr" defTabSz="514350" eaLnBrk="0" fontAlgn="base" hangingPunct="0">
              <a:spcBef>
                <a:spcPct val="0"/>
              </a:spcBef>
              <a:spcAft>
                <a:spcPct val="0"/>
              </a:spcAft>
              <a:defRPr/>
            </a:pPr>
            <a:r>
              <a:rPr lang="en-US" sz="1400" b="1" i="1" kern="0" dirty="0">
                <a:solidFill>
                  <a:schemeClr val="accent4">
                    <a:lumMod val="60000"/>
                    <a:lumOff val="40000"/>
                  </a:schemeClr>
                </a:solidFill>
              </a:rPr>
              <a:t>Arcadia</a:t>
            </a:r>
          </a:p>
        </p:txBody>
      </p:sp>
      <p:sp>
        <p:nvSpPr>
          <p:cNvPr id="56" name="Oval 55">
            <a:extLst>
              <a:ext uri="{FF2B5EF4-FFF2-40B4-BE49-F238E27FC236}">
                <a16:creationId xmlns:a16="http://schemas.microsoft.com/office/drawing/2014/main" id="{C1D82009-8123-A443-A391-694D647279E6}"/>
              </a:ext>
            </a:extLst>
          </p:cNvPr>
          <p:cNvSpPr/>
          <p:nvPr/>
        </p:nvSpPr>
        <p:spPr bwMode="auto">
          <a:xfrm>
            <a:off x="5455326" y="3902769"/>
            <a:ext cx="1097280" cy="274320"/>
          </a:xfrm>
          <a:prstGeom prst="ellipse">
            <a:avLst/>
          </a:prstGeom>
          <a:solidFill>
            <a:schemeClr val="bg1"/>
          </a:solidFill>
          <a:ln w="38100" cap="flat" cmpd="sng" algn="ctr">
            <a:solidFill>
              <a:srgbClr val="FF0000"/>
            </a:solid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0" rIns="0" bIns="0" numCol="1" rtlCol="0" anchor="t" anchorCtr="0" compatLnSpc="1">
            <a:prstTxWarp prst="textNoShape">
              <a:avLst/>
            </a:prstTxWarp>
          </a:bodyPr>
          <a:lstStyle/>
          <a:p>
            <a:pPr algn="ctr" defTabSz="514350" eaLnBrk="0" fontAlgn="base" hangingPunct="0">
              <a:spcBef>
                <a:spcPct val="0"/>
              </a:spcBef>
              <a:spcAft>
                <a:spcPct val="0"/>
              </a:spcAft>
              <a:defRPr/>
            </a:pPr>
            <a:r>
              <a:rPr lang="en-US" sz="1400" b="1" i="1" kern="0" dirty="0">
                <a:solidFill>
                  <a:srgbClr val="000000"/>
                </a:solidFill>
              </a:rPr>
              <a:t>MoSSEC</a:t>
            </a:r>
          </a:p>
        </p:txBody>
      </p:sp>
      <p:sp>
        <p:nvSpPr>
          <p:cNvPr id="57" name="Oval 56">
            <a:extLst>
              <a:ext uri="{FF2B5EF4-FFF2-40B4-BE49-F238E27FC236}">
                <a16:creationId xmlns:a16="http://schemas.microsoft.com/office/drawing/2014/main" id="{0216B899-7397-9D45-B0D8-BD99866DD873}"/>
              </a:ext>
            </a:extLst>
          </p:cNvPr>
          <p:cNvSpPr/>
          <p:nvPr/>
        </p:nvSpPr>
        <p:spPr bwMode="auto">
          <a:xfrm>
            <a:off x="5396953" y="2515058"/>
            <a:ext cx="1330818" cy="232628"/>
          </a:xfrm>
          <a:prstGeom prst="ellipse">
            <a:avLst/>
          </a:prstGeom>
          <a:solidFill>
            <a:srgbClr val="FFFF00"/>
          </a:solidFill>
          <a:ln w="9525" cap="flat" cmpd="sng" algn="ctr">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0" rIns="0" bIns="0" numCol="1" rtlCol="0" anchor="t" anchorCtr="0" compatLnSpc="1">
            <a:prstTxWarp prst="textNoShape">
              <a:avLst/>
            </a:prstTxWarp>
          </a:bodyPr>
          <a:lstStyle/>
          <a:p>
            <a:pPr algn="ctr" defTabSz="514350" eaLnBrk="0" fontAlgn="base" hangingPunct="0">
              <a:spcBef>
                <a:spcPct val="0"/>
              </a:spcBef>
              <a:spcAft>
                <a:spcPct val="0"/>
              </a:spcAft>
              <a:defRPr/>
            </a:pPr>
            <a:r>
              <a:rPr lang="en-US" sz="1400" b="1" i="1" kern="0" dirty="0">
                <a:solidFill>
                  <a:schemeClr val="accent4">
                    <a:lumMod val="60000"/>
                    <a:lumOff val="40000"/>
                  </a:schemeClr>
                </a:solidFill>
              </a:rPr>
              <a:t>Capella</a:t>
            </a:r>
          </a:p>
        </p:txBody>
      </p:sp>
      <p:sp>
        <p:nvSpPr>
          <p:cNvPr id="58" name="Oval 57">
            <a:extLst>
              <a:ext uri="{FF2B5EF4-FFF2-40B4-BE49-F238E27FC236}">
                <a16:creationId xmlns:a16="http://schemas.microsoft.com/office/drawing/2014/main" id="{B886340E-AE07-8241-AC73-218FCD122CCE}"/>
              </a:ext>
            </a:extLst>
          </p:cNvPr>
          <p:cNvSpPr/>
          <p:nvPr/>
        </p:nvSpPr>
        <p:spPr bwMode="auto">
          <a:xfrm>
            <a:off x="2633257" y="4273780"/>
            <a:ext cx="1267742" cy="287995"/>
          </a:xfrm>
          <a:prstGeom prst="ellipse">
            <a:avLst/>
          </a:prstGeom>
          <a:solidFill>
            <a:srgbClr val="FFFF00"/>
          </a:solidFill>
          <a:ln w="9525" cap="flat" cmpd="sng" algn="ctr">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0" rIns="0" bIns="0" numCol="1" rtlCol="0" anchor="t" anchorCtr="0" compatLnSpc="1">
            <a:prstTxWarp prst="textNoShape">
              <a:avLst/>
            </a:prstTxWarp>
          </a:bodyPr>
          <a:lstStyle/>
          <a:p>
            <a:pPr algn="ctr" defTabSz="514350" eaLnBrk="0" fontAlgn="base" hangingPunct="0">
              <a:spcBef>
                <a:spcPct val="0"/>
              </a:spcBef>
              <a:spcAft>
                <a:spcPct val="0"/>
              </a:spcAft>
              <a:defRPr/>
            </a:pPr>
            <a:r>
              <a:rPr lang="en-US" sz="1200" b="1" i="1" kern="0" dirty="0">
                <a:solidFill>
                  <a:schemeClr val="accent4">
                    <a:lumMod val="60000"/>
                    <a:lumOff val="40000"/>
                  </a:schemeClr>
                </a:solidFill>
              </a:rPr>
              <a:t>HTTP/REST</a:t>
            </a:r>
          </a:p>
        </p:txBody>
      </p:sp>
      <p:sp>
        <p:nvSpPr>
          <p:cNvPr id="59" name="Oval 58">
            <a:extLst>
              <a:ext uri="{FF2B5EF4-FFF2-40B4-BE49-F238E27FC236}">
                <a16:creationId xmlns:a16="http://schemas.microsoft.com/office/drawing/2014/main" id="{B7955737-E9C6-9446-985F-A075BB5EB8DB}"/>
              </a:ext>
            </a:extLst>
          </p:cNvPr>
          <p:cNvSpPr/>
          <p:nvPr/>
        </p:nvSpPr>
        <p:spPr bwMode="auto">
          <a:xfrm>
            <a:off x="1314034" y="3086962"/>
            <a:ext cx="1018162" cy="252122"/>
          </a:xfrm>
          <a:prstGeom prst="ellipse">
            <a:avLst/>
          </a:prstGeom>
          <a:solidFill>
            <a:srgbClr val="CCE981"/>
          </a:solidFill>
          <a:ln w="9525" cap="flat" cmpd="sng" algn="ctr">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51435" tIns="0" rIns="51435" bIns="25718" numCol="1" rtlCol="0" anchor="t" anchorCtr="0" compatLnSpc="1">
            <a:prstTxWarp prst="textNoShape">
              <a:avLst/>
            </a:prstTxWarp>
          </a:bodyPr>
          <a:lstStyle/>
          <a:p>
            <a:pPr algn="ctr" defTabSz="514350" eaLnBrk="0" fontAlgn="base" hangingPunct="0">
              <a:spcBef>
                <a:spcPct val="0"/>
              </a:spcBef>
              <a:spcAft>
                <a:spcPct val="0"/>
              </a:spcAft>
              <a:defRPr/>
            </a:pPr>
            <a:r>
              <a:rPr lang="en-US" sz="1400" b="1" kern="0" dirty="0">
                <a:solidFill>
                  <a:srgbClr val="000000"/>
                </a:solidFill>
              </a:rPr>
              <a:t>UML DI</a:t>
            </a:r>
          </a:p>
        </p:txBody>
      </p:sp>
      <p:sp>
        <p:nvSpPr>
          <p:cNvPr id="60" name="Oval 59">
            <a:extLst>
              <a:ext uri="{FF2B5EF4-FFF2-40B4-BE49-F238E27FC236}">
                <a16:creationId xmlns:a16="http://schemas.microsoft.com/office/drawing/2014/main" id="{4EEE673A-4FAD-0B4F-99F4-13CC888EB539}"/>
              </a:ext>
            </a:extLst>
          </p:cNvPr>
          <p:cNvSpPr/>
          <p:nvPr/>
        </p:nvSpPr>
        <p:spPr bwMode="auto">
          <a:xfrm>
            <a:off x="7705929" y="3948735"/>
            <a:ext cx="1171753" cy="355531"/>
          </a:xfrm>
          <a:prstGeom prst="ellipse">
            <a:avLst/>
          </a:prstGeom>
          <a:solidFill>
            <a:srgbClr val="FFFF00"/>
          </a:solidFill>
          <a:ln w="9525" cap="flat" cmpd="sng" algn="ctr">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0" rIns="0" bIns="0" numCol="1" rtlCol="0" anchor="t" anchorCtr="0" compatLnSpc="1">
            <a:prstTxWarp prst="textNoShape">
              <a:avLst/>
            </a:prstTxWarp>
          </a:bodyPr>
          <a:lstStyle/>
          <a:p>
            <a:pPr algn="ctr" defTabSz="514350" eaLnBrk="0" fontAlgn="base" hangingPunct="0">
              <a:spcBef>
                <a:spcPct val="0"/>
              </a:spcBef>
              <a:spcAft>
                <a:spcPct val="0"/>
              </a:spcAft>
              <a:defRPr/>
            </a:pPr>
            <a:r>
              <a:rPr lang="en-US" sz="1200" b="1" i="1" kern="0" dirty="0">
                <a:solidFill>
                  <a:schemeClr val="accent4">
                    <a:lumMod val="60000"/>
                    <a:lumOff val="40000"/>
                  </a:schemeClr>
                </a:solidFill>
              </a:rPr>
              <a:t>S-Function</a:t>
            </a:r>
          </a:p>
        </p:txBody>
      </p:sp>
    </p:spTree>
    <p:extLst>
      <p:ext uri="{BB962C8B-B14F-4D97-AF65-F5344CB8AC3E}">
        <p14:creationId xmlns:p14="http://schemas.microsoft.com/office/powerpoint/2010/main" val="298961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par>
                                <p:cTn id="8" presetID="9" presetClass="entr" presetSubtype="0" fill="hold" grpId="0" nodeType="withEffect">
                                  <p:stCondLst>
                                    <p:cond delay="1000"/>
                                  </p:stCondLst>
                                  <p:childTnLst>
                                    <p:set>
                                      <p:cBhvr>
                                        <p:cTn id="9" dur="1" fill="hold">
                                          <p:stCondLst>
                                            <p:cond delay="0"/>
                                          </p:stCondLst>
                                        </p:cTn>
                                        <p:tgtEl>
                                          <p:spTgt spid="49"/>
                                        </p:tgtEl>
                                        <p:attrNameLst>
                                          <p:attrName>style.visibility</p:attrName>
                                        </p:attrNameLst>
                                      </p:cBhvr>
                                      <p:to>
                                        <p:strVal val="visible"/>
                                      </p:to>
                                    </p:set>
                                    <p:animEffect transition="in" filter="dissolve">
                                      <p:cBhvr>
                                        <p:cTn id="10" dur="500"/>
                                        <p:tgtEl>
                                          <p:spTgt spid="49"/>
                                        </p:tgtEl>
                                      </p:cBhvr>
                                    </p:animEffect>
                                  </p:childTnLst>
                                </p:cTn>
                              </p:par>
                            </p:childTnLst>
                          </p:cTn>
                        </p:par>
                        <p:par>
                          <p:cTn id="11" fill="hold">
                            <p:stCondLst>
                              <p:cond delay="1500"/>
                            </p:stCondLst>
                            <p:childTnLst>
                              <p:par>
                                <p:cTn id="12" presetID="9" presetClass="entr" presetSubtype="0" fill="hold" grpId="0" nodeType="afterEffect">
                                  <p:stCondLst>
                                    <p:cond delay="3500"/>
                                  </p:stCondLst>
                                  <p:childTnLst>
                                    <p:set>
                                      <p:cBhvr>
                                        <p:cTn id="13" dur="1" fill="hold">
                                          <p:stCondLst>
                                            <p:cond delay="0"/>
                                          </p:stCondLst>
                                        </p:cTn>
                                        <p:tgtEl>
                                          <p:spTgt spid="55"/>
                                        </p:tgtEl>
                                        <p:attrNameLst>
                                          <p:attrName>style.visibility</p:attrName>
                                        </p:attrNameLst>
                                      </p:cBhvr>
                                      <p:to>
                                        <p:strVal val="visible"/>
                                      </p:to>
                                    </p:set>
                                    <p:animEffect transition="in" filter="dissolve">
                                      <p:cBhvr>
                                        <p:cTn id="14" dur="500"/>
                                        <p:tgtEl>
                                          <p:spTgt spid="55"/>
                                        </p:tgtEl>
                                      </p:cBhvr>
                                    </p:animEffect>
                                  </p:childTnLst>
                                </p:cTn>
                              </p:par>
                            </p:childTnLst>
                          </p:cTn>
                        </p:par>
                        <p:par>
                          <p:cTn id="15" fill="hold">
                            <p:stCondLst>
                              <p:cond delay="5500"/>
                            </p:stCondLst>
                            <p:childTnLst>
                              <p:par>
                                <p:cTn id="16" presetID="9" presetClass="entr" presetSubtype="0" fill="hold" grpId="0" nodeType="afterEffect">
                                  <p:stCondLst>
                                    <p:cond delay="1000"/>
                                  </p:stCondLst>
                                  <p:childTnLst>
                                    <p:set>
                                      <p:cBhvr>
                                        <p:cTn id="17" dur="1" fill="hold">
                                          <p:stCondLst>
                                            <p:cond delay="0"/>
                                          </p:stCondLst>
                                        </p:cTn>
                                        <p:tgtEl>
                                          <p:spTgt spid="57"/>
                                        </p:tgtEl>
                                        <p:attrNameLst>
                                          <p:attrName>style.visibility</p:attrName>
                                        </p:attrNameLst>
                                      </p:cBhvr>
                                      <p:to>
                                        <p:strVal val="visible"/>
                                      </p:to>
                                    </p:set>
                                    <p:animEffect transition="in" filter="dissolve">
                                      <p:cBhvr>
                                        <p:cTn id="18" dur="500"/>
                                        <p:tgtEl>
                                          <p:spTgt spid="57"/>
                                        </p:tgtEl>
                                      </p:cBhvr>
                                    </p:animEffect>
                                  </p:childTnLst>
                                </p:cTn>
                              </p:par>
                            </p:childTnLst>
                          </p:cTn>
                        </p:par>
                        <p:par>
                          <p:cTn id="19" fill="hold">
                            <p:stCondLst>
                              <p:cond delay="7000"/>
                            </p:stCondLst>
                            <p:childTnLst>
                              <p:par>
                                <p:cTn id="20" presetID="9" presetClass="entr" presetSubtype="0" fill="hold" grpId="0" nodeType="afterEffect">
                                  <p:stCondLst>
                                    <p:cond delay="3000"/>
                                  </p:stCondLst>
                                  <p:childTnLst>
                                    <p:set>
                                      <p:cBhvr>
                                        <p:cTn id="21" dur="1" fill="hold">
                                          <p:stCondLst>
                                            <p:cond delay="0"/>
                                          </p:stCondLst>
                                        </p:cTn>
                                        <p:tgtEl>
                                          <p:spTgt spid="60"/>
                                        </p:tgtEl>
                                        <p:attrNameLst>
                                          <p:attrName>style.visibility</p:attrName>
                                        </p:attrNameLst>
                                      </p:cBhvr>
                                      <p:to>
                                        <p:strVal val="visible"/>
                                      </p:to>
                                    </p:set>
                                    <p:animEffect transition="in" filter="dissolve">
                                      <p:cBhvr>
                                        <p:cTn id="22" dur="1000"/>
                                        <p:tgtEl>
                                          <p:spTgt spid="60"/>
                                        </p:tgtEl>
                                      </p:cBhvr>
                                    </p:animEffect>
                                  </p:childTnLst>
                                </p:cTn>
                              </p:par>
                            </p:childTnLst>
                          </p:cTn>
                        </p:par>
                        <p:par>
                          <p:cTn id="23" fill="hold">
                            <p:stCondLst>
                              <p:cond delay="11000"/>
                            </p:stCondLst>
                            <p:childTnLst>
                              <p:par>
                                <p:cTn id="24" presetID="9" presetClass="entr" presetSubtype="0" fill="hold" grpId="0" nodeType="afterEffect">
                                  <p:stCondLst>
                                    <p:cond delay="3000"/>
                                  </p:stCondLst>
                                  <p:childTnLst>
                                    <p:set>
                                      <p:cBhvr>
                                        <p:cTn id="25" dur="1" fill="hold">
                                          <p:stCondLst>
                                            <p:cond delay="0"/>
                                          </p:stCondLst>
                                        </p:cTn>
                                        <p:tgtEl>
                                          <p:spTgt spid="58"/>
                                        </p:tgtEl>
                                        <p:attrNameLst>
                                          <p:attrName>style.visibility</p:attrName>
                                        </p:attrNameLst>
                                      </p:cBhvr>
                                      <p:to>
                                        <p:strVal val="visible"/>
                                      </p:to>
                                    </p:set>
                                    <p:animEffect transition="in" filter="dissolve">
                                      <p:cBhvr>
                                        <p:cTn id="26" dur="500"/>
                                        <p:tgtEl>
                                          <p:spTgt spid="5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dissolve">
                                      <p:cBhvr>
                                        <p:cTn id="31" dur="500"/>
                                        <p:tgtEl>
                                          <p:spTgt spid="41"/>
                                        </p:tgtEl>
                                      </p:cBhvr>
                                    </p:animEffect>
                                  </p:childTnLst>
                                </p:cTn>
                              </p:par>
                              <p:par>
                                <p:cTn id="32" presetID="9" presetClass="entr" presetSubtype="0" fill="hold" grpId="0" nodeType="withEffect">
                                  <p:stCondLst>
                                    <p:cond delay="1000"/>
                                  </p:stCondLst>
                                  <p:childTnLst>
                                    <p:set>
                                      <p:cBhvr>
                                        <p:cTn id="33" dur="1" fill="hold">
                                          <p:stCondLst>
                                            <p:cond delay="0"/>
                                          </p:stCondLst>
                                        </p:cTn>
                                        <p:tgtEl>
                                          <p:spTgt spid="44"/>
                                        </p:tgtEl>
                                        <p:attrNameLst>
                                          <p:attrName>style.visibility</p:attrName>
                                        </p:attrNameLst>
                                      </p:cBhvr>
                                      <p:to>
                                        <p:strVal val="visible"/>
                                      </p:to>
                                    </p:set>
                                    <p:animEffect transition="in" filter="dissolve">
                                      <p:cBhvr>
                                        <p:cTn id="34" dur="500"/>
                                        <p:tgtEl>
                                          <p:spTgt spid="44"/>
                                        </p:tgtEl>
                                      </p:cBhvr>
                                    </p:animEffect>
                                  </p:childTnLst>
                                </p:cTn>
                              </p:par>
                            </p:childTnLst>
                          </p:cTn>
                        </p:par>
                        <p:par>
                          <p:cTn id="35" fill="hold">
                            <p:stCondLst>
                              <p:cond delay="1500"/>
                            </p:stCondLst>
                            <p:childTnLst>
                              <p:par>
                                <p:cTn id="36" presetID="9" presetClass="entr" presetSubtype="0" fill="hold" grpId="0"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dissolve">
                                      <p:cBhvr>
                                        <p:cTn id="38" dur="500"/>
                                        <p:tgtEl>
                                          <p:spTgt spid="56"/>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dissolve">
                                      <p:cBhvr>
                                        <p:cTn id="41" dur="1000"/>
                                        <p:tgtEl>
                                          <p:spTgt spid="30"/>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dissolve">
                                      <p:cBhvr>
                                        <p:cTn id="44" dur="500"/>
                                        <p:tgtEl>
                                          <p:spTgt spid="38"/>
                                        </p:tgtEl>
                                      </p:cBhvr>
                                    </p:animEffect>
                                  </p:childTnLst>
                                </p:cTn>
                              </p:par>
                            </p:childTnLst>
                          </p:cTn>
                        </p:par>
                        <p:par>
                          <p:cTn id="45" fill="hold">
                            <p:stCondLst>
                              <p:cond delay="2500"/>
                            </p:stCondLst>
                            <p:childTnLst>
                              <p:par>
                                <p:cTn id="46" presetID="9" presetClass="entr" presetSubtype="0" fill="hold" grpId="0" nodeType="after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dissolve">
                                      <p:cBhvr>
                                        <p:cTn id="4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8" grpId="0" animBg="1"/>
      <p:bldP spid="41" grpId="0" animBg="1"/>
      <p:bldP spid="44" grpId="0" animBg="1"/>
      <p:bldP spid="49" grpId="0" animBg="1"/>
      <p:bldP spid="50" grpId="0" animBg="1"/>
      <p:bldP spid="51" grpId="0" animBg="1"/>
      <p:bldP spid="55" grpId="0" animBg="1"/>
      <p:bldP spid="56" grpId="0" animBg="1"/>
      <p:bldP spid="57" grpId="0" animBg="1"/>
      <p:bldP spid="58" grpId="0" animBg="1"/>
      <p:bldP spid="6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6033"/>
          <a:stretch/>
        </p:blipFill>
        <p:spPr>
          <a:xfrm>
            <a:off x="1383125" y="747400"/>
            <a:ext cx="9110523" cy="5696712"/>
          </a:xfrm>
          <a:prstGeom prst="rect">
            <a:avLst/>
          </a:prstGeom>
        </p:spPr>
      </p:pic>
      <p:sp>
        <p:nvSpPr>
          <p:cNvPr id="2" name="Title 1"/>
          <p:cNvSpPr>
            <a:spLocks noGrp="1"/>
          </p:cNvSpPr>
          <p:nvPr>
            <p:ph type="title"/>
          </p:nvPr>
        </p:nvSpPr>
        <p:spPr>
          <a:xfrm>
            <a:off x="650631" y="129321"/>
            <a:ext cx="7710854" cy="564257"/>
          </a:xfrm>
        </p:spPr>
        <p:txBody>
          <a:bodyPr/>
          <a:lstStyle/>
          <a:p>
            <a:r>
              <a:rPr lang="en-US" sz="3200" dirty="0"/>
              <a:t>MBSE Data Standards Roadmap</a:t>
            </a:r>
          </a:p>
        </p:txBody>
      </p:sp>
      <p:sp>
        <p:nvSpPr>
          <p:cNvPr id="5" name="Rectangle 4"/>
          <p:cNvSpPr/>
          <p:nvPr/>
        </p:nvSpPr>
        <p:spPr>
          <a:xfrm>
            <a:off x="2075998" y="6563996"/>
            <a:ext cx="3741310" cy="215444"/>
          </a:xfrm>
          <a:prstGeom prst="rect">
            <a:avLst/>
          </a:prstGeom>
        </p:spPr>
        <p:txBody>
          <a:bodyPr wrap="square">
            <a:spAutoFit/>
          </a:bodyPr>
          <a:lstStyle/>
          <a:p>
            <a:r>
              <a:rPr lang="en-US" sz="800" dirty="0"/>
              <a:t>from PDES-LOTAR MBSE Conference, May 8</a:t>
            </a:r>
            <a:r>
              <a:rPr lang="en-US" sz="800" baseline="30000" dirty="0"/>
              <a:t>th</a:t>
            </a:r>
            <a:r>
              <a:rPr lang="en-US" sz="800" dirty="0"/>
              <a:t>, 2019.   Revised July 8</a:t>
            </a:r>
            <a:r>
              <a:rPr lang="en-US" sz="800" baseline="30000" dirty="0"/>
              <a:t>th</a:t>
            </a:r>
            <a:r>
              <a:rPr lang="en-US" sz="800" dirty="0"/>
              <a:t>, 2019</a:t>
            </a:r>
            <a:endParaRPr lang="en-US" sz="1000" dirty="0"/>
          </a:p>
        </p:txBody>
      </p:sp>
      <p:sp>
        <p:nvSpPr>
          <p:cNvPr id="6" name="Rectangle 5"/>
          <p:cNvSpPr/>
          <p:nvPr/>
        </p:nvSpPr>
        <p:spPr>
          <a:xfrm>
            <a:off x="6094462" y="6485394"/>
            <a:ext cx="3571620" cy="307777"/>
          </a:xfrm>
          <a:prstGeom prst="rect">
            <a:avLst/>
          </a:prstGeom>
        </p:spPr>
        <p:txBody>
          <a:bodyPr wrap="none">
            <a:spAutoFit/>
          </a:bodyPr>
          <a:lstStyle/>
          <a:p>
            <a:r>
              <a:rPr lang="en-US" sz="1100" dirty="0"/>
              <a:t>Reference</a:t>
            </a:r>
            <a:r>
              <a:rPr lang="en-US" sz="1400" dirty="0"/>
              <a:t> </a:t>
            </a:r>
            <a:r>
              <a:rPr lang="en-US" sz="1400" dirty="0">
                <a:hlinkClick r:id="rId3"/>
              </a:rPr>
              <a:t>ASD Radar Chart</a:t>
            </a:r>
            <a:r>
              <a:rPr lang="en-US" sz="1400" dirty="0"/>
              <a:t> </a:t>
            </a:r>
            <a:r>
              <a:rPr lang="en-US" sz="1100" dirty="0"/>
              <a:t>for detailed descriptions</a:t>
            </a:r>
            <a:endParaRPr lang="en-US" sz="14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7742" y="17584"/>
            <a:ext cx="1660230" cy="650631"/>
          </a:xfrm>
          <a:prstGeom prst="rect">
            <a:avLst/>
          </a:prstGeom>
        </p:spPr>
      </p:pic>
      <p:pic>
        <p:nvPicPr>
          <p:cNvPr id="8" name="Picture 6" descr="C:\Users\Mary\AppData\Local\Microsoft\Windows\Temporary Internet Files\Content.IE5\0TYKJDBZ\PDES logo_glob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93608" y="1"/>
            <a:ext cx="1569438" cy="1565030"/>
          </a:xfrm>
          <a:prstGeom prst="rect">
            <a:avLst/>
          </a:prstGeom>
          <a:noFill/>
          <a:ln>
            <a:noFill/>
          </a:ln>
        </p:spPr>
      </p:pic>
    </p:spTree>
    <p:extLst>
      <p:ext uri="{BB962C8B-B14F-4D97-AF65-F5344CB8AC3E}">
        <p14:creationId xmlns:p14="http://schemas.microsoft.com/office/powerpoint/2010/main" val="4213237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DDC13-A703-774C-8DF6-E5E0CCF1F99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9B41FC0-72D0-0E45-9594-493469DFDC0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94607660"/>
      </p:ext>
    </p:extLst>
  </p:cSld>
  <p:clrMapOvr>
    <a:masterClrMapping/>
  </p:clrMapOvr>
</p:sld>
</file>

<file path=ppt/theme/theme1.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MS_WG_Roadmap_Draft_011416" id="{8067A828-F907-4F40-9072-67CC582A1CD4}" vid="{398B7BBB-3472-41F6-B540-2FE70883AF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64020C6C658A429AF039431A040073" ma:contentTypeVersion="9" ma:contentTypeDescription="Create a new document." ma:contentTypeScope="" ma:versionID="b4092e79d571c5cc8f79557910638c9f">
  <xsd:schema xmlns:xsd="http://www.w3.org/2001/XMLSchema" xmlns:xs="http://www.w3.org/2001/XMLSchema" xmlns:p="http://schemas.microsoft.com/office/2006/metadata/properties" xmlns:ns2="9daa4b93-e448-45c2-a3c5-822687e0478c" targetNamespace="http://schemas.microsoft.com/office/2006/metadata/properties" ma:root="true" ma:fieldsID="5a71486f4b4390dc1e543257d32a6d03" ns2:_="">
    <xsd:import namespace="9daa4b93-e448-45c2-a3c5-822687e0478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aa4b93-e448-45c2-a3c5-822687e047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62371B0-18AB-4508-80CA-6EBF1204CF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aa4b93-e448-45c2-a3c5-822687e047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B6FCE1-E868-4C5A-9186-36742697B47F}">
  <ds:schemaRefs>
    <ds:schemaRef ds:uri="http://schemas.microsoft.com/sharepoint/v3/contenttype/forms"/>
  </ds:schemaRefs>
</ds:datastoreItem>
</file>

<file path=customXml/itemProps3.xml><?xml version="1.0" encoding="utf-8"?>
<ds:datastoreItem xmlns:ds="http://schemas.openxmlformats.org/officeDocument/2006/customXml" ds:itemID="{7C7E9AC3-5542-4931-9AA8-C20479075314}">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9daa4b93-e448-45c2-a3c5-822687e0478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663</TotalTime>
  <Words>697</Words>
  <Application>Microsoft Macintosh PowerPoint</Application>
  <PresentationFormat>Widescreen</PresentationFormat>
  <Paragraphs>108</Paragraphs>
  <Slides>6</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Microsoft Sans Serif</vt:lpstr>
      <vt:lpstr>Times</vt:lpstr>
      <vt:lpstr>Wingdings</vt:lpstr>
      <vt:lpstr>2_Custom Design</vt:lpstr>
      <vt:lpstr>Standards Focus Team - Update</vt:lpstr>
      <vt:lpstr>MBSE Users: Standards Identified as Major Gap Survey from MBSE workshop at 2018 Global Product Data Interoperability Summit</vt:lpstr>
      <vt:lpstr>Many industry groups working on MBSE standards </vt:lpstr>
      <vt:lpstr>High Impact “Standards” – MBSE Process Enablers Combination of formal international standards and industry “de facto” standards will enable MBSE</vt:lpstr>
      <vt:lpstr>MBSE Data Standards Roadmap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SMSWG - SMS Roadmap Team</dc:title>
  <dc:creator>Frank Popielas</dc:creator>
  <cp:lastModifiedBy>Donald Tolle</cp:lastModifiedBy>
  <cp:revision>16</cp:revision>
  <dcterms:created xsi:type="dcterms:W3CDTF">2018-10-08T21:47:48Z</dcterms:created>
  <dcterms:modified xsi:type="dcterms:W3CDTF">2020-01-27T15:48:27Z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0x0101002E64020C6C658A429AF039431A040073</vt:lpwstr>
  </property>
  <property fmtid="{D5CDD505-2E9C-101B-9397-08002B2CF9AE}" pid="3" name="AuthorIds_UIVersion_1024">
    <vt:lpwstr>6</vt:lpwstr>
  </property>
</Properties>
</file>