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534" autoAdjust="0"/>
  </p:normalViewPr>
  <p:slideViewPr>
    <p:cSldViewPr>
      <p:cViewPr varScale="1">
        <p:scale>
          <a:sx n="53" d="100"/>
          <a:sy n="53" d="100"/>
        </p:scale>
        <p:origin x="-13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CDE9B8-4131-4186-84EB-C158732D8C42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DC0A2C-0929-4A73-B297-18ABA3EF8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Arial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E006C-0987-4891-9D59-57A911E20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1E72B711-BFEF-45B6-A57B-32D481040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-107" charset="0"/>
                <a:ea typeface="+mn-ea"/>
                <a:cs typeface="Arial" charset="0"/>
              </a:endParaRPr>
            </a:p>
          </p:txBody>
        </p:sp>
      </p:grpSp>
      <p:sp>
        <p:nvSpPr>
          <p:cNvPr id="42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Arial" charset="0"/>
            </a:endParaRPr>
          </a:p>
        </p:txBody>
      </p:sp>
      <p:sp>
        <p:nvSpPr>
          <p:cNvPr id="43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Arial" charset="0"/>
            </a:endParaRPr>
          </a:p>
        </p:txBody>
      </p:sp>
      <p:sp>
        <p:nvSpPr>
          <p:cNvPr id="44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B41E22"/>
                </a:solidFill>
                <a:latin typeface="+mn-lt"/>
                <a:ea typeface="+mn-ea"/>
                <a:cs typeface="Arial" charset="0"/>
              </a:rPr>
              <a:t>International Workshop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B41E22"/>
                </a:solidFill>
                <a:latin typeface="+mn-lt"/>
                <a:ea typeface="+mn-ea"/>
                <a:cs typeface="Arial" charset="0"/>
              </a:rPr>
              <a:t>28 Jan </a:t>
            </a:r>
            <a:r>
              <a:rPr lang="en-US" sz="1200" b="1" dirty="0">
                <a:solidFill>
                  <a:srgbClr val="B41E22"/>
                </a:solidFill>
                <a:latin typeface="+mn-lt"/>
                <a:ea typeface="+mn-ea"/>
                <a:cs typeface="Arial" charset="0"/>
              </a:rPr>
              <a:t>–</a:t>
            </a:r>
            <a:r>
              <a:rPr lang="en-GB" sz="1200" b="1" dirty="0">
                <a:solidFill>
                  <a:srgbClr val="B41E22"/>
                </a:solidFill>
                <a:latin typeface="+mn-lt"/>
                <a:ea typeface="+mn-ea"/>
                <a:cs typeface="Arial" charset="0"/>
              </a:rPr>
              <a:t> 2 Feb 2011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B41E22"/>
                </a:solidFill>
                <a:latin typeface="+mn-lt"/>
                <a:ea typeface="+mn-ea"/>
                <a:cs typeface="Arial" charset="0"/>
              </a:rPr>
              <a:t>Phoenix, AZ, USA</a:t>
            </a:r>
          </a:p>
        </p:txBody>
      </p:sp>
      <p:pic>
        <p:nvPicPr>
          <p:cNvPr id="1036" name="Picture 21" descr="http://upload.wikimedia.org/wikipedia/en/thumb/b/b1/Phoenix-logo.svg/2000px-Phoenix-logo.svg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4150" y="5791200"/>
            <a:ext cx="7508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Configuration Control of Architecture Models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Dr. Ron Carson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John Herrold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Michael Crow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The Boeing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Discussion Topics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17525" indent="-517525">
              <a:buFontTx/>
              <a:buNone/>
            </a:pPr>
            <a:r>
              <a:rPr lang="en-US" smtClean="0">
                <a:latin typeface="Arial" charset="0"/>
              </a:rPr>
              <a:t>1.	How are models used in your organization today?</a:t>
            </a:r>
          </a:p>
          <a:p>
            <a:pPr marL="517525" indent="-517525">
              <a:buFontTx/>
              <a:buNone/>
            </a:pPr>
            <a:r>
              <a:rPr lang="en-US" smtClean="0">
                <a:latin typeface="Arial" charset="0"/>
              </a:rPr>
              <a:t>2.	How are they managed/controlled today?</a:t>
            </a:r>
          </a:p>
          <a:p>
            <a:pPr marL="517525" indent="-517525">
              <a:buFontTx/>
              <a:buNone/>
            </a:pPr>
            <a:r>
              <a:rPr lang="en-US" smtClean="0">
                <a:latin typeface="Arial" charset="0"/>
              </a:rPr>
              <a:t>3.	What are the problems in model management today?</a:t>
            </a:r>
          </a:p>
          <a:p>
            <a:pPr marL="517525" indent="-517525">
              <a:buFontTx/>
              <a:buNone/>
            </a:pPr>
            <a:r>
              <a:rPr lang="en-US" smtClean="0">
                <a:latin typeface="Arial" charset="0"/>
              </a:rPr>
              <a:t>4.	What do you think are the solutions to the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Underlying Objectives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Establish purposes of configuration control of models in architecting (use cases)</a:t>
            </a:r>
          </a:p>
          <a:p>
            <a:r>
              <a:rPr lang="en-US" smtClean="0">
                <a:latin typeface="Arial" charset="0"/>
              </a:rPr>
              <a:t>Establish measures of effectiveness of configuration control of models in architecting</a:t>
            </a:r>
          </a:p>
          <a:p>
            <a:pPr lvl="1"/>
            <a:r>
              <a:rPr lang="en-US" smtClean="0">
                <a:latin typeface="Arial" charset="0"/>
              </a:rPr>
              <a:t>Quality attributes of configuration control</a:t>
            </a:r>
          </a:p>
          <a:p>
            <a:pPr lvl="2"/>
            <a:r>
              <a:rPr lang="en-US" smtClean="0">
                <a:latin typeface="Arial" charset="0"/>
              </a:rPr>
              <a:t>Configuration control completeness</a:t>
            </a:r>
          </a:p>
          <a:p>
            <a:pPr lvl="2"/>
            <a:r>
              <a:rPr lang="en-US" smtClean="0">
                <a:latin typeface="Arial" charset="0"/>
              </a:rPr>
              <a:t>Defects in configuration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6248400" cy="954088"/>
          </a:xfrm>
        </p:spPr>
        <p:txBody>
          <a:bodyPr/>
          <a:lstStyle/>
          <a:p>
            <a:r>
              <a:rPr lang="en-US" sz="2400" smtClean="0">
                <a:latin typeface="Arial" charset="0"/>
              </a:rPr>
              <a:t>Elements and Features of Models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295400"/>
            <a:ext cx="4038600" cy="52578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Objects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Relationships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Vertical – parent/child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Horizontal – e.g., functions</a:t>
            </a:r>
            <a:r>
              <a:rPr lang="en-US" sz="1600" smtClean="0">
                <a:latin typeface="Arial" charset="0"/>
                <a:sym typeface="Wingdings" pitchFamily="2" charset="2"/>
              </a:rPr>
              <a:t></a:t>
            </a:r>
            <a:r>
              <a:rPr lang="en-US" sz="1600" smtClean="0">
                <a:latin typeface="Arial" charset="0"/>
              </a:rPr>
              <a:t>requirements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Configuration control of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Objects</a:t>
            </a:r>
          </a:p>
          <a:p>
            <a:pPr lvl="2">
              <a:lnSpc>
                <a:spcPct val="80000"/>
              </a:lnSpc>
            </a:pPr>
            <a:r>
              <a:rPr lang="en-US" sz="1400" smtClean="0">
                <a:latin typeface="Arial" charset="0"/>
              </a:rPr>
              <a:t>Control by self or by parent or owner?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Relationships</a:t>
            </a:r>
          </a:p>
          <a:p>
            <a:pPr lvl="2">
              <a:lnSpc>
                <a:spcPct val="80000"/>
              </a:lnSpc>
            </a:pPr>
            <a:r>
              <a:rPr lang="en-US" sz="1400" smtClean="0">
                <a:latin typeface="Arial" charset="0"/>
              </a:rPr>
              <a:t>Control by self, “owner”, “defining”, “complying” object?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Event or time-sequenced configuration control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Functional/Logical: Parent</a:t>
            </a:r>
            <a:r>
              <a:rPr lang="en-US" sz="1600" smtClean="0">
                <a:latin typeface="Arial" charset="0"/>
                <a:sym typeface="Wingdings" pitchFamily="2" charset="2"/>
              </a:rPr>
              <a:t></a:t>
            </a:r>
            <a:r>
              <a:rPr lang="en-US" sz="1600" smtClean="0">
                <a:latin typeface="Arial" charset="0"/>
              </a:rPr>
              <a:t>child (left-side-of-V)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Physical: Child</a:t>
            </a:r>
            <a:r>
              <a:rPr lang="en-US" sz="1600" smtClean="0">
                <a:latin typeface="Arial" charset="0"/>
                <a:sym typeface="Wingdings" pitchFamily="2" charset="2"/>
              </a:rPr>
              <a:t>parent (right-side-of-V)</a:t>
            </a:r>
            <a:endParaRPr lang="en-US" sz="1600" smtClean="0">
              <a:latin typeface="Arial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5973763" y="1524000"/>
          <a:ext cx="2789237" cy="2692400"/>
        </p:xfrm>
        <a:graphic>
          <a:graphicData uri="http://schemas.openxmlformats.org/presentationml/2006/ole">
            <p:oleObj spid="_x0000_s21508" name="MS Org Chart" r:id="rId3" imgW="2190600" imgH="2114280" progId="">
              <p:embed followColorScheme="full"/>
            </p:oleObj>
          </a:graphicData>
        </a:graphic>
      </p:graphicFrame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72390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876800" y="32004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400" b="1"/>
              <a:t>Child of a different parent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7912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267200" y="1524000"/>
            <a:ext cx="19812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A sibling Parent (same or different type)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6248400" y="213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5334000" y="2667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/>
      <p:bldP spid="21512" grpId="0" animBg="1"/>
      <p:bldP spid="21513" grpId="0" animBg="1"/>
      <p:bldP spid="215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6248400" cy="954088"/>
          </a:xfrm>
        </p:spPr>
        <p:txBody>
          <a:bodyPr/>
          <a:lstStyle/>
          <a:p>
            <a:r>
              <a:rPr lang="en-US" sz="2400" smtClean="0">
                <a:latin typeface="Arial" charset="0"/>
              </a:rPr>
              <a:t>Model Management Use Cases – 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5400"/>
            <a:ext cx="4800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Develop architecture (left side of V)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“Freeze” requirements, functions, logical architecture elements, interfaces at specified levels prior to going to next-lower level</a:t>
            </a:r>
          </a:p>
          <a:p>
            <a:pPr lvl="2">
              <a:lnSpc>
                <a:spcPct val="80000"/>
              </a:lnSpc>
            </a:pPr>
            <a:r>
              <a:rPr lang="en-US" sz="1400" smtClean="0">
                <a:latin typeface="Arial" charset="0"/>
              </a:rPr>
              <a:t>“Design review” sequence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Synchronize at each level (horizontal integration) 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Allow lower-level items to be changed until baselined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Enables sequential, tiered architecting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Measures: 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Number of functional and logical objects under control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Number of relationships under control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% objects appropriately under control (maturity check)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</a:rPr>
              <a:t>% relationships appropriately under control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562600" y="1905000"/>
            <a:ext cx="14478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/>
              <a:t>Sibling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391400" y="1905000"/>
            <a:ext cx="14478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/>
              <a:t>Sibling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7010400" y="25146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181600" y="35052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6477000" y="35052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7772400" y="35052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6096000" y="3962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7150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67818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V="1">
            <a:off x="82296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5105400" y="48768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6400800" y="48768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7696200" y="48768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6019800" y="5334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V="1">
            <a:off x="56388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V="1">
            <a:off x="67056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V="1">
            <a:off x="81534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7391400" y="3962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7315200" y="5334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  <p:bldP spid="307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6248400" cy="954088"/>
          </a:xfrm>
        </p:spPr>
        <p:txBody>
          <a:bodyPr/>
          <a:lstStyle/>
          <a:p>
            <a:r>
              <a:rPr lang="en-US" sz="2400" smtClean="0">
                <a:latin typeface="Arial" charset="0"/>
              </a:rPr>
              <a:t>Model Management Use Cases – 2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457835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Maintain configuration control of design (right side of V)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latin typeface="Arial" charset="0"/>
              </a:rPr>
              <a:t>Manage functions, logical elements, at higher levels 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latin typeface="Arial" charset="0"/>
              </a:rPr>
              <a:t>Manage effects of changes at lower levels</a:t>
            </a:r>
          </a:p>
          <a:p>
            <a:pPr lvl="2"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E.g., Part substitutions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Measures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latin typeface="Arial" charset="0"/>
              </a:rPr>
              <a:t>Number  and % of physical objects under configuration control (by level)</a:t>
            </a:r>
          </a:p>
          <a:p>
            <a:pPr lvl="1">
              <a:lnSpc>
                <a:spcPct val="80000"/>
              </a:lnSpc>
            </a:pPr>
            <a:endParaRPr lang="en-US" sz="2000" smtClean="0">
              <a:latin typeface="Arial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562600" y="1905000"/>
            <a:ext cx="14478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/>
              <a:t>Sibling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7391400" y="1905000"/>
            <a:ext cx="14478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/>
              <a:t>Sibling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7010400" y="25146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181600" y="35052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477000" y="35052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772400" y="35052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6096000" y="3962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57150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67818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82296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5105400" y="48768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400800" y="48768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7696200" y="48768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019800" y="5334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V="1">
            <a:off x="56388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 flipV="1">
            <a:off x="67056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V="1">
            <a:off x="81534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7391400" y="3962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7315200" y="5334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764" grpId="0" animBg="1"/>
      <p:bldP spid="31765" grpId="0" animBg="1"/>
      <p:bldP spid="317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6248400" cy="954088"/>
          </a:xfrm>
        </p:spPr>
        <p:txBody>
          <a:bodyPr/>
          <a:lstStyle/>
          <a:p>
            <a:r>
              <a:rPr lang="en-US" sz="2400" smtClean="0">
                <a:latin typeface="Arial" charset="0"/>
              </a:rPr>
              <a:t>Model Management Use Cases – 3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572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Maintain multiple versions concurrently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Arial" charset="0"/>
              </a:rPr>
              <a:t>Establish controlled object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Arial" charset="0"/>
              </a:rPr>
              <a:t>Establish controlled, alternative objects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Arial" charset="0"/>
              </a:rPr>
              <a:t>Establish compatibility of multiple objects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Measures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Arial" charset="0"/>
              </a:rPr>
              <a:t>Number of available versions of any object (1,*)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Arial" charset="0"/>
              </a:rPr>
              <a:t>Accuracy of version assignment to configuration or “baseline”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Arial" charset="0"/>
              </a:rPr>
              <a:t>Consistency of version assignments to baseline across all objects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562600" y="1905000"/>
            <a:ext cx="14478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/>
              <a:t>Sibling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391400" y="1905000"/>
            <a:ext cx="14478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/>
              <a:t>Sibling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7010400" y="25146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181600" y="35052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477000" y="35052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Alt.</a:t>
            </a:r>
          </a:p>
          <a:p>
            <a:pPr algn="ctr"/>
            <a:r>
              <a:rPr lang="en-US"/>
              <a:t>Child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7772400" y="35052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V="1">
            <a:off x="57150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67818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82296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105400" y="48768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6400800" y="48768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7696200" y="487680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6019800" y="56388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V="1">
            <a:off x="56388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V="1">
            <a:off x="67056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V="1">
            <a:off x="81534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7391400" y="3962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7315200" y="5334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6096000" y="42672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  <p:bldP spid="32782" grpId="0" animBg="1"/>
      <p:bldP spid="32783" grpId="0" animBg="1"/>
      <p:bldP spid="32784" grpId="0" animBg="1"/>
      <p:bldP spid="32785" grpId="0" animBg="1"/>
      <p:bldP spid="32786" grpId="0" animBg="1"/>
      <p:bldP spid="32787" grpId="0" animBg="1"/>
      <p:bldP spid="32788" grpId="0" animBg="1"/>
      <p:bldP spid="32789" grpId="0" animBg="1"/>
      <p:bldP spid="327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Satisfying Objectives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3058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Establish purposes of configuration control of models in architecting (use cases)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Are there more use cases to consider?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Establish measures of effectiveness of configuration control of models in architecting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Quality attributes of configuration control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Configuration control completeness</a:t>
            </a:r>
          </a:p>
          <a:p>
            <a:pPr lvl="3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Are we controlling the right things at the right times?</a:t>
            </a:r>
          </a:p>
          <a:p>
            <a:pPr lvl="4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Levels </a:t>
            </a:r>
          </a:p>
          <a:p>
            <a:pPr lvl="4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Links and relationships</a:t>
            </a:r>
          </a:p>
          <a:p>
            <a:pPr lvl="4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Children / parents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Defect management </a:t>
            </a:r>
          </a:p>
          <a:p>
            <a:pPr lvl="3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Uncontrolled, or prematurely controlled</a:t>
            </a:r>
          </a:p>
          <a:p>
            <a:pPr lvl="3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Incompletely controlled (see completeness)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“Size” – number of versions for any </a:t>
            </a:r>
            <a:r>
              <a:rPr lang="en-US" sz="2000" dirty="0" smtClean="0">
                <a:latin typeface="Arial" charset="0"/>
              </a:rPr>
              <a:t>object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latin typeface="Arial" charset="0"/>
              </a:rPr>
              <a:t>Related artifacts</a:t>
            </a:r>
          </a:p>
          <a:p>
            <a:pPr lvl="1">
              <a:lnSpc>
                <a:spcPct val="80000"/>
              </a:lnSpc>
            </a:pPr>
            <a:endParaRPr lang="en-US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444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2_Default Design</vt:lpstr>
      <vt:lpstr>MS Org Chart</vt:lpstr>
      <vt:lpstr>Configuration Control of Architecture Models</vt:lpstr>
      <vt:lpstr>Discussion Topics</vt:lpstr>
      <vt:lpstr>Underlying Objectives</vt:lpstr>
      <vt:lpstr>Elements and Features of Models</vt:lpstr>
      <vt:lpstr>Model Management Use Cases – 1</vt:lpstr>
      <vt:lpstr>Model Management Use Cases – 2</vt:lpstr>
      <vt:lpstr>Model Management Use Cases – 3</vt:lpstr>
      <vt:lpstr>Satisfying Objectives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bedocs</dc:creator>
  <cp:lastModifiedBy>bedocs</cp:lastModifiedBy>
  <cp:revision>5</cp:revision>
  <dcterms:created xsi:type="dcterms:W3CDTF">2011-01-28T00:23:42Z</dcterms:created>
  <dcterms:modified xsi:type="dcterms:W3CDTF">2011-01-31T21:57:25Z</dcterms:modified>
</cp:coreProperties>
</file>