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65" r:id="rId3"/>
    <p:sldId id="262" r:id="rId4"/>
    <p:sldId id="272" r:id="rId5"/>
    <p:sldId id="273" r:id="rId6"/>
    <p:sldId id="259" r:id="rId7"/>
    <p:sldId id="275" r:id="rId8"/>
    <p:sldId id="271" r:id="rId9"/>
    <p:sldId id="274" r:id="rId10"/>
    <p:sldId id="264" r:id="rId11"/>
    <p:sldId id="266" r:id="rId12"/>
    <p:sldId id="260" r:id="rId13"/>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75" d="100"/>
          <a:sy n="75" d="100"/>
        </p:scale>
        <p:origin x="480" y="29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0BCB4E93-139B-4F3B-A809-E02604A90FF6}" type="datetimeFigureOut">
              <a:rPr lang="en-US" smtClean="0"/>
              <a:t>5/26/2015</a:t>
            </a:fld>
            <a:endParaRPr lang="en-US"/>
          </a:p>
        </p:txBody>
      </p:sp>
      <p:sp>
        <p:nvSpPr>
          <p:cNvPr id="4" name="Slide Image Placeholder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81CCBD32-C349-4C6F-A80A-E0F7055F3838}" type="slidenum">
              <a:rPr lang="en-US" smtClean="0"/>
              <a:t>‹#›</a:t>
            </a:fld>
            <a:endParaRPr lang="en-US"/>
          </a:p>
        </p:txBody>
      </p:sp>
    </p:spTree>
    <p:extLst>
      <p:ext uri="{BB962C8B-B14F-4D97-AF65-F5344CB8AC3E}">
        <p14:creationId xmlns:p14="http://schemas.microsoft.com/office/powerpoint/2010/main" val="275542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785" y="0"/>
            <a:ext cx="4328176" cy="6902849"/>
          </a:xfrm>
          <a:prstGeom prst="rect">
            <a:avLst/>
          </a:prstGeom>
        </p:spPr>
      </p:pic>
      <p:sp>
        <p:nvSpPr>
          <p:cNvPr id="2" name="Title 1"/>
          <p:cNvSpPr>
            <a:spLocks noGrp="1"/>
          </p:cNvSpPr>
          <p:nvPr>
            <p:ph type="ctrTitle"/>
          </p:nvPr>
        </p:nvSpPr>
        <p:spPr>
          <a:xfrm>
            <a:off x="571531" y="2115612"/>
            <a:ext cx="5368621" cy="1470025"/>
          </a:xfrm>
        </p:spPr>
        <p:txBody>
          <a:bodyPr/>
          <a:lstStyle>
            <a:lvl1pPr algn="l">
              <a:defRPr>
                <a:solidFill>
                  <a:schemeClr val="bg1"/>
                </a:solidFill>
                <a:latin typeface="Franklin Gothic Book"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611560" y="3658601"/>
            <a:ext cx="5328592" cy="135457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40152" y="7245424"/>
            <a:ext cx="258127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3"/>
          <p:cNvSpPr>
            <a:spLocks noGrp="1"/>
          </p:cNvSpPr>
          <p:nvPr>
            <p:ph type="dt" sz="half" idx="10"/>
          </p:nvPr>
        </p:nvSpPr>
        <p:spPr>
          <a:xfrm>
            <a:off x="7524328" y="6415125"/>
            <a:ext cx="2133600" cy="365125"/>
          </a:xfrm>
        </p:spPr>
        <p:txBody>
          <a:bodyPr/>
          <a:lstStyle>
            <a:lvl1pPr>
              <a:defRPr/>
            </a:lvl1pPr>
          </a:lstStyle>
          <a:p>
            <a:r>
              <a:rPr lang="en-GB" dirty="0" smtClean="0"/>
              <a:t>www.nafems.org</a:t>
            </a:r>
            <a:endParaRPr lang="en-GB" dirty="0"/>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1520" y="6168321"/>
            <a:ext cx="1861195" cy="631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42353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6EB2D8-DE42-4EC5-BC6E-3F7359C78B8A}" type="datetime1">
              <a:rPr lang="en-GB" smtClean="0"/>
              <a:t>26/05/2015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E9EC35-AD31-4AB2-93A8-D6F93F11AE10}" type="slidenum">
              <a:rPr lang="en-GB" smtClean="0"/>
              <a:t>‹#›</a:t>
            </a:fld>
            <a:endParaRPr lang="en-GB" dirty="0"/>
          </a:p>
        </p:txBody>
      </p:sp>
    </p:spTree>
    <p:extLst>
      <p:ext uri="{BB962C8B-B14F-4D97-AF65-F5344CB8AC3E}">
        <p14:creationId xmlns:p14="http://schemas.microsoft.com/office/powerpoint/2010/main" val="3233715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777608-44CB-47FA-8517-163947FD437A}" type="datetime1">
              <a:rPr lang="en-GB" smtClean="0"/>
              <a:t>26/05/2015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E9EC35-AD31-4AB2-93A8-D6F93F11AE10}" type="slidenum">
              <a:rPr lang="en-GB" smtClean="0"/>
              <a:t>‹#›</a:t>
            </a:fld>
            <a:endParaRPr lang="en-GB" dirty="0"/>
          </a:p>
        </p:txBody>
      </p:sp>
    </p:spTree>
    <p:extLst>
      <p:ext uri="{BB962C8B-B14F-4D97-AF65-F5344CB8AC3E}">
        <p14:creationId xmlns:p14="http://schemas.microsoft.com/office/powerpoint/2010/main" val="339253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533A0D-87D2-4945-8E82-6DE41E92F8AA}" type="datetime1">
              <a:rPr lang="en-GB" smtClean="0"/>
              <a:t>26/05/2015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E9EC35-AD31-4AB2-93A8-D6F93F11AE10}" type="slidenum">
              <a:rPr lang="en-GB" smtClean="0"/>
              <a:t>‹#›</a:t>
            </a:fld>
            <a:endParaRPr lang="en-GB" dirty="0"/>
          </a:p>
        </p:txBody>
      </p:sp>
    </p:spTree>
    <p:extLst>
      <p:ext uri="{BB962C8B-B14F-4D97-AF65-F5344CB8AC3E}">
        <p14:creationId xmlns:p14="http://schemas.microsoft.com/office/powerpoint/2010/main" val="44365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A57E44-0867-49FA-938A-3A9635577635}" type="datetime1">
              <a:rPr lang="en-GB" smtClean="0"/>
              <a:t>26/05/2015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E9EC35-AD31-4AB2-93A8-D6F93F11AE10}" type="slidenum">
              <a:rPr lang="en-GB" smtClean="0"/>
              <a:t>‹#›</a:t>
            </a:fld>
            <a:endParaRPr lang="en-GB" dirty="0"/>
          </a:p>
        </p:txBody>
      </p:sp>
    </p:spTree>
    <p:extLst>
      <p:ext uri="{BB962C8B-B14F-4D97-AF65-F5344CB8AC3E}">
        <p14:creationId xmlns:p14="http://schemas.microsoft.com/office/powerpoint/2010/main" val="2818275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7"/>
            <a:ext cx="7643192" cy="1143000"/>
          </a:xfrm>
        </p:spPr>
        <p:txBody>
          <a:bodyPr/>
          <a:lstStyle>
            <a:lvl1pPr algn="l">
              <a:defRPr>
                <a:solidFill>
                  <a:srgbClr val="FF0000"/>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1043608" y="1600201"/>
            <a:ext cx="764319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a:xfrm>
            <a:off x="4177820" y="6343132"/>
            <a:ext cx="874440" cy="365125"/>
          </a:xfrm>
        </p:spPr>
        <p:txBody>
          <a:bodyPr/>
          <a:lstStyle>
            <a:lvl1pPr algn="ctr">
              <a:defRPr/>
            </a:lvl1pPr>
          </a:lstStyle>
          <a:p>
            <a:fld id="{33E9EC35-AD31-4AB2-93A8-D6F93F11AE10}" type="slidenum">
              <a:rPr lang="en-GB" smtClean="0"/>
              <a:pPr/>
              <a:t>‹#›</a:t>
            </a:fld>
            <a:endParaRPr lang="en-GB" dirty="0"/>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26156"/>
            <a:ext cx="1861195" cy="631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ooter Placeholder 4"/>
          <p:cNvSpPr txBox="1">
            <a:spLocks/>
          </p:cNvSpPr>
          <p:nvPr userDrawn="1"/>
        </p:nvSpPr>
        <p:spPr>
          <a:xfrm>
            <a:off x="6372200" y="6343132"/>
            <a:ext cx="2981296"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solidFill>
                  <a:srgbClr val="FF0000"/>
                </a:solidFill>
              </a:rPr>
              <a:t>www.nafems.org</a:t>
            </a:r>
            <a:endParaRPr lang="en-GB" dirty="0">
              <a:solidFill>
                <a:srgbClr val="FF0000"/>
              </a:solidFill>
            </a:endParaRPr>
          </a:p>
        </p:txBody>
      </p:sp>
    </p:spTree>
    <p:extLst>
      <p:ext uri="{BB962C8B-B14F-4D97-AF65-F5344CB8AC3E}">
        <p14:creationId xmlns:p14="http://schemas.microsoft.com/office/powerpoint/2010/main" val="30705460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8672" b="31291"/>
          <a:stretch/>
        </p:blipFill>
        <p:spPr>
          <a:xfrm rot="16200000">
            <a:off x="3303240" y="1017239"/>
            <a:ext cx="6858000" cy="4823521"/>
          </a:xfrm>
          <a:prstGeom prst="rect">
            <a:avLst/>
          </a:prstGeom>
        </p:spPr>
      </p:pic>
      <p:sp>
        <p:nvSpPr>
          <p:cNvPr id="2" name="Title 1"/>
          <p:cNvSpPr>
            <a:spLocks noGrp="1"/>
          </p:cNvSpPr>
          <p:nvPr>
            <p:ph type="title"/>
          </p:nvPr>
        </p:nvSpPr>
        <p:spPr>
          <a:xfrm>
            <a:off x="467544" y="274637"/>
            <a:ext cx="8208912" cy="1143000"/>
          </a:xfrm>
        </p:spPr>
        <p:txBody>
          <a:bodyPr>
            <a:noAutofit/>
          </a:bodyPr>
          <a:lstStyle>
            <a:lvl1pPr algn="l">
              <a:defRPr sz="3600">
                <a:solidFill>
                  <a:srgbClr val="D72929"/>
                </a:solidFill>
                <a:latin typeface="Century Gothic"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67544" y="1600201"/>
            <a:ext cx="8208912" cy="4525963"/>
          </a:xfrm>
        </p:spPr>
        <p:txBody>
          <a:bodyPr>
            <a:normAutofit/>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6DC663D9-A3D8-4D2E-98EB-1C88F197B7B2}" type="datetime1">
              <a:rPr lang="en-GB" smtClean="0"/>
              <a:t>26/05/2015</a:t>
            </a:fld>
            <a:endParaRPr lang="en-GB" dirty="0"/>
          </a:p>
        </p:txBody>
      </p:sp>
      <p:sp>
        <p:nvSpPr>
          <p:cNvPr id="6" name="Slide Number Placeholder 5"/>
          <p:cNvSpPr>
            <a:spLocks noGrp="1"/>
          </p:cNvSpPr>
          <p:nvPr>
            <p:ph type="sldNum" sz="quarter" idx="12"/>
          </p:nvPr>
        </p:nvSpPr>
        <p:spPr>
          <a:xfrm>
            <a:off x="4139952" y="6359515"/>
            <a:ext cx="1018456" cy="365125"/>
          </a:xfrm>
        </p:spPr>
        <p:txBody>
          <a:bodyPr/>
          <a:lstStyle/>
          <a:p>
            <a:pPr algn="ctr"/>
            <a:fld id="{33E9EC35-AD31-4AB2-93A8-D6F93F11AE10}" type="slidenum">
              <a:rPr lang="en-GB" smtClean="0"/>
              <a:pPr algn="ctr"/>
              <a:t>‹#›</a:t>
            </a:fld>
            <a:endParaRPr lang="en-GB" dirty="0"/>
          </a:p>
        </p:txBody>
      </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226156"/>
            <a:ext cx="1861195" cy="631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ooter Placeholder 4"/>
          <p:cNvSpPr txBox="1">
            <a:spLocks/>
          </p:cNvSpPr>
          <p:nvPr userDrawn="1"/>
        </p:nvSpPr>
        <p:spPr>
          <a:xfrm>
            <a:off x="6372200" y="6343132"/>
            <a:ext cx="2981296"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solidFill>
                  <a:srgbClr val="FF0000"/>
                </a:solidFill>
              </a:rPr>
              <a:t>www.nafems.org</a:t>
            </a:r>
            <a:endParaRPr lang="en-GB" dirty="0">
              <a:solidFill>
                <a:srgbClr val="FF0000"/>
              </a:solidFill>
            </a:endParaRPr>
          </a:p>
        </p:txBody>
      </p:sp>
    </p:spTree>
    <p:extLst>
      <p:ext uri="{BB962C8B-B14F-4D97-AF65-F5344CB8AC3E}">
        <p14:creationId xmlns:p14="http://schemas.microsoft.com/office/powerpoint/2010/main" val="8067285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38A5E5-4B0A-4408-AF59-06A9FBF6EBA1}" type="datetime1">
              <a:rPr lang="en-GB" smtClean="0"/>
              <a:t>26/05/2015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E9EC35-AD31-4AB2-93A8-D6F93F11AE10}" type="slidenum">
              <a:rPr lang="en-GB" smtClean="0"/>
              <a:t>‹#›</a:t>
            </a:fld>
            <a:endParaRPr lang="en-GB" dirty="0"/>
          </a:p>
        </p:txBody>
      </p:sp>
    </p:spTree>
    <p:extLst>
      <p:ext uri="{BB962C8B-B14F-4D97-AF65-F5344CB8AC3E}">
        <p14:creationId xmlns:p14="http://schemas.microsoft.com/office/powerpoint/2010/main" val="349740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6876256" y="0"/>
            <a:ext cx="3691128" cy="5879592"/>
          </a:xfrm>
          <a:prstGeom prst="rect">
            <a:avLst/>
          </a:prstGeom>
        </p:spPr>
      </p:pic>
      <p:sp>
        <p:nvSpPr>
          <p:cNvPr id="2" name="Title 1"/>
          <p:cNvSpPr>
            <a:spLocks noGrp="1"/>
          </p:cNvSpPr>
          <p:nvPr>
            <p:ph type="title"/>
          </p:nvPr>
        </p:nvSpPr>
        <p:spPr>
          <a:xfrm>
            <a:off x="827584" y="274637"/>
            <a:ext cx="7488832" cy="1143000"/>
          </a:xfrm>
        </p:spPr>
        <p:txBody>
          <a:bodyPr/>
          <a:lstStyle>
            <a:lvl1pPr algn="l">
              <a:defRPr>
                <a:solidFill>
                  <a:srgbClr val="FF0000"/>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827584" y="1600201"/>
            <a:ext cx="748883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6DC663D9-A3D8-4D2E-98EB-1C88F197B7B2}" type="datetime1">
              <a:rPr lang="en-GB" smtClean="0"/>
              <a:t>26/05/2015</a:t>
            </a:fld>
            <a:endParaRPr lang="en-GB" dirty="0"/>
          </a:p>
        </p:txBody>
      </p:sp>
      <p:sp>
        <p:nvSpPr>
          <p:cNvPr id="6" name="Slide Number Placeholder 5"/>
          <p:cNvSpPr>
            <a:spLocks noGrp="1"/>
          </p:cNvSpPr>
          <p:nvPr>
            <p:ph type="sldNum" sz="quarter" idx="12"/>
          </p:nvPr>
        </p:nvSpPr>
        <p:spPr>
          <a:xfrm>
            <a:off x="4139952" y="6359515"/>
            <a:ext cx="1018456" cy="365125"/>
          </a:xfrm>
        </p:spPr>
        <p:txBody>
          <a:bodyPr/>
          <a:lstStyle/>
          <a:p>
            <a:pPr algn="ctr"/>
            <a:fld id="{33E9EC35-AD31-4AB2-93A8-D6F93F11AE10}" type="slidenum">
              <a:rPr lang="en-GB" smtClean="0"/>
              <a:pPr algn="ctr"/>
              <a:t>‹#›</a:t>
            </a:fld>
            <a:endParaRPr lang="en-GB" dirty="0"/>
          </a:p>
        </p:txBody>
      </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226156"/>
            <a:ext cx="1861195" cy="631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ooter Placeholder 4"/>
          <p:cNvSpPr txBox="1">
            <a:spLocks/>
          </p:cNvSpPr>
          <p:nvPr userDrawn="1"/>
        </p:nvSpPr>
        <p:spPr>
          <a:xfrm>
            <a:off x="6372200" y="6343132"/>
            <a:ext cx="2981296"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solidFill>
                  <a:srgbClr val="FF0000"/>
                </a:solidFill>
              </a:rPr>
              <a:t>www.nafems.org</a:t>
            </a:r>
            <a:endParaRPr lang="en-GB" dirty="0">
              <a:solidFill>
                <a:srgbClr val="FF0000"/>
              </a:solidFill>
            </a:endParaRPr>
          </a:p>
        </p:txBody>
      </p:sp>
    </p:spTree>
    <p:extLst>
      <p:ext uri="{BB962C8B-B14F-4D97-AF65-F5344CB8AC3E}">
        <p14:creationId xmlns:p14="http://schemas.microsoft.com/office/powerpoint/2010/main" val="15092761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A25871A-CB29-4D79-91D3-9F5E5A59EB81}" type="datetime1">
              <a:rPr lang="en-GB" smtClean="0"/>
              <a:t>26/05/2015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E9EC35-AD31-4AB2-93A8-D6F93F11AE10}" type="slidenum">
              <a:rPr lang="en-GB" smtClean="0"/>
              <a:t>‹#›</a:t>
            </a:fld>
            <a:endParaRPr lang="en-GB" dirty="0"/>
          </a:p>
        </p:txBody>
      </p:sp>
    </p:spTree>
    <p:extLst>
      <p:ext uri="{BB962C8B-B14F-4D97-AF65-F5344CB8AC3E}">
        <p14:creationId xmlns:p14="http://schemas.microsoft.com/office/powerpoint/2010/main" val="931651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95B5EF6-5928-4163-A3D1-A54E9A6111D4}" type="datetime1">
              <a:rPr lang="en-GB" smtClean="0"/>
              <a:t>26/05/2015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3E9EC35-AD31-4AB2-93A8-D6F93F11AE10}" type="slidenum">
              <a:rPr lang="en-GB" smtClean="0"/>
              <a:t>‹#›</a:t>
            </a:fld>
            <a:endParaRPr lang="en-GB" dirty="0"/>
          </a:p>
        </p:txBody>
      </p:sp>
    </p:spTree>
    <p:extLst>
      <p:ext uri="{BB962C8B-B14F-4D97-AF65-F5344CB8AC3E}">
        <p14:creationId xmlns:p14="http://schemas.microsoft.com/office/powerpoint/2010/main" val="1583219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D8CB181-8AEC-41D7-91FF-95B821A59FFB}" type="datetime1">
              <a:rPr lang="en-GB" smtClean="0"/>
              <a:t>26/05/2015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3E9EC35-AD31-4AB2-93A8-D6F93F11AE10}" type="slidenum">
              <a:rPr lang="en-GB" smtClean="0"/>
              <a:t>‹#›</a:t>
            </a:fld>
            <a:endParaRPr lang="en-GB" dirty="0"/>
          </a:p>
        </p:txBody>
      </p:sp>
    </p:spTree>
    <p:extLst>
      <p:ext uri="{BB962C8B-B14F-4D97-AF65-F5344CB8AC3E}">
        <p14:creationId xmlns:p14="http://schemas.microsoft.com/office/powerpoint/2010/main" val="203875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E14138-9FAC-4040-8C9C-0CE170E7B57D}" type="datetime1">
              <a:rPr lang="en-GB" smtClean="0"/>
              <a:t>26/05/2015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3E9EC35-AD31-4AB2-93A8-D6F93F11AE10}" type="slidenum">
              <a:rPr lang="en-GB" smtClean="0"/>
              <a:t>‹#›</a:t>
            </a:fld>
            <a:endParaRPr lang="en-GB" dirty="0"/>
          </a:p>
        </p:txBody>
      </p:sp>
    </p:spTree>
    <p:extLst>
      <p:ext uri="{BB962C8B-B14F-4D97-AF65-F5344CB8AC3E}">
        <p14:creationId xmlns:p14="http://schemas.microsoft.com/office/powerpoint/2010/main" val="305663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15813-87DF-45B2-988B-88A548706598}" type="datetime1">
              <a:rPr lang="en-GB" smtClean="0"/>
              <a:t>26/05/2015</a:t>
            </a:fld>
            <a:endParaRPr lang="en-GB"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9EC35-AD31-4AB2-93A8-D6F93F11AE10}" type="slidenum">
              <a:rPr lang="en-GB" smtClean="0"/>
              <a:t>‹#›</a:t>
            </a:fld>
            <a:endParaRPr lang="en-GB" dirty="0"/>
          </a:p>
        </p:txBody>
      </p:sp>
    </p:spTree>
    <p:extLst>
      <p:ext uri="{BB962C8B-B14F-4D97-AF65-F5344CB8AC3E}">
        <p14:creationId xmlns:p14="http://schemas.microsoft.com/office/powerpoint/2010/main" val="243446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2"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rgbClr val="FF0000"/>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rPr>
              <a:t>SMSWG Meeting</a:t>
            </a:r>
            <a:endParaRPr lang="en-US" dirty="0">
              <a:solidFill>
                <a:srgbClr val="FF0000"/>
              </a:solidFill>
            </a:endParaRPr>
          </a:p>
        </p:txBody>
      </p:sp>
      <p:sp>
        <p:nvSpPr>
          <p:cNvPr id="3" name="Subtitle 2"/>
          <p:cNvSpPr>
            <a:spLocks noGrp="1"/>
          </p:cNvSpPr>
          <p:nvPr>
            <p:ph type="subTitle" idx="1"/>
          </p:nvPr>
        </p:nvSpPr>
        <p:spPr/>
        <p:txBody>
          <a:bodyPr/>
          <a:lstStyle/>
          <a:p>
            <a:r>
              <a:rPr lang="en-US" dirty="0" smtClean="0"/>
              <a:t>26 May 2015</a:t>
            </a:r>
            <a:endParaRPr lang="en-US" dirty="0"/>
          </a:p>
        </p:txBody>
      </p:sp>
    </p:spTree>
    <p:extLst>
      <p:ext uri="{BB962C8B-B14F-4D97-AF65-F5344CB8AC3E}">
        <p14:creationId xmlns:p14="http://schemas.microsoft.com/office/powerpoint/2010/main" val="3305870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NWC15 Papers Submitted on Systems</a:t>
            </a:r>
            <a:endParaRPr lang="en-US" dirty="0"/>
          </a:p>
        </p:txBody>
      </p:sp>
      <p:sp>
        <p:nvSpPr>
          <p:cNvPr id="3" name="Content Placeholder 2"/>
          <p:cNvSpPr>
            <a:spLocks noGrp="1"/>
          </p:cNvSpPr>
          <p:nvPr>
            <p:ph idx="1"/>
          </p:nvPr>
        </p:nvSpPr>
        <p:spPr/>
        <p:txBody>
          <a:bodyPr>
            <a:normAutofit fontScale="47500" lnSpcReduction="20000"/>
          </a:bodyPr>
          <a:lstStyle/>
          <a:p>
            <a:r>
              <a:rPr lang="en-US" b="1" cap="all" dirty="0"/>
              <a:t>Model-Learning for Power Consumption Simulation through Control </a:t>
            </a:r>
            <a:r>
              <a:rPr lang="en-US" b="1" cap="all" dirty="0" smtClean="0"/>
              <a:t>Signals</a:t>
            </a:r>
          </a:p>
          <a:p>
            <a:pPr lvl="1"/>
            <a:r>
              <a:rPr lang="en-US" dirty="0" smtClean="0"/>
              <a:t>Dipl</a:t>
            </a:r>
            <a:r>
              <a:rPr lang="en-US" dirty="0"/>
              <a:t>.-</a:t>
            </a:r>
            <a:r>
              <a:rPr lang="en-US" dirty="0" err="1"/>
              <a:t>Ing</a:t>
            </a:r>
            <a:r>
              <a:rPr lang="en-US" dirty="0"/>
              <a:t>. P. </a:t>
            </a:r>
            <a:r>
              <a:rPr lang="en-US" dirty="0" err="1"/>
              <a:t>Eberspächer</a:t>
            </a:r>
            <a:r>
              <a:rPr lang="en-US" dirty="0"/>
              <a:t>, Dr. A. </a:t>
            </a:r>
            <a:r>
              <a:rPr lang="en-US" dirty="0" err="1"/>
              <a:t>Lechler</a:t>
            </a:r>
            <a:r>
              <a:rPr lang="en-US" dirty="0"/>
              <a:t> </a:t>
            </a:r>
            <a:r>
              <a:rPr lang="en-US" dirty="0" smtClean="0"/>
              <a:t>(</a:t>
            </a:r>
            <a:r>
              <a:rPr lang="en-US" dirty="0"/>
              <a:t>Institute for Control Engineering of Machine Tools and Manufacturing Units (ISW), University Stuttgart, Germany</a:t>
            </a:r>
            <a:r>
              <a:rPr lang="en-US" dirty="0" smtClean="0"/>
              <a:t>)</a:t>
            </a:r>
          </a:p>
          <a:p>
            <a:pPr lvl="1"/>
            <a:r>
              <a:rPr lang="en-US" dirty="0" smtClean="0"/>
              <a:t>Prof</a:t>
            </a:r>
            <a:r>
              <a:rPr lang="en-US" dirty="0"/>
              <a:t>. Dr.-</a:t>
            </a:r>
            <a:r>
              <a:rPr lang="en-US" dirty="0" err="1"/>
              <a:t>Ing</a:t>
            </a:r>
            <a:r>
              <a:rPr lang="en-US" dirty="0"/>
              <a:t>. Dr. </a:t>
            </a:r>
            <a:r>
              <a:rPr lang="en-US" dirty="0" err="1"/>
              <a:t>h.c</a:t>
            </a:r>
            <a:r>
              <a:rPr lang="en-US" dirty="0"/>
              <a:t>. </a:t>
            </a:r>
            <a:r>
              <a:rPr lang="en-US" dirty="0" err="1"/>
              <a:t>mult</a:t>
            </a:r>
            <a:r>
              <a:rPr lang="en-US" dirty="0"/>
              <a:t>. A. </a:t>
            </a:r>
            <a:r>
              <a:rPr lang="en-US" dirty="0" err="1" smtClean="0"/>
              <a:t>Verl</a:t>
            </a:r>
            <a:r>
              <a:rPr lang="en-US" dirty="0" smtClean="0"/>
              <a:t> (</a:t>
            </a:r>
            <a:r>
              <a:rPr lang="en-US" dirty="0" err="1"/>
              <a:t>Fraunhofer-Gesellschaft</a:t>
            </a:r>
            <a:r>
              <a:rPr lang="en-US" dirty="0"/>
              <a:t>, Germany</a:t>
            </a:r>
            <a:r>
              <a:rPr lang="en-US" dirty="0" smtClean="0"/>
              <a:t>)</a:t>
            </a:r>
          </a:p>
          <a:p>
            <a:r>
              <a:rPr lang="en-US" b="1" cap="all" dirty="0"/>
              <a:t>Integrating Physical Interaction and Signal Flow Simulation with Systems Engineering Models</a:t>
            </a:r>
            <a:r>
              <a:rPr lang="en-US" cap="all" dirty="0"/>
              <a:t> </a:t>
            </a:r>
            <a:endParaRPr lang="en-US" b="1" cap="all" dirty="0"/>
          </a:p>
          <a:p>
            <a:pPr lvl="1"/>
            <a:r>
              <a:rPr lang="en-US" dirty="0"/>
              <a:t>Conrad Bock, Raphael </a:t>
            </a:r>
            <a:r>
              <a:rPr lang="en-US" dirty="0" err="1" smtClean="0"/>
              <a:t>Barbau</a:t>
            </a:r>
            <a:r>
              <a:rPr lang="en-US" dirty="0" smtClean="0"/>
              <a:t>(U.S</a:t>
            </a:r>
            <a:r>
              <a:rPr lang="en-US" dirty="0"/>
              <a:t>. National Institute of Standards and Technology, </a:t>
            </a:r>
            <a:r>
              <a:rPr lang="en-US" dirty="0" smtClean="0"/>
              <a:t>USA)</a:t>
            </a:r>
          </a:p>
          <a:p>
            <a:pPr lvl="1"/>
            <a:r>
              <a:rPr lang="en-US" dirty="0" smtClean="0"/>
              <a:t>Ion </a:t>
            </a:r>
            <a:r>
              <a:rPr lang="en-US" dirty="0" err="1" smtClean="0"/>
              <a:t>Matei</a:t>
            </a:r>
            <a:r>
              <a:rPr lang="en-US" dirty="0" smtClean="0"/>
              <a:t> (</a:t>
            </a:r>
            <a:r>
              <a:rPr lang="en-US" dirty="0"/>
              <a:t>Palo Alto Research Center, USA</a:t>
            </a:r>
            <a:r>
              <a:rPr lang="en-US" dirty="0" smtClean="0"/>
              <a:t>)</a:t>
            </a:r>
          </a:p>
          <a:p>
            <a:r>
              <a:rPr lang="en-GB" b="1" cap="all" dirty="0"/>
              <a:t>Determination of functional intersections between multiple tolerance-chains by the use of the assembly-graph </a:t>
            </a:r>
            <a:endParaRPr lang="en-GB" b="1" cap="all" dirty="0" smtClean="0"/>
          </a:p>
          <a:p>
            <a:pPr lvl="1"/>
            <a:r>
              <a:rPr lang="de-DE" dirty="0" smtClean="0"/>
              <a:t>F</a:t>
            </a:r>
            <a:r>
              <a:rPr lang="de-DE" dirty="0"/>
              <a:t>. Litwa, M. Gottwald, J. Forstmeier </a:t>
            </a:r>
            <a:r>
              <a:rPr lang="de-DE" dirty="0" smtClean="0"/>
              <a:t>(</a:t>
            </a:r>
            <a:r>
              <a:rPr lang="de-DE" dirty="0"/>
              <a:t>Daimler AG, Benzstraße, 71059 Sindelfingen, Germany</a:t>
            </a:r>
            <a:r>
              <a:rPr lang="de-DE" dirty="0" smtClean="0"/>
              <a:t>)</a:t>
            </a:r>
            <a:endParaRPr lang="en-US" dirty="0"/>
          </a:p>
          <a:p>
            <a:pPr lvl="1"/>
            <a:r>
              <a:rPr lang="en-US" dirty="0" smtClean="0"/>
              <a:t>Prof</a:t>
            </a:r>
            <a:r>
              <a:rPr lang="en-US" dirty="0"/>
              <a:t>. Dr.-</a:t>
            </a:r>
            <a:r>
              <a:rPr lang="en-US" dirty="0" err="1"/>
              <a:t>Ing</a:t>
            </a:r>
            <a:r>
              <a:rPr lang="en-US" dirty="0"/>
              <a:t>. M. </a:t>
            </a:r>
            <a:r>
              <a:rPr lang="en-US" dirty="0" err="1" smtClean="0"/>
              <a:t>Vielhaber</a:t>
            </a:r>
            <a:r>
              <a:rPr lang="en-US" dirty="0" smtClean="0"/>
              <a:t> </a:t>
            </a:r>
            <a:r>
              <a:rPr lang="en-GB" dirty="0" smtClean="0"/>
              <a:t>(</a:t>
            </a:r>
            <a:r>
              <a:rPr lang="en-GB" dirty="0"/>
              <a:t>Institute of Engineering Design, Saarland University, Germany</a:t>
            </a:r>
            <a:r>
              <a:rPr lang="en-GB" dirty="0" smtClean="0"/>
              <a:t>)</a:t>
            </a:r>
          </a:p>
          <a:p>
            <a:r>
              <a:rPr lang="en-US" b="1" cap="all" dirty="0"/>
              <a:t>Automatic Generation of standardized System Models from 3D-Simulations in a Systems Engineering </a:t>
            </a:r>
            <a:r>
              <a:rPr lang="en-US" b="1" cap="all" dirty="0" smtClean="0"/>
              <a:t>Context</a:t>
            </a:r>
          </a:p>
          <a:p>
            <a:pPr lvl="1"/>
            <a:r>
              <a:rPr lang="en-US" dirty="0" smtClean="0"/>
              <a:t>Dr</a:t>
            </a:r>
            <a:r>
              <a:rPr lang="en-US" dirty="0"/>
              <a:t>. D. Hartmann </a:t>
            </a:r>
            <a:r>
              <a:rPr lang="en-US" dirty="0" smtClean="0"/>
              <a:t>Siemens </a:t>
            </a:r>
            <a:r>
              <a:rPr lang="en-US" dirty="0"/>
              <a:t>AG, </a:t>
            </a:r>
            <a:r>
              <a:rPr lang="en-US" dirty="0" smtClean="0"/>
              <a:t>Germany</a:t>
            </a:r>
          </a:p>
          <a:p>
            <a:pPr lvl="1"/>
            <a:r>
              <a:rPr lang="en-US" dirty="0" smtClean="0"/>
              <a:t>M</a:t>
            </a:r>
            <a:r>
              <a:rPr lang="en-US" dirty="0"/>
              <a:t>. Mahler </a:t>
            </a:r>
            <a:r>
              <a:rPr lang="en-US" dirty="0" smtClean="0"/>
              <a:t>Siemens </a:t>
            </a:r>
            <a:r>
              <a:rPr lang="en-US" dirty="0"/>
              <a:t>Industry Software GmbH &amp; Co. </a:t>
            </a:r>
            <a:r>
              <a:rPr lang="en-US" dirty="0" smtClean="0"/>
              <a:t>KG</a:t>
            </a:r>
          </a:p>
          <a:p>
            <a:r>
              <a:rPr lang="en-GB" b="1" cap="all" dirty="0"/>
              <a:t>NAFEMS WORLD CONGRESS 2015 – Meta Modelling of Body-in-White Processes as a sustainable Knowledge Base during Series </a:t>
            </a:r>
            <a:r>
              <a:rPr lang="en-GB" b="1" cap="all" dirty="0" smtClean="0"/>
              <a:t>Production</a:t>
            </a:r>
            <a:endParaRPr lang="en-US" b="1" cap="all" dirty="0"/>
          </a:p>
          <a:p>
            <a:pPr lvl="1"/>
            <a:r>
              <a:rPr lang="de-DE" dirty="0" smtClean="0"/>
              <a:t>Anke </a:t>
            </a:r>
            <a:r>
              <a:rPr lang="de-DE" dirty="0"/>
              <a:t>Beckmann, Martin Bohn </a:t>
            </a:r>
            <a:r>
              <a:rPr lang="de-DE" dirty="0" smtClean="0"/>
              <a:t>(</a:t>
            </a:r>
            <a:r>
              <a:rPr lang="de-DE" dirty="0"/>
              <a:t>Daimler AG, Benzstrasse, 71063 Sindelfingen, Germany</a:t>
            </a:r>
            <a:r>
              <a:rPr lang="de-DE" dirty="0" smtClean="0"/>
              <a:t>)</a:t>
            </a:r>
            <a:endParaRPr lang="en-US" dirty="0"/>
          </a:p>
          <a:p>
            <a:pPr lvl="1"/>
            <a:r>
              <a:rPr lang="en-US" dirty="0" smtClean="0"/>
              <a:t>Peter </a:t>
            </a:r>
            <a:r>
              <a:rPr lang="en-US" dirty="0"/>
              <a:t>Gust </a:t>
            </a:r>
            <a:r>
              <a:rPr lang="en-US" dirty="0" smtClean="0"/>
              <a:t>(</a:t>
            </a:r>
            <a:r>
              <a:rPr lang="en-US" dirty="0"/>
              <a:t>Institute of Engineering Design, University Wuppertal, Germany</a:t>
            </a:r>
            <a:r>
              <a:rPr lang="en-US" dirty="0" smtClean="0"/>
              <a:t>)</a:t>
            </a:r>
          </a:p>
          <a:p>
            <a:r>
              <a:rPr lang="en-GB" b="1" cap="all" dirty="0"/>
              <a:t>Improvement of pulling phenomenon during the braking of a truck by a robust design method </a:t>
            </a:r>
            <a:endParaRPr lang="en-US" b="1" cap="all" dirty="0"/>
          </a:p>
          <a:p>
            <a:pPr lvl="1"/>
            <a:r>
              <a:rPr lang="en-GB" dirty="0" smtClean="0"/>
              <a:t>Jong-min </a:t>
            </a:r>
            <a:r>
              <a:rPr lang="en-GB" dirty="0"/>
              <a:t>Kim </a:t>
            </a:r>
            <a:r>
              <a:rPr lang="en-GB" dirty="0" smtClean="0"/>
              <a:t>(</a:t>
            </a:r>
            <a:r>
              <a:rPr lang="en-GB" dirty="0"/>
              <a:t>Hyundai-Kia Motors, South Korea</a:t>
            </a:r>
            <a:r>
              <a:rPr lang="en-GB" dirty="0" smtClean="0"/>
              <a:t>)</a:t>
            </a:r>
            <a:endParaRPr lang="en-US" dirty="0"/>
          </a:p>
          <a:p>
            <a:pPr lvl="1"/>
            <a:r>
              <a:rPr lang="en-GB" dirty="0" smtClean="0"/>
              <a:t>Yong-</a:t>
            </a:r>
            <a:r>
              <a:rPr lang="en-GB" dirty="0" err="1" smtClean="0"/>
              <a:t>ki</a:t>
            </a:r>
            <a:r>
              <a:rPr lang="en-GB" dirty="0" smtClean="0"/>
              <a:t> </a:t>
            </a:r>
            <a:r>
              <a:rPr lang="en-GB" dirty="0"/>
              <a:t>Kim </a:t>
            </a:r>
            <a:r>
              <a:rPr lang="en-GB" dirty="0" smtClean="0"/>
              <a:t>(</a:t>
            </a:r>
            <a:r>
              <a:rPr lang="en-GB" dirty="0"/>
              <a:t>Hyundai-Kia Motors, South Korea)</a:t>
            </a:r>
            <a:endParaRPr lang="en-US" dirty="0"/>
          </a:p>
          <a:p>
            <a:pPr lvl="1"/>
            <a:endParaRPr lang="en-US" dirty="0"/>
          </a:p>
          <a:p>
            <a:endParaRPr lang="en-US" dirty="0"/>
          </a:p>
          <a:p>
            <a:endParaRPr lang="en-US" dirty="0"/>
          </a:p>
          <a:p>
            <a:endParaRPr lang="en-US" dirty="0"/>
          </a:p>
          <a:p>
            <a:endParaRPr lang="en-US" dirty="0"/>
          </a:p>
          <a:p>
            <a:pPr lvl="1"/>
            <a:endParaRPr lang="en-US" b="1" cap="all" dirty="0"/>
          </a:p>
          <a:p>
            <a:endParaRPr lang="en-US" dirty="0"/>
          </a:p>
        </p:txBody>
      </p:sp>
      <p:sp>
        <p:nvSpPr>
          <p:cNvPr id="4" name="Slide Number Placeholder 3"/>
          <p:cNvSpPr>
            <a:spLocks noGrp="1"/>
          </p:cNvSpPr>
          <p:nvPr>
            <p:ph type="sldNum" sz="quarter" idx="12"/>
          </p:nvPr>
        </p:nvSpPr>
        <p:spPr/>
        <p:txBody>
          <a:bodyPr/>
          <a:lstStyle/>
          <a:p>
            <a:pPr algn="ctr"/>
            <a:fld id="{33E9EC35-AD31-4AB2-93A8-D6F93F11AE10}" type="slidenum">
              <a:rPr lang="en-GB" smtClean="0"/>
              <a:pPr algn="ctr"/>
              <a:t>10</a:t>
            </a:fld>
            <a:endParaRPr lang="en-GB" dirty="0"/>
          </a:p>
        </p:txBody>
      </p:sp>
    </p:spTree>
    <p:extLst>
      <p:ext uri="{BB962C8B-B14F-4D97-AF65-F5344CB8AC3E}">
        <p14:creationId xmlns:p14="http://schemas.microsoft.com/office/powerpoint/2010/main" val="1603251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NWC15 Papers Submitted on Systems</a:t>
            </a:r>
            <a:endParaRPr lang="en-US" dirty="0"/>
          </a:p>
        </p:txBody>
      </p:sp>
      <p:sp>
        <p:nvSpPr>
          <p:cNvPr id="3" name="Content Placeholder 2"/>
          <p:cNvSpPr>
            <a:spLocks noGrp="1"/>
          </p:cNvSpPr>
          <p:nvPr>
            <p:ph idx="1"/>
          </p:nvPr>
        </p:nvSpPr>
        <p:spPr/>
        <p:txBody>
          <a:bodyPr>
            <a:normAutofit fontScale="47500" lnSpcReduction="20000"/>
          </a:bodyPr>
          <a:lstStyle/>
          <a:p>
            <a:r>
              <a:rPr lang="en-GB" b="1" cap="all" dirty="0" smtClean="0"/>
              <a:t>Model </a:t>
            </a:r>
            <a:r>
              <a:rPr lang="en-GB" b="1" cap="all" dirty="0"/>
              <a:t>based System simulation of mechanical systems of fighter </a:t>
            </a:r>
            <a:r>
              <a:rPr lang="en-GB" b="1" cap="all" dirty="0" smtClean="0"/>
              <a:t>aircraft</a:t>
            </a:r>
            <a:endParaRPr lang="en-US" b="1" cap="all" dirty="0"/>
          </a:p>
          <a:p>
            <a:pPr lvl="1"/>
            <a:r>
              <a:rPr lang="en-GB" dirty="0" err="1" smtClean="0"/>
              <a:t>Sudha</a:t>
            </a:r>
            <a:r>
              <a:rPr lang="en-GB" dirty="0" smtClean="0"/>
              <a:t> </a:t>
            </a:r>
            <a:r>
              <a:rPr lang="en-GB" dirty="0" err="1"/>
              <a:t>Parige</a:t>
            </a:r>
            <a:r>
              <a:rPr lang="en-GB" dirty="0"/>
              <a:t>, C S </a:t>
            </a:r>
            <a:r>
              <a:rPr lang="en-GB" dirty="0" err="1" smtClean="0"/>
              <a:t>Ananda</a:t>
            </a:r>
            <a:r>
              <a:rPr lang="en-GB" dirty="0" smtClean="0"/>
              <a:t> (</a:t>
            </a:r>
            <a:r>
              <a:rPr lang="en-GB" dirty="0"/>
              <a:t>Aeronautical Development Agency, Bangalore, India</a:t>
            </a:r>
            <a:r>
              <a:rPr lang="en-GB" dirty="0" smtClean="0"/>
              <a:t>);</a:t>
            </a:r>
          </a:p>
          <a:p>
            <a:r>
              <a:rPr lang="en-US" b="1" cap="all" dirty="0"/>
              <a:t>A PARAMETRIC VIRTUAL PROTOTYPING PROCESS FOR THE CONCEPTUAL DESIGN OF COMPLEX </a:t>
            </a:r>
            <a:r>
              <a:rPr lang="en-US" b="1" cap="all" dirty="0" smtClean="0"/>
              <a:t>SYSTEMS</a:t>
            </a:r>
            <a:endParaRPr lang="en-US" sz="2000" b="1" cap="all" dirty="0"/>
          </a:p>
          <a:p>
            <a:pPr lvl="1"/>
            <a:r>
              <a:rPr lang="en-US" dirty="0" smtClean="0"/>
              <a:t>Mr</a:t>
            </a:r>
            <a:r>
              <a:rPr lang="en-US" dirty="0"/>
              <a:t>. A. Ramamurthy, Dr. S.I. </a:t>
            </a:r>
            <a:r>
              <a:rPr lang="en-US" dirty="0" err="1"/>
              <a:t>Briceno</a:t>
            </a:r>
            <a:r>
              <a:rPr lang="en-US" dirty="0"/>
              <a:t>, Prof. D.N. </a:t>
            </a:r>
            <a:r>
              <a:rPr lang="en-US" dirty="0" err="1"/>
              <a:t>Mavris</a:t>
            </a:r>
            <a:r>
              <a:rPr lang="en-US" dirty="0"/>
              <a:t> </a:t>
            </a:r>
            <a:r>
              <a:rPr lang="en-US" dirty="0" smtClean="0"/>
              <a:t>(</a:t>
            </a:r>
            <a:r>
              <a:rPr lang="en-US" dirty="0"/>
              <a:t>Aerospace Systems Design Laboratory, Atlanta, USA)</a:t>
            </a:r>
          </a:p>
          <a:p>
            <a:r>
              <a:rPr lang="en-GB" b="1" cap="all" dirty="0"/>
              <a:t>Simulation of Hydraulic Downhole Drilling Tool Validated with Experimental Data and Case Studies is Used to optimise drilling programmes and conduct design sensitivity </a:t>
            </a:r>
            <a:r>
              <a:rPr lang="en-GB" b="1" cap="all" dirty="0" smtClean="0"/>
              <a:t>analysis</a:t>
            </a:r>
            <a:endParaRPr lang="en-US" b="1" cap="all" dirty="0"/>
          </a:p>
          <a:p>
            <a:pPr lvl="1"/>
            <a:r>
              <a:rPr lang="en-GB" dirty="0" smtClean="0"/>
              <a:t>V</a:t>
            </a:r>
            <a:r>
              <a:rPr lang="en-GB" dirty="0"/>
              <a:t>. </a:t>
            </a:r>
            <a:r>
              <a:rPr lang="en-GB" dirty="0" err="1"/>
              <a:t>Coveney</a:t>
            </a:r>
            <a:r>
              <a:rPr lang="en-GB" dirty="0"/>
              <a:t>, N. Holmes, I. </a:t>
            </a:r>
            <a:r>
              <a:rPr lang="en-GB" dirty="0" err="1"/>
              <a:t>Milsom</a:t>
            </a:r>
            <a:r>
              <a:rPr lang="en-GB" dirty="0"/>
              <a:t>, D. </a:t>
            </a:r>
            <a:r>
              <a:rPr lang="en-GB" dirty="0" err="1"/>
              <a:t>Minett</a:t>
            </a:r>
            <a:r>
              <a:rPr lang="en-GB" dirty="0"/>
              <a:t>-Smith </a:t>
            </a:r>
            <a:r>
              <a:rPr lang="en-GB" dirty="0" smtClean="0"/>
              <a:t>(</a:t>
            </a:r>
            <a:r>
              <a:rPr lang="en-GB" dirty="0"/>
              <a:t>Weatherford, UK</a:t>
            </a:r>
            <a:r>
              <a:rPr lang="en-GB" dirty="0" smtClean="0"/>
              <a:t>);</a:t>
            </a:r>
          </a:p>
          <a:p>
            <a:r>
              <a:rPr lang="en-US" b="1" cap="all" dirty="0"/>
              <a:t>Model based Systems Engineering: Successful Requirements Development, System Design, Process Integration and Design Optimization for Systems </a:t>
            </a:r>
            <a:r>
              <a:rPr lang="en-US" b="1" cap="all" dirty="0" smtClean="0"/>
              <a:t>Engineering</a:t>
            </a:r>
          </a:p>
          <a:p>
            <a:pPr lvl="1"/>
            <a:r>
              <a:rPr lang="en-US" dirty="0" smtClean="0"/>
              <a:t>Dr</a:t>
            </a:r>
            <a:r>
              <a:rPr lang="en-US" dirty="0"/>
              <a:t>. Sven </a:t>
            </a:r>
            <a:r>
              <a:rPr lang="en-US" dirty="0" err="1"/>
              <a:t>Kleiner</a:t>
            </a:r>
            <a:r>
              <a:rPr lang="en-US" dirty="0"/>
              <a:t>, Dr. Marcus </a:t>
            </a:r>
            <a:r>
              <a:rPr lang="en-US" dirty="0" err="1" smtClean="0"/>
              <a:t>Krastel</a:t>
            </a:r>
            <a:r>
              <a:rPr lang="en-US" dirty="0" smtClean="0"/>
              <a:t>(:</a:t>
            </a:r>
            <a:r>
              <a:rPr lang="en-US" dirty="0" err="1"/>
              <a:t>em</a:t>
            </a:r>
            <a:r>
              <a:rPr lang="en-US" dirty="0"/>
              <a:t> engineering methods AG, Germany)</a:t>
            </a:r>
          </a:p>
          <a:p>
            <a:r>
              <a:rPr lang="en-GB" b="1" cap="all" dirty="0"/>
              <a:t>EXPERIMENTAL VALIDATION AND UNCERTAINTY QUANTIFICATION OF PARTITIONED MODELS </a:t>
            </a:r>
            <a:endParaRPr lang="en-US" sz="2000" dirty="0"/>
          </a:p>
          <a:p>
            <a:pPr lvl="1"/>
            <a:r>
              <a:rPr lang="en-GB" dirty="0" smtClean="0"/>
              <a:t>G</a:t>
            </a:r>
            <a:r>
              <a:rPr lang="en-GB" dirty="0"/>
              <a:t>. Stevens and </a:t>
            </a:r>
            <a:r>
              <a:rPr lang="en-GB" dirty="0" err="1"/>
              <a:t>Dr.</a:t>
            </a:r>
            <a:r>
              <a:rPr lang="en-GB" dirty="0"/>
              <a:t> S. </a:t>
            </a:r>
            <a:r>
              <a:rPr lang="en-GB" dirty="0" err="1"/>
              <a:t>Atamturktur</a:t>
            </a:r>
            <a:r>
              <a:rPr lang="en-GB" dirty="0"/>
              <a:t> </a:t>
            </a:r>
            <a:r>
              <a:rPr lang="en-GB" dirty="0" smtClean="0"/>
              <a:t>Clemson </a:t>
            </a:r>
            <a:r>
              <a:rPr lang="en-GB" dirty="0"/>
              <a:t>University, South Carolina, U.S.A.</a:t>
            </a:r>
            <a:endParaRPr lang="en-US" dirty="0"/>
          </a:p>
          <a:p>
            <a:r>
              <a:rPr lang="en-GB" b="1" cap="all" dirty="0"/>
              <a:t>STATE-AWARE CALIBRATION FOR INFERRING SYSTEMATIC BIAS IN COMPUTER MODELS OF COMPLEX </a:t>
            </a:r>
            <a:r>
              <a:rPr lang="en-GB" b="1" cap="all" dirty="0" smtClean="0"/>
              <a:t>SYSTEMS</a:t>
            </a:r>
            <a:endParaRPr lang="en-US" sz="2000" dirty="0"/>
          </a:p>
          <a:p>
            <a:pPr lvl="1"/>
            <a:r>
              <a:rPr lang="en-GB" dirty="0" err="1" smtClean="0"/>
              <a:t>Dr</a:t>
            </a:r>
            <a:r>
              <a:rPr lang="en-GB" dirty="0" err="1"/>
              <a:t>.</a:t>
            </a:r>
            <a:r>
              <a:rPr lang="en-GB" dirty="0"/>
              <a:t> S. </a:t>
            </a:r>
            <a:r>
              <a:rPr lang="en-GB" dirty="0" err="1"/>
              <a:t>Atamturktur</a:t>
            </a:r>
            <a:r>
              <a:rPr lang="en-GB" dirty="0"/>
              <a:t>, and </a:t>
            </a:r>
            <a:r>
              <a:rPr lang="en-GB" dirty="0" err="1"/>
              <a:t>Dr.</a:t>
            </a:r>
            <a:r>
              <a:rPr lang="en-GB" dirty="0"/>
              <a:t> A. Brown </a:t>
            </a:r>
            <a:r>
              <a:rPr lang="en-GB" dirty="0" smtClean="0"/>
              <a:t>Clemson </a:t>
            </a:r>
            <a:r>
              <a:rPr lang="en-GB" dirty="0"/>
              <a:t>University, South Carolina, U.S.A</a:t>
            </a:r>
            <a:endParaRPr lang="en-US" dirty="0"/>
          </a:p>
          <a:p>
            <a:pPr hangingPunct="0"/>
            <a:r>
              <a:rPr lang="en-US" b="1" cap="all" dirty="0"/>
              <a:t>A Platform Approach for Enabling System Engineering</a:t>
            </a:r>
            <a:r>
              <a:rPr lang="en-US" b="1" cap="all" dirty="0">
                <a:sym typeface="Symbol" panose="05050102010706020507" pitchFamily="18" charset="2"/>
              </a:rPr>
              <a:t></a:t>
            </a:r>
            <a:r>
              <a:rPr lang="en-US" b="1" cap="all" dirty="0"/>
              <a:t> Unmanned Aerial System Use Case </a:t>
            </a:r>
            <a:endParaRPr lang="en-US" b="1" cap="all" dirty="0" smtClean="0"/>
          </a:p>
          <a:p>
            <a:pPr lvl="1" hangingPunct="0"/>
            <a:r>
              <a:rPr lang="fr-FR" dirty="0" smtClean="0"/>
              <a:t>Frédéric </a:t>
            </a:r>
            <a:r>
              <a:rPr lang="fr-FR" dirty="0"/>
              <a:t>CHAUVIN, Gauthier </a:t>
            </a:r>
            <a:r>
              <a:rPr lang="fr-FR" dirty="0" smtClean="0"/>
              <a:t>FANMUY Dassault </a:t>
            </a:r>
            <a:r>
              <a:rPr lang="fr-FR" dirty="0"/>
              <a:t>Systèmes (</a:t>
            </a:r>
            <a:r>
              <a:rPr lang="fr-FR" dirty="0" smtClean="0"/>
              <a:t>France)</a:t>
            </a:r>
            <a:endParaRPr lang="en-US" dirty="0"/>
          </a:p>
          <a:p>
            <a:pPr lvl="1" hangingPunct="0"/>
            <a:r>
              <a:rPr lang="fr-FR" dirty="0" smtClean="0"/>
              <a:t>Eric </a:t>
            </a:r>
            <a:r>
              <a:rPr lang="fr-FR" dirty="0"/>
              <a:t>BOLOGNINI </a:t>
            </a:r>
            <a:r>
              <a:rPr lang="fr-FR" dirty="0" smtClean="0"/>
              <a:t>Dassault </a:t>
            </a:r>
            <a:r>
              <a:rPr lang="fr-FR" dirty="0"/>
              <a:t>Systèmes (USA</a:t>
            </a:r>
            <a:r>
              <a:rPr lang="fr-FR" dirty="0" smtClean="0"/>
              <a:t>)</a:t>
            </a:r>
            <a:endParaRPr lang="en-US" dirty="0"/>
          </a:p>
        </p:txBody>
      </p:sp>
      <p:sp>
        <p:nvSpPr>
          <p:cNvPr id="4" name="Slide Number Placeholder 3"/>
          <p:cNvSpPr>
            <a:spLocks noGrp="1"/>
          </p:cNvSpPr>
          <p:nvPr>
            <p:ph type="sldNum" sz="quarter" idx="12"/>
          </p:nvPr>
        </p:nvSpPr>
        <p:spPr/>
        <p:txBody>
          <a:bodyPr/>
          <a:lstStyle/>
          <a:p>
            <a:pPr algn="ctr"/>
            <a:fld id="{33E9EC35-AD31-4AB2-93A8-D6F93F11AE10}" type="slidenum">
              <a:rPr lang="en-GB" smtClean="0"/>
              <a:pPr algn="ctr"/>
              <a:t>11</a:t>
            </a:fld>
            <a:endParaRPr lang="en-GB" dirty="0"/>
          </a:p>
        </p:txBody>
      </p:sp>
    </p:spTree>
    <p:extLst>
      <p:ext uri="{BB962C8B-B14F-4D97-AF65-F5344CB8AC3E}">
        <p14:creationId xmlns:p14="http://schemas.microsoft.com/office/powerpoint/2010/main" val="3232172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a:t>Keynotes</a:t>
            </a:r>
          </a:p>
        </p:txBody>
      </p:sp>
      <p:sp>
        <p:nvSpPr>
          <p:cNvPr id="7" name="Content Placeholder 6"/>
          <p:cNvSpPr>
            <a:spLocks noGrp="1"/>
          </p:cNvSpPr>
          <p:nvPr>
            <p:ph sz="half" idx="1"/>
          </p:nvPr>
        </p:nvSpPr>
        <p:spPr>
          <a:xfrm>
            <a:off x="457200" y="1280608"/>
            <a:ext cx="2907437" cy="5121275"/>
          </a:xfrm>
        </p:spPr>
        <p:txBody>
          <a:bodyPr>
            <a:normAutofit fontScale="25000" lnSpcReduction="20000"/>
          </a:bodyPr>
          <a:lstStyle/>
          <a:p>
            <a:pPr marL="0" indent="0">
              <a:buNone/>
            </a:pPr>
            <a:r>
              <a:rPr lang="en-US" sz="3600" b="1" dirty="0">
                <a:solidFill>
                  <a:srgbClr val="FF0000"/>
                </a:solidFill>
              </a:rPr>
              <a:t>Ferdinand </a:t>
            </a:r>
            <a:r>
              <a:rPr lang="en-US" sz="3600" b="1" dirty="0" err="1">
                <a:solidFill>
                  <a:srgbClr val="FF0000"/>
                </a:solidFill>
              </a:rPr>
              <a:t>Dirschmid</a:t>
            </a:r>
            <a:r>
              <a:rPr lang="en-US" sz="3600" b="1" dirty="0">
                <a:solidFill>
                  <a:srgbClr val="FF0000"/>
                </a:solidFill>
              </a:rPr>
              <a:t> </a:t>
            </a:r>
            <a:r>
              <a:rPr lang="en-US" sz="3600" b="1" dirty="0" smtClean="0">
                <a:solidFill>
                  <a:srgbClr val="FF0000"/>
                </a:solidFill>
              </a:rPr>
              <a:t>| </a:t>
            </a:r>
            <a:r>
              <a:rPr lang="en-US" sz="3600" b="1" dirty="0">
                <a:solidFill>
                  <a:srgbClr val="FF0000"/>
                </a:solidFill>
              </a:rPr>
              <a:t>BMW Group </a:t>
            </a:r>
            <a:endParaRPr lang="en-US" sz="3600" b="1" dirty="0" smtClean="0">
              <a:solidFill>
                <a:srgbClr val="FF0000"/>
              </a:solidFill>
            </a:endParaRPr>
          </a:p>
          <a:p>
            <a:pPr marL="0" indent="0">
              <a:buNone/>
            </a:pPr>
            <a:r>
              <a:rPr lang="en-US" sz="3600" b="1" i="1" dirty="0" smtClean="0"/>
              <a:t>The </a:t>
            </a:r>
            <a:r>
              <a:rPr lang="en-US" sz="3600" b="1" i="1" dirty="0"/>
              <a:t>CFRP Lightweight Structure of the BMW i8</a:t>
            </a:r>
          </a:p>
          <a:p>
            <a:pPr marL="0" indent="0">
              <a:buNone/>
            </a:pPr>
            <a:r>
              <a:rPr lang="en-US" sz="3200" dirty="0" smtClean="0"/>
              <a:t>Dr</a:t>
            </a:r>
            <a:r>
              <a:rPr lang="en-US" sz="3200" dirty="0"/>
              <a:t>.-</a:t>
            </a:r>
            <a:r>
              <a:rPr lang="en-US" sz="3200" dirty="0" err="1"/>
              <a:t>Ing</a:t>
            </a:r>
            <a:r>
              <a:rPr lang="en-US" sz="3200" dirty="0"/>
              <a:t>. Ferdinand </a:t>
            </a:r>
            <a:r>
              <a:rPr lang="en-US" sz="3200" dirty="0" err="1"/>
              <a:t>Dirschmid</a:t>
            </a:r>
            <a:r>
              <a:rPr lang="en-US" sz="3200" dirty="0"/>
              <a:t> has been part of BMW Group in Munich, Germany since 2000. Having held various leading positions in the fields of structural design and passive safety, since 2010 Ferdinand has been responsible for structural design within “BMW I” (i3 and i8), which the company describes as “an all-encompassing</a:t>
            </a:r>
            <a:r>
              <a:rPr lang="en-US" sz="3200" dirty="0" smtClean="0"/>
              <a:t>, groundbreaking </a:t>
            </a:r>
            <a:r>
              <a:rPr lang="en-US" sz="3200" dirty="0"/>
              <a:t>concept for sustainable mobility</a:t>
            </a:r>
            <a:r>
              <a:rPr lang="en-US" sz="3200" dirty="0" smtClean="0"/>
              <a:t>”. His </a:t>
            </a:r>
            <a:r>
              <a:rPr lang="en-US" sz="3200" dirty="0"/>
              <a:t>presentation will give a fascinating insight into the how simulation and virtual methods were used in the development of the innovative BMW i8.</a:t>
            </a:r>
          </a:p>
          <a:p>
            <a:endParaRPr lang="en-US" dirty="0"/>
          </a:p>
          <a:p>
            <a:endParaRPr lang="en-US" dirty="0"/>
          </a:p>
          <a:p>
            <a:pPr marL="0" indent="0">
              <a:buNone/>
            </a:pPr>
            <a:r>
              <a:rPr lang="en-US" sz="3600" b="1" dirty="0" smtClean="0">
                <a:solidFill>
                  <a:srgbClr val="FF0000"/>
                </a:solidFill>
              </a:rPr>
              <a:t>Ahmed Noor | Old </a:t>
            </a:r>
            <a:r>
              <a:rPr lang="en-US" sz="3600" b="1" dirty="0">
                <a:solidFill>
                  <a:srgbClr val="FF0000"/>
                </a:solidFill>
              </a:rPr>
              <a:t>Dominion University </a:t>
            </a:r>
            <a:endParaRPr lang="en-US" sz="3600" b="1" dirty="0" smtClean="0">
              <a:solidFill>
                <a:srgbClr val="FF0000"/>
              </a:solidFill>
            </a:endParaRPr>
          </a:p>
          <a:p>
            <a:pPr marL="0" indent="0">
              <a:buNone/>
            </a:pPr>
            <a:r>
              <a:rPr lang="en-US" sz="3600" b="1" i="1" dirty="0" smtClean="0"/>
              <a:t>Potential of Cognitive Computing for Engineering Analysis and Design</a:t>
            </a:r>
          </a:p>
          <a:p>
            <a:pPr marL="0" indent="0">
              <a:buNone/>
            </a:pPr>
            <a:r>
              <a:rPr lang="en-US" sz="3200" dirty="0" smtClean="0"/>
              <a:t>Dr</a:t>
            </a:r>
            <a:r>
              <a:rPr lang="en-US" sz="3200" dirty="0"/>
              <a:t>. Ahmed Noor has taught at numerous highly prestigious academic institutions including Stanford University, Cairo University, University of Baghdad, the University of New South Wales, George Washington University and the University of Virginia before joining Old Dominion University. Dr. Noor was also adjunct Professor of Mechanical and Aerospace Engineering, University of Florida, and the Florida Space Research Institute Distinguished Scholar of Advanced Learning </a:t>
            </a:r>
            <a:r>
              <a:rPr lang="en-US" sz="3200" dirty="0" err="1"/>
              <a:t>Systems.This</a:t>
            </a:r>
            <a:r>
              <a:rPr lang="en-US" sz="3200" dirty="0"/>
              <a:t> cutting-edge presentation will identify some of the characteristics of the upcoming intelligence / convergence / mass customization era, the future cognitive cyber-physical engineering systems (beyond today’s autonomous systems), and their implications on product creation tools, facilities and environments. </a:t>
            </a:r>
          </a:p>
          <a:p>
            <a:endParaRPr lang="en-US" dirty="0"/>
          </a:p>
          <a:p>
            <a:endParaRPr lang="en-US" dirty="0"/>
          </a:p>
          <a:p>
            <a:pPr marL="0" indent="0">
              <a:buNone/>
            </a:pPr>
            <a:r>
              <a:rPr lang="en-US" sz="3600" b="1" dirty="0">
                <a:solidFill>
                  <a:srgbClr val="FF0000"/>
                </a:solidFill>
              </a:rPr>
              <a:t>Klaus-Jürgen </a:t>
            </a:r>
            <a:r>
              <a:rPr lang="en-US" sz="3600" b="1" dirty="0" smtClean="0">
                <a:solidFill>
                  <a:srgbClr val="FF0000"/>
                </a:solidFill>
              </a:rPr>
              <a:t>Bathe | Massachusetts </a:t>
            </a:r>
            <a:r>
              <a:rPr lang="en-US" sz="3600" b="1" dirty="0">
                <a:solidFill>
                  <a:srgbClr val="FF0000"/>
                </a:solidFill>
              </a:rPr>
              <a:t>Institute of Technology </a:t>
            </a:r>
          </a:p>
          <a:p>
            <a:pPr marL="0" indent="0">
              <a:buNone/>
            </a:pPr>
            <a:r>
              <a:rPr lang="en-US" sz="3600" b="1" i="1" dirty="0" smtClean="0"/>
              <a:t>Advanced </a:t>
            </a:r>
            <a:r>
              <a:rPr lang="en-US" sz="3600" b="1" i="1" dirty="0"/>
              <a:t>Finite Element Analysis and its Future</a:t>
            </a:r>
          </a:p>
          <a:p>
            <a:pPr marL="0" indent="0">
              <a:buNone/>
            </a:pPr>
            <a:r>
              <a:rPr lang="en-US" sz="3200" dirty="0" smtClean="0"/>
              <a:t>Klaus-Jürgen </a:t>
            </a:r>
            <a:r>
              <a:rPr lang="en-US" sz="3200" dirty="0"/>
              <a:t>Bathe is Professor of Mechanical Engineering at M.I.T. He teaches and performs research in the areas of applied and computational mechanics of structures, fluids, and electromagnetics. He is also the Founder of ADINA R &amp; D, Inc</a:t>
            </a:r>
            <a:r>
              <a:rPr lang="en-US" sz="3200" dirty="0" smtClean="0"/>
              <a:t>. where </a:t>
            </a:r>
            <a:r>
              <a:rPr lang="en-US" sz="3200" dirty="0"/>
              <a:t>he leads the development of the ADINA system. He has been honored by ASME, ASCE, U.S. National Academy of Engineering, M.I.T. for his achievements and for bridging the gap between academia and industry</a:t>
            </a:r>
            <a:r>
              <a:rPr lang="en-US" sz="3200" dirty="0" smtClean="0"/>
              <a:t>. His </a:t>
            </a:r>
            <a:r>
              <a:rPr lang="en-US" sz="3200" dirty="0"/>
              <a:t>presentation will look at the current use of simulation, and how FEA will continue to develop and enrich our lives. </a:t>
            </a:r>
          </a:p>
        </p:txBody>
      </p:sp>
      <p:sp>
        <p:nvSpPr>
          <p:cNvPr id="8" name="Content Placeholder 7"/>
          <p:cNvSpPr>
            <a:spLocks noGrp="1"/>
          </p:cNvSpPr>
          <p:nvPr>
            <p:ph sz="half" idx="2"/>
          </p:nvPr>
        </p:nvSpPr>
        <p:spPr>
          <a:xfrm>
            <a:off x="4648200" y="934370"/>
            <a:ext cx="2857500" cy="5121275"/>
          </a:xfrm>
        </p:spPr>
        <p:txBody>
          <a:bodyPr>
            <a:normAutofit fontScale="25000" lnSpcReduction="20000"/>
          </a:bodyPr>
          <a:lstStyle/>
          <a:p>
            <a:pPr marL="0" indent="0">
              <a:buNone/>
            </a:pPr>
            <a:r>
              <a:rPr lang="en-US" sz="3600" b="1" dirty="0">
                <a:solidFill>
                  <a:srgbClr val="FF0000"/>
                </a:solidFill>
              </a:rPr>
              <a:t>Johan </a:t>
            </a:r>
            <a:r>
              <a:rPr lang="en-US" sz="3600" b="1" dirty="0" err="1">
                <a:solidFill>
                  <a:srgbClr val="FF0000"/>
                </a:solidFill>
              </a:rPr>
              <a:t>Jergeus</a:t>
            </a:r>
            <a:r>
              <a:rPr lang="en-US" sz="3600" b="1" dirty="0">
                <a:solidFill>
                  <a:srgbClr val="FF0000"/>
                </a:solidFill>
              </a:rPr>
              <a:t> | Volvo Cars  </a:t>
            </a:r>
          </a:p>
          <a:p>
            <a:pPr marL="0" indent="0">
              <a:buNone/>
            </a:pPr>
            <a:r>
              <a:rPr lang="en-US" sz="3600" b="1" i="1" dirty="0" smtClean="0"/>
              <a:t>Safety </a:t>
            </a:r>
            <a:r>
              <a:rPr lang="en-US" sz="3600" b="1" i="1" dirty="0"/>
              <a:t>CAE in the development of the all new Volvo XC90</a:t>
            </a:r>
          </a:p>
          <a:p>
            <a:pPr marL="0" indent="0">
              <a:buNone/>
            </a:pPr>
            <a:r>
              <a:rPr lang="en-US" sz="3200" dirty="0"/>
              <a:t>Since 1998, Dr. Johan </a:t>
            </a:r>
            <a:r>
              <a:rPr lang="en-US" sz="3200" dirty="0" err="1"/>
              <a:t>Jergeus</a:t>
            </a:r>
            <a:r>
              <a:rPr lang="en-US" sz="3200" dirty="0"/>
              <a:t> has been working with Crash worthiness and </a:t>
            </a:r>
            <a:r>
              <a:rPr lang="en-US" sz="3200" dirty="0" err="1"/>
              <a:t>SafetyCAE</a:t>
            </a:r>
            <a:r>
              <a:rPr lang="en-US" sz="3200" dirty="0"/>
              <a:t> at Volvo Cars Safety Centre. He worked with roof crush resistance and rear impact in the previous generation of V70 and S60 and was responsible for frontal impact CAE in the recently discontinued XC90. He is currently Technical Specialist with responsibility for all method development within Crash worthiness and Safety CAE. His presentation will focus on the ever-developing role of simulation and CAE in the development and safety testing of new vehicles. </a:t>
            </a:r>
          </a:p>
          <a:p>
            <a:endParaRPr lang="en-US" dirty="0"/>
          </a:p>
          <a:p>
            <a:endParaRPr lang="en-US" dirty="0"/>
          </a:p>
          <a:p>
            <a:pPr marL="0" indent="0">
              <a:buNone/>
            </a:pPr>
            <a:r>
              <a:rPr lang="en-US" sz="3600" b="1" dirty="0" err="1">
                <a:solidFill>
                  <a:srgbClr val="FF0000"/>
                </a:solidFill>
              </a:rPr>
              <a:t>Zlatko</a:t>
            </a:r>
            <a:r>
              <a:rPr lang="en-US" sz="3600" b="1" dirty="0">
                <a:solidFill>
                  <a:srgbClr val="FF0000"/>
                </a:solidFill>
              </a:rPr>
              <a:t> </a:t>
            </a:r>
            <a:r>
              <a:rPr lang="en-US" sz="3600" b="1" dirty="0" err="1">
                <a:solidFill>
                  <a:srgbClr val="FF0000"/>
                </a:solidFill>
              </a:rPr>
              <a:t>Penzar</a:t>
            </a:r>
            <a:r>
              <a:rPr lang="en-US" sz="3600" b="1" dirty="0">
                <a:solidFill>
                  <a:srgbClr val="FF0000"/>
                </a:solidFill>
              </a:rPr>
              <a:t> | Continental AG </a:t>
            </a:r>
          </a:p>
          <a:p>
            <a:pPr marL="0" indent="0">
              <a:buNone/>
            </a:pPr>
            <a:r>
              <a:rPr lang="en-US" sz="3600" b="1" i="1" dirty="0" smtClean="0"/>
              <a:t>How </a:t>
            </a:r>
            <a:r>
              <a:rPr lang="en-US" sz="3600" b="1" i="1" dirty="0"/>
              <a:t>Small (but fine) Simulations can also Radically Improve Industrial Products</a:t>
            </a:r>
          </a:p>
          <a:p>
            <a:pPr marL="0" indent="0">
              <a:buNone/>
            </a:pPr>
            <a:r>
              <a:rPr lang="en-US" sz="3200" dirty="0" smtClean="0"/>
              <a:t>Dr</a:t>
            </a:r>
            <a:r>
              <a:rPr lang="en-US" sz="3200" dirty="0"/>
              <a:t>. </a:t>
            </a:r>
            <a:r>
              <a:rPr lang="en-US" sz="3200" dirty="0" err="1"/>
              <a:t>Zlatko</a:t>
            </a:r>
            <a:r>
              <a:rPr lang="en-US" sz="3200" dirty="0"/>
              <a:t> </a:t>
            </a:r>
            <a:r>
              <a:rPr lang="en-US" sz="3200" dirty="0" err="1"/>
              <a:t>Penzar</a:t>
            </a:r>
            <a:r>
              <a:rPr lang="en-US" sz="3200" dirty="0"/>
              <a:t> has been active in the field of CAE at Continental AG since 1991,and is currently a Senior Expert for Mechatronic Simulation. His role focusses on the simulation of new mechatronic brake systems, specifically system performance and its coupling to vehicle dynamics, and component properties such as </a:t>
            </a:r>
            <a:r>
              <a:rPr lang="en-US" sz="3200" dirty="0" err="1"/>
              <a:t>hydraulic,mechanical</a:t>
            </a:r>
            <a:r>
              <a:rPr lang="en-US" sz="3200" dirty="0"/>
              <a:t>, thermal, electro-magnetic and </a:t>
            </a:r>
            <a:r>
              <a:rPr lang="en-US" sz="3200" dirty="0" err="1"/>
              <a:t>sensors.The</a:t>
            </a:r>
            <a:r>
              <a:rPr lang="en-US" sz="3200" dirty="0"/>
              <a:t> role of improvisation capabilities and unusual solutions in simulation will be the focus of Dr. </a:t>
            </a:r>
            <a:r>
              <a:rPr lang="en-US" sz="3200" dirty="0" err="1"/>
              <a:t>Penzar’s</a:t>
            </a:r>
            <a:r>
              <a:rPr lang="en-US" sz="3200" dirty="0"/>
              <a:t> presentation, highlighting several relatively small CAE </a:t>
            </a:r>
            <a:r>
              <a:rPr lang="en-US" sz="3200" dirty="0" err="1"/>
              <a:t>examples,which</a:t>
            </a:r>
            <a:r>
              <a:rPr lang="en-US" sz="3200" dirty="0"/>
              <a:t> despite their simplicity led to radical product improvements. </a:t>
            </a:r>
          </a:p>
          <a:p>
            <a:endParaRPr lang="en-US" dirty="0"/>
          </a:p>
          <a:p>
            <a:endParaRPr lang="en-US" dirty="0"/>
          </a:p>
          <a:p>
            <a:pPr marL="0" indent="0">
              <a:buNone/>
            </a:pPr>
            <a:r>
              <a:rPr lang="en-US" sz="3600" b="1" dirty="0">
                <a:solidFill>
                  <a:srgbClr val="FF0000"/>
                </a:solidFill>
              </a:rPr>
              <a:t>Walter Schmidt | Stryker </a:t>
            </a:r>
            <a:r>
              <a:rPr lang="en-US" sz="3600" b="1" dirty="0" err="1">
                <a:solidFill>
                  <a:srgbClr val="FF0000"/>
                </a:solidFill>
              </a:rPr>
              <a:t>Orthopaedics</a:t>
            </a:r>
            <a:endParaRPr lang="en-US" sz="3600" b="1" dirty="0">
              <a:solidFill>
                <a:srgbClr val="FF0000"/>
              </a:solidFill>
            </a:endParaRPr>
          </a:p>
          <a:p>
            <a:pPr marL="0" indent="0">
              <a:buNone/>
            </a:pPr>
            <a:r>
              <a:rPr lang="en-US" sz="3600" b="1" i="1" dirty="0"/>
              <a:t>The Drive to </a:t>
            </a:r>
            <a:r>
              <a:rPr lang="en-US" sz="3600" b="1" i="1" dirty="0" smtClean="0"/>
              <a:t>Make </a:t>
            </a:r>
            <a:r>
              <a:rPr lang="en-US" sz="3600" b="1" i="1" dirty="0"/>
              <a:t>Healthcare Better One Patient at a Time - Challenges and Opportunities for Modeling and Simulation</a:t>
            </a:r>
          </a:p>
          <a:p>
            <a:pPr marL="0" indent="0">
              <a:buNone/>
            </a:pPr>
            <a:r>
              <a:rPr lang="en-US" sz="3200" dirty="0" smtClean="0"/>
              <a:t>Walter </a:t>
            </a:r>
            <a:r>
              <a:rPr lang="en-US" sz="3200" dirty="0"/>
              <a:t>Schmidt is a Senior Manager of the Modeling &amp; Simulation group within the Advanced Technology department at Stryker </a:t>
            </a:r>
            <a:r>
              <a:rPr lang="en-US" sz="3200" dirty="0" err="1"/>
              <a:t>Orthopaedics</a:t>
            </a:r>
            <a:r>
              <a:rPr lang="en-US" sz="3200" dirty="0"/>
              <a:t>.  Walter received a Master of Science degree from Columbia University &amp; holds a Professional Engineer’s license as a Civil/Structural Engineer. He has been employed by Stryker for the past 13 of his 25+ year professional career, responsible for the development of clinically relevant </a:t>
            </a:r>
            <a:r>
              <a:rPr lang="en-US" sz="3200" dirty="0" err="1"/>
              <a:t>orthopaedic</a:t>
            </a:r>
            <a:r>
              <a:rPr lang="en-US" sz="3200" dirty="0"/>
              <a:t> implant performance test methods &amp; analytical corollaries, having authored numerous publications in </a:t>
            </a:r>
            <a:r>
              <a:rPr lang="en-US" sz="3200" dirty="0" err="1"/>
              <a:t>orthopaedic</a:t>
            </a:r>
            <a:r>
              <a:rPr lang="en-US" sz="3200" dirty="0"/>
              <a:t> research. Walter is currently a co-chairman of the American Society of Testing &amp; Materials International (ASTM) “FEA in </a:t>
            </a:r>
            <a:r>
              <a:rPr lang="en-US" sz="3200" dirty="0" err="1"/>
              <a:t>Orthopaedics</a:t>
            </a:r>
            <a:r>
              <a:rPr lang="en-US" sz="3200" dirty="0"/>
              <a:t>” subcommittee, which is dedicated to the development of finite element analysis procedural standards for </a:t>
            </a:r>
            <a:r>
              <a:rPr lang="en-US" sz="3200" dirty="0" err="1"/>
              <a:t>orthopaedic</a:t>
            </a:r>
            <a:r>
              <a:rPr lang="en-US" sz="3200" dirty="0"/>
              <a:t> implants used in Food and Drug Administration (FDA) device submissions.</a:t>
            </a:r>
          </a:p>
        </p:txBody>
      </p:sp>
      <p:sp>
        <p:nvSpPr>
          <p:cNvPr id="4" name="Slide Number Placeholder 3"/>
          <p:cNvSpPr>
            <a:spLocks noGrp="1"/>
          </p:cNvSpPr>
          <p:nvPr>
            <p:ph type="sldNum" sz="quarter" idx="12"/>
          </p:nvPr>
        </p:nvSpPr>
        <p:spPr>
          <a:xfrm>
            <a:off x="6553200" y="6343684"/>
            <a:ext cx="2133600" cy="365125"/>
          </a:xfrm>
        </p:spPr>
        <p:txBody>
          <a:bodyPr/>
          <a:lstStyle/>
          <a:p>
            <a:pPr algn="ctr"/>
            <a:fld id="{33E9EC35-AD31-4AB2-93A8-D6F93F11AE10}" type="slidenum">
              <a:rPr lang="en-GB" smtClean="0"/>
              <a:pPr algn="ctr"/>
              <a:t>12</a:t>
            </a:fld>
            <a:endParaRPr lang="en-GB" dirty="0"/>
          </a:p>
        </p:txBody>
      </p:sp>
      <p:pic>
        <p:nvPicPr>
          <p:cNvPr id="10" name="Picture 9"/>
          <p:cNvPicPr>
            <a:picLocks noChangeAspect="1"/>
          </p:cNvPicPr>
          <p:nvPr/>
        </p:nvPicPr>
        <p:blipFill>
          <a:blip r:embed="rId2"/>
          <a:stretch>
            <a:fillRect/>
          </a:stretch>
        </p:blipFill>
        <p:spPr>
          <a:xfrm>
            <a:off x="3364637" y="1280608"/>
            <a:ext cx="952500" cy="952500"/>
          </a:xfrm>
          <a:prstGeom prst="rect">
            <a:avLst/>
          </a:prstGeom>
        </p:spPr>
      </p:pic>
      <p:pic>
        <p:nvPicPr>
          <p:cNvPr id="1034" name="Picture 10" descr="Dr. Ahmed Noor Old Dominion University Potential of Cognitive Computing on Engineering Analysis and De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637" y="2896866"/>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laus-Jürgen Bathe, Massachusetts Institute of Technology  Advanced Finite Element Analysis and its Fu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637" y="450818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Johan Jergeus, Volvo Cars  Safety CAE in the development of the all new Volvo XC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5700" y="93437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Zlatko Penzar, Continental AG How Small (but fine) Simulations can also Radically Improve Industrial Produc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2550628"/>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nafems.org/images/events/nwc15/schmidt.jpg/rs-100x1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5700" y="4161942"/>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72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a:t>Welcome </a:t>
            </a:r>
          </a:p>
          <a:p>
            <a:r>
              <a:rPr lang="en-US" dirty="0"/>
              <a:t>Guest Presentation:</a:t>
            </a:r>
          </a:p>
          <a:p>
            <a:pPr lvl="1"/>
            <a:r>
              <a:rPr lang="en-US" dirty="0"/>
              <a:t>“ASD-SSG and Focus on Simulation Interoperability”</a:t>
            </a:r>
          </a:p>
          <a:p>
            <a:r>
              <a:rPr lang="en-US" dirty="0" smtClean="0"/>
              <a:t>Review </a:t>
            </a:r>
            <a:r>
              <a:rPr lang="en-US" dirty="0"/>
              <a:t>of Recent &amp; Upcoming Activities</a:t>
            </a:r>
          </a:p>
          <a:p>
            <a:r>
              <a:rPr lang="en-US" dirty="0" smtClean="0"/>
              <a:t>Around the Phone</a:t>
            </a:r>
            <a:endParaRPr lang="en-US" dirty="0"/>
          </a:p>
          <a:p>
            <a:r>
              <a:rPr lang="en-US" dirty="0" smtClean="0"/>
              <a:t>Close </a:t>
            </a:r>
            <a:endParaRPr lang="en-US" dirty="0"/>
          </a:p>
        </p:txBody>
      </p:sp>
      <p:sp>
        <p:nvSpPr>
          <p:cNvPr id="4" name="Slide Number Placeholder 3"/>
          <p:cNvSpPr>
            <a:spLocks noGrp="1"/>
          </p:cNvSpPr>
          <p:nvPr>
            <p:ph type="sldNum" sz="quarter" idx="12"/>
          </p:nvPr>
        </p:nvSpPr>
        <p:spPr/>
        <p:txBody>
          <a:bodyPr/>
          <a:lstStyle/>
          <a:p>
            <a:fld id="{33E9EC35-AD31-4AB2-93A8-D6F93F11AE10}" type="slidenum">
              <a:rPr lang="en-GB" smtClean="0"/>
              <a:pPr/>
              <a:t>2</a:t>
            </a:fld>
            <a:endParaRPr lang="en-GB" dirty="0"/>
          </a:p>
        </p:txBody>
      </p:sp>
    </p:spTree>
    <p:extLst>
      <p:ext uri="{BB962C8B-B14F-4D97-AF65-F5344CB8AC3E}">
        <p14:creationId xmlns:p14="http://schemas.microsoft.com/office/powerpoint/2010/main" val="3551712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SMSWG Participation</a:t>
            </a:r>
            <a:endParaRPr lang="en-US" dirty="0"/>
          </a:p>
        </p:txBody>
      </p:sp>
      <p:sp>
        <p:nvSpPr>
          <p:cNvPr id="4" name="Slide Number Placeholder 3"/>
          <p:cNvSpPr>
            <a:spLocks noGrp="1"/>
          </p:cNvSpPr>
          <p:nvPr>
            <p:ph type="sldNum" sz="quarter" idx="12"/>
          </p:nvPr>
        </p:nvSpPr>
        <p:spPr/>
        <p:txBody>
          <a:bodyPr/>
          <a:lstStyle/>
          <a:p>
            <a:fld id="{33E9EC35-AD31-4AB2-93A8-D6F93F11AE10}" type="slidenum">
              <a:rPr lang="en-GB" smtClean="0"/>
              <a:pPr/>
              <a:t>3</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50066457"/>
              </p:ext>
            </p:extLst>
          </p:nvPr>
        </p:nvGraphicFramePr>
        <p:xfrm>
          <a:off x="4745594" y="1689959"/>
          <a:ext cx="3741457" cy="1219200"/>
        </p:xfrm>
        <a:graphic>
          <a:graphicData uri="http://schemas.openxmlformats.org/drawingml/2006/table">
            <a:tbl>
              <a:tblPr>
                <a:tableStyleId>{8EC20E35-A176-4012-BC5E-935CFFF8708E}</a:tableStyleId>
              </a:tblPr>
              <a:tblGrid>
                <a:gridCol w="2465300"/>
                <a:gridCol w="1276157"/>
              </a:tblGrid>
              <a:tr h="161925">
                <a:tc>
                  <a:txBody>
                    <a:bodyPr/>
                    <a:lstStyle/>
                    <a:p>
                      <a:pPr marL="0" algn="l" defTabSz="914400" rtl="0" eaLnBrk="1" fontAlgn="ctr" latinLnBrk="0" hangingPunct="1"/>
                      <a:r>
                        <a:rPr lang="en-US" sz="2000" u="none" strike="noStrike" kern="1200" dirty="0">
                          <a:effectLst/>
                        </a:rPr>
                        <a:t>Americas</a:t>
                      </a:r>
                      <a:endParaRPr lang="en-US" sz="2000" u="none" strike="noStrike" kern="1200" dirty="0">
                        <a:solidFill>
                          <a:schemeClr val="dk1"/>
                        </a:solidFill>
                        <a:effectLst/>
                        <a:latin typeface="+mn-lt"/>
                        <a:ea typeface="+mn-ea"/>
                        <a:cs typeface="+mn-cs"/>
                      </a:endParaRPr>
                    </a:p>
                  </a:txBody>
                  <a:tcPr marL="0" marR="0" marT="0" marB="0" anchor="ctr"/>
                </a:tc>
                <a:tc>
                  <a:txBody>
                    <a:bodyPr/>
                    <a:lstStyle/>
                    <a:p>
                      <a:pPr marL="0" algn="l" defTabSz="914400" rtl="0" eaLnBrk="1" fontAlgn="ctr" latinLnBrk="0" hangingPunct="1"/>
                      <a:r>
                        <a:rPr lang="en-US" sz="2000" u="none" strike="noStrike" kern="1200" dirty="0" smtClean="0">
                          <a:effectLst/>
                        </a:rPr>
                        <a:t>70%</a:t>
                      </a:r>
                      <a:endParaRPr lang="en-US" sz="2000" u="none" strike="noStrike" kern="1200" dirty="0">
                        <a:solidFill>
                          <a:schemeClr val="dk1"/>
                        </a:solidFill>
                        <a:effectLst/>
                        <a:latin typeface="+mn-lt"/>
                        <a:ea typeface="+mn-ea"/>
                        <a:cs typeface="+mn-cs"/>
                      </a:endParaRPr>
                    </a:p>
                  </a:txBody>
                  <a:tcPr marL="0" marR="0" marT="0" marB="0" anchor="ctr"/>
                </a:tc>
              </a:tr>
              <a:tr h="161925">
                <a:tc>
                  <a:txBody>
                    <a:bodyPr/>
                    <a:lstStyle/>
                    <a:p>
                      <a:pPr marL="0" algn="l" defTabSz="914400" rtl="0" eaLnBrk="1" fontAlgn="ctr" latinLnBrk="0" hangingPunct="1"/>
                      <a:r>
                        <a:rPr lang="en-US" sz="2000" u="none" strike="noStrike" kern="1200" dirty="0">
                          <a:effectLst/>
                        </a:rPr>
                        <a:t>Europe</a:t>
                      </a:r>
                      <a:endParaRPr lang="en-US" sz="2000" u="none" strike="noStrike" kern="1200" dirty="0">
                        <a:solidFill>
                          <a:schemeClr val="dk1"/>
                        </a:solidFill>
                        <a:effectLst/>
                        <a:latin typeface="+mn-lt"/>
                        <a:ea typeface="+mn-ea"/>
                        <a:cs typeface="+mn-cs"/>
                      </a:endParaRPr>
                    </a:p>
                  </a:txBody>
                  <a:tcPr marL="0" marR="0" marT="0" marB="0" anchor="ctr"/>
                </a:tc>
                <a:tc>
                  <a:txBody>
                    <a:bodyPr/>
                    <a:lstStyle/>
                    <a:p>
                      <a:pPr marL="0" algn="l" defTabSz="914400" rtl="0" eaLnBrk="1" fontAlgn="ctr" latinLnBrk="0" hangingPunct="1"/>
                      <a:r>
                        <a:rPr lang="en-US" sz="2000" u="none" strike="noStrike" kern="1200" dirty="0">
                          <a:effectLst/>
                        </a:rPr>
                        <a:t>21%</a:t>
                      </a:r>
                      <a:endParaRPr lang="en-US" sz="2000" u="none" strike="noStrike" kern="1200" dirty="0">
                        <a:solidFill>
                          <a:schemeClr val="dk1"/>
                        </a:solidFill>
                        <a:effectLst/>
                        <a:latin typeface="+mn-lt"/>
                        <a:ea typeface="+mn-ea"/>
                        <a:cs typeface="+mn-cs"/>
                      </a:endParaRPr>
                    </a:p>
                  </a:txBody>
                  <a:tcPr marL="0" marR="0" marT="0" marB="0" anchor="ctr"/>
                </a:tc>
              </a:tr>
              <a:tr h="161925">
                <a:tc>
                  <a:txBody>
                    <a:bodyPr/>
                    <a:lstStyle/>
                    <a:p>
                      <a:pPr marL="0" algn="l" defTabSz="914400" rtl="0" eaLnBrk="1" fontAlgn="ctr" latinLnBrk="0" hangingPunct="1"/>
                      <a:r>
                        <a:rPr lang="en-US" sz="2000" u="none" strike="noStrike" kern="1200" dirty="0">
                          <a:effectLst/>
                        </a:rPr>
                        <a:t>Asia / Pacific</a:t>
                      </a:r>
                      <a:endParaRPr lang="en-US" sz="2000" u="none" strike="noStrike" kern="1200" dirty="0">
                        <a:solidFill>
                          <a:schemeClr val="dk1"/>
                        </a:solidFill>
                        <a:effectLst/>
                        <a:latin typeface="+mn-lt"/>
                        <a:ea typeface="+mn-ea"/>
                        <a:cs typeface="+mn-cs"/>
                      </a:endParaRPr>
                    </a:p>
                  </a:txBody>
                  <a:tcPr marL="0" marR="0" marT="0" marB="0" anchor="b"/>
                </a:tc>
                <a:tc>
                  <a:txBody>
                    <a:bodyPr/>
                    <a:lstStyle/>
                    <a:p>
                      <a:pPr marL="0" algn="l" defTabSz="914400" rtl="0" eaLnBrk="1" fontAlgn="ctr" latinLnBrk="0" hangingPunct="1"/>
                      <a:r>
                        <a:rPr lang="en-US" sz="2000" u="none" strike="noStrike" kern="1200" dirty="0">
                          <a:effectLst/>
                        </a:rPr>
                        <a:t>6%</a:t>
                      </a:r>
                      <a:endParaRPr lang="en-US" sz="2000" u="none" strike="noStrike" kern="1200" dirty="0">
                        <a:solidFill>
                          <a:schemeClr val="dk1"/>
                        </a:solidFill>
                        <a:effectLst/>
                        <a:latin typeface="+mn-lt"/>
                        <a:ea typeface="+mn-ea"/>
                        <a:cs typeface="+mn-cs"/>
                      </a:endParaRPr>
                    </a:p>
                  </a:txBody>
                  <a:tcPr marL="0" marR="0" marT="0" marB="0" anchor="ctr"/>
                </a:tc>
              </a:tr>
              <a:tr h="161925">
                <a:tc>
                  <a:txBody>
                    <a:bodyPr/>
                    <a:lstStyle/>
                    <a:p>
                      <a:pPr marL="0" algn="l" defTabSz="914400" rtl="0" eaLnBrk="1" fontAlgn="ctr" latinLnBrk="0" hangingPunct="1"/>
                      <a:r>
                        <a:rPr lang="en-US" sz="2000" u="none" strike="noStrike" kern="1200" dirty="0">
                          <a:effectLst/>
                        </a:rPr>
                        <a:t>other/undeclared</a:t>
                      </a:r>
                      <a:endParaRPr lang="en-US" sz="2000" u="none" strike="noStrike" kern="1200" dirty="0">
                        <a:solidFill>
                          <a:schemeClr val="dk1"/>
                        </a:solidFill>
                        <a:effectLst/>
                        <a:latin typeface="+mn-lt"/>
                        <a:ea typeface="+mn-ea"/>
                        <a:cs typeface="+mn-cs"/>
                      </a:endParaRPr>
                    </a:p>
                  </a:txBody>
                  <a:tcPr marL="0" marR="0" marT="0" marB="0" anchor="ctr"/>
                </a:tc>
                <a:tc>
                  <a:txBody>
                    <a:bodyPr/>
                    <a:lstStyle/>
                    <a:p>
                      <a:pPr marL="0" algn="l" defTabSz="914400" rtl="0" eaLnBrk="1" fontAlgn="ctr" latinLnBrk="0" hangingPunct="1"/>
                      <a:r>
                        <a:rPr lang="en-US" sz="2000" u="none" strike="noStrike" kern="1200" dirty="0">
                          <a:effectLst/>
                        </a:rPr>
                        <a:t>3%</a:t>
                      </a:r>
                      <a:endParaRPr lang="en-US" sz="2000" u="none" strike="noStrike" kern="1200" dirty="0">
                        <a:solidFill>
                          <a:schemeClr val="dk1"/>
                        </a:solidFill>
                        <a:effectLst/>
                        <a:latin typeface="+mn-lt"/>
                        <a:ea typeface="+mn-ea"/>
                        <a:cs typeface="+mn-cs"/>
                      </a:endParaRPr>
                    </a:p>
                  </a:txBody>
                  <a:tcPr marL="0" marR="0" marT="0"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09079544"/>
              </p:ext>
            </p:extLst>
          </p:nvPr>
        </p:nvGraphicFramePr>
        <p:xfrm>
          <a:off x="4740915" y="3189658"/>
          <a:ext cx="3728381" cy="3048000"/>
        </p:xfrm>
        <a:graphic>
          <a:graphicData uri="http://schemas.openxmlformats.org/drawingml/2006/table">
            <a:tbl>
              <a:tblPr>
                <a:tableStyleId>{6E25E649-3F16-4E02-A733-19D2CDBF48F0}</a:tableStyleId>
              </a:tblPr>
              <a:tblGrid>
                <a:gridCol w="2458920"/>
                <a:gridCol w="1269461"/>
              </a:tblGrid>
              <a:tr h="161925">
                <a:tc>
                  <a:txBody>
                    <a:bodyPr/>
                    <a:lstStyle/>
                    <a:p>
                      <a:pPr algn="l" fontAlgn="ctr"/>
                      <a:r>
                        <a:rPr lang="en-US" sz="2000" u="none" strike="noStrike" dirty="0">
                          <a:effectLst/>
                        </a:rPr>
                        <a:t>aerospace or defense</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smtClean="0">
                          <a:effectLst/>
                        </a:rPr>
                        <a:t>25%</a:t>
                      </a:r>
                      <a:endParaRPr lang="en-US" sz="2000" b="0" i="1" u="none" strike="noStrike" dirty="0">
                        <a:solidFill>
                          <a:srgbClr val="0070C0"/>
                        </a:solidFill>
                        <a:effectLst/>
                        <a:latin typeface="Calibri" panose="020F0502020204030204" pitchFamily="34" charset="0"/>
                      </a:endParaRPr>
                    </a:p>
                  </a:txBody>
                  <a:tcPr marL="0" marR="0" marT="0" marB="0" anchor="ctr"/>
                </a:tc>
              </a:tr>
              <a:tr h="161925">
                <a:tc>
                  <a:txBody>
                    <a:bodyPr/>
                    <a:lstStyle/>
                    <a:p>
                      <a:pPr algn="l" fontAlgn="ctr"/>
                      <a:r>
                        <a:rPr lang="en-US" sz="2000" u="none" strike="noStrike" dirty="0">
                          <a:effectLst/>
                        </a:rPr>
                        <a:t>automotive</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smtClean="0">
                          <a:effectLst/>
                        </a:rPr>
                        <a:t>15%</a:t>
                      </a:r>
                      <a:endParaRPr lang="en-US" sz="2000" b="0" i="1" u="none" strike="noStrike" dirty="0">
                        <a:solidFill>
                          <a:srgbClr val="0070C0"/>
                        </a:solidFill>
                        <a:effectLst/>
                        <a:latin typeface="Calibri" panose="020F0502020204030204" pitchFamily="34" charset="0"/>
                      </a:endParaRPr>
                    </a:p>
                  </a:txBody>
                  <a:tcPr marL="0" marR="0" marT="0" marB="0" anchor="ctr"/>
                </a:tc>
              </a:tr>
              <a:tr h="161925">
                <a:tc>
                  <a:txBody>
                    <a:bodyPr/>
                    <a:lstStyle/>
                    <a:p>
                      <a:pPr algn="l" fontAlgn="ctr"/>
                      <a:r>
                        <a:rPr lang="en-US" sz="2000" u="none" strike="noStrike" dirty="0">
                          <a:effectLst/>
                        </a:rPr>
                        <a:t>academia</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4</a:t>
                      </a:r>
                      <a:r>
                        <a:rPr lang="en-US" sz="2000" u="none" strike="noStrike" dirty="0" smtClean="0">
                          <a:effectLst/>
                        </a:rPr>
                        <a:t>%</a:t>
                      </a:r>
                      <a:endParaRPr lang="en-US" sz="2000" b="0" i="1" u="none" strike="noStrike" dirty="0">
                        <a:solidFill>
                          <a:srgbClr val="0070C0"/>
                        </a:solidFill>
                        <a:effectLst/>
                        <a:latin typeface="Calibri" panose="020F0502020204030204" pitchFamily="34" charset="0"/>
                      </a:endParaRPr>
                    </a:p>
                  </a:txBody>
                  <a:tcPr marL="0" marR="0" marT="0" marB="0" anchor="ctr"/>
                </a:tc>
              </a:tr>
              <a:tr h="161925">
                <a:tc>
                  <a:txBody>
                    <a:bodyPr/>
                    <a:lstStyle/>
                    <a:p>
                      <a:pPr algn="l" fontAlgn="ctr"/>
                      <a:r>
                        <a:rPr lang="en-US" sz="2000" u="none" strike="noStrike" dirty="0">
                          <a:effectLst/>
                        </a:rPr>
                        <a:t>consulting</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smtClean="0">
                          <a:effectLst/>
                        </a:rPr>
                        <a:t>10%</a:t>
                      </a:r>
                      <a:endParaRPr lang="en-US" sz="2000" b="0" i="1" u="none" strike="noStrike" dirty="0">
                        <a:solidFill>
                          <a:srgbClr val="0070C0"/>
                        </a:solidFill>
                        <a:effectLst/>
                        <a:latin typeface="Calibri" panose="020F0502020204030204" pitchFamily="34" charset="0"/>
                      </a:endParaRPr>
                    </a:p>
                  </a:txBody>
                  <a:tcPr marL="0" marR="0" marT="0" marB="0" anchor="ctr"/>
                </a:tc>
              </a:tr>
              <a:tr h="161925">
                <a:tc>
                  <a:txBody>
                    <a:bodyPr/>
                    <a:lstStyle/>
                    <a:p>
                      <a:pPr algn="l" fontAlgn="ctr"/>
                      <a:r>
                        <a:rPr lang="en-US" sz="2000" u="none" strike="noStrike">
                          <a:effectLst/>
                        </a:rPr>
                        <a:t>energy</a:t>
                      </a:r>
                      <a:endParaRPr lang="en-US" sz="2000" b="0" i="1"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2%</a:t>
                      </a:r>
                      <a:endParaRPr lang="en-US" sz="2000" b="0" i="1" u="none" strike="noStrike" dirty="0">
                        <a:solidFill>
                          <a:srgbClr val="0070C0"/>
                        </a:solidFill>
                        <a:effectLst/>
                        <a:latin typeface="Calibri" panose="020F0502020204030204" pitchFamily="34" charset="0"/>
                      </a:endParaRPr>
                    </a:p>
                  </a:txBody>
                  <a:tcPr marL="0" marR="0" marT="0" marB="0" anchor="ctr"/>
                </a:tc>
              </a:tr>
              <a:tr h="161925">
                <a:tc>
                  <a:txBody>
                    <a:bodyPr/>
                    <a:lstStyle/>
                    <a:p>
                      <a:pPr algn="l" fontAlgn="ctr"/>
                      <a:r>
                        <a:rPr lang="en-US" sz="2000" u="none" strike="noStrike" dirty="0">
                          <a:effectLst/>
                        </a:rPr>
                        <a:t>medical</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1%</a:t>
                      </a:r>
                      <a:endParaRPr lang="en-US" sz="2000" b="0" i="1" u="none" strike="noStrike" dirty="0">
                        <a:solidFill>
                          <a:srgbClr val="0070C0"/>
                        </a:solidFill>
                        <a:effectLst/>
                        <a:latin typeface="Calibri" panose="020F0502020204030204" pitchFamily="34" charset="0"/>
                      </a:endParaRPr>
                    </a:p>
                  </a:txBody>
                  <a:tcPr marL="0" marR="0" marT="0" marB="0" anchor="ctr"/>
                </a:tc>
              </a:tr>
              <a:tr h="161925">
                <a:tc>
                  <a:txBody>
                    <a:bodyPr/>
                    <a:lstStyle/>
                    <a:p>
                      <a:pPr algn="l" fontAlgn="ctr"/>
                      <a:r>
                        <a:rPr lang="en-US" sz="2000" u="none" strike="noStrike" dirty="0">
                          <a:effectLst/>
                        </a:rPr>
                        <a:t>other industry</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4%</a:t>
                      </a:r>
                      <a:endParaRPr lang="en-US" sz="2000" b="0" i="1" u="none" strike="noStrike" dirty="0">
                        <a:solidFill>
                          <a:srgbClr val="0070C0"/>
                        </a:solidFill>
                        <a:effectLst/>
                        <a:latin typeface="Calibri" panose="020F0502020204030204" pitchFamily="34" charset="0"/>
                      </a:endParaRPr>
                    </a:p>
                  </a:txBody>
                  <a:tcPr marL="0" marR="0" marT="0" marB="0" anchor="ctr"/>
                </a:tc>
              </a:tr>
              <a:tr h="161925">
                <a:tc>
                  <a:txBody>
                    <a:bodyPr/>
                    <a:lstStyle/>
                    <a:p>
                      <a:pPr algn="l" fontAlgn="ctr"/>
                      <a:r>
                        <a:rPr lang="en-US" sz="2000" u="none" strike="noStrike" dirty="0">
                          <a:effectLst/>
                        </a:rPr>
                        <a:t>solutions &amp; services</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smtClean="0">
                          <a:effectLst/>
                        </a:rPr>
                        <a:t>33%</a:t>
                      </a:r>
                      <a:endParaRPr lang="en-US" sz="2000" b="0" i="1" u="none" strike="noStrike" dirty="0">
                        <a:solidFill>
                          <a:srgbClr val="0070C0"/>
                        </a:solidFill>
                        <a:effectLst/>
                        <a:latin typeface="Calibri" panose="020F0502020204030204" pitchFamily="34" charset="0"/>
                      </a:endParaRPr>
                    </a:p>
                  </a:txBody>
                  <a:tcPr marL="0" marR="0" marT="0" marB="0" anchor="ctr"/>
                </a:tc>
              </a:tr>
              <a:tr h="161925">
                <a:tc>
                  <a:txBody>
                    <a:bodyPr/>
                    <a:lstStyle/>
                    <a:p>
                      <a:pPr algn="l" fontAlgn="ctr"/>
                      <a:r>
                        <a:rPr lang="en-US" sz="2000" u="none" strike="noStrike" dirty="0">
                          <a:effectLst/>
                        </a:rPr>
                        <a:t>standards</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4</a:t>
                      </a:r>
                      <a:r>
                        <a:rPr lang="en-US" sz="2000" u="none" strike="noStrike" dirty="0" smtClean="0">
                          <a:effectLst/>
                        </a:rPr>
                        <a:t>%</a:t>
                      </a:r>
                      <a:endParaRPr lang="en-US" sz="2000" b="0" i="1" u="none" strike="noStrike" dirty="0">
                        <a:solidFill>
                          <a:srgbClr val="0070C0"/>
                        </a:solidFill>
                        <a:effectLst/>
                        <a:latin typeface="Calibri" panose="020F0502020204030204" pitchFamily="34" charset="0"/>
                      </a:endParaRPr>
                    </a:p>
                  </a:txBody>
                  <a:tcPr marL="0" marR="0" marT="0" marB="0" anchor="ctr"/>
                </a:tc>
              </a:tr>
              <a:tr h="161925">
                <a:tc>
                  <a:txBody>
                    <a:bodyPr/>
                    <a:lstStyle/>
                    <a:p>
                      <a:pPr algn="l" fontAlgn="ctr"/>
                      <a:r>
                        <a:rPr lang="en-US" sz="2000" u="none" strike="noStrike" dirty="0">
                          <a:effectLst/>
                        </a:rPr>
                        <a:t>undeclared</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1</a:t>
                      </a:r>
                      <a:r>
                        <a:rPr lang="en-US" sz="2000" u="none" strike="noStrike" dirty="0" smtClean="0">
                          <a:effectLst/>
                        </a:rPr>
                        <a:t>%</a:t>
                      </a:r>
                      <a:endParaRPr lang="en-US" sz="2000" b="0" i="1" u="none" strike="noStrike" dirty="0">
                        <a:solidFill>
                          <a:srgbClr val="0070C0"/>
                        </a:solidFill>
                        <a:effectLst/>
                        <a:latin typeface="Calibri" panose="020F0502020204030204" pitchFamily="34" charset="0"/>
                      </a:endParaRPr>
                    </a:p>
                  </a:txBody>
                  <a:tcPr marL="0" marR="0" marT="0" marB="0" anchor="ctr"/>
                </a:tc>
              </a:tr>
            </a:tbl>
          </a:graphicData>
        </a:graphic>
      </p:graphicFrame>
      <p:sp>
        <p:nvSpPr>
          <p:cNvPr id="7" name="TextBox 6"/>
          <p:cNvSpPr txBox="1"/>
          <p:nvPr/>
        </p:nvSpPr>
        <p:spPr>
          <a:xfrm>
            <a:off x="1411549" y="1666164"/>
            <a:ext cx="2024109" cy="1523494"/>
          </a:xfrm>
          <a:prstGeom prst="rect">
            <a:avLst/>
          </a:prstGeom>
          <a:noFill/>
        </p:spPr>
        <p:txBody>
          <a:bodyPr wrap="square" rtlCol="0">
            <a:spAutoFit/>
          </a:bodyPr>
          <a:lstStyle/>
          <a:p>
            <a:pPr algn="ctr"/>
            <a:r>
              <a:rPr lang="en-US" sz="7500" dirty="0" smtClean="0"/>
              <a:t>134</a:t>
            </a:r>
            <a:endParaRPr lang="en-US" sz="7500" dirty="0" smtClean="0"/>
          </a:p>
          <a:p>
            <a:pPr algn="ctr"/>
            <a:r>
              <a:rPr lang="en-US" dirty="0" smtClean="0"/>
              <a:t>members</a:t>
            </a:r>
            <a:endParaRPr lang="en-US" dirty="0"/>
          </a:p>
        </p:txBody>
      </p:sp>
      <p:sp>
        <p:nvSpPr>
          <p:cNvPr id="8" name="TextBox 7"/>
          <p:cNvSpPr txBox="1"/>
          <p:nvPr/>
        </p:nvSpPr>
        <p:spPr>
          <a:xfrm>
            <a:off x="1043608" y="3647364"/>
            <a:ext cx="2756034" cy="1523494"/>
          </a:xfrm>
          <a:prstGeom prst="rect">
            <a:avLst/>
          </a:prstGeom>
          <a:noFill/>
        </p:spPr>
        <p:txBody>
          <a:bodyPr wrap="square" rtlCol="0">
            <a:spAutoFit/>
          </a:bodyPr>
          <a:lstStyle/>
          <a:p>
            <a:pPr algn="ctr"/>
            <a:r>
              <a:rPr lang="en-US" sz="7500" dirty="0" smtClean="0"/>
              <a:t>76</a:t>
            </a:r>
            <a:endParaRPr lang="en-US" sz="7500" dirty="0" smtClean="0"/>
          </a:p>
          <a:p>
            <a:pPr algn="ctr"/>
            <a:r>
              <a:rPr lang="en-US" dirty="0"/>
              <a:t>u</a:t>
            </a:r>
            <a:r>
              <a:rPr lang="en-US" dirty="0" smtClean="0"/>
              <a:t>nique member companies</a:t>
            </a:r>
            <a:endParaRPr lang="en-US" dirty="0"/>
          </a:p>
        </p:txBody>
      </p:sp>
    </p:spTree>
    <p:extLst>
      <p:ext uri="{BB962C8B-B14F-4D97-AF65-F5344CB8AC3E}">
        <p14:creationId xmlns:p14="http://schemas.microsoft.com/office/powerpoint/2010/main" val="211508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“Overview of ASD-SSG and Focus on Simulation Interoperability</a:t>
            </a:r>
            <a:r>
              <a:rPr lang="en-US" dirty="0" smtClean="0"/>
              <a:t>”</a:t>
            </a:r>
            <a:endParaRPr lang="en-US" dirty="0"/>
          </a:p>
        </p:txBody>
      </p:sp>
      <p:sp>
        <p:nvSpPr>
          <p:cNvPr id="6" name="Text Placeholder 5"/>
          <p:cNvSpPr>
            <a:spLocks noGrp="1"/>
          </p:cNvSpPr>
          <p:nvPr>
            <p:ph type="body" idx="1"/>
          </p:nvPr>
        </p:nvSpPr>
        <p:spPr/>
        <p:txBody>
          <a:bodyPr/>
          <a:lstStyle/>
          <a:p>
            <a:r>
              <a:rPr lang="en-US" dirty="0"/>
              <a:t>Yves </a:t>
            </a:r>
            <a:r>
              <a:rPr lang="en-US" dirty="0" err="1"/>
              <a:t>Baudier</a:t>
            </a:r>
            <a:r>
              <a:rPr lang="en-US" dirty="0"/>
              <a:t>, Chairman of the SSG for the A&amp;D Industries Association of </a:t>
            </a:r>
            <a:r>
              <a:rPr lang="en-US" dirty="0" smtClean="0"/>
              <a:t>Europe</a:t>
            </a:r>
            <a:endParaRPr lang="en-US" dirty="0"/>
          </a:p>
        </p:txBody>
      </p:sp>
      <p:sp>
        <p:nvSpPr>
          <p:cNvPr id="4" name="Slide Number Placeholder 3"/>
          <p:cNvSpPr>
            <a:spLocks noGrp="1"/>
          </p:cNvSpPr>
          <p:nvPr>
            <p:ph type="sldNum" sz="quarter" idx="12"/>
          </p:nvPr>
        </p:nvSpPr>
        <p:spPr/>
        <p:txBody>
          <a:bodyPr/>
          <a:lstStyle/>
          <a:p>
            <a:fld id="{33E9EC35-AD31-4AB2-93A8-D6F93F11AE10}" type="slidenum">
              <a:rPr lang="en-GB" smtClean="0"/>
              <a:pPr/>
              <a:t>4</a:t>
            </a:fld>
            <a:endParaRPr lang="en-GB" dirty="0"/>
          </a:p>
        </p:txBody>
      </p:sp>
    </p:spTree>
    <p:extLst>
      <p:ext uri="{BB962C8B-B14F-4D97-AF65-F5344CB8AC3E}">
        <p14:creationId xmlns:p14="http://schemas.microsoft.com/office/powerpoint/2010/main" val="421508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Review of Recent &amp; Upcoming Activities</a:t>
            </a:r>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33E9EC35-AD31-4AB2-93A8-D6F93F11AE10}" type="slidenum">
              <a:rPr lang="en-GB" smtClean="0"/>
              <a:pPr/>
              <a:t>5</a:t>
            </a:fld>
            <a:endParaRPr lang="en-GB" dirty="0"/>
          </a:p>
        </p:txBody>
      </p:sp>
    </p:spTree>
    <p:extLst>
      <p:ext uri="{BB962C8B-B14F-4D97-AF65-F5344CB8AC3E}">
        <p14:creationId xmlns:p14="http://schemas.microsoft.com/office/powerpoint/2010/main" val="1203304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a:fld id="{33E9EC35-AD31-4AB2-93A8-D6F93F11AE10}" type="slidenum">
              <a:rPr lang="en-GB" smtClean="0"/>
              <a:pPr algn="ctr"/>
              <a:t>6</a:t>
            </a:fld>
            <a:endParaRPr lang="en-GB" dirty="0"/>
          </a:p>
        </p:txBody>
      </p:sp>
      <p:pic>
        <p:nvPicPr>
          <p:cNvPr id="5" name="Picture 4"/>
          <p:cNvPicPr>
            <a:picLocks noChangeAspect="1"/>
          </p:cNvPicPr>
          <p:nvPr/>
        </p:nvPicPr>
        <p:blipFill rotWithShape="1">
          <a:blip r:embed="rId2"/>
          <a:srcRect l="3585" t="650" r="2074" b="20164"/>
          <a:stretch/>
        </p:blipFill>
        <p:spPr>
          <a:xfrm>
            <a:off x="-2420110" y="0"/>
            <a:ext cx="11564110" cy="6858000"/>
          </a:xfrm>
          <a:prstGeom prst="rect">
            <a:avLst/>
          </a:prstGeom>
        </p:spPr>
      </p:pic>
      <p:sp>
        <p:nvSpPr>
          <p:cNvPr id="6" name="Content Placeholder 6"/>
          <p:cNvSpPr>
            <a:spLocks noGrp="1"/>
          </p:cNvSpPr>
          <p:nvPr>
            <p:ph idx="1"/>
          </p:nvPr>
        </p:nvSpPr>
        <p:spPr>
          <a:xfrm>
            <a:off x="-1296886" y="860598"/>
            <a:ext cx="3288247" cy="2187402"/>
          </a:xfrm>
        </p:spPr>
        <p:style>
          <a:lnRef idx="2">
            <a:schemeClr val="accent2"/>
          </a:lnRef>
          <a:fillRef idx="1">
            <a:schemeClr val="lt1"/>
          </a:fillRef>
          <a:effectRef idx="0">
            <a:schemeClr val="accent2"/>
          </a:effectRef>
          <a:fontRef idx="minor">
            <a:schemeClr val="dk1"/>
          </a:fontRef>
        </p:style>
        <p:txBody>
          <a:bodyPr>
            <a:normAutofit/>
          </a:bodyPr>
          <a:lstStyle/>
          <a:p>
            <a:pPr lvl="1"/>
            <a:r>
              <a:rPr lang="en-US" dirty="0" smtClean="0"/>
              <a:t>SMSWG Discussion Meeting(s)? </a:t>
            </a:r>
          </a:p>
          <a:p>
            <a:pPr lvl="1"/>
            <a:r>
              <a:rPr lang="en-US" dirty="0" smtClean="0"/>
              <a:t>INCOSE now confirmed</a:t>
            </a:r>
            <a:endParaRPr lang="en-US" dirty="0" smtClean="0"/>
          </a:p>
        </p:txBody>
      </p:sp>
    </p:spTree>
    <p:extLst>
      <p:ext uri="{BB962C8B-B14F-4D97-AF65-F5344CB8AC3E}">
        <p14:creationId xmlns:p14="http://schemas.microsoft.com/office/powerpoint/2010/main" val="1458238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a:fld id="{33E9EC35-AD31-4AB2-93A8-D6F93F11AE10}" type="slidenum">
              <a:rPr lang="en-GB" smtClean="0"/>
              <a:pPr algn="ctr"/>
              <a:t>7</a:t>
            </a:fld>
            <a:endParaRPr lang="en-GB" dirty="0"/>
          </a:p>
        </p:txBody>
      </p:sp>
      <p:pic>
        <p:nvPicPr>
          <p:cNvPr id="6" name="Picture 5"/>
          <p:cNvPicPr>
            <a:picLocks noChangeAspect="1"/>
          </p:cNvPicPr>
          <p:nvPr/>
        </p:nvPicPr>
        <p:blipFill rotWithShape="1">
          <a:blip r:embed="rId2"/>
          <a:srcRect r="19150"/>
          <a:stretch/>
        </p:blipFill>
        <p:spPr>
          <a:xfrm>
            <a:off x="-13947" y="0"/>
            <a:ext cx="9157947" cy="5696104"/>
          </a:xfrm>
          <a:prstGeom prst="rect">
            <a:avLst/>
          </a:prstGeom>
        </p:spPr>
      </p:pic>
      <p:sp>
        <p:nvSpPr>
          <p:cNvPr id="8" name="Content Placeholder 6"/>
          <p:cNvSpPr>
            <a:spLocks noGrp="1"/>
          </p:cNvSpPr>
          <p:nvPr>
            <p:ph idx="1"/>
          </p:nvPr>
        </p:nvSpPr>
        <p:spPr>
          <a:xfrm>
            <a:off x="1212634" y="3359959"/>
            <a:ext cx="4527766" cy="551642"/>
          </a:xfrm>
        </p:spPr>
        <p:style>
          <a:lnRef idx="2">
            <a:schemeClr val="accent2"/>
          </a:lnRef>
          <a:fillRef idx="1">
            <a:schemeClr val="lt1"/>
          </a:fillRef>
          <a:effectRef idx="0">
            <a:schemeClr val="accent2"/>
          </a:effectRef>
          <a:fontRef idx="minor">
            <a:schemeClr val="dk1"/>
          </a:fontRef>
        </p:style>
        <p:txBody>
          <a:bodyPr/>
          <a:lstStyle/>
          <a:p>
            <a:pPr lvl="1"/>
            <a:r>
              <a:rPr lang="en-US" dirty="0" smtClean="0"/>
              <a:t>NAFEMS now confirmed</a:t>
            </a:r>
            <a:endParaRPr lang="en-US" dirty="0" smtClean="0"/>
          </a:p>
        </p:txBody>
      </p:sp>
    </p:spTree>
    <p:extLst>
      <p:ext uri="{BB962C8B-B14F-4D97-AF65-F5344CB8AC3E}">
        <p14:creationId xmlns:p14="http://schemas.microsoft.com/office/powerpoint/2010/main" val="3891488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Discussion Topics</a:t>
            </a:r>
            <a:endParaRPr lang="en-US" dirty="0"/>
          </a:p>
        </p:txBody>
      </p:sp>
      <p:sp>
        <p:nvSpPr>
          <p:cNvPr id="5" name="Slide Number Placeholder 4"/>
          <p:cNvSpPr>
            <a:spLocks noGrp="1"/>
          </p:cNvSpPr>
          <p:nvPr>
            <p:ph type="sldNum" sz="quarter" idx="12"/>
          </p:nvPr>
        </p:nvSpPr>
        <p:spPr/>
        <p:txBody>
          <a:bodyPr/>
          <a:lstStyle/>
          <a:p>
            <a:fld id="{33E9EC35-AD31-4AB2-93A8-D6F93F11AE10}" type="slidenum">
              <a:rPr lang="en-GB" smtClean="0"/>
              <a:t>8</a:t>
            </a:fld>
            <a:endParaRPr lang="en-GB" dirty="0"/>
          </a:p>
        </p:txBody>
      </p:sp>
      <p:sp>
        <p:nvSpPr>
          <p:cNvPr id="2" name="Content Placeholder 1"/>
          <p:cNvSpPr>
            <a:spLocks noGrp="1"/>
          </p:cNvSpPr>
          <p:nvPr>
            <p:ph idx="1"/>
          </p:nvPr>
        </p:nvSpPr>
        <p:spPr/>
        <p:txBody>
          <a:bodyPr/>
          <a:lstStyle/>
          <a:p>
            <a:r>
              <a:rPr lang="en-US" dirty="0" err="1" smtClean="0"/>
              <a:t>ProSTEP</a:t>
            </a:r>
            <a:r>
              <a:rPr lang="en-US" dirty="0" smtClean="0"/>
              <a:t> </a:t>
            </a:r>
            <a:r>
              <a:rPr lang="en-US" dirty="0" err="1" smtClean="0"/>
              <a:t>iViP</a:t>
            </a:r>
            <a:r>
              <a:rPr lang="en-US" dirty="0" smtClean="0"/>
              <a:t>: Opportunity to Collaborate</a:t>
            </a:r>
          </a:p>
          <a:p>
            <a:pPr lvl="1"/>
            <a:r>
              <a:rPr lang="en-US" dirty="0" smtClean="0"/>
              <a:t>Posted by Rod on April 7</a:t>
            </a:r>
            <a:r>
              <a:rPr lang="en-US" baseline="30000" dirty="0" smtClean="0"/>
              <a:t>th</a:t>
            </a:r>
            <a:r>
              <a:rPr lang="en-US" dirty="0" smtClean="0"/>
              <a:t> </a:t>
            </a:r>
          </a:p>
          <a:p>
            <a:r>
              <a:rPr lang="en-US" dirty="0" smtClean="0"/>
              <a:t>Terms &amp; Definitions</a:t>
            </a:r>
          </a:p>
          <a:p>
            <a:pPr lvl="1"/>
            <a:r>
              <a:rPr lang="en-US" dirty="0" smtClean="0"/>
              <a:t>Update: SMSWG SC will review consolidated feedback at next meeting (May 27</a:t>
            </a:r>
            <a:r>
              <a:rPr lang="en-US" baseline="30000" dirty="0" smtClean="0"/>
              <a:t>th</a:t>
            </a:r>
            <a:r>
              <a:rPr lang="en-US" dirty="0" smtClean="0"/>
              <a:t>)</a:t>
            </a:r>
          </a:p>
          <a:p>
            <a:endParaRPr lang="en-US" dirty="0" smtClean="0"/>
          </a:p>
          <a:p>
            <a:pPr lvl="1"/>
            <a:endParaRPr lang="en-US" dirty="0"/>
          </a:p>
        </p:txBody>
      </p:sp>
    </p:spTree>
    <p:extLst>
      <p:ext uri="{BB962C8B-B14F-4D97-AF65-F5344CB8AC3E}">
        <p14:creationId xmlns:p14="http://schemas.microsoft.com/office/powerpoint/2010/main" val="1635723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Reference Slides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33E9EC35-AD31-4AB2-93A8-D6F93F11AE10}" type="slidenum">
              <a:rPr lang="en-GB" smtClean="0"/>
              <a:pPr/>
              <a:t>9</a:t>
            </a:fld>
            <a:endParaRPr lang="en-GB" dirty="0"/>
          </a:p>
        </p:txBody>
      </p:sp>
    </p:spTree>
    <p:extLst>
      <p:ext uri="{BB962C8B-B14F-4D97-AF65-F5344CB8AC3E}">
        <p14:creationId xmlns:p14="http://schemas.microsoft.com/office/powerpoint/2010/main" val="2382375219"/>
      </p:ext>
    </p:extLst>
  </p:cSld>
  <p:clrMapOvr>
    <a:masterClrMapping/>
  </p:clrMapOvr>
</p:sld>
</file>

<file path=ppt/theme/theme1.xml><?xml version="1.0" encoding="utf-8"?>
<a:theme xmlns:a="http://schemas.openxmlformats.org/drawingml/2006/main" name="NAFEMS 2013 PP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4865DC5B-1009-40C1-A3DE-08823FC03187}" vid="{5D539D25-213B-4BE5-89B8-5553DEF94F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1374</TotalTime>
  <Words>1220</Words>
  <Application>Microsoft Office PowerPoint</Application>
  <PresentationFormat>On-screen Show (4:3)</PresentationFormat>
  <Paragraphs>132</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Franklin Gothic Book</vt:lpstr>
      <vt:lpstr>Symbol</vt:lpstr>
      <vt:lpstr>NAFEMS 2013 PPT THEME</vt:lpstr>
      <vt:lpstr>SMSWG Meeting</vt:lpstr>
      <vt:lpstr>Agenda</vt:lpstr>
      <vt:lpstr>SMSWG Participation</vt:lpstr>
      <vt:lpstr>“Overview of ASD-SSG and Focus on Simulation Interoperability”</vt:lpstr>
      <vt:lpstr>Review of Recent &amp; Upcoming Activities</vt:lpstr>
      <vt:lpstr>PowerPoint Presentation</vt:lpstr>
      <vt:lpstr>PowerPoint Presentation</vt:lpstr>
      <vt:lpstr>Discussion Topics</vt:lpstr>
      <vt:lpstr>Reference Slides</vt:lpstr>
      <vt:lpstr>NWC15 Papers Submitted on Systems</vt:lpstr>
      <vt:lpstr>NWC15 Papers Submitted on Systems</vt:lpstr>
      <vt:lpstr>Keynotes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14</cp:revision>
  <dcterms:created xsi:type="dcterms:W3CDTF">2015-02-25T16:22:53Z</dcterms:created>
  <dcterms:modified xsi:type="dcterms:W3CDTF">2015-05-26T15:02:23Z</dcterms:modified>
</cp:coreProperties>
</file>