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7"/>
  </p:notesMasterIdLst>
  <p:sldIdLst>
    <p:sldId id="256" r:id="rId2"/>
    <p:sldId id="276" r:id="rId3"/>
    <p:sldId id="359" r:id="rId4"/>
    <p:sldId id="360" r:id="rId5"/>
    <p:sldId id="361" r:id="rId6"/>
    <p:sldId id="366" r:id="rId7"/>
    <p:sldId id="370" r:id="rId8"/>
    <p:sldId id="279" r:id="rId9"/>
    <p:sldId id="388" r:id="rId10"/>
    <p:sldId id="429" r:id="rId11"/>
    <p:sldId id="418" r:id="rId12"/>
    <p:sldId id="427" r:id="rId13"/>
    <p:sldId id="428" r:id="rId14"/>
    <p:sldId id="391" r:id="rId15"/>
    <p:sldId id="420" r:id="rId16"/>
    <p:sldId id="392" r:id="rId17"/>
    <p:sldId id="424" r:id="rId18"/>
    <p:sldId id="402" r:id="rId19"/>
    <p:sldId id="389" r:id="rId20"/>
    <p:sldId id="372" r:id="rId21"/>
    <p:sldId id="373" r:id="rId22"/>
    <p:sldId id="382" r:id="rId23"/>
    <p:sldId id="422" r:id="rId24"/>
    <p:sldId id="384" r:id="rId25"/>
    <p:sldId id="405" r:id="rId26"/>
    <p:sldId id="425" r:id="rId27"/>
    <p:sldId id="423" r:id="rId28"/>
    <p:sldId id="406" r:id="rId29"/>
    <p:sldId id="407" r:id="rId30"/>
    <p:sldId id="431" r:id="rId31"/>
    <p:sldId id="408" r:id="rId32"/>
    <p:sldId id="409" r:id="rId33"/>
    <p:sldId id="430" r:id="rId34"/>
    <p:sldId id="432" r:id="rId35"/>
    <p:sldId id="306" r:id="rId36"/>
    <p:sldId id="433" r:id="rId37"/>
    <p:sldId id="356" r:id="rId38"/>
    <p:sldId id="310" r:id="rId39"/>
    <p:sldId id="311" r:id="rId40"/>
    <p:sldId id="312" r:id="rId41"/>
    <p:sldId id="348" r:id="rId42"/>
    <p:sldId id="313" r:id="rId43"/>
    <p:sldId id="344" r:id="rId44"/>
    <p:sldId id="345" r:id="rId45"/>
    <p:sldId id="316" r:id="rId46"/>
    <p:sldId id="317" r:id="rId47"/>
    <p:sldId id="318" r:id="rId48"/>
    <p:sldId id="350" r:id="rId49"/>
    <p:sldId id="351" r:id="rId50"/>
    <p:sldId id="417" r:id="rId51"/>
    <p:sldId id="380" r:id="rId52"/>
    <p:sldId id="379" r:id="rId53"/>
    <p:sldId id="321" r:id="rId54"/>
    <p:sldId id="322" r:id="rId55"/>
    <p:sldId id="324" r:id="rId56"/>
    <p:sldId id="325" r:id="rId57"/>
    <p:sldId id="326" r:id="rId58"/>
    <p:sldId id="327" r:id="rId59"/>
    <p:sldId id="329" r:id="rId60"/>
    <p:sldId id="331" r:id="rId61"/>
    <p:sldId id="354" r:id="rId62"/>
    <p:sldId id="352" r:id="rId63"/>
    <p:sldId id="355" r:id="rId64"/>
    <p:sldId id="353" r:id="rId65"/>
    <p:sldId id="261"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nford" initials="S"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7CFF"/>
    <a:srgbClr val="6699FF"/>
    <a:srgbClr val="E89874"/>
    <a:srgbClr val="FF5050"/>
    <a:srgbClr val="153F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05" autoAdjust="0"/>
    <p:restoredTop sz="94364" autoAdjust="0"/>
  </p:normalViewPr>
  <p:slideViewPr>
    <p:cSldViewPr>
      <p:cViewPr varScale="1">
        <p:scale>
          <a:sx n="93" d="100"/>
          <a:sy n="93" d="100"/>
        </p:scale>
        <p:origin x="1257" y="5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53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E76CF1-3A1B-4886-99FC-14CFBDE574E6}" type="datetimeFigureOut">
              <a:rPr lang="en-US" smtClean="0"/>
              <a:pPr/>
              <a:t>1/8/2018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01BC75-0E5B-4EB9-9962-269DB2427915}" type="slidenum">
              <a:rPr lang="en-US" smtClean="0"/>
              <a:pPr/>
              <a:t>‹#›</a:t>
            </a:fld>
            <a:endParaRPr lang="en-US"/>
          </a:p>
        </p:txBody>
      </p:sp>
    </p:spTree>
    <p:extLst>
      <p:ext uri="{BB962C8B-B14F-4D97-AF65-F5344CB8AC3E}">
        <p14:creationId xmlns:p14="http://schemas.microsoft.com/office/powerpoint/2010/main" val="3460508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25+5 minutes presentation</a:t>
            </a:r>
          </a:p>
          <a:p>
            <a:r>
              <a:rPr lang="en-US" b="1" dirty="0" smtClean="0"/>
              <a:t>An Executable MBSE Method (ESEM) to Support Requirements Analysis and Verification</a:t>
            </a:r>
            <a:endParaRPr lang="en-US" b="1" dirty="0"/>
          </a:p>
        </p:txBody>
      </p:sp>
      <p:sp>
        <p:nvSpPr>
          <p:cNvPr id="4" name="Slide Number Placeholder 3"/>
          <p:cNvSpPr>
            <a:spLocks noGrp="1"/>
          </p:cNvSpPr>
          <p:nvPr>
            <p:ph type="sldNum" sz="quarter" idx="10"/>
          </p:nvPr>
        </p:nvSpPr>
        <p:spPr/>
        <p:txBody>
          <a:bodyPr/>
          <a:lstStyle/>
          <a:p>
            <a:fld id="{8D01BC75-0E5B-4EB9-9962-269DB2427915}" type="slidenum">
              <a:rPr lang="en-US" smtClean="0"/>
              <a:pPr/>
              <a:t>1</a:t>
            </a:fld>
            <a:endParaRPr lang="en-US"/>
          </a:p>
        </p:txBody>
      </p:sp>
    </p:spTree>
    <p:extLst>
      <p:ext uri="{BB962C8B-B14F-4D97-AF65-F5344CB8AC3E}">
        <p14:creationId xmlns:p14="http://schemas.microsoft.com/office/powerpoint/2010/main" val="385533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2C9366E2-9E48-6447-B189-413E1703903C}" type="slidenum">
              <a:rPr lang="fr-FR" smtClean="0"/>
              <a:pPr>
                <a:defRPr/>
              </a:pPr>
              <a:t>21</a:t>
            </a:fld>
            <a:endParaRPr lang="fr-FR"/>
          </a:p>
        </p:txBody>
      </p:sp>
    </p:spTree>
    <p:extLst>
      <p:ext uri="{BB962C8B-B14F-4D97-AF65-F5344CB8AC3E}">
        <p14:creationId xmlns:p14="http://schemas.microsoft.com/office/powerpoint/2010/main" val="2207362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01BC75-0E5B-4EB9-9962-269DB2427915}" type="slidenum">
              <a:rPr lang="en-US" smtClean="0"/>
              <a:t>28</a:t>
            </a:fld>
            <a:endParaRPr lang="en-US"/>
          </a:p>
        </p:txBody>
      </p:sp>
    </p:spTree>
    <p:extLst>
      <p:ext uri="{BB962C8B-B14F-4D97-AF65-F5344CB8AC3E}">
        <p14:creationId xmlns:p14="http://schemas.microsoft.com/office/powerpoint/2010/main" val="1210557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01BC75-0E5B-4EB9-9962-269DB2427915}" type="slidenum">
              <a:rPr lang="en-US" smtClean="0"/>
              <a:t>29</a:t>
            </a:fld>
            <a:endParaRPr lang="en-US"/>
          </a:p>
        </p:txBody>
      </p:sp>
    </p:spTree>
    <p:extLst>
      <p:ext uri="{BB962C8B-B14F-4D97-AF65-F5344CB8AC3E}">
        <p14:creationId xmlns:p14="http://schemas.microsoft.com/office/powerpoint/2010/main" val="3225592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01BC75-0E5B-4EB9-9962-269DB2427915}" type="slidenum">
              <a:rPr lang="en-US" smtClean="0"/>
              <a:t>43</a:t>
            </a:fld>
            <a:endParaRPr lang="en-US"/>
          </a:p>
        </p:txBody>
      </p:sp>
    </p:spTree>
    <p:extLst>
      <p:ext uri="{BB962C8B-B14F-4D97-AF65-F5344CB8AC3E}">
        <p14:creationId xmlns:p14="http://schemas.microsoft.com/office/powerpoint/2010/main" val="1449394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01BC75-0E5B-4EB9-9962-269DB2427915}" type="slidenum">
              <a:rPr lang="en-US" smtClean="0"/>
              <a:t>44</a:t>
            </a:fld>
            <a:endParaRPr lang="en-US"/>
          </a:p>
        </p:txBody>
      </p:sp>
    </p:spTree>
    <p:extLst>
      <p:ext uri="{BB962C8B-B14F-4D97-AF65-F5344CB8AC3E}">
        <p14:creationId xmlns:p14="http://schemas.microsoft.com/office/powerpoint/2010/main" val="1085169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01BC75-0E5B-4EB9-9962-269DB2427915}" type="slidenum">
              <a:rPr lang="en-US" smtClean="0"/>
              <a:pPr/>
              <a:t>49</a:t>
            </a:fld>
            <a:endParaRPr lang="en-US"/>
          </a:p>
        </p:txBody>
      </p:sp>
    </p:spTree>
    <p:extLst>
      <p:ext uri="{BB962C8B-B14F-4D97-AF65-F5344CB8AC3E}">
        <p14:creationId xmlns:p14="http://schemas.microsoft.com/office/powerpoint/2010/main" val="368418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68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A19369F-AEF4-4FA7-B31C-208BECEBE821}" type="slidenum">
              <a:rPr lang="en-US" altLang="en-US" smtClean="0"/>
              <a:pPr/>
              <a:t>51</a:t>
            </a:fld>
            <a:endParaRPr lang="en-US" altLang="en-US" smtClean="0"/>
          </a:p>
        </p:txBody>
      </p:sp>
    </p:spTree>
    <p:extLst>
      <p:ext uri="{BB962C8B-B14F-4D97-AF65-F5344CB8AC3E}">
        <p14:creationId xmlns:p14="http://schemas.microsoft.com/office/powerpoint/2010/main" val="2795500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01BC75-0E5B-4EB9-9962-269DB2427915}" type="slidenum">
              <a:rPr lang="en-US" smtClean="0"/>
              <a:pPr/>
              <a:t>59</a:t>
            </a:fld>
            <a:endParaRPr lang="en-US"/>
          </a:p>
        </p:txBody>
      </p:sp>
    </p:spTree>
    <p:extLst>
      <p:ext uri="{BB962C8B-B14F-4D97-AF65-F5344CB8AC3E}">
        <p14:creationId xmlns:p14="http://schemas.microsoft.com/office/powerpoint/2010/main" val="3574578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FBA05D2-608C-4DF7-95C0-D9A8ECC14C60}" type="slidenum">
              <a:rPr lang="en-US" altLang="en-US" smtClean="0"/>
              <a:pPr/>
              <a:t>2</a:t>
            </a:fld>
            <a:endParaRPr lang="en-US" altLang="en-US" smtClean="0"/>
          </a:p>
        </p:txBody>
      </p:sp>
    </p:spTree>
    <p:extLst>
      <p:ext uri="{BB962C8B-B14F-4D97-AF65-F5344CB8AC3E}">
        <p14:creationId xmlns:p14="http://schemas.microsoft.com/office/powerpoint/2010/main" val="957419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indent="0">
              <a:buFont typeface="Arial" charset="0"/>
              <a:buNone/>
            </a:pPr>
            <a:endParaRPr lang="en-US" dirty="0"/>
          </a:p>
        </p:txBody>
      </p:sp>
      <p:sp>
        <p:nvSpPr>
          <p:cNvPr id="4" name="Slide Number Placeholder 3"/>
          <p:cNvSpPr>
            <a:spLocks noGrp="1"/>
          </p:cNvSpPr>
          <p:nvPr>
            <p:ph type="sldNum" sz="quarter" idx="10"/>
          </p:nvPr>
        </p:nvSpPr>
        <p:spPr/>
        <p:txBody>
          <a:bodyPr/>
          <a:lstStyle/>
          <a:p>
            <a:pPr>
              <a:defRPr/>
            </a:pPr>
            <a:fld id="{2C9366E2-9E48-6447-B189-413E1703903C}" type="slidenum">
              <a:rPr lang="fr-FR" smtClean="0"/>
              <a:pPr>
                <a:defRPr/>
              </a:pPr>
              <a:t>3</a:t>
            </a:fld>
            <a:endParaRPr lang="fr-FR"/>
          </a:p>
        </p:txBody>
      </p:sp>
    </p:spTree>
    <p:extLst>
      <p:ext uri="{BB962C8B-B14F-4D97-AF65-F5344CB8AC3E}">
        <p14:creationId xmlns:p14="http://schemas.microsoft.com/office/powerpoint/2010/main" val="2557232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t>Formation: Association of</a:t>
            </a:r>
            <a:r>
              <a:rPr lang="en-US" sz="1800" baseline="0" dirty="0" smtClean="0"/>
              <a:t> Canadian Universities for Research in Astronomy (</a:t>
            </a:r>
            <a:r>
              <a:rPr lang="en-US" sz="1800" dirty="0" smtClean="0"/>
              <a:t>ACURA), Caltech, UC, AURA (associate)</a:t>
            </a:r>
          </a:p>
          <a:p>
            <a:endParaRPr lang="en-US" dirty="0"/>
          </a:p>
        </p:txBody>
      </p:sp>
      <p:sp>
        <p:nvSpPr>
          <p:cNvPr id="4" name="Slide Number Placeholder 3"/>
          <p:cNvSpPr>
            <a:spLocks noGrp="1"/>
          </p:cNvSpPr>
          <p:nvPr>
            <p:ph type="sldNum" sz="quarter" idx="10"/>
          </p:nvPr>
        </p:nvSpPr>
        <p:spPr/>
        <p:txBody>
          <a:bodyPr/>
          <a:lstStyle/>
          <a:p>
            <a:fld id="{8D01BC75-0E5B-4EB9-9962-269DB2427915}" type="slidenum">
              <a:rPr lang="en-US" smtClean="0"/>
              <a:t>5</a:t>
            </a:fld>
            <a:endParaRPr lang="en-US"/>
          </a:p>
        </p:txBody>
      </p:sp>
    </p:spTree>
    <p:extLst>
      <p:ext uri="{BB962C8B-B14F-4D97-AF65-F5344CB8AC3E}">
        <p14:creationId xmlns:p14="http://schemas.microsoft.com/office/powerpoint/2010/main" val="1957916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Glass temperature can follow changing ambient</a:t>
            </a:r>
            <a:r>
              <a:rPr lang="en-US" baseline="0" dirty="0" smtClean="0"/>
              <a:t> temp to minimize mirror seeing effects</a:t>
            </a:r>
          </a:p>
          <a:p>
            <a:endParaRPr lang="en-US" baseline="0" dirty="0" smtClean="0"/>
          </a:p>
          <a:p>
            <a:r>
              <a:rPr lang="en-US" baseline="0" dirty="0" smtClean="0"/>
              <a:t>Segment blanks: Japan (</a:t>
            </a:r>
            <a:r>
              <a:rPr lang="en-US" baseline="0" dirty="0" err="1" smtClean="0"/>
              <a:t>Ohara</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8D01BC75-0E5B-4EB9-9962-269DB2427915}" type="slidenum">
              <a:rPr lang="en-US" smtClean="0"/>
              <a:t>6</a:t>
            </a:fld>
            <a:endParaRPr lang="en-US"/>
          </a:p>
        </p:txBody>
      </p:sp>
    </p:spTree>
    <p:extLst>
      <p:ext uri="{BB962C8B-B14F-4D97-AF65-F5344CB8AC3E}">
        <p14:creationId xmlns:p14="http://schemas.microsoft.com/office/powerpoint/2010/main" val="1864415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2000" dirty="0" smtClean="0">
                <a:latin typeface="Arial" charset="0"/>
              </a:rPr>
              <a:t>Capture relevant information in a </a:t>
            </a:r>
            <a:r>
              <a:rPr lang="en-US" sz="2000" dirty="0" err="1" smtClean="0">
                <a:latin typeface="Arial" charset="0"/>
              </a:rPr>
              <a:t>SysML</a:t>
            </a:r>
            <a:r>
              <a:rPr lang="en-US" sz="2000" dirty="0" smtClean="0">
                <a:latin typeface="Arial" charset="0"/>
              </a:rPr>
              <a:t> model (system database) using ESEM (Executable Systems Engineering Method)</a:t>
            </a:r>
          </a:p>
          <a:p>
            <a:r>
              <a:rPr lang="en-US" sz="2000" dirty="0" smtClean="0">
                <a:latin typeface="Arial" charset="0"/>
              </a:rPr>
              <a:t>Used </a:t>
            </a:r>
            <a:r>
              <a:rPr lang="en-US" sz="2000" dirty="0" err="1" smtClean="0">
                <a:latin typeface="Arial" charset="0"/>
              </a:rPr>
              <a:t>SysML</a:t>
            </a:r>
            <a:r>
              <a:rPr lang="en-US" sz="2000" dirty="0" smtClean="0">
                <a:latin typeface="Arial" charset="0"/>
              </a:rPr>
              <a:t> constructs</a:t>
            </a:r>
          </a:p>
          <a:p>
            <a:pPr lvl="1"/>
            <a:r>
              <a:rPr lang="en-US" sz="1800" dirty="0" smtClean="0">
                <a:latin typeface="Arial" charset="0"/>
              </a:rPr>
              <a:t>Block diagrams, State Machines, Activity Diagrams, Sequence diagrams</a:t>
            </a:r>
          </a:p>
          <a:p>
            <a:r>
              <a:rPr lang="en-US" sz="2000" dirty="0" smtClean="0">
                <a:latin typeface="Arial" charset="0"/>
              </a:rPr>
              <a:t>Simulate system level scenarios</a:t>
            </a:r>
          </a:p>
          <a:p>
            <a:r>
              <a:rPr lang="en-US" sz="2000" dirty="0" smtClean="0">
                <a:latin typeface="Arial" charset="0"/>
              </a:rPr>
              <a:t>Verify correctness by</a:t>
            </a:r>
          </a:p>
          <a:p>
            <a:pPr lvl="1"/>
            <a:r>
              <a:rPr lang="en-US" sz="1800" dirty="0" smtClean="0">
                <a:latin typeface="Arial" charset="0"/>
              </a:rPr>
              <a:t>Recording traces of simulation in sequence diagrams</a:t>
            </a:r>
          </a:p>
          <a:p>
            <a:pPr lvl="1"/>
            <a:r>
              <a:rPr lang="en-US" sz="1800" dirty="0" smtClean="0">
                <a:latin typeface="Arial" charset="0"/>
              </a:rPr>
              <a:t>Ensure all “leaf” actions have durations constraints applied</a:t>
            </a:r>
          </a:p>
          <a:p>
            <a:pPr lvl="1"/>
            <a:r>
              <a:rPr lang="en-US" sz="1800" dirty="0" smtClean="0">
                <a:latin typeface="Arial" charset="0"/>
              </a:rPr>
              <a:t>Ensure that all actions have been reached in the different scenarios</a:t>
            </a:r>
          </a:p>
          <a:p>
            <a:r>
              <a:rPr lang="en-US" sz="2200" dirty="0" smtClean="0">
                <a:latin typeface="Arial" charset="0"/>
              </a:rPr>
              <a:t>Automatically verify timing against formal constraints (requirements)</a:t>
            </a:r>
          </a:p>
          <a:p>
            <a:r>
              <a:rPr lang="en-US" altLang="en-US" dirty="0" smtClean="0"/>
              <a:t>Follow ESEM to define two white box specifications that specialize the black box specification</a:t>
            </a:r>
          </a:p>
          <a:p>
            <a:pPr lvl="1"/>
            <a:r>
              <a:rPr lang="en-US" altLang="en-US" dirty="0" smtClean="0"/>
              <a:t>Conceptual Specification</a:t>
            </a:r>
          </a:p>
          <a:p>
            <a:pPr lvl="1"/>
            <a:r>
              <a:rPr lang="en-US" altLang="en-US" dirty="0" smtClean="0"/>
              <a:t>Realizations Specification</a:t>
            </a:r>
          </a:p>
          <a:p>
            <a:r>
              <a:rPr lang="en-US" altLang="en-US" dirty="0" smtClean="0"/>
              <a:t>Decompose the white box specifications into elements representing the subsystems</a:t>
            </a:r>
          </a:p>
          <a:p>
            <a:endParaRPr lang="en-US" dirty="0">
              <a:cs typeface="ＭＳ Ｐゴシック" charset="0"/>
            </a:endParaRPr>
          </a:p>
        </p:txBody>
      </p:sp>
      <p:sp>
        <p:nvSpPr>
          <p:cNvPr id="204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AC2240-A6B7-1C43-96BC-AABA82C2EBE9}" type="slidenum">
              <a:rPr lang="en-US" sz="1200"/>
              <a:pPr eaLnBrk="1" hangingPunct="1"/>
              <a:t>8</a:t>
            </a:fld>
            <a:endParaRPr lang="en-US" sz="1200"/>
          </a:p>
        </p:txBody>
      </p:sp>
    </p:spTree>
    <p:extLst>
      <p:ext uri="{BB962C8B-B14F-4D97-AF65-F5344CB8AC3E}">
        <p14:creationId xmlns:p14="http://schemas.microsoft.com/office/powerpoint/2010/main" val="616814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Touches</a:t>
            </a:r>
            <a:r>
              <a:rPr lang="en-US" baseline="0" dirty="0" smtClean="0"/>
              <a:t> on all </a:t>
            </a:r>
            <a:r>
              <a:rPr lang="en-US" baseline="0" smtClean="0"/>
              <a:t>modeling capabilities</a:t>
            </a:r>
            <a:r>
              <a:rPr lang="en-US" baseline="0" dirty="0" smtClean="0"/>
              <a:t>: construction, visualization, analysis, management, exchange and integration, collaboration and workflow</a:t>
            </a:r>
            <a:endParaRPr lang="en-US" dirty="0"/>
          </a:p>
        </p:txBody>
      </p:sp>
      <p:sp>
        <p:nvSpPr>
          <p:cNvPr id="4" name="Slide Number Placeholder 3"/>
          <p:cNvSpPr>
            <a:spLocks noGrp="1"/>
          </p:cNvSpPr>
          <p:nvPr>
            <p:ph type="sldNum" sz="quarter" idx="10"/>
          </p:nvPr>
        </p:nvSpPr>
        <p:spPr/>
        <p:txBody>
          <a:bodyPr/>
          <a:lstStyle/>
          <a:p>
            <a:fld id="{8D01BC75-0E5B-4EB9-9962-269DB2427915}" type="slidenum">
              <a:rPr lang="en-US" smtClean="0"/>
              <a:pPr/>
              <a:t>9</a:t>
            </a:fld>
            <a:endParaRPr lang="en-US"/>
          </a:p>
        </p:txBody>
      </p:sp>
    </p:spTree>
    <p:extLst>
      <p:ext uri="{BB962C8B-B14F-4D97-AF65-F5344CB8AC3E}">
        <p14:creationId xmlns:p14="http://schemas.microsoft.com/office/powerpoint/2010/main" val="2871343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01BC75-0E5B-4EB9-9962-269DB2427915}" type="slidenum">
              <a:rPr lang="en-US" smtClean="0"/>
              <a:pPr/>
              <a:t>13</a:t>
            </a:fld>
            <a:endParaRPr lang="en-US"/>
          </a:p>
        </p:txBody>
      </p:sp>
    </p:spTree>
    <p:extLst>
      <p:ext uri="{BB962C8B-B14F-4D97-AF65-F5344CB8AC3E}">
        <p14:creationId xmlns:p14="http://schemas.microsoft.com/office/powerpoint/2010/main" val="1019613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01BC75-0E5B-4EB9-9962-269DB2427915}" type="slidenum">
              <a:rPr lang="en-US" smtClean="0"/>
              <a:t>20</a:t>
            </a:fld>
            <a:endParaRPr lang="en-US"/>
          </a:p>
        </p:txBody>
      </p:sp>
    </p:spTree>
    <p:extLst>
      <p:ext uri="{BB962C8B-B14F-4D97-AF65-F5344CB8AC3E}">
        <p14:creationId xmlns:p14="http://schemas.microsoft.com/office/powerpoint/2010/main" val="148724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8229600" cy="990600"/>
          </a:xfrm>
          <a:prstGeom prst="rect">
            <a:avLst/>
          </a:prstGeom>
        </p:spPr>
        <p:txBody>
          <a:bodyPr/>
          <a:lstStyle>
            <a:lvl1pPr>
              <a:defRPr/>
            </a:lvl1pPr>
          </a:lstStyle>
          <a:p>
            <a:r>
              <a:rPr lang="en-US" dirty="0" smtClean="0"/>
              <a:t>Instructions</a:t>
            </a:r>
            <a:endParaRPr lang="en-US" dirty="0"/>
          </a:p>
        </p:txBody>
      </p:sp>
      <p:sp>
        <p:nvSpPr>
          <p:cNvPr id="3" name="Content Placeholder 2"/>
          <p:cNvSpPr>
            <a:spLocks noGrp="1"/>
          </p:cNvSpPr>
          <p:nvPr>
            <p:ph idx="1" hasCustomPrompt="1"/>
          </p:nvPr>
        </p:nvSpPr>
        <p:spPr>
          <a:xfrm>
            <a:off x="457200" y="1600200"/>
            <a:ext cx="8229600" cy="4525963"/>
          </a:xfrm>
          <a:prstGeom prst="rect">
            <a:avLst/>
          </a:prstGeom>
        </p:spPr>
        <p:txBody>
          <a:bodyPr/>
          <a:lstStyle>
            <a:lvl1pPr marL="457200" indent="-457200">
              <a:buFont typeface="Arial" panose="020B0604020202020204" pitchFamily="34" charset="0"/>
              <a:buChar char="•"/>
              <a:defRPr baseline="0">
                <a:latin typeface="+mn-lt"/>
              </a:defRPr>
            </a:lvl1pPr>
            <a:lvl2pPr>
              <a:defRPr>
                <a:latin typeface="+mn-lt"/>
              </a:defRPr>
            </a:lvl2pPr>
            <a:lvl3pPr>
              <a:defRPr>
                <a:latin typeface="+mn-lt"/>
              </a:defRPr>
            </a:lvl3pPr>
            <a:lvl4pPr>
              <a:defRPr>
                <a:latin typeface="+mn-lt"/>
              </a:defRPr>
            </a:lvl4pPr>
            <a:lvl5pPr>
              <a:defRPr>
                <a:latin typeface="+mn-lt"/>
              </a:defRPr>
            </a:lvl5pPr>
          </a:lstStyle>
          <a:p>
            <a:r>
              <a:rPr lang="en-US" dirty="0" smtClean="0"/>
              <a:t>The footers and headers should only be modified in the Master Slide view. Do not modify the slide directly.</a:t>
            </a:r>
          </a:p>
          <a:p>
            <a:pPr lvl="1"/>
            <a:r>
              <a:rPr lang="en-US" dirty="0" smtClean="0"/>
              <a:t>From “View” menu select “Master” and “Slide Master”</a:t>
            </a:r>
          </a:p>
          <a:p>
            <a:pPr lvl="1"/>
            <a:r>
              <a:rPr lang="en-US" dirty="0" smtClean="0"/>
              <a:t>Edit the document number on the first slide.</a:t>
            </a:r>
          </a:p>
          <a:p>
            <a:pPr lvl="1"/>
            <a:r>
              <a:rPr lang="en-US" dirty="0" smtClean="0"/>
              <a:t>Click on “Close”</a:t>
            </a:r>
          </a:p>
          <a:p>
            <a:r>
              <a:rPr lang="en-US" dirty="0" smtClean="0"/>
              <a:t>Use only red or blue text for emphasis.</a:t>
            </a:r>
          </a:p>
          <a:p>
            <a:pPr lvl="0"/>
            <a:endParaRPr lang="en-US" dirty="0" smtClean="0"/>
          </a:p>
        </p:txBody>
      </p:sp>
    </p:spTree>
    <p:extLst>
      <p:ext uri="{BB962C8B-B14F-4D97-AF65-F5344CB8AC3E}">
        <p14:creationId xmlns:p14="http://schemas.microsoft.com/office/powerpoint/2010/main" val="22380176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arious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a:prstGeom prst="rect">
            <a:avLst/>
          </a:prstGeom>
        </p:spPr>
        <p:txBody>
          <a:bodyPr/>
          <a:lstStyle>
            <a:lvl1pPr>
              <a:defRPr sz="2800"/>
            </a:lvl1pPr>
            <a:lvl2pPr>
              <a:defRPr sz="2400"/>
            </a:lvl2pPr>
            <a:lvl3pPr>
              <a:defRPr sz="2000"/>
            </a:lvl3pPr>
            <a:lvl4pPr>
              <a:defRPr sz="1800"/>
            </a:lvl4pPr>
            <a:lvl5pPr>
              <a:defRPr lang="en-US" dirty="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itle 1"/>
          <p:cNvSpPr>
            <a:spLocks noGrp="1"/>
          </p:cNvSpPr>
          <p:nvPr>
            <p:ph type="title"/>
          </p:nvPr>
        </p:nvSpPr>
        <p:spPr>
          <a:xfrm>
            <a:off x="457200" y="228600"/>
            <a:ext cx="8229600" cy="1054100"/>
          </a:xfrm>
          <a:prstGeom prst="rect">
            <a:avLst/>
          </a:prstGeom>
        </p:spPr>
        <p:txBody>
          <a:bodyPr/>
          <a:lstStyle/>
          <a:p>
            <a:r>
              <a:rPr lang="en-US" smtClean="0"/>
              <a:t>Click to edit Master title style</a:t>
            </a:r>
            <a:endParaRPr lang="en-US" dirty="0"/>
          </a:p>
        </p:txBody>
      </p:sp>
    </p:spTree>
    <p:extLst>
      <p:ext uri="{BB962C8B-B14F-4D97-AF65-F5344CB8AC3E}">
        <p14:creationId xmlns:p14="http://schemas.microsoft.com/office/powerpoint/2010/main" val="203753273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Empty with title">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990600"/>
          </a:xfrm>
          <a:prstGeom prst="rect">
            <a:avLst/>
          </a:prstGeom>
        </p:spPr>
        <p:txBody>
          <a:bodyPr/>
          <a:lstStyle/>
          <a:p>
            <a:r>
              <a:rPr lang="en-US" smtClean="0"/>
              <a:t>Click to edit Master title style</a:t>
            </a:r>
            <a:endParaRPr lang="en-US" dirty="0"/>
          </a:p>
        </p:txBody>
      </p:sp>
    </p:spTree>
    <p:extLst>
      <p:ext uri="{BB962C8B-B14F-4D97-AF65-F5344CB8AC3E}">
        <p14:creationId xmlns:p14="http://schemas.microsoft.com/office/powerpoint/2010/main" val="282199423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mptk">
    <p:spTree>
      <p:nvGrpSpPr>
        <p:cNvPr id="1" name=""/>
        <p:cNvGrpSpPr/>
        <p:nvPr/>
      </p:nvGrpSpPr>
      <p:grpSpPr>
        <a:xfrm>
          <a:off x="0" y="0"/>
          <a:ext cx="0" cy="0"/>
          <a:chOff x="0" y="0"/>
          <a:chExt cx="0" cy="0"/>
        </a:xfrm>
      </p:grpSpPr>
      <p:sp>
        <p:nvSpPr>
          <p:cNvPr id="2" name="Text Placeholder 2"/>
          <p:cNvSpPr>
            <a:spLocks noGrp="1"/>
          </p:cNvSpPr>
          <p:nvPr>
            <p:ph type="body" sz="half" idx="2"/>
          </p:nvPr>
        </p:nvSpPr>
        <p:spPr>
          <a:xfrm>
            <a:off x="441960" y="1676400"/>
            <a:ext cx="8168640" cy="4511040"/>
          </a:xfrm>
          <a:prstGeom prst="rect">
            <a:avLst/>
          </a:prstGeom>
        </p:spPr>
        <p:txBody>
          <a:bodyPr>
            <a:normAutofit lnSpcReduction="10000"/>
          </a:bodyPr>
          <a:lstStyle>
            <a:lvl1pPr marL="0" indent="0">
              <a:buNone/>
              <a:defRPr/>
            </a:lvl1pPr>
          </a:lstStyle>
          <a:p>
            <a:pPr lvl="0" algn="ctr"/>
            <a:r>
              <a:rPr lang="en-US" sz="2200" smtClean="0">
                <a:latin typeface="Calibri" panose="020F0502020204030204" pitchFamily="34" charset="0"/>
              </a:rPr>
              <a:t>Click to edit Master text styles</a:t>
            </a:r>
          </a:p>
        </p:txBody>
      </p:sp>
      <p:sp>
        <p:nvSpPr>
          <p:cNvPr id="3" name="Title 3"/>
          <p:cNvSpPr>
            <a:spLocks noGrp="1"/>
          </p:cNvSpPr>
          <p:nvPr>
            <p:ph type="title"/>
          </p:nvPr>
        </p:nvSpPr>
        <p:spPr>
          <a:xfrm>
            <a:off x="441960" y="304800"/>
            <a:ext cx="8229600" cy="914400"/>
          </a:xfrm>
          <a:prstGeom prst="rect">
            <a:avLst/>
          </a:prstGeom>
        </p:spPr>
        <p:txBody>
          <a:bodyPr/>
          <a:lstStyle/>
          <a:p>
            <a:r>
              <a:rPr lang="en-US" smtClean="0"/>
              <a:t>Click to edit Master title style</a:t>
            </a:r>
            <a:endParaRPr lang="en-US" dirty="0"/>
          </a:p>
        </p:txBody>
      </p:sp>
    </p:spTree>
    <p:extLst>
      <p:ext uri="{BB962C8B-B14F-4D97-AF65-F5344CB8AC3E}">
        <p14:creationId xmlns:p14="http://schemas.microsoft.com/office/powerpoint/2010/main" val="233688437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81200"/>
            <a:ext cx="7772400" cy="1470025"/>
          </a:xfrm>
          <a:prstGeom prst="rect">
            <a:avLst/>
          </a:prstGeo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a:effectLst>
            <a:outerShdw blurRad="25400" dist="25400" dir="2700000" algn="tl" rotWithShape="0">
              <a:prstClr val="black"/>
            </a:outerShdw>
          </a:effectLst>
        </p:spPr>
        <p:txBody>
          <a:bodyPr>
            <a:normAutofit/>
          </a:bodyPr>
          <a:lstStyle>
            <a:lvl1pPr marL="0" indent="0" algn="ctr">
              <a:buNone/>
              <a:defRPr sz="2800">
                <a:solidFill>
                  <a:schemeClr val="bg1"/>
                </a:solidFill>
                <a:latin typeface="Myriad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36319752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ullet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0877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picture with bullet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1447800"/>
            <a:ext cx="4114800" cy="4648200"/>
          </a:xfrm>
          <a:prstGeom prst="rect">
            <a:avLst/>
          </a:prstGeo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8" name="Title 1"/>
          <p:cNvSpPr>
            <a:spLocks noGrp="1"/>
          </p:cNvSpPr>
          <p:nvPr>
            <p:ph type="title"/>
          </p:nvPr>
        </p:nvSpPr>
        <p:spPr>
          <a:xfrm>
            <a:off x="457200" y="381000"/>
            <a:ext cx="8229600" cy="914400"/>
          </a:xfrm>
          <a:prstGeom prst="rect">
            <a:avLst/>
          </a:prstGeom>
        </p:spPr>
        <p:txBody>
          <a:bodyPr/>
          <a:lstStyle/>
          <a:p>
            <a:r>
              <a:rPr lang="en-US" smtClean="0"/>
              <a:t>Click to edit Master title style</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2636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picture with bullet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8178" y="1447800"/>
            <a:ext cx="4114800" cy="4648200"/>
          </a:xfrm>
          <a:prstGeom prst="rect">
            <a:avLst/>
          </a:prstGeo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8" name="Title 1"/>
          <p:cNvSpPr>
            <a:spLocks noGrp="1"/>
          </p:cNvSpPr>
          <p:nvPr>
            <p:ph type="title"/>
          </p:nvPr>
        </p:nvSpPr>
        <p:spPr>
          <a:xfrm>
            <a:off x="457200" y="357477"/>
            <a:ext cx="8229600" cy="937923"/>
          </a:xfrm>
          <a:prstGeom prst="rect">
            <a:avLst/>
          </a:prstGeom>
        </p:spPr>
        <p:txBody>
          <a:bodyPr/>
          <a:lstStyle/>
          <a:p>
            <a:r>
              <a:rPr lang="en-US" smtClean="0"/>
              <a:t>Click to edit Master title style</a:t>
            </a:r>
            <a:endParaRPr lang="en-US" dirty="0"/>
          </a:p>
        </p:txBody>
      </p:sp>
      <p:sp>
        <p:nvSpPr>
          <p:cNvPr id="5" name="Text Placeholder 4"/>
          <p:cNvSpPr>
            <a:spLocks noGrp="1"/>
          </p:cNvSpPr>
          <p:nvPr>
            <p:ph type="body" sz="quarter" idx="3"/>
          </p:nvPr>
        </p:nvSpPr>
        <p:spPr>
          <a:xfrm>
            <a:off x="457200"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200"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5597504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txBox="1">
            <a:spLocks/>
          </p:cNvSpPr>
          <p:nvPr userDrawn="1"/>
        </p:nvSpPr>
        <p:spPr>
          <a:xfrm>
            <a:off x="533400" y="152400"/>
            <a:ext cx="8229600" cy="1066800"/>
          </a:xfrm>
          <a:prstGeom prst="rect">
            <a:avLst/>
          </a:prstGeom>
          <a:effectLst>
            <a:outerShdw blurRad="25400" dist="25400" dir="2700000" algn="tl" rotWithShape="0">
              <a:prstClr val="black"/>
            </a:outerShdw>
          </a:effectLst>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bg1"/>
                </a:solidFill>
                <a:latin typeface="Myriad Pro" pitchFamily="34" charset="0"/>
                <a:ea typeface="+mj-ea"/>
                <a:cs typeface="+mj-cs"/>
              </a:defRPr>
            </a:lvl1pPr>
          </a:lstStyle>
          <a:p>
            <a:r>
              <a:rPr lang="en-US" dirty="0" smtClean="0"/>
              <a:t>Click to edit Master title style</a:t>
            </a:r>
            <a:endParaRPr lang="en-US" dirty="0"/>
          </a:p>
        </p:txBody>
      </p:sp>
      <p:sp>
        <p:nvSpPr>
          <p:cNvPr id="8" name="Title 1"/>
          <p:cNvSpPr txBox="1">
            <a:spLocks/>
          </p:cNvSpPr>
          <p:nvPr userDrawn="1"/>
        </p:nvSpPr>
        <p:spPr>
          <a:xfrm>
            <a:off x="685800" y="2130425"/>
            <a:ext cx="7772400" cy="147002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bg1"/>
                </a:solidFill>
                <a:latin typeface="Myriad Pro" pitchFamily="34" charset="0"/>
                <a:ea typeface="+mj-ea"/>
                <a:cs typeface="+mj-cs"/>
              </a:defRPr>
            </a:lvl1pPr>
          </a:lstStyle>
          <a:p>
            <a:r>
              <a:rPr lang="en-US" dirty="0" smtClean="0">
                <a:solidFill>
                  <a:schemeClr val="tx1"/>
                </a:solidFill>
                <a:latin typeface="+mj-lt"/>
              </a:rPr>
              <a:t>Click to edit Master title style</a:t>
            </a:r>
            <a:endParaRPr lang="en-US" dirty="0">
              <a:solidFill>
                <a:schemeClr val="tx1"/>
              </a:solidFill>
              <a:latin typeface="+mj-lt"/>
            </a:endParaRPr>
          </a:p>
        </p:txBody>
      </p:sp>
      <p:sp>
        <p:nvSpPr>
          <p:cNvPr id="9" name="Subtitle 2"/>
          <p:cNvSpPr>
            <a:spLocks noGrp="1"/>
          </p:cNvSpPr>
          <p:nvPr>
            <p:ph type="subTitle" idx="1"/>
          </p:nvPr>
        </p:nvSpPr>
        <p:spPr>
          <a:xfrm>
            <a:off x="1371600" y="3886200"/>
            <a:ext cx="6400800" cy="1752600"/>
          </a:xfrm>
          <a:prstGeom prst="rect">
            <a:avLst/>
          </a:prstGeom>
          <a:effectLst/>
        </p:spPr>
        <p:txBody>
          <a:bodyPr>
            <a:normAutofit/>
          </a:bodyPr>
          <a:lstStyle>
            <a:lvl1pPr marL="0" indent="0" algn="ctr">
              <a:buNone/>
              <a:defRPr sz="280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6269458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1295400"/>
            <a:ext cx="8229600" cy="4267200"/>
          </a:xfrm>
          <a:prstGeom prst="rect">
            <a:avLst/>
          </a:prstGeo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5638800"/>
            <a:ext cx="8229600" cy="609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457200" y="258762"/>
            <a:ext cx="8229600" cy="1036638"/>
          </a:xfrm>
          <a:prstGeom prst="rect">
            <a:avLst/>
          </a:prstGeom>
        </p:spPr>
        <p:txBody>
          <a:bodyPr/>
          <a:lstStyle/>
          <a:p>
            <a:r>
              <a:rPr lang="en-US" smtClean="0"/>
              <a:t>Click to edit Master title style</a:t>
            </a:r>
            <a:endParaRPr lang="en-US" dirty="0"/>
          </a:p>
        </p:txBody>
      </p:sp>
    </p:spTree>
    <p:extLst>
      <p:ext uri="{BB962C8B-B14F-4D97-AF65-F5344CB8AC3E}">
        <p14:creationId xmlns:p14="http://schemas.microsoft.com/office/powerpoint/2010/main" val="289318816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box side-by-side">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0968986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Two box side-by-side + headers">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a:prstGeom prst="rect">
            <a:avLst/>
          </a:prstGeo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971427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696200" y="6502946"/>
            <a:ext cx="1105680" cy="307777"/>
          </a:xfrm>
          <a:prstGeom prst="rect">
            <a:avLst/>
          </a:prstGeom>
          <a:noFill/>
        </p:spPr>
        <p:txBody>
          <a:bodyPr wrap="square" rtlCol="0">
            <a:spAutoFit/>
          </a:bodyPr>
          <a:lstStyle/>
          <a:p>
            <a:pPr algn="r"/>
            <a:fld id="{60FF15B5-A97F-4410-8223-FFD69BAB2ADB}" type="slidenum">
              <a:rPr lang="en-US" sz="1400" b="1" smtClean="0">
                <a:solidFill>
                  <a:srgbClr val="3B7CFF"/>
                </a:solidFill>
                <a:latin typeface="Myriad Pro" pitchFamily="34" charset="0"/>
              </a:rPr>
              <a:pPr algn="r"/>
              <a:t>‹#›</a:t>
            </a:fld>
            <a:endParaRPr lang="en-US" sz="1400" b="1" dirty="0">
              <a:solidFill>
                <a:srgbClr val="3B7CFF"/>
              </a:solidFill>
              <a:latin typeface="Myriad Pro" pitchFamily="34" charset="0"/>
            </a:endParaRPr>
          </a:p>
        </p:txBody>
      </p:sp>
      <p:sp>
        <p:nvSpPr>
          <p:cNvPr id="2" name="Footer Placeholder 1"/>
          <p:cNvSpPr>
            <a:spLocks noGrp="1"/>
          </p:cNvSpPr>
          <p:nvPr>
            <p:ph type="ftr" sz="quarter" idx="3"/>
          </p:nvPr>
        </p:nvSpPr>
        <p:spPr>
          <a:xfrm>
            <a:off x="3056254" y="6398153"/>
            <a:ext cx="3086100" cy="365125"/>
          </a:xfrm>
          <a:prstGeom prst="rect">
            <a:avLst/>
          </a:prstGeom>
        </p:spPr>
        <p:txBody>
          <a:bodyPr vert="horz" lIns="91440" tIns="45720" rIns="91440" bIns="45720" rtlCol="0" anchor="ctr"/>
          <a:lstStyle>
            <a:lvl1pPr algn="ctr">
              <a:defRPr sz="1400">
                <a:solidFill>
                  <a:schemeClr val="tx1">
                    <a:tint val="75000"/>
                  </a:schemeClr>
                </a:solidFill>
                <a:latin typeface="Myriad Pro"/>
              </a:defRPr>
            </a:lvl1pPr>
          </a:lstStyle>
          <a:p>
            <a:endParaRPr lang="en-US" dirty="0"/>
          </a:p>
        </p:txBody>
      </p:sp>
      <p:sp>
        <p:nvSpPr>
          <p:cNvPr id="4" name="Title Placeholder 3"/>
          <p:cNvSpPr>
            <a:spLocks noGrp="1"/>
          </p:cNvSpPr>
          <p:nvPr>
            <p:ph type="title"/>
          </p:nvPr>
        </p:nvSpPr>
        <p:spPr>
          <a:xfrm>
            <a:off x="685800" y="228600"/>
            <a:ext cx="7886700" cy="1006475"/>
          </a:xfrm>
          <a:prstGeom prst="rect">
            <a:avLst/>
          </a:prstGeom>
          <a:effectLst>
            <a:outerShdw blurRad="25400" dist="25400" dir="2700000" algn="ctr" rotWithShape="0">
              <a:srgbClr val="000000"/>
            </a:outerShdw>
          </a:effectLst>
        </p:spPr>
        <p:txBody>
          <a:bodyPr vert="horz" lIns="91440" tIns="45720" rIns="91440" bIns="45720" rtlCol="0" anchor="ctr">
            <a:normAutofit/>
          </a:bodyPr>
          <a:lstStyle/>
          <a:p>
            <a:r>
              <a:rPr lang="en-US" smtClean="0"/>
              <a:t>Click to edit Master title style</a:t>
            </a:r>
            <a:endParaRPr lang="en-US" dirty="0"/>
          </a:p>
        </p:txBody>
      </p:sp>
      <p:sp>
        <p:nvSpPr>
          <p:cNvPr id="8" name="TextBox 4"/>
          <p:cNvSpPr txBox="1">
            <a:spLocks noChangeArrowheads="1"/>
          </p:cNvSpPr>
          <p:nvPr userDrawn="1"/>
        </p:nvSpPr>
        <p:spPr bwMode="auto">
          <a:xfrm>
            <a:off x="2581275" y="6581775"/>
            <a:ext cx="717232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200" dirty="0">
                <a:solidFill>
                  <a:srgbClr val="3B7CFF"/>
                </a:solidFill>
                <a:latin typeface="Arial" panose="020B0604020202020204" pitchFamily="34" charset="0"/>
              </a:rPr>
              <a:t>© </a:t>
            </a:r>
            <a:r>
              <a:rPr lang="en-US" altLang="en-US" sz="1200" dirty="0" smtClean="0">
                <a:solidFill>
                  <a:srgbClr val="3B7CFF"/>
                </a:solidFill>
                <a:latin typeface="Arial" panose="020B0604020202020204" pitchFamily="34" charset="0"/>
              </a:rPr>
              <a:t>2017 </a:t>
            </a:r>
            <a:r>
              <a:rPr lang="en-US" altLang="en-US" sz="1200" dirty="0">
                <a:solidFill>
                  <a:srgbClr val="3B7CFF"/>
                </a:solidFill>
                <a:latin typeface="Arial" panose="020B0604020202020204" pitchFamily="34" charset="0"/>
              </a:rPr>
              <a:t>California Institute of Technology. Government sponsorship acknowledged.</a:t>
            </a:r>
          </a:p>
        </p:txBody>
      </p:sp>
    </p:spTree>
    <p:extLst>
      <p:ext uri="{BB962C8B-B14F-4D97-AF65-F5344CB8AC3E}">
        <p14:creationId xmlns:p14="http://schemas.microsoft.com/office/powerpoint/2010/main" val="2515780614"/>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8" r:id="rId4"/>
    <p:sldLayoutId id="2147483659" r:id="rId5"/>
    <p:sldLayoutId id="2147483651" r:id="rId6"/>
    <p:sldLayoutId id="2147483657" r:id="rId7"/>
    <p:sldLayoutId id="2147483652" r:id="rId8"/>
    <p:sldLayoutId id="2147483653" r:id="rId9"/>
    <p:sldLayoutId id="2147483656" r:id="rId10"/>
    <p:sldLayoutId id="2147483654" r:id="rId11"/>
    <p:sldLayoutId id="2147483655" r:id="rId12"/>
  </p:sldLayoutIdLst>
  <p:timing>
    <p:tnLst>
      <p:par>
        <p:cTn id="1" dur="indefinite" restart="never" nodeType="tmRoot"/>
      </p:par>
    </p:tnLst>
  </p:timing>
  <p:hf hdr="0" ftr="0" dt="0"/>
  <p:txStyles>
    <p:titleStyle>
      <a:lvl1pPr algn="ctr" defTabSz="914400" rtl="0" eaLnBrk="1" latinLnBrk="0" hangingPunct="1">
        <a:spcBef>
          <a:spcPct val="0"/>
        </a:spcBef>
        <a:buNone/>
        <a:defRPr sz="3200" b="1" kern="1200">
          <a:solidFill>
            <a:schemeClr val="bg1"/>
          </a:solidFill>
          <a:latin typeface="Myriad Pro" pitchFamily="34" charset="0"/>
          <a:ea typeface="+mj-ea"/>
          <a:cs typeface="+mj-cs"/>
        </a:defRPr>
      </a:lvl1pPr>
    </p:titleStyle>
    <p:bodyStyle>
      <a:lvl1pPr marL="342900" indent="-342900" algn="l" defTabSz="914400" rtl="0" eaLnBrk="1" latinLnBrk="0" hangingPunct="1">
        <a:spcBef>
          <a:spcPct val="20000"/>
        </a:spcBef>
        <a:buFontTx/>
        <a:buBlip>
          <a:blip r:embed="rId15"/>
        </a:buBlip>
        <a:defRPr sz="28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16"/>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15"/>
        </a:buBlip>
        <a:defRPr sz="20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16"/>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15"/>
        </a:buBlip>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hyperlink" Target="https://github.com/Open-MBEE/mdk/tree/mdk-manual/src/main/dist/manual" TargetMode="External"/><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hyperlink" Target="https://github.com/Open-MBEE/TMT-SysML-Model" TargetMode="External"/><Relationship Id="rId2" Type="http://schemas.openxmlformats.org/officeDocument/2006/relationships/hyperlink" Target="http://omgwiki.org/MBSE/doku.php?id=mbse:telescope" TargetMode="External"/><Relationship Id="rId1" Type="http://schemas.openxmlformats.org/officeDocument/2006/relationships/slideLayout" Target="../slideLayouts/slideLayout1.xml"/><Relationship Id="rId6" Type="http://schemas.openxmlformats.org/officeDocument/2006/relationships/hyperlink" Target="http://omgwiki.org/MBSE/lib/exe/fetch.php?media=mbse:incose_mbse_iw_2017:iw_2017_open_mbee.pdf" TargetMode="External"/><Relationship Id="rId5" Type="http://schemas.openxmlformats.org/officeDocument/2006/relationships/hyperlink" Target="https://github.com/Open-MBEE/mdk/tree/mdk-manual/src/main/dist/manual" TargetMode="External"/><Relationship Id="rId4" Type="http://schemas.openxmlformats.org/officeDocument/2006/relationships/hyperlink" Target="https://open-mbee.github.io/"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1804194"/>
            <a:ext cx="7772400" cy="1376363"/>
          </a:xfrm>
        </p:spPr>
        <p:txBody>
          <a:bodyPr>
            <a:normAutofit fontScale="90000"/>
          </a:bodyPr>
          <a:lstStyle/>
          <a:p>
            <a:r>
              <a:rPr lang="en-US" sz="3600" dirty="0"/>
              <a:t>How to verify system design against requirements ? </a:t>
            </a:r>
            <a:r>
              <a:rPr lang="en-US" sz="3600" dirty="0" smtClean="0"/>
              <a:t/>
            </a:r>
            <a:br>
              <a:rPr lang="en-US" sz="3600" dirty="0" smtClean="0"/>
            </a:br>
            <a:r>
              <a:rPr lang="en-US" sz="3600" dirty="0" smtClean="0"/>
              <a:t>The </a:t>
            </a:r>
            <a:r>
              <a:rPr lang="en-US" sz="3600" dirty="0"/>
              <a:t>Thirty Meter Telescope Case Study</a:t>
            </a:r>
            <a:endParaRPr lang="en-US" altLang="en-US" sz="3600" dirty="0">
              <a:latin typeface="Arial" panose="020B0604020202020204" pitchFamily="34" charset="0"/>
            </a:endParaRPr>
          </a:p>
        </p:txBody>
      </p:sp>
      <p:sp>
        <p:nvSpPr>
          <p:cNvPr id="3" name="Subtitle 2"/>
          <p:cNvSpPr>
            <a:spLocks noGrp="1"/>
          </p:cNvSpPr>
          <p:nvPr>
            <p:ph type="subTitle" idx="1"/>
          </p:nvPr>
        </p:nvSpPr>
        <p:spPr>
          <a:xfrm>
            <a:off x="685800" y="4899024"/>
            <a:ext cx="7772400" cy="1425576"/>
          </a:xfrm>
        </p:spPr>
        <p:txBody>
          <a:bodyPr>
            <a:normAutofit/>
          </a:bodyPr>
          <a:lstStyle/>
          <a:p>
            <a:pPr>
              <a:spcBef>
                <a:spcPct val="0"/>
              </a:spcBef>
            </a:pPr>
            <a:r>
              <a:rPr lang="en-US" altLang="en-US" dirty="0" smtClean="0">
                <a:latin typeface="Arial" panose="020B0604020202020204" pitchFamily="34" charset="0"/>
              </a:rPr>
              <a:t>January 11, 2018, OMG-SST</a:t>
            </a:r>
            <a:endParaRPr lang="en-US" altLang="en-US" dirty="0" smtClean="0">
              <a:latin typeface="Arial" panose="020B0604020202020204" pitchFamily="34" charset="0"/>
            </a:endParaRPr>
          </a:p>
          <a:p>
            <a:pPr>
              <a:spcBef>
                <a:spcPct val="0"/>
              </a:spcBef>
            </a:pPr>
            <a:r>
              <a:rPr lang="en-US" altLang="en-US" dirty="0" smtClean="0">
                <a:latin typeface="Arial" panose="020B0604020202020204" pitchFamily="34" charset="0"/>
              </a:rPr>
              <a:t>Robert </a:t>
            </a:r>
            <a:r>
              <a:rPr lang="en-US" altLang="en-US" dirty="0">
                <a:latin typeface="Arial" panose="020B0604020202020204" pitchFamily="34" charset="0"/>
              </a:rPr>
              <a:t>K</a:t>
            </a:r>
            <a:r>
              <a:rPr lang="en-US" altLang="en-US" dirty="0" smtClean="0">
                <a:latin typeface="Arial" panose="020B0604020202020204" pitchFamily="34" charset="0"/>
              </a:rPr>
              <a:t>arban </a:t>
            </a:r>
          </a:p>
          <a:p>
            <a:pPr>
              <a:spcBef>
                <a:spcPct val="0"/>
              </a:spcBef>
            </a:pPr>
            <a:r>
              <a:rPr lang="en-US" altLang="en-US" dirty="0" smtClean="0">
                <a:latin typeface="Arial" panose="020B0604020202020204" pitchFamily="34" charset="0"/>
              </a:rPr>
              <a:t>JPL, California </a:t>
            </a:r>
            <a:r>
              <a:rPr lang="en-US" altLang="en-US" dirty="0">
                <a:latin typeface="Arial" panose="020B0604020202020204" pitchFamily="34" charset="0"/>
              </a:rPr>
              <a:t>Institute of Technology</a:t>
            </a:r>
            <a:endParaRPr lang="en-US" altLang="en-US" b="1" dirty="0">
              <a:latin typeface="Arial" panose="020B0604020202020204" pitchFamily="34" charset="0"/>
            </a:endParaRPr>
          </a:p>
          <a:p>
            <a:pPr>
              <a:lnSpc>
                <a:spcPct val="90000"/>
              </a:lnSpc>
            </a:pPr>
            <a:endParaRPr lang="en-US" dirty="0"/>
          </a:p>
          <a:p>
            <a:pPr>
              <a:lnSpc>
                <a:spcPct val="90000"/>
              </a:lnSpc>
            </a:pPr>
            <a:endParaRPr lang="en-US" sz="10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772400" y="381000"/>
            <a:ext cx="838200" cy="742950"/>
          </a:xfrm>
          <a:prstGeom prst="rect">
            <a:avLst/>
          </a:prstGeom>
        </p:spPr>
      </p:pic>
      <p:sp>
        <p:nvSpPr>
          <p:cNvPr id="4" name="TextBox 3"/>
          <p:cNvSpPr txBox="1"/>
          <p:nvPr/>
        </p:nvSpPr>
        <p:spPr>
          <a:xfrm>
            <a:off x="2209800" y="3429000"/>
            <a:ext cx="4733155" cy="923330"/>
          </a:xfrm>
          <a:prstGeom prst="rect">
            <a:avLst/>
          </a:prstGeom>
          <a:noFill/>
        </p:spPr>
        <p:txBody>
          <a:bodyPr wrap="none" rtlCol="0">
            <a:spAutoFit/>
          </a:bodyPr>
          <a:lstStyle/>
          <a:p>
            <a:pPr algn="ctr"/>
            <a:r>
              <a:rPr lang="en-US" b="1" dirty="0">
                <a:solidFill>
                  <a:schemeClr val="bg1"/>
                </a:solidFill>
              </a:rPr>
              <a:t>An Executable MBSE Method (ESEM) to </a:t>
            </a:r>
            <a:endParaRPr lang="en-US" b="1" dirty="0" smtClean="0">
              <a:solidFill>
                <a:schemeClr val="bg1"/>
              </a:solidFill>
            </a:endParaRPr>
          </a:p>
          <a:p>
            <a:pPr algn="ctr"/>
            <a:r>
              <a:rPr lang="en-US" b="1" dirty="0" smtClean="0">
                <a:solidFill>
                  <a:schemeClr val="bg1"/>
                </a:solidFill>
              </a:rPr>
              <a:t>Support </a:t>
            </a:r>
            <a:r>
              <a:rPr lang="en-US" b="1" dirty="0">
                <a:solidFill>
                  <a:schemeClr val="bg1"/>
                </a:solidFill>
              </a:rPr>
              <a:t>Requirements Analysis and Verification</a:t>
            </a:r>
          </a:p>
          <a:p>
            <a:endParaRPr lang="en-US" dirty="0"/>
          </a:p>
        </p:txBody>
      </p:sp>
    </p:spTree>
    <p:extLst>
      <p:ext uri="{BB962C8B-B14F-4D97-AF65-F5344CB8AC3E}">
        <p14:creationId xmlns:p14="http://schemas.microsoft.com/office/powerpoint/2010/main" val="22714806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28800" y="103442"/>
            <a:ext cx="6324600" cy="6481798"/>
          </a:xfrm>
          <a:prstGeom prst="rect">
            <a:avLst/>
          </a:prstGeom>
        </p:spPr>
      </p:pic>
    </p:spTree>
    <p:extLst>
      <p:ext uri="{BB962C8B-B14F-4D97-AF65-F5344CB8AC3E}">
        <p14:creationId xmlns:p14="http://schemas.microsoft.com/office/powerpoint/2010/main" val="7837885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CA" dirty="0" smtClean="0"/>
              <a:t>Operational Scenarios</a:t>
            </a:r>
            <a:endParaRPr lang="en-CA" dirty="0"/>
          </a:p>
        </p:txBody>
      </p:sp>
      <p:pic>
        <p:nvPicPr>
          <p:cNvPr id="3" name="Picture 2"/>
          <p:cNvPicPr>
            <a:picLocks noChangeAspect="1"/>
          </p:cNvPicPr>
          <p:nvPr/>
        </p:nvPicPr>
        <p:blipFill>
          <a:blip r:embed="rId2"/>
          <a:stretch>
            <a:fillRect/>
          </a:stretch>
        </p:blipFill>
        <p:spPr>
          <a:xfrm>
            <a:off x="114300" y="1371600"/>
            <a:ext cx="8915400" cy="5048024"/>
          </a:xfrm>
          <a:prstGeom prst="rect">
            <a:avLst/>
          </a:prstGeom>
        </p:spPr>
      </p:pic>
    </p:spTree>
    <p:extLst>
      <p:ext uri="{BB962C8B-B14F-4D97-AF65-F5344CB8AC3E}">
        <p14:creationId xmlns:p14="http://schemas.microsoft.com/office/powerpoint/2010/main" val="30491408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normAutofit fontScale="90000"/>
          </a:bodyPr>
          <a:lstStyle/>
          <a:p>
            <a:r>
              <a:rPr lang="en-CA" altLang="en-US" dirty="0" smtClean="0"/>
              <a:t>Characterize Component Structure &amp; Behavior with different View Points</a:t>
            </a:r>
            <a:endParaRPr lang="en-US" altLang="en-US" dirty="0" smtClean="0"/>
          </a:p>
        </p:txBody>
      </p:sp>
      <p:pic>
        <p:nvPicPr>
          <p:cNvPr id="5325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35113"/>
            <a:ext cx="6483350" cy="340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79888" y="1944688"/>
            <a:ext cx="4846637" cy="399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Curved Connector 4"/>
          <p:cNvCxnSpPr/>
          <p:nvPr/>
        </p:nvCxnSpPr>
        <p:spPr>
          <a:xfrm>
            <a:off x="1601788" y="2055813"/>
            <a:ext cx="2657475" cy="974725"/>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3254" name="TextBox 7"/>
          <p:cNvSpPr txBox="1">
            <a:spLocks noChangeArrowheads="1"/>
          </p:cNvSpPr>
          <p:nvPr/>
        </p:nvSpPr>
        <p:spPr bwMode="auto">
          <a:xfrm>
            <a:off x="287338" y="5103813"/>
            <a:ext cx="37623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dirty="0">
                <a:latin typeface="Arial" panose="020B0604020202020204" pitchFamily="34" charset="0"/>
              </a:rPr>
              <a:t>Operational behavior captured with</a:t>
            </a:r>
          </a:p>
          <a:p>
            <a:pPr eaLnBrk="1" hangingPunct="1">
              <a:spcBef>
                <a:spcPct val="0"/>
              </a:spcBef>
              <a:buFontTx/>
              <a:buNone/>
            </a:pPr>
            <a:r>
              <a:rPr lang="en-US" altLang="en-US" sz="1800" dirty="0">
                <a:latin typeface="Arial" panose="020B0604020202020204" pitchFamily="34" charset="0"/>
              </a:rPr>
              <a:t>state machines and activity models</a:t>
            </a:r>
          </a:p>
        </p:txBody>
      </p:sp>
      <p:pic>
        <p:nvPicPr>
          <p:cNvPr id="5325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4950" y="5819775"/>
            <a:ext cx="8301038" cy="90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Oval 9"/>
          <p:cNvSpPr/>
          <p:nvPr/>
        </p:nvSpPr>
        <p:spPr>
          <a:xfrm>
            <a:off x="1901825" y="5837238"/>
            <a:ext cx="989013" cy="63658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 name="TextBox 1"/>
          <p:cNvSpPr txBox="1"/>
          <p:nvPr/>
        </p:nvSpPr>
        <p:spPr>
          <a:xfrm>
            <a:off x="3124200" y="2514600"/>
            <a:ext cx="301686" cy="369332"/>
          </a:xfrm>
          <a:prstGeom prst="rect">
            <a:avLst/>
          </a:prstGeom>
          <a:noFill/>
        </p:spPr>
        <p:txBody>
          <a:bodyPr wrap="none" rtlCol="0">
            <a:spAutoFit/>
          </a:bodyPr>
          <a:lstStyle/>
          <a:p>
            <a:r>
              <a:rPr lang="en-US" dirty="0" smtClean="0">
                <a:solidFill>
                  <a:srgbClr val="FF0000"/>
                </a:solidFill>
              </a:rPr>
              <a:t>1</a:t>
            </a:r>
            <a:endParaRPr lang="en-US" dirty="0">
              <a:solidFill>
                <a:srgbClr val="FF0000"/>
              </a:solidFill>
            </a:endParaRPr>
          </a:p>
        </p:txBody>
      </p:sp>
      <p:sp>
        <p:nvSpPr>
          <p:cNvPr id="11" name="TextBox 10"/>
          <p:cNvSpPr txBox="1"/>
          <p:nvPr/>
        </p:nvSpPr>
        <p:spPr>
          <a:xfrm>
            <a:off x="2743200" y="5650468"/>
            <a:ext cx="301686" cy="369332"/>
          </a:xfrm>
          <a:prstGeom prst="rect">
            <a:avLst/>
          </a:prstGeom>
          <a:noFill/>
        </p:spPr>
        <p:txBody>
          <a:bodyPr wrap="none" rtlCol="0">
            <a:spAutoFit/>
          </a:bodyPr>
          <a:lstStyle/>
          <a:p>
            <a:r>
              <a:rPr lang="en-US" dirty="0">
                <a:solidFill>
                  <a:srgbClr val="FF0000"/>
                </a:solidFill>
              </a:rPr>
              <a:t>2</a:t>
            </a:r>
          </a:p>
        </p:txBody>
      </p:sp>
    </p:spTree>
    <p:extLst>
      <p:ext uri="{BB962C8B-B14F-4D97-AF65-F5344CB8AC3E}">
        <p14:creationId xmlns:p14="http://schemas.microsoft.com/office/powerpoint/2010/main" val="9599862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normAutofit/>
          </a:bodyPr>
          <a:lstStyle/>
          <a:p>
            <a:r>
              <a:rPr lang="en-CA" altLang="en-US" dirty="0" smtClean="0"/>
              <a:t>Characterize Components</a:t>
            </a:r>
            <a:endParaRPr lang="en-US" altLang="en-US" dirty="0" smtClean="0"/>
          </a:p>
        </p:txBody>
      </p:sp>
      <p:pic>
        <p:nvPicPr>
          <p:cNvPr id="5427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413" y="1481138"/>
            <a:ext cx="4111625" cy="236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13" y="6016625"/>
            <a:ext cx="9094787" cy="62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7"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56238" y="1481138"/>
            <a:ext cx="3617912" cy="2976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8"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68425" y="3605213"/>
            <a:ext cx="4087813" cy="233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1" name="Curved Connector 10"/>
          <p:cNvCxnSpPr/>
          <p:nvPr/>
        </p:nvCxnSpPr>
        <p:spPr>
          <a:xfrm rot="16200000" flipH="1">
            <a:off x="936625" y="3025775"/>
            <a:ext cx="1331913" cy="468313"/>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Curved Connector 14"/>
          <p:cNvCxnSpPr/>
          <p:nvPr/>
        </p:nvCxnSpPr>
        <p:spPr>
          <a:xfrm flipV="1">
            <a:off x="4984750" y="4206875"/>
            <a:ext cx="1712913" cy="1489075"/>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281" name="TextBox 17"/>
          <p:cNvSpPr txBox="1">
            <a:spLocks noChangeArrowheads="1"/>
          </p:cNvSpPr>
          <p:nvPr/>
        </p:nvSpPr>
        <p:spPr bwMode="auto">
          <a:xfrm>
            <a:off x="2919413" y="3019425"/>
            <a:ext cx="178911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Communicating</a:t>
            </a:r>
          </a:p>
          <a:p>
            <a:pPr eaLnBrk="1" hangingPunct="1">
              <a:spcBef>
                <a:spcPct val="0"/>
              </a:spcBef>
              <a:buFontTx/>
              <a:buNone/>
            </a:pPr>
            <a:r>
              <a:rPr lang="en-US" altLang="en-US" sz="1800">
                <a:latin typeface="Arial" panose="020B0604020202020204" pitchFamily="34" charset="0"/>
              </a:rPr>
              <a:t>state machines</a:t>
            </a:r>
          </a:p>
        </p:txBody>
      </p:sp>
      <p:sp>
        <p:nvSpPr>
          <p:cNvPr id="54282" name="TextBox 18"/>
          <p:cNvSpPr txBox="1">
            <a:spLocks noChangeArrowheads="1"/>
          </p:cNvSpPr>
          <p:nvPr/>
        </p:nvSpPr>
        <p:spPr bwMode="auto">
          <a:xfrm>
            <a:off x="6945313" y="2270125"/>
            <a:ext cx="2198687"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Dynamic and fixed</a:t>
            </a:r>
            <a:br>
              <a:rPr lang="en-US" altLang="en-US" sz="1800">
                <a:latin typeface="Arial" panose="020B0604020202020204" pitchFamily="34" charset="0"/>
              </a:rPr>
            </a:br>
            <a:r>
              <a:rPr lang="en-US" altLang="en-US" sz="1800">
                <a:latin typeface="Arial" panose="020B0604020202020204" pitchFamily="34" charset="0"/>
              </a:rPr>
              <a:t>duration constraints</a:t>
            </a:r>
          </a:p>
        </p:txBody>
      </p:sp>
      <p:sp>
        <p:nvSpPr>
          <p:cNvPr id="54283" name="TextBox 19"/>
          <p:cNvSpPr txBox="1">
            <a:spLocks noChangeArrowheads="1"/>
          </p:cNvSpPr>
          <p:nvPr/>
        </p:nvSpPr>
        <p:spPr bwMode="auto">
          <a:xfrm>
            <a:off x="5532438" y="5003800"/>
            <a:ext cx="3762375" cy="92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dirty="0">
                <a:latin typeface="Arial" panose="020B0604020202020204" pitchFamily="34" charset="0"/>
              </a:rPr>
              <a:t>Duration analysis results verified</a:t>
            </a:r>
            <a:br>
              <a:rPr lang="en-US" altLang="en-US" sz="1800" dirty="0">
                <a:latin typeface="Arial" panose="020B0604020202020204" pitchFamily="34" charset="0"/>
              </a:rPr>
            </a:br>
            <a:r>
              <a:rPr lang="en-US" altLang="en-US" sz="1800" dirty="0">
                <a:latin typeface="Arial" panose="020B0604020202020204" pitchFamily="34" charset="0"/>
              </a:rPr>
              <a:t>against requirement for a particular</a:t>
            </a:r>
            <a:br>
              <a:rPr lang="en-US" altLang="en-US" sz="1800" dirty="0">
                <a:latin typeface="Arial" panose="020B0604020202020204" pitchFamily="34" charset="0"/>
              </a:rPr>
            </a:br>
            <a:r>
              <a:rPr lang="en-US" altLang="en-US" sz="1800" dirty="0">
                <a:latin typeface="Arial" panose="020B0604020202020204" pitchFamily="34" charset="0"/>
              </a:rPr>
              <a:t>configuration</a:t>
            </a:r>
          </a:p>
        </p:txBody>
      </p:sp>
      <p:sp>
        <p:nvSpPr>
          <p:cNvPr id="21" name="Oval 20"/>
          <p:cNvSpPr/>
          <p:nvPr/>
        </p:nvSpPr>
        <p:spPr>
          <a:xfrm>
            <a:off x="2919413" y="6154738"/>
            <a:ext cx="2493962" cy="63658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2" name="Oval 21"/>
          <p:cNvSpPr/>
          <p:nvPr/>
        </p:nvSpPr>
        <p:spPr>
          <a:xfrm>
            <a:off x="5842000" y="1970088"/>
            <a:ext cx="1158875" cy="62388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4" name="TextBox 13"/>
          <p:cNvSpPr txBox="1"/>
          <p:nvPr/>
        </p:nvSpPr>
        <p:spPr>
          <a:xfrm>
            <a:off x="1217582" y="3104912"/>
            <a:ext cx="301686" cy="369332"/>
          </a:xfrm>
          <a:prstGeom prst="rect">
            <a:avLst/>
          </a:prstGeom>
          <a:noFill/>
        </p:spPr>
        <p:txBody>
          <a:bodyPr wrap="none" rtlCol="0">
            <a:spAutoFit/>
          </a:bodyPr>
          <a:lstStyle/>
          <a:p>
            <a:r>
              <a:rPr lang="en-US" dirty="0" smtClean="0">
                <a:solidFill>
                  <a:srgbClr val="FF0000"/>
                </a:solidFill>
              </a:rPr>
              <a:t>1</a:t>
            </a:r>
            <a:endParaRPr lang="en-US" dirty="0">
              <a:solidFill>
                <a:srgbClr val="FF0000"/>
              </a:solidFill>
            </a:endParaRPr>
          </a:p>
        </p:txBody>
      </p:sp>
      <p:sp>
        <p:nvSpPr>
          <p:cNvPr id="16" name="TextBox 15"/>
          <p:cNvSpPr txBox="1"/>
          <p:nvPr/>
        </p:nvSpPr>
        <p:spPr>
          <a:xfrm>
            <a:off x="6019800" y="4496871"/>
            <a:ext cx="301686" cy="369332"/>
          </a:xfrm>
          <a:prstGeom prst="rect">
            <a:avLst/>
          </a:prstGeom>
          <a:noFill/>
        </p:spPr>
        <p:txBody>
          <a:bodyPr wrap="none" rtlCol="0">
            <a:spAutoFit/>
          </a:bodyPr>
          <a:lstStyle/>
          <a:p>
            <a:r>
              <a:rPr lang="en-US" dirty="0">
                <a:solidFill>
                  <a:srgbClr val="FF0000"/>
                </a:solidFill>
              </a:rPr>
              <a:t>2</a:t>
            </a:r>
          </a:p>
        </p:txBody>
      </p:sp>
      <p:sp>
        <p:nvSpPr>
          <p:cNvPr id="17" name="TextBox 16"/>
          <p:cNvSpPr txBox="1"/>
          <p:nvPr/>
        </p:nvSpPr>
        <p:spPr>
          <a:xfrm>
            <a:off x="5621307" y="1768072"/>
            <a:ext cx="301686" cy="369332"/>
          </a:xfrm>
          <a:prstGeom prst="rect">
            <a:avLst/>
          </a:prstGeom>
          <a:noFill/>
        </p:spPr>
        <p:txBody>
          <a:bodyPr wrap="none" rtlCol="0">
            <a:spAutoFit/>
          </a:bodyPr>
          <a:lstStyle/>
          <a:p>
            <a:r>
              <a:rPr lang="en-US" dirty="0">
                <a:solidFill>
                  <a:srgbClr val="FF0000"/>
                </a:solidFill>
              </a:rPr>
              <a:t>3</a:t>
            </a:r>
          </a:p>
        </p:txBody>
      </p:sp>
      <p:sp>
        <p:nvSpPr>
          <p:cNvPr id="18" name="TextBox 17"/>
          <p:cNvSpPr txBox="1"/>
          <p:nvPr/>
        </p:nvSpPr>
        <p:spPr>
          <a:xfrm>
            <a:off x="2843213" y="5926138"/>
            <a:ext cx="301686" cy="369332"/>
          </a:xfrm>
          <a:prstGeom prst="rect">
            <a:avLst/>
          </a:prstGeom>
          <a:noFill/>
        </p:spPr>
        <p:txBody>
          <a:bodyPr wrap="none" rtlCol="0">
            <a:spAutoFit/>
          </a:bodyPr>
          <a:lstStyle/>
          <a:p>
            <a:r>
              <a:rPr lang="en-US" dirty="0">
                <a:solidFill>
                  <a:srgbClr val="FF0000"/>
                </a:solidFill>
              </a:rPr>
              <a:t>4</a:t>
            </a:r>
          </a:p>
        </p:txBody>
      </p:sp>
    </p:spTree>
    <p:extLst>
      <p:ext uri="{BB962C8B-B14F-4D97-AF65-F5344CB8AC3E}">
        <p14:creationId xmlns:p14="http://schemas.microsoft.com/office/powerpoint/2010/main" val="27418682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of component states</a:t>
            </a:r>
          </a:p>
        </p:txBody>
      </p:sp>
      <p:pic>
        <p:nvPicPr>
          <p:cNvPr id="3" name="Picture 2"/>
          <p:cNvPicPr>
            <a:picLocks noChangeAspect="1"/>
          </p:cNvPicPr>
          <p:nvPr/>
        </p:nvPicPr>
        <p:blipFill>
          <a:blip r:embed="rId2"/>
          <a:stretch>
            <a:fillRect/>
          </a:stretch>
        </p:blipFill>
        <p:spPr>
          <a:xfrm>
            <a:off x="15498" y="1371600"/>
            <a:ext cx="9128502" cy="5385113"/>
          </a:xfrm>
          <a:prstGeom prst="rect">
            <a:avLst/>
          </a:prstGeom>
        </p:spPr>
      </p:pic>
    </p:spTree>
    <p:extLst>
      <p:ext uri="{BB962C8B-B14F-4D97-AF65-F5344CB8AC3E}">
        <p14:creationId xmlns:p14="http://schemas.microsoft.com/office/powerpoint/2010/main" val="6921492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normAutofit/>
          </a:bodyPr>
          <a:lstStyle/>
          <a:p>
            <a:r>
              <a:rPr lang="en-US" altLang="en-US" dirty="0" smtClean="0"/>
              <a:t>Interfaces between components</a:t>
            </a:r>
          </a:p>
        </p:txBody>
      </p:sp>
      <p:pic>
        <p:nvPicPr>
          <p:cNvPr id="5529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54200"/>
            <a:ext cx="91440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5"/>
          <p:cNvSpPr txBox="1">
            <a:spLocks noChangeArrowheads="1"/>
          </p:cNvSpPr>
          <p:nvPr/>
        </p:nvSpPr>
        <p:spPr bwMode="auto">
          <a:xfrm>
            <a:off x="192088" y="4552950"/>
            <a:ext cx="60805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dirty="0">
                <a:latin typeface="Arial" panose="020B0604020202020204" pitchFamily="34" charset="0"/>
              </a:rPr>
              <a:t>Provides information for ICD from </a:t>
            </a:r>
            <a:r>
              <a:rPr lang="en-US" altLang="en-US" sz="2000" dirty="0" smtClean="0">
                <a:latin typeface="Arial" panose="020B0604020202020204" pitchFamily="34" charset="0"/>
              </a:rPr>
              <a:t>behavioral model </a:t>
            </a:r>
          </a:p>
          <a:p>
            <a:pPr eaLnBrk="1" hangingPunct="1">
              <a:spcBef>
                <a:spcPct val="0"/>
              </a:spcBef>
              <a:buFontTx/>
              <a:buNone/>
            </a:pPr>
            <a:r>
              <a:rPr lang="en-US" altLang="en-US" sz="2000" dirty="0" smtClean="0">
                <a:latin typeface="Arial" panose="020B0604020202020204" pitchFamily="34" charset="0"/>
              </a:rPr>
              <a:t>and in the context of the system structure</a:t>
            </a:r>
            <a:endParaRPr lang="en-US" altLang="en-US" sz="2000" dirty="0">
              <a:latin typeface="Arial" panose="020B0604020202020204" pitchFamily="34" charset="0"/>
            </a:endParaRPr>
          </a:p>
        </p:txBody>
      </p:sp>
    </p:spTree>
    <p:extLst>
      <p:ext uri="{BB962C8B-B14F-4D97-AF65-F5344CB8AC3E}">
        <p14:creationId xmlns:p14="http://schemas.microsoft.com/office/powerpoint/2010/main" val="10003675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Power Analysis in the Context </a:t>
            </a:r>
            <a:br>
              <a:rPr lang="en-US" dirty="0" smtClean="0"/>
            </a:br>
            <a:r>
              <a:rPr lang="en-US" dirty="0" smtClean="0"/>
              <a:t>of Structure and Interfaces</a:t>
            </a:r>
            <a:endParaRPr lang="en-US" dirty="0"/>
          </a:p>
        </p:txBody>
      </p:sp>
      <p:pic>
        <p:nvPicPr>
          <p:cNvPr id="3" name="Picture 2"/>
          <p:cNvPicPr>
            <a:picLocks noChangeAspect="1"/>
          </p:cNvPicPr>
          <p:nvPr/>
        </p:nvPicPr>
        <p:blipFill>
          <a:blip r:embed="rId2"/>
          <a:stretch>
            <a:fillRect/>
          </a:stretch>
        </p:blipFill>
        <p:spPr>
          <a:xfrm>
            <a:off x="0" y="1295399"/>
            <a:ext cx="9144000" cy="4390931"/>
          </a:xfrm>
          <a:prstGeom prst="rect">
            <a:avLst/>
          </a:prstGeom>
        </p:spPr>
      </p:pic>
    </p:spTree>
    <p:extLst>
      <p:ext uri="{BB962C8B-B14F-4D97-AF65-F5344CB8AC3E}">
        <p14:creationId xmlns:p14="http://schemas.microsoft.com/office/powerpoint/2010/main" val="9889180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CA" altLang="en-US" dirty="0" smtClean="0"/>
              <a:t>Run Analysis</a:t>
            </a:r>
          </a:p>
        </p:txBody>
      </p:sp>
      <p:sp>
        <p:nvSpPr>
          <p:cNvPr id="3" name="Content Placeholder 2"/>
          <p:cNvSpPr>
            <a:spLocks noGrp="1"/>
          </p:cNvSpPr>
          <p:nvPr>
            <p:ph idx="1"/>
          </p:nvPr>
        </p:nvSpPr>
        <p:spPr/>
        <p:txBody>
          <a:bodyPr>
            <a:normAutofit/>
          </a:bodyPr>
          <a:lstStyle/>
          <a:p>
            <a:pPr>
              <a:defRPr/>
            </a:pPr>
            <a:r>
              <a:rPr lang="en-US" sz="2400" dirty="0" smtClean="0"/>
              <a:t>Run the configured analysis with a simulation engine on the initial conditions to get the final conditions:</a:t>
            </a:r>
          </a:p>
          <a:p>
            <a:pPr>
              <a:defRPr/>
            </a:pPr>
            <a:r>
              <a:rPr lang="en-US" sz="2400" dirty="0" smtClean="0"/>
              <a:t>Produce the following views on final conditions</a:t>
            </a:r>
          </a:p>
          <a:p>
            <a:pPr lvl="1">
              <a:defRPr/>
            </a:pPr>
            <a:r>
              <a:rPr lang="en-US" sz="2000" b="1" dirty="0" smtClean="0"/>
              <a:t>Table</a:t>
            </a:r>
            <a:r>
              <a:rPr lang="en-US" sz="2000" dirty="0" smtClean="0"/>
              <a:t> showing final analysis values (e.g., peak power) and the constraint’s pass/fail status for each scenario</a:t>
            </a:r>
          </a:p>
          <a:p>
            <a:pPr lvl="1">
              <a:defRPr/>
            </a:pPr>
            <a:r>
              <a:rPr lang="en-US" sz="2000" b="1" dirty="0" smtClean="0"/>
              <a:t>Timelines</a:t>
            </a:r>
            <a:r>
              <a:rPr lang="en-US" sz="2000" dirty="0" smtClean="0"/>
              <a:t>: state changes for components over time</a:t>
            </a:r>
          </a:p>
          <a:p>
            <a:pPr lvl="1">
              <a:defRPr/>
            </a:pPr>
            <a:r>
              <a:rPr lang="en-US" sz="2000" b="1" dirty="0" smtClean="0"/>
              <a:t>Value profiles</a:t>
            </a:r>
            <a:r>
              <a:rPr lang="en-US" sz="2000" dirty="0" smtClean="0"/>
              <a:t>: total rolled up values over time</a:t>
            </a:r>
          </a:p>
        </p:txBody>
      </p:sp>
      <p:pic>
        <p:nvPicPr>
          <p:cNvPr id="4" name="Picture 3"/>
          <p:cNvPicPr>
            <a:picLocks noChangeAspect="1"/>
          </p:cNvPicPr>
          <p:nvPr/>
        </p:nvPicPr>
        <p:blipFill rotWithShape="1">
          <a:blip r:embed="rId2"/>
          <a:srcRect b="16145"/>
          <a:stretch/>
        </p:blipFill>
        <p:spPr>
          <a:xfrm>
            <a:off x="5340703" y="4343400"/>
            <a:ext cx="2607263" cy="1752600"/>
          </a:xfrm>
          <a:prstGeom prst="rect">
            <a:avLst/>
          </a:prstGeom>
        </p:spPr>
      </p:pic>
      <p:pic>
        <p:nvPicPr>
          <p:cNvPr id="5" name="Picture 4"/>
          <p:cNvPicPr>
            <a:picLocks noChangeAspect="1"/>
          </p:cNvPicPr>
          <p:nvPr/>
        </p:nvPicPr>
        <p:blipFill rotWithShape="1">
          <a:blip r:embed="rId3"/>
          <a:srcRect r="77500"/>
          <a:stretch/>
        </p:blipFill>
        <p:spPr>
          <a:xfrm>
            <a:off x="1196034" y="4748884"/>
            <a:ext cx="3581400" cy="941631"/>
          </a:xfrm>
          <a:prstGeom prst="rect">
            <a:avLst/>
          </a:prstGeom>
        </p:spPr>
      </p:pic>
    </p:spTree>
    <p:extLst>
      <p:ext uri="{BB962C8B-B14F-4D97-AF65-F5344CB8AC3E}">
        <p14:creationId xmlns:p14="http://schemas.microsoft.com/office/powerpoint/2010/main" val="13733826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lstStyle/>
          <a:p>
            <a:r>
              <a:rPr lang="en-US" dirty="0" smtClean="0"/>
              <a:t>System Level Analysis</a:t>
            </a:r>
            <a:endParaRPr lang="en-US" dirty="0"/>
          </a:p>
        </p:txBody>
      </p:sp>
      <p:pic>
        <p:nvPicPr>
          <p:cNvPr id="4" name="TMTCSTVE_v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948" y="1447800"/>
            <a:ext cx="9128051" cy="5130520"/>
          </a:xfrm>
          <a:prstGeom prst="rect">
            <a:avLst/>
          </a:prstGeom>
        </p:spPr>
      </p:pic>
    </p:spTree>
    <p:extLst>
      <p:ext uri="{BB962C8B-B14F-4D97-AF65-F5344CB8AC3E}">
        <p14:creationId xmlns:p14="http://schemas.microsoft.com/office/powerpoint/2010/main" val="1277668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304800"/>
            <a:ext cx="9144000" cy="990600"/>
          </a:xfrm>
        </p:spPr>
        <p:txBody>
          <a:bodyPr/>
          <a:lstStyle/>
          <a:p>
            <a:r>
              <a:rPr lang="en-US" altLang="en-US" dirty="0" smtClean="0"/>
              <a:t>TMT MBSE Objectives</a:t>
            </a:r>
          </a:p>
        </p:txBody>
      </p:sp>
      <p:sp>
        <p:nvSpPr>
          <p:cNvPr id="3" name="Content Placeholder 2"/>
          <p:cNvSpPr>
            <a:spLocks noGrp="1"/>
          </p:cNvSpPr>
          <p:nvPr>
            <p:ph idx="1"/>
          </p:nvPr>
        </p:nvSpPr>
        <p:spPr>
          <a:xfrm>
            <a:off x="457200" y="1371600"/>
            <a:ext cx="7391400" cy="4525963"/>
          </a:xfrm>
        </p:spPr>
        <p:txBody>
          <a:bodyPr>
            <a:noAutofit/>
          </a:bodyPr>
          <a:lstStyle/>
          <a:p>
            <a:pPr>
              <a:defRPr/>
            </a:pPr>
            <a:r>
              <a:rPr lang="en-US" sz="2200" dirty="0">
                <a:solidFill>
                  <a:schemeClr val="tx2"/>
                </a:solidFill>
              </a:rPr>
              <a:t>Uses </a:t>
            </a:r>
            <a:r>
              <a:rPr lang="en-US" sz="2200" b="1" dirty="0">
                <a:solidFill>
                  <a:schemeClr val="tx2"/>
                </a:solidFill>
              </a:rPr>
              <a:t>standard languages and techniques where practical to</a:t>
            </a:r>
            <a:r>
              <a:rPr lang="en-US" sz="2200" dirty="0">
                <a:solidFill>
                  <a:schemeClr val="tx2"/>
                </a:solidFill>
              </a:rPr>
              <a:t> </a:t>
            </a:r>
            <a:r>
              <a:rPr lang="en-US" sz="2200" dirty="0"/>
              <a:t>avoid custom software development</a:t>
            </a:r>
          </a:p>
          <a:p>
            <a:pPr>
              <a:defRPr/>
            </a:pPr>
            <a:r>
              <a:rPr lang="en-US" sz="2200" dirty="0" smtClean="0"/>
              <a:t>Use MBSE to define </a:t>
            </a:r>
            <a:r>
              <a:rPr lang="en-US" sz="2200" b="1" dirty="0" smtClean="0"/>
              <a:t>executable SysML model </a:t>
            </a:r>
            <a:r>
              <a:rPr lang="en-US" sz="2200" dirty="0" smtClean="0"/>
              <a:t>that captures requirements, operational scenarios, behavior, system decomposition, relationships and between subsystems, etc.</a:t>
            </a:r>
          </a:p>
          <a:p>
            <a:pPr>
              <a:defRPr/>
            </a:pPr>
            <a:r>
              <a:rPr lang="en-US" sz="2200" dirty="0" smtClean="0"/>
              <a:t>Use the model to </a:t>
            </a:r>
            <a:r>
              <a:rPr lang="en-US" sz="2200" b="1" dirty="0" smtClean="0"/>
              <a:t>analyze the system design </a:t>
            </a:r>
            <a:r>
              <a:rPr lang="en-US" sz="2200" dirty="0" smtClean="0"/>
              <a:t>for</a:t>
            </a:r>
          </a:p>
          <a:p>
            <a:pPr lvl="1">
              <a:defRPr/>
            </a:pPr>
            <a:r>
              <a:rPr lang="en-US" sz="2200" dirty="0"/>
              <a:t>P</a:t>
            </a:r>
            <a:r>
              <a:rPr lang="en-US" sz="2200" dirty="0" smtClean="0"/>
              <a:t>ower consumption, mass, and duration/timing</a:t>
            </a:r>
          </a:p>
          <a:p>
            <a:pPr lvl="1">
              <a:defRPr/>
            </a:pPr>
            <a:r>
              <a:rPr lang="en-US" sz="2200" dirty="0" smtClean="0"/>
              <a:t>Error budgets (e.g. wave front error)</a:t>
            </a:r>
          </a:p>
          <a:p>
            <a:pPr>
              <a:defRPr/>
            </a:pPr>
            <a:r>
              <a:rPr lang="en-US" sz="2200" dirty="0" smtClean="0"/>
              <a:t>Produce </a:t>
            </a:r>
            <a:r>
              <a:rPr lang="en-US" sz="2200" b="1" dirty="0" smtClean="0"/>
              <a:t>engineering documents</a:t>
            </a:r>
          </a:p>
          <a:p>
            <a:pPr lvl="1">
              <a:defRPr/>
            </a:pPr>
            <a:r>
              <a:rPr lang="en-US" sz="2200" dirty="0" smtClean="0"/>
              <a:t>Requirement Flow Down Document</a:t>
            </a:r>
          </a:p>
          <a:p>
            <a:pPr lvl="1">
              <a:defRPr/>
            </a:pPr>
            <a:r>
              <a:rPr lang="en-US" sz="2200" dirty="0" smtClean="0"/>
              <a:t>Operational Scenario Document</a:t>
            </a:r>
          </a:p>
          <a:p>
            <a:pPr lvl="1">
              <a:defRPr/>
            </a:pPr>
            <a:r>
              <a:rPr lang="en-US" sz="2200" dirty="0" smtClean="0"/>
              <a:t>Design Description Document</a:t>
            </a:r>
          </a:p>
          <a:p>
            <a:pPr lvl="1">
              <a:defRPr/>
            </a:pPr>
            <a:r>
              <a:rPr lang="en-US" sz="2200" dirty="0" smtClean="0"/>
              <a:t>Interface Control Documents</a:t>
            </a:r>
          </a:p>
        </p:txBody>
      </p:sp>
    </p:spTree>
    <p:extLst>
      <p:ext uri="{BB962C8B-B14F-4D97-AF65-F5344CB8AC3E}">
        <p14:creationId xmlns:p14="http://schemas.microsoft.com/office/powerpoint/2010/main" val="12777067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304800"/>
            <a:ext cx="9144000" cy="990600"/>
          </a:xfrm>
        </p:spPr>
        <p:txBody>
          <a:bodyPr/>
          <a:lstStyle/>
          <a:p>
            <a:pPr>
              <a:defRPr/>
            </a:pPr>
            <a:r>
              <a:rPr lang="en-US" sz="3200" b="1" dirty="0" smtClean="0">
                <a:latin typeface="Arial" charset="0"/>
                <a:cs typeface="+mn-cs"/>
              </a:rPr>
              <a:t>Outline</a:t>
            </a:r>
          </a:p>
        </p:txBody>
      </p:sp>
      <p:sp>
        <p:nvSpPr>
          <p:cNvPr id="4100" name="Content Placeholder 2"/>
          <p:cNvSpPr>
            <a:spLocks noGrp="1"/>
          </p:cNvSpPr>
          <p:nvPr>
            <p:ph idx="1"/>
          </p:nvPr>
        </p:nvSpPr>
        <p:spPr>
          <a:xfrm>
            <a:off x="138113" y="1728788"/>
            <a:ext cx="8701087" cy="4443412"/>
          </a:xfrm>
        </p:spPr>
        <p:txBody>
          <a:bodyPr/>
          <a:lstStyle/>
          <a:p>
            <a:r>
              <a:rPr lang="en-US" altLang="en-US" dirty="0" smtClean="0"/>
              <a:t>Introduction </a:t>
            </a:r>
            <a:r>
              <a:rPr lang="en-US" altLang="en-US" dirty="0" smtClean="0"/>
              <a:t>to Thirty-Meter Telescope (TMT)</a:t>
            </a:r>
          </a:p>
          <a:p>
            <a:r>
              <a:rPr lang="en-US" altLang="en-US" dirty="0" smtClean="0"/>
              <a:t>(MB)SE approach in TMT project</a:t>
            </a:r>
          </a:p>
          <a:p>
            <a:r>
              <a:rPr lang="en-US" altLang="en-US" dirty="0" smtClean="0"/>
              <a:t>System design and requirements verification approach</a:t>
            </a:r>
          </a:p>
          <a:p>
            <a:r>
              <a:rPr lang="en-US" altLang="en-US" dirty="0" smtClean="0"/>
              <a:t>Infrastructure and Modeling Guidance</a:t>
            </a:r>
          </a:p>
          <a:p>
            <a:r>
              <a:rPr lang="en-US" altLang="en-US" dirty="0" smtClean="0"/>
              <a:t>OpenMBEE public server</a:t>
            </a:r>
          </a:p>
          <a:p>
            <a:r>
              <a:rPr lang="en-US" altLang="en-US" dirty="0" smtClean="0"/>
              <a:t>OMG SysML specification</a:t>
            </a:r>
            <a:endParaRPr lang="en-US" altLang="en-US" dirty="0"/>
          </a:p>
          <a:p>
            <a:endParaRPr lang="en-US" altLang="en-US" dirty="0" smtClean="0"/>
          </a:p>
          <a:p>
            <a:endParaRPr lang="en-US" altLang="en-US" sz="2800" dirty="0" smtClean="0"/>
          </a:p>
          <a:p>
            <a:endParaRPr lang="en-US" altLang="en-US" sz="2800" dirty="0" smtClean="0"/>
          </a:p>
          <a:p>
            <a:endParaRPr lang="en-US" altLang="en-US" sz="2800" dirty="0" smtClean="0"/>
          </a:p>
        </p:txBody>
      </p:sp>
    </p:spTree>
    <p:extLst>
      <p:ext uri="{BB962C8B-B14F-4D97-AF65-F5344CB8AC3E}">
        <p14:creationId xmlns:p14="http://schemas.microsoft.com/office/powerpoint/2010/main" val="33715644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TMT MBSE Application</a:t>
            </a:r>
            <a:endParaRPr lang="en-US" dirty="0"/>
          </a:p>
        </p:txBody>
      </p:sp>
      <p:sp>
        <p:nvSpPr>
          <p:cNvPr id="3" name="Content Placeholder 2"/>
          <p:cNvSpPr>
            <a:spLocks noGrp="1"/>
          </p:cNvSpPr>
          <p:nvPr>
            <p:ph sz="quarter" idx="4"/>
          </p:nvPr>
        </p:nvSpPr>
        <p:spPr>
          <a:xfrm>
            <a:off x="381001" y="1600200"/>
            <a:ext cx="8305800" cy="5029200"/>
          </a:xfrm>
        </p:spPr>
        <p:txBody>
          <a:bodyPr/>
          <a:lstStyle/>
          <a:p>
            <a:r>
              <a:rPr lang="en-US" dirty="0" smtClean="0"/>
              <a:t>SysML as common language</a:t>
            </a:r>
          </a:p>
          <a:p>
            <a:r>
              <a:rPr lang="en-US" dirty="0" smtClean="0"/>
              <a:t>TMT SysML Model does not model the entire telescope</a:t>
            </a:r>
          </a:p>
          <a:p>
            <a:r>
              <a:rPr lang="en-US" dirty="0" smtClean="0"/>
              <a:t>Main objective is to model operational scenarios and demonstrate that requirements are satisfied by the design</a:t>
            </a:r>
          </a:p>
          <a:p>
            <a:r>
              <a:rPr lang="en-US" dirty="0" smtClean="0"/>
              <a:t>Motivator for TMT MBSE = optimization</a:t>
            </a:r>
          </a:p>
          <a:p>
            <a:r>
              <a:rPr lang="en-US" dirty="0" smtClean="0"/>
              <a:t>Ex: JPL modeling of APS subsystem</a:t>
            </a:r>
          </a:p>
          <a:p>
            <a:pPr lvl="1"/>
            <a:r>
              <a:rPr lang="en-US" dirty="0" smtClean="0"/>
              <a:t>Use Case: Post segment-exchange alignment, 2h requirement</a:t>
            </a:r>
          </a:p>
          <a:p>
            <a:pPr lvl="1"/>
            <a:r>
              <a:rPr lang="en-US" dirty="0" smtClean="0"/>
              <a:t>Component characteristics (power, mass)</a:t>
            </a:r>
          </a:p>
          <a:p>
            <a:pPr lvl="1"/>
            <a:r>
              <a:rPr lang="en-US" dirty="0" smtClean="0"/>
              <a:t>Relationships (TCS, M1CS)</a:t>
            </a:r>
          </a:p>
          <a:p>
            <a:r>
              <a:rPr lang="en-US" dirty="0" smtClean="0"/>
              <a:t>Ex: Monte Carlo simulations for acquisition and slew time</a:t>
            </a:r>
          </a:p>
          <a:p>
            <a:pPr lvl="1"/>
            <a:r>
              <a:rPr lang="en-US" dirty="0" smtClean="0"/>
              <a:t>To minimize loss of observing time, TMT should be able to move from one target to another and acquire it in 3 min or less</a:t>
            </a:r>
          </a:p>
        </p:txBody>
      </p:sp>
    </p:spTree>
    <p:extLst>
      <p:ext uri="{BB962C8B-B14F-4D97-AF65-F5344CB8AC3E}">
        <p14:creationId xmlns:p14="http://schemas.microsoft.com/office/powerpoint/2010/main" val="36061418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TMT </a:t>
            </a:r>
            <a:r>
              <a:rPr lang="en-US" b="1" dirty="0" smtClean="0"/>
              <a:t>Hybrid Approach </a:t>
            </a:r>
            <a:endParaRPr lang="en-US" b="1" dirty="0"/>
          </a:p>
        </p:txBody>
      </p:sp>
      <p:sp>
        <p:nvSpPr>
          <p:cNvPr id="3" name="Content Placeholder 2"/>
          <p:cNvSpPr>
            <a:spLocks noGrp="1"/>
          </p:cNvSpPr>
          <p:nvPr>
            <p:ph sz="half" idx="2"/>
          </p:nvPr>
        </p:nvSpPr>
        <p:spPr>
          <a:xfrm>
            <a:off x="457200" y="1858963"/>
            <a:ext cx="3921920" cy="2332037"/>
          </a:xfrm>
        </p:spPr>
        <p:txBody>
          <a:bodyPr/>
          <a:lstStyle/>
          <a:p>
            <a:r>
              <a:rPr lang="en-US" dirty="0" smtClean="0"/>
              <a:t>Traditional SE</a:t>
            </a:r>
          </a:p>
          <a:p>
            <a:pPr lvl="1"/>
            <a:r>
              <a:rPr lang="en-US" dirty="0" smtClean="0"/>
              <a:t>Clear, defined deliverables</a:t>
            </a:r>
          </a:p>
          <a:p>
            <a:pPr lvl="1"/>
            <a:r>
              <a:rPr lang="en-US" dirty="0" smtClean="0"/>
              <a:t>Easily accessible</a:t>
            </a:r>
          </a:p>
          <a:p>
            <a:pPr lvl="1"/>
            <a:r>
              <a:rPr lang="en-US" dirty="0" smtClean="0"/>
              <a:t>Shallow learning curve</a:t>
            </a:r>
          </a:p>
          <a:p>
            <a:pPr lvl="1"/>
            <a:r>
              <a:rPr lang="en-US" dirty="0" smtClean="0"/>
              <a:t>Simple traceability</a:t>
            </a:r>
          </a:p>
        </p:txBody>
      </p:sp>
      <p:sp>
        <p:nvSpPr>
          <p:cNvPr id="6" name="Content Placeholder 5"/>
          <p:cNvSpPr>
            <a:spLocks noGrp="1"/>
          </p:cNvSpPr>
          <p:nvPr>
            <p:ph sz="quarter" idx="4"/>
          </p:nvPr>
        </p:nvSpPr>
        <p:spPr>
          <a:xfrm>
            <a:off x="4495800" y="1828800"/>
            <a:ext cx="3847306" cy="2209800"/>
          </a:xfrm>
        </p:spPr>
        <p:txBody>
          <a:bodyPr/>
          <a:lstStyle/>
          <a:p>
            <a:r>
              <a:rPr lang="en-US" dirty="0" smtClean="0"/>
              <a:t>MBSE</a:t>
            </a:r>
          </a:p>
          <a:p>
            <a:pPr lvl="1"/>
            <a:r>
              <a:rPr lang="en-US" dirty="0" smtClean="0"/>
              <a:t>Understanding behaviors of a system</a:t>
            </a:r>
            <a:endParaRPr lang="en-US" dirty="0"/>
          </a:p>
          <a:p>
            <a:pPr lvl="1"/>
            <a:r>
              <a:rPr lang="en-US" dirty="0"/>
              <a:t>“</a:t>
            </a:r>
            <a:r>
              <a:rPr lang="en-US" dirty="0" smtClean="0"/>
              <a:t>Rich</a:t>
            </a:r>
            <a:r>
              <a:rPr lang="en-US" dirty="0"/>
              <a:t>” capability to represent complex </a:t>
            </a:r>
            <a:r>
              <a:rPr lang="en-US" dirty="0" smtClean="0"/>
              <a:t>systems</a:t>
            </a:r>
          </a:p>
        </p:txBody>
      </p:sp>
      <p:sp>
        <p:nvSpPr>
          <p:cNvPr id="4" name="TextBox 3"/>
          <p:cNvSpPr txBox="1"/>
          <p:nvPr/>
        </p:nvSpPr>
        <p:spPr>
          <a:xfrm>
            <a:off x="1181100" y="4495800"/>
            <a:ext cx="6781800" cy="553998"/>
          </a:xfrm>
          <a:prstGeom prst="rect">
            <a:avLst/>
          </a:prstGeom>
          <a:solidFill>
            <a:srgbClr val="6699FF"/>
          </a:solidFill>
          <a:effectLst>
            <a:glow rad="63500">
              <a:schemeClr val="accent3">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dirty="0" smtClean="0"/>
              <a:t>Exploit the advantages of each approach</a:t>
            </a:r>
            <a:endParaRPr lang="en-US" sz="3000" dirty="0"/>
          </a:p>
        </p:txBody>
      </p:sp>
    </p:spTree>
    <p:extLst>
      <p:ext uri="{BB962C8B-B14F-4D97-AF65-F5344CB8AC3E}">
        <p14:creationId xmlns:p14="http://schemas.microsoft.com/office/powerpoint/2010/main" val="15423039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fontScale="90000"/>
          </a:bodyPr>
          <a:lstStyle/>
          <a:p>
            <a:r>
              <a:rPr lang="en-US" altLang="en-US" dirty="0" smtClean="0"/>
              <a:t>Approach to Automate</a:t>
            </a:r>
            <a:br>
              <a:rPr lang="en-US" altLang="en-US" dirty="0" smtClean="0"/>
            </a:br>
            <a:r>
              <a:rPr lang="en-US" altLang="en-US" dirty="0" smtClean="0"/>
              <a:t> Requirements Verification</a:t>
            </a:r>
          </a:p>
        </p:txBody>
      </p:sp>
      <p:sp>
        <p:nvSpPr>
          <p:cNvPr id="12291" name="Content Placeholder 2"/>
          <p:cNvSpPr>
            <a:spLocks noGrp="1"/>
          </p:cNvSpPr>
          <p:nvPr>
            <p:ph idx="1"/>
          </p:nvPr>
        </p:nvSpPr>
        <p:spPr>
          <a:xfrm>
            <a:off x="381000" y="1371600"/>
            <a:ext cx="8458200" cy="5105400"/>
          </a:xfrm>
        </p:spPr>
        <p:txBody>
          <a:bodyPr/>
          <a:lstStyle/>
          <a:p>
            <a:r>
              <a:rPr lang="en-US" dirty="0" smtClean="0"/>
              <a:t>Next phase of system </a:t>
            </a:r>
            <a:r>
              <a:rPr lang="en-US" dirty="0"/>
              <a:t>modeling </a:t>
            </a:r>
            <a:r>
              <a:rPr lang="en-US" dirty="0" smtClean="0"/>
              <a:t>emphasizes executable models to enhance understanding , precision, and verification of requirements</a:t>
            </a:r>
          </a:p>
          <a:p>
            <a:r>
              <a:rPr lang="en-US" altLang="en-US" dirty="0" smtClean="0"/>
              <a:t>Executable Systems Engineering Method (</a:t>
            </a:r>
            <a:r>
              <a:rPr lang="en-US" altLang="en-US" b="1" dirty="0" smtClean="0"/>
              <a:t>ESEM</a:t>
            </a:r>
            <a:r>
              <a:rPr lang="en-US" altLang="en-US" dirty="0" smtClean="0"/>
              <a:t>) augments the OOSEM activities by enabling executable models</a:t>
            </a:r>
          </a:p>
          <a:p>
            <a:pPr lvl="1"/>
            <a:r>
              <a:rPr lang="en-US" altLang="en-US" dirty="0"/>
              <a:t>ESEM produces executable </a:t>
            </a:r>
            <a:r>
              <a:rPr lang="en-US" altLang="en-US" dirty="0" err="1"/>
              <a:t>SysML</a:t>
            </a:r>
            <a:r>
              <a:rPr lang="en-US" altLang="en-US" dirty="0"/>
              <a:t> models that verify requirements</a:t>
            </a:r>
          </a:p>
          <a:p>
            <a:pPr lvl="1"/>
            <a:r>
              <a:rPr lang="en-US" altLang="en-US" dirty="0" smtClean="0"/>
              <a:t>Includes a set of analysis patterns that are specified with various SysML structural, behavioral and parametric diagrams</a:t>
            </a:r>
          </a:p>
          <a:p>
            <a:pPr lvl="1"/>
            <a:r>
              <a:rPr lang="en-US" dirty="0"/>
              <a:t>E</a:t>
            </a:r>
            <a:r>
              <a:rPr lang="en-US" dirty="0" smtClean="0"/>
              <a:t>nables integration of supplier/customer models</a:t>
            </a:r>
            <a:endParaRPr lang="en-US" altLang="en-US" dirty="0" smtClean="0"/>
          </a:p>
        </p:txBody>
      </p:sp>
    </p:spTree>
    <p:extLst>
      <p:ext uri="{BB962C8B-B14F-4D97-AF65-F5344CB8AC3E}">
        <p14:creationId xmlns:p14="http://schemas.microsoft.com/office/powerpoint/2010/main" val="33310846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Executable System Engineering Method (ESEM)</a:t>
            </a:r>
            <a:endParaRPr lang="en-US" dirty="0"/>
          </a:p>
        </p:txBody>
      </p:sp>
      <p:sp>
        <p:nvSpPr>
          <p:cNvPr id="25603" name="Content Placeholder 2"/>
          <p:cNvSpPr>
            <a:spLocks noGrp="1"/>
          </p:cNvSpPr>
          <p:nvPr>
            <p:ph idx="1"/>
          </p:nvPr>
        </p:nvSpPr>
        <p:spPr/>
        <p:txBody>
          <a:bodyPr/>
          <a:lstStyle/>
          <a:p>
            <a:r>
              <a:rPr lang="en-CA" altLang="en-US" smtClean="0"/>
              <a:t>Step 1: Formalize Requirements</a:t>
            </a:r>
          </a:p>
          <a:p>
            <a:r>
              <a:rPr lang="en-CA" altLang="en-US" smtClean="0"/>
              <a:t>Step 2: Specify Design</a:t>
            </a:r>
          </a:p>
          <a:p>
            <a:r>
              <a:rPr lang="en-CA" altLang="en-US" smtClean="0"/>
              <a:t>Step 3: Characterize Components</a:t>
            </a:r>
          </a:p>
          <a:p>
            <a:r>
              <a:rPr lang="en-CA" altLang="en-US" smtClean="0"/>
              <a:t>Step 4: Specify Analysis Context</a:t>
            </a:r>
          </a:p>
          <a:p>
            <a:r>
              <a:rPr lang="en-CA" altLang="en-US" smtClean="0"/>
              <a:t>Step 5: Specify Operational Scenarios</a:t>
            </a:r>
          </a:p>
          <a:p>
            <a:r>
              <a:rPr lang="en-CA" altLang="en-US" smtClean="0"/>
              <a:t>Step 6: Specify Analysis Configurations</a:t>
            </a:r>
          </a:p>
          <a:p>
            <a:r>
              <a:rPr lang="en-CA" altLang="en-US" smtClean="0"/>
              <a:t>Step 7: Run Analysis</a:t>
            </a:r>
          </a:p>
        </p:txBody>
      </p:sp>
    </p:spTree>
    <p:extLst>
      <p:ext uri="{BB962C8B-B14F-4D97-AF65-F5344CB8AC3E}">
        <p14:creationId xmlns:p14="http://schemas.microsoft.com/office/powerpoint/2010/main" val="31059836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Object Oriented System </a:t>
            </a:r>
            <a:br>
              <a:rPr lang="en-US" dirty="0" smtClean="0"/>
            </a:br>
            <a:r>
              <a:rPr lang="en-US" dirty="0" smtClean="0"/>
              <a:t>Engineering Method</a:t>
            </a:r>
            <a:endParaRPr lang="en-US" dirty="0"/>
          </a:p>
        </p:txBody>
      </p:sp>
      <p:sp>
        <p:nvSpPr>
          <p:cNvPr id="16387" name="Content Placeholder 2"/>
          <p:cNvSpPr>
            <a:spLocks noGrp="1"/>
          </p:cNvSpPr>
          <p:nvPr>
            <p:ph idx="1"/>
          </p:nvPr>
        </p:nvSpPr>
        <p:spPr/>
        <p:txBody>
          <a:bodyPr/>
          <a:lstStyle/>
          <a:p>
            <a:pPr marL="0" indent="0">
              <a:buFont typeface="Arial" panose="020B0604020202020204" pitchFamily="34" charset="0"/>
              <a:buNone/>
              <a:defRPr/>
            </a:pPr>
            <a:r>
              <a:rPr lang="en-US" altLang="en-US" dirty="0" smtClean="0"/>
              <a:t>Defines the architecture in terms of:</a:t>
            </a:r>
          </a:p>
          <a:p>
            <a:pPr>
              <a:defRPr/>
            </a:pPr>
            <a:r>
              <a:rPr lang="en-US" altLang="en-US" dirty="0" smtClean="0"/>
              <a:t>Domain: the context of the solution</a:t>
            </a:r>
          </a:p>
          <a:p>
            <a:pPr lvl="1">
              <a:defRPr/>
            </a:pPr>
            <a:r>
              <a:rPr lang="en-US" altLang="en-US" dirty="0" smtClean="0"/>
              <a:t>Enterprise: the ecosystem of the solution</a:t>
            </a:r>
          </a:p>
          <a:p>
            <a:pPr lvl="2">
              <a:defRPr/>
            </a:pPr>
            <a:r>
              <a:rPr lang="en-US" altLang="en-US" dirty="0" smtClean="0"/>
              <a:t>System of Interest: the solution being specified</a:t>
            </a:r>
          </a:p>
          <a:p>
            <a:pPr lvl="3">
              <a:defRPr/>
            </a:pPr>
            <a:r>
              <a:rPr lang="en-US" altLang="en-US" dirty="0" smtClean="0"/>
              <a:t>Black Box: externally visible specification</a:t>
            </a:r>
          </a:p>
          <a:p>
            <a:pPr lvl="3">
              <a:defRPr/>
            </a:pPr>
            <a:r>
              <a:rPr lang="en-US" altLang="en-US" dirty="0" smtClean="0"/>
              <a:t>Conceptual: white box functional specification</a:t>
            </a:r>
          </a:p>
          <a:p>
            <a:pPr lvl="3">
              <a:defRPr/>
            </a:pPr>
            <a:r>
              <a:rPr lang="en-US" altLang="en-US" dirty="0" smtClean="0"/>
              <a:t>Physical: white box realization specification</a:t>
            </a:r>
          </a:p>
        </p:txBody>
      </p:sp>
    </p:spTree>
    <p:extLst>
      <p:ext uri="{BB962C8B-B14F-4D97-AF65-F5344CB8AC3E}">
        <p14:creationId xmlns:p14="http://schemas.microsoft.com/office/powerpoint/2010/main" val="27775649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Model Organization &amp;</a:t>
            </a:r>
            <a:br>
              <a:rPr lang="en-US" dirty="0" smtClean="0"/>
            </a:br>
            <a:r>
              <a:rPr lang="en-US" dirty="0" smtClean="0"/>
              <a:t>Package Structure</a:t>
            </a:r>
            <a:endParaRPr lang="en-US" dirty="0"/>
          </a:p>
        </p:txBody>
      </p:sp>
      <p:sp>
        <p:nvSpPr>
          <p:cNvPr id="5" name="Content Placeholder 4"/>
          <p:cNvSpPr>
            <a:spLocks noGrp="1"/>
          </p:cNvSpPr>
          <p:nvPr>
            <p:ph idx="1"/>
          </p:nvPr>
        </p:nvSpPr>
        <p:spPr/>
        <p:txBody>
          <a:bodyPr/>
          <a:lstStyle/>
          <a:p>
            <a:r>
              <a:rPr lang="en-US" sz="2000" dirty="0" smtClean="0"/>
              <a:t>Organizing principles</a:t>
            </a:r>
          </a:p>
          <a:p>
            <a:pPr lvl="1"/>
            <a:r>
              <a:rPr lang="en-US" sz="1800" dirty="0" smtClean="0"/>
              <a:t>Customer/Supplier relationship</a:t>
            </a:r>
          </a:p>
          <a:p>
            <a:pPr lvl="1"/>
            <a:r>
              <a:rPr lang="en-US" sz="1800" dirty="0" smtClean="0"/>
              <a:t>Work Breakdown Structure</a:t>
            </a:r>
          </a:p>
          <a:p>
            <a:pPr lvl="1"/>
            <a:r>
              <a:rPr lang="en-US" sz="1800" dirty="0" smtClean="0"/>
              <a:t>OOSEM/ESEM abstraction layers – Methodology</a:t>
            </a:r>
          </a:p>
          <a:p>
            <a:pPr lvl="1"/>
            <a:r>
              <a:rPr lang="en-US" sz="1800" dirty="0" smtClean="0"/>
              <a:t>Domain specific organization</a:t>
            </a:r>
            <a:endParaRPr lang="en-US" sz="1800" dirty="0"/>
          </a:p>
        </p:txBody>
      </p:sp>
      <p:pic>
        <p:nvPicPr>
          <p:cNvPr id="2" name="Picture 1"/>
          <p:cNvPicPr>
            <a:picLocks noChangeAspect="1"/>
          </p:cNvPicPr>
          <p:nvPr/>
        </p:nvPicPr>
        <p:blipFill>
          <a:blip r:embed="rId2"/>
          <a:stretch>
            <a:fillRect/>
          </a:stretch>
        </p:blipFill>
        <p:spPr>
          <a:xfrm>
            <a:off x="228600" y="3376734"/>
            <a:ext cx="2362200" cy="3190428"/>
          </a:xfrm>
          <a:prstGeom prst="rect">
            <a:avLst/>
          </a:prstGeom>
        </p:spPr>
      </p:pic>
      <p:pic>
        <p:nvPicPr>
          <p:cNvPr id="3" name="Picture 2"/>
          <p:cNvPicPr>
            <a:picLocks noChangeAspect="1"/>
          </p:cNvPicPr>
          <p:nvPr/>
        </p:nvPicPr>
        <p:blipFill>
          <a:blip r:embed="rId3"/>
          <a:stretch>
            <a:fillRect/>
          </a:stretch>
        </p:blipFill>
        <p:spPr>
          <a:xfrm>
            <a:off x="6477276" y="3376734"/>
            <a:ext cx="2209524" cy="2942857"/>
          </a:xfrm>
          <a:prstGeom prst="rect">
            <a:avLst/>
          </a:prstGeom>
        </p:spPr>
      </p:pic>
      <p:pic>
        <p:nvPicPr>
          <p:cNvPr id="6" name="Picture 5"/>
          <p:cNvPicPr>
            <a:picLocks noChangeAspect="1"/>
          </p:cNvPicPr>
          <p:nvPr/>
        </p:nvPicPr>
        <p:blipFill>
          <a:blip r:embed="rId4"/>
          <a:stretch>
            <a:fillRect/>
          </a:stretch>
        </p:blipFill>
        <p:spPr>
          <a:xfrm>
            <a:off x="2839103" y="3376734"/>
            <a:ext cx="3276190" cy="2561905"/>
          </a:xfrm>
          <a:prstGeom prst="rect">
            <a:avLst/>
          </a:prstGeom>
        </p:spPr>
      </p:pic>
      <p:sp>
        <p:nvSpPr>
          <p:cNvPr id="7" name="Oval 6"/>
          <p:cNvSpPr/>
          <p:nvPr/>
        </p:nvSpPr>
        <p:spPr>
          <a:xfrm>
            <a:off x="3505200" y="5067188"/>
            <a:ext cx="2514600" cy="90646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8" name="Oval 7"/>
          <p:cNvSpPr/>
          <p:nvPr/>
        </p:nvSpPr>
        <p:spPr>
          <a:xfrm>
            <a:off x="317043" y="4613956"/>
            <a:ext cx="2273757" cy="1101043"/>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9" name="Oval 8"/>
          <p:cNvSpPr/>
          <p:nvPr/>
        </p:nvSpPr>
        <p:spPr>
          <a:xfrm>
            <a:off x="6308882" y="3657600"/>
            <a:ext cx="2377918" cy="1066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0" name="Oval 9"/>
          <p:cNvSpPr/>
          <p:nvPr/>
        </p:nvSpPr>
        <p:spPr>
          <a:xfrm>
            <a:off x="6477276" y="5635513"/>
            <a:ext cx="1523724" cy="49065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8724181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703844"/>
          </a:xfrm>
        </p:spPr>
        <p:txBody>
          <a:bodyPr/>
          <a:lstStyle/>
          <a:p>
            <a:r>
              <a:rPr lang="en-US" dirty="0" smtClean="0"/>
              <a:t>Building the Viewpoint Model</a:t>
            </a:r>
            <a:endParaRPr lang="en-US" dirty="0"/>
          </a:p>
        </p:txBody>
      </p:sp>
      <p:sp>
        <p:nvSpPr>
          <p:cNvPr id="3" name="Content Placeholder 2"/>
          <p:cNvSpPr>
            <a:spLocks noGrp="1"/>
          </p:cNvSpPr>
          <p:nvPr>
            <p:ph idx="1"/>
          </p:nvPr>
        </p:nvSpPr>
        <p:spPr>
          <a:xfrm>
            <a:off x="152401" y="1400175"/>
            <a:ext cx="8710500" cy="1971142"/>
          </a:xfrm>
        </p:spPr>
        <p:txBody>
          <a:bodyPr>
            <a:normAutofit/>
          </a:bodyPr>
          <a:lstStyle/>
          <a:p>
            <a:r>
              <a:rPr lang="en-US" sz="2000" dirty="0" smtClean="0"/>
              <a:t>Viewpoint Model</a:t>
            </a:r>
          </a:p>
          <a:p>
            <a:pPr lvl="1"/>
            <a:r>
              <a:rPr lang="en-US" sz="1800" dirty="0" smtClean="0"/>
              <a:t>Purpose informed by Stakeholder Concerns</a:t>
            </a:r>
          </a:p>
          <a:p>
            <a:pPr lvl="1"/>
            <a:r>
              <a:rPr lang="en-US" sz="1800" dirty="0" smtClean="0"/>
              <a:t>Methods and Analysis for constructing the View from the Model</a:t>
            </a:r>
          </a:p>
          <a:p>
            <a:pPr lvl="1"/>
            <a:r>
              <a:rPr lang="en-US" sz="1800" dirty="0" smtClean="0"/>
              <a:t>Presentation Rules</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722" t="3118" r="-2867" b="15659"/>
          <a:stretch/>
        </p:blipFill>
        <p:spPr bwMode="auto">
          <a:xfrm>
            <a:off x="76200" y="3048000"/>
            <a:ext cx="6069936" cy="19997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533400" y="5334000"/>
            <a:ext cx="7563096" cy="1077218"/>
          </a:xfrm>
          <a:prstGeom prst="rect">
            <a:avLst/>
          </a:prstGeom>
          <a:noFill/>
        </p:spPr>
        <p:txBody>
          <a:bodyPr wrap="none" rtlCol="0">
            <a:spAutoFit/>
          </a:bodyPr>
          <a:lstStyle/>
          <a:p>
            <a:r>
              <a:rPr lang="en-US" altLang="en-US" sz="2800" b="1" dirty="0" err="1" smtClean="0">
                <a:cs typeface="Arial" panose="020B0604020202020204" pitchFamily="34" charset="0"/>
              </a:rPr>
              <a:t>Docgen</a:t>
            </a:r>
            <a:r>
              <a:rPr lang="en-US" altLang="en-US" sz="2800" b="1" dirty="0" smtClean="0">
                <a:cs typeface="Arial" panose="020B0604020202020204" pitchFamily="34" charset="0"/>
              </a:rPr>
              <a:t> as query language</a:t>
            </a:r>
            <a:r>
              <a:rPr lang="en-US" altLang="en-US" dirty="0" smtClean="0">
                <a:cs typeface="Arial" panose="020B0604020202020204" pitchFamily="34" charset="0"/>
              </a:rPr>
              <a:t/>
            </a:r>
            <a:br>
              <a:rPr lang="en-US" altLang="en-US" dirty="0" smtClean="0">
                <a:cs typeface="Arial" panose="020B0604020202020204" pitchFamily="34" charset="0"/>
              </a:rPr>
            </a:br>
            <a:r>
              <a:rPr lang="en-US" altLang="en-US" dirty="0" smtClean="0">
                <a:cs typeface="Arial" panose="020B0604020202020204" pitchFamily="34" charset="0"/>
                <a:hlinkClick r:id="rId3"/>
              </a:rPr>
              <a:t>https://github.com/Open-MBEE/mdk/tree/mdk-manual/src/main/dist/manual</a:t>
            </a:r>
            <a:endParaRPr lang="en-US" altLang="en-US" dirty="0" smtClean="0">
              <a:cs typeface="Arial" panose="020B0604020202020204" pitchFamily="34" charset="0"/>
            </a:endParaRPr>
          </a:p>
          <a:p>
            <a:endParaRPr lang="en-US" dirty="0"/>
          </a:p>
        </p:txBody>
      </p:sp>
      <p:pic>
        <p:nvPicPr>
          <p:cNvPr id="4" name="Picture 3"/>
          <p:cNvPicPr>
            <a:picLocks noChangeAspect="1"/>
          </p:cNvPicPr>
          <p:nvPr/>
        </p:nvPicPr>
        <p:blipFill>
          <a:blip r:embed="rId4"/>
          <a:stretch>
            <a:fillRect/>
          </a:stretch>
        </p:blipFill>
        <p:spPr>
          <a:xfrm>
            <a:off x="6148532" y="2458720"/>
            <a:ext cx="2714369" cy="3376819"/>
          </a:xfrm>
          <a:prstGeom prst="rect">
            <a:avLst/>
          </a:prstGeom>
        </p:spPr>
      </p:pic>
    </p:spTree>
    <p:extLst>
      <p:ext uri="{BB962C8B-B14F-4D97-AF65-F5344CB8AC3E}">
        <p14:creationId xmlns:p14="http://schemas.microsoft.com/office/powerpoint/2010/main" val="415732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28800" y="103442"/>
            <a:ext cx="6324600" cy="6481798"/>
          </a:xfrm>
          <a:prstGeom prst="rect">
            <a:avLst/>
          </a:prstGeom>
        </p:spPr>
      </p:pic>
    </p:spTree>
    <p:extLst>
      <p:ext uri="{BB962C8B-B14F-4D97-AF65-F5344CB8AC3E}">
        <p14:creationId xmlns:p14="http://schemas.microsoft.com/office/powerpoint/2010/main" val="1666518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dirty="0" smtClean="0"/>
              <a:t>Black Box Design Model</a:t>
            </a:r>
          </a:p>
        </p:txBody>
      </p:sp>
      <p:pic>
        <p:nvPicPr>
          <p:cNvPr id="29699"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3475" y="1062038"/>
            <a:ext cx="4703763" cy="579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5338763" y="1158875"/>
            <a:ext cx="1881187" cy="5476875"/>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9701" name="TextBox 4"/>
          <p:cNvSpPr txBox="1">
            <a:spLocks noChangeArrowheads="1"/>
          </p:cNvSpPr>
          <p:nvPr/>
        </p:nvSpPr>
        <p:spPr bwMode="auto">
          <a:xfrm>
            <a:off x="265113" y="1628775"/>
            <a:ext cx="183356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Project level components communicate with APS black box block</a:t>
            </a:r>
          </a:p>
        </p:txBody>
      </p:sp>
      <p:sp>
        <p:nvSpPr>
          <p:cNvPr id="2" name="TextBox 1"/>
          <p:cNvSpPr txBox="1"/>
          <p:nvPr/>
        </p:nvSpPr>
        <p:spPr>
          <a:xfrm>
            <a:off x="5539249" y="3105150"/>
            <a:ext cx="1480213" cy="369332"/>
          </a:xfrm>
          <a:prstGeom prst="rect">
            <a:avLst/>
          </a:prstGeom>
          <a:noFill/>
        </p:spPr>
        <p:txBody>
          <a:bodyPr wrap="none" rtlCol="0">
            <a:spAutoFit/>
          </a:bodyPr>
          <a:lstStyle/>
          <a:p>
            <a:r>
              <a:rPr lang="en-US" dirty="0" smtClean="0"/>
              <a:t>APS Black Box</a:t>
            </a:r>
            <a:endParaRPr lang="en-US" dirty="0"/>
          </a:p>
        </p:txBody>
      </p:sp>
      <p:sp>
        <p:nvSpPr>
          <p:cNvPr id="7" name="TextBox 6"/>
          <p:cNvSpPr txBox="1"/>
          <p:nvPr/>
        </p:nvSpPr>
        <p:spPr>
          <a:xfrm>
            <a:off x="2590800" y="2590800"/>
            <a:ext cx="521361" cy="369332"/>
          </a:xfrm>
          <a:prstGeom prst="rect">
            <a:avLst/>
          </a:prstGeom>
          <a:noFill/>
        </p:spPr>
        <p:txBody>
          <a:bodyPr wrap="none" rtlCol="0">
            <a:spAutoFit/>
          </a:bodyPr>
          <a:lstStyle/>
          <a:p>
            <a:r>
              <a:rPr lang="en-US" dirty="0" smtClean="0"/>
              <a:t>TCS</a:t>
            </a:r>
            <a:endParaRPr lang="en-US" dirty="0"/>
          </a:p>
        </p:txBody>
      </p:sp>
      <p:sp>
        <p:nvSpPr>
          <p:cNvPr id="8" name="TextBox 7"/>
          <p:cNvSpPr txBox="1"/>
          <p:nvPr/>
        </p:nvSpPr>
        <p:spPr>
          <a:xfrm>
            <a:off x="2613398" y="3712646"/>
            <a:ext cx="728084" cy="369332"/>
          </a:xfrm>
          <a:prstGeom prst="rect">
            <a:avLst/>
          </a:prstGeom>
          <a:noFill/>
        </p:spPr>
        <p:txBody>
          <a:bodyPr wrap="none" rtlCol="0">
            <a:spAutoFit/>
          </a:bodyPr>
          <a:lstStyle/>
          <a:p>
            <a:r>
              <a:rPr lang="en-US" dirty="0" smtClean="0"/>
              <a:t>M1CS</a:t>
            </a:r>
            <a:endParaRPr lang="en-US" dirty="0"/>
          </a:p>
        </p:txBody>
      </p:sp>
      <p:sp>
        <p:nvSpPr>
          <p:cNvPr id="9" name="TextBox 8"/>
          <p:cNvSpPr txBox="1"/>
          <p:nvPr/>
        </p:nvSpPr>
        <p:spPr>
          <a:xfrm>
            <a:off x="2650223" y="5943600"/>
            <a:ext cx="603948" cy="369332"/>
          </a:xfrm>
          <a:prstGeom prst="rect">
            <a:avLst/>
          </a:prstGeom>
          <a:noFill/>
        </p:spPr>
        <p:txBody>
          <a:bodyPr wrap="none" rtlCol="0">
            <a:spAutoFit/>
          </a:bodyPr>
          <a:lstStyle/>
          <a:p>
            <a:r>
              <a:rPr lang="en-US" dirty="0" smtClean="0"/>
              <a:t>ESW</a:t>
            </a:r>
            <a:endParaRPr lang="en-US" dirty="0"/>
          </a:p>
        </p:txBody>
      </p:sp>
      <p:sp>
        <p:nvSpPr>
          <p:cNvPr id="10" name="TextBox 9"/>
          <p:cNvSpPr txBox="1"/>
          <p:nvPr/>
        </p:nvSpPr>
        <p:spPr>
          <a:xfrm>
            <a:off x="2745249" y="4828123"/>
            <a:ext cx="413896" cy="369332"/>
          </a:xfrm>
          <a:prstGeom prst="rect">
            <a:avLst/>
          </a:prstGeom>
          <a:noFill/>
        </p:spPr>
        <p:txBody>
          <a:bodyPr wrap="none" rtlCol="0">
            <a:spAutoFit/>
          </a:bodyPr>
          <a:lstStyle/>
          <a:p>
            <a:r>
              <a:rPr lang="en-US" dirty="0" smtClean="0"/>
              <a:t>CS</a:t>
            </a:r>
            <a:endParaRPr lang="en-US" dirty="0"/>
          </a:p>
        </p:txBody>
      </p:sp>
      <p:sp>
        <p:nvSpPr>
          <p:cNvPr id="11" name="TextBox 10"/>
          <p:cNvSpPr txBox="1"/>
          <p:nvPr/>
        </p:nvSpPr>
        <p:spPr>
          <a:xfrm>
            <a:off x="2768741" y="1444109"/>
            <a:ext cx="1034770" cy="369332"/>
          </a:xfrm>
          <a:prstGeom prst="rect">
            <a:avLst/>
          </a:prstGeom>
          <a:noFill/>
        </p:spPr>
        <p:txBody>
          <a:bodyPr wrap="none" rtlCol="0">
            <a:spAutoFit/>
          </a:bodyPr>
          <a:lstStyle/>
          <a:p>
            <a:r>
              <a:rPr lang="en-US" dirty="0" smtClean="0"/>
              <a:t>Operator</a:t>
            </a:r>
            <a:endParaRPr lang="en-US" dirty="0"/>
          </a:p>
        </p:txBody>
      </p:sp>
    </p:spTree>
    <p:extLst>
      <p:ext uri="{BB962C8B-B14F-4D97-AF65-F5344CB8AC3E}">
        <p14:creationId xmlns:p14="http://schemas.microsoft.com/office/powerpoint/2010/main" val="17266675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dirty="0" smtClean="0"/>
              <a:t>Conceptual Design Model</a:t>
            </a:r>
          </a:p>
        </p:txBody>
      </p:sp>
      <p:pic>
        <p:nvPicPr>
          <p:cNvPr id="3072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511300"/>
            <a:ext cx="7011988"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3963988" y="2176463"/>
            <a:ext cx="1462087" cy="90646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 name="Oval 4"/>
          <p:cNvSpPr/>
          <p:nvPr/>
        </p:nvSpPr>
        <p:spPr>
          <a:xfrm>
            <a:off x="5661025" y="2046288"/>
            <a:ext cx="896938" cy="63658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cxnSp>
        <p:nvCxnSpPr>
          <p:cNvPr id="6" name="Curved Connector 5"/>
          <p:cNvCxnSpPr/>
          <p:nvPr/>
        </p:nvCxnSpPr>
        <p:spPr>
          <a:xfrm>
            <a:off x="5151438" y="2243138"/>
            <a:ext cx="547687" cy="12065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Oval 6"/>
          <p:cNvSpPr/>
          <p:nvPr/>
        </p:nvSpPr>
        <p:spPr>
          <a:xfrm>
            <a:off x="457200" y="2686050"/>
            <a:ext cx="896938" cy="63658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cxnSp>
        <p:nvCxnSpPr>
          <p:cNvPr id="8" name="Curved Connector 7"/>
          <p:cNvCxnSpPr>
            <a:stCxn id="4" idx="2"/>
          </p:cNvCxnSpPr>
          <p:nvPr/>
        </p:nvCxnSpPr>
        <p:spPr>
          <a:xfrm rot="10800000" flipV="1">
            <a:off x="1354138" y="2630488"/>
            <a:ext cx="2609850" cy="37465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729" name="TextBox 10"/>
          <p:cNvSpPr txBox="1">
            <a:spLocks noChangeArrowheads="1"/>
          </p:cNvSpPr>
          <p:nvPr/>
        </p:nvSpPr>
        <p:spPr bwMode="auto">
          <a:xfrm>
            <a:off x="457200" y="6294438"/>
            <a:ext cx="7610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Communication between state machine specified components over ports</a:t>
            </a:r>
          </a:p>
        </p:txBody>
      </p:sp>
      <p:sp>
        <p:nvSpPr>
          <p:cNvPr id="10" name="TextBox 9"/>
          <p:cNvSpPr txBox="1"/>
          <p:nvPr/>
        </p:nvSpPr>
        <p:spPr>
          <a:xfrm>
            <a:off x="4333699" y="2445028"/>
            <a:ext cx="651845" cy="369332"/>
          </a:xfrm>
          <a:prstGeom prst="rect">
            <a:avLst/>
          </a:prstGeom>
          <a:noFill/>
        </p:spPr>
        <p:txBody>
          <a:bodyPr wrap="none" rtlCol="0">
            <a:spAutoFit/>
          </a:bodyPr>
          <a:lstStyle/>
          <a:p>
            <a:r>
              <a:rPr lang="en-US" dirty="0" smtClean="0"/>
              <a:t>PEAS</a:t>
            </a:r>
            <a:endParaRPr lang="en-US" dirty="0"/>
          </a:p>
        </p:txBody>
      </p:sp>
      <p:sp>
        <p:nvSpPr>
          <p:cNvPr id="11" name="TextBox 10"/>
          <p:cNvSpPr txBox="1"/>
          <p:nvPr/>
        </p:nvSpPr>
        <p:spPr>
          <a:xfrm>
            <a:off x="5880870" y="2176463"/>
            <a:ext cx="434734" cy="369332"/>
          </a:xfrm>
          <a:prstGeom prst="rect">
            <a:avLst/>
          </a:prstGeom>
          <a:noFill/>
        </p:spPr>
        <p:txBody>
          <a:bodyPr wrap="none" rtlCol="0">
            <a:spAutoFit/>
          </a:bodyPr>
          <a:lstStyle/>
          <a:p>
            <a:r>
              <a:rPr lang="en-US" dirty="0" smtClean="0"/>
              <a:t>SH</a:t>
            </a:r>
            <a:endParaRPr lang="en-US" dirty="0"/>
          </a:p>
        </p:txBody>
      </p:sp>
      <p:sp>
        <p:nvSpPr>
          <p:cNvPr id="12" name="TextBox 11"/>
          <p:cNvSpPr txBox="1"/>
          <p:nvPr/>
        </p:nvSpPr>
        <p:spPr>
          <a:xfrm>
            <a:off x="533400" y="2814360"/>
            <a:ext cx="728084" cy="369332"/>
          </a:xfrm>
          <a:prstGeom prst="rect">
            <a:avLst/>
          </a:prstGeom>
          <a:noFill/>
        </p:spPr>
        <p:txBody>
          <a:bodyPr wrap="none" rtlCol="0">
            <a:spAutoFit/>
          </a:bodyPr>
          <a:lstStyle/>
          <a:p>
            <a:r>
              <a:rPr lang="en-US" dirty="0" smtClean="0"/>
              <a:t>M1CS</a:t>
            </a:r>
            <a:endParaRPr lang="en-US" dirty="0"/>
          </a:p>
        </p:txBody>
      </p:sp>
    </p:spTree>
    <p:extLst>
      <p:ext uri="{BB962C8B-B14F-4D97-AF65-F5344CB8AC3E}">
        <p14:creationId xmlns:p14="http://schemas.microsoft.com/office/powerpoint/2010/main" val="16838335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Complexity of TMT</a:t>
            </a:r>
            <a:endParaRPr lang="en-US" b="1" dirty="0"/>
          </a:p>
        </p:txBody>
      </p:sp>
      <p:sp>
        <p:nvSpPr>
          <p:cNvPr id="8" name="Content Placeholder 7"/>
          <p:cNvSpPr>
            <a:spLocks noGrp="1"/>
          </p:cNvSpPr>
          <p:nvPr>
            <p:ph idx="1"/>
          </p:nvPr>
        </p:nvSpPr>
        <p:spPr>
          <a:xfrm>
            <a:off x="762000" y="1471913"/>
            <a:ext cx="7139136" cy="737887"/>
          </a:xfrm>
        </p:spPr>
        <p:txBody>
          <a:bodyPr/>
          <a:lstStyle/>
          <a:p>
            <a:r>
              <a:rPr lang="en-US" sz="2200" dirty="0" smtClean="0"/>
              <a:t>The Thirty Meter Telescope (TMT) is no different than other complex systems of systems</a:t>
            </a:r>
          </a:p>
          <a:p>
            <a:endParaRPr lang="en-US" sz="2200" dirty="0" smtClean="0"/>
          </a:p>
          <a:p>
            <a:endParaRPr lang="en-US" sz="2200" dirty="0"/>
          </a:p>
          <a:p>
            <a:endParaRPr lang="en-US" sz="2200" dirty="0" smtClean="0"/>
          </a:p>
          <a:p>
            <a:endParaRPr lang="en-US" sz="2200" dirty="0" smtClean="0"/>
          </a:p>
          <a:p>
            <a:endParaRPr lang="en-US" sz="2200" dirty="0" smtClean="0"/>
          </a:p>
          <a:p>
            <a:pPr marL="0" indent="0">
              <a:buNone/>
            </a:pPr>
            <a:endParaRPr lang="en-US" sz="2200" dirty="0" smtClean="0"/>
          </a:p>
        </p:txBody>
      </p:sp>
      <p:sp>
        <p:nvSpPr>
          <p:cNvPr id="7" name="TextBox 6"/>
          <p:cNvSpPr txBox="1"/>
          <p:nvPr/>
        </p:nvSpPr>
        <p:spPr>
          <a:xfrm>
            <a:off x="636609" y="6605288"/>
            <a:ext cx="184666" cy="369332"/>
          </a:xfrm>
          <a:prstGeom prst="rect">
            <a:avLst/>
          </a:prstGeom>
          <a:noFill/>
        </p:spPr>
        <p:txBody>
          <a:bodyPr wrap="none" rtlCol="0">
            <a:spAutoFit/>
          </a:bodyPr>
          <a:lstStyle/>
          <a:p>
            <a:endParaRPr lang="en-US" dirty="0"/>
          </a:p>
        </p:txBody>
      </p:sp>
      <p:sp>
        <p:nvSpPr>
          <p:cNvPr id="11" name="TextBox 10"/>
          <p:cNvSpPr txBox="1"/>
          <p:nvPr/>
        </p:nvSpPr>
        <p:spPr>
          <a:xfrm>
            <a:off x="8333773" y="216062"/>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186653"/>
            <a:ext cx="2752622" cy="1570488"/>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3139585">
            <a:off x="2245034" y="2809892"/>
            <a:ext cx="3452237" cy="1910268"/>
          </a:xfrm>
          <a:prstGeom prst="rect">
            <a:avLst/>
          </a:prstGeom>
        </p:spPr>
      </p:pic>
      <p:pic>
        <p:nvPicPr>
          <p:cNvPr id="12" name="Picture 11"/>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7877"/>
          <a:stretch/>
        </p:blipFill>
        <p:spPr>
          <a:xfrm>
            <a:off x="4724400" y="2424653"/>
            <a:ext cx="2180471" cy="1491299"/>
          </a:xfrm>
          <a:prstGeom prst="rect">
            <a:avLst/>
          </a:prstGeom>
        </p:spPr>
      </p:pic>
      <p:pic>
        <p:nvPicPr>
          <p:cNvPr id="13" name="Picture 12" descr="side view of tmt complex.jpg"/>
          <p:cNvPicPr>
            <a:picLocks noChangeAspect="1"/>
          </p:cNvPicPr>
          <p:nvPr/>
        </p:nvPicPr>
        <p:blipFill rotWithShape="1">
          <a:blip r:embed="rId6">
            <a:extLst>
              <a:ext uri="{28A0092B-C50C-407E-A947-70E740481C1C}">
                <a14:useLocalDpi xmlns:a14="http://schemas.microsoft.com/office/drawing/2010/main" val="0"/>
              </a:ext>
            </a:extLst>
          </a:blip>
          <a:srcRect l="42037" t="1115" r="5525" b="8312"/>
          <a:stretch/>
        </p:blipFill>
        <p:spPr>
          <a:xfrm>
            <a:off x="6553200" y="2895600"/>
            <a:ext cx="2263913" cy="2197652"/>
          </a:xfrm>
          <a:prstGeom prst="rect">
            <a:avLst/>
          </a:prstGeom>
        </p:spPr>
      </p:pic>
      <p:sp>
        <p:nvSpPr>
          <p:cNvPr id="14" name="Content Placeholder 7"/>
          <p:cNvSpPr txBox="1">
            <a:spLocks/>
          </p:cNvSpPr>
          <p:nvPr/>
        </p:nvSpPr>
        <p:spPr>
          <a:xfrm>
            <a:off x="762000" y="5257800"/>
            <a:ext cx="7139136" cy="1295400"/>
          </a:xfrm>
          <a:prstGeom prst="rect">
            <a:avLst/>
          </a:prstGeom>
        </p:spPr>
        <p:txBody>
          <a:bodyPr/>
          <a:lstStyle>
            <a:lvl1pPr marL="342900" indent="-342900" algn="l" defTabSz="914400" rtl="0" eaLnBrk="1" latinLnBrk="0" hangingPunct="1">
              <a:spcBef>
                <a:spcPct val="20000"/>
              </a:spcBef>
              <a:buFontTx/>
              <a:buBlip>
                <a:blip r:embed="rId7"/>
              </a:buBlip>
              <a:defRPr sz="28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8"/>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7"/>
              </a:buBlip>
              <a:defRPr sz="20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8"/>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7"/>
              </a:buBlip>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200" dirty="0" smtClean="0"/>
              <a:t>We still need to apply core SE processes </a:t>
            </a:r>
          </a:p>
          <a:p>
            <a:r>
              <a:rPr lang="en-US" sz="2200" dirty="0" smtClean="0"/>
              <a:t>Difference: telescope community is historically unfamiliar with formal Systems Engineering</a:t>
            </a:r>
          </a:p>
        </p:txBody>
      </p:sp>
    </p:spTree>
    <p:extLst>
      <p:ext uri="{BB962C8B-B14F-4D97-AF65-F5344CB8AC3E}">
        <p14:creationId xmlns:p14="http://schemas.microsoft.com/office/powerpoint/2010/main" val="18601646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Duration Analysis results</a:t>
            </a:r>
            <a:endParaRPr lang="en-US" dirty="0"/>
          </a:p>
        </p:txBody>
      </p:sp>
      <p:pic>
        <p:nvPicPr>
          <p:cNvPr id="5" name="Picture 4"/>
          <p:cNvPicPr>
            <a:picLocks noChangeAspect="1"/>
          </p:cNvPicPr>
          <p:nvPr/>
        </p:nvPicPr>
        <p:blipFill>
          <a:blip r:embed="rId2"/>
          <a:stretch>
            <a:fillRect/>
          </a:stretch>
        </p:blipFill>
        <p:spPr>
          <a:xfrm>
            <a:off x="0" y="1447800"/>
            <a:ext cx="9085616" cy="3886200"/>
          </a:xfrm>
          <a:prstGeom prst="rect">
            <a:avLst/>
          </a:prstGeom>
        </p:spPr>
      </p:pic>
    </p:spTree>
    <p:extLst>
      <p:ext uri="{BB962C8B-B14F-4D97-AF65-F5344CB8AC3E}">
        <p14:creationId xmlns:p14="http://schemas.microsoft.com/office/powerpoint/2010/main" val="42800076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50" y="1116013"/>
            <a:ext cx="9074150" cy="552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7" name="Title 1"/>
          <p:cNvSpPr>
            <a:spLocks noGrp="1"/>
          </p:cNvSpPr>
          <p:nvPr>
            <p:ph type="title"/>
          </p:nvPr>
        </p:nvSpPr>
        <p:spPr/>
        <p:txBody>
          <a:bodyPr/>
          <a:lstStyle/>
          <a:p>
            <a:r>
              <a:rPr lang="en-CA" altLang="en-US" dirty="0" smtClean="0"/>
              <a:t>Realization Design Model</a:t>
            </a:r>
            <a:endParaRPr lang="en-US" altLang="en-US" dirty="0" smtClean="0"/>
          </a:p>
        </p:txBody>
      </p:sp>
      <p:sp>
        <p:nvSpPr>
          <p:cNvPr id="31748" name="TextBox 5"/>
          <p:cNvSpPr txBox="1">
            <a:spLocks noChangeArrowheads="1"/>
          </p:cNvSpPr>
          <p:nvPr/>
        </p:nvSpPr>
        <p:spPr bwMode="auto">
          <a:xfrm>
            <a:off x="319088" y="5815013"/>
            <a:ext cx="329088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dirty="0">
                <a:latin typeface="Arial" panose="020B0604020202020204" pitchFamily="34" charset="0"/>
              </a:rPr>
              <a:t>System Decomposition Hierarchy</a:t>
            </a:r>
          </a:p>
        </p:txBody>
      </p:sp>
    </p:spTree>
    <p:extLst>
      <p:ext uri="{BB962C8B-B14F-4D97-AF65-F5344CB8AC3E}">
        <p14:creationId xmlns:p14="http://schemas.microsoft.com/office/powerpoint/2010/main" val="37427651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2025" y="1127125"/>
            <a:ext cx="7167563" cy="573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Title 1"/>
          <p:cNvSpPr>
            <a:spLocks noGrp="1"/>
          </p:cNvSpPr>
          <p:nvPr>
            <p:ph type="title"/>
          </p:nvPr>
        </p:nvSpPr>
        <p:spPr/>
        <p:txBody>
          <a:bodyPr/>
          <a:lstStyle/>
          <a:p>
            <a:r>
              <a:rPr lang="en-CA" altLang="en-US" dirty="0" smtClean="0"/>
              <a:t>Realization Design Model</a:t>
            </a:r>
            <a:endParaRPr lang="en-US" altLang="en-US" dirty="0" smtClean="0"/>
          </a:p>
        </p:txBody>
      </p:sp>
      <p:sp>
        <p:nvSpPr>
          <p:cNvPr id="32772" name="TextBox 5"/>
          <p:cNvSpPr txBox="1">
            <a:spLocks noChangeArrowheads="1"/>
          </p:cNvSpPr>
          <p:nvPr/>
        </p:nvSpPr>
        <p:spPr bwMode="auto">
          <a:xfrm>
            <a:off x="1254125" y="6213475"/>
            <a:ext cx="32924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System Decomposition Hierarchy</a:t>
            </a:r>
          </a:p>
        </p:txBody>
      </p:sp>
    </p:spTree>
    <p:extLst>
      <p:ext uri="{BB962C8B-B14F-4D97-AF65-F5344CB8AC3E}">
        <p14:creationId xmlns:p14="http://schemas.microsoft.com/office/powerpoint/2010/main" val="13073489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Analysis Results</a:t>
            </a:r>
            <a:endParaRPr lang="en-US" dirty="0"/>
          </a:p>
        </p:txBody>
      </p:sp>
      <p:pic>
        <p:nvPicPr>
          <p:cNvPr id="4" name="Picture 3"/>
          <p:cNvPicPr>
            <a:picLocks noChangeAspect="1"/>
          </p:cNvPicPr>
          <p:nvPr/>
        </p:nvPicPr>
        <p:blipFill>
          <a:blip r:embed="rId2"/>
          <a:stretch>
            <a:fillRect/>
          </a:stretch>
        </p:blipFill>
        <p:spPr>
          <a:xfrm>
            <a:off x="-14207" y="1752600"/>
            <a:ext cx="9158207" cy="2342935"/>
          </a:xfrm>
          <a:prstGeom prst="rect">
            <a:avLst/>
          </a:prstGeom>
        </p:spPr>
      </p:pic>
    </p:spTree>
    <p:extLst>
      <p:ext uri="{BB962C8B-B14F-4D97-AF65-F5344CB8AC3E}">
        <p14:creationId xmlns:p14="http://schemas.microsoft.com/office/powerpoint/2010/main" val="1426739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0" y="304800"/>
            <a:ext cx="9144000" cy="990600"/>
          </a:xfrm>
        </p:spPr>
        <p:txBody>
          <a:bodyPr/>
          <a:lstStyle/>
          <a:p>
            <a:r>
              <a:rPr lang="en-US" altLang="en-US" dirty="0" smtClean="0"/>
              <a:t>References</a:t>
            </a:r>
          </a:p>
        </p:txBody>
      </p:sp>
      <p:sp>
        <p:nvSpPr>
          <p:cNvPr id="57347" name="Content Placeholder 2"/>
          <p:cNvSpPr>
            <a:spLocks noGrp="1"/>
          </p:cNvSpPr>
          <p:nvPr>
            <p:ph idx="1"/>
          </p:nvPr>
        </p:nvSpPr>
        <p:spPr>
          <a:xfrm>
            <a:off x="457200" y="1600200"/>
            <a:ext cx="8458200" cy="4525963"/>
          </a:xfrm>
        </p:spPr>
        <p:txBody>
          <a:bodyPr/>
          <a:lstStyle/>
          <a:p>
            <a:r>
              <a:rPr lang="en-US" altLang="en-US" sz="1600" dirty="0">
                <a:hlinkClick r:id="rId2"/>
              </a:rPr>
              <a:t>http://</a:t>
            </a:r>
            <a:r>
              <a:rPr lang="en-US" altLang="en-US" sz="1600" dirty="0" smtClean="0">
                <a:hlinkClick r:id="rId2"/>
              </a:rPr>
              <a:t>omgwiki.org/MBSE/doku.php?id=mbse:telescope</a:t>
            </a:r>
            <a:endParaRPr lang="en-US" altLang="en-US" sz="1600" dirty="0" smtClean="0"/>
          </a:p>
          <a:p>
            <a:r>
              <a:rPr lang="en-US" altLang="en-US" sz="1600" dirty="0">
                <a:cs typeface="Arial" panose="020B0604020202020204" pitchFamily="34" charset="0"/>
              </a:rPr>
              <a:t>Open Source TMT model: </a:t>
            </a:r>
            <a:r>
              <a:rPr lang="en-US" sz="1600" dirty="0">
                <a:hlinkClick r:id="rId3"/>
              </a:rPr>
              <a:t>https://github.com/Open-MBEE/TMT-SysML-Model</a:t>
            </a:r>
            <a:endParaRPr lang="en-US" sz="1600" dirty="0"/>
          </a:p>
          <a:p>
            <a:r>
              <a:rPr lang="en-US" altLang="en-US" sz="1600" dirty="0">
                <a:cs typeface="Arial" panose="020B0604020202020204" pitchFamily="34" charset="0"/>
              </a:rPr>
              <a:t>Open Source Engineering Environment: </a:t>
            </a:r>
            <a:r>
              <a:rPr lang="en-US" altLang="en-US" sz="1600" dirty="0">
                <a:cs typeface="Arial" panose="020B0604020202020204" pitchFamily="34" charset="0"/>
                <a:hlinkClick r:id="rId4"/>
              </a:rPr>
              <a:t>https://open-mbee.github.io/</a:t>
            </a:r>
            <a:endParaRPr lang="en-US" altLang="en-US" sz="1600" dirty="0">
              <a:cs typeface="Arial" panose="020B0604020202020204" pitchFamily="34" charset="0"/>
            </a:endParaRPr>
          </a:p>
          <a:p>
            <a:r>
              <a:rPr lang="en-US" altLang="en-US" sz="1600" dirty="0" err="1">
                <a:cs typeface="Arial" panose="020B0604020202020204" pitchFamily="34" charset="0"/>
              </a:rPr>
              <a:t>Docgen</a:t>
            </a:r>
            <a:r>
              <a:rPr lang="en-US" altLang="en-US" sz="1600" dirty="0">
                <a:cs typeface="Arial" panose="020B0604020202020204" pitchFamily="34" charset="0"/>
              </a:rPr>
              <a:t>, </a:t>
            </a:r>
            <a:r>
              <a:rPr lang="en-US" altLang="en-US" sz="1600" dirty="0" err="1">
                <a:cs typeface="Arial" panose="020B0604020202020204" pitchFamily="34" charset="0"/>
              </a:rPr>
              <a:t>View&amp;ViewPoints</a:t>
            </a:r>
            <a:r>
              <a:rPr lang="en-US" altLang="en-US" sz="1600" dirty="0">
                <a:cs typeface="Arial" panose="020B0604020202020204" pitchFamily="34" charset="0"/>
              </a:rPr>
              <a:t>: </a:t>
            </a:r>
            <a:r>
              <a:rPr lang="en-US" altLang="en-US" sz="1600" dirty="0">
                <a:cs typeface="Arial" panose="020B0604020202020204" pitchFamily="34" charset="0"/>
                <a:hlinkClick r:id="rId5"/>
              </a:rPr>
              <a:t>https://github.com/Open-MBEE/mdk/tree/mdk-manual/src/main/dist/manual</a:t>
            </a:r>
            <a:endParaRPr lang="en-US" altLang="en-US" sz="1600" dirty="0">
              <a:cs typeface="Arial" panose="020B0604020202020204" pitchFamily="34" charset="0"/>
            </a:endParaRPr>
          </a:p>
          <a:p>
            <a:r>
              <a:rPr lang="en-US" altLang="en-US" sz="1600" dirty="0" smtClean="0">
                <a:cs typeface="Arial" panose="020B0604020202020204" pitchFamily="34" charset="0"/>
              </a:rPr>
              <a:t>Model-Based </a:t>
            </a:r>
            <a:r>
              <a:rPr lang="en-US" altLang="en-US" sz="1600" dirty="0">
                <a:cs typeface="Arial" panose="020B0604020202020204" pitchFamily="34" charset="0"/>
              </a:rPr>
              <a:t>Systems Engineering Case Study: </a:t>
            </a:r>
            <a:r>
              <a:rPr lang="en-US" altLang="en-US" sz="1600" dirty="0">
                <a:cs typeface="Arial" panose="020B0604020202020204" pitchFamily="34" charset="0"/>
                <a:hlinkClick r:id="rId6"/>
              </a:rPr>
              <a:t>http://omgwiki.org/MBSE/lib/exe/fetch.php?media=mbse:incose_mbse_iw_2017:iw_2017_open_mbee.pdf</a:t>
            </a:r>
            <a:endParaRPr lang="en-US" altLang="en-US" sz="1600" dirty="0">
              <a:cs typeface="Arial" panose="020B0604020202020204" pitchFamily="34" charset="0"/>
            </a:endParaRPr>
          </a:p>
          <a:p>
            <a:r>
              <a:rPr lang="en-US" altLang="en-US" sz="1600" dirty="0" smtClean="0"/>
              <a:t>Karban, R., Jankevičius, N., Elaasar, M. “ESEM: Automated Systems Analysis using Executable SysML Modeling Patterns”, (to appear in the proceedings of INCOSE International Symposium (IS), Edinburgh, Scotland, 2016.)</a:t>
            </a:r>
          </a:p>
          <a:p>
            <a:r>
              <a:rPr lang="en-US" sz="1600" dirty="0"/>
              <a:t>Karban R., Dekens F., Herzig S., Elaasar M, Jankevičius N., “Creating systems engineering products with executable models in a model-based engineering environment”, SPIE, Edinburgh, Scotland, 2016</a:t>
            </a:r>
            <a:endParaRPr lang="en-US" altLang="en-US" sz="1600" dirty="0" smtClean="0"/>
          </a:p>
          <a:p>
            <a:r>
              <a:rPr lang="en-US" altLang="en-US" sz="1600" dirty="0" smtClean="0"/>
              <a:t>Karban, R., “Using </a:t>
            </a:r>
            <a:r>
              <a:rPr lang="en-US" altLang="en-US" sz="1600" dirty="0"/>
              <a:t>Executable </a:t>
            </a:r>
            <a:r>
              <a:rPr lang="en-US" altLang="en-US" sz="1600" dirty="0" err="1"/>
              <a:t>SysML</a:t>
            </a:r>
            <a:r>
              <a:rPr lang="en-US" altLang="en-US" sz="1600" dirty="0"/>
              <a:t> Models to Generate Systems Engineering </a:t>
            </a:r>
            <a:r>
              <a:rPr lang="en-US" altLang="en-US" sz="1600" dirty="0" smtClean="0"/>
              <a:t>Products”, NoMagic World Symposium, Allen, TX, 2016</a:t>
            </a:r>
          </a:p>
          <a:p>
            <a:r>
              <a:rPr lang="en-US" altLang="en-US" sz="1600" dirty="0" smtClean="0"/>
              <a:t>A Practical Guide to SysML, 3</a:t>
            </a:r>
            <a:r>
              <a:rPr lang="en-US" altLang="en-US" sz="1600" baseline="30000" dirty="0" smtClean="0"/>
              <a:t>rd</a:t>
            </a:r>
            <a:r>
              <a:rPr lang="en-US" altLang="en-US" sz="1600" dirty="0" smtClean="0"/>
              <a:t> Edition, Chapter 17 by Friedenthal, Moore, and Steiner</a:t>
            </a:r>
          </a:p>
          <a:p>
            <a:r>
              <a:rPr lang="en-US" altLang="en-US" sz="1600" dirty="0" err="1" smtClean="0"/>
              <a:t>Zwemer</a:t>
            </a:r>
            <a:r>
              <a:rPr lang="en-US" altLang="en-US" sz="1600" dirty="0" smtClean="0"/>
              <a:t>, D.,  “Connecting SysML with PLM/ALM, CAD, Simulation, Requirements, and Project Management Tools”, May 2016</a:t>
            </a:r>
            <a:endParaRPr lang="en-US" altLang="en-US" sz="1600" dirty="0"/>
          </a:p>
          <a:p>
            <a:endParaRPr lang="en-US" altLang="en-US" sz="1400" dirty="0">
              <a:cs typeface="Arial" panose="020B0604020202020204" pitchFamily="34" charset="0"/>
            </a:endParaRPr>
          </a:p>
          <a:p>
            <a:endParaRPr lang="en-US" altLang="en-US" sz="1400" dirty="0" smtClean="0"/>
          </a:p>
        </p:txBody>
      </p:sp>
    </p:spTree>
    <p:extLst>
      <p:ext uri="{BB962C8B-B14F-4D97-AF65-F5344CB8AC3E}">
        <p14:creationId xmlns:p14="http://schemas.microsoft.com/office/powerpoint/2010/main" val="29295423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Backup slides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510080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Integrated </a:t>
            </a:r>
            <a:r>
              <a:rPr lang="en-US" dirty="0"/>
              <a:t>D</a:t>
            </a:r>
            <a:r>
              <a:rPr lang="en-US" dirty="0" smtClean="0"/>
              <a:t>ocument Generation </a:t>
            </a:r>
            <a:r>
              <a:rPr lang="en-US" dirty="0"/>
              <a:t>A</a:t>
            </a:r>
            <a:r>
              <a:rPr lang="en-US" dirty="0" smtClean="0"/>
              <a:t>nd Simulation</a:t>
            </a:r>
            <a:endParaRPr lang="en-US" dirty="0"/>
          </a:p>
        </p:txBody>
      </p:sp>
      <p:pic>
        <p:nvPicPr>
          <p:cNvPr id="3" name="docgenAndSimul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143" y="1371600"/>
            <a:ext cx="9144000" cy="5143500"/>
          </a:xfrm>
          <a:prstGeom prst="rect">
            <a:avLst/>
          </a:prstGeom>
        </p:spPr>
      </p:pic>
    </p:spTree>
    <p:extLst>
      <p:ext uri="{BB962C8B-B14F-4D97-AF65-F5344CB8AC3E}">
        <p14:creationId xmlns:p14="http://schemas.microsoft.com/office/powerpoint/2010/main" val="20337348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Model Organization &amp;</a:t>
            </a:r>
            <a:br>
              <a:rPr lang="en-US" dirty="0" smtClean="0"/>
            </a:br>
            <a:r>
              <a:rPr lang="en-US" dirty="0" smtClean="0"/>
              <a:t>Package Structure</a:t>
            </a:r>
            <a:endParaRPr lang="en-US" dirty="0"/>
          </a:p>
        </p:txBody>
      </p:sp>
      <p:sp>
        <p:nvSpPr>
          <p:cNvPr id="5" name="Content Placeholder 4"/>
          <p:cNvSpPr>
            <a:spLocks noGrp="1"/>
          </p:cNvSpPr>
          <p:nvPr>
            <p:ph idx="1"/>
          </p:nvPr>
        </p:nvSpPr>
        <p:spPr/>
        <p:txBody>
          <a:bodyPr/>
          <a:lstStyle/>
          <a:p>
            <a:r>
              <a:rPr lang="en-US" dirty="0" smtClean="0"/>
              <a:t>Organizing principles</a:t>
            </a:r>
          </a:p>
          <a:p>
            <a:pPr lvl="1"/>
            <a:r>
              <a:rPr lang="en-US" dirty="0" smtClean="0"/>
              <a:t>Customer/Supplier relationship</a:t>
            </a:r>
          </a:p>
          <a:p>
            <a:pPr lvl="1"/>
            <a:r>
              <a:rPr lang="en-US" dirty="0" smtClean="0"/>
              <a:t>Work Breakdown Structure</a:t>
            </a:r>
          </a:p>
          <a:p>
            <a:pPr lvl="1"/>
            <a:r>
              <a:rPr lang="en-US" dirty="0" smtClean="0"/>
              <a:t>OOSEM abstraction layers</a:t>
            </a:r>
            <a:endParaRPr lang="en-US" dirty="0"/>
          </a:p>
        </p:txBody>
      </p:sp>
      <p:pic>
        <p:nvPicPr>
          <p:cNvPr id="2" name="Picture 1"/>
          <p:cNvPicPr>
            <a:picLocks noChangeAspect="1"/>
          </p:cNvPicPr>
          <p:nvPr/>
        </p:nvPicPr>
        <p:blipFill>
          <a:blip r:embed="rId2"/>
          <a:stretch>
            <a:fillRect/>
          </a:stretch>
        </p:blipFill>
        <p:spPr>
          <a:xfrm>
            <a:off x="228600" y="3376734"/>
            <a:ext cx="2362200" cy="3190428"/>
          </a:xfrm>
          <a:prstGeom prst="rect">
            <a:avLst/>
          </a:prstGeom>
        </p:spPr>
      </p:pic>
      <p:pic>
        <p:nvPicPr>
          <p:cNvPr id="3" name="Picture 2"/>
          <p:cNvPicPr>
            <a:picLocks noChangeAspect="1"/>
          </p:cNvPicPr>
          <p:nvPr/>
        </p:nvPicPr>
        <p:blipFill>
          <a:blip r:embed="rId3"/>
          <a:stretch>
            <a:fillRect/>
          </a:stretch>
        </p:blipFill>
        <p:spPr>
          <a:xfrm>
            <a:off x="6477276" y="3376734"/>
            <a:ext cx="2209524" cy="2942857"/>
          </a:xfrm>
          <a:prstGeom prst="rect">
            <a:avLst/>
          </a:prstGeom>
        </p:spPr>
      </p:pic>
      <p:pic>
        <p:nvPicPr>
          <p:cNvPr id="6" name="Picture 5"/>
          <p:cNvPicPr>
            <a:picLocks noChangeAspect="1"/>
          </p:cNvPicPr>
          <p:nvPr/>
        </p:nvPicPr>
        <p:blipFill>
          <a:blip r:embed="rId4"/>
          <a:stretch>
            <a:fillRect/>
          </a:stretch>
        </p:blipFill>
        <p:spPr>
          <a:xfrm>
            <a:off x="2839103" y="3376734"/>
            <a:ext cx="3276190" cy="2561905"/>
          </a:xfrm>
          <a:prstGeom prst="rect">
            <a:avLst/>
          </a:prstGeom>
        </p:spPr>
      </p:pic>
      <p:sp>
        <p:nvSpPr>
          <p:cNvPr id="7" name="Oval 6"/>
          <p:cNvSpPr/>
          <p:nvPr/>
        </p:nvSpPr>
        <p:spPr>
          <a:xfrm>
            <a:off x="3505200" y="5067188"/>
            <a:ext cx="2514600" cy="90646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8" name="Oval 7"/>
          <p:cNvSpPr/>
          <p:nvPr/>
        </p:nvSpPr>
        <p:spPr>
          <a:xfrm>
            <a:off x="317043" y="4613956"/>
            <a:ext cx="2273757" cy="1101043"/>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9" name="Oval 8"/>
          <p:cNvSpPr/>
          <p:nvPr/>
        </p:nvSpPr>
        <p:spPr>
          <a:xfrm>
            <a:off x="6308882" y="3657600"/>
            <a:ext cx="2377918" cy="1066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0" name="Oval 9"/>
          <p:cNvSpPr/>
          <p:nvPr/>
        </p:nvSpPr>
        <p:spPr>
          <a:xfrm>
            <a:off x="6477276" y="5635513"/>
            <a:ext cx="1523724" cy="49065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9931455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Executable System Engineering Method (ESEM)</a:t>
            </a:r>
            <a:endParaRPr lang="en-US" dirty="0"/>
          </a:p>
        </p:txBody>
      </p:sp>
      <p:sp>
        <p:nvSpPr>
          <p:cNvPr id="25603" name="Content Placeholder 2"/>
          <p:cNvSpPr>
            <a:spLocks noGrp="1"/>
          </p:cNvSpPr>
          <p:nvPr>
            <p:ph idx="1"/>
          </p:nvPr>
        </p:nvSpPr>
        <p:spPr/>
        <p:txBody>
          <a:bodyPr/>
          <a:lstStyle/>
          <a:p>
            <a:r>
              <a:rPr lang="en-CA" altLang="en-US" smtClean="0"/>
              <a:t>Step 1: Formalize Requirements</a:t>
            </a:r>
          </a:p>
          <a:p>
            <a:r>
              <a:rPr lang="en-CA" altLang="en-US" smtClean="0"/>
              <a:t>Step 2: Specify Design</a:t>
            </a:r>
          </a:p>
          <a:p>
            <a:r>
              <a:rPr lang="en-CA" altLang="en-US" smtClean="0"/>
              <a:t>Step 3: Characterize Components</a:t>
            </a:r>
          </a:p>
          <a:p>
            <a:r>
              <a:rPr lang="en-CA" altLang="en-US" smtClean="0"/>
              <a:t>Step 4: Specify Analysis Context</a:t>
            </a:r>
          </a:p>
          <a:p>
            <a:r>
              <a:rPr lang="en-CA" altLang="en-US" smtClean="0"/>
              <a:t>Step 5: Specify Operational Scenarios</a:t>
            </a:r>
          </a:p>
          <a:p>
            <a:r>
              <a:rPr lang="en-CA" altLang="en-US" smtClean="0"/>
              <a:t>Step 6: Specify Analysis Configurations</a:t>
            </a:r>
          </a:p>
          <a:p>
            <a:r>
              <a:rPr lang="en-CA" altLang="en-US" smtClean="0"/>
              <a:t>Step 7: Run Analysis</a:t>
            </a:r>
          </a:p>
        </p:txBody>
      </p:sp>
    </p:spTree>
    <p:extLst>
      <p:ext uri="{BB962C8B-B14F-4D97-AF65-F5344CB8AC3E}">
        <p14:creationId xmlns:p14="http://schemas.microsoft.com/office/powerpoint/2010/main" val="15694049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CA" altLang="en-US" smtClean="0"/>
              <a:t>Step 1: Formalize Requirements</a:t>
            </a:r>
            <a:endParaRPr lang="en-US" altLang="en-US" smtClean="0"/>
          </a:p>
        </p:txBody>
      </p:sp>
      <p:sp>
        <p:nvSpPr>
          <p:cNvPr id="3" name="Content Placeholder 2"/>
          <p:cNvSpPr>
            <a:spLocks noGrp="1"/>
          </p:cNvSpPr>
          <p:nvPr>
            <p:ph idx="1"/>
          </p:nvPr>
        </p:nvSpPr>
        <p:spPr/>
        <p:txBody>
          <a:bodyPr>
            <a:normAutofit lnSpcReduction="10000"/>
          </a:bodyPr>
          <a:lstStyle/>
          <a:p>
            <a:pPr>
              <a:defRPr/>
            </a:pPr>
            <a:r>
              <a:rPr lang="en-US" dirty="0" smtClean="0"/>
              <a:t>Requirement Pattern</a:t>
            </a:r>
          </a:p>
          <a:p>
            <a:pPr lvl="1">
              <a:defRPr/>
            </a:pPr>
            <a:r>
              <a:rPr lang="en-US" dirty="0" smtClean="0"/>
              <a:t>Customer Side</a:t>
            </a:r>
          </a:p>
          <a:p>
            <a:pPr lvl="2">
              <a:defRPr/>
            </a:pPr>
            <a:r>
              <a:rPr lang="en-US" dirty="0" smtClean="0"/>
              <a:t>Define the textual requirement with a Requirement</a:t>
            </a:r>
          </a:p>
          <a:p>
            <a:pPr lvl="2">
              <a:defRPr/>
            </a:pPr>
            <a:r>
              <a:rPr lang="en-US" dirty="0" smtClean="0"/>
              <a:t>Optionally define a design black box specification with a Block with relevant value properties</a:t>
            </a:r>
          </a:p>
          <a:p>
            <a:pPr lvl="2">
              <a:defRPr/>
            </a:pPr>
            <a:r>
              <a:rPr lang="en-US" dirty="0" smtClean="0"/>
              <a:t>Optionally refine the Requirement with a Constraint Block on the black box design Block</a:t>
            </a:r>
          </a:p>
          <a:p>
            <a:pPr lvl="1">
              <a:defRPr/>
            </a:pPr>
            <a:r>
              <a:rPr lang="en-US" dirty="0" smtClean="0"/>
              <a:t>Supplier Side</a:t>
            </a:r>
          </a:p>
          <a:p>
            <a:pPr lvl="2">
              <a:defRPr/>
            </a:pPr>
            <a:r>
              <a:rPr lang="en-US" dirty="0" smtClean="0"/>
              <a:t>Define a design black box specification with a Block (that refines the customer’s black box Block if any and provides tighter property values)</a:t>
            </a:r>
          </a:p>
          <a:p>
            <a:pPr lvl="2">
              <a:defRPr/>
            </a:pPr>
            <a:r>
              <a:rPr lang="en-US" dirty="0" smtClean="0"/>
              <a:t>Refine the textual Requirement by a Constraint Block (if not already defined by the customer)</a:t>
            </a:r>
          </a:p>
        </p:txBody>
      </p:sp>
    </p:spTree>
    <p:extLst>
      <p:ext uri="{BB962C8B-B14F-4D97-AF65-F5344CB8AC3E}">
        <p14:creationId xmlns:p14="http://schemas.microsoft.com/office/powerpoint/2010/main" val="34807032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TMT Key Science</a:t>
            </a:r>
            <a:endParaRPr lang="en-US" dirty="0"/>
          </a:p>
        </p:txBody>
      </p:sp>
      <p:sp>
        <p:nvSpPr>
          <p:cNvPr id="7" name="Content Placeholder 6"/>
          <p:cNvSpPr>
            <a:spLocks noGrp="1"/>
          </p:cNvSpPr>
          <p:nvPr>
            <p:ph sz="quarter" idx="4"/>
          </p:nvPr>
        </p:nvSpPr>
        <p:spPr>
          <a:xfrm>
            <a:off x="609600" y="1828800"/>
            <a:ext cx="6019800" cy="3048000"/>
          </a:xfrm>
        </p:spPr>
        <p:txBody>
          <a:bodyPr/>
          <a:lstStyle/>
          <a:p>
            <a:r>
              <a:rPr lang="en-US" sz="2000" dirty="0" smtClean="0"/>
              <a:t>Nature and composition of the Universe</a:t>
            </a:r>
          </a:p>
          <a:p>
            <a:r>
              <a:rPr lang="en-US" sz="2000" dirty="0" smtClean="0"/>
              <a:t>Formation of the first stars and galaxies</a:t>
            </a:r>
          </a:p>
          <a:p>
            <a:r>
              <a:rPr lang="en-US" sz="2000" dirty="0" smtClean="0"/>
              <a:t>Evolution of galaxies</a:t>
            </a:r>
          </a:p>
          <a:p>
            <a:r>
              <a:rPr lang="en-US" sz="2000" dirty="0" smtClean="0"/>
              <a:t>Relationship between black holes and their galaxies</a:t>
            </a:r>
          </a:p>
          <a:p>
            <a:r>
              <a:rPr lang="en-US" sz="2000" dirty="0" smtClean="0"/>
              <a:t>Formation of stars and planets</a:t>
            </a:r>
          </a:p>
          <a:p>
            <a:r>
              <a:rPr lang="en-US" sz="2000" dirty="0" smtClean="0"/>
              <a:t>Nature of extra-solar planets</a:t>
            </a:r>
          </a:p>
          <a:p>
            <a:r>
              <a:rPr lang="en-US" sz="2000" dirty="0" smtClean="0"/>
              <a:t>Potential of life elsewhere in the Universe</a:t>
            </a:r>
          </a:p>
          <a:p>
            <a:r>
              <a:rPr lang="en-US" sz="2000" dirty="0" smtClean="0"/>
              <a:t>Unforeseen discoveries</a:t>
            </a:r>
            <a:r>
              <a:rPr lang="mr-IN" sz="2000" dirty="0" smtClean="0"/>
              <a:t>…</a:t>
            </a:r>
            <a:endParaRPr lang="en-US" sz="2000" dirty="0" smtClean="0"/>
          </a:p>
        </p:txBody>
      </p:sp>
      <p:pic>
        <p:nvPicPr>
          <p:cNvPr id="3" name="Picture 2"/>
          <p:cNvPicPr>
            <a:picLocks noChangeAspect="1"/>
          </p:cNvPicPr>
          <p:nvPr/>
        </p:nvPicPr>
        <p:blipFill>
          <a:blip r:embed="rId2"/>
          <a:stretch>
            <a:fillRect/>
          </a:stretch>
        </p:blipFill>
        <p:spPr>
          <a:xfrm>
            <a:off x="6781800" y="1371600"/>
            <a:ext cx="1663700" cy="1346200"/>
          </a:xfrm>
          <a:prstGeom prst="rect">
            <a:avLst/>
          </a:prstGeom>
        </p:spPr>
      </p:pic>
      <p:pic>
        <p:nvPicPr>
          <p:cNvPr id="5" name="Picture 4"/>
          <p:cNvPicPr>
            <a:picLocks noChangeAspect="1"/>
          </p:cNvPicPr>
          <p:nvPr/>
        </p:nvPicPr>
        <p:blipFill>
          <a:blip r:embed="rId3"/>
          <a:stretch>
            <a:fillRect/>
          </a:stretch>
        </p:blipFill>
        <p:spPr>
          <a:xfrm>
            <a:off x="0" y="5265719"/>
            <a:ext cx="3124200" cy="1310939"/>
          </a:xfrm>
          <a:prstGeom prst="rect">
            <a:avLst/>
          </a:prstGeom>
        </p:spPr>
      </p:pic>
      <p:pic>
        <p:nvPicPr>
          <p:cNvPr id="6" name="Picture 5"/>
          <p:cNvPicPr>
            <a:picLocks noChangeAspect="1"/>
          </p:cNvPicPr>
          <p:nvPr/>
        </p:nvPicPr>
        <p:blipFill>
          <a:blip r:embed="rId4"/>
          <a:stretch>
            <a:fillRect/>
          </a:stretch>
        </p:blipFill>
        <p:spPr>
          <a:xfrm>
            <a:off x="7543800" y="2667000"/>
            <a:ext cx="1638300" cy="1346200"/>
          </a:xfrm>
          <a:prstGeom prst="rect">
            <a:avLst/>
          </a:prstGeom>
        </p:spPr>
      </p:pic>
      <p:pic>
        <p:nvPicPr>
          <p:cNvPr id="8" name="Picture 7"/>
          <p:cNvPicPr>
            <a:picLocks noChangeAspect="1"/>
          </p:cNvPicPr>
          <p:nvPr/>
        </p:nvPicPr>
        <p:blipFill>
          <a:blip r:embed="rId5"/>
          <a:stretch>
            <a:fillRect/>
          </a:stretch>
        </p:blipFill>
        <p:spPr>
          <a:xfrm>
            <a:off x="3124200" y="5257800"/>
            <a:ext cx="3048000" cy="1326776"/>
          </a:xfrm>
          <a:prstGeom prst="rect">
            <a:avLst/>
          </a:prstGeom>
        </p:spPr>
      </p:pic>
      <p:pic>
        <p:nvPicPr>
          <p:cNvPr id="9" name="Picture 8"/>
          <p:cNvPicPr>
            <a:picLocks noChangeAspect="1"/>
          </p:cNvPicPr>
          <p:nvPr/>
        </p:nvPicPr>
        <p:blipFill>
          <a:blip r:embed="rId6"/>
          <a:stretch>
            <a:fillRect/>
          </a:stretch>
        </p:blipFill>
        <p:spPr>
          <a:xfrm>
            <a:off x="6781800" y="3962400"/>
            <a:ext cx="1625600" cy="1320800"/>
          </a:xfrm>
          <a:prstGeom prst="rect">
            <a:avLst/>
          </a:prstGeom>
        </p:spPr>
      </p:pic>
      <p:pic>
        <p:nvPicPr>
          <p:cNvPr id="10" name="Picture 9"/>
          <p:cNvPicPr>
            <a:picLocks noChangeAspect="1"/>
          </p:cNvPicPr>
          <p:nvPr/>
        </p:nvPicPr>
        <p:blipFill>
          <a:blip r:embed="rId7"/>
          <a:stretch>
            <a:fillRect/>
          </a:stretch>
        </p:blipFill>
        <p:spPr>
          <a:xfrm>
            <a:off x="6172200" y="5267427"/>
            <a:ext cx="2980208" cy="1307522"/>
          </a:xfrm>
          <a:prstGeom prst="rect">
            <a:avLst/>
          </a:prstGeom>
        </p:spPr>
      </p:pic>
    </p:spTree>
    <p:extLst>
      <p:ext uri="{BB962C8B-B14F-4D97-AF65-F5344CB8AC3E}">
        <p14:creationId xmlns:p14="http://schemas.microsoft.com/office/powerpoint/2010/main" val="20578108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CA" altLang="en-US" smtClean="0"/>
              <a:t>Step 1: Formalize Requirements </a:t>
            </a:r>
            <a:endParaRPr lang="en-US" altLang="en-US" smtClean="0"/>
          </a:p>
        </p:txBody>
      </p:sp>
      <p:pic>
        <p:nvPicPr>
          <p:cNvPr id="2" name="Picture 1"/>
          <p:cNvPicPr>
            <a:picLocks noChangeAspect="1"/>
          </p:cNvPicPr>
          <p:nvPr/>
        </p:nvPicPr>
        <p:blipFill>
          <a:blip r:embed="rId2"/>
          <a:stretch>
            <a:fillRect/>
          </a:stretch>
        </p:blipFill>
        <p:spPr>
          <a:xfrm>
            <a:off x="336142" y="1219200"/>
            <a:ext cx="8337078" cy="5433863"/>
          </a:xfrm>
          <a:prstGeom prst="rect">
            <a:avLst/>
          </a:prstGeom>
        </p:spPr>
      </p:pic>
    </p:spTree>
    <p:extLst>
      <p:ext uri="{BB962C8B-B14F-4D97-AF65-F5344CB8AC3E}">
        <p14:creationId xmlns:p14="http://schemas.microsoft.com/office/powerpoint/2010/main" val="36512889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28800" y="103442"/>
            <a:ext cx="6324600" cy="6481798"/>
          </a:xfrm>
          <a:prstGeom prst="rect">
            <a:avLst/>
          </a:prstGeom>
        </p:spPr>
      </p:pic>
    </p:spTree>
    <p:extLst>
      <p:ext uri="{BB962C8B-B14F-4D97-AF65-F5344CB8AC3E}">
        <p14:creationId xmlns:p14="http://schemas.microsoft.com/office/powerpoint/2010/main" val="18857364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CA" altLang="en-US" smtClean="0"/>
              <a:t>Step 2: Specify Design</a:t>
            </a:r>
            <a:endParaRPr lang="en-US" altLang="en-US" smtClean="0"/>
          </a:p>
        </p:txBody>
      </p:sp>
      <p:sp>
        <p:nvSpPr>
          <p:cNvPr id="28675" name="Content Placeholder 2"/>
          <p:cNvSpPr>
            <a:spLocks noGrp="1"/>
          </p:cNvSpPr>
          <p:nvPr>
            <p:ph idx="1"/>
          </p:nvPr>
        </p:nvSpPr>
        <p:spPr/>
        <p:txBody>
          <a:bodyPr/>
          <a:lstStyle/>
          <a:p>
            <a:r>
              <a:rPr lang="en-US" altLang="en-US" dirty="0" smtClean="0"/>
              <a:t>Follow OOSEM to define two white box designs which specialize the black box design </a:t>
            </a:r>
          </a:p>
          <a:p>
            <a:pPr lvl="1"/>
            <a:r>
              <a:rPr lang="en-US" altLang="en-US" dirty="0" smtClean="0"/>
              <a:t>Conceptual Specification</a:t>
            </a:r>
          </a:p>
          <a:p>
            <a:pPr lvl="1"/>
            <a:r>
              <a:rPr lang="en-US" altLang="en-US" dirty="0" smtClean="0"/>
              <a:t>Realization Specification</a:t>
            </a:r>
          </a:p>
          <a:p>
            <a:r>
              <a:rPr lang="en-US" altLang="en-US" dirty="0" smtClean="0"/>
              <a:t>Decompose the white box designs into Blocks representing the subsystems</a:t>
            </a:r>
          </a:p>
        </p:txBody>
      </p:sp>
    </p:spTree>
    <p:extLst>
      <p:ext uri="{BB962C8B-B14F-4D97-AF65-F5344CB8AC3E}">
        <p14:creationId xmlns:p14="http://schemas.microsoft.com/office/powerpoint/2010/main" val="26399895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dirty="0" smtClean="0"/>
              <a:t>Black Box Design Model</a:t>
            </a:r>
          </a:p>
        </p:txBody>
      </p:sp>
      <p:pic>
        <p:nvPicPr>
          <p:cNvPr id="29699"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3475" y="1062038"/>
            <a:ext cx="4703763" cy="579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5338763" y="1158875"/>
            <a:ext cx="1881187" cy="5476875"/>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9701" name="TextBox 4"/>
          <p:cNvSpPr txBox="1">
            <a:spLocks noChangeArrowheads="1"/>
          </p:cNvSpPr>
          <p:nvPr/>
        </p:nvSpPr>
        <p:spPr bwMode="auto">
          <a:xfrm>
            <a:off x="265113" y="1628775"/>
            <a:ext cx="183356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Project level components communicate with APS black box block</a:t>
            </a:r>
          </a:p>
        </p:txBody>
      </p:sp>
      <p:sp>
        <p:nvSpPr>
          <p:cNvPr id="2" name="TextBox 1"/>
          <p:cNvSpPr txBox="1"/>
          <p:nvPr/>
        </p:nvSpPr>
        <p:spPr>
          <a:xfrm>
            <a:off x="5539249" y="3105150"/>
            <a:ext cx="1480213" cy="369332"/>
          </a:xfrm>
          <a:prstGeom prst="rect">
            <a:avLst/>
          </a:prstGeom>
          <a:noFill/>
        </p:spPr>
        <p:txBody>
          <a:bodyPr wrap="none" rtlCol="0">
            <a:spAutoFit/>
          </a:bodyPr>
          <a:lstStyle/>
          <a:p>
            <a:r>
              <a:rPr lang="en-US" dirty="0" smtClean="0"/>
              <a:t>APS Black Box</a:t>
            </a:r>
            <a:endParaRPr lang="en-US" dirty="0"/>
          </a:p>
        </p:txBody>
      </p:sp>
      <p:sp>
        <p:nvSpPr>
          <p:cNvPr id="7" name="TextBox 6"/>
          <p:cNvSpPr txBox="1"/>
          <p:nvPr/>
        </p:nvSpPr>
        <p:spPr>
          <a:xfrm>
            <a:off x="2590800" y="2590800"/>
            <a:ext cx="521361" cy="369332"/>
          </a:xfrm>
          <a:prstGeom prst="rect">
            <a:avLst/>
          </a:prstGeom>
          <a:noFill/>
        </p:spPr>
        <p:txBody>
          <a:bodyPr wrap="none" rtlCol="0">
            <a:spAutoFit/>
          </a:bodyPr>
          <a:lstStyle/>
          <a:p>
            <a:r>
              <a:rPr lang="en-US" dirty="0" smtClean="0"/>
              <a:t>TCS</a:t>
            </a:r>
            <a:endParaRPr lang="en-US" dirty="0"/>
          </a:p>
        </p:txBody>
      </p:sp>
      <p:sp>
        <p:nvSpPr>
          <p:cNvPr id="8" name="TextBox 7"/>
          <p:cNvSpPr txBox="1"/>
          <p:nvPr/>
        </p:nvSpPr>
        <p:spPr>
          <a:xfrm>
            <a:off x="2613398" y="3712646"/>
            <a:ext cx="728084" cy="369332"/>
          </a:xfrm>
          <a:prstGeom prst="rect">
            <a:avLst/>
          </a:prstGeom>
          <a:noFill/>
        </p:spPr>
        <p:txBody>
          <a:bodyPr wrap="none" rtlCol="0">
            <a:spAutoFit/>
          </a:bodyPr>
          <a:lstStyle/>
          <a:p>
            <a:r>
              <a:rPr lang="en-US" dirty="0" smtClean="0"/>
              <a:t>M1CS</a:t>
            </a:r>
            <a:endParaRPr lang="en-US" dirty="0"/>
          </a:p>
        </p:txBody>
      </p:sp>
      <p:sp>
        <p:nvSpPr>
          <p:cNvPr id="9" name="TextBox 8"/>
          <p:cNvSpPr txBox="1"/>
          <p:nvPr/>
        </p:nvSpPr>
        <p:spPr>
          <a:xfrm>
            <a:off x="2650223" y="5943600"/>
            <a:ext cx="603948" cy="369332"/>
          </a:xfrm>
          <a:prstGeom prst="rect">
            <a:avLst/>
          </a:prstGeom>
          <a:noFill/>
        </p:spPr>
        <p:txBody>
          <a:bodyPr wrap="none" rtlCol="0">
            <a:spAutoFit/>
          </a:bodyPr>
          <a:lstStyle/>
          <a:p>
            <a:r>
              <a:rPr lang="en-US" dirty="0" smtClean="0"/>
              <a:t>ESW</a:t>
            </a:r>
            <a:endParaRPr lang="en-US" dirty="0"/>
          </a:p>
        </p:txBody>
      </p:sp>
      <p:sp>
        <p:nvSpPr>
          <p:cNvPr id="10" name="TextBox 9"/>
          <p:cNvSpPr txBox="1"/>
          <p:nvPr/>
        </p:nvSpPr>
        <p:spPr>
          <a:xfrm>
            <a:off x="2745249" y="4828123"/>
            <a:ext cx="413896" cy="369332"/>
          </a:xfrm>
          <a:prstGeom prst="rect">
            <a:avLst/>
          </a:prstGeom>
          <a:noFill/>
        </p:spPr>
        <p:txBody>
          <a:bodyPr wrap="none" rtlCol="0">
            <a:spAutoFit/>
          </a:bodyPr>
          <a:lstStyle/>
          <a:p>
            <a:r>
              <a:rPr lang="en-US" dirty="0" smtClean="0"/>
              <a:t>CS</a:t>
            </a:r>
            <a:endParaRPr lang="en-US" dirty="0"/>
          </a:p>
        </p:txBody>
      </p:sp>
      <p:sp>
        <p:nvSpPr>
          <p:cNvPr id="11" name="TextBox 10"/>
          <p:cNvSpPr txBox="1"/>
          <p:nvPr/>
        </p:nvSpPr>
        <p:spPr>
          <a:xfrm>
            <a:off x="2768741" y="1444109"/>
            <a:ext cx="1034770" cy="369332"/>
          </a:xfrm>
          <a:prstGeom prst="rect">
            <a:avLst/>
          </a:prstGeom>
          <a:noFill/>
        </p:spPr>
        <p:txBody>
          <a:bodyPr wrap="none" rtlCol="0">
            <a:spAutoFit/>
          </a:bodyPr>
          <a:lstStyle/>
          <a:p>
            <a:r>
              <a:rPr lang="en-US" dirty="0" smtClean="0"/>
              <a:t>Operator</a:t>
            </a:r>
            <a:endParaRPr lang="en-US" dirty="0"/>
          </a:p>
        </p:txBody>
      </p:sp>
    </p:spTree>
    <p:extLst>
      <p:ext uri="{BB962C8B-B14F-4D97-AF65-F5344CB8AC3E}">
        <p14:creationId xmlns:p14="http://schemas.microsoft.com/office/powerpoint/2010/main" val="41088944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CA" altLang="en-US" dirty="0" smtClean="0"/>
              <a:t>Step 2: </a:t>
            </a:r>
            <a:r>
              <a:rPr lang="en-US" altLang="en-US" dirty="0" smtClean="0"/>
              <a:t>Conceptual Design Model</a:t>
            </a:r>
          </a:p>
        </p:txBody>
      </p:sp>
      <p:pic>
        <p:nvPicPr>
          <p:cNvPr id="3072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511300"/>
            <a:ext cx="7011988"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3963988" y="2176463"/>
            <a:ext cx="1462087" cy="90646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 name="Oval 4"/>
          <p:cNvSpPr/>
          <p:nvPr/>
        </p:nvSpPr>
        <p:spPr>
          <a:xfrm>
            <a:off x="5661025" y="2046288"/>
            <a:ext cx="896938" cy="63658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cxnSp>
        <p:nvCxnSpPr>
          <p:cNvPr id="6" name="Curved Connector 5"/>
          <p:cNvCxnSpPr/>
          <p:nvPr/>
        </p:nvCxnSpPr>
        <p:spPr>
          <a:xfrm>
            <a:off x="5151438" y="2243138"/>
            <a:ext cx="547687" cy="12065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Oval 6"/>
          <p:cNvSpPr/>
          <p:nvPr/>
        </p:nvSpPr>
        <p:spPr>
          <a:xfrm>
            <a:off x="457200" y="2686050"/>
            <a:ext cx="896938" cy="63658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cxnSp>
        <p:nvCxnSpPr>
          <p:cNvPr id="8" name="Curved Connector 7"/>
          <p:cNvCxnSpPr>
            <a:stCxn id="4" idx="2"/>
          </p:cNvCxnSpPr>
          <p:nvPr/>
        </p:nvCxnSpPr>
        <p:spPr>
          <a:xfrm rot="10800000" flipV="1">
            <a:off x="1354138" y="2630488"/>
            <a:ext cx="2609850" cy="37465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729" name="TextBox 10"/>
          <p:cNvSpPr txBox="1">
            <a:spLocks noChangeArrowheads="1"/>
          </p:cNvSpPr>
          <p:nvPr/>
        </p:nvSpPr>
        <p:spPr bwMode="auto">
          <a:xfrm>
            <a:off x="457200" y="6294438"/>
            <a:ext cx="7610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Communication between state machine specified components over ports</a:t>
            </a:r>
          </a:p>
        </p:txBody>
      </p:sp>
      <p:sp>
        <p:nvSpPr>
          <p:cNvPr id="10" name="TextBox 9"/>
          <p:cNvSpPr txBox="1"/>
          <p:nvPr/>
        </p:nvSpPr>
        <p:spPr>
          <a:xfrm>
            <a:off x="4333699" y="2445028"/>
            <a:ext cx="651845" cy="369332"/>
          </a:xfrm>
          <a:prstGeom prst="rect">
            <a:avLst/>
          </a:prstGeom>
          <a:noFill/>
        </p:spPr>
        <p:txBody>
          <a:bodyPr wrap="none" rtlCol="0">
            <a:spAutoFit/>
          </a:bodyPr>
          <a:lstStyle/>
          <a:p>
            <a:r>
              <a:rPr lang="en-US" dirty="0" smtClean="0"/>
              <a:t>PEAS</a:t>
            </a:r>
            <a:endParaRPr lang="en-US" dirty="0"/>
          </a:p>
        </p:txBody>
      </p:sp>
      <p:sp>
        <p:nvSpPr>
          <p:cNvPr id="11" name="TextBox 10"/>
          <p:cNvSpPr txBox="1"/>
          <p:nvPr/>
        </p:nvSpPr>
        <p:spPr>
          <a:xfrm>
            <a:off x="5880870" y="2176463"/>
            <a:ext cx="434734" cy="369332"/>
          </a:xfrm>
          <a:prstGeom prst="rect">
            <a:avLst/>
          </a:prstGeom>
          <a:noFill/>
        </p:spPr>
        <p:txBody>
          <a:bodyPr wrap="none" rtlCol="0">
            <a:spAutoFit/>
          </a:bodyPr>
          <a:lstStyle/>
          <a:p>
            <a:r>
              <a:rPr lang="en-US" dirty="0" smtClean="0"/>
              <a:t>SH</a:t>
            </a:r>
            <a:endParaRPr lang="en-US" dirty="0"/>
          </a:p>
        </p:txBody>
      </p:sp>
      <p:sp>
        <p:nvSpPr>
          <p:cNvPr id="12" name="TextBox 11"/>
          <p:cNvSpPr txBox="1"/>
          <p:nvPr/>
        </p:nvSpPr>
        <p:spPr>
          <a:xfrm>
            <a:off x="533400" y="2814360"/>
            <a:ext cx="728084" cy="369332"/>
          </a:xfrm>
          <a:prstGeom prst="rect">
            <a:avLst/>
          </a:prstGeom>
          <a:noFill/>
        </p:spPr>
        <p:txBody>
          <a:bodyPr wrap="none" rtlCol="0">
            <a:spAutoFit/>
          </a:bodyPr>
          <a:lstStyle/>
          <a:p>
            <a:r>
              <a:rPr lang="en-US" dirty="0" smtClean="0"/>
              <a:t>M1CS</a:t>
            </a:r>
            <a:endParaRPr lang="en-US" dirty="0"/>
          </a:p>
        </p:txBody>
      </p:sp>
    </p:spTree>
    <p:extLst>
      <p:ext uri="{BB962C8B-B14F-4D97-AF65-F5344CB8AC3E}">
        <p14:creationId xmlns:p14="http://schemas.microsoft.com/office/powerpoint/2010/main" val="11238023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50" y="1116013"/>
            <a:ext cx="9074150" cy="552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7" name="Title 1"/>
          <p:cNvSpPr>
            <a:spLocks noGrp="1"/>
          </p:cNvSpPr>
          <p:nvPr>
            <p:ph type="title"/>
          </p:nvPr>
        </p:nvSpPr>
        <p:spPr/>
        <p:txBody>
          <a:bodyPr/>
          <a:lstStyle/>
          <a:p>
            <a:r>
              <a:rPr lang="en-CA" altLang="en-US" dirty="0" smtClean="0"/>
              <a:t>Step 2: Realization Design Model</a:t>
            </a:r>
            <a:endParaRPr lang="en-US" altLang="en-US" dirty="0" smtClean="0"/>
          </a:p>
        </p:txBody>
      </p:sp>
      <p:sp>
        <p:nvSpPr>
          <p:cNvPr id="31748" name="TextBox 5"/>
          <p:cNvSpPr txBox="1">
            <a:spLocks noChangeArrowheads="1"/>
          </p:cNvSpPr>
          <p:nvPr/>
        </p:nvSpPr>
        <p:spPr bwMode="auto">
          <a:xfrm>
            <a:off x="319088" y="5815013"/>
            <a:ext cx="329088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dirty="0">
                <a:latin typeface="Arial" panose="020B0604020202020204" pitchFamily="34" charset="0"/>
              </a:rPr>
              <a:t>System Decomposition Hierarchy</a:t>
            </a:r>
          </a:p>
        </p:txBody>
      </p:sp>
    </p:spTree>
    <p:extLst>
      <p:ext uri="{BB962C8B-B14F-4D97-AF65-F5344CB8AC3E}">
        <p14:creationId xmlns:p14="http://schemas.microsoft.com/office/powerpoint/2010/main" val="21386919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2025" y="1127125"/>
            <a:ext cx="7167563" cy="573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Title 1"/>
          <p:cNvSpPr>
            <a:spLocks noGrp="1"/>
          </p:cNvSpPr>
          <p:nvPr>
            <p:ph type="title"/>
          </p:nvPr>
        </p:nvSpPr>
        <p:spPr/>
        <p:txBody>
          <a:bodyPr/>
          <a:lstStyle/>
          <a:p>
            <a:r>
              <a:rPr lang="en-CA" altLang="en-US" dirty="0" smtClean="0"/>
              <a:t>Step 2: Realization Design Model</a:t>
            </a:r>
            <a:endParaRPr lang="en-US" altLang="en-US" dirty="0" smtClean="0"/>
          </a:p>
        </p:txBody>
      </p:sp>
      <p:sp>
        <p:nvSpPr>
          <p:cNvPr id="32772" name="TextBox 5"/>
          <p:cNvSpPr txBox="1">
            <a:spLocks noChangeArrowheads="1"/>
          </p:cNvSpPr>
          <p:nvPr/>
        </p:nvSpPr>
        <p:spPr bwMode="auto">
          <a:xfrm>
            <a:off x="1254125" y="6213475"/>
            <a:ext cx="32924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System Decomposition Hierarchy</a:t>
            </a:r>
          </a:p>
        </p:txBody>
      </p:sp>
    </p:spTree>
    <p:extLst>
      <p:ext uri="{BB962C8B-B14F-4D97-AF65-F5344CB8AC3E}">
        <p14:creationId xmlns:p14="http://schemas.microsoft.com/office/powerpoint/2010/main" val="39208394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normAutofit fontScale="90000"/>
          </a:bodyPr>
          <a:lstStyle/>
          <a:p>
            <a:r>
              <a:rPr lang="en-CA" altLang="en-US" dirty="0" smtClean="0"/>
              <a:t>Step 3: Characterize </a:t>
            </a:r>
            <a:r>
              <a:rPr lang="en-CA" altLang="en-US" dirty="0"/>
              <a:t>Components </a:t>
            </a:r>
            <a:r>
              <a:rPr lang="en-CA" altLang="en-US" dirty="0" smtClean="0"/>
              <a:t>&amp;</a:t>
            </a:r>
            <a:br>
              <a:rPr lang="en-CA" altLang="en-US" dirty="0" smtClean="0"/>
            </a:br>
            <a:r>
              <a:rPr lang="en-CA" altLang="en-US" dirty="0" smtClean="0"/>
              <a:t> </a:t>
            </a:r>
            <a:r>
              <a:rPr lang="en-CA" altLang="en-US" dirty="0"/>
              <a:t>Specify Behavior</a:t>
            </a:r>
            <a:endParaRPr lang="en-US" altLang="en-US" dirty="0" smtClean="0"/>
          </a:p>
        </p:txBody>
      </p:sp>
      <p:sp>
        <p:nvSpPr>
          <p:cNvPr id="33795" name="Content Placeholder 2"/>
          <p:cNvSpPr>
            <a:spLocks noGrp="1"/>
          </p:cNvSpPr>
          <p:nvPr>
            <p:ph idx="1"/>
          </p:nvPr>
        </p:nvSpPr>
        <p:spPr/>
        <p:txBody>
          <a:bodyPr/>
          <a:lstStyle/>
          <a:p>
            <a:r>
              <a:rPr lang="en-US" altLang="en-US" dirty="0"/>
              <a:t>Specify behavior of components</a:t>
            </a:r>
          </a:p>
          <a:p>
            <a:pPr lvl="1"/>
            <a:r>
              <a:rPr lang="en-US" altLang="en-US" dirty="0"/>
              <a:t>E.g., using SysML state machines for lifecycle behavior</a:t>
            </a:r>
          </a:p>
          <a:p>
            <a:pPr lvl="1"/>
            <a:r>
              <a:rPr lang="en-US" altLang="en-US" dirty="0"/>
              <a:t>E.g., using SysML activity diagrams for functional flow</a:t>
            </a:r>
          </a:p>
          <a:p>
            <a:r>
              <a:rPr lang="en-US" altLang="en-US" dirty="0"/>
              <a:t>Characterize Components, e.g., Using Patterns</a:t>
            </a:r>
          </a:p>
          <a:p>
            <a:r>
              <a:rPr lang="en-US" altLang="en-US" dirty="0" smtClean="0"/>
              <a:t>Example: Roll-up Pattern</a:t>
            </a:r>
          </a:p>
          <a:p>
            <a:pPr lvl="1"/>
            <a:r>
              <a:rPr lang="en-US" altLang="en-US" dirty="0" smtClean="0"/>
              <a:t>Constrained value represents an aggregate value that is propagating up a hierarchy of subcomponents</a:t>
            </a:r>
          </a:p>
          <a:p>
            <a:pPr lvl="1"/>
            <a:r>
              <a:rPr lang="en-US" altLang="en-US" dirty="0" smtClean="0"/>
              <a:t>Static roll-up (e.g., mass roll-up)</a:t>
            </a:r>
          </a:p>
          <a:p>
            <a:pPr lvl="1"/>
            <a:r>
              <a:rPr lang="en-US" altLang="en-US" dirty="0" smtClean="0"/>
              <a:t>Dynamic roll-up (e.g., power roll-up)</a:t>
            </a:r>
          </a:p>
        </p:txBody>
      </p:sp>
    </p:spTree>
    <p:extLst>
      <p:ext uri="{BB962C8B-B14F-4D97-AF65-F5344CB8AC3E}">
        <p14:creationId xmlns:p14="http://schemas.microsoft.com/office/powerpoint/2010/main" val="16750779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normAutofit fontScale="90000"/>
          </a:bodyPr>
          <a:lstStyle/>
          <a:p>
            <a:r>
              <a:rPr lang="en-CA" altLang="en-US" dirty="0"/>
              <a:t>Step 3: Characterize Conceptual Components</a:t>
            </a:r>
            <a:endParaRPr lang="en-US" altLang="en-US" dirty="0" smtClean="0"/>
          </a:p>
        </p:txBody>
      </p:sp>
      <p:pic>
        <p:nvPicPr>
          <p:cNvPr id="5325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35113"/>
            <a:ext cx="6483350" cy="340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79888" y="1944688"/>
            <a:ext cx="4846637" cy="399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Curved Connector 4"/>
          <p:cNvCxnSpPr/>
          <p:nvPr/>
        </p:nvCxnSpPr>
        <p:spPr>
          <a:xfrm>
            <a:off x="1601788" y="2055813"/>
            <a:ext cx="2657475" cy="974725"/>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3254" name="TextBox 7"/>
          <p:cNvSpPr txBox="1">
            <a:spLocks noChangeArrowheads="1"/>
          </p:cNvSpPr>
          <p:nvPr/>
        </p:nvSpPr>
        <p:spPr bwMode="auto">
          <a:xfrm>
            <a:off x="287338" y="5103813"/>
            <a:ext cx="37623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dirty="0">
                <a:latin typeface="Arial" panose="020B0604020202020204" pitchFamily="34" charset="0"/>
              </a:rPr>
              <a:t>Operational behavior captured with</a:t>
            </a:r>
          </a:p>
          <a:p>
            <a:pPr eaLnBrk="1" hangingPunct="1">
              <a:spcBef>
                <a:spcPct val="0"/>
              </a:spcBef>
              <a:buFontTx/>
              <a:buNone/>
            </a:pPr>
            <a:r>
              <a:rPr lang="en-US" altLang="en-US" sz="1800" dirty="0">
                <a:latin typeface="Arial" panose="020B0604020202020204" pitchFamily="34" charset="0"/>
              </a:rPr>
              <a:t>state machines and activity models</a:t>
            </a:r>
          </a:p>
        </p:txBody>
      </p:sp>
      <p:pic>
        <p:nvPicPr>
          <p:cNvPr id="5325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4950" y="5819775"/>
            <a:ext cx="8301038" cy="90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Oval 9"/>
          <p:cNvSpPr/>
          <p:nvPr/>
        </p:nvSpPr>
        <p:spPr>
          <a:xfrm>
            <a:off x="1901825" y="5837238"/>
            <a:ext cx="989013" cy="63658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 name="TextBox 1"/>
          <p:cNvSpPr txBox="1"/>
          <p:nvPr/>
        </p:nvSpPr>
        <p:spPr>
          <a:xfrm>
            <a:off x="3124200" y="2514600"/>
            <a:ext cx="301686" cy="369332"/>
          </a:xfrm>
          <a:prstGeom prst="rect">
            <a:avLst/>
          </a:prstGeom>
          <a:noFill/>
        </p:spPr>
        <p:txBody>
          <a:bodyPr wrap="none" rtlCol="0">
            <a:spAutoFit/>
          </a:bodyPr>
          <a:lstStyle/>
          <a:p>
            <a:r>
              <a:rPr lang="en-US" dirty="0" smtClean="0">
                <a:solidFill>
                  <a:srgbClr val="FF0000"/>
                </a:solidFill>
              </a:rPr>
              <a:t>1</a:t>
            </a:r>
            <a:endParaRPr lang="en-US" dirty="0">
              <a:solidFill>
                <a:srgbClr val="FF0000"/>
              </a:solidFill>
            </a:endParaRPr>
          </a:p>
        </p:txBody>
      </p:sp>
      <p:sp>
        <p:nvSpPr>
          <p:cNvPr id="11" name="TextBox 10"/>
          <p:cNvSpPr txBox="1"/>
          <p:nvPr/>
        </p:nvSpPr>
        <p:spPr>
          <a:xfrm>
            <a:off x="2743200" y="5650468"/>
            <a:ext cx="301686" cy="369332"/>
          </a:xfrm>
          <a:prstGeom prst="rect">
            <a:avLst/>
          </a:prstGeom>
          <a:noFill/>
        </p:spPr>
        <p:txBody>
          <a:bodyPr wrap="none" rtlCol="0">
            <a:spAutoFit/>
          </a:bodyPr>
          <a:lstStyle/>
          <a:p>
            <a:r>
              <a:rPr lang="en-US" dirty="0">
                <a:solidFill>
                  <a:srgbClr val="FF0000"/>
                </a:solidFill>
              </a:rPr>
              <a:t>2</a:t>
            </a:r>
          </a:p>
        </p:txBody>
      </p:sp>
    </p:spTree>
    <p:extLst>
      <p:ext uri="{BB962C8B-B14F-4D97-AF65-F5344CB8AC3E}">
        <p14:creationId xmlns:p14="http://schemas.microsoft.com/office/powerpoint/2010/main" val="35708262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normAutofit fontScale="90000"/>
          </a:bodyPr>
          <a:lstStyle/>
          <a:p>
            <a:r>
              <a:rPr lang="en-CA" altLang="en-US" dirty="0"/>
              <a:t>Step 3: Characterize </a:t>
            </a:r>
            <a:r>
              <a:rPr lang="en-CA" altLang="en-US" dirty="0" smtClean="0"/>
              <a:t>Conceptual Components</a:t>
            </a:r>
            <a:endParaRPr lang="en-US" altLang="en-US" dirty="0" smtClean="0"/>
          </a:p>
        </p:txBody>
      </p:sp>
      <p:pic>
        <p:nvPicPr>
          <p:cNvPr id="5427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413" y="1481138"/>
            <a:ext cx="4111625" cy="236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13" y="6016625"/>
            <a:ext cx="9094787" cy="62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7"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56238" y="1481138"/>
            <a:ext cx="3617912" cy="2976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8"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68425" y="3605213"/>
            <a:ext cx="4087813" cy="233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1" name="Curved Connector 10"/>
          <p:cNvCxnSpPr/>
          <p:nvPr/>
        </p:nvCxnSpPr>
        <p:spPr>
          <a:xfrm rot="16200000" flipH="1">
            <a:off x="936625" y="3025775"/>
            <a:ext cx="1331913" cy="468313"/>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Curved Connector 14"/>
          <p:cNvCxnSpPr/>
          <p:nvPr/>
        </p:nvCxnSpPr>
        <p:spPr>
          <a:xfrm flipV="1">
            <a:off x="4984750" y="4206875"/>
            <a:ext cx="1712913" cy="1489075"/>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281" name="TextBox 17"/>
          <p:cNvSpPr txBox="1">
            <a:spLocks noChangeArrowheads="1"/>
          </p:cNvSpPr>
          <p:nvPr/>
        </p:nvSpPr>
        <p:spPr bwMode="auto">
          <a:xfrm>
            <a:off x="2919413" y="3019425"/>
            <a:ext cx="178911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Communicating</a:t>
            </a:r>
          </a:p>
          <a:p>
            <a:pPr eaLnBrk="1" hangingPunct="1">
              <a:spcBef>
                <a:spcPct val="0"/>
              </a:spcBef>
              <a:buFontTx/>
              <a:buNone/>
            </a:pPr>
            <a:r>
              <a:rPr lang="en-US" altLang="en-US" sz="1800">
                <a:latin typeface="Arial" panose="020B0604020202020204" pitchFamily="34" charset="0"/>
              </a:rPr>
              <a:t>state machines</a:t>
            </a:r>
          </a:p>
        </p:txBody>
      </p:sp>
      <p:sp>
        <p:nvSpPr>
          <p:cNvPr id="54282" name="TextBox 18"/>
          <p:cNvSpPr txBox="1">
            <a:spLocks noChangeArrowheads="1"/>
          </p:cNvSpPr>
          <p:nvPr/>
        </p:nvSpPr>
        <p:spPr bwMode="auto">
          <a:xfrm>
            <a:off x="6945313" y="2270125"/>
            <a:ext cx="2198687"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Dynamic and fixed</a:t>
            </a:r>
            <a:br>
              <a:rPr lang="en-US" altLang="en-US" sz="1800">
                <a:latin typeface="Arial" panose="020B0604020202020204" pitchFamily="34" charset="0"/>
              </a:rPr>
            </a:br>
            <a:r>
              <a:rPr lang="en-US" altLang="en-US" sz="1800">
                <a:latin typeface="Arial" panose="020B0604020202020204" pitchFamily="34" charset="0"/>
              </a:rPr>
              <a:t>duration constraints</a:t>
            </a:r>
          </a:p>
        </p:txBody>
      </p:sp>
      <p:sp>
        <p:nvSpPr>
          <p:cNvPr id="54283" name="TextBox 19"/>
          <p:cNvSpPr txBox="1">
            <a:spLocks noChangeArrowheads="1"/>
          </p:cNvSpPr>
          <p:nvPr/>
        </p:nvSpPr>
        <p:spPr bwMode="auto">
          <a:xfrm>
            <a:off x="5532438" y="5003800"/>
            <a:ext cx="3762375" cy="92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dirty="0">
                <a:latin typeface="Arial" panose="020B0604020202020204" pitchFamily="34" charset="0"/>
              </a:rPr>
              <a:t>Duration analysis results verified</a:t>
            </a:r>
            <a:br>
              <a:rPr lang="en-US" altLang="en-US" sz="1800" dirty="0">
                <a:latin typeface="Arial" panose="020B0604020202020204" pitchFamily="34" charset="0"/>
              </a:rPr>
            </a:br>
            <a:r>
              <a:rPr lang="en-US" altLang="en-US" sz="1800" dirty="0">
                <a:latin typeface="Arial" panose="020B0604020202020204" pitchFamily="34" charset="0"/>
              </a:rPr>
              <a:t>against requirement for a particular</a:t>
            </a:r>
            <a:br>
              <a:rPr lang="en-US" altLang="en-US" sz="1800" dirty="0">
                <a:latin typeface="Arial" panose="020B0604020202020204" pitchFamily="34" charset="0"/>
              </a:rPr>
            </a:br>
            <a:r>
              <a:rPr lang="en-US" altLang="en-US" sz="1800" dirty="0">
                <a:latin typeface="Arial" panose="020B0604020202020204" pitchFamily="34" charset="0"/>
              </a:rPr>
              <a:t>configuration</a:t>
            </a:r>
          </a:p>
        </p:txBody>
      </p:sp>
      <p:sp>
        <p:nvSpPr>
          <p:cNvPr id="21" name="Oval 20"/>
          <p:cNvSpPr/>
          <p:nvPr/>
        </p:nvSpPr>
        <p:spPr>
          <a:xfrm>
            <a:off x="2919413" y="6154738"/>
            <a:ext cx="2493962" cy="63658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2" name="Oval 21"/>
          <p:cNvSpPr/>
          <p:nvPr/>
        </p:nvSpPr>
        <p:spPr>
          <a:xfrm>
            <a:off x="5842000" y="1970088"/>
            <a:ext cx="1158875" cy="62388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4" name="TextBox 13"/>
          <p:cNvSpPr txBox="1"/>
          <p:nvPr/>
        </p:nvSpPr>
        <p:spPr>
          <a:xfrm>
            <a:off x="1217582" y="3104912"/>
            <a:ext cx="301686" cy="369332"/>
          </a:xfrm>
          <a:prstGeom prst="rect">
            <a:avLst/>
          </a:prstGeom>
          <a:noFill/>
        </p:spPr>
        <p:txBody>
          <a:bodyPr wrap="none" rtlCol="0">
            <a:spAutoFit/>
          </a:bodyPr>
          <a:lstStyle/>
          <a:p>
            <a:r>
              <a:rPr lang="en-US" dirty="0" smtClean="0">
                <a:solidFill>
                  <a:srgbClr val="FF0000"/>
                </a:solidFill>
              </a:rPr>
              <a:t>1</a:t>
            </a:r>
            <a:endParaRPr lang="en-US" dirty="0">
              <a:solidFill>
                <a:srgbClr val="FF0000"/>
              </a:solidFill>
            </a:endParaRPr>
          </a:p>
        </p:txBody>
      </p:sp>
      <p:sp>
        <p:nvSpPr>
          <p:cNvPr id="16" name="TextBox 15"/>
          <p:cNvSpPr txBox="1"/>
          <p:nvPr/>
        </p:nvSpPr>
        <p:spPr>
          <a:xfrm>
            <a:off x="6019800" y="4496871"/>
            <a:ext cx="301686" cy="369332"/>
          </a:xfrm>
          <a:prstGeom prst="rect">
            <a:avLst/>
          </a:prstGeom>
          <a:noFill/>
        </p:spPr>
        <p:txBody>
          <a:bodyPr wrap="none" rtlCol="0">
            <a:spAutoFit/>
          </a:bodyPr>
          <a:lstStyle/>
          <a:p>
            <a:r>
              <a:rPr lang="en-US" dirty="0">
                <a:solidFill>
                  <a:srgbClr val="FF0000"/>
                </a:solidFill>
              </a:rPr>
              <a:t>2</a:t>
            </a:r>
          </a:p>
        </p:txBody>
      </p:sp>
      <p:sp>
        <p:nvSpPr>
          <p:cNvPr id="17" name="TextBox 16"/>
          <p:cNvSpPr txBox="1"/>
          <p:nvPr/>
        </p:nvSpPr>
        <p:spPr>
          <a:xfrm>
            <a:off x="5621307" y="1768072"/>
            <a:ext cx="301686" cy="369332"/>
          </a:xfrm>
          <a:prstGeom prst="rect">
            <a:avLst/>
          </a:prstGeom>
          <a:noFill/>
        </p:spPr>
        <p:txBody>
          <a:bodyPr wrap="none" rtlCol="0">
            <a:spAutoFit/>
          </a:bodyPr>
          <a:lstStyle/>
          <a:p>
            <a:r>
              <a:rPr lang="en-US" dirty="0">
                <a:solidFill>
                  <a:srgbClr val="FF0000"/>
                </a:solidFill>
              </a:rPr>
              <a:t>3</a:t>
            </a:r>
          </a:p>
        </p:txBody>
      </p:sp>
      <p:sp>
        <p:nvSpPr>
          <p:cNvPr id="18" name="TextBox 17"/>
          <p:cNvSpPr txBox="1"/>
          <p:nvPr/>
        </p:nvSpPr>
        <p:spPr>
          <a:xfrm>
            <a:off x="2843213" y="5926138"/>
            <a:ext cx="301686" cy="369332"/>
          </a:xfrm>
          <a:prstGeom prst="rect">
            <a:avLst/>
          </a:prstGeom>
          <a:noFill/>
        </p:spPr>
        <p:txBody>
          <a:bodyPr wrap="none" rtlCol="0">
            <a:spAutoFit/>
          </a:bodyPr>
          <a:lstStyle/>
          <a:p>
            <a:r>
              <a:rPr lang="en-US" dirty="0">
                <a:solidFill>
                  <a:srgbClr val="FF0000"/>
                </a:solidFill>
              </a:rPr>
              <a:t>4</a:t>
            </a:r>
          </a:p>
        </p:txBody>
      </p:sp>
    </p:spTree>
    <p:extLst>
      <p:ext uri="{BB962C8B-B14F-4D97-AF65-F5344CB8AC3E}">
        <p14:creationId xmlns:p14="http://schemas.microsoft.com/office/powerpoint/2010/main" val="20647622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rotWithShape="1">
          <a:blip r:embed="rId3"/>
          <a:srcRect l="4469" r="4469"/>
          <a:stretch/>
        </p:blipFill>
        <p:spPr>
          <a:xfrm>
            <a:off x="0" y="2133600"/>
            <a:ext cx="4467809" cy="3657600"/>
          </a:xfrm>
        </p:spPr>
      </p:pic>
      <p:sp>
        <p:nvSpPr>
          <p:cNvPr id="4" name="Title 3"/>
          <p:cNvSpPr>
            <a:spLocks noGrp="1"/>
          </p:cNvSpPr>
          <p:nvPr>
            <p:ph type="title"/>
          </p:nvPr>
        </p:nvSpPr>
        <p:spPr/>
        <p:txBody>
          <a:bodyPr/>
          <a:lstStyle/>
          <a:p>
            <a:r>
              <a:rPr lang="en-US" dirty="0" smtClean="0"/>
              <a:t>TMT Project</a:t>
            </a:r>
            <a:endParaRPr lang="en-US" dirty="0"/>
          </a:p>
        </p:txBody>
      </p:sp>
      <p:sp>
        <p:nvSpPr>
          <p:cNvPr id="7" name="Content Placeholder 6"/>
          <p:cNvSpPr>
            <a:spLocks noGrp="1"/>
          </p:cNvSpPr>
          <p:nvPr>
            <p:ph sz="quarter" idx="4"/>
          </p:nvPr>
        </p:nvSpPr>
        <p:spPr>
          <a:xfrm>
            <a:off x="4495800" y="2133600"/>
            <a:ext cx="4648200" cy="4114800"/>
          </a:xfrm>
        </p:spPr>
        <p:txBody>
          <a:bodyPr/>
          <a:lstStyle/>
          <a:p>
            <a:r>
              <a:rPr lang="en-US" sz="2200" dirty="0" smtClean="0"/>
              <a:t>TMT Project formed in 2004</a:t>
            </a:r>
          </a:p>
          <a:p>
            <a:r>
              <a:rPr lang="en-US" sz="2200" dirty="0" smtClean="0"/>
              <a:t>TMT international partnership grew</a:t>
            </a:r>
          </a:p>
          <a:p>
            <a:pPr lvl="1"/>
            <a:r>
              <a:rPr lang="en-US" dirty="0" smtClean="0"/>
              <a:t>US (Caltech &amp; UC), Canada, China, India, Japan</a:t>
            </a:r>
          </a:p>
          <a:p>
            <a:r>
              <a:rPr lang="en-US" sz="2200" dirty="0"/>
              <a:t>2004 </a:t>
            </a:r>
            <a:r>
              <a:rPr lang="mr-IN" sz="2200" dirty="0"/>
              <a:t>–</a:t>
            </a:r>
            <a:r>
              <a:rPr lang="en-US" sz="2200" dirty="0"/>
              <a:t> 2008 site studies</a:t>
            </a:r>
          </a:p>
          <a:p>
            <a:pPr lvl="1"/>
            <a:r>
              <a:rPr lang="en-US" dirty="0"/>
              <a:t>Chile, Mexico, Hawaii</a:t>
            </a:r>
          </a:p>
          <a:p>
            <a:r>
              <a:rPr lang="en-US" sz="2200" dirty="0"/>
              <a:t>Mauna Kea, Hawaii selected in 2009</a:t>
            </a:r>
          </a:p>
          <a:p>
            <a:r>
              <a:rPr lang="en-US" sz="2200" dirty="0" smtClean="0"/>
              <a:t>2014 start of TMT Construction Phase</a:t>
            </a:r>
          </a:p>
          <a:p>
            <a:pPr lvl="1"/>
            <a:endParaRPr lang="en-US" sz="2400" dirty="0"/>
          </a:p>
        </p:txBody>
      </p:sp>
    </p:spTree>
    <p:extLst>
      <p:ext uri="{BB962C8B-B14F-4D97-AF65-F5344CB8AC3E}">
        <p14:creationId xmlns:p14="http://schemas.microsoft.com/office/powerpoint/2010/main" val="6909251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normAutofit/>
          </a:bodyPr>
          <a:lstStyle/>
          <a:p>
            <a:r>
              <a:rPr lang="en-US" altLang="en-US" dirty="0" smtClean="0"/>
              <a:t>Interfaces between components</a:t>
            </a:r>
          </a:p>
        </p:txBody>
      </p:sp>
      <p:pic>
        <p:nvPicPr>
          <p:cNvPr id="5529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54200"/>
            <a:ext cx="91440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5"/>
          <p:cNvSpPr txBox="1">
            <a:spLocks noChangeArrowheads="1"/>
          </p:cNvSpPr>
          <p:nvPr/>
        </p:nvSpPr>
        <p:spPr bwMode="auto">
          <a:xfrm>
            <a:off x="192088" y="4552950"/>
            <a:ext cx="60099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dirty="0">
                <a:latin typeface="Arial" panose="020B0604020202020204" pitchFamily="34" charset="0"/>
              </a:rPr>
              <a:t>Provides information for ICD from </a:t>
            </a:r>
            <a:r>
              <a:rPr lang="en-US" altLang="en-US" sz="2000" dirty="0" smtClean="0">
                <a:latin typeface="Arial" panose="020B0604020202020204" pitchFamily="34" charset="0"/>
              </a:rPr>
              <a:t>behavioral </a:t>
            </a:r>
            <a:r>
              <a:rPr lang="en-US" altLang="en-US" sz="2000" dirty="0">
                <a:latin typeface="Arial" panose="020B0604020202020204" pitchFamily="34" charset="0"/>
              </a:rPr>
              <a:t>model</a:t>
            </a:r>
          </a:p>
        </p:txBody>
      </p:sp>
    </p:spTree>
    <p:extLst>
      <p:ext uri="{BB962C8B-B14F-4D97-AF65-F5344CB8AC3E}">
        <p14:creationId xmlns:p14="http://schemas.microsoft.com/office/powerpoint/2010/main" val="32046588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fontScale="90000"/>
          </a:bodyPr>
          <a:lstStyle/>
          <a:p>
            <a:r>
              <a:rPr lang="en-CA" altLang="en-US" dirty="0" smtClean="0"/>
              <a:t>Step 3: Characterize Realization Components</a:t>
            </a:r>
            <a:endParaRPr lang="en-US" altLang="en-US" dirty="0" smtClean="0"/>
          </a:p>
        </p:txBody>
      </p:sp>
      <p:sp>
        <p:nvSpPr>
          <p:cNvPr id="35843" name="TextBox 11"/>
          <p:cNvSpPr txBox="1">
            <a:spLocks noChangeArrowheads="1"/>
          </p:cNvSpPr>
          <p:nvPr/>
        </p:nvSpPr>
        <p:spPr bwMode="auto">
          <a:xfrm>
            <a:off x="5065713" y="6378575"/>
            <a:ext cx="3621087"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Power Roll-up Pattern Application</a:t>
            </a:r>
          </a:p>
        </p:txBody>
      </p:sp>
      <p:pic>
        <p:nvPicPr>
          <p:cNvPr id="3584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7488" y="1173163"/>
            <a:ext cx="8469312" cy="521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Oval 4"/>
          <p:cNvSpPr/>
          <p:nvPr/>
        </p:nvSpPr>
        <p:spPr>
          <a:xfrm>
            <a:off x="2438400" y="4800600"/>
            <a:ext cx="2514600" cy="63658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6" name="Oval 5"/>
          <p:cNvSpPr/>
          <p:nvPr/>
        </p:nvSpPr>
        <p:spPr>
          <a:xfrm>
            <a:off x="1447800" y="4165304"/>
            <a:ext cx="2514600" cy="63658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39806883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950" y="1089025"/>
            <a:ext cx="8007350" cy="576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Title 1"/>
          <p:cNvSpPr>
            <a:spLocks noGrp="1"/>
          </p:cNvSpPr>
          <p:nvPr>
            <p:ph type="title"/>
          </p:nvPr>
        </p:nvSpPr>
        <p:spPr/>
        <p:txBody>
          <a:bodyPr>
            <a:normAutofit fontScale="90000"/>
          </a:bodyPr>
          <a:lstStyle/>
          <a:p>
            <a:r>
              <a:rPr lang="en-CA" altLang="en-US" dirty="0" smtClean="0"/>
              <a:t>Step 3: Characterize Realization Components</a:t>
            </a:r>
            <a:endParaRPr lang="en-US" altLang="en-US" dirty="0" smtClean="0"/>
          </a:p>
        </p:txBody>
      </p:sp>
      <p:sp>
        <p:nvSpPr>
          <p:cNvPr id="34820" name="TextBox 17"/>
          <p:cNvSpPr txBox="1">
            <a:spLocks noChangeArrowheads="1"/>
          </p:cNvSpPr>
          <p:nvPr/>
        </p:nvSpPr>
        <p:spPr bwMode="auto">
          <a:xfrm>
            <a:off x="5589588" y="6184900"/>
            <a:ext cx="21796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Power Rollup Pattern</a:t>
            </a:r>
          </a:p>
        </p:txBody>
      </p:sp>
      <p:sp>
        <p:nvSpPr>
          <p:cNvPr id="34821" name="TextBox 4"/>
          <p:cNvSpPr txBox="1">
            <a:spLocks noChangeArrowheads="1"/>
          </p:cNvSpPr>
          <p:nvPr/>
        </p:nvSpPr>
        <p:spPr bwMode="auto">
          <a:xfrm>
            <a:off x="1846263" y="4152900"/>
            <a:ext cx="190341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State constraints</a:t>
            </a:r>
          </a:p>
        </p:txBody>
      </p:sp>
      <p:sp>
        <p:nvSpPr>
          <p:cNvPr id="7" name="Oval 6"/>
          <p:cNvSpPr/>
          <p:nvPr/>
        </p:nvSpPr>
        <p:spPr>
          <a:xfrm>
            <a:off x="2420938" y="4521200"/>
            <a:ext cx="1328737" cy="63658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38757224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CA" altLang="en-US" smtClean="0"/>
              <a:t>Step 4: Specify Analysis Context</a:t>
            </a:r>
            <a:endParaRPr lang="en-US" altLang="en-US" smtClean="0"/>
          </a:p>
        </p:txBody>
      </p:sp>
      <p:sp>
        <p:nvSpPr>
          <p:cNvPr id="37891" name="Content Placeholder 2"/>
          <p:cNvSpPr>
            <a:spLocks noGrp="1"/>
          </p:cNvSpPr>
          <p:nvPr>
            <p:ph idx="1"/>
          </p:nvPr>
        </p:nvSpPr>
        <p:spPr/>
        <p:txBody>
          <a:bodyPr/>
          <a:lstStyle/>
          <a:p>
            <a:r>
              <a:rPr lang="en-US" altLang="en-US" smtClean="0"/>
              <a:t>Analysis Context Pattern</a:t>
            </a:r>
          </a:p>
          <a:p>
            <a:pPr lvl="1"/>
            <a:r>
              <a:rPr lang="en-US" altLang="en-US" smtClean="0"/>
              <a:t>Abstract analysis context Block composes both the design black box Block and white box Block</a:t>
            </a:r>
          </a:p>
          <a:p>
            <a:pPr lvl="1"/>
            <a:r>
              <a:rPr lang="en-US" altLang="en-US" smtClean="0"/>
              <a:t>Analysis properties defined on the analysis context Block (e.g., peak power, power margin)</a:t>
            </a:r>
          </a:p>
          <a:p>
            <a:pPr lvl="1"/>
            <a:r>
              <a:rPr lang="en-US" altLang="en-US" smtClean="0"/>
              <a:t>Analysis parametric model on the analysis context that computes and binds analysis values</a:t>
            </a:r>
          </a:p>
        </p:txBody>
      </p:sp>
    </p:spTree>
    <p:extLst>
      <p:ext uri="{BB962C8B-B14F-4D97-AF65-F5344CB8AC3E}">
        <p14:creationId xmlns:p14="http://schemas.microsoft.com/office/powerpoint/2010/main" val="31969686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CA" altLang="en-US" dirty="0" smtClean="0"/>
              <a:t>Step 4: Specify Analysis Context</a:t>
            </a:r>
            <a:endParaRPr lang="en-US" altLang="en-US" dirty="0" smtClean="0"/>
          </a:p>
        </p:txBody>
      </p:sp>
      <p:sp>
        <p:nvSpPr>
          <p:cNvPr id="38915" name="TextBox 5"/>
          <p:cNvSpPr txBox="1">
            <a:spLocks noChangeArrowheads="1"/>
          </p:cNvSpPr>
          <p:nvPr/>
        </p:nvSpPr>
        <p:spPr bwMode="auto">
          <a:xfrm>
            <a:off x="6375400" y="5073650"/>
            <a:ext cx="24733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Analysis Context Pattern</a:t>
            </a:r>
          </a:p>
        </p:txBody>
      </p:sp>
      <p:pic>
        <p:nvPicPr>
          <p:cNvPr id="5" name="Picture 4"/>
          <p:cNvPicPr>
            <a:picLocks noChangeAspect="1"/>
          </p:cNvPicPr>
          <p:nvPr/>
        </p:nvPicPr>
        <p:blipFill>
          <a:blip r:embed="rId2"/>
          <a:stretch>
            <a:fillRect/>
          </a:stretch>
        </p:blipFill>
        <p:spPr>
          <a:xfrm>
            <a:off x="67759" y="1981200"/>
            <a:ext cx="9076241" cy="2984308"/>
          </a:xfrm>
          <a:prstGeom prst="rect">
            <a:avLst/>
          </a:prstGeom>
        </p:spPr>
      </p:pic>
    </p:spTree>
    <p:extLst>
      <p:ext uri="{BB962C8B-B14F-4D97-AF65-F5344CB8AC3E}">
        <p14:creationId xmlns:p14="http://schemas.microsoft.com/office/powerpoint/2010/main" val="19786329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CA" dirty="0" smtClean="0"/>
              <a:t>Step 5: Specify Operational Scenarios</a:t>
            </a:r>
            <a:endParaRPr lang="en-CA" dirty="0"/>
          </a:p>
        </p:txBody>
      </p:sp>
      <p:sp>
        <p:nvSpPr>
          <p:cNvPr id="40963" name="Content Placeholder 2"/>
          <p:cNvSpPr>
            <a:spLocks noGrp="1"/>
          </p:cNvSpPr>
          <p:nvPr>
            <p:ph idx="1"/>
          </p:nvPr>
        </p:nvSpPr>
        <p:spPr/>
        <p:txBody>
          <a:bodyPr/>
          <a:lstStyle/>
          <a:p>
            <a:pPr marL="342900" lvl="1" indent="-342900">
              <a:buFont typeface="Arial" panose="020B0604020202020204" pitchFamily="34" charset="0"/>
              <a:buChar char="•"/>
            </a:pPr>
            <a:r>
              <a:rPr lang="en-US" altLang="en-US" dirty="0" smtClean="0"/>
              <a:t>Operational Scenario Pattern</a:t>
            </a:r>
          </a:p>
          <a:p>
            <a:pPr marL="742950" lvl="2" indent="-342900"/>
            <a:r>
              <a:rPr lang="en-US" altLang="en-US" dirty="0" smtClean="0"/>
              <a:t>Concrete analysis context Block which</a:t>
            </a:r>
          </a:p>
          <a:p>
            <a:pPr marL="1200150" lvl="3" indent="-342900"/>
            <a:r>
              <a:rPr lang="en-US" altLang="en-US" dirty="0" smtClean="0"/>
              <a:t>Represents one operational scenario (e.g., power configuration)</a:t>
            </a:r>
          </a:p>
          <a:p>
            <a:pPr marL="1200150" lvl="3" indent="-342900"/>
            <a:r>
              <a:rPr lang="en-US" altLang="en-US" dirty="0" smtClean="0"/>
              <a:t>Specializes the abstract analysis context Block</a:t>
            </a:r>
          </a:p>
          <a:p>
            <a:pPr marL="1200150" lvl="3" indent="-342900"/>
            <a:r>
              <a:rPr lang="en-US" altLang="en-US" dirty="0" smtClean="0"/>
              <a:t>Redefines context’s properties with scenario-specific values</a:t>
            </a:r>
          </a:p>
          <a:p>
            <a:pPr marL="1200150" lvl="3" indent="-342900"/>
            <a:r>
              <a:rPr lang="en-US" altLang="en-US" dirty="0" smtClean="0"/>
              <a:t>Defines an owned behavior (sequence diagram) as scenario driver</a:t>
            </a:r>
          </a:p>
          <a:p>
            <a:pPr marL="1657350" lvl="4" indent="-342900"/>
            <a:r>
              <a:rPr lang="en-CA" altLang="en-US" dirty="0" smtClean="0"/>
              <a:t>Changes the states of the different components, by sending them signals, causing the rolling-up to occur automatically</a:t>
            </a:r>
          </a:p>
          <a:p>
            <a:pPr marL="1657350" lvl="4" indent="-342900"/>
            <a:r>
              <a:rPr lang="en-CA" altLang="en-US" dirty="0" smtClean="0"/>
              <a:t>Can specify duration constraints to time the injection of signals thus controlling time spent in a certain state </a:t>
            </a:r>
          </a:p>
          <a:p>
            <a:pPr marL="1657350" lvl="4" indent="-342900"/>
            <a:r>
              <a:rPr lang="en-CA" altLang="en-US" dirty="0" smtClean="0"/>
              <a:t>Can use state constraints (on components) to verify during execution if a component is actually in expected state </a:t>
            </a:r>
            <a:endParaRPr lang="en-US" altLang="en-US" dirty="0" smtClean="0"/>
          </a:p>
        </p:txBody>
      </p:sp>
    </p:spTree>
    <p:extLst>
      <p:ext uri="{BB962C8B-B14F-4D97-AF65-F5344CB8AC3E}">
        <p14:creationId xmlns:p14="http://schemas.microsoft.com/office/powerpoint/2010/main" val="16245491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CA" dirty="0" smtClean="0"/>
              <a:t>Step 5: Specify Operational Scenarios</a:t>
            </a:r>
            <a:endParaRPr lang="en-CA" dirty="0"/>
          </a:p>
        </p:txBody>
      </p:sp>
      <p:sp>
        <p:nvSpPr>
          <p:cNvPr id="41987" name="TextBox 6"/>
          <p:cNvSpPr txBox="1">
            <a:spLocks noChangeArrowheads="1"/>
          </p:cNvSpPr>
          <p:nvPr/>
        </p:nvSpPr>
        <p:spPr bwMode="auto">
          <a:xfrm>
            <a:off x="3697288" y="6186488"/>
            <a:ext cx="29019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Operational Scenario Pattern</a:t>
            </a:r>
          </a:p>
        </p:txBody>
      </p:sp>
      <p:pic>
        <p:nvPicPr>
          <p:cNvPr id="4198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238250"/>
            <a:ext cx="6604000" cy="438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2385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CA" dirty="0" smtClean="0"/>
              <a:t>Step 5: Specify Operational Scenarios</a:t>
            </a:r>
            <a:endParaRPr lang="en-CA" dirty="0"/>
          </a:p>
        </p:txBody>
      </p:sp>
      <p:sp>
        <p:nvSpPr>
          <p:cNvPr id="43011" name="TextBox 4"/>
          <p:cNvSpPr txBox="1">
            <a:spLocks noChangeArrowheads="1"/>
          </p:cNvSpPr>
          <p:nvPr/>
        </p:nvSpPr>
        <p:spPr bwMode="auto">
          <a:xfrm>
            <a:off x="457200" y="5565775"/>
            <a:ext cx="27844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Operational Scenario Driver</a:t>
            </a:r>
          </a:p>
        </p:txBody>
      </p:sp>
      <p:pic>
        <p:nvPicPr>
          <p:cNvPr id="4301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1236663"/>
            <a:ext cx="9134475" cy="425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593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CA" dirty="0" smtClean="0"/>
              <a:t>Step 6: Specify Scenario Configurations</a:t>
            </a:r>
            <a:endParaRPr lang="en-CA" dirty="0"/>
          </a:p>
        </p:txBody>
      </p:sp>
      <p:sp>
        <p:nvSpPr>
          <p:cNvPr id="3" name="Content Placeholder 2"/>
          <p:cNvSpPr>
            <a:spLocks noGrp="1"/>
          </p:cNvSpPr>
          <p:nvPr>
            <p:ph idx="1"/>
          </p:nvPr>
        </p:nvSpPr>
        <p:spPr/>
        <p:txBody>
          <a:bodyPr>
            <a:normAutofit/>
          </a:bodyPr>
          <a:lstStyle/>
          <a:p>
            <a:pPr>
              <a:defRPr/>
            </a:pPr>
            <a:r>
              <a:rPr lang="en-US" dirty="0" smtClean="0"/>
              <a:t>Scenario Condition Pattern</a:t>
            </a:r>
          </a:p>
          <a:p>
            <a:pPr lvl="1">
              <a:defRPr/>
            </a:pPr>
            <a:r>
              <a:rPr lang="en-US" dirty="0" smtClean="0"/>
              <a:t>A decomposition tree of instance specifications representing the state of the scenario</a:t>
            </a:r>
          </a:p>
          <a:p>
            <a:pPr lvl="2">
              <a:defRPr/>
            </a:pPr>
            <a:r>
              <a:rPr lang="en-US" dirty="0" smtClean="0"/>
              <a:t>Can be presented in tabular form</a:t>
            </a:r>
          </a:p>
          <a:p>
            <a:pPr lvl="3">
              <a:defRPr/>
            </a:pPr>
            <a:r>
              <a:rPr lang="en-US" dirty="0" smtClean="0"/>
              <a:t>Rows represent the instance specifications (e.g., component)</a:t>
            </a:r>
          </a:p>
          <a:p>
            <a:pPr lvl="3">
              <a:defRPr/>
            </a:pPr>
            <a:r>
              <a:rPr lang="en-US" dirty="0" smtClean="0"/>
              <a:t>Columns represent values (e.g., operating power) from the instance specifications</a:t>
            </a:r>
          </a:p>
          <a:p>
            <a:pPr>
              <a:defRPr/>
            </a:pPr>
            <a:r>
              <a:rPr lang="en-US" dirty="0" smtClean="0"/>
              <a:t>Issues</a:t>
            </a:r>
          </a:p>
          <a:p>
            <a:pPr lvl="1">
              <a:defRPr/>
            </a:pPr>
            <a:r>
              <a:rPr lang="en-US" dirty="0" smtClean="0"/>
              <a:t>Hard to keep instance specifications in sync with Block hierarchy</a:t>
            </a:r>
          </a:p>
          <a:p>
            <a:pPr lvl="2">
              <a:defRPr/>
            </a:pPr>
            <a:r>
              <a:rPr lang="en-US" dirty="0" smtClean="0"/>
              <a:t>Mitigation: tool automation</a:t>
            </a:r>
          </a:p>
        </p:txBody>
      </p:sp>
    </p:spTree>
    <p:extLst>
      <p:ext uri="{BB962C8B-B14F-4D97-AF65-F5344CB8AC3E}">
        <p14:creationId xmlns:p14="http://schemas.microsoft.com/office/powerpoint/2010/main" val="3303014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1120775"/>
            <a:ext cx="9163050" cy="290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CA" dirty="0" smtClean="0"/>
              <a:t>Step 6: Specify Analysis Configurations</a:t>
            </a:r>
            <a:endParaRPr lang="en-CA" dirty="0"/>
          </a:p>
        </p:txBody>
      </p:sp>
      <p:sp>
        <p:nvSpPr>
          <p:cNvPr id="46084" name="TextBox 4"/>
          <p:cNvSpPr txBox="1">
            <a:spLocks noChangeArrowheads="1"/>
          </p:cNvSpPr>
          <p:nvPr/>
        </p:nvSpPr>
        <p:spPr bwMode="auto">
          <a:xfrm>
            <a:off x="3048000" y="4076700"/>
            <a:ext cx="354488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Scenario Initial Condition Pattern</a:t>
            </a:r>
          </a:p>
        </p:txBody>
      </p:sp>
      <p:pic>
        <p:nvPicPr>
          <p:cNvPr id="4608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532313"/>
            <a:ext cx="9144000" cy="1062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Oval 8"/>
          <p:cNvSpPr/>
          <p:nvPr/>
        </p:nvSpPr>
        <p:spPr>
          <a:xfrm>
            <a:off x="6592888" y="2395538"/>
            <a:ext cx="627062" cy="434975"/>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0" name="Oval 9"/>
          <p:cNvSpPr/>
          <p:nvPr/>
        </p:nvSpPr>
        <p:spPr>
          <a:xfrm>
            <a:off x="8251825" y="4776788"/>
            <a:ext cx="627063" cy="434975"/>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1" name="Oval 10"/>
          <p:cNvSpPr/>
          <p:nvPr/>
        </p:nvSpPr>
        <p:spPr>
          <a:xfrm>
            <a:off x="6592888" y="3687763"/>
            <a:ext cx="627062" cy="434975"/>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36151722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Primary Mirror (M1)</a:t>
            </a:r>
            <a:endParaRPr lang="en-US" dirty="0"/>
          </a:p>
        </p:txBody>
      </p:sp>
      <p:sp>
        <p:nvSpPr>
          <p:cNvPr id="7" name="Content Placeholder 6"/>
          <p:cNvSpPr>
            <a:spLocks noGrp="1"/>
          </p:cNvSpPr>
          <p:nvPr>
            <p:ph sz="quarter" idx="4"/>
          </p:nvPr>
        </p:nvSpPr>
        <p:spPr>
          <a:xfrm>
            <a:off x="4800600" y="1600200"/>
            <a:ext cx="4343400" cy="5029200"/>
          </a:xfrm>
        </p:spPr>
        <p:txBody>
          <a:bodyPr/>
          <a:lstStyle/>
          <a:p>
            <a:r>
              <a:rPr lang="en-US" sz="2000" dirty="0" smtClean="0"/>
              <a:t>Segmented primary mirror</a:t>
            </a:r>
          </a:p>
          <a:p>
            <a:pPr lvl="1"/>
            <a:r>
              <a:rPr lang="en-US" sz="1800" dirty="0" smtClean="0"/>
              <a:t>492 hexagonal segments</a:t>
            </a:r>
          </a:p>
          <a:p>
            <a:pPr lvl="1"/>
            <a:r>
              <a:rPr lang="en-US" sz="1800" dirty="0" smtClean="0"/>
              <a:t>1.44 m across corners</a:t>
            </a:r>
          </a:p>
          <a:p>
            <a:pPr lvl="1"/>
            <a:r>
              <a:rPr lang="en-US" sz="1800" dirty="0" smtClean="0"/>
              <a:t>2.5 mm </a:t>
            </a:r>
            <a:r>
              <a:rPr lang="en-US" sz="1800" dirty="0"/>
              <a:t>gaps </a:t>
            </a:r>
            <a:r>
              <a:rPr lang="en-US" sz="1800" dirty="0" smtClean="0"/>
              <a:t>(0.1 in</a:t>
            </a:r>
            <a:r>
              <a:rPr lang="en-US" sz="1800" dirty="0"/>
              <a:t>, 0.6% lost area</a:t>
            </a:r>
            <a:r>
              <a:rPr lang="en-US" sz="1800" dirty="0" smtClean="0"/>
              <a:t>)</a:t>
            </a:r>
          </a:p>
          <a:p>
            <a:pPr lvl="1"/>
            <a:r>
              <a:rPr lang="en-US" sz="1800" dirty="0" smtClean="0"/>
              <a:t>Thin glass (~2 in) reduces mass and thermal inertia</a:t>
            </a:r>
          </a:p>
          <a:p>
            <a:r>
              <a:rPr lang="en-US" sz="2000" dirty="0" smtClean="0"/>
              <a:t>Reduces difficulties:</a:t>
            </a:r>
          </a:p>
          <a:p>
            <a:pPr lvl="1"/>
            <a:r>
              <a:rPr lang="en-US" sz="1800" dirty="0" smtClean="0"/>
              <a:t>Fabrication</a:t>
            </a:r>
          </a:p>
          <a:p>
            <a:pPr lvl="1"/>
            <a:r>
              <a:rPr lang="en-US" sz="1800" dirty="0" smtClean="0"/>
              <a:t>Testing</a:t>
            </a:r>
          </a:p>
          <a:p>
            <a:pPr lvl="1"/>
            <a:r>
              <a:rPr lang="en-US" sz="1800" dirty="0" smtClean="0"/>
              <a:t>Transportation</a:t>
            </a:r>
          </a:p>
          <a:p>
            <a:r>
              <a:rPr lang="en-US" sz="2000" dirty="0" smtClean="0"/>
              <a:t>Reduces risks:</a:t>
            </a:r>
          </a:p>
          <a:p>
            <a:pPr lvl="1"/>
            <a:r>
              <a:rPr lang="en-US" sz="1800" dirty="0" smtClean="0"/>
              <a:t>Breakage of single segment is less catastrophic</a:t>
            </a:r>
          </a:p>
          <a:p>
            <a:r>
              <a:rPr lang="en-US" sz="2000" dirty="0" smtClean="0"/>
              <a:t>Moderate cost and complexity</a:t>
            </a:r>
          </a:p>
          <a:p>
            <a:pPr lvl="1"/>
            <a:endParaRPr lang="en-US" dirty="0" smtClean="0"/>
          </a:p>
          <a:p>
            <a:endParaRPr lang="en-US" dirty="0" smtClean="0"/>
          </a:p>
          <a:p>
            <a:pPr lvl="1"/>
            <a:endParaRPr lang="en-US" dirty="0"/>
          </a:p>
        </p:txBody>
      </p:sp>
      <p:pic>
        <p:nvPicPr>
          <p:cNvPr id="13" name="Picture 12"/>
          <p:cNvPicPr>
            <a:picLocks/>
          </p:cNvPicPr>
          <p:nvPr/>
        </p:nvPicPr>
        <p:blipFill>
          <a:blip r:embed="rId3"/>
          <a:stretch>
            <a:fillRect/>
          </a:stretch>
        </p:blipFill>
        <p:spPr>
          <a:xfrm>
            <a:off x="8229600" y="0"/>
            <a:ext cx="914400" cy="594360"/>
          </a:xfrm>
          <a:prstGeom prst="rect">
            <a:avLst/>
          </a:prstGeom>
        </p:spPr>
      </p:pic>
      <p:pic>
        <p:nvPicPr>
          <p:cNvPr id="14" name="Picture 13"/>
          <p:cNvPicPr>
            <a:picLocks/>
          </p:cNvPicPr>
          <p:nvPr/>
        </p:nvPicPr>
        <p:blipFill>
          <a:blip r:embed="rId4"/>
          <a:stretch>
            <a:fillRect/>
          </a:stretch>
        </p:blipFill>
        <p:spPr>
          <a:xfrm>
            <a:off x="7315200" y="609600"/>
            <a:ext cx="914400" cy="594360"/>
          </a:xfrm>
          <a:prstGeom prst="rect">
            <a:avLst/>
          </a:prstGeom>
        </p:spPr>
      </p:pic>
      <p:pic>
        <p:nvPicPr>
          <p:cNvPr id="19" name="Picture 18"/>
          <p:cNvPicPr>
            <a:picLocks/>
          </p:cNvPicPr>
          <p:nvPr/>
        </p:nvPicPr>
        <p:blipFill>
          <a:blip r:embed="rId5"/>
          <a:stretch>
            <a:fillRect/>
          </a:stretch>
        </p:blipFill>
        <p:spPr>
          <a:xfrm>
            <a:off x="8229600" y="609600"/>
            <a:ext cx="914400" cy="594360"/>
          </a:xfrm>
          <a:prstGeom prst="rect">
            <a:avLst/>
          </a:prstGeom>
        </p:spPr>
      </p:pic>
      <p:pic>
        <p:nvPicPr>
          <p:cNvPr id="20" name="Picture 19"/>
          <p:cNvPicPr>
            <a:picLocks/>
          </p:cNvPicPr>
          <p:nvPr/>
        </p:nvPicPr>
        <p:blipFill>
          <a:blip r:embed="rId6"/>
          <a:stretch>
            <a:fillRect/>
          </a:stretch>
        </p:blipFill>
        <p:spPr>
          <a:xfrm>
            <a:off x="7315200" y="0"/>
            <a:ext cx="914400" cy="594360"/>
          </a:xfrm>
          <a:prstGeom prst="rect">
            <a:avLst/>
          </a:prstGeom>
        </p:spPr>
      </p:pic>
      <p:pic>
        <p:nvPicPr>
          <p:cNvPr id="5" name="Picture 4"/>
          <p:cNvPicPr>
            <a:picLocks noChangeAspect="1"/>
          </p:cNvPicPr>
          <p:nvPr/>
        </p:nvPicPr>
        <p:blipFill rotWithShape="1">
          <a:blip r:embed="rId7"/>
          <a:srcRect l="1926" t="3353" r="4556" b="3134"/>
          <a:stretch/>
        </p:blipFill>
        <p:spPr>
          <a:xfrm>
            <a:off x="381000" y="3353904"/>
            <a:ext cx="4050882" cy="3488635"/>
          </a:xfrm>
          <a:prstGeom prst="rect">
            <a:avLst/>
          </a:prstGeom>
        </p:spPr>
      </p:pic>
      <p:pic>
        <p:nvPicPr>
          <p:cNvPr id="11" name="Picture 12" descr="M1_image_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 y="1447800"/>
            <a:ext cx="3338512" cy="18970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388878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CA" altLang="en-US" smtClean="0"/>
              <a:t>Step 7: Run Analysis</a:t>
            </a:r>
          </a:p>
        </p:txBody>
      </p:sp>
      <p:sp>
        <p:nvSpPr>
          <p:cNvPr id="3" name="Content Placeholder 2"/>
          <p:cNvSpPr>
            <a:spLocks noGrp="1"/>
          </p:cNvSpPr>
          <p:nvPr>
            <p:ph idx="1"/>
          </p:nvPr>
        </p:nvSpPr>
        <p:spPr/>
        <p:txBody>
          <a:bodyPr>
            <a:normAutofit/>
          </a:bodyPr>
          <a:lstStyle/>
          <a:p>
            <a:pPr>
              <a:defRPr/>
            </a:pPr>
            <a:r>
              <a:rPr lang="en-US" sz="2400" dirty="0" smtClean="0"/>
              <a:t>Run the configured analysis with a simulation engine on the initial conditions to get the final conditions:</a:t>
            </a:r>
          </a:p>
          <a:p>
            <a:pPr>
              <a:defRPr/>
            </a:pPr>
            <a:r>
              <a:rPr lang="en-US" sz="2400" dirty="0" smtClean="0"/>
              <a:t>Produce the following views on final conditions</a:t>
            </a:r>
          </a:p>
          <a:p>
            <a:pPr lvl="1">
              <a:defRPr/>
            </a:pPr>
            <a:r>
              <a:rPr lang="en-US" sz="2000" b="1" dirty="0" smtClean="0"/>
              <a:t>Table</a:t>
            </a:r>
            <a:r>
              <a:rPr lang="en-US" sz="2000" dirty="0" smtClean="0"/>
              <a:t> showing final analysis values (e.g., peak power) and the constraint’s pass/fail status for each scenario</a:t>
            </a:r>
          </a:p>
          <a:p>
            <a:pPr lvl="1">
              <a:defRPr/>
            </a:pPr>
            <a:r>
              <a:rPr lang="en-US" sz="2000" b="1" dirty="0" smtClean="0"/>
              <a:t>Timelines</a:t>
            </a:r>
            <a:r>
              <a:rPr lang="en-US" sz="2000" dirty="0" smtClean="0"/>
              <a:t>: state changes for components over time</a:t>
            </a:r>
          </a:p>
          <a:p>
            <a:pPr lvl="1">
              <a:defRPr/>
            </a:pPr>
            <a:r>
              <a:rPr lang="en-US" sz="2000" b="1" dirty="0" smtClean="0"/>
              <a:t>Value profiles</a:t>
            </a:r>
            <a:r>
              <a:rPr lang="en-US" sz="2000" dirty="0" smtClean="0"/>
              <a:t>: total rolled up values over time</a:t>
            </a:r>
          </a:p>
        </p:txBody>
      </p:sp>
      <p:pic>
        <p:nvPicPr>
          <p:cNvPr id="4" name="Picture 3"/>
          <p:cNvPicPr>
            <a:picLocks noChangeAspect="1"/>
          </p:cNvPicPr>
          <p:nvPr/>
        </p:nvPicPr>
        <p:blipFill rotWithShape="1">
          <a:blip r:embed="rId2"/>
          <a:srcRect b="16145"/>
          <a:stretch/>
        </p:blipFill>
        <p:spPr>
          <a:xfrm>
            <a:off x="5340703" y="4343400"/>
            <a:ext cx="2607263" cy="1752600"/>
          </a:xfrm>
          <a:prstGeom prst="rect">
            <a:avLst/>
          </a:prstGeom>
        </p:spPr>
      </p:pic>
      <p:pic>
        <p:nvPicPr>
          <p:cNvPr id="5" name="Picture 4"/>
          <p:cNvPicPr>
            <a:picLocks noChangeAspect="1"/>
          </p:cNvPicPr>
          <p:nvPr/>
        </p:nvPicPr>
        <p:blipFill rotWithShape="1">
          <a:blip r:embed="rId3"/>
          <a:srcRect r="77500"/>
          <a:stretch/>
        </p:blipFill>
        <p:spPr>
          <a:xfrm>
            <a:off x="1196034" y="4748884"/>
            <a:ext cx="3581400" cy="941631"/>
          </a:xfrm>
          <a:prstGeom prst="rect">
            <a:avLst/>
          </a:prstGeom>
        </p:spPr>
      </p:pic>
    </p:spTree>
    <p:extLst>
      <p:ext uri="{BB962C8B-B14F-4D97-AF65-F5344CB8AC3E}">
        <p14:creationId xmlns:p14="http://schemas.microsoft.com/office/powerpoint/2010/main" val="32360826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of component states</a:t>
            </a:r>
          </a:p>
        </p:txBody>
      </p:sp>
      <p:pic>
        <p:nvPicPr>
          <p:cNvPr id="3" name="Picture 2"/>
          <p:cNvPicPr>
            <a:picLocks noChangeAspect="1"/>
          </p:cNvPicPr>
          <p:nvPr/>
        </p:nvPicPr>
        <p:blipFill>
          <a:blip r:embed="rId2"/>
          <a:stretch>
            <a:fillRect/>
          </a:stretch>
        </p:blipFill>
        <p:spPr>
          <a:xfrm>
            <a:off x="15498" y="1371600"/>
            <a:ext cx="9128502" cy="5385113"/>
          </a:xfrm>
          <a:prstGeom prst="rect">
            <a:avLst/>
          </a:prstGeom>
        </p:spPr>
      </p:pic>
    </p:spTree>
    <p:extLst>
      <p:ext uri="{BB962C8B-B14F-4D97-AF65-F5344CB8AC3E}">
        <p14:creationId xmlns:p14="http://schemas.microsoft.com/office/powerpoint/2010/main" val="38064507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Duration Analysis results</a:t>
            </a:r>
            <a:endParaRPr lang="en-US" dirty="0"/>
          </a:p>
        </p:txBody>
      </p:sp>
      <p:pic>
        <p:nvPicPr>
          <p:cNvPr id="5" name="Picture 4"/>
          <p:cNvPicPr>
            <a:picLocks noChangeAspect="1"/>
          </p:cNvPicPr>
          <p:nvPr/>
        </p:nvPicPr>
        <p:blipFill>
          <a:blip r:embed="rId2"/>
          <a:stretch>
            <a:fillRect/>
          </a:stretch>
        </p:blipFill>
        <p:spPr>
          <a:xfrm>
            <a:off x="0" y="1447800"/>
            <a:ext cx="9085616" cy="3886200"/>
          </a:xfrm>
          <a:prstGeom prst="rect">
            <a:avLst/>
          </a:prstGeom>
        </p:spPr>
      </p:pic>
    </p:spTree>
    <p:extLst>
      <p:ext uri="{BB962C8B-B14F-4D97-AF65-F5344CB8AC3E}">
        <p14:creationId xmlns:p14="http://schemas.microsoft.com/office/powerpoint/2010/main" val="20969838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Analysis</a:t>
            </a:r>
            <a:endParaRPr lang="en-US" dirty="0"/>
          </a:p>
        </p:txBody>
      </p:sp>
      <p:pic>
        <p:nvPicPr>
          <p:cNvPr id="3" name="Picture 2"/>
          <p:cNvPicPr>
            <a:picLocks noChangeAspect="1"/>
          </p:cNvPicPr>
          <p:nvPr/>
        </p:nvPicPr>
        <p:blipFill>
          <a:blip r:embed="rId2"/>
          <a:stretch>
            <a:fillRect/>
          </a:stretch>
        </p:blipFill>
        <p:spPr>
          <a:xfrm>
            <a:off x="0" y="1295399"/>
            <a:ext cx="9144000" cy="4390931"/>
          </a:xfrm>
          <a:prstGeom prst="rect">
            <a:avLst/>
          </a:prstGeom>
        </p:spPr>
      </p:pic>
    </p:spTree>
    <p:extLst>
      <p:ext uri="{BB962C8B-B14F-4D97-AF65-F5344CB8AC3E}">
        <p14:creationId xmlns:p14="http://schemas.microsoft.com/office/powerpoint/2010/main" val="15611717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Analysis Results</a:t>
            </a:r>
            <a:endParaRPr lang="en-US" dirty="0"/>
          </a:p>
        </p:txBody>
      </p:sp>
      <p:pic>
        <p:nvPicPr>
          <p:cNvPr id="4" name="Picture 3"/>
          <p:cNvPicPr>
            <a:picLocks noChangeAspect="1"/>
          </p:cNvPicPr>
          <p:nvPr/>
        </p:nvPicPr>
        <p:blipFill>
          <a:blip r:embed="rId2"/>
          <a:stretch>
            <a:fillRect/>
          </a:stretch>
        </p:blipFill>
        <p:spPr>
          <a:xfrm>
            <a:off x="-14207" y="1752600"/>
            <a:ext cx="9158207" cy="2342935"/>
          </a:xfrm>
          <a:prstGeom prst="rect">
            <a:avLst/>
          </a:prstGeom>
        </p:spPr>
      </p:pic>
    </p:spTree>
    <p:extLst>
      <p:ext uri="{BB962C8B-B14F-4D97-AF65-F5344CB8AC3E}">
        <p14:creationId xmlns:p14="http://schemas.microsoft.com/office/powerpoint/2010/main" val="14523489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41960" y="1676400"/>
            <a:ext cx="8229600" cy="4511040"/>
          </a:xfrm>
        </p:spPr>
        <p:txBody>
          <a:bodyPr>
            <a:normAutofit lnSpcReduction="10000"/>
          </a:bodyPr>
          <a:lstStyle/>
          <a:p>
            <a:pPr algn="just"/>
            <a:r>
              <a:rPr lang="en-US" sz="2000" dirty="0"/>
              <a:t>The research was carried out at the Jet Propulsion Laboratory, California Institute of Technology, under a contract with the National Aeronautics and Space </a:t>
            </a:r>
            <a:r>
              <a:rPr lang="en-US" sz="2000" dirty="0" smtClean="0"/>
              <a:t>Administration and NoMagic.</a:t>
            </a:r>
            <a:endParaRPr lang="en-US" sz="2000" dirty="0" smtClean="0">
              <a:latin typeface="Calibri" panose="020F0502020204030204" pitchFamily="34" charset="0"/>
              <a:cs typeface="Calibri"/>
            </a:endParaRPr>
          </a:p>
          <a:p>
            <a:pPr algn="just"/>
            <a:r>
              <a:rPr lang="en-US" sz="2000" dirty="0" smtClean="0">
                <a:latin typeface="Calibri" panose="020F0502020204030204" pitchFamily="34" charset="0"/>
                <a:cs typeface="Calibri"/>
              </a:rPr>
              <a:t>The </a:t>
            </a:r>
            <a:r>
              <a:rPr lang="en-US" sz="2000" dirty="0">
                <a:latin typeface="Calibri" panose="020F0502020204030204" pitchFamily="34" charset="0"/>
                <a:cs typeface="Calibri"/>
              </a:rPr>
              <a:t>TMT Project gratefully acknowledges the support of the TMT collaborating institutions.  They are the Association of Canadian Universities for Research in Astronomy (ACURA), the California Institute of Technology, the University of California, the National Astronomical Observatory of Japan, the National Astronomical Observatories of China and their consortium partners, and the Department of Science and Technology of India and their supported institutes. This work was supported as well by the Gordon and Betty Moore Foundation, the Canada Foundation for Innovation, the Ontario Ministry of Research and Innovation, the National Research Council of Canada, the Natural Sciences and Engineering Research Council of Canada, the British Columbia Knowledge Development Fund, the Association of Universities for Research in Astronomy (AURA) and the U.S. National Science Foundation.</a:t>
            </a:r>
            <a:endParaRPr lang="en-US" sz="2000" dirty="0">
              <a:latin typeface="Calibri" panose="020F0502020204030204" pitchFamily="34" charset="0"/>
            </a:endParaRPr>
          </a:p>
        </p:txBody>
      </p:sp>
      <p:sp>
        <p:nvSpPr>
          <p:cNvPr id="4" name="Title 3"/>
          <p:cNvSpPr>
            <a:spLocks noGrp="1"/>
          </p:cNvSpPr>
          <p:nvPr>
            <p:ph type="title"/>
          </p:nvPr>
        </p:nvSpPr>
        <p:spPr/>
        <p:txBody>
          <a:bodyPr/>
          <a:lstStyle/>
          <a:p>
            <a:r>
              <a:rPr lang="en-US" dirty="0"/>
              <a:t>Acknowledgments</a:t>
            </a:r>
          </a:p>
        </p:txBody>
      </p:sp>
      <p:pic>
        <p:nvPicPr>
          <p:cNvPr id="2" name="Picture 1"/>
          <p:cNvPicPr>
            <a:picLocks noChangeAspect="1"/>
          </p:cNvPicPr>
          <p:nvPr/>
        </p:nvPicPr>
        <p:blipFill>
          <a:blip r:embed="rId2"/>
          <a:stretch>
            <a:fillRect/>
          </a:stretch>
        </p:blipFill>
        <p:spPr>
          <a:xfrm>
            <a:off x="8077200" y="457200"/>
            <a:ext cx="838200" cy="742950"/>
          </a:xfrm>
          <a:prstGeom prst="rect">
            <a:avLst/>
          </a:prstGeom>
        </p:spPr>
      </p:pic>
    </p:spTree>
    <p:extLst>
      <p:ext uri="{BB962C8B-B14F-4D97-AF65-F5344CB8AC3E}">
        <p14:creationId xmlns:p14="http://schemas.microsoft.com/office/powerpoint/2010/main" val="854296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rmAutofit fontScale="90000"/>
          </a:bodyPr>
          <a:lstStyle/>
          <a:p>
            <a:r>
              <a:rPr lang="en-US" altLang="en-US" dirty="0" smtClean="0"/>
              <a:t>Alignment and Phasing System</a:t>
            </a:r>
            <a:br>
              <a:rPr lang="en-US" altLang="en-US" dirty="0" smtClean="0"/>
            </a:br>
            <a:r>
              <a:rPr lang="en-US" altLang="en-US" dirty="0" smtClean="0"/>
              <a:t>(APS)</a:t>
            </a:r>
            <a:endParaRPr lang="en-US" altLang="en-US" dirty="0"/>
          </a:p>
        </p:txBody>
      </p:sp>
      <p:sp>
        <p:nvSpPr>
          <p:cNvPr id="63491" name="Rectangle 3"/>
          <p:cNvSpPr>
            <a:spLocks noGrp="1" noChangeArrowheads="1"/>
          </p:cNvSpPr>
          <p:nvPr>
            <p:ph type="body" idx="1"/>
          </p:nvPr>
        </p:nvSpPr>
        <p:spPr>
          <a:xfrm>
            <a:off x="228600" y="1828800"/>
            <a:ext cx="4419600" cy="4495800"/>
          </a:xfrm>
          <a:noFill/>
        </p:spPr>
        <p:txBody>
          <a:bodyPr/>
          <a:lstStyle/>
          <a:p>
            <a:r>
              <a:rPr lang="en-US" sz="2200" dirty="0"/>
              <a:t>A</a:t>
            </a:r>
            <a:r>
              <a:rPr lang="en-US" sz="2200" dirty="0" smtClean="0"/>
              <a:t>lignment </a:t>
            </a:r>
            <a:r>
              <a:rPr lang="en-US" sz="2200" dirty="0"/>
              <a:t>and diagnostic instrument </a:t>
            </a:r>
            <a:r>
              <a:rPr lang="en-US" sz="2200" dirty="0" smtClean="0"/>
              <a:t>located on </a:t>
            </a:r>
            <a:r>
              <a:rPr lang="en-US" sz="2200" dirty="0"/>
              <a:t>a </a:t>
            </a:r>
            <a:r>
              <a:rPr lang="en-US" sz="2200" dirty="0" err="1"/>
              <a:t>Nasmyth</a:t>
            </a:r>
            <a:r>
              <a:rPr lang="en-US" sz="2200" dirty="0"/>
              <a:t> platform </a:t>
            </a:r>
          </a:p>
          <a:p>
            <a:pPr>
              <a:lnSpc>
                <a:spcPct val="90000"/>
              </a:lnSpc>
            </a:pPr>
            <a:r>
              <a:rPr lang="en-US" altLang="en-US" sz="2200" dirty="0"/>
              <a:t>M</a:t>
            </a:r>
            <a:r>
              <a:rPr lang="en-US" altLang="en-US" sz="2200" dirty="0" smtClean="0"/>
              <a:t>odified </a:t>
            </a:r>
            <a:r>
              <a:rPr lang="en-US" altLang="en-US" sz="2200" dirty="0"/>
              <a:t>Shack-Hartmann </a:t>
            </a:r>
            <a:r>
              <a:rPr lang="en-US" altLang="en-US" sz="2200" dirty="0" err="1"/>
              <a:t>wavefront</a:t>
            </a:r>
            <a:r>
              <a:rPr lang="en-US" altLang="en-US" sz="2200" dirty="0"/>
              <a:t> </a:t>
            </a:r>
            <a:r>
              <a:rPr lang="en-US" altLang="en-US" sz="2200" dirty="0" smtClean="0"/>
              <a:t>sensor</a:t>
            </a:r>
          </a:p>
          <a:p>
            <a:pPr>
              <a:lnSpc>
                <a:spcPct val="90000"/>
              </a:lnSpc>
            </a:pPr>
            <a:r>
              <a:rPr lang="en-US" altLang="en-US" sz="2200" dirty="0" smtClean="0"/>
              <a:t>Responsible for pre-adaptive optics </a:t>
            </a:r>
            <a:r>
              <a:rPr lang="en-US" altLang="en-US" sz="2200" dirty="0" err="1" smtClean="0"/>
              <a:t>wavefront</a:t>
            </a:r>
            <a:r>
              <a:rPr lang="en-US" altLang="en-US" sz="2200" dirty="0" smtClean="0"/>
              <a:t> quality</a:t>
            </a:r>
          </a:p>
          <a:p>
            <a:pPr>
              <a:lnSpc>
                <a:spcPct val="90000"/>
              </a:lnSpc>
            </a:pPr>
            <a:r>
              <a:rPr lang="en-US" altLang="en-US" sz="2200" dirty="0" smtClean="0"/>
              <a:t>Uses </a:t>
            </a:r>
            <a:r>
              <a:rPr lang="en-US" altLang="en-US" sz="2200" dirty="0"/>
              <a:t>starlight </a:t>
            </a:r>
            <a:r>
              <a:rPr lang="en-US" altLang="en-US" sz="2200" dirty="0" smtClean="0"/>
              <a:t>to measure </a:t>
            </a:r>
            <a:r>
              <a:rPr lang="en-US" altLang="en-US" sz="2200" dirty="0" err="1" smtClean="0"/>
              <a:t>wavefront</a:t>
            </a:r>
            <a:r>
              <a:rPr lang="en-US" altLang="en-US" sz="2200" dirty="0" smtClean="0"/>
              <a:t> errors and determine commands to send for aligning optics</a:t>
            </a:r>
          </a:p>
        </p:txBody>
      </p:sp>
      <p:pic>
        <p:nvPicPr>
          <p:cNvPr id="2" name="Picture 1"/>
          <p:cNvPicPr>
            <a:picLocks noChangeAspect="1"/>
          </p:cNvPicPr>
          <p:nvPr/>
        </p:nvPicPr>
        <p:blipFill>
          <a:blip r:embed="rId2"/>
          <a:stretch>
            <a:fillRect/>
          </a:stretch>
        </p:blipFill>
        <p:spPr>
          <a:xfrm>
            <a:off x="4800600" y="2424047"/>
            <a:ext cx="3962400" cy="3062353"/>
          </a:xfrm>
          <a:prstGeom prst="rect">
            <a:avLst/>
          </a:prstGeom>
        </p:spPr>
      </p:pic>
    </p:spTree>
    <p:extLst>
      <p:ext uri="{BB962C8B-B14F-4D97-AF65-F5344CB8AC3E}">
        <p14:creationId xmlns:p14="http://schemas.microsoft.com/office/powerpoint/2010/main" val="8845877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0" y="304800"/>
            <a:ext cx="9144000" cy="990600"/>
          </a:xfrm>
        </p:spPr>
        <p:txBody>
          <a:bodyPr>
            <a:noAutofit/>
          </a:bodyPr>
          <a:lstStyle/>
          <a:p>
            <a:r>
              <a:rPr lang="en-US" dirty="0" smtClean="0"/>
              <a:t>Typical TMT SE Activities using </a:t>
            </a:r>
            <a:br>
              <a:rPr lang="en-US" dirty="0" smtClean="0"/>
            </a:br>
            <a:r>
              <a:rPr lang="en-US" dirty="0" smtClean="0"/>
              <a:t>modeling techniques</a:t>
            </a:r>
            <a:endParaRPr lang="en-US" dirty="0"/>
          </a:p>
        </p:txBody>
      </p:sp>
      <p:sp>
        <p:nvSpPr>
          <p:cNvPr id="19458" name="Content Placeholder 2"/>
          <p:cNvSpPr>
            <a:spLocks noGrp="1"/>
          </p:cNvSpPr>
          <p:nvPr>
            <p:ph idx="1"/>
          </p:nvPr>
        </p:nvSpPr>
        <p:spPr/>
        <p:txBody>
          <a:bodyPr/>
          <a:lstStyle/>
          <a:p>
            <a:r>
              <a:rPr lang="en-US" sz="2000" dirty="0"/>
              <a:t>Capture </a:t>
            </a:r>
            <a:r>
              <a:rPr lang="en-US" sz="2000" b="1" dirty="0"/>
              <a:t>operational use cases </a:t>
            </a:r>
            <a:r>
              <a:rPr lang="en-US" sz="2000" dirty="0"/>
              <a:t>with estimated durations of actions, e.g.</a:t>
            </a:r>
          </a:p>
          <a:p>
            <a:pPr lvl="1"/>
            <a:r>
              <a:rPr lang="en-US" altLang="en-US" sz="2000" dirty="0"/>
              <a:t>Post segment-exchange alignment: requirement: </a:t>
            </a:r>
            <a:r>
              <a:rPr lang="en-US" altLang="en-US" sz="2000" dirty="0" smtClean="0"/>
              <a:t>2h; </a:t>
            </a:r>
            <a:r>
              <a:rPr lang="en-US" altLang="en-US" sz="2000" dirty="0"/>
              <a:t>CBE </a:t>
            </a:r>
            <a:r>
              <a:rPr lang="en-US" altLang="en-US" sz="2000" dirty="0" smtClean="0"/>
              <a:t>1h19m</a:t>
            </a:r>
            <a:endParaRPr lang="en-US" altLang="en-US" sz="2000" dirty="0"/>
          </a:p>
          <a:p>
            <a:r>
              <a:rPr lang="en-US" sz="2000" dirty="0"/>
              <a:t>Capture </a:t>
            </a:r>
            <a:r>
              <a:rPr lang="en-US" sz="2000" b="1" dirty="0"/>
              <a:t>power and mass characteristics </a:t>
            </a:r>
            <a:r>
              <a:rPr lang="en-US" sz="2000" dirty="0"/>
              <a:t>of components </a:t>
            </a:r>
          </a:p>
          <a:p>
            <a:r>
              <a:rPr lang="en-US" sz="2000" dirty="0"/>
              <a:t>Identify </a:t>
            </a:r>
            <a:r>
              <a:rPr lang="en-US" sz="2000" b="1" dirty="0"/>
              <a:t>involved subsystems</a:t>
            </a:r>
            <a:r>
              <a:rPr lang="en-US" sz="2000" dirty="0"/>
              <a:t>, e.g. Telescope Control System (TCS), M1 Control System (M1CS)</a:t>
            </a:r>
          </a:p>
          <a:p>
            <a:r>
              <a:rPr lang="en-US" sz="2000" dirty="0"/>
              <a:t>Identify </a:t>
            </a:r>
            <a:r>
              <a:rPr lang="en-US" sz="2000" b="1" dirty="0"/>
              <a:t>interfaces and interactions </a:t>
            </a:r>
            <a:r>
              <a:rPr lang="en-US" sz="2000" dirty="0"/>
              <a:t>among subsystems</a:t>
            </a:r>
          </a:p>
          <a:p>
            <a:r>
              <a:rPr lang="en-US" sz="2000" b="1" dirty="0"/>
              <a:t>Analyze</a:t>
            </a:r>
            <a:r>
              <a:rPr lang="en-US" sz="2000" dirty="0"/>
              <a:t> associated scenarios</a:t>
            </a:r>
          </a:p>
          <a:p>
            <a:r>
              <a:rPr lang="en-US" sz="2000" dirty="0">
                <a:cs typeface="Arial" panose="020B0604020202020204" pitchFamily="34" charset="0"/>
              </a:rPr>
              <a:t>Automatically </a:t>
            </a:r>
            <a:r>
              <a:rPr lang="en-US" sz="2000" b="1" dirty="0">
                <a:cs typeface="Arial" panose="020B0604020202020204" pitchFamily="34" charset="0"/>
              </a:rPr>
              <a:t>verify system requirements </a:t>
            </a:r>
            <a:r>
              <a:rPr lang="en-US" sz="2000" dirty="0">
                <a:cs typeface="Arial" panose="020B0604020202020204" pitchFamily="34" charset="0"/>
              </a:rPr>
              <a:t>are </a:t>
            </a:r>
            <a:r>
              <a:rPr lang="en-US" sz="2000" dirty="0" smtClean="0">
                <a:cs typeface="Arial" panose="020B0604020202020204" pitchFamily="34" charset="0"/>
              </a:rPr>
              <a:t>satisfied</a:t>
            </a:r>
            <a:endParaRPr lang="en-US" sz="2000" dirty="0">
              <a:cs typeface="Arial" panose="020B0604020202020204" pitchFamily="34" charset="0"/>
            </a:endParaRPr>
          </a:p>
          <a:p>
            <a:r>
              <a:rPr lang="en-US" sz="2000" dirty="0"/>
              <a:t>Derive requirements for TMT subsystems</a:t>
            </a:r>
          </a:p>
          <a:p>
            <a:r>
              <a:rPr lang="en-US" sz="2000" dirty="0">
                <a:cs typeface="Arial" panose="020B0604020202020204" pitchFamily="34" charset="0"/>
              </a:rPr>
              <a:t>Develop/refine timing requirements for algorithms,  internal and external interface </a:t>
            </a:r>
            <a:r>
              <a:rPr lang="en-US" sz="2000" dirty="0" smtClean="0">
                <a:cs typeface="Arial" panose="020B0604020202020204" pitchFamily="34" charset="0"/>
              </a:rPr>
              <a:t>commands</a:t>
            </a:r>
          </a:p>
          <a:p>
            <a:r>
              <a:rPr lang="en-US" sz="2000" dirty="0" smtClean="0">
                <a:cs typeface="Arial" panose="020B0604020202020204" pitchFamily="34" charset="0"/>
              </a:rPr>
              <a:t>Monte Carlo simulation  of expected timings and variants for operational scenarios</a:t>
            </a:r>
            <a:endParaRPr lang="en-US" sz="2000" dirty="0">
              <a:cs typeface="Arial" panose="020B0604020202020204" pitchFamily="34" charset="0"/>
            </a:endParaRPr>
          </a:p>
        </p:txBody>
      </p:sp>
    </p:spTree>
    <p:extLst>
      <p:ext uri="{BB962C8B-B14F-4D97-AF65-F5344CB8AC3E}">
        <p14:creationId xmlns:p14="http://schemas.microsoft.com/office/powerpoint/2010/main" val="41950835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0"/>
          <p:cNvPicPr>
            <a:picLocks noChangeAspect="1" noChangeArrowheads="1"/>
          </p:cNvPicPr>
          <p:nvPr/>
        </p:nvPicPr>
        <p:blipFill>
          <a:blip r:embed="rId3" cstate="print"/>
          <a:srcRect/>
          <a:stretch>
            <a:fillRect/>
          </a:stretch>
        </p:blipFill>
        <p:spPr bwMode="auto">
          <a:xfrm>
            <a:off x="0" y="1564987"/>
            <a:ext cx="3048000" cy="2543175"/>
          </a:xfrm>
          <a:prstGeom prst="rect">
            <a:avLst/>
          </a:prstGeom>
          <a:noFill/>
          <a:ln w="9525">
            <a:noFill/>
            <a:miter lim="800000"/>
            <a:headEnd/>
            <a:tailEnd/>
          </a:ln>
        </p:spPr>
      </p:pic>
      <p:sp>
        <p:nvSpPr>
          <p:cNvPr id="2" name="Title 1"/>
          <p:cNvSpPr>
            <a:spLocks noGrp="1"/>
          </p:cNvSpPr>
          <p:nvPr>
            <p:ph type="title"/>
          </p:nvPr>
        </p:nvSpPr>
        <p:spPr>
          <a:xfrm>
            <a:off x="0" y="228600"/>
            <a:ext cx="9144000" cy="990600"/>
          </a:xfrm>
        </p:spPr>
        <p:txBody>
          <a:bodyPr>
            <a:noAutofit/>
          </a:bodyPr>
          <a:lstStyle/>
          <a:p>
            <a:r>
              <a:rPr lang="en-US" dirty="0" smtClean="0"/>
              <a:t>Analysis of Architecture</a:t>
            </a:r>
            <a:br>
              <a:rPr lang="en-US" dirty="0" smtClean="0"/>
            </a:br>
            <a:r>
              <a:rPr lang="en-US" dirty="0" smtClean="0"/>
              <a:t>and Design</a:t>
            </a:r>
            <a:endParaRPr lang="en-US" dirty="0"/>
          </a:p>
        </p:txBody>
      </p:sp>
      <p:pic>
        <p:nvPicPr>
          <p:cNvPr id="3" name="image32.jpg" descr="instruments_first_light_t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4211824"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19"/>
          <p:cNvGrpSpPr>
            <a:grpSpLocks/>
          </p:cNvGrpSpPr>
          <p:nvPr/>
        </p:nvGrpSpPr>
        <p:grpSpPr bwMode="auto">
          <a:xfrm>
            <a:off x="0" y="5624945"/>
            <a:ext cx="4177188" cy="914400"/>
            <a:chOff x="178" y="3688"/>
            <a:chExt cx="1877" cy="441"/>
          </a:xfrm>
          <a:solidFill>
            <a:schemeClr val="accent6">
              <a:lumMod val="20000"/>
              <a:lumOff val="80000"/>
            </a:schemeClr>
          </a:solidFill>
        </p:grpSpPr>
        <p:sp>
          <p:nvSpPr>
            <p:cNvPr id="5" name="AutoShape 20"/>
            <p:cNvSpPr>
              <a:spLocks noChangeArrowheads="1"/>
            </p:cNvSpPr>
            <p:nvPr/>
          </p:nvSpPr>
          <p:spPr bwMode="auto">
            <a:xfrm>
              <a:off x="178" y="3688"/>
              <a:ext cx="1877" cy="441"/>
            </a:xfrm>
            <a:prstGeom prst="wedgeRectCallout">
              <a:avLst>
                <a:gd name="adj1" fmla="val -30780"/>
                <a:gd name="adj2" fmla="val -227914"/>
              </a:avLst>
            </a:prstGeom>
            <a:grpFill/>
            <a:ln w="9525" algn="ctr">
              <a:solidFill>
                <a:schemeClr val="tx1"/>
              </a:solidFill>
              <a:miter lim="800000"/>
              <a:headEnd/>
              <a:tailEnd/>
            </a:ln>
            <a:effectLst/>
          </p:spPr>
          <p:txBody>
            <a:bodyPr anchor="ctr"/>
            <a:lstStyle/>
            <a:p>
              <a:pPr>
                <a:buClr>
                  <a:srgbClr val="A3A3A3"/>
                </a:buClr>
                <a:buSzPct val="80000"/>
                <a:buFont typeface="Wingdings 3" pitchFamily="18" charset="2"/>
                <a:buNone/>
              </a:pPr>
              <a:r>
                <a:rPr lang="en-US" sz="1400" dirty="0" smtClean="0"/>
                <a:t>Max duration Post-segment exchange: 7200s 5000s</a:t>
              </a:r>
            </a:p>
            <a:p>
              <a:pPr>
                <a:buClr>
                  <a:srgbClr val="A3A3A3"/>
                </a:buClr>
                <a:buSzPct val="80000"/>
                <a:buFont typeface="Wingdings 3" pitchFamily="18" charset="2"/>
                <a:buNone/>
              </a:pPr>
              <a:r>
                <a:rPr lang="en-US" sz="1400" dirty="0" smtClean="0"/>
                <a:t>Number of exposures of 45s  4   6</a:t>
              </a:r>
              <a:endParaRPr lang="en-US" sz="1400" dirty="0"/>
            </a:p>
            <a:p>
              <a:pPr>
                <a:buClr>
                  <a:srgbClr val="A3A3A3"/>
                </a:buClr>
                <a:buSzPct val="80000"/>
                <a:buFont typeface="Wingdings 3" pitchFamily="18" charset="2"/>
                <a:buNone/>
              </a:pPr>
              <a:r>
                <a:rPr lang="en-US" sz="1400" dirty="0" smtClean="0"/>
                <a:t>Max peak power consumption in dome: 8.5kw  8.1kw</a:t>
              </a:r>
              <a:br>
                <a:rPr lang="en-US" sz="1400" dirty="0" smtClean="0"/>
              </a:br>
              <a:r>
                <a:rPr lang="en-US" sz="1400" dirty="0" smtClean="0"/>
                <a:t>Number of motors with 50W 10 12</a:t>
              </a:r>
              <a:endParaRPr lang="en-US" sz="1400" dirty="0"/>
            </a:p>
          </p:txBody>
        </p:sp>
        <p:sp>
          <p:nvSpPr>
            <p:cNvPr id="6" name="Line 21"/>
            <p:cNvSpPr>
              <a:spLocks noChangeShapeType="1"/>
            </p:cNvSpPr>
            <p:nvPr/>
          </p:nvSpPr>
          <p:spPr bwMode="auto">
            <a:xfrm>
              <a:off x="1505" y="3959"/>
              <a:ext cx="214" cy="0"/>
            </a:xfrm>
            <a:prstGeom prst="line">
              <a:avLst/>
            </a:prstGeom>
            <a:grpFill/>
            <a:ln w="28575">
              <a:solidFill>
                <a:srgbClr val="FF0000"/>
              </a:solidFill>
              <a:round/>
              <a:headEnd/>
              <a:tailEnd/>
            </a:ln>
            <a:effectLst/>
          </p:spPr>
          <p:txBody>
            <a:bodyPr anchor="ctr"/>
            <a:lstStyle/>
            <a:p>
              <a:endParaRPr lang="en-US"/>
            </a:p>
          </p:txBody>
        </p:sp>
      </p:grpSp>
      <p:sp>
        <p:nvSpPr>
          <p:cNvPr id="7" name="Line 21"/>
          <p:cNvSpPr>
            <a:spLocks noChangeShapeType="1"/>
          </p:cNvSpPr>
          <p:nvPr/>
        </p:nvSpPr>
        <p:spPr bwMode="auto">
          <a:xfrm>
            <a:off x="2209800" y="6400800"/>
            <a:ext cx="152400" cy="0"/>
          </a:xfrm>
          <a:prstGeom prst="line">
            <a:avLst/>
          </a:prstGeom>
          <a:solidFill>
            <a:schemeClr val="accent6">
              <a:lumMod val="20000"/>
              <a:lumOff val="80000"/>
            </a:schemeClr>
          </a:solidFill>
          <a:ln w="28575">
            <a:solidFill>
              <a:srgbClr val="FF0000"/>
            </a:solidFill>
            <a:round/>
            <a:headEnd/>
            <a:tailEnd/>
          </a:ln>
          <a:effectLst/>
        </p:spPr>
        <p:txBody>
          <a:bodyPr anchor="ctr"/>
          <a:lstStyle/>
          <a:p>
            <a:endParaRPr lang="en-US"/>
          </a:p>
        </p:txBody>
      </p:sp>
      <p:sp>
        <p:nvSpPr>
          <p:cNvPr id="8" name="Line 21"/>
          <p:cNvSpPr>
            <a:spLocks noChangeShapeType="1"/>
          </p:cNvSpPr>
          <p:nvPr/>
        </p:nvSpPr>
        <p:spPr bwMode="auto">
          <a:xfrm>
            <a:off x="2913892" y="5791200"/>
            <a:ext cx="438907" cy="0"/>
          </a:xfrm>
          <a:prstGeom prst="line">
            <a:avLst/>
          </a:prstGeom>
          <a:solidFill>
            <a:schemeClr val="accent6">
              <a:lumMod val="20000"/>
              <a:lumOff val="80000"/>
            </a:schemeClr>
          </a:solidFill>
          <a:ln w="28575">
            <a:solidFill>
              <a:srgbClr val="FF0000"/>
            </a:solidFill>
            <a:round/>
            <a:headEnd/>
            <a:tailEnd/>
          </a:ln>
          <a:effectLst/>
        </p:spPr>
        <p:txBody>
          <a:bodyPr anchor="ctr"/>
          <a:lstStyle/>
          <a:p>
            <a:endParaRPr lang="en-US"/>
          </a:p>
        </p:txBody>
      </p:sp>
      <p:sp>
        <p:nvSpPr>
          <p:cNvPr id="9" name="Line 21"/>
          <p:cNvSpPr>
            <a:spLocks noChangeShapeType="1"/>
          </p:cNvSpPr>
          <p:nvPr/>
        </p:nvSpPr>
        <p:spPr bwMode="auto">
          <a:xfrm>
            <a:off x="2178627" y="5964382"/>
            <a:ext cx="152400" cy="0"/>
          </a:xfrm>
          <a:prstGeom prst="line">
            <a:avLst/>
          </a:prstGeom>
          <a:solidFill>
            <a:schemeClr val="accent6">
              <a:lumMod val="20000"/>
              <a:lumOff val="80000"/>
            </a:schemeClr>
          </a:solidFill>
          <a:ln w="28575">
            <a:solidFill>
              <a:srgbClr val="FF0000"/>
            </a:solidFill>
            <a:round/>
            <a:headEnd/>
            <a:tailEnd/>
          </a:ln>
          <a:effectLst/>
        </p:spPr>
        <p:txBody>
          <a:bodyPr anchor="ctr"/>
          <a:lstStyle/>
          <a:p>
            <a:endParaRPr lang="en-US"/>
          </a:p>
        </p:txBody>
      </p:sp>
      <p:pic>
        <p:nvPicPr>
          <p:cNvPr id="1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6585" y="1371600"/>
            <a:ext cx="2704815" cy="16439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2"/>
          <p:cNvSpPr txBox="1">
            <a:spLocks noChangeArrowheads="1"/>
          </p:cNvSpPr>
          <p:nvPr/>
        </p:nvSpPr>
        <p:spPr bwMode="auto">
          <a:xfrm>
            <a:off x="1752600" y="1485322"/>
            <a:ext cx="24288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dirty="0" smtClean="0">
                <a:latin typeface="Arial" panose="020B0604020202020204" pitchFamily="34" charset="0"/>
              </a:rPr>
              <a:t>Update Requirements</a:t>
            </a:r>
            <a:endParaRPr lang="en-US" altLang="en-US" sz="1800" dirty="0">
              <a:latin typeface="Arial" panose="020B0604020202020204" pitchFamily="34" charset="0"/>
            </a:endParaRPr>
          </a:p>
        </p:txBody>
      </p:sp>
      <p:pic>
        <p:nvPicPr>
          <p:cNvPr id="12"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79909" y="1412209"/>
            <a:ext cx="3545228" cy="2058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3"/>
          <p:cNvSpPr txBox="1">
            <a:spLocks noChangeArrowheads="1"/>
          </p:cNvSpPr>
          <p:nvPr/>
        </p:nvSpPr>
        <p:spPr bwMode="auto">
          <a:xfrm>
            <a:off x="6906092" y="1518203"/>
            <a:ext cx="1856908"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dirty="0">
                <a:latin typeface="Arial" panose="020B0604020202020204" pitchFamily="34" charset="0"/>
              </a:rPr>
              <a:t>Analyze Conceptual Design</a:t>
            </a:r>
          </a:p>
        </p:txBody>
      </p:sp>
      <p:pic>
        <p:nvPicPr>
          <p:cNvPr id="16" name="Picture 15"/>
          <p:cNvPicPr>
            <a:picLocks noChangeAspect="1"/>
          </p:cNvPicPr>
          <p:nvPr/>
        </p:nvPicPr>
        <p:blipFill>
          <a:blip r:embed="rId7"/>
          <a:stretch>
            <a:fillRect/>
          </a:stretch>
        </p:blipFill>
        <p:spPr>
          <a:xfrm>
            <a:off x="2609850" y="2963716"/>
            <a:ext cx="6534150" cy="619125"/>
          </a:xfrm>
          <a:prstGeom prst="rect">
            <a:avLst/>
          </a:prstGeom>
        </p:spPr>
      </p:pic>
      <p:sp>
        <p:nvSpPr>
          <p:cNvPr id="15" name="Oval 14"/>
          <p:cNvSpPr/>
          <p:nvPr/>
        </p:nvSpPr>
        <p:spPr>
          <a:xfrm>
            <a:off x="2771520" y="3142949"/>
            <a:ext cx="2257680" cy="63658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17" name="Picture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49479" y="3601334"/>
            <a:ext cx="2513235" cy="2009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15000" y="4742755"/>
            <a:ext cx="3359746" cy="1066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Box 13"/>
          <p:cNvSpPr txBox="1">
            <a:spLocks noChangeArrowheads="1"/>
          </p:cNvSpPr>
          <p:nvPr/>
        </p:nvSpPr>
        <p:spPr bwMode="auto">
          <a:xfrm>
            <a:off x="6705600" y="3737522"/>
            <a:ext cx="226352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dirty="0">
                <a:latin typeface="Arial" panose="020B0604020202020204" pitchFamily="34" charset="0"/>
              </a:rPr>
              <a:t>Analyze </a:t>
            </a:r>
            <a:r>
              <a:rPr lang="en-US" altLang="en-US" sz="1800" dirty="0" smtClean="0">
                <a:latin typeface="Arial" panose="020B0604020202020204" pitchFamily="34" charset="0"/>
              </a:rPr>
              <a:t>Realization Design/Specification</a:t>
            </a:r>
            <a:endParaRPr lang="en-US" altLang="en-US" sz="1800" dirty="0">
              <a:latin typeface="Arial" panose="020B0604020202020204" pitchFamily="34" charset="0"/>
            </a:endParaRPr>
          </a:p>
        </p:txBody>
      </p:sp>
      <p:cxnSp>
        <p:nvCxnSpPr>
          <p:cNvPr id="20" name="Curved Connector 19"/>
          <p:cNvCxnSpPr/>
          <p:nvPr/>
        </p:nvCxnSpPr>
        <p:spPr>
          <a:xfrm flipV="1">
            <a:off x="2953185" y="2140589"/>
            <a:ext cx="1224003" cy="17478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Curved Connector 23"/>
          <p:cNvCxnSpPr/>
          <p:nvPr/>
        </p:nvCxnSpPr>
        <p:spPr>
          <a:xfrm rot="5400000" flipH="1" flipV="1">
            <a:off x="692925" y="3359925"/>
            <a:ext cx="1343088" cy="776263"/>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rot="16200000" flipH="1">
            <a:off x="6458655" y="4227339"/>
            <a:ext cx="863996" cy="600076"/>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10" cstate="print"/>
          <a:stretch>
            <a:fillRect/>
          </a:stretch>
        </p:blipFill>
        <p:spPr>
          <a:xfrm flipV="1">
            <a:off x="4177188" y="5857775"/>
            <a:ext cx="4402205" cy="156027"/>
          </a:xfrm>
          <a:prstGeom prst="rect">
            <a:avLst/>
          </a:prstGeom>
        </p:spPr>
      </p:pic>
      <p:sp>
        <p:nvSpPr>
          <p:cNvPr id="32" name="Oval 31"/>
          <p:cNvSpPr/>
          <p:nvPr/>
        </p:nvSpPr>
        <p:spPr>
          <a:xfrm>
            <a:off x="5548843" y="5611813"/>
            <a:ext cx="2257680" cy="63658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5" name="TextBox 34"/>
          <p:cNvSpPr txBox="1"/>
          <p:nvPr/>
        </p:nvSpPr>
        <p:spPr>
          <a:xfrm>
            <a:off x="4267201" y="6184539"/>
            <a:ext cx="4701926" cy="461665"/>
          </a:xfrm>
          <a:prstGeom prst="rect">
            <a:avLst/>
          </a:prstGeom>
          <a:noFill/>
        </p:spPr>
        <p:txBody>
          <a:bodyPr wrap="square" rtlCol="0">
            <a:spAutoFit/>
          </a:bodyPr>
          <a:lstStyle/>
          <a:p>
            <a:r>
              <a:rPr lang="en-US" sz="2400" dirty="0" smtClean="0"/>
              <a:t>OCD, Requirements, ICD, DDD</a:t>
            </a:r>
            <a:endParaRPr lang="en-US" sz="2400" dirty="0"/>
          </a:p>
        </p:txBody>
      </p:sp>
      <p:sp>
        <p:nvSpPr>
          <p:cNvPr id="14" name="TextBox 13"/>
          <p:cNvSpPr txBox="1"/>
          <p:nvPr/>
        </p:nvSpPr>
        <p:spPr>
          <a:xfrm>
            <a:off x="6229979" y="5888853"/>
            <a:ext cx="960712" cy="369332"/>
          </a:xfrm>
          <a:prstGeom prst="rect">
            <a:avLst/>
          </a:prstGeom>
          <a:noFill/>
        </p:spPr>
        <p:txBody>
          <a:bodyPr wrap="none" rtlCol="0">
            <a:spAutoFit/>
          </a:bodyPr>
          <a:lstStyle/>
          <a:p>
            <a:r>
              <a:rPr lang="en-US" dirty="0" smtClean="0"/>
              <a:t>Pass/fail</a:t>
            </a:r>
            <a:endParaRPr lang="en-US" dirty="0"/>
          </a:p>
        </p:txBody>
      </p:sp>
      <p:sp>
        <p:nvSpPr>
          <p:cNvPr id="29" name="TextBox 28"/>
          <p:cNvSpPr txBox="1"/>
          <p:nvPr/>
        </p:nvSpPr>
        <p:spPr>
          <a:xfrm>
            <a:off x="853138" y="5229058"/>
            <a:ext cx="301686" cy="369332"/>
          </a:xfrm>
          <a:prstGeom prst="rect">
            <a:avLst/>
          </a:prstGeom>
          <a:noFill/>
        </p:spPr>
        <p:txBody>
          <a:bodyPr wrap="none" rtlCol="0">
            <a:spAutoFit/>
          </a:bodyPr>
          <a:lstStyle/>
          <a:p>
            <a:r>
              <a:rPr lang="en-US" dirty="0" smtClean="0">
                <a:solidFill>
                  <a:srgbClr val="FF0000"/>
                </a:solidFill>
              </a:rPr>
              <a:t>1</a:t>
            </a:r>
            <a:endParaRPr lang="en-US" dirty="0">
              <a:solidFill>
                <a:srgbClr val="FF0000"/>
              </a:solidFill>
            </a:endParaRPr>
          </a:p>
        </p:txBody>
      </p:sp>
      <p:sp>
        <p:nvSpPr>
          <p:cNvPr id="30" name="TextBox 29"/>
          <p:cNvSpPr txBox="1"/>
          <p:nvPr/>
        </p:nvSpPr>
        <p:spPr>
          <a:xfrm>
            <a:off x="453041" y="2116611"/>
            <a:ext cx="301686" cy="369332"/>
          </a:xfrm>
          <a:prstGeom prst="rect">
            <a:avLst/>
          </a:prstGeom>
          <a:noFill/>
        </p:spPr>
        <p:txBody>
          <a:bodyPr wrap="none" rtlCol="0">
            <a:spAutoFit/>
          </a:bodyPr>
          <a:lstStyle/>
          <a:p>
            <a:r>
              <a:rPr lang="en-US" dirty="0">
                <a:solidFill>
                  <a:srgbClr val="FF0000"/>
                </a:solidFill>
              </a:rPr>
              <a:t>2</a:t>
            </a:r>
          </a:p>
        </p:txBody>
      </p:sp>
      <p:sp>
        <p:nvSpPr>
          <p:cNvPr id="33" name="TextBox 32"/>
          <p:cNvSpPr txBox="1"/>
          <p:nvPr/>
        </p:nvSpPr>
        <p:spPr>
          <a:xfrm flipH="1">
            <a:off x="1981200" y="2424544"/>
            <a:ext cx="1143000" cy="369332"/>
          </a:xfrm>
          <a:prstGeom prst="rect">
            <a:avLst/>
          </a:prstGeom>
          <a:noFill/>
        </p:spPr>
        <p:txBody>
          <a:bodyPr wrap="square" rtlCol="0">
            <a:spAutoFit/>
          </a:bodyPr>
          <a:lstStyle/>
          <a:p>
            <a:r>
              <a:rPr lang="en-US" dirty="0">
                <a:solidFill>
                  <a:srgbClr val="FF0000"/>
                </a:solidFill>
              </a:rPr>
              <a:t>3</a:t>
            </a:r>
          </a:p>
        </p:txBody>
      </p:sp>
      <p:sp>
        <p:nvSpPr>
          <p:cNvPr id="34" name="TextBox 33"/>
          <p:cNvSpPr txBox="1"/>
          <p:nvPr/>
        </p:nvSpPr>
        <p:spPr>
          <a:xfrm>
            <a:off x="7806523" y="2251652"/>
            <a:ext cx="301686" cy="369332"/>
          </a:xfrm>
          <a:prstGeom prst="rect">
            <a:avLst/>
          </a:prstGeom>
          <a:noFill/>
        </p:spPr>
        <p:txBody>
          <a:bodyPr wrap="none" rtlCol="0">
            <a:spAutoFit/>
          </a:bodyPr>
          <a:lstStyle/>
          <a:p>
            <a:r>
              <a:rPr lang="en-US" dirty="0">
                <a:solidFill>
                  <a:srgbClr val="FF0000"/>
                </a:solidFill>
              </a:rPr>
              <a:t>4</a:t>
            </a:r>
          </a:p>
        </p:txBody>
      </p:sp>
      <p:sp>
        <p:nvSpPr>
          <p:cNvPr id="36" name="TextBox 35"/>
          <p:cNvSpPr txBox="1"/>
          <p:nvPr/>
        </p:nvSpPr>
        <p:spPr>
          <a:xfrm>
            <a:off x="7851292" y="4232829"/>
            <a:ext cx="301686" cy="369332"/>
          </a:xfrm>
          <a:prstGeom prst="rect">
            <a:avLst/>
          </a:prstGeom>
          <a:noFill/>
        </p:spPr>
        <p:txBody>
          <a:bodyPr wrap="none" rtlCol="0">
            <a:spAutoFit/>
          </a:bodyPr>
          <a:lstStyle/>
          <a:p>
            <a:r>
              <a:rPr lang="en-US" dirty="0">
                <a:solidFill>
                  <a:srgbClr val="FF0000"/>
                </a:solidFill>
              </a:rPr>
              <a:t>5</a:t>
            </a:r>
          </a:p>
        </p:txBody>
      </p:sp>
      <p:sp>
        <p:nvSpPr>
          <p:cNvPr id="37" name="TextBox 36"/>
          <p:cNvSpPr txBox="1"/>
          <p:nvPr/>
        </p:nvSpPr>
        <p:spPr>
          <a:xfrm>
            <a:off x="7806523" y="5729839"/>
            <a:ext cx="301686" cy="369332"/>
          </a:xfrm>
          <a:prstGeom prst="rect">
            <a:avLst/>
          </a:prstGeom>
          <a:noFill/>
        </p:spPr>
        <p:txBody>
          <a:bodyPr wrap="none" rtlCol="0">
            <a:spAutoFit/>
          </a:bodyPr>
          <a:lstStyle/>
          <a:p>
            <a:r>
              <a:rPr lang="en-US" dirty="0" smtClean="0">
                <a:solidFill>
                  <a:srgbClr val="FF0000"/>
                </a:solidFill>
              </a:rPr>
              <a:t>6</a:t>
            </a:r>
            <a:endParaRPr lang="en-US" dirty="0">
              <a:solidFill>
                <a:srgbClr val="FF0000"/>
              </a:solidFill>
            </a:endParaRPr>
          </a:p>
        </p:txBody>
      </p:sp>
    </p:spTree>
    <p:extLst>
      <p:ext uri="{BB962C8B-B14F-4D97-AF65-F5344CB8AC3E}">
        <p14:creationId xmlns:p14="http://schemas.microsoft.com/office/powerpoint/2010/main" val="1372042112"/>
      </p:ext>
    </p:extLst>
  </p:cSld>
  <p:clrMapOvr>
    <a:masterClrMapping/>
  </p:clrMapOvr>
  <p:timing>
    <p:tnLst>
      <p:par>
        <p:cTn id="1" dur="indefinite" restart="never" nodeType="tmRoot"/>
      </p:par>
    </p:tnLst>
  </p:timing>
</p:sld>
</file>

<file path=ppt/theme/theme1.xml><?xml version="1.0" encoding="utf-8"?>
<a:theme xmlns:a="http://schemas.openxmlformats.org/drawingml/2006/main" name="TMTPowerpoint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MTPowerpointTemplate_updated_20151030_SR" id="{62404408-A592-4497-BE3D-2A95E71A5315}" vid="{FA4E0688-3B95-4FF1-AA5C-5C138C99D9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20160602_APS</Template>
  <TotalTime>15242</TotalTime>
  <Words>2317</Words>
  <Application>Microsoft Office PowerPoint</Application>
  <PresentationFormat>On-screen Show (4:3)</PresentationFormat>
  <Paragraphs>367</Paragraphs>
  <Slides>65</Slides>
  <Notes>17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ＭＳ Ｐゴシック</vt:lpstr>
      <vt:lpstr>ＭＳ Ｐゴシック</vt:lpstr>
      <vt:lpstr>Arial</vt:lpstr>
      <vt:lpstr>Calibri</vt:lpstr>
      <vt:lpstr>Mangal</vt:lpstr>
      <vt:lpstr>Myriad Pro</vt:lpstr>
      <vt:lpstr>Wingdings 3</vt:lpstr>
      <vt:lpstr>TMTPowerpointTemplate</vt:lpstr>
      <vt:lpstr>How to verify system design against requirements ?  The Thirty Meter Telescope Case Study</vt:lpstr>
      <vt:lpstr>Outline</vt:lpstr>
      <vt:lpstr>Complexity of TMT</vt:lpstr>
      <vt:lpstr>TMT Key Science</vt:lpstr>
      <vt:lpstr>TMT Project</vt:lpstr>
      <vt:lpstr>Primary Mirror (M1)</vt:lpstr>
      <vt:lpstr>Alignment and Phasing System (APS)</vt:lpstr>
      <vt:lpstr>Typical TMT SE Activities using  modeling techniques</vt:lpstr>
      <vt:lpstr>Analysis of Architecture and Design</vt:lpstr>
      <vt:lpstr>PowerPoint Presentation</vt:lpstr>
      <vt:lpstr>Operational Scenarios</vt:lpstr>
      <vt:lpstr>Characterize Component Structure &amp; Behavior with different View Points</vt:lpstr>
      <vt:lpstr>Characterize Components</vt:lpstr>
      <vt:lpstr>Timeline of component states</vt:lpstr>
      <vt:lpstr>Interfaces between components</vt:lpstr>
      <vt:lpstr>Power Analysis in the Context  of Structure and Interfaces</vt:lpstr>
      <vt:lpstr>Run Analysis</vt:lpstr>
      <vt:lpstr>System Level Analysis</vt:lpstr>
      <vt:lpstr>TMT MBSE Objectives</vt:lpstr>
      <vt:lpstr>TMT MBSE Application</vt:lpstr>
      <vt:lpstr>TMT Hybrid Approach </vt:lpstr>
      <vt:lpstr>Approach to Automate  Requirements Verification</vt:lpstr>
      <vt:lpstr>Executable System Engineering Method (ESEM)</vt:lpstr>
      <vt:lpstr>Object Oriented System  Engineering Method</vt:lpstr>
      <vt:lpstr>Model Organization &amp; Package Structure</vt:lpstr>
      <vt:lpstr>Building the Viewpoint Model</vt:lpstr>
      <vt:lpstr>PowerPoint Presentation</vt:lpstr>
      <vt:lpstr>Black Box Design Model</vt:lpstr>
      <vt:lpstr>Conceptual Design Model</vt:lpstr>
      <vt:lpstr>Duration Analysis results</vt:lpstr>
      <vt:lpstr>Realization Design Model</vt:lpstr>
      <vt:lpstr>Realization Design Model</vt:lpstr>
      <vt:lpstr>Power Analysis Results</vt:lpstr>
      <vt:lpstr>References</vt:lpstr>
      <vt:lpstr>Backup slides</vt:lpstr>
      <vt:lpstr>Integrated Document Generation And Simulation</vt:lpstr>
      <vt:lpstr>Model Organization &amp; Package Structure</vt:lpstr>
      <vt:lpstr>Executable System Engineering Method (ESEM)</vt:lpstr>
      <vt:lpstr>Step 1: Formalize Requirements</vt:lpstr>
      <vt:lpstr>Step 1: Formalize Requirements </vt:lpstr>
      <vt:lpstr>PowerPoint Presentation</vt:lpstr>
      <vt:lpstr>Step 2: Specify Design</vt:lpstr>
      <vt:lpstr>Black Box Design Model</vt:lpstr>
      <vt:lpstr>Step 2: Conceptual Design Model</vt:lpstr>
      <vt:lpstr>Step 2: Realization Design Model</vt:lpstr>
      <vt:lpstr>Step 2: Realization Design Model</vt:lpstr>
      <vt:lpstr>Step 3: Characterize Components &amp;  Specify Behavior</vt:lpstr>
      <vt:lpstr>Step 3: Characterize Conceptual Components</vt:lpstr>
      <vt:lpstr>Step 3: Characterize Conceptual Components</vt:lpstr>
      <vt:lpstr>Interfaces between components</vt:lpstr>
      <vt:lpstr>Step 3: Characterize Realization Components</vt:lpstr>
      <vt:lpstr>Step 3: Characterize Realization Components</vt:lpstr>
      <vt:lpstr>Step 4: Specify Analysis Context</vt:lpstr>
      <vt:lpstr>Step 4: Specify Analysis Context</vt:lpstr>
      <vt:lpstr>Step 5: Specify Operational Scenarios</vt:lpstr>
      <vt:lpstr>Step 5: Specify Operational Scenarios</vt:lpstr>
      <vt:lpstr>Step 5: Specify Operational Scenarios</vt:lpstr>
      <vt:lpstr>Step 6: Specify Scenario Configurations</vt:lpstr>
      <vt:lpstr>Step 6: Specify Analysis Configurations</vt:lpstr>
      <vt:lpstr>Step 7: Run Analysis</vt:lpstr>
      <vt:lpstr>Timeline of component states</vt:lpstr>
      <vt:lpstr>Duration Analysis results</vt:lpstr>
      <vt:lpstr>Power Analysis</vt:lpstr>
      <vt:lpstr>Power Analysis Results</vt:lpstr>
      <vt:lpstr>Acknowledgments</vt:lpstr>
    </vt:vector>
  </TitlesOfParts>
  <Company>JPL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of Use Case development and Future plans</dc:title>
  <dc:creator>Karban, Robert (313D)</dc:creator>
  <cp:lastModifiedBy>Karban, Robert (3015)</cp:lastModifiedBy>
  <cp:revision>177</cp:revision>
  <dcterms:created xsi:type="dcterms:W3CDTF">2016-05-21T15:14:05Z</dcterms:created>
  <dcterms:modified xsi:type="dcterms:W3CDTF">2018-01-08T21:52:24Z</dcterms:modified>
</cp:coreProperties>
</file>